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62" r:id="rId5"/>
    <p:sldId id="263" r:id="rId6"/>
    <p:sldId id="265" r:id="rId7"/>
    <p:sldId id="267" r:id="rId8"/>
    <p:sldId id="268" r:id="rId9"/>
    <p:sldId id="269" r:id="rId10"/>
    <p:sldId id="270" r:id="rId11"/>
    <p:sldId id="272" r:id="rId12"/>
    <p:sldId id="274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5" r:id="rId22"/>
    <p:sldId id="286" r:id="rId23"/>
    <p:sldId id="288" r:id="rId24"/>
    <p:sldId id="289" r:id="rId25"/>
    <p:sldId id="290" r:id="rId26"/>
    <p:sldId id="291" r:id="rId27"/>
    <p:sldId id="266" r:id="rId28"/>
    <p:sldId id="292" r:id="rId29"/>
    <p:sldId id="293" r:id="rId30"/>
  </p:sldIdLst>
  <p:sldSz cx="9144000" cy="6858000" type="screen4x3"/>
  <p:notesSz cx="7103745" cy="10234295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 charset="0"/>
        <a:ea typeface="+mn-ea" charset="0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 charset="0"/>
              <a:ea typeface="+mn-ea" charset="0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2051" name="Rectangle 3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52" name="Freeform 4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4" name="Freeform 6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5" name="Freeform 7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6" name="Freeform 8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7" name="Freeform 9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8" name="Freeform 10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59" name="Freeform 11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1" name="Freeform 13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2" name="Rectangle 14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63" name="Rectangle 15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64" name="Freeform 16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5" name="Freeform 17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6" name="Freeform 18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4" name="Rectangle 26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75" name="Rectangle 27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7" name="Freeform 29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8" name="Freeform 30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6" name="Rectangle 38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87" name="Rectangle 39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89" name="Freeform 41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0" name="Freeform 42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098" name="Rectangle 50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099" name="Rectangle 51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1" name="Freeform 53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2" name="Freeform 54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0" name="Rectangle 62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11" name="Rectangle 63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3" name="Freeform 65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4" name="Freeform 66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2" name="Rectangle 74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23" name="Rectangle 75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5" name="Freeform 77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6" name="Freeform 78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4" name="Rectangle 86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35" name="Rectangle 87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7" name="Freeform 89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8" name="Freeform 90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6" name="Rectangle 98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47" name="Rectangle 99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49" name="Freeform 101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0" name="Freeform 102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58" name="Rectangle 110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59" name="Rectangle 111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1" name="Freeform 113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2" name="Freeform 114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0" name="Rectangle 122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71" name="Rectangle 123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3" name="Freeform 125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4" name="Freeform 126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2" name="Rectangle 134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83" name="Rectangle 135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5" name="Freeform 137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6" name="Freeform 138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4" name="Rectangle 146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sz="1800">
                <a:latin typeface="Arial" pitchFamily="34" charset="0"/>
              </a:endParaRPr>
            </a:p>
          </p:txBody>
        </p:sp>
        <p:sp>
          <p:nvSpPr>
            <p:cNvPr id="2195" name="Freeform 147"/>
            <p:cNvSpPr/>
            <p:nvPr/>
          </p:nvSpPr>
          <p:spPr>
            <a:xfrm>
              <a:off x="0" y="3281"/>
              <a:ext cx="20" cy="10"/>
            </a:xfrm>
            <a:custGeom>
              <a:cxnLst>
                <a:cxn ang="0">
                  <a:pos x="0" y="5"/>
                </a:cxn>
                <a:cxn ang="0">
                  <a:pos x="0" y="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196" name="组合 2195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2197" name="Freeform 149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8" name="Freeform 15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199" name="Freeform 151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0" name="Freeform 152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1" name="Freeform 153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2" name="Freeform 154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3" name="Freeform 155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4" name="Freeform 156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5" name="Freeform 157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6" name="Freeform 158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7" name="Freeform 159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8" name="Freeform 160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09" name="Freeform 161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10" name="组合 2209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2211" name="Freeform 163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2" name="Freeform 164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3" name="Freeform 165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4" name="Freeform 166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5" name="Freeform 167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6" name="Freeform 168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7" name="Freeform 169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8" name="Freeform 170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19" name="Freeform 171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0" name="Freeform 172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1" name="Freeform 173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2" name="Freeform 174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3" name="Freeform 175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24" name="组合 2223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2225" name="Freeform 177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6" name="Freeform 178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7" name="Freeform 179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8" name="Freeform 180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29" name="Freeform 181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0" name="Freeform 182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1" name="Freeform 183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2" name="Freeform 184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3" name="Freeform 185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4" name="Freeform 186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5" name="Freeform 187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6" name="Freeform 188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37" name="Freeform 189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38" name="组合 2237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2239" name="Freeform 191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0" name="Freeform 192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1" name="Freeform 193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2" name="Freeform 194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3" name="Freeform 195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4" name="Freeform 196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5" name="Freeform 197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6" name="Freeform 198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7" name="Freeform 199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8" name="Freeform 200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49" name="Freeform 201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0" name="Freeform 202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1" name="Freeform 203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52" name="组合 2251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2253" name="Freeform 205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4" name="Freeform 206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5" name="Freeform 207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6" name="Freeform 208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7" name="Freeform 209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8" name="Freeform 210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59" name="Freeform 211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0" name="Freeform 212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1" name="Freeform 213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2" name="Freeform 214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3" name="Freeform 215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4" name="Freeform 216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5" name="Freeform 217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66" name="组合 2265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2267" name="Freeform 219"/>
            <p:cNvSpPr/>
            <p:nvPr userDrawn="1"/>
          </p:nvSpPr>
          <p:spPr>
            <a:xfrm>
              <a:off x="25" y="0"/>
              <a:ext cx="207" cy="81"/>
            </a:xfrm>
            <a:custGeom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8" name="Freeform 22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69" name="Freeform 221"/>
            <p:cNvSpPr/>
            <p:nvPr userDrawn="1"/>
          </p:nvSpPr>
          <p:spPr>
            <a:xfrm>
              <a:off x="252" y="470"/>
              <a:ext cx="86" cy="102"/>
            </a:xfrm>
            <a:custGeom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0" name="Freeform 222"/>
            <p:cNvSpPr/>
            <p:nvPr userDrawn="1"/>
          </p:nvSpPr>
          <p:spPr>
            <a:xfrm>
              <a:off x="171" y="511"/>
              <a:ext cx="76" cy="136"/>
            </a:xfrm>
            <a:custGeom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1" name="Freeform 223"/>
            <p:cNvSpPr/>
            <p:nvPr userDrawn="1"/>
          </p:nvSpPr>
          <p:spPr>
            <a:xfrm>
              <a:off x="126" y="238"/>
              <a:ext cx="243" cy="116"/>
            </a:xfrm>
            <a:custGeom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2" name="Freeform 224"/>
            <p:cNvSpPr/>
            <p:nvPr userDrawn="1"/>
          </p:nvSpPr>
          <p:spPr>
            <a:xfrm>
              <a:off x="404" y="561"/>
              <a:ext cx="177" cy="187"/>
            </a:xfrm>
            <a:custGeom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3" name="Freeform 225"/>
            <p:cNvSpPr/>
            <p:nvPr userDrawn="1"/>
          </p:nvSpPr>
          <p:spPr>
            <a:xfrm>
              <a:off x="809" y="374"/>
              <a:ext cx="177" cy="36"/>
            </a:xfrm>
            <a:custGeom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4" name="Freeform 226"/>
            <p:cNvSpPr/>
            <p:nvPr userDrawn="1"/>
          </p:nvSpPr>
          <p:spPr>
            <a:xfrm>
              <a:off x="869" y="369"/>
              <a:ext cx="137" cy="81"/>
            </a:xfrm>
            <a:custGeom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5" name="Freeform 227"/>
            <p:cNvSpPr/>
            <p:nvPr userDrawn="1"/>
          </p:nvSpPr>
          <p:spPr>
            <a:xfrm>
              <a:off x="864" y="420"/>
              <a:ext cx="177" cy="86"/>
            </a:xfrm>
            <a:custGeom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6" name="Freeform 228"/>
            <p:cNvSpPr/>
            <p:nvPr userDrawn="1"/>
          </p:nvSpPr>
          <p:spPr>
            <a:xfrm>
              <a:off x="748" y="501"/>
              <a:ext cx="248" cy="60"/>
            </a:xfrm>
            <a:custGeom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7" name="Freeform 229"/>
            <p:cNvSpPr/>
            <p:nvPr userDrawn="1"/>
          </p:nvSpPr>
          <p:spPr>
            <a:xfrm>
              <a:off x="773" y="556"/>
              <a:ext cx="203" cy="56"/>
            </a:xfrm>
            <a:custGeom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8" name="Freeform 230"/>
            <p:cNvSpPr/>
            <p:nvPr userDrawn="1"/>
          </p:nvSpPr>
          <p:spPr>
            <a:xfrm>
              <a:off x="763" y="602"/>
              <a:ext cx="207" cy="172"/>
            </a:xfrm>
            <a:custGeom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2279" name="Freeform 231"/>
            <p:cNvSpPr/>
            <p:nvPr userDrawn="1"/>
          </p:nvSpPr>
          <p:spPr>
            <a:xfrm>
              <a:off x="900" y="521"/>
              <a:ext cx="126" cy="318"/>
            </a:xfrm>
            <a:custGeom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</p:grpSp>
      <p:grpSp>
        <p:nvGrpSpPr>
          <p:cNvPr id="2280" name="组合 2279"/>
          <p:cNvGrpSpPr/>
          <p:nvPr/>
        </p:nvGrpSpPr>
        <p:grpSpPr>
          <a:xfrm>
            <a:off x="6934200" y="-6350"/>
            <a:ext cx="2317750" cy="2062163"/>
            <a:chExt cx="1748" cy="1556"/>
          </a:xfrm>
        </p:grpSpPr>
        <p:sp>
          <p:nvSpPr>
            <p:cNvPr id="2281" name="Freeform 233"/>
            <p:cNvSpPr/>
            <p:nvPr userDrawn="1"/>
          </p:nvSpPr>
          <p:spPr>
            <a:xfrm>
              <a:off x="81" y="0"/>
              <a:ext cx="1586" cy="1443"/>
            </a:xfrm>
            <a:custGeom>
              <a:cxnLst>
                <a:cxn ang="0">
                  <a:pos x="67" y="12"/>
                </a:cxn>
                <a:cxn ang="0">
                  <a:pos x="32" y="206"/>
                </a:cxn>
                <a:cxn ang="0">
                  <a:pos x="73" y="1141"/>
                </a:cxn>
                <a:cxn ang="0">
                  <a:pos x="157" y="1327"/>
                </a:cxn>
                <a:cxn ang="0">
                  <a:pos x="459" y="1399"/>
                </a:cxn>
                <a:cxn ang="0">
                  <a:pos x="593" y="1437"/>
                </a:cxn>
                <a:cxn ang="0">
                  <a:pos x="1510" y="1379"/>
                </a:cxn>
                <a:cxn ang="0">
                  <a:pos x="1548" y="485"/>
                </a:cxn>
                <a:cxn ang="0">
                  <a:pos x="1072" y="46"/>
                </a:cxn>
                <a:cxn ang="0">
                  <a:pos x="723" y="84"/>
                </a:cxn>
                <a:cxn ang="0">
                  <a:pos x="575" y="32"/>
                </a:cxn>
                <a:cxn ang="0">
                  <a:pos x="439" y="6"/>
                </a:cxn>
                <a:cxn ang="0">
                  <a:pos x="67" y="12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4400"/>
            </a:p>
          </p:txBody>
        </p:sp>
        <p:grpSp>
          <p:nvGrpSpPr>
            <p:cNvPr id="2282" name="组合 2281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2283" name="Freeform 235"/>
              <p:cNvSpPr/>
              <p:nvPr/>
            </p:nvSpPr>
            <p:spPr>
              <a:xfrm>
                <a:off x="142" y="0"/>
                <a:ext cx="490" cy="187"/>
              </a:xfrm>
              <a:custGeom>
                <a:cxnLst>
                  <a:cxn ang="0">
                    <a:pos x="359" y="126"/>
                  </a:cxn>
                  <a:cxn ang="0">
                    <a:pos x="460" y="101"/>
                  </a:cxn>
                  <a:cxn ang="0">
                    <a:pos x="465" y="86"/>
                  </a:cxn>
                  <a:cxn ang="0">
                    <a:pos x="445" y="0"/>
                  </a:cxn>
                  <a:cxn ang="0">
                    <a:pos x="126" y="0"/>
                  </a:cxn>
                  <a:cxn ang="0">
                    <a:pos x="51" y="111"/>
                  </a:cxn>
                  <a:cxn ang="0">
                    <a:pos x="359" y="126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4" name="Freeform 236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cxnLst>
                  <a:cxn ang="0">
                    <a:pos x="2548" y="5"/>
                  </a:cxn>
                  <a:cxn ang="0">
                    <a:pos x="794" y="0"/>
                  </a:cxn>
                  <a:cxn ang="0">
                    <a:pos x="1138" y="106"/>
                  </a:cxn>
                  <a:cxn ang="0">
                    <a:pos x="880" y="197"/>
                  </a:cxn>
                  <a:cxn ang="0">
                    <a:pos x="1047" y="359"/>
                  </a:cxn>
                  <a:cxn ang="0">
                    <a:pos x="374" y="303"/>
                  </a:cxn>
                  <a:cxn ang="0">
                    <a:pos x="131" y="318"/>
                  </a:cxn>
                  <a:cxn ang="0">
                    <a:pos x="1006" y="2461"/>
                  </a:cxn>
                  <a:cxn ang="0">
                    <a:pos x="728" y="1724"/>
                  </a:cxn>
                  <a:cxn ang="0">
                    <a:pos x="531" y="1900"/>
                  </a:cxn>
                  <a:cxn ang="0">
                    <a:pos x="475" y="2199"/>
                  </a:cxn>
                  <a:cxn ang="0">
                    <a:pos x="627" y="1339"/>
                  </a:cxn>
                  <a:cxn ang="0">
                    <a:pos x="774" y="1152"/>
                  </a:cxn>
                  <a:cxn ang="0">
                    <a:pos x="1057" y="1198"/>
                  </a:cxn>
                  <a:cxn ang="0">
                    <a:pos x="951" y="1547"/>
                  </a:cxn>
                  <a:cxn ang="0">
                    <a:pos x="971" y="1996"/>
                  </a:cxn>
                  <a:cxn ang="0">
                    <a:pos x="2604" y="2441"/>
                  </a:cxn>
                  <a:cxn ang="0">
                    <a:pos x="2296" y="2158"/>
                  </a:cxn>
                  <a:cxn ang="0">
                    <a:pos x="2149" y="1744"/>
                  </a:cxn>
                  <a:cxn ang="0">
                    <a:pos x="2002" y="1365"/>
                  </a:cxn>
                  <a:cxn ang="0">
                    <a:pos x="2326" y="1294"/>
                  </a:cxn>
                  <a:cxn ang="0">
                    <a:pos x="2058" y="1127"/>
                  </a:cxn>
                  <a:cxn ang="0">
                    <a:pos x="2220" y="1142"/>
                  </a:cxn>
                  <a:cxn ang="0">
                    <a:pos x="2215" y="1056"/>
                  </a:cxn>
                  <a:cxn ang="0">
                    <a:pos x="1901" y="1066"/>
                  </a:cxn>
                  <a:cxn ang="0">
                    <a:pos x="1805" y="1734"/>
                  </a:cxn>
                  <a:cxn ang="0">
                    <a:pos x="1755" y="1162"/>
                  </a:cxn>
                  <a:cxn ang="0">
                    <a:pos x="1674" y="920"/>
                  </a:cxn>
                  <a:cxn ang="0">
                    <a:pos x="1755" y="687"/>
                  </a:cxn>
                  <a:cxn ang="0">
                    <a:pos x="1714" y="500"/>
                  </a:cxn>
                  <a:cxn ang="0">
                    <a:pos x="1674" y="313"/>
                  </a:cxn>
                  <a:cxn ang="0">
                    <a:pos x="1866" y="521"/>
                  </a:cxn>
                  <a:cxn ang="0">
                    <a:pos x="2098" y="238"/>
                  </a:cxn>
                  <a:cxn ang="0">
                    <a:pos x="2068" y="480"/>
                  </a:cxn>
                  <a:cxn ang="0">
                    <a:pos x="2028" y="657"/>
                  </a:cxn>
                  <a:cxn ang="0">
                    <a:pos x="2028" y="915"/>
                  </a:cxn>
                  <a:cxn ang="0">
                    <a:pos x="2821" y="915"/>
                  </a:cxn>
                  <a:cxn ang="0">
                    <a:pos x="2801" y="384"/>
                  </a:cxn>
                  <a:cxn ang="0">
                    <a:pos x="1259" y="349"/>
                  </a:cxn>
                  <a:cxn ang="0">
                    <a:pos x="1482" y="470"/>
                  </a:cxn>
                  <a:cxn ang="0">
                    <a:pos x="865" y="986"/>
                  </a:cxn>
                  <a:cxn ang="0">
                    <a:pos x="349" y="495"/>
                  </a:cxn>
                  <a:cxn ang="0">
                    <a:pos x="966" y="536"/>
                  </a:cxn>
                  <a:cxn ang="0">
                    <a:pos x="1112" y="531"/>
                  </a:cxn>
                  <a:cxn ang="0">
                    <a:pos x="1527" y="612"/>
                  </a:cxn>
                  <a:cxn ang="0">
                    <a:pos x="1396" y="1294"/>
                  </a:cxn>
                  <a:cxn ang="0">
                    <a:pos x="1315" y="692"/>
                  </a:cxn>
                  <a:cxn ang="0">
                    <a:pos x="865" y="986"/>
                  </a:cxn>
                  <a:cxn ang="0">
                    <a:pos x="1128" y="1137"/>
                  </a:cxn>
                  <a:cxn ang="0">
                    <a:pos x="1249" y="799"/>
                  </a:cxn>
                  <a:cxn ang="0">
                    <a:pos x="1648" y="1476"/>
                  </a:cxn>
                  <a:cxn ang="0">
                    <a:pos x="1087" y="1622"/>
                  </a:cxn>
                  <a:cxn ang="0">
                    <a:pos x="1562" y="1400"/>
                  </a:cxn>
                  <a:cxn ang="0">
                    <a:pos x="1608" y="672"/>
                  </a:cxn>
                  <a:cxn ang="0">
                    <a:pos x="1583" y="1077"/>
                  </a:cxn>
                  <a:cxn ang="0">
                    <a:pos x="1512" y="728"/>
                  </a:cxn>
                  <a:cxn ang="0">
                    <a:pos x="2564" y="905"/>
                  </a:cxn>
                  <a:cxn ang="0">
                    <a:pos x="2331" y="81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5" name="Freeform 237"/>
              <p:cNvSpPr/>
              <p:nvPr/>
            </p:nvSpPr>
            <p:spPr>
              <a:xfrm>
                <a:off x="703" y="1269"/>
                <a:ext cx="238" cy="283"/>
              </a:xfrm>
              <a:custGeom>
                <a:cxnLst>
                  <a:cxn ang="0">
                    <a:pos x="203" y="76"/>
                  </a:cxn>
                  <a:cxn ang="0">
                    <a:pos x="137" y="283"/>
                  </a:cxn>
                  <a:cxn ang="0">
                    <a:pos x="203" y="76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6" name="Freeform 238"/>
              <p:cNvSpPr/>
              <p:nvPr/>
            </p:nvSpPr>
            <p:spPr>
              <a:xfrm>
                <a:off x="485" y="1385"/>
                <a:ext cx="208" cy="379"/>
              </a:xfrm>
              <a:custGeom>
                <a:cxnLst>
                  <a:cxn ang="0">
                    <a:pos x="96" y="136"/>
                  </a:cxn>
                  <a:cxn ang="0">
                    <a:pos x="61" y="349"/>
                  </a:cxn>
                  <a:cxn ang="0">
                    <a:pos x="203" y="227"/>
                  </a:cxn>
                  <a:cxn ang="0">
                    <a:pos x="188" y="121"/>
                  </a:cxn>
                  <a:cxn ang="0">
                    <a:pos x="96" y="136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7" name="Freeform 239"/>
              <p:cNvSpPr/>
              <p:nvPr/>
            </p:nvSpPr>
            <p:spPr>
              <a:xfrm>
                <a:off x="354" y="627"/>
                <a:ext cx="683" cy="318"/>
              </a:xfrm>
              <a:custGeom>
                <a:cxnLst>
                  <a:cxn ang="0">
                    <a:pos x="567" y="20"/>
                  </a:cxn>
                  <a:cxn ang="0">
                    <a:pos x="121" y="20"/>
                  </a:cxn>
                  <a:cxn ang="0">
                    <a:pos x="10" y="126"/>
                  </a:cxn>
                  <a:cxn ang="0">
                    <a:pos x="304" y="293"/>
                  </a:cxn>
                  <a:cxn ang="0">
                    <a:pos x="486" y="273"/>
                  </a:cxn>
                  <a:cxn ang="0">
                    <a:pos x="572" y="268"/>
                  </a:cxn>
                  <a:cxn ang="0">
                    <a:pos x="567" y="20"/>
                  </a:cxn>
                </a:cxnLst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8" name="Freeform 240"/>
              <p:cNvSpPr/>
              <p:nvPr/>
            </p:nvSpPr>
            <p:spPr>
              <a:xfrm>
                <a:off x="1128" y="1527"/>
                <a:ext cx="490" cy="515"/>
              </a:xfrm>
              <a:custGeom>
                <a:cxnLst>
                  <a:cxn ang="0">
                    <a:pos x="338" y="25"/>
                  </a:cxn>
                  <a:cxn ang="0">
                    <a:pos x="157" y="25"/>
                  </a:cxn>
                  <a:cxn ang="0">
                    <a:pos x="61" y="288"/>
                  </a:cxn>
                  <a:cxn ang="0">
                    <a:pos x="399" y="313"/>
                  </a:cxn>
                  <a:cxn ang="0">
                    <a:pos x="338" y="25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89" name="Freeform 241"/>
              <p:cNvSpPr/>
              <p:nvPr/>
            </p:nvSpPr>
            <p:spPr>
              <a:xfrm>
                <a:off x="2255" y="1006"/>
                <a:ext cx="501" cy="96"/>
              </a:xfrm>
              <a:custGeom>
                <a:cxnLst>
                  <a:cxn ang="0">
                    <a:pos x="76" y="0"/>
                  </a:cxn>
                  <a:cxn ang="0">
                    <a:pos x="202" y="76"/>
                  </a:cxn>
                  <a:cxn ang="0">
                    <a:pos x="76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0" name="Freeform 242"/>
              <p:cNvSpPr/>
              <p:nvPr/>
            </p:nvSpPr>
            <p:spPr>
              <a:xfrm>
                <a:off x="2422" y="986"/>
                <a:ext cx="385" cy="237"/>
              </a:xfrm>
              <a:custGeom>
                <a:cxnLst>
                  <a:cxn ang="0">
                    <a:pos x="106" y="187"/>
                  </a:cxn>
                  <a:cxn ang="0">
                    <a:pos x="355" y="86"/>
                  </a:cxn>
                  <a:cxn ang="0">
                    <a:pos x="243" y="15"/>
                  </a:cxn>
                  <a:cxn ang="0">
                    <a:pos x="96" y="161"/>
                  </a:cxn>
                  <a:cxn ang="0">
                    <a:pos x="106" y="187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1" name="Freeform 243"/>
              <p:cNvSpPr/>
              <p:nvPr/>
            </p:nvSpPr>
            <p:spPr>
              <a:xfrm>
                <a:off x="2407" y="1183"/>
                <a:ext cx="415" cy="187"/>
              </a:xfrm>
              <a:custGeom>
                <a:cxnLst>
                  <a:cxn ang="0">
                    <a:pos x="364" y="30"/>
                  </a:cxn>
                  <a:cxn ang="0">
                    <a:pos x="121" y="86"/>
                  </a:cxn>
                  <a:cxn ang="0">
                    <a:pos x="86" y="131"/>
                  </a:cxn>
                  <a:cxn ang="0">
                    <a:pos x="385" y="116"/>
                  </a:cxn>
                  <a:cxn ang="0">
                    <a:pos x="415" y="101"/>
                  </a:cxn>
                  <a:cxn ang="0">
                    <a:pos x="415" y="0"/>
                  </a:cxn>
                  <a:cxn ang="0">
                    <a:pos x="364" y="3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2" name="Freeform 244"/>
              <p:cNvSpPr/>
              <p:nvPr/>
            </p:nvSpPr>
            <p:spPr>
              <a:xfrm>
                <a:off x="2083" y="1360"/>
                <a:ext cx="698" cy="167"/>
              </a:xfrm>
              <a:custGeom>
                <a:cxnLst>
                  <a:cxn ang="0">
                    <a:pos x="106" y="5"/>
                  </a:cxn>
                  <a:cxn ang="0">
                    <a:pos x="40" y="71"/>
                  </a:cxn>
                  <a:cxn ang="0">
                    <a:pos x="288" y="111"/>
                  </a:cxn>
                  <a:cxn ang="0">
                    <a:pos x="592" y="116"/>
                  </a:cxn>
                  <a:cxn ang="0">
                    <a:pos x="577" y="40"/>
                  </a:cxn>
                  <a:cxn ang="0">
                    <a:pos x="415" y="15"/>
                  </a:cxn>
                  <a:cxn ang="0">
                    <a:pos x="106" y="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3" name="Freeform 245"/>
              <p:cNvSpPr/>
              <p:nvPr/>
            </p:nvSpPr>
            <p:spPr>
              <a:xfrm>
                <a:off x="2159" y="1522"/>
                <a:ext cx="567" cy="146"/>
              </a:xfrm>
              <a:custGeom>
                <a:cxnLst>
                  <a:cxn ang="0">
                    <a:pos x="496" y="96"/>
                  </a:cxn>
                  <a:cxn ang="0">
                    <a:pos x="521" y="20"/>
                  </a:cxn>
                  <a:cxn ang="0">
                    <a:pos x="375" y="50"/>
                  </a:cxn>
                  <a:cxn ang="0">
                    <a:pos x="182" y="30"/>
                  </a:cxn>
                  <a:cxn ang="0">
                    <a:pos x="10" y="20"/>
                  </a:cxn>
                  <a:cxn ang="0">
                    <a:pos x="496" y="96"/>
                  </a:cxn>
                </a:cxnLst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4" name="Freeform 246"/>
              <p:cNvSpPr/>
              <p:nvPr/>
            </p:nvSpPr>
            <p:spPr>
              <a:xfrm>
                <a:off x="2124" y="1638"/>
                <a:ext cx="581" cy="480"/>
              </a:xfrm>
              <a:custGeom>
                <a:cxnLst>
                  <a:cxn ang="0">
                    <a:pos x="15" y="268"/>
                  </a:cxn>
                  <a:cxn ang="0">
                    <a:pos x="131" y="273"/>
                  </a:cxn>
                  <a:cxn ang="0">
                    <a:pos x="253" y="389"/>
                  </a:cxn>
                  <a:cxn ang="0">
                    <a:pos x="298" y="424"/>
                  </a:cxn>
                  <a:cxn ang="0">
                    <a:pos x="409" y="263"/>
                  </a:cxn>
                  <a:cxn ang="0">
                    <a:pos x="561" y="263"/>
                  </a:cxn>
                  <a:cxn ang="0">
                    <a:pos x="399" y="136"/>
                  </a:cxn>
                  <a:cxn ang="0">
                    <a:pos x="187" y="81"/>
                  </a:cxn>
                  <a:cxn ang="0">
                    <a:pos x="61" y="207"/>
                  </a:cxn>
                  <a:cxn ang="0">
                    <a:pos x="15" y="268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  <p:sp>
            <p:nvSpPr>
              <p:cNvPr id="2295" name="Freeform 247"/>
              <p:cNvSpPr/>
              <p:nvPr/>
            </p:nvSpPr>
            <p:spPr>
              <a:xfrm>
                <a:off x="2503" y="1446"/>
                <a:ext cx="329" cy="854"/>
              </a:xfrm>
              <a:custGeom>
                <a:cxnLst>
                  <a:cxn ang="0">
                    <a:pos x="258" y="202"/>
                  </a:cxn>
                  <a:cxn ang="0">
                    <a:pos x="111" y="248"/>
                  </a:cxn>
                  <a:cxn ang="0">
                    <a:pos x="111" y="298"/>
                  </a:cxn>
                  <a:cxn ang="0">
                    <a:pos x="253" y="455"/>
                  </a:cxn>
                  <a:cxn ang="0">
                    <a:pos x="172" y="596"/>
                  </a:cxn>
                  <a:cxn ang="0">
                    <a:pos x="0" y="748"/>
                  </a:cxn>
                  <a:cxn ang="0">
                    <a:pos x="86" y="783"/>
                  </a:cxn>
                  <a:cxn ang="0">
                    <a:pos x="238" y="839"/>
                  </a:cxn>
                  <a:cxn ang="0">
                    <a:pos x="319" y="819"/>
                  </a:cxn>
                  <a:cxn ang="0">
                    <a:pos x="329" y="0"/>
                  </a:cxn>
                  <a:cxn ang="0">
                    <a:pos x="258" y="202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4400"/>
              </a:p>
            </p:txBody>
          </p:sp>
        </p:grpSp>
      </p:grpSp>
      <p:sp>
        <p:nvSpPr>
          <p:cNvPr id="2296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97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298" name="Rectangle 250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宋体" pitchFamily="2" charset="-122"/>
              </a:defRPr>
            </a:lvl1pPr>
          </a:lstStyle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2299" name="Rectangle 251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宋体" pitchFamily="2" charset="-122"/>
              </a:defRPr>
            </a:lvl1pPr>
          </a:lstStyle>
          <a:p>
            <a:pPr lvl="0" eaLnBrk="1" hangingPunct="1"/>
            <a:endParaRPr lang="en-US" altLang="x-none">
              <a:latin typeface="Arial" pitchFamily="34" charset="0"/>
            </a:endParaRPr>
          </a:p>
        </p:txBody>
      </p:sp>
      <p:sp>
        <p:nvSpPr>
          <p:cNvPr id="2300" name="Rectangle 252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宋体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¡"/>
        <a:defRPr sz="24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 charset="0"/>
          <a:ea typeface="+mn-ea" charset="0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itchFamily="34" charset="0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itchFamily="34" charset="0"/>
              </a:rPr>
              <a:t/>
            </a:fld>
            <a:endParaRPr lang="en-US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 charset="0"/>
          <a:ea typeface="+mn-ea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 charset="0"/>
          <a:ea typeface="+mn-ea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 charset="0"/>
          <a:ea typeface="+mn-ea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 charset="0"/>
          <a:ea typeface="+mn-ea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 charset="0"/>
          <a:ea typeface="+mn-ea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 charset="0"/>
          <a:ea typeface="+mn-ea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 charset="0"/>
          <a:ea typeface="+mn-ea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 charset="0"/>
          <a:ea typeface="+mn-ea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 charset="0"/>
          <a:ea typeface="+mn-ea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 charset="0"/>
          <a:ea typeface="+mn-ea" charset="0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8" name="Picture 3" descr="c5b4eafb48e59372242df2d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AutoShape 4"/>
          <p:cNvSpPr/>
          <p:nvPr/>
        </p:nvSpPr>
        <p:spPr>
          <a:xfrm>
            <a:off x="0" y="620713"/>
            <a:ext cx="9144000" cy="3095625"/>
          </a:xfrm>
          <a:prstGeom prst="cloudCallout">
            <a:avLst>
              <a:gd name="adj1" fmla="val -12255"/>
              <a:gd name="adj2" fmla="val 109079"/>
            </a:avLst>
          </a:prstGeom>
          <a:solidFill>
            <a:schemeClr val="bg1">
              <a:alpha val="75000"/>
            </a:schemeClr>
          </a:solidFill>
          <a:ln w="152400" cap="rnd" cmpd="sng">
            <a:solidFill>
              <a:srgbClr val="6600CC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0600">
                <a:latin typeface="Arial" pitchFamily="34" charset="0"/>
              </a:rPr>
              <a:t>诗歌的语言风格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auto">
          <a:xfrm>
            <a:off x="250825" y="260350"/>
            <a:ext cx="8893175" cy="2183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4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）明快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华文中宋" pitchFamily="2" charset="-122"/>
                <a:cs typeface="+mn-cs"/>
              </a:rPr>
              <a:t>　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主要指语言明白而流畅。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+mn-cs"/>
              </a:rPr>
              <a:t>其特点是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直接的，明朗的，爽快的，泼辣的，往往是斩钉截铁，一语破的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 charset="0"/>
              <a:cs typeface="+mn-cs"/>
            </a:endParaRPr>
          </a:p>
        </p:txBody>
      </p:sp>
      <p:sp>
        <p:nvSpPr>
          <p:cNvPr id="205827" name="Rectangle 3"/>
          <p:cNvSpPr/>
          <p:nvPr/>
        </p:nvSpPr>
        <p:spPr>
          <a:xfrm>
            <a:off x="468313" y="5389563"/>
            <a:ext cx="8280400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Arial" pitchFamily="34" charset="0"/>
                <a:ea typeface="仿宋_GB2312"/>
              </a:rPr>
              <a:t>相关术语：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明白晓畅</a:t>
            </a:r>
            <a:r>
              <a:rPr lang="zh-CN" altLang="en-US" sz="28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、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明快简洁</a:t>
            </a:r>
            <a:r>
              <a:rPr lang="zh-CN" altLang="en-US" sz="3200" b="1">
                <a:solidFill>
                  <a:srgbClr val="000066"/>
                </a:solidFill>
                <a:latin typeface="Arial" pitchFamily="34" charset="0"/>
                <a:ea typeface="仿宋_GB2312"/>
              </a:rPr>
              <a:t>。</a:t>
            </a:r>
          </a:p>
        </p:txBody>
      </p:sp>
      <p:sp>
        <p:nvSpPr>
          <p:cNvPr id="205828" name="Text Box 4"/>
          <p:cNvSpPr txBox="1"/>
          <p:nvPr/>
        </p:nvSpPr>
        <p:spPr>
          <a:xfrm>
            <a:off x="395288" y="2133600"/>
            <a:ext cx="82296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itchFamily="34" charset="0"/>
              </a:rPr>
              <a:t>　　　　　</a:t>
            </a:r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江楼月　　白居易　　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嘉陵江曲曲江池，明月虽同人别离。　</a:t>
            </a:r>
            <a:b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一宵光景潜相忆，两地阴晴远不知。　</a:t>
            </a:r>
            <a:b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谁料江边怀我夜，正当池畔望君时。</a:t>
            </a:r>
            <a:b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今朝共语方同悔，不解多情先寄诗。</a:t>
            </a:r>
            <a:r>
              <a:rPr lang="zh-CN" altLang="en-US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　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/>
      <p:bldP spid="20582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6350" y="0"/>
            <a:ext cx="9137015" cy="35998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5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）含蓄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D4F3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委婉）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主要指语言表意含而不露，耐人寻味，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将情寓于景中，有想象空间或多用典故、象征、双关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其特点是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意在言外，常常不是直接叙述，而是曲曲折折的倾诉，言在此而意在彼，或引而不发，或欲说还休，让读者去体味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。如杜牧的绝句，李清照的词。 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 charset="0"/>
              <a:cs typeface="+mn-cs"/>
            </a:endParaRPr>
          </a:p>
        </p:txBody>
      </p:sp>
      <p:sp>
        <p:nvSpPr>
          <p:cNvPr id="207875" name="Text Box 3"/>
          <p:cNvSpPr txBox="1"/>
          <p:nvPr/>
        </p:nvSpPr>
        <p:spPr>
          <a:xfrm>
            <a:off x="323215" y="4388168"/>
            <a:ext cx="8497888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Arial" pitchFamily="34" charset="0"/>
              </a:rPr>
              <a:t>      </a:t>
            </a:r>
            <a:r>
              <a:rPr lang="en-US" altLang="zh-CN" sz="2400" b="1">
                <a:solidFill>
                  <a:schemeClr val="tx2"/>
                </a:solidFill>
                <a:latin typeface="Arial" pitchFamily="34" charset="0"/>
              </a:rPr>
              <a:t>“</a:t>
            </a:r>
            <a:r>
              <a:rPr lang="zh-CN" altLang="en-US" sz="2400" b="1">
                <a:solidFill>
                  <a:schemeClr val="tx2"/>
                </a:solidFill>
                <a:latin typeface="Arial" pitchFamily="34" charset="0"/>
              </a:rPr>
              <a:t>绿”、“红”借代绿叶和红花；“肥”和“瘦”形容叶的茂盛和花的凋零。词人惜花，为花悲喜，为花醒醉，为花憎风恨雨，含蓄地表达了青春韶光短暂、好花不常的惋惜之情。</a:t>
            </a:r>
          </a:p>
        </p:txBody>
      </p:sp>
      <p:sp>
        <p:nvSpPr>
          <p:cNvPr id="207876" name="Text Box 4"/>
          <p:cNvSpPr txBox="1"/>
          <p:nvPr/>
        </p:nvSpPr>
        <p:spPr>
          <a:xfrm>
            <a:off x="396558" y="3014980"/>
            <a:ext cx="842486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　　　　　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    如 梦 令      </a:t>
            </a:r>
            <a:r>
              <a:rPr lang="zh-CN" altLang="en-US" sz="20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李清照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昨夜雨疏风骤，浓睡不消残酒。试问卷帘人，却道海棠依旧。知否？知否？应是绿肥红瘦。</a:t>
            </a:r>
          </a:p>
        </p:txBody>
      </p:sp>
      <p:sp>
        <p:nvSpPr>
          <p:cNvPr id="207877" name="Rectangle 5"/>
          <p:cNvSpPr/>
          <p:nvPr/>
        </p:nvSpPr>
        <p:spPr>
          <a:xfrm>
            <a:off x="250190" y="5846128"/>
            <a:ext cx="8893175" cy="91122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66"/>
                </a:solidFill>
                <a:latin typeface="仿宋_GB2312" charset="-122"/>
                <a:ea typeface="仿宋_GB2312"/>
              </a:rPr>
              <a:t>相关术语：</a:t>
            </a:r>
            <a:r>
              <a:rPr lang="zh-CN" altLang="en-US" sz="2800" b="1">
                <a:solidFill>
                  <a:srgbClr val="D105C7"/>
                </a:solidFill>
                <a:latin typeface="仿宋_GB2312" charset="-122"/>
                <a:ea typeface="仿宋_GB2312"/>
              </a:rPr>
              <a:t>含蓄蕴藉、委婉含蓄、朦胧隐晦、含蓄隽永、含蓄有韵味、言有尽而意无穷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/>
      <p:bldP spid="207876" grpId="1"/>
      <p:bldP spid="207877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250825" y="188913"/>
            <a:ext cx="8740775" cy="2645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6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+mn-cs"/>
              </a:rPr>
              <a:t>）自然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即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不加雕饰的率真朴素的语言，多用口语，较少炼字，读来平白如话，自然生动，韵味无穷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 charset="0"/>
              <a:cs typeface="+mn-cs"/>
            </a:endParaRPr>
          </a:p>
        </p:txBody>
      </p:sp>
      <p:sp>
        <p:nvSpPr>
          <p:cNvPr id="208899" name="Rectangle 3"/>
          <p:cNvSpPr/>
          <p:nvPr/>
        </p:nvSpPr>
        <p:spPr>
          <a:xfrm>
            <a:off x="539750" y="5214620"/>
            <a:ext cx="8135938" cy="64516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+mj-ea"/>
                <a:ea typeface="+mj-ea"/>
              </a:rPr>
              <a:t>相关术语：清新自然</a:t>
            </a:r>
            <a:r>
              <a:rPr lang="zh-CN" altLang="en-US" sz="3600" b="1">
                <a:solidFill>
                  <a:srgbClr val="FF00FF"/>
                </a:solidFill>
                <a:latin typeface="Arial" pitchFamily="34" charset="0"/>
                <a:ea typeface="华文行楷" pitchFamily="2" charset="-122"/>
              </a:rPr>
              <a:t>、 </a:t>
            </a:r>
            <a:r>
              <a:rPr lang="zh-CN" altLang="en-US" sz="3600" b="1">
                <a:solidFill>
                  <a:srgbClr val="FF00FF"/>
                </a:solidFill>
                <a:latin typeface="Arial" pitchFamily="34" charset="0"/>
              </a:rPr>
              <a:t>多用口语</a:t>
            </a:r>
          </a:p>
        </p:txBody>
      </p:sp>
      <p:sp>
        <p:nvSpPr>
          <p:cNvPr id="208900" name="Text Box 4"/>
          <p:cNvSpPr txBox="1"/>
          <p:nvPr/>
        </p:nvSpPr>
        <p:spPr>
          <a:xfrm>
            <a:off x="395288" y="3068638"/>
            <a:ext cx="84248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　　如李白诗歌的语言， “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青天有月来几时？我今停杯一问之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。”</a:t>
            </a:r>
            <a:r>
              <a:rPr lang="en-US" altLang="zh-CN" sz="2800" b="1">
                <a:solidFill>
                  <a:schemeClr val="tx2"/>
                </a:solidFill>
                <a:latin typeface="Arial" pitchFamily="34" charset="0"/>
              </a:rPr>
              <a:t>(《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把酒问月</a:t>
            </a:r>
            <a:r>
              <a:rPr lang="en-US" altLang="zh-CN" sz="2800" b="1">
                <a:solidFill>
                  <a:schemeClr val="tx2"/>
                </a:solidFill>
                <a:latin typeface="Arial" pitchFamily="34" charset="0"/>
              </a:rPr>
              <a:t>》)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　“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小时不识月，呼作白玉盘。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”</a:t>
            </a:r>
            <a:r>
              <a:rPr lang="en-US" altLang="zh-CN" sz="2800" b="1">
                <a:solidFill>
                  <a:schemeClr val="tx2"/>
                </a:solidFill>
                <a:latin typeface="Arial" pitchFamily="34" charset="0"/>
              </a:rPr>
              <a:t>(《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古朗月行</a:t>
            </a:r>
            <a:r>
              <a:rPr lang="en-US" altLang="zh-CN" sz="2800" b="1">
                <a:solidFill>
                  <a:schemeClr val="tx2"/>
                </a:solidFill>
                <a:latin typeface="Arial" pitchFamily="34" charset="0"/>
              </a:rPr>
              <a:t>》)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</a:rPr>
              <a:t>都是脍炙人口的名句。</a:t>
            </a:r>
            <a:endParaRPr lang="zh-CN" altLang="en-US" sz="28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/>
      <p:bldP spid="20890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8839200" cy="4419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（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7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）豪放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（奔放、雄奇）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　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 charset="0"/>
              <a:ea typeface="+mn-ea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   其特点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语言奔放、有气势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境界宏大，气势恢弘，想象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奇特，夸张出格，情感豪迈奔放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。代表作苏轼、辛弃疾的词。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 charset="0"/>
              <a:ea typeface="+mn-ea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 charset="0"/>
                <a:ea typeface="+mn-ea" charset="0"/>
                <a:cs typeface="+mn-cs"/>
              </a:rPr>
              <a:t>  大江东去，浪淘尽，千古风流人物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 charset="0"/>
              <a:ea typeface="+mn-ea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 charset="0"/>
                <a:ea typeface="+mn-ea" charset="0"/>
                <a:cs typeface="+mn-cs"/>
              </a:rPr>
              <a:t>   将滚滚长江与历史长河融于一体，凸现了历史荡涤千古风流的奔放气势，使读者体味到作者兀立江岸对景抒情的壮怀气魄。</a:t>
            </a:r>
            <a:endParaRPr kumimoji="1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 charset="0"/>
              <a:ea typeface="+mn-ea" charset="0"/>
              <a:cs typeface="+mn-cs"/>
            </a:endParaRPr>
          </a:p>
        </p:txBody>
      </p:sp>
      <p:sp>
        <p:nvSpPr>
          <p:cNvPr id="242692" name="Rectangle 4"/>
          <p:cNvSpPr/>
          <p:nvPr/>
        </p:nvSpPr>
        <p:spPr>
          <a:xfrm>
            <a:off x="533400" y="5653088"/>
            <a:ext cx="8135938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Arial" pitchFamily="34" charset="0"/>
                <a:ea typeface="仿宋_GB2312"/>
              </a:rPr>
              <a:t>相关术语：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豪迈雄奇、雄浑豪放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仿宋_GB231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714" name="Rectangle 2"/>
          <p:cNvSpPr/>
          <p:nvPr/>
        </p:nvSpPr>
        <p:spPr>
          <a:xfrm>
            <a:off x="228600" y="0"/>
            <a:ext cx="859155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）悲慨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即悲壮慷慨，寂寥苍劲的艺术风格。此风格的作品，含思悲壮。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出语高昂，充满着对时代的感慨，或雄才不得志于时，或感时伤乱，忧国忧民，心中郁结，愤慨不平</a:t>
            </a:r>
            <a:r>
              <a:rPr lang="zh-CN" altLang="en-US" sz="28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243715" name="Text Box 3"/>
          <p:cNvSpPr txBox="1"/>
          <p:nvPr/>
        </p:nvSpPr>
        <p:spPr>
          <a:xfrm>
            <a:off x="762000" y="2362200"/>
            <a:ext cx="7499350" cy="1801813"/>
          </a:xfrm>
          <a:prstGeom prst="rect">
            <a:avLst/>
          </a:prstGeom>
          <a:solidFill>
            <a:srgbClr val="00CC99">
              <a:alpha val="18039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登幽州台歌　陈子昂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前不见古人，后不见来者。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念天地之悠悠，独怆然而涕下。 </a:t>
            </a:r>
          </a:p>
        </p:txBody>
      </p:sp>
      <p:sp>
        <p:nvSpPr>
          <p:cNvPr id="243716" name="Text Box 4"/>
          <p:cNvSpPr txBox="1"/>
          <p:nvPr/>
        </p:nvSpPr>
        <p:spPr>
          <a:xfrm>
            <a:off x="152400" y="4267200"/>
            <a:ext cx="8763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诗歌以苍茫原野为背景，勾勒出一位胸怀大志却因报国无门而孤独悲伤的诗人形象，苍凉悲壮，慷慨激昂。 </a:t>
            </a:r>
          </a:p>
        </p:txBody>
      </p:sp>
      <p:sp>
        <p:nvSpPr>
          <p:cNvPr id="243717" name="Rectangle 5"/>
          <p:cNvSpPr/>
          <p:nvPr/>
        </p:nvSpPr>
        <p:spPr>
          <a:xfrm>
            <a:off x="304800" y="5729288"/>
            <a:ext cx="8458200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Arial" pitchFamily="34" charset="0"/>
              </a:rPr>
              <a:t>相关术语：</a:t>
            </a:r>
            <a:r>
              <a:rPr lang="zh-CN" altLang="en-US" sz="3200" b="1">
                <a:solidFill>
                  <a:schemeClr val="accent2"/>
                </a:solidFill>
                <a:latin typeface="Arial" pitchFamily="34" charset="0"/>
                <a:ea typeface="仿宋_GB2312"/>
              </a:rPr>
              <a:t>悲壮慷慨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1"/>
      <p:bldP spid="243716" grpId="2"/>
      <p:bldP spid="243717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8" name="Rectangle 2"/>
          <p:cNvSpPr/>
          <p:nvPr/>
        </p:nvSpPr>
        <p:spPr>
          <a:xfrm>
            <a:off x="228600" y="620713"/>
            <a:ext cx="6172200" cy="356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沉郁　</a:t>
            </a: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　用一种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苍老遒劲的笔调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去描绘广阔的社会生活，而在所描绘的生活画面上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笼罩着凝重深沉的忧郁色彩和悲剧气氛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，配之相适应的严格诗律和铿锵的音韵。</a:t>
            </a: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如杜甫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登高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就是这种风格的代表作。</a:t>
            </a:r>
          </a:p>
        </p:txBody>
      </p:sp>
      <p:sp>
        <p:nvSpPr>
          <p:cNvPr id="96259" name="Rectangle 3"/>
          <p:cNvSpPr/>
          <p:nvPr/>
        </p:nvSpPr>
        <p:spPr>
          <a:xfrm>
            <a:off x="457200" y="4965700"/>
            <a:ext cx="8458200" cy="647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Arial" pitchFamily="34" charset="0"/>
              </a:rPr>
              <a:t>相关术语：沉郁顿挫（语言忧伤）   </a:t>
            </a:r>
            <a:endParaRPr lang="zh-CN" altLang="en-US" sz="3600" b="1">
              <a:solidFill>
                <a:srgbClr val="FF3300"/>
              </a:solidFill>
              <a:latin typeface="Arial" pitchFamily="34" charset="0"/>
              <a:ea typeface="华文行楷" pitchFamily="2" charset="-122"/>
            </a:endParaRPr>
          </a:p>
        </p:txBody>
      </p:sp>
      <p:pic>
        <p:nvPicPr>
          <p:cNvPr id="96260" name="Picture 4" descr="杜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0"/>
            <a:ext cx="29718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739" name="Rectangle 3"/>
          <p:cNvSpPr>
            <a:spLocks noGrp="1"/>
          </p:cNvSpPr>
          <p:nvPr>
            <p:ph idx="1"/>
          </p:nvPr>
        </p:nvSpPr>
        <p:spPr>
          <a:xfrm>
            <a:off x="152400" y="685800"/>
            <a:ext cx="4419600" cy="35052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zh-CN" altLang="en-US" b="1"/>
              <a:t>（</a:t>
            </a:r>
            <a:r>
              <a:rPr lang="en-US" altLang="zh-CN" b="1"/>
              <a:t>10</a:t>
            </a:r>
            <a:r>
              <a:rPr lang="zh-CN" altLang="en-US" b="1"/>
              <a:t>）缠绵。 诗作</a:t>
            </a:r>
            <a:r>
              <a:rPr lang="zh-CN" altLang="en-US" b="1">
                <a:solidFill>
                  <a:srgbClr val="FF3300"/>
                </a:solidFill>
              </a:rPr>
              <a:t>婉曲，感情缠绵细腻</a:t>
            </a:r>
            <a:r>
              <a:rPr lang="zh-CN" altLang="en-US" b="1"/>
              <a:t>。如柳永、李清照、姜夔的词。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b="1"/>
              <a:t>  念宵酒酲何处，杨柳岸、晓风残月（柳永</a:t>
            </a:r>
            <a:r>
              <a:rPr lang="en-US" altLang="zh-CN" b="1"/>
              <a:t>《</a:t>
            </a:r>
            <a:r>
              <a:rPr lang="zh-CN" altLang="en-US" b="1"/>
              <a:t>雨霖铃</a:t>
            </a:r>
            <a:r>
              <a:rPr lang="en-US" altLang="zh-CN" b="1"/>
              <a:t>》</a:t>
            </a:r>
            <a:r>
              <a:rPr lang="zh-CN" altLang="en-US" b="1"/>
              <a:t>）</a:t>
            </a:r>
          </a:p>
        </p:txBody>
      </p:sp>
      <p:sp>
        <p:nvSpPr>
          <p:cNvPr id="244741" name="Rectangle 5"/>
          <p:cNvSpPr/>
          <p:nvPr/>
        </p:nvSpPr>
        <p:spPr>
          <a:xfrm>
            <a:off x="457200" y="4749800"/>
            <a:ext cx="8458200" cy="10779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仿宋_GB2312" charset="-122"/>
                <a:ea typeface="仿宋_GB2312"/>
              </a:rPr>
              <a:t>相关术语</a:t>
            </a:r>
            <a:r>
              <a:rPr lang="en-US" altLang="zh-CN" sz="3200" b="1">
                <a:latin typeface="仿宋_GB2312" charset="-122"/>
                <a:ea typeface="仿宋_GB2312"/>
              </a:rPr>
              <a:t>:</a:t>
            </a:r>
            <a:r>
              <a:rPr lang="zh-CN" altLang="en-US" sz="3200" b="1">
                <a:latin typeface="仿宋_GB2312" charset="-122"/>
                <a:ea typeface="仿宋_GB2312"/>
              </a:rPr>
              <a:t>缠绵哀怨、婉约缠绵</a:t>
            </a:r>
            <a:endParaRPr lang="en-US" altLang="zh-CN" sz="3200" b="1">
              <a:latin typeface="仿宋_GB2312" charset="-122"/>
              <a:ea typeface="仿宋_GB231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Arial" pitchFamily="34" charset="0"/>
              </a:rPr>
              <a:t>（儿女情长、朋友分别）</a:t>
            </a:r>
            <a:endParaRPr lang="zh-CN" altLang="en-US" sz="3200" b="1">
              <a:latin typeface="仿宋_GB2312" charset="-122"/>
              <a:ea typeface="仿宋_GB2312"/>
            </a:endParaRPr>
          </a:p>
        </p:txBody>
      </p:sp>
      <p:pic>
        <p:nvPicPr>
          <p:cNvPr id="244742" name="Picture 6" descr="儿女情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4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 uiExpand="1" build="p"/>
      <p:bldP spid="24474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533400" y="609600"/>
            <a:ext cx="8305800" cy="2554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11.</a:t>
            </a:r>
            <a:r>
              <a:rPr kumimoji="0" lang="zh-CN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工丽</a:t>
            </a:r>
            <a:endParaRPr kumimoji="0" lang="zh-CN" altLang="zh-CN" sz="3200" b="1" kern="1200" cap="none" spc="0" normalizeH="0" baseline="0" noProof="0">
              <a:latin typeface="+mn-lt" charset="0"/>
              <a:ea typeface="+mn-ea" charset="0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>
                <a:solidFill>
                  <a:srgbClr val="FF00FF"/>
                </a:solidFill>
                <a:latin typeface="+mn-lt" charset="0"/>
                <a:ea typeface="+mn-ea" charset="0"/>
                <a:cs typeface="+mn-cs"/>
              </a:rPr>
              <a:t>“工”是对偶工整，“丽”是有文采。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如杜甫</a:t>
            </a:r>
            <a:r>
              <a:rPr kumimoji="0" lang="en-US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绝句</a:t>
            </a:r>
            <a:r>
              <a:rPr kumimoji="0" lang="en-US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》“</a:t>
            </a:r>
            <a:r>
              <a:rPr kumimoji="0" lang="zh-CN" altLang="en-US" sz="3200" b="1" kern="1200" cap="none" spc="0" normalizeH="0" baseline="0" noProof="0">
                <a:latin typeface="+mn-lt" charset="0"/>
                <a:ea typeface="+mn-ea" charset="0"/>
                <a:cs typeface="+mn-cs"/>
              </a:rPr>
              <a:t>迟日江山丽，春风花草香。泥融飞燕子，沙暖睡鸳鸯。”</a:t>
            </a:r>
          </a:p>
        </p:txBody>
      </p:sp>
      <p:sp>
        <p:nvSpPr>
          <p:cNvPr id="3" name="Rectangle 5"/>
          <p:cNvSpPr/>
          <p:nvPr/>
        </p:nvSpPr>
        <p:spPr>
          <a:xfrm>
            <a:off x="323850" y="5084763"/>
            <a:ext cx="8458200" cy="10779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仿宋_GB2312" charset="-122"/>
                <a:ea typeface="仿宋_GB2312"/>
              </a:rPr>
              <a:t>相关术语</a:t>
            </a:r>
            <a:r>
              <a:rPr lang="en-US" altLang="zh-CN" sz="3200" b="1">
                <a:latin typeface="仿宋_GB2312" charset="-122"/>
                <a:ea typeface="仿宋_GB2312"/>
              </a:rPr>
              <a:t>:</a:t>
            </a:r>
            <a:r>
              <a:rPr lang="zh-CN" altLang="en-US" sz="3200" b="1">
                <a:latin typeface="Arial" pitchFamily="34" charset="0"/>
              </a:rPr>
              <a:t>对仗工整、音节和谐、富有音乐美</a:t>
            </a:r>
          </a:p>
          <a:p>
            <a:endParaRPr lang="zh-CN" altLang="en-US" sz="3200" b="1">
              <a:latin typeface="仿宋_GB2312" charset="-122"/>
              <a:ea typeface="仿宋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Text Box 4"/>
          <p:cNvSpPr txBox="1"/>
          <p:nvPr/>
        </p:nvSpPr>
        <p:spPr>
          <a:xfrm>
            <a:off x="304800" y="381000"/>
            <a:ext cx="8534400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12.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  </a:t>
            </a:r>
            <a:endParaRPr lang="zh-CN" altLang="zh-CN" sz="40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使用的词语将某种情景写得活灵活现。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如宋祁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玉楼春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3200" b="1">
                <a:latin typeface="Arial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红杏枝头春意</a:t>
            </a: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>
                <a:latin typeface="Arial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sz="3200" b="1">
                <a:latin typeface="Arial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>
                <a:latin typeface="Arial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字，写出了春日枝头、红花盛开的景象，花团锦簇，春意盎然，美丽热闹。</a:t>
            </a:r>
            <a:r>
              <a:rPr lang="zh-CN" altLang="en-US" sz="3200" b="1">
                <a:latin typeface="Arial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>
                <a:latin typeface="Arial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字使用得相当生动。</a:t>
            </a:r>
          </a:p>
        </p:txBody>
      </p:sp>
      <p:sp>
        <p:nvSpPr>
          <p:cNvPr id="4" name="Rectangle 5"/>
          <p:cNvSpPr/>
          <p:nvPr/>
        </p:nvSpPr>
        <p:spPr>
          <a:xfrm>
            <a:off x="323850" y="5084763"/>
            <a:ext cx="8458200" cy="10779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仿宋_GB2312" charset="-122"/>
                <a:ea typeface="仿宋_GB2312"/>
              </a:rPr>
              <a:t>相关术语</a:t>
            </a:r>
            <a:r>
              <a:rPr lang="en-US" altLang="zh-CN" sz="3200" b="1">
                <a:latin typeface="仿宋_GB2312" charset="-122"/>
                <a:ea typeface="仿宋_GB2312"/>
              </a:rPr>
              <a:t>:</a:t>
            </a:r>
            <a:r>
              <a:rPr lang="zh-CN" altLang="en-US" sz="3200" b="1">
                <a:latin typeface="Arial" pitchFamily="34" charset="0"/>
              </a:rPr>
              <a:t>简练生动、生动形象</a:t>
            </a:r>
          </a:p>
          <a:p>
            <a:endParaRPr lang="zh-CN" altLang="en-US" sz="3200" b="1">
              <a:latin typeface="仿宋_GB2312" charset="-122"/>
              <a:ea typeface="仿宋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Text Box 2"/>
          <p:cNvSpPr/>
          <p:nvPr>
            <p:ph type="body"/>
          </p:nvPr>
        </p:nvSpPr>
        <p:spPr>
          <a:xfrm>
            <a:off x="395288" y="2133600"/>
            <a:ext cx="8302625" cy="1439863"/>
          </a:xfrm>
        </p:spPr>
        <p:txBody>
          <a:bodyPr vert="horz" wrap="square" lIns="91440" tIns="45720" rIns="91440" bIns="45720" anchor="t"/>
          <a:lstStyle/>
          <a:p>
            <a:pPr algn="ctr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说说下列诗歌的语言风格</a:t>
            </a:r>
          </a:p>
        </p:txBody>
      </p:sp>
      <p:sp>
        <p:nvSpPr>
          <p:cNvPr id="108547" name="Text Box 3"/>
          <p:cNvSpPr txBox="1"/>
          <p:nvPr/>
        </p:nvSpPr>
        <p:spPr>
          <a:xfrm>
            <a:off x="2268538" y="4581525"/>
            <a:ext cx="3455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solidFill>
                <a:srgbClr val="D105C7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en-US" altLang="zh-CN" b="1">
                <a:solidFill>
                  <a:srgbClr val="FF0000"/>
                </a:solidFill>
              </a:rPr>
              <a:t>【</a:t>
            </a:r>
            <a:r>
              <a:rPr lang="zh-CN" altLang="en-US" sz="4800" b="1">
                <a:solidFill>
                  <a:srgbClr val="FF0000"/>
                </a:solidFill>
              </a:rPr>
              <a:t>学习目标</a:t>
            </a:r>
            <a:r>
              <a:rPr lang="en-US" altLang="zh-CN" b="1">
                <a:solidFill>
                  <a:srgbClr val="FF0000"/>
                </a:solidFill>
              </a:rPr>
              <a:t>】</a:t>
            </a:r>
            <a:r>
              <a:rPr lang="en-US" altLang="zh-CN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49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buFont typeface="Wingdings" pitchFamily="2" charset="2"/>
              <a:buNone/>
            </a:pPr>
            <a:r>
              <a:rPr lang="en-US" altLang="zh-CN" b="1"/>
              <a:t>1</a:t>
            </a:r>
            <a:r>
              <a:rPr lang="zh-CN" altLang="en-US" b="1"/>
              <a:t>、复习常见语言风格术语，掌握辨别语言风格的基本方法。</a:t>
            </a:r>
          </a:p>
          <a:p>
            <a:pPr>
              <a:buChar char="•"/>
            </a:pPr>
            <a:endParaRPr lang="zh-CN" altLang="en-US" b="1"/>
          </a:p>
          <a:p>
            <a:pPr>
              <a:buFont typeface="Wingdings" pitchFamily="2" charset="2"/>
              <a:buNone/>
            </a:pPr>
            <a:r>
              <a:rPr lang="en-US" altLang="zh-CN" b="1"/>
              <a:t>2</a:t>
            </a:r>
            <a:r>
              <a:rPr lang="zh-CN" altLang="en-US" b="1"/>
              <a:t>、了解高考诗歌鉴赏中考查语言风格题型的提问方式，归纳相应答题模式。</a:t>
            </a:r>
          </a:p>
          <a:p>
            <a:pPr>
              <a:buChar char="•"/>
            </a:pPr>
            <a:endParaRPr lang="zh-CN" altLang="en-US" b="1"/>
          </a:p>
          <a:p>
            <a:pPr>
              <a:buFont typeface="Wingdings" pitchFamily="2" charset="2"/>
              <a:buNone/>
            </a:pPr>
            <a:r>
              <a:rPr lang="en-US" altLang="zh-CN" b="1"/>
              <a:t>3</a:t>
            </a:r>
            <a:r>
              <a:rPr lang="zh-CN" altLang="en-US" b="1"/>
              <a:t>、学会用归纳出的答题模式解决实际问题。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0338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08963" cy="22669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b="1"/>
              <a:t>                      </a:t>
            </a:r>
            <a:r>
              <a:rPr lang="zh-CN" altLang="en-US" b="1">
                <a:solidFill>
                  <a:srgbClr val="FF0000"/>
                </a:solidFill>
              </a:rPr>
              <a:t>从军行    王昌龄</a:t>
            </a:r>
          </a:p>
          <a:p>
            <a:pPr>
              <a:lnSpc>
                <a:spcPct val="115000"/>
              </a:lnSpc>
            </a:pPr>
            <a:r>
              <a:rPr lang="zh-CN" altLang="en-US" b="1"/>
              <a:t>青海长云暗雪山，孤城遥望玉门关。</a:t>
            </a:r>
            <a:br>
              <a:rPr lang="zh-CN" altLang="en-US" b="1"/>
            </a:br>
            <a:r>
              <a:rPr lang="zh-CN" altLang="en-US" b="1"/>
              <a:t>黄沙百战穿金甲，不破楼兰终不还。</a:t>
            </a:r>
          </a:p>
          <a:p>
            <a:endParaRPr lang="en-US" altLang="zh-CN"/>
          </a:p>
        </p:txBody>
      </p:sp>
      <p:sp>
        <p:nvSpPr>
          <p:cNvPr id="270339" name="Text Box 3"/>
          <p:cNvSpPr txBox="1"/>
          <p:nvPr/>
        </p:nvSpPr>
        <p:spPr>
          <a:xfrm>
            <a:off x="2051050" y="4149725"/>
            <a:ext cx="43926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(</a:t>
            </a:r>
            <a:r>
              <a:rPr lang="zh-CN" altLang="en-US" sz="2800" b="1">
                <a:solidFill>
                  <a:srgbClr val="D105C7"/>
                </a:solidFill>
                <a:latin typeface="Arial" pitchFamily="34" charset="0"/>
              </a:rPr>
              <a:t>豪迈雄奇</a:t>
            </a: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0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0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8" grpId="0" uiExpand="1" build="p"/>
      <p:bldP spid="27033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4" name="Rectangle 2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540750" cy="762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山居秋暝 </a:t>
            </a:r>
            <a:r>
              <a:rPr lang="zh-CN" altLang="en-US" sz="3200" b="1">
                <a:solidFill>
                  <a:srgbClr val="FF0000"/>
                </a:solidFill>
              </a:rPr>
              <a:t>王维</a:t>
            </a:r>
            <a:br>
              <a:rPr lang="zh-CN" altLang="en-US" sz="4000" b="1">
                <a:solidFill>
                  <a:srgbClr val="FF0000"/>
                </a:solidFill>
              </a:rPr>
            </a:b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95288" y="1557338"/>
            <a:ext cx="8748712" cy="309562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/>
              <a:t>             </a:t>
            </a:r>
          </a:p>
          <a:p>
            <a:r>
              <a:rPr lang="zh-CN" altLang="en-US"/>
              <a:t>　　</a:t>
            </a:r>
            <a:r>
              <a:rPr lang="zh-CN" altLang="en-US" b="1"/>
              <a:t>空山新雨后，天气晚来秋。 </a:t>
            </a:r>
          </a:p>
          <a:p>
            <a:r>
              <a:rPr lang="zh-CN" altLang="en-US" b="1"/>
              <a:t>　　明月松间照，清泉石上流。 </a:t>
            </a:r>
          </a:p>
          <a:p>
            <a:r>
              <a:rPr lang="zh-CN" altLang="en-US" b="1"/>
              <a:t>　　竹喧归浣女，莲动下渔舟。 </a:t>
            </a:r>
          </a:p>
          <a:p>
            <a:r>
              <a:rPr lang="zh-CN" altLang="en-US" b="1"/>
              <a:t>　　随意春芳歇，王孙自可留。 </a:t>
            </a:r>
          </a:p>
        </p:txBody>
      </p:sp>
      <p:sp>
        <p:nvSpPr>
          <p:cNvPr id="110596" name="Text Box 4"/>
          <p:cNvSpPr txBox="1"/>
          <p:nvPr/>
        </p:nvSpPr>
        <p:spPr>
          <a:xfrm>
            <a:off x="1116013" y="5013325"/>
            <a:ext cx="54721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itchFamily="34" charset="0"/>
            </a:endParaRPr>
          </a:p>
        </p:txBody>
      </p:sp>
      <p:sp>
        <p:nvSpPr>
          <p:cNvPr id="271365" name="Text Box 5"/>
          <p:cNvSpPr txBox="1"/>
          <p:nvPr/>
        </p:nvSpPr>
        <p:spPr>
          <a:xfrm>
            <a:off x="2555875" y="4652963"/>
            <a:ext cx="4752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D105C7"/>
                </a:solidFill>
                <a:latin typeface="Arial" pitchFamily="34" charset="0"/>
              </a:rPr>
              <a:t>(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</a:rPr>
              <a:t>清新自然</a:t>
            </a:r>
            <a:r>
              <a:rPr lang="en-US" altLang="zh-CN" sz="3200" b="1">
                <a:solidFill>
                  <a:srgbClr val="D105C7"/>
                </a:solidFill>
                <a:latin typeface="Arial" pitchFamily="34" charset="0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42" name="Rectangle 2"/>
          <p:cNvSpPr>
            <a:spLocks noGrp="1"/>
          </p:cNvSpPr>
          <p:nvPr>
            <p:ph type="title"/>
          </p:nvPr>
        </p:nvSpPr>
        <p:spPr>
          <a:xfrm>
            <a:off x="228600" y="838200"/>
            <a:ext cx="854075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>
                <a:solidFill>
                  <a:srgbClr val="FF0000"/>
                </a:solidFill>
              </a:rPr>
              <a:t>饮酒    </a:t>
            </a:r>
            <a:r>
              <a:rPr lang="zh-CN" altLang="en-US" sz="3200" b="1">
                <a:solidFill>
                  <a:srgbClr val="FF0000"/>
                </a:solidFill>
              </a:rPr>
              <a:t>陶渊明</a:t>
            </a:r>
          </a:p>
        </p:txBody>
      </p:sp>
      <p:sp>
        <p:nvSpPr>
          <p:cNvPr id="112643" name="Rectangle 3"/>
          <p:cNvSpPr>
            <a:spLocks noGrp="1"/>
          </p:cNvSpPr>
          <p:nvPr>
            <p:ph idx="1"/>
          </p:nvPr>
        </p:nvSpPr>
        <p:spPr>
          <a:xfrm>
            <a:off x="1258888" y="1773238"/>
            <a:ext cx="5986462" cy="29845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</a:pPr>
            <a:r>
              <a:rPr lang="zh-CN" altLang="en-US" b="1"/>
              <a:t>结庐在人境，而无车马喧。 </a:t>
            </a:r>
            <a:br>
              <a:rPr lang="zh-CN" altLang="en-US" b="1"/>
            </a:br>
            <a:r>
              <a:rPr lang="zh-CN" altLang="en-US" b="1"/>
              <a:t>问君何能尔？心远地自偏。 </a:t>
            </a:r>
            <a:br>
              <a:rPr lang="zh-CN" altLang="en-US" b="1"/>
            </a:br>
            <a:r>
              <a:rPr lang="zh-CN" altLang="en-US" b="1"/>
              <a:t>采菊东篱下，悠然见南山。 </a:t>
            </a:r>
            <a:br>
              <a:rPr lang="zh-CN" altLang="en-US" b="1"/>
            </a:br>
            <a:r>
              <a:rPr lang="zh-CN" altLang="en-US" b="1"/>
              <a:t>山气日夕佳，飞鸟相与还。 </a:t>
            </a:r>
            <a:br>
              <a:rPr lang="zh-CN" altLang="en-US" b="1"/>
            </a:br>
            <a:r>
              <a:rPr lang="zh-CN" altLang="en-US" b="1"/>
              <a:t>此中有真意，欲辨已忘言。</a:t>
            </a:r>
            <a:r>
              <a:rPr lang="zh-CN" altLang="en-US"/>
              <a:t> </a:t>
            </a:r>
          </a:p>
        </p:txBody>
      </p:sp>
      <p:sp>
        <p:nvSpPr>
          <p:cNvPr id="273412" name="Text Box 4"/>
          <p:cNvSpPr txBox="1"/>
          <p:nvPr/>
        </p:nvSpPr>
        <p:spPr>
          <a:xfrm>
            <a:off x="2843213" y="4941888"/>
            <a:ext cx="2952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(</a:t>
            </a:r>
            <a:r>
              <a:rPr lang="zh-CN" altLang="en-US" sz="2800" b="1">
                <a:solidFill>
                  <a:srgbClr val="D105C7"/>
                </a:solidFill>
                <a:latin typeface="Arial" pitchFamily="34" charset="0"/>
              </a:rPr>
              <a:t>平实质朴</a:t>
            </a: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)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3666" name="Rectangle 2"/>
          <p:cNvSpPr>
            <a:spLocks noGrp="1"/>
          </p:cNvSpPr>
          <p:nvPr>
            <p:ph type="title"/>
          </p:nvPr>
        </p:nvSpPr>
        <p:spPr>
          <a:xfrm>
            <a:off x="228600" y="1066800"/>
            <a:ext cx="854075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锦瑟    </a:t>
            </a:r>
            <a:r>
              <a:rPr lang="zh-CN" altLang="en-US" sz="3200" b="1" i="1">
                <a:solidFill>
                  <a:srgbClr val="FF0000"/>
                </a:solidFill>
              </a:rPr>
              <a:t>李商隐 </a:t>
            </a:r>
            <a:br>
              <a:rPr lang="zh-CN" altLang="en-US" sz="3200" b="1" i="1">
                <a:solidFill>
                  <a:srgbClr val="FF0000"/>
                </a:solidFill>
              </a:rPr>
            </a:br>
          </a:p>
        </p:txBody>
      </p:sp>
      <p:sp>
        <p:nvSpPr>
          <p:cNvPr id="113667" name="Rectangle 3"/>
          <p:cNvSpPr>
            <a:spLocks noGrp="1"/>
          </p:cNvSpPr>
          <p:nvPr>
            <p:ph idx="1"/>
          </p:nvPr>
        </p:nvSpPr>
        <p:spPr>
          <a:xfrm>
            <a:off x="395288" y="1628775"/>
            <a:ext cx="8353425" cy="244792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</a:pPr>
            <a:r>
              <a:rPr lang="zh-CN" altLang="en-US" b="1"/>
              <a:t>锦瑟无端五十弦，一弦一柱思华年。 </a:t>
            </a:r>
            <a:br>
              <a:rPr lang="zh-CN" altLang="en-US" b="1"/>
            </a:br>
            <a:r>
              <a:rPr lang="zh-CN" altLang="en-US" b="1"/>
              <a:t>庄生晓梦迷蝴蝶，望帝春心托杜鹃。 </a:t>
            </a:r>
            <a:br>
              <a:rPr lang="zh-CN" altLang="en-US" b="1"/>
            </a:br>
            <a:r>
              <a:rPr lang="zh-CN" altLang="en-US" b="1"/>
              <a:t>沧海月明珠有泪，蓝田日暖玉生烟。 </a:t>
            </a:r>
            <a:br>
              <a:rPr lang="zh-CN" altLang="en-US" b="1"/>
            </a:br>
            <a:r>
              <a:rPr lang="zh-CN" altLang="en-US" b="1"/>
              <a:t>此情可待成追忆，只是当时已惘然。 </a:t>
            </a:r>
          </a:p>
        </p:txBody>
      </p:sp>
      <p:sp>
        <p:nvSpPr>
          <p:cNvPr id="274436" name="Text Box 4"/>
          <p:cNvSpPr txBox="1"/>
          <p:nvPr/>
        </p:nvSpPr>
        <p:spPr>
          <a:xfrm>
            <a:off x="2268538" y="4724400"/>
            <a:ext cx="35290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(</a:t>
            </a:r>
            <a:r>
              <a:rPr lang="zh-CN" altLang="en-US" sz="2800" b="1">
                <a:solidFill>
                  <a:srgbClr val="D105C7"/>
                </a:solidFill>
                <a:latin typeface="Arial" pitchFamily="34" charset="0"/>
              </a:rPr>
              <a:t>朦胧隐晦</a:t>
            </a:r>
            <a:r>
              <a:rPr lang="en-US" altLang="zh-CN" sz="2800" b="1">
                <a:solidFill>
                  <a:srgbClr val="D105C7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274437" name="Text Box 5"/>
          <p:cNvSpPr txBox="1"/>
          <p:nvPr/>
        </p:nvSpPr>
        <p:spPr>
          <a:xfrm>
            <a:off x="-7620" y="4076700"/>
            <a:ext cx="92081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itchFamily="34" charset="0"/>
              </a:rPr>
              <a:t>主题：恋情说 </a:t>
            </a:r>
            <a:r>
              <a:rPr lang="en-US" altLang="zh-CN" sz="3200" b="1">
                <a:latin typeface="Arial" pitchFamily="34" charset="0"/>
              </a:rPr>
              <a:t>\</a:t>
            </a:r>
            <a:r>
              <a:rPr lang="zh-CN" altLang="en-US" sz="3200" b="1">
                <a:latin typeface="Arial" pitchFamily="34" charset="0"/>
              </a:rPr>
              <a:t>悼亡说 </a:t>
            </a:r>
            <a:r>
              <a:rPr lang="en-US" altLang="zh-CN" sz="3200" b="1">
                <a:latin typeface="Arial" pitchFamily="34" charset="0"/>
              </a:rPr>
              <a:t>\</a:t>
            </a:r>
            <a:r>
              <a:rPr lang="zh-CN" altLang="en-US" sz="3200" b="1">
                <a:latin typeface="Arial" pitchFamily="34" charset="0"/>
              </a:rPr>
              <a:t>伤唐室残破说 </a:t>
            </a:r>
            <a:r>
              <a:rPr lang="en-US" altLang="zh-CN" sz="3200" b="1">
                <a:latin typeface="Arial" pitchFamily="34" charset="0"/>
              </a:rPr>
              <a:t>\</a:t>
            </a:r>
            <a:r>
              <a:rPr lang="zh-CN" altLang="en-US" sz="3200" b="1">
                <a:latin typeface="Arial" pitchFamily="34" charset="0"/>
              </a:rPr>
              <a:t>自伤身世或自叙平生说</a:t>
            </a:r>
            <a:r>
              <a:rPr lang="zh-CN" altLang="en-US" sz="3200">
                <a:latin typeface="Arial" pitchFamily="34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 sz="3200">
              <a:latin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6" grpId="0"/>
      <p:bldP spid="27443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90" name="Rectangle 2"/>
          <p:cNvSpPr>
            <a:spLocks noGrp="1"/>
          </p:cNvSpPr>
          <p:nvPr>
            <p:ph type="title"/>
          </p:nvPr>
        </p:nvSpPr>
        <p:spPr>
          <a:xfrm>
            <a:off x="323850" y="692150"/>
            <a:ext cx="854075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>
                <a:solidFill>
                  <a:srgbClr val="FF0000"/>
                </a:solidFill>
              </a:rPr>
              <a:t>登高   </a:t>
            </a:r>
            <a:r>
              <a:rPr lang="zh-CN" altLang="en-US" sz="3200" b="1">
                <a:solidFill>
                  <a:srgbClr val="FF0000"/>
                </a:solidFill>
              </a:rPr>
              <a:t>杜甫</a:t>
            </a:r>
          </a:p>
        </p:txBody>
      </p:sp>
      <p:sp>
        <p:nvSpPr>
          <p:cNvPr id="114691" name="Rectangle 3"/>
          <p:cNvSpPr>
            <a:spLocks noGrp="1"/>
          </p:cNvSpPr>
          <p:nvPr>
            <p:ph idx="1"/>
          </p:nvPr>
        </p:nvSpPr>
        <p:spPr>
          <a:xfrm>
            <a:off x="687388" y="1690688"/>
            <a:ext cx="7383462" cy="2452687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</a:pPr>
            <a:r>
              <a:rPr lang="zh-CN" altLang="en-US" b="1"/>
              <a:t>风急天高猿啸哀，渚清沙白鸟飞回。</a:t>
            </a:r>
            <a:br>
              <a:rPr lang="zh-CN" altLang="en-US" b="1"/>
            </a:br>
            <a:r>
              <a:rPr lang="zh-CN" altLang="en-US" b="1"/>
              <a:t>无边落木萧萧下，不尽长江滚滚来。</a:t>
            </a:r>
            <a:br>
              <a:rPr lang="zh-CN" altLang="en-US" b="1"/>
            </a:br>
            <a:r>
              <a:rPr lang="zh-CN" altLang="en-US" b="1"/>
              <a:t>万里悲秋常作客，百年多病独登台。</a:t>
            </a:r>
            <a:br>
              <a:rPr lang="zh-CN" altLang="en-US" b="1"/>
            </a:br>
            <a:r>
              <a:rPr lang="zh-CN" altLang="en-US" b="1"/>
              <a:t>艰难苦恨繁霜鬓，潦倒新停浊酒杯。 </a:t>
            </a:r>
          </a:p>
        </p:txBody>
      </p:sp>
      <p:sp>
        <p:nvSpPr>
          <p:cNvPr id="275460" name="Text Box 4"/>
          <p:cNvSpPr txBox="1"/>
          <p:nvPr/>
        </p:nvSpPr>
        <p:spPr>
          <a:xfrm>
            <a:off x="2555875" y="4581525"/>
            <a:ext cx="3744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D105C7"/>
                </a:solidFill>
                <a:latin typeface="Arial" pitchFamily="34" charset="0"/>
              </a:rPr>
              <a:t>（沉郁顿挫）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4"/>
          <p:cNvSpPr txBox="1"/>
          <p:nvPr/>
        </p:nvSpPr>
        <p:spPr>
          <a:xfrm>
            <a:off x="755650" y="476250"/>
            <a:ext cx="48244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1" name="Text Box 5"/>
          <p:cNvSpPr txBox="1"/>
          <p:nvPr/>
        </p:nvSpPr>
        <p:spPr>
          <a:xfrm>
            <a:off x="0" y="0"/>
            <a:ext cx="86042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6600CC"/>
                </a:solidFill>
                <a:latin typeface="Arial" pitchFamily="34" charset="0"/>
                <a:ea typeface="隶书" pitchFamily="1" charset="-122"/>
              </a:rPr>
              <a:t>语言特色类题型</a:t>
            </a:r>
            <a:r>
              <a:rPr lang="zh-CN" altLang="en-US" sz="6600">
                <a:solidFill>
                  <a:srgbClr val="FF0000"/>
                </a:solidFill>
                <a:latin typeface="Arial" pitchFamily="34" charset="0"/>
                <a:ea typeface="隶书" pitchFamily="1" charset="-122"/>
              </a:rPr>
              <a:t>答题模式</a:t>
            </a:r>
          </a:p>
        </p:txBody>
      </p:sp>
      <p:sp>
        <p:nvSpPr>
          <p:cNvPr id="43012" name="Text Box 6"/>
          <p:cNvSpPr txBox="1"/>
          <p:nvPr/>
        </p:nvSpPr>
        <p:spPr>
          <a:xfrm>
            <a:off x="0" y="1268413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00"/>
                </a:solidFill>
                <a:latin typeface="Arial" pitchFamily="34" charset="0"/>
              </a:rPr>
              <a:t>第一步</a:t>
            </a:r>
            <a:r>
              <a:rPr lang="zh-CN" altLang="en-US" sz="4000" b="1">
                <a:latin typeface="Arial" pitchFamily="34" charset="0"/>
              </a:rPr>
              <a:t>：</a:t>
            </a:r>
            <a:r>
              <a:rPr lang="zh-CN" altLang="en-US" sz="4000" b="1">
                <a:solidFill>
                  <a:srgbClr val="FF00FF"/>
                </a:solidFill>
                <a:latin typeface="Arial" pitchFamily="34" charset="0"/>
              </a:rPr>
              <a:t>点明特色</a:t>
            </a:r>
            <a:r>
              <a:rPr lang="zh-CN" altLang="en-US" sz="4000" b="1">
                <a:latin typeface="Arial" pitchFamily="34" charset="0"/>
              </a:rPr>
              <a:t>（用一两个词准确点明语言  特色）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00"/>
                </a:solidFill>
                <a:latin typeface="Arial" pitchFamily="34" charset="0"/>
              </a:rPr>
              <a:t>第二步</a:t>
            </a:r>
            <a:r>
              <a:rPr lang="zh-CN" altLang="en-US" sz="4000" b="1">
                <a:latin typeface="Arial" pitchFamily="34" charset="0"/>
              </a:rPr>
              <a:t>：</a:t>
            </a:r>
            <a:r>
              <a:rPr lang="zh-CN" altLang="en-US" sz="4000" b="1">
                <a:solidFill>
                  <a:srgbClr val="FF00FF"/>
                </a:solidFill>
                <a:latin typeface="Arial" pitchFamily="34" charset="0"/>
              </a:rPr>
              <a:t>结合原诗分析</a:t>
            </a:r>
            <a:r>
              <a:rPr lang="zh-CN" altLang="en-US" sz="4000" b="1">
                <a:latin typeface="Arial" pitchFamily="34" charset="0"/>
              </a:rPr>
              <a:t>（用诗中有关语句具体分析这种特色）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00"/>
                </a:solidFill>
                <a:latin typeface="Arial" pitchFamily="34" charset="0"/>
              </a:rPr>
              <a:t>第三步</a:t>
            </a:r>
            <a:r>
              <a:rPr lang="zh-CN" altLang="en-US" sz="4000" b="1">
                <a:latin typeface="Arial" pitchFamily="34" charset="0"/>
              </a:rPr>
              <a:t>：</a:t>
            </a:r>
            <a:r>
              <a:rPr lang="zh-CN" altLang="en-US" sz="4000" b="1">
                <a:solidFill>
                  <a:srgbClr val="FF00FF"/>
                </a:solidFill>
                <a:latin typeface="Arial" pitchFamily="34" charset="0"/>
              </a:rPr>
              <a:t>分析感情</a:t>
            </a:r>
            <a:r>
              <a:rPr lang="zh-CN" altLang="en-US" sz="4000" b="1">
                <a:latin typeface="Arial" pitchFamily="34" charset="0"/>
              </a:rPr>
              <a:t>（指出表现了诗人怎样的感情）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55625" y="5763260"/>
            <a:ext cx="8355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hlink"/>
                </a:solidFill>
                <a:latin typeface="Arial" pitchFamily="34" charset="0"/>
              </a:rPr>
              <a:t>概括风格</a:t>
            </a:r>
            <a:r>
              <a:rPr lang="en-US" altLang="zh-CN" sz="4000" b="1">
                <a:solidFill>
                  <a:schemeClr val="hlink"/>
                </a:solidFill>
                <a:latin typeface="Arial" pitchFamily="34" charset="0"/>
              </a:rPr>
              <a:t>-----</a:t>
            </a:r>
            <a:r>
              <a:rPr lang="zh-CN" altLang="en-US" sz="4000" b="1">
                <a:solidFill>
                  <a:schemeClr val="hlink"/>
                </a:solidFill>
                <a:latin typeface="Arial" pitchFamily="34" charset="0"/>
              </a:rPr>
              <a:t>分析特色</a:t>
            </a:r>
            <a:r>
              <a:rPr lang="en-US" altLang="zh-CN" sz="4000" b="1">
                <a:solidFill>
                  <a:schemeClr val="hlink"/>
                </a:solidFill>
                <a:latin typeface="Arial" pitchFamily="34" charset="0"/>
              </a:rPr>
              <a:t>----</a:t>
            </a:r>
            <a:r>
              <a:rPr lang="zh-CN" altLang="en-US" sz="4000" b="1">
                <a:solidFill>
                  <a:schemeClr val="hlink"/>
                </a:solidFill>
                <a:latin typeface="Arial" pitchFamily="34" charset="0"/>
              </a:rPr>
              <a:t>阐述作用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4"/>
          <p:cNvSpPr/>
          <p:nvPr/>
        </p:nvSpPr>
        <p:spPr>
          <a:xfrm>
            <a:off x="0" y="291465"/>
            <a:ext cx="9144000" cy="6275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5400" b="0">
                <a:solidFill>
                  <a:srgbClr val="6600CC"/>
                </a:solidFill>
                <a:latin typeface="Arial" pitchFamily="34" charset="0"/>
                <a:ea typeface="隶书" pitchFamily="1" charset="-122"/>
              </a:rPr>
              <a:t>提示：</a:t>
            </a:r>
          </a:p>
          <a:p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这种题型不是要求揣摩个别字词运用的巧妙，而是要</a:t>
            </a:r>
            <a:r>
              <a:rPr lang="zh-CN" altLang="en-US" sz="3200">
                <a:solidFill>
                  <a:srgbClr val="3333FF"/>
                </a:solidFill>
                <a:latin typeface="楷体_GB2312" pitchFamily="49" charset="-122"/>
              </a:rPr>
              <a:t>品味整首诗表现出来的语言风格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。牢记语言风格术语及</a:t>
            </a:r>
            <a:r>
              <a:rPr lang="zh-CN" altLang="en-US" sz="3200">
                <a:solidFill>
                  <a:schemeClr val="tx2"/>
                </a:solidFill>
                <a:latin typeface="楷体_GB2312" pitchFamily="49" charset="-122"/>
              </a:rPr>
              <a:t>效果词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。</a:t>
            </a:r>
          </a:p>
          <a:p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效果词如：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</a:rPr>
              <a:t>简练传神、生动形象、一字传神、对仗工稳、语近情遥、入木三分、炼字精巧、庄谐俱见、深沉隽永 、准确精练、简洁生动、辞藻华丽、通俗易懂、节奏感强、富有韵律、 准确传神、 绘声绘色、词藻优美、平字见奇、色彩丰富</a:t>
            </a:r>
            <a:r>
              <a:rPr lang="zh-CN" altLang="en-US" sz="3200" b="0">
                <a:solidFill>
                  <a:srgbClr val="000000"/>
                </a:solidFill>
                <a:latin typeface="楷体_GB2312" pitchFamily="49" charset="-122"/>
              </a:rPr>
              <a:t>等等。</a:t>
            </a:r>
          </a:p>
          <a:p>
            <a:r>
              <a:rPr lang="zh-CN" altLang="en-US" sz="3200">
                <a:solidFill>
                  <a:srgbClr val="FF00FF"/>
                </a:solidFill>
                <a:latin typeface="楷体_GB2312" pitchFamily="49" charset="-122"/>
              </a:rPr>
              <a:t>常见错误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：</a:t>
            </a:r>
            <a:r>
              <a:rPr lang="zh-CN" altLang="en-US" sz="3200">
                <a:solidFill>
                  <a:srgbClr val="3333FF"/>
                </a:solidFill>
                <a:latin typeface="楷体_GB2312" pitchFamily="49" charset="-122"/>
              </a:rPr>
              <a:t>从语言的使用上去揣摩作者的炼词、炼字，阐述字词运用的巧妙</a:t>
            </a:r>
            <a:r>
              <a:rPr lang="zh-CN" altLang="en-US" sz="3200">
                <a:solidFill>
                  <a:srgbClr val="000000"/>
                </a:solidFill>
                <a:latin typeface="楷体_GB2312" pitchFamily="49" charset="-122"/>
              </a:rPr>
              <a:t>。语言的特色不能等同于语言的使用，这样的解答显然不对。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786" name="Rectangle 2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63817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答题思路与技巧</a:t>
            </a:r>
          </a:p>
        </p:txBody>
      </p:sp>
      <p:sp>
        <p:nvSpPr>
          <p:cNvPr id="118787" name="Rectangle 3"/>
          <p:cNvSpPr>
            <a:spLocks noGrp="1" noRot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答题示例：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春怨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打起黄莺儿，莫教枝上啼。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啼时惊妾梦，不得到辽西。</a:t>
            </a:r>
          </a:p>
          <a:p>
            <a:pPr eaLnBrk="1" hangingPunct="1"/>
            <a:r>
              <a:rPr lang="zh-CN" altLang="en-US" b="1">
                <a:latin typeface="宋体" pitchFamily="2" charset="-122"/>
              </a:rPr>
              <a:t>请分析此诗的语言特色。</a:t>
            </a:r>
          </a:p>
          <a:p>
            <a:pPr eaLnBrk="1" hangingPunct="1"/>
            <a:endParaRPr lang="en-US" altLang="zh-CN" b="1">
              <a:solidFill>
                <a:srgbClr val="9933FF"/>
              </a:solidFill>
              <a:latin typeface="宋体" pitchFamily="2" charset="-122"/>
            </a:endParaRPr>
          </a:p>
        </p:txBody>
      </p:sp>
      <p:sp>
        <p:nvSpPr>
          <p:cNvPr id="48132" name="AutoShape 4"/>
          <p:cNvSpPr/>
          <p:nvPr/>
        </p:nvSpPr>
        <p:spPr>
          <a:xfrm>
            <a:off x="323850" y="3789363"/>
            <a:ext cx="8569325" cy="273526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9933FF"/>
                </a:solidFill>
                <a:latin typeface="宋体" pitchFamily="2" charset="-122"/>
              </a:rPr>
              <a:t>答：此诗语言特点是清新自然，口语化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（步骤一）</a:t>
            </a:r>
            <a:r>
              <a:rPr lang="zh-CN" altLang="en-US" sz="2800" b="1">
                <a:solidFill>
                  <a:srgbClr val="9933FF"/>
                </a:solidFill>
                <a:latin typeface="宋体" pitchFamily="2" charset="-122"/>
              </a:rPr>
              <a:t>，“黄莺儿”是儿化音，显出女子的纯真娇憨。“啼时惊妾梦，不得到辽西”用质朴的语言表明了打黄莺是因为它惊扰了自己思念丈夫的美梦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（步骤二）</a:t>
            </a:r>
            <a:r>
              <a:rPr lang="zh-CN" altLang="en-US" sz="2800" b="1">
                <a:solidFill>
                  <a:srgbClr val="9933FF"/>
                </a:solidFill>
                <a:latin typeface="宋体" pitchFamily="2" charset="-122"/>
              </a:rPr>
              <a:t>。这样非常自然真切地表现了女子对丈夫的思念之情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（步骤三）</a:t>
            </a:r>
            <a:r>
              <a:rPr lang="zh-CN" altLang="en-US" sz="2800" b="1">
                <a:solidFill>
                  <a:srgbClr val="9933FF"/>
                </a:solidFill>
                <a:latin typeface="宋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8418" name="Rectangle 2"/>
          <p:cNvSpPr>
            <a:spLocks noGrp="1"/>
          </p:cNvSpPr>
          <p:nvPr>
            <p:ph idx="1"/>
          </p:nvPr>
        </p:nvSpPr>
        <p:spPr>
          <a:xfrm>
            <a:off x="-252412" y="0"/>
            <a:ext cx="9144000" cy="23622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4000">
                <a:solidFill>
                  <a:srgbClr val="CC0000"/>
                </a:solidFill>
                <a:latin typeface="方正毡笔黑简体"/>
                <a:ea typeface="方正毡笔黑简体"/>
              </a:rPr>
              <a:t>寻隐者不遇　贾岛</a:t>
            </a:r>
          </a:p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4000">
                <a:solidFill>
                  <a:srgbClr val="CC0000"/>
                </a:solidFill>
                <a:latin typeface="方正毡笔黑简体"/>
                <a:ea typeface="方正毡笔黑简体"/>
              </a:rPr>
              <a:t>松下问童子，言师采药去。</a:t>
            </a:r>
          </a:p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4000">
                <a:solidFill>
                  <a:srgbClr val="CC0000"/>
                </a:solidFill>
                <a:latin typeface="方正毡笔黑简体"/>
                <a:ea typeface="方正毡笔黑简体"/>
              </a:rPr>
              <a:t>只在此山中，云深不知处。</a:t>
            </a:r>
          </a:p>
        </p:txBody>
      </p:sp>
      <p:sp>
        <p:nvSpPr>
          <p:cNvPr id="188419" name="Rectangle 3"/>
          <p:cNvSpPr/>
          <p:nvPr/>
        </p:nvSpPr>
        <p:spPr>
          <a:xfrm>
            <a:off x="0" y="24542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Arial" pitchFamily="34" charset="0"/>
                <a:ea typeface="楷体_GB2312" pitchFamily="49" charset="-122"/>
              </a:rPr>
              <a:t>这首诗的语言有何特点？</a:t>
            </a:r>
          </a:p>
        </p:txBody>
      </p:sp>
      <p:sp>
        <p:nvSpPr>
          <p:cNvPr id="188420" name="Rectangle 4"/>
          <p:cNvSpPr/>
          <p:nvPr/>
        </p:nvSpPr>
        <p:spPr>
          <a:xfrm>
            <a:off x="440690" y="3004820"/>
            <a:ext cx="8171815" cy="35375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>
                <a:latin typeface="Arial" pitchFamily="34" charset="0"/>
                <a:ea typeface="华文中宋" pitchFamily="2" charset="-122"/>
              </a:rPr>
              <a:t>　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　本诗语言清新自然、朴实无华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（步骤一）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 。这首小诗，无华丽的词藻，以平常用语入诗，不着一色，寓问于答，简炼 而自然，寓深沉于平淡之中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（步骤二）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。全诗景中寓情，表现了诗人对隐者钦慕而不遇的惆怅之情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（步骤三）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。</a:t>
            </a:r>
          </a:p>
        </p:txBody>
      </p:sp>
      <p:pic>
        <p:nvPicPr>
          <p:cNvPr id="188421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531600" y="12458700"/>
            <a:ext cx="381000" cy="482600"/>
          </a:xfrm>
          <a:prstGeom prst="cube">
            <a:avLst/>
          </a:prstGeom>
        </p:spPr>
      </p:pic>
      <p:pic>
        <p:nvPicPr>
          <p:cNvPr id="18842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61900" y="10668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8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8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8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8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0" name="Rectangle 2"/>
          <p:cNvSpPr>
            <a:spLocks noGrp="1"/>
          </p:cNvSpPr>
          <p:nvPr>
            <p:ph type="body"/>
          </p:nvPr>
        </p:nvSpPr>
        <p:spPr>
          <a:xfrm>
            <a:off x="603250" y="1557338"/>
            <a:ext cx="8540750" cy="41941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/>
              <a:t>宫廷诗</a:t>
            </a:r>
            <a:r>
              <a:rPr lang="en-US" altLang="zh-CN" b="1"/>
              <a:t>:</a:t>
            </a:r>
            <a:r>
              <a:rPr lang="zh-CN" altLang="en-US" b="1"/>
              <a:t>缠绵宛转        田园诗</a:t>
            </a:r>
            <a:r>
              <a:rPr lang="en-US" altLang="zh-CN" b="1"/>
              <a:t>:</a:t>
            </a:r>
            <a:r>
              <a:rPr lang="zh-CN" altLang="en-US" b="1"/>
              <a:t>恬淡宁谧</a:t>
            </a:r>
          </a:p>
          <a:p>
            <a:r>
              <a:rPr lang="zh-CN" altLang="en-US" b="1"/>
              <a:t>山水诗</a:t>
            </a:r>
            <a:r>
              <a:rPr lang="en-US" altLang="zh-CN" b="1"/>
              <a:t>:</a:t>
            </a:r>
            <a:r>
              <a:rPr lang="zh-CN" altLang="en-US" b="1"/>
              <a:t>清新优美        边塞诗</a:t>
            </a:r>
            <a:r>
              <a:rPr lang="en-US" altLang="zh-CN" b="1"/>
              <a:t>:</a:t>
            </a:r>
            <a:r>
              <a:rPr lang="zh-CN" altLang="en-US" b="1"/>
              <a:t>悲凉慷慨 </a:t>
            </a:r>
          </a:p>
          <a:p>
            <a:r>
              <a:rPr lang="zh-CN" altLang="en-US" b="1"/>
              <a:t>讽喻诗</a:t>
            </a:r>
            <a:r>
              <a:rPr lang="en-US" altLang="zh-CN" b="1"/>
              <a:t>:</a:t>
            </a:r>
            <a:r>
              <a:rPr lang="zh-CN" altLang="en-US" b="1"/>
              <a:t>沉郁激愤        咏史诗</a:t>
            </a:r>
            <a:r>
              <a:rPr lang="en-US" altLang="zh-CN" b="1"/>
              <a:t>:</a:t>
            </a:r>
            <a:r>
              <a:rPr lang="zh-CN" altLang="en-US" b="1"/>
              <a:t>雄浑壮阔</a:t>
            </a:r>
          </a:p>
          <a:p>
            <a:r>
              <a:rPr lang="zh-CN" altLang="en-US" b="1"/>
              <a:t>怀古诗</a:t>
            </a:r>
            <a:r>
              <a:rPr lang="en-US" altLang="zh-CN" b="1"/>
              <a:t>:</a:t>
            </a:r>
            <a:r>
              <a:rPr lang="zh-CN" altLang="en-US" b="1"/>
              <a:t>幽深绵长       送别诗：意蕴深远</a:t>
            </a:r>
          </a:p>
          <a:p>
            <a:endParaRPr lang="en-US" altLang="zh-CN" b="1"/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0" y="260350"/>
            <a:ext cx="8540750" cy="1143000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、不同诗类</a:t>
            </a:r>
            <a:r>
              <a:rPr kumimoji="0" lang="en-US" altLang="zh-CN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题材</a:t>
            </a:r>
            <a:r>
              <a:rPr kumimoji="0" lang="en-US" altLang="zh-CN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r>
              <a:rPr kumimoji="0" lang="zh-CN" altLang="en-US" sz="4400" kern="0" cap="none" spc="0" normalizeH="0" baseline="0" noProof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的语言特色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Text Box 3"/>
          <p:cNvSpPr txBox="1"/>
          <p:nvPr/>
        </p:nvSpPr>
        <p:spPr>
          <a:xfrm>
            <a:off x="323850" y="1052513"/>
            <a:ext cx="8820150" cy="438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zh-CN" altLang="en-US" sz="3200" b="1">
                <a:latin typeface="宋体" pitchFamily="2" charset="-122"/>
              </a:rPr>
              <a:t>陶渊明的朴素自然        杜甫的沉郁顿挫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白居易的通俗易懂        李白的豪迈飘逸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王昌龄的雄健高昂        杜牧的清健俊爽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李商隐的朦胧隐晦        王维的清新自然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温庭筠的绮丽香艳        高适的悲壮苍凉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  陆游的慷慨激昂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  李清照：清新自然（早期）、哀婉悲凉（后期）</a:t>
            </a:r>
          </a:p>
        </p:txBody>
      </p:sp>
      <p:sp>
        <p:nvSpPr>
          <p:cNvPr id="90115" name="AutoShape 4">
            <a:hlinkClick action="ppaction://noaction"/>
          </p:cNvPr>
          <p:cNvSpPr/>
          <p:nvPr/>
        </p:nvSpPr>
        <p:spPr>
          <a:xfrm>
            <a:off x="8001000" y="6172200"/>
            <a:ext cx="381000" cy="228600"/>
          </a:xfrm>
          <a:prstGeom prst="left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90116" name="Text Box 6"/>
          <p:cNvSpPr txBox="1"/>
          <p:nvPr/>
        </p:nvSpPr>
        <p:spPr>
          <a:xfrm>
            <a:off x="228600" y="5486400"/>
            <a:ext cx="8763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itchFamily="34" charset="0"/>
                <a:ea typeface="仿宋_GB2312"/>
              </a:rPr>
              <a:t>诗人的语言风格是相对稳定的，但是并不等于说一成不变，有进为了特定的表达需要，诗风会陡然一转。如李清照面渡前后的词风变化。前期清新温婉秀丽、后期寂寞悲凉。</a:t>
            </a:r>
          </a:p>
        </p:txBody>
      </p:sp>
      <p:sp>
        <p:nvSpPr>
          <p:cNvPr id="90117" name="Text Box 4"/>
          <p:cNvSpPr txBox="1"/>
          <p:nvPr/>
        </p:nvSpPr>
        <p:spPr>
          <a:xfrm>
            <a:off x="179388" y="228600"/>
            <a:ext cx="8659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itchFamily="34" charset="0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、从诗人个性角度看：不同诗人语言风格不同。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Text Box 2"/>
          <p:cNvSpPr txBox="1"/>
          <p:nvPr/>
        </p:nvSpPr>
        <p:spPr>
          <a:xfrm>
            <a:off x="0" y="459105"/>
            <a:ext cx="9144000" cy="28352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</a:rPr>
              <a:t>提问方式</a:t>
            </a:r>
            <a:r>
              <a:rPr lang="zh-CN" altLang="en-US" sz="4000">
                <a:latin typeface="楷体_GB2312" pitchFamily="49" charset="-122"/>
              </a:rPr>
              <a:t>：这首诗在</a:t>
            </a:r>
            <a:r>
              <a:rPr lang="zh-CN" altLang="en-US" sz="4000">
                <a:solidFill>
                  <a:schemeClr val="tx2"/>
                </a:solidFill>
                <a:latin typeface="楷体_GB2312" pitchFamily="49" charset="-122"/>
              </a:rPr>
              <a:t>语言</a:t>
            </a:r>
            <a:r>
              <a:rPr lang="zh-CN" altLang="en-US" sz="4000">
                <a:latin typeface="楷体_GB2312" pitchFamily="49" charset="-122"/>
              </a:rPr>
              <a:t>上有何</a:t>
            </a:r>
            <a:r>
              <a:rPr lang="zh-CN" altLang="en-US" sz="4000">
                <a:solidFill>
                  <a:schemeClr val="tx2"/>
                </a:solidFill>
                <a:latin typeface="楷体_GB2312" pitchFamily="49" charset="-122"/>
              </a:rPr>
              <a:t>特色</a:t>
            </a:r>
            <a:r>
              <a:rPr lang="zh-CN" altLang="en-US" sz="4000">
                <a:latin typeface="楷体_GB2312" pitchFamily="49" charset="-122"/>
              </a:rPr>
              <a:t>？</a:t>
            </a:r>
          </a:p>
          <a:p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</a:rPr>
              <a:t>提问变体</a:t>
            </a:r>
            <a:r>
              <a:rPr lang="zh-CN" altLang="en-US" sz="4000">
                <a:latin typeface="楷体_GB2312" pitchFamily="49" charset="-122"/>
              </a:rPr>
              <a:t>：请分析这首诗的</a:t>
            </a:r>
            <a:r>
              <a:rPr lang="zh-CN" altLang="en-US" sz="4000">
                <a:solidFill>
                  <a:schemeClr val="tx2"/>
                </a:solidFill>
                <a:latin typeface="楷体_GB2312" pitchFamily="49" charset="-122"/>
              </a:rPr>
              <a:t>语言风格</a:t>
            </a:r>
            <a:r>
              <a:rPr lang="zh-CN" altLang="en-US" sz="4000">
                <a:latin typeface="楷体_GB2312" pitchFamily="49" charset="-122"/>
              </a:rPr>
              <a:t>。</a:t>
            </a:r>
          </a:p>
          <a:p>
            <a:r>
              <a:rPr lang="zh-CN" altLang="en-US" sz="4000">
                <a:latin typeface="楷体_GB2312" pitchFamily="49" charset="-122"/>
              </a:rPr>
              <a:t>          谈谈此诗的</a:t>
            </a:r>
            <a:r>
              <a:rPr lang="zh-CN" altLang="en-US" sz="4000">
                <a:solidFill>
                  <a:schemeClr val="tx2"/>
                </a:solidFill>
                <a:latin typeface="楷体_GB2312" pitchFamily="49" charset="-122"/>
              </a:rPr>
              <a:t>语言艺术</a:t>
            </a:r>
            <a:r>
              <a:rPr lang="zh-CN" altLang="en-US" sz="4000">
                <a:latin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4000">
              <a:latin typeface="楷体_GB2312" pitchFamily="49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0" y="3099435"/>
            <a:ext cx="9144000" cy="3143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Arial" pitchFamily="34" charset="0"/>
              </a:rPr>
              <a:t>解答分析</a:t>
            </a:r>
            <a:r>
              <a:rPr lang="zh-CN" altLang="en-US" sz="4400">
                <a:latin typeface="Arial" pitchFamily="34" charset="0"/>
              </a:rPr>
              <a:t>：</a:t>
            </a:r>
            <a:r>
              <a:rPr lang="zh-CN" altLang="en-US" sz="4400">
                <a:solidFill>
                  <a:srgbClr val="6600CC"/>
                </a:solidFill>
                <a:latin typeface="Arial" pitchFamily="34" charset="0"/>
              </a:rPr>
              <a:t>这种题型不是要求揣摩个别字词运用的巧妙，而是</a:t>
            </a:r>
            <a:r>
              <a:rPr lang="zh-CN" altLang="en-US" sz="4400">
                <a:solidFill>
                  <a:schemeClr val="tx2"/>
                </a:solidFill>
                <a:latin typeface="Arial" pitchFamily="34" charset="0"/>
              </a:rPr>
              <a:t>要品味整首诗表现出来的语言风格</a:t>
            </a:r>
            <a:r>
              <a:rPr lang="zh-CN" altLang="en-US" sz="4400">
                <a:solidFill>
                  <a:srgbClr val="6600CC"/>
                </a:solidFill>
                <a:latin typeface="Arial" pitchFamily="34" charset="0"/>
              </a:rPr>
              <a:t>。</a:t>
            </a:r>
            <a:r>
              <a:rPr lang="zh-CN" altLang="en-US" sz="4400">
                <a:solidFill>
                  <a:srgbClr val="6600CC"/>
                </a:solidFill>
                <a:latin typeface="Arial" pitchFamily="34" charset="0"/>
                <a:sym typeface="Wingdings" pitchFamily="2" charset="2"/>
              </a:rPr>
              <a:t>　</a:t>
            </a: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6600C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00113" y="2565400"/>
            <a:ext cx="7467600" cy="2170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anose="02010609060101010101" pitchFamily="49" charset="-122"/>
                <a:cs typeface="+mn-cs"/>
              </a:rPr>
              <a:t>常用到的鉴赏词语</a:t>
            </a:r>
            <a:endParaRPr kumimoji="0" lang="zh-CN" sz="4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endParaRPr kumimoji="0" lang="zh-CN" b="1" kern="1200" cap="none" spc="0" normalizeH="0" baseline="0" noProof="0">
              <a:solidFill>
                <a:srgbClr val="FF000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endParaRPr kumimoji="0" lang="zh-CN" kern="1200" cap="none" spc="0" normalizeH="0" baseline="0" noProof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defRPr/>
            </a:pPr>
            <a:endParaRPr kumimoji="0" lang="zh-CN" altLang="zh-CN" kern="1200" cap="none" spc="0" normalizeH="0" baseline="0" noProof="0">
              <a:solidFill>
                <a:srgbClr val="000000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476375" y="827088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华文中宋" pitchFamily="2" charset="-122"/>
                <a:ea typeface="华文隶书" pitchFamily="2" charset="-122"/>
                <a:cs typeface="+mn-cs"/>
              </a:rPr>
              <a:t>语言的风格</a:t>
            </a:r>
            <a:endParaRPr kumimoji="0" lang="zh-CN" sz="60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3400" y="260350"/>
            <a:ext cx="461963" cy="2159000"/>
          </a:xfrm>
          <a:prstGeom prst="rect">
            <a:avLst/>
          </a:prstGeom>
          <a:solidFill>
            <a:srgbClr val="D4D6D6">
              <a:alpha val="73000"/>
            </a:srgbClr>
          </a:solidFill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华文隶书" pitchFamily="2" charset="-122"/>
                <a:cs typeface="+mn-cs"/>
              </a:rPr>
              <a:t>诗歌鉴赏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323850" y="0"/>
            <a:ext cx="8642350" cy="2674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华文中宋" pitchFamily="2" charset="-122"/>
                <a:cs typeface="Times New Roman" panose="02020603050405020304" pitchFamily="18" charset="0"/>
              </a:rPr>
              <a:t>清新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华文中宋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华文中宋" pitchFamily="2" charset="-122"/>
                <a:cs typeface="Times New Roman" panose="02020603050405020304" pitchFamily="18" charset="0"/>
              </a:rPr>
              <a:t>      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主要指语言浅显而有新意，多指景物小巧、幽静。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其特点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用语新颖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，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不落俗套，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+mn-cs"/>
              </a:rPr>
              <a:t>不加雕饰的率真朴素。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大部分山水田园诗人：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王维、孟浩然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的诗相对较清新。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 charset="0"/>
              <a:cs typeface="Times New Roman" panose="02020603050405020304" pitchFamily="18" charset="0"/>
            </a:endParaRPr>
          </a:p>
        </p:txBody>
      </p:sp>
      <p:sp>
        <p:nvSpPr>
          <p:cNvPr id="202755" name="Text Box 3"/>
          <p:cNvSpPr txBox="1"/>
          <p:nvPr/>
        </p:nvSpPr>
        <p:spPr>
          <a:xfrm>
            <a:off x="827088" y="2781300"/>
            <a:ext cx="7304087" cy="18018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latin typeface="Arial" pitchFamily="34" charset="0"/>
                <a:ea typeface="楷体_GB2312" pitchFamily="49" charset="-122"/>
              </a:rPr>
              <a:t>绝句</a:t>
            </a:r>
            <a:r>
              <a:rPr lang="en-US" altLang="zh-CN" sz="2800" b="1"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latin typeface="Arial" pitchFamily="34" charset="0"/>
                <a:ea typeface="楷体_GB2312" pitchFamily="49" charset="-122"/>
              </a:rPr>
              <a:t>杜甫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Arial" pitchFamily="34" charset="0"/>
                <a:ea typeface="楷体_GB2312" pitchFamily="49" charset="-122"/>
              </a:rPr>
              <a:t>两个黄鹂鸣翠柳，一行白鹭上青天。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Arial" pitchFamily="34" charset="0"/>
                <a:ea typeface="楷体_GB2312" pitchFamily="49" charset="-122"/>
              </a:rPr>
              <a:t>窗含西岭千秋雪，门泊东吴万里船。</a:t>
            </a: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395288" y="4508500"/>
            <a:ext cx="8353425" cy="944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仿宋_GB2312"/>
                <a:cs typeface="仿宋_GB2312"/>
              </a:rPr>
              <a:t>       </a:t>
            </a:r>
            <a:r>
              <a:rPr kumimoji="0" lang="zh-CN" altLang="en-US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四句写了四种景色，有动景，有静景，有近景，有远景，有实景，有虚景，色彩绚丽，语言清新生动。</a:t>
            </a:r>
          </a:p>
        </p:txBody>
      </p:sp>
      <p:sp>
        <p:nvSpPr>
          <p:cNvPr id="202757" name="Rectangle 5"/>
          <p:cNvSpPr/>
          <p:nvPr/>
        </p:nvSpPr>
        <p:spPr>
          <a:xfrm>
            <a:off x="381000" y="5822950"/>
            <a:ext cx="8610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latin typeface="Arial" pitchFamily="34" charset="0"/>
                <a:ea typeface="仿宋_GB2312"/>
              </a:rPr>
              <a:t>相关术语：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清新雅致、清新自然</a:t>
            </a:r>
            <a:r>
              <a:rPr lang="zh-CN" altLang="en-US" sz="3200" b="1">
                <a:solidFill>
                  <a:schemeClr val="tx2"/>
                </a:solidFill>
                <a:latin typeface="Arial" pitchFamily="34" charset="0"/>
                <a:ea typeface="仿宋_GB2312"/>
              </a:rPr>
              <a:t>。</a:t>
            </a:r>
          </a:p>
        </p:txBody>
      </p:sp>
      <p:sp>
        <p:nvSpPr>
          <p:cNvPr id="46083" name="Text Box 3"/>
          <p:cNvSpPr txBox="1"/>
          <p:nvPr/>
        </p:nvSpPr>
        <p:spPr>
          <a:xfrm>
            <a:off x="971868" y="3516630"/>
            <a:ext cx="7777162" cy="1066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清新淡雅</a:t>
            </a:r>
            <a:r>
              <a:rPr lang="en-US" altLang="x-none" sz="32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——</a:t>
            </a:r>
          </a:p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　　　　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          </a:t>
            </a:r>
            <a:r>
              <a:rPr lang="zh-CN" altLang="en-US" sz="32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像一朵别具风采的小花</a:t>
            </a:r>
            <a:r>
              <a:rPr lang="zh-CN" altLang="en-US" sz="3200"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/>
      <p:bldP spid="202756" grpId="1"/>
      <p:bldP spid="202757" grpId="2"/>
      <p:bldP spid="46083" grpId="3"/>
      <p:bldP spid="46083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250825" y="260350"/>
            <a:ext cx="8610600" cy="32905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）朴素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itchFamily="34" charset="0"/>
                <a:ea typeface="华文中宋" pitchFamily="2" charset="-122"/>
                <a:cs typeface="Times New Roman" panose="02020603050405020304" pitchFamily="18" charset="0"/>
              </a:rPr>
              <a:t>（平淡、冲淡、直率）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主要指语言朴实无华，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+mn-cs"/>
              </a:rPr>
              <a:t>多用白描，少用修辞。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其特点是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选用确切的字眼直接叙述，全用白描，不加修饰，显得真切深刻，又平易近人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。冲淡不等于简陋和粗俗，它是用语上的返璞归真，体现了诗人的真功夫，如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陶渊明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的诗，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李煜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的词。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 charset="0"/>
              <a:cs typeface="Times New Roman" panose="02020603050405020304" pitchFamily="18" charset="0"/>
            </a:endParaRPr>
          </a:p>
        </p:txBody>
      </p:sp>
      <p:sp>
        <p:nvSpPr>
          <p:cNvPr id="203779" name="Rectangle 3"/>
          <p:cNvSpPr/>
          <p:nvPr/>
        </p:nvSpPr>
        <p:spPr>
          <a:xfrm>
            <a:off x="0" y="5072063"/>
            <a:ext cx="9144000" cy="1028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66"/>
                </a:solidFill>
                <a:latin typeface="仿宋_GB2312" charset="-122"/>
                <a:ea typeface="仿宋_GB2312"/>
              </a:rPr>
              <a:t>相关术语：</a:t>
            </a:r>
            <a:r>
              <a:rPr lang="zh-CN" altLang="en-US" sz="3200" b="1">
                <a:solidFill>
                  <a:srgbClr val="D105C7"/>
                </a:solidFill>
                <a:latin typeface="仿宋_GB2312" charset="-122"/>
                <a:ea typeface="仿宋_GB2312"/>
              </a:rPr>
              <a:t>朴实无华、平实质朴、冲淡自然、多用口语、平淡朴素。</a:t>
            </a:r>
          </a:p>
        </p:txBody>
      </p:sp>
      <p:sp>
        <p:nvSpPr>
          <p:cNvPr id="203780" name="Text Box 4"/>
          <p:cNvSpPr txBox="1"/>
          <p:nvPr/>
        </p:nvSpPr>
        <p:spPr>
          <a:xfrm>
            <a:off x="250825" y="3573463"/>
            <a:ext cx="889317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方宅十余亩，草屋八九间。榆柳荫后檐，桃李罗堂前。</a:t>
            </a:r>
          </a:p>
          <a:p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暧暧远人村，依依墟里烟。狗吠深巷中，鸡鸣桑树颠。</a:t>
            </a:r>
          </a:p>
          <a:p>
            <a:r>
              <a:rPr lang="zh-CN" altLang="en-US" sz="24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　　　　　　　　　　　　　　　－－陶渊明</a:t>
            </a:r>
            <a:r>
              <a:rPr lang="en-US" altLang="zh-CN" sz="24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4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归园田居</a:t>
            </a:r>
            <a:r>
              <a:rPr lang="en-US" altLang="zh-CN" sz="24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》</a:t>
            </a:r>
          </a:p>
          <a:p>
            <a:endParaRPr lang="en-US" altLang="zh-CN" sz="2400">
              <a:solidFill>
                <a:schemeClr val="tx2"/>
              </a:solidFill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/>
      <p:bldP spid="20378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179388" y="549275"/>
            <a:ext cx="8686800" cy="24784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中宋" pitchFamily="2" charset="-122"/>
                <a:cs typeface="Times New Roman" panose="02020603050405020304" pitchFamily="18" charset="0"/>
              </a:rPr>
              <a:t>）华丽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华文中宋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主要指语言丰富而有文采。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其特点是有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富丽的词藻、绚烂的色彩，奇幻的情思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 charset="0"/>
                <a:cs typeface="Times New Roman" panose="02020603050405020304" pitchFamily="18" charset="0"/>
              </a:rPr>
              <a:t>。如李商隐的诗。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 charset="0"/>
              <a:cs typeface="Times New Roman" panose="02020603050405020304" pitchFamily="18" charset="0"/>
            </a:endParaRPr>
          </a:p>
        </p:txBody>
      </p:sp>
      <p:sp>
        <p:nvSpPr>
          <p:cNvPr id="204803" name="Rectangle 3"/>
          <p:cNvSpPr/>
          <p:nvPr/>
        </p:nvSpPr>
        <p:spPr>
          <a:xfrm>
            <a:off x="304800" y="4878388"/>
            <a:ext cx="8370888" cy="1028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3200" b="1">
                <a:solidFill>
                  <a:srgbClr val="000066"/>
                </a:solidFill>
                <a:latin typeface="Arial" pitchFamily="34" charset="0"/>
                <a:ea typeface="仿宋_GB2312"/>
              </a:rPr>
              <a:t>相关术语：</a:t>
            </a:r>
            <a:r>
              <a:rPr lang="zh-CN" altLang="en-US" sz="3200" b="1">
                <a:solidFill>
                  <a:srgbClr val="D105C7"/>
                </a:solidFill>
                <a:latin typeface="Arial" pitchFamily="34" charset="0"/>
                <a:ea typeface="仿宋_GB2312"/>
              </a:rPr>
              <a:t>华美绚丽、绚丽飘逸、绚丽奇诡</a:t>
            </a:r>
            <a:r>
              <a:rPr lang="zh-CN" altLang="en-US" sz="3200" b="1">
                <a:solidFill>
                  <a:srgbClr val="000066"/>
                </a:solidFill>
                <a:latin typeface="Arial" pitchFamily="34" charset="0"/>
              </a:rPr>
              <a:t>（色彩繁多、鲜艳、明艳）</a:t>
            </a:r>
            <a:endParaRPr lang="en-US" altLang="zh-CN" sz="32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04804" name="Text Box 4"/>
          <p:cNvSpPr txBox="1"/>
          <p:nvPr/>
        </p:nvSpPr>
        <p:spPr>
          <a:xfrm>
            <a:off x="539750" y="2924175"/>
            <a:ext cx="80137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沧海月明珠有泪，蓝田日暖玉生烟。</a:t>
            </a:r>
          </a:p>
          <a:p>
            <a:r>
              <a:rPr lang="zh-CN" altLang="en-US" sz="36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　　　　　　　　－－李商隐</a:t>
            </a:r>
            <a:r>
              <a:rPr lang="en-US" altLang="zh-CN" sz="36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锦瑟</a:t>
            </a:r>
            <a:r>
              <a:rPr lang="en-US" altLang="zh-CN" sz="3600" b="1">
                <a:solidFill>
                  <a:schemeClr val="tx2"/>
                </a:solidFill>
                <a:latin typeface="Arial" pitchFamily="34" charset="0"/>
                <a:ea typeface="楷体_GB2312" pitchFamily="49" charset="-122"/>
              </a:rPr>
              <a:t>》</a:t>
            </a:r>
            <a:endParaRPr lang="en-US" altLang="zh-CN" sz="3600">
              <a:solidFill>
                <a:schemeClr val="tx2"/>
              </a:solidFill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/>
      <p:bldP spid="204804" grpId="1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131</Paragraphs>
  <Slides>28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吉祥如意</vt:lpstr>
      <vt:lpstr>Slide 1</vt:lpstr>
      <vt:lpstr>【学习目标】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山居秋暝 王维</vt:lpstr>
      <vt:lpstr>饮酒    陶渊明</vt:lpstr>
      <vt:lpstr>锦瑟    李商隐 </vt:lpstr>
      <vt:lpstr>登高   杜甫</vt:lpstr>
      <vt:lpstr>Slide 25</vt:lpstr>
      <vt:lpstr>Slide 26</vt:lpstr>
      <vt:lpstr>答题思路与技巧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2020-10-20T16:02:49.143</cp:lastPrinted>
  <dcterms:created xsi:type="dcterms:W3CDTF">2020-10-20T16:02:49Z</dcterms:created>
  <dcterms:modified xsi:type="dcterms:W3CDTF">2020-10-20T08:02:51Z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