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714" autoAdjust="0"/>
  </p:normalViewPr>
  <p:slideViewPr>
    <p:cSldViewPr>
      <p:cViewPr varScale="1">
        <p:scale>
          <a:sx n="85" d="100"/>
          <a:sy n="85" d="100"/>
        </p:scale>
        <p:origin x="-96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168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49C5A324-A1B2-4686-84B4-5F96BB3419EA}" type="datetimeFigureOut">
              <a:rPr lang="zh-CN" altLang="en-US" smtClean="0"/>
              <a:t>2017/4/5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D1AC8B1-E8C3-4D84-A6C6-E0F5CD0F06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5A324-A1B2-4686-84B4-5F96BB3419EA}" type="datetimeFigureOut">
              <a:rPr lang="zh-CN" altLang="en-US" smtClean="0"/>
              <a:t>2017/4/5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1AC8B1-E8C3-4D84-A6C6-E0F5CD0F06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5A324-A1B2-4686-84B4-5F96BB3419EA}" type="datetimeFigureOut">
              <a:rPr lang="zh-CN" altLang="en-US" smtClean="0"/>
              <a:t>2017/4/5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1AC8B1-E8C3-4D84-A6C6-E0F5CD0F06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5A324-A1B2-4686-84B4-5F96BB3419EA}" type="datetimeFigureOut">
              <a:rPr lang="zh-CN" altLang="en-US" smtClean="0"/>
              <a:t>2017/4/5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1AC8B1-E8C3-4D84-A6C6-E0F5CD0F06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5A324-A1B2-4686-84B4-5F96BB3419EA}" type="datetimeFigureOut">
              <a:rPr lang="zh-CN" altLang="en-US" smtClean="0"/>
              <a:t>2017/4/5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1AC8B1-E8C3-4D84-A6C6-E0F5CD0F06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5A324-A1B2-4686-84B4-5F96BB3419EA}" type="datetimeFigureOut">
              <a:rPr lang="zh-CN" altLang="en-US" smtClean="0"/>
              <a:t>2017/4/5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1AC8B1-E8C3-4D84-A6C6-E0F5CD0F06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5A324-A1B2-4686-84B4-5F96BB3419EA}" type="datetimeFigureOut">
              <a:rPr lang="zh-CN" altLang="en-US" smtClean="0"/>
              <a:t>2017/4/5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1AC8B1-E8C3-4D84-A6C6-E0F5CD0F06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5A324-A1B2-4686-84B4-5F96BB3419EA}" type="datetimeFigureOut">
              <a:rPr lang="zh-CN" altLang="en-US" smtClean="0"/>
              <a:t>2017/4/5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1AC8B1-E8C3-4D84-A6C6-E0F5CD0F06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5A324-A1B2-4686-84B4-5F96BB3419EA}" type="datetimeFigureOut">
              <a:rPr lang="zh-CN" altLang="en-US" smtClean="0"/>
              <a:t>2017/4/5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1AC8B1-E8C3-4D84-A6C6-E0F5CD0F06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5A324-A1B2-4686-84B4-5F96BB3419EA}" type="datetimeFigureOut">
              <a:rPr lang="zh-CN" altLang="en-US" smtClean="0"/>
              <a:t>2017/4/5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1AC8B1-E8C3-4D84-A6C6-E0F5CD0F06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5A324-A1B2-4686-84B4-5F96BB3419EA}" type="datetimeFigureOut">
              <a:rPr lang="zh-CN" altLang="en-US" smtClean="0"/>
              <a:t>2017/4/5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1AC8B1-E8C3-4D84-A6C6-E0F5CD0F06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smtClean="0">
                <a:latin typeface="+mn-lt"/>
                <a:ea typeface="宋体" charset="-122"/>
              </a:defRPr>
            </a:lvl1pPr>
          </a:lstStyle>
          <a:p>
            <a:fld id="{49C5A324-A1B2-4686-84B4-5F96BB3419EA}" type="datetimeFigureOut">
              <a:rPr lang="zh-CN" altLang="en-US" smtClean="0"/>
              <a:t>2017/4/5</a:t>
            </a:fld>
            <a:endParaRPr lang="zh-CN" altLang="en-US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 smtClean="0">
                <a:latin typeface="+mn-lt"/>
                <a:ea typeface="宋体" charset="-122"/>
              </a:defRPr>
            </a:lvl1pPr>
          </a:lstStyle>
          <a:p>
            <a:endParaRPr lang="zh-CN" altLang="en-US"/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 smtClean="0">
                <a:latin typeface="+mn-lt"/>
                <a:ea typeface="宋体" charset="-122"/>
              </a:defRPr>
            </a:lvl1pPr>
          </a:lstStyle>
          <a:p>
            <a:fld id="{CD1AC8B1-E8C3-4D84-A6C6-E0F5CD0F06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so.com/doc/3212608-3385597.html" TargetMode="External"/><Relationship Id="rId2" Type="http://schemas.openxmlformats.org/officeDocument/2006/relationships/hyperlink" Target="http://baike.so.com/doc/103290-109008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2.qhmsg.com/t01660f6e1fc2863bc5.jpg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540750" cy="1538310"/>
          </a:xfrm>
        </p:spPr>
        <p:txBody>
          <a:bodyPr>
            <a:normAutofit/>
          </a:bodyPr>
          <a:lstStyle/>
          <a:p>
            <a:r>
              <a:rPr lang="zh-CN" altLang="en-US" dirty="0"/>
              <a:t>虚词</a:t>
            </a:r>
            <a:r>
              <a:rPr lang="zh-CN" altLang="en-US" dirty="0" smtClean="0"/>
              <a:t>教学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785926"/>
            <a:ext cx="8540750" cy="4500594"/>
          </a:xfrm>
        </p:spPr>
        <p:txBody>
          <a:bodyPr/>
          <a:lstStyle/>
          <a:p>
            <a:r>
              <a:rPr lang="zh-CN" altLang="en-US" dirty="0" smtClean="0"/>
              <a:t>定义</a:t>
            </a:r>
            <a:r>
              <a:rPr lang="zh-CN" altLang="en-US" dirty="0" smtClean="0"/>
              <a:t>：</a:t>
            </a:r>
            <a:r>
              <a:rPr lang="zh-CN" altLang="en-US" dirty="0" smtClean="0"/>
              <a:t>没有完整意义的</a:t>
            </a:r>
            <a:r>
              <a:rPr lang="zh-CN" altLang="en-US" dirty="0" smtClean="0">
                <a:hlinkClick r:id="rId2"/>
              </a:rPr>
              <a:t>词汇</a:t>
            </a:r>
            <a:r>
              <a:rPr lang="zh-CN" altLang="en-US" dirty="0" smtClean="0"/>
              <a:t>，但有</a:t>
            </a:r>
            <a:r>
              <a:rPr lang="zh-CN" altLang="en-US" dirty="0" smtClean="0">
                <a:hlinkClick r:id="rId3"/>
              </a:rPr>
              <a:t>语法意义</a:t>
            </a:r>
            <a:r>
              <a:rPr lang="zh-CN" altLang="en-US" dirty="0" smtClean="0"/>
              <a:t>或功能意义的</a:t>
            </a:r>
            <a:r>
              <a:rPr lang="zh-CN" altLang="en-US" dirty="0" smtClean="0"/>
              <a:t>词。</a:t>
            </a:r>
            <a:endParaRPr lang="en-US" altLang="zh-CN" dirty="0" smtClean="0"/>
          </a:p>
          <a:p>
            <a:r>
              <a:rPr lang="zh-CN" altLang="en-US" dirty="0" smtClean="0"/>
              <a:t>特点：</a:t>
            </a:r>
            <a:r>
              <a:rPr lang="zh-CN" altLang="en-US" dirty="0" smtClean="0"/>
              <a:t>一是依附于实词或语句，表示语法意义；二是不能单独成句，不能单独作句法成分；三是不能重叠。这些与虚词</a:t>
            </a:r>
            <a:r>
              <a:rPr lang="zh-CN" altLang="en-US" dirty="0" smtClean="0">
                <a:hlinkClick r:id="rId4"/>
              </a:rPr>
              <a:t>虚词</a:t>
            </a:r>
            <a:r>
              <a:rPr lang="zh-CN" altLang="en-US" dirty="0" smtClean="0"/>
              <a:t>无词汇意义有关。</a:t>
            </a:r>
            <a:endParaRPr lang="en-US" dirty="0" smtClean="0"/>
          </a:p>
          <a:p>
            <a:r>
              <a:rPr lang="zh-CN" altLang="en-US" dirty="0" smtClean="0"/>
              <a:t>分类：副词</a:t>
            </a:r>
            <a:r>
              <a:rPr lang="zh-CN" altLang="en-US" dirty="0" smtClean="0"/>
              <a:t>、介词、连词、助词、叹词、拟声词</a:t>
            </a:r>
            <a:r>
              <a:rPr lang="en-US" dirty="0" smtClean="0"/>
              <a:t>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连词：注意事项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“</a:t>
            </a:r>
            <a:r>
              <a:rPr lang="zh-CN" altLang="en-US" dirty="0" smtClean="0"/>
              <a:t>和、跟、同、与”四个词都有连词和介词两种用法。例如：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①我和他都去过。（连词）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②我曾经（和他）去过。（介词）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③</a:t>
            </a:r>
            <a:r>
              <a:rPr lang="en-US" dirty="0" smtClean="0"/>
              <a:t>([</a:t>
            </a:r>
            <a:r>
              <a:rPr lang="zh-CN" altLang="en-US" dirty="0" smtClean="0"/>
              <a:t>和他</a:t>
            </a:r>
            <a:r>
              <a:rPr lang="en-US" dirty="0" smtClean="0"/>
              <a:t>]</a:t>
            </a:r>
            <a:r>
              <a:rPr lang="zh-CN" altLang="en-US" dirty="0" smtClean="0"/>
              <a:t>去北京</a:t>
            </a:r>
            <a:r>
              <a:rPr lang="en-US" dirty="0" smtClean="0"/>
              <a:t>)</a:t>
            </a:r>
            <a:r>
              <a:rPr lang="zh-CN" altLang="en-US" dirty="0" smtClean="0"/>
              <a:t>的人都回来了。（介词）</a:t>
            </a: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540750" cy="1143000"/>
          </a:xfrm>
        </p:spPr>
        <p:txBody>
          <a:bodyPr/>
          <a:lstStyle/>
          <a:p>
            <a:r>
              <a:rPr lang="zh-CN" altLang="en-US" dirty="0" smtClean="0"/>
              <a:t>关联词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285860"/>
            <a:ext cx="8786842" cy="4194175"/>
          </a:xfrm>
        </p:spPr>
        <p:txBody>
          <a:bodyPr/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（</a:t>
            </a:r>
            <a:r>
              <a:rPr lang="en-US" sz="2800" dirty="0" smtClean="0">
                <a:solidFill>
                  <a:srgbClr val="FF0000"/>
                </a:solidFill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</a:rPr>
              <a:t>）并列关系：</a:t>
            </a:r>
            <a:r>
              <a:rPr lang="zh-CN" altLang="en-US" sz="2800" dirty="0" smtClean="0"/>
              <a:t>句子中几个分句之间的关系是平等并列的、没有主次之分，各个分句分别说明几种相关的情况，或表示一件事的几个方面。常用的关联词语有“既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又</a:t>
            </a:r>
            <a:r>
              <a:rPr lang="en-US" altLang="zh-CN" sz="2800" dirty="0" smtClean="0"/>
              <a:t>……”</a:t>
            </a:r>
            <a:r>
              <a:rPr lang="en-US" altLang="zh-CN" sz="2800" dirty="0" smtClean="0">
                <a:solidFill>
                  <a:srgbClr val="FF0000"/>
                </a:solidFill>
              </a:rPr>
              <a:t>“</a:t>
            </a:r>
            <a:r>
              <a:rPr lang="zh-CN" altLang="en-US" sz="2800" dirty="0" smtClean="0">
                <a:solidFill>
                  <a:srgbClr val="FF0000"/>
                </a:solidFill>
              </a:rPr>
              <a:t>不是</a:t>
            </a:r>
            <a:r>
              <a:rPr lang="en-US" altLang="zh-CN" sz="2800" dirty="0" smtClean="0">
                <a:solidFill>
                  <a:srgbClr val="FF0000"/>
                </a:solidFill>
              </a:rPr>
              <a:t>……</a:t>
            </a:r>
            <a:r>
              <a:rPr lang="zh-CN" altLang="en-US" sz="2800" dirty="0" smtClean="0">
                <a:solidFill>
                  <a:srgbClr val="FF0000"/>
                </a:solidFill>
              </a:rPr>
              <a:t>而是</a:t>
            </a:r>
            <a:r>
              <a:rPr lang="en-US" altLang="zh-CN" sz="2800" dirty="0" smtClean="0">
                <a:solidFill>
                  <a:srgbClr val="FF0000"/>
                </a:solidFill>
              </a:rPr>
              <a:t>……”“</a:t>
            </a:r>
            <a:r>
              <a:rPr lang="zh-CN" altLang="en-US" sz="2800" dirty="0" smtClean="0"/>
              <a:t>一边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一边</a:t>
            </a:r>
            <a:r>
              <a:rPr lang="en-US" altLang="zh-CN" sz="2800" dirty="0" smtClean="0"/>
              <a:t>……”“</a:t>
            </a:r>
            <a:r>
              <a:rPr lang="zh-CN" altLang="en-US" sz="2800" dirty="0" smtClean="0"/>
              <a:t>一面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一面</a:t>
            </a:r>
            <a:r>
              <a:rPr lang="en-US" altLang="zh-CN" sz="2800" dirty="0" smtClean="0"/>
              <a:t>……”</a:t>
            </a:r>
          </a:p>
          <a:p>
            <a:r>
              <a:rPr lang="zh-CN" altLang="en-US" sz="2800" dirty="0" smtClean="0"/>
              <a:t>例子</a:t>
            </a:r>
            <a:r>
              <a:rPr lang="en-US" sz="2800" dirty="0" smtClean="0"/>
              <a:t>:</a:t>
            </a:r>
          </a:p>
          <a:p>
            <a:pPr>
              <a:buNone/>
            </a:pPr>
            <a:r>
              <a:rPr lang="en-US" altLang="zh-CN" sz="2800" dirty="0" smtClean="0"/>
              <a:t>    1</a:t>
            </a:r>
            <a:r>
              <a:rPr lang="zh-CN" altLang="en-US" sz="2800" dirty="0" smtClean="0"/>
              <a:t>、她</a:t>
            </a:r>
            <a:r>
              <a:rPr lang="zh-CN" altLang="en-US" sz="2800" dirty="0" smtClean="0"/>
              <a:t>一边唱歌，一边跳舞。 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    2</a:t>
            </a:r>
            <a:r>
              <a:rPr lang="zh-CN" altLang="en-US" sz="2800" dirty="0" smtClean="0"/>
              <a:t>、他们</a:t>
            </a:r>
            <a:r>
              <a:rPr lang="zh-CN" altLang="en-US" sz="2800" dirty="0" smtClean="0"/>
              <a:t>想的不是自己，而是想的国家和人民的未来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    3</a:t>
            </a:r>
            <a:r>
              <a:rPr lang="zh-CN" altLang="en-US" sz="2800" dirty="0" smtClean="0"/>
              <a:t>、天空</a:t>
            </a:r>
            <a:r>
              <a:rPr lang="zh-CN" altLang="en-US" sz="2800" dirty="0" smtClean="0"/>
              <a:t>中的残月有时像镰刀，有时像耳朵。</a:t>
            </a:r>
            <a:r>
              <a:rPr lang="zh-CN" altLang="en-US" dirty="0" smtClean="0"/>
              <a:t> 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）递进关系</a:t>
            </a:r>
            <a:r>
              <a:rPr lang="zh-CN" altLang="en-US" dirty="0" smtClean="0"/>
              <a:t>：后面分句的意思比前面分句的意思更进一层。常用的关联词语有：①不但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而且</a:t>
            </a:r>
            <a:r>
              <a:rPr lang="en-US" altLang="zh-CN" dirty="0" smtClean="0"/>
              <a:t>……②</a:t>
            </a:r>
            <a:r>
              <a:rPr lang="zh-CN" altLang="en-US" dirty="0" smtClean="0"/>
              <a:t>不光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还</a:t>
            </a:r>
            <a:r>
              <a:rPr lang="en-US" altLang="zh-CN" dirty="0" smtClean="0"/>
              <a:t>……③</a:t>
            </a:r>
            <a:r>
              <a:rPr lang="zh-CN" altLang="en-US" dirty="0" smtClean="0"/>
              <a:t>不仅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也</a:t>
            </a:r>
            <a:r>
              <a:rPr lang="en-US" altLang="zh-CN" dirty="0" smtClean="0"/>
              <a:t>……④</a:t>
            </a:r>
            <a:r>
              <a:rPr lang="zh-CN" altLang="en-US" dirty="0" smtClean="0"/>
              <a:t>不仅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而且</a:t>
            </a:r>
            <a:r>
              <a:rPr lang="en-US" altLang="zh-CN" dirty="0" smtClean="0"/>
              <a:t>……⑤</a:t>
            </a:r>
            <a:r>
              <a:rPr lang="zh-CN" altLang="en-US" dirty="0" smtClean="0"/>
              <a:t>不但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还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 smtClean="0"/>
              <a:t>例子</a:t>
            </a:r>
            <a:r>
              <a:rPr lang="en-US" dirty="0" smtClean="0"/>
              <a:t>: </a:t>
            </a:r>
            <a:endParaRPr lang="en-US" dirty="0" smtClean="0"/>
          </a:p>
          <a:p>
            <a:pPr>
              <a:buNone/>
            </a:pPr>
            <a:r>
              <a:rPr lang="en-US" altLang="zh-CN" dirty="0" smtClean="0"/>
              <a:t>    1</a:t>
            </a:r>
            <a:r>
              <a:rPr lang="zh-CN" altLang="en-US" dirty="0" smtClean="0"/>
              <a:t>、我们</a:t>
            </a:r>
            <a:r>
              <a:rPr lang="zh-CN" altLang="en-US" dirty="0" smtClean="0"/>
              <a:t>的教室不但宽敞，而且明亮。 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2</a:t>
            </a:r>
            <a:r>
              <a:rPr lang="zh-CN" altLang="en-US" dirty="0" smtClean="0"/>
              <a:t>、赵州桥</a:t>
            </a:r>
            <a:r>
              <a:rPr lang="zh-CN" altLang="en-US" dirty="0" smtClean="0"/>
              <a:t>不但形式优美，并且机构坚固。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（</a:t>
            </a:r>
            <a:r>
              <a:rPr lang="en-US" sz="2800" dirty="0" smtClean="0">
                <a:solidFill>
                  <a:srgbClr val="FF0000"/>
                </a:solidFill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</a:rPr>
              <a:t>）选择关系</a:t>
            </a:r>
            <a:r>
              <a:rPr lang="zh-CN" altLang="en-US" sz="2800" dirty="0" smtClean="0"/>
              <a:t>：几个分句分别说出几件事情，需要从中选择一件。常用的关联词有：①是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还是</a:t>
            </a:r>
            <a:r>
              <a:rPr lang="en-US" altLang="zh-CN" sz="2800" dirty="0" smtClean="0"/>
              <a:t>……②</a:t>
            </a:r>
            <a:r>
              <a:rPr lang="zh-CN" altLang="en-US" sz="2800" dirty="0" smtClean="0"/>
              <a:t>或者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或者</a:t>
            </a:r>
            <a:r>
              <a:rPr lang="en-US" altLang="zh-CN" sz="2800" dirty="0" smtClean="0"/>
              <a:t>……③</a:t>
            </a:r>
            <a:r>
              <a:rPr lang="zh-CN" altLang="en-US" sz="2800" dirty="0" smtClean="0"/>
              <a:t>不是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就是</a:t>
            </a:r>
            <a:r>
              <a:rPr lang="en-US" altLang="zh-CN" sz="2800" dirty="0" smtClean="0"/>
              <a:t>……④……</a:t>
            </a:r>
            <a:r>
              <a:rPr lang="zh-CN" altLang="en-US" sz="2800" dirty="0" smtClean="0"/>
              <a:t>还是</a:t>
            </a:r>
            <a:r>
              <a:rPr lang="en-US" altLang="zh-CN" sz="2800" dirty="0" smtClean="0"/>
              <a:t>……⑤</a:t>
            </a:r>
            <a:r>
              <a:rPr lang="zh-CN" altLang="en-US" sz="2800" dirty="0" smtClean="0"/>
              <a:t>要么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要么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特别的：</a:t>
            </a:r>
            <a:r>
              <a:rPr lang="zh-CN" altLang="en-US" sz="2800" dirty="0" smtClean="0">
                <a:solidFill>
                  <a:srgbClr val="FF0000"/>
                </a:solidFill>
              </a:rPr>
              <a:t>“</a:t>
            </a:r>
            <a:r>
              <a:rPr lang="zh-CN" altLang="en-US" sz="2800" dirty="0" smtClean="0">
                <a:solidFill>
                  <a:srgbClr val="FF0000"/>
                </a:solidFill>
              </a:rPr>
              <a:t>宁可</a:t>
            </a:r>
            <a:r>
              <a:rPr lang="en-US" altLang="zh-CN" sz="2800" dirty="0" smtClean="0">
                <a:solidFill>
                  <a:srgbClr val="FF0000"/>
                </a:solidFill>
              </a:rPr>
              <a:t>……</a:t>
            </a:r>
            <a:r>
              <a:rPr lang="zh-CN" altLang="en-US" sz="2800" dirty="0" smtClean="0">
                <a:solidFill>
                  <a:srgbClr val="FF0000"/>
                </a:solidFill>
              </a:rPr>
              <a:t>也不</a:t>
            </a:r>
            <a:r>
              <a:rPr lang="en-US" altLang="zh-CN" sz="2800" dirty="0" smtClean="0">
                <a:solidFill>
                  <a:srgbClr val="FF0000"/>
                </a:solidFill>
              </a:rPr>
              <a:t>……”“</a:t>
            </a:r>
            <a:r>
              <a:rPr lang="zh-CN" altLang="en-US" sz="2800" dirty="0" smtClean="0">
                <a:solidFill>
                  <a:srgbClr val="FF0000"/>
                </a:solidFill>
              </a:rPr>
              <a:t>与其</a:t>
            </a:r>
            <a:r>
              <a:rPr lang="en-US" altLang="zh-CN" sz="2800" dirty="0" smtClean="0">
                <a:solidFill>
                  <a:srgbClr val="FF0000"/>
                </a:solidFill>
              </a:rPr>
              <a:t>……</a:t>
            </a:r>
            <a:r>
              <a:rPr lang="zh-CN" altLang="en-US" sz="2800" dirty="0" smtClean="0">
                <a:solidFill>
                  <a:srgbClr val="FF0000"/>
                </a:solidFill>
              </a:rPr>
              <a:t>不如</a:t>
            </a:r>
            <a:r>
              <a:rPr lang="en-US" altLang="zh-CN" sz="2800" dirty="0" smtClean="0">
                <a:solidFill>
                  <a:srgbClr val="FF0000"/>
                </a:solidFill>
              </a:rPr>
              <a:t>……”</a:t>
            </a:r>
          </a:p>
          <a:p>
            <a:r>
              <a:rPr lang="zh-CN" altLang="en-US" sz="2800" dirty="0" smtClean="0"/>
              <a:t>例子</a:t>
            </a:r>
            <a:r>
              <a:rPr lang="en-US" sz="2800" dirty="0" smtClean="0"/>
              <a:t>: </a:t>
            </a:r>
            <a:endParaRPr lang="en-US" sz="2800" dirty="0" smtClean="0"/>
          </a:p>
          <a:p>
            <a:pPr>
              <a:buNone/>
            </a:pPr>
            <a:r>
              <a:rPr lang="en-US" altLang="zh-CN" sz="2800" dirty="0" smtClean="0"/>
              <a:t>    1</a:t>
            </a:r>
            <a:r>
              <a:rPr lang="zh-CN" altLang="en-US" sz="2800" dirty="0" smtClean="0"/>
              <a:t>、与其</a:t>
            </a:r>
            <a:r>
              <a:rPr lang="zh-CN" altLang="en-US" sz="2800" dirty="0" smtClean="0"/>
              <a:t>看着别人成功，不如自己努力成功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 </a:t>
            </a:r>
            <a:r>
              <a:rPr lang="en-US" altLang="zh-CN" sz="2800" dirty="0" smtClean="0"/>
              <a:t>   2</a:t>
            </a:r>
            <a:r>
              <a:rPr lang="zh-CN" altLang="en-US" sz="2800" dirty="0" smtClean="0"/>
              <a:t>、 </a:t>
            </a:r>
            <a:r>
              <a:rPr lang="zh-CN" altLang="en-US" sz="2800" dirty="0" smtClean="0"/>
              <a:t>他宁愿坐在地上哭</a:t>
            </a:r>
            <a:r>
              <a:rPr lang="zh-CN" altLang="en-US" sz="2800" dirty="0" smtClean="0"/>
              <a:t>，也不愿</a:t>
            </a:r>
            <a:r>
              <a:rPr lang="zh-CN" altLang="en-US" sz="2800" dirty="0" smtClean="0"/>
              <a:t>自己走路。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endParaRPr lang="zh-CN" altLang="en-US" sz="2800" dirty="0" smtClean="0"/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（</a:t>
            </a:r>
            <a:r>
              <a:rPr lang="en-US" sz="2800" dirty="0" smtClean="0">
                <a:solidFill>
                  <a:srgbClr val="FF0000"/>
                </a:solidFill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</a:rPr>
              <a:t>）转折关系</a:t>
            </a:r>
            <a:r>
              <a:rPr lang="zh-CN" altLang="en-US" sz="2800" dirty="0" smtClean="0"/>
              <a:t>：前一个分句说了一个意思，后一个分句不是顺着前一个分句的意思说下来，而是作了一个转折，说出的意思，和前一个分句完全相反或相对。常用的关联词语有：①虽然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但是</a:t>
            </a:r>
            <a:r>
              <a:rPr lang="en-US" altLang="zh-CN" sz="2800" dirty="0" smtClean="0"/>
              <a:t>……</a:t>
            </a:r>
            <a:r>
              <a:rPr lang="en-US" altLang="zh-CN" sz="2800" dirty="0" smtClean="0">
                <a:solidFill>
                  <a:srgbClr val="FF0000"/>
                </a:solidFill>
              </a:rPr>
              <a:t>②</a:t>
            </a:r>
            <a:r>
              <a:rPr lang="zh-CN" altLang="en-US" sz="2800" dirty="0" smtClean="0">
                <a:solidFill>
                  <a:srgbClr val="FF0000"/>
                </a:solidFill>
              </a:rPr>
              <a:t>尽管</a:t>
            </a:r>
            <a:r>
              <a:rPr lang="en-US" altLang="zh-CN" sz="2800" dirty="0" smtClean="0">
                <a:solidFill>
                  <a:srgbClr val="FF0000"/>
                </a:solidFill>
              </a:rPr>
              <a:t>……</a:t>
            </a:r>
            <a:r>
              <a:rPr lang="zh-CN" altLang="en-US" sz="2800" dirty="0" smtClean="0">
                <a:solidFill>
                  <a:srgbClr val="FF0000"/>
                </a:solidFill>
              </a:rPr>
              <a:t>还</a:t>
            </a:r>
            <a:r>
              <a:rPr lang="en-US" altLang="zh-CN" sz="2800" dirty="0" smtClean="0">
                <a:solidFill>
                  <a:srgbClr val="FF0000"/>
                </a:solidFill>
              </a:rPr>
              <a:t>……</a:t>
            </a:r>
          </a:p>
          <a:p>
            <a:r>
              <a:rPr lang="zh-CN" altLang="en-US" sz="2800" dirty="0" smtClean="0"/>
              <a:t>例子</a:t>
            </a:r>
            <a:r>
              <a:rPr lang="en-US" sz="2800" dirty="0" smtClean="0"/>
              <a:t>: </a:t>
            </a:r>
            <a:endParaRPr lang="en-US" sz="2800" dirty="0" smtClean="0"/>
          </a:p>
          <a:p>
            <a:pPr>
              <a:buNone/>
            </a:pPr>
            <a:r>
              <a:rPr lang="en-US" altLang="zh-CN" sz="2800" dirty="0" smtClean="0"/>
              <a:t>   1</a:t>
            </a:r>
            <a:r>
              <a:rPr lang="zh-CN" altLang="en-US" sz="2800" dirty="0" smtClean="0"/>
              <a:t>、尽管</a:t>
            </a:r>
            <a:r>
              <a:rPr lang="zh-CN" altLang="en-US" sz="2800" dirty="0" smtClean="0"/>
              <a:t>战士们知道前面的路途凶险，他们还是昂首挺胸的进 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 </a:t>
            </a:r>
            <a:r>
              <a:rPr lang="en-US" altLang="zh-CN" sz="2800" dirty="0" smtClean="0"/>
              <a:t>  2</a:t>
            </a:r>
            <a:r>
              <a:rPr lang="zh-CN" altLang="en-US" sz="2800" dirty="0" smtClean="0"/>
              <a:t>、虽然</a:t>
            </a:r>
            <a:r>
              <a:rPr lang="zh-CN" altLang="en-US" sz="2800" dirty="0" smtClean="0"/>
              <a:t>他一见便知是她，但是他却假装不认识她。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214422"/>
            <a:ext cx="8540750" cy="4714908"/>
          </a:xfrm>
        </p:spPr>
        <p:txBody>
          <a:bodyPr/>
          <a:lstStyle/>
          <a:p>
            <a:r>
              <a:rPr lang="zh-CN" altLang="en-US" sz="2800" dirty="0" smtClean="0"/>
              <a:t>（</a:t>
            </a:r>
            <a:r>
              <a:rPr lang="en-US" sz="2800" dirty="0" smtClean="0"/>
              <a:t>5</a:t>
            </a:r>
            <a:r>
              <a:rPr lang="zh-CN" altLang="en-US" sz="2800" dirty="0" smtClean="0"/>
              <a:t>）</a:t>
            </a:r>
            <a:r>
              <a:rPr lang="zh-CN" altLang="en-US" sz="2800" dirty="0" smtClean="0">
                <a:solidFill>
                  <a:srgbClr val="FF0000"/>
                </a:solidFill>
              </a:rPr>
              <a:t>假设关系：</a:t>
            </a:r>
            <a:r>
              <a:rPr lang="zh-CN" altLang="en-US" sz="2800" dirty="0" smtClean="0"/>
              <a:t>句子前面一部分介绍一种假设情况，后面一部分是假设的情况实现后要产生的结果</a:t>
            </a:r>
            <a:r>
              <a:rPr lang="zh-CN" altLang="en-US" sz="2800" dirty="0" smtClean="0"/>
              <a:t>。①</a:t>
            </a:r>
            <a:r>
              <a:rPr lang="zh-CN" altLang="en-US" sz="2800" dirty="0" smtClean="0"/>
              <a:t>如果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就</a:t>
            </a:r>
            <a:r>
              <a:rPr lang="en-US" altLang="zh-CN" sz="2800" dirty="0" smtClean="0"/>
              <a:t>……②</a:t>
            </a:r>
            <a:r>
              <a:rPr lang="zh-CN" altLang="en-US" sz="2800" dirty="0" smtClean="0"/>
              <a:t>即使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也</a:t>
            </a:r>
            <a:r>
              <a:rPr lang="en-US" altLang="zh-CN" sz="2800" dirty="0" smtClean="0"/>
              <a:t>……③</a:t>
            </a:r>
            <a:r>
              <a:rPr lang="zh-CN" altLang="en-US" sz="2800" dirty="0" smtClean="0"/>
              <a:t>哪怕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也</a:t>
            </a:r>
            <a:r>
              <a:rPr lang="en-US" altLang="zh-CN" sz="2800" dirty="0" smtClean="0"/>
              <a:t>……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/>
              <a:t>例子</a:t>
            </a:r>
            <a:r>
              <a:rPr lang="en-US" sz="2800" dirty="0" smtClean="0"/>
              <a:t>:</a:t>
            </a:r>
          </a:p>
          <a:p>
            <a:r>
              <a:rPr lang="en-US" altLang="zh-CN" sz="2800" dirty="0" smtClean="0"/>
              <a:t>1</a:t>
            </a:r>
            <a:r>
              <a:rPr lang="zh-CN" altLang="en-US" sz="2800" dirty="0" smtClean="0"/>
              <a:t>、如果</a:t>
            </a:r>
            <a:r>
              <a:rPr lang="zh-CN" altLang="en-US" sz="2800" dirty="0" smtClean="0"/>
              <a:t>当时他能善待他的父母，那么他现在就会少一点自责。 </a:t>
            </a:r>
            <a:endParaRPr lang="en-US" altLang="zh-CN" sz="2800" dirty="0" smtClean="0"/>
          </a:p>
          <a:p>
            <a:r>
              <a:rPr lang="en-US" altLang="zh-CN" sz="2800" dirty="0" smtClean="0"/>
              <a:t>2</a:t>
            </a:r>
            <a:r>
              <a:rPr lang="zh-CN" altLang="en-US" sz="2800" dirty="0" smtClean="0"/>
              <a:t>、即使</a:t>
            </a:r>
            <a:r>
              <a:rPr lang="zh-CN" altLang="en-US" sz="2800" dirty="0" smtClean="0"/>
              <a:t>苦难重重，他也熬过来了。 </a:t>
            </a:r>
            <a:endParaRPr lang="en-US" altLang="zh-CN" sz="2800" dirty="0" smtClean="0"/>
          </a:p>
          <a:p>
            <a:r>
              <a:rPr lang="en-US" altLang="zh-CN" sz="2800" dirty="0" smtClean="0"/>
              <a:t>3</a:t>
            </a:r>
            <a:r>
              <a:rPr lang="zh-CN" altLang="en-US" sz="2800" dirty="0" smtClean="0"/>
              <a:t>、要不是</a:t>
            </a:r>
            <a:r>
              <a:rPr lang="zh-CN" altLang="en-US" sz="2800" dirty="0" smtClean="0"/>
              <a:t>消防员及时赶到，这撞大楼早已成为废墟。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000108"/>
            <a:ext cx="8540750" cy="4194175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dirty="0" smtClean="0">
                <a:solidFill>
                  <a:srgbClr val="FF0000"/>
                </a:solidFill>
              </a:rPr>
              <a:t>6</a:t>
            </a:r>
            <a:r>
              <a:rPr lang="zh-CN" altLang="en-US" dirty="0" smtClean="0">
                <a:solidFill>
                  <a:srgbClr val="FF0000"/>
                </a:solidFill>
              </a:rPr>
              <a:t>）条件关系</a:t>
            </a:r>
            <a:r>
              <a:rPr lang="zh-CN" altLang="en-US" dirty="0" smtClean="0"/>
              <a:t>：句子前面提出条件，后面说明在这种条件下会产生的结果。关联词语有：①只要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就</a:t>
            </a:r>
            <a:r>
              <a:rPr lang="en-US" altLang="zh-CN" dirty="0" smtClean="0"/>
              <a:t>……②</a:t>
            </a:r>
            <a:r>
              <a:rPr lang="zh-CN" altLang="en-US" dirty="0" smtClean="0"/>
              <a:t>无论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都</a:t>
            </a:r>
            <a:r>
              <a:rPr lang="en-US" altLang="zh-CN" dirty="0" smtClean="0"/>
              <a:t>……</a:t>
            </a:r>
            <a:r>
              <a:rPr lang="en-US" altLang="zh-CN" dirty="0" smtClean="0">
                <a:solidFill>
                  <a:srgbClr val="FF0000"/>
                </a:solidFill>
              </a:rPr>
              <a:t>③</a:t>
            </a:r>
            <a:r>
              <a:rPr lang="zh-CN" altLang="en-US" dirty="0" smtClean="0">
                <a:solidFill>
                  <a:srgbClr val="FF0000"/>
                </a:solidFill>
              </a:rPr>
              <a:t>不管</a:t>
            </a:r>
            <a:r>
              <a:rPr lang="en-US" altLang="zh-CN" dirty="0" smtClean="0">
                <a:solidFill>
                  <a:srgbClr val="FF0000"/>
                </a:solidFill>
              </a:rPr>
              <a:t>……</a:t>
            </a:r>
            <a:r>
              <a:rPr lang="zh-CN" altLang="en-US" dirty="0" smtClean="0">
                <a:solidFill>
                  <a:srgbClr val="FF0000"/>
                </a:solidFill>
              </a:rPr>
              <a:t>总</a:t>
            </a:r>
            <a:r>
              <a:rPr lang="en-US" altLang="zh-CN" dirty="0" smtClean="0">
                <a:solidFill>
                  <a:srgbClr val="FF0000"/>
                </a:solidFill>
              </a:rPr>
              <a:t>……</a:t>
            </a:r>
          </a:p>
          <a:p>
            <a:r>
              <a:rPr lang="zh-CN" altLang="en-US" dirty="0" smtClean="0"/>
              <a:t> 例子</a:t>
            </a:r>
            <a:r>
              <a:rPr lang="en-US" dirty="0" smtClean="0"/>
              <a:t>: </a:t>
            </a:r>
            <a:endParaRPr lang="en-US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、不管</a:t>
            </a:r>
            <a:r>
              <a:rPr lang="zh-CN" altLang="en-US" dirty="0" smtClean="0"/>
              <a:t>刮风下雨，奶奶都风雨不阻的坚持送我上学。 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、即使</a:t>
            </a:r>
            <a:r>
              <a:rPr lang="zh-CN" altLang="en-US" dirty="0" smtClean="0"/>
              <a:t>天崩地裂，他也要坚持回家。 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、任凭</a:t>
            </a:r>
            <a:r>
              <a:rPr lang="zh-CN" altLang="en-US" dirty="0" smtClean="0"/>
              <a:t>风怎么吹，树木也面不改色。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857232"/>
            <a:ext cx="8540750" cy="4194175"/>
          </a:xfrm>
        </p:spPr>
        <p:txBody>
          <a:bodyPr/>
          <a:lstStyle/>
          <a:p>
            <a:r>
              <a:rPr lang="zh-CN" altLang="en-US" dirty="0" smtClean="0"/>
              <a:t>（</a:t>
            </a:r>
            <a:r>
              <a:rPr lang="en-US" dirty="0" smtClean="0"/>
              <a:t>7</a:t>
            </a:r>
            <a:r>
              <a:rPr lang="zh-CN" altLang="en-US" dirty="0" smtClean="0"/>
              <a:t>）</a:t>
            </a:r>
            <a:r>
              <a:rPr lang="zh-CN" altLang="en-US" dirty="0" smtClean="0">
                <a:solidFill>
                  <a:srgbClr val="FF0000"/>
                </a:solidFill>
              </a:rPr>
              <a:t>因果关系</a:t>
            </a:r>
            <a:r>
              <a:rPr lang="zh-CN" altLang="en-US" dirty="0" smtClean="0"/>
              <a:t>：句子的前一部分表示原因或（结果），后一部分表示结果或（原因），常用关联词语有：①因为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所以</a:t>
            </a:r>
            <a:r>
              <a:rPr lang="en-US" altLang="zh-CN" dirty="0" smtClean="0"/>
              <a:t>……</a:t>
            </a:r>
            <a:r>
              <a:rPr lang="en-US" altLang="zh-CN" dirty="0" smtClean="0">
                <a:solidFill>
                  <a:srgbClr val="FF0000"/>
                </a:solidFill>
              </a:rPr>
              <a:t>②</a:t>
            </a:r>
            <a:r>
              <a:rPr lang="zh-CN" altLang="en-US" dirty="0" smtClean="0">
                <a:solidFill>
                  <a:srgbClr val="FF0000"/>
                </a:solidFill>
              </a:rPr>
              <a:t>既然</a:t>
            </a:r>
            <a:r>
              <a:rPr lang="en-US" altLang="zh-CN" dirty="0" smtClean="0">
                <a:solidFill>
                  <a:srgbClr val="FF0000"/>
                </a:solidFill>
              </a:rPr>
              <a:t>……</a:t>
            </a:r>
            <a:r>
              <a:rPr lang="zh-CN" altLang="en-US" dirty="0" smtClean="0">
                <a:solidFill>
                  <a:srgbClr val="FF0000"/>
                </a:solidFill>
              </a:rPr>
              <a:t>就</a:t>
            </a:r>
            <a:r>
              <a:rPr lang="en-US" altLang="zh-CN" dirty="0" smtClean="0">
                <a:solidFill>
                  <a:srgbClr val="FF0000"/>
                </a:solidFill>
              </a:rPr>
              <a:t>……</a:t>
            </a:r>
            <a:r>
              <a:rPr lang="en-US" altLang="zh-CN" dirty="0" smtClean="0"/>
              <a:t>③</a:t>
            </a:r>
            <a:r>
              <a:rPr lang="zh-CN" altLang="en-US" dirty="0" smtClean="0"/>
              <a:t>之所以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是因为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 smtClean="0"/>
              <a:t>例子</a:t>
            </a:r>
            <a:r>
              <a:rPr lang="en-US" dirty="0" smtClean="0"/>
              <a:t>: </a:t>
            </a:r>
            <a:endParaRPr lang="en-US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、他</a:t>
            </a:r>
            <a:r>
              <a:rPr lang="zh-CN" altLang="en-US" dirty="0" smtClean="0"/>
              <a:t>之所以成绩那么优秀，是因为他平时非常努力用功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 </a:t>
            </a:r>
            <a:r>
              <a:rPr lang="zh-CN" altLang="en-US" dirty="0" smtClean="0"/>
              <a:t>因为她喜欢那条粉红色的裙子，所以她一天天的存钱把它 买下了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、既来之，则安之。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40750" cy="1143000"/>
          </a:xfrm>
        </p:spPr>
        <p:txBody>
          <a:bodyPr/>
          <a:lstStyle/>
          <a:p>
            <a:r>
              <a:rPr lang="zh-CN" altLang="en-US" dirty="0" smtClean="0"/>
              <a:t>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000108"/>
            <a:ext cx="8540750" cy="5715040"/>
          </a:xfrm>
        </p:spPr>
        <p:txBody>
          <a:bodyPr/>
          <a:lstStyle/>
          <a:p>
            <a:r>
              <a:rPr lang="zh-CN" altLang="en-US" sz="2400" dirty="0" smtClean="0"/>
              <a:t>试着做一做吧，相信你能行！</a:t>
            </a:r>
          </a:p>
          <a:p>
            <a:r>
              <a:rPr lang="en-US" sz="2400" dirty="0" smtClean="0"/>
              <a:t>1</a:t>
            </a:r>
            <a:r>
              <a:rPr lang="zh-CN" altLang="en-US" sz="2400" dirty="0" smtClean="0"/>
              <a:t>、（</a:t>
            </a:r>
            <a:r>
              <a:rPr lang="en-US" sz="2400" dirty="0" smtClean="0"/>
              <a:t>     </a:t>
            </a:r>
            <a:r>
              <a:rPr lang="zh-CN" altLang="en-US" sz="2400" dirty="0" smtClean="0"/>
              <a:t>）多读多练，作文（</a:t>
            </a:r>
            <a:r>
              <a:rPr lang="en-US" sz="2400" dirty="0" smtClean="0"/>
              <a:t>    </a:t>
            </a:r>
            <a:r>
              <a:rPr lang="zh-CN" altLang="en-US" sz="2400" dirty="0" smtClean="0"/>
              <a:t>）会进步。</a:t>
            </a:r>
          </a:p>
          <a:p>
            <a:r>
              <a:rPr lang="en-US" sz="2400" dirty="0" smtClean="0"/>
              <a:t>2</a:t>
            </a:r>
            <a:r>
              <a:rPr lang="zh-CN" altLang="en-US" sz="2400" dirty="0" smtClean="0"/>
              <a:t>、（</a:t>
            </a:r>
            <a:r>
              <a:rPr lang="en-US" sz="2400" dirty="0" smtClean="0"/>
              <a:t>      </a:t>
            </a:r>
            <a:r>
              <a:rPr lang="zh-CN" altLang="en-US" sz="2400" dirty="0" smtClean="0"/>
              <a:t>）你答应去，（</a:t>
            </a:r>
            <a:r>
              <a:rPr lang="en-US" sz="2400" dirty="0" smtClean="0"/>
              <a:t>     </a:t>
            </a:r>
            <a:r>
              <a:rPr lang="zh-CN" altLang="en-US" sz="2400" dirty="0" smtClean="0"/>
              <a:t>）该准时去叫他。</a:t>
            </a:r>
          </a:p>
          <a:p>
            <a:r>
              <a:rPr lang="en-US" sz="2400" dirty="0" smtClean="0"/>
              <a:t>3</a:t>
            </a:r>
            <a:r>
              <a:rPr lang="zh-CN" altLang="en-US" sz="2400" dirty="0" smtClean="0"/>
              <a:t>、这本小说有趣极了，（</a:t>
            </a:r>
            <a:r>
              <a:rPr lang="en-US" sz="2400" dirty="0" smtClean="0"/>
              <a:t>      </a:t>
            </a:r>
            <a:r>
              <a:rPr lang="zh-CN" altLang="en-US" sz="2400" dirty="0" smtClean="0"/>
              <a:t>）我一口气就把它看完了。</a:t>
            </a:r>
          </a:p>
          <a:p>
            <a:r>
              <a:rPr lang="en-US" sz="2400" dirty="0" smtClean="0"/>
              <a:t>4</a:t>
            </a:r>
            <a:r>
              <a:rPr lang="zh-CN" altLang="en-US" sz="2400" dirty="0" smtClean="0"/>
              <a:t>、雨来（</a:t>
            </a:r>
            <a:r>
              <a:rPr lang="en-US" sz="2400" dirty="0" smtClean="0"/>
              <a:t>      </a:t>
            </a:r>
            <a:r>
              <a:rPr lang="zh-CN" altLang="en-US" sz="2400" dirty="0" smtClean="0"/>
              <a:t>）牺牲生命，（</a:t>
            </a:r>
            <a:r>
              <a:rPr lang="en-US" sz="2400" dirty="0" smtClean="0"/>
              <a:t>     </a:t>
            </a:r>
            <a:r>
              <a:rPr lang="zh-CN" altLang="en-US" sz="2400" dirty="0" smtClean="0"/>
              <a:t>）泄露秘密。</a:t>
            </a:r>
          </a:p>
          <a:p>
            <a:r>
              <a:rPr lang="en-US" sz="2400" dirty="0" smtClean="0"/>
              <a:t>5</a:t>
            </a:r>
            <a:r>
              <a:rPr lang="zh-CN" altLang="en-US" sz="2400" dirty="0" smtClean="0"/>
              <a:t>、凡卡心想，（</a:t>
            </a:r>
            <a:r>
              <a:rPr lang="en-US" sz="2400" dirty="0" smtClean="0"/>
              <a:t>      </a:t>
            </a:r>
            <a:r>
              <a:rPr lang="zh-CN" altLang="en-US" sz="2400" dirty="0" smtClean="0"/>
              <a:t>）在城里受罪，（</a:t>
            </a:r>
            <a:r>
              <a:rPr lang="en-US" sz="2400" dirty="0" smtClean="0"/>
              <a:t>       </a:t>
            </a:r>
            <a:r>
              <a:rPr lang="zh-CN" altLang="en-US" sz="2400" dirty="0" smtClean="0"/>
              <a:t>）回到乡下爷爷那里去。</a:t>
            </a:r>
          </a:p>
          <a:p>
            <a:r>
              <a:rPr lang="en-US" sz="2400" dirty="0" smtClean="0"/>
              <a:t>6</a:t>
            </a:r>
            <a:r>
              <a:rPr lang="zh-CN" altLang="en-US" sz="2400" dirty="0" smtClean="0"/>
              <a:t>、我俩（</a:t>
            </a:r>
            <a:r>
              <a:rPr lang="en-US" sz="2400" dirty="0" smtClean="0"/>
              <a:t>      </a:t>
            </a:r>
            <a:r>
              <a:rPr lang="zh-CN" altLang="en-US" sz="2400" dirty="0" smtClean="0"/>
              <a:t>）住得很远，（</a:t>
            </a:r>
            <a:r>
              <a:rPr lang="en-US" sz="2400" dirty="0" smtClean="0"/>
              <a:t>     </a:t>
            </a:r>
            <a:r>
              <a:rPr lang="zh-CN" altLang="en-US" sz="2400" dirty="0" smtClean="0"/>
              <a:t>）不常见面。</a:t>
            </a:r>
          </a:p>
          <a:p>
            <a:r>
              <a:rPr lang="en-US" sz="2400" dirty="0" smtClean="0"/>
              <a:t>7</a:t>
            </a:r>
            <a:r>
              <a:rPr lang="zh-CN" altLang="en-US" sz="2400" dirty="0" smtClean="0"/>
              <a:t>、（</a:t>
            </a:r>
            <a:r>
              <a:rPr lang="en-US" sz="2400" dirty="0" smtClean="0"/>
              <a:t>      </a:t>
            </a:r>
            <a:r>
              <a:rPr lang="zh-CN" altLang="en-US" sz="2400" dirty="0" smtClean="0"/>
              <a:t>）别人的意见不一定全对，我们（</a:t>
            </a:r>
            <a:r>
              <a:rPr lang="en-US" sz="2400" dirty="0" smtClean="0"/>
              <a:t>      </a:t>
            </a:r>
            <a:r>
              <a:rPr lang="zh-CN" altLang="en-US" sz="2400" dirty="0" smtClean="0"/>
              <a:t>）要虚心听取。</a:t>
            </a:r>
          </a:p>
          <a:p>
            <a:r>
              <a:rPr lang="en-US" sz="2400" dirty="0" smtClean="0"/>
              <a:t>8</a:t>
            </a:r>
            <a:r>
              <a:rPr lang="zh-CN" altLang="en-US" sz="2400" dirty="0" smtClean="0"/>
              <a:t>、（　　　）要努力读书，（　　　　）要关心政治。</a:t>
            </a:r>
          </a:p>
          <a:p>
            <a:r>
              <a:rPr lang="en-US" sz="2400" dirty="0" smtClean="0"/>
              <a:t>9</a:t>
            </a:r>
            <a:r>
              <a:rPr lang="zh-CN" altLang="en-US" sz="2400" dirty="0" smtClean="0"/>
              <a:t>、（　　　）军校招生，我（　　　）报考军校。</a:t>
            </a:r>
          </a:p>
          <a:p>
            <a:r>
              <a:rPr lang="en-US" sz="2400" dirty="0" smtClean="0"/>
              <a:t>10</a:t>
            </a:r>
            <a:r>
              <a:rPr lang="zh-CN" altLang="en-US" sz="2400" dirty="0" smtClean="0"/>
              <a:t>、（　　　）走到哪里，他（　　　　）听到乐声。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（四）助词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643050"/>
            <a:ext cx="8540750" cy="4194175"/>
          </a:xfrm>
        </p:spPr>
        <p:txBody>
          <a:bodyPr/>
          <a:lstStyle/>
          <a:p>
            <a:r>
              <a:rPr lang="zh-CN" altLang="en-US" dirty="0" smtClean="0"/>
              <a:t>助词</a:t>
            </a:r>
            <a:r>
              <a:rPr lang="zh-CN" altLang="en-US" dirty="0" smtClean="0"/>
              <a:t>是表示附加关系或时态等语法意义或语气的虚词。常见的有下面这些：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结构助词：的（底）、地、得、所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时态助词：着、了、过、来着，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语气助词</a:t>
            </a:r>
            <a:r>
              <a:rPr lang="zh-CN" altLang="en-US" dirty="0" smtClean="0"/>
              <a:t>：的、了、吧、呢、着呢、嘛、呗、罢了（而已</a:t>
            </a:r>
            <a:r>
              <a:rPr lang="en-US" dirty="0" smtClean="0"/>
              <a:t>)</a:t>
            </a:r>
            <a:r>
              <a:rPr lang="zh-CN" altLang="en-US" dirty="0" smtClean="0"/>
              <a:t>、也好、也罢、啦，嘞、喽（陈述语气</a:t>
            </a:r>
            <a:r>
              <a:rPr lang="zh-CN" altLang="en-US" dirty="0" smtClean="0"/>
              <a:t>）吗</a:t>
            </a:r>
            <a:r>
              <a:rPr lang="zh-CN" altLang="en-US" dirty="0" smtClean="0"/>
              <a:t>（么）、吧、呢、啊（疑问语气）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吧、呢、了、啊（呀、哇、哪）（祈使语气）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啊（呀、哇、哪）（感叹语气）</a:t>
            </a: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（一）</a:t>
            </a:r>
            <a:r>
              <a:rPr lang="zh-CN" altLang="en-US" dirty="0" smtClean="0"/>
              <a:t>副词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905001"/>
            <a:ext cx="8540750" cy="1666876"/>
          </a:xfrm>
        </p:spPr>
        <p:txBody>
          <a:bodyPr/>
          <a:lstStyle/>
          <a:p>
            <a:r>
              <a:rPr lang="zh-CN" altLang="en-US" dirty="0" smtClean="0"/>
              <a:t>定义：副词一般放在动词或形容词前边，起限制</a:t>
            </a:r>
            <a:r>
              <a:rPr lang="zh-CN" altLang="en-US" dirty="0" smtClean="0"/>
              <a:t>、修饰动词、</a:t>
            </a:r>
            <a:r>
              <a:rPr lang="zh-CN" altLang="en-US" dirty="0" smtClean="0"/>
              <a:t>形容词作用，表示动作、行为程度</a:t>
            </a:r>
            <a:r>
              <a:rPr lang="zh-CN" altLang="en-US" dirty="0" smtClean="0"/>
              <a:t>、范围、</a:t>
            </a:r>
            <a:r>
              <a:rPr lang="zh-CN" altLang="en-US" dirty="0" smtClean="0"/>
              <a:t>时间、频率或语气等</a:t>
            </a:r>
            <a:r>
              <a:rPr lang="zh-CN" altLang="en-US" dirty="0" smtClean="0"/>
              <a:t>的</a:t>
            </a:r>
            <a:r>
              <a:rPr lang="zh-CN" altLang="en-US" dirty="0" smtClean="0"/>
              <a:t>词。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3429000"/>
            <a:ext cx="85725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</a:rPr>
              <a:t>、表</a:t>
            </a:r>
            <a:r>
              <a:rPr lang="zh-CN" altLang="en-US" sz="2800" dirty="0">
                <a:solidFill>
                  <a:srgbClr val="FF0000"/>
                </a:solidFill>
              </a:rPr>
              <a:t>程度的</a:t>
            </a:r>
            <a:r>
              <a:rPr lang="zh-CN" altLang="en-US" sz="2800" dirty="0" smtClean="0">
                <a:solidFill>
                  <a:srgbClr val="FF0000"/>
                </a:solidFill>
              </a:rPr>
              <a:t>：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</a:t>
            </a:r>
            <a:r>
              <a:rPr lang="zh-CN" altLang="en-US" sz="2800" dirty="0" smtClean="0"/>
              <a:t>很</a:t>
            </a:r>
            <a:r>
              <a:rPr lang="zh-CN" altLang="en-US" sz="2800" dirty="0"/>
              <a:t>、最、极、挺、顶、非常、十分、极其、格外、分外、更、更加、越、越来越、越发、有点儿、稍、稍微、略微、差不多、几乎、</a:t>
            </a:r>
            <a:r>
              <a:rPr lang="zh-CN" altLang="en-US" sz="2800" dirty="0" smtClean="0"/>
              <a:t>过于</a:t>
            </a:r>
            <a:endParaRPr lang="en-US" altLang="zh-CN" sz="2800" dirty="0" smtClean="0"/>
          </a:p>
          <a:p>
            <a:r>
              <a:rPr lang="en-US" altLang="zh-CN" sz="2800" dirty="0" smtClean="0">
                <a:solidFill>
                  <a:srgbClr val="FF0000"/>
                </a:solidFill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</a:rPr>
              <a:t>、表</a:t>
            </a:r>
            <a:r>
              <a:rPr lang="zh-CN" altLang="en-US" sz="2800" dirty="0">
                <a:solidFill>
                  <a:srgbClr val="FF0000"/>
                </a:solidFill>
              </a:rPr>
              <a:t>范围的</a:t>
            </a:r>
            <a:r>
              <a:rPr lang="zh-CN" altLang="en-US" sz="2800" dirty="0" smtClean="0">
                <a:solidFill>
                  <a:srgbClr val="FF0000"/>
                </a:solidFill>
              </a:rPr>
              <a:t>：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 </a:t>
            </a:r>
            <a:r>
              <a:rPr lang="zh-CN" altLang="en-US" sz="2800" dirty="0" smtClean="0"/>
              <a:t>都</a:t>
            </a:r>
            <a:r>
              <a:rPr lang="zh-CN" altLang="en-US" sz="2800" dirty="0"/>
              <a:t>、总、共、总共、统统、只、仅仅、单、光、一齐、一概、</a:t>
            </a:r>
            <a:r>
              <a:rPr lang="zh-CN" altLang="en-US" sz="2800" dirty="0" smtClean="0"/>
              <a:t>一律</a:t>
            </a:r>
            <a:endParaRPr lang="en-US" altLang="zh-CN" sz="2800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40750" cy="1143000"/>
          </a:xfrm>
        </p:spPr>
        <p:txBody>
          <a:bodyPr/>
          <a:lstStyle/>
          <a:p>
            <a:r>
              <a:rPr lang="zh-CN" altLang="en-US" dirty="0" smtClean="0"/>
              <a:t>注意事项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357298"/>
            <a:ext cx="8540750" cy="5143536"/>
          </a:xfrm>
        </p:spPr>
        <p:txBody>
          <a:bodyPr/>
          <a:lstStyle/>
          <a:p>
            <a:r>
              <a:rPr lang="en-US" dirty="0" smtClean="0"/>
              <a:t>1.</a:t>
            </a:r>
            <a:r>
              <a:rPr lang="zh-CN" altLang="en-US" dirty="0" smtClean="0"/>
              <a:t>结构助词指的是表示附加成分和中心语之间的结构关系的助词。“的、地、得”在普通话里都读轻声“</a:t>
            </a:r>
            <a:r>
              <a:rPr lang="en-US" dirty="0" smtClean="0"/>
              <a:t>de</a:t>
            </a:r>
            <a:r>
              <a:rPr lang="zh-CN" altLang="en-US" dirty="0" smtClean="0"/>
              <a:t>”，但在书面语中有必要写成三个样子。在定语后面写做“的”，在状语后面写做“地”，在补语前写做“得”。这样可使书面语言的结构关系更加清楚明白。例如：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①灿烂的科学的春天到来了。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②同学们都很快地完成了老师布置的作业。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③张老师高兴得说不出话来。</a:t>
            </a: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（五）叹词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叹词</a:t>
            </a:r>
            <a:r>
              <a:rPr lang="zh-CN" altLang="en-US" dirty="0" smtClean="0"/>
              <a:t>是表示强烈感情或呼唤、应答的词，如“哈哈、唉呀、啊、哼、呸、哎哟、咳、哦、喂、嗯”等。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①哈哈！我猜着了。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②唉呀！这么大的西瓜！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③哦，我想起来了。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④喂！现在开会了。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⑤嗯！我马上就去。</a:t>
            </a: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（六）拟声词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拟声词是用来摹拟事物发出的声音的词。例如：嗡嗡、哗啦啦、当当当、潺潺、叭叭、砰、呜、吱吱、咪呜等。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40750" cy="1143000"/>
          </a:xfrm>
        </p:spPr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b="1" dirty="0" smtClean="0"/>
              <a:t>练习题</a:t>
            </a:r>
            <a:r>
              <a:rPr lang="en-US" altLang="zh-CN" b="1" dirty="0" smtClean="0"/>
              <a:t>】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57232"/>
            <a:ext cx="8842375" cy="4194175"/>
          </a:xfrm>
        </p:spPr>
        <p:txBody>
          <a:bodyPr/>
          <a:lstStyle/>
          <a:p>
            <a:r>
              <a:rPr lang="en-US" sz="2800" dirty="0" smtClean="0"/>
              <a:t>1</a:t>
            </a:r>
            <a:r>
              <a:rPr lang="zh-CN" altLang="en-US" sz="2800" dirty="0" smtClean="0"/>
              <a:t>、选出下面一句话中画横线的词的词性正确的一组：（</a:t>
            </a:r>
            <a:r>
              <a:rPr lang="en-US" sz="2800" dirty="0" smtClean="0"/>
              <a:t> </a:t>
            </a:r>
            <a:r>
              <a:rPr lang="en-US" sz="2800" dirty="0" smtClean="0"/>
              <a:t>      </a:t>
            </a:r>
            <a:r>
              <a:rPr lang="zh-CN" altLang="en-US" sz="2800" dirty="0" smtClean="0"/>
              <a:t>）</a:t>
            </a:r>
          </a:p>
          <a:p>
            <a:pPr>
              <a:buNone/>
            </a:pPr>
            <a:r>
              <a:rPr lang="zh-CN" altLang="en-US" sz="2800" dirty="0" smtClean="0"/>
              <a:t>明天</a:t>
            </a:r>
            <a:r>
              <a:rPr lang="zh-CN" altLang="en-US" sz="2800" u="sng" dirty="0" smtClean="0"/>
              <a:t>早晨</a:t>
            </a:r>
            <a:r>
              <a:rPr lang="zh-CN" altLang="en-US" sz="2800" dirty="0" smtClean="0"/>
              <a:t>我</a:t>
            </a:r>
            <a:r>
              <a:rPr lang="zh-CN" altLang="en-US" sz="2800" u="sng" dirty="0" smtClean="0"/>
              <a:t>和</a:t>
            </a:r>
            <a:r>
              <a:rPr lang="zh-CN" altLang="en-US" sz="2800" dirty="0" smtClean="0"/>
              <a:t>李光、王平</a:t>
            </a:r>
            <a:r>
              <a:rPr lang="zh-CN" altLang="en-US" sz="2800" u="sng" dirty="0" smtClean="0"/>
              <a:t>同学</a:t>
            </a:r>
            <a:r>
              <a:rPr lang="zh-CN" altLang="en-US" sz="2800" dirty="0" smtClean="0"/>
              <a:t> </a:t>
            </a:r>
            <a:r>
              <a:rPr lang="zh-CN" altLang="en-US" sz="2800" u="sng" dirty="0" smtClean="0"/>
              <a:t>在</a:t>
            </a:r>
            <a:r>
              <a:rPr lang="zh-CN" altLang="en-US" sz="2800" dirty="0" smtClean="0"/>
              <a:t>学校集合</a:t>
            </a:r>
            <a:r>
              <a:rPr lang="zh-CN" altLang="en-US" sz="2800" u="sng" dirty="0" smtClean="0"/>
              <a:t>去</a:t>
            </a:r>
            <a:r>
              <a:rPr lang="zh-CN" altLang="en-US" sz="2800" dirty="0" smtClean="0"/>
              <a:t>爬山。</a:t>
            </a:r>
          </a:p>
          <a:p>
            <a:pPr>
              <a:buNone/>
            </a:pPr>
            <a:r>
              <a:rPr lang="en-US" sz="2800" dirty="0" smtClean="0"/>
              <a:t>   A</a:t>
            </a:r>
            <a:r>
              <a:rPr lang="en-US" sz="2800" dirty="0" smtClean="0"/>
              <a:t>.</a:t>
            </a:r>
            <a:r>
              <a:rPr lang="zh-CN" altLang="en-US" sz="2800" dirty="0" smtClean="0"/>
              <a:t>副，连，代，连，动</a:t>
            </a:r>
            <a:r>
              <a:rPr lang="en-US" sz="2800" dirty="0" smtClean="0"/>
              <a:t> </a:t>
            </a:r>
            <a:r>
              <a:rPr lang="en-US" sz="2800" dirty="0" smtClean="0"/>
              <a:t>B</a:t>
            </a:r>
            <a:r>
              <a:rPr lang="en-US" sz="2800" dirty="0" smtClean="0"/>
              <a:t>.</a:t>
            </a:r>
            <a:r>
              <a:rPr lang="zh-CN" altLang="en-US" sz="2800" dirty="0" smtClean="0"/>
              <a:t>副，介，代，介，名 </a:t>
            </a:r>
          </a:p>
          <a:p>
            <a:pPr>
              <a:buNone/>
            </a:pPr>
            <a:r>
              <a:rPr lang="en-US" sz="2800" dirty="0" smtClean="0"/>
              <a:t>   C</a:t>
            </a:r>
            <a:r>
              <a:rPr lang="en-US" sz="2800" dirty="0" smtClean="0"/>
              <a:t>.</a:t>
            </a:r>
            <a:r>
              <a:rPr lang="zh-CN" altLang="en-US" sz="2800" dirty="0" smtClean="0"/>
              <a:t>名，连，名，介，动</a:t>
            </a:r>
            <a:r>
              <a:rPr lang="en-US" sz="2800" dirty="0" smtClean="0"/>
              <a:t>  </a:t>
            </a:r>
            <a:r>
              <a:rPr lang="en-US" sz="2800" dirty="0" smtClean="0"/>
              <a:t>D</a:t>
            </a:r>
            <a:r>
              <a:rPr lang="en-US" sz="2800" dirty="0" smtClean="0"/>
              <a:t>.</a:t>
            </a:r>
            <a:r>
              <a:rPr lang="zh-CN" altLang="en-US" sz="2800" dirty="0" smtClean="0"/>
              <a:t>名，介，名，动，名</a:t>
            </a:r>
          </a:p>
          <a:p>
            <a:r>
              <a:rPr lang="en-US" sz="2800" dirty="0" smtClean="0"/>
              <a:t>2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《①</a:t>
            </a:r>
            <a:r>
              <a:rPr lang="zh-CN" altLang="en-US" sz="2800" dirty="0" smtClean="0"/>
              <a:t>谁②是③最④可爱⑤的⑥人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词性分析正确的一项是：（</a:t>
            </a:r>
            <a:r>
              <a:rPr lang="en-US" sz="2800" dirty="0" smtClean="0"/>
              <a:t>   </a:t>
            </a:r>
            <a:r>
              <a:rPr lang="zh-CN" altLang="en-US" sz="2800" dirty="0" smtClean="0"/>
              <a:t>）</a:t>
            </a:r>
          </a:p>
          <a:p>
            <a:pPr>
              <a:buNone/>
            </a:pPr>
            <a:r>
              <a:rPr lang="en-US" sz="2800" dirty="0" smtClean="0"/>
              <a:t>   A</a:t>
            </a:r>
            <a:r>
              <a:rPr lang="en-US" sz="2800" dirty="0" smtClean="0"/>
              <a:t>.</a:t>
            </a:r>
            <a:r>
              <a:rPr lang="zh-CN" altLang="en-US" sz="2800" dirty="0" smtClean="0"/>
              <a:t>①名词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②助词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③形容词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④动词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⑤代词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⑥代词 </a:t>
            </a:r>
          </a:p>
          <a:p>
            <a:pPr>
              <a:buNone/>
            </a:pPr>
            <a:r>
              <a:rPr lang="en-US" sz="2800" dirty="0" smtClean="0"/>
              <a:t>   B</a:t>
            </a:r>
            <a:r>
              <a:rPr lang="en-US" sz="2800" dirty="0" smtClean="0"/>
              <a:t>.</a:t>
            </a:r>
            <a:r>
              <a:rPr lang="zh-CN" altLang="en-US" sz="2800" dirty="0" smtClean="0"/>
              <a:t>①名词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②动词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③副词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④形容词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⑤代词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⑥</a:t>
            </a:r>
            <a:r>
              <a:rPr lang="zh-CN" altLang="en-US" sz="2800" dirty="0" smtClean="0"/>
              <a:t>名</a:t>
            </a:r>
            <a:endParaRPr lang="en-US" altLang="zh-CN" sz="2800" dirty="0" smtClean="0"/>
          </a:p>
          <a:p>
            <a:pPr>
              <a:buNone/>
            </a:pPr>
            <a:r>
              <a:rPr lang="en-US" sz="2800" dirty="0" smtClean="0"/>
              <a:t> </a:t>
            </a:r>
            <a:r>
              <a:rPr lang="en-US" sz="2800" dirty="0" smtClean="0"/>
              <a:t>  C</a:t>
            </a:r>
            <a:r>
              <a:rPr lang="en-US" sz="2800" dirty="0" smtClean="0"/>
              <a:t>.</a:t>
            </a:r>
            <a:r>
              <a:rPr lang="zh-CN" altLang="en-US" sz="2800" dirty="0" smtClean="0"/>
              <a:t>①代词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②助词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③介词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④动词</a:t>
            </a:r>
            <a:r>
              <a:rPr lang="en-US" sz="2800" dirty="0" smtClean="0"/>
              <a:t>    </a:t>
            </a:r>
            <a:r>
              <a:rPr lang="zh-CN" altLang="en-US" sz="2800" dirty="0" smtClean="0"/>
              <a:t>⑤助词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⑥名词</a:t>
            </a:r>
            <a:r>
              <a:rPr lang="en-US" sz="2800" dirty="0" smtClean="0"/>
              <a:t>    </a:t>
            </a:r>
            <a:endParaRPr lang="zh-CN" altLang="en-US" sz="2800" dirty="0" smtClean="0"/>
          </a:p>
          <a:p>
            <a:pPr>
              <a:buNone/>
            </a:pPr>
            <a:r>
              <a:rPr lang="en-US" sz="2800" dirty="0" smtClean="0"/>
              <a:t>   D</a:t>
            </a:r>
            <a:r>
              <a:rPr lang="en-US" sz="2800" dirty="0" smtClean="0"/>
              <a:t>.</a:t>
            </a:r>
            <a:r>
              <a:rPr lang="zh-CN" altLang="en-US" sz="2800" dirty="0" smtClean="0"/>
              <a:t>①代词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②动词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③副词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④形容词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⑤助词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⑥名词</a:t>
            </a:r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071546"/>
            <a:ext cx="8786874" cy="4194175"/>
          </a:xfrm>
        </p:spPr>
        <p:txBody>
          <a:bodyPr/>
          <a:lstStyle/>
          <a:p>
            <a:r>
              <a:rPr lang="en-US" sz="2400" dirty="0" smtClean="0"/>
              <a:t>3</a:t>
            </a:r>
            <a:r>
              <a:rPr lang="zh-CN" altLang="en-US" sz="2400" dirty="0" smtClean="0"/>
              <a:t>、对下列加下划线的词词性判断正确的一项是：（</a:t>
            </a:r>
            <a:r>
              <a:rPr lang="en-US" sz="2400" dirty="0" smtClean="0"/>
              <a:t>   </a:t>
            </a:r>
            <a:r>
              <a:rPr lang="zh-CN" altLang="en-US" sz="2400" dirty="0" smtClean="0"/>
              <a:t>）</a:t>
            </a:r>
          </a:p>
          <a:p>
            <a:pPr>
              <a:buNone/>
            </a:pPr>
            <a:r>
              <a:rPr lang="zh-CN" altLang="en-US" sz="2400" dirty="0" smtClean="0"/>
              <a:t>    ①</a:t>
            </a:r>
            <a:r>
              <a:rPr lang="zh-CN" altLang="en-US" sz="2400" dirty="0" smtClean="0"/>
              <a:t>他</a:t>
            </a:r>
            <a:r>
              <a:rPr lang="zh-CN" altLang="en-US" sz="2400" u="sng" dirty="0" smtClean="0"/>
              <a:t>画</a:t>
            </a:r>
            <a:r>
              <a:rPr lang="zh-CN" altLang="en-US" sz="2400" dirty="0" smtClean="0"/>
              <a:t>的</a:t>
            </a:r>
            <a:r>
              <a:rPr lang="zh-CN" altLang="en-US" sz="2400" u="sng" dirty="0" smtClean="0"/>
              <a:t>画</a:t>
            </a:r>
            <a:r>
              <a:rPr lang="zh-CN" altLang="en-US" sz="2400" dirty="0" smtClean="0"/>
              <a:t>儿得奖了。②他的态度不</a:t>
            </a:r>
            <a:r>
              <a:rPr lang="zh-CN" altLang="en-US" sz="2400" u="sng" dirty="0" smtClean="0"/>
              <a:t>对</a:t>
            </a:r>
            <a:r>
              <a:rPr lang="zh-CN" altLang="en-US" sz="2400" dirty="0" smtClean="0"/>
              <a:t>，</a:t>
            </a:r>
            <a:r>
              <a:rPr lang="zh-CN" altLang="en-US" sz="2400" u="sng" dirty="0" smtClean="0"/>
              <a:t>对</a:t>
            </a:r>
            <a:r>
              <a:rPr lang="zh-CN" altLang="en-US" sz="2400" dirty="0" smtClean="0"/>
              <a:t>他要教育。</a:t>
            </a:r>
          </a:p>
          <a:p>
            <a:pPr>
              <a:buNone/>
            </a:pPr>
            <a:r>
              <a:rPr lang="en-US" sz="2400" dirty="0" smtClean="0"/>
              <a:t>    A</a:t>
            </a:r>
            <a:r>
              <a:rPr lang="en-US" sz="2400" dirty="0" smtClean="0"/>
              <a:t>.</a:t>
            </a:r>
            <a:r>
              <a:rPr lang="zh-CN" altLang="en-US" sz="2400" dirty="0" smtClean="0"/>
              <a:t>①动词 名词 ②形容词 介词</a:t>
            </a:r>
            <a:r>
              <a:rPr lang="en-US" sz="2400" dirty="0" smtClean="0"/>
              <a:t>     B.</a:t>
            </a:r>
            <a:r>
              <a:rPr lang="zh-CN" altLang="en-US" sz="2400" dirty="0" smtClean="0"/>
              <a:t>①名词 名词 ②形容词 介词</a:t>
            </a:r>
          </a:p>
          <a:p>
            <a:pPr>
              <a:buNone/>
            </a:pPr>
            <a:r>
              <a:rPr lang="en-US" sz="2400" dirty="0" smtClean="0"/>
              <a:t>    C</a:t>
            </a:r>
            <a:r>
              <a:rPr lang="en-US" sz="2400" dirty="0" smtClean="0"/>
              <a:t>.</a:t>
            </a:r>
            <a:r>
              <a:rPr lang="zh-CN" altLang="en-US" sz="2400" dirty="0" smtClean="0"/>
              <a:t>①动词 名词 ②动词 副词</a:t>
            </a:r>
            <a:r>
              <a:rPr lang="en-US" sz="2400" dirty="0" smtClean="0"/>
              <a:t>       D.</a:t>
            </a:r>
            <a:r>
              <a:rPr lang="zh-CN" altLang="en-US" sz="2400" dirty="0" smtClean="0"/>
              <a:t>①动词 动词 ②副词 介词</a:t>
            </a:r>
          </a:p>
          <a:p>
            <a:r>
              <a:rPr lang="en-US" sz="2400" dirty="0" smtClean="0"/>
              <a:t>4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“</a:t>
            </a:r>
            <a:r>
              <a:rPr lang="zh-CN" altLang="en-US" sz="2400" dirty="0" smtClean="0"/>
              <a:t>有些女人的预算里还有一</a:t>
            </a:r>
            <a:r>
              <a:rPr lang="zh-CN" altLang="en-US" sz="2400" u="sng" dirty="0" smtClean="0"/>
              <a:t>面</a:t>
            </a:r>
            <a:r>
              <a:rPr lang="zh-CN" altLang="en-US" sz="2400" dirty="0" smtClean="0"/>
              <a:t>（</a:t>
            </a:r>
            <a:r>
              <a:rPr lang="en-US" sz="2400" dirty="0" smtClean="0"/>
              <a:t>  </a:t>
            </a:r>
            <a:r>
              <a:rPr lang="zh-CN" altLang="en-US" sz="2400" dirty="0" smtClean="0"/>
              <a:t>）蛋圆形的镜子，一方</a:t>
            </a:r>
            <a:r>
              <a:rPr lang="zh-CN" altLang="en-US" sz="2400" u="sng" dirty="0" smtClean="0"/>
              <a:t>雪白</a:t>
            </a:r>
            <a:r>
              <a:rPr lang="zh-CN" altLang="en-US" sz="2400" dirty="0" smtClean="0"/>
              <a:t>（</a:t>
            </a:r>
            <a:r>
              <a:rPr lang="en-US" sz="2400" dirty="0" smtClean="0"/>
              <a:t>  </a:t>
            </a:r>
            <a:r>
              <a:rPr lang="zh-CN" altLang="en-US" sz="2400" dirty="0" smtClean="0"/>
              <a:t>）的毛巾，或者一顶</a:t>
            </a:r>
            <a:r>
              <a:rPr lang="zh-CN" altLang="en-US" sz="2400" u="sng" dirty="0" smtClean="0"/>
              <a:t>结</a:t>
            </a:r>
            <a:r>
              <a:rPr lang="zh-CN" altLang="en-US" sz="2400" dirty="0" smtClean="0"/>
              <a:t>（</a:t>
            </a:r>
            <a:r>
              <a:rPr lang="en-US" sz="2400" dirty="0" smtClean="0"/>
              <a:t>  </a:t>
            </a:r>
            <a:r>
              <a:rPr lang="zh-CN" altLang="en-US" sz="2400" dirty="0" smtClean="0"/>
              <a:t>）得很好看绒线的小圆帽。</a:t>
            </a:r>
            <a:r>
              <a:rPr lang="en-US" sz="2400" dirty="0" smtClean="0"/>
              <a:t>”</a:t>
            </a:r>
            <a:endParaRPr lang="zh-CN" altLang="en-US" sz="2400" dirty="0" smtClean="0"/>
          </a:p>
          <a:p>
            <a:pPr>
              <a:buNone/>
            </a:pPr>
            <a:r>
              <a:rPr lang="zh-CN" altLang="en-US" sz="2400" dirty="0" smtClean="0"/>
              <a:t>    划线</a:t>
            </a:r>
            <a:r>
              <a:rPr lang="zh-CN" altLang="en-US" sz="2400" dirty="0" smtClean="0"/>
              <a:t>词语词性判断正确的一项是：（</a:t>
            </a:r>
            <a:r>
              <a:rPr lang="en-US" sz="2400" dirty="0" smtClean="0"/>
              <a:t>   </a:t>
            </a:r>
            <a:r>
              <a:rPr lang="zh-CN" altLang="en-US" sz="2400" dirty="0" smtClean="0"/>
              <a:t>）</a:t>
            </a:r>
          </a:p>
          <a:p>
            <a:pPr>
              <a:buNone/>
            </a:pPr>
            <a:r>
              <a:rPr lang="en-US" sz="2400" dirty="0" smtClean="0"/>
              <a:t>     A</a:t>
            </a:r>
            <a:r>
              <a:rPr lang="en-US" sz="2400" dirty="0" smtClean="0"/>
              <a:t>.</a:t>
            </a:r>
            <a:r>
              <a:rPr lang="zh-CN" altLang="en-US" sz="2400" dirty="0" smtClean="0"/>
              <a:t>名词 形容词 副词</a:t>
            </a:r>
            <a:r>
              <a:rPr lang="en-US" sz="2400" dirty="0" smtClean="0"/>
              <a:t>        B.</a:t>
            </a:r>
            <a:r>
              <a:rPr lang="zh-CN" altLang="en-US" sz="2400" dirty="0" smtClean="0"/>
              <a:t>量词 形容词 介词 </a:t>
            </a:r>
          </a:p>
          <a:p>
            <a:pPr>
              <a:buNone/>
            </a:pPr>
            <a:r>
              <a:rPr lang="en-US" sz="2400" dirty="0" smtClean="0"/>
              <a:t>     C</a:t>
            </a:r>
            <a:r>
              <a:rPr lang="en-US" sz="2400" dirty="0" smtClean="0"/>
              <a:t>.</a:t>
            </a:r>
            <a:r>
              <a:rPr lang="zh-CN" altLang="en-US" sz="2400" dirty="0" smtClean="0"/>
              <a:t>量词 形容词 动词</a:t>
            </a:r>
            <a:r>
              <a:rPr lang="en-US" sz="2400" dirty="0" smtClean="0"/>
              <a:t>       D.</a:t>
            </a:r>
            <a:r>
              <a:rPr lang="zh-CN" altLang="en-US" sz="2400" dirty="0" smtClean="0"/>
              <a:t>代词 副词 动词</a:t>
            </a:r>
          </a:p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642918"/>
            <a:ext cx="8540750" cy="5072098"/>
          </a:xfrm>
        </p:spPr>
        <p:txBody>
          <a:bodyPr/>
          <a:lstStyle/>
          <a:p>
            <a:r>
              <a:rPr lang="en-US" sz="2400" dirty="0" smtClean="0"/>
              <a:t>5</a:t>
            </a:r>
            <a:r>
              <a:rPr lang="zh-CN" altLang="en-US" sz="2400" dirty="0" smtClean="0"/>
              <a:t>、对</a:t>
            </a:r>
            <a:r>
              <a:rPr lang="en-US" sz="2400" dirty="0" smtClean="0"/>
              <a:t>“</a:t>
            </a:r>
            <a:r>
              <a:rPr lang="zh-CN" altLang="en-US" sz="2400" dirty="0" smtClean="0"/>
              <a:t>下</a:t>
            </a:r>
            <a:r>
              <a:rPr lang="en-US" sz="2400" dirty="0" smtClean="0"/>
              <a:t>”</a:t>
            </a:r>
            <a:r>
              <a:rPr lang="zh-CN" altLang="en-US" sz="2400" dirty="0" smtClean="0"/>
              <a:t>的词性的分析，正确的一组是：（</a:t>
            </a:r>
            <a:r>
              <a:rPr lang="en-US" sz="2400" dirty="0" smtClean="0"/>
              <a:t>  </a:t>
            </a:r>
            <a:r>
              <a:rPr lang="zh-CN" altLang="en-US" sz="2400" dirty="0" smtClean="0"/>
              <a:t>）</a:t>
            </a:r>
          </a:p>
          <a:p>
            <a:pPr>
              <a:buNone/>
            </a:pPr>
            <a:r>
              <a:rPr lang="zh-CN" altLang="en-US" sz="2400" dirty="0" smtClean="0"/>
              <a:t>    老虎</a:t>
            </a:r>
            <a:r>
              <a:rPr lang="zh-CN" altLang="en-US" sz="2400" dirty="0" smtClean="0"/>
              <a:t>正要下山，老猎人躲在石岩下，抡起虎叉，突然给了老虎一下。</a:t>
            </a:r>
          </a:p>
          <a:p>
            <a:pPr>
              <a:buNone/>
            </a:pPr>
            <a:r>
              <a:rPr lang="en-US" sz="2400" dirty="0" smtClean="0"/>
              <a:t>    A</a:t>
            </a:r>
            <a:r>
              <a:rPr lang="en-US" sz="2400" dirty="0" smtClean="0"/>
              <a:t>. </a:t>
            </a:r>
            <a:r>
              <a:rPr lang="zh-CN" altLang="en-US" sz="2400" dirty="0" smtClean="0"/>
              <a:t>①动词 ②方位词③量词</a:t>
            </a:r>
            <a:r>
              <a:rPr lang="en-US" sz="2400" dirty="0" smtClean="0"/>
              <a:t>      B. </a:t>
            </a:r>
            <a:r>
              <a:rPr lang="zh-CN" altLang="en-US" sz="2400" dirty="0" smtClean="0"/>
              <a:t>①介词 ②方位词③量词</a:t>
            </a:r>
          </a:p>
          <a:p>
            <a:pPr>
              <a:buNone/>
            </a:pPr>
            <a:r>
              <a:rPr lang="en-US" sz="2400" dirty="0" smtClean="0"/>
              <a:t>    C</a:t>
            </a:r>
            <a:r>
              <a:rPr lang="en-US" sz="2400" dirty="0" smtClean="0"/>
              <a:t>. </a:t>
            </a:r>
            <a:r>
              <a:rPr lang="zh-CN" altLang="en-US" sz="2400" dirty="0" smtClean="0"/>
              <a:t>①动词 ②助词③量词</a:t>
            </a:r>
            <a:r>
              <a:rPr lang="en-US" sz="2400" dirty="0" smtClean="0"/>
              <a:t>        D. </a:t>
            </a:r>
            <a:r>
              <a:rPr lang="zh-CN" altLang="en-US" sz="2400" dirty="0" smtClean="0"/>
              <a:t>①介词 ②助词③量词</a:t>
            </a:r>
          </a:p>
          <a:p>
            <a:r>
              <a:rPr lang="en-US" sz="2400" dirty="0" smtClean="0"/>
              <a:t>6</a:t>
            </a:r>
            <a:r>
              <a:rPr lang="zh-CN" altLang="en-US" sz="2400" dirty="0" smtClean="0"/>
              <a:t>、下面四句话中</a:t>
            </a:r>
            <a:r>
              <a:rPr lang="en-US" sz="2400" dirty="0" smtClean="0"/>
              <a:t>“</a:t>
            </a:r>
            <a:r>
              <a:rPr lang="zh-CN" altLang="en-US" sz="2400" dirty="0" smtClean="0"/>
              <a:t>跟</a:t>
            </a:r>
            <a:r>
              <a:rPr lang="en-US" sz="2400" dirty="0" smtClean="0"/>
              <a:t>”</a:t>
            </a:r>
            <a:r>
              <a:rPr lang="zh-CN" altLang="en-US" sz="2400" dirty="0" smtClean="0"/>
              <a:t>字的词性依次列出四种，正确的一项是：（</a:t>
            </a:r>
            <a:r>
              <a:rPr lang="en-US" sz="2400" dirty="0" smtClean="0"/>
              <a:t>  </a:t>
            </a:r>
            <a:r>
              <a:rPr lang="zh-CN" altLang="en-US" sz="2400" dirty="0" smtClean="0"/>
              <a:t>）</a:t>
            </a:r>
          </a:p>
          <a:p>
            <a:pPr>
              <a:buNone/>
            </a:pPr>
            <a:r>
              <a:rPr lang="zh-CN" altLang="en-US" sz="2400" dirty="0" smtClean="0"/>
              <a:t>    ①</a:t>
            </a:r>
            <a:r>
              <a:rPr lang="zh-CN" altLang="en-US" sz="2400" dirty="0" smtClean="0"/>
              <a:t>跟着好人学好事</a:t>
            </a:r>
            <a:r>
              <a:rPr lang="en-US" sz="2400" dirty="0" smtClean="0"/>
              <a:t>      </a:t>
            </a:r>
            <a:r>
              <a:rPr lang="zh-CN" altLang="en-US" sz="2400" dirty="0" smtClean="0"/>
              <a:t>②我跟他是同桌</a:t>
            </a:r>
          </a:p>
          <a:p>
            <a:pPr>
              <a:buNone/>
            </a:pPr>
            <a:r>
              <a:rPr lang="zh-CN" altLang="en-US" sz="2400" dirty="0" smtClean="0"/>
              <a:t>    ③</a:t>
            </a:r>
            <a:r>
              <a:rPr lang="zh-CN" altLang="en-US" sz="2400" dirty="0" smtClean="0"/>
              <a:t>我跟他学唱歌</a:t>
            </a:r>
            <a:r>
              <a:rPr lang="en-US" sz="2400" dirty="0" smtClean="0"/>
              <a:t>       </a:t>
            </a:r>
            <a:r>
              <a:rPr lang="en-US" sz="2400" dirty="0" smtClean="0"/>
              <a:t>   </a:t>
            </a:r>
            <a:r>
              <a:rPr lang="zh-CN" altLang="en-US" sz="2400" dirty="0" smtClean="0"/>
              <a:t>④那鞋的跟高得没法穿</a:t>
            </a:r>
          </a:p>
          <a:p>
            <a:pPr>
              <a:buNone/>
            </a:pPr>
            <a:r>
              <a:rPr lang="en-US" sz="2400" dirty="0" smtClean="0"/>
              <a:t>    A</a:t>
            </a:r>
            <a:r>
              <a:rPr lang="en-US" sz="2400" dirty="0" smtClean="0"/>
              <a:t>.</a:t>
            </a:r>
            <a:r>
              <a:rPr lang="zh-CN" altLang="en-US" sz="2400" dirty="0" smtClean="0"/>
              <a:t>①动②介③连④名</a:t>
            </a:r>
            <a:r>
              <a:rPr lang="en-US" sz="2400" dirty="0" smtClean="0"/>
              <a:t>      B.</a:t>
            </a:r>
            <a:r>
              <a:rPr lang="zh-CN" altLang="en-US" sz="2400" dirty="0" smtClean="0"/>
              <a:t>①介②动③动④名</a:t>
            </a:r>
          </a:p>
          <a:p>
            <a:pPr>
              <a:buNone/>
            </a:pPr>
            <a:r>
              <a:rPr lang="en-US" sz="2400" dirty="0" smtClean="0"/>
              <a:t>    C</a:t>
            </a:r>
            <a:r>
              <a:rPr lang="en-US" sz="2400" dirty="0" smtClean="0"/>
              <a:t>.</a:t>
            </a:r>
            <a:r>
              <a:rPr lang="zh-CN" altLang="en-US" sz="2400" dirty="0" smtClean="0"/>
              <a:t>①动②介③连④形</a:t>
            </a:r>
            <a:r>
              <a:rPr lang="en-US" sz="2400" dirty="0" smtClean="0"/>
              <a:t>      D.</a:t>
            </a:r>
            <a:r>
              <a:rPr lang="zh-CN" altLang="en-US" sz="2400" dirty="0" smtClean="0"/>
              <a:t>①动②连③介④名</a:t>
            </a:r>
          </a:p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928670"/>
            <a:ext cx="8540750" cy="5143536"/>
          </a:xfrm>
        </p:spPr>
        <p:txBody>
          <a:bodyPr/>
          <a:lstStyle/>
          <a:p>
            <a:r>
              <a:rPr lang="en-US" sz="2400" dirty="0" smtClean="0"/>
              <a:t>7</a:t>
            </a:r>
            <a:r>
              <a:rPr lang="zh-CN" altLang="en-US" sz="2400" dirty="0" smtClean="0"/>
              <a:t>、选出与</a:t>
            </a:r>
            <a:r>
              <a:rPr lang="en-US" sz="2400" dirty="0" smtClean="0"/>
              <a:t>“</a:t>
            </a:r>
            <a:r>
              <a:rPr lang="zh-CN" altLang="en-US" sz="2400" dirty="0" smtClean="0"/>
              <a:t>红花绿叶</a:t>
            </a:r>
            <a:r>
              <a:rPr lang="en-US" sz="2400" dirty="0" smtClean="0"/>
              <a:t>”</a:t>
            </a:r>
            <a:r>
              <a:rPr lang="zh-CN" altLang="en-US" sz="2400" dirty="0" smtClean="0"/>
              <a:t>中的</a:t>
            </a:r>
            <a:r>
              <a:rPr lang="en-US" sz="2400" dirty="0" smtClean="0"/>
              <a:t>“</a:t>
            </a:r>
            <a:r>
              <a:rPr lang="zh-CN" altLang="en-US" sz="2400" dirty="0" smtClean="0"/>
              <a:t>绿</a:t>
            </a:r>
            <a:r>
              <a:rPr lang="en-US" sz="2400" dirty="0" smtClean="0"/>
              <a:t>”</a:t>
            </a:r>
            <a:r>
              <a:rPr lang="zh-CN" altLang="en-US" sz="2400" dirty="0" smtClean="0"/>
              <a:t>的词性相同的一项：（</a:t>
            </a:r>
            <a:r>
              <a:rPr lang="en-US" sz="2400" dirty="0" smtClean="0"/>
              <a:t>  </a:t>
            </a:r>
            <a:r>
              <a:rPr lang="zh-CN" altLang="en-US" sz="2400" dirty="0" smtClean="0"/>
              <a:t>）</a:t>
            </a:r>
          </a:p>
          <a:p>
            <a:pPr>
              <a:buNone/>
            </a:pPr>
            <a:r>
              <a:rPr lang="en-US" sz="2400" dirty="0" smtClean="0"/>
              <a:t>    A</a:t>
            </a:r>
            <a:r>
              <a:rPr lang="en-US" sz="2400" dirty="0" smtClean="0"/>
              <a:t>.</a:t>
            </a:r>
            <a:r>
              <a:rPr lang="zh-CN" altLang="en-US" sz="2400" dirty="0" smtClean="0"/>
              <a:t>春回大地群山绿</a:t>
            </a:r>
            <a:r>
              <a:rPr lang="en-US" sz="2400" dirty="0" smtClean="0"/>
              <a:t>    B.</a:t>
            </a:r>
            <a:r>
              <a:rPr lang="zh-CN" altLang="en-US" sz="2400" dirty="0" smtClean="0"/>
              <a:t>春风又绿江南岸</a:t>
            </a:r>
            <a:r>
              <a:rPr lang="en-US" sz="2400" dirty="0" smtClean="0"/>
              <a:t>     </a:t>
            </a:r>
            <a:endParaRPr lang="zh-CN" altLang="en-US" sz="2400" dirty="0" smtClean="0"/>
          </a:p>
          <a:p>
            <a:pPr>
              <a:buNone/>
            </a:pPr>
            <a:r>
              <a:rPr lang="en-US" sz="2400" dirty="0" smtClean="0"/>
              <a:t>    C</a:t>
            </a:r>
            <a:r>
              <a:rPr lang="en-US" sz="2400" dirty="0" smtClean="0"/>
              <a:t>.</a:t>
            </a:r>
            <a:r>
              <a:rPr lang="zh-CN" altLang="en-US" sz="2400" dirty="0" smtClean="0"/>
              <a:t>一汪绿水慰平生</a:t>
            </a:r>
            <a:r>
              <a:rPr lang="en-US" sz="2400" dirty="0" smtClean="0"/>
              <a:t>    D.</a:t>
            </a:r>
            <a:r>
              <a:rPr lang="zh-CN" altLang="en-US" sz="2400" dirty="0" smtClean="0"/>
              <a:t>红了樱桃绿了笆蕉</a:t>
            </a:r>
          </a:p>
          <a:p>
            <a:r>
              <a:rPr lang="en-US" sz="2400" dirty="0" smtClean="0"/>
              <a:t>8</a:t>
            </a:r>
            <a:r>
              <a:rPr lang="zh-CN" altLang="en-US" sz="2400" dirty="0" smtClean="0"/>
              <a:t>、选出下列带下划线词词性不同的一项：（</a:t>
            </a:r>
            <a:r>
              <a:rPr lang="en-US" sz="2400" dirty="0" smtClean="0"/>
              <a:t>  </a:t>
            </a:r>
            <a:r>
              <a:rPr lang="zh-CN" altLang="en-US" sz="2400" dirty="0" smtClean="0"/>
              <a:t>）</a:t>
            </a:r>
          </a:p>
          <a:p>
            <a:pPr>
              <a:buNone/>
            </a:pPr>
            <a:r>
              <a:rPr lang="en-US" sz="2400" dirty="0" smtClean="0"/>
              <a:t>    A</a:t>
            </a:r>
            <a:r>
              <a:rPr lang="en-US" sz="2400" dirty="0" smtClean="0"/>
              <a:t>.</a:t>
            </a:r>
            <a:r>
              <a:rPr lang="zh-CN" altLang="en-US" sz="2400" dirty="0" smtClean="0"/>
              <a:t>电灯</a:t>
            </a:r>
            <a:r>
              <a:rPr lang="zh-CN" altLang="en-US" sz="2400" u="sng" dirty="0" smtClean="0"/>
              <a:t>突然</a:t>
            </a:r>
            <a:r>
              <a:rPr lang="zh-CN" altLang="en-US" sz="2400" dirty="0" smtClean="0"/>
              <a:t>亮起来了。</a:t>
            </a:r>
            <a:r>
              <a:rPr lang="en-US" sz="2400" dirty="0" smtClean="0"/>
              <a:t>       B.</a:t>
            </a:r>
            <a:r>
              <a:rPr lang="zh-CN" altLang="en-US" sz="2400" dirty="0" smtClean="0"/>
              <a:t>这场雨下得太</a:t>
            </a:r>
            <a:r>
              <a:rPr lang="zh-CN" altLang="en-US" sz="2400" u="sng" dirty="0" smtClean="0"/>
              <a:t>突然</a:t>
            </a:r>
            <a:r>
              <a:rPr lang="zh-CN" altLang="en-US" sz="2400" dirty="0" smtClean="0"/>
              <a:t>。</a:t>
            </a:r>
          </a:p>
          <a:p>
            <a:pPr>
              <a:buNone/>
            </a:pPr>
            <a:r>
              <a:rPr lang="en-US" sz="2400" dirty="0" smtClean="0"/>
              <a:t>   C</a:t>
            </a:r>
            <a:r>
              <a:rPr lang="en-US" sz="2400" dirty="0" smtClean="0"/>
              <a:t>.</a:t>
            </a:r>
            <a:r>
              <a:rPr lang="zh-CN" altLang="en-US" sz="2400" dirty="0" smtClean="0"/>
              <a:t>心脏</a:t>
            </a:r>
            <a:r>
              <a:rPr lang="zh-CN" altLang="en-US" sz="2400" u="sng" dirty="0" smtClean="0"/>
              <a:t>突然</a:t>
            </a:r>
            <a:r>
              <a:rPr lang="zh-CN" altLang="en-US" sz="2400" dirty="0" smtClean="0"/>
              <a:t>停止了跳动。</a:t>
            </a:r>
            <a:r>
              <a:rPr lang="en-US" sz="2400" dirty="0" smtClean="0"/>
              <a:t>     D.</a:t>
            </a:r>
            <a:r>
              <a:rPr lang="zh-CN" altLang="en-US" sz="2400" u="sng" dirty="0" smtClean="0"/>
              <a:t>突然</a:t>
            </a:r>
            <a:r>
              <a:rPr lang="zh-CN" altLang="en-US" sz="2400" dirty="0" smtClean="0"/>
              <a:t>，掌声暴风雨般地响起来。</a:t>
            </a:r>
          </a:p>
          <a:p>
            <a:r>
              <a:rPr lang="en-US" sz="2400" dirty="0" smtClean="0"/>
              <a:t>9</a:t>
            </a:r>
            <a:r>
              <a:rPr lang="zh-CN" altLang="en-US" sz="2400" dirty="0" smtClean="0"/>
              <a:t>、从下面选出词性相同的一项：（</a:t>
            </a:r>
            <a:r>
              <a:rPr lang="en-US" sz="2400" dirty="0" smtClean="0"/>
              <a:t>  </a:t>
            </a:r>
            <a:r>
              <a:rPr lang="zh-CN" altLang="en-US" sz="2400" dirty="0" smtClean="0"/>
              <a:t>）</a:t>
            </a:r>
          </a:p>
          <a:p>
            <a:pPr>
              <a:buNone/>
            </a:pPr>
            <a:r>
              <a:rPr lang="en-US" sz="2400" dirty="0" smtClean="0"/>
              <a:t>    A</a:t>
            </a:r>
            <a:r>
              <a:rPr lang="en-US" sz="2400" dirty="0" smtClean="0"/>
              <a:t>.</a:t>
            </a:r>
            <a:r>
              <a:rPr lang="zh-CN" altLang="en-US" sz="2400" dirty="0" smtClean="0"/>
              <a:t>听 战争 经验 希望 拒绝</a:t>
            </a:r>
            <a:r>
              <a:rPr lang="en-US" sz="2400" dirty="0" smtClean="0"/>
              <a:t>        B.</a:t>
            </a:r>
            <a:r>
              <a:rPr lang="zh-CN" altLang="en-US" sz="2400" dirty="0" smtClean="0"/>
              <a:t>各 那么 鲁迅 我们 旅客</a:t>
            </a:r>
          </a:p>
          <a:p>
            <a:pPr>
              <a:buNone/>
            </a:pPr>
            <a:r>
              <a:rPr lang="en-US" sz="2400" dirty="0" smtClean="0"/>
              <a:t>    C</a:t>
            </a:r>
            <a:r>
              <a:rPr lang="en-US" sz="2400" dirty="0" smtClean="0"/>
              <a:t>.</a:t>
            </a:r>
            <a:r>
              <a:rPr lang="zh-CN" altLang="en-US" sz="2400" dirty="0" smtClean="0"/>
              <a:t>更 从来 单单 经常 渐渐</a:t>
            </a:r>
            <a:r>
              <a:rPr lang="en-US" sz="2400" dirty="0" smtClean="0"/>
              <a:t>        D.</a:t>
            </a:r>
            <a:r>
              <a:rPr lang="zh-CN" altLang="en-US" sz="2400" dirty="0" smtClean="0"/>
              <a:t>胖 伟大 激动 承担 应该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540750" cy="1143000"/>
          </a:xfrm>
        </p:spPr>
        <p:txBody>
          <a:bodyPr/>
          <a:lstStyle/>
          <a:p>
            <a:r>
              <a:rPr lang="zh-CN" altLang="en-US" dirty="0" smtClean="0"/>
              <a:t>（一）副词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642918"/>
            <a:ext cx="8540750" cy="5929354"/>
          </a:xfrm>
        </p:spPr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</a:rPr>
              <a:t>3</a:t>
            </a:r>
            <a:r>
              <a:rPr lang="zh-CN" altLang="en-US" sz="2400" dirty="0" smtClean="0">
                <a:solidFill>
                  <a:srgbClr val="FF0000"/>
                </a:solidFill>
              </a:rPr>
              <a:t>、表时间的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</a:t>
            </a:r>
            <a:r>
              <a:rPr lang="en-US" altLang="zh-CN" sz="2400" dirty="0" smtClean="0"/>
              <a:t>        </a:t>
            </a:r>
            <a:r>
              <a:rPr lang="zh-CN" altLang="en-US" sz="2400" dirty="0" smtClean="0"/>
              <a:t>已</a:t>
            </a:r>
            <a:r>
              <a:rPr lang="zh-CN" altLang="en-US" sz="2400" dirty="0" smtClean="0"/>
              <a:t>、已经、曾、曾经、刚、才、刚刚、正、正在、将、将要、就要、马上、立刻、顿时、终于、赶紧</a:t>
            </a:r>
            <a:endParaRPr lang="en-US" altLang="zh-CN" sz="2400" dirty="0" smtClean="0"/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4</a:t>
            </a:r>
            <a:r>
              <a:rPr lang="zh-CN" altLang="en-US" sz="2400" dirty="0" smtClean="0">
                <a:solidFill>
                  <a:srgbClr val="FF0000"/>
                </a:solidFill>
              </a:rPr>
              <a:t>、表频率的</a:t>
            </a:r>
            <a:r>
              <a:rPr lang="zh-CN" altLang="en-US" sz="2400" dirty="0" smtClean="0">
                <a:solidFill>
                  <a:srgbClr val="FF0000"/>
                </a:solidFill>
              </a:rPr>
              <a:t>：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2400" dirty="0" smtClean="0"/>
              <a:t> </a:t>
            </a:r>
            <a:r>
              <a:rPr lang="en-US" altLang="zh-CN" sz="2400" dirty="0" smtClean="0"/>
              <a:t>         </a:t>
            </a:r>
            <a:r>
              <a:rPr lang="zh-CN" altLang="en-US" sz="2400" dirty="0" smtClean="0"/>
              <a:t>常</a:t>
            </a:r>
            <a:r>
              <a:rPr lang="zh-CN" altLang="en-US" sz="2400" dirty="0" smtClean="0"/>
              <a:t>、常常、时常、时时、往往、渐渐、一直、一向、向来、从来、总是、始终，永、</a:t>
            </a:r>
            <a:r>
              <a:rPr lang="zh-CN" altLang="en-US" sz="2400" dirty="0" smtClean="0"/>
              <a:t>永远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5</a:t>
            </a:r>
            <a:r>
              <a:rPr lang="zh-CN" altLang="en-US" sz="2400" dirty="0" smtClean="0">
                <a:solidFill>
                  <a:srgbClr val="FF0000"/>
                </a:solidFill>
              </a:rPr>
              <a:t>、表</a:t>
            </a:r>
            <a:r>
              <a:rPr lang="zh-CN" altLang="en-US" sz="2400" dirty="0" smtClean="0">
                <a:solidFill>
                  <a:srgbClr val="FF0000"/>
                </a:solidFill>
              </a:rPr>
              <a:t>肯定否定的</a:t>
            </a:r>
            <a:r>
              <a:rPr lang="zh-CN" altLang="en-US" sz="2400" dirty="0" smtClean="0">
                <a:solidFill>
                  <a:srgbClr val="FF0000"/>
                </a:solidFill>
              </a:rPr>
              <a:t>：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        </a:t>
            </a:r>
            <a:r>
              <a:rPr lang="zh-CN" altLang="en-US" sz="2400" dirty="0" smtClean="0"/>
              <a:t>必</a:t>
            </a:r>
            <a:r>
              <a:rPr lang="zh-CN" altLang="en-US" sz="2400" dirty="0" smtClean="0"/>
              <a:t>、必须、必定、必然、当然、准、的确、不、没有、没、未、别、莫、勿、未必、不必、何必、不便、不用（甭）、</a:t>
            </a:r>
            <a:r>
              <a:rPr lang="zh-CN" altLang="en-US" sz="2400" dirty="0" smtClean="0"/>
              <a:t>不妨</a:t>
            </a:r>
            <a:endParaRPr lang="en-US" altLang="zh-CN" sz="2400" dirty="0" smtClean="0"/>
          </a:p>
          <a:p>
            <a:pPr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6</a:t>
            </a:r>
            <a:r>
              <a:rPr lang="zh-CN" altLang="en-US" sz="2400" dirty="0" smtClean="0">
                <a:solidFill>
                  <a:srgbClr val="FF0000"/>
                </a:solidFill>
              </a:rPr>
              <a:t>、表语</a:t>
            </a:r>
            <a:r>
              <a:rPr lang="zh-CN" altLang="en-US" sz="2400" dirty="0" smtClean="0">
                <a:solidFill>
                  <a:srgbClr val="FF0000"/>
                </a:solidFill>
              </a:rPr>
              <a:t>气的</a:t>
            </a:r>
            <a:r>
              <a:rPr lang="zh-CN" altLang="en-US" sz="2400" dirty="0" smtClean="0">
                <a:solidFill>
                  <a:srgbClr val="FF0000"/>
                </a:solidFill>
              </a:rPr>
              <a:t>：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2400" dirty="0" smtClean="0"/>
              <a:t> </a:t>
            </a:r>
            <a:r>
              <a:rPr lang="en-US" altLang="zh-CN" sz="2400" dirty="0" smtClean="0"/>
              <a:t>        </a:t>
            </a:r>
            <a:r>
              <a:rPr lang="zh-CN" altLang="en-US" sz="2400" dirty="0" smtClean="0"/>
              <a:t>难道</a:t>
            </a:r>
            <a:r>
              <a:rPr lang="zh-CN" altLang="en-US" sz="2400" dirty="0" smtClean="0"/>
              <a:t>、岂、究竟、到底、偏偏、索性、简直</a:t>
            </a:r>
            <a:r>
              <a:rPr lang="zh-CN" altLang="en-US" sz="2400" dirty="0" smtClean="0"/>
              <a:t>、也许</a:t>
            </a:r>
            <a:r>
              <a:rPr lang="zh-CN" altLang="en-US" sz="2400" dirty="0" smtClean="0"/>
              <a:t>、难怪、大约、幸而、幸亏、反倒、反正、果然、居然、何尝、其实、明明、恰恰、未免、只好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zh-CN" altLang="en-US" sz="2400" dirty="0" smtClean="0"/>
          </a:p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试分析下列红色词的作用：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、（赵州桥）桥面</a:t>
            </a:r>
            <a:r>
              <a:rPr lang="zh-CN" altLang="en-US" dirty="0" smtClean="0">
                <a:solidFill>
                  <a:srgbClr val="FF0000"/>
                </a:solidFill>
              </a:rPr>
              <a:t>几乎</a:t>
            </a:r>
            <a:r>
              <a:rPr lang="zh-CN" altLang="en-US" dirty="0" smtClean="0"/>
              <a:t>与河面平行。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en-US" dirty="0" smtClean="0">
                <a:solidFill>
                  <a:srgbClr val="FF0000"/>
                </a:solidFill>
              </a:rPr>
              <a:t>据说</a:t>
            </a:r>
            <a:r>
              <a:rPr lang="zh-CN" altLang="en-US" dirty="0" smtClean="0"/>
              <a:t>苏州有一百多处园林。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、这次周末作业，他</a:t>
            </a:r>
            <a:r>
              <a:rPr lang="zh-CN" altLang="en-US" dirty="0" smtClean="0">
                <a:solidFill>
                  <a:srgbClr val="FF0000"/>
                </a:solidFill>
              </a:rPr>
              <a:t>大部分</a:t>
            </a:r>
            <a:r>
              <a:rPr lang="zh-CN" altLang="en-US" dirty="0" smtClean="0"/>
              <a:t>做完了。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en-US" dirty="0" smtClean="0"/>
              <a:t>这次周末作业，</a:t>
            </a:r>
            <a:r>
              <a:rPr lang="zh-CN" altLang="en-US" dirty="0" smtClean="0"/>
              <a:t>他</a:t>
            </a:r>
            <a:r>
              <a:rPr lang="zh-CN" altLang="en-US" dirty="0" smtClean="0">
                <a:solidFill>
                  <a:srgbClr val="FF0000"/>
                </a:solidFill>
              </a:rPr>
              <a:t>都</a:t>
            </a:r>
            <a:r>
              <a:rPr lang="zh-CN" altLang="en-US" dirty="0" smtClean="0"/>
              <a:t>做完了。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5</a:t>
            </a:r>
            <a:r>
              <a:rPr lang="zh-CN" altLang="en-US" dirty="0" smtClean="0"/>
              <a:t>、在这样的环境处，他</a:t>
            </a:r>
            <a:r>
              <a:rPr lang="zh-CN" altLang="en-US" dirty="0" smtClean="0">
                <a:solidFill>
                  <a:srgbClr val="FF0000"/>
                </a:solidFill>
              </a:rPr>
              <a:t>居然</a:t>
            </a:r>
            <a:r>
              <a:rPr lang="zh-CN" altLang="en-US" dirty="0" smtClean="0"/>
              <a:t>能安然入睡。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（二）介词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905001"/>
            <a:ext cx="8540750" cy="2309818"/>
          </a:xfrm>
        </p:spPr>
        <p:txBody>
          <a:bodyPr/>
          <a:lstStyle/>
          <a:p>
            <a:r>
              <a:rPr lang="zh-CN" altLang="en-US" dirty="0" smtClean="0"/>
              <a:t>介词</a:t>
            </a:r>
            <a:r>
              <a:rPr lang="zh-CN" altLang="en-US" dirty="0" smtClean="0"/>
              <a:t>是用</a:t>
            </a:r>
            <a:r>
              <a:rPr lang="zh-CN" altLang="en-US" dirty="0" smtClean="0"/>
              <a:t>在动词、名词或名词性短语前面</a:t>
            </a:r>
            <a:r>
              <a:rPr lang="zh-CN" altLang="en-US" dirty="0" smtClean="0"/>
              <a:t>，一起组成“介词结构</a:t>
            </a:r>
            <a:r>
              <a:rPr lang="en-US" dirty="0" smtClean="0"/>
              <a:t>(</a:t>
            </a:r>
            <a:r>
              <a:rPr lang="zh-CN" altLang="en-US" dirty="0" smtClean="0"/>
              <a:t>介宾短语</a:t>
            </a:r>
            <a:r>
              <a:rPr lang="en-US" dirty="0" smtClean="0"/>
              <a:t>)</a:t>
            </a:r>
            <a:r>
              <a:rPr lang="zh-CN" altLang="en-US" dirty="0" smtClean="0"/>
              <a:t>”，作动词、形容词的附加成分，</a:t>
            </a:r>
            <a:r>
              <a:rPr lang="zh-CN" altLang="en-US" dirty="0" smtClean="0"/>
              <a:t>表示动作、行为的时间、</a:t>
            </a:r>
            <a:r>
              <a:rPr lang="zh-CN" altLang="en-US" dirty="0" smtClean="0"/>
              <a:t>地点</a:t>
            </a:r>
            <a:r>
              <a:rPr lang="zh-CN" altLang="en-US" dirty="0" smtClean="0"/>
              <a:t>、方向、</a:t>
            </a:r>
            <a:r>
              <a:rPr lang="zh-CN" altLang="en-US" dirty="0" smtClean="0"/>
              <a:t>条件、对象、比较等的虚词。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540750" cy="1143000"/>
          </a:xfrm>
        </p:spPr>
        <p:txBody>
          <a:bodyPr/>
          <a:lstStyle/>
          <a:p>
            <a:r>
              <a:rPr lang="zh-CN" altLang="en-US" dirty="0" smtClean="0"/>
              <a:t>（二）介词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     1</a:t>
            </a:r>
            <a:r>
              <a:rPr lang="zh-CN" altLang="en-US" dirty="0" smtClean="0">
                <a:solidFill>
                  <a:srgbClr val="FF0000"/>
                </a:solidFill>
              </a:rPr>
              <a:t>、表</a:t>
            </a:r>
            <a:r>
              <a:rPr lang="zh-CN" altLang="en-US" dirty="0" smtClean="0">
                <a:solidFill>
                  <a:srgbClr val="FF0000"/>
                </a:solidFill>
              </a:rPr>
              <a:t>时间：</a:t>
            </a:r>
            <a:r>
              <a:rPr lang="zh-CN" altLang="en-US" dirty="0" smtClean="0"/>
              <a:t>从、自从、打、到、在、当、当着、于、趁、乘、随着、赶、</a:t>
            </a:r>
            <a:r>
              <a:rPr lang="zh-CN" altLang="en-US" dirty="0" smtClean="0"/>
              <a:t>临</a:t>
            </a:r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     2</a:t>
            </a:r>
            <a:r>
              <a:rPr lang="zh-CN" altLang="en-US" dirty="0" smtClean="0">
                <a:solidFill>
                  <a:srgbClr val="FF0000"/>
                </a:solidFill>
              </a:rPr>
              <a:t>、表地点、</a:t>
            </a:r>
            <a:r>
              <a:rPr lang="zh-CN" altLang="en-US" dirty="0" smtClean="0">
                <a:solidFill>
                  <a:srgbClr val="FF0000"/>
                </a:solidFill>
              </a:rPr>
              <a:t>方向的</a:t>
            </a:r>
            <a:r>
              <a:rPr lang="zh-CN" altLang="en-US" dirty="0" smtClean="0"/>
              <a:t>：从、自、打、往、朝、向、到、在、于、由、沿着、</a:t>
            </a:r>
            <a:r>
              <a:rPr lang="zh-CN" altLang="en-US" dirty="0" smtClean="0"/>
              <a:t>顺着</a:t>
            </a:r>
            <a:endParaRPr lang="en-US" altLang="zh-CN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    3</a:t>
            </a:r>
            <a:r>
              <a:rPr lang="zh-CN" altLang="en-US" dirty="0" smtClean="0">
                <a:solidFill>
                  <a:srgbClr val="FF0000"/>
                </a:solidFill>
              </a:rPr>
              <a:t>、表</a:t>
            </a:r>
            <a:r>
              <a:rPr lang="zh-CN" altLang="en-US" dirty="0" smtClean="0">
                <a:solidFill>
                  <a:srgbClr val="FF0000"/>
                </a:solidFill>
              </a:rPr>
              <a:t>方式、方法的</a:t>
            </a:r>
            <a:r>
              <a:rPr lang="zh-CN" altLang="en-US" dirty="0" smtClean="0"/>
              <a:t>：按、按照、依照、本着、经过、经、通过、根据、据、以、将、 就、凭、用、靠、</a:t>
            </a:r>
            <a:r>
              <a:rPr lang="zh-CN" altLang="en-US" dirty="0" smtClean="0"/>
              <a:t>拿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    </a:t>
            </a:r>
            <a:r>
              <a:rPr lang="en-US" dirty="0" smtClean="0">
                <a:solidFill>
                  <a:srgbClr val="FF0000"/>
                </a:solidFill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</a:rPr>
              <a:t>、表原因、目的的：</a:t>
            </a:r>
            <a:r>
              <a:rPr lang="zh-CN" altLang="en-US" dirty="0" smtClean="0"/>
              <a:t>因、由于、为、为了、为着</a:t>
            </a:r>
            <a:endParaRPr lang="en-US" altLang="zh-CN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      5</a:t>
            </a:r>
            <a:r>
              <a:rPr lang="zh-CN" altLang="en-US" dirty="0" smtClean="0">
                <a:solidFill>
                  <a:srgbClr val="FF0000"/>
                </a:solidFill>
              </a:rPr>
              <a:t>、表对象、关联的：</a:t>
            </a:r>
            <a:r>
              <a:rPr lang="zh-CN" altLang="en-US" dirty="0" smtClean="0"/>
              <a:t>对、对于、关于、替、同、与、跟、和、给、叫、让、被、将、 管、论、顺、连</a:t>
            </a:r>
            <a:endParaRPr lang="en-US" altLang="zh-CN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       6</a:t>
            </a:r>
            <a:r>
              <a:rPr lang="zh-CN" altLang="en-US" dirty="0" smtClean="0">
                <a:solidFill>
                  <a:srgbClr val="FF0000"/>
                </a:solidFill>
              </a:rPr>
              <a:t>、表比较的：</a:t>
            </a:r>
            <a:r>
              <a:rPr lang="zh-CN" altLang="en-US" dirty="0" smtClean="0"/>
              <a:t>比、和、同、与、跟</a:t>
            </a:r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       7</a:t>
            </a:r>
            <a:r>
              <a:rPr lang="zh-CN" altLang="en-US" dirty="0" smtClean="0">
                <a:solidFill>
                  <a:srgbClr val="FF0000"/>
                </a:solidFill>
              </a:rPr>
              <a:t>、表排除的：</a:t>
            </a:r>
            <a:r>
              <a:rPr lang="zh-CN" altLang="en-US" dirty="0" smtClean="0"/>
              <a:t>除了、除非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540750" cy="1143000"/>
          </a:xfrm>
        </p:spPr>
        <p:txBody>
          <a:bodyPr/>
          <a:lstStyle/>
          <a:p>
            <a:r>
              <a:rPr lang="zh-CN" altLang="en-US" dirty="0" smtClean="0"/>
              <a:t>注意事项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928670"/>
            <a:ext cx="8540750" cy="1928826"/>
          </a:xfrm>
        </p:spPr>
        <p:txBody>
          <a:bodyPr/>
          <a:lstStyle/>
          <a:p>
            <a:r>
              <a:rPr lang="en-US" dirty="0" smtClean="0"/>
              <a:t>2.</a:t>
            </a:r>
            <a:r>
              <a:rPr lang="zh-CN" altLang="en-US" dirty="0" smtClean="0"/>
              <a:t>介词大部分是由动词虚化来的，有的介词跟动词的界线是清楚的，如“从、被、对于、关于”等。有的词在这个场合是介词，在另一场合是动词，如“在、比、给”等。例如：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①他把书放在桌上。（介词）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zh-CN" altLang="en-US" dirty="0" smtClean="0"/>
              <a:t>他</a:t>
            </a:r>
            <a:r>
              <a:rPr lang="zh-CN" altLang="en-US" dirty="0" smtClean="0"/>
              <a:t>在</a:t>
            </a:r>
            <a:r>
              <a:rPr lang="zh-CN" altLang="en-US" dirty="0" smtClean="0"/>
              <a:t>家里。（</a:t>
            </a:r>
            <a:r>
              <a:rPr lang="zh-CN" altLang="en-US" dirty="0" smtClean="0"/>
              <a:t>动词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</a:t>
            </a:r>
            <a:r>
              <a:rPr lang="zh-CN" altLang="en-US" dirty="0" smtClean="0"/>
              <a:t>他在做作业。（副词）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②许多</a:t>
            </a:r>
            <a:r>
              <a:rPr lang="zh-CN" altLang="en-US" dirty="0" smtClean="0"/>
              <a:t>同学都比我学习好。（介词）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zh-CN" altLang="en-US" dirty="0" smtClean="0"/>
              <a:t>我们</a:t>
            </a:r>
            <a:r>
              <a:rPr lang="zh-CN" altLang="en-US" dirty="0" smtClean="0"/>
              <a:t>要比干劲，比速度，比质量。（动词）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③他</a:t>
            </a:r>
            <a:r>
              <a:rPr lang="zh-CN" altLang="en-US" dirty="0" smtClean="0"/>
              <a:t>给我买了一本书．（介词）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 </a:t>
            </a:r>
            <a:r>
              <a:rPr lang="zh-CN" altLang="en-US" dirty="0" smtClean="0"/>
              <a:t>   他</a:t>
            </a:r>
            <a:r>
              <a:rPr lang="zh-CN" altLang="en-US" dirty="0" smtClean="0"/>
              <a:t>给了我一本书。（动词）</a:t>
            </a: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（三）连词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连词</a:t>
            </a:r>
            <a:r>
              <a:rPr lang="zh-CN" altLang="en-US" dirty="0" smtClean="0"/>
              <a:t>是连接词、短语或句子的虚词。例如“和、跟、同、与、而、而且、及、以及、不但、不仅、或、或者、虽然、但是、然而、如果、即使、那么、因为、所以、因此”</a:t>
            </a:r>
            <a:r>
              <a:rPr lang="zh-CN" altLang="en-US" dirty="0" smtClean="0"/>
              <a:t>等，用来表示并列、转折、选择、递进、条件、因果等关系。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158</TotalTime>
  <Words>1755</Words>
  <Application>Microsoft Office PowerPoint</Application>
  <PresentationFormat>全屏显示(4:3)</PresentationFormat>
  <Paragraphs>132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主题1</vt:lpstr>
      <vt:lpstr>虚词教学</vt:lpstr>
      <vt:lpstr>（一）副词</vt:lpstr>
      <vt:lpstr>（一）副词</vt:lpstr>
      <vt:lpstr>练习</vt:lpstr>
      <vt:lpstr>（二）介词</vt:lpstr>
      <vt:lpstr>（二）介词</vt:lpstr>
      <vt:lpstr>幻灯片 7</vt:lpstr>
      <vt:lpstr>注意事项</vt:lpstr>
      <vt:lpstr>（三）连词</vt:lpstr>
      <vt:lpstr>连词：注意事项</vt:lpstr>
      <vt:lpstr>关联词</vt:lpstr>
      <vt:lpstr>幻灯片 12</vt:lpstr>
      <vt:lpstr>幻灯片 13</vt:lpstr>
      <vt:lpstr>幻灯片 14</vt:lpstr>
      <vt:lpstr>幻灯片 15</vt:lpstr>
      <vt:lpstr>幻灯片 16</vt:lpstr>
      <vt:lpstr>幻灯片 17</vt:lpstr>
      <vt:lpstr>练习</vt:lpstr>
      <vt:lpstr>（四）助词</vt:lpstr>
      <vt:lpstr>注意事项</vt:lpstr>
      <vt:lpstr>（五）叹词</vt:lpstr>
      <vt:lpstr>（六）拟声词</vt:lpstr>
      <vt:lpstr>【练习题】 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虚词教学</dc:title>
  <dc:creator>user</dc:creator>
  <cp:lastModifiedBy>user</cp:lastModifiedBy>
  <cp:revision>21</cp:revision>
  <dcterms:created xsi:type="dcterms:W3CDTF">2017-04-05T11:20:18Z</dcterms:created>
  <dcterms:modified xsi:type="dcterms:W3CDTF">2017-04-05T13:59:08Z</dcterms:modified>
</cp:coreProperties>
</file>