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51" r:id="rId2"/>
  </p:sldMasterIdLst>
  <p:notesMasterIdLst>
    <p:notesMasterId r:id="rId3"/>
  </p:notesMasterIdLst>
  <p:handoutMasterIdLst>
    <p:handoutMasterId r:id="rId4"/>
  </p:handoutMasterIdLst>
  <p:sldIdLst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65" r:id="rId32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342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1" d="100"/>
          <a:sy n="91" d="100"/>
        </p:scale>
        <p:origin x="-1590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tags" Target="tags/tag2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11757F-D3A0-4F88-B8CE-F50AF035BF0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CBAA5-C2B5-4E90-B3FD-069661FF369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77BD4A-01C6-41CE-8056-ABE89B65BB9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3BA09-18C2-4605-BECE-EED464246B9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45790-5B6F-4904-B224-7CB9223085AA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4481A8-6458-44AD-96C1-CBF77658378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421"/>
            </a:avLst>
          </a:prstGeom>
          <a:solidFill>
            <a:srgbClr val="00B0F0"/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FEE2B7F8-CC84-4CFD-9DD4-621DAF3E2CA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FB5D42C9-83D0-4872-9E89-437541D9F631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图文框 1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1421"/>
            </a:avLst>
          </a:prstGeom>
          <a:solidFill>
            <a:srgbClr val="00B0F0"/>
          </a:solidFill>
          <a:ln w="19050"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928662" y="1857370"/>
            <a:ext cx="7416165" cy="805815"/>
          </a:xfrm>
          <a:prstGeom prst="rect">
            <a:avLst/>
          </a:prstGeom>
          <a:noFill/>
          <a:effectLst/>
        </p:spPr>
        <p:txBody>
          <a:bodyPr wrap="square" lIns="68579" tIns="34289" rIns="68579" bIns="34289" rtlCol="0">
            <a:spAutoFit/>
          </a:bodyPr>
          <a:lstStyle/>
          <a:p>
            <a:pPr algn="ctr"/>
            <a:r>
              <a:rPr altLang="zh-CN" sz="4800" b="1" smtClean="0">
                <a:solidFill>
                  <a:schemeClr val="accent3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《骆驼祥子》 </a:t>
            </a:r>
            <a:r>
              <a:rPr altLang="zh-CN" sz="4800" b="1" smtClean="0">
                <a:solidFill>
                  <a:schemeClr val="accent3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圈点与批注</a:t>
            </a:r>
            <a:endParaRPr altLang="zh-CN" sz="4800" b="1" smtClean="0">
              <a:solidFill>
                <a:schemeClr val="accent3">
                  <a:lumMod val="50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454849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艺术特色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228422"/>
            <a:ext cx="77012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小说提炼了北京口语,生动鲜明地描绘北京的自然景物和社会风情,准确传神地刻画出北平下层社会民众的言谈、心理,简洁朴实、自然明快,人物语言都是个性化的;叙述语言也多用精确流畅的北京口语,增加了语言的音乐感。《骆驼祥子》的语言造诣,充分表现出老舍是一位致力于民族化和大众化的语言艺术大师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83411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读书方法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156984"/>
            <a:ext cx="77012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圈点批注是古人读书时常用的传统方法。这种读书方法可以凝聚阅读的注意力,便于复习、巩固、考查,也是一种治学的方式。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运用圈点批注法,要注意以下几点: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一、圈点虽然是随手勾画,但勾画的内容应该是文章的重点、难点、疑点,或者是自己深有体会之处。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83411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读书方法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156984"/>
            <a:ext cx="77012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二、批注可以从作品的内容、结构、写作手法、语言特色等方面着手,或展开联想、想象,补充原文内容,或写出心得体会,提出自己的见解。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三、经典作品需反复阅读,每次圈点批注可以有不同的侧重点。一般是循着由易到难的顺序进行的,从解决字词方面的疑问,到对重点语句的理解,到对全篇内容的把握。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83411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读书方法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156984"/>
            <a:ext cx="77012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四、可以自己设定一些圈点和批注的符号。如用圆点或圆圈表示精警之处,用问号表示质疑,用叹号表示强调,用直线表示需要着重记忆或领会的内容,用波浪线表示重要语句,用竖线或斜线表示段落层次的划分,等等。符号设定之后,每个人要养成固定使用的习惯,这样在整理读书笔记时才不至于凌乱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29951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探究展示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15900" y="1392756"/>
          <a:ext cx="8712200" cy="2679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1850"/>
                <a:gridCol w="5891530"/>
                <a:gridCol w="1988820"/>
              </a:tblGrid>
              <a:tr h="370205"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篇名</a:t>
                      </a:r>
                      <a:endParaRPr lang="en-US" sz="1400" b="1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经典段落</a:t>
                      </a:r>
                      <a:endParaRPr lang="en-US" sz="1400" b="1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400" b="1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批注</a:t>
                      </a:r>
                      <a:endParaRPr lang="en-US" sz="1400" b="1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305050"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《</a:t>
                      </a:r>
                      <a:r>
                        <a:rPr lang="zh-CN" altLang="en-US" sz="12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骆驼祥</a:t>
                      </a:r>
                      <a:r>
                        <a:rPr lang="en-US" sz="1200" b="0" spc="120">
                          <a:solidFill>
                            <a:srgbClr val="646464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子》</a:t>
                      </a:r>
                      <a:endParaRPr lang="en-US" sz="1200" b="0" spc="120">
                        <a:solidFill>
                          <a:srgbClr val="646464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地名他很熟习,即使有时候绕点远也没有多大关系,好在自己有的是力气。拉车的方法,以他干过的那些推、拉、扛、挑的经验来领会,也不算十分难。况且他有他的主意:多留神,少争胜,大概总不会出了毛病。至于讲价争座,他的</a:t>
                      </a:r>
                      <a:r>
                        <a:rPr lang="en-US" sz="1200" b="0" spc="12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嘴慢气盛</a:t>
                      </a: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,弄不过那些老油子们。知道这个短处,他干脆不大到“车口儿”上去;哪里没车,他放在哪里。在这僻静的地点,他可以从容的讲价,而且有时候不肯要价,只说声:</a:t>
                      </a:r>
                      <a:r>
                        <a:rPr lang="en-US" sz="1200" b="0" u="sng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“坐上吧,瞧着给!”</a:t>
                      </a:r>
                      <a:r>
                        <a:rPr lang="en-US" sz="1200" b="0" u="sng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他</a:t>
                      </a: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的样子是那么诚实,脸上是那么简单可爱,人们好像只好信任他,不敢想这个傻大个子是会敲人的。即使人们疑心,也只能怀疑他是新到城里来的乡下老儿,大概不认识路,所以讲不出价钱来。</a:t>
                      </a:r>
                      <a:r>
                        <a:rPr lang="en-US" sz="1200" b="0" u="sng" spc="12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及至人们问道:“认识呀?”他就又像装傻,又像耍俏地那么一笑,使人们不知怎样才好。</a:t>
                      </a:r>
                      <a:endParaRPr lang="en-US" sz="1200" b="0" u="sng" spc="12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l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r>
                        <a:rPr lang="en-US" sz="1200" b="0" spc="120">
                          <a:solidFill>
                            <a:srgbClr val="40404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这是祥子的生意经。“嘴慢气盛”这个词语写祥子的性格优劣分明。 画线句语言简洁,憨态可掬。 祥子的相貌气质是他的保护色吗?坐车人与拉车人,到底谁在揣摩对方方面更胜一筹?</a:t>
                      </a:r>
                      <a:endParaRPr lang="en-US" sz="1200" b="0" spc="120">
                        <a:solidFill>
                          <a:srgbClr val="40404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177800" marR="177800" marT="57150" marB="571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251649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探究展示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2000" y="543257"/>
            <a:ext cx="5080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>
              <a:lnSpc>
                <a:spcPct val="150000"/>
              </a:lnSpc>
            </a:pPr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人物卡片</a:t>
            </a:r>
            <a:endParaRPr lang="zh-CN" sz="16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祥　子</a:t>
            </a:r>
            <a:endParaRPr lang="en-US" sz="16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46735" y="1443052"/>
          <a:ext cx="8277225" cy="32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77225"/>
              </a:tblGrid>
              <a:tr h="3200400"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1400" b="0" err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姓名:祥子出处:《骆驼祥子》</a:t>
                      </a:r>
                      <a:endParaRPr 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1400" b="0" err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性格特征:勤劳、善良、忠厚、朴实,注重信用和讲义气</a:t>
                      </a:r>
                      <a:endParaRPr 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1400" b="0" err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形象概述:祥子本是农村人,后来到城市谋生。来到北京后,他选择了当时城市底层老百姓常见的职业——拉洋车,想凭自己的力气挣饭吃。他老实,健壮,坚韧,最大的梦想不过是拥有一辆自己的洋车,自己能养活自己,不受车厂老板的盘剥。可是在自己不爱的虎妞和爱的小福子相继死去后,他丧失了对生活的希望和信心,最终成为一具行尸走肉。</a:t>
                      </a:r>
                      <a:endParaRPr 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1400" b="0" err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主要事迹:买车“三起三落”一起:来到北平当人力车夫,苦干三年,凑足一百块钱,买了辆新车。一落:连人带车被宪兵抓去当壮丁。理想第一次破灭。  二起:卖骆驼,拼命拉车,省吃俭用攒钱准备买新车。二落:干包月时,祥子辛苦攒的钱被孙侦探搜去,第二次希望破灭了。 三起:虎妞以低价给祥子买了邻居二强子的车,祥子又有车了。三落:为了置办虎妞的丧事,祥子又卖掉了车。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-3001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探究展示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32000" y="556577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虎　妞</a:t>
            </a:r>
            <a:endParaRPr lang="en-US" sz="1600" b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1600" b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12165" y="894397"/>
          <a:ext cx="7519035" cy="41776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19035"/>
              </a:tblGrid>
              <a:tr h="4177683">
                <a:tc>
                  <a:txBody>
                    <a:bodyPr vert="horz" wrap="square"/>
                    <a:lstStyle/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1400" b="0" err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姓名: 虎妞                 出处: 《骆驼祥子》</a:t>
                      </a:r>
                      <a:endParaRPr 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1400" b="0" err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性格特征:大胆泼辣又有点变态,强悍、能干、自主。</a:t>
                      </a:r>
                      <a:endParaRPr 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1400" b="0" err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形象概述:虎妞,车厂老板刘四爷的女儿,三十七八岁。她长得虎头虎脑,外表丑陋,小说中说她像一个大黑塔,不讲仁义,粗俗凶悍。她在书中是一个有些矛盾的人物,一方面她是一个财主的女儿,待人泼辣,很难把她当作一个女人看待,对外人她不讲理。可是另一方面她又是一个车夫的妻子,对祥子,她的确是真心爱他的。但这种近乎粗野的“疼爱”,是祥子所接受不了的。甚至也可以说,这种“爱”是对祥子心灵和肉体两方面的摧残,她害了祥子。后来虎妞在怀孕的时候因为不爱活动、好吃懒做,结果导致胎儿过大,在某天夜里十二点难产而死。</a:t>
                      </a:r>
                      <a:endParaRPr 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indent="0">
                        <a:lnSpc>
                          <a:spcPct val="15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主要事迹:1.虎妞嘲笑祥子一门心思拉车凭力气吃饭,说祥子应该学老头子,凭脑子吃饭。她的如意算盘是回去继承车场。2.虎妞怀孕了, 她用几口零食、几句亲热话就把年青勤快的邻居小福子“收买”了。3.虎妞吃无中生有的飞醋,以为小福子跟祥子之间有暧昧。明里暗里戳着小福子一家的脊梁骨。但当小福子拉着两个弟弟给虎妞跪下哀求放他们一条生路时,虎妞又把小福子扶了起来,好言相劝。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6675" marR="66675" marT="0" marB="0" anchor="ctr">
                    <a:lnL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257365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475" y="816943"/>
            <a:ext cx="840041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例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1 </a:t>
            </a:r>
            <a:r>
              <a:rPr sz="2400" b="1" smtClean="0">
                <a:latin typeface="+mj-ea"/>
                <a:ea typeface="+mj-ea"/>
                <a:cs typeface="+mj-ea"/>
              </a:rPr>
              <a:t>(2019·四川广安中考)请阅读《骆驼祥子》中的一个片段,写出片段中横线上A处与祥子密切相关的人物名字。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只要见了她,以前的一切可以一笔勾销,从此另辟一个天地……她不仅是朋友,她将把她的一生交给他,两个地狱中的人将要抹去泪珠而含着笑携手前进。曹先生的话能感动他,</a:t>
            </a:r>
            <a:r>
              <a:rPr sz="2400" b="1" u="sng" smtClean="0">
                <a:latin typeface="+mj-ea"/>
                <a:ea typeface="+mj-ea"/>
                <a:cs typeface="+mj-ea"/>
              </a:rPr>
              <a:t> A </a:t>
            </a:r>
            <a:r>
              <a:rPr sz="2400" b="1" smtClean="0">
                <a:latin typeface="+mj-ea"/>
                <a:ea typeface="+mj-ea"/>
                <a:cs typeface="+mj-ea"/>
              </a:rPr>
              <a:t>不用说话就能感动他。他对曹先生说了真实的话,他将要对</a:t>
            </a:r>
            <a:r>
              <a:rPr sz="2400" b="1" u="sng" smtClean="0">
                <a:latin typeface="+mj-ea"/>
                <a:ea typeface="+mj-ea"/>
                <a:cs typeface="+mj-ea"/>
              </a:rPr>
              <a:t> A </a:t>
            </a:r>
            <a:r>
              <a:rPr sz="2400" b="1" smtClean="0">
                <a:latin typeface="+mj-ea"/>
                <a:ea typeface="+mj-ea"/>
                <a:cs typeface="+mj-ea"/>
              </a:rPr>
              <a:t>说些更知心的话,跟谁也不能说的话都可以对她说。  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87531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475" y="1102684"/>
            <a:ext cx="84004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请问A是</a:t>
            </a:r>
            <a:r>
              <a:rPr sz="2400" b="1" u="sng" smtClean="0">
                <a:latin typeface="+mj-ea"/>
                <a:ea typeface="+mj-ea"/>
                <a:cs typeface="+mj-ea"/>
              </a:rPr>
              <a:t>　　　　</a:t>
            </a:r>
            <a:r>
              <a:rPr sz="2400" b="1" smtClean="0">
                <a:latin typeface="+mj-ea"/>
                <a:ea typeface="+mj-ea"/>
                <a:cs typeface="+mj-ea"/>
              </a:rPr>
              <a:t>。 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endParaRPr sz="2400" b="1" smtClean="0">
              <a:latin typeface="+mj-ea"/>
              <a:ea typeface="+mj-ea"/>
              <a:cs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2110" y="2301564"/>
            <a:ext cx="84004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 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答案</a:t>
            </a:r>
            <a:r>
              <a:rPr sz="2400" b="1" smtClean="0">
                <a:latin typeface="+mj-ea"/>
                <a:ea typeface="+mj-ea"/>
                <a:cs typeface="+mj-ea"/>
              </a:rPr>
              <a:t>　小福子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06576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1475" y="866154"/>
            <a:ext cx="840041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例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2 </a:t>
            </a:r>
            <a:r>
              <a:rPr sz="2400" b="1" smtClean="0">
                <a:latin typeface="+mj-ea"/>
                <a:ea typeface="+mj-ea"/>
                <a:cs typeface="+mj-ea"/>
              </a:rPr>
              <a:t>(2019·福建中考)阅读下面的文字,按要求作答。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到了高亮桥,他向四围打了一眼,并没有一个兵,他又放了点心。两块钱到底是两块钱,他盘算着,没点胆子哪能找到这么俏的事。(老舍《骆驼祥子》)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祥子原以为“俏的事”,后来却是什么结果?请简要概括。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endParaRPr sz="2400" b="1" smtClean="0">
              <a:latin typeface="+mj-ea"/>
              <a:ea typeface="+mj-ea"/>
              <a:cs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8150" y="3926854"/>
            <a:ext cx="84004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答案</a:t>
            </a:r>
            <a:r>
              <a:rPr sz="2400" b="1" smtClean="0">
                <a:latin typeface="+mj-ea"/>
                <a:ea typeface="+mj-ea"/>
                <a:cs typeface="+mj-ea"/>
                <a:sym typeface="+mn-ea"/>
              </a:rPr>
              <a:t>　祥子连车带人被兵抓走。  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68437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作者简介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280" y="628015"/>
            <a:ext cx="876808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smtClean="0">
                <a:latin typeface="+mj-ea"/>
                <a:ea typeface="+mj-ea"/>
                <a:cs typeface="+mj-ea"/>
              </a:rPr>
              <a:t>       </a:t>
            </a:r>
            <a:r>
              <a:rPr sz="2400" b="1" smtClean="0">
                <a:latin typeface="+mj-ea"/>
                <a:ea typeface="+mj-ea"/>
                <a:cs typeface="+mj-ea"/>
              </a:rPr>
              <a:t>老舍(1899—1966),原名舒庆春,字舍予,满族人。他是中国现代著名作家,曾被授予“人民艺术家”称号。代表作有小说《骆驼祥子》《四世同堂》,剧本《茶馆》《龙须沟》。他出生于北京城一个下层旗人家庭,父亲在八国联军入侵京城时为保卫京城而战死。他因此由母亲独立抚养,在北京底层市民的生活环境中长大,城市底层普通百姓的贫困生活使老舍深切感受到生活的艰难,对市民生活的切身体验,为他日后的创作积累了丰富的素材,也使他逐渐形成了不满现实、同情下层人民的思想。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185927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436" y="745505"/>
            <a:ext cx="89357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例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3</a:t>
            </a:r>
            <a:r>
              <a:rPr lang="en-US" altLang="zh-CN" sz="2400" b="1" smtClean="0">
                <a:latin typeface="+mj-ea"/>
                <a:ea typeface="+mj-ea"/>
                <a:cs typeface="+mj-ea"/>
              </a:rPr>
              <a:t> </a:t>
            </a:r>
            <a:r>
              <a:rPr sz="2400" b="1" smtClean="0">
                <a:latin typeface="+mj-ea"/>
                <a:ea typeface="+mj-ea"/>
                <a:cs typeface="+mj-ea"/>
              </a:rPr>
              <a:t>(2019·江苏连云港中考)下列有关文学名著内容的表述,错误的一项是	(　　)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A.《西游记》中观音菩萨领如来法旨,在去东土寻找取经人的路上,先后收服沙悟净、猪悟能、小白龙、孙悟空,为唐僧取经路上陆续收徒埋下了伏笔。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B.《骆驼祥子》中刘四爷因嫌弃祥子是个臭拉车的,并且怀疑祥子是因为贪图他的钱财而娶虎妞,在寿诞之日与虎妞争吵至闹翻。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233236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280" y="792814"/>
            <a:ext cx="86912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C.苏联作家奥斯特洛夫斯基在极度困难的条件下,创作了《钢铁是怎样炼成的》。作品塑造的保尔·柯察金这个青年英雄形象,激励了一代又一代青年向善向美。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D.《童年》中,专横而残暴的外祖母,经常辱骂和毒打孩子们。如阿廖沙在表哥的怂恿下把桌布染上颜色,被她用树枝抽打得失去了知觉。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endParaRPr sz="2400" b="1" smtClean="0">
              <a:latin typeface="+mj-ea"/>
              <a:ea typeface="+mj-ea"/>
              <a:cs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695" y="4284044"/>
            <a:ext cx="84004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答案</a:t>
            </a:r>
            <a:r>
              <a:rPr sz="2400" b="1" smtClean="0">
                <a:latin typeface="+mj-ea"/>
                <a:ea typeface="+mj-ea"/>
                <a:cs typeface="+mj-ea"/>
                <a:sym typeface="+mn-ea"/>
              </a:rPr>
              <a:t>　D(《童年》中,专横而残暴的是外祖父)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28803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280" y="888381"/>
            <a:ext cx="86912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例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4</a:t>
            </a:r>
            <a:r>
              <a:rPr lang="en-US" altLang="zh-CN" sz="2400" b="1" smtClean="0">
                <a:latin typeface="+mj-ea"/>
                <a:ea typeface="+mj-ea"/>
                <a:cs typeface="+mj-ea"/>
              </a:rPr>
              <a:t> </a:t>
            </a:r>
            <a:r>
              <a:rPr sz="2400" b="1" smtClean="0">
                <a:latin typeface="+mj-ea"/>
                <a:ea typeface="+mj-ea"/>
                <a:cs typeface="+mj-ea"/>
              </a:rPr>
              <a:t>(2019·山东滨州中考)阅读下面文字,回答问题。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地名他很熟习,即使有时候绕点远也没有多大关系,好在自己有的是力气。拉车的方法,以他干过的那些推、拉、扛、挑的经验来领会,也不算十分难。况且他有他的主意:多留神,少争胜,大概总不会出了毛病。至于讲价争座,他的嘴慢气盛,弄不过那些老油子们。知道这个短处,他干脆不大到“车口儿”上去;哪里没车,他放在哪里。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454530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280" y="1014108"/>
            <a:ext cx="86912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在这僻静的地点,他可以从容的讲价,而且有时候不肯要价,只说声:“坐上吧,瞧着给!”他的样子是那么诚实,脸上是那么简单可爱,人们好像只好信任他,不敢想这个傻大个子是会敲人的。即使人们疑心,也只能怀疑他是新到城里来的乡下老儿,大概不认识路,所以讲不出价钱来。以至人们问道:“认识呀?”他就又像装傻,又像耍俏地那么一笑,使人们不知怎样才好。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25623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280" y="885201"/>
            <a:ext cx="86912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这段文字出自《</a:t>
            </a:r>
            <a:r>
              <a:rPr sz="2400" b="1" u="sng" smtClean="0">
                <a:latin typeface="+mj-ea"/>
                <a:ea typeface="+mj-ea"/>
                <a:cs typeface="+mj-ea"/>
              </a:rPr>
              <a:t>　　　　　</a:t>
            </a:r>
            <a:r>
              <a:rPr sz="2400" b="1" smtClean="0">
                <a:latin typeface="+mj-ea"/>
                <a:ea typeface="+mj-ea"/>
                <a:cs typeface="+mj-ea"/>
              </a:rPr>
              <a:t>》 ,文中的“他”诚实、健壮、坚韧,最大的梦想是拥有一辆自己的洋车。 但在当时的社会条件下,”他”的希望一次又一次地破灭,最后他放弃了自己的理想,变成了一个</a:t>
            </a:r>
            <a:r>
              <a:rPr sz="2400" b="1" u="sng" smtClean="0">
                <a:latin typeface="+mj-ea"/>
                <a:ea typeface="+mj-ea"/>
                <a:cs typeface="+mj-ea"/>
              </a:rPr>
              <a:t>　　　　　　　　　　　　　　　</a:t>
            </a:r>
            <a:r>
              <a:rPr sz="2400" b="1" smtClean="0">
                <a:latin typeface="+mj-ea"/>
                <a:ea typeface="+mj-ea"/>
                <a:cs typeface="+mj-ea"/>
              </a:rPr>
              <a:t>的行尸走肉。 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endParaRPr sz="2400" b="1" smtClean="0">
              <a:latin typeface="+mj-ea"/>
              <a:ea typeface="+mj-ea"/>
              <a:cs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695" y="3498226"/>
            <a:ext cx="84004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答案</a:t>
            </a:r>
            <a:r>
              <a:rPr sz="2400" b="1" smtClean="0">
                <a:latin typeface="+mj-ea"/>
                <a:ea typeface="+mj-ea"/>
                <a:cs typeface="+mj-ea"/>
                <a:sym typeface="+mn-ea"/>
              </a:rPr>
              <a:t>　《骆驼祥子》　麻木、潦倒、狡猾、自暴自弃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428610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280" y="988188"/>
            <a:ext cx="869124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例</a:t>
            </a:r>
            <a:r>
              <a:rPr lang="en-US" altLang="zh-CN"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5</a:t>
            </a:r>
            <a:r>
              <a:rPr lang="en-US" altLang="zh-CN" sz="2400" b="1" smtClean="0">
                <a:latin typeface="+mj-ea"/>
                <a:ea typeface="+mj-ea"/>
                <a:cs typeface="+mj-ea"/>
              </a:rPr>
              <a:t> </a:t>
            </a:r>
            <a:r>
              <a:rPr sz="2400" b="1" smtClean="0">
                <a:latin typeface="+mj-ea"/>
                <a:ea typeface="+mj-ea"/>
                <a:cs typeface="+mj-ea"/>
              </a:rPr>
              <a:t>(2019·吉林中考)阅读下面语段,回答问题。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那些拉着买卖的,即使是最漂亮的小伙子,也居然甘于丢脸,不敢再跑,只低着头慢慢的走。每一个井台都成了他们的救星,不管刚拉了几步,见井就奔过去;赶不上新汲的水,便和驴马们同在水槽里灌一大气。还有的,因为中了暑,或是发痧,走着走着,一头栽在地上,永不起来。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416745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280" y="1210638"/>
            <a:ext cx="8691245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连祥子都有些胆怯了!拉着空车走了几步,他觉出由脸到脚都被热气围着,连手背上都流了汗。可是,见了座儿,他还想拉,以为跑起来也许倒能有点风。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r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(选自老舍《骆驼祥子》,人民教育出版社)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286573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真题演练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280" y="1080466"/>
            <a:ext cx="869124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①语段体现了当时怎样的自然环境特征?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r>
              <a:rPr sz="2400" b="1" smtClean="0">
                <a:latin typeface="+mj-ea"/>
                <a:ea typeface="+mj-ea"/>
                <a:cs typeface="+mj-ea"/>
              </a:rPr>
              <a:t>②语段中写道“可是,见了座儿,他还想拉”,联系全书,简要回答祥子如此拼命拉车的原因。</a:t>
            </a:r>
            <a:endParaRPr sz="2400" b="1" smtClean="0">
              <a:latin typeface="+mj-ea"/>
              <a:ea typeface="+mj-ea"/>
              <a:cs typeface="+mj-ea"/>
            </a:endParaRPr>
          </a:p>
          <a:p>
            <a:pPr algn="l">
              <a:lnSpc>
                <a:spcPct val="150000"/>
              </a:lnSpc>
            </a:pPr>
            <a:endParaRPr sz="2400" b="1" smtClean="0">
              <a:latin typeface="+mj-ea"/>
              <a:ea typeface="+mj-ea"/>
              <a:cs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2110" y="3301696"/>
            <a:ext cx="840041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smtClean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答案</a:t>
            </a:r>
            <a:r>
              <a:rPr sz="2400" b="1" smtClean="0">
                <a:latin typeface="+mj-ea"/>
                <a:ea typeface="+mj-ea"/>
                <a:cs typeface="+mj-ea"/>
                <a:sym typeface="+mn-ea"/>
              </a:rPr>
              <a:t>　①没有风,天气异常炎热。　②他想攒钱买车,通过勤奋劳动过上属于自己的美好生活。</a:t>
            </a:r>
            <a:endParaRPr sz="2400" b="1" smtClean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" name="文本框 78"/>
          <p:cNvSpPr txBox="1"/>
          <p:nvPr/>
        </p:nvSpPr>
        <p:spPr>
          <a:xfrm>
            <a:off x="3923930" y="2571750"/>
            <a:ext cx="2123477" cy="655252"/>
          </a:xfrm>
          <a:prstGeom prst="rect">
            <a:avLst/>
          </a:prstGeom>
          <a:noFill/>
        </p:spPr>
        <p:txBody>
          <a:bodyPr wrap="none" lIns="68580" tIns="34290" rIns="68580" bIns="34290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5841C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5400" smtClean="0">
                <a:solidFill>
                  <a:schemeClr val="accent5"/>
                </a:solidFill>
              </a:rPr>
              <a:t>谢    谢</a:t>
            </a:r>
            <a:endParaRPr lang="zh-CN" altLang="en-US" sz="5400">
              <a:solidFill>
                <a:schemeClr val="accent5"/>
              </a:solidFill>
            </a:endParaRPr>
          </a:p>
        </p:txBody>
      </p:sp>
      <p:pic>
        <p:nvPicPr>
          <p:cNvPr id="45" name="Picture 3" descr="fiel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278" y="2664297"/>
            <a:ext cx="9183278" cy="2499742"/>
          </a:xfrm>
          <a:prstGeom prst="rect">
            <a:avLst/>
          </a:prstGeom>
        </p:spPr>
      </p:pic>
      <p:pic>
        <p:nvPicPr>
          <p:cNvPr id="50" name="Picture 2" descr="C:\Users\Administrator\Desktop\兔子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876256" y="4352926"/>
            <a:ext cx="800100" cy="790575"/>
          </a:xfrm>
          <a:prstGeom prst="rect">
            <a:avLst/>
          </a:prstGeom>
          <a:noFill/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5978453" y="924447"/>
            <a:ext cx="574675" cy="577850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2"/>
          <p:cNvSpPr>
            <a:spLocks noChangeArrowheads="1"/>
          </p:cNvSpPr>
          <p:nvPr/>
        </p:nvSpPr>
        <p:spPr bwMode="auto">
          <a:xfrm>
            <a:off x="6116565" y="1568972"/>
            <a:ext cx="576263" cy="576263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"/>
          <p:cNvSpPr>
            <a:spLocks noChangeArrowheads="1"/>
          </p:cNvSpPr>
          <p:nvPr/>
        </p:nvSpPr>
        <p:spPr bwMode="auto">
          <a:xfrm>
            <a:off x="7289726" y="2343672"/>
            <a:ext cx="577850" cy="577850"/>
          </a:xfrm>
          <a:prstGeom prst="ellipse">
            <a:avLst/>
          </a:prstGeom>
          <a:solidFill>
            <a:srgbClr val="D8AEAF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4"/>
          <p:cNvSpPr>
            <a:spLocks noChangeArrowheads="1"/>
          </p:cNvSpPr>
          <p:nvPr/>
        </p:nvSpPr>
        <p:spPr bwMode="auto">
          <a:xfrm>
            <a:off x="7538965" y="1568972"/>
            <a:ext cx="576263" cy="576263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5"/>
          <p:cNvSpPr>
            <a:spLocks noChangeArrowheads="1"/>
          </p:cNvSpPr>
          <p:nvPr/>
        </p:nvSpPr>
        <p:spPr bwMode="auto">
          <a:xfrm>
            <a:off x="6786490" y="1213371"/>
            <a:ext cx="695325" cy="698500"/>
          </a:xfrm>
          <a:prstGeom prst="ellipse">
            <a:avLst/>
          </a:prstGeom>
          <a:solidFill>
            <a:srgbClr val="FBE22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6"/>
          <p:cNvSpPr>
            <a:spLocks noChangeArrowheads="1"/>
          </p:cNvSpPr>
          <p:nvPr/>
        </p:nvSpPr>
        <p:spPr bwMode="auto">
          <a:xfrm>
            <a:off x="6607103" y="1857897"/>
            <a:ext cx="852487" cy="854075"/>
          </a:xfrm>
          <a:prstGeom prst="ellipse">
            <a:avLst/>
          </a:prstGeom>
          <a:solidFill>
            <a:srgbClr val="A5CB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7"/>
          <p:cNvSpPr>
            <a:spLocks noChangeArrowheads="1"/>
          </p:cNvSpPr>
          <p:nvPr/>
        </p:nvSpPr>
        <p:spPr bwMode="auto">
          <a:xfrm>
            <a:off x="6481690" y="2056335"/>
            <a:ext cx="174625" cy="174625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8"/>
          <p:cNvSpPr>
            <a:spLocks noChangeArrowheads="1"/>
          </p:cNvSpPr>
          <p:nvPr/>
        </p:nvSpPr>
        <p:spPr bwMode="auto">
          <a:xfrm>
            <a:off x="7365926" y="1902347"/>
            <a:ext cx="304800" cy="306388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9"/>
          <p:cNvSpPr>
            <a:spLocks noChangeArrowheads="1"/>
          </p:cNvSpPr>
          <p:nvPr/>
        </p:nvSpPr>
        <p:spPr bwMode="auto">
          <a:xfrm>
            <a:off x="8244408" y="1851671"/>
            <a:ext cx="400050" cy="401637"/>
          </a:xfrm>
          <a:prstGeom prst="ellipse">
            <a:avLst/>
          </a:prstGeom>
          <a:solidFill>
            <a:srgbClr val="B03896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30"/>
          <p:cNvSpPr>
            <a:spLocks noChangeArrowheads="1"/>
          </p:cNvSpPr>
          <p:nvPr/>
        </p:nvSpPr>
        <p:spPr bwMode="auto">
          <a:xfrm>
            <a:off x="7307190" y="1337197"/>
            <a:ext cx="461963" cy="461963"/>
          </a:xfrm>
          <a:prstGeom prst="ellipse">
            <a:avLst/>
          </a:prstGeom>
          <a:solidFill>
            <a:srgbClr val="A8CE5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Oval 31"/>
          <p:cNvSpPr>
            <a:spLocks noChangeArrowheads="1"/>
          </p:cNvSpPr>
          <p:nvPr/>
        </p:nvSpPr>
        <p:spPr bwMode="auto">
          <a:xfrm>
            <a:off x="7245276" y="1003821"/>
            <a:ext cx="463550" cy="465138"/>
          </a:xfrm>
          <a:prstGeom prst="ellipse">
            <a:avLst/>
          </a:prstGeom>
          <a:solidFill>
            <a:srgbClr val="EB4544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32"/>
          <p:cNvSpPr>
            <a:spLocks noChangeArrowheads="1"/>
          </p:cNvSpPr>
          <p:nvPr/>
        </p:nvSpPr>
        <p:spPr bwMode="auto">
          <a:xfrm>
            <a:off x="6480101" y="1467372"/>
            <a:ext cx="290512" cy="290513"/>
          </a:xfrm>
          <a:prstGeom prst="ellipse">
            <a:avLst/>
          </a:prstGeom>
          <a:solidFill>
            <a:srgbClr val="B9DBDD">
              <a:alpha val="8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6588224" y="267494"/>
            <a:ext cx="1041400" cy="1039812"/>
          </a:xfrm>
          <a:prstGeom prst="ellipse">
            <a:avLst/>
          </a:prstGeom>
          <a:solidFill>
            <a:srgbClr val="A9D25A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Oval 36"/>
          <p:cNvSpPr>
            <a:spLocks noChangeArrowheads="1"/>
          </p:cNvSpPr>
          <p:nvPr/>
        </p:nvSpPr>
        <p:spPr bwMode="auto">
          <a:xfrm>
            <a:off x="7812362" y="987575"/>
            <a:ext cx="1042987" cy="1038225"/>
          </a:xfrm>
          <a:prstGeom prst="ellipse">
            <a:avLst/>
          </a:prstGeom>
          <a:solidFill>
            <a:srgbClr val="FBE22D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8770865" y="1678510"/>
            <a:ext cx="157163" cy="180975"/>
          </a:xfrm>
          <a:custGeom>
            <a:gdLst>
              <a:gd name="T0" fmla="*/ 14 w 72"/>
              <a:gd name="T1" fmla="*/ 49 h 84"/>
              <a:gd name="T2" fmla="*/ 21 w 72"/>
              <a:gd name="T3" fmla="*/ 49 h 84"/>
              <a:gd name="T4" fmla="*/ 18 w 72"/>
              <a:gd name="T5" fmla="*/ 60 h 84"/>
              <a:gd name="T6" fmla="*/ 14 w 72"/>
              <a:gd name="T7" fmla="*/ 63 h 84"/>
              <a:gd name="T8" fmla="*/ 21 w 72"/>
              <a:gd name="T9" fmla="*/ 63 h 84"/>
              <a:gd name="T10" fmla="*/ 18 w 72"/>
              <a:gd name="T11" fmla="*/ 33 h 84"/>
              <a:gd name="T12" fmla="*/ 14 w 72"/>
              <a:gd name="T13" fmla="*/ 36 h 84"/>
              <a:gd name="T14" fmla="*/ 21 w 72"/>
              <a:gd name="T15" fmla="*/ 36 h 84"/>
              <a:gd name="T16" fmla="*/ 69 w 72"/>
              <a:gd name="T17" fmla="*/ 13 h 84"/>
              <a:gd name="T18" fmla="*/ 60 w 72"/>
              <a:gd name="T19" fmla="*/ 13 h 84"/>
              <a:gd name="T20" fmla="*/ 58 w 72"/>
              <a:gd name="T21" fmla="*/ 10 h 84"/>
              <a:gd name="T22" fmla="*/ 45 w 72"/>
              <a:gd name="T23" fmla="*/ 4 h 84"/>
              <a:gd name="T24" fmla="*/ 27 w 72"/>
              <a:gd name="T25" fmla="*/ 4 h 84"/>
              <a:gd name="T26" fmla="*/ 14 w 72"/>
              <a:gd name="T27" fmla="*/ 10 h 84"/>
              <a:gd name="T28" fmla="*/ 12 w 72"/>
              <a:gd name="T29" fmla="*/ 13 h 84"/>
              <a:gd name="T30" fmla="*/ 0 w 72"/>
              <a:gd name="T31" fmla="*/ 16 h 84"/>
              <a:gd name="T32" fmla="*/ 3 w 72"/>
              <a:gd name="T33" fmla="*/ 84 h 84"/>
              <a:gd name="T34" fmla="*/ 72 w 72"/>
              <a:gd name="T35" fmla="*/ 81 h 84"/>
              <a:gd name="T36" fmla="*/ 69 w 72"/>
              <a:gd name="T37" fmla="*/ 13 h 84"/>
              <a:gd name="T38" fmla="*/ 30 w 72"/>
              <a:gd name="T39" fmla="*/ 6 h 84"/>
              <a:gd name="T40" fmla="*/ 42 w 72"/>
              <a:gd name="T41" fmla="*/ 6 h 84"/>
              <a:gd name="T42" fmla="*/ 28 w 72"/>
              <a:gd name="T43" fmla="*/ 10 h 84"/>
              <a:gd name="T44" fmla="*/ 16 w 72"/>
              <a:gd name="T45" fmla="*/ 13 h 84"/>
              <a:gd name="T46" fmla="*/ 56 w 72"/>
              <a:gd name="T47" fmla="*/ 13 h 84"/>
              <a:gd name="T48" fmla="*/ 16 w 72"/>
              <a:gd name="T49" fmla="*/ 19 h 84"/>
              <a:gd name="T50" fmla="*/ 66 w 72"/>
              <a:gd name="T51" fmla="*/ 78 h 84"/>
              <a:gd name="T52" fmla="*/ 7 w 72"/>
              <a:gd name="T53" fmla="*/ 78 h 84"/>
              <a:gd name="T54" fmla="*/ 12 w 72"/>
              <a:gd name="T55" fmla="*/ 19 h 84"/>
              <a:gd name="T56" fmla="*/ 14 w 72"/>
              <a:gd name="T57" fmla="*/ 23 h 84"/>
              <a:gd name="T58" fmla="*/ 60 w 72"/>
              <a:gd name="T59" fmla="*/ 21 h 84"/>
              <a:gd name="T60" fmla="*/ 66 w 72"/>
              <a:gd name="T61" fmla="*/ 19 h 84"/>
              <a:gd name="T62" fmla="*/ 54 w 72"/>
              <a:gd name="T63" fmla="*/ 34 h 84"/>
              <a:gd name="T64" fmla="*/ 27 w 72"/>
              <a:gd name="T65" fmla="*/ 34 h 84"/>
              <a:gd name="T66" fmla="*/ 27 w 72"/>
              <a:gd name="T67" fmla="*/ 38 h 84"/>
              <a:gd name="T68" fmla="*/ 56 w 72"/>
              <a:gd name="T69" fmla="*/ 36 h 84"/>
              <a:gd name="T70" fmla="*/ 54 w 72"/>
              <a:gd name="T71" fmla="*/ 61 h 84"/>
              <a:gd name="T72" fmla="*/ 27 w 72"/>
              <a:gd name="T73" fmla="*/ 61 h 84"/>
              <a:gd name="T74" fmla="*/ 27 w 72"/>
              <a:gd name="T75" fmla="*/ 65 h 84"/>
              <a:gd name="T76" fmla="*/ 56 w 72"/>
              <a:gd name="T77" fmla="*/ 63 h 84"/>
              <a:gd name="T78" fmla="*/ 54 w 72"/>
              <a:gd name="T79" fmla="*/ 48 h 84"/>
              <a:gd name="T80" fmla="*/ 27 w 72"/>
              <a:gd name="T81" fmla="*/ 48 h 84"/>
              <a:gd name="T82" fmla="*/ 27 w 72"/>
              <a:gd name="T83" fmla="*/ 51 h 84"/>
              <a:gd name="T84" fmla="*/ 56 w 72"/>
              <a:gd name="T85" fmla="*/ 49 h 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84">
                <a:moveTo>
                  <a:pt x="18" y="46"/>
                </a:moveTo>
                <a:cubicBezTo>
                  <a:pt x="16" y="46"/>
                  <a:pt x="14" y="48"/>
                  <a:pt x="14" y="49"/>
                </a:cubicBezTo>
                <a:cubicBezTo>
                  <a:pt x="14" y="51"/>
                  <a:pt x="16" y="53"/>
                  <a:pt x="18" y="53"/>
                </a:cubicBezTo>
                <a:cubicBezTo>
                  <a:pt x="19" y="53"/>
                  <a:pt x="21" y="51"/>
                  <a:pt x="21" y="49"/>
                </a:cubicBezTo>
                <a:cubicBezTo>
                  <a:pt x="21" y="48"/>
                  <a:pt x="19" y="46"/>
                  <a:pt x="18" y="46"/>
                </a:cubicBezTo>
                <a:close/>
                <a:moveTo>
                  <a:pt x="18" y="60"/>
                </a:moveTo>
                <a:cubicBezTo>
                  <a:pt x="18" y="60"/>
                  <a:pt x="18" y="60"/>
                  <a:pt x="18" y="60"/>
                </a:cubicBezTo>
                <a:cubicBezTo>
                  <a:pt x="16" y="60"/>
                  <a:pt x="14" y="61"/>
                  <a:pt x="14" y="63"/>
                </a:cubicBezTo>
                <a:cubicBezTo>
                  <a:pt x="14" y="65"/>
                  <a:pt x="16" y="66"/>
                  <a:pt x="18" y="66"/>
                </a:cubicBezTo>
                <a:cubicBezTo>
                  <a:pt x="19" y="66"/>
                  <a:pt x="21" y="65"/>
                  <a:pt x="21" y="63"/>
                </a:cubicBezTo>
                <a:cubicBezTo>
                  <a:pt x="21" y="61"/>
                  <a:pt x="19" y="60"/>
                  <a:pt x="18" y="60"/>
                </a:cubicBezTo>
                <a:close/>
                <a:moveTo>
                  <a:pt x="18" y="33"/>
                </a:moveTo>
                <a:cubicBezTo>
                  <a:pt x="18" y="33"/>
                  <a:pt x="18" y="33"/>
                  <a:pt x="18" y="33"/>
                </a:cubicBezTo>
                <a:cubicBezTo>
                  <a:pt x="16" y="33"/>
                  <a:pt x="14" y="34"/>
                  <a:pt x="14" y="36"/>
                </a:cubicBezTo>
                <a:cubicBezTo>
                  <a:pt x="14" y="38"/>
                  <a:pt x="16" y="39"/>
                  <a:pt x="18" y="39"/>
                </a:cubicBezTo>
                <a:cubicBezTo>
                  <a:pt x="19" y="39"/>
                  <a:pt x="21" y="38"/>
                  <a:pt x="21" y="36"/>
                </a:cubicBezTo>
                <a:cubicBezTo>
                  <a:pt x="21" y="34"/>
                  <a:pt x="19" y="33"/>
                  <a:pt x="18" y="33"/>
                </a:cubicBezTo>
                <a:close/>
                <a:moveTo>
                  <a:pt x="69" y="13"/>
                </a:moveTo>
                <a:cubicBezTo>
                  <a:pt x="69" y="13"/>
                  <a:pt x="69" y="13"/>
                  <a:pt x="6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0"/>
                  <a:pt x="59" y="10"/>
                  <a:pt x="5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7"/>
                  <a:pt x="46" y="5"/>
                  <a:pt x="45" y="4"/>
                </a:cubicBezTo>
                <a:cubicBezTo>
                  <a:pt x="43" y="1"/>
                  <a:pt x="39" y="0"/>
                  <a:pt x="36" y="0"/>
                </a:cubicBezTo>
                <a:cubicBezTo>
                  <a:pt x="33" y="0"/>
                  <a:pt x="30" y="1"/>
                  <a:pt x="27" y="4"/>
                </a:cubicBezTo>
                <a:cubicBezTo>
                  <a:pt x="26" y="5"/>
                  <a:pt x="25" y="7"/>
                  <a:pt x="2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0"/>
                  <a:pt x="12" y="10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3"/>
                  <a:pt x="0" y="15"/>
                  <a:pt x="0" y="16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2"/>
                  <a:pt x="2" y="84"/>
                  <a:pt x="3" y="84"/>
                </a:cubicBezTo>
                <a:cubicBezTo>
                  <a:pt x="69" y="84"/>
                  <a:pt x="69" y="84"/>
                  <a:pt x="69" y="84"/>
                </a:cubicBezTo>
                <a:cubicBezTo>
                  <a:pt x="70" y="84"/>
                  <a:pt x="72" y="82"/>
                  <a:pt x="72" y="81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5"/>
                  <a:pt x="70" y="13"/>
                  <a:pt x="69" y="13"/>
                </a:cubicBezTo>
                <a:close/>
                <a:moveTo>
                  <a:pt x="30" y="6"/>
                </a:moveTo>
                <a:cubicBezTo>
                  <a:pt x="30" y="6"/>
                  <a:pt x="30" y="6"/>
                  <a:pt x="30" y="6"/>
                </a:cubicBezTo>
                <a:cubicBezTo>
                  <a:pt x="31" y="5"/>
                  <a:pt x="34" y="4"/>
                  <a:pt x="36" y="4"/>
                </a:cubicBezTo>
                <a:cubicBezTo>
                  <a:pt x="38" y="4"/>
                  <a:pt x="41" y="5"/>
                  <a:pt x="42" y="6"/>
                </a:cubicBezTo>
                <a:cubicBezTo>
                  <a:pt x="43" y="7"/>
                  <a:pt x="44" y="8"/>
                  <a:pt x="44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8"/>
                  <a:pt x="29" y="7"/>
                  <a:pt x="30" y="6"/>
                </a:cubicBezTo>
                <a:close/>
                <a:moveTo>
                  <a:pt x="16" y="13"/>
                </a:moveTo>
                <a:cubicBezTo>
                  <a:pt x="16" y="13"/>
                  <a:pt x="16" y="13"/>
                  <a:pt x="1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9"/>
                  <a:pt x="56" y="19"/>
                  <a:pt x="5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3"/>
                  <a:pt x="16" y="13"/>
                  <a:pt x="16" y="13"/>
                </a:cubicBezTo>
                <a:close/>
                <a:moveTo>
                  <a:pt x="66" y="78"/>
                </a:moveTo>
                <a:cubicBezTo>
                  <a:pt x="66" y="78"/>
                  <a:pt x="66" y="78"/>
                  <a:pt x="66" y="78"/>
                </a:cubicBezTo>
                <a:cubicBezTo>
                  <a:pt x="7" y="78"/>
                  <a:pt x="7" y="78"/>
                  <a:pt x="7" y="78"/>
                </a:cubicBezTo>
                <a:cubicBezTo>
                  <a:pt x="7" y="19"/>
                  <a:pt x="7" y="19"/>
                  <a:pt x="7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3" y="23"/>
                  <a:pt x="14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2"/>
                  <a:pt x="60" y="21"/>
                </a:cubicBezTo>
                <a:cubicBezTo>
                  <a:pt x="60" y="19"/>
                  <a:pt x="60" y="19"/>
                  <a:pt x="60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78"/>
                  <a:pt x="66" y="78"/>
                  <a:pt x="66" y="78"/>
                </a:cubicBezTo>
                <a:close/>
                <a:moveTo>
                  <a:pt x="54" y="34"/>
                </a:moveTo>
                <a:cubicBezTo>
                  <a:pt x="54" y="34"/>
                  <a:pt x="54" y="34"/>
                  <a:pt x="54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4"/>
                  <a:pt x="25" y="35"/>
                  <a:pt x="25" y="36"/>
                </a:cubicBezTo>
                <a:cubicBezTo>
                  <a:pt x="25" y="37"/>
                  <a:pt x="26" y="38"/>
                  <a:pt x="27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5" y="38"/>
                  <a:pt x="56" y="37"/>
                  <a:pt x="56" y="36"/>
                </a:cubicBezTo>
                <a:cubicBezTo>
                  <a:pt x="56" y="35"/>
                  <a:pt x="55" y="34"/>
                  <a:pt x="54" y="34"/>
                </a:cubicBezTo>
                <a:close/>
                <a:moveTo>
                  <a:pt x="54" y="61"/>
                </a:moveTo>
                <a:cubicBezTo>
                  <a:pt x="54" y="61"/>
                  <a:pt x="54" y="61"/>
                  <a:pt x="54" y="61"/>
                </a:cubicBezTo>
                <a:cubicBezTo>
                  <a:pt x="27" y="61"/>
                  <a:pt x="27" y="61"/>
                  <a:pt x="27" y="61"/>
                </a:cubicBezTo>
                <a:cubicBezTo>
                  <a:pt x="26" y="61"/>
                  <a:pt x="25" y="62"/>
                  <a:pt x="25" y="63"/>
                </a:cubicBezTo>
                <a:cubicBezTo>
                  <a:pt x="25" y="64"/>
                  <a:pt x="26" y="65"/>
                  <a:pt x="27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4"/>
                  <a:pt x="56" y="63"/>
                </a:cubicBezTo>
                <a:cubicBezTo>
                  <a:pt x="56" y="62"/>
                  <a:pt x="55" y="61"/>
                  <a:pt x="54" y="61"/>
                </a:cubicBezTo>
                <a:close/>
                <a:moveTo>
                  <a:pt x="54" y="48"/>
                </a:moveTo>
                <a:cubicBezTo>
                  <a:pt x="54" y="48"/>
                  <a:pt x="54" y="48"/>
                  <a:pt x="54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5" y="48"/>
                  <a:pt x="25" y="49"/>
                </a:cubicBezTo>
                <a:cubicBezTo>
                  <a:pt x="25" y="51"/>
                  <a:pt x="26" y="51"/>
                  <a:pt x="2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5" y="51"/>
                  <a:pt x="56" y="51"/>
                  <a:pt x="56" y="49"/>
                </a:cubicBezTo>
                <a:cubicBezTo>
                  <a:pt x="56" y="48"/>
                  <a:pt x="55" y="48"/>
                  <a:pt x="54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5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363200" y="12306300"/>
            <a:ext cx="317500" cy="2286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04 0.01759 C -0.05638 0.01134 -0.05586 0.00416 -0.05938 -0.00463 C -0.06029 -0.00671 -0.06159 -0.0081 -0.0625 -0.01019 C -0.06706 -0.0206 -0.06836 -0.03033 -0.075 -0.03611 C -0.08464 -0.03033 -0.09271 -0.02685 -0.1 -0.01389 C -0.10195 -0.00324 -0.10039 0.00926 -0.10313 0.01944 C -0.10404 0.02291 -0.10938 0.02315 -0.10938 0.02338 C -0.11498 0.02199 -0.1207 0.02222 -0.12604 0.01944 C -0.12722 0.01875 -0.12761 0.01597 -0.12813 0.01389 C -0.13307 -0.00671 -0.12266 0.02407 -0.13333 -0.00463 C -0.13477 -0.00857 -0.13503 -0.01366 -0.13646 -0.01759 C -0.13867 -0.02338 -0.14154 -0.02847 -0.14375 -0.03426 C -0.1444 -0.03611 -0.14466 -0.03912 -0.14583 -0.03982 C -0.15013 -0.04236 -0.14805 -0.04051 -0.15208 -0.04537 C -0.16315 -0.04468 -0.17435 -0.04584 -0.18542 -0.04352 C -0.18672 -0.04329 -0.18724 -0.04005 -0.1875 -0.03796 C -0.18841 -0.02871 -0.18737 -0.01921 -0.18854 -0.01019 C -0.18906 -0.00579 -0.19128 -0.00278 -0.19271 0.00092 C -0.1957 0.00879 -0.19623 0.01643 -0.2 0.02315 C -0.20169 0.03241 -0.20534 0.0368 -0.21042 0.03981 C -0.21862 0.03773 -0.22214 0.03704 -0.22917 0.0287 C -0.23125 0.02616 -0.23542 0.02129 -0.23542 0.02153 C -0.23685 0.01759 -0.23815 0.01389 -0.23958 0.01018 C -0.24505 -0.00417 -0.24219 -0.02477 -0.25104 -0.03611 C -0.25404 -0.03982 -0.25599 -0.04028 -0.25938 -0.04167 C -0.26914 -0.04097 -0.27891 -0.04213 -0.28854 -0.03982 C -0.29219 -0.03889 -0.2918 -0.03056 -0.29271 -0.02685 C -0.29518 -0.0169 -0.29857 -0.01412 -0.30208 -0.00463 C -0.30352 -0.00093 -0.3043 0.0037 -0.30625 0.00648 C -0.31133 0.01342 -0.31693 0.01597 -0.32292 0.01944 C -0.32852 0.02268 -0.33281 0.03079 -0.33854 0.03426 C -0.34037 0.03403 -0.34974 0.0331 -0.35313 0.03055 C -0.35625 0.02824 -0.35768 0.025 -0.36146 0.025" pathEditMode="relative" rAng="0" ptsTypes="ffffffffffffffffffffffffffffffffA">
                                      <p:cBhvr>
                                        <p:cTn id="3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-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7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2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1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7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83" dur="1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53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90" dur="1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97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04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11" dur="1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53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6" presetClass="emph" presetSubtype="0" autoRev="1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118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6" presetClass="emph" presetSubtype="0" autoRev="1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Scale>
                                      <p:cBhvr>
                                        <p:cTn id="125" dur="1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53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132" dur="150" fill="hold"/>
                                        <p:tgtEl>
                                          <p:spTgt spid="1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3" grpId="0"/>
      <p:bldP spid="23" grpId="1"/>
      <p:bldP spid="24" grpId="0"/>
      <p:bldP spid="24" grpId="1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527554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创作背景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2300" y="1424952"/>
            <a:ext cx="770128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    </a:t>
            </a: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《骆驼祥子》是老舍先生1936年在青岛写成的。他曾说:“《骆驼祥子》是我作职业写家的第一炮。”但作品最初的创作诱因却是很偶然的,一位朋友来老舍家聊天,随便谈起他在北京时曾用过一个车夫,那车夫自己买了车又卖掉,如此三起三落,最终还是受穷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214296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创作背景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679894"/>
            <a:ext cx="810196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       </a:t>
            </a: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老舍当时就敏感地意识到“这颇可写一篇小说”。那个朋友紧接着又说了另一个车夫的故事,他被军队抓走,又伺机逃出,还偷偷牵回了三匹骆驼。这简单的叙述引起了老舍非常大的兴趣,从春到夏,他入迷地搜集资料,构思情节,他还写信给朋友打听骆驼的生活习性。老舍虽身在齐鲁,但自幼所见的北京下层社会的生活画面一直活跃在他脑中,给了他创作的灵感,一部以人力车夫祥子为中心,交织着背景穷苦社会世俗风情的作品很自然地构思完成了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329122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艺术特色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102695"/>
            <a:ext cx="770128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1.采用双线交织的紧凑结构,落笔严谨。</a:t>
            </a:r>
            <a:endParaRPr sz="2400" b="1" smtClean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从结构上来看,《骆驼祥子》是以祥子遭遇的一系列事件为主干,一线贯串式地组织构思安排情节,显得不蔓不枝,紧凑集中,落笔严谨,布局妥帖,使祥子的性格在广阔的社会环境和人际关系中得以充分展开。以祥子的“三起三落”为发展线索,以他和虎妞的“爱情”纠葛为中心,两线交织,单纯中略有错综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705668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艺术特色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479241"/>
            <a:ext cx="770128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既通过祥子与周围人的关系,把笔触伸向更广大的不同阶级、不同家庭的生活面貌,真实地、较为全面地反映了当时社会的黑暗景象,又借此自然地揭示了祥子悲剧的必然性和社会意义。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428610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艺术特色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202183"/>
            <a:ext cx="77012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2.心理描写丰富、多变而细腻。</a:t>
            </a:r>
            <a:endParaRPr sz="2400" b="1" smtClean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在人物性格的塑造上,小说善于用丰富、多变、细腻的手法描写人物的心理活动和心理变化。祥子的个性沉默、坚韧乃至木讷,心理描写就补充了祥子不善言辞所留下的空白,尤其是祥子对车的感情,就主要是通过在不同情况下祥子对车的“态度”生动地反映出来的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526287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艺术特色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299860"/>
            <a:ext cx="77012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另外,通过别人的眼睛来观察祥子的心理,借助祥子眼中景物的变化来衬托其心理,手法多样,真切生动,充分表现了老舍对北平洋车夫深入透彻的洞察与理解。虎妞的心理描写也很逼真,她对于刘四,又拉又抗;她对于祥子,又骗又哄。对人物的描写极为细腻、准确,使这个人物个性十分鲜明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7487" y="579941"/>
            <a:ext cx="2657688" cy="559435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r>
              <a:rPr lang="zh-CN" altLang="en-US" sz="3200" b="1" smtClean="0">
                <a:solidFill>
                  <a:srgbClr val="BE6387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艺术特色</a:t>
            </a:r>
            <a:endParaRPr lang="zh-CN" altLang="en-US" sz="3200" b="1" smtClean="0">
              <a:solidFill>
                <a:srgbClr val="BE6387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700" y="1353514"/>
            <a:ext cx="770128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rgbClr val="FF0000"/>
                </a:solidFill>
                <a:latin typeface="+mj-ea"/>
                <a:ea typeface="+mj-ea"/>
                <a:cs typeface="+mj-ea"/>
              </a:rPr>
              <a:t>3.鲜明突出的“京味儿”。</a:t>
            </a:r>
            <a:endParaRPr sz="2400" b="1" smtClean="0">
              <a:solidFill>
                <a:srgbClr val="FF0000"/>
              </a:solidFill>
              <a:latin typeface="+mj-ea"/>
              <a:ea typeface="+mj-ea"/>
              <a:cs typeface="+mj-ea"/>
            </a:endParaRPr>
          </a:p>
          <a:p>
            <a:pPr algn="just">
              <a:lnSpc>
                <a:spcPct val="150000"/>
              </a:lnSpc>
            </a:pPr>
            <a:r>
              <a:rPr sz="2400" b="1" smtClean="0">
                <a:solidFill>
                  <a:schemeClr val="tx1"/>
                </a:solidFill>
                <a:latin typeface="+mj-ea"/>
                <a:ea typeface="+mj-ea"/>
                <a:cs typeface="+mj-ea"/>
              </a:rPr>
              <a:t>这种“京味儿”不仅体现在对北京的风俗民情、地理风貌、自然景物的充分展示,小说中对虎妞筹备婚礼的民俗的交代,以及对祥子拉车路线的详细叙述,都透出北平特有的地方色彩。“京味儿”还强烈地体现在小说的语言上。</a:t>
            </a:r>
            <a:endParaRPr sz="2400" b="1" smtClean="0">
              <a:solidFill>
                <a:schemeClr val="tx1"/>
              </a:solidFill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tags/tag1.xml><?xml version="1.0" encoding="utf-8"?>
<p:tagLst xmlns:p="http://schemas.openxmlformats.org/presentationml/2006/main">
  <p:tag name="KSO_WM_UNIT_TABLE_BEAUTIFY" val="smartTable{f4579dcc-ad6e-46b8-b9dc-3c87bbca5f3e}"/>
  <p:tag name="TABLE_COLORIDX" val="l"/>
  <p:tag name="TABLE_ONEKEY_SKIN_IDX" val="0"/>
  <p:tag name="TABLE_RECT" val="17*89.0742*686*210.65"/>
  <p:tag name="TABLE_SKINIDX" val="-1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78</Paragraphs>
  <Slides>28</Slides>
  <Notes>28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4">
      <vt:lpstr>Arial</vt:lpstr>
      <vt:lpstr>Calibri</vt:lpstr>
      <vt:lpstr>华文楷体</vt:lpstr>
      <vt:lpstr>华文新魏</vt:lpstr>
      <vt:lpstr>微软雅黑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2021-02-15T15:40:48.277</cp:lastPrinted>
  <dcterms:created xsi:type="dcterms:W3CDTF">2021-02-15T15:40:48Z</dcterms:created>
  <dcterms:modified xsi:type="dcterms:W3CDTF">2021-02-15T07:40:49Z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