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7" r:id="rId3"/>
    <p:sldId id="258" r:id="rId4"/>
    <p:sldId id="259" r:id="rId5"/>
    <p:sldId id="260" r:id="rId6"/>
    <p:sldId id="287" r:id="rId7"/>
    <p:sldId id="288" r:id="rId8"/>
    <p:sldId id="320" r:id="rId9"/>
    <p:sldId id="261" r:id="rId10"/>
    <p:sldId id="263" r:id="rId11"/>
    <p:sldId id="300" r:id="rId12"/>
    <p:sldId id="301" r:id="rId13"/>
    <p:sldId id="302" r:id="rId14"/>
    <p:sldId id="303" r:id="rId15"/>
    <p:sldId id="304" r:id="rId16"/>
    <p:sldId id="311" r:id="rId17"/>
    <p:sldId id="321" r:id="rId18"/>
    <p:sldId id="306" r:id="rId19"/>
    <p:sldId id="305" r:id="rId20"/>
    <p:sldId id="307" r:id="rId21"/>
    <p:sldId id="309" r:id="rId22"/>
    <p:sldId id="308" r:id="rId23"/>
    <p:sldId id="310" r:id="rId24"/>
    <p:sldId id="312" r:id="rId25"/>
    <p:sldId id="313" r:id="rId26"/>
    <p:sldId id="322" r:id="rId27"/>
    <p:sldId id="299" r:id="rId28"/>
    <p:sldId id="314" r:id="rId29"/>
    <p:sldId id="315" r:id="rId30"/>
    <p:sldId id="316" r:id="rId31"/>
    <p:sldId id="317" r:id="rId32"/>
    <p:sldId id="318" r:id="rId33"/>
    <p:sldId id="319" r:id="rId34"/>
    <p:sldId id="281" r:id="rId35"/>
  </p:sldIdLst>
  <p:sldSz cx="9144000" cy="5143500" type="screen16x9"/>
  <p:notesSz cx="6858000" cy="9144000"/>
  <p:custDataLst>
    <p:tags r:id="rId3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6" d="100"/>
          <a:sy n="76" d="100"/>
        </p:scale>
        <p:origin x="1413" y="70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tags" Target="tags/tag1.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2.xml" /><Relationship Id="rId40"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89C42C-8795-40B0-A365-8EF68A0844EB}"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3A0B75-5C9D-41B5-BCB5-87A8A85EDEC0}"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08721A4-81E4-4387-8B38-7B50E996438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08721A4-81E4-4387-8B38-7B50E996438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08721A4-81E4-4387-8B38-7B50E996438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23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08721A4-81E4-4387-8B38-7B50E996438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25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26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27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28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29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08721A4-81E4-4387-8B38-7B50E996438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30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31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32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08721A4-81E4-4387-8B38-7B50E996438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33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7A47CEBE-AE55-4527-B888-5D8E1DDAE18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7A47CEBE-AE55-4527-B888-5D8E1DDAE18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7A47CEBE-AE55-4527-B888-5D8E1DDAE18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08721A4-81E4-4387-8B38-7B50E996438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9E54CF3D-CC07-4505-87FA-2994252D4EAC}"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69251B9-1131-4696-A3D8-31276515BC9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仅标题">
    <p:spTree>
      <p:nvGrpSpPr>
        <p:cNvPr id="1" name=""/>
        <p:cNvGrpSpPr/>
        <p:nvPr/>
      </p:nvGrpSpPr>
      <p:grpSpPr>
        <a:xfrm>
          <a:off x="0" y="0"/>
          <a: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7_自定义版式">
    <p:spTree>
      <p:nvGrpSpPr>
        <p:cNvPr id="1" name=""/>
        <p:cNvGrpSpPr/>
        <p:nvPr/>
      </p:nvGrpSpPr>
      <p:grpSpPr>
        <a:xfrm>
          <a:off x="0" y="0"/>
          <a:ext cx="0" cy="0"/>
        </a:xfrm>
      </p:grpSpPr>
      <p:sp>
        <p:nvSpPr>
          <p:cNvPr id="14" name="图片占位符 13"/>
          <p:cNvSpPr>
            <a:spLocks noGrp="1"/>
          </p:cNvSpPr>
          <p:nvPr>
            <p:ph type="pic" sz="quarter" idx="10"/>
          </p:nvPr>
        </p:nvSpPr>
        <p:spPr>
          <a:xfrm>
            <a:off x="656035" y="1283789"/>
            <a:ext cx="1917347" cy="1541578"/>
          </a:xfrm>
          <a:custGeom>
            <a:gdLst>
              <a:gd name="connsiteX0" fmla="*/ 0 w 2556462"/>
              <a:gd name="connsiteY0" fmla="*/ 0 h 2055437"/>
              <a:gd name="connsiteX1" fmla="*/ 2556462 w 2556462"/>
              <a:gd name="connsiteY1" fmla="*/ 0 h 2055437"/>
              <a:gd name="connsiteX2" fmla="*/ 2556462 w 2556462"/>
              <a:gd name="connsiteY2" fmla="*/ 2055437 h 2055437"/>
              <a:gd name="connsiteX3" fmla="*/ 0 w 2556462"/>
              <a:gd name="connsiteY3" fmla="*/ 2055437 h 2055437"/>
            </a:gdLst>
            <a:cxnLst>
              <a:cxn ang="0">
                <a:pos x="connsiteX0" y="connsiteY0"/>
              </a:cxn>
              <a:cxn ang="0">
                <a:pos x="connsiteX1" y="connsiteY1"/>
              </a:cxn>
              <a:cxn ang="0">
                <a:pos x="connsiteX2" y="connsiteY2"/>
              </a:cxn>
              <a:cxn ang="0">
                <a:pos x="connsiteX3" y="connsiteY3"/>
              </a:cxn>
            </a:cxnLst>
            <a:rect l="l" t="t" r="r" b="b"/>
            <a:pathLst>
              <a:path w="2556462" h="2055437">
                <a:moveTo>
                  <a:pt x="0" y="0"/>
                </a:moveTo>
                <a:lnTo>
                  <a:pt x="2556462" y="0"/>
                </a:lnTo>
                <a:lnTo>
                  <a:pt x="2556462" y="2055437"/>
                </a:lnTo>
                <a:lnTo>
                  <a:pt x="0" y="2055437"/>
                </a:lnTo>
                <a:close/>
              </a:path>
            </a:pathLst>
          </a:custGeom>
        </p:spPr>
        <p:txBody>
          <a:bodyPr wrap="square">
            <a:noAutofit/>
          </a:bodyPr>
          <a:lstStyle/>
          <a:p>
            <a:endParaRPr lang="zh-CN" altLang="en-US"/>
          </a:p>
        </p:txBody>
      </p:sp>
      <p:sp>
        <p:nvSpPr>
          <p:cNvPr id="18" name="图片占位符 17"/>
          <p:cNvSpPr>
            <a:spLocks noGrp="1"/>
          </p:cNvSpPr>
          <p:nvPr>
            <p:ph type="pic" sz="quarter" idx="11"/>
          </p:nvPr>
        </p:nvSpPr>
        <p:spPr>
          <a:xfrm>
            <a:off x="656035" y="2865510"/>
            <a:ext cx="1917347" cy="1541578"/>
          </a:xfrm>
          <a:custGeom>
            <a:gdLst>
              <a:gd name="connsiteX0" fmla="*/ 0 w 2556462"/>
              <a:gd name="connsiteY0" fmla="*/ 0 h 2055437"/>
              <a:gd name="connsiteX1" fmla="*/ 2556462 w 2556462"/>
              <a:gd name="connsiteY1" fmla="*/ 0 h 2055437"/>
              <a:gd name="connsiteX2" fmla="*/ 2556462 w 2556462"/>
              <a:gd name="connsiteY2" fmla="*/ 2055437 h 2055437"/>
              <a:gd name="connsiteX3" fmla="*/ 0 w 2556462"/>
              <a:gd name="connsiteY3" fmla="*/ 2055437 h 2055437"/>
            </a:gdLst>
            <a:cxnLst>
              <a:cxn ang="0">
                <a:pos x="connsiteX0" y="connsiteY0"/>
              </a:cxn>
              <a:cxn ang="0">
                <a:pos x="connsiteX1" y="connsiteY1"/>
              </a:cxn>
              <a:cxn ang="0">
                <a:pos x="connsiteX2" y="connsiteY2"/>
              </a:cxn>
              <a:cxn ang="0">
                <a:pos x="connsiteX3" y="connsiteY3"/>
              </a:cxn>
            </a:cxnLst>
            <a:rect l="l" t="t" r="r" b="b"/>
            <a:pathLst>
              <a:path w="2556462" h="2055437">
                <a:moveTo>
                  <a:pt x="0" y="0"/>
                </a:moveTo>
                <a:lnTo>
                  <a:pt x="2556462" y="0"/>
                </a:lnTo>
                <a:lnTo>
                  <a:pt x="2556462" y="2055437"/>
                </a:lnTo>
                <a:lnTo>
                  <a:pt x="0" y="2055437"/>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2630853" y="1283790"/>
            <a:ext cx="3881393" cy="3123298"/>
          </a:xfrm>
          <a:custGeom>
            <a:gdLst>
              <a:gd name="connsiteX0" fmla="*/ 0 w 5175190"/>
              <a:gd name="connsiteY0" fmla="*/ 0 h 4164397"/>
              <a:gd name="connsiteX1" fmla="*/ 5175190 w 5175190"/>
              <a:gd name="connsiteY1" fmla="*/ 0 h 4164397"/>
              <a:gd name="connsiteX2" fmla="*/ 5175190 w 5175190"/>
              <a:gd name="connsiteY2" fmla="*/ 4164397 h 4164397"/>
              <a:gd name="connsiteX3" fmla="*/ 0 w 5175190"/>
              <a:gd name="connsiteY3" fmla="*/ 4164397 h 4164397"/>
            </a:gdLst>
            <a:cxnLst>
              <a:cxn ang="0">
                <a:pos x="connsiteX0" y="connsiteY0"/>
              </a:cxn>
              <a:cxn ang="0">
                <a:pos x="connsiteX1" y="connsiteY1"/>
              </a:cxn>
              <a:cxn ang="0">
                <a:pos x="connsiteX2" y="connsiteY2"/>
              </a:cxn>
              <a:cxn ang="0">
                <a:pos x="connsiteX3" y="connsiteY3"/>
              </a:cxn>
            </a:cxnLst>
            <a:rect l="l" t="t" r="r" b="b"/>
            <a:pathLst>
              <a:path w="5175190" h="4164397">
                <a:moveTo>
                  <a:pt x="0" y="0"/>
                </a:moveTo>
                <a:lnTo>
                  <a:pt x="5175190" y="0"/>
                </a:lnTo>
                <a:lnTo>
                  <a:pt x="5175190" y="4164397"/>
                </a:lnTo>
                <a:lnTo>
                  <a:pt x="0" y="4164397"/>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6570619" y="1276956"/>
            <a:ext cx="1917347" cy="1541578"/>
          </a:xfrm>
          <a:custGeom>
            <a:gdLst>
              <a:gd name="connsiteX0" fmla="*/ 0 w 2556462"/>
              <a:gd name="connsiteY0" fmla="*/ 0 h 2055437"/>
              <a:gd name="connsiteX1" fmla="*/ 2556462 w 2556462"/>
              <a:gd name="connsiteY1" fmla="*/ 0 h 2055437"/>
              <a:gd name="connsiteX2" fmla="*/ 2556462 w 2556462"/>
              <a:gd name="connsiteY2" fmla="*/ 2055437 h 2055437"/>
              <a:gd name="connsiteX3" fmla="*/ 0 w 2556462"/>
              <a:gd name="connsiteY3" fmla="*/ 2055437 h 2055437"/>
            </a:gdLst>
            <a:cxnLst>
              <a:cxn ang="0">
                <a:pos x="connsiteX0" y="connsiteY0"/>
              </a:cxn>
              <a:cxn ang="0">
                <a:pos x="connsiteX1" y="connsiteY1"/>
              </a:cxn>
              <a:cxn ang="0">
                <a:pos x="connsiteX2" y="connsiteY2"/>
              </a:cxn>
              <a:cxn ang="0">
                <a:pos x="connsiteX3" y="connsiteY3"/>
              </a:cxn>
            </a:cxnLst>
            <a:rect l="l" t="t" r="r" b="b"/>
            <a:pathLst>
              <a:path w="2556462" h="2055437">
                <a:moveTo>
                  <a:pt x="0" y="0"/>
                </a:moveTo>
                <a:lnTo>
                  <a:pt x="2556462" y="0"/>
                </a:lnTo>
                <a:lnTo>
                  <a:pt x="2556462" y="2055437"/>
                </a:lnTo>
                <a:lnTo>
                  <a:pt x="0" y="2055437"/>
                </a:lnTo>
                <a:close/>
              </a:path>
            </a:pathLst>
          </a:custGeom>
        </p:spPr>
        <p:txBody>
          <a:bodyPr wrap="square">
            <a:noAutofit/>
          </a:bodyPr>
          <a:lstStyle/>
          <a:p>
            <a:endParaRPr lang="zh-CN" altLang="en-US"/>
          </a:p>
        </p:txBody>
      </p:sp>
      <p:sp>
        <p:nvSpPr>
          <p:cNvPr id="17" name="图片占位符 16"/>
          <p:cNvSpPr>
            <a:spLocks noGrp="1"/>
          </p:cNvSpPr>
          <p:nvPr>
            <p:ph type="pic" sz="quarter" idx="14"/>
          </p:nvPr>
        </p:nvSpPr>
        <p:spPr>
          <a:xfrm>
            <a:off x="6570619" y="2865511"/>
            <a:ext cx="1917347" cy="1541578"/>
          </a:xfrm>
          <a:custGeom>
            <a:gdLst>
              <a:gd name="connsiteX0" fmla="*/ 0 w 2556462"/>
              <a:gd name="connsiteY0" fmla="*/ 0 h 2055437"/>
              <a:gd name="connsiteX1" fmla="*/ 2556462 w 2556462"/>
              <a:gd name="connsiteY1" fmla="*/ 0 h 2055437"/>
              <a:gd name="connsiteX2" fmla="*/ 2556462 w 2556462"/>
              <a:gd name="connsiteY2" fmla="*/ 2055437 h 2055437"/>
              <a:gd name="connsiteX3" fmla="*/ 0 w 2556462"/>
              <a:gd name="connsiteY3" fmla="*/ 2055437 h 2055437"/>
            </a:gdLst>
            <a:cxnLst>
              <a:cxn ang="0">
                <a:pos x="connsiteX0" y="connsiteY0"/>
              </a:cxn>
              <a:cxn ang="0">
                <a:pos x="connsiteX1" y="connsiteY1"/>
              </a:cxn>
              <a:cxn ang="0">
                <a:pos x="connsiteX2" y="connsiteY2"/>
              </a:cxn>
              <a:cxn ang="0">
                <a:pos x="connsiteX3" y="connsiteY3"/>
              </a:cxn>
            </a:cxnLst>
            <a:rect l="l" t="t" r="r" b="b"/>
            <a:pathLst>
              <a:path w="2556462" h="2055437">
                <a:moveTo>
                  <a:pt x="0" y="0"/>
                </a:moveTo>
                <a:lnTo>
                  <a:pt x="2556462" y="0"/>
                </a:lnTo>
                <a:lnTo>
                  <a:pt x="2556462" y="2055437"/>
                </a:lnTo>
                <a:lnTo>
                  <a:pt x="0" y="2055437"/>
                </a:lnTo>
                <a:close/>
              </a:path>
            </a:pathLst>
          </a:custGeom>
        </p:spPr>
        <p:txBody>
          <a:bodyPr wrap="square">
            <a:noAutofit/>
          </a:bodyPr>
          <a:lstStyle/>
          <a:p>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2_自定义版式">
    <p:spTree>
      <p:nvGrpSpPr>
        <p:cNvPr id="1" name=""/>
        <p:cNvGrpSpPr/>
        <p:nvPr/>
      </p:nvGrpSpPr>
      <p:grpSpPr>
        <a:xfrm>
          <a:off x="0" y="0"/>
          <a:ext cx="0" cy="0"/>
        </a:xfrm>
      </p:grpSpPr>
      <p:sp>
        <p:nvSpPr>
          <p:cNvPr id="13" name="图片占位符 12"/>
          <p:cNvSpPr>
            <a:spLocks noGrp="1"/>
          </p:cNvSpPr>
          <p:nvPr>
            <p:ph type="pic" sz="quarter" idx="10"/>
          </p:nvPr>
        </p:nvSpPr>
        <p:spPr>
          <a:xfrm>
            <a:off x="1332807" y="1547436"/>
            <a:ext cx="1122445" cy="1150142"/>
          </a:xfrm>
          <a:custGeom>
            <a:gdLst>
              <a:gd name="connsiteX0" fmla="*/ 489794 w 1496593"/>
              <a:gd name="connsiteY0" fmla="*/ 0 h 1533522"/>
              <a:gd name="connsiteX1" fmla="*/ 512470 w 1496593"/>
              <a:gd name="connsiteY1" fmla="*/ 0 h 1533522"/>
              <a:gd name="connsiteX2" fmla="*/ 1006799 w 1496593"/>
              <a:gd name="connsiteY2" fmla="*/ 0 h 1533522"/>
              <a:gd name="connsiteX3" fmla="*/ 1496593 w 1496593"/>
              <a:gd name="connsiteY3" fmla="*/ 0 h 1533522"/>
              <a:gd name="connsiteX4" fmla="*/ 1496593 w 1496593"/>
              <a:gd name="connsiteY4" fmla="*/ 497482 h 1533522"/>
              <a:gd name="connsiteX5" fmla="*/ 1496593 w 1496593"/>
              <a:gd name="connsiteY5" fmla="*/ 711993 h 1533522"/>
              <a:gd name="connsiteX6" fmla="*/ 1496593 w 1496593"/>
              <a:gd name="connsiteY6" fmla="*/ 1036040 h 1533522"/>
              <a:gd name="connsiteX7" fmla="*/ 1006799 w 1496593"/>
              <a:gd name="connsiteY7" fmla="*/ 1533522 h 1533522"/>
              <a:gd name="connsiteX8" fmla="*/ 984123 w 1496593"/>
              <a:gd name="connsiteY8" fmla="*/ 1533522 h 1533522"/>
              <a:gd name="connsiteX9" fmla="*/ 489794 w 1496593"/>
              <a:gd name="connsiteY9" fmla="*/ 1533522 h 1533522"/>
              <a:gd name="connsiteX10" fmla="*/ 0 w 1496593"/>
              <a:gd name="connsiteY10" fmla="*/ 1533522 h 1533522"/>
              <a:gd name="connsiteX11" fmla="*/ 0 w 1496593"/>
              <a:gd name="connsiteY11" fmla="*/ 1036040 h 1533522"/>
              <a:gd name="connsiteX12" fmla="*/ 0 w 1496593"/>
              <a:gd name="connsiteY12" fmla="*/ 816966 h 1533522"/>
              <a:gd name="connsiteX13" fmla="*/ 0 w 1496593"/>
              <a:gd name="connsiteY13" fmla="*/ 497482 h 1533522"/>
              <a:gd name="connsiteX14" fmla="*/ 489794 w 1496593"/>
              <a:gd name="connsiteY14" fmla="*/ 0 h 15335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593" h="1533522">
                <a:moveTo>
                  <a:pt x="489794" y="0"/>
                </a:moveTo>
                <a:cubicBezTo>
                  <a:pt x="489794" y="0"/>
                  <a:pt x="489794" y="0"/>
                  <a:pt x="512470" y="0"/>
                </a:cubicBezTo>
                <a:cubicBezTo>
                  <a:pt x="512470" y="0"/>
                  <a:pt x="512470" y="0"/>
                  <a:pt x="1006799" y="0"/>
                </a:cubicBezTo>
                <a:lnTo>
                  <a:pt x="1496593" y="0"/>
                </a:lnTo>
                <a:cubicBezTo>
                  <a:pt x="1496593" y="0"/>
                  <a:pt x="1496593" y="0"/>
                  <a:pt x="1496593" y="497482"/>
                </a:cubicBezTo>
                <a:cubicBezTo>
                  <a:pt x="1496593" y="497482"/>
                  <a:pt x="1496593" y="497482"/>
                  <a:pt x="1496593" y="711993"/>
                </a:cubicBezTo>
                <a:cubicBezTo>
                  <a:pt x="1496593" y="711993"/>
                  <a:pt x="1496593" y="711993"/>
                  <a:pt x="1496593" y="1036040"/>
                </a:cubicBezTo>
                <a:cubicBezTo>
                  <a:pt x="1496593" y="1309884"/>
                  <a:pt x="1278907" y="1533522"/>
                  <a:pt x="1006799" y="1533522"/>
                </a:cubicBezTo>
                <a:cubicBezTo>
                  <a:pt x="1006799" y="1533522"/>
                  <a:pt x="1006799" y="1533522"/>
                  <a:pt x="984123" y="1533522"/>
                </a:cubicBezTo>
                <a:cubicBezTo>
                  <a:pt x="984123" y="1533522"/>
                  <a:pt x="984123" y="1533522"/>
                  <a:pt x="489794" y="1533522"/>
                </a:cubicBezTo>
                <a:cubicBezTo>
                  <a:pt x="489794" y="1533522"/>
                  <a:pt x="489794" y="1533522"/>
                  <a:pt x="0" y="1533522"/>
                </a:cubicBezTo>
                <a:cubicBezTo>
                  <a:pt x="0" y="1533522"/>
                  <a:pt x="0" y="1533522"/>
                  <a:pt x="0" y="1036040"/>
                </a:cubicBezTo>
                <a:cubicBezTo>
                  <a:pt x="0" y="1036040"/>
                  <a:pt x="0" y="1036040"/>
                  <a:pt x="0" y="816966"/>
                </a:cubicBezTo>
                <a:cubicBezTo>
                  <a:pt x="0" y="816966"/>
                  <a:pt x="0" y="816966"/>
                  <a:pt x="0" y="497482"/>
                </a:cubicBezTo>
                <a:cubicBezTo>
                  <a:pt x="0" y="223639"/>
                  <a:pt x="217686" y="0"/>
                  <a:pt x="489794"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3114255" y="1547221"/>
            <a:ext cx="1122445" cy="1150142"/>
          </a:xfrm>
          <a:custGeom>
            <a:gdLst>
              <a:gd name="connsiteX0" fmla="*/ 489794 w 1496593"/>
              <a:gd name="connsiteY0" fmla="*/ 0 h 1533522"/>
              <a:gd name="connsiteX1" fmla="*/ 512470 w 1496593"/>
              <a:gd name="connsiteY1" fmla="*/ 0 h 1533522"/>
              <a:gd name="connsiteX2" fmla="*/ 1006799 w 1496593"/>
              <a:gd name="connsiteY2" fmla="*/ 0 h 1533522"/>
              <a:gd name="connsiteX3" fmla="*/ 1496593 w 1496593"/>
              <a:gd name="connsiteY3" fmla="*/ 0 h 1533522"/>
              <a:gd name="connsiteX4" fmla="*/ 1496593 w 1496593"/>
              <a:gd name="connsiteY4" fmla="*/ 497482 h 1533522"/>
              <a:gd name="connsiteX5" fmla="*/ 1496593 w 1496593"/>
              <a:gd name="connsiteY5" fmla="*/ 711993 h 1533522"/>
              <a:gd name="connsiteX6" fmla="*/ 1496593 w 1496593"/>
              <a:gd name="connsiteY6" fmla="*/ 1036040 h 1533522"/>
              <a:gd name="connsiteX7" fmla="*/ 1006799 w 1496593"/>
              <a:gd name="connsiteY7" fmla="*/ 1533522 h 1533522"/>
              <a:gd name="connsiteX8" fmla="*/ 984123 w 1496593"/>
              <a:gd name="connsiteY8" fmla="*/ 1533522 h 1533522"/>
              <a:gd name="connsiteX9" fmla="*/ 489794 w 1496593"/>
              <a:gd name="connsiteY9" fmla="*/ 1533522 h 1533522"/>
              <a:gd name="connsiteX10" fmla="*/ 0 w 1496593"/>
              <a:gd name="connsiteY10" fmla="*/ 1533522 h 1533522"/>
              <a:gd name="connsiteX11" fmla="*/ 0 w 1496593"/>
              <a:gd name="connsiteY11" fmla="*/ 1036040 h 1533522"/>
              <a:gd name="connsiteX12" fmla="*/ 0 w 1496593"/>
              <a:gd name="connsiteY12" fmla="*/ 816966 h 1533522"/>
              <a:gd name="connsiteX13" fmla="*/ 0 w 1496593"/>
              <a:gd name="connsiteY13" fmla="*/ 497482 h 1533522"/>
              <a:gd name="connsiteX14" fmla="*/ 489794 w 1496593"/>
              <a:gd name="connsiteY14" fmla="*/ 0 h 15335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593" h="1533522">
                <a:moveTo>
                  <a:pt x="489794" y="0"/>
                </a:moveTo>
                <a:cubicBezTo>
                  <a:pt x="489794" y="0"/>
                  <a:pt x="489794" y="0"/>
                  <a:pt x="512470" y="0"/>
                </a:cubicBezTo>
                <a:cubicBezTo>
                  <a:pt x="512470" y="0"/>
                  <a:pt x="512470" y="0"/>
                  <a:pt x="1006799" y="0"/>
                </a:cubicBezTo>
                <a:lnTo>
                  <a:pt x="1496593" y="0"/>
                </a:lnTo>
                <a:cubicBezTo>
                  <a:pt x="1496593" y="0"/>
                  <a:pt x="1496593" y="0"/>
                  <a:pt x="1496593" y="497482"/>
                </a:cubicBezTo>
                <a:cubicBezTo>
                  <a:pt x="1496593" y="497482"/>
                  <a:pt x="1496593" y="497482"/>
                  <a:pt x="1496593" y="711993"/>
                </a:cubicBezTo>
                <a:cubicBezTo>
                  <a:pt x="1496593" y="711993"/>
                  <a:pt x="1496593" y="711993"/>
                  <a:pt x="1496593" y="1036040"/>
                </a:cubicBezTo>
                <a:cubicBezTo>
                  <a:pt x="1496593" y="1309884"/>
                  <a:pt x="1278907" y="1533522"/>
                  <a:pt x="1006799" y="1533522"/>
                </a:cubicBezTo>
                <a:cubicBezTo>
                  <a:pt x="1006799" y="1533522"/>
                  <a:pt x="1006799" y="1533522"/>
                  <a:pt x="984123" y="1533522"/>
                </a:cubicBezTo>
                <a:cubicBezTo>
                  <a:pt x="984123" y="1533522"/>
                  <a:pt x="984123" y="1533522"/>
                  <a:pt x="489794" y="1533522"/>
                </a:cubicBezTo>
                <a:cubicBezTo>
                  <a:pt x="489794" y="1533522"/>
                  <a:pt x="489794" y="1533522"/>
                  <a:pt x="0" y="1533522"/>
                </a:cubicBezTo>
                <a:cubicBezTo>
                  <a:pt x="0" y="1533522"/>
                  <a:pt x="0" y="1533522"/>
                  <a:pt x="0" y="1036040"/>
                </a:cubicBezTo>
                <a:cubicBezTo>
                  <a:pt x="0" y="1036040"/>
                  <a:pt x="0" y="1036040"/>
                  <a:pt x="0" y="816966"/>
                </a:cubicBezTo>
                <a:cubicBezTo>
                  <a:pt x="0" y="816966"/>
                  <a:pt x="0" y="816966"/>
                  <a:pt x="0" y="497482"/>
                </a:cubicBezTo>
                <a:cubicBezTo>
                  <a:pt x="0" y="223639"/>
                  <a:pt x="217686" y="0"/>
                  <a:pt x="489794" y="0"/>
                </a:cubicBez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4895703" y="1547007"/>
            <a:ext cx="1122445" cy="1150142"/>
          </a:xfrm>
          <a:custGeom>
            <a:gdLst>
              <a:gd name="connsiteX0" fmla="*/ 489794 w 1496593"/>
              <a:gd name="connsiteY0" fmla="*/ 0 h 1533522"/>
              <a:gd name="connsiteX1" fmla="*/ 512470 w 1496593"/>
              <a:gd name="connsiteY1" fmla="*/ 0 h 1533522"/>
              <a:gd name="connsiteX2" fmla="*/ 1006799 w 1496593"/>
              <a:gd name="connsiteY2" fmla="*/ 0 h 1533522"/>
              <a:gd name="connsiteX3" fmla="*/ 1496593 w 1496593"/>
              <a:gd name="connsiteY3" fmla="*/ 0 h 1533522"/>
              <a:gd name="connsiteX4" fmla="*/ 1496593 w 1496593"/>
              <a:gd name="connsiteY4" fmla="*/ 497482 h 1533522"/>
              <a:gd name="connsiteX5" fmla="*/ 1496593 w 1496593"/>
              <a:gd name="connsiteY5" fmla="*/ 711993 h 1533522"/>
              <a:gd name="connsiteX6" fmla="*/ 1496593 w 1496593"/>
              <a:gd name="connsiteY6" fmla="*/ 1036040 h 1533522"/>
              <a:gd name="connsiteX7" fmla="*/ 1006799 w 1496593"/>
              <a:gd name="connsiteY7" fmla="*/ 1533522 h 1533522"/>
              <a:gd name="connsiteX8" fmla="*/ 984123 w 1496593"/>
              <a:gd name="connsiteY8" fmla="*/ 1533522 h 1533522"/>
              <a:gd name="connsiteX9" fmla="*/ 489794 w 1496593"/>
              <a:gd name="connsiteY9" fmla="*/ 1533522 h 1533522"/>
              <a:gd name="connsiteX10" fmla="*/ 0 w 1496593"/>
              <a:gd name="connsiteY10" fmla="*/ 1533522 h 1533522"/>
              <a:gd name="connsiteX11" fmla="*/ 0 w 1496593"/>
              <a:gd name="connsiteY11" fmla="*/ 1036040 h 1533522"/>
              <a:gd name="connsiteX12" fmla="*/ 0 w 1496593"/>
              <a:gd name="connsiteY12" fmla="*/ 816966 h 1533522"/>
              <a:gd name="connsiteX13" fmla="*/ 0 w 1496593"/>
              <a:gd name="connsiteY13" fmla="*/ 497482 h 1533522"/>
              <a:gd name="connsiteX14" fmla="*/ 489794 w 1496593"/>
              <a:gd name="connsiteY14" fmla="*/ 0 h 15335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593" h="1533522">
                <a:moveTo>
                  <a:pt x="489794" y="0"/>
                </a:moveTo>
                <a:cubicBezTo>
                  <a:pt x="489794" y="0"/>
                  <a:pt x="489794" y="0"/>
                  <a:pt x="512470" y="0"/>
                </a:cubicBezTo>
                <a:cubicBezTo>
                  <a:pt x="512470" y="0"/>
                  <a:pt x="512470" y="0"/>
                  <a:pt x="1006799" y="0"/>
                </a:cubicBezTo>
                <a:lnTo>
                  <a:pt x="1496593" y="0"/>
                </a:lnTo>
                <a:cubicBezTo>
                  <a:pt x="1496593" y="0"/>
                  <a:pt x="1496593" y="0"/>
                  <a:pt x="1496593" y="497482"/>
                </a:cubicBezTo>
                <a:cubicBezTo>
                  <a:pt x="1496593" y="497482"/>
                  <a:pt x="1496593" y="497482"/>
                  <a:pt x="1496593" y="711993"/>
                </a:cubicBezTo>
                <a:cubicBezTo>
                  <a:pt x="1496593" y="711993"/>
                  <a:pt x="1496593" y="711993"/>
                  <a:pt x="1496593" y="1036040"/>
                </a:cubicBezTo>
                <a:cubicBezTo>
                  <a:pt x="1496593" y="1309884"/>
                  <a:pt x="1278907" y="1533522"/>
                  <a:pt x="1006799" y="1533522"/>
                </a:cubicBezTo>
                <a:cubicBezTo>
                  <a:pt x="1006799" y="1533522"/>
                  <a:pt x="1006799" y="1533522"/>
                  <a:pt x="984123" y="1533522"/>
                </a:cubicBezTo>
                <a:cubicBezTo>
                  <a:pt x="984123" y="1533522"/>
                  <a:pt x="984123" y="1533522"/>
                  <a:pt x="489794" y="1533522"/>
                </a:cubicBezTo>
                <a:cubicBezTo>
                  <a:pt x="489794" y="1533522"/>
                  <a:pt x="489794" y="1533522"/>
                  <a:pt x="0" y="1533522"/>
                </a:cubicBezTo>
                <a:cubicBezTo>
                  <a:pt x="0" y="1533522"/>
                  <a:pt x="0" y="1533522"/>
                  <a:pt x="0" y="1036040"/>
                </a:cubicBezTo>
                <a:cubicBezTo>
                  <a:pt x="0" y="1036040"/>
                  <a:pt x="0" y="1036040"/>
                  <a:pt x="0" y="816966"/>
                </a:cubicBezTo>
                <a:cubicBezTo>
                  <a:pt x="0" y="816966"/>
                  <a:pt x="0" y="816966"/>
                  <a:pt x="0" y="497482"/>
                </a:cubicBezTo>
                <a:cubicBezTo>
                  <a:pt x="0" y="223639"/>
                  <a:pt x="217686" y="0"/>
                  <a:pt x="489794" y="0"/>
                </a:cubicBez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6677152" y="1546792"/>
            <a:ext cx="1122445" cy="1150142"/>
          </a:xfrm>
          <a:custGeom>
            <a:gdLst>
              <a:gd name="connsiteX0" fmla="*/ 489794 w 1496593"/>
              <a:gd name="connsiteY0" fmla="*/ 0 h 1533522"/>
              <a:gd name="connsiteX1" fmla="*/ 512470 w 1496593"/>
              <a:gd name="connsiteY1" fmla="*/ 0 h 1533522"/>
              <a:gd name="connsiteX2" fmla="*/ 1006799 w 1496593"/>
              <a:gd name="connsiteY2" fmla="*/ 0 h 1533522"/>
              <a:gd name="connsiteX3" fmla="*/ 1496593 w 1496593"/>
              <a:gd name="connsiteY3" fmla="*/ 0 h 1533522"/>
              <a:gd name="connsiteX4" fmla="*/ 1496593 w 1496593"/>
              <a:gd name="connsiteY4" fmla="*/ 497482 h 1533522"/>
              <a:gd name="connsiteX5" fmla="*/ 1496593 w 1496593"/>
              <a:gd name="connsiteY5" fmla="*/ 711993 h 1533522"/>
              <a:gd name="connsiteX6" fmla="*/ 1496593 w 1496593"/>
              <a:gd name="connsiteY6" fmla="*/ 1036040 h 1533522"/>
              <a:gd name="connsiteX7" fmla="*/ 1006799 w 1496593"/>
              <a:gd name="connsiteY7" fmla="*/ 1533522 h 1533522"/>
              <a:gd name="connsiteX8" fmla="*/ 984123 w 1496593"/>
              <a:gd name="connsiteY8" fmla="*/ 1533522 h 1533522"/>
              <a:gd name="connsiteX9" fmla="*/ 489794 w 1496593"/>
              <a:gd name="connsiteY9" fmla="*/ 1533522 h 1533522"/>
              <a:gd name="connsiteX10" fmla="*/ 0 w 1496593"/>
              <a:gd name="connsiteY10" fmla="*/ 1533522 h 1533522"/>
              <a:gd name="connsiteX11" fmla="*/ 0 w 1496593"/>
              <a:gd name="connsiteY11" fmla="*/ 1036040 h 1533522"/>
              <a:gd name="connsiteX12" fmla="*/ 0 w 1496593"/>
              <a:gd name="connsiteY12" fmla="*/ 816966 h 1533522"/>
              <a:gd name="connsiteX13" fmla="*/ 0 w 1496593"/>
              <a:gd name="connsiteY13" fmla="*/ 497482 h 1533522"/>
              <a:gd name="connsiteX14" fmla="*/ 489794 w 1496593"/>
              <a:gd name="connsiteY14" fmla="*/ 0 h 15335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593" h="1533522">
                <a:moveTo>
                  <a:pt x="489794" y="0"/>
                </a:moveTo>
                <a:cubicBezTo>
                  <a:pt x="489794" y="0"/>
                  <a:pt x="489794" y="0"/>
                  <a:pt x="512470" y="0"/>
                </a:cubicBezTo>
                <a:cubicBezTo>
                  <a:pt x="512470" y="0"/>
                  <a:pt x="512470" y="0"/>
                  <a:pt x="1006799" y="0"/>
                </a:cubicBezTo>
                <a:lnTo>
                  <a:pt x="1496593" y="0"/>
                </a:lnTo>
                <a:cubicBezTo>
                  <a:pt x="1496593" y="0"/>
                  <a:pt x="1496593" y="0"/>
                  <a:pt x="1496593" y="497482"/>
                </a:cubicBezTo>
                <a:cubicBezTo>
                  <a:pt x="1496593" y="497482"/>
                  <a:pt x="1496593" y="497482"/>
                  <a:pt x="1496593" y="711993"/>
                </a:cubicBezTo>
                <a:cubicBezTo>
                  <a:pt x="1496593" y="711993"/>
                  <a:pt x="1496593" y="711993"/>
                  <a:pt x="1496593" y="1036040"/>
                </a:cubicBezTo>
                <a:cubicBezTo>
                  <a:pt x="1496593" y="1309884"/>
                  <a:pt x="1278907" y="1533522"/>
                  <a:pt x="1006799" y="1533522"/>
                </a:cubicBezTo>
                <a:cubicBezTo>
                  <a:pt x="1006799" y="1533522"/>
                  <a:pt x="1006799" y="1533522"/>
                  <a:pt x="984123" y="1533522"/>
                </a:cubicBezTo>
                <a:cubicBezTo>
                  <a:pt x="984123" y="1533522"/>
                  <a:pt x="984123" y="1533522"/>
                  <a:pt x="489794" y="1533522"/>
                </a:cubicBezTo>
                <a:cubicBezTo>
                  <a:pt x="489794" y="1533522"/>
                  <a:pt x="489794" y="1533522"/>
                  <a:pt x="0" y="1533522"/>
                </a:cubicBezTo>
                <a:cubicBezTo>
                  <a:pt x="0" y="1533522"/>
                  <a:pt x="0" y="1533522"/>
                  <a:pt x="0" y="1036040"/>
                </a:cubicBezTo>
                <a:cubicBezTo>
                  <a:pt x="0" y="1036040"/>
                  <a:pt x="0" y="1036040"/>
                  <a:pt x="0" y="816966"/>
                </a:cubicBezTo>
                <a:cubicBezTo>
                  <a:pt x="0" y="816966"/>
                  <a:pt x="0" y="816966"/>
                  <a:pt x="0" y="497482"/>
                </a:cubicBezTo>
                <a:cubicBezTo>
                  <a:pt x="0" y="223639"/>
                  <a:pt x="217686" y="0"/>
                  <a:pt x="489794" y="0"/>
                </a:cubicBezTo>
                <a:close/>
              </a:path>
            </a:pathLst>
          </a:custGeom>
        </p:spPr>
        <p:txBody>
          <a:bodyPr wrap="square">
            <a:noAutofit/>
          </a:bodyPr>
          <a:lstStyle/>
          <a:p>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4_自定义版式">
    <p:spTree>
      <p:nvGrpSpPr>
        <p:cNvPr id="1" name=""/>
        <p:cNvGrpSpPr/>
        <p:nvPr/>
      </p:nvGrpSpPr>
      <p:grpSpPr>
        <a:xfrm>
          <a:off x="0" y="0"/>
          <a:ext cx="0" cy="0"/>
        </a:xfrm>
      </p:grpSpPr>
      <p:sp>
        <p:nvSpPr>
          <p:cNvPr id="12" name="图片占位符 11"/>
          <p:cNvSpPr>
            <a:spLocks noGrp="1"/>
          </p:cNvSpPr>
          <p:nvPr>
            <p:ph type="pic" sz="quarter" idx="10"/>
          </p:nvPr>
        </p:nvSpPr>
        <p:spPr>
          <a:xfrm>
            <a:off x="1654" y="1197813"/>
            <a:ext cx="3378608" cy="2631014"/>
          </a:xfrm>
          <a:custGeom>
            <a:gdLst>
              <a:gd name="connsiteX0" fmla="*/ 0 w 4504810"/>
              <a:gd name="connsiteY0" fmla="*/ 0 h 3508018"/>
              <a:gd name="connsiteX1" fmla="*/ 4504810 w 4504810"/>
              <a:gd name="connsiteY1" fmla="*/ 0 h 3508018"/>
              <a:gd name="connsiteX2" fmla="*/ 4504810 w 4504810"/>
              <a:gd name="connsiteY2" fmla="*/ 3508018 h 3508018"/>
              <a:gd name="connsiteX3" fmla="*/ 0 w 4504810"/>
              <a:gd name="connsiteY3" fmla="*/ 3508018 h 3508018"/>
            </a:gdLst>
            <a:cxnLst>
              <a:cxn ang="0">
                <a:pos x="connsiteX0" y="connsiteY0"/>
              </a:cxn>
              <a:cxn ang="0">
                <a:pos x="connsiteX1" y="connsiteY1"/>
              </a:cxn>
              <a:cxn ang="0">
                <a:pos x="connsiteX2" y="connsiteY2"/>
              </a:cxn>
              <a:cxn ang="0">
                <a:pos x="connsiteX3" y="connsiteY3"/>
              </a:cxn>
            </a:cxnLst>
            <a:rect l="l" t="t" r="r" b="b"/>
            <a:pathLst>
              <a:path w="4504810" h="3508018">
                <a:moveTo>
                  <a:pt x="0" y="0"/>
                </a:moveTo>
                <a:lnTo>
                  <a:pt x="4504810" y="0"/>
                </a:lnTo>
                <a:lnTo>
                  <a:pt x="4504810" y="3508018"/>
                </a:lnTo>
                <a:lnTo>
                  <a:pt x="0" y="3508018"/>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3380264" y="1197813"/>
            <a:ext cx="2870059" cy="2631014"/>
          </a:xfrm>
          <a:custGeom>
            <a:gdLst>
              <a:gd name="connsiteX0" fmla="*/ 0 w 3826745"/>
              <a:gd name="connsiteY0" fmla="*/ 0 h 3508018"/>
              <a:gd name="connsiteX1" fmla="*/ 3826745 w 3826745"/>
              <a:gd name="connsiteY1" fmla="*/ 0 h 3508018"/>
              <a:gd name="connsiteX2" fmla="*/ 3826745 w 3826745"/>
              <a:gd name="connsiteY2" fmla="*/ 3508018 h 3508018"/>
              <a:gd name="connsiteX3" fmla="*/ 0 w 3826745"/>
              <a:gd name="connsiteY3" fmla="*/ 3508018 h 3508018"/>
            </a:gdLst>
            <a:cxnLst>
              <a:cxn ang="0">
                <a:pos x="connsiteX0" y="connsiteY0"/>
              </a:cxn>
              <a:cxn ang="0">
                <a:pos x="connsiteX1" y="connsiteY1"/>
              </a:cxn>
              <a:cxn ang="0">
                <a:pos x="connsiteX2" y="connsiteY2"/>
              </a:cxn>
              <a:cxn ang="0">
                <a:pos x="connsiteX3" y="connsiteY3"/>
              </a:cxn>
            </a:cxnLst>
            <a:rect l="l" t="t" r="r" b="b"/>
            <a:pathLst>
              <a:path w="3826744" h="3508018">
                <a:moveTo>
                  <a:pt x="0" y="0"/>
                </a:moveTo>
                <a:lnTo>
                  <a:pt x="3826745" y="0"/>
                </a:lnTo>
                <a:lnTo>
                  <a:pt x="3826745" y="3508018"/>
                </a:lnTo>
                <a:lnTo>
                  <a:pt x="0" y="3508018"/>
                </a:lnTo>
                <a:close/>
              </a:path>
            </a:pathLst>
          </a:custGeom>
        </p:spPr>
        <p:txBody>
          <a:bodyPr wrap="square">
            <a:noAutofit/>
          </a:bodyPr>
          <a:lstStyle/>
          <a:p>
            <a:endParaRPr lang="zh-CN" altLang="en-US"/>
          </a:p>
        </p:txBody>
      </p:sp>
      <p:sp>
        <p:nvSpPr>
          <p:cNvPr id="10" name="图片占位符 9"/>
          <p:cNvSpPr>
            <a:spLocks noGrp="1"/>
          </p:cNvSpPr>
          <p:nvPr>
            <p:ph type="pic" sz="quarter" idx="12"/>
          </p:nvPr>
        </p:nvSpPr>
        <p:spPr>
          <a:xfrm>
            <a:off x="6250321" y="1197606"/>
            <a:ext cx="2890884" cy="2628902"/>
          </a:xfrm>
          <a:custGeom>
            <a:gdLst>
              <a:gd name="connsiteX0" fmla="*/ 0 w 3854512"/>
              <a:gd name="connsiteY0" fmla="*/ 0 h 3505202"/>
              <a:gd name="connsiteX1" fmla="*/ 3854512 w 3854512"/>
              <a:gd name="connsiteY1" fmla="*/ 0 h 3505202"/>
              <a:gd name="connsiteX2" fmla="*/ 3854512 w 3854512"/>
              <a:gd name="connsiteY2" fmla="*/ 3505202 h 3505202"/>
              <a:gd name="connsiteX3" fmla="*/ 0 w 3854512"/>
              <a:gd name="connsiteY3" fmla="*/ 3505202 h 3505202"/>
            </a:gdLst>
            <a:cxnLst>
              <a:cxn ang="0">
                <a:pos x="connsiteX0" y="connsiteY0"/>
              </a:cxn>
              <a:cxn ang="0">
                <a:pos x="connsiteX1" y="connsiteY1"/>
              </a:cxn>
              <a:cxn ang="0">
                <a:pos x="connsiteX2" y="connsiteY2"/>
              </a:cxn>
              <a:cxn ang="0">
                <a:pos x="connsiteX3" y="connsiteY3"/>
              </a:cxn>
            </a:cxnLst>
            <a:rect l="l" t="t" r="r" b="b"/>
            <a:pathLst>
              <a:path w="3854512" h="3505202">
                <a:moveTo>
                  <a:pt x="0" y="0"/>
                </a:moveTo>
                <a:lnTo>
                  <a:pt x="3854512" y="0"/>
                </a:lnTo>
                <a:lnTo>
                  <a:pt x="3854512" y="3505202"/>
                </a:lnTo>
                <a:lnTo>
                  <a:pt x="0" y="3505202"/>
                </a:lnTo>
                <a:close/>
              </a:path>
            </a:pathLst>
          </a:custGeom>
        </p:spPr>
        <p:txBody>
          <a:bodyPr wrap="square">
            <a:noAutofit/>
          </a:bodyPr>
          <a:lstStyle/>
          <a:p>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image" Target="../media/image2.jpeg" /><Relationship Id="rId8" Type="http://schemas.openxmlformats.org/officeDocument/2006/relationships/image" Target="../media/image3.png"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2" name="图片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785046"/>
            <a:ext cx="9144000" cy="463153"/>
          </a:xfrm>
          <a:prstGeom prst="rect">
            <a:avLst/>
          </a:prstGeom>
        </p:spPr>
      </p:pic>
      <p:sp>
        <p:nvSpPr>
          <p:cNvPr id="4" name="文本框 3"/>
          <p:cNvSpPr txBox="1"/>
          <p:nvPr userDrawn="1"/>
        </p:nvSpPr>
        <p:spPr>
          <a:xfrm>
            <a:off x="3238500" y="2228850"/>
            <a:ext cx="2667000" cy="196208"/>
          </a:xfrm>
          <a:prstGeom prst="rect">
            <a:avLst/>
          </a:prstGeom>
          <a:noFill/>
        </p:spPr>
        <p:txBody>
          <a:bodyPr wrap="square" rtlCol="0">
            <a:spAutoFit/>
          </a:bodyPr>
          <a:lstStyle/>
          <a:p>
            <a:r>
              <a:rPr lang="zh-CN" altLang="en-US" sz="225">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225">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225">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endParaRPr lang="zh-CN" altLang="en-US" sz="225">
              <a:solidFill>
                <a:schemeClr val="bg1">
                  <a:alpha val="0"/>
                </a:schemeClr>
              </a:solidFill>
              <a:latin typeface="微软雅黑" panose="020b0503020204020204" pitchFamily="34" charset="-122"/>
              <a:ea typeface="微软雅黑" panose="020b0503020204020204" pitchFamily="34" charset="-122"/>
              <a:sym typeface="+mn-ea"/>
            </a:endParaRPr>
          </a:p>
          <a:p>
            <a:r>
              <a:rPr lang="en-US" altLang="zh-CN" sz="450">
                <a:solidFill>
                  <a:schemeClr val="bg1">
                    <a:alpha val="0"/>
                  </a:schemeClr>
                </a:solidFill>
                <a:latin typeface="微软雅黑" panose="020b0503020204020204" pitchFamily="34" charset="-122"/>
                <a:ea typeface="微软雅黑" panose="020b0503020204020204" pitchFamily="34" charset="-122"/>
                <a:sym typeface="+mn-ea"/>
              </a:rPr>
              <a:t>ibaotu.com</a:t>
            </a:r>
            <a:endParaRPr lang="en-US" altLang="zh-CN" sz="450">
              <a:solidFill>
                <a:schemeClr val="bg1">
                  <a:alpha val="0"/>
                </a:schemeClr>
              </a:solidFill>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 Id="rId3"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4.xml" /><Relationship Id="rId3" Type="http://schemas.openxmlformats.org/officeDocument/2006/relationships/image" Target="../media/image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6.xml" /><Relationship Id="rId3" Type="http://schemas.openxmlformats.org/officeDocument/2006/relationships/hyperlink" Target="http://baike.baidu.com/view/67012.htm" TargetMode="External" /><Relationship Id="rId4" Type="http://schemas.openxmlformats.org/officeDocument/2006/relationships/hyperlink" Target="http://baike.baidu.com/view/1260858.htm" TargetMode="External" /><Relationship Id="rId5" Type="http://schemas.openxmlformats.org/officeDocument/2006/relationships/hyperlink" Target="http://baike.baidu.com/view/2218.htm" TargetMode="External" /><Relationship Id="rId6" Type="http://schemas.openxmlformats.org/officeDocument/2006/relationships/hyperlink" Target="http://baike.baidu.com/view/4241.htm" TargetMode="Ex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56033" y="1611483"/>
            <a:ext cx="7831934" cy="784830"/>
          </a:xfrm>
          <a:prstGeom prst="rect">
            <a:avLst/>
          </a:prstGeom>
          <a:noFill/>
        </p:spPr>
        <p:txBody>
          <a:bodyPr wrap="square" rtlCol="0">
            <a:spAutoFit/>
            <a:scene3d>
              <a:camera prst="orthographicFront"/>
              <a:lightRig rig="glow" dir="t"/>
            </a:scene3d>
            <a:sp3d contourW="19050">
              <a:bevelT w="25400" h="25400"/>
            </a:sp3d>
          </a:bodyPr>
          <a:lstStyle/>
          <a:p>
            <a:pPr algn="ctr" defTabSz="685800">
              <a:defRPr/>
            </a:pPr>
            <a:r>
              <a:rPr lang="zh-CN" altLang="en-US" sz="4500" b="1">
                <a:gradFill>
                  <a:gsLst>
                    <a:gs pos="0">
                      <a:srgbClr val="00F1FD">
                        <a:lumMod val="5000"/>
                        <a:lumOff val="95000"/>
                      </a:srgbClr>
                    </a:gs>
                    <a:gs pos="100000">
                      <a:srgbClr val="00F1FD">
                        <a:lumMod val="30000"/>
                        <a:lumOff val="70000"/>
                      </a:srgbClr>
                    </a:gs>
                  </a:gsLst>
                  <a:lin ang="5400000" scaled="1"/>
                </a:gradFill>
                <a:effectLst>
                  <a:outerShdw blurRad="584200" dist="38100" dir="2700000" algn="tl">
                    <a:srgbClr val="000000">
                      <a:alpha val="86000"/>
                    </a:srgbClr>
                  </a:outerShdw>
                </a:effectLst>
                <a:latin typeface="微软雅黑" panose="020b0503020204020204" pitchFamily="34" charset="-122"/>
                <a:ea typeface="微软雅黑" panose="020b0503020204020204" pitchFamily="34" charset="-122"/>
              </a:rPr>
              <a:t>一名物理学家的教育历程</a:t>
            </a:r>
            <a:endParaRPr lang="zh-CN" altLang="en-US" sz="4500" b="1">
              <a:gradFill>
                <a:gsLst>
                  <a:gs pos="0">
                    <a:srgbClr val="00F1FD">
                      <a:lumMod val="5000"/>
                      <a:lumOff val="95000"/>
                    </a:srgbClr>
                  </a:gs>
                  <a:gs pos="100000">
                    <a:srgbClr val="00F1FD">
                      <a:lumMod val="30000"/>
                      <a:lumOff val="70000"/>
                    </a:srgbClr>
                  </a:gs>
                </a:gsLst>
                <a:lin ang="5400000" scaled="1"/>
              </a:gradFill>
              <a:effectLst>
                <a:outerShdw blurRad="584200" dist="38100" dir="2700000" algn="tl">
                  <a:srgbClr val="000000">
                    <a:alpha val="86000"/>
                  </a:srgbClr>
                </a:outerShdw>
              </a:effectLst>
              <a:latin typeface="微软雅黑" panose="020b0503020204020204" pitchFamily="34" charset="-122"/>
              <a:ea typeface="微软雅黑" panose="020b0503020204020204" pitchFamily="34" charset="-122"/>
            </a:endParaRPr>
          </a:p>
        </p:txBody>
      </p:sp>
      <p:grpSp>
        <p:nvGrpSpPr>
          <p:cNvPr id="4" name="组合 3"/>
          <p:cNvGrpSpPr/>
          <p:nvPr/>
        </p:nvGrpSpPr>
        <p:grpSpPr>
          <a:xfrm>
            <a:off x="3502597" y="2952838"/>
            <a:ext cx="1924053" cy="301875"/>
            <a:chOff x="7548365" y="2898795"/>
            <a:chExt cx="3386332" cy="402500"/>
          </a:xfrm>
        </p:grpSpPr>
        <p:sp>
          <p:nvSpPr>
            <p:cNvPr id="5" name="圆角矩形 4"/>
            <p:cNvSpPr/>
            <p:nvPr/>
          </p:nvSpPr>
          <p:spPr>
            <a:xfrm>
              <a:off x="7548365" y="2904803"/>
              <a:ext cx="3386332" cy="396492"/>
            </a:xfrm>
            <a:prstGeom prst="roundRect">
              <a:avLst>
                <a:gd name="adj" fmla="val 50000"/>
              </a:avLst>
            </a:prstGeom>
            <a:solidFill>
              <a:schemeClr val="accent1"/>
            </a:solidFill>
            <a:ln w="12700" cap="flat" cmpd="sng" algn="ctr">
              <a:noFill/>
              <a:prstDash val="solid"/>
              <a:miter lim="800000"/>
            </a:ln>
            <a:effectLst>
              <a:outerShdw blurRad="317500" dist="38100" dir="2700000" algn="tl" rotWithShape="0">
                <a:prstClr val="black">
                  <a:alpha val="64000"/>
                </a:prstClr>
              </a:outerShdw>
            </a:effectLst>
            <a:scene3d>
              <a:camera prst="orthographicFront"/>
              <a:lightRig rig="glow" dir="t"/>
            </a:scene3d>
            <a:sp3d>
              <a:bevelT w="25400" h="25400"/>
            </a:sp3d>
          </p:spPr>
          <p:txBody>
            <a:bodyPr wrap="square" rtlCol="0" anchor="ctr">
              <a:noAutofit/>
            </a:bodyPr>
            <a:lstStyle/>
            <a:p>
              <a:pPr algn="ctr" defTabSz="685800">
                <a:defRPr/>
              </a:pPr>
              <a:endParaRPr lang="zh-CN" altLang="en-US" sz="1350" kern="0">
                <a:solidFill>
                  <a:srgbClr val="E94236"/>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934562" y="2898795"/>
              <a:ext cx="2614565" cy="400109"/>
            </a:xfrm>
            <a:prstGeom prst="rect">
              <a:avLst/>
            </a:prstGeom>
            <a:noFill/>
          </p:spPr>
          <p:txBody>
            <a:bodyPr wrap="square" rtlCol="0" anchor="ctr" anchorCtr="0">
              <a:spAutoFit/>
              <a:scene3d>
                <a:camera prst="orthographicFront"/>
                <a:lightRig rig="threePt" dir="t"/>
              </a:scene3d>
              <a:sp3d contourW="12700"/>
            </a:bodyPr>
            <a:lstStyle/>
            <a:p>
              <a:pPr algn="ctr" defTabSz="685800">
                <a:defRPr/>
              </a:pPr>
              <a:r>
                <a:rPr lang="zh-CN" altLang="en-US" sz="1350" kern="0">
                  <a:solidFill>
                    <a:prstClr val="black"/>
                  </a:solidFill>
                  <a:latin typeface="微软雅黑" panose="020b0503020204020204" pitchFamily="34" charset="-122"/>
                  <a:ea typeface="微软雅黑" panose="020b0503020204020204" pitchFamily="34" charset="-122"/>
                </a:rPr>
                <a:t>作者：加来道雄</a:t>
              </a:r>
              <a:endParaRPr lang="zh-CN" altLang="en-US" sz="1350" kern="0">
                <a:solidFill>
                  <a:prstClr val="black"/>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5867977" y="379318"/>
            <a:ext cx="737360" cy="253916"/>
          </a:xfrm>
          <a:prstGeom prst="rect">
            <a:avLst/>
          </a:prstGeom>
          <a:noFill/>
        </p:spPr>
        <p:txBody>
          <a:bodyPr wrap="square" rtlCol="0">
            <a:spAutoFit/>
          </a:bodyPr>
          <a:lstStyle/>
          <a:p>
            <a:pPr algn="ctr" defTabSz="685800">
              <a:defRPr/>
            </a:pPr>
            <a:r>
              <a:rPr lang="zh-CN" altLang="en-US" sz="1050">
                <a:solidFill>
                  <a:srgbClr val="00F1FD"/>
                </a:solidFill>
                <a:latin typeface="Arial"/>
                <a:ea typeface="微软雅黑" panose="020b0503020204020204" pitchFamily="34" charset="-122"/>
              </a:rPr>
              <a:t>语文</a:t>
            </a:r>
            <a:endParaRPr lang="zh-CN" altLang="en-US" sz="1050">
              <a:solidFill>
                <a:srgbClr val="00F1FD"/>
              </a:solidFill>
              <a:latin typeface="Arial"/>
              <a:ea typeface="微软雅黑" panose="020b0503020204020204" pitchFamily="34" charset="-122"/>
            </a:endParaRPr>
          </a:p>
        </p:txBody>
      </p:sp>
      <p:sp>
        <p:nvSpPr>
          <p:cNvPr id="8" name="文本框 7"/>
          <p:cNvSpPr txBox="1"/>
          <p:nvPr/>
        </p:nvSpPr>
        <p:spPr>
          <a:xfrm>
            <a:off x="6700732" y="379318"/>
            <a:ext cx="974468" cy="253916"/>
          </a:xfrm>
          <a:prstGeom prst="rect">
            <a:avLst/>
          </a:prstGeom>
          <a:noFill/>
        </p:spPr>
        <p:txBody>
          <a:bodyPr wrap="square" rtlCol="0">
            <a:spAutoFit/>
          </a:bodyPr>
          <a:lstStyle/>
          <a:p>
            <a:pPr algn="ctr" defTabSz="685800">
              <a:defRPr/>
            </a:pPr>
            <a:r>
              <a:rPr lang="zh-CN" altLang="en-US" sz="1050">
                <a:solidFill>
                  <a:srgbClr val="00F1FD"/>
                </a:solidFill>
                <a:latin typeface="Arial"/>
                <a:ea typeface="微软雅黑" panose="020b0503020204020204" pitchFamily="34" charset="-122"/>
              </a:rPr>
              <a:t>高一下册</a:t>
            </a:r>
            <a:endParaRPr lang="zh-CN" altLang="en-US" sz="1050">
              <a:solidFill>
                <a:srgbClr val="00F1FD"/>
              </a:solidFill>
              <a:latin typeface="Arial"/>
              <a:ea typeface="微软雅黑" panose="020b0503020204020204" pitchFamily="34" charset="-122"/>
            </a:endParaRPr>
          </a:p>
        </p:txBody>
      </p:sp>
      <p:sp>
        <p:nvSpPr>
          <p:cNvPr id="9" name="文本框 8"/>
          <p:cNvSpPr txBox="1"/>
          <p:nvPr/>
        </p:nvSpPr>
        <p:spPr>
          <a:xfrm>
            <a:off x="7749341" y="379318"/>
            <a:ext cx="1058476" cy="253916"/>
          </a:xfrm>
          <a:prstGeom prst="rect">
            <a:avLst/>
          </a:prstGeom>
          <a:noFill/>
        </p:spPr>
        <p:txBody>
          <a:bodyPr wrap="square" rtlCol="0">
            <a:spAutoFit/>
          </a:bodyPr>
          <a:lstStyle/>
          <a:p>
            <a:pPr algn="ctr" defTabSz="685800">
              <a:defRPr/>
            </a:pPr>
            <a:r>
              <a:rPr lang="zh-CN" altLang="en-US" sz="1050">
                <a:solidFill>
                  <a:srgbClr val="00F1FD"/>
                </a:solidFill>
                <a:latin typeface="Arial"/>
                <a:ea typeface="微软雅黑" panose="020b0503020204020204" pitchFamily="34" charset="-122"/>
              </a:rPr>
              <a:t>第三单元</a:t>
            </a:r>
            <a:endParaRPr lang="zh-CN" altLang="en-US" sz="1050">
              <a:solidFill>
                <a:srgbClr val="00F1FD"/>
              </a:solidFill>
              <a:latin typeface="Arial"/>
              <a:ea typeface="微软雅黑" panose="020b0503020204020204" pitchFamily="34" charset="-122"/>
            </a:endParaRPr>
          </a:p>
        </p:txBody>
      </p:sp>
      <p:sp>
        <p:nvSpPr>
          <p:cNvPr id="10" name="文本框 9"/>
          <p:cNvSpPr txBox="1"/>
          <p:nvPr/>
        </p:nvSpPr>
        <p:spPr>
          <a:xfrm>
            <a:off x="5086934" y="379318"/>
            <a:ext cx="679433" cy="253916"/>
          </a:xfrm>
          <a:prstGeom prst="rect">
            <a:avLst/>
          </a:prstGeom>
          <a:noFill/>
        </p:spPr>
        <p:txBody>
          <a:bodyPr wrap="square" rtlCol="0">
            <a:spAutoFit/>
          </a:bodyPr>
          <a:lstStyle/>
          <a:p>
            <a:pPr algn="ctr" defTabSz="685800">
              <a:defRPr/>
            </a:pPr>
            <a:r>
              <a:rPr lang="zh-CN" altLang="en-US" sz="1050">
                <a:solidFill>
                  <a:srgbClr val="00F1FD"/>
                </a:solidFill>
                <a:latin typeface="Arial"/>
                <a:ea typeface="微软雅黑" panose="020b0503020204020204" pitchFamily="34" charset="-122"/>
              </a:rPr>
              <a:t>部编版</a:t>
            </a:r>
            <a:endParaRPr lang="zh-CN" altLang="en-US" sz="1050">
              <a:solidFill>
                <a:srgbClr val="00F1FD"/>
              </a:solidFill>
              <a:latin typeface="Arial"/>
              <a:ea typeface="微软雅黑" panose="020b0503020204020204" pitchFamily="34" charset="-122"/>
            </a:endParaRPr>
          </a:p>
        </p:txBody>
      </p:sp>
      <p:sp>
        <p:nvSpPr>
          <p:cNvPr id="11" name="矩形 10"/>
          <p:cNvSpPr/>
          <p:nvPr/>
        </p:nvSpPr>
        <p:spPr>
          <a:xfrm>
            <a:off x="4829477" y="444136"/>
            <a:ext cx="100577" cy="100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a:solidFill>
                <a:prstClr val="white"/>
              </a:solidFill>
              <a:latin typeface="Arial"/>
              <a:ea typeface="微软雅黑" panose="020b0503020204020204" pitchFamily="34" charset="-122"/>
            </a:endParaRPr>
          </a:p>
        </p:txBody>
      </p:sp>
      <p:cxnSp>
        <p:nvCxnSpPr>
          <p:cNvPr id="13" name="直接连接符 12"/>
          <p:cNvCxnSpPr/>
          <p:nvPr/>
        </p:nvCxnSpPr>
        <p:spPr>
          <a:xfrm>
            <a:off x="2186854" y="2482085"/>
            <a:ext cx="4683572" cy="0"/>
          </a:xfrm>
          <a:prstGeom prst="line">
            <a:avLst/>
          </a:prstGeom>
          <a:ln w="38100" cap="rnd">
            <a:gradFill flip="none" rotWithShape="1">
              <a:gsLst>
                <a:gs pos="0">
                  <a:schemeClr val="tx1">
                    <a:alpha val="0"/>
                  </a:schemeClr>
                </a:gs>
                <a:gs pos="56000">
                  <a:schemeClr val="bg1"/>
                </a:gs>
                <a:gs pos="100000">
                  <a:schemeClr val="tx1">
                    <a:alpha val="0"/>
                  </a:schemeClr>
                </a:gs>
              </a:gsLst>
              <a:lin ang="0" scaled="1"/>
            </a:gradFill>
            <a:roun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0-#ppt_w/2"/>
                                          </p:val>
                                        </p:tav>
                                        <p:tav tm="100000">
                                          <p:val>
                                            <p:strVal val="#ppt_x"/>
                                          </p:val>
                                        </p:tav>
                                      </p:tavLst>
                                    </p:anim>
                                    <p:anim calcmode="lin" valueType="num">
                                      <p:cBhvr additive="base">
                                        <p:cTn id="30" dur="500" fill="hold"/>
                                        <p:tgtEl>
                                          <p:spTgt spid="2"/>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500"/>
                            </p:stCondLst>
                            <p:childTnLst>
                              <p:par>
                                <p:cTn id="32" presetID="16" presetClass="entr" presetSubtype="37"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outVertical)">
                                      <p:cBhvr>
                                        <p:cTn id="34" dur="500"/>
                                        <p:tgtEl>
                                          <p:spTgt spid="13"/>
                                        </p:tgtEl>
                                      </p:cBhvr>
                                    </p:animEffect>
                                  </p:childTnLst>
                                </p:cTn>
                              </p:par>
                            </p:childTnLst>
                          </p:cTn>
                        </p:par>
                        <p:par>
                          <p:cTn id="35" fill="hold" nodeType="afterGroup">
                            <p:stCondLst>
                              <p:cond delay="1000"/>
                            </p:stCondLst>
                            <p:childTnLst>
                              <p:par>
                                <p:cTn id="36" presetID="53" presetClass="entr" presetSubtype="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P spid="11"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375217" y="1120091"/>
            <a:ext cx="8393562" cy="1318921"/>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422517" y="1075947"/>
            <a:ext cx="8346262" cy="1363065"/>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3.</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文章中说到“鲤鱼‘科学家’”时，都要把“科学家”加上引号。请问：引号在这里有什么作用？加引号的“科学家”的具体含义是什么？  </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290086" y="2815287"/>
            <a:ext cx="8771934" cy="1667764"/>
          </a:xfrm>
          <a:prstGeom prst="rect">
            <a:avLst/>
          </a:prstGeom>
          <a:noFill/>
        </p:spPr>
        <p:txBody>
          <a:bodyPr wrap="square">
            <a:spAutoFit/>
          </a:bodyPr>
          <a:lstStyle/>
          <a:p>
            <a:pPr>
              <a:lnSpc>
                <a:spcPct val="150000"/>
              </a:lnSpc>
              <a:buFontTx/>
              <a:buNone/>
            </a:pPr>
            <a:r>
              <a:rPr lang="zh-CN" altLang="en-US" sz="2400" b="1" u="sng">
                <a:solidFill>
                  <a:schemeClr val="bg1"/>
                </a:solidFill>
                <a:latin typeface="楷体" panose="02010609060101010101" pitchFamily="49" charset="-122"/>
                <a:ea typeface="楷体" panose="02010609060101010101" pitchFamily="49" charset="-122"/>
              </a:rPr>
              <a:t>这里的引号，表示所引的词语有特殊意义，它不同于我们通常使用的“科学家”一词的含义，而是假想的鲤鱼世界里的“有‘智慧’的鲤鱼”。</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课文赏析 </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heel(1)">
                                      <p:cBhvr>
                                        <p:cTn id="19"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1551328" y="1075947"/>
            <a:ext cx="6211613" cy="497957"/>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1683757" y="1075947"/>
            <a:ext cx="6079184" cy="476669"/>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4.</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鲤鱼科学家”对“世界”的认识是怎样的？  </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699989" y="1767225"/>
            <a:ext cx="8179151" cy="3260508"/>
          </a:xfrm>
          <a:prstGeom prst="rect">
            <a:avLst/>
          </a:prstGeom>
          <a:noFill/>
        </p:spPr>
        <p:txBody>
          <a:bodyPr wrap="square">
            <a:spAutoFit/>
          </a:bodyPr>
          <a:lstStyle/>
          <a:p>
            <a:pPr>
              <a:lnSpc>
                <a:spcPct val="125000"/>
              </a:lnSpc>
            </a:pPr>
            <a:r>
              <a:rPr lang="zh-CN" altLang="en-US" sz="2400" b="1" u="sng">
                <a:solidFill>
                  <a:schemeClr val="bg1"/>
                </a:solidFill>
                <a:latin typeface="楷体" panose="02010609060101010101" pitchFamily="49" charset="-122"/>
                <a:ea typeface="楷体" panose="02010609060101010101" pitchFamily="49" charset="-122"/>
              </a:rPr>
              <a:t>（</a:t>
            </a:r>
            <a:r>
              <a:rPr lang="en-US" altLang="zh-CN" sz="2400" b="1" u="sng">
                <a:solidFill>
                  <a:schemeClr val="bg1"/>
                </a:solidFill>
                <a:latin typeface="楷体" panose="02010609060101010101" pitchFamily="49" charset="-122"/>
                <a:ea typeface="楷体" panose="02010609060101010101" pitchFamily="49" charset="-122"/>
              </a:rPr>
              <a:t>1</a:t>
            </a:r>
            <a:r>
              <a:rPr lang="zh-CN" altLang="en-US" sz="2400" b="1" u="sng">
                <a:solidFill>
                  <a:schemeClr val="bg1"/>
                </a:solidFill>
                <a:latin typeface="楷体" panose="02010609060101010101" pitchFamily="49" charset="-122"/>
                <a:ea typeface="楷体" panose="02010609060101010101" pitchFamily="49" charset="-122"/>
              </a:rPr>
              <a:t>）“水池之外看不见的世界没有科学意义。”</a:t>
            </a:r>
            <a:endParaRPr lang="zh-CN" altLang="en-US" sz="2400" b="1" u="sng">
              <a:solidFill>
                <a:schemeClr val="bg1"/>
              </a:solidFill>
              <a:latin typeface="楷体" panose="02010609060101010101" pitchFamily="49" charset="-122"/>
              <a:ea typeface="楷体" panose="02010609060101010101" pitchFamily="49" charset="-122"/>
            </a:endParaRPr>
          </a:p>
          <a:p>
            <a:pPr>
              <a:lnSpc>
                <a:spcPct val="125000"/>
              </a:lnSpc>
            </a:pPr>
            <a:r>
              <a:rPr lang="zh-CN" altLang="en-US" sz="2400" b="1" u="sng">
                <a:solidFill>
                  <a:schemeClr val="bg1"/>
                </a:solidFill>
                <a:latin typeface="楷体" panose="02010609060101010101" pitchFamily="49" charset="-122"/>
                <a:ea typeface="楷体" panose="02010609060101010101" pitchFamily="49" charset="-122"/>
              </a:rPr>
              <a:t>（</a:t>
            </a:r>
            <a:r>
              <a:rPr lang="en-US" altLang="zh-CN" sz="2400" b="1" u="sng">
                <a:solidFill>
                  <a:schemeClr val="bg1"/>
                </a:solidFill>
                <a:latin typeface="楷体" panose="02010609060101010101" pitchFamily="49" charset="-122"/>
                <a:ea typeface="楷体" panose="02010609060101010101" pitchFamily="49" charset="-122"/>
              </a:rPr>
              <a:t>2</a:t>
            </a:r>
            <a:r>
              <a:rPr lang="zh-CN" altLang="en-US" sz="2400" b="1" u="sng">
                <a:solidFill>
                  <a:schemeClr val="bg1"/>
                </a:solidFill>
                <a:latin typeface="楷体" panose="02010609060101010101" pitchFamily="49" charset="-122"/>
                <a:ea typeface="楷体" panose="02010609060101010101" pitchFamily="49" charset="-122"/>
              </a:rPr>
              <a:t>）它们以神秘的“力”来掩盖自己的无知。</a:t>
            </a:r>
            <a:endParaRPr lang="zh-CN" altLang="en-US" sz="2400" b="1" u="sng">
              <a:solidFill>
                <a:schemeClr val="bg1"/>
              </a:solidFill>
              <a:latin typeface="楷体" panose="02010609060101010101" pitchFamily="49" charset="-122"/>
              <a:ea typeface="楷体" panose="02010609060101010101" pitchFamily="49" charset="-122"/>
            </a:endParaRPr>
          </a:p>
          <a:p>
            <a:pPr>
              <a:lnSpc>
                <a:spcPct val="125000"/>
              </a:lnSpc>
            </a:pPr>
            <a:r>
              <a:rPr lang="zh-CN" altLang="en-US" sz="2400" b="1" u="sng">
                <a:solidFill>
                  <a:schemeClr val="bg1"/>
                </a:solidFill>
                <a:latin typeface="楷体" panose="02010609060101010101" pitchFamily="49" charset="-122"/>
                <a:ea typeface="楷体" panose="02010609060101010101" pitchFamily="49" charset="-122"/>
              </a:rPr>
              <a:t>（</a:t>
            </a:r>
            <a:r>
              <a:rPr lang="en-US" altLang="zh-CN" sz="2400" b="1" u="sng">
                <a:solidFill>
                  <a:schemeClr val="bg1"/>
                </a:solidFill>
                <a:latin typeface="楷体" panose="02010609060101010101" pitchFamily="49" charset="-122"/>
                <a:ea typeface="楷体" panose="02010609060101010101" pitchFamily="49" charset="-122"/>
              </a:rPr>
              <a:t>3</a:t>
            </a:r>
            <a:r>
              <a:rPr lang="zh-CN" altLang="en-US" sz="2400" b="1" u="sng">
                <a:solidFill>
                  <a:schemeClr val="bg1"/>
                </a:solidFill>
                <a:latin typeface="楷体" panose="02010609060101010101" pitchFamily="49" charset="-122"/>
                <a:ea typeface="楷体" panose="02010609060101010101" pitchFamily="49" charset="-122"/>
              </a:rPr>
              <a:t>）“鲤鱼科学家”的“消失”和“重现”</a:t>
            </a:r>
            <a:r>
              <a:rPr lang="en-US" altLang="zh-CN" sz="2400" b="1" u="sng">
                <a:solidFill>
                  <a:schemeClr val="bg1"/>
                </a:solidFill>
                <a:latin typeface="楷体" panose="02010609060101010101" pitchFamily="49" charset="-122"/>
                <a:ea typeface="楷体" panose="02010609060101010101" pitchFamily="49" charset="-122"/>
              </a:rPr>
              <a:t> </a:t>
            </a:r>
            <a:r>
              <a:rPr lang="zh-CN" altLang="en-US" sz="2400" b="1" u="sng">
                <a:solidFill>
                  <a:schemeClr val="bg1"/>
                </a:solidFill>
                <a:latin typeface="楷体" panose="02010609060101010101" pitchFamily="49" charset="-122"/>
                <a:ea typeface="楷体" panose="02010609060101010101" pitchFamily="49" charset="-122"/>
              </a:rPr>
              <a:t>它们认为是“奇迹”，是“可怖的事情”，而不肯去探究原因。</a:t>
            </a:r>
            <a:endParaRPr lang="zh-CN" altLang="en-US" sz="2400" b="1" u="sng">
              <a:solidFill>
                <a:schemeClr val="bg1"/>
              </a:solidFill>
              <a:latin typeface="楷体" panose="02010609060101010101" pitchFamily="49" charset="-122"/>
              <a:ea typeface="楷体" panose="02010609060101010101" pitchFamily="49" charset="-122"/>
            </a:endParaRPr>
          </a:p>
          <a:p>
            <a:pPr>
              <a:lnSpc>
                <a:spcPct val="125000"/>
              </a:lnSpc>
            </a:pPr>
            <a:r>
              <a:rPr lang="zh-CN" altLang="en-US" sz="2400" b="1" u="sng">
                <a:solidFill>
                  <a:schemeClr val="bg1"/>
                </a:solidFill>
                <a:latin typeface="楷体" panose="02010609060101010101" pitchFamily="49" charset="-122"/>
                <a:ea typeface="楷体" panose="02010609060101010101" pitchFamily="49" charset="-122"/>
              </a:rPr>
              <a:t>（</a:t>
            </a:r>
            <a:r>
              <a:rPr lang="en-US" altLang="zh-CN" sz="2400" b="1" u="sng">
                <a:solidFill>
                  <a:schemeClr val="bg1"/>
                </a:solidFill>
                <a:latin typeface="楷体" panose="02010609060101010101" pitchFamily="49" charset="-122"/>
                <a:ea typeface="楷体" panose="02010609060101010101" pitchFamily="49" charset="-122"/>
              </a:rPr>
              <a:t>4</a:t>
            </a:r>
            <a:r>
              <a:rPr lang="zh-CN" altLang="en-US" sz="2400" b="1" u="sng">
                <a:solidFill>
                  <a:schemeClr val="bg1"/>
                </a:solidFill>
                <a:latin typeface="楷体" panose="02010609060101010101" pitchFamily="49" charset="-122"/>
                <a:ea typeface="楷体" panose="02010609060101010101" pitchFamily="49" charset="-122"/>
              </a:rPr>
              <a:t>）“鲤鱼科学”的“传奇故事”，真实地证明另一个世界的存在，而它们却认为“胡说八道”，荒谬绝伦，违背它们的“自然规律”。</a:t>
            </a:r>
            <a:endParaRPr lang="zh-CN" altLang="en-US" sz="2400"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课文赏析 </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1135118" y="1075947"/>
            <a:ext cx="7327812" cy="497957"/>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1135118" y="1075947"/>
            <a:ext cx="7327812" cy="476669"/>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5.</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作者想通过“鲤鱼科学家”对世界的认识说明什么？  </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372066" y="1945979"/>
            <a:ext cx="8771934" cy="3260508"/>
          </a:xfrm>
          <a:prstGeom prst="rect">
            <a:avLst/>
          </a:prstGeom>
          <a:noFill/>
        </p:spPr>
        <p:txBody>
          <a:bodyPr wrap="square">
            <a:spAutoFit/>
          </a:bodyPr>
          <a:lstStyle/>
          <a:p>
            <a:pPr>
              <a:lnSpc>
                <a:spcPct val="125000"/>
              </a:lnSpc>
              <a:buFontTx/>
              <a:buNone/>
            </a:pPr>
            <a:r>
              <a:rPr lang="zh-CN" altLang="en-US" sz="2400" b="1" u="sng">
                <a:solidFill>
                  <a:schemeClr val="bg1"/>
                </a:solidFill>
                <a:latin typeface="楷体" panose="02010609060101010101" pitchFamily="49" charset="-122"/>
                <a:ea typeface="楷体" panose="02010609060101010101" pitchFamily="49" charset="-122"/>
              </a:rPr>
              <a:t>说明“自以为是”的人类和“鲤鱼科学家”有相似之处。</a:t>
            </a:r>
            <a:endParaRPr lang="zh-CN" altLang="en-US" sz="2400" b="1" u="sng">
              <a:solidFill>
                <a:schemeClr val="bg1"/>
              </a:solidFill>
              <a:latin typeface="楷体" panose="02010609060101010101" pitchFamily="49" charset="-122"/>
              <a:ea typeface="楷体" panose="02010609060101010101" pitchFamily="49" charset="-122"/>
            </a:endParaRPr>
          </a:p>
          <a:p>
            <a:pPr>
              <a:lnSpc>
                <a:spcPct val="125000"/>
              </a:lnSpc>
              <a:buFontTx/>
              <a:buNone/>
            </a:pPr>
            <a:r>
              <a:rPr lang="zh-CN" altLang="en-US" sz="2400" b="1" u="sng">
                <a:solidFill>
                  <a:schemeClr val="bg1"/>
                </a:solidFill>
                <a:latin typeface="楷体" panose="02010609060101010101" pitchFamily="49" charset="-122"/>
                <a:ea typeface="楷体" panose="02010609060101010101" pitchFamily="49" charset="-122"/>
              </a:rPr>
              <a:t>（</a:t>
            </a:r>
            <a:r>
              <a:rPr lang="en-US" altLang="zh-CN" sz="2400" b="1" u="sng">
                <a:solidFill>
                  <a:schemeClr val="bg1"/>
                </a:solidFill>
                <a:latin typeface="楷体" panose="02010609060101010101" pitchFamily="49" charset="-122"/>
                <a:ea typeface="楷体" panose="02010609060101010101" pitchFamily="49" charset="-122"/>
              </a:rPr>
              <a:t>1</a:t>
            </a:r>
            <a:r>
              <a:rPr lang="zh-CN" altLang="en-US" sz="2400" b="1" u="sng">
                <a:solidFill>
                  <a:schemeClr val="bg1"/>
                </a:solidFill>
                <a:latin typeface="楷体" panose="02010609060101010101" pitchFamily="49" charset="-122"/>
                <a:ea typeface="楷体" panose="02010609060101010101" pitchFamily="49" charset="-122"/>
              </a:rPr>
              <a:t>）人类“一生就在我们自己的‘池子’里度过”，只要“超出我们的理解力”的自然存在，他们就“拒绝承认”。</a:t>
            </a:r>
            <a:endParaRPr lang="zh-CN" altLang="en-US" sz="2400" b="1" u="sng">
              <a:solidFill>
                <a:schemeClr val="bg1"/>
              </a:solidFill>
              <a:latin typeface="楷体" panose="02010609060101010101" pitchFamily="49" charset="-122"/>
              <a:ea typeface="楷体" panose="02010609060101010101" pitchFamily="49" charset="-122"/>
            </a:endParaRPr>
          </a:p>
          <a:p>
            <a:pPr>
              <a:lnSpc>
                <a:spcPct val="125000"/>
              </a:lnSpc>
              <a:buFontTx/>
              <a:buNone/>
            </a:pPr>
            <a:r>
              <a:rPr lang="zh-CN" altLang="en-US" sz="2400" b="1" u="sng">
                <a:solidFill>
                  <a:schemeClr val="bg1"/>
                </a:solidFill>
                <a:latin typeface="楷体" panose="02010609060101010101" pitchFamily="49" charset="-122"/>
                <a:ea typeface="楷体" panose="02010609060101010101" pitchFamily="49" charset="-122"/>
              </a:rPr>
              <a:t>（</a:t>
            </a:r>
            <a:r>
              <a:rPr lang="en-US" altLang="zh-CN" sz="2400" b="1" u="sng">
                <a:solidFill>
                  <a:schemeClr val="bg1"/>
                </a:solidFill>
                <a:latin typeface="楷体" panose="02010609060101010101" pitchFamily="49" charset="-122"/>
                <a:ea typeface="楷体" panose="02010609060101010101" pitchFamily="49" charset="-122"/>
              </a:rPr>
              <a:t>2</a:t>
            </a:r>
            <a:r>
              <a:rPr lang="zh-CN" altLang="en-US" sz="2400" b="1" u="sng">
                <a:solidFill>
                  <a:schemeClr val="bg1"/>
                </a:solidFill>
                <a:latin typeface="楷体" panose="02010609060101010101" pitchFamily="49" charset="-122"/>
                <a:ea typeface="楷体" panose="02010609060101010101" pitchFamily="49" charset="-122"/>
              </a:rPr>
              <a:t>）“科学家发明像力这样一些概念</a:t>
            </a:r>
            <a:r>
              <a:rPr lang="en-US" altLang="zh-CN" sz="2400" b="1" u="sng">
                <a:solidFill>
                  <a:schemeClr val="bg1"/>
                </a:solidFill>
                <a:latin typeface="楷体" panose="02010609060101010101" pitchFamily="49" charset="-122"/>
                <a:ea typeface="楷体" panose="02010609060101010101" pitchFamily="49" charset="-122"/>
              </a:rPr>
              <a:t>……”</a:t>
            </a:r>
            <a:r>
              <a:rPr lang="zh-CN" altLang="en-US" sz="2400" b="1" u="sng">
                <a:solidFill>
                  <a:schemeClr val="bg1"/>
                </a:solidFill>
                <a:latin typeface="楷体" panose="02010609060101010101" pitchFamily="49" charset="-122"/>
                <a:ea typeface="楷体" panose="02010609060101010101" pitchFamily="49" charset="-122"/>
              </a:rPr>
              <a:t>，是因为他们只愿意承认“那些看得见摸得着的事物”，不肯改变思考问题的方式。</a:t>
            </a:r>
            <a:endParaRPr lang="zh-CN" altLang="en-US" sz="2400" b="1" u="sng">
              <a:solidFill>
                <a:schemeClr val="bg1"/>
              </a:solidFill>
              <a:latin typeface="楷体" panose="02010609060101010101" pitchFamily="49" charset="-122"/>
              <a:ea typeface="楷体" panose="02010609060101010101" pitchFamily="49" charset="-122"/>
            </a:endParaRPr>
          </a:p>
          <a:p>
            <a:pPr>
              <a:lnSpc>
                <a:spcPct val="125000"/>
              </a:lnSpc>
              <a:buFontTx/>
              <a:buNone/>
            </a:pPr>
            <a:r>
              <a:rPr lang="zh-CN" altLang="en-US" sz="2400" b="1" u="sng">
                <a:solidFill>
                  <a:schemeClr val="bg1"/>
                </a:solidFill>
                <a:latin typeface="楷体" panose="02010609060101010101" pitchFamily="49" charset="-122"/>
                <a:ea typeface="楷体" panose="02010609060101010101" pitchFamily="49" charset="-122"/>
              </a:rPr>
              <a:t>（</a:t>
            </a:r>
            <a:r>
              <a:rPr lang="en-US" altLang="zh-CN" sz="2400" b="1" u="sng">
                <a:solidFill>
                  <a:schemeClr val="bg1"/>
                </a:solidFill>
                <a:latin typeface="楷体" panose="02010609060101010101" pitchFamily="49" charset="-122"/>
                <a:ea typeface="楷体" panose="02010609060101010101" pitchFamily="49" charset="-122"/>
              </a:rPr>
              <a:t>3</a:t>
            </a:r>
            <a:r>
              <a:rPr lang="zh-CN" altLang="en-US" sz="2400" b="1" u="sng">
                <a:solidFill>
                  <a:schemeClr val="bg1"/>
                </a:solidFill>
                <a:latin typeface="楷体" panose="02010609060101010101" pitchFamily="49" charset="-122"/>
                <a:ea typeface="楷体" panose="02010609060101010101" pitchFamily="49" charset="-122"/>
              </a:rPr>
              <a:t>）“不能在实验室里便利地验证”的理论，他们就加以“鄙视”，表现出思想上的保守和固执。 </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课文赏析 </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ox(in)">
                                      <p:cBhvr>
                                        <p:cTn id="19"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375217" y="1120091"/>
            <a:ext cx="8393562" cy="1318921"/>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422517" y="1075947"/>
            <a:ext cx="8346262" cy="1363065"/>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6.</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作者在文章中所说，</a:t>
            </a:r>
            <a:r>
              <a:rPr lang="en-US" altLang="zh-CN" sz="2400" b="1">
                <a:solidFill>
                  <a:prstClr val="black">
                    <a:lumMod val="85000"/>
                    <a:lumOff val="15000"/>
                  </a:prstClr>
                </a:solidFill>
                <a:latin typeface="楷体" panose="02010609060101010101" pitchFamily="49" charset="-122"/>
                <a:ea typeface="楷体" panose="02010609060101010101" pitchFamily="49" charset="-122"/>
              </a:rPr>
              <a:t>"</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童年的两件趣事极大地丰富了我对世界的理解力，并且引导我走上成为一个理论物理学家的历程</a:t>
            </a:r>
            <a:r>
              <a:rPr lang="en-US" altLang="zh-CN" sz="2400" b="1">
                <a:solidFill>
                  <a:prstClr val="black">
                    <a:lumMod val="85000"/>
                    <a:lumOff val="15000"/>
                  </a:prstClr>
                </a:solidFill>
                <a:latin typeface="楷体" panose="02010609060101010101" pitchFamily="49" charset="-122"/>
                <a:ea typeface="楷体" panose="02010609060101010101" pitchFamily="49" charset="-122"/>
              </a:rPr>
              <a:t>"</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。这两件趣事是指什么？ </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290086" y="2815287"/>
            <a:ext cx="8771934" cy="2221762"/>
          </a:xfrm>
          <a:prstGeom prst="rect">
            <a:avLst/>
          </a:prstGeom>
          <a:noFill/>
        </p:spPr>
        <p:txBody>
          <a:bodyPr wrap="square">
            <a:spAutoFit/>
          </a:bodyPr>
          <a:lstStyle/>
          <a:p>
            <a:pPr>
              <a:lnSpc>
                <a:spcPct val="150000"/>
              </a:lnSpc>
              <a:buFontTx/>
              <a:buNone/>
            </a:pPr>
            <a:r>
              <a:rPr lang="zh-CN" altLang="en-US" sz="2400" b="1" u="sng">
                <a:solidFill>
                  <a:schemeClr val="bg1"/>
                </a:solidFill>
                <a:latin typeface="楷体" panose="02010609060101010101" pitchFamily="49" charset="-122"/>
                <a:ea typeface="楷体" panose="02010609060101010101" pitchFamily="49" charset="-122"/>
              </a:rPr>
              <a:t>第一件趣事是指作者小时候在父母的带领下，去旧金山游览著名的日本茶园。作者在那里发现了丰富多彩的非常有趣的鲤鱼世界。</a:t>
            </a:r>
            <a:br>
              <a:rPr lang="zh-CN" altLang="en-US" sz="2400" b="1" u="sng">
                <a:solidFill>
                  <a:schemeClr val="bg1"/>
                </a:solidFill>
                <a:latin typeface="楷体" panose="02010609060101010101" pitchFamily="49" charset="-122"/>
                <a:ea typeface="楷体" panose="02010609060101010101" pitchFamily="49" charset="-122"/>
              </a:rPr>
            </a:br>
            <a:r>
              <a:rPr lang="zh-CN" altLang="en-US" sz="2400" b="1" u="sng">
                <a:solidFill>
                  <a:schemeClr val="bg1"/>
                </a:solidFill>
                <a:latin typeface="楷体" panose="02010609060101010101" pitchFamily="49" charset="-122"/>
                <a:ea typeface="楷体" panose="02010609060101010101" pitchFamily="49" charset="-122"/>
              </a:rPr>
              <a:t>第二件趣事是指作者在八岁时曾听过的一个有关整个人类历史上最伟大的科学家的故事。 </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课文赏析 </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ox(in)">
                                      <p:cBhvr>
                                        <p:cTn id="19"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375217" y="1120091"/>
            <a:ext cx="8393562" cy="919867"/>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422517" y="1075947"/>
            <a:ext cx="8346262" cy="919867"/>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7.</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在作者所说的第二件趣事中，除了作者自身的兴趣外，还有没有其它外在的因素在影响着作者？ </a:t>
            </a:r>
            <a:r>
              <a:rPr lang="en-US" altLang="zh-CN" sz="2400" b="1">
                <a:solidFill>
                  <a:prstClr val="black">
                    <a:lumMod val="85000"/>
                    <a:lumOff val="15000"/>
                  </a:prstClr>
                </a:solidFill>
                <a:latin typeface="楷体" panose="02010609060101010101" pitchFamily="49" charset="-122"/>
                <a:ea typeface="楷体" panose="02010609060101010101" pitchFamily="49" charset="-122"/>
              </a:rPr>
              <a:t> </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283780" y="2729302"/>
            <a:ext cx="8771934" cy="1113766"/>
          </a:xfrm>
          <a:prstGeom prst="rect">
            <a:avLst/>
          </a:prstGeom>
          <a:noFill/>
        </p:spPr>
        <p:txBody>
          <a:bodyPr wrap="square">
            <a:spAutoFit/>
          </a:bodyPr>
          <a:lstStyle/>
          <a:p>
            <a:pPr>
              <a:lnSpc>
                <a:spcPct val="150000"/>
              </a:lnSpc>
              <a:buFontTx/>
              <a:buNone/>
            </a:pPr>
            <a:r>
              <a:rPr lang="zh-CN" altLang="en-US" sz="2400" b="1" u="sng">
                <a:solidFill>
                  <a:schemeClr val="bg1"/>
                </a:solidFill>
                <a:latin typeface="楷体" panose="02010609060101010101" pitchFamily="49" charset="-122"/>
                <a:ea typeface="楷体" panose="02010609060101010101" pitchFamily="49" charset="-122"/>
              </a:rPr>
              <a:t>有，这就是作者所说的中学的老师，他们给作者讲述</a:t>
            </a:r>
            <a:r>
              <a:rPr lang="en-US" altLang="zh-CN" sz="2400" b="1" u="sng">
                <a:solidFill>
                  <a:schemeClr val="bg1"/>
                </a:solidFill>
                <a:latin typeface="楷体" panose="02010609060101010101" pitchFamily="49" charset="-122"/>
                <a:ea typeface="楷体" panose="02010609060101010101" pitchFamily="49" charset="-122"/>
              </a:rPr>
              <a:t>"</a:t>
            </a:r>
            <a:r>
              <a:rPr lang="zh-CN" altLang="en-US" sz="2400" b="1" u="sng">
                <a:solidFill>
                  <a:schemeClr val="bg1"/>
                </a:solidFill>
                <a:latin typeface="楷体" panose="02010609060101010101" pitchFamily="49" charset="-122"/>
                <a:ea typeface="楷体" panose="02010609060101010101" pitchFamily="49" charset="-122"/>
              </a:rPr>
              <a:t>人类历史上最伟大的科学家</a:t>
            </a:r>
            <a:r>
              <a:rPr lang="en-US" altLang="zh-CN" sz="2400" b="1" u="sng">
                <a:solidFill>
                  <a:schemeClr val="bg1"/>
                </a:solidFill>
                <a:latin typeface="楷体" panose="02010609060101010101" pitchFamily="49" charset="-122"/>
                <a:ea typeface="楷体" panose="02010609060101010101" pitchFamily="49" charset="-122"/>
              </a:rPr>
              <a:t>"</a:t>
            </a:r>
            <a:r>
              <a:rPr lang="zh-CN" altLang="en-US" sz="2400" b="1" u="sng">
                <a:solidFill>
                  <a:schemeClr val="bg1"/>
                </a:solidFill>
                <a:latin typeface="楷体" panose="02010609060101010101" pitchFamily="49" charset="-122"/>
                <a:ea typeface="楷体" panose="02010609060101010101" pitchFamily="49" charset="-122"/>
              </a:rPr>
              <a:t>的故事，这是第二件趣事产生的直接因素。</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课文赏析 </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heel(1)">
                                      <p:cBhvr>
                                        <p:cTn id="19"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781971" y="1068888"/>
            <a:ext cx="7895370" cy="899063"/>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8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Arial"/>
              <a:ea typeface="微软雅黑" panose="020b0503020204020204" pitchFamily="34" charset="-122"/>
              <a:cs typeface="+mn-cs"/>
            </a:endParaRPr>
          </a:p>
        </p:txBody>
      </p:sp>
      <p:sp>
        <p:nvSpPr>
          <p:cNvPr id="39" name="矩形 38"/>
          <p:cNvSpPr/>
          <p:nvPr/>
        </p:nvSpPr>
        <p:spPr>
          <a:xfrm>
            <a:off x="781971" y="1024744"/>
            <a:ext cx="8002575" cy="943207"/>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2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cs"/>
              </a:rPr>
              <a:t>8.</a:t>
            </a:r>
            <a:r>
              <a:rPr kumimoji="0" lang="zh-CN" altLang="en-US" sz="2400" b="1" i="0" u="none" strike="noStrike" kern="1200" cap="none" spc="0" normalizeH="0" baseline="0" noProof="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cs"/>
              </a:rPr>
              <a:t>课文中阅读多维空间历险故事和统一场理论书籍两小段内容，对“教育历程”的叙述有什么作用？  </a:t>
            </a:r>
            <a:endParaRPr kumimoji="0" lang="zh-CN" altLang="en-US" sz="2400" b="1" i="0" u="none" strike="noStrike" kern="1200" cap="none" spc="0" normalizeH="0" baseline="0" noProof="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cs"/>
            </a:endParaRPr>
          </a:p>
        </p:txBody>
      </p:sp>
      <p:sp>
        <p:nvSpPr>
          <p:cNvPr id="44" name="文本框 43"/>
          <p:cNvSpPr txBox="1"/>
          <p:nvPr/>
        </p:nvSpPr>
        <p:spPr>
          <a:xfrm>
            <a:off x="527357" y="2216717"/>
            <a:ext cx="8404598" cy="2775760"/>
          </a:xfrm>
          <a:prstGeom prst="rect">
            <a:avLst/>
          </a:prstGeom>
          <a:noFill/>
        </p:spPr>
        <p:txBody>
          <a:bodyPr wrap="square">
            <a:spAutoFit/>
          </a:bodyPr>
          <a:lstStyle/>
          <a:p>
            <a:pPr marL="0" marR="0" lvl="0" indent="0" algn="l" defTabSz="457200" rtl="0" eaLnBrk="1" fontAlgn="auto" latinLnBrk="0" hangingPunct="1">
              <a:lnSpc>
                <a:spcPct val="150000"/>
              </a:lnSpc>
              <a:spcBef>
                <a:spcPct val="0"/>
              </a:spcBef>
              <a:spcAft>
                <a:spcPct val="0"/>
              </a:spcAft>
              <a:buClrTx/>
              <a:buSzTx/>
              <a:buFontTx/>
              <a:buNone/>
              <a:defRPr/>
            </a:pPr>
            <a:r>
              <a:rPr kumimoji="0" lang="zh-CN" altLang="en-US" sz="2400" b="1" i="0" u="sng"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课文的重点是童年趣事和建立实验室，这些事例已经把“教育历程”完整地勾画出来。而夹杂在其中的两个小事例，主要起补充和衔接的作用。历险故事加深作者对高维空间的想像，激发兴趣；而阅读统一场理论书籍，既表现高中阶段作者求知的热情，也衔接起由理论到实验的探究过程。  </a:t>
            </a:r>
            <a:endParaRPr kumimoji="0" lang="zh-CN" altLang="en-US" sz="2400" b="1" i="0" u="sng"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课文赏析 </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diamond(in)">
                                      <p:cBhvr>
                                        <p:cTn id="19"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1"/>
            <a:ext cx="9144000" cy="5143500"/>
          </a:xfrm>
          <a:prstGeom prst="rect">
            <a:avLst/>
          </a:prstGeom>
          <a:solidFill>
            <a:schemeClr val="tx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Arial"/>
              <a:ea typeface="微软雅黑" panose="020b0503020204020204" pitchFamily="34" charset="-122"/>
              <a:cs typeface="+mn-cs"/>
            </a:endParaRPr>
          </a:p>
        </p:txBody>
      </p:sp>
      <p:sp>
        <p:nvSpPr>
          <p:cNvPr id="3" name="文本框 2"/>
          <p:cNvSpPr txBox="1"/>
          <p:nvPr/>
        </p:nvSpPr>
        <p:spPr>
          <a:xfrm>
            <a:off x="1475401" y="1841568"/>
            <a:ext cx="1364477" cy="1419619"/>
          </a:xfrm>
          <a:prstGeom prst="rect">
            <a:avLst/>
          </a:prstGeom>
          <a:noFill/>
        </p:spPr>
        <p:txBody>
          <a:bodyPr wrap="none" rtlCol="0">
            <a:sp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en-US" altLang="zh-CN" sz="8625" b="0" i="0" u="none" strike="noStrike" kern="1200" cap="none" spc="0" normalizeH="0" baseline="0" noProof="0">
                <a:ln>
                  <a:noFill/>
                </a:ln>
                <a:solidFill>
                  <a:srgbClr val="00F1FD"/>
                </a:solidFill>
                <a:effectLst/>
                <a:uLnTx/>
                <a:uFillTx/>
                <a:latin typeface="Impact" panose="020b0806030902050204" pitchFamily="34" charset="0"/>
                <a:ea typeface="微软雅黑" panose="020b0503020204020204" pitchFamily="34" charset="-122"/>
                <a:cs typeface="+mn-cs"/>
              </a:rPr>
              <a:t>03</a:t>
            </a:r>
            <a:endParaRPr kumimoji="0" lang="zh-CN" altLang="en-US" sz="8625" b="0" i="0" u="none" strike="noStrike" kern="1200" cap="none" spc="0" normalizeH="0" baseline="0" noProof="0">
              <a:ln>
                <a:noFill/>
              </a:ln>
              <a:solidFill>
                <a:srgbClr val="00F1FD"/>
              </a:solidFill>
              <a:effectLst/>
              <a:uLnTx/>
              <a:uFillTx/>
              <a:latin typeface="Impact" panose="020b0806030902050204" pitchFamily="34" charset="0"/>
              <a:ea typeface="微软雅黑" panose="020b0503020204020204" pitchFamily="34" charset="-122"/>
              <a:cs typeface="+mn-cs"/>
            </a:endParaRPr>
          </a:p>
        </p:txBody>
      </p:sp>
      <p:sp>
        <p:nvSpPr>
          <p:cNvPr id="4" name="文本框 3"/>
          <p:cNvSpPr txBox="1"/>
          <p:nvPr/>
        </p:nvSpPr>
        <p:spPr>
          <a:xfrm>
            <a:off x="2962276" y="2017292"/>
            <a:ext cx="5314949" cy="600164"/>
          </a:xfrm>
          <a:prstGeom prst="rect">
            <a:avLst/>
          </a:prstGeom>
          <a:noFill/>
        </p:spPr>
        <p:txBody>
          <a:bodyPr wrap="square" rtlCol="0">
            <a:spAutoFit/>
            <a:scene3d>
              <a:camera prst="orthographicFront"/>
              <a:lightRig rig="threePt" dir="t"/>
            </a:scene3d>
            <a:sp3d contourW="12700"/>
          </a:bodyPr>
          <a:lstStyle/>
          <a:p>
            <a:pPr marL="0" marR="0" lvl="0" indent="0" algn="l" defTabSz="685800" rtl="0" eaLnBrk="1" fontAlgn="auto" latinLnBrk="0" hangingPunct="1">
              <a:lnSpc>
                <a:spcPct val="100000"/>
              </a:lnSpc>
              <a:spcBef>
                <a:spcPct val="0"/>
              </a:spcBef>
              <a:spcAft>
                <a:spcPct val="0"/>
              </a:spcAft>
              <a:buClrTx/>
              <a:buSzTx/>
              <a:buFontTx/>
              <a:buNone/>
              <a:defRPr/>
            </a:pPr>
            <a:r>
              <a:rPr lang="zh-CN" altLang="en-US" sz="3300" b="1">
                <a:solidFill>
                  <a:prstClr val="white"/>
                </a:solidFill>
                <a:latin typeface="微软雅黑" panose="020b0503020204020204" pitchFamily="34" charset="-122"/>
                <a:ea typeface="微软雅黑" panose="020b0503020204020204" pitchFamily="34" charset="-122"/>
              </a:rPr>
              <a:t>整体感悟</a:t>
            </a:r>
            <a:endParaRPr kumimoji="0" lang="zh-CN" altLang="en-US" sz="33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文本框 4"/>
          <p:cNvSpPr txBox="1"/>
          <p:nvPr/>
        </p:nvSpPr>
        <p:spPr>
          <a:xfrm>
            <a:off x="2962276" y="2601199"/>
            <a:ext cx="4619624" cy="275588"/>
          </a:xfrm>
          <a:prstGeom prst="rect">
            <a:avLst/>
          </a:prstGeom>
          <a:noFill/>
        </p:spPr>
        <p:txBody>
          <a:bodyPr wrap="square" rtlCol="0">
            <a:spAutoFit/>
            <a:scene3d>
              <a:camera prst="orthographicFront"/>
              <a:lightRig rig="threePt" dir="t"/>
            </a:scene3d>
            <a:sp3d contourW="12700"/>
          </a:bodyPr>
          <a:lstStyle/>
          <a:p>
            <a:pPr marL="0" marR="0" lvl="0" indent="0" algn="l" defTabSz="685800" rtl="0" eaLnBrk="1" fontAlgn="auto" latinLnBrk="0" hangingPunct="1">
              <a:lnSpc>
                <a:spcPct val="150000"/>
              </a:lnSpc>
              <a:spcBef>
                <a:spcPct val="0"/>
              </a:spcBef>
              <a:spcAft>
                <a:spcPct val="0"/>
              </a:spcAft>
              <a:buClrTx/>
              <a:buSzTx/>
              <a:buFontTx/>
              <a:buNone/>
              <a:defRPr/>
            </a:pPr>
            <a:r>
              <a:rPr lang="zh-CN" altLang="en-US" sz="900">
                <a:solidFill>
                  <a:prstClr val="white">
                    <a:lumMod val="85000"/>
                  </a:prstClr>
                </a:solidFill>
                <a:latin typeface="微软雅黑" panose="020b0503020204020204" pitchFamily="34" charset="-122"/>
                <a:ea typeface="微软雅黑" panose="020b0503020204020204" pitchFamily="34" charset="-122"/>
              </a:rPr>
              <a:t>纵观全文，反思总结</a:t>
            </a:r>
            <a:endParaRPr kumimoji="0" lang="en-US" altLang="zh-CN" sz="900" b="0" i="0" u="none" strike="noStrike" kern="1200" cap="none" spc="0" normalizeH="0" baseline="0" noProof="0">
              <a:ln>
                <a:noFill/>
              </a:ln>
              <a:solidFill>
                <a:prstClr val="white">
                  <a:lumMod val="8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p:nvCxnSpPr>
        <p:spPr>
          <a:xfrm flipH="1">
            <a:off x="2897983" y="2072562"/>
            <a:ext cx="0" cy="934549"/>
          </a:xfrm>
          <a:prstGeom prst="line">
            <a:avLst/>
          </a:prstGeom>
          <a:ln w="38100">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nodeType="afterGroup">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2292304" y="1068888"/>
            <a:ext cx="4833710" cy="476669"/>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2339604" y="1024744"/>
            <a:ext cx="4521549" cy="476669"/>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1.</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本文在材料处理上有什么特点？ </a:t>
            </a:r>
            <a:r>
              <a:rPr lang="en-US" altLang="zh-CN" sz="2400" b="1">
                <a:solidFill>
                  <a:prstClr val="black">
                    <a:lumMod val="85000"/>
                    <a:lumOff val="15000"/>
                  </a:prstClr>
                </a:solidFill>
                <a:latin typeface="楷体" panose="02010609060101010101" pitchFamily="49" charset="-122"/>
                <a:ea typeface="楷体" panose="02010609060101010101" pitchFamily="49" charset="-122"/>
              </a:rPr>
              <a:t> </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283780" y="1833820"/>
            <a:ext cx="8771934" cy="2221762"/>
          </a:xfrm>
          <a:prstGeom prst="rect">
            <a:avLst/>
          </a:prstGeom>
          <a:noFill/>
        </p:spPr>
        <p:txBody>
          <a:bodyPr wrap="square">
            <a:spAutoFit/>
          </a:bodyPr>
          <a:lstStyle/>
          <a:p>
            <a:pPr>
              <a:lnSpc>
                <a:spcPct val="150000"/>
              </a:lnSpc>
              <a:buFontTx/>
              <a:buNone/>
            </a:pPr>
            <a:r>
              <a:rPr lang="zh-CN" altLang="en-US" sz="2400" b="1" u="sng">
                <a:solidFill>
                  <a:schemeClr val="bg1"/>
                </a:solidFill>
                <a:latin typeface="楷体" panose="02010609060101010101" pitchFamily="49" charset="-122"/>
                <a:ea typeface="楷体" panose="02010609060101010101" pitchFamily="49" charset="-122"/>
              </a:rPr>
              <a:t>本文布局谋篇重点突出，详略得当。在整体上，作者并没有从童年到小学到初中到高中，按时间顺序叙事，而是通过童年的两件趣事和高中时建立实验室的事例，突出他成长为一名“物理学家”的“教育历程”，并不旁及其他成长的经验；</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整体感悟</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linds(horizontal)">
                                      <p:cBhvr>
                                        <p:cTn id="1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2292304" y="1068888"/>
            <a:ext cx="4833710" cy="476669"/>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2339604" y="1024744"/>
            <a:ext cx="4521549" cy="476669"/>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1.</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本文在材料处理上有什么特点？ </a:t>
            </a:r>
            <a:r>
              <a:rPr lang="en-US" altLang="zh-CN" sz="2400" b="1">
                <a:solidFill>
                  <a:prstClr val="black">
                    <a:lumMod val="85000"/>
                    <a:lumOff val="15000"/>
                  </a:prstClr>
                </a:solidFill>
                <a:latin typeface="楷体" panose="02010609060101010101" pitchFamily="49" charset="-122"/>
                <a:ea typeface="楷体" panose="02010609060101010101" pitchFamily="49" charset="-122"/>
              </a:rPr>
              <a:t> </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283780" y="1833820"/>
            <a:ext cx="8771934" cy="3329758"/>
          </a:xfrm>
          <a:prstGeom prst="rect">
            <a:avLst/>
          </a:prstGeom>
          <a:noFill/>
        </p:spPr>
        <p:txBody>
          <a:bodyPr wrap="square">
            <a:spAutoFit/>
          </a:bodyPr>
          <a:lstStyle/>
          <a:p>
            <a:pPr>
              <a:lnSpc>
                <a:spcPct val="150000"/>
              </a:lnSpc>
              <a:buFontTx/>
              <a:buNone/>
            </a:pPr>
            <a:r>
              <a:rPr lang="zh-CN" altLang="en-US" sz="2400" b="1" u="sng">
                <a:solidFill>
                  <a:schemeClr val="bg1"/>
                </a:solidFill>
                <a:latin typeface="楷体" panose="02010609060101010101" pitchFamily="49" charset="-122"/>
                <a:ea typeface="楷体" panose="02010609060101010101" pitchFamily="49" charset="-122"/>
              </a:rPr>
              <a:t>在局部上，如高中阶段，作者看了许多统一场理论方面的书，并常常去斯坦福大学的物理图书馆，相关的理论书籍是怎样启发、引导他研究的，这里肯定有许多精彩的故事，但是作者只是一笔带过，重点放在制造“自己的原子对撞机”上，其中具体的数据叙述得很详尽，让人体会到作者严谨、踏实的性格，以及内在的成为物理学家所需要的基本素质。 </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整体感悟</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heel(1)">
                                      <p:cBhvr>
                                        <p:cTn id="19"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2292304" y="1068888"/>
            <a:ext cx="4833710" cy="476669"/>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2339604" y="1024744"/>
            <a:ext cx="4521549" cy="476669"/>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2.</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本文在写作上有何艺术特点？ </a:t>
            </a:r>
            <a:r>
              <a:rPr lang="en-US" altLang="zh-CN" sz="2400" b="1">
                <a:solidFill>
                  <a:prstClr val="black">
                    <a:lumMod val="85000"/>
                    <a:lumOff val="15000"/>
                  </a:prstClr>
                </a:solidFill>
                <a:latin typeface="楷体" panose="02010609060101010101" pitchFamily="49" charset="-122"/>
                <a:ea typeface="楷体" panose="02010609060101010101" pitchFamily="49" charset="-122"/>
              </a:rPr>
              <a:t> </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283780" y="1833820"/>
            <a:ext cx="8771934" cy="2775760"/>
          </a:xfrm>
          <a:prstGeom prst="rect">
            <a:avLst/>
          </a:prstGeom>
          <a:noFill/>
        </p:spPr>
        <p:txBody>
          <a:bodyPr wrap="square">
            <a:spAutoFit/>
          </a:bodyPr>
          <a:lstStyle/>
          <a:p>
            <a:pPr>
              <a:lnSpc>
                <a:spcPct val="150000"/>
              </a:lnSpc>
              <a:buFontTx/>
              <a:buNone/>
            </a:pPr>
            <a:r>
              <a:rPr lang="zh-CN" altLang="en-US" sz="2400" b="1" u="sng">
                <a:solidFill>
                  <a:schemeClr val="bg1"/>
                </a:solidFill>
                <a:latin typeface="楷体" panose="02010609060101010101" pitchFamily="49" charset="-122"/>
                <a:ea typeface="楷体" panose="02010609060101010101" pitchFamily="49" charset="-122"/>
              </a:rPr>
              <a:t>（一）形象的描述；作者借助于想象，采用了拟人化的笔法，让鲤鱼“科学家们”会看会想，会提出问题会说话，这样就使深奥的科学道理变得浅显易懂。</a:t>
            </a:r>
            <a:endParaRPr lang="zh-CN" altLang="en-US" sz="2400" b="1" u="sng">
              <a:solidFill>
                <a:schemeClr val="bg1"/>
              </a:solidFill>
              <a:latin typeface="楷体" panose="02010609060101010101" pitchFamily="49" charset="-122"/>
              <a:ea typeface="楷体" panose="02010609060101010101" pitchFamily="49" charset="-122"/>
            </a:endParaRPr>
          </a:p>
          <a:p>
            <a:pPr>
              <a:lnSpc>
                <a:spcPct val="150000"/>
              </a:lnSpc>
              <a:buFontTx/>
              <a:buNone/>
            </a:pPr>
            <a:r>
              <a:rPr lang="zh-CN" altLang="en-US" sz="2400" b="1" u="sng">
                <a:solidFill>
                  <a:schemeClr val="bg1"/>
                </a:solidFill>
                <a:latin typeface="楷体" panose="02010609060101010101" pitchFamily="49" charset="-122"/>
                <a:ea typeface="楷体" panose="02010609060101010101" pitchFamily="49" charset="-122"/>
              </a:rPr>
              <a:t>（二）语言准确、严密；作者讲究选词，讲究用恰如其分的词句来表达周密严谨的意思。</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整体感悟</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0" y="1"/>
            <a:ext cx="9144000" cy="5143500"/>
          </a:xfrm>
          <a:prstGeom prst="rect">
            <a:avLst/>
          </a:prstGeom>
          <a:solidFill>
            <a:schemeClr val="tx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panose="020b0503020204020204" pitchFamily="34" charset="-122"/>
            </a:endParaRPr>
          </a:p>
        </p:txBody>
      </p:sp>
      <p:grpSp>
        <p:nvGrpSpPr>
          <p:cNvPr id="6" name="组合 5"/>
          <p:cNvGrpSpPr/>
          <p:nvPr/>
        </p:nvGrpSpPr>
        <p:grpSpPr>
          <a:xfrm>
            <a:off x="3177202" y="317437"/>
            <a:ext cx="2789593" cy="565189"/>
            <a:chOff x="585843" y="341582"/>
            <a:chExt cx="3719457" cy="753585"/>
          </a:xfrm>
        </p:grpSpPr>
        <p:sp>
          <p:nvSpPr>
            <p:cNvPr id="7" name="文本框 6"/>
            <p:cNvSpPr txBox="1"/>
            <p:nvPr/>
          </p:nvSpPr>
          <p:spPr>
            <a:xfrm>
              <a:off x="805686" y="341582"/>
              <a:ext cx="3279772" cy="553997"/>
            </a:xfrm>
            <a:prstGeom prst="rect">
              <a:avLst/>
            </a:prstGeom>
            <a:noFill/>
          </p:spPr>
          <p:txBody>
            <a:bodyPr wrap="square" rtlCol="0">
              <a:spAutoFit/>
              <a:scene3d>
                <a:camera prst="orthographicFront"/>
                <a:lightRig rig="threePt" dir="t"/>
              </a:scene3d>
              <a:sp3d contourW="12700"/>
            </a:bodyPr>
            <a:lstStyle/>
            <a:p>
              <a:pPr algn="ctr" defTabSz="685800"/>
              <a:r>
                <a:rPr lang="en-US" altLang="zh-CN" sz="2100" b="1">
                  <a:solidFill>
                    <a:prstClr val="white"/>
                  </a:solidFill>
                  <a:latin typeface="微软雅黑" panose="020b0503020204020204" pitchFamily="34" charset="-122"/>
                  <a:ea typeface="微软雅黑" panose="020b0503020204020204" pitchFamily="34" charset="-122"/>
                </a:rPr>
                <a:t>CONTENTS</a:t>
              </a:r>
              <a:endParaRPr lang="zh-CN" altLang="en-US" sz="2100" b="1">
                <a:solidFill>
                  <a:prstClr val="white"/>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85843" y="798931"/>
              <a:ext cx="3719457" cy="296236"/>
            </a:xfrm>
            <a:prstGeom prst="rect">
              <a:avLst/>
            </a:prstGeom>
            <a:noFill/>
          </p:spPr>
          <p:txBody>
            <a:bodyPr wrap="square" rtlCol="0">
              <a:spAutoFit/>
              <a:scene3d>
                <a:camera prst="orthographicFront"/>
                <a:lightRig rig="threePt" dir="t"/>
              </a:scene3d>
              <a:sp3d contourW="12700"/>
            </a:bodyPr>
            <a:lstStyle/>
            <a:p>
              <a:pPr algn="ctr" defTabSz="685800">
                <a:lnSpc>
                  <a:spcPct val="125000"/>
                </a:lnSpc>
              </a:pPr>
              <a:r>
                <a:rPr lang="en-US" altLang="zh-CN" sz="675">
                  <a:solidFill>
                    <a:prstClr val="white"/>
                  </a:solidFill>
                  <a:latin typeface="微软雅黑" panose="020b0503020204020204" pitchFamily="34" charset="-122"/>
                  <a:ea typeface="微软雅黑" panose="020b0503020204020204" pitchFamily="34" charset="-122"/>
                </a:rPr>
                <a:t>The user can demonstrate on a projector or computerprint</a:t>
              </a:r>
              <a:endParaRPr lang="en-US" altLang="zh-CN" sz="675">
                <a:solidFill>
                  <a:prstClr val="white"/>
                </a:solidFill>
                <a:latin typeface="微软雅黑" panose="020b0503020204020204" pitchFamily="34" charset="-122"/>
                <a:ea typeface="微软雅黑" panose="020b0503020204020204" pitchFamily="34" charset="-122"/>
              </a:endParaRPr>
            </a:p>
          </p:txBody>
        </p:sp>
      </p:gr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5046"/>
            <a:ext cx="9144000" cy="463153"/>
          </a:xfrm>
          <a:prstGeom prst="rect">
            <a:avLst/>
          </a:prstGeom>
        </p:spPr>
      </p:pic>
      <p:grpSp>
        <p:nvGrpSpPr>
          <p:cNvPr id="12" name="组合 11"/>
          <p:cNvGrpSpPr/>
          <p:nvPr/>
        </p:nvGrpSpPr>
        <p:grpSpPr>
          <a:xfrm>
            <a:off x="1895518" y="2188666"/>
            <a:ext cx="2266907" cy="382658"/>
            <a:chOff x="4318057" y="2153532"/>
            <a:chExt cx="3555885" cy="600238"/>
          </a:xfrm>
        </p:grpSpPr>
        <p:sp>
          <p:nvSpPr>
            <p:cNvPr id="10" name="Rectangle: Rounded Corners 1"/>
            <p:cNvSpPr/>
            <p:nvPr/>
          </p:nvSpPr>
          <p:spPr>
            <a:xfrm>
              <a:off x="4318057" y="2192784"/>
              <a:ext cx="3555885" cy="518036"/>
            </a:xfrm>
            <a:prstGeom prst="roundRect">
              <a:avLst>
                <a:gd name="adj" fmla="val 50000"/>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11" name="矩形 10"/>
            <p:cNvSpPr/>
            <p:nvPr/>
          </p:nvSpPr>
          <p:spPr>
            <a:xfrm>
              <a:off x="4454394" y="2153532"/>
              <a:ext cx="3283209" cy="600238"/>
            </a:xfrm>
            <a:prstGeom prst="roundRect">
              <a:avLst/>
            </a:prstGeom>
          </p:spPr>
          <p:txBody>
            <a:bodyPr wrap="square">
              <a:spAutoFit/>
              <a:scene3d>
                <a:camera prst="orthographicFront"/>
                <a:lightRig rig="threePt" dir="t"/>
              </a:scene3d>
              <a:sp3d contourW="12700"/>
            </a:bodyPr>
            <a:lstStyle/>
            <a:p>
              <a:pPr algn="ctr" defTabSz="685800">
                <a:lnSpc>
                  <a:spcPct val="120000"/>
                </a:lnSpc>
              </a:pPr>
              <a:r>
                <a:rPr lang="en-US" altLang="zh-CN" sz="1500" b="1">
                  <a:solidFill>
                    <a:prstClr val="black">
                      <a:lumMod val="85000"/>
                      <a:lumOff val="15000"/>
                    </a:prstClr>
                  </a:solidFill>
                  <a:latin typeface="微软雅黑" panose="020b0503020204020204" pitchFamily="34" charset="-122"/>
                  <a:ea typeface="微软雅黑" panose="020b0503020204020204" pitchFamily="34" charset="-122"/>
                </a:rPr>
                <a:t>01</a:t>
              </a:r>
              <a:r>
                <a:rPr lang="zh-CN" altLang="en-US" sz="1500" b="1">
                  <a:solidFill>
                    <a:prstClr val="black">
                      <a:lumMod val="85000"/>
                      <a:lumOff val="15000"/>
                    </a:prstClr>
                  </a:solidFill>
                  <a:latin typeface="微软雅黑" panose="020b0503020204020204" pitchFamily="34" charset="-122"/>
                  <a:ea typeface="微软雅黑" panose="020b0503020204020204" pitchFamily="34" charset="-122"/>
                </a:rPr>
                <a:t>课文导读</a:t>
              </a:r>
              <a:endParaRPr lang="zh-CN" altLang="en-US" sz="1500" b="1">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30409" y="2188666"/>
            <a:ext cx="2266907" cy="382658"/>
            <a:chOff x="4318057" y="2153532"/>
            <a:chExt cx="3555885" cy="600238"/>
          </a:xfrm>
        </p:grpSpPr>
        <p:sp>
          <p:nvSpPr>
            <p:cNvPr id="23" name="Rectangle: Rounded Corners 1"/>
            <p:cNvSpPr/>
            <p:nvPr/>
          </p:nvSpPr>
          <p:spPr>
            <a:xfrm>
              <a:off x="4318057" y="2192784"/>
              <a:ext cx="3555885" cy="518036"/>
            </a:xfrm>
            <a:prstGeom prst="roundRect">
              <a:avLst>
                <a:gd name="adj" fmla="val 50000"/>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24" name="矩形 10"/>
            <p:cNvSpPr/>
            <p:nvPr/>
          </p:nvSpPr>
          <p:spPr>
            <a:xfrm>
              <a:off x="4454394" y="2153532"/>
              <a:ext cx="3283209" cy="600238"/>
            </a:xfrm>
            <a:prstGeom prst="roundRect">
              <a:avLst/>
            </a:prstGeom>
          </p:spPr>
          <p:txBody>
            <a:bodyPr wrap="square">
              <a:spAutoFit/>
              <a:scene3d>
                <a:camera prst="orthographicFront"/>
                <a:lightRig rig="threePt" dir="t"/>
              </a:scene3d>
              <a:sp3d contourW="12700"/>
            </a:bodyPr>
            <a:lstStyle/>
            <a:p>
              <a:pPr algn="ctr" defTabSz="685800">
                <a:lnSpc>
                  <a:spcPct val="120000"/>
                </a:lnSpc>
              </a:pPr>
              <a:r>
                <a:rPr lang="en-US" altLang="zh-CN" sz="1500" b="1">
                  <a:solidFill>
                    <a:prstClr val="black">
                      <a:lumMod val="85000"/>
                      <a:lumOff val="15000"/>
                    </a:prstClr>
                  </a:solidFill>
                  <a:latin typeface="微软雅黑" panose="020b0503020204020204" pitchFamily="34" charset="-122"/>
                  <a:ea typeface="微软雅黑" panose="020b0503020204020204" pitchFamily="34" charset="-122"/>
                </a:rPr>
                <a:t>02</a:t>
              </a:r>
              <a:r>
                <a:rPr lang="zh-CN" altLang="en-US" sz="1500" b="1">
                  <a:solidFill>
                    <a:prstClr val="black">
                      <a:lumMod val="85000"/>
                      <a:lumOff val="15000"/>
                    </a:prstClr>
                  </a:solidFill>
                  <a:latin typeface="微软雅黑" panose="020b0503020204020204" pitchFamily="34" charset="-122"/>
                  <a:ea typeface="微软雅黑" panose="020b0503020204020204" pitchFamily="34" charset="-122"/>
                </a:rPr>
                <a:t>课文赏析</a:t>
              </a:r>
              <a:endParaRPr lang="zh-CN" altLang="en-US" sz="1500" b="1">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1895518" y="3503116"/>
            <a:ext cx="2266907" cy="382658"/>
            <a:chOff x="4318057" y="2153532"/>
            <a:chExt cx="3555885" cy="600238"/>
          </a:xfrm>
        </p:grpSpPr>
        <p:sp>
          <p:nvSpPr>
            <p:cNvPr id="26" name="Rectangle: Rounded Corners 1"/>
            <p:cNvSpPr/>
            <p:nvPr/>
          </p:nvSpPr>
          <p:spPr>
            <a:xfrm>
              <a:off x="4318057" y="2192784"/>
              <a:ext cx="3555885" cy="518036"/>
            </a:xfrm>
            <a:prstGeom prst="roundRect">
              <a:avLst>
                <a:gd name="adj" fmla="val 50000"/>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27" name="矩形 10"/>
            <p:cNvSpPr/>
            <p:nvPr/>
          </p:nvSpPr>
          <p:spPr>
            <a:xfrm>
              <a:off x="4454394" y="2153532"/>
              <a:ext cx="3283209" cy="600238"/>
            </a:xfrm>
            <a:prstGeom prst="roundRect">
              <a:avLst/>
            </a:prstGeom>
          </p:spPr>
          <p:txBody>
            <a:bodyPr wrap="square">
              <a:spAutoFit/>
              <a:scene3d>
                <a:camera prst="orthographicFront"/>
                <a:lightRig rig="threePt" dir="t"/>
              </a:scene3d>
              <a:sp3d contourW="12700"/>
            </a:bodyPr>
            <a:lstStyle/>
            <a:p>
              <a:pPr algn="ctr" defTabSz="685800">
                <a:lnSpc>
                  <a:spcPct val="120000"/>
                </a:lnSpc>
              </a:pPr>
              <a:r>
                <a:rPr lang="en-US" altLang="zh-CN" sz="1500" b="1">
                  <a:solidFill>
                    <a:prstClr val="black">
                      <a:lumMod val="85000"/>
                      <a:lumOff val="15000"/>
                    </a:prstClr>
                  </a:solidFill>
                  <a:latin typeface="微软雅黑" panose="020b0503020204020204" pitchFamily="34" charset="-122"/>
                  <a:ea typeface="微软雅黑" panose="020b0503020204020204" pitchFamily="34" charset="-122"/>
                </a:rPr>
                <a:t>03</a:t>
              </a:r>
              <a:r>
                <a:rPr lang="zh-CN" altLang="en-US" sz="1500" b="1">
                  <a:solidFill>
                    <a:prstClr val="black">
                      <a:lumMod val="85000"/>
                      <a:lumOff val="15000"/>
                    </a:prstClr>
                  </a:solidFill>
                  <a:latin typeface="微软雅黑" panose="020b0503020204020204" pitchFamily="34" charset="-122"/>
                  <a:ea typeface="微软雅黑" panose="020b0503020204020204" pitchFamily="34" charset="-122"/>
                </a:rPr>
                <a:t>全文感悟</a:t>
              </a:r>
              <a:endParaRPr lang="zh-CN" altLang="en-US" sz="1500" b="1">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030409" y="3503116"/>
            <a:ext cx="2266907" cy="382658"/>
            <a:chOff x="4318057" y="2153532"/>
            <a:chExt cx="3555885" cy="600238"/>
          </a:xfrm>
        </p:grpSpPr>
        <p:sp>
          <p:nvSpPr>
            <p:cNvPr id="29" name="Rectangle: Rounded Corners 1"/>
            <p:cNvSpPr/>
            <p:nvPr/>
          </p:nvSpPr>
          <p:spPr>
            <a:xfrm>
              <a:off x="4318057" y="2192784"/>
              <a:ext cx="3555885" cy="518036"/>
            </a:xfrm>
            <a:prstGeom prst="roundRect">
              <a:avLst>
                <a:gd name="adj" fmla="val 50000"/>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0" name="矩形 10"/>
            <p:cNvSpPr/>
            <p:nvPr/>
          </p:nvSpPr>
          <p:spPr>
            <a:xfrm>
              <a:off x="4454394" y="2153532"/>
              <a:ext cx="3283209" cy="600238"/>
            </a:xfrm>
            <a:prstGeom prst="roundRect">
              <a:avLst/>
            </a:prstGeom>
          </p:spPr>
          <p:txBody>
            <a:bodyPr wrap="square">
              <a:spAutoFit/>
              <a:scene3d>
                <a:camera prst="orthographicFront"/>
                <a:lightRig rig="threePt" dir="t"/>
              </a:scene3d>
              <a:sp3d contourW="12700"/>
            </a:bodyPr>
            <a:lstStyle/>
            <a:p>
              <a:pPr algn="ctr" defTabSz="685800">
                <a:lnSpc>
                  <a:spcPct val="120000"/>
                </a:lnSpc>
              </a:pPr>
              <a:r>
                <a:rPr lang="en-US" altLang="zh-CN" sz="1500" b="1">
                  <a:solidFill>
                    <a:prstClr val="black">
                      <a:lumMod val="85000"/>
                      <a:lumOff val="15000"/>
                    </a:prstClr>
                  </a:solidFill>
                  <a:latin typeface="微软雅黑" panose="020b0503020204020204" pitchFamily="34" charset="-122"/>
                  <a:ea typeface="微软雅黑" panose="020b0503020204020204" pitchFamily="34" charset="-122"/>
                </a:rPr>
                <a:t>04</a:t>
              </a:r>
              <a:r>
                <a:rPr lang="zh-CN" altLang="en-US" sz="1500" b="1">
                  <a:solidFill>
                    <a:prstClr val="black">
                      <a:lumMod val="85000"/>
                      <a:lumOff val="15000"/>
                    </a:prstClr>
                  </a:solidFill>
                  <a:latin typeface="微软雅黑" panose="020b0503020204020204" pitchFamily="34" charset="-122"/>
                  <a:ea typeface="微软雅黑" panose="020b0503020204020204" pitchFamily="34" charset="-122"/>
                </a:rPr>
                <a:t>拓展练习</a:t>
              </a:r>
              <a:endParaRPr lang="zh-CN" altLang="en-US" sz="1500" b="1">
                <a:solidFill>
                  <a:prstClr val="black">
                    <a:lumMod val="85000"/>
                    <a:lumOff val="15000"/>
                  </a:prstClr>
                </a:solidFill>
                <a:latin typeface="微软雅黑" panose="020b0503020204020204" pitchFamily="34" charset="-122"/>
                <a:ea typeface="微软雅黑" panose="020b0503020204020204" pitchFamily="34" charset="-122"/>
              </a:endParaRPr>
            </a:p>
          </p:txBody>
        </p:sp>
      </p:grpSp>
      <p:sp>
        <p:nvSpPr>
          <p:cNvPr id="35" name="椭圆 30"/>
          <p:cNvSpPr/>
          <p:nvPr/>
        </p:nvSpPr>
        <p:spPr>
          <a:xfrm>
            <a:off x="2838205" y="1549592"/>
            <a:ext cx="381522" cy="457190"/>
          </a:xfrm>
          <a:custGeom>
            <a:gdLst>
              <a:gd name="connsiteX0" fmla="*/ 405028 w 506307"/>
              <a:gd name="connsiteY0" fmla="*/ 505587 h 606722"/>
              <a:gd name="connsiteX1" fmla="*/ 405028 w 506307"/>
              <a:gd name="connsiteY1" fmla="*/ 556155 h 606722"/>
              <a:gd name="connsiteX2" fmla="*/ 455668 w 506307"/>
              <a:gd name="connsiteY2" fmla="*/ 556155 h 606722"/>
              <a:gd name="connsiteX3" fmla="*/ 455668 w 506307"/>
              <a:gd name="connsiteY3" fmla="*/ 505587 h 606722"/>
              <a:gd name="connsiteX4" fmla="*/ 126534 w 506307"/>
              <a:gd name="connsiteY4" fmla="*/ 387546 h 606722"/>
              <a:gd name="connsiteX5" fmla="*/ 278440 w 506307"/>
              <a:gd name="connsiteY5" fmla="*/ 387546 h 606722"/>
              <a:gd name="connsiteX6" fmla="*/ 303713 w 506307"/>
              <a:gd name="connsiteY6" fmla="*/ 412888 h 606722"/>
              <a:gd name="connsiteX7" fmla="*/ 278440 w 506307"/>
              <a:gd name="connsiteY7" fmla="*/ 438141 h 606722"/>
              <a:gd name="connsiteX8" fmla="*/ 126534 w 506307"/>
              <a:gd name="connsiteY8" fmla="*/ 438141 h 606722"/>
              <a:gd name="connsiteX9" fmla="*/ 101261 w 506307"/>
              <a:gd name="connsiteY9" fmla="*/ 412888 h 606722"/>
              <a:gd name="connsiteX10" fmla="*/ 126534 w 506307"/>
              <a:gd name="connsiteY10" fmla="*/ 387546 h 606722"/>
              <a:gd name="connsiteX11" fmla="*/ 126534 w 506307"/>
              <a:gd name="connsiteY11" fmla="*/ 286496 h 606722"/>
              <a:gd name="connsiteX12" fmla="*/ 278440 w 506307"/>
              <a:gd name="connsiteY12" fmla="*/ 286496 h 606722"/>
              <a:gd name="connsiteX13" fmla="*/ 303713 w 506307"/>
              <a:gd name="connsiteY13" fmla="*/ 311749 h 606722"/>
              <a:gd name="connsiteX14" fmla="*/ 278440 w 506307"/>
              <a:gd name="connsiteY14" fmla="*/ 337091 h 606722"/>
              <a:gd name="connsiteX15" fmla="*/ 126534 w 506307"/>
              <a:gd name="connsiteY15" fmla="*/ 337091 h 606722"/>
              <a:gd name="connsiteX16" fmla="*/ 101261 w 506307"/>
              <a:gd name="connsiteY16" fmla="*/ 311749 h 606722"/>
              <a:gd name="connsiteX17" fmla="*/ 126534 w 506307"/>
              <a:gd name="connsiteY17" fmla="*/ 286496 h 606722"/>
              <a:gd name="connsiteX18" fmla="*/ 286928 w 506307"/>
              <a:gd name="connsiteY18" fmla="*/ 86294 h 606722"/>
              <a:gd name="connsiteX19" fmla="*/ 286928 w 506307"/>
              <a:gd name="connsiteY19" fmla="*/ 168499 h 606722"/>
              <a:gd name="connsiteX20" fmla="*/ 369251 w 506307"/>
              <a:gd name="connsiteY20" fmla="*/ 168499 h 606722"/>
              <a:gd name="connsiteX21" fmla="*/ 50639 w 506307"/>
              <a:gd name="connsiteY21" fmla="*/ 50568 h 606722"/>
              <a:gd name="connsiteX22" fmla="*/ 50639 w 506307"/>
              <a:gd name="connsiteY22" fmla="*/ 505587 h 606722"/>
              <a:gd name="connsiteX23" fmla="*/ 354388 w 506307"/>
              <a:gd name="connsiteY23" fmla="*/ 505587 h 606722"/>
              <a:gd name="connsiteX24" fmla="*/ 354388 w 506307"/>
              <a:gd name="connsiteY24" fmla="*/ 480259 h 606722"/>
              <a:gd name="connsiteX25" fmla="*/ 354388 w 506307"/>
              <a:gd name="connsiteY25" fmla="*/ 429780 h 606722"/>
              <a:gd name="connsiteX26" fmla="*/ 405028 w 506307"/>
              <a:gd name="connsiteY26" fmla="*/ 358239 h 606722"/>
              <a:gd name="connsiteX27" fmla="*/ 405028 w 506307"/>
              <a:gd name="connsiteY27" fmla="*/ 219067 h 606722"/>
              <a:gd name="connsiteX28" fmla="*/ 261564 w 506307"/>
              <a:gd name="connsiteY28" fmla="*/ 219067 h 606722"/>
              <a:gd name="connsiteX29" fmla="*/ 236289 w 506307"/>
              <a:gd name="connsiteY29" fmla="*/ 193827 h 606722"/>
              <a:gd name="connsiteX30" fmla="*/ 236289 w 506307"/>
              <a:gd name="connsiteY30" fmla="*/ 50568 h 606722"/>
              <a:gd name="connsiteX31" fmla="*/ 25275 w 506307"/>
              <a:gd name="connsiteY31" fmla="*/ 0 h 606722"/>
              <a:gd name="connsiteX32" fmla="*/ 261564 w 506307"/>
              <a:gd name="connsiteY32" fmla="*/ 0 h 606722"/>
              <a:gd name="connsiteX33" fmla="*/ 279453 w 506307"/>
              <a:gd name="connsiteY33" fmla="*/ 7376 h 606722"/>
              <a:gd name="connsiteX34" fmla="*/ 448281 w 506307"/>
              <a:gd name="connsiteY34" fmla="*/ 175964 h 606722"/>
              <a:gd name="connsiteX35" fmla="*/ 455668 w 506307"/>
              <a:gd name="connsiteY35" fmla="*/ 193827 h 606722"/>
              <a:gd name="connsiteX36" fmla="*/ 455668 w 506307"/>
              <a:gd name="connsiteY36" fmla="*/ 358239 h 606722"/>
              <a:gd name="connsiteX37" fmla="*/ 484058 w 506307"/>
              <a:gd name="connsiteY37" fmla="*/ 376102 h 606722"/>
              <a:gd name="connsiteX38" fmla="*/ 484058 w 506307"/>
              <a:gd name="connsiteY38" fmla="*/ 411828 h 606722"/>
              <a:gd name="connsiteX39" fmla="*/ 448281 w 506307"/>
              <a:gd name="connsiteY39" fmla="*/ 411828 h 606722"/>
              <a:gd name="connsiteX40" fmla="*/ 430303 w 506307"/>
              <a:gd name="connsiteY40" fmla="*/ 404452 h 606722"/>
              <a:gd name="connsiteX41" fmla="*/ 405028 w 506307"/>
              <a:gd name="connsiteY41" fmla="*/ 429780 h 606722"/>
              <a:gd name="connsiteX42" fmla="*/ 405028 w 506307"/>
              <a:gd name="connsiteY42" fmla="*/ 455019 h 606722"/>
              <a:gd name="connsiteX43" fmla="*/ 480943 w 506307"/>
              <a:gd name="connsiteY43" fmla="*/ 455019 h 606722"/>
              <a:gd name="connsiteX44" fmla="*/ 506307 w 506307"/>
              <a:gd name="connsiteY44" fmla="*/ 480259 h 606722"/>
              <a:gd name="connsiteX45" fmla="*/ 506307 w 506307"/>
              <a:gd name="connsiteY45" fmla="*/ 581394 h 606722"/>
              <a:gd name="connsiteX46" fmla="*/ 480943 w 506307"/>
              <a:gd name="connsiteY46" fmla="*/ 606722 h 606722"/>
              <a:gd name="connsiteX47" fmla="*/ 379753 w 506307"/>
              <a:gd name="connsiteY47" fmla="*/ 606722 h 606722"/>
              <a:gd name="connsiteX48" fmla="*/ 354388 w 506307"/>
              <a:gd name="connsiteY48" fmla="*/ 581394 h 606722"/>
              <a:gd name="connsiteX49" fmla="*/ 354388 w 506307"/>
              <a:gd name="connsiteY49" fmla="*/ 556155 h 606722"/>
              <a:gd name="connsiteX50" fmla="*/ 25275 w 506307"/>
              <a:gd name="connsiteY50" fmla="*/ 556155 h 606722"/>
              <a:gd name="connsiteX51" fmla="*/ 0 w 506307"/>
              <a:gd name="connsiteY51" fmla="*/ 530826 h 606722"/>
              <a:gd name="connsiteX52" fmla="*/ 0 w 506307"/>
              <a:gd name="connsiteY52" fmla="*/ 25239 h 606722"/>
              <a:gd name="connsiteX53" fmla="*/ 25275 w 506307"/>
              <a:gd name="connsiteY53"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06307" h="606722">
                <a:moveTo>
                  <a:pt x="405028" y="505587"/>
                </a:moveTo>
                <a:lnTo>
                  <a:pt x="405028" y="556155"/>
                </a:lnTo>
                <a:lnTo>
                  <a:pt x="455668" y="556155"/>
                </a:lnTo>
                <a:lnTo>
                  <a:pt x="455668" y="505587"/>
                </a:lnTo>
                <a:close/>
                <a:moveTo>
                  <a:pt x="126534" y="387546"/>
                </a:moveTo>
                <a:lnTo>
                  <a:pt x="278440" y="387546"/>
                </a:lnTo>
                <a:cubicBezTo>
                  <a:pt x="292412" y="387546"/>
                  <a:pt x="303713" y="398928"/>
                  <a:pt x="303713" y="412888"/>
                </a:cubicBezTo>
                <a:cubicBezTo>
                  <a:pt x="303713" y="426848"/>
                  <a:pt x="292412" y="438141"/>
                  <a:pt x="278440" y="438141"/>
                </a:cubicBezTo>
                <a:lnTo>
                  <a:pt x="126534" y="438141"/>
                </a:lnTo>
                <a:cubicBezTo>
                  <a:pt x="112563" y="438141"/>
                  <a:pt x="101261" y="426848"/>
                  <a:pt x="101261" y="412888"/>
                </a:cubicBezTo>
                <a:cubicBezTo>
                  <a:pt x="101261" y="398928"/>
                  <a:pt x="112563" y="387546"/>
                  <a:pt x="126534" y="387546"/>
                </a:cubicBezTo>
                <a:close/>
                <a:moveTo>
                  <a:pt x="126534" y="286496"/>
                </a:moveTo>
                <a:lnTo>
                  <a:pt x="278440" y="286496"/>
                </a:lnTo>
                <a:cubicBezTo>
                  <a:pt x="292412" y="286496"/>
                  <a:pt x="303713" y="297789"/>
                  <a:pt x="303713" y="311749"/>
                </a:cubicBezTo>
                <a:cubicBezTo>
                  <a:pt x="303713" y="325709"/>
                  <a:pt x="292412" y="337091"/>
                  <a:pt x="278440" y="337091"/>
                </a:cubicBezTo>
                <a:lnTo>
                  <a:pt x="126534" y="337091"/>
                </a:lnTo>
                <a:cubicBezTo>
                  <a:pt x="112563" y="337091"/>
                  <a:pt x="101261" y="325709"/>
                  <a:pt x="101261" y="311749"/>
                </a:cubicBezTo>
                <a:cubicBezTo>
                  <a:pt x="101261" y="297789"/>
                  <a:pt x="112563" y="286496"/>
                  <a:pt x="126534" y="286496"/>
                </a:cubicBezTo>
                <a:close/>
                <a:moveTo>
                  <a:pt x="286928" y="86294"/>
                </a:moveTo>
                <a:lnTo>
                  <a:pt x="286928" y="168499"/>
                </a:lnTo>
                <a:lnTo>
                  <a:pt x="369251" y="168499"/>
                </a:lnTo>
                <a:close/>
                <a:moveTo>
                  <a:pt x="50639" y="50568"/>
                </a:moveTo>
                <a:lnTo>
                  <a:pt x="50639" y="505587"/>
                </a:lnTo>
                <a:lnTo>
                  <a:pt x="354388" y="505587"/>
                </a:lnTo>
                <a:lnTo>
                  <a:pt x="354388" y="480259"/>
                </a:lnTo>
                <a:lnTo>
                  <a:pt x="354388" y="429780"/>
                </a:lnTo>
                <a:cubicBezTo>
                  <a:pt x="354388" y="396809"/>
                  <a:pt x="375570" y="368726"/>
                  <a:pt x="405028" y="358239"/>
                </a:cubicBezTo>
                <a:lnTo>
                  <a:pt x="405028" y="219067"/>
                </a:lnTo>
                <a:lnTo>
                  <a:pt x="261564" y="219067"/>
                </a:lnTo>
                <a:cubicBezTo>
                  <a:pt x="247591" y="219067"/>
                  <a:pt x="236289" y="207780"/>
                  <a:pt x="236289" y="193827"/>
                </a:cubicBezTo>
                <a:lnTo>
                  <a:pt x="236289" y="50568"/>
                </a:lnTo>
                <a:close/>
                <a:moveTo>
                  <a:pt x="25275" y="0"/>
                </a:moveTo>
                <a:lnTo>
                  <a:pt x="261564" y="0"/>
                </a:lnTo>
                <a:cubicBezTo>
                  <a:pt x="268328" y="0"/>
                  <a:pt x="274736" y="2666"/>
                  <a:pt x="279453" y="7376"/>
                </a:cubicBezTo>
                <a:lnTo>
                  <a:pt x="448281" y="175964"/>
                </a:lnTo>
                <a:cubicBezTo>
                  <a:pt x="452998" y="180675"/>
                  <a:pt x="455668" y="187073"/>
                  <a:pt x="455668" y="193827"/>
                </a:cubicBezTo>
                <a:lnTo>
                  <a:pt x="455668" y="358239"/>
                </a:lnTo>
                <a:cubicBezTo>
                  <a:pt x="466258" y="361883"/>
                  <a:pt x="475870" y="368015"/>
                  <a:pt x="484058" y="376102"/>
                </a:cubicBezTo>
                <a:cubicBezTo>
                  <a:pt x="493937" y="385967"/>
                  <a:pt x="493937" y="401963"/>
                  <a:pt x="484058" y="411828"/>
                </a:cubicBezTo>
                <a:cubicBezTo>
                  <a:pt x="474179" y="421782"/>
                  <a:pt x="458160" y="421782"/>
                  <a:pt x="448281" y="411828"/>
                </a:cubicBezTo>
                <a:cubicBezTo>
                  <a:pt x="443475" y="407118"/>
                  <a:pt x="437067" y="404452"/>
                  <a:pt x="430303" y="404452"/>
                </a:cubicBezTo>
                <a:cubicBezTo>
                  <a:pt x="416420" y="404452"/>
                  <a:pt x="405028" y="415827"/>
                  <a:pt x="405028" y="429780"/>
                </a:cubicBezTo>
                <a:lnTo>
                  <a:pt x="405028" y="455019"/>
                </a:lnTo>
                <a:lnTo>
                  <a:pt x="480943" y="455019"/>
                </a:lnTo>
                <a:cubicBezTo>
                  <a:pt x="494916" y="455019"/>
                  <a:pt x="506307" y="466306"/>
                  <a:pt x="506307" y="480259"/>
                </a:cubicBezTo>
                <a:lnTo>
                  <a:pt x="506307" y="581394"/>
                </a:lnTo>
                <a:cubicBezTo>
                  <a:pt x="506307" y="595347"/>
                  <a:pt x="494916" y="606722"/>
                  <a:pt x="480943" y="606722"/>
                </a:cubicBezTo>
                <a:lnTo>
                  <a:pt x="379753" y="606722"/>
                </a:lnTo>
                <a:cubicBezTo>
                  <a:pt x="365691" y="606722"/>
                  <a:pt x="354388" y="595347"/>
                  <a:pt x="354388" y="581394"/>
                </a:cubicBezTo>
                <a:lnTo>
                  <a:pt x="354388" y="556155"/>
                </a:lnTo>
                <a:lnTo>
                  <a:pt x="25275" y="556155"/>
                </a:lnTo>
                <a:cubicBezTo>
                  <a:pt x="11302" y="556155"/>
                  <a:pt x="0" y="544779"/>
                  <a:pt x="0" y="530826"/>
                </a:cubicBezTo>
                <a:lnTo>
                  <a:pt x="0" y="25239"/>
                </a:lnTo>
                <a:cubicBezTo>
                  <a:pt x="0" y="11287"/>
                  <a:pt x="11302" y="0"/>
                  <a:pt x="2527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panose="020b0503020204020204" pitchFamily="34" charset="-122"/>
            </a:endParaRPr>
          </a:p>
        </p:txBody>
      </p:sp>
      <p:sp>
        <p:nvSpPr>
          <p:cNvPr id="37" name="椭圆 31"/>
          <p:cNvSpPr/>
          <p:nvPr/>
        </p:nvSpPr>
        <p:spPr>
          <a:xfrm>
            <a:off x="2800371" y="2890003"/>
            <a:ext cx="457190" cy="456500"/>
          </a:xfrm>
          <a:custGeom>
            <a:gdLst>
              <a:gd name="connsiteX0" fmla="*/ 243073 w 607639"/>
              <a:gd name="connsiteY0" fmla="*/ 333749 h 606722"/>
              <a:gd name="connsiteX1" fmla="*/ 212627 w 607639"/>
              <a:gd name="connsiteY1" fmla="*/ 364048 h 606722"/>
              <a:gd name="connsiteX2" fmla="*/ 243073 w 607639"/>
              <a:gd name="connsiteY2" fmla="*/ 394346 h 606722"/>
              <a:gd name="connsiteX3" fmla="*/ 273429 w 607639"/>
              <a:gd name="connsiteY3" fmla="*/ 364048 h 606722"/>
              <a:gd name="connsiteX4" fmla="*/ 243073 w 607639"/>
              <a:gd name="connsiteY4" fmla="*/ 333749 h 606722"/>
              <a:gd name="connsiteX5" fmla="*/ 243073 w 607639"/>
              <a:gd name="connsiteY5" fmla="*/ 303361 h 606722"/>
              <a:gd name="connsiteX6" fmla="*/ 303785 w 607639"/>
              <a:gd name="connsiteY6" fmla="*/ 364048 h 606722"/>
              <a:gd name="connsiteX7" fmla="*/ 243073 w 607639"/>
              <a:gd name="connsiteY7" fmla="*/ 424734 h 606722"/>
              <a:gd name="connsiteX8" fmla="*/ 182271 w 607639"/>
              <a:gd name="connsiteY8" fmla="*/ 364048 h 606722"/>
              <a:gd name="connsiteX9" fmla="*/ 243073 w 607639"/>
              <a:gd name="connsiteY9" fmla="*/ 303361 h 606722"/>
              <a:gd name="connsiteX10" fmla="*/ 243098 w 607639"/>
              <a:gd name="connsiteY10" fmla="*/ 242745 h 606722"/>
              <a:gd name="connsiteX11" fmla="*/ 364541 w 607639"/>
              <a:gd name="connsiteY11" fmla="*/ 364047 h 606722"/>
              <a:gd name="connsiteX12" fmla="*/ 334202 w 607639"/>
              <a:gd name="connsiteY12" fmla="*/ 364047 h 606722"/>
              <a:gd name="connsiteX13" fmla="*/ 243098 w 607639"/>
              <a:gd name="connsiteY13" fmla="*/ 273048 h 606722"/>
              <a:gd name="connsiteX14" fmla="*/ 243098 w 607639"/>
              <a:gd name="connsiteY14" fmla="*/ 181988 h 606722"/>
              <a:gd name="connsiteX15" fmla="*/ 425369 w 607639"/>
              <a:gd name="connsiteY15" fmla="*/ 364047 h 606722"/>
              <a:gd name="connsiteX16" fmla="*/ 394931 w 607639"/>
              <a:gd name="connsiteY16" fmla="*/ 364047 h 606722"/>
              <a:gd name="connsiteX17" fmla="*/ 243098 w 607639"/>
              <a:gd name="connsiteY17" fmla="*/ 212302 h 606722"/>
              <a:gd name="connsiteX18" fmla="*/ 243098 w 607639"/>
              <a:gd name="connsiteY18" fmla="*/ 121302 h 606722"/>
              <a:gd name="connsiteX19" fmla="*/ 486055 w 607639"/>
              <a:gd name="connsiteY19" fmla="*/ 364047 h 606722"/>
              <a:gd name="connsiteX20" fmla="*/ 455708 w 607639"/>
              <a:gd name="connsiteY20" fmla="*/ 364047 h 606722"/>
              <a:gd name="connsiteX21" fmla="*/ 243098 w 607639"/>
              <a:gd name="connsiteY21" fmla="*/ 151701 h 606722"/>
              <a:gd name="connsiteX22" fmla="*/ 303775 w 607639"/>
              <a:gd name="connsiteY22" fmla="*/ 30305 h 606722"/>
              <a:gd name="connsiteX23" fmla="*/ 30351 w 607639"/>
              <a:gd name="connsiteY23" fmla="*/ 303317 h 606722"/>
              <a:gd name="connsiteX24" fmla="*/ 303775 w 607639"/>
              <a:gd name="connsiteY24" fmla="*/ 576328 h 606722"/>
              <a:gd name="connsiteX25" fmla="*/ 577199 w 607639"/>
              <a:gd name="connsiteY25" fmla="*/ 303317 h 606722"/>
              <a:gd name="connsiteX26" fmla="*/ 303775 w 607639"/>
              <a:gd name="connsiteY26" fmla="*/ 30305 h 606722"/>
              <a:gd name="connsiteX27" fmla="*/ 303775 w 607639"/>
              <a:gd name="connsiteY27" fmla="*/ 0 h 606722"/>
              <a:gd name="connsiteX28" fmla="*/ 607639 w 607639"/>
              <a:gd name="connsiteY28" fmla="*/ 303317 h 606722"/>
              <a:gd name="connsiteX29" fmla="*/ 303775 w 607639"/>
              <a:gd name="connsiteY29" fmla="*/ 606722 h 606722"/>
              <a:gd name="connsiteX30" fmla="*/ 0 w 607639"/>
              <a:gd name="connsiteY30" fmla="*/ 303317 h 606722"/>
              <a:gd name="connsiteX31" fmla="*/ 303775 w 607639"/>
              <a:gd name="connsiteY31"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639" h="606722">
                <a:moveTo>
                  <a:pt x="243073" y="333749"/>
                </a:moveTo>
                <a:cubicBezTo>
                  <a:pt x="226247" y="333749"/>
                  <a:pt x="212627" y="347254"/>
                  <a:pt x="212627" y="364048"/>
                </a:cubicBezTo>
                <a:cubicBezTo>
                  <a:pt x="212627" y="380841"/>
                  <a:pt x="226247" y="394346"/>
                  <a:pt x="243073" y="394346"/>
                </a:cubicBezTo>
                <a:cubicBezTo>
                  <a:pt x="259809" y="394346"/>
                  <a:pt x="273429" y="380841"/>
                  <a:pt x="273429" y="364048"/>
                </a:cubicBezTo>
                <a:cubicBezTo>
                  <a:pt x="273429" y="347254"/>
                  <a:pt x="259809" y="333749"/>
                  <a:pt x="243073" y="333749"/>
                </a:cubicBezTo>
                <a:close/>
                <a:moveTo>
                  <a:pt x="243073" y="303361"/>
                </a:moveTo>
                <a:cubicBezTo>
                  <a:pt x="276544" y="303361"/>
                  <a:pt x="303785" y="330639"/>
                  <a:pt x="303785" y="364048"/>
                </a:cubicBezTo>
                <a:cubicBezTo>
                  <a:pt x="303785" y="397456"/>
                  <a:pt x="276544" y="424734"/>
                  <a:pt x="243073" y="424734"/>
                </a:cubicBezTo>
                <a:cubicBezTo>
                  <a:pt x="209512" y="424734"/>
                  <a:pt x="182271" y="397456"/>
                  <a:pt x="182271" y="364048"/>
                </a:cubicBezTo>
                <a:cubicBezTo>
                  <a:pt x="182271" y="330639"/>
                  <a:pt x="209512" y="303361"/>
                  <a:pt x="243073" y="303361"/>
                </a:cubicBezTo>
                <a:close/>
                <a:moveTo>
                  <a:pt x="243098" y="242745"/>
                </a:moveTo>
                <a:cubicBezTo>
                  <a:pt x="310092" y="242745"/>
                  <a:pt x="364541" y="297131"/>
                  <a:pt x="364541" y="364047"/>
                </a:cubicBezTo>
                <a:lnTo>
                  <a:pt x="334202" y="364047"/>
                </a:lnTo>
                <a:cubicBezTo>
                  <a:pt x="334202" y="313749"/>
                  <a:pt x="293366" y="273048"/>
                  <a:pt x="243098" y="273048"/>
                </a:cubicBezTo>
                <a:close/>
                <a:moveTo>
                  <a:pt x="243098" y="181988"/>
                </a:moveTo>
                <a:cubicBezTo>
                  <a:pt x="343578" y="181988"/>
                  <a:pt x="425369" y="263683"/>
                  <a:pt x="425369" y="364047"/>
                </a:cubicBezTo>
                <a:lnTo>
                  <a:pt x="394931" y="364047"/>
                </a:lnTo>
                <a:cubicBezTo>
                  <a:pt x="394931" y="280218"/>
                  <a:pt x="326936" y="212302"/>
                  <a:pt x="243098" y="212302"/>
                </a:cubicBezTo>
                <a:close/>
                <a:moveTo>
                  <a:pt x="243098" y="121302"/>
                </a:moveTo>
                <a:cubicBezTo>
                  <a:pt x="377036" y="121302"/>
                  <a:pt x="486055" y="230186"/>
                  <a:pt x="486055" y="364047"/>
                </a:cubicBezTo>
                <a:lnTo>
                  <a:pt x="455708" y="364047"/>
                </a:lnTo>
                <a:cubicBezTo>
                  <a:pt x="455708" y="246719"/>
                  <a:pt x="360483" y="151701"/>
                  <a:pt x="243098" y="151701"/>
                </a:cubicBezTo>
                <a:close/>
                <a:moveTo>
                  <a:pt x="303775" y="30305"/>
                </a:moveTo>
                <a:cubicBezTo>
                  <a:pt x="153000" y="30305"/>
                  <a:pt x="30351" y="152769"/>
                  <a:pt x="30351" y="303317"/>
                </a:cubicBezTo>
                <a:cubicBezTo>
                  <a:pt x="30351" y="453864"/>
                  <a:pt x="153000" y="576328"/>
                  <a:pt x="303775" y="576328"/>
                </a:cubicBezTo>
                <a:cubicBezTo>
                  <a:pt x="454550" y="576328"/>
                  <a:pt x="577199" y="453864"/>
                  <a:pt x="577199" y="303317"/>
                </a:cubicBezTo>
                <a:cubicBezTo>
                  <a:pt x="577199" y="152769"/>
                  <a:pt x="454550" y="30305"/>
                  <a:pt x="303775" y="30305"/>
                </a:cubicBezTo>
                <a:close/>
                <a:moveTo>
                  <a:pt x="303775" y="0"/>
                </a:moveTo>
                <a:cubicBezTo>
                  <a:pt x="471550" y="0"/>
                  <a:pt x="607639" y="135795"/>
                  <a:pt x="607639" y="303317"/>
                </a:cubicBezTo>
                <a:cubicBezTo>
                  <a:pt x="607639" y="470838"/>
                  <a:pt x="471550" y="606722"/>
                  <a:pt x="303775" y="606722"/>
                </a:cubicBezTo>
                <a:cubicBezTo>
                  <a:pt x="136000" y="606722"/>
                  <a:pt x="0" y="470838"/>
                  <a:pt x="0" y="303317"/>
                </a:cubicBezTo>
                <a:cubicBezTo>
                  <a:pt x="0" y="135795"/>
                  <a:pt x="136000" y="0"/>
                  <a:pt x="30377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panose="020b0503020204020204" pitchFamily="34" charset="-122"/>
            </a:endParaRPr>
          </a:p>
        </p:txBody>
      </p:sp>
      <p:sp>
        <p:nvSpPr>
          <p:cNvPr id="36" name="椭圆 32"/>
          <p:cNvSpPr/>
          <p:nvPr/>
        </p:nvSpPr>
        <p:spPr>
          <a:xfrm>
            <a:off x="6008066" y="1549592"/>
            <a:ext cx="423529" cy="457190"/>
          </a:xfrm>
          <a:custGeom>
            <a:gdLst>
              <a:gd name="connsiteX0" fmla="*/ 250789 w 563817"/>
              <a:gd name="connsiteY0" fmla="*/ 546529 h 608627"/>
              <a:gd name="connsiteX1" fmla="*/ 313028 w 563817"/>
              <a:gd name="connsiteY1" fmla="*/ 546529 h 608627"/>
              <a:gd name="connsiteX2" fmla="*/ 313028 w 563817"/>
              <a:gd name="connsiteY2" fmla="*/ 577578 h 608627"/>
              <a:gd name="connsiteX3" fmla="*/ 281909 w 563817"/>
              <a:gd name="connsiteY3" fmla="*/ 608627 h 608627"/>
              <a:gd name="connsiteX4" fmla="*/ 250789 w 563817"/>
              <a:gd name="connsiteY4" fmla="*/ 577578 h 608627"/>
              <a:gd name="connsiteX5" fmla="*/ 464320 w 563817"/>
              <a:gd name="connsiteY5" fmla="*/ 405681 h 608627"/>
              <a:gd name="connsiteX6" fmla="*/ 526488 w 563817"/>
              <a:gd name="connsiteY6" fmla="*/ 405681 h 608627"/>
              <a:gd name="connsiteX7" fmla="*/ 526488 w 563817"/>
              <a:gd name="connsiteY7" fmla="*/ 577572 h 608627"/>
              <a:gd name="connsiteX8" fmla="*/ 495404 w 563817"/>
              <a:gd name="connsiteY8" fmla="*/ 608627 h 608627"/>
              <a:gd name="connsiteX9" fmla="*/ 464320 w 563817"/>
              <a:gd name="connsiteY9" fmla="*/ 577572 h 608627"/>
              <a:gd name="connsiteX10" fmla="*/ 233217 w 563817"/>
              <a:gd name="connsiteY10" fmla="*/ 343583 h 608627"/>
              <a:gd name="connsiteX11" fmla="*/ 330600 w 563817"/>
              <a:gd name="connsiteY11" fmla="*/ 343583 h 608627"/>
              <a:gd name="connsiteX12" fmla="*/ 350357 w 563817"/>
              <a:gd name="connsiteY12" fmla="*/ 363308 h 608627"/>
              <a:gd name="connsiteX13" fmla="*/ 350357 w 563817"/>
              <a:gd name="connsiteY13" fmla="*/ 485538 h 608627"/>
              <a:gd name="connsiteX14" fmla="*/ 330600 w 563817"/>
              <a:gd name="connsiteY14" fmla="*/ 505107 h 608627"/>
              <a:gd name="connsiteX15" fmla="*/ 233217 w 563817"/>
              <a:gd name="connsiteY15" fmla="*/ 505107 h 608627"/>
              <a:gd name="connsiteX16" fmla="*/ 213460 w 563817"/>
              <a:gd name="connsiteY16" fmla="*/ 485538 h 608627"/>
              <a:gd name="connsiteX17" fmla="*/ 213460 w 563817"/>
              <a:gd name="connsiteY17" fmla="*/ 363308 h 608627"/>
              <a:gd name="connsiteX18" fmla="*/ 233217 w 563817"/>
              <a:gd name="connsiteY18" fmla="*/ 343583 h 608627"/>
              <a:gd name="connsiteX19" fmla="*/ 37329 w 563817"/>
              <a:gd name="connsiteY19" fmla="*/ 314722 h 608627"/>
              <a:gd name="connsiteX20" fmla="*/ 99497 w 563817"/>
              <a:gd name="connsiteY20" fmla="*/ 314722 h 608627"/>
              <a:gd name="connsiteX21" fmla="*/ 99497 w 563817"/>
              <a:gd name="connsiteY21" fmla="*/ 577575 h 608627"/>
              <a:gd name="connsiteX22" fmla="*/ 68413 w 563817"/>
              <a:gd name="connsiteY22" fmla="*/ 608627 h 608627"/>
              <a:gd name="connsiteX23" fmla="*/ 37329 w 563817"/>
              <a:gd name="connsiteY23" fmla="*/ 577575 h 608627"/>
              <a:gd name="connsiteX24" fmla="*/ 446737 w 563817"/>
              <a:gd name="connsiteY24" fmla="*/ 202946 h 608627"/>
              <a:gd name="connsiteX25" fmla="*/ 544226 w 563817"/>
              <a:gd name="connsiteY25" fmla="*/ 202946 h 608627"/>
              <a:gd name="connsiteX26" fmla="*/ 563817 w 563817"/>
              <a:gd name="connsiteY26" fmla="*/ 222507 h 608627"/>
              <a:gd name="connsiteX27" fmla="*/ 563817 w 563817"/>
              <a:gd name="connsiteY27" fmla="*/ 344684 h 608627"/>
              <a:gd name="connsiteX28" fmla="*/ 544226 w 563817"/>
              <a:gd name="connsiteY28" fmla="*/ 364400 h 608627"/>
              <a:gd name="connsiteX29" fmla="*/ 446737 w 563817"/>
              <a:gd name="connsiteY29" fmla="*/ 364400 h 608627"/>
              <a:gd name="connsiteX30" fmla="*/ 426991 w 563817"/>
              <a:gd name="connsiteY30" fmla="*/ 344684 h 608627"/>
              <a:gd name="connsiteX31" fmla="*/ 426991 w 563817"/>
              <a:gd name="connsiteY31" fmla="*/ 222507 h 608627"/>
              <a:gd name="connsiteX32" fmla="*/ 446737 w 563817"/>
              <a:gd name="connsiteY32" fmla="*/ 202946 h 608627"/>
              <a:gd name="connsiteX33" fmla="*/ 19591 w 563817"/>
              <a:gd name="connsiteY33" fmla="*/ 111776 h 608627"/>
              <a:gd name="connsiteX34" fmla="*/ 117080 w 563817"/>
              <a:gd name="connsiteY34" fmla="*/ 111776 h 608627"/>
              <a:gd name="connsiteX35" fmla="*/ 136826 w 563817"/>
              <a:gd name="connsiteY35" fmla="*/ 131501 h 608627"/>
              <a:gd name="connsiteX36" fmla="*/ 136826 w 563817"/>
              <a:gd name="connsiteY36" fmla="*/ 253576 h 608627"/>
              <a:gd name="connsiteX37" fmla="*/ 117080 w 563817"/>
              <a:gd name="connsiteY37" fmla="*/ 273300 h 608627"/>
              <a:gd name="connsiteX38" fmla="*/ 19591 w 563817"/>
              <a:gd name="connsiteY38" fmla="*/ 273300 h 608627"/>
              <a:gd name="connsiteX39" fmla="*/ 0 w 563817"/>
              <a:gd name="connsiteY39" fmla="*/ 253576 h 608627"/>
              <a:gd name="connsiteX40" fmla="*/ 0 w 563817"/>
              <a:gd name="connsiteY40" fmla="*/ 131501 h 608627"/>
              <a:gd name="connsiteX41" fmla="*/ 19591 w 563817"/>
              <a:gd name="connsiteY41" fmla="*/ 111776 h 608627"/>
              <a:gd name="connsiteX42" fmla="*/ 495404 w 563817"/>
              <a:gd name="connsiteY42" fmla="*/ 0 h 608627"/>
              <a:gd name="connsiteX43" fmla="*/ 526488 w 563817"/>
              <a:gd name="connsiteY43" fmla="*/ 31049 h 608627"/>
              <a:gd name="connsiteX44" fmla="*/ 526488 w 563817"/>
              <a:gd name="connsiteY44" fmla="*/ 161454 h 608627"/>
              <a:gd name="connsiteX45" fmla="*/ 464320 w 563817"/>
              <a:gd name="connsiteY45" fmla="*/ 161454 h 608627"/>
              <a:gd name="connsiteX46" fmla="*/ 464320 w 563817"/>
              <a:gd name="connsiteY46" fmla="*/ 31049 h 608627"/>
              <a:gd name="connsiteX47" fmla="*/ 495404 w 563817"/>
              <a:gd name="connsiteY47" fmla="*/ 0 h 608627"/>
              <a:gd name="connsiteX48" fmla="*/ 281909 w 563817"/>
              <a:gd name="connsiteY48" fmla="*/ 0 h 608627"/>
              <a:gd name="connsiteX49" fmla="*/ 313028 w 563817"/>
              <a:gd name="connsiteY49" fmla="*/ 31053 h 608627"/>
              <a:gd name="connsiteX50" fmla="*/ 313028 w 563817"/>
              <a:gd name="connsiteY50" fmla="*/ 302302 h 608627"/>
              <a:gd name="connsiteX51" fmla="*/ 250789 w 563817"/>
              <a:gd name="connsiteY51" fmla="*/ 302302 h 608627"/>
              <a:gd name="connsiteX52" fmla="*/ 250789 w 563817"/>
              <a:gd name="connsiteY52" fmla="*/ 31053 h 608627"/>
              <a:gd name="connsiteX53" fmla="*/ 281909 w 563817"/>
              <a:gd name="connsiteY53" fmla="*/ 0 h 608627"/>
              <a:gd name="connsiteX54" fmla="*/ 68413 w 563817"/>
              <a:gd name="connsiteY54" fmla="*/ 0 h 608627"/>
              <a:gd name="connsiteX55" fmla="*/ 99497 w 563817"/>
              <a:gd name="connsiteY55" fmla="*/ 31061 h 608627"/>
              <a:gd name="connsiteX56" fmla="*/ 99497 w 563817"/>
              <a:gd name="connsiteY56" fmla="*/ 70354 h 608627"/>
              <a:gd name="connsiteX57" fmla="*/ 37329 w 563817"/>
              <a:gd name="connsiteY57" fmla="*/ 70354 h 608627"/>
              <a:gd name="connsiteX58" fmla="*/ 37329 w 563817"/>
              <a:gd name="connsiteY58" fmla="*/ 31061 h 608627"/>
              <a:gd name="connsiteX59" fmla="*/ 68413 w 563817"/>
              <a:gd name="connsiteY59" fmla="*/ 0 h 6086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3817" h="608627">
                <a:moveTo>
                  <a:pt x="250789" y="546529"/>
                </a:moveTo>
                <a:lnTo>
                  <a:pt x="313028" y="546529"/>
                </a:lnTo>
                <a:lnTo>
                  <a:pt x="313028" y="577578"/>
                </a:lnTo>
                <a:cubicBezTo>
                  <a:pt x="313028" y="594655"/>
                  <a:pt x="299024" y="608627"/>
                  <a:pt x="281909" y="608627"/>
                </a:cubicBezTo>
                <a:cubicBezTo>
                  <a:pt x="264793" y="608627"/>
                  <a:pt x="250789" y="594655"/>
                  <a:pt x="250789" y="577578"/>
                </a:cubicBezTo>
                <a:close/>
                <a:moveTo>
                  <a:pt x="464320" y="405681"/>
                </a:moveTo>
                <a:lnTo>
                  <a:pt x="526488" y="405681"/>
                </a:lnTo>
                <a:lnTo>
                  <a:pt x="526488" y="577572"/>
                </a:lnTo>
                <a:cubicBezTo>
                  <a:pt x="526488" y="594652"/>
                  <a:pt x="512656" y="608627"/>
                  <a:pt x="495404" y="608627"/>
                </a:cubicBezTo>
                <a:cubicBezTo>
                  <a:pt x="478308" y="608627"/>
                  <a:pt x="464320" y="594652"/>
                  <a:pt x="464320" y="577572"/>
                </a:cubicBezTo>
                <a:close/>
                <a:moveTo>
                  <a:pt x="233217" y="343583"/>
                </a:moveTo>
                <a:lnTo>
                  <a:pt x="330600" y="343583"/>
                </a:lnTo>
                <a:cubicBezTo>
                  <a:pt x="341490" y="343583"/>
                  <a:pt x="350357" y="352436"/>
                  <a:pt x="350357" y="363308"/>
                </a:cubicBezTo>
                <a:lnTo>
                  <a:pt x="350357" y="485538"/>
                </a:lnTo>
                <a:cubicBezTo>
                  <a:pt x="350357" y="496410"/>
                  <a:pt x="341490" y="505107"/>
                  <a:pt x="330600" y="505107"/>
                </a:cubicBezTo>
                <a:lnTo>
                  <a:pt x="233217" y="505107"/>
                </a:lnTo>
                <a:cubicBezTo>
                  <a:pt x="222327" y="505107"/>
                  <a:pt x="213460" y="496410"/>
                  <a:pt x="213460" y="485538"/>
                </a:cubicBezTo>
                <a:lnTo>
                  <a:pt x="213460" y="363308"/>
                </a:lnTo>
                <a:cubicBezTo>
                  <a:pt x="213460" y="352436"/>
                  <a:pt x="222327" y="343583"/>
                  <a:pt x="233217" y="343583"/>
                </a:cubicBezTo>
                <a:close/>
                <a:moveTo>
                  <a:pt x="37329" y="314722"/>
                </a:moveTo>
                <a:lnTo>
                  <a:pt x="99497" y="314722"/>
                </a:lnTo>
                <a:lnTo>
                  <a:pt x="99497" y="577575"/>
                </a:lnTo>
                <a:cubicBezTo>
                  <a:pt x="99497" y="594654"/>
                  <a:pt x="85509" y="608627"/>
                  <a:pt x="68413" y="608627"/>
                </a:cubicBezTo>
                <a:cubicBezTo>
                  <a:pt x="51161" y="608627"/>
                  <a:pt x="37329" y="594654"/>
                  <a:pt x="37329" y="577575"/>
                </a:cubicBezTo>
                <a:close/>
                <a:moveTo>
                  <a:pt x="446737" y="202946"/>
                </a:moveTo>
                <a:lnTo>
                  <a:pt x="544226" y="202946"/>
                </a:lnTo>
                <a:cubicBezTo>
                  <a:pt x="555110" y="202946"/>
                  <a:pt x="563817" y="211640"/>
                  <a:pt x="563817" y="222507"/>
                </a:cubicBezTo>
                <a:lnTo>
                  <a:pt x="563817" y="344684"/>
                </a:lnTo>
                <a:cubicBezTo>
                  <a:pt x="563817" y="355551"/>
                  <a:pt x="555110" y="364400"/>
                  <a:pt x="544226" y="364400"/>
                </a:cubicBezTo>
                <a:lnTo>
                  <a:pt x="446737" y="364400"/>
                </a:lnTo>
                <a:cubicBezTo>
                  <a:pt x="435854" y="364400"/>
                  <a:pt x="426991" y="355551"/>
                  <a:pt x="426991" y="344684"/>
                </a:cubicBezTo>
                <a:lnTo>
                  <a:pt x="426991" y="222507"/>
                </a:lnTo>
                <a:cubicBezTo>
                  <a:pt x="426991" y="211640"/>
                  <a:pt x="435854" y="202946"/>
                  <a:pt x="446737" y="202946"/>
                </a:cubicBezTo>
                <a:close/>
                <a:moveTo>
                  <a:pt x="19591" y="111776"/>
                </a:moveTo>
                <a:lnTo>
                  <a:pt x="117080" y="111776"/>
                </a:lnTo>
                <a:cubicBezTo>
                  <a:pt x="127963" y="111776"/>
                  <a:pt x="136826" y="120629"/>
                  <a:pt x="136826" y="131501"/>
                </a:cubicBezTo>
                <a:lnTo>
                  <a:pt x="136826" y="253576"/>
                </a:lnTo>
                <a:cubicBezTo>
                  <a:pt x="136826" y="264447"/>
                  <a:pt x="127963" y="273300"/>
                  <a:pt x="117080" y="273300"/>
                </a:cubicBezTo>
                <a:lnTo>
                  <a:pt x="19591" y="273300"/>
                </a:lnTo>
                <a:cubicBezTo>
                  <a:pt x="8707" y="273300"/>
                  <a:pt x="0" y="264447"/>
                  <a:pt x="0" y="253576"/>
                </a:cubicBezTo>
                <a:lnTo>
                  <a:pt x="0" y="131501"/>
                </a:lnTo>
                <a:cubicBezTo>
                  <a:pt x="0" y="120629"/>
                  <a:pt x="8707" y="111776"/>
                  <a:pt x="19591" y="111776"/>
                </a:cubicBezTo>
                <a:close/>
                <a:moveTo>
                  <a:pt x="495404" y="0"/>
                </a:moveTo>
                <a:cubicBezTo>
                  <a:pt x="512656" y="0"/>
                  <a:pt x="526488" y="13972"/>
                  <a:pt x="526488" y="31049"/>
                </a:cubicBezTo>
                <a:lnTo>
                  <a:pt x="526488" y="161454"/>
                </a:lnTo>
                <a:lnTo>
                  <a:pt x="464320" y="161454"/>
                </a:lnTo>
                <a:lnTo>
                  <a:pt x="464320" y="31049"/>
                </a:lnTo>
                <a:cubicBezTo>
                  <a:pt x="464320" y="13972"/>
                  <a:pt x="478308" y="0"/>
                  <a:pt x="495404" y="0"/>
                </a:cubicBezTo>
                <a:close/>
                <a:moveTo>
                  <a:pt x="281909" y="0"/>
                </a:moveTo>
                <a:cubicBezTo>
                  <a:pt x="299024" y="0"/>
                  <a:pt x="313028" y="13974"/>
                  <a:pt x="313028" y="31053"/>
                </a:cubicBezTo>
                <a:lnTo>
                  <a:pt x="313028" y="302302"/>
                </a:lnTo>
                <a:lnTo>
                  <a:pt x="250789" y="302302"/>
                </a:lnTo>
                <a:lnTo>
                  <a:pt x="250789" y="31053"/>
                </a:lnTo>
                <a:cubicBezTo>
                  <a:pt x="250789" y="13974"/>
                  <a:pt x="264793" y="0"/>
                  <a:pt x="281909" y="0"/>
                </a:cubicBezTo>
                <a:close/>
                <a:moveTo>
                  <a:pt x="68413" y="0"/>
                </a:moveTo>
                <a:cubicBezTo>
                  <a:pt x="85509" y="0"/>
                  <a:pt x="99497" y="13978"/>
                  <a:pt x="99497" y="31061"/>
                </a:cubicBezTo>
                <a:lnTo>
                  <a:pt x="99497" y="70354"/>
                </a:lnTo>
                <a:lnTo>
                  <a:pt x="37329" y="70354"/>
                </a:lnTo>
                <a:lnTo>
                  <a:pt x="37329" y="31061"/>
                </a:lnTo>
                <a:cubicBezTo>
                  <a:pt x="37329" y="13978"/>
                  <a:pt x="51161" y="0"/>
                  <a:pt x="6841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panose="020b0503020204020204" pitchFamily="34" charset="-122"/>
            </a:endParaRPr>
          </a:p>
        </p:txBody>
      </p:sp>
      <p:sp>
        <p:nvSpPr>
          <p:cNvPr id="38" name="椭圆 33"/>
          <p:cNvSpPr/>
          <p:nvPr/>
        </p:nvSpPr>
        <p:spPr>
          <a:xfrm>
            <a:off x="5991235" y="2894115"/>
            <a:ext cx="457190" cy="448275"/>
          </a:xfrm>
          <a:custGeom>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nodeType="afterGroup">
                            <p:stCondLst>
                              <p:cond delay="500"/>
                            </p:stCondLst>
                            <p:childTnLst>
                              <p:par>
                                <p:cTn id="11" presetID="12" presetClass="entr" presetSubtype="1"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ppt_y</p:attrName>
                                        </p:attrNameLst>
                                      </p:cBhvr>
                                      <p:tavLst>
                                        <p:tav tm="0">
                                          <p:val>
                                            <p:strVal val="#ppt_y-#ppt_h*1.125000"/>
                                          </p:val>
                                        </p:tav>
                                        <p:tav tm="100000">
                                          <p:val>
                                            <p:strVal val="#ppt_y"/>
                                          </p:val>
                                        </p:tav>
                                      </p:tavLst>
                                    </p:anim>
                                    <p:animEffect transition="in" filter="wipe(down)">
                                      <p:cBhvr>
                                        <p:cTn id="14" dur="500"/>
                                        <p:tgtEl>
                                          <p:spTgt spid="12"/>
                                        </p:tgtEl>
                                      </p:cBhvr>
                                    </p:animEffect>
                                  </p:childTnLst>
                                </p:cTn>
                              </p:par>
                            </p:childTnLst>
                          </p:cTn>
                        </p:par>
                        <p:par>
                          <p:cTn id="15" fill="hold" nodeType="afterGroup">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childTnLst>
                          </p:cTn>
                        </p:par>
                        <p:par>
                          <p:cTn id="21" fill="hold" nodeType="afterGroup">
                            <p:stCondLst>
                              <p:cond delay="1500"/>
                            </p:stCondLst>
                            <p:childTnLst>
                              <p:par>
                                <p:cTn id="22" presetID="12" presetClass="entr" presetSubtype="1"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p:tgtEl>
                                          <p:spTgt spid="22"/>
                                        </p:tgtEl>
                                        <p:attrNameLst>
                                          <p:attrName>ppt_y</p:attrName>
                                        </p:attrNameLst>
                                      </p:cBhvr>
                                      <p:tavLst>
                                        <p:tav tm="0">
                                          <p:val>
                                            <p:strVal val="#ppt_y-#ppt_h*1.125000"/>
                                          </p:val>
                                        </p:tav>
                                        <p:tav tm="100000">
                                          <p:val>
                                            <p:strVal val="#ppt_y"/>
                                          </p:val>
                                        </p:tav>
                                      </p:tavLst>
                                    </p:anim>
                                    <p:animEffect transition="in" filter="wipe(down)">
                                      <p:cBhvr>
                                        <p:cTn id="25" dur="500"/>
                                        <p:tgtEl>
                                          <p:spTgt spid="22"/>
                                        </p:tgtEl>
                                      </p:cBhvr>
                                    </p:animEffect>
                                  </p:childTnLst>
                                </p:cTn>
                              </p:par>
                            </p:childTnLst>
                          </p:cTn>
                        </p:par>
                        <p:par>
                          <p:cTn id="26" fill="hold" nodeType="afterGroup">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nodeType="afterGroup">
                            <p:stCondLst>
                              <p:cond delay="2500"/>
                            </p:stCondLst>
                            <p:childTnLst>
                              <p:par>
                                <p:cTn id="33" presetID="12" presetClass="entr" presetSubtype="1"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ppt_y</p:attrName>
                                        </p:attrNameLst>
                                      </p:cBhvr>
                                      <p:tavLst>
                                        <p:tav tm="0">
                                          <p:val>
                                            <p:strVal val="#ppt_y-#ppt_h*1.125000"/>
                                          </p:val>
                                        </p:tav>
                                        <p:tav tm="100000">
                                          <p:val>
                                            <p:strVal val="#ppt_y"/>
                                          </p:val>
                                        </p:tav>
                                      </p:tavLst>
                                    </p:anim>
                                    <p:animEffect transition="in" filter="wipe(down)">
                                      <p:cBhvr>
                                        <p:cTn id="36" dur="500"/>
                                        <p:tgtEl>
                                          <p:spTgt spid="25"/>
                                        </p:tgtEl>
                                      </p:cBhvr>
                                    </p:animEffect>
                                  </p:childTnLst>
                                </p:cTn>
                              </p:par>
                            </p:childTnLst>
                          </p:cTn>
                        </p:par>
                        <p:par>
                          <p:cTn id="37" fill="hold" nodeType="afterGroup">
                            <p:stCondLst>
                              <p:cond delay="3000"/>
                            </p:stCondLst>
                            <p:childTnLst>
                              <p:par>
                                <p:cTn id="38" presetID="53" presetClass="entr" presetSubtype="0"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nodeType="afterGroup">
                            <p:stCondLst>
                              <p:cond delay="3500"/>
                            </p:stCondLst>
                            <p:childTnLst>
                              <p:par>
                                <p:cTn id="44" presetID="12" presetClass="entr" presetSubtype="1"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ppt_y</p:attrName>
                                        </p:attrNameLst>
                                      </p:cBhvr>
                                      <p:tavLst>
                                        <p:tav tm="0">
                                          <p:val>
                                            <p:strVal val="#ppt_y-#ppt_h*1.125000"/>
                                          </p:val>
                                        </p:tav>
                                        <p:tav tm="100000">
                                          <p:val>
                                            <p:strVal val="#ppt_y"/>
                                          </p:val>
                                        </p:tav>
                                      </p:tavLst>
                                    </p:anim>
                                    <p:animEffect transition="in" filter="wipe(down)">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6" grpId="0"/>
      <p:bldP spid="3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2292304" y="1068888"/>
            <a:ext cx="4833710" cy="476669"/>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2339604" y="1024744"/>
            <a:ext cx="4521549" cy="476669"/>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3.</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本文体现了怎样的科学精神？</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323192" y="1859652"/>
            <a:ext cx="8771934" cy="3283848"/>
          </a:xfrm>
          <a:prstGeom prst="rect">
            <a:avLst/>
          </a:prstGeom>
          <a:noFill/>
        </p:spPr>
        <p:txBody>
          <a:bodyPr wrap="square">
            <a:spAutoFit/>
          </a:bodyPr>
          <a:lstStyle/>
          <a:p>
            <a:pPr>
              <a:lnSpc>
                <a:spcPct val="125000"/>
              </a:lnSpc>
              <a:buFontTx/>
              <a:buNone/>
            </a:pPr>
            <a:r>
              <a:rPr lang="zh-CN" altLang="en-US" sz="2400" b="1" u="sng">
                <a:solidFill>
                  <a:schemeClr val="bg1"/>
                </a:solidFill>
                <a:latin typeface="楷体" panose="02010609060101010101" pitchFamily="49" charset="-122"/>
                <a:ea typeface="楷体" panose="02010609060101010101" pitchFamily="49" charset="-122"/>
              </a:rPr>
              <a:t>本文三个主要部分，并不是简单地叙述成长的故事，而是具有深刻的科学精神内涵，可以从中看到哪些方面的“教育”对成为优秀科学家最为重要。 </a:t>
            </a:r>
            <a:br>
              <a:rPr lang="zh-CN" altLang="en-US" sz="2400" b="1" u="sng">
                <a:solidFill>
                  <a:schemeClr val="bg1"/>
                </a:solidFill>
                <a:latin typeface="楷体" panose="02010609060101010101" pitchFamily="49" charset="-122"/>
                <a:ea typeface="楷体" panose="02010609060101010101" pitchFamily="49" charset="-122"/>
              </a:rPr>
            </a:br>
            <a:r>
              <a:rPr lang="zh-CN" altLang="en-US" sz="2400" b="1" u="sng">
                <a:solidFill>
                  <a:schemeClr val="bg1"/>
                </a:solidFill>
                <a:latin typeface="楷体" panose="02010609060101010101" pitchFamily="49" charset="-122"/>
                <a:ea typeface="楷体" panose="02010609060101010101" pitchFamily="49" charset="-122"/>
              </a:rPr>
              <a:t>（一）想像力：科学是需要想像力的，想像力能带来创造力。作者正是从对鲤鱼世界的想像中，认识到人类观察空间的局限性，间接感悟到高维空间存在的可能。由感性的想像上升到理性的创造，体现了创新意识和探索精神。 </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整体感悟</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heel(1)">
                                      <p:cBhvr>
                                        <p:cTn id="19"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2292304" y="1068888"/>
            <a:ext cx="4833710" cy="476669"/>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2339604" y="1024744"/>
            <a:ext cx="4521549" cy="476669"/>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3.</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本文体现了怎样的科学精神？</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323192" y="2026963"/>
            <a:ext cx="8771934" cy="2799100"/>
          </a:xfrm>
          <a:prstGeom prst="rect">
            <a:avLst/>
          </a:prstGeom>
          <a:noFill/>
        </p:spPr>
        <p:txBody>
          <a:bodyPr wrap="square">
            <a:spAutoFit/>
          </a:bodyPr>
          <a:lstStyle/>
          <a:p>
            <a:pPr>
              <a:lnSpc>
                <a:spcPct val="150000"/>
              </a:lnSpc>
              <a:buFontTx/>
              <a:buNone/>
            </a:pPr>
            <a:r>
              <a:rPr lang="zh-CN" altLang="en-US" sz="2400" b="1" u="sng">
                <a:solidFill>
                  <a:schemeClr val="bg1"/>
                </a:solidFill>
                <a:latin typeface="楷体" panose="02010609060101010101" pitchFamily="49" charset="-122"/>
                <a:ea typeface="楷体" panose="02010609060101010101" pitchFamily="49" charset="-122"/>
              </a:rPr>
              <a:t>（二）乐趣：科学不应该是枯燥的，而是应该充满乐趣的。探寻自然的奥秘，对真正的科学工作者来说，是和自然做的近似于捉迷藏的“游戏”，也是人生的“境界”。“游戏”使他们乐此不疲，充满激情，不受外界的诱惑和干扰；而“境界”使他们不顾功利，不畏强权，只求真理。  </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整体感悟</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linds(horizontal)">
                                      <p:cBhvr>
                                        <p:cTn id="1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2292304" y="1068888"/>
            <a:ext cx="4833710" cy="476669"/>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2339604" y="1024744"/>
            <a:ext cx="4521549" cy="476669"/>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3.</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本文体现了怎样的科学精神？</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266436" y="1857263"/>
            <a:ext cx="8771934" cy="3283848"/>
          </a:xfrm>
          <a:prstGeom prst="rect">
            <a:avLst/>
          </a:prstGeom>
          <a:noFill/>
        </p:spPr>
        <p:txBody>
          <a:bodyPr wrap="square">
            <a:spAutoFit/>
          </a:bodyPr>
          <a:lstStyle/>
          <a:p>
            <a:pPr>
              <a:lnSpc>
                <a:spcPct val="125000"/>
              </a:lnSpc>
              <a:buFontTx/>
              <a:buNone/>
            </a:pPr>
            <a:r>
              <a:rPr lang="zh-CN" altLang="en-US" sz="2400" b="1" u="sng">
                <a:solidFill>
                  <a:schemeClr val="bg1"/>
                </a:solidFill>
                <a:latin typeface="楷体" panose="02010609060101010101" pitchFamily="49" charset="-122"/>
                <a:ea typeface="楷体" panose="02010609060101010101" pitchFamily="49" charset="-122"/>
              </a:rPr>
              <a:t>（三）实验精神：有了想像力，有了乐趣，那只是成为科学家的最基础的因素，不去踏踏实实地做实验，就不能得到基本数据，假说就不能确立。一味地空想，不去做基础工作，不可能达到真理的彼岸。作者从事的高维空间理论，虽然还停留在纸面上，但是科学家们已经在做许多基础的实验工作，努力使理论得到证明。即使如科学家霍金靠睿智的头脑创建黑洞理论，也要有数学和天体物理学的实验基础，也不是空想出来的。 </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整体感悟</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1381058" y="1068888"/>
            <a:ext cx="6608906" cy="476669"/>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1381058" y="1024744"/>
            <a:ext cx="7144932" cy="500009"/>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4.</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在作者心中“理论物理学家”应该是怎样的人？ </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867102" y="1998389"/>
            <a:ext cx="7993120" cy="2245102"/>
          </a:xfrm>
          <a:prstGeom prst="rect">
            <a:avLst/>
          </a:prstGeom>
          <a:noFill/>
        </p:spPr>
        <p:txBody>
          <a:bodyPr wrap="square">
            <a:spAutoFit/>
          </a:bodyPr>
          <a:lstStyle/>
          <a:p>
            <a:pPr>
              <a:lnSpc>
                <a:spcPct val="150000"/>
              </a:lnSpc>
              <a:buFontTx/>
              <a:buNone/>
            </a:pPr>
            <a:r>
              <a:rPr lang="zh-CN" altLang="en-US" sz="2400" b="1" u="sng">
                <a:solidFill>
                  <a:schemeClr val="bg1"/>
                </a:solidFill>
                <a:latin typeface="楷体" panose="02010609060101010101" pitchFamily="49" charset="-122"/>
                <a:ea typeface="楷体" panose="02010609060101010101" pitchFamily="49" charset="-122"/>
              </a:rPr>
              <a:t>理论物理学家的工作是抽象、枯燥的，受实验条件的限制，自己的学说很难得到实验的证明，甚至可能到死也得不到成就。这样的人必须耐得住寂寞，必须有奉献精神。“在所不辞”意味着“理论物理学家”道路的艰辛。  </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整体感悟</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ox(in)">
                                      <p:cBhvr>
                                        <p:cTn id="19"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867101" y="1068888"/>
            <a:ext cx="7993119" cy="476669"/>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867100" y="1043662"/>
            <a:ext cx="8276900" cy="500009"/>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5.</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作者建立实验室的事例，对我们现实生活有怎样的意义？  </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510802" y="1882992"/>
            <a:ext cx="8633198" cy="3260508"/>
          </a:xfrm>
          <a:prstGeom prst="rect">
            <a:avLst/>
          </a:prstGeom>
          <a:noFill/>
        </p:spPr>
        <p:txBody>
          <a:bodyPr wrap="square">
            <a:spAutoFit/>
          </a:bodyPr>
          <a:lstStyle/>
          <a:p>
            <a:pPr>
              <a:lnSpc>
                <a:spcPct val="125000"/>
              </a:lnSpc>
              <a:buFontTx/>
              <a:buNone/>
            </a:pPr>
            <a:r>
              <a:rPr lang="zh-CN" altLang="en-US" sz="2400" b="1" u="sng">
                <a:solidFill>
                  <a:schemeClr val="bg1"/>
                </a:solidFill>
                <a:latin typeface="楷体" panose="02010609060101010101" pitchFamily="49" charset="-122"/>
                <a:ea typeface="楷体" panose="02010609060101010101" pitchFamily="49" charset="-122"/>
              </a:rPr>
              <a:t>科学是建立在基础实验之上的，科学理论要经过实验的检验才能得到论证。实验不是简单的操作，要有理论指导，要有实验的设计，要有策划组织能力，要有耐力和恒心等等，实验考验的是实验者的综合能力。而我们当前存在的问题是，重视理论，轻视基础实验，表现为动手能力和实践能力差，思想上浮躁，急功近利。对教育而言，重知识，轻能力的现象很普遍。这些都是一名理论物理学家重视实验给我们现实生活的启迪。</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整体感悟</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heel(1)">
                                      <p:cBhvr>
                                        <p:cTn id="19"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1"/>
            <a:ext cx="9144000" cy="5143500"/>
          </a:xfrm>
          <a:prstGeom prst="rect">
            <a:avLst/>
          </a:prstGeom>
          <a:solidFill>
            <a:schemeClr val="tx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Arial"/>
              <a:ea typeface="微软雅黑" panose="020b0503020204020204" pitchFamily="34" charset="-122"/>
              <a:cs typeface="+mn-cs"/>
            </a:endParaRPr>
          </a:p>
        </p:txBody>
      </p:sp>
      <p:sp>
        <p:nvSpPr>
          <p:cNvPr id="3" name="文本框 2"/>
          <p:cNvSpPr txBox="1"/>
          <p:nvPr/>
        </p:nvSpPr>
        <p:spPr>
          <a:xfrm>
            <a:off x="1492233" y="1841568"/>
            <a:ext cx="1330814" cy="1419619"/>
          </a:xfrm>
          <a:prstGeom prst="rect">
            <a:avLst/>
          </a:prstGeom>
          <a:noFill/>
        </p:spPr>
        <p:txBody>
          <a:bodyPr wrap="none" rtlCol="0">
            <a:sp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en-US" altLang="zh-CN" sz="8625" b="0" i="0" u="none" strike="noStrike" kern="1200" cap="none" spc="0" normalizeH="0" baseline="0" noProof="0">
                <a:ln>
                  <a:noFill/>
                </a:ln>
                <a:solidFill>
                  <a:srgbClr val="00F1FD"/>
                </a:solidFill>
                <a:effectLst/>
                <a:uLnTx/>
                <a:uFillTx/>
                <a:latin typeface="Impact" panose="020b0806030902050204" pitchFamily="34" charset="0"/>
                <a:ea typeface="微软雅黑" panose="020b0503020204020204" pitchFamily="34" charset="-122"/>
                <a:cs typeface="+mn-cs"/>
              </a:rPr>
              <a:t>04</a:t>
            </a:r>
            <a:endParaRPr kumimoji="0" lang="zh-CN" altLang="en-US" sz="8625" b="0" i="0" u="none" strike="noStrike" kern="1200" cap="none" spc="0" normalizeH="0" baseline="0" noProof="0">
              <a:ln>
                <a:noFill/>
              </a:ln>
              <a:solidFill>
                <a:srgbClr val="00F1FD"/>
              </a:solidFill>
              <a:effectLst/>
              <a:uLnTx/>
              <a:uFillTx/>
              <a:latin typeface="Impact" panose="020b0806030902050204" pitchFamily="34" charset="0"/>
              <a:ea typeface="微软雅黑" panose="020b0503020204020204" pitchFamily="34" charset="-122"/>
              <a:cs typeface="+mn-cs"/>
            </a:endParaRPr>
          </a:p>
        </p:txBody>
      </p:sp>
      <p:sp>
        <p:nvSpPr>
          <p:cNvPr id="4" name="文本框 3"/>
          <p:cNvSpPr txBox="1"/>
          <p:nvPr/>
        </p:nvSpPr>
        <p:spPr>
          <a:xfrm>
            <a:off x="2962276" y="2017292"/>
            <a:ext cx="5314949" cy="600164"/>
          </a:xfrm>
          <a:prstGeom prst="rect">
            <a:avLst/>
          </a:prstGeom>
          <a:noFill/>
        </p:spPr>
        <p:txBody>
          <a:bodyPr wrap="square" rtlCol="0">
            <a:spAutoFit/>
            <a:scene3d>
              <a:camera prst="orthographicFront"/>
              <a:lightRig rig="threePt" dir="t"/>
            </a:scene3d>
            <a:sp3d contourW="12700"/>
          </a:bodyPr>
          <a:lstStyle/>
          <a:p>
            <a:pPr marL="0" marR="0" lvl="0" indent="0" algn="l" defTabSz="685800" rtl="0" eaLnBrk="1" fontAlgn="auto" latinLnBrk="0" hangingPunct="1">
              <a:lnSpc>
                <a:spcPct val="100000"/>
              </a:lnSpc>
              <a:spcBef>
                <a:spcPct val="0"/>
              </a:spcBef>
              <a:spcAft>
                <a:spcPct val="0"/>
              </a:spcAft>
              <a:buClrTx/>
              <a:buSzTx/>
              <a:buFontTx/>
              <a:buNone/>
              <a:defRPr/>
            </a:pPr>
            <a:r>
              <a:rPr lang="zh-CN" altLang="en-US" sz="3300" b="1">
                <a:solidFill>
                  <a:prstClr val="white"/>
                </a:solidFill>
                <a:latin typeface="微软雅黑" panose="020b0503020204020204" pitchFamily="34" charset="-122"/>
                <a:ea typeface="微软雅黑" panose="020b0503020204020204" pitchFamily="34" charset="-122"/>
              </a:rPr>
              <a:t>拓展练习</a:t>
            </a:r>
            <a:endParaRPr kumimoji="0" lang="zh-CN" altLang="en-US" sz="33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文本框 4"/>
          <p:cNvSpPr txBox="1"/>
          <p:nvPr/>
        </p:nvSpPr>
        <p:spPr>
          <a:xfrm>
            <a:off x="2962276" y="2601199"/>
            <a:ext cx="4619624" cy="275588"/>
          </a:xfrm>
          <a:prstGeom prst="rect">
            <a:avLst/>
          </a:prstGeom>
          <a:noFill/>
        </p:spPr>
        <p:txBody>
          <a:bodyPr wrap="square" rtlCol="0">
            <a:spAutoFit/>
            <a:scene3d>
              <a:camera prst="orthographicFront"/>
              <a:lightRig rig="threePt" dir="t"/>
            </a:scene3d>
            <a:sp3d contourW="12700"/>
          </a:bodyPr>
          <a:lstStyle/>
          <a:p>
            <a:pPr marL="0" marR="0" lvl="0" indent="0" algn="l" defTabSz="685800" rtl="0" eaLnBrk="1" fontAlgn="auto" latinLnBrk="0" hangingPunct="1">
              <a:lnSpc>
                <a:spcPct val="150000"/>
              </a:lnSpc>
              <a:spcBef>
                <a:spcPct val="0"/>
              </a:spcBef>
              <a:spcAft>
                <a:spcPct val="0"/>
              </a:spcAft>
              <a:buClrTx/>
              <a:buSzTx/>
              <a:buFontTx/>
              <a:buNone/>
              <a:defRPr/>
            </a:pPr>
            <a:r>
              <a:rPr kumimoji="0" lang="zh-CN" altLang="en-US" sz="900" b="0" i="0" u="none" strike="noStrike" kern="1200" cap="none" spc="0" normalizeH="0" baseline="0" noProof="0">
                <a:ln>
                  <a:noFill/>
                </a:ln>
                <a:solidFill>
                  <a:prstClr val="white">
                    <a:lumMod val="85000"/>
                  </a:prstClr>
                </a:solidFill>
                <a:effectLst/>
                <a:uLnTx/>
                <a:uFillTx/>
                <a:latin typeface="微软雅黑" panose="020b0503020204020204" pitchFamily="34" charset="-122"/>
                <a:ea typeface="微软雅黑" panose="020b0503020204020204" pitchFamily="34" charset="-122"/>
                <a:cs typeface="+mn-cs"/>
              </a:rPr>
              <a:t>针对本课的字词词汇进行巩固练习，升华本课精华</a:t>
            </a:r>
            <a:endParaRPr kumimoji="0" lang="en-US" altLang="zh-CN" sz="900" b="0" i="0" u="none" strike="noStrike" kern="1200" cap="none" spc="0" normalizeH="0" baseline="0" noProof="0">
              <a:ln>
                <a:noFill/>
              </a:ln>
              <a:solidFill>
                <a:prstClr val="white">
                  <a:lumMod val="8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p:nvCxnSpPr>
        <p:spPr>
          <a:xfrm flipH="1">
            <a:off x="2897983" y="2072562"/>
            <a:ext cx="0" cy="934549"/>
          </a:xfrm>
          <a:prstGeom prst="line">
            <a:avLst/>
          </a:prstGeom>
          <a:ln w="38100">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nodeType="afterGroup">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 name="文本框 41"/>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拓展练习</a:t>
            </a:r>
            <a:endParaRPr lang="zh-CN" altLang="en-US" sz="2100" b="1">
              <a:solidFill>
                <a:prstClr val="white"/>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73864" y="939743"/>
            <a:ext cx="8803466" cy="3886320"/>
          </a:xfrm>
          <a:prstGeom prst="rect">
            <a:avLst/>
          </a:prstGeom>
          <a:noFill/>
        </p:spPr>
        <p:txBody>
          <a:bodyPr wrap="square">
            <a:spAutoFit/>
          </a:bodyPr>
          <a:lstStyle/>
          <a:p>
            <a:pPr>
              <a:lnSpc>
                <a:spcPct val="200000"/>
              </a:lnSpc>
            </a:pPr>
            <a:r>
              <a:rPr lang="en-US" altLang="zh-CN" b="1">
                <a:solidFill>
                  <a:schemeClr val="bg1"/>
                </a:solidFill>
              </a:rPr>
              <a:t>1.</a:t>
            </a:r>
            <a:r>
              <a:rPr lang="zh-CN" altLang="en-US" b="1">
                <a:solidFill>
                  <a:schemeClr val="bg1"/>
                </a:solidFill>
              </a:rPr>
              <a:t>下列各组词语中，加点字的注音没有错误的一项是（    ）</a:t>
            </a:r>
            <a:endParaRPr lang="zh-CN" altLang="en-US" b="1">
              <a:solidFill>
                <a:schemeClr val="bg1"/>
              </a:solidFill>
            </a:endParaRPr>
          </a:p>
          <a:p>
            <a:pPr>
              <a:lnSpc>
                <a:spcPct val="200000"/>
              </a:lnSpc>
              <a:buFont typeface="Wingdings" panose="05000000000000000000" pitchFamily="2" charset="2"/>
              <a:buNone/>
            </a:pPr>
            <a:r>
              <a:rPr lang="en-US" altLang="zh-CN" b="1">
                <a:solidFill>
                  <a:schemeClr val="bg1"/>
                </a:solidFill>
              </a:rPr>
              <a:t>A.</a:t>
            </a:r>
            <a:r>
              <a:rPr lang="zh-CN" altLang="en-US" b="1">
                <a:solidFill>
                  <a:schemeClr val="bg1"/>
                </a:solidFill>
              </a:rPr>
              <a:t>遐想（</a:t>
            </a:r>
            <a:r>
              <a:rPr lang="en-US" altLang="zh-CN" b="1" err="1">
                <a:solidFill>
                  <a:schemeClr val="bg1"/>
                </a:solidFill>
              </a:rPr>
              <a:t>xìá</a:t>
            </a:r>
            <a:r>
              <a:rPr lang="zh-CN" altLang="en-US" b="1">
                <a:solidFill>
                  <a:schemeClr val="bg1"/>
                </a:solidFill>
              </a:rPr>
              <a:t>）    怪诞（</a:t>
            </a:r>
            <a:r>
              <a:rPr lang="en-US" altLang="zh-CN" b="1" err="1">
                <a:solidFill>
                  <a:schemeClr val="bg1"/>
                </a:solidFill>
              </a:rPr>
              <a:t>yán</a:t>
            </a:r>
            <a:r>
              <a:rPr lang="zh-CN" altLang="en-US" b="1">
                <a:solidFill>
                  <a:schemeClr val="bg1"/>
                </a:solidFill>
              </a:rPr>
              <a:t>）    踪迹（</a:t>
            </a:r>
            <a:r>
              <a:rPr lang="en-US" altLang="zh-CN" b="1" err="1">
                <a:solidFill>
                  <a:schemeClr val="bg1"/>
                </a:solidFill>
              </a:rPr>
              <a:t>zōnɡ</a:t>
            </a:r>
            <a:r>
              <a:rPr lang="zh-CN" altLang="en-US" b="1">
                <a:solidFill>
                  <a:schemeClr val="bg1"/>
                </a:solidFill>
              </a:rPr>
              <a:t>）</a:t>
            </a:r>
            <a:endParaRPr lang="zh-CN" altLang="en-US" b="1">
              <a:solidFill>
                <a:schemeClr val="bg1"/>
              </a:solidFill>
            </a:endParaRPr>
          </a:p>
          <a:p>
            <a:pPr>
              <a:lnSpc>
                <a:spcPct val="200000"/>
              </a:lnSpc>
              <a:buFont typeface="Wingdings" panose="05000000000000000000" pitchFamily="2" charset="2"/>
              <a:buNone/>
            </a:pPr>
            <a:r>
              <a:rPr lang="en-US" altLang="zh-CN" b="1">
                <a:solidFill>
                  <a:schemeClr val="bg1"/>
                </a:solidFill>
              </a:rPr>
              <a:t>B.</a:t>
            </a:r>
            <a:r>
              <a:rPr lang="zh-CN" altLang="en-US" b="1">
                <a:solidFill>
                  <a:schemeClr val="bg1"/>
                </a:solidFill>
              </a:rPr>
              <a:t>杜撰（</a:t>
            </a:r>
            <a:r>
              <a:rPr lang="en-US" altLang="zh-CN" b="1" err="1">
                <a:solidFill>
                  <a:schemeClr val="bg1"/>
                </a:solidFill>
              </a:rPr>
              <a:t>zhuàn</a:t>
            </a:r>
            <a:r>
              <a:rPr lang="zh-CN" altLang="en-US" b="1">
                <a:solidFill>
                  <a:schemeClr val="bg1"/>
                </a:solidFill>
              </a:rPr>
              <a:t>）  浩瀚（</a:t>
            </a:r>
            <a:r>
              <a:rPr lang="en-US" altLang="zh-CN" b="1" err="1">
                <a:solidFill>
                  <a:schemeClr val="bg1"/>
                </a:solidFill>
              </a:rPr>
              <a:t>hàn</a:t>
            </a:r>
            <a:r>
              <a:rPr lang="zh-CN" altLang="en-US" b="1">
                <a:solidFill>
                  <a:schemeClr val="bg1"/>
                </a:solidFill>
              </a:rPr>
              <a:t>）    畏葸（</a:t>
            </a:r>
            <a:r>
              <a:rPr lang="en-US" altLang="zh-CN" b="1" err="1">
                <a:solidFill>
                  <a:schemeClr val="bg1"/>
                </a:solidFill>
              </a:rPr>
              <a:t>sī</a:t>
            </a:r>
            <a:r>
              <a:rPr lang="zh-CN" altLang="en-US" b="1">
                <a:solidFill>
                  <a:schemeClr val="bg1"/>
                </a:solidFill>
              </a:rPr>
              <a:t>）</a:t>
            </a:r>
            <a:endParaRPr lang="zh-CN" altLang="en-US" b="1">
              <a:solidFill>
                <a:schemeClr val="bg1"/>
              </a:solidFill>
            </a:endParaRPr>
          </a:p>
          <a:p>
            <a:pPr>
              <a:lnSpc>
                <a:spcPct val="200000"/>
              </a:lnSpc>
              <a:buFont typeface="Wingdings" panose="05000000000000000000" pitchFamily="2" charset="2"/>
              <a:buNone/>
            </a:pPr>
            <a:r>
              <a:rPr lang="en-US" altLang="zh-CN" b="1">
                <a:solidFill>
                  <a:schemeClr val="bg1"/>
                </a:solidFill>
              </a:rPr>
              <a:t>C.</a:t>
            </a:r>
            <a:r>
              <a:rPr lang="zh-CN" altLang="en-US" b="1">
                <a:solidFill>
                  <a:schemeClr val="bg1"/>
                </a:solidFill>
              </a:rPr>
              <a:t>偏裨（</a:t>
            </a:r>
            <a:r>
              <a:rPr lang="en-US" altLang="zh-CN" b="1" err="1">
                <a:solidFill>
                  <a:schemeClr val="bg1"/>
                </a:solidFill>
              </a:rPr>
              <a:t>pí</a:t>
            </a:r>
            <a:r>
              <a:rPr lang="zh-CN" altLang="en-US" b="1">
                <a:solidFill>
                  <a:schemeClr val="bg1"/>
                </a:solidFill>
              </a:rPr>
              <a:t>）     便利（</a:t>
            </a:r>
            <a:r>
              <a:rPr lang="en-US" altLang="zh-CN" b="1" err="1">
                <a:solidFill>
                  <a:schemeClr val="bg1"/>
                </a:solidFill>
              </a:rPr>
              <a:t>pián</a:t>
            </a:r>
            <a:r>
              <a:rPr lang="zh-CN" altLang="en-US" b="1">
                <a:solidFill>
                  <a:schemeClr val="bg1"/>
                </a:solidFill>
              </a:rPr>
              <a:t>）   贪婪（</a:t>
            </a:r>
            <a:r>
              <a:rPr lang="en-US" altLang="zh-CN" b="1" err="1">
                <a:solidFill>
                  <a:schemeClr val="bg1"/>
                </a:solidFill>
              </a:rPr>
              <a:t>lán</a:t>
            </a:r>
            <a:r>
              <a:rPr lang="zh-CN" altLang="en-US" b="1">
                <a:solidFill>
                  <a:schemeClr val="bg1"/>
                </a:solidFill>
              </a:rPr>
              <a:t>）</a:t>
            </a:r>
            <a:endParaRPr lang="zh-CN" altLang="en-US" b="1">
              <a:solidFill>
                <a:schemeClr val="bg1"/>
              </a:solidFill>
            </a:endParaRPr>
          </a:p>
          <a:p>
            <a:pPr>
              <a:lnSpc>
                <a:spcPct val="200000"/>
              </a:lnSpc>
              <a:buFont typeface="Wingdings" panose="05000000000000000000" pitchFamily="2" charset="2"/>
              <a:buNone/>
            </a:pPr>
            <a:r>
              <a:rPr lang="en-US" altLang="zh-CN" b="1">
                <a:solidFill>
                  <a:schemeClr val="bg1"/>
                </a:solidFill>
              </a:rPr>
              <a:t>D.</a:t>
            </a:r>
            <a:r>
              <a:rPr lang="zh-CN" altLang="en-US" b="1">
                <a:solidFill>
                  <a:schemeClr val="bg1"/>
                </a:solidFill>
              </a:rPr>
              <a:t>湮没（</a:t>
            </a:r>
            <a:r>
              <a:rPr lang="en-US" altLang="zh-CN" b="1" err="1">
                <a:solidFill>
                  <a:schemeClr val="bg1"/>
                </a:solidFill>
              </a:rPr>
              <a:t>mò</a:t>
            </a:r>
            <a:r>
              <a:rPr lang="zh-CN" altLang="en-US" b="1">
                <a:solidFill>
                  <a:schemeClr val="bg1"/>
                </a:solidFill>
              </a:rPr>
              <a:t>）     目眩（</a:t>
            </a:r>
            <a:r>
              <a:rPr lang="en-US" altLang="zh-CN" b="1" err="1">
                <a:solidFill>
                  <a:schemeClr val="bg1"/>
                </a:solidFill>
              </a:rPr>
              <a:t>xuàn</a:t>
            </a:r>
            <a:r>
              <a:rPr lang="zh-CN" altLang="en-US" b="1">
                <a:solidFill>
                  <a:schemeClr val="bg1"/>
                </a:solidFill>
              </a:rPr>
              <a:t>）   可怖（</a:t>
            </a:r>
            <a:r>
              <a:rPr lang="en-US" altLang="zh-CN" b="1" err="1">
                <a:solidFill>
                  <a:schemeClr val="bg1"/>
                </a:solidFill>
              </a:rPr>
              <a:t>bù</a:t>
            </a:r>
            <a:r>
              <a:rPr lang="zh-CN" altLang="en-US" b="1">
                <a:solidFill>
                  <a:schemeClr val="bg1"/>
                </a:solidFill>
              </a:rPr>
              <a:t>）</a:t>
            </a:r>
            <a:endParaRPr lang="en-US" altLang="zh-CN" b="1">
              <a:solidFill>
                <a:schemeClr val="bg1"/>
              </a:solidFill>
            </a:endParaRPr>
          </a:p>
          <a:p>
            <a:pPr>
              <a:lnSpc>
                <a:spcPct val="200000"/>
              </a:lnSpc>
              <a:buFont typeface="Wingdings" panose="05000000000000000000" pitchFamily="2" charset="2"/>
              <a:buNone/>
            </a:pPr>
            <a:endParaRPr lang="zh-CN" altLang="en-US" b="1">
              <a:solidFill>
                <a:schemeClr val="bg1"/>
              </a:solidFill>
            </a:endParaRPr>
          </a:p>
          <a:p>
            <a:pPr>
              <a:lnSpc>
                <a:spcPct val="200000"/>
              </a:lnSpc>
            </a:pPr>
            <a:r>
              <a:rPr lang="zh-CN" altLang="en-US" b="1">
                <a:solidFill>
                  <a:schemeClr val="bg1"/>
                </a:solidFill>
              </a:rPr>
              <a:t>解析：</a:t>
            </a:r>
            <a:r>
              <a:rPr lang="en-US" altLang="zh-CN" b="1">
                <a:solidFill>
                  <a:schemeClr val="bg1"/>
                </a:solidFill>
              </a:rPr>
              <a:t>A.“</a:t>
            </a:r>
            <a:r>
              <a:rPr lang="zh-CN" altLang="en-US" b="1">
                <a:solidFill>
                  <a:schemeClr val="bg1"/>
                </a:solidFill>
              </a:rPr>
              <a:t>诞”应读“</a:t>
            </a:r>
            <a:r>
              <a:rPr lang="en-US" altLang="zh-CN" b="1" err="1">
                <a:solidFill>
                  <a:schemeClr val="bg1"/>
                </a:solidFill>
              </a:rPr>
              <a:t>dàn”</a:t>
            </a:r>
            <a:r>
              <a:rPr lang="zh-CN" altLang="en-US" b="1">
                <a:solidFill>
                  <a:schemeClr val="bg1"/>
                </a:solidFill>
              </a:rPr>
              <a:t>；</a:t>
            </a:r>
            <a:r>
              <a:rPr lang="en-US" altLang="zh-CN" b="1">
                <a:solidFill>
                  <a:schemeClr val="bg1"/>
                </a:solidFill>
              </a:rPr>
              <a:t>B.“</a:t>
            </a:r>
            <a:r>
              <a:rPr lang="zh-CN" altLang="en-US" b="1">
                <a:solidFill>
                  <a:schemeClr val="bg1"/>
                </a:solidFill>
              </a:rPr>
              <a:t>葸”应读“</a:t>
            </a:r>
            <a:r>
              <a:rPr lang="en-US" altLang="zh-CN" b="1" err="1">
                <a:solidFill>
                  <a:schemeClr val="bg1"/>
                </a:solidFill>
              </a:rPr>
              <a:t>xǐ”</a:t>
            </a:r>
            <a:r>
              <a:rPr lang="zh-CN" altLang="en-US" b="1">
                <a:solidFill>
                  <a:schemeClr val="bg1"/>
                </a:solidFill>
              </a:rPr>
              <a:t>；</a:t>
            </a:r>
            <a:r>
              <a:rPr lang="en-US" altLang="zh-CN" b="1">
                <a:solidFill>
                  <a:schemeClr val="bg1"/>
                </a:solidFill>
              </a:rPr>
              <a:t>C.“</a:t>
            </a:r>
            <a:r>
              <a:rPr lang="zh-CN" altLang="en-US" b="1">
                <a:solidFill>
                  <a:schemeClr val="bg1"/>
                </a:solidFill>
              </a:rPr>
              <a:t>便”应读“</a:t>
            </a:r>
            <a:r>
              <a:rPr lang="en-US" altLang="zh-CN" b="1" err="1">
                <a:solidFill>
                  <a:schemeClr val="bg1"/>
                </a:solidFill>
              </a:rPr>
              <a:t>biàn”</a:t>
            </a:r>
            <a:r>
              <a:rPr lang="zh-CN" altLang="en-US" b="1">
                <a:solidFill>
                  <a:schemeClr val="bg1"/>
                </a:solidFill>
              </a:rPr>
              <a:t>。故选</a:t>
            </a:r>
            <a:r>
              <a:rPr lang="en-US" altLang="zh-CN" b="1">
                <a:solidFill>
                  <a:schemeClr val="bg1"/>
                </a:solidFill>
              </a:rPr>
              <a:t>D</a:t>
            </a:r>
            <a:r>
              <a:rPr lang="zh-CN" altLang="en-US" b="1">
                <a:solidFill>
                  <a:schemeClr val="bg1"/>
                </a:solidFill>
              </a:rPr>
              <a:t>。</a:t>
            </a:r>
            <a:endParaRPr lang="en-US" altLang="zh-CN" b="1">
              <a:solidFill>
                <a:schemeClr val="bg1"/>
              </a:solidFill>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573864" y="939743"/>
            <a:ext cx="7598979" cy="3886320"/>
          </a:xfrm>
          <a:prstGeom prst="rect">
            <a:avLst/>
          </a:prstGeom>
          <a:noFill/>
        </p:spPr>
        <p:txBody>
          <a:bodyPr wrap="square">
            <a:spAutoFit/>
          </a:bodyPr>
          <a:lstStyle/>
          <a:p>
            <a:pPr>
              <a:lnSpc>
                <a:spcPct val="200000"/>
              </a:lnSpc>
            </a:pPr>
            <a:r>
              <a:rPr lang="en-US" altLang="zh-CN" b="1">
                <a:solidFill>
                  <a:schemeClr val="bg1"/>
                </a:solidFill>
              </a:rPr>
              <a:t>2.</a:t>
            </a:r>
            <a:r>
              <a:rPr lang="zh-CN" altLang="en-US" b="1">
                <a:solidFill>
                  <a:schemeClr val="bg1"/>
                </a:solidFill>
              </a:rPr>
              <a:t>下列各组词语中，没有错别字的一项是（    ）</a:t>
            </a:r>
            <a:endParaRPr lang="zh-CN" altLang="en-US" b="1">
              <a:solidFill>
                <a:schemeClr val="bg1"/>
              </a:solidFill>
            </a:endParaRPr>
          </a:p>
          <a:p>
            <a:pPr>
              <a:lnSpc>
                <a:spcPct val="200000"/>
              </a:lnSpc>
            </a:pPr>
            <a:r>
              <a:rPr lang="en-US" altLang="zh-CN" b="1">
                <a:solidFill>
                  <a:schemeClr val="bg1"/>
                </a:solidFill>
              </a:rPr>
              <a:t>A.</a:t>
            </a:r>
            <a:r>
              <a:rPr lang="zh-CN" altLang="en-US" b="1">
                <a:solidFill>
                  <a:schemeClr val="bg1"/>
                </a:solidFill>
              </a:rPr>
              <a:t>漫游    五彩斑滥    杜撰    困惑不解</a:t>
            </a:r>
            <a:endParaRPr lang="zh-CN" altLang="en-US" b="1">
              <a:solidFill>
                <a:schemeClr val="bg1"/>
              </a:solidFill>
            </a:endParaRPr>
          </a:p>
          <a:p>
            <a:pPr>
              <a:lnSpc>
                <a:spcPct val="200000"/>
              </a:lnSpc>
            </a:pPr>
            <a:r>
              <a:rPr lang="en-US" altLang="zh-CN" b="1">
                <a:solidFill>
                  <a:schemeClr val="bg1"/>
                </a:solidFill>
              </a:rPr>
              <a:t>B.</a:t>
            </a:r>
            <a:r>
              <a:rPr lang="zh-CN" altLang="en-US" b="1">
                <a:solidFill>
                  <a:schemeClr val="bg1"/>
                </a:solidFill>
              </a:rPr>
              <a:t>企图    高深莫则    湮没    惊诧不已</a:t>
            </a:r>
            <a:endParaRPr lang="zh-CN" altLang="en-US" b="1">
              <a:solidFill>
                <a:schemeClr val="bg1"/>
              </a:solidFill>
            </a:endParaRPr>
          </a:p>
          <a:p>
            <a:pPr>
              <a:lnSpc>
                <a:spcPct val="200000"/>
              </a:lnSpc>
            </a:pPr>
            <a:r>
              <a:rPr lang="en-US" altLang="zh-CN" b="1">
                <a:solidFill>
                  <a:schemeClr val="bg1"/>
                </a:solidFill>
              </a:rPr>
              <a:t>C.</a:t>
            </a:r>
            <a:r>
              <a:rPr lang="zh-CN" altLang="en-US" b="1">
                <a:solidFill>
                  <a:schemeClr val="bg1"/>
                </a:solidFill>
              </a:rPr>
              <a:t>遐想    微乎其微    震惊    冷嘲热讽</a:t>
            </a:r>
            <a:endParaRPr lang="zh-CN" altLang="en-US" b="1">
              <a:solidFill>
                <a:schemeClr val="bg1"/>
              </a:solidFill>
            </a:endParaRPr>
          </a:p>
          <a:p>
            <a:pPr>
              <a:lnSpc>
                <a:spcPct val="200000"/>
              </a:lnSpc>
            </a:pPr>
            <a:r>
              <a:rPr lang="en-US" altLang="zh-CN" b="1">
                <a:solidFill>
                  <a:schemeClr val="bg1"/>
                </a:solidFill>
              </a:rPr>
              <a:t>D.</a:t>
            </a:r>
            <a:r>
              <a:rPr lang="zh-CN" altLang="en-US" b="1">
                <a:solidFill>
                  <a:schemeClr val="bg1"/>
                </a:solidFill>
              </a:rPr>
              <a:t>浩瀚    自鸣得意    神密    撒手人寰</a:t>
            </a:r>
            <a:endParaRPr lang="en-US" altLang="zh-CN" b="1">
              <a:solidFill>
                <a:schemeClr val="bg1"/>
              </a:solidFill>
            </a:endParaRPr>
          </a:p>
          <a:p>
            <a:pPr>
              <a:lnSpc>
                <a:spcPct val="200000"/>
              </a:lnSpc>
            </a:pPr>
            <a:endParaRPr lang="zh-CN" altLang="en-US" b="1">
              <a:solidFill>
                <a:schemeClr val="bg1"/>
              </a:solidFill>
            </a:endParaRPr>
          </a:p>
          <a:p>
            <a:pPr>
              <a:lnSpc>
                <a:spcPct val="200000"/>
              </a:lnSpc>
            </a:pPr>
            <a:r>
              <a:rPr lang="zh-CN" altLang="en-US" b="1">
                <a:solidFill>
                  <a:schemeClr val="bg1"/>
                </a:solidFill>
              </a:rPr>
              <a:t>解析：</a:t>
            </a:r>
            <a:r>
              <a:rPr lang="en-US" altLang="zh-CN" b="1">
                <a:solidFill>
                  <a:schemeClr val="bg1"/>
                </a:solidFill>
              </a:rPr>
              <a:t>A.</a:t>
            </a:r>
            <a:r>
              <a:rPr lang="zh-CN" altLang="en-US" b="1">
                <a:solidFill>
                  <a:schemeClr val="bg1"/>
                </a:solidFill>
              </a:rPr>
              <a:t>滥</a:t>
            </a:r>
            <a:r>
              <a:rPr lang="en-US" altLang="zh-CN" b="1">
                <a:solidFill>
                  <a:schemeClr val="bg1"/>
                </a:solidFill>
              </a:rPr>
              <a:t>—</a:t>
            </a:r>
            <a:r>
              <a:rPr lang="zh-CN" altLang="en-US" b="1">
                <a:solidFill>
                  <a:schemeClr val="bg1"/>
                </a:solidFill>
              </a:rPr>
              <a:t>斓；</a:t>
            </a:r>
            <a:r>
              <a:rPr lang="en-US" altLang="zh-CN" b="1">
                <a:solidFill>
                  <a:schemeClr val="bg1"/>
                </a:solidFill>
              </a:rPr>
              <a:t>B.</a:t>
            </a:r>
            <a:r>
              <a:rPr lang="zh-CN" altLang="en-US" b="1">
                <a:solidFill>
                  <a:schemeClr val="bg1"/>
                </a:solidFill>
              </a:rPr>
              <a:t>则</a:t>
            </a:r>
            <a:r>
              <a:rPr lang="en-US" altLang="zh-CN" b="1">
                <a:solidFill>
                  <a:schemeClr val="bg1"/>
                </a:solidFill>
              </a:rPr>
              <a:t>—</a:t>
            </a:r>
            <a:r>
              <a:rPr lang="zh-CN" altLang="en-US" b="1">
                <a:solidFill>
                  <a:schemeClr val="bg1"/>
                </a:solidFill>
              </a:rPr>
              <a:t>测；</a:t>
            </a:r>
            <a:r>
              <a:rPr lang="en-US" altLang="zh-CN" b="1">
                <a:solidFill>
                  <a:schemeClr val="bg1"/>
                </a:solidFill>
              </a:rPr>
              <a:t>D.</a:t>
            </a:r>
            <a:r>
              <a:rPr lang="zh-CN" altLang="en-US" b="1">
                <a:solidFill>
                  <a:schemeClr val="bg1"/>
                </a:solidFill>
              </a:rPr>
              <a:t>密</a:t>
            </a:r>
            <a:r>
              <a:rPr lang="en-US" altLang="zh-CN" b="1">
                <a:solidFill>
                  <a:schemeClr val="bg1"/>
                </a:solidFill>
              </a:rPr>
              <a:t>—</a:t>
            </a:r>
            <a:r>
              <a:rPr lang="zh-CN" altLang="en-US" b="1">
                <a:solidFill>
                  <a:schemeClr val="bg1"/>
                </a:solidFill>
              </a:rPr>
              <a:t>秘。故选</a:t>
            </a:r>
            <a:r>
              <a:rPr lang="en-US" altLang="zh-CN" b="1">
                <a:solidFill>
                  <a:schemeClr val="bg1"/>
                </a:solidFill>
              </a:rPr>
              <a:t>C</a:t>
            </a:r>
            <a:r>
              <a:rPr lang="zh-CN" altLang="en-US" b="1">
                <a:solidFill>
                  <a:schemeClr val="bg1"/>
                </a:solidFill>
              </a:rPr>
              <a:t>。</a:t>
            </a:r>
            <a:endParaRPr lang="en-US" altLang="zh-CN" b="1">
              <a:solidFill>
                <a:schemeClr val="bg1"/>
              </a:solidFill>
            </a:endParaRPr>
          </a:p>
        </p:txBody>
      </p:sp>
      <p:sp>
        <p:nvSpPr>
          <p:cNvPr id="6" name="文本框 5"/>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拓展练习</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573864" y="939743"/>
            <a:ext cx="8784547" cy="3886320"/>
          </a:xfrm>
          <a:prstGeom prst="rect">
            <a:avLst/>
          </a:prstGeom>
          <a:noFill/>
        </p:spPr>
        <p:txBody>
          <a:bodyPr wrap="square">
            <a:spAutoFit/>
          </a:bodyPr>
          <a:lstStyle/>
          <a:p>
            <a:pPr>
              <a:lnSpc>
                <a:spcPct val="200000"/>
              </a:lnSpc>
            </a:pPr>
            <a:r>
              <a:rPr lang="en-US" altLang="zh-CN" b="1">
                <a:solidFill>
                  <a:schemeClr val="bg1"/>
                </a:solidFill>
              </a:rPr>
              <a:t>3.</a:t>
            </a:r>
            <a:r>
              <a:rPr lang="zh-CN" altLang="en-US" b="1">
                <a:solidFill>
                  <a:schemeClr val="bg1"/>
                </a:solidFill>
              </a:rPr>
              <a:t>选出下列词语解释有误的一组（    ）</a:t>
            </a:r>
            <a:endParaRPr lang="zh-CN" altLang="en-US" b="1">
              <a:solidFill>
                <a:schemeClr val="bg1"/>
              </a:solidFill>
            </a:endParaRPr>
          </a:p>
          <a:p>
            <a:pPr>
              <a:lnSpc>
                <a:spcPct val="200000"/>
              </a:lnSpc>
            </a:pPr>
            <a:r>
              <a:rPr lang="en-US" altLang="zh-CN" b="1">
                <a:solidFill>
                  <a:schemeClr val="bg1"/>
                </a:solidFill>
              </a:rPr>
              <a:t>A.</a:t>
            </a:r>
            <a:r>
              <a:rPr lang="zh-CN" altLang="en-US" b="1">
                <a:solidFill>
                  <a:schemeClr val="bg1"/>
                </a:solidFill>
              </a:rPr>
              <a:t>遐想：胡思乱想。五彩斑斓：形容色彩繁多艳丽，十分好看。</a:t>
            </a:r>
            <a:endParaRPr lang="zh-CN" altLang="en-US" b="1">
              <a:solidFill>
                <a:schemeClr val="bg1"/>
              </a:solidFill>
            </a:endParaRPr>
          </a:p>
          <a:p>
            <a:pPr>
              <a:lnSpc>
                <a:spcPct val="200000"/>
              </a:lnSpc>
            </a:pPr>
            <a:r>
              <a:rPr lang="en-US" altLang="zh-CN" b="1">
                <a:solidFill>
                  <a:schemeClr val="bg1"/>
                </a:solidFill>
              </a:rPr>
              <a:t>B.</a:t>
            </a:r>
            <a:r>
              <a:rPr lang="zh-CN" altLang="en-US" b="1">
                <a:solidFill>
                  <a:schemeClr val="bg1"/>
                </a:solidFill>
              </a:rPr>
              <a:t>杜撰：没有根据地编造；虚构。自鸣得意：自己以为非常得意。鸣，表示，认为。</a:t>
            </a:r>
            <a:endParaRPr lang="zh-CN" altLang="en-US" b="1">
              <a:solidFill>
                <a:schemeClr val="bg1"/>
              </a:solidFill>
            </a:endParaRPr>
          </a:p>
          <a:p>
            <a:pPr>
              <a:lnSpc>
                <a:spcPct val="200000"/>
              </a:lnSpc>
            </a:pPr>
            <a:r>
              <a:rPr lang="en-US" altLang="zh-CN" b="1">
                <a:solidFill>
                  <a:schemeClr val="bg1"/>
                </a:solidFill>
              </a:rPr>
              <a:t>C.</a:t>
            </a:r>
            <a:r>
              <a:rPr lang="zh-CN" altLang="en-US" b="1">
                <a:solidFill>
                  <a:schemeClr val="bg1"/>
                </a:solidFill>
              </a:rPr>
              <a:t>浩瀚：（书）广大；繁多。微乎其微：形容非常小或非常少。</a:t>
            </a:r>
            <a:endParaRPr lang="en-US" altLang="zh-CN" b="1">
              <a:solidFill>
                <a:schemeClr val="bg1"/>
              </a:solidFill>
            </a:endParaRPr>
          </a:p>
          <a:p>
            <a:pPr>
              <a:lnSpc>
                <a:spcPct val="200000"/>
              </a:lnSpc>
            </a:pPr>
            <a:r>
              <a:rPr lang="en-US" altLang="zh-CN" b="1">
                <a:solidFill>
                  <a:schemeClr val="bg1"/>
                </a:solidFill>
              </a:rPr>
              <a:t>D.</a:t>
            </a:r>
            <a:r>
              <a:rPr lang="zh-CN" altLang="en-US" b="1">
                <a:solidFill>
                  <a:schemeClr val="bg1"/>
                </a:solidFill>
              </a:rPr>
              <a:t>畏葸：畏惧。冷嘲热讽：尖酸、辛辣地嘲笑和讽刺。</a:t>
            </a:r>
            <a:endParaRPr lang="zh-CN" altLang="en-US" b="1">
              <a:solidFill>
                <a:schemeClr val="bg1"/>
              </a:solidFill>
            </a:endParaRPr>
          </a:p>
          <a:p>
            <a:pPr>
              <a:lnSpc>
                <a:spcPct val="200000"/>
              </a:lnSpc>
            </a:pPr>
            <a:endParaRPr lang="en-US" altLang="zh-CN" b="1">
              <a:solidFill>
                <a:schemeClr val="bg1"/>
              </a:solidFill>
            </a:endParaRPr>
          </a:p>
          <a:p>
            <a:pPr>
              <a:lnSpc>
                <a:spcPct val="200000"/>
              </a:lnSpc>
            </a:pPr>
            <a:r>
              <a:rPr lang="zh-CN" altLang="en-US" b="1">
                <a:solidFill>
                  <a:schemeClr val="bg1"/>
                </a:solidFill>
              </a:rPr>
              <a:t>解析：</a:t>
            </a:r>
            <a:r>
              <a:rPr lang="en-US" altLang="zh-CN" b="1">
                <a:solidFill>
                  <a:schemeClr val="bg1"/>
                </a:solidFill>
              </a:rPr>
              <a:t>A.</a:t>
            </a:r>
            <a:r>
              <a:rPr lang="zh-CN" altLang="en-US" b="1">
                <a:solidFill>
                  <a:schemeClr val="bg1"/>
                </a:solidFill>
              </a:rPr>
              <a:t>遐想：悠远地思索或想象。故选</a:t>
            </a:r>
            <a:r>
              <a:rPr lang="en-US" altLang="zh-CN" b="1">
                <a:solidFill>
                  <a:schemeClr val="bg1"/>
                </a:solidFill>
              </a:rPr>
              <a:t>A</a:t>
            </a:r>
            <a:r>
              <a:rPr lang="zh-CN" altLang="en-US" b="1">
                <a:solidFill>
                  <a:schemeClr val="bg1"/>
                </a:solidFill>
              </a:rPr>
              <a:t>。</a:t>
            </a:r>
            <a:endParaRPr lang="en-US" altLang="zh-CN" b="1">
              <a:solidFill>
                <a:schemeClr val="bg1"/>
              </a:solidFill>
            </a:endParaRPr>
          </a:p>
        </p:txBody>
      </p:sp>
      <p:sp>
        <p:nvSpPr>
          <p:cNvPr id="6" name="文本框 5"/>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拓展练习</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573864" y="939743"/>
            <a:ext cx="8784547" cy="3886320"/>
          </a:xfrm>
          <a:prstGeom prst="rect">
            <a:avLst/>
          </a:prstGeom>
          <a:noFill/>
        </p:spPr>
        <p:txBody>
          <a:bodyPr wrap="square">
            <a:spAutoFit/>
          </a:bodyPr>
          <a:lstStyle/>
          <a:p>
            <a:pPr>
              <a:lnSpc>
                <a:spcPct val="200000"/>
              </a:lnSpc>
            </a:pPr>
            <a:r>
              <a:rPr lang="en-US" altLang="zh-CN" b="1">
                <a:solidFill>
                  <a:schemeClr val="bg1"/>
                </a:solidFill>
              </a:rPr>
              <a:t>4.</a:t>
            </a:r>
            <a:r>
              <a:rPr lang="zh-CN" altLang="en-US" b="1">
                <a:solidFill>
                  <a:schemeClr val="bg1"/>
                </a:solidFill>
              </a:rPr>
              <a:t>依次填入下列句中横线处的词语，恰当的一组是（    ）</a:t>
            </a:r>
            <a:endParaRPr lang="zh-CN" altLang="en-US" b="1">
              <a:solidFill>
                <a:schemeClr val="bg1"/>
              </a:solidFill>
            </a:endParaRPr>
          </a:p>
          <a:p>
            <a:pPr>
              <a:lnSpc>
                <a:spcPct val="200000"/>
              </a:lnSpc>
            </a:pPr>
            <a:r>
              <a:rPr lang="zh-CN" altLang="en-US" b="1">
                <a:solidFill>
                  <a:schemeClr val="bg1"/>
                </a:solidFill>
              </a:rPr>
              <a:t>（</a:t>
            </a:r>
            <a:r>
              <a:rPr lang="en-US" altLang="zh-CN" b="1">
                <a:solidFill>
                  <a:schemeClr val="bg1"/>
                </a:solidFill>
              </a:rPr>
              <a:t>1</a:t>
            </a:r>
            <a:r>
              <a:rPr lang="zh-CN" altLang="en-US" b="1">
                <a:solidFill>
                  <a:schemeClr val="bg1"/>
                </a:solidFill>
              </a:rPr>
              <a:t>）我蹲在那里的一个小池边，为慢慢</a:t>
            </a:r>
            <a:r>
              <a:rPr lang="en-US" altLang="zh-CN" b="1">
                <a:solidFill>
                  <a:schemeClr val="bg1"/>
                </a:solidFill>
              </a:rPr>
              <a:t>_____</a:t>
            </a:r>
            <a:r>
              <a:rPr lang="zh-CN" altLang="en-US" b="1">
                <a:solidFill>
                  <a:schemeClr val="bg1"/>
                </a:solidFill>
              </a:rPr>
              <a:t>在水底睡莲之中五彩斑斓的鲤鱼所陶醉。（</a:t>
            </a:r>
            <a:r>
              <a:rPr lang="en-US" altLang="zh-CN" b="1">
                <a:solidFill>
                  <a:schemeClr val="bg1"/>
                </a:solidFill>
              </a:rPr>
              <a:t>2</a:t>
            </a:r>
            <a:r>
              <a:rPr lang="zh-CN" altLang="en-US" b="1">
                <a:solidFill>
                  <a:schemeClr val="bg1"/>
                </a:solidFill>
              </a:rPr>
              <a:t>）我</a:t>
            </a:r>
            <a:r>
              <a:rPr lang="en-US" altLang="zh-CN" b="1">
                <a:solidFill>
                  <a:schemeClr val="bg1"/>
                </a:solidFill>
              </a:rPr>
              <a:t>_____</a:t>
            </a:r>
            <a:r>
              <a:rPr lang="zh-CN" altLang="en-US" b="1">
                <a:solidFill>
                  <a:schemeClr val="bg1"/>
                </a:solidFill>
              </a:rPr>
              <a:t>在十里花市，无比惬意。（</a:t>
            </a:r>
            <a:r>
              <a:rPr lang="en-US" altLang="zh-CN" b="1">
                <a:solidFill>
                  <a:schemeClr val="bg1"/>
                </a:solidFill>
              </a:rPr>
              <a:t>3</a:t>
            </a:r>
            <a:r>
              <a:rPr lang="zh-CN" altLang="en-US" b="1">
                <a:solidFill>
                  <a:schemeClr val="bg1"/>
                </a:solidFill>
              </a:rPr>
              <a:t>）他独自在江边</a:t>
            </a:r>
            <a:r>
              <a:rPr lang="en-US" altLang="zh-CN" b="1">
                <a:solidFill>
                  <a:schemeClr val="bg1"/>
                </a:solidFill>
              </a:rPr>
              <a:t>_____</a:t>
            </a:r>
            <a:r>
              <a:rPr lang="zh-CN" altLang="en-US" b="1">
                <a:solidFill>
                  <a:schemeClr val="bg1"/>
                </a:solidFill>
              </a:rPr>
              <a:t>，好像有什么心事。</a:t>
            </a:r>
            <a:endParaRPr lang="zh-CN" altLang="en-US" b="1">
              <a:solidFill>
                <a:schemeClr val="bg1"/>
              </a:solidFill>
            </a:endParaRPr>
          </a:p>
          <a:p>
            <a:pPr>
              <a:lnSpc>
                <a:spcPct val="200000"/>
              </a:lnSpc>
            </a:pPr>
            <a:r>
              <a:rPr lang="en-US" altLang="zh-CN" b="1">
                <a:solidFill>
                  <a:schemeClr val="bg1"/>
                </a:solidFill>
              </a:rPr>
              <a:t>A.</a:t>
            </a:r>
            <a:r>
              <a:rPr lang="zh-CN" altLang="en-US" b="1">
                <a:solidFill>
                  <a:schemeClr val="bg1"/>
                </a:solidFill>
              </a:rPr>
              <a:t>徘徊      畅游      徜徉         </a:t>
            </a:r>
            <a:r>
              <a:rPr lang="en-US" altLang="zh-CN" b="1">
                <a:solidFill>
                  <a:schemeClr val="bg1"/>
                </a:solidFill>
              </a:rPr>
              <a:t>B.</a:t>
            </a:r>
            <a:r>
              <a:rPr lang="zh-CN" altLang="en-US" b="1">
                <a:solidFill>
                  <a:schemeClr val="bg1"/>
                </a:solidFill>
              </a:rPr>
              <a:t>畅游      徜徉      徘徊</a:t>
            </a:r>
            <a:endParaRPr lang="zh-CN" altLang="en-US" b="1">
              <a:solidFill>
                <a:schemeClr val="bg1"/>
              </a:solidFill>
            </a:endParaRPr>
          </a:p>
          <a:p>
            <a:pPr>
              <a:lnSpc>
                <a:spcPct val="200000"/>
              </a:lnSpc>
            </a:pPr>
            <a:r>
              <a:rPr lang="en-US" altLang="zh-CN" b="1">
                <a:solidFill>
                  <a:schemeClr val="bg1"/>
                </a:solidFill>
              </a:rPr>
              <a:t>C.</a:t>
            </a:r>
            <a:r>
              <a:rPr lang="zh-CN" altLang="en-US" b="1">
                <a:solidFill>
                  <a:schemeClr val="bg1"/>
                </a:solidFill>
              </a:rPr>
              <a:t>徜徉      徘徊      畅游         </a:t>
            </a:r>
            <a:r>
              <a:rPr lang="en-US" altLang="zh-CN" b="1">
                <a:solidFill>
                  <a:schemeClr val="bg1"/>
                </a:solidFill>
              </a:rPr>
              <a:t>D.</a:t>
            </a:r>
            <a:r>
              <a:rPr lang="zh-CN" altLang="en-US" b="1">
                <a:solidFill>
                  <a:schemeClr val="bg1"/>
                </a:solidFill>
              </a:rPr>
              <a:t>畅游      徘徊      徜徉</a:t>
            </a:r>
            <a:endParaRPr lang="zh-CN" altLang="en-US" b="1">
              <a:solidFill>
                <a:schemeClr val="bg1"/>
              </a:solidFill>
            </a:endParaRPr>
          </a:p>
          <a:p>
            <a:pPr>
              <a:lnSpc>
                <a:spcPct val="200000"/>
              </a:lnSpc>
            </a:pPr>
            <a:r>
              <a:rPr lang="zh-CN" altLang="en-US" b="1">
                <a:solidFill>
                  <a:schemeClr val="bg1"/>
                </a:solidFill>
              </a:rPr>
              <a:t>解析：畅游：①尽情地游览；②畅快地游泳。徜徉：闲游；安闲自在地步行。徘徊：①在一个地方来回地走；②比喻犹豫不决。故选</a:t>
            </a:r>
            <a:r>
              <a:rPr lang="en-US" altLang="zh-CN" b="1">
                <a:solidFill>
                  <a:schemeClr val="bg1"/>
                </a:solidFill>
              </a:rPr>
              <a:t>B </a:t>
            </a:r>
            <a:r>
              <a:rPr lang="zh-CN" altLang="en-US" b="1">
                <a:solidFill>
                  <a:schemeClr val="bg1"/>
                </a:solidFill>
              </a:rPr>
              <a:t>。</a:t>
            </a:r>
            <a:endParaRPr lang="en-US" altLang="zh-CN" b="1">
              <a:solidFill>
                <a:schemeClr val="bg1"/>
              </a:solidFill>
            </a:endParaRPr>
          </a:p>
        </p:txBody>
      </p:sp>
      <p:sp>
        <p:nvSpPr>
          <p:cNvPr id="6" name="文本框 5"/>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拓展练习</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1"/>
            <a:ext cx="9144000" cy="5143500"/>
          </a:xfrm>
          <a:prstGeom prst="rect">
            <a:avLst/>
          </a:prstGeom>
          <a:solidFill>
            <a:schemeClr val="tx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panose="020b0503020204020204" pitchFamily="34" charset="-122"/>
            </a:endParaRPr>
          </a:p>
        </p:txBody>
      </p:sp>
      <p:sp>
        <p:nvSpPr>
          <p:cNvPr id="3" name="文本框 2"/>
          <p:cNvSpPr txBox="1"/>
          <p:nvPr/>
        </p:nvSpPr>
        <p:spPr>
          <a:xfrm>
            <a:off x="1557956" y="1841568"/>
            <a:ext cx="1199367" cy="1419619"/>
          </a:xfrm>
          <a:prstGeom prst="rect">
            <a:avLst/>
          </a:prstGeom>
          <a:noFill/>
        </p:spPr>
        <p:txBody>
          <a:bodyPr wrap="none" rtlCol="0">
            <a:spAutoFit/>
          </a:bodyPr>
          <a:lstStyle/>
          <a:p>
            <a:pPr algn="ctr" defTabSz="685800"/>
            <a:r>
              <a:rPr lang="en-US" altLang="zh-CN" sz="8625">
                <a:solidFill>
                  <a:srgbClr val="00F1FD"/>
                </a:solidFill>
                <a:latin typeface="Impact" panose="020b0806030902050204" pitchFamily="34" charset="0"/>
                <a:ea typeface="微软雅黑" panose="020b0503020204020204" pitchFamily="34" charset="-122"/>
              </a:rPr>
              <a:t>01</a:t>
            </a:r>
            <a:endParaRPr lang="zh-CN" altLang="en-US" sz="8625">
              <a:solidFill>
                <a:srgbClr val="00F1FD"/>
              </a:solidFill>
              <a:latin typeface="Impact" panose="020b0806030902050204" pitchFamily="34" charset="0"/>
              <a:ea typeface="微软雅黑" panose="020b0503020204020204" pitchFamily="34" charset="-122"/>
            </a:endParaRPr>
          </a:p>
        </p:txBody>
      </p:sp>
      <p:sp>
        <p:nvSpPr>
          <p:cNvPr id="4" name="文本框 3"/>
          <p:cNvSpPr txBox="1"/>
          <p:nvPr/>
        </p:nvSpPr>
        <p:spPr>
          <a:xfrm>
            <a:off x="2962276" y="2017292"/>
            <a:ext cx="5314949" cy="600164"/>
          </a:xfrm>
          <a:prstGeom prst="rect">
            <a:avLst/>
          </a:prstGeom>
          <a:noFill/>
        </p:spPr>
        <p:txBody>
          <a:bodyPr wrap="square" rtlCol="0">
            <a:spAutoFit/>
            <a:scene3d>
              <a:camera prst="orthographicFront"/>
              <a:lightRig rig="threePt" dir="t"/>
            </a:scene3d>
            <a:sp3d contourW="12700"/>
          </a:bodyPr>
          <a:lstStyle/>
          <a:p>
            <a:pPr defTabSz="685800"/>
            <a:r>
              <a:rPr lang="zh-CN" altLang="en-US" sz="3300" b="1">
                <a:solidFill>
                  <a:prstClr val="white"/>
                </a:solidFill>
                <a:latin typeface="微软雅黑" panose="020b0503020204020204" pitchFamily="34" charset="-122"/>
                <a:ea typeface="微软雅黑" panose="020b0503020204020204" pitchFamily="34" charset="-122"/>
              </a:rPr>
              <a:t>课文导读</a:t>
            </a:r>
            <a:endParaRPr lang="zh-CN" altLang="en-US" sz="3300" b="1">
              <a:solidFill>
                <a:prstClr val="white"/>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962276" y="2601199"/>
            <a:ext cx="4619624" cy="275588"/>
          </a:xfrm>
          <a:prstGeom prst="rect">
            <a:avLst/>
          </a:prstGeom>
          <a:noFill/>
        </p:spPr>
        <p:txBody>
          <a:bodyPr wrap="square" rtlCol="0">
            <a:spAutoFit/>
            <a:scene3d>
              <a:camera prst="orthographicFront"/>
              <a:lightRig rig="threePt" dir="t"/>
            </a:scene3d>
            <a:sp3d contourW="12700"/>
          </a:bodyPr>
          <a:lstStyle/>
          <a:p>
            <a:pPr defTabSz="685800">
              <a:lnSpc>
                <a:spcPct val="150000"/>
              </a:lnSpc>
            </a:pPr>
            <a:r>
              <a:rPr lang="zh-CN" altLang="en-US" sz="900">
                <a:solidFill>
                  <a:prstClr val="white">
                    <a:lumMod val="85000"/>
                  </a:prstClr>
                </a:solidFill>
                <a:latin typeface="微软雅黑" panose="020b0503020204020204" pitchFamily="34" charset="-122"/>
                <a:ea typeface="微软雅黑" panose="020b0503020204020204" pitchFamily="34" charset="-122"/>
              </a:rPr>
              <a:t>介绍作者及相关写作背景，了解当时的社会环境</a:t>
            </a:r>
            <a:endParaRPr lang="en-US" altLang="zh-CN" sz="900">
              <a:solidFill>
                <a:prstClr val="white">
                  <a:lumMod val="85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H="1">
            <a:off x="2897983" y="2072562"/>
            <a:ext cx="0" cy="934549"/>
          </a:xfrm>
          <a:prstGeom prst="line">
            <a:avLst/>
          </a:prstGeom>
          <a:ln w="38100">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nodeType="afterGroup">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340536" y="939743"/>
            <a:ext cx="9017876" cy="4197944"/>
          </a:xfrm>
          <a:prstGeom prst="rect">
            <a:avLst/>
          </a:prstGeom>
          <a:noFill/>
        </p:spPr>
        <p:txBody>
          <a:bodyPr wrap="square">
            <a:spAutoFit/>
          </a:bodyPr>
          <a:lstStyle/>
          <a:p>
            <a:pPr>
              <a:lnSpc>
                <a:spcPct val="150000"/>
              </a:lnSpc>
            </a:pPr>
            <a:r>
              <a:rPr lang="en-US" altLang="zh-CN" b="1">
                <a:solidFill>
                  <a:schemeClr val="bg1"/>
                </a:solidFill>
              </a:rPr>
              <a:t>5.</a:t>
            </a:r>
            <a:r>
              <a:rPr lang="zh-CN" altLang="en-US" b="1">
                <a:solidFill>
                  <a:schemeClr val="bg1"/>
                </a:solidFill>
              </a:rPr>
              <a:t>下面句中标点符号使用有误的一项是（    ）</a:t>
            </a:r>
            <a:endParaRPr lang="zh-CN" altLang="en-US" b="1">
              <a:solidFill>
                <a:schemeClr val="bg1"/>
              </a:solidFill>
            </a:endParaRPr>
          </a:p>
          <a:p>
            <a:pPr>
              <a:lnSpc>
                <a:spcPct val="150000"/>
              </a:lnSpc>
            </a:pPr>
            <a:r>
              <a:rPr lang="en-US" altLang="zh-CN" b="1">
                <a:solidFill>
                  <a:schemeClr val="bg1"/>
                </a:solidFill>
              </a:rPr>
              <a:t>A.</a:t>
            </a:r>
            <a:r>
              <a:rPr lang="zh-CN" altLang="en-US" b="1">
                <a:solidFill>
                  <a:schemeClr val="bg1"/>
                </a:solidFill>
              </a:rPr>
              <a:t>我想</a:t>
            </a:r>
            <a:r>
              <a:rPr lang="en-US" altLang="zh-CN" b="1">
                <a:solidFill>
                  <a:schemeClr val="bg1"/>
                </a:solidFill>
              </a:rPr>
              <a:t>,</a:t>
            </a:r>
            <a:r>
              <a:rPr lang="zh-CN" altLang="en-US" b="1">
                <a:solidFill>
                  <a:schemeClr val="bg1"/>
                </a:solidFill>
              </a:rPr>
              <a:t>鲤鱼“科学家们”将会聪明地杜撰某种虚构的东西</a:t>
            </a:r>
            <a:r>
              <a:rPr lang="en-US" altLang="zh-CN" b="1">
                <a:solidFill>
                  <a:schemeClr val="bg1"/>
                </a:solidFill>
              </a:rPr>
              <a:t>——</a:t>
            </a:r>
            <a:r>
              <a:rPr lang="zh-CN" altLang="en-US" b="1">
                <a:solidFill>
                  <a:schemeClr val="bg1"/>
                </a:solidFill>
              </a:rPr>
              <a:t>它被称为“力”，来掩盖自己的无知。</a:t>
            </a:r>
            <a:endParaRPr lang="zh-CN" altLang="en-US" b="1">
              <a:solidFill>
                <a:schemeClr val="bg1"/>
              </a:solidFill>
            </a:endParaRPr>
          </a:p>
          <a:p>
            <a:pPr>
              <a:lnSpc>
                <a:spcPct val="150000"/>
              </a:lnSpc>
            </a:pPr>
            <a:r>
              <a:rPr lang="en-US" altLang="zh-CN" b="1">
                <a:solidFill>
                  <a:schemeClr val="bg1"/>
                </a:solidFill>
              </a:rPr>
              <a:t>B.</a:t>
            </a:r>
            <a:r>
              <a:rPr lang="zh-CN" altLang="en-US" b="1">
                <a:solidFill>
                  <a:schemeClr val="bg1"/>
                </a:solidFill>
              </a:rPr>
              <a:t>由于不能理解在看不见的水面上存在的水波，它们将得出这样一个结论：睡莲之所以能够不被触摸而运动，是因为有一种看不见的神秘力在对它起作用。</a:t>
            </a:r>
            <a:endParaRPr lang="zh-CN" altLang="en-US" b="1">
              <a:solidFill>
                <a:schemeClr val="bg1"/>
              </a:solidFill>
            </a:endParaRPr>
          </a:p>
          <a:p>
            <a:pPr>
              <a:lnSpc>
                <a:spcPct val="150000"/>
              </a:lnSpc>
            </a:pPr>
            <a:r>
              <a:rPr lang="en-US" altLang="zh-CN" b="1">
                <a:solidFill>
                  <a:schemeClr val="bg1"/>
                </a:solidFill>
              </a:rPr>
              <a:t>C.</a:t>
            </a:r>
            <a:r>
              <a:rPr lang="zh-CN" altLang="en-US" b="1">
                <a:solidFill>
                  <a:schemeClr val="bg1"/>
                </a:solidFill>
              </a:rPr>
              <a:t>他未完成的工作是什么？他桌上论文的内容是什么？什么问题可能会如此难以解决而又非常重要，值得如此伟大的科学家把他的有生之年花费在这种研究之中？</a:t>
            </a:r>
            <a:endParaRPr lang="zh-CN" altLang="en-US" b="1">
              <a:solidFill>
                <a:schemeClr val="bg1"/>
              </a:solidFill>
            </a:endParaRPr>
          </a:p>
          <a:p>
            <a:pPr>
              <a:lnSpc>
                <a:spcPct val="150000"/>
              </a:lnSpc>
            </a:pPr>
            <a:r>
              <a:rPr lang="en-US" altLang="zh-CN" b="1">
                <a:solidFill>
                  <a:schemeClr val="bg1"/>
                </a:solidFill>
              </a:rPr>
              <a:t>D.</a:t>
            </a:r>
            <a:r>
              <a:rPr lang="zh-CN" altLang="en-US" b="1">
                <a:solidFill>
                  <a:schemeClr val="bg1"/>
                </a:solidFill>
              </a:rPr>
              <a:t>我们把整整一个圣诞假日花费在这条</a:t>
            </a:r>
            <a:r>
              <a:rPr lang="en-US" altLang="zh-CN" b="1">
                <a:solidFill>
                  <a:schemeClr val="bg1"/>
                </a:solidFill>
              </a:rPr>
              <a:t>50</a:t>
            </a:r>
            <a:r>
              <a:rPr lang="zh-CN" altLang="en-US" b="1">
                <a:solidFill>
                  <a:schemeClr val="bg1"/>
                </a:solidFill>
              </a:rPr>
              <a:t>码长的线路上（</a:t>
            </a:r>
            <a:r>
              <a:rPr lang="en-US" altLang="zh-CN" b="1">
                <a:solidFill>
                  <a:schemeClr val="bg1"/>
                </a:solidFill>
              </a:rPr>
              <a:t>1</a:t>
            </a:r>
            <a:r>
              <a:rPr lang="zh-CN" altLang="en-US" b="1">
                <a:solidFill>
                  <a:schemeClr val="bg1"/>
                </a:solidFill>
              </a:rPr>
              <a:t>码＝</a:t>
            </a:r>
            <a:r>
              <a:rPr lang="en-US" altLang="zh-CN" b="1">
                <a:solidFill>
                  <a:schemeClr val="bg1"/>
                </a:solidFill>
              </a:rPr>
              <a:t>0.91</a:t>
            </a:r>
            <a:r>
              <a:rPr lang="zh-CN" altLang="en-US" b="1">
                <a:solidFill>
                  <a:schemeClr val="bg1"/>
                </a:solidFill>
              </a:rPr>
              <a:t>米），缠绕和安装笨重的线圈。</a:t>
            </a:r>
            <a:endParaRPr lang="zh-CN" altLang="en-US" b="1">
              <a:solidFill>
                <a:schemeClr val="bg1"/>
              </a:solidFill>
            </a:endParaRPr>
          </a:p>
          <a:p>
            <a:pPr>
              <a:lnSpc>
                <a:spcPct val="150000"/>
              </a:lnSpc>
            </a:pPr>
            <a:r>
              <a:rPr lang="zh-CN" altLang="en-US" b="1">
                <a:solidFill>
                  <a:schemeClr val="bg1"/>
                </a:solidFill>
              </a:rPr>
              <a:t>解析：</a:t>
            </a:r>
            <a:r>
              <a:rPr lang="en-US" altLang="zh-CN" b="1">
                <a:solidFill>
                  <a:schemeClr val="bg1"/>
                </a:solidFill>
              </a:rPr>
              <a:t>D</a:t>
            </a:r>
            <a:r>
              <a:rPr lang="zh-CN" altLang="en-US" b="1">
                <a:solidFill>
                  <a:schemeClr val="bg1"/>
                </a:solidFill>
              </a:rPr>
              <a:t>项括号应在“</a:t>
            </a:r>
            <a:r>
              <a:rPr lang="en-US" altLang="zh-CN" b="1">
                <a:solidFill>
                  <a:schemeClr val="bg1"/>
                </a:solidFill>
              </a:rPr>
              <a:t>50</a:t>
            </a:r>
            <a:r>
              <a:rPr lang="zh-CN" altLang="en-US" b="1">
                <a:solidFill>
                  <a:schemeClr val="bg1"/>
                </a:solidFill>
              </a:rPr>
              <a:t>码”后。故选</a:t>
            </a:r>
            <a:r>
              <a:rPr lang="en-US" altLang="zh-CN" b="1">
                <a:solidFill>
                  <a:schemeClr val="bg1"/>
                </a:solidFill>
              </a:rPr>
              <a:t>D</a:t>
            </a:r>
            <a:r>
              <a:rPr lang="zh-CN" altLang="en-US" b="1">
                <a:solidFill>
                  <a:schemeClr val="bg1"/>
                </a:solidFill>
              </a:rPr>
              <a:t>。</a:t>
            </a:r>
            <a:r>
              <a:rPr lang="en-US" altLang="zh-CN" b="1">
                <a:solidFill>
                  <a:schemeClr val="bg1"/>
                </a:solidFill>
              </a:rPr>
              <a:t> </a:t>
            </a:r>
            <a:endParaRPr lang="en-US" altLang="zh-CN" b="1">
              <a:solidFill>
                <a:schemeClr val="bg1"/>
              </a:solidFill>
            </a:endParaRPr>
          </a:p>
        </p:txBody>
      </p:sp>
      <p:sp>
        <p:nvSpPr>
          <p:cNvPr id="6" name="文本框 5"/>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拓展练习</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340536" y="939743"/>
            <a:ext cx="8639503" cy="4197944"/>
          </a:xfrm>
          <a:prstGeom prst="rect">
            <a:avLst/>
          </a:prstGeom>
          <a:noFill/>
        </p:spPr>
        <p:txBody>
          <a:bodyPr wrap="square">
            <a:spAutoFit/>
          </a:bodyPr>
          <a:lstStyle/>
          <a:p>
            <a:pPr>
              <a:lnSpc>
                <a:spcPct val="150000"/>
              </a:lnSpc>
            </a:pPr>
            <a:r>
              <a:rPr lang="en-US" altLang="zh-CN" b="1">
                <a:solidFill>
                  <a:schemeClr val="bg1"/>
                </a:solidFill>
              </a:rPr>
              <a:t>6.</a:t>
            </a:r>
            <a:r>
              <a:rPr lang="zh-CN" altLang="en-US" b="1">
                <a:solidFill>
                  <a:schemeClr val="bg1"/>
                </a:solidFill>
              </a:rPr>
              <a:t>下列句子没有语病的一项是（    ）</a:t>
            </a:r>
            <a:endParaRPr lang="zh-CN" altLang="en-US" b="1">
              <a:solidFill>
                <a:schemeClr val="bg1"/>
              </a:solidFill>
            </a:endParaRPr>
          </a:p>
          <a:p>
            <a:pPr>
              <a:lnSpc>
                <a:spcPct val="150000"/>
              </a:lnSpc>
            </a:pPr>
            <a:r>
              <a:rPr lang="en-US" altLang="zh-CN" b="1">
                <a:solidFill>
                  <a:schemeClr val="bg1"/>
                </a:solidFill>
              </a:rPr>
              <a:t>A.</a:t>
            </a:r>
            <a:r>
              <a:rPr lang="zh-CN" altLang="en-US" b="1">
                <a:solidFill>
                  <a:schemeClr val="bg1"/>
                </a:solidFill>
              </a:rPr>
              <a:t>就像鲤鱼一样，我们认为宇宙之中只包含有熟悉可见的东西。</a:t>
            </a:r>
            <a:endParaRPr lang="zh-CN" altLang="en-US" b="1">
              <a:solidFill>
                <a:schemeClr val="bg1"/>
              </a:solidFill>
            </a:endParaRPr>
          </a:p>
          <a:p>
            <a:pPr>
              <a:lnSpc>
                <a:spcPct val="150000"/>
              </a:lnSpc>
            </a:pPr>
            <a:r>
              <a:rPr lang="en-US" altLang="zh-CN" b="1">
                <a:solidFill>
                  <a:schemeClr val="bg1"/>
                </a:solidFill>
              </a:rPr>
              <a:t>B.</a:t>
            </a:r>
            <a:r>
              <a:rPr lang="zh-CN" altLang="en-US" b="1">
                <a:solidFill>
                  <a:schemeClr val="bg1"/>
                </a:solidFill>
              </a:rPr>
              <a:t>年轻人的一个优点就是不会不由于世俗的约束而畏葸不前。</a:t>
            </a:r>
            <a:endParaRPr lang="zh-CN" altLang="en-US" b="1">
              <a:solidFill>
                <a:schemeClr val="bg1"/>
              </a:solidFill>
            </a:endParaRPr>
          </a:p>
          <a:p>
            <a:pPr>
              <a:lnSpc>
                <a:spcPct val="150000"/>
              </a:lnSpc>
            </a:pPr>
            <a:r>
              <a:rPr lang="en-US" altLang="zh-CN" b="1">
                <a:solidFill>
                  <a:schemeClr val="bg1"/>
                </a:solidFill>
              </a:rPr>
              <a:t>C.</a:t>
            </a:r>
            <a:r>
              <a:rPr lang="zh-CN" altLang="en-US" b="1">
                <a:solidFill>
                  <a:schemeClr val="bg1"/>
                </a:solidFill>
              </a:rPr>
              <a:t>然而，就那么几秒钟，当我把它放回池水之后，这位鲤鱼“科学家”便突然冒了出来。对于别的鲤鱼，这真是一个奇迹。</a:t>
            </a:r>
            <a:endParaRPr lang="zh-CN" altLang="en-US" b="1">
              <a:solidFill>
                <a:schemeClr val="bg1"/>
              </a:solidFill>
            </a:endParaRPr>
          </a:p>
          <a:p>
            <a:pPr>
              <a:lnSpc>
                <a:spcPct val="150000"/>
              </a:lnSpc>
            </a:pPr>
            <a:r>
              <a:rPr lang="en-US" altLang="zh-CN" b="1">
                <a:solidFill>
                  <a:schemeClr val="bg1"/>
                </a:solidFill>
              </a:rPr>
              <a:t>D.</a:t>
            </a:r>
            <a:r>
              <a:rPr lang="zh-CN" altLang="en-US" b="1">
                <a:solidFill>
                  <a:schemeClr val="bg1"/>
                </a:solidFill>
              </a:rPr>
              <a:t>我不理解他们想告诉我们的许多东西，但是最使我对此人感兴趣的是他未能完成自己的伟大发现就撒手人寰。</a:t>
            </a:r>
            <a:endParaRPr lang="zh-CN" altLang="en-US" b="1">
              <a:solidFill>
                <a:schemeClr val="bg1"/>
              </a:solidFill>
            </a:endParaRPr>
          </a:p>
          <a:p>
            <a:pPr>
              <a:lnSpc>
                <a:spcPct val="150000"/>
              </a:lnSpc>
            </a:pPr>
            <a:endParaRPr lang="en-US" altLang="zh-CN" b="1">
              <a:solidFill>
                <a:schemeClr val="bg1"/>
              </a:solidFill>
            </a:endParaRPr>
          </a:p>
          <a:p>
            <a:pPr>
              <a:lnSpc>
                <a:spcPct val="150000"/>
              </a:lnSpc>
            </a:pPr>
            <a:r>
              <a:rPr lang="zh-CN" altLang="en-US" b="1">
                <a:solidFill>
                  <a:schemeClr val="bg1"/>
                </a:solidFill>
              </a:rPr>
              <a:t>解析：</a:t>
            </a:r>
            <a:r>
              <a:rPr lang="en-US" altLang="zh-CN" b="1">
                <a:solidFill>
                  <a:schemeClr val="bg1"/>
                </a:solidFill>
              </a:rPr>
              <a:t>A</a:t>
            </a:r>
            <a:r>
              <a:rPr lang="zh-CN" altLang="en-US" b="1">
                <a:solidFill>
                  <a:schemeClr val="bg1"/>
                </a:solidFill>
              </a:rPr>
              <a:t>项“包含有”重复赘余；</a:t>
            </a:r>
            <a:r>
              <a:rPr lang="en-US" altLang="zh-CN" b="1">
                <a:solidFill>
                  <a:schemeClr val="bg1"/>
                </a:solidFill>
              </a:rPr>
              <a:t>B</a:t>
            </a:r>
            <a:r>
              <a:rPr lang="zh-CN" altLang="en-US" b="1">
                <a:solidFill>
                  <a:schemeClr val="bg1"/>
                </a:solidFill>
              </a:rPr>
              <a:t>项多重否定不当造成不合逻辑；</a:t>
            </a:r>
            <a:r>
              <a:rPr lang="en-US" altLang="zh-CN" b="1">
                <a:solidFill>
                  <a:schemeClr val="bg1"/>
                </a:solidFill>
              </a:rPr>
              <a:t>C</a:t>
            </a:r>
            <a:r>
              <a:rPr lang="zh-CN" altLang="en-US" b="1">
                <a:solidFill>
                  <a:schemeClr val="bg1"/>
                </a:solidFill>
              </a:rPr>
              <a:t>项搭配不完整，应为“对于别的鲤鱼而言”。  答案：</a:t>
            </a:r>
            <a:r>
              <a:rPr lang="en-US" altLang="zh-CN" b="1">
                <a:solidFill>
                  <a:schemeClr val="bg1"/>
                </a:solidFill>
              </a:rPr>
              <a:t>D </a:t>
            </a:r>
            <a:endParaRPr lang="en-US" altLang="zh-CN" b="1">
              <a:solidFill>
                <a:schemeClr val="bg1"/>
              </a:solidFill>
            </a:endParaRPr>
          </a:p>
        </p:txBody>
      </p:sp>
      <p:sp>
        <p:nvSpPr>
          <p:cNvPr id="6" name="文本框 5"/>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拓展练习</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340536" y="939743"/>
            <a:ext cx="8639503" cy="4197944"/>
          </a:xfrm>
          <a:prstGeom prst="rect">
            <a:avLst/>
          </a:prstGeom>
          <a:noFill/>
        </p:spPr>
        <p:txBody>
          <a:bodyPr wrap="square">
            <a:spAutoFit/>
          </a:bodyPr>
          <a:lstStyle/>
          <a:p>
            <a:pPr>
              <a:lnSpc>
                <a:spcPct val="150000"/>
              </a:lnSpc>
            </a:pPr>
            <a:r>
              <a:rPr lang="en-US" altLang="zh-CN" b="1">
                <a:solidFill>
                  <a:schemeClr val="bg1"/>
                </a:solidFill>
              </a:rPr>
              <a:t>7.</a:t>
            </a:r>
            <a:r>
              <a:rPr lang="zh-CN" altLang="en-US" b="1">
                <a:solidFill>
                  <a:schemeClr val="bg1"/>
                </a:solidFill>
              </a:rPr>
              <a:t>下列句子排序正确的一项是（    ）</a:t>
            </a:r>
            <a:endParaRPr lang="zh-CN" altLang="en-US" b="1">
              <a:solidFill>
                <a:schemeClr val="bg1"/>
              </a:solidFill>
            </a:endParaRPr>
          </a:p>
          <a:p>
            <a:pPr>
              <a:lnSpc>
                <a:spcPct val="150000"/>
              </a:lnSpc>
            </a:pPr>
            <a:r>
              <a:rPr lang="zh-CN" altLang="en-US" b="1">
                <a:solidFill>
                  <a:schemeClr val="bg1"/>
                </a:solidFill>
              </a:rPr>
              <a:t>①我的世界的本质超过了它们的理解能力。</a:t>
            </a:r>
            <a:endParaRPr lang="zh-CN" altLang="en-US" b="1">
              <a:solidFill>
                <a:schemeClr val="bg1"/>
              </a:solidFill>
            </a:endParaRPr>
          </a:p>
          <a:p>
            <a:pPr>
              <a:lnSpc>
                <a:spcPct val="150000"/>
              </a:lnSpc>
            </a:pPr>
            <a:r>
              <a:rPr lang="zh-CN" altLang="en-US" b="1">
                <a:solidFill>
                  <a:schemeClr val="bg1"/>
                </a:solidFill>
              </a:rPr>
              <a:t>②它们相信它们的“宇宙”就由阴暗的池水和睡莲构成。</a:t>
            </a:r>
            <a:endParaRPr lang="zh-CN" altLang="en-US" b="1">
              <a:solidFill>
                <a:schemeClr val="bg1"/>
              </a:solidFill>
            </a:endParaRPr>
          </a:p>
          <a:p>
            <a:pPr>
              <a:lnSpc>
                <a:spcPct val="150000"/>
              </a:lnSpc>
            </a:pPr>
            <a:r>
              <a:rPr lang="zh-CN" altLang="en-US" b="1">
                <a:solidFill>
                  <a:schemeClr val="bg1"/>
                </a:solidFill>
              </a:rPr>
              <a:t>③鲤鱼们的一生就在这浅浅的水池中度过。</a:t>
            </a:r>
            <a:endParaRPr lang="zh-CN" altLang="en-US" b="1">
              <a:solidFill>
                <a:schemeClr val="bg1"/>
              </a:solidFill>
            </a:endParaRPr>
          </a:p>
          <a:p>
            <a:pPr>
              <a:lnSpc>
                <a:spcPct val="150000"/>
              </a:lnSpc>
            </a:pPr>
            <a:r>
              <a:rPr lang="zh-CN" altLang="en-US" b="1">
                <a:solidFill>
                  <a:schemeClr val="bg1"/>
                </a:solidFill>
              </a:rPr>
              <a:t>④我喜欢坐在距离鲤鱼仅仅几厘米的地方，然而，我们之间却如距深渊。</a:t>
            </a:r>
            <a:endParaRPr lang="zh-CN" altLang="en-US" b="1">
              <a:solidFill>
                <a:schemeClr val="bg1"/>
              </a:solidFill>
            </a:endParaRPr>
          </a:p>
          <a:p>
            <a:pPr>
              <a:lnSpc>
                <a:spcPct val="150000"/>
              </a:lnSpc>
            </a:pPr>
            <a:r>
              <a:rPr lang="zh-CN" altLang="en-US" b="1">
                <a:solidFill>
                  <a:schemeClr val="bg1"/>
                </a:solidFill>
              </a:rPr>
              <a:t>⑤它们大部分时间在池底漫游，因此它们只模糊地意识到在水面之上存在有另一个外部世界。          </a:t>
            </a:r>
            <a:r>
              <a:rPr lang="en-US" altLang="zh-CN" b="1">
                <a:solidFill>
                  <a:schemeClr val="bg1"/>
                </a:solidFill>
              </a:rPr>
              <a:t>A.①④③⑤②             B.③②⑤①④          </a:t>
            </a:r>
            <a:endParaRPr lang="en-US" altLang="zh-CN" b="1">
              <a:solidFill>
                <a:schemeClr val="bg1"/>
              </a:solidFill>
            </a:endParaRPr>
          </a:p>
          <a:p>
            <a:pPr>
              <a:lnSpc>
                <a:spcPct val="150000"/>
              </a:lnSpc>
            </a:pPr>
            <a:r>
              <a:rPr lang="en-US" altLang="zh-CN" b="1">
                <a:solidFill>
                  <a:schemeClr val="bg1"/>
                </a:solidFill>
              </a:rPr>
              <a:t>                            C.①④③②⑤             D.②③⑤①④</a:t>
            </a:r>
            <a:endParaRPr lang="en-US" altLang="zh-CN" b="1">
              <a:solidFill>
                <a:schemeClr val="bg1"/>
              </a:solidFill>
            </a:endParaRPr>
          </a:p>
          <a:p>
            <a:pPr>
              <a:lnSpc>
                <a:spcPct val="150000"/>
              </a:lnSpc>
            </a:pPr>
            <a:r>
              <a:rPr lang="zh-CN" altLang="en-US" b="1">
                <a:solidFill>
                  <a:schemeClr val="bg1"/>
                </a:solidFill>
              </a:rPr>
              <a:t>解析：先说鲤鱼，再到“我”。标志性的词语有“鲤鱼们的一生”“它们</a:t>
            </a:r>
            <a:r>
              <a:rPr lang="en-US" altLang="zh-CN" b="1">
                <a:solidFill>
                  <a:schemeClr val="bg1"/>
                </a:solidFill>
              </a:rPr>
              <a:t>……</a:t>
            </a:r>
            <a:r>
              <a:rPr lang="zh-CN" altLang="en-US" b="1">
                <a:solidFill>
                  <a:schemeClr val="bg1"/>
                </a:solidFill>
              </a:rPr>
              <a:t>意识到</a:t>
            </a:r>
            <a:r>
              <a:rPr lang="en-US" altLang="zh-CN" b="1">
                <a:solidFill>
                  <a:schemeClr val="bg1"/>
                </a:solidFill>
              </a:rPr>
              <a:t>……</a:t>
            </a:r>
            <a:r>
              <a:rPr lang="zh-CN" altLang="en-US" b="1">
                <a:solidFill>
                  <a:schemeClr val="bg1"/>
                </a:solidFill>
              </a:rPr>
              <a:t>另一个外部世界”“我的世界</a:t>
            </a:r>
            <a:r>
              <a:rPr lang="en-US" altLang="zh-CN" b="1">
                <a:solidFill>
                  <a:schemeClr val="bg1"/>
                </a:solidFill>
              </a:rPr>
              <a:t>……</a:t>
            </a:r>
            <a:r>
              <a:rPr lang="zh-CN" altLang="en-US" b="1">
                <a:solidFill>
                  <a:schemeClr val="bg1"/>
                </a:solidFill>
              </a:rPr>
              <a:t>超过了它们的</a:t>
            </a:r>
            <a:r>
              <a:rPr lang="en-US" altLang="zh-CN" b="1">
                <a:solidFill>
                  <a:schemeClr val="bg1"/>
                </a:solidFill>
              </a:rPr>
              <a:t>……”</a:t>
            </a:r>
            <a:r>
              <a:rPr lang="zh-CN" altLang="en-US" b="1">
                <a:solidFill>
                  <a:schemeClr val="bg1"/>
                </a:solidFill>
              </a:rPr>
              <a:t>等。故选</a:t>
            </a:r>
            <a:r>
              <a:rPr lang="en-US" altLang="zh-CN" b="1">
                <a:solidFill>
                  <a:schemeClr val="bg1"/>
                </a:solidFill>
              </a:rPr>
              <a:t>B</a:t>
            </a:r>
            <a:r>
              <a:rPr lang="zh-CN" altLang="en-US" b="1">
                <a:solidFill>
                  <a:schemeClr val="bg1"/>
                </a:solidFill>
              </a:rPr>
              <a:t>。</a:t>
            </a:r>
            <a:r>
              <a:rPr lang="en-US" altLang="zh-CN" b="1">
                <a:solidFill>
                  <a:schemeClr val="bg1"/>
                </a:solidFill>
              </a:rPr>
              <a:t>  </a:t>
            </a:r>
            <a:endParaRPr lang="en-US" altLang="zh-CN" b="1">
              <a:solidFill>
                <a:schemeClr val="bg1"/>
              </a:solidFill>
            </a:endParaRPr>
          </a:p>
        </p:txBody>
      </p:sp>
      <p:sp>
        <p:nvSpPr>
          <p:cNvPr id="6" name="文本框 5"/>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拓展练习</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61956" y="1400274"/>
            <a:ext cx="7831934" cy="2959977"/>
          </a:xfrm>
          <a:prstGeom prst="rect">
            <a:avLst/>
          </a:prstGeom>
          <a:noFill/>
        </p:spPr>
        <p:txBody>
          <a:bodyPr wrap="square" rtlCol="0">
            <a:spAutoFit/>
            <a:scene3d>
              <a:camera prst="orthographicFront"/>
              <a:lightRig rig="glow" dir="t"/>
            </a:scene3d>
            <a:sp3d contourW="19050">
              <a:bevelT w="25400" h="25400"/>
            </a:sp3d>
          </a:bodyPr>
          <a:lstStyle/>
          <a:p>
            <a:pPr marL="0" marR="0" lvl="0" indent="0" algn="ctr" defTabSz="685800" rtl="0" eaLnBrk="1" fontAlgn="auto"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gradFill>
                  <a:gsLst>
                    <a:gs pos="0">
                      <a:srgbClr val="00F1FD">
                        <a:lumMod val="5000"/>
                        <a:lumOff val="95000"/>
                      </a:srgbClr>
                    </a:gs>
                    <a:gs pos="100000">
                      <a:srgbClr val="00F1FD">
                        <a:lumMod val="30000"/>
                        <a:lumOff val="70000"/>
                      </a:srgbClr>
                    </a:gs>
                  </a:gsLst>
                  <a:lin ang="5400000" scaled="1"/>
                </a:gradFill>
                <a:effectLst>
                  <a:outerShdw blurRad="584200" dist="38100" dir="2700000" algn="tl">
                    <a:srgbClr val="000000">
                      <a:alpha val="86000"/>
                    </a:srgbClr>
                  </a:outerShdw>
                </a:effectLst>
                <a:uLnTx/>
                <a:uFillTx/>
                <a:latin typeface="汉仪菱心体简" panose="02010609000101010101" pitchFamily="49" charset="-122"/>
                <a:ea typeface="汉仪菱心体简" panose="02010609000101010101" pitchFamily="49" charset="-122"/>
                <a:cs typeface="+mn-cs"/>
              </a:rPr>
              <a:t>希望大家通过学习这篇课文，能学习到本文作者探究精神，并在日后的学习生活中更上一层楼！</a:t>
            </a:r>
            <a:endParaRPr kumimoji="0" lang="zh-CN" altLang="en-US" sz="3200" b="1" i="0" u="none" strike="noStrike" kern="1200" cap="none" spc="0" normalizeH="0" baseline="0" noProof="0">
              <a:ln>
                <a:noFill/>
              </a:ln>
              <a:gradFill>
                <a:gsLst>
                  <a:gs pos="0">
                    <a:srgbClr val="00F1FD">
                      <a:lumMod val="5000"/>
                      <a:lumOff val="95000"/>
                    </a:srgbClr>
                  </a:gs>
                  <a:gs pos="100000">
                    <a:srgbClr val="00F1FD">
                      <a:lumMod val="30000"/>
                      <a:lumOff val="70000"/>
                    </a:srgbClr>
                  </a:gs>
                </a:gsLst>
                <a:lin ang="5400000" scaled="1"/>
              </a:gradFill>
              <a:effectLst>
                <a:outerShdw blurRad="584200" dist="38100" dir="2700000" algn="tl">
                  <a:srgbClr val="000000">
                    <a:alpha val="86000"/>
                  </a:srgbClr>
                </a:outerShdw>
              </a:effectLst>
              <a:uLnTx/>
              <a:uFillTx/>
              <a:latin typeface="汉仪菱心体简" panose="02010609000101010101" pitchFamily="49" charset="-122"/>
              <a:ea typeface="汉仪菱心体简" panose="02010609000101010101" pitchFamily="49" charset="-122"/>
              <a:cs typeface="+mn-cs"/>
            </a:endParaRPr>
          </a:p>
          <a:p>
            <a:pPr marL="0" marR="0" lvl="0" indent="0" algn="ctr" defTabSz="685800" rtl="0" eaLnBrk="1" fontAlgn="auto"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gradFill>
                  <a:gsLst>
                    <a:gs pos="0">
                      <a:srgbClr val="00F1FD">
                        <a:lumMod val="5000"/>
                        <a:lumOff val="95000"/>
                      </a:srgbClr>
                    </a:gs>
                    <a:gs pos="100000">
                      <a:srgbClr val="00F1FD">
                        <a:lumMod val="30000"/>
                        <a:lumOff val="70000"/>
                      </a:srgbClr>
                    </a:gs>
                  </a:gsLst>
                  <a:lin ang="5400000" scaled="1"/>
                </a:gradFill>
                <a:effectLst>
                  <a:outerShdw blurRad="584200" dist="38100" dir="2700000" algn="tl">
                    <a:srgbClr val="000000">
                      <a:alpha val="86000"/>
                    </a:srgbClr>
                  </a:outerShdw>
                </a:effectLst>
                <a:uLnTx/>
                <a:uFillTx/>
                <a:latin typeface="汉仪菱心体简" panose="02010609000101010101" pitchFamily="49" charset="-122"/>
                <a:ea typeface="汉仪菱心体简" panose="02010609000101010101" pitchFamily="49" charset="-122"/>
                <a:cs typeface="+mn-cs"/>
              </a:rPr>
              <a:t> </a:t>
            </a:r>
            <a:endParaRPr kumimoji="0" lang="zh-CN" altLang="en-US" sz="3200" b="1" i="0" u="none" strike="noStrike" kern="1200" cap="none" spc="0" normalizeH="0" baseline="0" noProof="0">
              <a:ln>
                <a:noFill/>
              </a:ln>
              <a:gradFill>
                <a:gsLst>
                  <a:gs pos="0">
                    <a:srgbClr val="00F1FD">
                      <a:lumMod val="5000"/>
                      <a:lumOff val="95000"/>
                    </a:srgbClr>
                  </a:gs>
                  <a:gs pos="100000">
                    <a:srgbClr val="00F1FD">
                      <a:lumMod val="30000"/>
                      <a:lumOff val="70000"/>
                    </a:srgbClr>
                  </a:gs>
                </a:gsLst>
                <a:lin ang="5400000" scaled="1"/>
              </a:gradFill>
              <a:effectLst>
                <a:outerShdw blurRad="584200" dist="38100" dir="2700000" algn="tl">
                  <a:srgbClr val="000000">
                    <a:alpha val="86000"/>
                  </a:srgbClr>
                </a:outerShdw>
              </a:effectLst>
              <a:uLnTx/>
              <a:uFillTx/>
              <a:latin typeface="汉仪菱心体简" panose="02010609000101010101" pitchFamily="49" charset="-122"/>
              <a:ea typeface="汉仪菱心体简" panose="02010609000101010101" pitchFamily="49" charset="-122"/>
              <a:cs typeface="+mn-cs"/>
            </a:endParaRPr>
          </a:p>
        </p:txBody>
      </p:sp>
      <p:pic>
        <p:nvPicPr>
          <p:cNvPr id="3" name="New picture"/>
          <p:cNvPicPr/>
          <p:nvPr/>
        </p:nvPicPr>
        <p:blipFill>
          <a:blip r:embed="rId3"/>
          <a:stretch>
            <a:fillRect/>
          </a:stretch>
        </p:blipFill>
        <p:spPr>
          <a:xfrm>
            <a:off x="12636500" y="10198100"/>
            <a:ext cx="342900" cy="254000"/>
          </a:xfrm>
          <a:prstGeom prst="cube">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作者介绍</a:t>
            </a:r>
            <a:endParaRPr lang="zh-CN" altLang="en-US" sz="2100" b="1">
              <a:solidFill>
                <a:prstClr val="white"/>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2967273" y="1337637"/>
            <a:ext cx="5669280" cy="3226461"/>
          </a:xfrm>
          <a:prstGeom prst="rect">
            <a:avLst/>
          </a:prstGeom>
          <a:noFill/>
        </p:spPr>
        <p:txBody>
          <a:bodyPr wrap="square">
            <a:spAutoFit/>
          </a:bodyPr>
          <a:lstStyle/>
          <a:p>
            <a:pPr defTabSz="685800">
              <a:lnSpc>
                <a:spcPct val="200000"/>
              </a:lnSpc>
            </a:pPr>
            <a:r>
              <a:rPr lang="en-US" altLang="zh-CN" sz="2100" b="1">
                <a:solidFill>
                  <a:prstClr val="white"/>
                </a:solidFill>
                <a:latin typeface="楷体" panose="02010609060101010101" pitchFamily="49" charset="-122"/>
                <a:ea typeface="楷体" panose="02010609060101010101" pitchFamily="49" charset="-122"/>
              </a:rPr>
              <a:t>【</a:t>
            </a:r>
            <a:r>
              <a:rPr lang="zh-CN" altLang="en-US" sz="2100" b="1">
                <a:solidFill>
                  <a:prstClr val="white"/>
                </a:solidFill>
                <a:latin typeface="楷体" panose="02010609060101010101" pitchFamily="49" charset="-122"/>
                <a:ea typeface="楷体" panose="02010609060101010101" pitchFamily="49" charset="-122"/>
              </a:rPr>
              <a:t>加来道雄</a:t>
            </a:r>
            <a:r>
              <a:rPr lang="en-US" altLang="zh-CN" sz="2100" b="1">
                <a:solidFill>
                  <a:prstClr val="white"/>
                </a:solidFill>
                <a:latin typeface="楷体" panose="02010609060101010101" pitchFamily="49" charset="-122"/>
                <a:ea typeface="楷体" panose="02010609060101010101" pitchFamily="49" charset="-122"/>
              </a:rPr>
              <a:t>】</a:t>
            </a:r>
            <a:r>
              <a:rPr lang="zh-CN" altLang="en-US" sz="2100" b="1">
                <a:solidFill>
                  <a:prstClr val="white"/>
                </a:solidFill>
                <a:latin typeface="楷体" panose="02010609060101010101" pitchFamily="49" charset="-122"/>
                <a:ea typeface="楷体" panose="02010609060101010101" pitchFamily="49" charset="-122"/>
              </a:rPr>
              <a:t>日裔美籍理论物理学家，纽约市立大学城市学院理论物理学教授。他毕业于哈佛大学，获得加利福尼亚大学伯克利分校哲学博士学位。他是</a:t>
            </a:r>
            <a:r>
              <a:rPr lang="en-US" altLang="zh-CN" sz="2100" b="1">
                <a:solidFill>
                  <a:prstClr val="white"/>
                </a:solidFill>
                <a:latin typeface="楷体" panose="02010609060101010101" pitchFamily="49" charset="-122"/>
                <a:ea typeface="楷体" panose="02010609060101010101" pitchFamily="49" charset="-122"/>
              </a:rPr>
              <a:t>《</a:t>
            </a:r>
            <a:r>
              <a:rPr lang="zh-CN" altLang="en-US" sz="2100" b="1">
                <a:solidFill>
                  <a:prstClr val="white"/>
                </a:solidFill>
                <a:latin typeface="楷体" panose="02010609060101010101" pitchFamily="49" charset="-122"/>
                <a:ea typeface="楷体" panose="02010609060101010101" pitchFamily="49" charset="-122"/>
              </a:rPr>
              <a:t>超越爱因斯坦</a:t>
            </a:r>
            <a:r>
              <a:rPr lang="en-US" altLang="zh-CN" sz="2100" b="1">
                <a:solidFill>
                  <a:prstClr val="white"/>
                </a:solidFill>
                <a:latin typeface="楷体" panose="02010609060101010101" pitchFamily="49" charset="-122"/>
                <a:ea typeface="楷体" panose="02010609060101010101" pitchFamily="49" charset="-122"/>
              </a:rPr>
              <a:t>》</a:t>
            </a:r>
            <a:r>
              <a:rPr lang="zh-CN" altLang="en-US" sz="2100" b="1">
                <a:solidFill>
                  <a:prstClr val="white"/>
                </a:solidFill>
                <a:latin typeface="楷体" panose="02010609060101010101" pitchFamily="49" charset="-122"/>
                <a:ea typeface="楷体" panose="02010609060101010101" pitchFamily="49" charset="-122"/>
              </a:rPr>
              <a:t>、</a:t>
            </a:r>
            <a:r>
              <a:rPr lang="en-US" altLang="zh-CN" sz="2100" b="1">
                <a:solidFill>
                  <a:prstClr val="white"/>
                </a:solidFill>
                <a:latin typeface="楷体" panose="02010609060101010101" pitchFamily="49" charset="-122"/>
                <a:ea typeface="楷体" panose="02010609060101010101" pitchFamily="49" charset="-122"/>
              </a:rPr>
              <a:t>《</a:t>
            </a:r>
            <a:r>
              <a:rPr lang="zh-CN" altLang="en-US" sz="2100" b="1">
                <a:solidFill>
                  <a:prstClr val="white"/>
                </a:solidFill>
                <a:latin typeface="楷体" panose="02010609060101010101" pitchFamily="49" charset="-122"/>
                <a:ea typeface="楷体" panose="02010609060101010101" pitchFamily="49" charset="-122"/>
              </a:rPr>
              <a:t>量子场论</a:t>
            </a:r>
            <a:r>
              <a:rPr lang="en-US" altLang="zh-CN" sz="2100" b="1">
                <a:solidFill>
                  <a:prstClr val="white"/>
                </a:solidFill>
                <a:latin typeface="楷体" panose="02010609060101010101" pitchFamily="49" charset="-122"/>
                <a:ea typeface="楷体" panose="02010609060101010101" pitchFamily="49" charset="-122"/>
              </a:rPr>
              <a:t>》</a:t>
            </a:r>
            <a:r>
              <a:rPr lang="zh-CN" altLang="en-US" sz="2100" b="1">
                <a:solidFill>
                  <a:prstClr val="white"/>
                </a:solidFill>
                <a:latin typeface="楷体" panose="02010609060101010101" pitchFamily="49" charset="-122"/>
                <a:ea typeface="楷体" panose="02010609060101010101" pitchFamily="49" charset="-122"/>
              </a:rPr>
              <a:t>和</a:t>
            </a:r>
            <a:r>
              <a:rPr lang="en-US" altLang="zh-CN" sz="2100" b="1">
                <a:solidFill>
                  <a:prstClr val="white"/>
                </a:solidFill>
                <a:latin typeface="楷体" panose="02010609060101010101" pitchFamily="49" charset="-122"/>
                <a:ea typeface="楷体" panose="02010609060101010101" pitchFamily="49" charset="-122"/>
              </a:rPr>
              <a:t>《</a:t>
            </a:r>
            <a:r>
              <a:rPr lang="zh-CN" altLang="en-US" sz="2100" b="1">
                <a:solidFill>
                  <a:prstClr val="white"/>
                </a:solidFill>
                <a:latin typeface="楷体" panose="02010609060101010101" pitchFamily="49" charset="-122"/>
                <a:ea typeface="楷体" panose="02010609060101010101" pitchFamily="49" charset="-122"/>
              </a:rPr>
              <a:t>超弦导论</a:t>
            </a:r>
            <a:r>
              <a:rPr lang="en-US" altLang="zh-CN" sz="2100" b="1">
                <a:solidFill>
                  <a:prstClr val="white"/>
                </a:solidFill>
                <a:latin typeface="楷体" panose="02010609060101010101" pitchFamily="49" charset="-122"/>
                <a:ea typeface="楷体" panose="02010609060101010101" pitchFamily="49" charset="-122"/>
              </a:rPr>
              <a:t>》</a:t>
            </a:r>
            <a:r>
              <a:rPr lang="zh-CN" altLang="en-US" sz="2100" b="1">
                <a:solidFill>
                  <a:prstClr val="white"/>
                </a:solidFill>
                <a:latin typeface="楷体" panose="02010609060101010101" pitchFamily="49" charset="-122"/>
                <a:ea typeface="楷体" panose="02010609060101010101" pitchFamily="49" charset="-122"/>
              </a:rPr>
              <a:t>诸书的作者。</a:t>
            </a:r>
            <a:endParaRPr lang="zh-CN" altLang="en-US" sz="2100" b="1">
              <a:solidFill>
                <a:prstClr val="white"/>
              </a:solidFill>
              <a:latin typeface="楷体" panose="02010609060101010101" pitchFamily="49" charset="-122"/>
              <a:ea typeface="楷体" panose="02010609060101010101" pitchFamily="49" charset="-122"/>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4915" y="1436392"/>
            <a:ext cx="2685490" cy="3028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字词积累</a:t>
            </a:r>
            <a:endParaRPr lang="zh-CN" altLang="en-US" sz="2100" b="1">
              <a:solidFill>
                <a:prstClr val="white"/>
              </a:solidFill>
              <a:latin typeface="微软雅黑" panose="020b0503020204020204" pitchFamily="34" charset="-122"/>
              <a:ea typeface="微软雅黑" panose="020b0503020204020204" pitchFamily="34" charset="-122"/>
            </a:endParaRPr>
          </a:p>
        </p:txBody>
      </p:sp>
      <p:sp>
        <p:nvSpPr>
          <p:cNvPr id="6" name="Rectangle 3"/>
          <p:cNvSpPr txBox="1">
            <a:spLocks noChangeArrowheads="1"/>
          </p:cNvSpPr>
          <p:nvPr/>
        </p:nvSpPr>
        <p:spPr>
          <a:xfrm>
            <a:off x="1589164" y="1292772"/>
            <a:ext cx="6753948" cy="3850728"/>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微软雅黑"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微软雅黑" panose="020b0503020204020204" pitchFamily="34" charset="-122"/>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微软雅黑" panose="020b0503020204020204" pitchFamily="34" charset="-122"/>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微软雅黑" panose="020b0503020204020204" pitchFamily="34" charset="-122"/>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685800">
              <a:lnSpc>
                <a:spcPct val="150000"/>
              </a:lnSpc>
              <a:spcBef>
                <a:spcPts val="750"/>
              </a:spcBef>
            </a:pPr>
            <a:r>
              <a:rPr lang="zh-CN" altLang="en-US" b="1">
                <a:solidFill>
                  <a:prstClr val="white"/>
                </a:solidFill>
                <a:latin typeface="楷体" panose="02010609060101010101" pitchFamily="49" charset="-122"/>
                <a:ea typeface="楷体" panose="02010609060101010101" pitchFamily="49" charset="-122"/>
              </a:rPr>
              <a:t>刨根问底（ </a:t>
            </a:r>
            <a:r>
              <a:rPr lang="en-US" altLang="zh-CN" b="1">
                <a:solidFill>
                  <a:prstClr val="white"/>
                </a:solidFill>
                <a:latin typeface="楷体" panose="02010609060101010101" pitchFamily="49" charset="-122"/>
                <a:ea typeface="楷体" panose="02010609060101010101" pitchFamily="49" charset="-122"/>
              </a:rPr>
              <a:t>pao </a:t>
            </a:r>
            <a:r>
              <a:rPr lang="zh-CN" altLang="en-US" b="1">
                <a:solidFill>
                  <a:prstClr val="white"/>
                </a:solidFill>
                <a:latin typeface="楷体" panose="02010609060101010101" pitchFamily="49" charset="-122"/>
                <a:ea typeface="楷体" panose="02010609060101010101" pitchFamily="49" charset="-122"/>
              </a:rPr>
              <a:t>）      撒手人寰（ </a:t>
            </a:r>
            <a:r>
              <a:rPr lang="en-US" altLang="zh-CN" b="1" err="1">
                <a:solidFill>
                  <a:prstClr val="white"/>
                </a:solidFill>
                <a:latin typeface="楷体" panose="02010609060101010101" pitchFamily="49" charset="-122"/>
                <a:ea typeface="楷体" panose="02010609060101010101" pitchFamily="49" charset="-122"/>
              </a:rPr>
              <a:t>huan </a:t>
            </a:r>
            <a:r>
              <a:rPr lang="zh-CN" altLang="en-US" b="1">
                <a:solidFill>
                  <a:prstClr val="white"/>
                </a:solidFill>
                <a:latin typeface="楷体" panose="02010609060101010101" pitchFamily="49" charset="-122"/>
                <a:ea typeface="楷体" panose="02010609060101010101" pitchFamily="49" charset="-122"/>
              </a:rPr>
              <a:t>） </a:t>
            </a:r>
            <a:endParaRPr lang="zh-CN" altLang="en-US" b="1">
              <a:solidFill>
                <a:prstClr val="white"/>
              </a:solidFill>
              <a:latin typeface="楷体" panose="02010609060101010101" pitchFamily="49" charset="-122"/>
              <a:ea typeface="楷体" panose="02010609060101010101" pitchFamily="49" charset="-122"/>
            </a:endParaRPr>
          </a:p>
          <a:p>
            <a:pPr algn="l" defTabSz="685800">
              <a:lnSpc>
                <a:spcPct val="150000"/>
              </a:lnSpc>
              <a:spcBef>
                <a:spcPts val="750"/>
              </a:spcBef>
            </a:pPr>
            <a:r>
              <a:rPr lang="zh-CN" altLang="en-US" b="1">
                <a:solidFill>
                  <a:prstClr val="white"/>
                </a:solidFill>
                <a:latin typeface="楷体" panose="02010609060101010101" pitchFamily="49" charset="-122"/>
                <a:ea typeface="楷体" panose="02010609060101010101" pitchFamily="49" charset="-122"/>
              </a:rPr>
              <a:t>湮没（ </a:t>
            </a:r>
            <a:r>
              <a:rPr lang="en-US" altLang="zh-CN" b="1" err="1">
                <a:solidFill>
                  <a:prstClr val="white"/>
                </a:solidFill>
                <a:latin typeface="楷体" panose="02010609060101010101" pitchFamily="49" charset="-122"/>
                <a:ea typeface="楷体" panose="02010609060101010101" pitchFamily="49" charset="-122"/>
              </a:rPr>
              <a:t>yan </a:t>
            </a:r>
            <a:r>
              <a:rPr lang="zh-CN" altLang="en-US" b="1">
                <a:solidFill>
                  <a:prstClr val="white"/>
                </a:solidFill>
                <a:latin typeface="楷体" panose="02010609060101010101" pitchFamily="49" charset="-122"/>
                <a:ea typeface="楷体" panose="02010609060101010101" pitchFamily="49" charset="-122"/>
              </a:rPr>
              <a:t>）          惊诧（  </a:t>
            </a:r>
            <a:r>
              <a:rPr lang="en-US" altLang="zh-CN" b="1">
                <a:solidFill>
                  <a:prstClr val="white"/>
                </a:solidFill>
                <a:latin typeface="楷体" panose="02010609060101010101" pitchFamily="49" charset="-122"/>
                <a:ea typeface="楷体" panose="02010609060101010101" pitchFamily="49" charset="-122"/>
              </a:rPr>
              <a:t>cha  </a:t>
            </a:r>
            <a:r>
              <a:rPr lang="zh-CN" altLang="en-US" b="1">
                <a:solidFill>
                  <a:prstClr val="white"/>
                </a:solidFill>
                <a:latin typeface="楷体" panose="02010609060101010101" pitchFamily="49" charset="-122"/>
                <a:ea typeface="楷体" panose="02010609060101010101" pitchFamily="49" charset="-122"/>
              </a:rPr>
              <a:t>）</a:t>
            </a:r>
            <a:endParaRPr lang="zh-CN" altLang="en-US" b="1">
              <a:solidFill>
                <a:prstClr val="white"/>
              </a:solidFill>
              <a:latin typeface="楷体" panose="02010609060101010101" pitchFamily="49" charset="-122"/>
              <a:ea typeface="楷体" panose="02010609060101010101" pitchFamily="49" charset="-122"/>
            </a:endParaRPr>
          </a:p>
          <a:p>
            <a:pPr algn="l" defTabSz="685800">
              <a:lnSpc>
                <a:spcPct val="150000"/>
              </a:lnSpc>
              <a:spcBef>
                <a:spcPts val="750"/>
              </a:spcBef>
            </a:pPr>
            <a:r>
              <a:rPr lang="zh-CN" altLang="en-US" b="1">
                <a:solidFill>
                  <a:prstClr val="white"/>
                </a:solidFill>
                <a:latin typeface="楷体" panose="02010609060101010101" pitchFamily="49" charset="-122"/>
                <a:ea typeface="楷体" panose="02010609060101010101" pitchFamily="49" charset="-122"/>
              </a:rPr>
              <a:t>五彩斑斓（ </a:t>
            </a:r>
            <a:r>
              <a:rPr lang="en-US" altLang="zh-CN" b="1" err="1">
                <a:solidFill>
                  <a:prstClr val="white"/>
                </a:solidFill>
                <a:latin typeface="楷体" panose="02010609060101010101" pitchFamily="49" charset="-122"/>
                <a:ea typeface="楷体" panose="02010609060101010101" pitchFamily="49" charset="-122"/>
              </a:rPr>
              <a:t>lan </a:t>
            </a:r>
            <a:r>
              <a:rPr lang="zh-CN" altLang="en-US" b="1">
                <a:solidFill>
                  <a:prstClr val="white"/>
                </a:solidFill>
                <a:latin typeface="楷体" panose="02010609060101010101" pitchFamily="49" charset="-122"/>
                <a:ea typeface="楷体" panose="02010609060101010101" pitchFamily="49" charset="-122"/>
              </a:rPr>
              <a:t>）      畏葸不前（  </a:t>
            </a:r>
            <a:r>
              <a:rPr lang="en-US" altLang="zh-CN" b="1">
                <a:solidFill>
                  <a:prstClr val="white"/>
                </a:solidFill>
                <a:latin typeface="楷体" panose="02010609060101010101" pitchFamily="49" charset="-122"/>
                <a:ea typeface="楷体" panose="02010609060101010101" pitchFamily="49" charset="-122"/>
              </a:rPr>
              <a:t>xi  </a:t>
            </a:r>
            <a:r>
              <a:rPr lang="zh-CN" altLang="en-US" b="1">
                <a:solidFill>
                  <a:prstClr val="white"/>
                </a:solidFill>
                <a:latin typeface="楷体" panose="02010609060101010101" pitchFamily="49" charset="-122"/>
                <a:ea typeface="楷体" panose="02010609060101010101" pitchFamily="49" charset="-122"/>
              </a:rPr>
              <a:t>）</a:t>
            </a:r>
            <a:endParaRPr lang="zh-CN" altLang="en-US" b="1">
              <a:solidFill>
                <a:prstClr val="white"/>
              </a:solidFill>
              <a:latin typeface="楷体" panose="02010609060101010101" pitchFamily="49" charset="-122"/>
              <a:ea typeface="楷体" panose="02010609060101010101" pitchFamily="49" charset="-122"/>
            </a:endParaRPr>
          </a:p>
          <a:p>
            <a:pPr algn="l" defTabSz="685800">
              <a:lnSpc>
                <a:spcPct val="150000"/>
              </a:lnSpc>
              <a:spcBef>
                <a:spcPts val="750"/>
              </a:spcBef>
            </a:pPr>
            <a:r>
              <a:rPr lang="zh-CN" altLang="en-US" b="1">
                <a:solidFill>
                  <a:prstClr val="white"/>
                </a:solidFill>
                <a:latin typeface="楷体" panose="02010609060101010101" pitchFamily="49" charset="-122"/>
                <a:ea typeface="楷体" panose="02010609060101010101" pitchFamily="49" charset="-122"/>
              </a:rPr>
              <a:t>鄙视（ </a:t>
            </a:r>
            <a:r>
              <a:rPr lang="en-US" altLang="zh-CN" b="1">
                <a:solidFill>
                  <a:prstClr val="white"/>
                </a:solidFill>
                <a:latin typeface="楷体" panose="02010609060101010101" pitchFamily="49" charset="-122"/>
                <a:ea typeface="楷体" panose="02010609060101010101" pitchFamily="49" charset="-122"/>
              </a:rPr>
              <a:t>bi </a:t>
            </a:r>
            <a:r>
              <a:rPr lang="zh-CN" altLang="en-US" b="1">
                <a:solidFill>
                  <a:prstClr val="white"/>
                </a:solidFill>
                <a:latin typeface="楷体" panose="02010609060101010101" pitchFamily="49" charset="-122"/>
                <a:ea typeface="楷体" panose="02010609060101010101" pitchFamily="49" charset="-122"/>
              </a:rPr>
              <a:t>）           冷嘲热讽（ </a:t>
            </a:r>
            <a:r>
              <a:rPr lang="en-US" altLang="zh-CN" b="1">
                <a:solidFill>
                  <a:prstClr val="white"/>
                </a:solidFill>
                <a:latin typeface="楷体" panose="02010609060101010101" pitchFamily="49" charset="-122"/>
                <a:ea typeface="楷体" panose="02010609060101010101" pitchFamily="49" charset="-122"/>
              </a:rPr>
              <a:t>feng </a:t>
            </a:r>
            <a:r>
              <a:rPr lang="zh-CN" altLang="en-US" b="1">
                <a:solidFill>
                  <a:prstClr val="white"/>
                </a:solidFill>
                <a:latin typeface="楷体" panose="02010609060101010101" pitchFamily="49" charset="-122"/>
                <a:ea typeface="楷体" panose="02010609060101010101" pitchFamily="49" charset="-122"/>
              </a:rPr>
              <a:t>）</a:t>
            </a:r>
            <a:endParaRPr lang="zh-CN" altLang="en-US" b="1">
              <a:solidFill>
                <a:prstClr val="white"/>
              </a:solidFill>
              <a:latin typeface="楷体" panose="02010609060101010101" pitchFamily="49" charset="-122"/>
              <a:ea typeface="楷体" panose="02010609060101010101" pitchFamily="49" charset="-122"/>
            </a:endParaRPr>
          </a:p>
          <a:p>
            <a:pPr algn="l" defTabSz="685800">
              <a:lnSpc>
                <a:spcPct val="150000"/>
              </a:lnSpc>
              <a:spcBef>
                <a:spcPts val="750"/>
              </a:spcBef>
            </a:pPr>
            <a:r>
              <a:rPr lang="zh-CN" altLang="en-US" b="1">
                <a:solidFill>
                  <a:prstClr val="white"/>
                </a:solidFill>
                <a:latin typeface="楷体" panose="02010609060101010101" pitchFamily="49" charset="-122"/>
                <a:ea typeface="楷体" panose="02010609060101010101" pitchFamily="49" charset="-122"/>
              </a:rPr>
              <a:t>杜撰（ </a:t>
            </a:r>
            <a:r>
              <a:rPr lang="en-US" altLang="zh-CN" b="1" err="1">
                <a:solidFill>
                  <a:prstClr val="white"/>
                </a:solidFill>
                <a:latin typeface="楷体" panose="02010609060101010101" pitchFamily="49" charset="-122"/>
                <a:ea typeface="楷体" panose="02010609060101010101" pitchFamily="49" charset="-122"/>
              </a:rPr>
              <a:t>zhuan </a:t>
            </a:r>
            <a:r>
              <a:rPr lang="zh-CN" altLang="en-US" b="1">
                <a:solidFill>
                  <a:prstClr val="white"/>
                </a:solidFill>
                <a:latin typeface="楷体" panose="02010609060101010101" pitchFamily="49" charset="-122"/>
                <a:ea typeface="楷体" panose="02010609060101010101" pitchFamily="49" charset="-122"/>
              </a:rPr>
              <a:t>）        怪诞（ </a:t>
            </a:r>
            <a:r>
              <a:rPr lang="en-US" altLang="zh-CN" b="1">
                <a:solidFill>
                  <a:prstClr val="white"/>
                </a:solidFill>
                <a:latin typeface="楷体" panose="02010609060101010101" pitchFamily="49" charset="-122"/>
                <a:ea typeface="楷体" panose="02010609060101010101" pitchFamily="49" charset="-122"/>
              </a:rPr>
              <a:t>dan </a:t>
            </a:r>
            <a:r>
              <a:rPr lang="zh-CN" altLang="en-US" b="1">
                <a:solidFill>
                  <a:prstClr val="white"/>
                </a:solidFill>
                <a:latin typeface="楷体" panose="02010609060101010101" pitchFamily="49" charset="-122"/>
                <a:ea typeface="楷体" panose="02010609060101010101" pitchFamily="49" charset="-122"/>
              </a:rPr>
              <a:t>）</a:t>
            </a:r>
            <a:endParaRPr lang="zh-CN" altLang="en-US" b="1">
              <a:solidFill>
                <a:prstClr val="white"/>
              </a:solidFill>
              <a:latin typeface="楷体" panose="02010609060101010101" pitchFamily="49" charset="-122"/>
              <a:ea typeface="楷体" panose="02010609060101010101" pitchFamily="49" charset="-122"/>
            </a:endParaRPr>
          </a:p>
          <a:p>
            <a:pPr algn="l" defTabSz="685800">
              <a:lnSpc>
                <a:spcPct val="150000"/>
              </a:lnSpc>
              <a:spcBef>
                <a:spcPts val="750"/>
              </a:spcBef>
            </a:pPr>
            <a:r>
              <a:rPr lang="zh-CN" altLang="en-US" b="1">
                <a:solidFill>
                  <a:prstClr val="white"/>
                </a:solidFill>
                <a:latin typeface="楷体" panose="02010609060101010101" pitchFamily="49" charset="-122"/>
                <a:ea typeface="楷体" panose="02010609060101010101" pitchFamily="49" charset="-122"/>
              </a:rPr>
              <a:t>栅栏（ </a:t>
            </a:r>
            <a:r>
              <a:rPr lang="en-US" altLang="zh-CN" b="1" err="1">
                <a:solidFill>
                  <a:prstClr val="white"/>
                </a:solidFill>
                <a:latin typeface="楷体" panose="02010609060101010101" pitchFamily="49" charset="-122"/>
                <a:ea typeface="楷体" panose="02010609060101010101" pitchFamily="49" charset="-122"/>
              </a:rPr>
              <a:t>zha  </a:t>
            </a:r>
            <a:r>
              <a:rPr lang="zh-CN" altLang="en-US" b="1">
                <a:solidFill>
                  <a:prstClr val="white"/>
                </a:solidFill>
                <a:latin typeface="楷体" panose="02010609060101010101" pitchFamily="49" charset="-122"/>
                <a:ea typeface="楷体" panose="02010609060101010101" pitchFamily="49" charset="-122"/>
              </a:rPr>
              <a:t>）         目眩（ </a:t>
            </a:r>
            <a:r>
              <a:rPr lang="en-US" altLang="zh-CN" b="1" err="1">
                <a:solidFill>
                  <a:prstClr val="white"/>
                </a:solidFill>
                <a:latin typeface="楷体" panose="02010609060101010101" pitchFamily="49" charset="-122"/>
                <a:ea typeface="楷体" panose="02010609060101010101" pitchFamily="49" charset="-122"/>
              </a:rPr>
              <a:t>xuan </a:t>
            </a:r>
            <a:r>
              <a:rPr lang="zh-CN" altLang="en-US" b="1">
                <a:solidFill>
                  <a:prstClr val="white"/>
                </a:solidFill>
                <a:latin typeface="楷体" panose="02010609060101010101" pitchFamily="49" charset="-122"/>
                <a:ea typeface="楷体" panose="02010609060101010101" pitchFamily="49" charset="-122"/>
              </a:rPr>
              <a:t>）</a:t>
            </a:r>
            <a:endParaRPr lang="en-US" altLang="zh-CN" b="1">
              <a:solidFill>
                <a:prstClr val="white"/>
              </a:solidFill>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horizontal)">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horizontal)">
                                      <p:cBhvr>
                                        <p:cTn id="27" dur="500"/>
                                        <p:tgtEl>
                                          <p:spTgt spid="6">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randombar(horizontal)">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相关知识链接</a:t>
            </a:r>
            <a:endParaRPr lang="zh-CN" altLang="en-US" sz="2100" b="1">
              <a:solidFill>
                <a:prstClr val="white"/>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340535" y="882626"/>
            <a:ext cx="8645809" cy="4412875"/>
          </a:xfrm>
          <a:prstGeom prst="rect">
            <a:avLst/>
          </a:prstGeom>
          <a:noFill/>
        </p:spPr>
        <p:txBody>
          <a:bodyPr wrap="square">
            <a:spAutoFit/>
          </a:bodyPr>
          <a:lstStyle/>
          <a:p>
            <a:pPr>
              <a:lnSpc>
                <a:spcPct val="200000"/>
              </a:lnSpc>
            </a:pPr>
            <a:r>
              <a:rPr lang="zh-CN" altLang="en-US" sz="2400" b="1">
                <a:solidFill>
                  <a:schemeClr val="bg1"/>
                </a:solidFill>
                <a:latin typeface="楷体" panose="02010609060101010101" pitchFamily="49" charset="-122"/>
                <a:ea typeface="楷体" panose="02010609060101010101" pitchFamily="49" charset="-122"/>
              </a:rPr>
              <a:t>对应于物理学分为理论物理和实验物理，</a:t>
            </a:r>
            <a:r>
              <a:rPr lang="zh-CN" altLang="en-US" sz="2400" b="1">
                <a:solidFill>
                  <a:schemeClr val="bg1"/>
                </a:solidFill>
                <a:latin typeface="楷体" panose="02010609060101010101" pitchFamily="49" charset="-122"/>
                <a:ea typeface="楷体" panose="02010609060101010101" pitchFamily="49" charset="-122"/>
                <a:hlinkClick r:id="rId3"/>
              </a:rPr>
              <a:t>物理学家</a:t>
            </a:r>
            <a:r>
              <a:rPr lang="zh-CN" altLang="en-US" sz="2400" b="1">
                <a:solidFill>
                  <a:schemeClr val="bg1"/>
                </a:solidFill>
                <a:latin typeface="楷体" panose="02010609060101010101" pitchFamily="49" charset="-122"/>
                <a:ea typeface="楷体" panose="02010609060101010101" pitchFamily="49" charset="-122"/>
              </a:rPr>
              <a:t>也可以分为理论物理学家和</a:t>
            </a:r>
            <a:r>
              <a:rPr lang="zh-CN" altLang="en-US" sz="2400" b="1">
                <a:solidFill>
                  <a:schemeClr val="bg1"/>
                </a:solidFill>
                <a:latin typeface="楷体" panose="02010609060101010101" pitchFamily="49" charset="-122"/>
                <a:ea typeface="楷体" panose="02010609060101010101" pitchFamily="49" charset="-122"/>
                <a:hlinkClick r:id="rId4"/>
              </a:rPr>
              <a:t>实验物理学家</a:t>
            </a:r>
            <a:r>
              <a:rPr lang="zh-CN" altLang="en-US" sz="2400" b="1">
                <a:solidFill>
                  <a:schemeClr val="bg1"/>
                </a:solidFill>
                <a:latin typeface="楷体" panose="02010609060101010101" pitchFamily="49" charset="-122"/>
                <a:ea typeface="楷体" panose="02010609060101010101" pitchFamily="49" charset="-122"/>
              </a:rPr>
              <a:t>。当然，物理学中理论和实验都是必不可缺的组成部分，所以有时候这样的分类很难界定。只不过在一个物理学家更偏重理论的情况下，他（她）被称为理论物理学家，例如</a:t>
            </a:r>
            <a:r>
              <a:rPr lang="zh-CN" altLang="en-US" sz="2400" b="1">
                <a:solidFill>
                  <a:schemeClr val="bg1"/>
                </a:solidFill>
                <a:latin typeface="楷体" panose="02010609060101010101" pitchFamily="49" charset="-122"/>
                <a:ea typeface="楷体" panose="02010609060101010101" pitchFamily="49" charset="-122"/>
                <a:hlinkClick r:id="rId5"/>
              </a:rPr>
              <a:t>爱因斯坦</a:t>
            </a:r>
            <a:r>
              <a:rPr lang="zh-CN" altLang="en-US" sz="2400" b="1">
                <a:solidFill>
                  <a:schemeClr val="bg1"/>
                </a:solidFill>
                <a:latin typeface="楷体" panose="02010609060101010101" pitchFamily="49" charset="-122"/>
                <a:ea typeface="楷体" panose="02010609060101010101" pitchFamily="49" charset="-122"/>
              </a:rPr>
              <a:t>；而如果偏重实验，则称为实验物理学家，例如</a:t>
            </a:r>
            <a:r>
              <a:rPr lang="zh-CN" altLang="en-US" sz="2400" b="1">
                <a:solidFill>
                  <a:schemeClr val="bg1"/>
                </a:solidFill>
                <a:latin typeface="楷体" panose="02010609060101010101" pitchFamily="49" charset="-122"/>
                <a:ea typeface="楷体" panose="02010609060101010101" pitchFamily="49" charset="-122"/>
                <a:hlinkClick r:id="rId6"/>
              </a:rPr>
              <a:t>法拉第</a:t>
            </a:r>
            <a:r>
              <a:rPr lang="zh-CN" altLang="en-US" sz="2400" b="1">
                <a:solidFill>
                  <a:schemeClr val="bg1"/>
                </a:solidFill>
                <a:latin typeface="楷体" panose="02010609060101010101" pitchFamily="49" charset="-122"/>
                <a:ea typeface="楷体" panose="02010609060101010101" pitchFamily="49" charset="-122"/>
              </a:rPr>
              <a:t>。</a:t>
            </a:r>
            <a:endParaRPr lang="zh-CN" altLang="en-US" sz="2400" b="1">
              <a:solidFill>
                <a:schemeClr val="bg1"/>
              </a:solidFill>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1"/>
            <a:ext cx="9144000" cy="5143500"/>
          </a:xfrm>
          <a:prstGeom prst="rect">
            <a:avLst/>
          </a:prstGeom>
          <a:solidFill>
            <a:schemeClr val="tx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panose="020b0503020204020204" pitchFamily="34" charset="-122"/>
            </a:endParaRPr>
          </a:p>
        </p:txBody>
      </p:sp>
      <p:sp>
        <p:nvSpPr>
          <p:cNvPr id="3" name="文本框 2"/>
          <p:cNvSpPr txBox="1"/>
          <p:nvPr/>
        </p:nvSpPr>
        <p:spPr>
          <a:xfrm>
            <a:off x="1491431" y="1841568"/>
            <a:ext cx="1332417" cy="1419619"/>
          </a:xfrm>
          <a:prstGeom prst="rect">
            <a:avLst/>
          </a:prstGeom>
          <a:noFill/>
        </p:spPr>
        <p:txBody>
          <a:bodyPr wrap="none" rtlCol="0">
            <a:spAutoFit/>
          </a:bodyPr>
          <a:lstStyle/>
          <a:p>
            <a:pPr algn="ctr" defTabSz="685800"/>
            <a:r>
              <a:rPr lang="en-US" altLang="zh-CN" sz="8625">
                <a:solidFill>
                  <a:srgbClr val="00F1FD"/>
                </a:solidFill>
                <a:latin typeface="Impact" panose="020b0806030902050204" pitchFamily="34" charset="0"/>
                <a:ea typeface="微软雅黑" panose="020b0503020204020204" pitchFamily="34" charset="-122"/>
              </a:rPr>
              <a:t>02</a:t>
            </a:r>
            <a:endParaRPr lang="zh-CN" altLang="en-US" sz="8625">
              <a:solidFill>
                <a:srgbClr val="00F1FD"/>
              </a:solidFill>
              <a:latin typeface="Impact" panose="020b0806030902050204" pitchFamily="34" charset="0"/>
              <a:ea typeface="微软雅黑" panose="020b0503020204020204" pitchFamily="34" charset="-122"/>
            </a:endParaRPr>
          </a:p>
        </p:txBody>
      </p:sp>
      <p:sp>
        <p:nvSpPr>
          <p:cNvPr id="4" name="文本框 3"/>
          <p:cNvSpPr txBox="1"/>
          <p:nvPr/>
        </p:nvSpPr>
        <p:spPr>
          <a:xfrm>
            <a:off x="2962276" y="2017292"/>
            <a:ext cx="5314949" cy="600164"/>
          </a:xfrm>
          <a:prstGeom prst="rect">
            <a:avLst/>
          </a:prstGeom>
          <a:noFill/>
        </p:spPr>
        <p:txBody>
          <a:bodyPr wrap="square" rtlCol="0">
            <a:spAutoFit/>
            <a:scene3d>
              <a:camera prst="orthographicFront"/>
              <a:lightRig rig="threePt" dir="t"/>
            </a:scene3d>
            <a:sp3d contourW="12700"/>
          </a:bodyPr>
          <a:lstStyle/>
          <a:p>
            <a:pPr defTabSz="685800"/>
            <a:r>
              <a:rPr lang="zh-CN" altLang="en-US" sz="3300" b="1">
                <a:solidFill>
                  <a:prstClr val="white"/>
                </a:solidFill>
                <a:latin typeface="微软雅黑" panose="020b0503020204020204" pitchFamily="34" charset="-122"/>
                <a:ea typeface="微软雅黑" panose="020b0503020204020204" pitchFamily="34" charset="-122"/>
              </a:rPr>
              <a:t>课文赏析</a:t>
            </a:r>
            <a:endParaRPr lang="zh-CN" altLang="en-US" sz="3300" b="1">
              <a:solidFill>
                <a:prstClr val="white"/>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962276" y="2601199"/>
            <a:ext cx="4619624" cy="275588"/>
          </a:xfrm>
          <a:prstGeom prst="rect">
            <a:avLst/>
          </a:prstGeom>
          <a:noFill/>
        </p:spPr>
        <p:txBody>
          <a:bodyPr wrap="square" rtlCol="0">
            <a:spAutoFit/>
            <a:scene3d>
              <a:camera prst="orthographicFront"/>
              <a:lightRig rig="threePt" dir="t"/>
            </a:scene3d>
            <a:sp3d contourW="12700"/>
          </a:bodyPr>
          <a:lstStyle/>
          <a:p>
            <a:pPr defTabSz="685800">
              <a:lnSpc>
                <a:spcPct val="150000"/>
              </a:lnSpc>
            </a:pPr>
            <a:r>
              <a:rPr lang="zh-CN" altLang="en-US" sz="900">
                <a:solidFill>
                  <a:prstClr val="white">
                    <a:lumMod val="85000"/>
                  </a:prstClr>
                </a:solidFill>
                <a:latin typeface="微软雅黑" panose="020b0503020204020204" pitchFamily="34" charset="-122"/>
                <a:ea typeface="微软雅黑" panose="020b0503020204020204" pitchFamily="34" charset="-122"/>
              </a:rPr>
              <a:t>初步体会课文所要表达的思想，梳理文章脉络</a:t>
            </a:r>
            <a:endParaRPr lang="en-US" altLang="zh-CN" sz="900">
              <a:solidFill>
                <a:prstClr val="white">
                  <a:lumMod val="85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H="1">
            <a:off x="2897983" y="2072562"/>
            <a:ext cx="0" cy="934549"/>
          </a:xfrm>
          <a:prstGeom prst="line">
            <a:avLst/>
          </a:prstGeom>
          <a:ln w="38100">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nodeType="afterGroup">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课文赏析 </a:t>
            </a:r>
            <a:endParaRPr lang="zh-CN" altLang="en-US" sz="2100" b="1">
              <a:solidFill>
                <a:prstClr val="white"/>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29518" y="1979311"/>
            <a:ext cx="8435678" cy="2236574"/>
          </a:xfrm>
          <a:prstGeom prst="rect">
            <a:avLst/>
          </a:prstGeom>
          <a:noFill/>
        </p:spPr>
        <p:txBody>
          <a:bodyPr wrap="square">
            <a:spAutoFit/>
          </a:bodyPr>
          <a:lstStyle/>
          <a:p>
            <a:pPr>
              <a:lnSpc>
                <a:spcPct val="150000"/>
              </a:lnSpc>
            </a:pPr>
            <a:r>
              <a:rPr lang="zh-CN" altLang="en-US" sz="2400" b="1" u="sng">
                <a:solidFill>
                  <a:schemeClr val="bg1"/>
                </a:solidFill>
                <a:latin typeface="楷体" panose="02010609060101010101" pitchFamily="49" charset="-122"/>
                <a:ea typeface="楷体" panose="02010609060101010101" pitchFamily="49" charset="-122"/>
              </a:rPr>
              <a:t>爱因斯坦这句话，表明了他研究理论物理的目标和意义，作者加以引用，既表示对爱因斯坦科学探索精神的崇敬和对爱因斯坦探索宇宙的意义的理解，也表明他一生求索的目标以及他对自己探索宇宙本质的意义的认识。 </a:t>
            </a:r>
            <a:endParaRPr lang="zh-CN" altLang="en-US" sz="2400" u="sng">
              <a:solidFill>
                <a:schemeClr val="bg1"/>
              </a:solidFill>
              <a:latin typeface="楷体" panose="02010609060101010101" pitchFamily="49" charset="-122"/>
              <a:ea typeface="楷体" panose="02010609060101010101" pitchFamily="49" charset="-122"/>
            </a:endParaRPr>
          </a:p>
        </p:txBody>
      </p:sp>
      <p:sp>
        <p:nvSpPr>
          <p:cNvPr id="23" name="Rectangle: Rounded Corners 1"/>
          <p:cNvSpPr/>
          <p:nvPr/>
        </p:nvSpPr>
        <p:spPr>
          <a:xfrm>
            <a:off x="1551329" y="1075947"/>
            <a:ext cx="5795204" cy="497957"/>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21" name="文本框 20"/>
          <p:cNvSpPr txBox="1"/>
          <p:nvPr/>
        </p:nvSpPr>
        <p:spPr>
          <a:xfrm>
            <a:off x="1475854" y="1094092"/>
            <a:ext cx="5795203" cy="461665"/>
          </a:xfrm>
          <a:prstGeom prst="rect">
            <a:avLst/>
          </a:prstGeom>
          <a:noFill/>
        </p:spPr>
        <p:txBody>
          <a:bodyPr wrap="square">
            <a:spAutoFit/>
          </a:bodyPr>
          <a:lstStyle/>
          <a:p>
            <a:r>
              <a:rPr lang="en-US" altLang="zh-CN" sz="2400" b="1">
                <a:latin typeface="楷体" panose="02010609060101010101" pitchFamily="49" charset="-122"/>
                <a:ea typeface="楷体" panose="02010609060101010101" pitchFamily="49" charset="-122"/>
              </a:rPr>
              <a:t>1.</a:t>
            </a:r>
            <a:r>
              <a:rPr lang="zh-CN" altLang="en-US" sz="2400" b="1">
                <a:latin typeface="楷体" panose="02010609060101010101" pitchFamily="49" charset="-122"/>
                <a:ea typeface="楷体" panose="02010609060101010101" pitchFamily="49" charset="-122"/>
              </a:rPr>
              <a:t>作者开篇引用爱因斯坦的话，用意何在？ </a:t>
            </a:r>
            <a:endParaRPr lang="zh-CN" altLang="en-US" sz="2400" b="1">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3" presetClass="entr" presetSubtype="16"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plus(in)">
                                      <p:cBhvr>
                                        <p:cTn id="14"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Rounded Corners 1"/>
          <p:cNvSpPr/>
          <p:nvPr/>
        </p:nvSpPr>
        <p:spPr>
          <a:xfrm>
            <a:off x="1551328" y="1075947"/>
            <a:ext cx="6211613" cy="497957"/>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endParaRPr lang="zh-CN" altLang="en-US" sz="1350">
              <a:solidFill>
                <a:prstClr val="white"/>
              </a:solidFill>
              <a:latin typeface="Arial"/>
              <a:ea typeface="微软雅黑" panose="020b0503020204020204" pitchFamily="34" charset="-122"/>
            </a:endParaRPr>
          </a:p>
        </p:txBody>
      </p:sp>
      <p:sp>
        <p:nvSpPr>
          <p:cNvPr id="39" name="矩形 38"/>
          <p:cNvSpPr/>
          <p:nvPr/>
        </p:nvSpPr>
        <p:spPr>
          <a:xfrm>
            <a:off x="1582861" y="1075947"/>
            <a:ext cx="6079184" cy="476669"/>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2400" b="1">
                <a:solidFill>
                  <a:prstClr val="black">
                    <a:lumMod val="85000"/>
                    <a:lumOff val="15000"/>
                  </a:prstClr>
                </a:solidFill>
                <a:latin typeface="楷体" panose="02010609060101010101" pitchFamily="49" charset="-122"/>
                <a:ea typeface="楷体" panose="02010609060101010101" pitchFamily="49" charset="-122"/>
              </a:rPr>
              <a:t>2.</a:t>
            </a:r>
            <a:r>
              <a:rPr lang="zh-CN" altLang="en-US" sz="2400" b="1">
                <a:solidFill>
                  <a:prstClr val="black">
                    <a:lumMod val="85000"/>
                    <a:lumOff val="15000"/>
                  </a:prstClr>
                </a:solidFill>
                <a:latin typeface="楷体" panose="02010609060101010101" pitchFamily="49" charset="-122"/>
                <a:ea typeface="楷体" panose="02010609060101010101" pitchFamily="49" charset="-122"/>
              </a:rPr>
              <a:t>课文可以分为几个部分？主要内容是什么？</a:t>
            </a:r>
            <a:endParaRPr lang="zh-CN" altLang="en-US" sz="2400" b="1">
              <a:solidFill>
                <a:prstClr val="black">
                  <a:lumMod val="85000"/>
                  <a:lumOff val="15000"/>
                </a:prstClr>
              </a:solidFill>
              <a:latin typeface="楷体" panose="02010609060101010101" pitchFamily="49" charset="-122"/>
              <a:ea typeface="楷体" panose="02010609060101010101" pitchFamily="49" charset="-122"/>
            </a:endParaRPr>
          </a:p>
        </p:txBody>
      </p:sp>
      <p:sp>
        <p:nvSpPr>
          <p:cNvPr id="44" name="文本框 43"/>
          <p:cNvSpPr txBox="1"/>
          <p:nvPr/>
        </p:nvSpPr>
        <p:spPr>
          <a:xfrm>
            <a:off x="271167" y="2261289"/>
            <a:ext cx="8771934" cy="2221762"/>
          </a:xfrm>
          <a:prstGeom prst="rect">
            <a:avLst/>
          </a:prstGeom>
          <a:noFill/>
        </p:spPr>
        <p:txBody>
          <a:bodyPr wrap="square">
            <a:spAutoFit/>
          </a:bodyPr>
          <a:lstStyle/>
          <a:p>
            <a:pPr>
              <a:lnSpc>
                <a:spcPct val="150000"/>
              </a:lnSpc>
              <a:buFontTx/>
              <a:buNone/>
            </a:pPr>
            <a:r>
              <a:rPr lang="en-US" altLang="zh-CN" sz="2400" b="1" u="sng">
                <a:solidFill>
                  <a:schemeClr val="bg1"/>
                </a:solidFill>
                <a:latin typeface="楷体" panose="02010609060101010101" pitchFamily="49" charset="-122"/>
                <a:ea typeface="楷体" panose="02010609060101010101" pitchFamily="49" charset="-122"/>
              </a:rPr>
              <a:t> </a:t>
            </a:r>
            <a:r>
              <a:rPr lang="zh-CN" altLang="en-US" sz="2400" b="1" u="sng">
                <a:solidFill>
                  <a:schemeClr val="bg1"/>
                </a:solidFill>
                <a:latin typeface="楷体" panose="02010609060101010101" pitchFamily="49" charset="-122"/>
                <a:ea typeface="楷体" panose="02010609060101010101" pitchFamily="49" charset="-122"/>
              </a:rPr>
              <a:t>（一）（</a:t>
            </a:r>
            <a:r>
              <a:rPr lang="en-US" altLang="zh-CN" sz="2400" b="1" u="sng">
                <a:solidFill>
                  <a:schemeClr val="bg1"/>
                </a:solidFill>
                <a:latin typeface="楷体" panose="02010609060101010101" pitchFamily="49" charset="-122"/>
                <a:ea typeface="楷体" panose="02010609060101010101" pitchFamily="49" charset="-122"/>
              </a:rPr>
              <a:t>1</a:t>
            </a:r>
            <a:r>
              <a:rPr lang="zh-CN" altLang="en-US" sz="2400" b="1" u="sng">
                <a:solidFill>
                  <a:schemeClr val="bg1"/>
                </a:solidFill>
                <a:latin typeface="楷体" panose="02010609060101010101" pitchFamily="49" charset="-122"/>
                <a:ea typeface="楷体" panose="02010609060101010101" pitchFamily="49" charset="-122"/>
              </a:rPr>
              <a:t>段） 全文总括：记叙了作者在童年的两件趣事，以及作者是如何由这两件趣事来激发自己的科学兴趣的。</a:t>
            </a:r>
            <a:br>
              <a:rPr lang="zh-CN" altLang="en-US" sz="2400" b="1" u="sng">
                <a:solidFill>
                  <a:schemeClr val="bg1"/>
                </a:solidFill>
                <a:latin typeface="楷体" panose="02010609060101010101" pitchFamily="49" charset="-122"/>
                <a:ea typeface="楷体" panose="02010609060101010101" pitchFamily="49" charset="-122"/>
              </a:rPr>
            </a:br>
            <a:r>
              <a:rPr lang="zh-CN" altLang="en-US" sz="2400" b="1" u="sng">
                <a:solidFill>
                  <a:schemeClr val="bg1"/>
                </a:solidFill>
                <a:latin typeface="楷体" panose="02010609060101010101" pitchFamily="49" charset="-122"/>
                <a:ea typeface="楷体" panose="02010609060101010101" pitchFamily="49" charset="-122"/>
              </a:rPr>
              <a:t>（二）（</a:t>
            </a:r>
            <a:r>
              <a:rPr lang="en-US" altLang="zh-CN" sz="2400" b="1" u="sng">
                <a:solidFill>
                  <a:schemeClr val="bg1"/>
                </a:solidFill>
                <a:latin typeface="楷体" panose="02010609060101010101" pitchFamily="49" charset="-122"/>
                <a:ea typeface="楷体" panose="02010609060101010101" pitchFamily="49" charset="-122"/>
              </a:rPr>
              <a:t>2-11</a:t>
            </a:r>
            <a:r>
              <a:rPr lang="zh-CN" altLang="en-US" sz="2400" b="1" u="sng">
                <a:solidFill>
                  <a:schemeClr val="bg1"/>
                </a:solidFill>
                <a:latin typeface="楷体" panose="02010609060101010101" pitchFamily="49" charset="-122"/>
                <a:ea typeface="楷体" panose="02010609060101010101" pitchFamily="49" charset="-122"/>
              </a:rPr>
              <a:t>段）由对鲤鱼世界的遐想，推知人类认识的局限性。</a:t>
            </a:r>
            <a:endParaRPr lang="en-US" altLang="zh-CN" sz="2400" b="1" u="sng">
              <a:solidFill>
                <a:schemeClr val="bg1"/>
              </a:solidFill>
              <a:latin typeface="楷体" panose="02010609060101010101" pitchFamily="49" charset="-122"/>
              <a:ea typeface="楷体" panose="02010609060101010101" pitchFamily="49" charset="-122"/>
            </a:endParaRPr>
          </a:p>
          <a:p>
            <a:pPr>
              <a:lnSpc>
                <a:spcPct val="150000"/>
              </a:lnSpc>
              <a:buFontTx/>
              <a:buNone/>
            </a:pPr>
            <a:r>
              <a:rPr lang="zh-CN" altLang="en-US" sz="2400" b="1" u="sng">
                <a:solidFill>
                  <a:schemeClr val="bg1"/>
                </a:solidFill>
                <a:latin typeface="楷体" panose="02010609060101010101" pitchFamily="49" charset="-122"/>
                <a:ea typeface="楷体" panose="02010609060101010101" pitchFamily="49" charset="-122"/>
              </a:rPr>
              <a:t>（三）（</a:t>
            </a:r>
            <a:r>
              <a:rPr lang="en-US" altLang="zh-CN" sz="2400" b="1" u="sng">
                <a:solidFill>
                  <a:schemeClr val="bg1"/>
                </a:solidFill>
                <a:latin typeface="楷体" panose="02010609060101010101" pitchFamily="49" charset="-122"/>
                <a:ea typeface="楷体" panose="02010609060101010101" pitchFamily="49" charset="-122"/>
              </a:rPr>
              <a:t>12-18</a:t>
            </a:r>
            <a:r>
              <a:rPr lang="zh-CN" altLang="en-US" sz="2400" b="1" u="sng">
                <a:solidFill>
                  <a:schemeClr val="bg1"/>
                </a:solidFill>
                <a:latin typeface="楷体" panose="02010609060101010101" pitchFamily="49" charset="-122"/>
                <a:ea typeface="楷体" panose="02010609060101010101" pitchFamily="49" charset="-122"/>
              </a:rPr>
              <a:t>段）对爱因斯坦未竟事业的向往与学习研究。</a:t>
            </a:r>
            <a:endParaRPr lang="zh-CN" altLang="en-US" sz="2400" b="1" u="sng">
              <a:solidFill>
                <a:schemeClr val="bg1"/>
              </a:solidFill>
              <a:latin typeface="楷体" panose="02010609060101010101" pitchFamily="49" charset="-122"/>
              <a:ea typeface="楷体" panose="02010609060101010101" pitchFamily="49" charset="-122"/>
            </a:endParaRPr>
          </a:p>
        </p:txBody>
      </p:sp>
      <p:sp>
        <p:nvSpPr>
          <p:cNvPr id="45" name="文本框 44"/>
          <p:cNvSpPr txBox="1"/>
          <p:nvPr/>
        </p:nvSpPr>
        <p:spPr>
          <a:xfrm>
            <a:off x="3342084" y="317437"/>
            <a:ext cx="2459829" cy="415498"/>
          </a:xfrm>
          <a:prstGeom prst="rect">
            <a:avLst/>
          </a:prstGeom>
          <a:noFill/>
        </p:spPr>
        <p:txBody>
          <a:bodyPr wrap="square" rtlCol="0">
            <a:spAutoFit/>
            <a:scene3d>
              <a:camera prst="orthographicFront"/>
              <a:lightRig rig="threePt" dir="t"/>
            </a:scene3d>
            <a:sp3d contourW="12700"/>
          </a:bodyPr>
          <a:lstStyle/>
          <a:p>
            <a:pPr algn="ctr" defTabSz="685800"/>
            <a:r>
              <a:rPr lang="zh-CN" altLang="en-US" sz="2100" b="1">
                <a:solidFill>
                  <a:prstClr val="white"/>
                </a:solidFill>
                <a:latin typeface="微软雅黑" panose="020b0503020204020204" pitchFamily="34" charset="-122"/>
                <a:ea typeface="微软雅黑" panose="020b0503020204020204" pitchFamily="34" charset="-122"/>
              </a:rPr>
              <a:t>课文赏析 </a:t>
            </a:r>
            <a:endParaRPr lang="zh-CN" altLang="en-US" sz="2100" b="1">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4"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主题">
  <a:themeElements>
    <a:clrScheme name="自定义 68">
      <a:dk1>
        <a:sysClr val="windowText" lastClr="000000"/>
      </a:dk1>
      <a:lt1>
        <a:sysClr val="window" lastClr="FFFFFF"/>
      </a:lt1>
      <a:dk2>
        <a:srgbClr val="44546A"/>
      </a:dk2>
      <a:lt2>
        <a:srgbClr val="E7E6E6"/>
      </a:lt2>
      <a:accent1>
        <a:srgbClr val="00F1FD"/>
      </a:accent1>
      <a:accent2>
        <a:srgbClr val="00F1FD"/>
      </a:accent2>
      <a:accent3>
        <a:srgbClr val="00F1FD"/>
      </a:accent3>
      <a:accent4>
        <a:srgbClr val="00F1FD"/>
      </a:accent4>
      <a:accent5>
        <a:srgbClr val="00F1FD"/>
      </a:accent5>
      <a:accent6>
        <a:srgbClr val="00F1FD"/>
      </a:accent6>
      <a:hlink>
        <a:srgbClr val="0563C1"/>
      </a:hlink>
      <a:folHlink>
        <a:srgbClr val="954F72"/>
      </a:folHlink>
    </a:clrScheme>
    <a:fontScheme name="自定义 1">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143</Paragraphs>
  <Slides>33</Slides>
  <Notes>33</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33</vt:i4>
      </vt:variant>
    </vt:vector>
  </HeadingPairs>
  <TitlesOfParts>
    <vt:vector baseType="lpstr" size="42">
      <vt:lpstr>Arial</vt:lpstr>
      <vt:lpstr>微软雅黑</vt:lpstr>
      <vt:lpstr>等线 Light</vt:lpstr>
      <vt:lpstr>等线</vt:lpstr>
      <vt:lpstr>Impact</vt:lpstr>
      <vt:lpstr>楷体</vt:lpstr>
      <vt:lpstr>Wingdings</vt:lpstr>
      <vt:lpstr>汉仪菱心体简</vt:lpstr>
      <vt:lpstr>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2021-03-15T14:44:47.457</cp:lastPrinted>
  <dcterms:created xsi:type="dcterms:W3CDTF">2021-03-15T14:44:47Z</dcterms:created>
  <dcterms:modified xsi:type="dcterms:W3CDTF">2021-03-15T06:45:03Z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