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7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12192000" cy="6858000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79" autoAdjust="0"/>
    <p:restoredTop sz="94660"/>
  </p:normalViewPr>
  <p:slideViewPr>
    <p:cSldViewPr snapToGrid="0">
      <p:cViewPr varScale="1">
        <p:scale>
          <a:sx n="74" d="100"/>
          <a:sy n="74" d="100"/>
        </p:scale>
        <p:origin x="321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tags" Target="tags/tag1.xml" /><Relationship Id="rId24" Type="http://schemas.openxmlformats.org/officeDocument/2006/relationships/presProps" Target="presProps.xml" /><Relationship Id="rId25" Type="http://schemas.openxmlformats.org/officeDocument/2006/relationships/viewProps" Target="viewProps.xml" /><Relationship Id="rId26" Type="http://schemas.openxmlformats.org/officeDocument/2006/relationships/theme" Target="theme/theme1.xml" /><Relationship Id="rId27" Type="http://schemas.openxmlformats.org/officeDocument/2006/relationships/tableStyles" Target="tableStyles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D412545-6421-4406-8087-46605C46D1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FAD1BA34-9D7D-40BC-B0CD-E9E41B4E29E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E1C224D-0458-4C42-89C3-6666A2F4A6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B378C-9E1B-47C1-A316-ED3FD98F4E6E}" type="datetimeFigureOut">
              <a:rPr lang="zh-CN" altLang="en-US" smtClean="0"/>
              <a:t>2020/8/14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437A4B6-D8C3-4A2C-92FA-7BD1F611ED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CEF5D37-4469-42B6-8D61-D855446B6F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30DC3-AF04-49EC-807E-0F1E96BD09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9137297"/>
      </p:ext>
    </p:extLst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3804009-34A3-4D5E-9CB3-68ABCEA90B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89D11FA-DADB-48FC-860D-BE3F9BD99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DC08465-FAE6-40C7-959D-5ED0405BC9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B378C-9E1B-47C1-A316-ED3FD98F4E6E}" type="datetimeFigureOut">
              <a:rPr lang="zh-CN" altLang="en-US" smtClean="0"/>
              <a:t>2020/8/14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2AFF1EC-D20A-4595-9AAE-F9E78A96F1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26A125D-97F6-454E-AD3D-7C64EC038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30DC3-AF04-49EC-807E-0F1E96BD09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4681634"/>
      </p:ext>
    </p:extLst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1B9396CF-A283-44D7-B30B-A6D83D4F0A0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5B5CCAA-AABA-4659-A445-9031F8B9B7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29DE3A2-2050-4E7B-A46A-2EAC9F7DD4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B378C-9E1B-47C1-A316-ED3FD98F4E6E}" type="datetimeFigureOut">
              <a:rPr lang="zh-CN" altLang="en-US" smtClean="0"/>
              <a:t>2020/8/14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BC86BE3-2550-4B35-AE20-FB3F3BD239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AEB25E3-2672-4B59-A4A6-9802CE8F36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30DC3-AF04-49EC-807E-0F1E96BD09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2466052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58BACAF-9DEE-443D-B63C-34441BEFE0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A606CBD-CBA6-4C9B-9C79-431011C4F6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CFCE834-0733-4745-A05E-4736D5659F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B378C-9E1B-47C1-A316-ED3FD98F4E6E}" type="datetimeFigureOut">
              <a:rPr lang="zh-CN" altLang="en-US" smtClean="0"/>
              <a:t>2020/8/14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6744E0-94E1-43FB-9596-1A14AAF1C8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DD3185D-0AFF-493F-A94E-0647DD548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30DC3-AF04-49EC-807E-0F1E96BD09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9549351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8848ADE-C143-4DB5-B8A8-A6D08EE4C0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385213A-A9BB-43C5-B6E4-DE1AD6CE43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869C2F6-2559-46BF-B616-3DD0223433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B378C-9E1B-47C1-A316-ED3FD98F4E6E}" type="datetimeFigureOut">
              <a:rPr lang="zh-CN" altLang="en-US" smtClean="0"/>
              <a:t>2020/8/14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C051B60-A256-4107-9C75-CB454D4C6B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67A4198-0F8D-4BE9-8851-7CB73CB83C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30DC3-AF04-49EC-807E-0F1E96BD09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0213799"/>
      </p:ext>
    </p:extLst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7322082-9BFC-4A11-A663-B9EB7A198E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08E23DB-FD7A-4571-8030-2903394D22C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C131113-6BB8-452C-BF0F-1BE325E50C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902D9DB-214A-487B-BA4C-E1FE32FFEE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B378C-9E1B-47C1-A316-ED3FD98F4E6E}" type="datetimeFigureOut">
              <a:rPr lang="zh-CN" altLang="en-US" smtClean="0"/>
              <a:t>2020/8/14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B708AB6-7EC3-4327-AB38-3608097F1B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D516C6B-FA47-415C-94A6-4E885875D1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30DC3-AF04-49EC-807E-0F1E96BD09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6244612"/>
      </p:ext>
    </p:extLst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0785242-025A-4B48-9023-F2EE9D30DF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8810CEA-2C48-4DC7-922E-03A31B77A4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4AA8329-5BED-4E21-AFBD-4371BB68F3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6862DB95-DB0D-4E26-A431-60D4AE0F5AD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F7A2F0D1-6A8B-4AD7-AD7D-1135560F5A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72DB4BEC-3D37-4343-88C3-8250B3C1D1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B378C-9E1B-47C1-A316-ED3FD98F4E6E}" type="datetimeFigureOut">
              <a:rPr lang="zh-CN" altLang="en-US" smtClean="0"/>
              <a:t>2020/8/14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C65E5D38-0364-4C25-835C-DFDCEC98A6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BE98D9E-4318-420F-B232-999ADFF55D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30DC3-AF04-49EC-807E-0F1E96BD09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0269713"/>
      </p:ext>
    </p:extLst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03443F-0BCB-4FB5-845E-9B16495CE0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509F8C0-A4DB-48DA-8571-C790D0CCE4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B378C-9E1B-47C1-A316-ED3FD98F4E6E}" type="datetimeFigureOut">
              <a:rPr lang="zh-CN" altLang="en-US" smtClean="0"/>
              <a:t>2020/8/14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39CA2E-0EF5-4394-949F-B04AA0586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0FB39F6-CF73-4493-A182-5BC0122648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30DC3-AF04-49EC-807E-0F1E96BD09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514921"/>
      </p:ext>
    </p:extLst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8264A893-8ECF-4333-AFC8-8C4360D9A9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B378C-9E1B-47C1-A316-ED3FD98F4E6E}" type="datetimeFigureOut">
              <a:rPr lang="zh-CN" altLang="en-US" smtClean="0"/>
              <a:t>2020/8/14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24A7EE0-8FC2-4349-83F3-445F6B4A83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6B20FCD-CDFE-4403-AA60-067461D32C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30DC3-AF04-49EC-807E-0F1E96BD09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501534"/>
      </p:ext>
    </p:extLst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E757301-AD20-42E3-B02A-9249150CAF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645FCA1-E9CB-41FE-816E-4D3685235A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873BCC2-9A95-4665-9887-7515A936AF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8CA0766-ED74-4A2C-B160-65FE66A0DF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B378C-9E1B-47C1-A316-ED3FD98F4E6E}" type="datetimeFigureOut">
              <a:rPr lang="zh-CN" altLang="en-US" smtClean="0"/>
              <a:t>2020/8/14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F88371F-7720-473D-9DC6-B478566B3C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76D8937-1963-4990-9951-95241A02C4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30DC3-AF04-49EC-807E-0F1E96BD09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617808"/>
      </p:ext>
    </p:extLst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58657D9-95DD-4238-9AE6-46896BE0E8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5D01EE47-E2B6-4CB1-8B5A-D74379A9EA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980EADB-32F8-4338-B06B-A5E941C92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942BA5A-C9BE-4D8A-8AEB-4CB27079FE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B378C-9E1B-47C1-A316-ED3FD98F4E6E}" type="datetimeFigureOut">
              <a:rPr lang="zh-CN" altLang="en-US" smtClean="0"/>
              <a:t>2020/8/14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89DCE1E-6F80-4E03-B445-9211E06E67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901D138-583B-4B75-A0CD-C5786B7A5F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30DC3-AF04-49EC-807E-0F1E96BD09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1522641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15A3B079-A769-4FA3-815F-B4A7DA30EE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C5C67FF-087A-4F0A-96C2-B029928B50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2B14D22-219A-4B40-A3B7-0D7112CDEBE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8B378C-9E1B-47C1-A316-ED3FD98F4E6E}" type="datetimeFigureOut">
              <a:rPr lang="zh-CN" altLang="en-US" smtClean="0"/>
              <a:t>2020/8/14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983DC9F-BAA8-450D-B653-83BE1B84FD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B629EB3-BECC-4BC1-ADCE-240F144693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130DC3-AF04-49EC-807E-0F1E96BD09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5645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8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9.png" /><Relationship Id="rId3" Type="http://schemas.openxmlformats.org/officeDocument/2006/relationships/image" Target="../media/image10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1.png" /><Relationship Id="rId3" Type="http://schemas.openxmlformats.org/officeDocument/2006/relationships/image" Target="../media/image12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3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4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5.png" /><Relationship Id="rId3" Type="http://schemas.openxmlformats.org/officeDocument/2006/relationships/image" Target="../media/image16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7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image" Target="../media/image4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8.png" /><Relationship Id="rId3" Type="http://schemas.openxmlformats.org/officeDocument/2006/relationships/image" Target="../media/image19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7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1202478-D9DE-4062-A7D2-D0D526EC84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1290" y="231819"/>
            <a:ext cx="7815330" cy="697821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导入：看到雪峰，你有什么感受？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AB570790-1A41-4D86-AD12-85E26E6010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594" y="1848819"/>
            <a:ext cx="5003308" cy="3328287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6DA0BB09-2C9A-4749-BF05-5992BB0B79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848819"/>
            <a:ext cx="5492223" cy="3328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9723567"/>
      </p:ext>
    </p:ext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1202478-D9DE-4062-A7D2-D0D526EC84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1290" y="231819"/>
            <a:ext cx="7815330" cy="697821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诗句理解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069525A-F267-4073-A406-A2CBA1CC9FF5}"/>
              </a:ext>
            </a:extLst>
          </p:cNvPr>
          <p:cNvSpPr txBox="1"/>
          <p:nvPr/>
        </p:nvSpPr>
        <p:spPr>
          <a:xfrm>
            <a:off x="0" y="1285696"/>
            <a:ext cx="1219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“但有一只小得可怜的蜘蛛，与我一同默享着这大自然赐予的，快慰”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C540458-2BF3-4E2F-834A-47C1C9833C63}"/>
              </a:ext>
            </a:extLst>
          </p:cNvPr>
          <p:cNvSpPr txBox="1"/>
          <p:nvPr/>
        </p:nvSpPr>
        <p:spPr>
          <a:xfrm>
            <a:off x="341290" y="2703289"/>
            <a:ext cx="6136006" cy="27139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“蜘蛛”暗喻那些虽然渺小、但不失刚毅之志的无名英雄。这里说蜘蛛“小得可怜”，其实无异于在说作者自己“小得可怜”。这是在说，自然面前，生命并无高低之分，而“默享”一词也流露出了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作者对于生命的思考与热爱。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598C8FDF-4272-4AB6-B72C-CCF59BA1E6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7030" y="2076450"/>
            <a:ext cx="4762500" cy="4152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15388595"/>
      </p:ext>
    </p:ext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1202478-D9DE-4062-A7D2-D0D526EC84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1290" y="231819"/>
            <a:ext cx="7815330" cy="697821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知识回顾：关于意象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2C797CF-D41C-479B-B260-6C0CEF544786}"/>
              </a:ext>
            </a:extLst>
          </p:cNvPr>
          <p:cNvSpPr txBox="1"/>
          <p:nvPr/>
        </p:nvSpPr>
        <p:spPr>
          <a:xfrm>
            <a:off x="514350" y="1432322"/>
            <a:ext cx="1136142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客观物象经过创作主体独特的情感活动而创造出来的一种艺术形象。简单地说，意象就是寓“意”之“象”，就是用来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寄托主观情思的客观物象。</a:t>
            </a:r>
          </a:p>
        </p:txBody>
      </p:sp>
      <p:sp>
        <p:nvSpPr>
          <p:cNvPr id="8" name="Text Box 13">
            <a:extLst>
              <a:ext uri="{FF2B5EF4-FFF2-40B4-BE49-F238E27FC236}">
                <a16:creationId xmlns:a16="http://schemas.microsoft.com/office/drawing/2014/main" id="{3DA36DB7-0DC6-4DE2-BBFE-1F01846F4F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6221" y="2430958"/>
            <a:ext cx="10977794" cy="9541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/>
          <a:p>
            <a:pPr algn="just"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诗人笔下的意象不应是客观的白描，而应是“灌注了生气的形象”</a:t>
            </a:r>
            <a:r>
              <a:rPr lang="en-US" altLang="zh-CN" sz="28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康德</a:t>
            </a:r>
            <a:endParaRPr lang="en-US" altLang="zh-CN" sz="2800" b="1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C9D4C55-1C09-4694-AF98-DAE1163F0DDD}"/>
              </a:ext>
            </a:extLst>
          </p:cNvPr>
          <p:cNvSpPr txBox="1"/>
          <p:nvPr/>
        </p:nvSpPr>
        <p:spPr>
          <a:xfrm>
            <a:off x="341290" y="3503773"/>
            <a:ext cx="116738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“昔人论诗词，有景语、情语之别，不知一切景语，皆情语也。”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05A896B6-189A-4533-9F19-64591B5F88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1240" y="4124060"/>
            <a:ext cx="2392680" cy="26032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4D710A8B-B8A8-4DA4-B9E1-0DAB647290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2160" y="4024935"/>
            <a:ext cx="4255770" cy="25619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2989207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1202478-D9DE-4062-A7D2-D0D526EC84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8410" y="140379"/>
            <a:ext cx="7815330" cy="697821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深入探究：关于诗歌意象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2C797CF-D41C-479B-B260-6C0CEF544786}"/>
              </a:ext>
            </a:extLst>
          </p:cNvPr>
          <p:cNvSpPr txBox="1"/>
          <p:nvPr/>
        </p:nvSpPr>
        <p:spPr>
          <a:xfrm>
            <a:off x="830580" y="925900"/>
            <a:ext cx="1136142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尝试找出这首诗歌的意象，并分析这首意象的含义与作用。</a:t>
            </a:r>
            <a:endParaRPr lang="zh-CN" altLang="en-US" sz="28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1CFC015-CCAC-4061-BBE3-A34FC05DE5FB}"/>
              </a:ext>
            </a:extLst>
          </p:cNvPr>
          <p:cNvSpPr txBox="1"/>
          <p:nvPr/>
        </p:nvSpPr>
        <p:spPr>
          <a:xfrm>
            <a:off x="8274600" y="2546583"/>
            <a:ext cx="2595218" cy="297664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太阳、山海、石砾、深渊、血滴、雄鹰、雪豹、蜘蛛</a:t>
            </a:r>
            <a:endParaRPr lang="zh-CN" altLang="en-US" sz="2400">
              <a:solidFill>
                <a:prstClr val="black"/>
              </a:solidFill>
              <a:latin typeface="华文楷体" charset="-122"/>
              <a:ea typeface="华文楷体"/>
              <a:cs typeface="华文楷体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6BABC27-4FD3-456A-BC29-9803602ADAF9}"/>
              </a:ext>
            </a:extLst>
          </p:cNvPr>
          <p:cNvSpPr txBox="1"/>
          <p:nvPr/>
        </p:nvSpPr>
        <p:spPr>
          <a:xfrm>
            <a:off x="1322182" y="1536820"/>
            <a:ext cx="7270865" cy="521322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ts val="2500"/>
              </a:lnSpc>
              <a:defRPr/>
            </a:pPr>
            <a:r>
              <a:rPr lang="zh-CN" altLang="en-US" sz="2800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华文楷体" panose="02010600040101010101" charset="-122"/>
              </a:rPr>
              <a:t>峨日朵雪峰之侧</a:t>
            </a:r>
          </a:p>
          <a:p>
            <a:pPr algn="ctr">
              <a:lnSpc>
                <a:spcPts val="2500"/>
              </a:lnSpc>
              <a:defRPr/>
            </a:pPr>
            <a:r>
              <a:rPr lang="zh-CN" altLang="en-US" sz="2000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华文楷体" panose="02010600040101010101" charset="-122"/>
              </a:rPr>
              <a:t>这是我此刻仅能征服的高度了：</a:t>
            </a:r>
          </a:p>
          <a:p>
            <a:pPr algn="ctr">
              <a:lnSpc>
                <a:spcPts val="2500"/>
              </a:lnSpc>
              <a:defRPr/>
            </a:pPr>
            <a:r>
              <a:rPr lang="zh-CN" altLang="en-US" sz="2000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华文楷体" panose="02010600040101010101" charset="-122"/>
              </a:rPr>
              <a:t>我小心地探出前额，</a:t>
            </a:r>
          </a:p>
          <a:p>
            <a:pPr algn="ctr">
              <a:lnSpc>
                <a:spcPts val="2500"/>
              </a:lnSpc>
              <a:defRPr/>
            </a:pPr>
            <a:r>
              <a:rPr lang="zh-CN" altLang="en-US" sz="2000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华文楷体" panose="02010600040101010101" charset="-122"/>
              </a:rPr>
              <a:t>惊异于薄壁那边</a:t>
            </a:r>
          </a:p>
          <a:p>
            <a:pPr algn="ctr">
              <a:lnSpc>
                <a:spcPts val="2500"/>
              </a:lnSpc>
              <a:defRPr/>
            </a:pPr>
            <a:r>
              <a:rPr lang="zh-CN" altLang="en-US" sz="2000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华文楷体" panose="02010600040101010101" charset="-122"/>
              </a:rPr>
              <a:t>朝向峨日朵之雪彷徨许久的</a:t>
            </a:r>
            <a:r>
              <a:rPr lang="zh-CN" altLang="en-US" sz="20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华文楷体" panose="02010600040101010101" charset="-122"/>
              </a:rPr>
              <a:t>太阳</a:t>
            </a:r>
          </a:p>
          <a:p>
            <a:pPr algn="ctr">
              <a:lnSpc>
                <a:spcPts val="2500"/>
              </a:lnSpc>
              <a:defRPr/>
            </a:pPr>
            <a:r>
              <a:rPr lang="zh-CN" altLang="en-US" sz="2000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华文楷体" panose="02010600040101010101" charset="-122"/>
              </a:rPr>
              <a:t>正决然跃入一片引力无穷的</a:t>
            </a:r>
          </a:p>
          <a:p>
            <a:pPr algn="ctr">
              <a:lnSpc>
                <a:spcPts val="2500"/>
              </a:lnSpc>
              <a:defRPr/>
            </a:pPr>
            <a:r>
              <a:rPr lang="zh-CN" altLang="en-US" sz="20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华文楷体" panose="02010600040101010101" charset="-122"/>
              </a:rPr>
              <a:t>山海</a:t>
            </a:r>
            <a:r>
              <a:rPr lang="zh-CN" altLang="en-US" sz="2000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华文楷体" panose="02010600040101010101" charset="-122"/>
              </a:rPr>
              <a:t>。</a:t>
            </a:r>
            <a:r>
              <a:rPr lang="zh-CN" altLang="en-US" sz="20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华文楷体" panose="02010600040101010101" charset="-122"/>
              </a:rPr>
              <a:t>石砾</a:t>
            </a:r>
            <a:r>
              <a:rPr lang="zh-CN" altLang="en-US" sz="2000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华文楷体" panose="02010600040101010101" charset="-122"/>
              </a:rPr>
              <a:t>不时滑坡，</a:t>
            </a:r>
          </a:p>
          <a:p>
            <a:pPr algn="ctr">
              <a:lnSpc>
                <a:spcPts val="2500"/>
              </a:lnSpc>
              <a:defRPr/>
            </a:pPr>
            <a:r>
              <a:rPr lang="zh-CN" altLang="en-US" sz="2000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华文楷体" panose="02010600040101010101" charset="-122"/>
              </a:rPr>
              <a:t>引动棕色</a:t>
            </a:r>
            <a:r>
              <a:rPr lang="zh-CN" altLang="en-US" sz="20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华文楷体" panose="02010600040101010101" charset="-122"/>
              </a:rPr>
              <a:t>深渊</a:t>
            </a:r>
            <a:r>
              <a:rPr lang="zh-CN" altLang="en-US" sz="20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华文楷体" panose="02010600040101010101" charset="-122"/>
              </a:rPr>
              <a:t>自上而下的一派嚣鸣，</a:t>
            </a:r>
          </a:p>
          <a:p>
            <a:pPr algn="ctr">
              <a:lnSpc>
                <a:spcPts val="2500"/>
              </a:lnSpc>
              <a:defRPr/>
            </a:pPr>
            <a:r>
              <a:rPr lang="zh-CN" altLang="en-US" sz="20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华文楷体" panose="02010600040101010101" charset="-122"/>
              </a:rPr>
              <a:t>像军旅远去的喊杀声。</a:t>
            </a:r>
          </a:p>
          <a:p>
            <a:pPr algn="ctr">
              <a:lnSpc>
                <a:spcPts val="2500"/>
              </a:lnSpc>
              <a:defRPr/>
            </a:pPr>
            <a:r>
              <a:rPr lang="zh-CN" altLang="en-US" sz="20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华文楷体" panose="02010600040101010101" charset="-122"/>
              </a:rPr>
              <a:t>我的指关节铆钉一样楔入巨石的罅隙</a:t>
            </a:r>
          </a:p>
          <a:p>
            <a:pPr algn="ctr">
              <a:lnSpc>
                <a:spcPts val="2500"/>
              </a:lnSpc>
              <a:defRPr/>
            </a:pPr>
            <a:r>
              <a:rPr lang="zh-CN" altLang="en-US" sz="20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华文楷体" panose="02010600040101010101" charset="-122"/>
              </a:rPr>
              <a:t>血滴</a:t>
            </a:r>
            <a:r>
              <a:rPr lang="zh-CN" altLang="en-US" sz="20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华文楷体" panose="02010600040101010101" charset="-122"/>
              </a:rPr>
              <a:t>，从撕裂的千层掌鞋底渗出。</a:t>
            </a:r>
          </a:p>
          <a:p>
            <a:pPr algn="ctr">
              <a:lnSpc>
                <a:spcPts val="2500"/>
              </a:lnSpc>
              <a:defRPr/>
            </a:pPr>
            <a:r>
              <a:rPr lang="zh-CN" altLang="en-US" sz="2000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华文楷体" panose="02010600040101010101" charset="-122"/>
              </a:rPr>
              <a:t>呵，真渴望有一只</a:t>
            </a:r>
            <a:r>
              <a:rPr lang="zh-CN" altLang="en-US" sz="20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华文楷体" panose="02010600040101010101" charset="-122"/>
              </a:rPr>
              <a:t>雄鹰</a:t>
            </a:r>
            <a:r>
              <a:rPr lang="zh-CN" altLang="en-US" sz="2000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华文楷体" panose="02010600040101010101" charset="-122"/>
              </a:rPr>
              <a:t>或</a:t>
            </a:r>
            <a:r>
              <a:rPr lang="zh-CN" altLang="en-US" sz="20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华文楷体" panose="02010600040101010101" charset="-122"/>
              </a:rPr>
              <a:t>雪豹</a:t>
            </a:r>
            <a:r>
              <a:rPr lang="zh-CN" altLang="en-US" sz="2000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华文楷体" panose="02010600040101010101" charset="-122"/>
              </a:rPr>
              <a:t>与我为伍。</a:t>
            </a:r>
          </a:p>
          <a:p>
            <a:pPr algn="ctr">
              <a:lnSpc>
                <a:spcPts val="2500"/>
              </a:lnSpc>
              <a:defRPr/>
            </a:pPr>
            <a:r>
              <a:rPr lang="zh-CN" altLang="en-US" sz="2000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华文楷体" panose="02010600040101010101" charset="-122"/>
              </a:rPr>
              <a:t>在锈蚀的岩壁；</a:t>
            </a:r>
          </a:p>
          <a:p>
            <a:pPr algn="ctr">
              <a:lnSpc>
                <a:spcPts val="2500"/>
              </a:lnSpc>
              <a:defRPr/>
            </a:pPr>
            <a:r>
              <a:rPr lang="zh-CN" altLang="en-US" sz="20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华文楷体" panose="02010600040101010101" charset="-122"/>
              </a:rPr>
              <a:t>但有</a:t>
            </a:r>
            <a:r>
              <a:rPr lang="zh-CN" altLang="en-US" sz="2000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华文楷体" panose="02010600040101010101" charset="-122"/>
              </a:rPr>
              <a:t>一只小得可怜的</a:t>
            </a:r>
            <a:r>
              <a:rPr lang="zh-CN" altLang="en-US" sz="20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华文楷体" panose="02010600040101010101" charset="-122"/>
              </a:rPr>
              <a:t>蜘蛛</a:t>
            </a:r>
          </a:p>
          <a:p>
            <a:pPr algn="ctr">
              <a:lnSpc>
                <a:spcPts val="2500"/>
              </a:lnSpc>
              <a:defRPr/>
            </a:pPr>
            <a:r>
              <a:rPr lang="zh-CN" altLang="en-US" sz="2000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华文楷体" panose="02010600040101010101" charset="-122"/>
              </a:rPr>
              <a:t>与我一同默享着这大自然赐予的</a:t>
            </a:r>
          </a:p>
          <a:p>
            <a:pPr algn="ctr">
              <a:lnSpc>
                <a:spcPts val="2500"/>
              </a:lnSpc>
              <a:defRPr/>
            </a:pPr>
            <a:r>
              <a:rPr lang="zh-CN" altLang="en-US" sz="2000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华文楷体" panose="02010600040101010101" charset="-122"/>
              </a:rPr>
              <a:t>快慰。</a:t>
            </a:r>
            <a:endParaRPr lang="en-US" altLang="zh-CN" sz="2000">
              <a:solidFill>
                <a:prstClr val="black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华文楷体" panose="0201060004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667693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1202478-D9DE-4062-A7D2-D0D526EC84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8410" y="140379"/>
            <a:ext cx="7042490" cy="697821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深入探究：关于诗歌意象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1CFC015-CCAC-4061-BBE3-A34FC05DE5FB}"/>
              </a:ext>
            </a:extLst>
          </p:cNvPr>
          <p:cNvSpPr txBox="1"/>
          <p:nvPr/>
        </p:nvSpPr>
        <p:spPr>
          <a:xfrm>
            <a:off x="1580542" y="1241777"/>
            <a:ext cx="2595218" cy="76065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太阳、山海</a:t>
            </a:r>
            <a:endParaRPr lang="zh-CN" altLang="en-US" sz="2400">
              <a:solidFill>
                <a:prstClr val="black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3A7A2FA-C8FD-4365-9D0E-48515C68FC61}"/>
              </a:ext>
            </a:extLst>
          </p:cNvPr>
          <p:cNvSpPr txBox="1"/>
          <p:nvPr/>
        </p:nvSpPr>
        <p:spPr>
          <a:xfrm>
            <a:off x="289560" y="2284091"/>
            <a:ext cx="67056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朝向峨日朵之雪彷徨许久的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太阳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正决然跃入一片引力无穷的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山海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8CA9310-3E29-4712-82B8-7BE952006C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87640" y="420584"/>
            <a:ext cx="4038600" cy="269450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CB31368F-CDCB-420A-AD9B-3B63B9523A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87640" y="3742913"/>
            <a:ext cx="4041756" cy="2694504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586DDB7E-5C36-49D2-89B5-521B5B84B55F}"/>
              </a:ext>
            </a:extLst>
          </p:cNvPr>
          <p:cNvSpPr txBox="1"/>
          <p:nvPr/>
        </p:nvSpPr>
        <p:spPr>
          <a:xfrm>
            <a:off x="441960" y="3511154"/>
            <a:ext cx="6096000" cy="286783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太阳和山海并举， “太阳”象征的是光明、是未来、是希望，它虽“彷徨许久”，但最终仍旧出场、带给人们新的期待。</a:t>
            </a:r>
            <a:endParaRPr lang="en-US" altLang="zh-CN" sz="240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而“山海”象征的是深渊、是失望，它虽“引力无穷”，但人们仍然在以自己的方式不断奋斗、砥砺向前。</a:t>
            </a:r>
          </a:p>
        </p:txBody>
      </p:sp>
    </p:spTree>
    <p:extLst>
      <p:ext uri="{BB962C8B-B14F-4D97-AF65-F5344CB8AC3E}">
        <p14:creationId xmlns:p14="http://schemas.microsoft.com/office/powerpoint/2010/main" val="29376908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1202478-D9DE-4062-A7D2-D0D526EC84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8410" y="140379"/>
            <a:ext cx="7815330" cy="697821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深入探究：关于诗歌意象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1CFC015-CCAC-4061-BBE3-A34FC05DE5FB}"/>
              </a:ext>
            </a:extLst>
          </p:cNvPr>
          <p:cNvSpPr txBox="1"/>
          <p:nvPr/>
        </p:nvSpPr>
        <p:spPr>
          <a:xfrm>
            <a:off x="4893641" y="1186515"/>
            <a:ext cx="2595218" cy="76065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石砾、深渊</a:t>
            </a:r>
            <a:endParaRPr lang="zh-CN" altLang="en-US" sz="2400">
              <a:solidFill>
                <a:prstClr val="black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3A7A2FA-C8FD-4365-9D0E-48515C68FC61}"/>
              </a:ext>
            </a:extLst>
          </p:cNvPr>
          <p:cNvSpPr txBox="1"/>
          <p:nvPr/>
        </p:nvSpPr>
        <p:spPr>
          <a:xfrm>
            <a:off x="944880" y="2345051"/>
            <a:ext cx="1049274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石砾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不时滑坡，引动棕色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自上而下的一派嚣鸣，像军旅远去的喊杀声。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5EB7A99-4E5A-4F68-B78C-91F2686FA5F0}"/>
              </a:ext>
            </a:extLst>
          </p:cNvPr>
          <p:cNvSpPr txBox="1"/>
          <p:nvPr/>
        </p:nvSpPr>
        <p:spPr>
          <a:xfrm>
            <a:off x="944880" y="3602473"/>
            <a:ext cx="5791200" cy="22430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落日的动势和石砾滑坡的动势都是下坠的。这里的石砾和深渊代表着种种挫折与打击，出现在人们追求光明的道路上，考验着人们的意志和毅力。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ADB14F72-7615-4A78-A70C-D8FFE68DE1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6130" y="3138086"/>
            <a:ext cx="4762500" cy="3171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212251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1202478-D9DE-4062-A7D2-D0D526EC84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8410" y="140379"/>
            <a:ext cx="7815330" cy="697821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深入探究：关于诗歌意象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1CFC015-CCAC-4061-BBE3-A34FC05DE5FB}"/>
              </a:ext>
            </a:extLst>
          </p:cNvPr>
          <p:cNvSpPr txBox="1"/>
          <p:nvPr/>
        </p:nvSpPr>
        <p:spPr>
          <a:xfrm>
            <a:off x="4278022" y="1211297"/>
            <a:ext cx="2595218" cy="76065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血滴</a:t>
            </a:r>
            <a:endParaRPr lang="zh-CN" altLang="en-US" sz="2400">
              <a:solidFill>
                <a:prstClr val="black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3A7A2FA-C8FD-4365-9D0E-48515C68FC61}"/>
              </a:ext>
            </a:extLst>
          </p:cNvPr>
          <p:cNvSpPr txBox="1"/>
          <p:nvPr/>
        </p:nvSpPr>
        <p:spPr>
          <a:xfrm>
            <a:off x="1699260" y="2185031"/>
            <a:ext cx="104927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血滴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，从撕裂的千层掌鞋底渗出。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1D34EEA-421A-4AA8-B74E-D5B743E3E9CA}"/>
              </a:ext>
            </a:extLst>
          </p:cNvPr>
          <p:cNvSpPr txBox="1"/>
          <p:nvPr/>
        </p:nvSpPr>
        <p:spPr>
          <a:xfrm>
            <a:off x="1341120" y="3429000"/>
            <a:ext cx="5135880" cy="168905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代表着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牺牲与决心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，既是人们的牺牲、痛苦、与磨难的见证，也是人们刚强不屈、永不言弃的佐证。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644C19D-B209-48A7-AD1E-DEC555A4B9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0439" y="1333216"/>
            <a:ext cx="4457983" cy="44579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174276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1202478-D9DE-4062-A7D2-D0D526EC84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8410" y="140379"/>
            <a:ext cx="7530170" cy="697821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深入探究：关于诗歌意象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1CFC015-CCAC-4061-BBE3-A34FC05DE5FB}"/>
              </a:ext>
            </a:extLst>
          </p:cNvPr>
          <p:cNvSpPr txBox="1"/>
          <p:nvPr/>
        </p:nvSpPr>
        <p:spPr>
          <a:xfrm>
            <a:off x="2037742" y="1456431"/>
            <a:ext cx="2595218" cy="76065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雄鹰、雪豹</a:t>
            </a:r>
            <a:endParaRPr lang="zh-CN" altLang="en-US" sz="2400">
              <a:solidFill>
                <a:prstClr val="black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3A7A2FA-C8FD-4365-9D0E-48515C68FC61}"/>
              </a:ext>
            </a:extLst>
          </p:cNvPr>
          <p:cNvSpPr txBox="1"/>
          <p:nvPr/>
        </p:nvSpPr>
        <p:spPr>
          <a:xfrm>
            <a:off x="708660" y="2536661"/>
            <a:ext cx="1049274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呵，真渴望有一只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雄鹰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雪豹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与我为伍。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C95198C-CA8D-4F83-B533-44B4A969AB79}"/>
              </a:ext>
            </a:extLst>
          </p:cNvPr>
          <p:cNvSpPr txBox="1"/>
          <p:nvPr/>
        </p:nvSpPr>
        <p:spPr>
          <a:xfrm>
            <a:off x="777240" y="3865156"/>
            <a:ext cx="5318760" cy="22430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“雄鹰” “雪豹”的形象是作者理想中的精神、意志和心灵的象征，代表着一种真正强大、雄壮和坚韧。是英雄标榜、给人以奋进的力量。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DDD7338E-5C52-4BF9-8740-7E6080B56B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82620" y="571500"/>
            <a:ext cx="3950970" cy="27577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FBE20888-2425-49FD-8C0B-C8CCBB7E82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2790" y="3542352"/>
            <a:ext cx="4118610" cy="30889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0910242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1202478-D9DE-4062-A7D2-D0D526EC84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8410" y="140379"/>
            <a:ext cx="7815330" cy="697821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深入探究：关于诗歌意象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1CFC015-CCAC-4061-BBE3-A34FC05DE5FB}"/>
              </a:ext>
            </a:extLst>
          </p:cNvPr>
          <p:cNvSpPr txBox="1"/>
          <p:nvPr/>
        </p:nvSpPr>
        <p:spPr>
          <a:xfrm>
            <a:off x="4651402" y="1154147"/>
            <a:ext cx="2595218" cy="76065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蜘蛛</a:t>
            </a:r>
            <a:endParaRPr lang="zh-CN" altLang="en-US" sz="2400">
              <a:solidFill>
                <a:prstClr val="black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3A7A2FA-C8FD-4365-9D0E-48515C68FC61}"/>
              </a:ext>
            </a:extLst>
          </p:cNvPr>
          <p:cNvSpPr txBox="1"/>
          <p:nvPr/>
        </p:nvSpPr>
        <p:spPr>
          <a:xfrm>
            <a:off x="1196340" y="2230751"/>
            <a:ext cx="1049274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但有一只小得可怜的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蜘蛛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与我一同默享着这大自然赐予的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快慰。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A5A3034-07CA-4074-94B3-1A4BE157DE63}"/>
              </a:ext>
            </a:extLst>
          </p:cNvPr>
          <p:cNvSpPr txBox="1"/>
          <p:nvPr/>
        </p:nvSpPr>
        <p:spPr>
          <a:xfrm>
            <a:off x="636270" y="3429000"/>
            <a:ext cx="5806440" cy="168905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“蜘蛛” 则是作者现实状态的写照，是他“囚徒”身份的一种反映。同时也暗喻那些虽然渺小、但不失刚毅之志的无名英雄。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0794DB67-7455-49AE-9B86-C0B7B18380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90460" y="2857500"/>
            <a:ext cx="3779520" cy="37795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1655341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1202478-D9DE-4062-A7D2-D0D526EC84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8410" y="140379"/>
            <a:ext cx="7815330" cy="697821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总结：诗歌的情感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C08B90D-97C8-423D-B62C-C89B888359FD}"/>
              </a:ext>
            </a:extLst>
          </p:cNvPr>
          <p:cNvSpPr txBox="1"/>
          <p:nvPr/>
        </p:nvSpPr>
        <p:spPr>
          <a:xfrm>
            <a:off x="544830" y="1773482"/>
            <a:ext cx="10938510" cy="331103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这首诗表现的是孤绝之境的超越：昌耀是一个孤独的诗人，他自始自终有着一种震动人心的忧郁和伤感，而隐藏在这背后的是诗人对生命本真与尊严的追寻和捍卫。在这首诗中诗人似乎是一个冷静的旁观者，又似乎是一个积极的生命体验者，他在这首诗中开始他的征服之旅，继而完成旅途，继而完成了自我超越。</a:t>
            </a:r>
          </a:p>
          <a:p>
            <a:pPr>
              <a:lnSpc>
                <a:spcPct val="12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联系写作背景，昌耀并没有与那个时代一同“滑坡”，而是在峨日朵雪峰之侧占稳了自己的高度。这是生命意志和生命强力的伟岸展示，呈示在这种高度的生命必定是强健和雄壮者的生命，定格在这种险峰的姿态必定是胜利者的姿态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endParaRPr lang="zh-CN" altLang="en-US" sz="240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0262684"/>
      </p:ext>
    </p:ext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1202478-D9DE-4062-A7D2-D0D526EC84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8410" y="140379"/>
            <a:ext cx="7815330" cy="697821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诗歌的艺术特色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F18C669-568C-44FD-BEAE-7B3C5CBD2A34}"/>
              </a:ext>
            </a:extLst>
          </p:cNvPr>
          <p:cNvSpPr txBox="1"/>
          <p:nvPr/>
        </p:nvSpPr>
        <p:spPr>
          <a:xfrm>
            <a:off x="906780" y="1408331"/>
            <a:ext cx="10309860" cy="138435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 b="1">
                <a:solidFill>
                  <a:srgbClr val="FF0000"/>
                </a:solidFill>
              </a:rPr>
              <a:t>①视听合一：</a:t>
            </a:r>
            <a:r>
              <a:rPr lang="zh-CN" altLang="en-US" sz="2400"/>
              <a:t>视觉</a:t>
            </a:r>
            <a:r>
              <a:rPr lang="en-US" altLang="zh-CN" sz="2400"/>
              <a:t>——</a:t>
            </a:r>
            <a:r>
              <a:rPr lang="zh-CN" altLang="en-US" sz="2400"/>
              <a:t>“我”吃惊地看到一派壮丽的雪峰落日景象</a:t>
            </a:r>
            <a:r>
              <a:rPr lang="en-US" altLang="zh-CN" sz="2400"/>
              <a:t>;</a:t>
            </a:r>
            <a:r>
              <a:rPr lang="zh-CN" altLang="en-US" sz="2400"/>
              <a:t>听觉形象</a:t>
            </a:r>
            <a:r>
              <a:rPr lang="en-US" altLang="zh-CN" sz="2400"/>
              <a:t>——</a:t>
            </a:r>
            <a:r>
              <a:rPr lang="zh-CN" altLang="en-US" sz="2400"/>
              <a:t>滑坡的石砾引动深渊的器鸣，如军旅的杀声渐远而去。视听合一，表明“我“在这个高度上的坚持决非易事。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83FDF45-DD0B-4134-9352-B90A2FCAD87B}"/>
              </a:ext>
            </a:extLst>
          </p:cNvPr>
          <p:cNvSpPr txBox="1"/>
          <p:nvPr/>
        </p:nvSpPr>
        <p:spPr>
          <a:xfrm>
            <a:off x="872490" y="3362815"/>
            <a:ext cx="10378440" cy="315714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②强烈的对比：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两组意象形成鲜明而浓烈的对比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强大和弱小、光明与幽暗、热闹与沉寂、高拔与低矮。在峨日朵雪峰之侧坚守住高度的不是强大的雄鹰或雪豹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而是弱小得可怜的蜘蛛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光明的太阳不过是虚妄的神明和幻象的真理的别称，堆砌的石砾不过是狂热的信念、迷信的追求、廉价的乐观的代号，而它们正在跃入幽暗却引力无穷的山海，正在滑向棕色的深渊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一派嚣鸣的、象军旅的喊杀声的，原来是在“滑坡”，是在“远去”，而接纳和归结它们的恰恰是沉寂和冷静。</a:t>
            </a:r>
          </a:p>
        </p:txBody>
      </p:sp>
    </p:spTree>
    <p:extLst>
      <p:ext uri="{BB962C8B-B14F-4D97-AF65-F5344CB8AC3E}">
        <p14:creationId xmlns:p14="http://schemas.microsoft.com/office/powerpoint/2010/main" val="3638499992"/>
      </p:ext>
    </p:ext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52C7903D-8AE6-4367-A690-473D74B624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73313" cy="6858000"/>
          </a:xfrm>
          <a:prstGeom prst="rect">
            <a:avLst/>
          </a:prstGeom>
        </p:spPr>
      </p:pic>
      <p:sp>
        <p:nvSpPr>
          <p:cNvPr id="5" name="矩形: 圆角 4">
            <a:extLst>
              <a:ext uri="{FF2B5EF4-FFF2-40B4-BE49-F238E27FC236}">
                <a16:creationId xmlns:a16="http://schemas.microsoft.com/office/drawing/2014/main" id="{155F3563-1370-4227-B43C-DCF91B345176}"/>
              </a:ext>
            </a:extLst>
          </p:cNvPr>
          <p:cNvSpPr/>
          <p:nvPr/>
        </p:nvSpPr>
        <p:spPr>
          <a:xfrm>
            <a:off x="3638283" y="1790163"/>
            <a:ext cx="5196625" cy="3277673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altLang="zh-CN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昌耀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统编高中语文必修上册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授课人：长郡斑马湖中学  谢忠凯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87CA973D-DC12-4EE4-891F-0D14B33EE7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4912" y="2080214"/>
            <a:ext cx="4151736" cy="1066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613699"/>
      </p:ext>
    </p:ext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1202478-D9DE-4062-A7D2-D0D526EC84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8410" y="140379"/>
            <a:ext cx="7815330" cy="697821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诗歌的艺术特色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F18C669-568C-44FD-BEAE-7B3C5CBD2A34}"/>
              </a:ext>
            </a:extLst>
          </p:cNvPr>
          <p:cNvSpPr txBox="1"/>
          <p:nvPr/>
        </p:nvSpPr>
        <p:spPr>
          <a:xfrm>
            <a:off x="1158240" y="1668441"/>
            <a:ext cx="10172700" cy="182755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 b="1">
                <a:solidFill>
                  <a:srgbClr val="FF0000"/>
                </a:solidFill>
              </a:rPr>
              <a:t>③象征手法，</a:t>
            </a:r>
            <a:r>
              <a:rPr lang="zh-CN" altLang="en-US" sz="2400"/>
              <a:t>如“太阳”、“山海”、“雪豹”、“雄鹰”、“蜘蛛”等意象，均有非常强烈的象征色彩，它们将“光明”、“黑暗”、“力量”等较为抽象的精神品质转化为具体的可以感知的日常形象，赋予本篇诗歌以深意，也给读者留下思考的空间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1F2D8A8-022A-42D2-BBA5-246CC39B150F}"/>
              </a:ext>
            </a:extLst>
          </p:cNvPr>
          <p:cNvSpPr txBox="1"/>
          <p:nvPr/>
        </p:nvSpPr>
        <p:spPr>
          <a:xfrm>
            <a:off x="1158240" y="4275783"/>
            <a:ext cx="10172700" cy="138435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④特写镜头：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一只小小的蜘蛛在岩壁上与“我“同在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对生命的热爱、对生命力的赞颂，就是从这只小小的蜘蛛表露出来的。很多时候，不起眼的细小意象比司空见惯的“波澜壮阔“更有力量。</a:t>
            </a:r>
          </a:p>
        </p:txBody>
      </p:sp>
    </p:spTree>
    <p:extLst>
      <p:ext uri="{BB962C8B-B14F-4D97-AF65-F5344CB8AC3E}">
        <p14:creationId xmlns:p14="http://schemas.microsoft.com/office/powerpoint/2010/main" val="3161558008"/>
      </p:ext>
    </p:ext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1202478-D9DE-4062-A7D2-D0D526EC84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8410" y="140379"/>
            <a:ext cx="7815330" cy="697821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拓展提升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F18C669-568C-44FD-BEAE-7B3C5CBD2A34}"/>
              </a:ext>
            </a:extLst>
          </p:cNvPr>
          <p:cNvSpPr txBox="1"/>
          <p:nvPr/>
        </p:nvSpPr>
        <p:spPr>
          <a:xfrm>
            <a:off x="1093470" y="1221671"/>
            <a:ext cx="10172700" cy="5656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800" b="1"/>
              <a:t>学习了这首诗后，你觉得应该怎样面对困难和恐惧？</a:t>
            </a:r>
            <a:endParaRPr lang="zh-CN" altLang="en-US" sz="280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82C52D6-47DF-4B1E-A07E-05DDA2F988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9865" y="2170747"/>
            <a:ext cx="6732270" cy="44836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New picture" hidden="1"/>
          <p:cNvPicPr/>
          <p:nvPr/>
        </p:nvPicPr>
        <p:blipFill>
          <a:blip r:embed="rId3"/>
          <a:stretch>
            <a:fillRect/>
          </a:stretch>
        </p:blipFill>
        <p:spPr>
          <a:xfrm>
            <a:off x="12141200" y="10617200"/>
            <a:ext cx="419100" cy="4191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1813565618"/>
      </p:ext>
    </p:ext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1202478-D9DE-4062-A7D2-D0D526EC84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1290" y="231819"/>
            <a:ext cx="7815330" cy="697821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走近作者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DC0DAD5-D3EA-4CF0-8822-DEEEEC5FE7A2}"/>
              </a:ext>
            </a:extLst>
          </p:cNvPr>
          <p:cNvSpPr txBox="1"/>
          <p:nvPr/>
        </p:nvSpPr>
        <p:spPr>
          <a:xfrm>
            <a:off x="441960" y="1296799"/>
            <a:ext cx="6926580" cy="492993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王昌耀（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1936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～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2000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）笔名昌耀。湖南桃园人。当代诗人。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1950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年参加中华人民解放军并考入部队文工团，同年参加抗美援朝。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1953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年在朝鲜战争中负伤转至河北省荣军学校读书，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1954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年在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河北文艺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发布处女作。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1956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年报名到大西北拓荒。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1957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年被错划为“右派”，并关入荣湟源看守所。后来被当做“有文化的犯人”选拔出来，在一家监狱工厂学炼钢。颠沛于青海垦区二十余年。“文革”后平反，仍坚持留在青海，在青海省作协从事专业创作。出版诗集有</a:t>
            </a:r>
            <a:r>
              <a:rPr lang="en-US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昌耀抒情诗集</a:t>
            </a:r>
            <a:r>
              <a:rPr lang="en-US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1994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年出版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命运之书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昌耀四十年诗作精品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等。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C7F163ED-0227-47B7-B20D-4EFA870675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19999" y="2032634"/>
            <a:ext cx="4329077" cy="35985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22192973"/>
      </p:ext>
    </p:ext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1202478-D9DE-4062-A7D2-D0D526EC84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1290" y="231819"/>
            <a:ext cx="7815330" cy="697821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创作背景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DC0DAD5-D3EA-4CF0-8822-DEEEEC5FE7A2}"/>
              </a:ext>
            </a:extLst>
          </p:cNvPr>
          <p:cNvSpPr txBox="1"/>
          <p:nvPr/>
        </p:nvSpPr>
        <p:spPr>
          <a:xfrm>
            <a:off x="5478780" y="1967359"/>
            <a:ext cx="6248400" cy="390504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这首诗创作于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1962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月，是时代、社会、政治、意识形态等等外在因素刺激诗人后，引发起诗人的心理反应而产生的具有鲜明整体象征特点的一首短诗。这首诗最后完成在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1983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年，那是一个思想解放的年代。这也体现了诗人已经从一个“英雄”的年代大步跨入了一个真正的“人”的年代。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BDD96978-D69A-42FC-BF9E-5F23591F8F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6334" y="1310694"/>
            <a:ext cx="3438387" cy="4869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99706695"/>
      </p:ext>
    </p:ext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1202478-D9DE-4062-A7D2-D0D526EC84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1290" y="231819"/>
            <a:ext cx="7815330" cy="697821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解题：峨日朵雪峰之侧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DC0DAD5-D3EA-4CF0-8822-DEEEEC5FE7A2}"/>
              </a:ext>
            </a:extLst>
          </p:cNvPr>
          <p:cNvSpPr txBox="1"/>
          <p:nvPr/>
        </p:nvSpPr>
        <p:spPr>
          <a:xfrm>
            <a:off x="819150" y="1055025"/>
            <a:ext cx="10553700" cy="22430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“峨日朵”，实际上是现在的海北藏族自治州祁连县的峨堡镇的老百姓对于“峨堡”一词的发音。那么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峨日朵雪峰”便是指峨堡乡境内的祁连山脉中一座或者几座小雪峰。据此推测，它们原本没有自己独立的命名，只是诗人采用作为诗中一个如画的诗作之远景而已。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EC7E71C-E62C-4ADE-B0CF-678C43201D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0320" y="3429000"/>
            <a:ext cx="6454140" cy="32785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18808362"/>
      </p:ext>
    </p:ext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1202478-D9DE-4062-A7D2-D0D526EC84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1290" y="231819"/>
            <a:ext cx="7815330" cy="697821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初读感知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8CE4EC6-0C33-4F62-884D-AEB06D253104}"/>
              </a:ext>
            </a:extLst>
          </p:cNvPr>
          <p:cNvSpPr txBox="1"/>
          <p:nvPr/>
        </p:nvSpPr>
        <p:spPr>
          <a:xfrm>
            <a:off x="67195" y="1083638"/>
            <a:ext cx="5320145" cy="554254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ts val="2500"/>
              </a:lnSpc>
              <a:defRPr/>
            </a:pPr>
            <a:r>
              <a:rPr lang="zh-CN" altLang="en-US" sz="2800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华文楷体" panose="02010600040101010101" charset="-122"/>
              </a:rPr>
              <a:t>峨日朵雪峰之侧</a:t>
            </a:r>
            <a:endParaRPr lang="en-US" altLang="zh-CN" sz="2800">
              <a:solidFill>
                <a:prstClr val="black"/>
              </a:solidFill>
              <a:latin typeface="华文楷体" charset="-122"/>
              <a:ea typeface="华文楷体"/>
              <a:cs typeface="华文楷体" charset="0"/>
              <a:sym typeface="华文楷体" charset="-122"/>
            </a:endParaRPr>
          </a:p>
          <a:p>
            <a:pPr algn="ctr">
              <a:lnSpc>
                <a:spcPts val="2500"/>
              </a:lnSpc>
              <a:defRPr/>
            </a:pPr>
            <a:endParaRPr lang="zh-CN" altLang="en-US" sz="2800">
              <a:solidFill>
                <a:prstClr val="black"/>
              </a:solidFill>
              <a:latin typeface="华文楷体" charset="-122"/>
              <a:ea typeface="华文楷体"/>
              <a:cs typeface="华文楷体" charset="0"/>
              <a:sym typeface="华文楷体" charset="-122"/>
            </a:endParaRPr>
          </a:p>
          <a:p>
            <a:pPr algn="ctr">
              <a:lnSpc>
                <a:spcPts val="2500"/>
              </a:lnSpc>
              <a:defRPr/>
            </a:pPr>
            <a:r>
              <a:rPr lang="zh-CN" altLang="en-US" sz="2000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华文楷体" panose="02010600040101010101" charset="-122"/>
              </a:rPr>
              <a:t>这是我此刻仅能征服的高度了：</a:t>
            </a:r>
          </a:p>
          <a:p>
            <a:pPr algn="ctr">
              <a:lnSpc>
                <a:spcPts val="2500"/>
              </a:lnSpc>
              <a:defRPr/>
            </a:pPr>
            <a:r>
              <a:rPr lang="zh-CN" altLang="en-US" sz="2000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华文楷体" panose="02010600040101010101" charset="-122"/>
              </a:rPr>
              <a:t>我小心地探出前额，</a:t>
            </a:r>
          </a:p>
          <a:p>
            <a:pPr algn="ctr">
              <a:lnSpc>
                <a:spcPts val="2500"/>
              </a:lnSpc>
              <a:defRPr/>
            </a:pPr>
            <a:r>
              <a:rPr lang="zh-CN" altLang="en-US" sz="2000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华文楷体" panose="02010600040101010101" charset="-122"/>
              </a:rPr>
              <a:t>惊异于薄壁那边</a:t>
            </a:r>
          </a:p>
          <a:p>
            <a:pPr algn="ctr">
              <a:lnSpc>
                <a:spcPts val="2500"/>
              </a:lnSpc>
              <a:defRPr/>
            </a:pPr>
            <a:r>
              <a:rPr lang="zh-CN" altLang="en-US" sz="2000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华文楷体" panose="02010600040101010101" charset="-122"/>
              </a:rPr>
              <a:t>朝向峨日朵之雪彷徨许久的太阳</a:t>
            </a:r>
          </a:p>
          <a:p>
            <a:pPr algn="ctr">
              <a:lnSpc>
                <a:spcPts val="2500"/>
              </a:lnSpc>
              <a:defRPr/>
            </a:pPr>
            <a:r>
              <a:rPr lang="zh-CN" altLang="en-US" sz="2000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华文楷体" panose="02010600040101010101" charset="-122"/>
              </a:rPr>
              <a:t>正决然跃入一片引力无穷的</a:t>
            </a:r>
          </a:p>
          <a:p>
            <a:pPr algn="ctr">
              <a:lnSpc>
                <a:spcPts val="2500"/>
              </a:lnSpc>
              <a:defRPr/>
            </a:pPr>
            <a:r>
              <a:rPr lang="zh-CN" altLang="en-US" sz="2000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华文楷体" panose="02010600040101010101" charset="-122"/>
              </a:rPr>
              <a:t>山海。石砾不时滑坡，</a:t>
            </a:r>
          </a:p>
          <a:p>
            <a:pPr algn="ctr">
              <a:lnSpc>
                <a:spcPts val="2500"/>
              </a:lnSpc>
              <a:defRPr/>
            </a:pPr>
            <a:r>
              <a:rPr lang="zh-CN" altLang="en-US" sz="2000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华文楷体" panose="02010600040101010101" charset="-122"/>
              </a:rPr>
              <a:t>引动棕色深渊自上而下的一派</a:t>
            </a:r>
            <a:r>
              <a:rPr lang="zh-CN" altLang="en-US" sz="20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华文楷体" panose="02010600040101010101" charset="-122"/>
              </a:rPr>
              <a:t>嚣</a:t>
            </a:r>
            <a:r>
              <a:rPr lang="zh-CN" altLang="en-US" sz="2000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华文楷体" panose="02010600040101010101" charset="-122"/>
              </a:rPr>
              <a:t>鸣，</a:t>
            </a:r>
          </a:p>
          <a:p>
            <a:pPr algn="ctr">
              <a:lnSpc>
                <a:spcPts val="2500"/>
              </a:lnSpc>
              <a:defRPr/>
            </a:pPr>
            <a:r>
              <a:rPr lang="zh-CN" altLang="en-US" sz="2000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华文楷体" panose="02010600040101010101" charset="-122"/>
              </a:rPr>
              <a:t>像军旅远去的喊杀声。</a:t>
            </a:r>
          </a:p>
          <a:p>
            <a:pPr algn="ctr">
              <a:lnSpc>
                <a:spcPts val="2500"/>
              </a:lnSpc>
              <a:defRPr/>
            </a:pPr>
            <a:r>
              <a:rPr lang="zh-CN" altLang="en-US" sz="2000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华文楷体" panose="02010600040101010101" charset="-122"/>
              </a:rPr>
              <a:t>我的指关节铆钉一样</a:t>
            </a:r>
            <a:r>
              <a:rPr lang="zh-CN" altLang="en-US" sz="20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华文楷体" panose="02010600040101010101" charset="-122"/>
              </a:rPr>
              <a:t>楔</a:t>
            </a:r>
            <a:r>
              <a:rPr lang="zh-CN" altLang="en-US" sz="2000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华文楷体" panose="02010600040101010101" charset="-122"/>
              </a:rPr>
              <a:t>入巨石的</a:t>
            </a:r>
            <a:r>
              <a:rPr lang="zh-CN" altLang="en-US" sz="20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华文楷体" panose="02010600040101010101" charset="-122"/>
              </a:rPr>
              <a:t>罅隙</a:t>
            </a:r>
          </a:p>
          <a:p>
            <a:pPr algn="ctr">
              <a:lnSpc>
                <a:spcPts val="2500"/>
              </a:lnSpc>
              <a:defRPr/>
            </a:pPr>
            <a:r>
              <a:rPr lang="zh-CN" altLang="en-US" sz="2000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华文楷体" panose="02010600040101010101" charset="-122"/>
              </a:rPr>
              <a:t>血滴，从撕裂的千层掌鞋底渗出。</a:t>
            </a:r>
          </a:p>
          <a:p>
            <a:pPr algn="ctr">
              <a:lnSpc>
                <a:spcPts val="2500"/>
              </a:lnSpc>
              <a:defRPr/>
            </a:pPr>
            <a:r>
              <a:rPr lang="zh-CN" altLang="en-US" sz="2000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华文楷体" panose="02010600040101010101" charset="-122"/>
              </a:rPr>
              <a:t>呵，真渴望有一只雄鹰或雪豹与我为伍。</a:t>
            </a:r>
          </a:p>
          <a:p>
            <a:pPr algn="ctr">
              <a:lnSpc>
                <a:spcPts val="2500"/>
              </a:lnSpc>
              <a:defRPr/>
            </a:pPr>
            <a:r>
              <a:rPr lang="zh-CN" altLang="en-US" sz="2000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华文楷体" panose="02010600040101010101" charset="-122"/>
              </a:rPr>
              <a:t>在锈蚀的岩壁；</a:t>
            </a:r>
          </a:p>
          <a:p>
            <a:pPr algn="ctr">
              <a:lnSpc>
                <a:spcPts val="2500"/>
              </a:lnSpc>
              <a:defRPr/>
            </a:pPr>
            <a:r>
              <a:rPr lang="zh-CN" altLang="en-US" sz="20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华文楷体" panose="02010600040101010101" charset="-122"/>
              </a:rPr>
              <a:t>但有</a:t>
            </a:r>
            <a:r>
              <a:rPr lang="zh-CN" altLang="en-US" sz="2000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华文楷体" panose="02010600040101010101" charset="-122"/>
              </a:rPr>
              <a:t>一只小得可怜的蜘蛛</a:t>
            </a:r>
          </a:p>
          <a:p>
            <a:pPr algn="ctr">
              <a:lnSpc>
                <a:spcPts val="2500"/>
              </a:lnSpc>
              <a:defRPr/>
            </a:pPr>
            <a:r>
              <a:rPr lang="zh-CN" altLang="en-US" sz="2000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华文楷体" panose="02010600040101010101" charset="-122"/>
              </a:rPr>
              <a:t>与我一同默享着这大自然赐予的</a:t>
            </a:r>
          </a:p>
          <a:p>
            <a:pPr algn="ctr">
              <a:lnSpc>
                <a:spcPts val="2500"/>
              </a:lnSpc>
              <a:defRPr/>
            </a:pPr>
            <a:r>
              <a:rPr lang="zh-CN" altLang="en-US" sz="2000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华文楷体" panose="02010600040101010101" charset="-122"/>
              </a:rPr>
              <a:t>快慰。</a:t>
            </a:r>
            <a:endParaRPr lang="en-US" altLang="zh-CN" sz="2000">
              <a:solidFill>
                <a:prstClr val="black"/>
              </a:solidFill>
              <a:latin typeface="华文楷体" charset="-122"/>
              <a:ea typeface="华文楷体"/>
              <a:cs typeface="华文楷体" charset="0"/>
              <a:sym typeface="华文楷体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ED5E95F-CD99-42AF-A874-1C68860FA8FD}"/>
              </a:ext>
            </a:extLst>
          </p:cNvPr>
          <p:cNvSpPr txBox="1"/>
          <p:nvPr/>
        </p:nvSpPr>
        <p:spPr>
          <a:xfrm>
            <a:off x="5769407" y="1822527"/>
            <a:ext cx="5957773" cy="372820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华文楷体" panose="02010600040101010101" charset="-122"/>
              </a:rPr>
              <a:t>嚣：</a:t>
            </a:r>
            <a:r>
              <a:rPr lang="en-US" altLang="zh-CN" sz="3600" b="1" err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华文楷体" panose="02010600040101010101" charset="-122"/>
              </a:rPr>
              <a:t>xiāo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华文楷体" panose="02010600040101010101" charset="-122"/>
              </a:rPr>
              <a:t>，喧哗</a:t>
            </a:r>
          </a:p>
          <a:p>
            <a:pPr>
              <a:lnSpc>
                <a:spcPct val="200000"/>
              </a:lnSpc>
              <a:defRPr/>
            </a:pP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华文楷体" panose="02010600040101010101" charset="-122"/>
              </a:rPr>
              <a:t>揳：</a:t>
            </a:r>
            <a:r>
              <a:rPr lang="en-US" altLang="zh-CN" sz="3600" b="1" err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华文楷体" panose="02010600040101010101" charset="-122"/>
              </a:rPr>
              <a:t>xiē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华文楷体" panose="02010600040101010101" charset="-122"/>
              </a:rPr>
              <a:t>，捶打</a:t>
            </a:r>
          </a:p>
          <a:p>
            <a:pPr>
              <a:lnSpc>
                <a:spcPct val="200000"/>
              </a:lnSpc>
              <a:defRPr/>
            </a:pP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华文楷体" panose="02010600040101010101" charset="-122"/>
              </a:rPr>
              <a:t>罅隙：</a:t>
            </a:r>
            <a:r>
              <a:rPr lang="en-US" altLang="zh-CN" sz="3600" b="1" err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华文楷体" panose="02010600040101010101" charset="-122"/>
              </a:rPr>
              <a:t>xià xì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华文楷体" panose="02010600040101010101" charset="-122"/>
              </a:rPr>
              <a:t>，裂缝，缝隙</a:t>
            </a:r>
          </a:p>
          <a:p>
            <a:pPr>
              <a:lnSpc>
                <a:spcPts val="2500"/>
              </a:lnSpc>
              <a:defRPr/>
            </a:pPr>
            <a:endParaRPr lang="en-US" altLang="zh-CN" sz="2000">
              <a:solidFill>
                <a:prstClr val="black">
                  <a:lumMod val="85000"/>
                  <a:lumOff val="15000"/>
                </a:prstClr>
              </a:solidFill>
              <a:latin typeface="华文楷体" charset="-122"/>
              <a:ea typeface="华文楷体"/>
              <a:cs typeface="华文楷体" charset="0"/>
              <a:sym typeface="华文楷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8044098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1202478-D9DE-4062-A7D2-D0D526EC84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1290" y="231819"/>
            <a:ext cx="7815330" cy="697821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诗句理解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069525A-F267-4073-A406-A2CBA1CC9FF5}"/>
              </a:ext>
            </a:extLst>
          </p:cNvPr>
          <p:cNvSpPr txBox="1"/>
          <p:nvPr/>
        </p:nvSpPr>
        <p:spPr>
          <a:xfrm>
            <a:off x="3390900" y="1285696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“这是我此刻仅能征服的高度了”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5F64F1E-4248-402D-A48D-36362F188A83}"/>
              </a:ext>
            </a:extLst>
          </p:cNvPr>
          <p:cNvSpPr txBox="1"/>
          <p:nvPr/>
        </p:nvSpPr>
        <p:spPr>
          <a:xfrm>
            <a:off x="590550" y="2164973"/>
            <a:ext cx="11010900" cy="315714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写得凝练而含蓄。它暗示了多重意思：“此刻”的高度虽不是山之顶峰，却是“我”尽了自己的最大努力所达到的；这并不意味着将来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或“下一刻”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)“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我”不能达到新的高度，也不意味着此刻的高度微不足道，这毕竟已是一次历尽艰辛的征服。它还暗示了“我”身后已经陆续征服了的那些高度，暗示了“我”的目标与“我”的努力之间的差距，暗示了某种“先喘口气”的决定。于是，“我小心地探出前额”，仿佛是一切艰辛的一种报偿我”吃惊地看到一派壮丽的雪峰落日景象。</a:t>
            </a:r>
          </a:p>
        </p:txBody>
      </p:sp>
    </p:spTree>
    <p:extLst>
      <p:ext uri="{BB962C8B-B14F-4D97-AF65-F5344CB8AC3E}">
        <p14:creationId xmlns:p14="http://schemas.microsoft.com/office/powerpoint/2010/main" val="3762841728"/>
      </p:ext>
    </p:ext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1202478-D9DE-4062-A7D2-D0D526EC84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1290" y="231819"/>
            <a:ext cx="7815330" cy="697821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诗句理解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069525A-F267-4073-A406-A2CBA1CC9FF5}"/>
              </a:ext>
            </a:extLst>
          </p:cNvPr>
          <p:cNvSpPr txBox="1"/>
          <p:nvPr/>
        </p:nvSpPr>
        <p:spPr>
          <a:xfrm>
            <a:off x="590550" y="1285696"/>
            <a:ext cx="1160145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“朝向峨日朵之雪彷徨许久的太阳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正决然跃入一片引力无穷的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山海。”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5F64F1E-4248-402D-A48D-36362F188A83}"/>
              </a:ext>
            </a:extLst>
          </p:cNvPr>
          <p:cNvSpPr txBox="1"/>
          <p:nvPr/>
        </p:nvSpPr>
        <p:spPr>
          <a:xfrm>
            <a:off x="697230" y="2164972"/>
            <a:ext cx="11010900" cy="94115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这是一个宛转重叠绵密奇崛的长句，长句极易写得或累赘或松散或拖沓，而这里意象的密度却显示了诗人锤炼的功力。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5F1131C-674D-4CC9-B39E-AD1E5E86CE0E}"/>
              </a:ext>
            </a:extLst>
          </p:cNvPr>
          <p:cNvSpPr txBox="1"/>
          <p:nvPr/>
        </p:nvSpPr>
        <p:spPr>
          <a:xfrm>
            <a:off x="590550" y="3429000"/>
            <a:ext cx="1092327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“石砾不时滑坡，引动棕色深渊自上而下的一派嚣鸣，像军旅远去的喊杀声。”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C540458-2BF3-4E2F-834A-47C1C9833C63}"/>
              </a:ext>
            </a:extLst>
          </p:cNvPr>
          <p:cNvSpPr txBox="1"/>
          <p:nvPr/>
        </p:nvSpPr>
        <p:spPr>
          <a:xfrm>
            <a:off x="493394" y="4516849"/>
            <a:ext cx="11424285" cy="22707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这一音响的叠加使落日更显壮观。滑坡的动势与落日的动势都是下坠的，与攀登者的动势正好相反。于是视听合一的效果就不单产生审美意义上的“崇高”，而且在读者的生理上引发一种紧张。那一片“引力无穷的山海”事实上也在竭力使“我”下坠。千军万马般的厮杀声响在“我”身旁向深渊“自上而下”地远去时，“我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在这个高度上的坚持就决非易事。</a:t>
            </a:r>
          </a:p>
        </p:txBody>
      </p:sp>
    </p:spTree>
    <p:extLst>
      <p:ext uri="{BB962C8B-B14F-4D97-AF65-F5344CB8AC3E}">
        <p14:creationId xmlns:p14="http://schemas.microsoft.com/office/powerpoint/2010/main" val="1961935957"/>
      </p:ext>
    </p:ext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1202478-D9DE-4062-A7D2-D0D526EC84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1290" y="231819"/>
            <a:ext cx="7815330" cy="697821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诗句理解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069525A-F267-4073-A406-A2CBA1CC9FF5}"/>
              </a:ext>
            </a:extLst>
          </p:cNvPr>
          <p:cNvSpPr txBox="1"/>
          <p:nvPr/>
        </p:nvSpPr>
        <p:spPr>
          <a:xfrm>
            <a:off x="0" y="1285696"/>
            <a:ext cx="1219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“我的指关节铆钉一样楔人巨石的罅隙。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血滴，从撕裂的千层掌鞋底渗出。”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C540458-2BF3-4E2F-834A-47C1C9833C63}"/>
              </a:ext>
            </a:extLst>
          </p:cNvPr>
          <p:cNvSpPr txBox="1"/>
          <p:nvPr/>
        </p:nvSpPr>
        <p:spPr>
          <a:xfrm>
            <a:off x="383857" y="2588989"/>
            <a:ext cx="11424285" cy="315714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无论是前一句所描述的将指关节如铆钉般插入巨石的缝隙中，还是后一句所描写的脚下受伤而出的血滴已然由鞋底渗入，这两句话都带有极为强烈的壮烈之感。作者彷佛是一位毅力坚定的登山者，但是由这两句，我们可以发现作者绝对不止是一位登山人，而是将自己的生死、生命都交付于这场攀登的勇士。</a:t>
            </a:r>
          </a:p>
          <a:p>
            <a:pPr>
              <a:lnSpc>
                <a:spcPct val="12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 结合作者的生平，便很容易理解：作者是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将自己前半生的生死奋斗均浓缩在这场攀登之中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，短短数字中包含着诗人本人极为浓厚的个体生命体验色彩。这样的描写，更能够打动读者，也更能够将诗人的殊死奋斗描绘得淋漓尽致。</a:t>
            </a:r>
          </a:p>
        </p:txBody>
      </p:sp>
    </p:spTree>
    <p:extLst>
      <p:ext uri="{BB962C8B-B14F-4D97-AF65-F5344CB8AC3E}">
        <p14:creationId xmlns:p14="http://schemas.microsoft.com/office/powerpoint/2010/main" val="3776557595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宽屏</PresentationFormat>
  <Paragraphs>100</Paragraphs>
  <Slides>21</Slides>
  <Notes>0</Notes>
  <TotalTime>114</TotalTime>
  <HiddenSlides>0</HiddenSlides>
  <MMClips>0</MMClips>
  <ScaleCrop>0</ScaleCrop>
  <HeadingPairs>
    <vt:vector baseType="variant" size="6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baseType="lpstr" size="29">
      <vt:lpstr>Arial</vt:lpstr>
      <vt:lpstr>等线 Light</vt:lpstr>
      <vt:lpstr>等线</vt:lpstr>
      <vt:lpstr>微软雅黑</vt:lpstr>
      <vt:lpstr>仿宋</vt:lpstr>
      <vt:lpstr>华文楷体</vt:lpstr>
      <vt:lpstr>楷体</vt:lpstr>
      <vt:lpstr>Office 主题​​</vt:lpstr>
      <vt:lpstr>导入：看到雪峰，你有什么感受？</vt:lpstr>
      <vt:lpstr>PowerPoint Presentation</vt:lpstr>
      <vt:lpstr>走近作者</vt:lpstr>
      <vt:lpstr>创作背景</vt:lpstr>
      <vt:lpstr>解题：峨日朵雪峰之侧</vt:lpstr>
      <vt:lpstr>初读感知</vt:lpstr>
      <vt:lpstr>诗句理解</vt:lpstr>
      <vt:lpstr>诗句理解</vt:lpstr>
      <vt:lpstr>诗句理解</vt:lpstr>
      <vt:lpstr>诗句理解</vt:lpstr>
      <vt:lpstr>知识回顾：关于意象</vt:lpstr>
      <vt:lpstr>深入探究：关于诗歌意象</vt:lpstr>
      <vt:lpstr>深入探究：关于诗歌意象</vt:lpstr>
      <vt:lpstr>深入探究：关于诗歌意象</vt:lpstr>
      <vt:lpstr>深入探究：关于诗歌意象</vt:lpstr>
      <vt:lpstr>深入探究：关于诗歌意象</vt:lpstr>
      <vt:lpstr>深入探究：关于诗歌意象</vt:lpstr>
      <vt:lpstr>总结：诗歌的情感</vt:lpstr>
      <vt:lpstr>诗歌的艺术特色</vt:lpstr>
      <vt:lpstr>诗歌的艺术特色</vt:lpstr>
      <vt:lpstr>拓展提升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导入：看到雪峰，你有什么感受？</dc:title>
  <dc:creator>谢 忠凯</dc:creator>
  <cp:lastModifiedBy>谢 忠凯</cp:lastModifiedBy>
  <cp:revision>13</cp:revision>
  <dcterms:created xsi:type="dcterms:W3CDTF">2020-08-12T05:28:07Z</dcterms:created>
  <dcterms:modified xsi:type="dcterms:W3CDTF">2020-08-17T06:12:41Z</dcterms:modified>
</cp:coreProperties>
</file>