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6" r:id="rId6"/>
    <p:sldMasterId id="2147483708" r:id="rId7"/>
    <p:sldMasterId id="2147483720" r:id="rId8"/>
  </p:sldMasterIdLst>
  <p:notesMasterIdLst>
    <p:notesMasterId r:id="rId60"/>
  </p:notesMasterIdLst>
  <p:sldIdLst>
    <p:sldId id="329" r:id="rId9"/>
    <p:sldId id="268" r:id="rId10"/>
    <p:sldId id="330" r:id="rId11"/>
    <p:sldId id="333" r:id="rId12"/>
    <p:sldId id="291" r:id="rId13"/>
    <p:sldId id="331" r:id="rId14"/>
    <p:sldId id="332" r:id="rId15"/>
    <p:sldId id="336" r:id="rId16"/>
    <p:sldId id="337" r:id="rId17"/>
    <p:sldId id="338" r:id="rId18"/>
    <p:sldId id="339" r:id="rId19"/>
    <p:sldId id="334" r:id="rId20"/>
    <p:sldId id="341" r:id="rId21"/>
    <p:sldId id="342" r:id="rId22"/>
    <p:sldId id="344" r:id="rId23"/>
    <p:sldId id="345" r:id="rId24"/>
    <p:sldId id="346" r:id="rId25"/>
    <p:sldId id="347" r:id="rId26"/>
    <p:sldId id="383" r:id="rId27"/>
    <p:sldId id="384" r:id="rId28"/>
    <p:sldId id="348" r:id="rId29"/>
    <p:sldId id="355" r:id="rId30"/>
    <p:sldId id="382" r:id="rId31"/>
    <p:sldId id="379" r:id="rId32"/>
    <p:sldId id="380" r:id="rId33"/>
    <p:sldId id="381" r:id="rId34"/>
    <p:sldId id="353" r:id="rId35"/>
    <p:sldId id="356" r:id="rId36"/>
    <p:sldId id="376" r:id="rId37"/>
    <p:sldId id="377" r:id="rId38"/>
    <p:sldId id="357" r:id="rId39"/>
    <p:sldId id="358" r:id="rId40"/>
    <p:sldId id="359" r:id="rId41"/>
    <p:sldId id="363" r:id="rId42"/>
    <p:sldId id="364" r:id="rId43"/>
    <p:sldId id="365" r:id="rId44"/>
    <p:sldId id="367" r:id="rId45"/>
    <p:sldId id="368" r:id="rId46"/>
    <p:sldId id="369" r:id="rId47"/>
    <p:sldId id="370" r:id="rId48"/>
    <p:sldId id="366" r:id="rId49"/>
    <p:sldId id="371" r:id="rId50"/>
    <p:sldId id="372" r:id="rId51"/>
    <p:sldId id="373" r:id="rId52"/>
    <p:sldId id="374" r:id="rId53"/>
    <p:sldId id="375" r:id="rId54"/>
    <p:sldId id="259" r:id="rId55"/>
    <p:sldId id="303" r:id="rId56"/>
    <p:sldId id="260" r:id="rId57"/>
    <p:sldId id="261" r:id="rId58"/>
    <p:sldId id="304" r:id="rId59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sng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sng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sng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sng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sng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sng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sng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sng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sng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qz" initials="x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8000"/>
    <a:srgbClr val="0000FF"/>
    <a:srgbClr val="009900"/>
    <a:srgbClr val="006600"/>
    <a:srgbClr val="FF4215"/>
    <a:srgbClr val="339933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-1644" y="-84"/>
      </p:cViewPr>
      <p:guideLst>
        <p:guide orient="horz" pos="2175"/>
        <p:guide pos="283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1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4" Type="http://schemas.openxmlformats.org/officeDocument/2006/relationships/commentAuthors" Target="commentAuthors.xml"/><Relationship Id="rId63" Type="http://schemas.openxmlformats.org/officeDocument/2006/relationships/tableStyles" Target="tableStyles.xml"/><Relationship Id="rId62" Type="http://schemas.openxmlformats.org/officeDocument/2006/relationships/viewProps" Target="viewProps.xml"/><Relationship Id="rId61" Type="http://schemas.openxmlformats.org/officeDocument/2006/relationships/presProps" Target="presProps.xml"/><Relationship Id="rId60" Type="http://schemas.openxmlformats.org/officeDocument/2006/relationships/notesMaster" Target="notesMasters/notesMaster1.xml"/><Relationship Id="rId6" Type="http://schemas.openxmlformats.org/officeDocument/2006/relationships/slideMaster" Target="slideMasters/slideMaster5.xml"/><Relationship Id="rId59" Type="http://schemas.openxmlformats.org/officeDocument/2006/relationships/slide" Target="slides/slide51.xml"/><Relationship Id="rId58" Type="http://schemas.openxmlformats.org/officeDocument/2006/relationships/slide" Target="slides/slide50.xml"/><Relationship Id="rId57" Type="http://schemas.openxmlformats.org/officeDocument/2006/relationships/slide" Target="slides/slide49.xml"/><Relationship Id="rId56" Type="http://schemas.openxmlformats.org/officeDocument/2006/relationships/slide" Target="slides/slide48.xml"/><Relationship Id="rId55" Type="http://schemas.openxmlformats.org/officeDocument/2006/relationships/slide" Target="slides/slide47.xml"/><Relationship Id="rId54" Type="http://schemas.openxmlformats.org/officeDocument/2006/relationships/slide" Target="slides/slide46.xml"/><Relationship Id="rId53" Type="http://schemas.openxmlformats.org/officeDocument/2006/relationships/slide" Target="slides/slide45.xml"/><Relationship Id="rId52" Type="http://schemas.openxmlformats.org/officeDocument/2006/relationships/slide" Target="slides/slide44.xml"/><Relationship Id="rId51" Type="http://schemas.openxmlformats.org/officeDocument/2006/relationships/slide" Target="slides/slide43.xml"/><Relationship Id="rId50" Type="http://schemas.openxmlformats.org/officeDocument/2006/relationships/slide" Target="slides/slide42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41.xml"/><Relationship Id="rId48" Type="http://schemas.openxmlformats.org/officeDocument/2006/relationships/slide" Target="slides/slide40.xml"/><Relationship Id="rId47" Type="http://schemas.openxmlformats.org/officeDocument/2006/relationships/slide" Target="slides/slide39.xml"/><Relationship Id="rId46" Type="http://schemas.openxmlformats.org/officeDocument/2006/relationships/slide" Target="slides/slide38.xml"/><Relationship Id="rId45" Type="http://schemas.openxmlformats.org/officeDocument/2006/relationships/slide" Target="slides/slide37.xml"/><Relationship Id="rId44" Type="http://schemas.openxmlformats.org/officeDocument/2006/relationships/slide" Target="slides/slide36.xml"/><Relationship Id="rId43" Type="http://schemas.openxmlformats.org/officeDocument/2006/relationships/slide" Target="slides/slide35.xml"/><Relationship Id="rId42" Type="http://schemas.openxmlformats.org/officeDocument/2006/relationships/slide" Target="slides/slide34.xml"/><Relationship Id="rId41" Type="http://schemas.openxmlformats.org/officeDocument/2006/relationships/slide" Target="slides/slide33.xml"/><Relationship Id="rId40" Type="http://schemas.openxmlformats.org/officeDocument/2006/relationships/slide" Target="slides/slide32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1.xml"/><Relationship Id="rId38" Type="http://schemas.openxmlformats.org/officeDocument/2006/relationships/slide" Target="slides/slide30.xml"/><Relationship Id="rId37" Type="http://schemas.openxmlformats.org/officeDocument/2006/relationships/slide" Target="slides/slide29.xml"/><Relationship Id="rId36" Type="http://schemas.openxmlformats.org/officeDocument/2006/relationships/slide" Target="slides/slide28.xml"/><Relationship Id="rId35" Type="http://schemas.openxmlformats.org/officeDocument/2006/relationships/slide" Target="slides/slide27.xml"/><Relationship Id="rId34" Type="http://schemas.openxmlformats.org/officeDocument/2006/relationships/slide" Target="slides/slide26.xml"/><Relationship Id="rId33" Type="http://schemas.openxmlformats.org/officeDocument/2006/relationships/slide" Target="slides/slide25.xml"/><Relationship Id="rId32" Type="http://schemas.openxmlformats.org/officeDocument/2006/relationships/slide" Target="slides/slide24.xml"/><Relationship Id="rId31" Type="http://schemas.openxmlformats.org/officeDocument/2006/relationships/slide" Target="slides/slide23.xml"/><Relationship Id="rId30" Type="http://schemas.openxmlformats.org/officeDocument/2006/relationships/slide" Target="slides/slide22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1.xml"/><Relationship Id="rId28" Type="http://schemas.openxmlformats.org/officeDocument/2006/relationships/slide" Target="slides/slide20.xml"/><Relationship Id="rId27" Type="http://schemas.openxmlformats.org/officeDocument/2006/relationships/slide" Target="slides/slide19.xml"/><Relationship Id="rId26" Type="http://schemas.openxmlformats.org/officeDocument/2006/relationships/slide" Target="slides/slide18.xml"/><Relationship Id="rId25" Type="http://schemas.openxmlformats.org/officeDocument/2006/relationships/slide" Target="slides/slide17.xml"/><Relationship Id="rId24" Type="http://schemas.openxmlformats.org/officeDocument/2006/relationships/slide" Target="slides/slide16.xml"/><Relationship Id="rId23" Type="http://schemas.openxmlformats.org/officeDocument/2006/relationships/slide" Target="slides/slide15.xml"/><Relationship Id="rId22" Type="http://schemas.openxmlformats.org/officeDocument/2006/relationships/slide" Target="slides/slide14.xml"/><Relationship Id="rId21" Type="http://schemas.openxmlformats.org/officeDocument/2006/relationships/slide" Target="slides/slide13.xml"/><Relationship Id="rId20" Type="http://schemas.openxmlformats.org/officeDocument/2006/relationships/slide" Target="slides/slide12.xml"/><Relationship Id="rId2" Type="http://schemas.openxmlformats.org/officeDocument/2006/relationships/theme" Target="theme/theme1.xml"/><Relationship Id="rId19" Type="http://schemas.openxmlformats.org/officeDocument/2006/relationships/slide" Target="slides/slide11.xml"/><Relationship Id="rId18" Type="http://schemas.openxmlformats.org/officeDocument/2006/relationships/slide" Target="slides/slide10.xml"/><Relationship Id="rId17" Type="http://schemas.openxmlformats.org/officeDocument/2006/relationships/slide" Target="slides/slide9.xml"/><Relationship Id="rId16" Type="http://schemas.openxmlformats.org/officeDocument/2006/relationships/slide" Target="slides/slide8.xml"/><Relationship Id="rId15" Type="http://schemas.openxmlformats.org/officeDocument/2006/relationships/slide" Target="slides/slide7.xml"/><Relationship Id="rId14" Type="http://schemas.openxmlformats.org/officeDocument/2006/relationships/slide" Target="slides/slide6.xml"/><Relationship Id="rId13" Type="http://schemas.openxmlformats.org/officeDocument/2006/relationships/slide" Target="slides/slide5.xml"/><Relationship Id="rId12" Type="http://schemas.openxmlformats.org/officeDocument/2006/relationships/slide" Target="slides/slide4.xml"/><Relationship Id="rId11" Type="http://schemas.openxmlformats.org/officeDocument/2006/relationships/slide" Target="slides/slide3.xml"/><Relationship Id="rId10" Type="http://schemas.openxmlformats.org/officeDocument/2006/relationships/slide" Target="slides/slide2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200" u="none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sz="1200" u="none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676" name="Rectangle 4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buFontTx/>
              <a:buNone/>
              <a:defRPr sz="1200" u="none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en-US" altLang="zh-CN" sz="1200" u="none" dirty="0"/>
            </a:fld>
            <a:endParaRPr lang="en-US" altLang="zh-CN" sz="1200" u="non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228600"/>
            <a:ext cx="1943100" cy="5715000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228600"/>
            <a:ext cx="5676900" cy="5715000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4038600" cy="4302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4038600" cy="4302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533400"/>
            <a:ext cx="2057400" cy="5597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33400"/>
            <a:ext cx="6019800" cy="5597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quarter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quarter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quarter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quarter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2075" tIns="46038" rIns="92075" bIns="46038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quarter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228600"/>
            <a:ext cx="1943100" cy="5715000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228600"/>
            <a:ext cx="5676900" cy="5715000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10363" y="685800"/>
            <a:ext cx="2135187" cy="5181600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56338" cy="5181600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2075" tIns="46038" rIns="92075" bIns="46038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2" Type="http://schemas.openxmlformats.org/officeDocument/2006/relationships/theme" Target="../theme/theme5.xml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7.xml"/><Relationship Id="rId12" Type="http://schemas.openxmlformats.org/officeDocument/2006/relationships/theme" Target="../theme/theme6.xml"/><Relationship Id="rId11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5.xml"/><Relationship Id="rId1" Type="http://schemas.openxmlformats.org/officeDocument/2006/relationships/slideLayout" Target="../slideLayouts/slideLayout56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5.xml"/><Relationship Id="rId8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2.xml"/><Relationship Id="rId5" Type="http://schemas.openxmlformats.org/officeDocument/2006/relationships/slideLayout" Target="../slideLayouts/slideLayout71.xml"/><Relationship Id="rId4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9.xml"/><Relationship Id="rId2" Type="http://schemas.openxmlformats.org/officeDocument/2006/relationships/slideLayout" Target="../slideLayouts/slideLayout68.xml"/><Relationship Id="rId12" Type="http://schemas.openxmlformats.org/officeDocument/2006/relationships/theme" Target="../theme/theme7.xml"/><Relationship Id="rId11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76.xml"/><Relationship Id="rId1" Type="http://schemas.openxmlformats.org/officeDocument/2006/relationships/slideLayout" Target="../slideLayouts/slideLayout6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>
                <a:alpha val="100000"/>
              </a:srgbClr>
            </a:gs>
            <a:gs pos="39999">
              <a:srgbClr val="85C2FF">
                <a:alpha val="100000"/>
              </a:srgbClr>
            </a:gs>
            <a:gs pos="70000">
              <a:srgbClr val="C4D6EB">
                <a:alpha val="100000"/>
              </a:srgbClr>
            </a:gs>
            <a:gs pos="100000">
              <a:srgbClr val="FFEBFA">
                <a:alpha val="100000"/>
              </a:srgbClr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Group 2"/>
          <p:cNvGrpSpPr/>
          <p:nvPr/>
        </p:nvGrpSpPr>
        <p:grpSpPr>
          <a:xfrm>
            <a:off x="0" y="0"/>
            <a:ext cx="8478838" cy="6173788"/>
            <a:chOff x="0" y="0"/>
            <a:chExt cx="5341" cy="3889"/>
          </a:xfrm>
        </p:grpSpPr>
        <p:sp>
          <p:nvSpPr>
            <p:cNvPr id="3075" name="Freeform 3"/>
            <p:cNvSpPr>
              <a:spLocks noChangeArrowheads="1"/>
            </p:cNvSpPr>
            <p:nvPr/>
          </p:nvSpPr>
          <p:spPr bwMode="auto">
            <a:xfrm>
              <a:off x="0" y="0"/>
              <a:ext cx="3863" cy="3889"/>
            </a:xfrm>
            <a:custGeom>
              <a:avLst/>
              <a:gdLst>
                <a:gd name="T0" fmla="*/ 3862 w 3863"/>
                <a:gd name="T1" fmla="*/ 3418 h 3889"/>
                <a:gd name="T2" fmla="*/ 457 w 3863"/>
                <a:gd name="T3" fmla="*/ 0 h 3889"/>
                <a:gd name="T4" fmla="*/ 0 w 3863"/>
                <a:gd name="T5" fmla="*/ 0 h 3889"/>
                <a:gd name="T6" fmla="*/ 0 w 3863"/>
                <a:gd name="T7" fmla="*/ 481 h 3889"/>
                <a:gd name="T8" fmla="*/ 3394 w 3863"/>
                <a:gd name="T9" fmla="*/ 3888 h 3889"/>
                <a:gd name="T10" fmla="*/ 3862 w 3863"/>
                <a:gd name="T11" fmla="*/ 3418 h 38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863"/>
                <a:gd name="T19" fmla="*/ 0 h 3889"/>
                <a:gd name="T20" fmla="*/ 3863 w 3863"/>
                <a:gd name="T21" fmla="*/ 3889 h 388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863" h="3889">
                  <a:moveTo>
                    <a:pt x="3862" y="3418"/>
                  </a:moveTo>
                  <a:lnTo>
                    <a:pt x="457" y="0"/>
                  </a:lnTo>
                  <a:lnTo>
                    <a:pt x="0" y="0"/>
                  </a:lnTo>
                  <a:lnTo>
                    <a:pt x="0" y="481"/>
                  </a:lnTo>
                  <a:lnTo>
                    <a:pt x="3394" y="3888"/>
                  </a:lnTo>
                  <a:lnTo>
                    <a:pt x="3862" y="3418"/>
                  </a:lnTo>
                </a:path>
              </a:pathLst>
            </a:custGeom>
            <a:solidFill>
              <a:schemeClr val="bg1">
                <a:alpha val="50000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sng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76" name="Freeform 4"/>
            <p:cNvSpPr>
              <a:spLocks noChangeArrowheads="1"/>
            </p:cNvSpPr>
            <p:nvPr/>
          </p:nvSpPr>
          <p:spPr bwMode="auto">
            <a:xfrm>
              <a:off x="860" y="0"/>
              <a:ext cx="3394" cy="3223"/>
            </a:xfrm>
            <a:custGeom>
              <a:avLst/>
              <a:gdLst>
                <a:gd name="T0" fmla="*/ 370 w 3394"/>
                <a:gd name="T1" fmla="*/ 0 h 3223"/>
                <a:gd name="T2" fmla="*/ 3393 w 3394"/>
                <a:gd name="T3" fmla="*/ 3036 h 3223"/>
                <a:gd name="T4" fmla="*/ 3208 w 3394"/>
                <a:gd name="T5" fmla="*/ 3222 h 3223"/>
                <a:gd name="T6" fmla="*/ 0 w 3394"/>
                <a:gd name="T7" fmla="*/ 0 h 3223"/>
                <a:gd name="T8" fmla="*/ 370 w 3394"/>
                <a:gd name="T9" fmla="*/ 0 h 32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94"/>
                <a:gd name="T16" fmla="*/ 0 h 3223"/>
                <a:gd name="T17" fmla="*/ 3394 w 3394"/>
                <a:gd name="T18" fmla="*/ 3223 h 32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94" h="3223">
                  <a:moveTo>
                    <a:pt x="370" y="0"/>
                  </a:moveTo>
                  <a:lnTo>
                    <a:pt x="3393" y="3036"/>
                  </a:lnTo>
                  <a:lnTo>
                    <a:pt x="3208" y="3222"/>
                  </a:lnTo>
                  <a:lnTo>
                    <a:pt x="0" y="0"/>
                  </a:lnTo>
                  <a:lnTo>
                    <a:pt x="370" y="0"/>
                  </a:lnTo>
                </a:path>
              </a:pathLst>
            </a:custGeom>
            <a:solidFill>
              <a:schemeClr val="bg1">
                <a:alpha val="50000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sng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77" name="Freeform 5"/>
            <p:cNvSpPr>
              <a:spLocks noChangeArrowheads="1"/>
            </p:cNvSpPr>
            <p:nvPr/>
          </p:nvSpPr>
          <p:spPr bwMode="auto">
            <a:xfrm>
              <a:off x="2187" y="0"/>
              <a:ext cx="2859" cy="2556"/>
            </a:xfrm>
            <a:custGeom>
              <a:avLst/>
              <a:gdLst>
                <a:gd name="T0" fmla="*/ 630 w 2859"/>
                <a:gd name="T1" fmla="*/ 0 h 2556"/>
                <a:gd name="T2" fmla="*/ 2858 w 2859"/>
                <a:gd name="T3" fmla="*/ 2238 h 2556"/>
                <a:gd name="T4" fmla="*/ 2543 w 2859"/>
                <a:gd name="T5" fmla="*/ 2555 h 2556"/>
                <a:gd name="T6" fmla="*/ 0 w 2859"/>
                <a:gd name="T7" fmla="*/ 0 h 2556"/>
                <a:gd name="T8" fmla="*/ 630 w 2859"/>
                <a:gd name="T9" fmla="*/ 0 h 25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59"/>
                <a:gd name="T16" fmla="*/ 0 h 2556"/>
                <a:gd name="T17" fmla="*/ 2859 w 2859"/>
                <a:gd name="T18" fmla="*/ 2556 h 25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59" h="2556">
                  <a:moveTo>
                    <a:pt x="630" y="0"/>
                  </a:moveTo>
                  <a:lnTo>
                    <a:pt x="2858" y="2238"/>
                  </a:lnTo>
                  <a:lnTo>
                    <a:pt x="2543" y="2555"/>
                  </a:lnTo>
                  <a:lnTo>
                    <a:pt x="0" y="0"/>
                  </a:lnTo>
                  <a:lnTo>
                    <a:pt x="630" y="0"/>
                  </a:lnTo>
                </a:path>
              </a:pathLst>
            </a:custGeom>
            <a:solidFill>
              <a:schemeClr val="bg1">
                <a:alpha val="50000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sng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78" name="Freeform 6"/>
            <p:cNvSpPr>
              <a:spLocks noChangeArrowheads="1"/>
            </p:cNvSpPr>
            <p:nvPr/>
          </p:nvSpPr>
          <p:spPr bwMode="auto">
            <a:xfrm>
              <a:off x="3055" y="0"/>
              <a:ext cx="2286" cy="2121"/>
            </a:xfrm>
            <a:custGeom>
              <a:avLst/>
              <a:gdLst>
                <a:gd name="T0" fmla="*/ 0 w 2286"/>
                <a:gd name="T1" fmla="*/ 0 h 2121"/>
                <a:gd name="T2" fmla="*/ 2111 w 2286"/>
                <a:gd name="T3" fmla="*/ 2120 h 2121"/>
                <a:gd name="T4" fmla="*/ 2285 w 2286"/>
                <a:gd name="T5" fmla="*/ 1945 h 2121"/>
                <a:gd name="T6" fmla="*/ 348 w 2286"/>
                <a:gd name="T7" fmla="*/ 0 h 2121"/>
                <a:gd name="T8" fmla="*/ 0 w 2286"/>
                <a:gd name="T9" fmla="*/ 0 h 21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86"/>
                <a:gd name="T16" fmla="*/ 0 h 2121"/>
                <a:gd name="T17" fmla="*/ 2286 w 2286"/>
                <a:gd name="T18" fmla="*/ 2121 h 21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86" h="2121">
                  <a:moveTo>
                    <a:pt x="0" y="0"/>
                  </a:moveTo>
                  <a:lnTo>
                    <a:pt x="2111" y="2120"/>
                  </a:lnTo>
                  <a:lnTo>
                    <a:pt x="2285" y="1945"/>
                  </a:lnTo>
                  <a:lnTo>
                    <a:pt x="348" y="0"/>
                  </a:lnTo>
                  <a:lnTo>
                    <a:pt x="0" y="0"/>
                  </a:lnTo>
                </a:path>
              </a:pathLst>
            </a:custGeom>
            <a:solidFill>
              <a:schemeClr val="bg1">
                <a:alpha val="50000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sng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7" name="Rectangle 7"/>
          <p:cNvSpPr>
            <a:spLocks noGrp="1"/>
          </p:cNvSpPr>
          <p:nvPr>
            <p:ph type="title"/>
          </p:nvPr>
        </p:nvSpPr>
        <p:spPr>
          <a:xfrm>
            <a:off x="685800" y="228600"/>
            <a:ext cx="7772400" cy="12192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8" name="Rectangle 8"/>
          <p:cNvSpPr>
            <a:spLocks noGrp="1"/>
          </p:cNvSpPr>
          <p:nvPr>
            <p:ph type="body"/>
          </p:nvPr>
        </p:nvSpPr>
        <p:spPr>
          <a:xfrm>
            <a:off x="685800" y="18288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none" lIns="92075" tIns="46038" rIns="92075" bIns="46038" numCol="1" anchor="ctr" anchorCtr="0" compatLnSpc="1"/>
          <a:lstStyle>
            <a:lvl1pPr eaLnBrk="0" hangingPunct="0">
              <a:buFontTx/>
              <a:buNone/>
              <a:defRPr sz="1400" u="none" smtClean="0">
                <a:latin typeface="+mn-lt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none" lIns="92075" tIns="46038" rIns="92075" bIns="46038" numCol="1" anchor="ctr" anchorCtr="0" compatLnSpc="1"/>
          <a:lstStyle>
            <a:lvl1pPr algn="r">
              <a:defRPr sz="1400">
                <a:latin typeface="Times New Roman" panose="02020603050405020304" pitchFamily="18" charset="0"/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  <p:sp>
        <p:nvSpPr>
          <p:cNvPr id="3083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none" lIns="92075" tIns="46038" rIns="92075" bIns="46038" numCol="1" anchor="ctr" anchorCtr="0" compatLnSpc="1"/>
          <a:lstStyle>
            <a:lvl1pPr algn="ctr" eaLnBrk="0" hangingPunct="0">
              <a:buFontTx/>
              <a:buNone/>
              <a:defRPr sz="1400" u="none" smtClean="0">
                <a:latin typeface="+mn-lt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randomBar dir="vert"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>
                <a:alpha val="100000"/>
              </a:srgbClr>
            </a:gs>
            <a:gs pos="39999">
              <a:srgbClr val="85C2FF">
                <a:alpha val="100000"/>
              </a:srgbClr>
            </a:gs>
            <a:gs pos="70000">
              <a:srgbClr val="C4D6EB">
                <a:alpha val="100000"/>
              </a:srgbClr>
            </a:gs>
            <a:gs pos="100000">
              <a:srgbClr val="FFEBFA">
                <a:alpha val="100000"/>
              </a:srgbClr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Group 2"/>
          <p:cNvGrpSpPr/>
          <p:nvPr/>
        </p:nvGrpSpPr>
        <p:grpSpPr>
          <a:xfrm>
            <a:off x="279400" y="152400"/>
            <a:ext cx="8686800" cy="1600200"/>
            <a:chOff x="0" y="0"/>
            <a:chExt cx="5472" cy="1008"/>
          </a:xfrm>
        </p:grpSpPr>
        <p:sp>
          <p:nvSpPr>
            <p:cNvPr id="5123" name="Line 8"/>
            <p:cNvSpPr>
              <a:spLocks noChangeShapeType="1"/>
            </p:cNvSpPr>
            <p:nvPr/>
          </p:nvSpPr>
          <p:spPr bwMode="auto">
            <a:xfrm flipH="1">
              <a:off x="112" y="1008"/>
              <a:ext cx="5232" cy="0"/>
            </a:xfrm>
            <a:prstGeom prst="line">
              <a:avLst/>
            </a:prstGeom>
            <a:noFill/>
            <a:ln w="12700" cmpd="sng">
              <a:solidFill>
                <a:schemeClr val="tx1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sng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24" name="Rectangle 9"/>
            <p:cNvSpPr>
              <a:spLocks noChangeArrowheads="1"/>
            </p:cNvSpPr>
            <p:nvPr/>
          </p:nvSpPr>
          <p:spPr bwMode="auto">
            <a:xfrm>
              <a:off x="5328" y="0"/>
              <a:ext cx="144" cy="144"/>
            </a:xfrm>
            <a:prstGeom prst="rect">
              <a:avLst/>
            </a:prstGeom>
            <a:solidFill>
              <a:schemeClr val="bg2"/>
            </a:solidFill>
            <a:ln w="12700" cmpd="sng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25" name="Rectangle 10"/>
            <p:cNvSpPr>
              <a:spLocks noChangeArrowheads="1"/>
            </p:cNvSpPr>
            <p:nvPr/>
          </p:nvSpPr>
          <p:spPr bwMode="auto">
            <a:xfrm>
              <a:off x="0" y="0"/>
              <a:ext cx="5326" cy="144"/>
            </a:xfrm>
            <a:prstGeom prst="rect">
              <a:avLst/>
            </a:prstGeom>
            <a:solidFill>
              <a:schemeClr val="accent2"/>
            </a:solidFill>
            <a:ln w="12700" cmpd="sng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26" name="Rectangle 11"/>
            <p:cNvSpPr>
              <a:spLocks noChangeArrowheads="1"/>
            </p:cNvSpPr>
            <p:nvPr/>
          </p:nvSpPr>
          <p:spPr bwMode="auto">
            <a:xfrm>
              <a:off x="0" y="144"/>
              <a:ext cx="5326" cy="88"/>
            </a:xfrm>
            <a:prstGeom prst="rect">
              <a:avLst/>
            </a:prstGeom>
            <a:solidFill>
              <a:schemeClr val="bg2"/>
            </a:solidFill>
            <a:ln w="12700" cmpd="sng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27" name="Rectangle 12"/>
            <p:cNvSpPr>
              <a:spLocks noChangeArrowheads="1"/>
            </p:cNvSpPr>
            <p:nvPr/>
          </p:nvSpPr>
          <p:spPr bwMode="auto">
            <a:xfrm>
              <a:off x="5328" y="145"/>
              <a:ext cx="144" cy="86"/>
            </a:xfrm>
            <a:prstGeom prst="rect">
              <a:avLst/>
            </a:prstGeom>
            <a:solidFill>
              <a:schemeClr val="accent2"/>
            </a:solidFill>
            <a:ln w="12700" cmpd="sng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8" name="Rectangle 2"/>
          <p:cNvSpPr>
            <a:spLocks noChangeArrowheads="1"/>
          </p:cNvSpPr>
          <p:nvPr/>
        </p:nvSpPr>
        <p:spPr bwMode="auto">
          <a:xfrm>
            <a:off x="381000" y="990600"/>
            <a:ext cx="76200" cy="51054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052" name="Group 9"/>
          <p:cNvGrpSpPr/>
          <p:nvPr/>
        </p:nvGrpSpPr>
        <p:grpSpPr>
          <a:xfrm>
            <a:off x="381000" y="304800"/>
            <a:ext cx="8391525" cy="5791200"/>
            <a:chOff x="0" y="0"/>
            <a:chExt cx="5286" cy="3648"/>
          </a:xfrm>
        </p:grpSpPr>
        <p:sp>
          <p:nvSpPr>
            <p:cNvPr id="2058" name="Rectangle 9"/>
            <p:cNvSpPr/>
            <p:nvPr/>
          </p:nvSpPr>
          <p:spPr>
            <a:xfrm flipV="1">
              <a:off x="4996" y="0"/>
              <a:ext cx="288" cy="288"/>
            </a:xfrm>
            <a:prstGeom prst="rect">
              <a:avLst/>
            </a:prstGeom>
            <a:solidFill>
              <a:schemeClr val="bg2"/>
            </a:solidFill>
            <a:ln w="127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 wrap="none" anchor="ctr"/>
            <a:p>
              <a:pPr lvl="0" algn="ctr" eaLnBrk="1" hangingPunct="1"/>
              <a:endParaRPr lang="zh-CN" altLang="en-US" sz="2400" u="none" dirty="0">
                <a:latin typeface="Times New Roman" panose="02020603050405020304" pitchFamily="18" charset="0"/>
              </a:endParaRPr>
            </a:p>
          </p:txBody>
        </p:sp>
        <p:sp>
          <p:nvSpPr>
            <p:cNvPr id="5131" name="Rectangle 10"/>
            <p:cNvSpPr>
              <a:spLocks noChangeArrowheads="1"/>
            </p:cNvSpPr>
            <p:nvPr/>
          </p:nvSpPr>
          <p:spPr bwMode="auto">
            <a:xfrm flipV="1">
              <a:off x="0" y="0"/>
              <a:ext cx="5004" cy="288"/>
            </a:xfrm>
            <a:prstGeom prst="rect">
              <a:avLst/>
            </a:prstGeom>
            <a:solidFill>
              <a:schemeClr val="accent2"/>
            </a:solidFill>
            <a:ln w="12700" cmpd="sng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0" name="Rectangle 11"/>
            <p:cNvSpPr/>
            <p:nvPr/>
          </p:nvSpPr>
          <p:spPr>
            <a:xfrm flipV="1">
              <a:off x="0" y="288"/>
              <a:ext cx="5004" cy="144"/>
            </a:xfrm>
            <a:prstGeom prst="rect">
              <a:avLst/>
            </a:prstGeom>
            <a:solidFill>
              <a:schemeClr val="bg2"/>
            </a:solidFill>
            <a:ln w="127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 wrap="none" anchor="ctr"/>
            <a:p>
              <a:pPr lvl="0" algn="ctr" eaLnBrk="1" hangingPunct="1"/>
              <a:endParaRPr lang="zh-CN" altLang="en-US" sz="2400" u="none" dirty="0">
                <a:latin typeface="Times New Roman" panose="02020603050405020304" pitchFamily="18" charset="0"/>
              </a:endParaRPr>
            </a:p>
          </p:txBody>
        </p:sp>
        <p:sp>
          <p:nvSpPr>
            <p:cNvPr id="5133" name="Rectangle 12"/>
            <p:cNvSpPr>
              <a:spLocks noChangeArrowheads="1"/>
            </p:cNvSpPr>
            <p:nvPr/>
          </p:nvSpPr>
          <p:spPr bwMode="auto">
            <a:xfrm flipV="1">
              <a:off x="5002" y="288"/>
              <a:ext cx="282" cy="144"/>
            </a:xfrm>
            <a:prstGeom prst="rect">
              <a:avLst/>
            </a:prstGeom>
            <a:solidFill>
              <a:schemeClr val="accent2"/>
            </a:solidFill>
            <a:ln w="12700" cmpd="sng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34" name="Line 13"/>
            <p:cNvSpPr>
              <a:spLocks noChangeShapeType="1"/>
            </p:cNvSpPr>
            <p:nvPr/>
          </p:nvSpPr>
          <p:spPr bwMode="auto">
            <a:xfrm flipH="1">
              <a:off x="240" y="2064"/>
              <a:ext cx="4848" cy="0"/>
            </a:xfrm>
            <a:prstGeom prst="line">
              <a:avLst/>
            </a:prstGeom>
            <a:noFill/>
            <a:ln w="12700" cmpd="sng">
              <a:solidFill>
                <a:schemeClr val="tx1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sng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35" name="Rectangle 14"/>
            <p:cNvSpPr>
              <a:spLocks noChangeArrowheads="1"/>
            </p:cNvSpPr>
            <p:nvPr/>
          </p:nvSpPr>
          <p:spPr bwMode="auto">
            <a:xfrm>
              <a:off x="0" y="0"/>
              <a:ext cx="5286" cy="3648"/>
            </a:xfrm>
            <a:prstGeom prst="rect">
              <a:avLst/>
            </a:prstGeom>
            <a:noFill/>
            <a:ln w="12700" cmpd="sng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53" name="Rectangle 2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4" name="Rectangle 3"/>
          <p:cNvSpPr>
            <a:spLocks noGrp="1"/>
          </p:cNvSpPr>
          <p:nvPr>
            <p:ph type="body"/>
          </p:nvPr>
        </p:nvSpPr>
        <p:spPr>
          <a:xfrm>
            <a:off x="457200" y="1828800"/>
            <a:ext cx="8229600" cy="43021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138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000" u="none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9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000" u="none"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0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 b="1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469900" indent="-469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0000"/>
        <a:buFont typeface="Wingdings" panose="05000000000000000000" pitchFamily="2" charset="2"/>
        <a:buChar char="o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88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anose="05000000000000000000" pitchFamily="2" charset="2"/>
        <a:buChar char="n"/>
        <a:defRPr sz="2800">
          <a:solidFill>
            <a:schemeClr val="tx1"/>
          </a:solidFill>
          <a:latin typeface="+mn-lt"/>
          <a:ea typeface="+mn-ea"/>
        </a:defRPr>
      </a:lvl2pPr>
      <a:lvl3pPr marL="1377950" indent="-46863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o"/>
        <a:defRPr sz="2400">
          <a:solidFill>
            <a:schemeClr val="tx1"/>
          </a:solidFill>
          <a:latin typeface="+mn-lt"/>
          <a:ea typeface="+mn-ea"/>
        </a:defRPr>
      </a:lvl3pPr>
      <a:lvl4pPr marL="1827530" indent="-4381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297430" indent="-46863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o"/>
        <a:defRPr sz="2000">
          <a:solidFill>
            <a:schemeClr val="tx1"/>
          </a:solidFill>
          <a:latin typeface="+mn-lt"/>
          <a:ea typeface="+mn-ea"/>
        </a:defRPr>
      </a:lvl5pPr>
      <a:lvl6pPr marL="2754630" indent="-46863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o"/>
        <a:defRPr sz="2000">
          <a:solidFill>
            <a:schemeClr val="tx1"/>
          </a:solidFill>
          <a:latin typeface="+mn-lt"/>
          <a:ea typeface="+mn-ea"/>
        </a:defRPr>
      </a:lvl6pPr>
      <a:lvl7pPr marL="3211830" indent="-46863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o"/>
        <a:defRPr sz="2000">
          <a:solidFill>
            <a:schemeClr val="tx1"/>
          </a:solidFill>
          <a:latin typeface="+mn-lt"/>
          <a:ea typeface="+mn-ea"/>
        </a:defRPr>
      </a:lvl7pPr>
      <a:lvl8pPr marL="3669030" indent="-46863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o"/>
        <a:defRPr sz="2000">
          <a:solidFill>
            <a:schemeClr val="tx1"/>
          </a:solidFill>
          <a:latin typeface="+mn-lt"/>
          <a:ea typeface="+mn-ea"/>
        </a:defRPr>
      </a:lvl8pPr>
      <a:lvl9pPr marL="4126230" indent="-46863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o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>
                <a:alpha val="100000"/>
              </a:srgbClr>
            </a:gs>
            <a:gs pos="39999">
              <a:srgbClr val="85C2FF">
                <a:alpha val="100000"/>
              </a:srgbClr>
            </a:gs>
            <a:gs pos="70000">
              <a:srgbClr val="C4D6EB">
                <a:alpha val="100000"/>
              </a:srgbClr>
            </a:gs>
            <a:gs pos="100000">
              <a:srgbClr val="FFEBFA">
                <a:alpha val="100000"/>
              </a:srgbClr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3074" name="Group 2"/>
          <p:cNvGrpSpPr/>
          <p:nvPr/>
        </p:nvGrpSpPr>
        <p:grpSpPr>
          <a:xfrm>
            <a:off x="0" y="0"/>
            <a:ext cx="8478838" cy="6173788"/>
            <a:chOff x="0" y="0"/>
            <a:chExt cx="5341" cy="3889"/>
          </a:xfrm>
        </p:grpSpPr>
        <p:sp>
          <p:nvSpPr>
            <p:cNvPr id="6147" name="Freeform 3"/>
            <p:cNvSpPr>
              <a:spLocks noChangeArrowheads="1"/>
            </p:cNvSpPr>
            <p:nvPr/>
          </p:nvSpPr>
          <p:spPr bwMode="auto">
            <a:xfrm>
              <a:off x="0" y="0"/>
              <a:ext cx="3863" cy="3889"/>
            </a:xfrm>
            <a:custGeom>
              <a:avLst/>
              <a:gdLst>
                <a:gd name="T0" fmla="*/ 3862 w 3863"/>
                <a:gd name="T1" fmla="*/ 3418 h 3889"/>
                <a:gd name="T2" fmla="*/ 457 w 3863"/>
                <a:gd name="T3" fmla="*/ 0 h 3889"/>
                <a:gd name="T4" fmla="*/ 0 w 3863"/>
                <a:gd name="T5" fmla="*/ 0 h 3889"/>
                <a:gd name="T6" fmla="*/ 0 w 3863"/>
                <a:gd name="T7" fmla="*/ 481 h 3889"/>
                <a:gd name="T8" fmla="*/ 3394 w 3863"/>
                <a:gd name="T9" fmla="*/ 3888 h 3889"/>
                <a:gd name="T10" fmla="*/ 3862 w 3863"/>
                <a:gd name="T11" fmla="*/ 3418 h 38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863"/>
                <a:gd name="T19" fmla="*/ 0 h 3889"/>
                <a:gd name="T20" fmla="*/ 3863 w 3863"/>
                <a:gd name="T21" fmla="*/ 3889 h 388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863" h="3889">
                  <a:moveTo>
                    <a:pt x="3862" y="3418"/>
                  </a:moveTo>
                  <a:lnTo>
                    <a:pt x="457" y="0"/>
                  </a:lnTo>
                  <a:lnTo>
                    <a:pt x="0" y="0"/>
                  </a:lnTo>
                  <a:lnTo>
                    <a:pt x="0" y="481"/>
                  </a:lnTo>
                  <a:lnTo>
                    <a:pt x="3394" y="3888"/>
                  </a:lnTo>
                  <a:lnTo>
                    <a:pt x="3862" y="3418"/>
                  </a:lnTo>
                </a:path>
              </a:pathLst>
            </a:custGeom>
            <a:solidFill>
              <a:schemeClr val="bg1">
                <a:alpha val="50000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sng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48" name="Freeform 4"/>
            <p:cNvSpPr>
              <a:spLocks noChangeArrowheads="1"/>
            </p:cNvSpPr>
            <p:nvPr/>
          </p:nvSpPr>
          <p:spPr bwMode="auto">
            <a:xfrm>
              <a:off x="860" y="0"/>
              <a:ext cx="3394" cy="3223"/>
            </a:xfrm>
            <a:custGeom>
              <a:avLst/>
              <a:gdLst>
                <a:gd name="T0" fmla="*/ 370 w 3394"/>
                <a:gd name="T1" fmla="*/ 0 h 3223"/>
                <a:gd name="T2" fmla="*/ 3393 w 3394"/>
                <a:gd name="T3" fmla="*/ 3036 h 3223"/>
                <a:gd name="T4" fmla="*/ 3208 w 3394"/>
                <a:gd name="T5" fmla="*/ 3222 h 3223"/>
                <a:gd name="T6" fmla="*/ 0 w 3394"/>
                <a:gd name="T7" fmla="*/ 0 h 3223"/>
                <a:gd name="T8" fmla="*/ 370 w 3394"/>
                <a:gd name="T9" fmla="*/ 0 h 32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94"/>
                <a:gd name="T16" fmla="*/ 0 h 3223"/>
                <a:gd name="T17" fmla="*/ 3394 w 3394"/>
                <a:gd name="T18" fmla="*/ 3223 h 32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94" h="3223">
                  <a:moveTo>
                    <a:pt x="370" y="0"/>
                  </a:moveTo>
                  <a:lnTo>
                    <a:pt x="3393" y="3036"/>
                  </a:lnTo>
                  <a:lnTo>
                    <a:pt x="3208" y="3222"/>
                  </a:lnTo>
                  <a:lnTo>
                    <a:pt x="0" y="0"/>
                  </a:lnTo>
                  <a:lnTo>
                    <a:pt x="370" y="0"/>
                  </a:lnTo>
                </a:path>
              </a:pathLst>
            </a:custGeom>
            <a:solidFill>
              <a:schemeClr val="bg1">
                <a:alpha val="50000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sng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49" name="Freeform 5"/>
            <p:cNvSpPr>
              <a:spLocks noChangeArrowheads="1"/>
            </p:cNvSpPr>
            <p:nvPr/>
          </p:nvSpPr>
          <p:spPr bwMode="auto">
            <a:xfrm>
              <a:off x="2187" y="0"/>
              <a:ext cx="2859" cy="2556"/>
            </a:xfrm>
            <a:custGeom>
              <a:avLst/>
              <a:gdLst>
                <a:gd name="T0" fmla="*/ 630 w 2859"/>
                <a:gd name="T1" fmla="*/ 0 h 2556"/>
                <a:gd name="T2" fmla="*/ 2858 w 2859"/>
                <a:gd name="T3" fmla="*/ 2238 h 2556"/>
                <a:gd name="T4" fmla="*/ 2543 w 2859"/>
                <a:gd name="T5" fmla="*/ 2555 h 2556"/>
                <a:gd name="T6" fmla="*/ 0 w 2859"/>
                <a:gd name="T7" fmla="*/ 0 h 2556"/>
                <a:gd name="T8" fmla="*/ 630 w 2859"/>
                <a:gd name="T9" fmla="*/ 0 h 25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59"/>
                <a:gd name="T16" fmla="*/ 0 h 2556"/>
                <a:gd name="T17" fmla="*/ 2859 w 2859"/>
                <a:gd name="T18" fmla="*/ 2556 h 25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59" h="2556">
                  <a:moveTo>
                    <a:pt x="630" y="0"/>
                  </a:moveTo>
                  <a:lnTo>
                    <a:pt x="2858" y="2238"/>
                  </a:lnTo>
                  <a:lnTo>
                    <a:pt x="2543" y="2555"/>
                  </a:lnTo>
                  <a:lnTo>
                    <a:pt x="0" y="0"/>
                  </a:lnTo>
                  <a:lnTo>
                    <a:pt x="630" y="0"/>
                  </a:lnTo>
                </a:path>
              </a:pathLst>
            </a:custGeom>
            <a:solidFill>
              <a:schemeClr val="bg1">
                <a:alpha val="50000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sng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50" name="Freeform 6"/>
            <p:cNvSpPr>
              <a:spLocks noChangeArrowheads="1"/>
            </p:cNvSpPr>
            <p:nvPr/>
          </p:nvSpPr>
          <p:spPr bwMode="auto">
            <a:xfrm>
              <a:off x="3055" y="0"/>
              <a:ext cx="2286" cy="2121"/>
            </a:xfrm>
            <a:custGeom>
              <a:avLst/>
              <a:gdLst>
                <a:gd name="T0" fmla="*/ 0 w 2286"/>
                <a:gd name="T1" fmla="*/ 0 h 2121"/>
                <a:gd name="T2" fmla="*/ 2111 w 2286"/>
                <a:gd name="T3" fmla="*/ 2120 h 2121"/>
                <a:gd name="T4" fmla="*/ 2285 w 2286"/>
                <a:gd name="T5" fmla="*/ 1945 h 2121"/>
                <a:gd name="T6" fmla="*/ 348 w 2286"/>
                <a:gd name="T7" fmla="*/ 0 h 2121"/>
                <a:gd name="T8" fmla="*/ 0 w 2286"/>
                <a:gd name="T9" fmla="*/ 0 h 21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86"/>
                <a:gd name="T16" fmla="*/ 0 h 2121"/>
                <a:gd name="T17" fmla="*/ 2286 w 2286"/>
                <a:gd name="T18" fmla="*/ 2121 h 21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86" h="2121">
                  <a:moveTo>
                    <a:pt x="0" y="0"/>
                  </a:moveTo>
                  <a:lnTo>
                    <a:pt x="2111" y="2120"/>
                  </a:lnTo>
                  <a:lnTo>
                    <a:pt x="2285" y="1945"/>
                  </a:lnTo>
                  <a:lnTo>
                    <a:pt x="348" y="0"/>
                  </a:lnTo>
                  <a:lnTo>
                    <a:pt x="0" y="0"/>
                  </a:lnTo>
                </a:path>
              </a:pathLst>
            </a:custGeom>
            <a:solidFill>
              <a:schemeClr val="bg1">
                <a:alpha val="50000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sng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075" name="Group 7"/>
          <p:cNvGrpSpPr/>
          <p:nvPr/>
        </p:nvGrpSpPr>
        <p:grpSpPr>
          <a:xfrm>
            <a:off x="0" y="0"/>
            <a:ext cx="8478838" cy="6173788"/>
            <a:chOff x="0" y="0"/>
            <a:chExt cx="5341" cy="3889"/>
          </a:xfrm>
        </p:grpSpPr>
        <p:sp>
          <p:nvSpPr>
            <p:cNvPr id="6152" name="Freeform 3"/>
            <p:cNvSpPr>
              <a:spLocks noChangeArrowheads="1"/>
            </p:cNvSpPr>
            <p:nvPr/>
          </p:nvSpPr>
          <p:spPr bwMode="auto">
            <a:xfrm>
              <a:off x="0" y="0"/>
              <a:ext cx="3863" cy="3889"/>
            </a:xfrm>
            <a:custGeom>
              <a:avLst/>
              <a:gdLst>
                <a:gd name="T0" fmla="*/ 3862 w 3863"/>
                <a:gd name="T1" fmla="*/ 3418 h 3889"/>
                <a:gd name="T2" fmla="*/ 457 w 3863"/>
                <a:gd name="T3" fmla="*/ 0 h 3889"/>
                <a:gd name="T4" fmla="*/ 0 w 3863"/>
                <a:gd name="T5" fmla="*/ 0 h 3889"/>
                <a:gd name="T6" fmla="*/ 0 w 3863"/>
                <a:gd name="T7" fmla="*/ 481 h 3889"/>
                <a:gd name="T8" fmla="*/ 3394 w 3863"/>
                <a:gd name="T9" fmla="*/ 3888 h 3889"/>
                <a:gd name="T10" fmla="*/ 3862 w 3863"/>
                <a:gd name="T11" fmla="*/ 3418 h 38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863"/>
                <a:gd name="T19" fmla="*/ 0 h 3889"/>
                <a:gd name="T20" fmla="*/ 3863 w 3863"/>
                <a:gd name="T21" fmla="*/ 3889 h 388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863" h="3889">
                  <a:moveTo>
                    <a:pt x="3862" y="3418"/>
                  </a:moveTo>
                  <a:lnTo>
                    <a:pt x="457" y="0"/>
                  </a:lnTo>
                  <a:lnTo>
                    <a:pt x="0" y="0"/>
                  </a:lnTo>
                  <a:lnTo>
                    <a:pt x="0" y="481"/>
                  </a:lnTo>
                  <a:lnTo>
                    <a:pt x="3394" y="3888"/>
                  </a:lnTo>
                  <a:lnTo>
                    <a:pt x="3862" y="3418"/>
                  </a:lnTo>
                </a:path>
              </a:pathLst>
            </a:custGeom>
            <a:solidFill>
              <a:schemeClr val="bg1">
                <a:alpha val="50000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sng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53" name="Freeform 4"/>
            <p:cNvSpPr>
              <a:spLocks noChangeArrowheads="1"/>
            </p:cNvSpPr>
            <p:nvPr/>
          </p:nvSpPr>
          <p:spPr bwMode="auto">
            <a:xfrm>
              <a:off x="860" y="0"/>
              <a:ext cx="3394" cy="3223"/>
            </a:xfrm>
            <a:custGeom>
              <a:avLst/>
              <a:gdLst>
                <a:gd name="T0" fmla="*/ 370 w 3394"/>
                <a:gd name="T1" fmla="*/ 0 h 3223"/>
                <a:gd name="T2" fmla="*/ 3393 w 3394"/>
                <a:gd name="T3" fmla="*/ 3036 h 3223"/>
                <a:gd name="T4" fmla="*/ 3208 w 3394"/>
                <a:gd name="T5" fmla="*/ 3222 h 3223"/>
                <a:gd name="T6" fmla="*/ 0 w 3394"/>
                <a:gd name="T7" fmla="*/ 0 h 3223"/>
                <a:gd name="T8" fmla="*/ 370 w 3394"/>
                <a:gd name="T9" fmla="*/ 0 h 32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94"/>
                <a:gd name="T16" fmla="*/ 0 h 3223"/>
                <a:gd name="T17" fmla="*/ 3394 w 3394"/>
                <a:gd name="T18" fmla="*/ 3223 h 32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94" h="3223">
                  <a:moveTo>
                    <a:pt x="370" y="0"/>
                  </a:moveTo>
                  <a:lnTo>
                    <a:pt x="3393" y="3036"/>
                  </a:lnTo>
                  <a:lnTo>
                    <a:pt x="3208" y="3222"/>
                  </a:lnTo>
                  <a:lnTo>
                    <a:pt x="0" y="0"/>
                  </a:lnTo>
                  <a:lnTo>
                    <a:pt x="370" y="0"/>
                  </a:lnTo>
                </a:path>
              </a:pathLst>
            </a:custGeom>
            <a:solidFill>
              <a:schemeClr val="bg1">
                <a:alpha val="50000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sng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54" name="Freeform 5"/>
            <p:cNvSpPr>
              <a:spLocks noChangeArrowheads="1"/>
            </p:cNvSpPr>
            <p:nvPr/>
          </p:nvSpPr>
          <p:spPr bwMode="auto">
            <a:xfrm>
              <a:off x="2187" y="0"/>
              <a:ext cx="2859" cy="2556"/>
            </a:xfrm>
            <a:custGeom>
              <a:avLst/>
              <a:gdLst>
                <a:gd name="T0" fmla="*/ 630 w 2859"/>
                <a:gd name="T1" fmla="*/ 0 h 2556"/>
                <a:gd name="T2" fmla="*/ 2858 w 2859"/>
                <a:gd name="T3" fmla="*/ 2238 h 2556"/>
                <a:gd name="T4" fmla="*/ 2543 w 2859"/>
                <a:gd name="T5" fmla="*/ 2555 h 2556"/>
                <a:gd name="T6" fmla="*/ 0 w 2859"/>
                <a:gd name="T7" fmla="*/ 0 h 2556"/>
                <a:gd name="T8" fmla="*/ 630 w 2859"/>
                <a:gd name="T9" fmla="*/ 0 h 25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59"/>
                <a:gd name="T16" fmla="*/ 0 h 2556"/>
                <a:gd name="T17" fmla="*/ 2859 w 2859"/>
                <a:gd name="T18" fmla="*/ 2556 h 25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59" h="2556">
                  <a:moveTo>
                    <a:pt x="630" y="0"/>
                  </a:moveTo>
                  <a:lnTo>
                    <a:pt x="2858" y="2238"/>
                  </a:lnTo>
                  <a:lnTo>
                    <a:pt x="2543" y="2555"/>
                  </a:lnTo>
                  <a:lnTo>
                    <a:pt x="0" y="0"/>
                  </a:lnTo>
                  <a:lnTo>
                    <a:pt x="630" y="0"/>
                  </a:lnTo>
                </a:path>
              </a:pathLst>
            </a:custGeom>
            <a:solidFill>
              <a:schemeClr val="bg1">
                <a:alpha val="50000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sng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55" name="Freeform 6"/>
            <p:cNvSpPr>
              <a:spLocks noChangeArrowheads="1"/>
            </p:cNvSpPr>
            <p:nvPr/>
          </p:nvSpPr>
          <p:spPr bwMode="auto">
            <a:xfrm>
              <a:off x="3055" y="0"/>
              <a:ext cx="2286" cy="2121"/>
            </a:xfrm>
            <a:custGeom>
              <a:avLst/>
              <a:gdLst>
                <a:gd name="T0" fmla="*/ 0 w 2286"/>
                <a:gd name="T1" fmla="*/ 0 h 2121"/>
                <a:gd name="T2" fmla="*/ 2111 w 2286"/>
                <a:gd name="T3" fmla="*/ 2120 h 2121"/>
                <a:gd name="T4" fmla="*/ 2285 w 2286"/>
                <a:gd name="T5" fmla="*/ 1945 h 2121"/>
                <a:gd name="T6" fmla="*/ 348 w 2286"/>
                <a:gd name="T7" fmla="*/ 0 h 2121"/>
                <a:gd name="T8" fmla="*/ 0 w 2286"/>
                <a:gd name="T9" fmla="*/ 0 h 21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86"/>
                <a:gd name="T16" fmla="*/ 0 h 2121"/>
                <a:gd name="T17" fmla="*/ 2286 w 2286"/>
                <a:gd name="T18" fmla="*/ 2121 h 21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86" h="2121">
                  <a:moveTo>
                    <a:pt x="0" y="0"/>
                  </a:moveTo>
                  <a:lnTo>
                    <a:pt x="2111" y="2120"/>
                  </a:lnTo>
                  <a:lnTo>
                    <a:pt x="2285" y="1945"/>
                  </a:lnTo>
                  <a:lnTo>
                    <a:pt x="348" y="0"/>
                  </a:lnTo>
                  <a:lnTo>
                    <a:pt x="0" y="0"/>
                  </a:lnTo>
                </a:path>
              </a:pathLst>
            </a:custGeom>
            <a:solidFill>
              <a:schemeClr val="bg1">
                <a:alpha val="50000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sng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76" name="Rectangle 7"/>
          <p:cNvSpPr>
            <a:spLocks noGrp="1"/>
          </p:cNvSpPr>
          <p:nvPr>
            <p:ph type="title"/>
          </p:nvPr>
        </p:nvSpPr>
        <p:spPr>
          <a:xfrm>
            <a:off x="685800" y="228600"/>
            <a:ext cx="7772400" cy="12192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7" name="Rectangle 8"/>
          <p:cNvSpPr>
            <a:spLocks noGrp="1"/>
          </p:cNvSpPr>
          <p:nvPr>
            <p:ph type="body"/>
          </p:nvPr>
        </p:nvSpPr>
        <p:spPr>
          <a:xfrm>
            <a:off x="685800" y="18288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158" name="Rectangle 9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none" lIns="92075" tIns="46038" rIns="92075" bIns="46038" numCol="1" anchor="ctr" anchorCtr="0" compatLnSpc="1"/>
          <a:lstStyle>
            <a:lvl1pPr eaLnBrk="0" hangingPunct="0">
              <a:buFontTx/>
              <a:buNone/>
              <a:defRPr sz="1400" u="none" smtClean="0">
                <a:latin typeface="+mn-lt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9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none" lIns="92075" tIns="46038" rIns="92075" bIns="46038" numCol="1" anchor="ctr" anchorCtr="0" compatLnSpc="1"/>
          <a:lstStyle>
            <a:lvl1pPr algn="ctr" eaLnBrk="0" hangingPunct="0">
              <a:buFontTx/>
              <a:buNone/>
              <a:defRPr sz="1400" u="none" smtClean="0">
                <a:latin typeface="+mn-lt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0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none" lIns="92075" tIns="46038" rIns="92075" bIns="46038" numCol="1" anchor="ctr" anchorCtr="0" compatLnSpc="1"/>
          <a:lstStyle>
            <a:lvl1pPr algn="r">
              <a:defRPr sz="1400">
                <a:latin typeface="Times New Roman" panose="02020603050405020304" pitchFamily="18" charset="0"/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randomBar dir="vert"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>
                <a:alpha val="100000"/>
              </a:srgbClr>
            </a:gs>
            <a:gs pos="39999">
              <a:srgbClr val="85C2FF">
                <a:alpha val="100000"/>
              </a:srgbClr>
            </a:gs>
            <a:gs pos="70000">
              <a:srgbClr val="C4D6EB">
                <a:alpha val="100000"/>
              </a:srgbClr>
            </a:gs>
            <a:gs pos="100000">
              <a:srgbClr val="FFEBFA">
                <a:alpha val="100000"/>
              </a:srgbClr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 noRot="1"/>
          </p:cNvSpPr>
          <p:nvPr>
            <p:ph type="title"/>
          </p:nvPr>
        </p:nvSpPr>
        <p:spPr>
          <a:xfrm>
            <a:off x="301625" y="6858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099" name="Rectangle 3"/>
          <p:cNvSpPr>
            <a:spLocks noGrp="1" noRot="1"/>
          </p:cNvSpPr>
          <p:nvPr>
            <p:ph type="body"/>
          </p:nvPr>
        </p:nvSpPr>
        <p:spPr>
          <a:xfrm>
            <a:off x="304800" y="1981200"/>
            <a:ext cx="8540750" cy="3886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07695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400" u="none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76950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400" u="none"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07695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5123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buFontTx/>
              <a:buNone/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buFontTx/>
              <a:buNone/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14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buFontTx/>
              <a:buNone/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buFontTx/>
              <a:buNone/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14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buFontTx/>
              <a:buNone/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buFontTx/>
              <a:buNone/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2.xml"/><Relationship Id="rId1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2.xml"/><Relationship Id="rId2" Type="http://schemas.openxmlformats.org/officeDocument/2006/relationships/image" Target="../media/image2.GIF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3.xml"/><Relationship Id="rId2" Type="http://schemas.openxmlformats.org/officeDocument/2006/relationships/image" Target="../media/image4.png"/><Relationship Id="rId1" Type="http://schemas.openxmlformats.org/officeDocument/2006/relationships/image" Target="../media/image3.GI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2.xml"/><Relationship Id="rId2" Type="http://schemas.openxmlformats.org/officeDocument/2006/relationships/audio" Target="../media/audio3.wav"/><Relationship Id="rId1" Type="http://schemas.openxmlformats.org/officeDocument/2006/relationships/audio" Target="../media/audio1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3.xml"/><Relationship Id="rId2" Type="http://schemas.openxmlformats.org/officeDocument/2006/relationships/image" Target="../media/image4.png"/><Relationship Id="rId1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2.xml"/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" Target="slide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3.xml"/><Relationship Id="rId1" Type="http://schemas.openxmlformats.org/officeDocument/2006/relationships/image" Target="../media/image3.GI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2.xml"/><Relationship Id="rId1" Type="http://schemas.openxmlformats.org/officeDocument/2006/relationships/themeOverride" Target="../theme/themeOverride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2.xml"/><Relationship Id="rId1" Type="http://schemas.openxmlformats.org/officeDocument/2006/relationships/themeOverride" Target="../theme/themeOverride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2.xml"/><Relationship Id="rId1" Type="http://schemas.openxmlformats.org/officeDocument/2006/relationships/audio" Target="../media/audio1.wav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2.xml"/><Relationship Id="rId1" Type="http://schemas.openxmlformats.org/officeDocument/2006/relationships/audio" Target="../media/audio1.wav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2.xml"/><Relationship Id="rId1" Type="http://schemas.openxmlformats.org/officeDocument/2006/relationships/audio" Target="../media/audio1.wav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2.xml"/><Relationship Id="rId1" Type="http://schemas.openxmlformats.org/officeDocument/2006/relationships/audio" Target="../media/audio1.wav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2.xml"/><Relationship Id="rId1" Type="http://schemas.openxmlformats.org/officeDocument/2006/relationships/image" Target="../media/image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2.xml"/><Relationship Id="rId2" Type="http://schemas.openxmlformats.org/officeDocument/2006/relationships/slide" Target="slide49.xml"/><Relationship Id="rId1" Type="http://schemas.openxmlformats.org/officeDocument/2006/relationships/image" Target="../media/image3.GIF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2.xml"/><Relationship Id="rId2" Type="http://schemas.openxmlformats.org/officeDocument/2006/relationships/themeOverride" Target="../theme/themeOverride1.xml"/><Relationship Id="rId1" Type="http://schemas.openxmlformats.org/officeDocument/2006/relationships/image" Target="../media/image2.GI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2.xml"/><Relationship Id="rId2" Type="http://schemas.openxmlformats.org/officeDocument/2006/relationships/image" Target="../media/image2.GIF"/><Relationship Id="rId1" Type="http://schemas.openxmlformats.org/officeDocument/2006/relationships/image" Target="../media/image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2.xml"/><Relationship Id="rId2" Type="http://schemas.openxmlformats.org/officeDocument/2006/relationships/image" Target="../media/image2.GIF"/><Relationship Id="rId1" Type="http://schemas.openxmlformats.org/officeDocument/2006/relationships/image" Target="../media/image3.GI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2.xml"/><Relationship Id="rId1" Type="http://schemas.openxmlformats.org/officeDocument/2006/relationships/themeOverride" Target="../theme/themeOverrid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63" name="标题 604162"/>
          <p:cNvSpPr>
            <a:spLocks noGrp="1"/>
          </p:cNvSpPr>
          <p:nvPr>
            <p:ph type="title"/>
          </p:nvPr>
        </p:nvSpPr>
        <p:spPr>
          <a:xfrm>
            <a:off x="0" y="1341438"/>
            <a:ext cx="9324975" cy="2209800"/>
          </a:xfrm>
        </p:spPr>
        <p:txBody>
          <a:bodyPr anchor="ctr"/>
          <a:p>
            <a:r>
              <a:rPr lang="zh-CN" altLang="en-US" sz="7200" b="1" dirty="0">
                <a:solidFill>
                  <a:srgbClr val="CC0099"/>
                </a:solidFill>
                <a:ea typeface="隶书" pitchFamily="49" charset="-122"/>
              </a:rPr>
              <a:t>专题</a:t>
            </a:r>
            <a:r>
              <a:rPr lang="en-US" altLang="zh-CN" sz="7200" b="1">
                <a:solidFill>
                  <a:srgbClr val="CC0099"/>
                </a:solidFill>
                <a:ea typeface="隶书" pitchFamily="49" charset="-122"/>
              </a:rPr>
              <a:t>:</a:t>
            </a:r>
            <a:r>
              <a:rPr lang="zh-CN" altLang="en-US" sz="7200" b="1" dirty="0">
                <a:solidFill>
                  <a:srgbClr val="CC0099"/>
                </a:solidFill>
                <a:ea typeface="华文彩云" pitchFamily="2" charset="-122"/>
              </a:rPr>
              <a:t>辨析并修改病句</a:t>
            </a:r>
            <a:endParaRPr lang="zh-CN" altLang="en-US" sz="7200" b="1" dirty="0">
              <a:solidFill>
                <a:srgbClr val="CC0099"/>
              </a:solidFill>
              <a:ea typeface="华文彩云" pitchFamily="2" charset="-122"/>
            </a:endParaRPr>
          </a:p>
        </p:txBody>
      </p:sp>
      <p:sp>
        <p:nvSpPr>
          <p:cNvPr id="604164" name="文本框 604163"/>
          <p:cNvSpPr txBox="1"/>
          <p:nvPr/>
        </p:nvSpPr>
        <p:spPr>
          <a:xfrm>
            <a:off x="1279525" y="35258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endParaRPr sz="2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3" name="标题 40962"/>
          <p:cNvSpPr>
            <a:spLocks noGrp="1"/>
          </p:cNvSpPr>
          <p:nvPr>
            <p:ph type="title"/>
          </p:nvPr>
        </p:nvSpPr>
        <p:spPr>
          <a:xfrm>
            <a:off x="0" y="0"/>
            <a:ext cx="7772400" cy="914400"/>
          </a:xfrm>
        </p:spPr>
        <p:txBody>
          <a:bodyPr lIns="92075" tIns="46038" rIns="92075" bIns="46038" anchor="ctr"/>
          <a:p>
            <a:r>
              <a:rPr lang="en-US" altLang="zh-CN" sz="4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4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．介词结构的位置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40964" name="文本框 40963"/>
          <p:cNvSpPr txBox="1"/>
          <p:nvPr/>
        </p:nvSpPr>
        <p:spPr>
          <a:xfrm>
            <a:off x="120650" y="1512888"/>
            <a:ext cx="8934450" cy="253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4000" b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en-US" altLang="en-US" sz="36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⑴</a:t>
            </a:r>
            <a:r>
              <a:rPr lang="en-US" altLang="zh-CN" sz="4000" b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 sz="4000" b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17</a:t>
            </a:r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日，</a:t>
            </a:r>
            <a:r>
              <a:rPr lang="en-US" altLang="zh-CN" sz="4000" b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名委员因受贿丑闻被驱逐出国际筹委会。第二天，世界各大报纸关于这起震惊国际体坛的事件都作了详细报道。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65" name="矩形 40964"/>
          <p:cNvSpPr/>
          <p:nvPr/>
        </p:nvSpPr>
        <p:spPr>
          <a:xfrm>
            <a:off x="1219200" y="2773363"/>
            <a:ext cx="6629400" cy="658812"/>
          </a:xfrm>
          <a:prstGeom prst="rect">
            <a:avLst/>
          </a:prstGeom>
          <a:noFill/>
          <a:ln w="57150" cap="flat" cmpd="sng">
            <a:solidFill>
              <a:srgbClr val="FF9933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40966" name="组合 40965"/>
          <p:cNvGrpSpPr/>
          <p:nvPr/>
        </p:nvGrpSpPr>
        <p:grpSpPr>
          <a:xfrm>
            <a:off x="4483100" y="1295400"/>
            <a:ext cx="3213100" cy="1412875"/>
            <a:chOff x="2824" y="816"/>
            <a:chExt cx="2024" cy="890"/>
          </a:xfrm>
        </p:grpSpPr>
        <p:sp>
          <p:nvSpPr>
            <p:cNvPr id="40967" name="任意多边形 40966"/>
            <p:cNvSpPr/>
            <p:nvPr/>
          </p:nvSpPr>
          <p:spPr>
            <a:xfrm>
              <a:off x="2832" y="816"/>
              <a:ext cx="2016" cy="890"/>
            </a:xfrm>
            <a:custGeom>
              <a:avLst/>
              <a:gdLst>
                <a:gd name="txL" fmla="*/ 0 w 43200"/>
                <a:gd name="txT" fmla="*/ 0 h 36642"/>
                <a:gd name="txR" fmla="*/ 43200 w 43200"/>
                <a:gd name="txB" fmla="*/ 36642 h 36642"/>
              </a:gdLst>
              <a:ahLst/>
              <a:cxnLst>
                <a:cxn ang="90">
                  <a:pos x="965" y="27984"/>
                </a:cxn>
                <a:cxn ang="0">
                  <a:pos x="37101" y="36642"/>
                </a:cxn>
                <a:cxn ang="90">
                  <a:pos x="21600" y="21600"/>
                </a:cxn>
              </a:cxnLst>
              <a:rect l="txL" t="txT" r="txR" b="txB"/>
              <a:pathLst>
                <a:path w="43200" h="36642" fill="none">
                  <a:moveTo>
                    <a:pt x="965" y="27984"/>
                  </a:moveTo>
                  <a:arcTo wR="21600" hR="21600" stAng="-11831453" swAng="14479794"/>
                </a:path>
                <a:path w="43200" h="36642" stroke="0">
                  <a:moveTo>
                    <a:pt x="965" y="27984"/>
                  </a:moveTo>
                  <a:arcTo wR="21600" hR="21600" stAng="-11831453" swAng="14479794"/>
                  <a:lnTo>
                    <a:pt x="21600" y="21600"/>
                  </a:lnTo>
                  <a:close/>
                </a:path>
              </a:pathLst>
            </a:custGeom>
            <a:noFill/>
            <a:ln w="57150" cap="flat" cmpd="sng">
              <a:solidFill>
                <a:srgbClr val="FF9933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0968" name="直接连接符 40967"/>
            <p:cNvSpPr/>
            <p:nvPr/>
          </p:nvSpPr>
          <p:spPr>
            <a:xfrm>
              <a:off x="2824" y="1385"/>
              <a:ext cx="144" cy="240"/>
            </a:xfrm>
            <a:prstGeom prst="line">
              <a:avLst/>
            </a:prstGeom>
            <a:ln w="57150" cap="flat" cmpd="sng">
              <a:solidFill>
                <a:srgbClr val="FF9933"/>
              </a:solidFill>
              <a:prstDash val="solid"/>
              <a:headEnd type="none" w="med" len="med"/>
              <a:tailEnd type="triangle" w="med" len="med"/>
            </a:ln>
          </p:spPr>
        </p:sp>
      </p:grpSp>
      <p:sp>
        <p:nvSpPr>
          <p:cNvPr id="40969" name="文本框 40968"/>
          <p:cNvSpPr txBox="1"/>
          <p:nvPr/>
        </p:nvSpPr>
        <p:spPr>
          <a:xfrm>
            <a:off x="0" y="4270375"/>
            <a:ext cx="9144000" cy="2587625"/>
          </a:xfrm>
          <a:prstGeom prst="rect">
            <a:avLst/>
          </a:prstGeom>
          <a:solidFill>
            <a:srgbClr val="EAFEF6"/>
          </a:solidFill>
          <a:ln w="57150" cap="flat" cmpd="sng">
            <a:solidFill>
              <a:srgbClr val="FF9933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4000" b="1" dirty="0">
                <a:solidFill>
                  <a:srgbClr val="990000"/>
                </a:solidFill>
                <a:latin typeface="Times New Roman" panose="02020603050405020304" pitchFamily="18" charset="0"/>
                <a:ea typeface="楷体_GB2312" pitchFamily="49" charset="-122"/>
              </a:rPr>
              <a:t>      “</a:t>
            </a:r>
            <a:r>
              <a:rPr lang="zh-CN" altLang="en-US" sz="4000" b="1" dirty="0">
                <a:solidFill>
                  <a:srgbClr val="990000"/>
                </a:solidFill>
                <a:latin typeface="Times New Roman" panose="02020603050405020304" pitchFamily="18" charset="0"/>
                <a:ea typeface="楷体_GB2312" pitchFamily="49" charset="-122"/>
              </a:rPr>
              <a:t>关于”与其它词组成的介词结构作状语，只能用在主语前，不能放在主语后。如果要保留，就须把“关于这起震惊国际体坛的事件”移到主语之前。</a:t>
            </a:r>
            <a:r>
              <a:rPr lang="zh-CN" altLang="en-US" sz="4000" b="1" dirty="0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endParaRPr lang="zh-CN" altLang="en-US" sz="4000" b="1" dirty="0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  <p:bldP spid="40964" grpId="0"/>
      <p:bldP spid="4096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标题 41985"/>
          <p:cNvSpPr>
            <a:spLocks noGrp="1"/>
          </p:cNvSpPr>
          <p:nvPr>
            <p:ph type="title"/>
          </p:nvPr>
        </p:nvSpPr>
        <p:spPr>
          <a:xfrm>
            <a:off x="250825" y="260350"/>
            <a:ext cx="7772400" cy="838200"/>
          </a:xfrm>
        </p:spPr>
        <p:txBody>
          <a:bodyPr lIns="92075" tIns="46038" rIns="92075" bIns="46038" anchor="ctr"/>
          <a:p>
            <a:r>
              <a:rPr lang="en-US" altLang="zh-CN" sz="4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4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．递进关系词语的语序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41987" name="文本框 41986"/>
          <p:cNvSpPr txBox="1"/>
          <p:nvPr/>
        </p:nvSpPr>
        <p:spPr>
          <a:xfrm>
            <a:off x="80963" y="1436688"/>
            <a:ext cx="8959850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4000" b="1" dirty="0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000" b="1" dirty="0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我们中国共产党是拿起马克思列宁主义这个武器的宣传者、倡导者和组织者。</a:t>
            </a:r>
            <a:r>
              <a:rPr lang="zh-CN" altLang="en-US" sz="4000" b="1" dirty="0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endParaRPr lang="zh-CN" altLang="en-US" sz="4000" b="1" dirty="0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1988" name="文本框 41987"/>
          <p:cNvSpPr txBox="1"/>
          <p:nvPr/>
        </p:nvSpPr>
        <p:spPr>
          <a:xfrm>
            <a:off x="0" y="3933825"/>
            <a:ext cx="9144000" cy="1778000"/>
          </a:xfrm>
          <a:prstGeom prst="rect">
            <a:avLst/>
          </a:prstGeom>
          <a:solidFill>
            <a:srgbClr val="D1FDEC"/>
          </a:solidFill>
          <a:ln w="38100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rgbClr val="990000"/>
                </a:solidFill>
                <a:latin typeface="宋体" panose="02010600030101010101" pitchFamily="2" charset="-122"/>
              </a:rPr>
              <a:t>三个名词短语有动作行为先后的关系。先是“倡导”，然后是“宣传”，最后是“组织”。因此，前两个短语位置要调换次序。</a:t>
            </a:r>
            <a:r>
              <a:rPr lang="zh-CN" altLang="en-US" sz="3200" b="1" dirty="0">
                <a:solidFill>
                  <a:srgbClr val="FFFF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endParaRPr lang="zh-CN" altLang="en-US" sz="3200" b="1" dirty="0">
              <a:solidFill>
                <a:srgbClr val="FFFF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41989" name="组合 41988"/>
          <p:cNvGrpSpPr/>
          <p:nvPr/>
        </p:nvGrpSpPr>
        <p:grpSpPr>
          <a:xfrm>
            <a:off x="5867400" y="2695575"/>
            <a:ext cx="1371600" cy="701675"/>
            <a:chOff x="3696" y="1698"/>
            <a:chExt cx="864" cy="442"/>
          </a:xfrm>
        </p:grpSpPr>
        <p:sp>
          <p:nvSpPr>
            <p:cNvPr id="41990" name="文本框 41989"/>
            <p:cNvSpPr txBox="1"/>
            <p:nvPr/>
          </p:nvSpPr>
          <p:spPr>
            <a:xfrm>
              <a:off x="3934" y="1698"/>
              <a:ext cx="624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  <a:buClr>
                  <a:schemeClr val="bg1"/>
                </a:buClr>
              </a:pPr>
              <a:r>
                <a:rPr lang="en-US" altLang="zh-CN" sz="4000" b="1">
                  <a:solidFill>
                    <a:srgbClr val="FF9933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黑体" panose="02010609060101010101" pitchFamily="49" charset="-122"/>
                </a:rPr>
                <a:t>①</a:t>
              </a:r>
              <a:endParaRPr lang="en-US" altLang="zh-CN" sz="4000" b="1">
                <a:solidFill>
                  <a:srgbClr val="FF99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41991" name="直接连接符 41990"/>
            <p:cNvSpPr/>
            <p:nvPr/>
          </p:nvSpPr>
          <p:spPr>
            <a:xfrm>
              <a:off x="3696" y="1728"/>
              <a:ext cx="864" cy="0"/>
            </a:xfrm>
            <a:prstGeom prst="line">
              <a:avLst/>
            </a:prstGeom>
            <a:ln w="57150" cap="flat" cmpd="sng">
              <a:solidFill>
                <a:srgbClr val="FF9933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41992" name="组合 41991"/>
          <p:cNvGrpSpPr/>
          <p:nvPr/>
        </p:nvGrpSpPr>
        <p:grpSpPr>
          <a:xfrm>
            <a:off x="3810000" y="2743200"/>
            <a:ext cx="1371600" cy="701675"/>
            <a:chOff x="2400" y="1728"/>
            <a:chExt cx="864" cy="442"/>
          </a:xfrm>
        </p:grpSpPr>
        <p:sp>
          <p:nvSpPr>
            <p:cNvPr id="41993" name="直接连接符 41992"/>
            <p:cNvSpPr/>
            <p:nvPr/>
          </p:nvSpPr>
          <p:spPr>
            <a:xfrm>
              <a:off x="2400" y="1728"/>
              <a:ext cx="864" cy="0"/>
            </a:xfrm>
            <a:prstGeom prst="line">
              <a:avLst/>
            </a:prstGeom>
            <a:ln w="57150" cap="flat" cmpd="sng">
              <a:solidFill>
                <a:srgbClr val="FF9933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1994" name="文本框 41993"/>
            <p:cNvSpPr txBox="1"/>
            <p:nvPr/>
          </p:nvSpPr>
          <p:spPr>
            <a:xfrm>
              <a:off x="2640" y="1728"/>
              <a:ext cx="576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  <a:buClr>
                  <a:schemeClr val="bg1"/>
                </a:buClr>
              </a:pPr>
              <a:r>
                <a:rPr lang="en-US" altLang="zh-CN" sz="4000" b="1">
                  <a:solidFill>
                    <a:srgbClr val="FF9933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黑体" panose="02010609060101010101" pitchFamily="49" charset="-122"/>
                </a:rPr>
                <a:t>②</a:t>
              </a:r>
              <a:endParaRPr lang="en-US" altLang="zh-CN" sz="4000" b="1">
                <a:solidFill>
                  <a:srgbClr val="FF99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41995" name="组合 41994"/>
          <p:cNvGrpSpPr/>
          <p:nvPr/>
        </p:nvGrpSpPr>
        <p:grpSpPr>
          <a:xfrm>
            <a:off x="152400" y="2730500"/>
            <a:ext cx="8686800" cy="701675"/>
            <a:chOff x="96" y="1720"/>
            <a:chExt cx="5472" cy="442"/>
          </a:xfrm>
        </p:grpSpPr>
        <p:sp>
          <p:nvSpPr>
            <p:cNvPr id="41996" name="直接连接符 41995"/>
            <p:cNvSpPr/>
            <p:nvPr/>
          </p:nvSpPr>
          <p:spPr>
            <a:xfrm>
              <a:off x="4944" y="1728"/>
              <a:ext cx="624" cy="0"/>
            </a:xfrm>
            <a:prstGeom prst="line">
              <a:avLst/>
            </a:prstGeom>
            <a:ln w="57150" cap="flat" cmpd="sng">
              <a:solidFill>
                <a:srgbClr val="FF9933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1997" name="直接连接符 41996"/>
            <p:cNvSpPr/>
            <p:nvPr/>
          </p:nvSpPr>
          <p:spPr>
            <a:xfrm>
              <a:off x="96" y="2064"/>
              <a:ext cx="288" cy="0"/>
            </a:xfrm>
            <a:prstGeom prst="line">
              <a:avLst/>
            </a:prstGeom>
            <a:ln w="57150" cap="flat" cmpd="sng">
              <a:solidFill>
                <a:srgbClr val="FF9933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1998" name="文本框 41997"/>
            <p:cNvSpPr txBox="1"/>
            <p:nvPr/>
          </p:nvSpPr>
          <p:spPr>
            <a:xfrm>
              <a:off x="5079" y="1720"/>
              <a:ext cx="432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  <a:buClr>
                  <a:schemeClr val="bg1"/>
                </a:buClr>
              </a:pPr>
              <a:r>
                <a:rPr lang="en-US" altLang="zh-CN" sz="4000" b="1">
                  <a:solidFill>
                    <a:srgbClr val="FF9933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黑体" panose="02010609060101010101" pitchFamily="49" charset="-122"/>
                </a:rPr>
                <a:t>③</a:t>
              </a:r>
              <a:endParaRPr lang="en-US" altLang="zh-CN" sz="4000" b="1">
                <a:solidFill>
                  <a:srgbClr val="FF99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41987" grpId="0"/>
      <p:bldP spid="4198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3" name="Text Box 3"/>
          <p:cNvSpPr txBox="1"/>
          <p:nvPr/>
        </p:nvSpPr>
        <p:spPr>
          <a:xfrm>
            <a:off x="228600" y="1435100"/>
            <a:ext cx="8686800" cy="3506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3200" dirty="0">
                <a:solidFill>
                  <a:srgbClr val="0066FF"/>
                </a:solidFill>
                <a:latin typeface="幼圆" pitchFamily="49" charset="-122"/>
                <a:ea typeface="幼圆" pitchFamily="49" charset="-122"/>
              </a:rPr>
              <a:t> 1 </a:t>
            </a:r>
            <a:r>
              <a:rPr lang="zh-CN" altLang="en-US" sz="3200" dirty="0">
                <a:solidFill>
                  <a:srgbClr val="0066FF"/>
                </a:solidFill>
                <a:latin typeface="幼圆" pitchFamily="49" charset="-122"/>
                <a:ea typeface="幼圆" pitchFamily="49" charset="-122"/>
              </a:rPr>
              <a:t>经过学习，同学们普遍的觉悟提高了</a:t>
            </a:r>
            <a:endParaRPr lang="zh-CN" altLang="en-US" sz="3200" dirty="0">
              <a:solidFill>
                <a:srgbClr val="0066FF"/>
              </a:solidFill>
              <a:latin typeface="幼圆" pitchFamily="49" charset="-122"/>
              <a:ea typeface="幼圆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3200" dirty="0">
                <a:solidFill>
                  <a:srgbClr val="0066FF"/>
                </a:solidFill>
                <a:latin typeface="幼圆" pitchFamily="49" charset="-122"/>
                <a:ea typeface="幼圆" pitchFamily="49" charset="-122"/>
              </a:rPr>
              <a:t> </a:t>
            </a:r>
            <a:endParaRPr lang="zh-CN" altLang="en-US" sz="3200" dirty="0">
              <a:solidFill>
                <a:srgbClr val="0066FF"/>
              </a:solidFill>
              <a:latin typeface="幼圆" pitchFamily="49" charset="-122"/>
              <a:ea typeface="幼圆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3200" dirty="0">
                <a:solidFill>
                  <a:srgbClr val="0066FF"/>
                </a:solidFill>
                <a:latin typeface="幼圆" pitchFamily="49" charset="-122"/>
                <a:ea typeface="幼圆" pitchFamily="49" charset="-122"/>
              </a:rPr>
              <a:t> </a:t>
            </a:r>
            <a:r>
              <a:rPr lang="en-US" altLang="zh-CN" sz="3200" dirty="0">
                <a:solidFill>
                  <a:srgbClr val="0066FF"/>
                </a:solidFill>
                <a:latin typeface="幼圆" pitchFamily="49" charset="-122"/>
                <a:ea typeface="幼圆" pitchFamily="49" charset="-122"/>
              </a:rPr>
              <a:t>2 </a:t>
            </a:r>
            <a:r>
              <a:rPr lang="zh-CN" altLang="en-US" sz="3200" dirty="0">
                <a:solidFill>
                  <a:srgbClr val="0066FF"/>
                </a:solidFill>
                <a:latin typeface="幼圆" pitchFamily="49" charset="-122"/>
                <a:ea typeface="幼圆" pitchFamily="49" charset="-122"/>
              </a:rPr>
              <a:t>人类在地球上繁衍播种。</a:t>
            </a:r>
            <a:endParaRPr lang="zh-CN" altLang="en-US" sz="3200" dirty="0">
              <a:solidFill>
                <a:srgbClr val="0066FF"/>
              </a:solidFill>
              <a:latin typeface="幼圆" pitchFamily="49" charset="-122"/>
              <a:ea typeface="幼圆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0066FF"/>
                </a:solidFill>
                <a:latin typeface="幼圆" pitchFamily="49" charset="-122"/>
                <a:ea typeface="幼圆" pitchFamily="49" charset="-122"/>
              </a:rPr>
              <a:t> </a:t>
            </a:r>
            <a:endParaRPr lang="zh-CN" altLang="en-US" sz="3200" dirty="0">
              <a:solidFill>
                <a:srgbClr val="0066FF"/>
              </a:solidFill>
              <a:latin typeface="幼圆" pitchFamily="49" charset="-122"/>
              <a:ea typeface="幼圆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0066FF"/>
                </a:solidFill>
                <a:latin typeface="幼圆" pitchFamily="49" charset="-122"/>
                <a:ea typeface="幼圆" pitchFamily="49" charset="-122"/>
              </a:rPr>
              <a:t> </a:t>
            </a:r>
            <a:r>
              <a:rPr lang="en-US" altLang="zh-CN" sz="3200" dirty="0">
                <a:solidFill>
                  <a:srgbClr val="0066FF"/>
                </a:solidFill>
                <a:latin typeface="幼圆" pitchFamily="49" charset="-122"/>
                <a:ea typeface="幼圆" pitchFamily="49" charset="-122"/>
              </a:rPr>
              <a:t>3 </a:t>
            </a:r>
            <a:r>
              <a:rPr lang="zh-CN" altLang="en-US" sz="3200" dirty="0">
                <a:solidFill>
                  <a:srgbClr val="0066FF"/>
                </a:solidFill>
                <a:latin typeface="幼圆" pitchFamily="49" charset="-122"/>
                <a:ea typeface="幼圆" pitchFamily="49" charset="-122"/>
              </a:rPr>
              <a:t>作者进行了一次专程对他的采访。 </a:t>
            </a:r>
            <a:endParaRPr lang="zh-CN" altLang="en-US" sz="3200" dirty="0">
              <a:solidFill>
                <a:srgbClr val="0066FF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25605" name="Line 5"/>
          <p:cNvSpPr/>
          <p:nvPr/>
        </p:nvSpPr>
        <p:spPr>
          <a:xfrm>
            <a:off x="4191000" y="1524000"/>
            <a:ext cx="838200" cy="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06" name="Line 6"/>
          <p:cNvSpPr/>
          <p:nvPr/>
        </p:nvSpPr>
        <p:spPr>
          <a:xfrm>
            <a:off x="5029200" y="1524000"/>
            <a:ext cx="0" cy="45720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07" name="Line 7"/>
          <p:cNvSpPr/>
          <p:nvPr/>
        </p:nvSpPr>
        <p:spPr>
          <a:xfrm>
            <a:off x="5029200" y="1981200"/>
            <a:ext cx="1219200" cy="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08" name="Line 8"/>
          <p:cNvSpPr/>
          <p:nvPr/>
        </p:nvSpPr>
        <p:spPr>
          <a:xfrm>
            <a:off x="4191000" y="1524000"/>
            <a:ext cx="0" cy="45720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09" name="Line 9"/>
          <p:cNvSpPr/>
          <p:nvPr/>
        </p:nvSpPr>
        <p:spPr>
          <a:xfrm flipV="1">
            <a:off x="6248400" y="1447800"/>
            <a:ext cx="0" cy="53340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10" name="Line 10"/>
          <p:cNvSpPr/>
          <p:nvPr/>
        </p:nvSpPr>
        <p:spPr>
          <a:xfrm>
            <a:off x="3348038" y="2971800"/>
            <a:ext cx="838200" cy="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11" name="Line 11"/>
          <p:cNvSpPr/>
          <p:nvPr/>
        </p:nvSpPr>
        <p:spPr>
          <a:xfrm>
            <a:off x="4186238" y="2971800"/>
            <a:ext cx="0" cy="45720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12" name="Line 12"/>
          <p:cNvSpPr/>
          <p:nvPr/>
        </p:nvSpPr>
        <p:spPr>
          <a:xfrm>
            <a:off x="4186238" y="3429000"/>
            <a:ext cx="838200" cy="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13" name="Line 13"/>
          <p:cNvSpPr/>
          <p:nvPr/>
        </p:nvSpPr>
        <p:spPr>
          <a:xfrm>
            <a:off x="3348038" y="2971800"/>
            <a:ext cx="0" cy="45720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14" name="Line 14"/>
          <p:cNvSpPr/>
          <p:nvPr/>
        </p:nvSpPr>
        <p:spPr>
          <a:xfrm>
            <a:off x="5024438" y="3048000"/>
            <a:ext cx="0" cy="38100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15" name="Line 15"/>
          <p:cNvSpPr/>
          <p:nvPr/>
        </p:nvSpPr>
        <p:spPr>
          <a:xfrm>
            <a:off x="1752600" y="4419600"/>
            <a:ext cx="2895600" cy="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16" name="Line 16"/>
          <p:cNvSpPr/>
          <p:nvPr/>
        </p:nvSpPr>
        <p:spPr>
          <a:xfrm>
            <a:off x="4648200" y="4419600"/>
            <a:ext cx="0" cy="45720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17" name="Line 17"/>
          <p:cNvSpPr/>
          <p:nvPr/>
        </p:nvSpPr>
        <p:spPr>
          <a:xfrm>
            <a:off x="4648200" y="4876800"/>
            <a:ext cx="838200" cy="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18" name="Line 18"/>
          <p:cNvSpPr/>
          <p:nvPr/>
        </p:nvSpPr>
        <p:spPr>
          <a:xfrm>
            <a:off x="1752600" y="4419600"/>
            <a:ext cx="0" cy="45720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19" name="Line 19"/>
          <p:cNvSpPr/>
          <p:nvPr/>
        </p:nvSpPr>
        <p:spPr>
          <a:xfrm>
            <a:off x="5410200" y="4419600"/>
            <a:ext cx="0" cy="45720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21" name="Text Box 21"/>
          <p:cNvSpPr txBox="1">
            <a:spLocks noChangeArrowheads="1"/>
          </p:cNvSpPr>
          <p:nvPr/>
        </p:nvSpPr>
        <p:spPr bwMode="auto">
          <a:xfrm>
            <a:off x="395288" y="476250"/>
            <a:ext cx="2478088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3600" u="sng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语序不当：</a:t>
            </a:r>
            <a:endParaRPr kumimoji="1" lang="zh-CN" altLang="en-US" sz="3600" u="sng" kern="1200" cap="none" spc="0" normalizeH="0" baseline="0" noProof="0" smtClean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random/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000"/>
                            </p:stCondLst>
                            <p:childTnLst>
                              <p:par>
                                <p:cTn id="8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5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5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5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5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562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3" name="标题 46082"/>
          <p:cNvSpPr>
            <a:spLocks noGrp="1"/>
          </p:cNvSpPr>
          <p:nvPr>
            <p:ph type="title"/>
          </p:nvPr>
        </p:nvSpPr>
        <p:spPr>
          <a:xfrm>
            <a:off x="0" y="549275"/>
            <a:ext cx="7772400" cy="1143000"/>
          </a:xfrm>
        </p:spPr>
        <p:txBody>
          <a:bodyPr lIns="92075" tIns="46038" rIns="92075" bIns="46038" anchor="ctr"/>
          <a:p>
            <a:r>
              <a:rPr lang="zh-CN" altLang="en-US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（二）搭配不当</a:t>
            </a:r>
            <a:br>
              <a:rPr lang="zh-CN" altLang="en-US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br>
              <a:rPr lang="zh-CN" altLang="en-US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．主谓搭配不当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46084" name="文本框 46083"/>
          <p:cNvSpPr txBox="1"/>
          <p:nvPr/>
        </p:nvSpPr>
        <p:spPr>
          <a:xfrm>
            <a:off x="0" y="2276475"/>
            <a:ext cx="9144000" cy="1981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4400" b="1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⑴</a:t>
            </a:r>
            <a:r>
              <a:rPr lang="zh-CN" altLang="en-US" sz="4000" b="1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今年春节期间，这个市的</a:t>
            </a:r>
            <a:r>
              <a:rPr lang="en-US" altLang="zh-CN" sz="4000" b="1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120</a:t>
            </a:r>
            <a:r>
              <a:rPr lang="zh-CN" altLang="en-US" sz="4000" b="1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辆消防车、</a:t>
            </a:r>
            <a:r>
              <a:rPr lang="en-US" altLang="zh-CN" sz="4000" b="1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3000</a:t>
            </a:r>
            <a:r>
              <a:rPr lang="zh-CN" altLang="en-US" sz="4000" b="1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多名消防官兵，放弃休假，始终坚守在各各自执勤的岗位上。</a:t>
            </a:r>
            <a:r>
              <a:rPr lang="zh-CN" altLang="en-US" sz="4000" b="1" dirty="0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4000" b="1" dirty="0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089" name="文本框 46088"/>
          <p:cNvSpPr txBox="1"/>
          <p:nvPr/>
        </p:nvSpPr>
        <p:spPr>
          <a:xfrm>
            <a:off x="0" y="4899025"/>
            <a:ext cx="9144000" cy="1958975"/>
          </a:xfrm>
          <a:prstGeom prst="rect">
            <a:avLst/>
          </a:prstGeom>
          <a:solidFill>
            <a:srgbClr val="FFE7CF"/>
          </a:solidFill>
          <a:ln w="38100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4000" b="1" dirty="0">
                <a:solidFill>
                  <a:srgbClr val="990000"/>
                </a:solidFill>
                <a:latin typeface="宋体" panose="02010600030101010101" pitchFamily="2" charset="-122"/>
              </a:rPr>
              <a:t>“</a:t>
            </a:r>
            <a:r>
              <a:rPr lang="en-US" altLang="zh-CN" sz="4000" b="1">
                <a:solidFill>
                  <a:srgbClr val="990000"/>
                </a:solidFill>
                <a:latin typeface="Times New Roman" panose="02020603050405020304" pitchFamily="18" charset="0"/>
              </a:rPr>
              <a:t>3000</a:t>
            </a:r>
            <a:r>
              <a:rPr lang="zh-CN" altLang="en-US" sz="4000" b="1" dirty="0">
                <a:solidFill>
                  <a:srgbClr val="990000"/>
                </a:solidFill>
                <a:latin typeface="宋体" panose="02010600030101010101" pitchFamily="2" charset="-122"/>
              </a:rPr>
              <a:t>多名消防官兵”可以“放弃休假”，“</a:t>
            </a:r>
            <a:r>
              <a:rPr lang="en-US" altLang="zh-CN" sz="4000" b="1">
                <a:solidFill>
                  <a:srgbClr val="990000"/>
                </a:solidFill>
                <a:latin typeface="Times New Roman" panose="02020603050405020304" pitchFamily="18" charset="0"/>
              </a:rPr>
              <a:t>120</a:t>
            </a:r>
            <a:r>
              <a:rPr lang="zh-CN" altLang="en-US" sz="4000" b="1" dirty="0">
                <a:solidFill>
                  <a:srgbClr val="990000"/>
                </a:solidFill>
                <a:latin typeface="宋体" panose="02010600030101010101" pitchFamily="2" charset="-122"/>
              </a:rPr>
              <a:t>辆消防车”怎么“放弃休假”呢？这是主谓搭配不当。</a:t>
            </a:r>
            <a:r>
              <a:rPr lang="zh-CN" altLang="en-US" sz="4000" b="1" dirty="0">
                <a:solidFill>
                  <a:srgbClr val="FFFF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endParaRPr lang="zh-CN" altLang="en-US" sz="4000" b="1" dirty="0">
              <a:solidFill>
                <a:srgbClr val="FFFF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/>
      <p:bldP spid="46084" grpId="0"/>
      <p:bldP spid="4608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7" name="标题 47106"/>
          <p:cNvSpPr>
            <a:spLocks noGrp="1"/>
          </p:cNvSpPr>
          <p:nvPr>
            <p:ph type="title"/>
          </p:nvPr>
        </p:nvSpPr>
        <p:spPr>
          <a:xfrm>
            <a:off x="0" y="549275"/>
            <a:ext cx="7772400" cy="838200"/>
          </a:xfrm>
        </p:spPr>
        <p:txBody>
          <a:bodyPr lIns="92075" tIns="46038" rIns="92075" bIns="46038" anchor="ctr"/>
          <a:p>
            <a:r>
              <a:rPr lang="en-US" altLang="zh-CN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．动宾搭配不当</a:t>
            </a:r>
            <a:r>
              <a:rPr lang="zh-CN" altLang="en-US" sz="4000" b="1" dirty="0">
                <a:solidFill>
                  <a:schemeClr val="tx1"/>
                </a:solidFill>
                <a:ea typeface="黑体" panose="02010609060101010101" pitchFamily="49" charset="-122"/>
              </a:rPr>
              <a:t> </a:t>
            </a:r>
            <a:endParaRPr lang="zh-CN" altLang="en-US" sz="4000" b="1" dirty="0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sp>
        <p:nvSpPr>
          <p:cNvPr id="47108" name="文本框 47107"/>
          <p:cNvSpPr txBox="1"/>
          <p:nvPr/>
        </p:nvSpPr>
        <p:spPr>
          <a:xfrm>
            <a:off x="0" y="1341438"/>
            <a:ext cx="8904288" cy="1981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4000" b="1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4400" b="1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⑴</a:t>
            </a:r>
            <a:r>
              <a:rPr lang="zh-CN" altLang="en-US" sz="4000" b="1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他马上召集了常委进行研究，统一安排了现场会的内容、时间和出席人员，以及会议中应该注意的问题。</a:t>
            </a:r>
            <a:r>
              <a:rPr lang="zh-CN" altLang="en-US" sz="4000" b="1" dirty="0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endParaRPr lang="zh-CN" altLang="en-US" sz="4000" b="1" dirty="0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7109" name="文本框 47108"/>
          <p:cNvSpPr txBox="1"/>
          <p:nvPr/>
        </p:nvSpPr>
        <p:spPr>
          <a:xfrm>
            <a:off x="0" y="4289425"/>
            <a:ext cx="9144000" cy="2568575"/>
          </a:xfrm>
          <a:prstGeom prst="rect">
            <a:avLst/>
          </a:prstGeom>
          <a:solidFill>
            <a:srgbClr val="EAFEF6"/>
          </a:solidFill>
          <a:ln w="38100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990000"/>
                </a:solidFill>
                <a:latin typeface="宋体" panose="02010600030101010101" pitchFamily="2" charset="-122"/>
              </a:rPr>
              <a:t>动词“安排”带了四个宾语：“内容”“时间”“出席人员”“问题”，“安排”可以支配宾语“内容”“时间”“出席人员”，但不能支配“问题”。</a:t>
            </a:r>
            <a:r>
              <a:rPr lang="zh-CN" altLang="en-US" sz="4000" b="1" dirty="0">
                <a:solidFill>
                  <a:srgbClr val="99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endParaRPr lang="zh-CN" altLang="en-US" sz="4000" b="1" dirty="0">
              <a:solidFill>
                <a:srgbClr val="99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7110" name="直接连接符 47109"/>
          <p:cNvSpPr/>
          <p:nvPr/>
        </p:nvSpPr>
        <p:spPr>
          <a:xfrm>
            <a:off x="1219200" y="2819400"/>
            <a:ext cx="990600" cy="0"/>
          </a:xfrm>
          <a:prstGeom prst="line">
            <a:avLst/>
          </a:prstGeom>
          <a:ln w="38100" cap="flat" cmpd="sng">
            <a:solidFill>
              <a:srgbClr val="FF99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7111" name="直接连接符 47110"/>
          <p:cNvSpPr/>
          <p:nvPr/>
        </p:nvSpPr>
        <p:spPr>
          <a:xfrm>
            <a:off x="1219200" y="3048000"/>
            <a:ext cx="990600" cy="0"/>
          </a:xfrm>
          <a:prstGeom prst="line">
            <a:avLst/>
          </a:prstGeom>
          <a:ln w="38100" cap="flat" cmpd="sng">
            <a:solidFill>
              <a:srgbClr val="FF9933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47112" name="组合 47111"/>
          <p:cNvGrpSpPr/>
          <p:nvPr/>
        </p:nvGrpSpPr>
        <p:grpSpPr>
          <a:xfrm>
            <a:off x="2195513" y="3357563"/>
            <a:ext cx="1600200" cy="641350"/>
            <a:chOff x="1680" y="2158"/>
            <a:chExt cx="1155" cy="452"/>
          </a:xfrm>
        </p:grpSpPr>
        <p:sp>
          <p:nvSpPr>
            <p:cNvPr id="47113" name="矩形标注 47112"/>
            <p:cNvSpPr/>
            <p:nvPr/>
          </p:nvSpPr>
          <p:spPr>
            <a:xfrm>
              <a:off x="1680" y="2160"/>
              <a:ext cx="1152" cy="450"/>
            </a:xfrm>
            <a:prstGeom prst="wedgeRectCallout">
              <a:avLst>
                <a:gd name="adj1" fmla="val -44704"/>
                <a:gd name="adj2" fmla="val -111556"/>
              </a:avLst>
            </a:prstGeom>
            <a:solidFill>
              <a:srgbClr val="FFE7CF"/>
            </a:solidFill>
            <a:ln w="38100" cap="flat" cmpd="sng">
              <a:solidFill>
                <a:srgbClr val="99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pPr algn="ctr">
                <a:buClr>
                  <a:schemeClr val="bg1"/>
                </a:buClr>
              </a:pPr>
              <a:endParaRPr sz="4000" b="1" dirty="0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47114" name="文本框 47113"/>
            <p:cNvSpPr txBox="1"/>
            <p:nvPr/>
          </p:nvSpPr>
          <p:spPr>
            <a:xfrm>
              <a:off x="1694" y="2158"/>
              <a:ext cx="1141" cy="45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sz="36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明确了</a:t>
              </a:r>
              <a:endPara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/>
      <p:bldP spid="47108" grpId="0"/>
      <p:bldP spid="4710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9" name="标题 50178"/>
          <p:cNvSpPr>
            <a:spLocks noGrp="1"/>
          </p:cNvSpPr>
          <p:nvPr>
            <p:ph type="title"/>
          </p:nvPr>
        </p:nvSpPr>
        <p:spPr>
          <a:xfrm>
            <a:off x="533400" y="685800"/>
            <a:ext cx="4191000" cy="609600"/>
          </a:xfrm>
        </p:spPr>
        <p:txBody>
          <a:bodyPr lIns="92075" tIns="46038" rIns="92075" bIns="46038" anchor="ctr"/>
          <a:p>
            <a:r>
              <a:rPr lang="en-US" altLang="zh-CN" sz="40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40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．主宾搭配不当</a:t>
            </a:r>
            <a:r>
              <a:rPr lang="zh-CN" altLang="en-US" sz="4000" dirty="0"/>
              <a:t> </a:t>
            </a:r>
            <a:endParaRPr lang="zh-CN" altLang="en-US" sz="4000" dirty="0"/>
          </a:p>
        </p:txBody>
      </p:sp>
      <p:sp>
        <p:nvSpPr>
          <p:cNvPr id="50180" name="文本框 50179"/>
          <p:cNvSpPr txBox="1"/>
          <p:nvPr/>
        </p:nvSpPr>
        <p:spPr>
          <a:xfrm>
            <a:off x="106363" y="1360488"/>
            <a:ext cx="8918575" cy="25533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4000" b="1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      </a:t>
            </a:r>
            <a:r>
              <a:rPr lang="zh-CN" altLang="en-US" sz="4000" b="1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这家工厂虽然规模不大，但曾两次荣获省科学大会奖，三次被授予省优质产品称号，产品远销全国各地和东南亚地区。</a:t>
            </a:r>
            <a:endParaRPr lang="zh-CN" altLang="en-US" sz="4000" b="1" dirty="0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0181" name="组合 50180"/>
          <p:cNvGrpSpPr/>
          <p:nvPr/>
        </p:nvGrpSpPr>
        <p:grpSpPr>
          <a:xfrm>
            <a:off x="5257800" y="609600"/>
            <a:ext cx="1981200" cy="1828800"/>
            <a:chOff x="3312" y="384"/>
            <a:chExt cx="1248" cy="1152"/>
          </a:xfrm>
        </p:grpSpPr>
        <p:sp>
          <p:nvSpPr>
            <p:cNvPr id="50182" name="线形标注 1 50181"/>
            <p:cNvSpPr/>
            <p:nvPr/>
          </p:nvSpPr>
          <p:spPr>
            <a:xfrm>
              <a:off x="3360" y="384"/>
              <a:ext cx="1200" cy="480"/>
            </a:xfrm>
            <a:prstGeom prst="borderCallout1">
              <a:avLst>
                <a:gd name="adj1" fmla="val 15000"/>
                <a:gd name="adj2" fmla="val -4000"/>
                <a:gd name="adj3" fmla="val 229792"/>
                <a:gd name="adj4" fmla="val -4167"/>
              </a:avLst>
            </a:prstGeom>
            <a:solidFill>
              <a:srgbClr val="EAFEF6"/>
            </a:solidFill>
            <a:ln w="44450" cap="flat" cmpd="sng">
              <a:solidFill>
                <a:srgbClr val="FF9933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pPr algn="ctr">
                <a:buClr>
                  <a:schemeClr val="bg1"/>
                </a:buClr>
              </a:pPr>
              <a:r>
                <a:rPr lang="zh-CN" altLang="en-US" sz="4000" b="1" dirty="0">
                  <a:solidFill>
                    <a:srgbClr val="FF33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黑体" panose="02010609060101010101" pitchFamily="49" charset="-122"/>
                </a:rPr>
                <a:t>其产品</a:t>
              </a:r>
              <a:endParaRPr lang="zh-CN" altLang="en-US" sz="40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50183" name="直接连接符 50182"/>
            <p:cNvSpPr/>
            <p:nvPr/>
          </p:nvSpPr>
          <p:spPr>
            <a:xfrm>
              <a:off x="3312" y="1296"/>
              <a:ext cx="0" cy="240"/>
            </a:xfrm>
            <a:prstGeom prst="line">
              <a:avLst/>
            </a:prstGeom>
            <a:ln w="38100" cap="flat" cmpd="sng">
              <a:solidFill>
                <a:srgbClr val="FF9933"/>
              </a:solidFill>
              <a:prstDash val="solid"/>
              <a:headEnd type="none" w="med" len="med"/>
              <a:tailEnd type="triangle" w="med" len="med"/>
            </a:ln>
          </p:spPr>
        </p:sp>
      </p:grpSp>
      <p:sp>
        <p:nvSpPr>
          <p:cNvPr id="50184" name="文本框 50183"/>
          <p:cNvSpPr txBox="1"/>
          <p:nvPr/>
        </p:nvSpPr>
        <p:spPr>
          <a:xfrm>
            <a:off x="134938" y="4572000"/>
            <a:ext cx="9009062" cy="1368425"/>
          </a:xfrm>
          <a:prstGeom prst="rect">
            <a:avLst/>
          </a:prstGeom>
          <a:solidFill>
            <a:srgbClr val="EAFEF6"/>
          </a:solidFill>
          <a:ln w="57150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4000" b="1" dirty="0">
                <a:solidFill>
                  <a:srgbClr val="990000"/>
                </a:solidFill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4000" b="1" dirty="0">
                <a:solidFill>
                  <a:srgbClr val="990000"/>
                </a:solidFill>
                <a:latin typeface="Times New Roman" panose="02020603050405020304" pitchFamily="18" charset="0"/>
                <a:ea typeface="楷体_GB2312" pitchFamily="49" charset="-122"/>
              </a:rPr>
              <a:t>这家工厂”怎么被 “产品称号”呢？这是主语和宾语搭配不当。</a:t>
            </a:r>
            <a:r>
              <a:rPr lang="zh-CN" altLang="en-US" sz="4000" b="1" dirty="0">
                <a:solidFill>
                  <a:srgbClr val="FFFF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endParaRPr lang="zh-CN" altLang="en-US" sz="4000" b="1" dirty="0">
              <a:solidFill>
                <a:srgbClr val="FFFF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/>
      <p:bldP spid="50180" grpId="0"/>
      <p:bldP spid="5018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3" name="标题 51202"/>
          <p:cNvSpPr>
            <a:spLocks noGrp="1"/>
          </p:cNvSpPr>
          <p:nvPr>
            <p:ph type="title"/>
          </p:nvPr>
        </p:nvSpPr>
        <p:spPr>
          <a:xfrm>
            <a:off x="355600" y="593725"/>
            <a:ext cx="6934200" cy="762000"/>
          </a:xfrm>
        </p:spPr>
        <p:txBody>
          <a:bodyPr lIns="92075" tIns="46038" rIns="92075" bIns="46038" anchor="ctr"/>
          <a:p>
            <a:r>
              <a:rPr lang="en-US" altLang="zh-CN" sz="40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40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．修饰语和中心语搭配不当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51204" name="文本框 51203"/>
          <p:cNvSpPr txBox="1"/>
          <p:nvPr/>
        </p:nvSpPr>
        <p:spPr>
          <a:xfrm>
            <a:off x="228600" y="1447800"/>
            <a:ext cx="8851900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4000" b="1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4000" b="1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你知道每斤蜂蜜中包含蜜蜂的多少劳动吗？据科学家统计，蜜蜂每酿造一斤蜜，大约要采集</a:t>
            </a:r>
            <a:r>
              <a:rPr lang="en-US" altLang="zh-CN" sz="4000" b="1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50</a:t>
            </a:r>
            <a:r>
              <a:rPr lang="zh-CN" altLang="en-US" sz="4000" b="1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万朵的花粉。</a:t>
            </a:r>
            <a:endParaRPr lang="zh-CN" altLang="en-US" sz="4000" b="1" dirty="0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05" name="线形标注 1 51204"/>
          <p:cNvSpPr/>
          <p:nvPr/>
        </p:nvSpPr>
        <p:spPr>
          <a:xfrm>
            <a:off x="6588125" y="3357563"/>
            <a:ext cx="914400" cy="762000"/>
          </a:xfrm>
          <a:prstGeom prst="borderCallout1">
            <a:avLst>
              <a:gd name="adj1" fmla="val 15000"/>
              <a:gd name="adj2" fmla="val 108333"/>
              <a:gd name="adj3" fmla="val -44583"/>
              <a:gd name="adj4" fmla="val 108509"/>
            </a:avLst>
          </a:prstGeom>
          <a:solidFill>
            <a:srgbClr val="EAFEF6"/>
          </a:solidFill>
          <a:ln w="47625" cap="flat" cmpd="sng">
            <a:solidFill>
              <a:srgbClr val="FF9933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>
              <a:buClr>
                <a:schemeClr val="bg1"/>
              </a:buClr>
            </a:pPr>
            <a:r>
              <a:rPr lang="zh-CN" altLang="en-US" sz="40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花</a:t>
            </a:r>
            <a:endParaRPr lang="zh-CN" altLang="en-US" sz="4000" b="1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1206" name="文本框 51205"/>
          <p:cNvSpPr txBox="1"/>
          <p:nvPr/>
        </p:nvSpPr>
        <p:spPr>
          <a:xfrm>
            <a:off x="0" y="4508500"/>
            <a:ext cx="9144000" cy="1368425"/>
          </a:xfrm>
          <a:prstGeom prst="rect">
            <a:avLst/>
          </a:prstGeom>
          <a:solidFill>
            <a:srgbClr val="FFE7CF"/>
          </a:solidFill>
          <a:ln w="57150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4000" b="1" dirty="0">
                <a:solidFill>
                  <a:srgbClr val="990000"/>
                </a:solidFill>
                <a:latin typeface="Times New Roman" panose="02020603050405020304" pitchFamily="18" charset="0"/>
                <a:ea typeface="楷体_GB2312" pitchFamily="49" charset="-122"/>
              </a:rPr>
              <a:t>        “</a:t>
            </a:r>
            <a:r>
              <a:rPr lang="zh-CN" altLang="en-US" sz="4000" b="1" dirty="0">
                <a:solidFill>
                  <a:srgbClr val="990000"/>
                </a:solidFill>
                <a:latin typeface="Times New Roman" panose="02020603050405020304" pitchFamily="18" charset="0"/>
                <a:ea typeface="楷体_GB2312" pitchFamily="49" charset="-122"/>
              </a:rPr>
              <a:t>花粉”怎能是“</a:t>
            </a:r>
            <a:r>
              <a:rPr lang="en-US" altLang="zh-CN" sz="4000" b="1" dirty="0">
                <a:solidFill>
                  <a:srgbClr val="990000"/>
                </a:solidFill>
                <a:latin typeface="Times New Roman" panose="02020603050405020304" pitchFamily="18" charset="0"/>
                <a:ea typeface="楷体_GB2312" pitchFamily="49" charset="-122"/>
              </a:rPr>
              <a:t>50</a:t>
            </a:r>
            <a:r>
              <a:rPr lang="zh-CN" altLang="en-US" sz="4000" b="1" dirty="0">
                <a:solidFill>
                  <a:srgbClr val="990000"/>
                </a:solidFill>
                <a:latin typeface="Times New Roman" panose="02020603050405020304" pitchFamily="18" charset="0"/>
                <a:ea typeface="楷体_GB2312" pitchFamily="49" charset="-122"/>
              </a:rPr>
              <a:t>万朵”呢？这是定语和中心语搭配不当。</a:t>
            </a:r>
            <a:r>
              <a:rPr lang="zh-CN" altLang="en-US" sz="4000" b="1" dirty="0">
                <a:solidFill>
                  <a:srgbClr val="FFFF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endParaRPr lang="zh-CN" altLang="en-US" sz="4000" b="1" dirty="0">
              <a:solidFill>
                <a:srgbClr val="FFFF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/>
      <p:bldP spid="51204" grpId="0"/>
      <p:bldP spid="51205" grpId="0" bldLvl="0" animBg="1"/>
      <p:bldP spid="5120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标题 52225"/>
          <p:cNvSpPr>
            <a:spLocks noGrp="1"/>
          </p:cNvSpPr>
          <p:nvPr>
            <p:ph type="title"/>
          </p:nvPr>
        </p:nvSpPr>
        <p:spPr>
          <a:xfrm>
            <a:off x="0" y="404813"/>
            <a:ext cx="7772400" cy="838200"/>
          </a:xfrm>
        </p:spPr>
        <p:txBody>
          <a:bodyPr lIns="92075" tIns="46038" rIns="92075" bIns="46038" anchor="ctr"/>
          <a:p>
            <a:r>
              <a:rPr lang="en-US" altLang="zh-CN" sz="48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48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．介宾搭配不当</a:t>
            </a:r>
            <a:r>
              <a:rPr lang="zh-CN" altLang="en-US" sz="4800" dirty="0"/>
              <a:t> </a:t>
            </a:r>
            <a:endParaRPr lang="zh-CN" altLang="en-US" sz="4800" dirty="0"/>
          </a:p>
        </p:txBody>
      </p:sp>
      <p:sp>
        <p:nvSpPr>
          <p:cNvPr id="52228" name="文本框 52227"/>
          <p:cNvSpPr txBox="1"/>
          <p:nvPr/>
        </p:nvSpPr>
        <p:spPr>
          <a:xfrm>
            <a:off x="74613" y="1524000"/>
            <a:ext cx="9069387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4000" b="1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      </a:t>
            </a:r>
            <a:r>
              <a:rPr lang="zh-CN" altLang="en-US" sz="4000" b="1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他们在遇到困难的时候，并没有消沉，而是 在大家的信赖和关怀中 得到了力量，树立了克服困难的信心。</a:t>
            </a:r>
            <a:r>
              <a:rPr lang="zh-CN" altLang="en-US" sz="4000" b="1" dirty="0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4000" b="1" dirty="0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232" name="文本框 52231"/>
          <p:cNvSpPr txBox="1"/>
          <p:nvPr/>
        </p:nvSpPr>
        <p:spPr>
          <a:xfrm>
            <a:off x="2743200" y="2209800"/>
            <a:ext cx="682625" cy="720725"/>
          </a:xfrm>
          <a:prstGeom prst="rect">
            <a:avLst/>
          </a:prstGeom>
          <a:solidFill>
            <a:srgbClr val="EAFEF6"/>
          </a:solidFill>
          <a:ln w="19050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从</a:t>
            </a:r>
            <a:endParaRPr lang="zh-CN" altLang="en-US" sz="4000" b="1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2233" name="文本框 52232"/>
          <p:cNvSpPr txBox="1"/>
          <p:nvPr/>
        </p:nvSpPr>
        <p:spPr>
          <a:xfrm>
            <a:off x="7467600" y="2133600"/>
            <a:ext cx="682625" cy="720725"/>
          </a:xfrm>
          <a:prstGeom prst="rect">
            <a:avLst/>
          </a:prstGeom>
          <a:solidFill>
            <a:srgbClr val="EAFEF6"/>
          </a:solidFill>
          <a:ln w="19050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中</a:t>
            </a:r>
            <a:endParaRPr lang="zh-CN" altLang="en-US" sz="4000" b="1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2234" name="文本框 52233"/>
          <p:cNvSpPr txBox="1"/>
          <p:nvPr/>
        </p:nvSpPr>
        <p:spPr>
          <a:xfrm>
            <a:off x="0" y="4270375"/>
            <a:ext cx="9144000" cy="2587625"/>
          </a:xfrm>
          <a:prstGeom prst="rect">
            <a:avLst/>
          </a:prstGeom>
          <a:solidFill>
            <a:srgbClr val="FFE7CF"/>
          </a:solidFill>
          <a:ln w="57150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4000" b="1" dirty="0">
                <a:solidFill>
                  <a:srgbClr val="990000"/>
                </a:solidFill>
                <a:latin typeface="Times New Roman" panose="02020603050405020304" pitchFamily="18" charset="0"/>
                <a:ea typeface="楷体_GB2312" pitchFamily="49" charset="-122"/>
              </a:rPr>
              <a:t>       “</a:t>
            </a:r>
            <a:r>
              <a:rPr lang="zh-CN" altLang="en-US" sz="4000" b="1" dirty="0">
                <a:solidFill>
                  <a:srgbClr val="990000"/>
                </a:solidFill>
                <a:latin typeface="Times New Roman" panose="02020603050405020304" pitchFamily="18" charset="0"/>
                <a:ea typeface="楷体_GB2312" pitchFamily="49" charset="-122"/>
              </a:rPr>
              <a:t>在</a:t>
            </a:r>
            <a:r>
              <a:rPr lang="en-US" altLang="zh-CN" sz="4000" b="1" dirty="0">
                <a:solidFill>
                  <a:srgbClr val="990000"/>
                </a:solidFill>
                <a:latin typeface="Times New Roman" panose="02020603050405020304" pitchFamily="18" charset="0"/>
                <a:ea typeface="楷体_GB2312" pitchFamily="49" charset="-122"/>
              </a:rPr>
              <a:t>……</a:t>
            </a:r>
            <a:r>
              <a:rPr lang="zh-CN" altLang="en-US" sz="4000" b="1" dirty="0">
                <a:solidFill>
                  <a:srgbClr val="990000"/>
                </a:solidFill>
                <a:latin typeface="Times New Roman" panose="02020603050405020304" pitchFamily="18" charset="0"/>
                <a:ea typeface="楷体_GB2312" pitchFamily="49" charset="-122"/>
              </a:rPr>
              <a:t>中”常用来表示时间和空间，而不表示来源或由来。汉语中要表示事物来源或由来，可用“从</a:t>
            </a:r>
            <a:r>
              <a:rPr lang="en-US" altLang="zh-CN" sz="4000" b="1" dirty="0">
                <a:solidFill>
                  <a:srgbClr val="990000"/>
                </a:solidFill>
                <a:latin typeface="Times New Roman" panose="02020603050405020304" pitchFamily="18" charset="0"/>
                <a:ea typeface="楷体_GB2312" pitchFamily="49" charset="-122"/>
              </a:rPr>
              <a:t>……</a:t>
            </a:r>
            <a:r>
              <a:rPr lang="zh-CN" altLang="en-US" sz="4000" b="1" dirty="0">
                <a:solidFill>
                  <a:srgbClr val="990000"/>
                </a:solidFill>
                <a:latin typeface="Times New Roman" panose="02020603050405020304" pitchFamily="18" charset="0"/>
                <a:ea typeface="楷体_GB2312" pitchFamily="49" charset="-122"/>
              </a:rPr>
              <a:t>中”这样的格式</a:t>
            </a:r>
            <a:r>
              <a:rPr lang="zh-CN" altLang="en-US" sz="4000" b="1" dirty="0">
                <a:solidFill>
                  <a:srgbClr val="99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。</a:t>
            </a:r>
            <a:endParaRPr lang="zh-CN" altLang="en-US" sz="4000" b="1" dirty="0">
              <a:solidFill>
                <a:srgbClr val="99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/>
      <p:bldP spid="52228" grpId="0"/>
      <p:bldP spid="52232" grpId="0" bldLvl="0" animBg="1"/>
      <p:bldP spid="52233" grpId="0" bldLvl="0" animBg="1"/>
      <p:bldP spid="5223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1" name="标题 53250"/>
          <p:cNvSpPr>
            <a:spLocks noGrp="1"/>
          </p:cNvSpPr>
          <p:nvPr>
            <p:ph type="title"/>
          </p:nvPr>
        </p:nvSpPr>
        <p:spPr>
          <a:xfrm>
            <a:off x="0" y="549275"/>
            <a:ext cx="7772400" cy="838200"/>
          </a:xfrm>
        </p:spPr>
        <p:txBody>
          <a:bodyPr lIns="92075" tIns="46038" rIns="92075" bIns="46038" anchor="ctr"/>
          <a:p>
            <a:r>
              <a:rPr lang="en-US" altLang="zh-CN" sz="48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48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．关联词语搭配不当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53253" name="文本框 53252"/>
          <p:cNvSpPr txBox="1"/>
          <p:nvPr/>
        </p:nvSpPr>
        <p:spPr>
          <a:xfrm>
            <a:off x="0" y="1557338"/>
            <a:ext cx="9396413" cy="2934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  <a:buClr>
                <a:schemeClr val="bg1"/>
              </a:buClr>
            </a:pPr>
            <a:r>
              <a:rPr lang="en-US" altLang="zh-CN" sz="4400" b="1" dirty="0">
                <a:solidFill>
                  <a:srgbClr val="0000CC"/>
                </a:solidFill>
                <a:latin typeface="Arial" panose="020B0604020202020204" pitchFamily="34" charset="0"/>
              </a:rPr>
              <a:t>⑴</a:t>
            </a:r>
            <a:r>
              <a:rPr lang="zh-CN" altLang="en-US" sz="4400" b="1" dirty="0">
                <a:solidFill>
                  <a:srgbClr val="0000CC"/>
                </a:solidFill>
                <a:latin typeface="黑体" panose="02010609060101010101" pitchFamily="49" charset="-122"/>
              </a:rPr>
              <a:t>无论是人家成功的经验或失败的教训，我们也 要通过自己的分析，吸取其中有益的可供借鉴的东西。</a:t>
            </a:r>
            <a:endParaRPr lang="zh-CN" altLang="en-US" sz="4400" b="1" dirty="0">
              <a:solidFill>
                <a:srgbClr val="0000CC"/>
              </a:solidFill>
              <a:latin typeface="黑体" panose="02010609060101010101" pitchFamily="49" charset="-122"/>
            </a:endParaRPr>
          </a:p>
          <a:p>
            <a:pPr>
              <a:spcBef>
                <a:spcPct val="20000"/>
              </a:spcBef>
              <a:buClr>
                <a:schemeClr val="bg1"/>
              </a:buClr>
            </a:pPr>
            <a:endParaRPr lang="zh-CN" altLang="en-US" sz="4400" b="1" dirty="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/>
      <p:bldP spid="5325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>
            <a:spLocks noGrp="1"/>
          </p:cNvSpPr>
          <p:nvPr>
            <p:ph type="title"/>
          </p:nvPr>
        </p:nvSpPr>
        <p:spPr>
          <a:xfrm>
            <a:off x="0" y="274638"/>
            <a:ext cx="8229600" cy="11430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b="1" dirty="0"/>
              <a:t>留意成对关联词语</a:t>
            </a:r>
            <a:endParaRPr lang="zh-CN" altLang="en-US" b="1" dirty="0"/>
          </a:p>
        </p:txBody>
      </p:sp>
      <p:sp>
        <p:nvSpPr>
          <p:cNvPr id="18435" name="Rectangle 3"/>
          <p:cNvSpPr>
            <a:spLocks noGrp="1"/>
          </p:cNvSpPr>
          <p:nvPr>
            <p:ph type="body"/>
          </p:nvPr>
        </p:nvSpPr>
        <p:spPr>
          <a:xfrm>
            <a:off x="0" y="1600200"/>
            <a:ext cx="8229600" cy="4525963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dirty="0"/>
              <a:t>成对使用的关联词语，常常会出现关联词语的位置不当、或使用不当。这是最常见的语病，也是最容易忽略的语病。</a:t>
            </a:r>
            <a:endParaRPr lang="zh-CN" altLang="en-US" dirty="0"/>
          </a:p>
          <a:p>
            <a:pPr eaLnBrk="1" hangingPunct="1"/>
            <a:endParaRPr lang="zh-CN" altLang="en-US" dirty="0"/>
          </a:p>
        </p:txBody>
      </p:sp>
      <p:sp>
        <p:nvSpPr>
          <p:cNvPr id="20484" name="Text Box 4"/>
          <p:cNvSpPr txBox="1"/>
          <p:nvPr/>
        </p:nvSpPr>
        <p:spPr>
          <a:xfrm>
            <a:off x="2606675" y="5788025"/>
            <a:ext cx="24701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18437" name="Text Box 5"/>
          <p:cNvSpPr txBox="1"/>
          <p:nvPr/>
        </p:nvSpPr>
        <p:spPr>
          <a:xfrm>
            <a:off x="6400800" y="6157913"/>
            <a:ext cx="692150" cy="365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12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6" descr="JKS10_0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Text Box 8"/>
          <p:cNvSpPr txBox="1"/>
          <p:nvPr/>
        </p:nvSpPr>
        <p:spPr>
          <a:xfrm>
            <a:off x="1219200" y="1676400"/>
            <a:ext cx="6934200" cy="3295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u="none" dirty="0">
                <a:solidFill>
                  <a:srgbClr val="0000FF"/>
                </a:solidFill>
                <a:latin typeface="Times New Roman" panose="02020603050405020304" pitchFamily="18" charset="0"/>
                <a:ea typeface="华文行楷" pitchFamily="2" charset="-122"/>
              </a:rPr>
              <a:t>             </a:t>
            </a:r>
            <a:r>
              <a:rPr lang="zh-CN" altLang="en-US" sz="4800" b="1" u="none" dirty="0">
                <a:solidFill>
                  <a:schemeClr val="accent2"/>
                </a:solidFill>
                <a:latin typeface="Times New Roman" panose="02020603050405020304" pitchFamily="18" charset="0"/>
                <a:ea typeface="华文行楷" pitchFamily="2" charset="-122"/>
              </a:rPr>
              <a:t>复习目标</a:t>
            </a:r>
            <a:endParaRPr lang="zh-CN" altLang="en-US" sz="4800" b="1" u="none" dirty="0">
              <a:solidFill>
                <a:schemeClr val="accent2"/>
              </a:solidFill>
              <a:latin typeface="Times New Roman" panose="02020603050405020304" pitchFamily="18" charset="0"/>
              <a:ea typeface="华文行楷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 u="none" dirty="0">
                <a:solidFill>
                  <a:srgbClr val="339933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3600" b="1" u="none" dirty="0">
                <a:solidFill>
                  <a:srgbClr val="339933"/>
                </a:solidFill>
                <a:latin typeface="Times New Roman" panose="02020603050405020304" pitchFamily="18" charset="0"/>
              </a:rPr>
              <a:t>、能准确判定句子有无语病。</a:t>
            </a:r>
            <a:endParaRPr lang="zh-CN" altLang="en-US" sz="3600" b="1" u="none" dirty="0">
              <a:solidFill>
                <a:srgbClr val="339933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 u="none" dirty="0">
                <a:solidFill>
                  <a:srgbClr val="339933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3600" b="1" u="none" dirty="0">
                <a:solidFill>
                  <a:srgbClr val="339933"/>
                </a:solidFill>
                <a:latin typeface="Times New Roman" panose="02020603050405020304" pitchFamily="18" charset="0"/>
              </a:rPr>
              <a:t>、掌握最常见的病句类型。</a:t>
            </a:r>
            <a:endParaRPr lang="zh-CN" altLang="en-US" sz="3600" b="1" u="none" dirty="0">
              <a:solidFill>
                <a:srgbClr val="339933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 u="none" dirty="0">
                <a:solidFill>
                  <a:srgbClr val="339933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3600" b="1" u="none" dirty="0">
                <a:solidFill>
                  <a:srgbClr val="339933"/>
                </a:solidFill>
                <a:latin typeface="Times New Roman" panose="02020603050405020304" pitchFamily="18" charset="0"/>
              </a:rPr>
              <a:t>、能对病句进行恰当的修改。</a:t>
            </a:r>
            <a:endParaRPr lang="zh-CN" altLang="en-US" sz="3600" b="1" u="none" dirty="0">
              <a:solidFill>
                <a:srgbClr val="339933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8196" name="Picture 9" descr="line004_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578475"/>
            <a:ext cx="9144000" cy="1279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Rectangle 3"/>
          <p:cNvSpPr>
            <a:spLocks noGrp="1"/>
          </p:cNvSpPr>
          <p:nvPr>
            <p:ph type="body"/>
          </p:nvPr>
        </p:nvSpPr>
        <p:spPr>
          <a:xfrm>
            <a:off x="0" y="1600200"/>
            <a:ext cx="8229600" cy="4525963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en-US" altLang="zh-CN" sz="3600" b="1" dirty="0"/>
              <a:t>1</a:t>
            </a:r>
            <a:r>
              <a:rPr lang="zh-CN" altLang="en-US" sz="3600" b="1" dirty="0"/>
              <a:t>、喜欢游泳的人大多有这样的体验：不管天气很热，可刚从水里出来有时会感到有点凉，有时甚至还会打一下寒战。</a:t>
            </a:r>
            <a:endParaRPr lang="zh-CN" altLang="en-US" sz="3600" b="1" dirty="0"/>
          </a:p>
          <a:p>
            <a:pPr eaLnBrk="1" hangingPunct="1"/>
            <a:endParaRPr lang="zh-CN" altLang="en-US" sz="3600" b="1" dirty="0"/>
          </a:p>
          <a:p>
            <a:pPr eaLnBrk="1" hangingPunct="1"/>
            <a:r>
              <a:rPr lang="en-US" altLang="zh-CN" sz="3600" b="1" dirty="0"/>
              <a:t>2</a:t>
            </a:r>
            <a:r>
              <a:rPr lang="zh-CN" altLang="en-US" sz="3600" b="1" dirty="0"/>
              <a:t>、如果没有这些生灵，大自然才会失去了色彩。</a:t>
            </a:r>
            <a:endParaRPr lang="zh-CN" altLang="en-US" sz="3600" b="1" dirty="0"/>
          </a:p>
          <a:p>
            <a:pPr eaLnBrk="1" hangingPunct="1"/>
            <a:endParaRPr lang="zh-CN" altLang="en-US" sz="3600" b="1" dirty="0"/>
          </a:p>
          <a:p>
            <a:pPr eaLnBrk="1" hangingPunct="1"/>
            <a:endParaRPr lang="en-US" altLang="zh-CN" sz="3600" b="1" dirty="0"/>
          </a:p>
        </p:txBody>
      </p:sp>
      <p:sp>
        <p:nvSpPr>
          <p:cNvPr id="21507" name="Text Box 3"/>
          <p:cNvSpPr txBox="1"/>
          <p:nvPr/>
        </p:nvSpPr>
        <p:spPr>
          <a:xfrm>
            <a:off x="1835150" y="3875088"/>
            <a:ext cx="5905500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u="none" dirty="0">
                <a:latin typeface="Arial" panose="020B0604020202020204" pitchFamily="34" charset="0"/>
              </a:rPr>
              <a:t>不管</a:t>
            </a:r>
            <a:r>
              <a:rPr lang="zh-CN" altLang="en-US" sz="2800" b="1" u="none" dirty="0">
                <a:latin typeface="Arial" panose="020B0604020202020204" pitchFamily="34" charset="0"/>
                <a:sym typeface="Arial" panose="020B0604020202020204" pitchFamily="34" charset="0"/>
              </a:rPr>
              <a:t>…...</a:t>
            </a:r>
            <a:r>
              <a:rPr lang="zh-CN" altLang="en-US" sz="2800" b="1" u="none" dirty="0">
                <a:latin typeface="Arial" panose="020B0604020202020204" pitchFamily="34" charset="0"/>
              </a:rPr>
              <a:t>总         尽管......可（是）   </a:t>
            </a:r>
            <a:r>
              <a:rPr lang="zh-CN" altLang="en-US" sz="2800" u="none" dirty="0">
                <a:latin typeface="Arial" panose="020B0604020202020204" pitchFamily="34" charset="0"/>
              </a:rPr>
              <a:t>       </a:t>
            </a:r>
            <a:endParaRPr lang="zh-CN" altLang="en-US" sz="2800" u="none" dirty="0">
              <a:latin typeface="Arial" panose="020B0604020202020204" pitchFamily="34" charset="0"/>
            </a:endParaRPr>
          </a:p>
        </p:txBody>
      </p:sp>
      <p:sp>
        <p:nvSpPr>
          <p:cNvPr id="19460" name="Text Box 4"/>
          <p:cNvSpPr txBox="1"/>
          <p:nvPr/>
        </p:nvSpPr>
        <p:spPr>
          <a:xfrm>
            <a:off x="2052638" y="5875338"/>
            <a:ext cx="5976937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u="none" dirty="0">
                <a:latin typeface="Arial" panose="020B0604020202020204" pitchFamily="34" charset="0"/>
              </a:rPr>
              <a:t>如果......就              只有......才</a:t>
            </a:r>
            <a:endParaRPr lang="zh-CN" altLang="en-US" sz="2800" b="1" u="none" dirty="0">
              <a:latin typeface="Arial" panose="020B0604020202020204" pitchFamily="34" charset="0"/>
            </a:endParaRPr>
          </a:p>
        </p:txBody>
      </p:sp>
      <p:sp>
        <p:nvSpPr>
          <p:cNvPr id="19461" name="Text Box 5"/>
          <p:cNvSpPr txBox="1"/>
          <p:nvPr/>
        </p:nvSpPr>
        <p:spPr>
          <a:xfrm>
            <a:off x="7597775" y="6345238"/>
            <a:ext cx="646113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13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ldLvl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9" name="标题 55298"/>
          <p:cNvSpPr>
            <a:spLocks noGrp="1"/>
          </p:cNvSpPr>
          <p:nvPr>
            <p:ph type="title"/>
          </p:nvPr>
        </p:nvSpPr>
        <p:spPr>
          <a:xfrm>
            <a:off x="0" y="0"/>
            <a:ext cx="6850063" cy="838200"/>
          </a:xfrm>
        </p:spPr>
        <p:txBody>
          <a:bodyPr lIns="92075" tIns="46038" rIns="92075" bIns="46038" anchor="ctr"/>
          <a:p>
            <a:r>
              <a:rPr lang="en-US" altLang="zh-CN" sz="48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48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．一面与两面搭配不当</a:t>
            </a:r>
            <a:r>
              <a:rPr lang="zh-CN" altLang="en-US" sz="4800" dirty="0"/>
              <a:t> </a:t>
            </a:r>
            <a:endParaRPr lang="zh-CN" altLang="en-US" sz="4800" dirty="0"/>
          </a:p>
        </p:txBody>
      </p:sp>
      <p:sp>
        <p:nvSpPr>
          <p:cNvPr id="55300" name="文本框 55299"/>
          <p:cNvSpPr txBox="1"/>
          <p:nvPr/>
        </p:nvSpPr>
        <p:spPr>
          <a:xfrm>
            <a:off x="0" y="836613"/>
            <a:ext cx="8904288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4000" b="1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⑴</a:t>
            </a:r>
            <a:r>
              <a:rPr lang="zh-CN" altLang="en-US" sz="4000" b="1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电子工业能否迅速发展，并广泛渗透到各行各业中去，关键在于要加速训练并造就一批专门技术人才。</a:t>
            </a:r>
            <a:r>
              <a:rPr lang="zh-CN" altLang="en-US" sz="4000" b="1" dirty="0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endParaRPr lang="zh-CN" altLang="en-US" sz="4000" b="1" dirty="0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5305" name="文本框 55304"/>
          <p:cNvSpPr txBox="1"/>
          <p:nvPr/>
        </p:nvSpPr>
        <p:spPr>
          <a:xfrm>
            <a:off x="0" y="2708275"/>
            <a:ext cx="6651625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800" b="1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8</a:t>
            </a:r>
            <a:r>
              <a:rPr lang="zh-CN" altLang="en-US" sz="4800" b="1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．否定与肯定搭配不当</a:t>
            </a:r>
            <a:endParaRPr lang="zh-CN" altLang="en-US" sz="4800" b="1" dirty="0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5306" name="文本框 55305"/>
          <p:cNvSpPr txBox="1"/>
          <p:nvPr/>
        </p:nvSpPr>
        <p:spPr>
          <a:xfrm>
            <a:off x="0" y="3429000"/>
            <a:ext cx="9144000" cy="2835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4000" b="1" dirty="0">
                <a:solidFill>
                  <a:srgbClr val="0000CC"/>
                </a:solidFill>
                <a:latin typeface="Arial" panose="020B0604020202020204" pitchFamily="34" charset="0"/>
              </a:rPr>
              <a:t>⑴</a:t>
            </a:r>
            <a:r>
              <a:rPr lang="zh-CN" altLang="en-US" sz="4000" b="1" dirty="0">
                <a:solidFill>
                  <a:srgbClr val="0000CC"/>
                </a:solidFill>
                <a:latin typeface="Arial" panose="020B0604020202020204" pitchFamily="34" charset="0"/>
              </a:rPr>
              <a:t>近几年来，王芳几乎无时无刻不忘搜集、整理民歌，积累了大量的资料。</a:t>
            </a:r>
            <a:endParaRPr lang="zh-CN" altLang="en-US" sz="4000" b="1" dirty="0">
              <a:solidFill>
                <a:srgbClr val="0000CC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4000" b="1" dirty="0">
                <a:solidFill>
                  <a:srgbClr val="0000CC"/>
                </a:solidFill>
                <a:latin typeface="Arial" panose="020B0604020202020204" pitchFamily="34" charset="0"/>
              </a:rPr>
              <a:t>⑵</a:t>
            </a:r>
            <a:r>
              <a:rPr lang="zh-CN" altLang="en-US" sz="4000" b="1" dirty="0">
                <a:solidFill>
                  <a:srgbClr val="0000CC"/>
                </a:solidFill>
                <a:latin typeface="Arial" panose="020B0604020202020204" pitchFamily="34" charset="0"/>
              </a:rPr>
              <a:t>雷锋精神当然要赋予它新的内涵，但谁又能否认现在就不需要学习雷锋呢？</a:t>
            </a:r>
            <a:endParaRPr lang="zh-CN" altLang="en-US" sz="4000" b="1" dirty="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/>
      <p:bldP spid="5530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标题 14337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r>
              <a:rPr lang="zh-CN" altLang="en-US" dirty="0"/>
              <a:t>多用否定词，造成句意相反： </a:t>
            </a:r>
            <a:endParaRPr lang="zh-CN" altLang="en-US" dirty="0"/>
          </a:p>
        </p:txBody>
      </p:sp>
      <p:sp>
        <p:nvSpPr>
          <p:cNvPr id="14339" name="文本占位符 14338"/>
          <p:cNvSpPr>
            <a:spLocks noGrp="1" noRot="1"/>
          </p:cNvSpPr>
          <p:nvPr>
            <p:ph type="body" idx="1"/>
          </p:nvPr>
        </p:nvSpPr>
        <p:spPr/>
        <p:txBody>
          <a:bodyPr/>
          <a:p>
            <a:pPr>
              <a:lnSpc>
                <a:spcPct val="90000"/>
              </a:lnSpc>
            </a:pPr>
            <a:r>
              <a:rPr lang="en-US" altLang="zh-CN" sz="4000" dirty="0">
                <a:solidFill>
                  <a:srgbClr val="FF0000"/>
                </a:solidFill>
              </a:rPr>
              <a:t>1</a:t>
            </a:r>
            <a:r>
              <a:rPr lang="zh-CN" altLang="en-US" sz="4000" dirty="0">
                <a:solidFill>
                  <a:srgbClr val="FF0000"/>
                </a:solidFill>
              </a:rPr>
              <a:t>）为了防止这类事故不再发生，我们必须采取有效措施。</a:t>
            </a:r>
            <a:r>
              <a:rPr lang="zh-CN" altLang="en-US" sz="4000" dirty="0"/>
              <a:t> </a:t>
            </a:r>
            <a:endParaRPr lang="zh-CN" altLang="en-US" sz="4000" dirty="0"/>
          </a:p>
          <a:p>
            <a:pPr>
              <a:lnSpc>
                <a:spcPct val="90000"/>
              </a:lnSpc>
            </a:pPr>
            <a:r>
              <a:rPr lang="en-US" altLang="zh-CN" sz="4000" dirty="0">
                <a:solidFill>
                  <a:srgbClr val="FF0000"/>
                </a:solidFill>
              </a:rPr>
              <a:t>2</a:t>
            </a:r>
            <a:r>
              <a:rPr lang="zh-CN" altLang="en-US" sz="4000" dirty="0">
                <a:solidFill>
                  <a:srgbClr val="FF0000"/>
                </a:solidFill>
              </a:rPr>
              <a:t>）这个单位连续发生事故，我们不能不说他们在安全防范上没有漏洞。</a:t>
            </a:r>
            <a:r>
              <a:rPr lang="zh-CN" altLang="en-US" dirty="0"/>
              <a:t> </a:t>
            </a:r>
            <a:endParaRPr lang="zh-CN" altLang="en-US" dirty="0"/>
          </a:p>
          <a:p>
            <a:pPr>
              <a:lnSpc>
                <a:spcPct val="90000"/>
              </a:lnSpc>
            </a:pPr>
            <a:r>
              <a:rPr lang="en-US" altLang="zh-CN" sz="4000" dirty="0">
                <a:solidFill>
                  <a:srgbClr val="FF0000"/>
                </a:solidFill>
              </a:rPr>
              <a:t>3</a:t>
            </a:r>
            <a:r>
              <a:rPr lang="zh-CN" altLang="en-US" sz="4000" dirty="0">
                <a:solidFill>
                  <a:srgbClr val="FF0000"/>
                </a:solidFill>
              </a:rPr>
              <a:t>）谁能否定努力钻研科学技术是没有用的呢？ 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4" descr="q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2627313" cy="350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Text Box 15"/>
          <p:cNvSpPr txBox="1"/>
          <p:nvPr/>
        </p:nvSpPr>
        <p:spPr>
          <a:xfrm>
            <a:off x="3865563" y="719138"/>
            <a:ext cx="458787" cy="920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endParaRPr lang="zh-CN" altLang="en-US" u="none" dirty="0">
              <a:latin typeface="Arial" panose="020B0604020202020204" pitchFamily="34" charset="0"/>
            </a:endParaRPr>
          </a:p>
        </p:txBody>
      </p:sp>
      <p:pic>
        <p:nvPicPr>
          <p:cNvPr id="11268" name="WordArt 17"/>
          <p:cNvPicPr/>
          <p:nvPr/>
        </p:nvPicPr>
        <p:blipFill>
          <a:blip r:embed="rId2"/>
          <a:stretch>
            <a:fillRect/>
          </a:stretch>
        </p:blipFill>
        <p:spPr>
          <a:xfrm>
            <a:off x="1616075" y="2054225"/>
            <a:ext cx="6302375" cy="18113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Rectangle 2"/>
          <p:cNvSpPr>
            <a:spLocks noGrp="1"/>
          </p:cNvSpPr>
          <p:nvPr>
            <p:ph type="title"/>
          </p:nvPr>
        </p:nvSpPr>
        <p:spPr>
          <a:xfrm>
            <a:off x="0" y="274638"/>
            <a:ext cx="8229600" cy="11430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b="1" dirty="0"/>
              <a:t>留意两面词</a:t>
            </a:r>
            <a:endParaRPr lang="zh-CN" altLang="en-US" b="1" dirty="0"/>
          </a:p>
        </p:txBody>
      </p:sp>
      <p:sp>
        <p:nvSpPr>
          <p:cNvPr id="14339" name="Rectangle 3"/>
          <p:cNvSpPr>
            <a:spLocks noGrp="1"/>
          </p:cNvSpPr>
          <p:nvPr>
            <p:ph type="body"/>
          </p:nvPr>
        </p:nvSpPr>
        <p:spPr>
          <a:xfrm>
            <a:off x="0" y="1600200"/>
            <a:ext cx="8229600" cy="2981325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</a:pPr>
            <a:r>
              <a:rPr lang="zh-CN" altLang="en-US" b="1" dirty="0"/>
              <a:t>两面性的词是指词语本身表达两个相反的语意。如“成败”“好坏”“高低”“能否”“是否”等。因为它们表达的是不确定的两个方面的意思，所以要求语句的上下文必须有与之对应的词语或者语意，否则会造成语意上的不对称。</a:t>
            </a:r>
            <a:endParaRPr lang="zh-CN" altLang="en-US" b="1" dirty="0"/>
          </a:p>
        </p:txBody>
      </p:sp>
      <p:sp>
        <p:nvSpPr>
          <p:cNvPr id="14340" name="Text Box 5"/>
          <p:cNvSpPr txBox="1"/>
          <p:nvPr/>
        </p:nvSpPr>
        <p:spPr>
          <a:xfrm>
            <a:off x="0" y="5300663"/>
            <a:ext cx="985996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Arial" panose="020B0604020202020204" pitchFamily="34" charset="0"/>
              </a:rPr>
              <a:t>例句：这场球赛的胜败关键是队员们的齐心协力。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14341" name="Text Box 5"/>
          <p:cNvSpPr txBox="1"/>
          <p:nvPr/>
        </p:nvSpPr>
        <p:spPr>
          <a:xfrm>
            <a:off x="5076825" y="6165850"/>
            <a:ext cx="1150938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8</a:t>
            </a:r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Text Box 4"/>
          <p:cNvSpPr txBox="1"/>
          <p:nvPr/>
        </p:nvSpPr>
        <p:spPr>
          <a:xfrm>
            <a:off x="2032000" y="2138363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5363" name="Text Box 5"/>
          <p:cNvSpPr txBox="1"/>
          <p:nvPr/>
        </p:nvSpPr>
        <p:spPr>
          <a:xfrm>
            <a:off x="395288" y="692150"/>
            <a:ext cx="8748712" cy="5715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u="none" dirty="0">
                <a:latin typeface="Arial" panose="020B0604020202020204" pitchFamily="34" charset="0"/>
              </a:rPr>
              <a:t>习题训练：</a:t>
            </a:r>
            <a:endParaRPr lang="zh-CN" altLang="en-US" sz="3600" u="none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600" u="none" dirty="0">
                <a:latin typeface="Arial" panose="020B0604020202020204" pitchFamily="34" charset="0"/>
              </a:rPr>
              <a:t>1</a:t>
            </a:r>
            <a:r>
              <a:rPr lang="zh-CN" altLang="en-US" sz="3600" u="none" dirty="0">
                <a:latin typeface="Arial" panose="020B0604020202020204" pitchFamily="34" charset="0"/>
              </a:rPr>
              <a:t>、</a:t>
            </a:r>
            <a:r>
              <a:rPr lang="zh-CN" altLang="en-US" sz="3600" b="1" u="none" dirty="0">
                <a:latin typeface="Arial" panose="020B0604020202020204" pitchFamily="34" charset="0"/>
              </a:rPr>
              <a:t>能否刻苦钻研是提高学习成绩的关键。</a:t>
            </a:r>
            <a:endParaRPr lang="zh-CN" altLang="en-US" sz="3600" b="1" u="none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 u="none" dirty="0">
                <a:latin typeface="Arial" panose="020B0604020202020204" pitchFamily="34" charset="0"/>
              </a:rPr>
              <a:t>2</a:t>
            </a:r>
            <a:r>
              <a:rPr lang="zh-CN" altLang="en-US" sz="3600" b="1" u="none" dirty="0">
                <a:latin typeface="Arial" panose="020B0604020202020204" pitchFamily="34" charset="0"/>
              </a:rPr>
              <a:t>、学生食品安全，关系到我国青少年能否健康成长。</a:t>
            </a:r>
            <a:endParaRPr lang="zh-CN" altLang="en-US" sz="3600" b="1" u="none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b="1" u="none" dirty="0">
              <a:latin typeface="Arial" panose="020B0604020202020204" pitchFamily="34" charset="0"/>
            </a:endParaRPr>
          </a:p>
          <a:p>
            <a:r>
              <a:rPr lang="en-US" altLang="zh-CN" sz="3600" b="1" u="none" dirty="0">
                <a:latin typeface="Arial" panose="020B0604020202020204" pitchFamily="34" charset="0"/>
              </a:rPr>
              <a:t>3</a:t>
            </a:r>
            <a:r>
              <a:rPr lang="zh-CN" altLang="en-US" sz="3600" b="1" u="none" dirty="0">
                <a:latin typeface="Arial" panose="020B0604020202020204" pitchFamily="34" charset="0"/>
              </a:rPr>
              <a:t>、有没有健全的体魄，是能够成为接班人的前提。</a:t>
            </a:r>
            <a:endParaRPr lang="zh-CN" altLang="en-US" sz="3600" b="1" u="none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3600" b="1" u="none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en-US" altLang="zh-CN" sz="2400" b="1" u="none" dirty="0">
              <a:latin typeface="Arial" panose="020B0604020202020204" pitchFamily="34" charset="0"/>
            </a:endParaRPr>
          </a:p>
        </p:txBody>
      </p:sp>
      <p:sp>
        <p:nvSpPr>
          <p:cNvPr id="15364" name="Text Box 4"/>
          <p:cNvSpPr txBox="1"/>
          <p:nvPr/>
        </p:nvSpPr>
        <p:spPr>
          <a:xfrm>
            <a:off x="5724525" y="5805488"/>
            <a:ext cx="158432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9</a:t>
            </a:r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Rectangle 2"/>
          <p:cNvSpPr>
            <a:spLocks noGrp="1"/>
          </p:cNvSpPr>
          <p:nvPr>
            <p:ph type="title"/>
          </p:nvPr>
        </p:nvSpPr>
        <p:spPr>
          <a:xfrm>
            <a:off x="0" y="274638"/>
            <a:ext cx="8229600" cy="11430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4800" b="1" dirty="0"/>
              <a:t>留意否定词</a:t>
            </a:r>
            <a:endParaRPr lang="zh-CN" altLang="en-US" sz="4800" b="1" dirty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600200"/>
            <a:ext cx="8229600" cy="4525963"/>
          </a:xfrm>
        </p:spPr>
        <p:txBody>
          <a:bodyPr vert="horz" wrap="square" lIns="91440" tIns="45720" rIns="91440" bIns="45720" numCol="1" rtlCol="0" anchor="t" anchorCtr="0" compatLnSpc="1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在考题中，否定句和带有否定意义的词语出现 的频率也是相当高的。否定句要关注双重否定句和疑问句中嵌否定形式的句子，带有否定意义的词语主要有“以防”“防止”“劝阻”“阻止”“避免”“忘记”等</a:t>
            </a: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例句：专家认为，减少烟害，特别是劝阻青少年戒烟，对预防肺癌有重要意义。</a:t>
            </a:r>
            <a:endParaRPr kumimoji="0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388" name="Text Box 4"/>
          <p:cNvSpPr txBox="1"/>
          <p:nvPr/>
        </p:nvSpPr>
        <p:spPr>
          <a:xfrm>
            <a:off x="7380288" y="6237288"/>
            <a:ext cx="64770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10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6145"/>
          <p:cNvSpPr>
            <a:spLocks noGrp="1" noRot="1"/>
          </p:cNvSpPr>
          <p:nvPr>
            <p:ph type="title"/>
          </p:nvPr>
        </p:nvSpPr>
        <p:spPr>
          <a:xfrm>
            <a:off x="323850" y="260350"/>
            <a:ext cx="8540750" cy="1143000"/>
          </a:xfrm>
        </p:spPr>
        <p:txBody>
          <a:bodyPr anchor="ctr"/>
          <a:p>
            <a:r>
              <a:rPr lang="zh-CN" altLang="en-US" dirty="0"/>
              <a:t>搭配不当练习： </a:t>
            </a:r>
            <a:endParaRPr lang="zh-CN" altLang="en-US" dirty="0"/>
          </a:p>
        </p:txBody>
      </p:sp>
      <p:sp>
        <p:nvSpPr>
          <p:cNvPr id="6147" name="文本占位符 6146"/>
          <p:cNvSpPr>
            <a:spLocks noGrp="1" noRot="1"/>
          </p:cNvSpPr>
          <p:nvPr>
            <p:ph type="body" idx="1"/>
          </p:nvPr>
        </p:nvSpPr>
        <p:spPr>
          <a:xfrm>
            <a:off x="323850" y="1403350"/>
            <a:ext cx="8540750" cy="4812030"/>
          </a:xfrm>
        </p:spPr>
        <p:txBody>
          <a:bodyPr/>
          <a:p>
            <a:pPr>
              <a:lnSpc>
                <a:spcPct val="90000"/>
              </a:lnSpc>
            </a:pPr>
            <a:r>
              <a:rPr lang="en-US" altLang="zh-CN" sz="4000" dirty="0">
                <a:solidFill>
                  <a:srgbClr val="FF0000"/>
                </a:solidFill>
              </a:rPr>
              <a:t>1</a:t>
            </a:r>
            <a:r>
              <a:rPr lang="zh-CN" altLang="en-US" sz="4000" dirty="0">
                <a:solidFill>
                  <a:srgbClr val="FF0000"/>
                </a:solidFill>
              </a:rPr>
              <a:t>）同学们以敬佩的目光注视和听着这位抗非典白衣战士的动人报告。</a:t>
            </a:r>
            <a:endParaRPr lang="zh-CN" altLang="en-US" sz="4000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sz="4000" dirty="0">
                <a:solidFill>
                  <a:srgbClr val="FF0000"/>
                </a:solidFill>
              </a:rPr>
              <a:t>2</a:t>
            </a:r>
            <a:r>
              <a:rPr lang="zh-CN" altLang="en-US" sz="4000" dirty="0">
                <a:solidFill>
                  <a:srgbClr val="FF0000"/>
                </a:solidFill>
              </a:rPr>
              <a:t>）改革开放</a:t>
            </a:r>
            <a:r>
              <a:rPr lang="en-US" altLang="zh-CN" sz="4000" dirty="0">
                <a:solidFill>
                  <a:srgbClr val="FF0000"/>
                </a:solidFill>
              </a:rPr>
              <a:t>20</a:t>
            </a:r>
            <a:r>
              <a:rPr lang="zh-CN" altLang="en-US" sz="4000" dirty="0">
                <a:solidFill>
                  <a:srgbClr val="FF0000"/>
                </a:solidFill>
              </a:rPr>
              <a:t>年来，中国人民的生活水平有了明显的增强。</a:t>
            </a:r>
            <a:endParaRPr lang="zh-CN" altLang="en-US" sz="4000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sz="4000" dirty="0">
                <a:solidFill>
                  <a:srgbClr val="FF0000"/>
                </a:solidFill>
              </a:rPr>
              <a:t>3</a:t>
            </a:r>
            <a:r>
              <a:rPr lang="zh-CN" altLang="en-US" sz="4000" dirty="0">
                <a:solidFill>
                  <a:srgbClr val="FF0000"/>
                </a:solidFill>
              </a:rPr>
              <a:t>）为了推进素质教育，教师们正在努力改进教学质量。</a:t>
            </a:r>
            <a:endParaRPr lang="zh-CN" altLang="en-US" sz="4000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sz="4000" dirty="0">
                <a:solidFill>
                  <a:srgbClr val="FF0000"/>
                </a:solidFill>
                <a:sym typeface="+mn-ea"/>
              </a:rPr>
              <a:t>2</a:t>
            </a:r>
            <a:r>
              <a:rPr lang="zh-CN" altLang="en-US" sz="4000" dirty="0">
                <a:solidFill>
                  <a:srgbClr val="FF0000"/>
                </a:solidFill>
                <a:sym typeface="+mn-ea"/>
              </a:rPr>
              <a:t>）只有坚持核查，就能和平解决伊拉克问题。</a:t>
            </a:r>
            <a:endParaRPr lang="zh-CN" altLang="en-US" sz="4000" dirty="0">
              <a:solidFill>
                <a:srgbClr val="FF0000"/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endParaRPr lang="zh-CN" alt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WordArt 2"/>
          <p:cNvSpPr>
            <a:spLocks noTextEdit="1"/>
          </p:cNvSpPr>
          <p:nvPr/>
        </p:nvSpPr>
        <p:spPr>
          <a:xfrm>
            <a:off x="304800" y="304800"/>
            <a:ext cx="25146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10000"/>
          </a:bodyPr>
          <a:p>
            <a:pPr algn="ctr" eaLnBrk="0" hangingPunct="0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（三）病句的类型</a:t>
            </a:r>
            <a:endParaRPr lang="zh-CN" altLang="en-US" sz="3600" b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195" name="Text Box 3"/>
          <p:cNvSpPr txBox="1"/>
          <p:nvPr/>
        </p:nvSpPr>
        <p:spPr>
          <a:xfrm>
            <a:off x="228600" y="2205038"/>
            <a:ext cx="8686800" cy="4735512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3200" dirty="0">
                <a:solidFill>
                  <a:srgbClr val="009999"/>
                </a:solidFill>
                <a:latin typeface="Times New Roman" panose="02020603050405020304" pitchFamily="18" charset="0"/>
              </a:rPr>
              <a:t>     1  </a:t>
            </a:r>
            <a:r>
              <a:rPr lang="zh-CN" altLang="en-US" sz="3200" dirty="0">
                <a:solidFill>
                  <a:srgbClr val="009999"/>
                </a:solidFill>
                <a:latin typeface="Times New Roman" panose="02020603050405020304" pitchFamily="18" charset="0"/>
              </a:rPr>
              <a:t>通过学习，使我进步了。</a:t>
            </a:r>
            <a:endParaRPr lang="zh-CN" altLang="en-US" sz="3200" dirty="0">
              <a:solidFill>
                <a:srgbClr val="009999"/>
              </a:solidFill>
              <a:latin typeface="Times New Roman" panose="02020603050405020304" pitchFamily="18" charset="0"/>
            </a:endParaRPr>
          </a:p>
          <a:p>
            <a:pPr algn="just">
              <a:spcBef>
                <a:spcPct val="50000"/>
              </a:spcBef>
            </a:pPr>
            <a:endParaRPr lang="zh-CN" altLang="en-US" sz="3200" dirty="0">
              <a:solidFill>
                <a:srgbClr val="009999"/>
              </a:solidFill>
              <a:latin typeface="Times New Roman" panose="02020603050405020304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3200" dirty="0">
                <a:solidFill>
                  <a:srgbClr val="009999"/>
                </a:solidFill>
                <a:latin typeface="Times New Roman" panose="02020603050405020304" pitchFamily="18" charset="0"/>
              </a:rPr>
              <a:t>     </a:t>
            </a:r>
            <a:r>
              <a:rPr lang="en-US" altLang="zh-CN" sz="3200" dirty="0">
                <a:solidFill>
                  <a:srgbClr val="009999"/>
                </a:solidFill>
                <a:latin typeface="Times New Roman" panose="02020603050405020304" pitchFamily="18" charset="0"/>
              </a:rPr>
              <a:t>2  </a:t>
            </a:r>
            <a:r>
              <a:rPr lang="zh-CN" altLang="en-US" sz="3200" dirty="0">
                <a:solidFill>
                  <a:srgbClr val="009999"/>
                </a:solidFill>
                <a:latin typeface="Times New Roman" panose="02020603050405020304" pitchFamily="18" charset="0"/>
              </a:rPr>
              <a:t>我们要建立与健全各项制度的一系列工作。</a:t>
            </a:r>
            <a:endParaRPr lang="zh-CN" altLang="en-US" sz="3200" dirty="0">
              <a:solidFill>
                <a:srgbClr val="009999"/>
              </a:solidFill>
              <a:latin typeface="Times New Roman" panose="02020603050405020304" pitchFamily="18" charset="0"/>
            </a:endParaRPr>
          </a:p>
          <a:p>
            <a:pPr algn="just">
              <a:spcBef>
                <a:spcPct val="50000"/>
              </a:spcBef>
            </a:pPr>
            <a:endParaRPr lang="zh-CN" altLang="en-US" sz="3200" dirty="0">
              <a:solidFill>
                <a:srgbClr val="009999"/>
              </a:solidFill>
              <a:latin typeface="宋体" panose="0201060003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3200" dirty="0">
                <a:solidFill>
                  <a:srgbClr val="009999"/>
                </a:solidFill>
                <a:latin typeface="宋体" panose="02010600030101010101" pitchFamily="2" charset="-122"/>
              </a:rPr>
              <a:t>  </a:t>
            </a:r>
            <a:r>
              <a:rPr lang="en-US" altLang="zh-CN" sz="3200" dirty="0">
                <a:solidFill>
                  <a:srgbClr val="009999"/>
                </a:solidFill>
                <a:latin typeface="宋体" panose="02010600030101010101" pitchFamily="2" charset="-122"/>
              </a:rPr>
              <a:t>3 </a:t>
            </a:r>
            <a:r>
              <a:rPr lang="zh-CN" altLang="en-US" sz="3200" dirty="0">
                <a:solidFill>
                  <a:srgbClr val="009999"/>
                </a:solidFill>
                <a:latin typeface="宋体" panose="02010600030101010101" pitchFamily="2" charset="-122"/>
              </a:rPr>
              <a:t>青年朋友们担负着把我国建成现代化的社</a:t>
            </a:r>
            <a:endParaRPr lang="zh-CN" altLang="en-US" sz="3200" dirty="0">
              <a:solidFill>
                <a:srgbClr val="009999"/>
              </a:solidFill>
              <a:latin typeface="宋体" panose="0201060003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3200" dirty="0">
                <a:solidFill>
                  <a:srgbClr val="009999"/>
                </a:solidFill>
                <a:latin typeface="宋体" panose="02010600030101010101" pitchFamily="2" charset="-122"/>
              </a:rPr>
              <a:t>会主义强国。</a:t>
            </a:r>
            <a:r>
              <a:rPr lang="zh-CN" altLang="en-US" sz="3200" dirty="0">
                <a:solidFill>
                  <a:srgbClr val="009999"/>
                </a:solidFill>
                <a:latin typeface="Times New Roman" panose="02020603050405020304" pitchFamily="18" charset="0"/>
              </a:rPr>
              <a:t> </a:t>
            </a:r>
            <a:endParaRPr lang="zh-CN" altLang="en-US" sz="3200" dirty="0">
              <a:solidFill>
                <a:srgbClr val="0099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7" name="Freeform 7"/>
          <p:cNvSpPr/>
          <p:nvPr/>
        </p:nvSpPr>
        <p:spPr>
          <a:xfrm>
            <a:off x="3657600" y="1371600"/>
            <a:ext cx="635000" cy="762000"/>
          </a:xfrm>
          <a:custGeom>
            <a:avLst/>
            <a:gdLst>
              <a:gd name="txL" fmla="*/ 0 w 400"/>
              <a:gd name="txT" fmla="*/ 0 h 480"/>
              <a:gd name="txR" fmla="*/ 400 w 400"/>
              <a:gd name="txB" fmla="*/ 480 h 480"/>
            </a:gdLst>
            <a:ahLst/>
            <a:cxnLst>
              <a:cxn ang="0">
                <a:pos x="16" y="480"/>
              </a:cxn>
              <a:cxn ang="0">
                <a:pos x="112" y="384"/>
              </a:cxn>
              <a:cxn ang="0">
                <a:pos x="160" y="432"/>
              </a:cxn>
              <a:cxn ang="0">
                <a:pos x="16" y="384"/>
              </a:cxn>
              <a:cxn ang="0">
                <a:pos x="256" y="240"/>
              </a:cxn>
              <a:cxn ang="0">
                <a:pos x="208" y="336"/>
              </a:cxn>
              <a:cxn ang="0">
                <a:pos x="112" y="240"/>
              </a:cxn>
              <a:cxn ang="0">
                <a:pos x="352" y="96"/>
              </a:cxn>
              <a:cxn ang="0">
                <a:pos x="304" y="192"/>
              </a:cxn>
              <a:cxn ang="0">
                <a:pos x="256" y="96"/>
              </a:cxn>
              <a:cxn ang="0">
                <a:pos x="400" y="0"/>
              </a:cxn>
            </a:cxnLst>
            <a:rect l="txL" t="txT" r="txR" b="txB"/>
            <a:pathLst>
              <a:path w="400" h="480">
                <a:moveTo>
                  <a:pt x="16" y="480"/>
                </a:moveTo>
                <a:cubicBezTo>
                  <a:pt x="52" y="436"/>
                  <a:pt x="88" y="392"/>
                  <a:pt x="112" y="384"/>
                </a:cubicBezTo>
                <a:cubicBezTo>
                  <a:pt x="136" y="376"/>
                  <a:pt x="176" y="432"/>
                  <a:pt x="160" y="432"/>
                </a:cubicBezTo>
                <a:cubicBezTo>
                  <a:pt x="144" y="432"/>
                  <a:pt x="0" y="416"/>
                  <a:pt x="16" y="384"/>
                </a:cubicBezTo>
                <a:cubicBezTo>
                  <a:pt x="32" y="352"/>
                  <a:pt x="224" y="248"/>
                  <a:pt x="256" y="240"/>
                </a:cubicBezTo>
                <a:cubicBezTo>
                  <a:pt x="288" y="232"/>
                  <a:pt x="232" y="336"/>
                  <a:pt x="208" y="336"/>
                </a:cubicBezTo>
                <a:cubicBezTo>
                  <a:pt x="184" y="336"/>
                  <a:pt x="88" y="280"/>
                  <a:pt x="112" y="240"/>
                </a:cubicBezTo>
                <a:cubicBezTo>
                  <a:pt x="136" y="200"/>
                  <a:pt x="320" y="104"/>
                  <a:pt x="352" y="96"/>
                </a:cubicBezTo>
                <a:cubicBezTo>
                  <a:pt x="384" y="88"/>
                  <a:pt x="320" y="192"/>
                  <a:pt x="304" y="192"/>
                </a:cubicBezTo>
                <a:cubicBezTo>
                  <a:pt x="288" y="192"/>
                  <a:pt x="240" y="128"/>
                  <a:pt x="256" y="96"/>
                </a:cubicBezTo>
                <a:cubicBezTo>
                  <a:pt x="272" y="64"/>
                  <a:pt x="376" y="16"/>
                  <a:pt x="400" y="0"/>
                </a:cubicBezTo>
              </a:path>
            </a:pathLst>
          </a:custGeom>
          <a:noFill/>
          <a:ln w="38100" cap="flat" cmpd="sng">
            <a:solidFill>
              <a:srgbClr val="FF33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250" name="Line 10"/>
          <p:cNvSpPr/>
          <p:nvPr/>
        </p:nvSpPr>
        <p:spPr>
          <a:xfrm>
            <a:off x="3276600" y="2133600"/>
            <a:ext cx="0" cy="60960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251" name="Line 11"/>
          <p:cNvSpPr/>
          <p:nvPr/>
        </p:nvSpPr>
        <p:spPr>
          <a:xfrm>
            <a:off x="3276600" y="2743200"/>
            <a:ext cx="457200" cy="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252" name="Line 12"/>
          <p:cNvSpPr/>
          <p:nvPr/>
        </p:nvSpPr>
        <p:spPr>
          <a:xfrm flipV="1">
            <a:off x="3733800" y="2133600"/>
            <a:ext cx="0" cy="60960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253" name="Line 13"/>
          <p:cNvSpPr/>
          <p:nvPr/>
        </p:nvSpPr>
        <p:spPr>
          <a:xfrm flipH="1">
            <a:off x="3276600" y="2133600"/>
            <a:ext cx="457200" cy="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254" name="Line 14"/>
          <p:cNvSpPr/>
          <p:nvPr/>
        </p:nvSpPr>
        <p:spPr>
          <a:xfrm flipH="1">
            <a:off x="2362200" y="3962400"/>
            <a:ext cx="304800" cy="30480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255" name="Line 15"/>
          <p:cNvSpPr/>
          <p:nvPr/>
        </p:nvSpPr>
        <p:spPr>
          <a:xfrm>
            <a:off x="2667000" y="3962400"/>
            <a:ext cx="304800" cy="30480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256" name="Line 16"/>
          <p:cNvSpPr/>
          <p:nvPr/>
        </p:nvSpPr>
        <p:spPr>
          <a:xfrm>
            <a:off x="2133600" y="3276600"/>
            <a:ext cx="0" cy="38100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257" name="Line 17"/>
          <p:cNvSpPr/>
          <p:nvPr/>
        </p:nvSpPr>
        <p:spPr>
          <a:xfrm>
            <a:off x="2133600" y="3657600"/>
            <a:ext cx="1143000" cy="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258" name="Line 18"/>
          <p:cNvSpPr/>
          <p:nvPr/>
        </p:nvSpPr>
        <p:spPr>
          <a:xfrm flipV="1">
            <a:off x="3276600" y="3276600"/>
            <a:ext cx="0" cy="38100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259" name="Text Box 19"/>
          <p:cNvSpPr txBox="1"/>
          <p:nvPr/>
        </p:nvSpPr>
        <p:spPr>
          <a:xfrm>
            <a:off x="2286000" y="3124200"/>
            <a:ext cx="914400" cy="466725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18" charset="0"/>
              </a:rPr>
              <a:t>做好</a:t>
            </a:r>
            <a:endParaRPr lang="zh-CN" altLang="en-US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60" name="Line 20"/>
          <p:cNvSpPr/>
          <p:nvPr/>
        </p:nvSpPr>
        <p:spPr>
          <a:xfrm flipH="1">
            <a:off x="2133600" y="6172200"/>
            <a:ext cx="228600" cy="22860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261" name="Line 21"/>
          <p:cNvSpPr/>
          <p:nvPr/>
        </p:nvSpPr>
        <p:spPr>
          <a:xfrm>
            <a:off x="2362200" y="6172200"/>
            <a:ext cx="228600" cy="30480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262" name="Line 22"/>
          <p:cNvSpPr/>
          <p:nvPr/>
        </p:nvSpPr>
        <p:spPr>
          <a:xfrm flipH="1">
            <a:off x="2209800" y="5638800"/>
            <a:ext cx="0" cy="228600"/>
          </a:xfrm>
          <a:prstGeom prst="line">
            <a:avLst/>
          </a:prstGeom>
          <a:ln w="2857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264" name="Line 24"/>
          <p:cNvSpPr/>
          <p:nvPr/>
        </p:nvSpPr>
        <p:spPr>
          <a:xfrm>
            <a:off x="2209800" y="5867400"/>
            <a:ext cx="990600" cy="0"/>
          </a:xfrm>
          <a:prstGeom prst="line">
            <a:avLst/>
          </a:prstGeom>
          <a:ln w="2857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265" name="Line 25"/>
          <p:cNvSpPr/>
          <p:nvPr/>
        </p:nvSpPr>
        <p:spPr>
          <a:xfrm>
            <a:off x="3200400" y="5638800"/>
            <a:ext cx="0" cy="228600"/>
          </a:xfrm>
          <a:prstGeom prst="line">
            <a:avLst/>
          </a:prstGeom>
          <a:ln w="2857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266" name="Text Box 26"/>
          <p:cNvSpPr txBox="1"/>
          <p:nvPr/>
        </p:nvSpPr>
        <p:spPr>
          <a:xfrm>
            <a:off x="2133600" y="5410200"/>
            <a:ext cx="1219200" cy="466725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18" charset="0"/>
              </a:rPr>
              <a:t>的使命</a:t>
            </a:r>
            <a:endParaRPr lang="zh-CN" altLang="en-US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67" name="Text Box 27"/>
          <p:cNvSpPr txBox="1">
            <a:spLocks noChangeArrowheads="1"/>
          </p:cNvSpPr>
          <p:nvPr/>
        </p:nvSpPr>
        <p:spPr bwMode="auto">
          <a:xfrm>
            <a:off x="323850" y="1131888"/>
            <a:ext cx="2478088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3600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成分残缺：</a:t>
            </a:r>
            <a:endParaRPr kumimoji="1" lang="zh-CN" altLang="en-US" sz="3600" kern="1200" cap="none" spc="0" normalizeH="0" baseline="0" noProof="0" smtClean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random/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0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0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0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000"/>
                            </p:stCondLst>
                            <p:childTnLst>
                              <p:par>
                                <p:cTn id="8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0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0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500"/>
                            </p:stCondLst>
                            <p:childTnLst>
                              <p:par>
                                <p:cTn id="8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0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0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95" dur="500"/>
                                        <p:tgtEl>
                                          <p:spTgt spid="102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9" grpId="0" bldLvl="0" animBg="1"/>
      <p:bldP spid="10266" grpId="0" bldLvl="0" animBg="1"/>
      <p:bldP spid="1026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4" descr="q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2627313" cy="350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Text Box 15"/>
          <p:cNvSpPr txBox="1"/>
          <p:nvPr/>
        </p:nvSpPr>
        <p:spPr>
          <a:xfrm>
            <a:off x="3865563" y="719138"/>
            <a:ext cx="458787" cy="920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endParaRPr lang="zh-CN" altLang="en-US" u="none" dirty="0">
              <a:latin typeface="Arial" panose="020B0604020202020204" pitchFamily="34" charset="0"/>
            </a:endParaRPr>
          </a:p>
        </p:txBody>
      </p:sp>
      <p:pic>
        <p:nvPicPr>
          <p:cNvPr id="11268" name="WordArt 17"/>
          <p:cNvPicPr/>
          <p:nvPr/>
        </p:nvPicPr>
        <p:blipFill>
          <a:blip r:embed="rId2"/>
          <a:stretch>
            <a:fillRect/>
          </a:stretch>
        </p:blipFill>
        <p:spPr>
          <a:xfrm>
            <a:off x="1616075" y="2054225"/>
            <a:ext cx="6302375" cy="18113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21890" name="矩形 421889"/>
          <p:cNvSpPr/>
          <p:nvPr/>
        </p:nvSpPr>
        <p:spPr>
          <a:xfrm>
            <a:off x="228600" y="0"/>
            <a:ext cx="7162800" cy="1766888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en-US" altLang="zh-CN" sz="4400" b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《</a:t>
            </a:r>
            <a:r>
              <a:rPr lang="zh-CN" altLang="en-US" sz="4400" b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考试说明</a:t>
            </a:r>
            <a:r>
              <a:rPr lang="en-US" altLang="zh-CN" sz="4400" b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》</a:t>
            </a:r>
            <a:r>
              <a:rPr lang="zh-CN" altLang="en-US" sz="4400" b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要求：</a:t>
            </a:r>
            <a:endParaRPr lang="zh-CN" altLang="en-US" sz="4400" b="1" dirty="0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4400" b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     </a:t>
            </a:r>
            <a:r>
              <a:rPr lang="en-US" altLang="zh-CN" sz="4000" b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█</a:t>
            </a:r>
            <a:r>
              <a:rPr lang="zh-CN" altLang="en-US" sz="4000" b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辨析病句</a:t>
            </a:r>
            <a:r>
              <a:rPr lang="zh-CN" altLang="en-US" sz="4000" b="1" dirty="0">
                <a:solidFill>
                  <a:srgbClr val="00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             </a:t>
            </a:r>
            <a:r>
              <a:rPr lang="zh-CN" altLang="en-US" sz="4000" b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选择题</a:t>
            </a:r>
            <a:endParaRPr lang="zh-CN" altLang="en-US" sz="4000" b="1" dirty="0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421891" name="右箭头 421890"/>
          <p:cNvSpPr/>
          <p:nvPr/>
        </p:nvSpPr>
        <p:spPr>
          <a:xfrm>
            <a:off x="4114800" y="1295400"/>
            <a:ext cx="1219200" cy="152400"/>
          </a:xfrm>
          <a:prstGeom prst="rightArrow">
            <a:avLst>
              <a:gd name="adj1" fmla="val 50000"/>
              <a:gd name="adj2" fmla="val 20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lnSpc>
                <a:spcPct val="70000"/>
              </a:lnSpc>
              <a:spcBef>
                <a:spcPct val="50000"/>
              </a:spcBef>
              <a:buClr>
                <a:schemeClr val="bg1"/>
              </a:buClr>
            </a:pPr>
            <a:endParaRPr sz="4000" b="1" dirty="0">
              <a:solidFill>
                <a:schemeClr val="hlink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421892" name="动作按钮: 自定义 421891">
            <a:hlinkClick r:id="rId1" action="ppaction://hlinksldjump"/>
          </p:cNvPr>
          <p:cNvSpPr/>
          <p:nvPr/>
        </p:nvSpPr>
        <p:spPr>
          <a:xfrm>
            <a:off x="609600" y="1905000"/>
            <a:ext cx="2514600" cy="457200"/>
          </a:xfrm>
          <a:prstGeom prst="actionButtonBlank">
            <a:avLst/>
          </a:prstGeom>
          <a:solidFill>
            <a:schemeClr val="accent1"/>
          </a:solidFill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3200" b="1" dirty="0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语序不当</a:t>
            </a:r>
            <a:endParaRPr lang="zh-CN" altLang="en-US" sz="3200" b="1" dirty="0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421893" name="动作按钮: 自定义 421892">
            <a:hlinkClick r:id="rId1" action="ppaction://hlinksldjump"/>
          </p:cNvPr>
          <p:cNvSpPr/>
          <p:nvPr/>
        </p:nvSpPr>
        <p:spPr>
          <a:xfrm>
            <a:off x="609600" y="2514600"/>
            <a:ext cx="2514600" cy="457200"/>
          </a:xfrm>
          <a:prstGeom prst="actionButtonBlank">
            <a:avLst/>
          </a:prstGeom>
          <a:solidFill>
            <a:schemeClr val="accent1"/>
          </a:solidFill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3200" b="1" dirty="0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搭配不当</a:t>
            </a:r>
            <a:endParaRPr lang="zh-CN" altLang="en-US" sz="3200" b="1" dirty="0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421894" name="动作按钮: 自定义 421893">
            <a:hlinkClick r:id="rId1" action="ppaction://hlinksldjump"/>
          </p:cNvPr>
          <p:cNvSpPr/>
          <p:nvPr/>
        </p:nvSpPr>
        <p:spPr>
          <a:xfrm>
            <a:off x="609600" y="3200400"/>
            <a:ext cx="2514600" cy="457200"/>
          </a:xfrm>
          <a:prstGeom prst="actionButtonBlank">
            <a:avLst/>
          </a:prstGeom>
          <a:solidFill>
            <a:schemeClr val="accent1"/>
          </a:solidFill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3200" b="1" dirty="0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不合逻辑</a:t>
            </a:r>
            <a:endParaRPr lang="zh-CN" altLang="en-US" sz="3200" b="1" dirty="0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421895" name="动作按钮: 自定义 421894">
            <a:hlinkClick r:id="rId1" action="ppaction://hlinksldjump"/>
          </p:cNvPr>
          <p:cNvSpPr/>
          <p:nvPr/>
        </p:nvSpPr>
        <p:spPr>
          <a:xfrm>
            <a:off x="609600" y="3810000"/>
            <a:ext cx="2514600" cy="457200"/>
          </a:xfrm>
          <a:prstGeom prst="actionButtonBlank">
            <a:avLst/>
          </a:prstGeom>
          <a:solidFill>
            <a:schemeClr val="accent1"/>
          </a:solidFill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3200" b="1" dirty="0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结构混乱</a:t>
            </a:r>
            <a:endParaRPr lang="zh-CN" altLang="en-US" sz="3200" b="1" dirty="0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421896" name="动作按钮: 自定义 421895">
            <a:hlinkClick r:id="rId1" action="ppaction://hlinksldjump"/>
          </p:cNvPr>
          <p:cNvSpPr/>
          <p:nvPr/>
        </p:nvSpPr>
        <p:spPr>
          <a:xfrm>
            <a:off x="609600" y="4495800"/>
            <a:ext cx="2514600" cy="457200"/>
          </a:xfrm>
          <a:prstGeom prst="actionButtonBlank">
            <a:avLst/>
          </a:prstGeom>
          <a:solidFill>
            <a:schemeClr val="accent1"/>
          </a:solidFill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3200" b="1" dirty="0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表意不明</a:t>
            </a:r>
            <a:endParaRPr lang="zh-CN" altLang="en-US" sz="3200" b="1" dirty="0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421897" name="动作按钮: 自定义 421896">
            <a:hlinkClick r:id="rId1" action="ppaction://hlinksldjump"/>
          </p:cNvPr>
          <p:cNvSpPr/>
          <p:nvPr/>
        </p:nvSpPr>
        <p:spPr>
          <a:xfrm>
            <a:off x="539750" y="5229225"/>
            <a:ext cx="2954338" cy="457200"/>
          </a:xfrm>
          <a:prstGeom prst="actionButtonBlank">
            <a:avLst/>
          </a:prstGeom>
          <a:solidFill>
            <a:schemeClr val="accent1"/>
          </a:solidFill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/>
          <a:p>
            <a:pPr>
              <a:buClr>
                <a:schemeClr val="bg1"/>
              </a:buClr>
            </a:pPr>
            <a:r>
              <a:rPr lang="zh-CN" altLang="en-US" sz="3200" b="1" dirty="0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成分残缺或赘余</a:t>
            </a:r>
            <a:endParaRPr lang="zh-CN" altLang="en-US" sz="3200" b="1" dirty="0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421898" name="文本框 421897"/>
          <p:cNvSpPr txBox="1"/>
          <p:nvPr/>
        </p:nvSpPr>
        <p:spPr>
          <a:xfrm>
            <a:off x="914400" y="5791200"/>
            <a:ext cx="76962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zh-CN" sz="4000" b="1" dirty="0">
                <a:solidFill>
                  <a:srgbClr val="00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  </a:t>
            </a:r>
            <a:r>
              <a:rPr lang="en-US" altLang="zh-CN" sz="4000" b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█</a:t>
            </a:r>
            <a:r>
              <a:rPr lang="zh-CN" altLang="en-US" sz="4000" b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修改病句             主观题</a:t>
            </a:r>
            <a:endParaRPr lang="zh-CN" altLang="en-US" sz="360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421899" name="右箭头 421898"/>
          <p:cNvSpPr/>
          <p:nvPr/>
        </p:nvSpPr>
        <p:spPr>
          <a:xfrm>
            <a:off x="4114800" y="6096000"/>
            <a:ext cx="1219200" cy="152400"/>
          </a:xfrm>
          <a:prstGeom prst="rightArrow">
            <a:avLst>
              <a:gd name="adj1" fmla="val 50000"/>
              <a:gd name="adj2" fmla="val 20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lnSpc>
                <a:spcPct val="70000"/>
              </a:lnSpc>
              <a:spcBef>
                <a:spcPct val="50000"/>
              </a:spcBef>
              <a:buClr>
                <a:schemeClr val="bg1"/>
              </a:buClr>
            </a:pPr>
            <a:endParaRPr sz="4000" b="1" dirty="0">
              <a:solidFill>
                <a:schemeClr val="hlink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421900" name="右大括号 421899"/>
          <p:cNvSpPr/>
          <p:nvPr/>
        </p:nvSpPr>
        <p:spPr>
          <a:xfrm>
            <a:off x="4211638" y="1989138"/>
            <a:ext cx="454025" cy="3725862"/>
          </a:xfrm>
          <a:prstGeom prst="rightBrace">
            <a:avLst>
              <a:gd name="adj1" fmla="val 68385"/>
              <a:gd name="adj2" fmla="val 50000"/>
            </a:avLst>
          </a:prstGeom>
          <a:noFill/>
          <a:ln w="6350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lnSpc>
                <a:spcPct val="70000"/>
              </a:lnSpc>
              <a:spcBef>
                <a:spcPct val="50000"/>
              </a:spcBef>
              <a:buClr>
                <a:schemeClr val="bg1"/>
              </a:buClr>
            </a:pPr>
            <a:endParaRPr sz="4000" b="1" dirty="0">
              <a:solidFill>
                <a:schemeClr val="hlink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421901" name="文本框 421900"/>
          <p:cNvSpPr txBox="1"/>
          <p:nvPr/>
        </p:nvSpPr>
        <p:spPr>
          <a:xfrm>
            <a:off x="5029200" y="3048000"/>
            <a:ext cx="2946400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5400" b="1" dirty="0"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六大类型</a:t>
            </a:r>
            <a:endParaRPr lang="zh-CN" altLang="en-US" sz="5400" b="1"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1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1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421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21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21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" fill="hold"/>
                                        <p:tgtEl>
                                          <p:spTgt spid="421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" fill="hold"/>
                                        <p:tgtEl>
                                          <p:spTgt spid="421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21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21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21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21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21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21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21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21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21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21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21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21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21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21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1891" grpId="0" bldLvl="0" animBg="1"/>
      <p:bldP spid="421892" grpId="0" bldLvl="0" animBg="1"/>
      <p:bldP spid="421893" grpId="0" bldLvl="0" animBg="1"/>
      <p:bldP spid="421894" grpId="0" bldLvl="0" animBg="1"/>
      <p:bldP spid="421895" grpId="0" bldLvl="0" animBg="1"/>
      <p:bldP spid="421896" grpId="0" bldLvl="0" animBg="1"/>
      <p:bldP spid="421897" grpId="0" bldLvl="0" animBg="1"/>
      <p:bldP spid="421898" grpId="0"/>
      <p:bldP spid="421899" grpId="0" bldLvl="0" animBg="1"/>
      <p:bldP spid="421900" grpId="0" bldLvl="0" animBg="1"/>
      <p:bldP spid="42190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Rectangle 2"/>
          <p:cNvSpPr>
            <a:spLocks noGrp="1"/>
          </p:cNvSpPr>
          <p:nvPr>
            <p:ph type="title"/>
          </p:nvPr>
        </p:nvSpPr>
        <p:spPr>
          <a:xfrm>
            <a:off x="1371600" y="476250"/>
            <a:ext cx="7772400" cy="1143000"/>
          </a:xfrm>
        </p:spPr>
        <p:txBody>
          <a:bodyPr vert="horz" wrap="square" lIns="91440" tIns="45720" rIns="91440" bIns="45720" anchor="ctr"/>
          <a:p>
            <a:pPr algn="l" eaLnBrk="1" hangingPunct="1"/>
            <a:r>
              <a:rPr lang="zh-CN" altLang="en-US" sz="4800" b="1" u="sng" dirty="0">
                <a:solidFill>
                  <a:srgbClr val="FF0000"/>
                </a:solidFill>
              </a:rPr>
              <a:t>注意</a:t>
            </a:r>
            <a:r>
              <a:rPr lang="zh-CN" altLang="en-US" sz="4800" b="1" dirty="0">
                <a:solidFill>
                  <a:srgbClr val="FF0000"/>
                </a:solidFill>
              </a:rPr>
              <a:t>介词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  <p:sp>
        <p:nvSpPr>
          <p:cNvPr id="12291" name="Rectangle 3"/>
          <p:cNvSpPr>
            <a:spLocks noGrp="1"/>
          </p:cNvSpPr>
          <p:nvPr>
            <p:ph type="body"/>
          </p:nvPr>
        </p:nvSpPr>
        <p:spPr>
          <a:xfrm>
            <a:off x="0" y="1628775"/>
            <a:ext cx="8566150" cy="4968875"/>
          </a:xfrm>
          <a:ln w="19050">
            <a:solidFill>
              <a:schemeClr val="tx1">
                <a:alpha val="100000"/>
              </a:schemeClr>
            </a:solidFill>
            <a:miter/>
          </a:ln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0000FF"/>
                </a:solidFill>
              </a:rPr>
              <a:t>           介词短语误用造成主语残缺。主要有“由、由于”“经、经过”“通过”“对、对于”，这些词在病句考题中出现的频率非常高，出错的频率也非常高，要引起注意。</a:t>
            </a:r>
            <a:endParaRPr lang="zh-CN" altLang="en-US" b="1" dirty="0">
              <a:solidFill>
                <a:srgbClr val="0000FF"/>
              </a:solidFill>
            </a:endParaRPr>
          </a:p>
          <a:p>
            <a:pPr eaLnBrk="1" hangingPunct="1">
              <a:lnSpc>
                <a:spcPct val="90000"/>
              </a:lnSpc>
              <a:buNone/>
            </a:pPr>
            <a:endParaRPr lang="zh-CN" altLang="en-US" b="1" dirty="0">
              <a:solidFill>
                <a:srgbClr val="0000FF"/>
              </a:solidFill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0000FF"/>
                </a:solidFill>
              </a:rPr>
              <a:t>           例句：通过百部爱国主义影片的展播及其演唱会，使观众经受了一次又一次的爱国主义精神的洗礼。</a:t>
            </a:r>
            <a:endParaRPr lang="zh-CN" altLang="en-US" b="1" dirty="0">
              <a:solidFill>
                <a:srgbClr val="0000FF"/>
              </a:solidFill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0000FF"/>
                </a:solidFill>
              </a:rPr>
              <a:t>   </a:t>
            </a:r>
            <a:endParaRPr lang="zh-CN" altLang="en-US" sz="2400" b="1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400" b="1" dirty="0"/>
              <a:t>   </a:t>
            </a:r>
            <a:endParaRPr lang="zh-CN" altLang="en-US" sz="2400" b="1" dirty="0"/>
          </a:p>
          <a:p>
            <a:pPr eaLnBrk="1" hangingPunct="1">
              <a:lnSpc>
                <a:spcPct val="90000"/>
              </a:lnSpc>
            </a:pPr>
            <a:endParaRPr lang="en-US" altLang="zh-CN" sz="2400" b="1" dirty="0"/>
          </a:p>
        </p:txBody>
      </p:sp>
      <p:pic>
        <p:nvPicPr>
          <p:cNvPr id="12292" name="Picture 12" descr="q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49237" y="-455612"/>
            <a:ext cx="2255837" cy="2805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3" name="Text Box 5"/>
          <p:cNvSpPr txBox="1"/>
          <p:nvPr/>
        </p:nvSpPr>
        <p:spPr>
          <a:xfrm>
            <a:off x="7812088" y="5589588"/>
            <a:ext cx="792162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6</a:t>
            </a:r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3172" name="文本占位符 263171"/>
          <p:cNvSpPr>
            <a:spLocks noGrp="1"/>
          </p:cNvSpPr>
          <p:nvPr>
            <p:ph type="body" idx="1"/>
          </p:nvPr>
        </p:nvSpPr>
        <p:spPr>
          <a:xfrm>
            <a:off x="0" y="533400"/>
            <a:ext cx="8991600" cy="5043488"/>
          </a:xfrm>
        </p:spPr>
        <p:txBody>
          <a:bodyPr vert="horz" wrap="square" lIns="92075" tIns="46038" rIns="92075" bIns="46038" anchor="t"/>
          <a:p>
            <a:r>
              <a:rPr lang="en-US" altLang="zh-CN" sz="3600" dirty="0"/>
              <a:t>1</a:t>
            </a:r>
            <a:r>
              <a:rPr lang="zh-CN" altLang="en-US" sz="3600" dirty="0"/>
              <a:t>、主语多余</a:t>
            </a:r>
            <a:endParaRPr lang="zh-CN" altLang="en-US" sz="3600" dirty="0"/>
          </a:p>
          <a:p>
            <a:r>
              <a:rPr lang="zh-CN" altLang="en-US" sz="3600" dirty="0"/>
              <a:t>我们二年级的同学，在上课的时候，一般地说，我们都能认真听讲，遵守课堂纪律。</a:t>
            </a:r>
            <a:endParaRPr lang="zh-CN" altLang="en-US" sz="3600" dirty="0"/>
          </a:p>
        </p:txBody>
      </p:sp>
      <p:sp>
        <p:nvSpPr>
          <p:cNvPr id="263174" name="文本框 263173"/>
          <p:cNvSpPr txBox="1"/>
          <p:nvPr/>
        </p:nvSpPr>
        <p:spPr>
          <a:xfrm>
            <a:off x="0" y="2667000"/>
            <a:ext cx="7913688" cy="588963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993300"/>
                </a:solidFill>
                <a:latin typeface="Arial" panose="020B0604020202020204" pitchFamily="34" charset="0"/>
              </a:rPr>
              <a:t>后一个“我们”是多余的主语，应删。</a:t>
            </a:r>
            <a:endParaRPr lang="zh-CN" altLang="en-US" sz="3200" b="1" dirty="0">
              <a:solidFill>
                <a:srgbClr val="993300"/>
              </a:solidFill>
              <a:latin typeface="Arial" panose="020B0604020202020204" pitchFamily="34" charset="0"/>
            </a:endParaRPr>
          </a:p>
        </p:txBody>
      </p:sp>
      <p:sp>
        <p:nvSpPr>
          <p:cNvPr id="263175" name="文本框 263174"/>
          <p:cNvSpPr txBox="1"/>
          <p:nvPr/>
        </p:nvSpPr>
        <p:spPr>
          <a:xfrm>
            <a:off x="513080" y="-66040"/>
            <a:ext cx="470979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成分赘余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3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3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63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172" grpId="0"/>
      <p:bldP spid="26317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4195" name="文本占位符 264194"/>
          <p:cNvSpPr>
            <a:spLocks noGrp="1"/>
          </p:cNvSpPr>
          <p:nvPr>
            <p:ph type="body" idx="1"/>
          </p:nvPr>
        </p:nvSpPr>
        <p:spPr>
          <a:xfrm>
            <a:off x="228600" y="838200"/>
            <a:ext cx="8915400" cy="4970463"/>
          </a:xfrm>
        </p:spPr>
        <p:txBody>
          <a:bodyPr lIns="92075" tIns="46038" rIns="92075" bIns="46038"/>
          <a:p>
            <a:pPr>
              <a:lnSpc>
                <a:spcPct val="90000"/>
              </a:lnSpc>
            </a:pPr>
            <a:r>
              <a:rPr lang="en-US" altLang="zh-CN" sz="3600" dirty="0"/>
              <a:t>2</a:t>
            </a:r>
            <a:r>
              <a:rPr lang="zh-CN" altLang="en-US" sz="3600" dirty="0"/>
              <a:t>、谓语多余</a:t>
            </a:r>
            <a:endParaRPr lang="zh-CN" altLang="en-US" sz="3600" dirty="0"/>
          </a:p>
          <a:p>
            <a:pPr>
              <a:lnSpc>
                <a:spcPct val="90000"/>
              </a:lnSpc>
            </a:pPr>
            <a:r>
              <a:rPr lang="zh-CN" altLang="en-US" sz="3600" dirty="0"/>
              <a:t>回到家乡已经四个多月过去了。</a:t>
            </a:r>
            <a:endParaRPr lang="zh-CN" altLang="en-US" sz="3600" dirty="0"/>
          </a:p>
          <a:p>
            <a:pPr>
              <a:lnSpc>
                <a:spcPct val="90000"/>
              </a:lnSpc>
            </a:pPr>
            <a:endParaRPr lang="zh-CN" altLang="en-US" sz="3600" dirty="0"/>
          </a:p>
          <a:p>
            <a:pPr>
              <a:lnSpc>
                <a:spcPct val="90000"/>
              </a:lnSpc>
            </a:pPr>
            <a:endParaRPr lang="zh-CN" altLang="en-US" sz="3600" dirty="0"/>
          </a:p>
        </p:txBody>
      </p:sp>
      <p:sp>
        <p:nvSpPr>
          <p:cNvPr id="264197" name="文本框 264196"/>
          <p:cNvSpPr txBox="1"/>
          <p:nvPr/>
        </p:nvSpPr>
        <p:spPr>
          <a:xfrm>
            <a:off x="0" y="2057400"/>
            <a:ext cx="9756775" cy="528638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993300"/>
                </a:solidFill>
                <a:latin typeface="Arial" panose="020B0604020202020204" pitchFamily="34" charset="0"/>
              </a:rPr>
              <a:t>谓语“已经四个多月了”结构和意思都已完整，“过去”多余。</a:t>
            </a:r>
            <a:endParaRPr lang="zh-CN" altLang="en-US" sz="2800" b="1" dirty="0">
              <a:solidFill>
                <a:srgbClr val="9933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4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4197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5219" name="文本占位符 265218"/>
          <p:cNvSpPr>
            <a:spLocks noGrp="1"/>
          </p:cNvSpPr>
          <p:nvPr>
            <p:ph type="body" idx="1"/>
          </p:nvPr>
        </p:nvSpPr>
        <p:spPr>
          <a:xfrm>
            <a:off x="395288" y="981075"/>
            <a:ext cx="8748712" cy="5114925"/>
          </a:xfrm>
        </p:spPr>
        <p:txBody>
          <a:bodyPr lIns="92075" tIns="46038" rIns="92075" bIns="46038"/>
          <a:p>
            <a:r>
              <a:rPr lang="en-US" altLang="zh-CN" dirty="0">
                <a:solidFill>
                  <a:srgbClr val="0000CC"/>
                </a:solidFill>
              </a:rPr>
              <a:t>3</a:t>
            </a:r>
            <a:r>
              <a:rPr lang="zh-CN" altLang="en-US" dirty="0">
                <a:solidFill>
                  <a:srgbClr val="0000CC"/>
                </a:solidFill>
              </a:rPr>
              <a:t>、宾语多余</a:t>
            </a:r>
            <a:endParaRPr lang="zh-CN" altLang="en-US" dirty="0">
              <a:solidFill>
                <a:srgbClr val="0000CC"/>
              </a:solidFill>
            </a:endParaRPr>
          </a:p>
          <a:p>
            <a:r>
              <a:rPr lang="zh-CN" altLang="en-US" dirty="0">
                <a:solidFill>
                  <a:srgbClr val="0000CC"/>
                </a:solidFill>
              </a:rPr>
              <a:t>目前这一代中年高、中级知识分子，大都是解放后成长起来的各条战线上的中坚和骨干，不少人担负着领导职务。</a:t>
            </a:r>
            <a:endParaRPr lang="zh-CN" altLang="en-US" dirty="0">
              <a:solidFill>
                <a:srgbClr val="0000CC"/>
              </a:solidFill>
            </a:endParaRPr>
          </a:p>
          <a:p>
            <a:endParaRPr lang="zh-CN" altLang="en-US" dirty="0">
              <a:solidFill>
                <a:srgbClr val="0000CC"/>
              </a:solidFill>
            </a:endParaRPr>
          </a:p>
          <a:p>
            <a:endParaRPr lang="zh-CN" altLang="en-US" dirty="0">
              <a:solidFill>
                <a:srgbClr val="0000CC"/>
              </a:solidFill>
            </a:endParaRPr>
          </a:p>
          <a:p>
            <a:endParaRPr lang="zh-CN" altLang="en-US" dirty="0">
              <a:solidFill>
                <a:srgbClr val="0000CC"/>
              </a:solidFill>
            </a:endParaRPr>
          </a:p>
        </p:txBody>
      </p:sp>
      <p:sp>
        <p:nvSpPr>
          <p:cNvPr id="265221" name="文本框 265220"/>
          <p:cNvSpPr txBox="1"/>
          <p:nvPr/>
        </p:nvSpPr>
        <p:spPr>
          <a:xfrm>
            <a:off x="323850" y="3213100"/>
            <a:ext cx="7913688" cy="528638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993300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800" b="1" dirty="0">
                <a:solidFill>
                  <a:srgbClr val="993300"/>
                </a:solidFill>
                <a:latin typeface="Arial" panose="020B0604020202020204" pitchFamily="34" charset="0"/>
              </a:rPr>
              <a:t>中坚和骨干”意思重复</a:t>
            </a:r>
            <a:r>
              <a:rPr lang="en-US" altLang="zh-CN" sz="2800" b="1" dirty="0">
                <a:solidFill>
                  <a:srgbClr val="993300"/>
                </a:solidFill>
                <a:latin typeface="Arial" panose="020B0604020202020204" pitchFamily="34" charset="0"/>
              </a:rPr>
              <a:t>,</a:t>
            </a:r>
            <a:r>
              <a:rPr lang="zh-CN" altLang="en-US" sz="2800" b="1" dirty="0">
                <a:solidFill>
                  <a:srgbClr val="993300"/>
                </a:solidFill>
                <a:latin typeface="Arial" panose="020B0604020202020204" pitchFamily="34" charset="0"/>
              </a:rPr>
              <a:t>可把”中坚”删去</a:t>
            </a:r>
            <a:r>
              <a:rPr lang="en-US" altLang="zh-CN" sz="2800" b="1">
                <a:solidFill>
                  <a:srgbClr val="993300"/>
                </a:solidFill>
                <a:latin typeface="Arial" panose="020B0604020202020204" pitchFamily="34" charset="0"/>
              </a:rPr>
              <a:t>.</a:t>
            </a:r>
            <a:endParaRPr lang="en-US" altLang="zh-CN" sz="2800" b="1">
              <a:solidFill>
                <a:srgbClr val="9933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5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5221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4" name="文本框 66563"/>
          <p:cNvSpPr txBox="1"/>
          <p:nvPr/>
        </p:nvSpPr>
        <p:spPr>
          <a:xfrm>
            <a:off x="214313" y="1482725"/>
            <a:ext cx="8763000" cy="2245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4000" b="1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en-US" altLang="zh-CN" sz="4000" dirty="0">
                <a:solidFill>
                  <a:srgbClr val="0000CC"/>
                </a:solidFill>
                <a:sym typeface="+mn-ea"/>
              </a:rPr>
              <a:t>4</a:t>
            </a:r>
            <a:r>
              <a:rPr lang="zh-CN" altLang="en-US" sz="4000" dirty="0">
                <a:solidFill>
                  <a:srgbClr val="0000CC"/>
                </a:solidFill>
                <a:sym typeface="+mn-ea"/>
              </a:rPr>
              <a:t>、定语多余</a:t>
            </a:r>
            <a:endParaRPr lang="zh-CN" altLang="en-US" sz="4000" dirty="0">
              <a:solidFill>
                <a:srgbClr val="0000CC"/>
              </a:solidFill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具有不同专长的大学生暑假里愿意登门为您的令郎、令爱辅导功课。</a:t>
            </a:r>
            <a:r>
              <a:rPr lang="zh-CN" altLang="en-US" sz="4000" b="1" dirty="0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4000" b="1" dirty="0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6565" name="文本框 66564"/>
          <p:cNvSpPr txBox="1"/>
          <p:nvPr/>
        </p:nvSpPr>
        <p:spPr>
          <a:xfrm>
            <a:off x="163513" y="4014788"/>
            <a:ext cx="8736012" cy="1368425"/>
          </a:xfrm>
          <a:prstGeom prst="rect">
            <a:avLst/>
          </a:prstGeom>
          <a:solidFill>
            <a:srgbClr val="FFE7CF"/>
          </a:solidFill>
          <a:ln w="57150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4000" b="1" dirty="0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楷体_GB2312" pitchFamily="49" charset="-122"/>
              </a:rPr>
              <a:t>    </a:t>
            </a:r>
            <a:r>
              <a:rPr lang="zh-CN" altLang="en-US" sz="4000" b="1" dirty="0">
                <a:solidFill>
                  <a:srgbClr val="990000"/>
                </a:solidFill>
                <a:latin typeface="宋体" panose="02010600030101010101" pitchFamily="2" charset="-122"/>
                <a:ea typeface="楷体_GB2312" pitchFamily="49" charset="-122"/>
              </a:rPr>
              <a:t>敬词“令即、令爱”是“您的儿子、您的女儿”的意思。定语“您的”多余。</a:t>
            </a:r>
            <a:r>
              <a:rPr lang="zh-CN" altLang="en-US" sz="4000" b="1" dirty="0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endParaRPr lang="zh-CN" altLang="en-US" sz="4000" b="1" dirty="0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66566" name="组合 66565"/>
          <p:cNvGrpSpPr/>
          <p:nvPr/>
        </p:nvGrpSpPr>
        <p:grpSpPr>
          <a:xfrm>
            <a:off x="2819400" y="2362200"/>
            <a:ext cx="1069975" cy="152400"/>
            <a:chOff x="1776" y="1488"/>
            <a:chExt cx="674" cy="96"/>
          </a:xfrm>
        </p:grpSpPr>
        <p:sp>
          <p:nvSpPr>
            <p:cNvPr id="66567" name="直接连接符 66566"/>
            <p:cNvSpPr/>
            <p:nvPr/>
          </p:nvSpPr>
          <p:spPr>
            <a:xfrm>
              <a:off x="1776" y="1488"/>
              <a:ext cx="672" cy="0"/>
            </a:xfrm>
            <a:prstGeom prst="line">
              <a:avLst/>
            </a:prstGeom>
            <a:ln w="57150" cap="flat" cmpd="sng">
              <a:solidFill>
                <a:srgbClr val="FF9933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6568" name="直接连接符 66567"/>
            <p:cNvSpPr/>
            <p:nvPr/>
          </p:nvSpPr>
          <p:spPr>
            <a:xfrm>
              <a:off x="1778" y="1584"/>
              <a:ext cx="672" cy="0"/>
            </a:xfrm>
            <a:prstGeom prst="line">
              <a:avLst/>
            </a:prstGeom>
            <a:ln w="57150" cap="flat" cmpd="sng">
              <a:solidFill>
                <a:srgbClr val="FF9933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4" grpId="0"/>
      <p:bldP spid="66565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7267" name="文本占位符 267266"/>
          <p:cNvSpPr>
            <a:spLocks noGrp="1"/>
          </p:cNvSpPr>
          <p:nvPr>
            <p:ph type="body" idx="1"/>
          </p:nvPr>
        </p:nvSpPr>
        <p:spPr>
          <a:xfrm>
            <a:off x="611188" y="1125538"/>
            <a:ext cx="7772400" cy="4106862"/>
          </a:xfrm>
        </p:spPr>
        <p:txBody>
          <a:bodyPr lIns="92075" tIns="46038" rIns="92075" bIns="46038"/>
          <a:p>
            <a:pPr>
              <a:lnSpc>
                <a:spcPct val="90000"/>
              </a:lnSpc>
            </a:pPr>
            <a:r>
              <a:rPr lang="en-US" altLang="zh-CN" dirty="0">
                <a:solidFill>
                  <a:srgbClr val="0000CC"/>
                </a:solidFill>
              </a:rPr>
              <a:t>5</a:t>
            </a:r>
            <a:r>
              <a:rPr lang="zh-CN" altLang="en-US" dirty="0">
                <a:solidFill>
                  <a:srgbClr val="0000CC"/>
                </a:solidFill>
              </a:rPr>
              <a:t>、状语多余</a:t>
            </a:r>
            <a:endParaRPr lang="zh-CN" altLang="en-US" dirty="0">
              <a:solidFill>
                <a:srgbClr val="0000CC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dirty="0">
                <a:solidFill>
                  <a:srgbClr val="0000CC"/>
                </a:solidFill>
              </a:rPr>
              <a:t>目前财政困难，有些问题短期内不可能很快解决。</a:t>
            </a:r>
            <a:endParaRPr lang="zh-CN" altLang="en-US" dirty="0">
              <a:solidFill>
                <a:srgbClr val="0000CC"/>
              </a:solidFill>
            </a:endParaRPr>
          </a:p>
          <a:p>
            <a:pPr>
              <a:lnSpc>
                <a:spcPct val="90000"/>
              </a:lnSpc>
            </a:pPr>
            <a:endParaRPr lang="zh-CN" altLang="en-US" dirty="0">
              <a:solidFill>
                <a:srgbClr val="0000CC"/>
              </a:solidFill>
            </a:endParaRPr>
          </a:p>
          <a:p>
            <a:pPr>
              <a:lnSpc>
                <a:spcPct val="90000"/>
              </a:lnSpc>
            </a:pPr>
            <a:endParaRPr lang="zh-CN" altLang="en-US"/>
          </a:p>
          <a:p>
            <a:pPr>
              <a:lnSpc>
                <a:spcPct val="90000"/>
              </a:lnSpc>
            </a:pPr>
            <a:r>
              <a:rPr lang="en-US" altLang="zh-CN" dirty="0">
                <a:solidFill>
                  <a:srgbClr val="0000CC"/>
                </a:solidFill>
              </a:rPr>
              <a:t>6</a:t>
            </a:r>
            <a:r>
              <a:rPr lang="zh-CN" altLang="en-US" dirty="0">
                <a:solidFill>
                  <a:srgbClr val="0000CC"/>
                </a:solidFill>
              </a:rPr>
              <a:t>、补语多余</a:t>
            </a:r>
            <a:endParaRPr lang="zh-CN" altLang="en-US" dirty="0">
              <a:solidFill>
                <a:srgbClr val="0000CC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dirty="0">
                <a:solidFill>
                  <a:srgbClr val="0000CC"/>
                </a:solidFill>
              </a:rPr>
              <a:t>从此，原来这个平静的家庭里，就不时发生出使人不安的怪事来。</a:t>
            </a:r>
            <a:endParaRPr lang="zh-CN" altLang="en-US" dirty="0">
              <a:solidFill>
                <a:srgbClr val="0000CC"/>
              </a:solidFill>
            </a:endParaRPr>
          </a:p>
        </p:txBody>
      </p:sp>
      <p:sp>
        <p:nvSpPr>
          <p:cNvPr id="267268" name="文本框 267267"/>
          <p:cNvSpPr txBox="1"/>
          <p:nvPr/>
        </p:nvSpPr>
        <p:spPr>
          <a:xfrm>
            <a:off x="250825" y="2924175"/>
            <a:ext cx="8642350" cy="528638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993300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800" b="1" dirty="0">
                <a:solidFill>
                  <a:srgbClr val="993300"/>
                </a:solidFill>
                <a:latin typeface="Arial" panose="020B0604020202020204" pitchFamily="34" charset="0"/>
              </a:rPr>
              <a:t>短期内不可能解决”和“不可能很快解决”意思一样。</a:t>
            </a:r>
            <a:endParaRPr lang="zh-CN" altLang="en-US" sz="2800" b="1" dirty="0">
              <a:solidFill>
                <a:srgbClr val="993300"/>
              </a:solidFill>
              <a:latin typeface="Arial" panose="020B0604020202020204" pitchFamily="34" charset="0"/>
            </a:endParaRPr>
          </a:p>
        </p:txBody>
      </p:sp>
      <p:sp>
        <p:nvSpPr>
          <p:cNvPr id="267269" name="文本框 267268"/>
          <p:cNvSpPr txBox="1"/>
          <p:nvPr/>
        </p:nvSpPr>
        <p:spPr>
          <a:xfrm>
            <a:off x="684213" y="5300663"/>
            <a:ext cx="7913687" cy="528637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993300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800" b="1" dirty="0">
                <a:solidFill>
                  <a:srgbClr val="993300"/>
                </a:solidFill>
                <a:latin typeface="Arial" panose="020B0604020202020204" pitchFamily="34" charset="0"/>
              </a:rPr>
              <a:t>发生”就是出现，“出”“来”这些补语多余。</a:t>
            </a:r>
            <a:endParaRPr lang="zh-CN" altLang="en-US" sz="2800" b="1" dirty="0">
              <a:solidFill>
                <a:srgbClr val="9933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7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7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268" grpId="0" bldLvl="0" animBg="1"/>
      <p:bldP spid="267269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标题 12289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r>
              <a:rPr lang="zh-CN" altLang="en-US" dirty="0"/>
              <a:t>（四）、句式杂糅：	</a:t>
            </a:r>
            <a:endParaRPr lang="zh-CN" altLang="en-US" dirty="0"/>
          </a:p>
        </p:txBody>
      </p:sp>
      <p:sp>
        <p:nvSpPr>
          <p:cNvPr id="12291" name="文本占位符 12290"/>
          <p:cNvSpPr>
            <a:spLocks noGrp="1" noRot="1"/>
          </p:cNvSpPr>
          <p:nvPr>
            <p:ph type="body" idx="1"/>
          </p:nvPr>
        </p:nvSpPr>
        <p:spPr/>
        <p:txBody>
          <a:bodyPr/>
          <a:p>
            <a:r>
              <a:rPr lang="en-US" altLang="zh-CN" sz="4000" dirty="0">
                <a:solidFill>
                  <a:srgbClr val="FF0000"/>
                </a:solidFill>
              </a:rPr>
              <a:t>1</a:t>
            </a:r>
            <a:r>
              <a:rPr lang="zh-CN" altLang="en-US" sz="4000" dirty="0">
                <a:solidFill>
                  <a:srgbClr val="FF0000"/>
                </a:solidFill>
              </a:rPr>
              <a:t>）我们是生长在社会主义新时代的青年是多么幸福呀！</a:t>
            </a:r>
            <a:r>
              <a:rPr lang="zh-CN" altLang="en-US" sz="4000" dirty="0"/>
              <a:t> </a:t>
            </a:r>
            <a:endParaRPr lang="zh-CN" altLang="en-US" sz="4000" dirty="0"/>
          </a:p>
          <a:p>
            <a:r>
              <a:rPr lang="en-US" altLang="zh-CN" sz="4000" dirty="0">
                <a:solidFill>
                  <a:srgbClr val="FF0000"/>
                </a:solidFill>
              </a:rPr>
              <a:t>2</a:t>
            </a:r>
            <a:r>
              <a:rPr lang="zh-CN" altLang="en-US" sz="4000" dirty="0">
                <a:solidFill>
                  <a:srgbClr val="FF0000"/>
                </a:solidFill>
              </a:rPr>
              <a:t>）雷锋同志有善于挤和善于钻的“钉子”精神作为我们学习的榜样。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75458" name="文本框 275457"/>
          <p:cNvSpPr txBox="1"/>
          <p:nvPr/>
        </p:nvSpPr>
        <p:spPr>
          <a:xfrm>
            <a:off x="0" y="0"/>
            <a:ext cx="2057400" cy="64135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结构混乱</a:t>
            </a:r>
            <a:r>
              <a:rPr lang="zh-CN" altLang="en-US" sz="2400" dirty="0">
                <a:latin typeface="Times New Roman" panose="02020603050405020304" pitchFamily="18" charset="0"/>
              </a:rPr>
              <a:t> 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275459" name="文本框 275458"/>
          <p:cNvSpPr txBox="1"/>
          <p:nvPr/>
        </p:nvSpPr>
        <p:spPr>
          <a:xfrm>
            <a:off x="152400" y="838200"/>
            <a:ext cx="8610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600" dirty="0">
                <a:solidFill>
                  <a:srgbClr val="0000CC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3600" dirty="0">
                <a:solidFill>
                  <a:srgbClr val="0000CC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3600" dirty="0">
                <a:solidFill>
                  <a:srgbClr val="0000CC"/>
                </a:solidFill>
                <a:latin typeface="Times New Roman" panose="02020603050405020304" pitchFamily="18" charset="0"/>
              </a:rPr>
              <a:t> </a:t>
            </a:r>
            <a:r>
              <a:rPr lang="zh-CN" altLang="en-US" sz="3600" b="1" dirty="0">
                <a:solidFill>
                  <a:srgbClr val="0000CC"/>
                </a:solidFill>
                <a:latin typeface="宋体" panose="02010600030101010101" pitchFamily="2" charset="-122"/>
              </a:rPr>
              <a:t>两种不同句式杂糅</a:t>
            </a:r>
            <a:endParaRPr lang="zh-CN" altLang="en-US" sz="3600" b="1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5460" name="文本框 275459"/>
          <p:cNvSpPr txBox="1"/>
          <p:nvPr/>
        </p:nvSpPr>
        <p:spPr>
          <a:xfrm>
            <a:off x="304800" y="1371600"/>
            <a:ext cx="88392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600" b="1">
                <a:solidFill>
                  <a:srgbClr val="0000CC"/>
                </a:solidFill>
                <a:latin typeface="Times New Roman" panose="02020603050405020304" pitchFamily="18" charset="0"/>
              </a:rPr>
              <a:t>●</a:t>
            </a:r>
            <a:r>
              <a:rPr lang="zh-CN" altLang="en-US" sz="3600" b="1" dirty="0">
                <a:solidFill>
                  <a:srgbClr val="0000CC"/>
                </a:solidFill>
                <a:latin typeface="宋体" panose="02010600030101010101" pitchFamily="2" charset="-122"/>
              </a:rPr>
              <a:t>一个人变好变坏，关键在于内因起决定作用</a:t>
            </a:r>
            <a:r>
              <a:rPr lang="zh-CN" altLang="en-US" sz="2400" b="1" dirty="0">
                <a:solidFill>
                  <a:srgbClr val="0000CC"/>
                </a:solidFill>
                <a:latin typeface="宋体" panose="02010600030101010101" pitchFamily="2" charset="-122"/>
              </a:rPr>
              <a:t>。</a:t>
            </a:r>
            <a:r>
              <a:rPr lang="zh-CN" altLang="en-US" sz="2400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endParaRPr lang="zh-CN" altLang="en-US" sz="24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5461" name="文本框 275460"/>
          <p:cNvSpPr txBox="1"/>
          <p:nvPr/>
        </p:nvSpPr>
        <p:spPr>
          <a:xfrm>
            <a:off x="533400" y="2743200"/>
            <a:ext cx="79248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关键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在于内因”与“内因起决定作用”同义，用一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个可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。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5464" name="文本框 275463"/>
          <p:cNvSpPr txBox="1"/>
          <p:nvPr/>
        </p:nvSpPr>
        <p:spPr>
          <a:xfrm>
            <a:off x="1113790" y="4405630"/>
            <a:ext cx="8534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endParaRPr sz="2400" b="1" dirty="0">
              <a:latin typeface="Times New Roman" panose="02020603050405020304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5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546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67055" y="670560"/>
            <a:ext cx="7783830" cy="67392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●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有的时候，一个意思可以使用不同的格式，尽管是同义格式，总，应根据不同语境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和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要求，最适合的一个。如果举棋不定，把两个都用上了，就犯了杂糅的毛病。</a:t>
            </a:r>
            <a:endParaRPr lang="zh-CN" altLang="en-US" sz="360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lnSpc>
                <a:spcPct val="200000"/>
              </a:lnSpc>
            </a:pPr>
            <a:endParaRPr lang="zh-CN" altLang="en-US" sz="360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7314" name="文本框 397313"/>
          <p:cNvSpPr txBox="1"/>
          <p:nvPr/>
        </p:nvSpPr>
        <p:spPr>
          <a:xfrm>
            <a:off x="517525" y="777875"/>
            <a:ext cx="8413750" cy="20145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CC"/>
                </a:solidFill>
                <a:latin typeface="Times New Roman" panose="02020603050405020304" pitchFamily="18" charset="0"/>
              </a:rPr>
              <a:t>●</a:t>
            </a:r>
            <a:r>
              <a:rPr lang="zh-CN" altLang="en-US" sz="3600" b="1" dirty="0">
                <a:solidFill>
                  <a:srgbClr val="0000CC"/>
                </a:solidFill>
                <a:latin typeface="宋体" panose="02010600030101010101" pitchFamily="2" charset="-122"/>
              </a:rPr>
              <a:t>就学生的课业负担而言，老师们一年四</a:t>
            </a:r>
            <a:endParaRPr lang="zh-CN" altLang="en-US" sz="3600" b="1" dirty="0">
              <a:solidFill>
                <a:srgbClr val="0000CC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CC"/>
                </a:solidFill>
                <a:latin typeface="宋体" panose="02010600030101010101" pitchFamily="2" charset="-122"/>
              </a:rPr>
              <a:t>季埋在作业堆里，太辛苦了。</a:t>
            </a:r>
            <a:r>
              <a:rPr lang="zh-CN" altLang="en-US" sz="36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endParaRPr lang="zh-CN" altLang="en-US" sz="3600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endParaRPr lang="zh-CN" altLang="en-US" sz="360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sp>
        <p:nvSpPr>
          <p:cNvPr id="397315" name="文本框 397314"/>
          <p:cNvSpPr txBox="1"/>
          <p:nvPr/>
        </p:nvSpPr>
        <p:spPr>
          <a:xfrm>
            <a:off x="517525" y="2149475"/>
            <a:ext cx="8423275" cy="2024063"/>
          </a:xfrm>
          <a:prstGeom prst="rect">
            <a:avLst/>
          </a:prstGeom>
          <a:noFill/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前一句没有说完，就被第二句打断了，换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成了另一个话题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endParaRPr lang="zh-CN" altLang="en-US" sz="36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97316" name="文本框 397315"/>
          <p:cNvSpPr txBox="1"/>
          <p:nvPr/>
        </p:nvSpPr>
        <p:spPr>
          <a:xfrm>
            <a:off x="457200" y="4495800"/>
            <a:ext cx="8423275" cy="2024063"/>
          </a:xfrm>
          <a:prstGeom prst="rect">
            <a:avLst/>
          </a:prstGeom>
          <a:noFill/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CC"/>
                </a:solidFill>
                <a:latin typeface="Times New Roman" panose="02020603050405020304" pitchFamily="18" charset="0"/>
              </a:rPr>
              <a:t>●</a:t>
            </a:r>
            <a:r>
              <a:rPr lang="zh-CN" altLang="en-US" sz="3600" b="1" dirty="0">
                <a:solidFill>
                  <a:srgbClr val="0000CC"/>
                </a:solidFill>
                <a:latin typeface="Times New Roman" panose="02020603050405020304" pitchFamily="18" charset="0"/>
                <a:ea typeface="隶书" pitchFamily="49" charset="-122"/>
              </a:rPr>
              <a:t>此类语病的特点是，一句话说了一半，</a:t>
            </a:r>
            <a:endParaRPr lang="zh-CN" altLang="en-US" sz="3600" b="1" dirty="0">
              <a:solidFill>
                <a:srgbClr val="0000CC"/>
              </a:solidFill>
              <a:latin typeface="Times New Roman" panose="02020603050405020304" pitchFamily="18" charset="0"/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CC"/>
                </a:solidFill>
                <a:latin typeface="Times New Roman" panose="02020603050405020304" pitchFamily="18" charset="0"/>
                <a:ea typeface="隶书" pitchFamily="49" charset="-122"/>
              </a:rPr>
              <a:t>忽然另起炉灶，重新说起。</a:t>
            </a:r>
            <a:endParaRPr lang="zh-CN" altLang="en-US" sz="3600" b="1" dirty="0">
              <a:solidFill>
                <a:srgbClr val="0000CC"/>
              </a:solidFill>
              <a:latin typeface="Times New Roman" panose="02020603050405020304" pitchFamily="18" charset="0"/>
              <a:ea typeface="隶书" pitchFamily="49" charset="-122"/>
            </a:endParaRPr>
          </a:p>
          <a:p>
            <a:endParaRPr lang="zh-CN" altLang="en-US" sz="360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sp>
        <p:nvSpPr>
          <p:cNvPr id="397317" name="文本框 397316"/>
          <p:cNvSpPr txBox="1"/>
          <p:nvPr/>
        </p:nvSpPr>
        <p:spPr>
          <a:xfrm>
            <a:off x="0" y="0"/>
            <a:ext cx="5105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sz="4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Text Box 2"/>
          <p:cNvSpPr txBox="1"/>
          <p:nvPr/>
        </p:nvSpPr>
        <p:spPr>
          <a:xfrm>
            <a:off x="381000" y="0"/>
            <a:ext cx="7239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0" dirty="0">
                <a:solidFill>
                  <a:schemeClr val="accent2"/>
                </a:solidFill>
                <a:latin typeface="幼圆" pitchFamily="49" charset="-122"/>
                <a:ea typeface="幼圆" pitchFamily="49" charset="-122"/>
              </a:rPr>
              <a:t>三    修改病句的常用修改符号</a:t>
            </a:r>
            <a:endParaRPr lang="zh-CN" altLang="en-US" sz="3600" b="0" dirty="0">
              <a:solidFill>
                <a:schemeClr val="accent2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6147" name="Text Box 3"/>
          <p:cNvSpPr txBox="1"/>
          <p:nvPr/>
        </p:nvSpPr>
        <p:spPr>
          <a:xfrm>
            <a:off x="685800" y="1273175"/>
            <a:ext cx="9759950" cy="5584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spcBef>
                <a:spcPct val="50000"/>
              </a:spcBef>
              <a:buAutoNum type="arabicParenBoth"/>
            </a:pPr>
            <a:r>
              <a:rPr lang="zh-CN" altLang="en-US" sz="3600" b="0" dirty="0">
                <a:solidFill>
                  <a:schemeClr val="accent2"/>
                </a:solidFill>
                <a:latin typeface="幼圆" pitchFamily="49" charset="-122"/>
                <a:ea typeface="幼圆" pitchFamily="49" charset="-122"/>
              </a:rPr>
              <a:t>增补号       </a:t>
            </a:r>
            <a:endParaRPr lang="zh-CN" altLang="en-US" sz="3600" b="0" dirty="0">
              <a:solidFill>
                <a:schemeClr val="accent2"/>
              </a:solidFill>
              <a:latin typeface="幼圆" pitchFamily="49" charset="-122"/>
              <a:ea typeface="幼圆" pitchFamily="49" charset="-122"/>
            </a:endParaRPr>
          </a:p>
          <a:p>
            <a:pPr marL="457200" indent="-457200">
              <a:spcBef>
                <a:spcPct val="50000"/>
              </a:spcBef>
            </a:pPr>
            <a:endParaRPr lang="zh-CN" altLang="en-US" sz="3600" b="0" dirty="0">
              <a:solidFill>
                <a:schemeClr val="accent2"/>
              </a:solidFill>
              <a:latin typeface="幼圆" pitchFamily="49" charset="-122"/>
              <a:ea typeface="幼圆" pitchFamily="49" charset="-122"/>
            </a:endParaRPr>
          </a:p>
          <a:p>
            <a:pPr marL="457200" indent="-457200">
              <a:spcBef>
                <a:spcPct val="50000"/>
              </a:spcBef>
            </a:pPr>
            <a:r>
              <a:rPr lang="en-US" altLang="zh-CN" sz="3600" b="0" dirty="0">
                <a:solidFill>
                  <a:schemeClr val="accent2"/>
                </a:solidFill>
                <a:latin typeface="幼圆" pitchFamily="49" charset="-122"/>
                <a:ea typeface="幼圆" pitchFamily="49" charset="-122"/>
              </a:rPr>
              <a:t>(2)</a:t>
            </a:r>
            <a:r>
              <a:rPr lang="zh-CN" altLang="en-US" sz="3600" b="0" dirty="0">
                <a:solidFill>
                  <a:schemeClr val="accent2"/>
                </a:solidFill>
                <a:latin typeface="幼圆" pitchFamily="49" charset="-122"/>
                <a:ea typeface="幼圆" pitchFamily="49" charset="-122"/>
              </a:rPr>
              <a:t>删除号</a:t>
            </a:r>
            <a:endParaRPr lang="zh-CN" altLang="en-US" sz="3600" b="0" dirty="0">
              <a:solidFill>
                <a:schemeClr val="accent2"/>
              </a:solidFill>
              <a:latin typeface="幼圆" pitchFamily="49" charset="-122"/>
              <a:ea typeface="幼圆" pitchFamily="49" charset="-122"/>
            </a:endParaRPr>
          </a:p>
          <a:p>
            <a:pPr marL="457200" indent="-457200">
              <a:spcBef>
                <a:spcPct val="50000"/>
              </a:spcBef>
            </a:pPr>
            <a:endParaRPr lang="zh-CN" altLang="en-US" sz="3600" b="0" dirty="0">
              <a:solidFill>
                <a:schemeClr val="accent2"/>
              </a:solidFill>
              <a:latin typeface="幼圆" pitchFamily="49" charset="-122"/>
              <a:ea typeface="幼圆" pitchFamily="49" charset="-122"/>
            </a:endParaRPr>
          </a:p>
          <a:p>
            <a:pPr marL="457200" indent="-457200">
              <a:spcBef>
                <a:spcPct val="50000"/>
              </a:spcBef>
            </a:pPr>
            <a:r>
              <a:rPr lang="en-US" altLang="zh-CN" sz="3600" b="0" dirty="0">
                <a:solidFill>
                  <a:schemeClr val="accent2"/>
                </a:solidFill>
                <a:latin typeface="幼圆" pitchFamily="49" charset="-122"/>
                <a:ea typeface="幼圆" pitchFamily="49" charset="-122"/>
              </a:rPr>
              <a:t>(3)</a:t>
            </a:r>
            <a:r>
              <a:rPr lang="zh-CN" altLang="en-US" sz="3600" b="0" dirty="0">
                <a:solidFill>
                  <a:schemeClr val="accent2"/>
                </a:solidFill>
                <a:latin typeface="幼圆" pitchFamily="49" charset="-122"/>
                <a:ea typeface="幼圆" pitchFamily="49" charset="-122"/>
              </a:rPr>
              <a:t>调 位号</a:t>
            </a:r>
            <a:endParaRPr lang="zh-CN" altLang="en-US" sz="3600" b="0" dirty="0">
              <a:solidFill>
                <a:schemeClr val="accent2"/>
              </a:solidFill>
              <a:latin typeface="幼圆" pitchFamily="49" charset="-122"/>
              <a:ea typeface="幼圆" pitchFamily="49" charset="-122"/>
            </a:endParaRPr>
          </a:p>
          <a:p>
            <a:pPr marL="457200" indent="-457200">
              <a:spcBef>
                <a:spcPct val="50000"/>
              </a:spcBef>
            </a:pPr>
            <a:endParaRPr lang="zh-CN" altLang="en-US" sz="3600" b="0" dirty="0">
              <a:solidFill>
                <a:schemeClr val="accent2"/>
              </a:solidFill>
              <a:latin typeface="幼圆" pitchFamily="49" charset="-122"/>
              <a:ea typeface="幼圆" pitchFamily="49" charset="-122"/>
            </a:endParaRPr>
          </a:p>
          <a:p>
            <a:pPr marL="457200" indent="-457200">
              <a:spcBef>
                <a:spcPct val="50000"/>
              </a:spcBef>
            </a:pPr>
            <a:r>
              <a:rPr lang="en-US" altLang="zh-CN" sz="3600" b="0" dirty="0">
                <a:solidFill>
                  <a:schemeClr val="accent2"/>
                </a:solidFill>
                <a:latin typeface="幼圆" pitchFamily="49" charset="-122"/>
                <a:ea typeface="幼圆" pitchFamily="49" charset="-122"/>
              </a:rPr>
              <a:t>(4)</a:t>
            </a:r>
            <a:r>
              <a:rPr lang="zh-CN" altLang="en-US" sz="3600" b="0" dirty="0">
                <a:solidFill>
                  <a:schemeClr val="accent2"/>
                </a:solidFill>
                <a:latin typeface="幼圆" pitchFamily="49" charset="-122"/>
                <a:ea typeface="幼圆" pitchFamily="49" charset="-122"/>
              </a:rPr>
              <a:t>换用号</a:t>
            </a:r>
            <a:endParaRPr lang="zh-CN" altLang="en-US" sz="3600" b="0" dirty="0">
              <a:solidFill>
                <a:schemeClr val="accent2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6148" name="Line 4"/>
          <p:cNvSpPr/>
          <p:nvPr/>
        </p:nvSpPr>
        <p:spPr>
          <a:xfrm flipH="1">
            <a:off x="3733800" y="1752600"/>
            <a:ext cx="304800" cy="22860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49" name="Line 5"/>
          <p:cNvSpPr/>
          <p:nvPr/>
        </p:nvSpPr>
        <p:spPr>
          <a:xfrm>
            <a:off x="4038600" y="1752600"/>
            <a:ext cx="304800" cy="22860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0" name="Line 6"/>
          <p:cNvSpPr/>
          <p:nvPr/>
        </p:nvSpPr>
        <p:spPr>
          <a:xfrm>
            <a:off x="3505200" y="1447800"/>
            <a:ext cx="0" cy="22860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1" name="Line 7"/>
          <p:cNvSpPr/>
          <p:nvPr/>
        </p:nvSpPr>
        <p:spPr>
          <a:xfrm>
            <a:off x="3505200" y="1676400"/>
            <a:ext cx="1143000" cy="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2" name="Line 9"/>
          <p:cNvSpPr/>
          <p:nvPr/>
        </p:nvSpPr>
        <p:spPr>
          <a:xfrm>
            <a:off x="4648200" y="1447800"/>
            <a:ext cx="0" cy="22860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3" name="Rectangle 10"/>
          <p:cNvSpPr/>
          <p:nvPr/>
        </p:nvSpPr>
        <p:spPr>
          <a:xfrm>
            <a:off x="3352800" y="3124200"/>
            <a:ext cx="1066800" cy="381000"/>
          </a:xfrm>
          <a:prstGeom prst="rect">
            <a:avLst/>
          </a:prstGeom>
          <a:solidFill>
            <a:srgbClr val="FFFFFF"/>
          </a:solidFill>
          <a:ln w="38100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154" name="Freeform 13"/>
          <p:cNvSpPr/>
          <p:nvPr/>
        </p:nvSpPr>
        <p:spPr>
          <a:xfrm>
            <a:off x="4419600" y="2362200"/>
            <a:ext cx="635000" cy="762000"/>
          </a:xfrm>
          <a:custGeom>
            <a:avLst/>
            <a:gdLst>
              <a:gd name="txL" fmla="*/ 0 w 400"/>
              <a:gd name="txT" fmla="*/ 0 h 480"/>
              <a:gd name="txR" fmla="*/ 400 w 400"/>
              <a:gd name="txB" fmla="*/ 480 h 480"/>
            </a:gdLst>
            <a:ahLst/>
            <a:cxnLst>
              <a:cxn ang="0">
                <a:pos x="16" y="480"/>
              </a:cxn>
              <a:cxn ang="0">
                <a:pos x="112" y="384"/>
              </a:cxn>
              <a:cxn ang="0">
                <a:pos x="160" y="432"/>
              </a:cxn>
              <a:cxn ang="0">
                <a:pos x="16" y="384"/>
              </a:cxn>
              <a:cxn ang="0">
                <a:pos x="256" y="240"/>
              </a:cxn>
              <a:cxn ang="0">
                <a:pos x="208" y="336"/>
              </a:cxn>
              <a:cxn ang="0">
                <a:pos x="112" y="240"/>
              </a:cxn>
              <a:cxn ang="0">
                <a:pos x="352" y="96"/>
              </a:cxn>
              <a:cxn ang="0">
                <a:pos x="304" y="192"/>
              </a:cxn>
              <a:cxn ang="0">
                <a:pos x="256" y="96"/>
              </a:cxn>
              <a:cxn ang="0">
                <a:pos x="400" y="0"/>
              </a:cxn>
            </a:cxnLst>
            <a:rect l="txL" t="txT" r="txR" b="txB"/>
            <a:pathLst>
              <a:path w="400" h="480">
                <a:moveTo>
                  <a:pt x="16" y="480"/>
                </a:moveTo>
                <a:cubicBezTo>
                  <a:pt x="52" y="436"/>
                  <a:pt x="88" y="392"/>
                  <a:pt x="112" y="384"/>
                </a:cubicBezTo>
                <a:cubicBezTo>
                  <a:pt x="136" y="376"/>
                  <a:pt x="176" y="432"/>
                  <a:pt x="160" y="432"/>
                </a:cubicBezTo>
                <a:cubicBezTo>
                  <a:pt x="144" y="432"/>
                  <a:pt x="0" y="416"/>
                  <a:pt x="16" y="384"/>
                </a:cubicBezTo>
                <a:cubicBezTo>
                  <a:pt x="32" y="352"/>
                  <a:pt x="224" y="248"/>
                  <a:pt x="256" y="240"/>
                </a:cubicBezTo>
                <a:cubicBezTo>
                  <a:pt x="288" y="232"/>
                  <a:pt x="232" y="336"/>
                  <a:pt x="208" y="336"/>
                </a:cubicBezTo>
                <a:cubicBezTo>
                  <a:pt x="184" y="336"/>
                  <a:pt x="88" y="280"/>
                  <a:pt x="112" y="240"/>
                </a:cubicBezTo>
                <a:cubicBezTo>
                  <a:pt x="136" y="200"/>
                  <a:pt x="320" y="104"/>
                  <a:pt x="352" y="96"/>
                </a:cubicBezTo>
                <a:cubicBezTo>
                  <a:pt x="384" y="88"/>
                  <a:pt x="320" y="192"/>
                  <a:pt x="304" y="192"/>
                </a:cubicBezTo>
                <a:cubicBezTo>
                  <a:pt x="288" y="192"/>
                  <a:pt x="240" y="128"/>
                  <a:pt x="256" y="96"/>
                </a:cubicBezTo>
                <a:cubicBezTo>
                  <a:pt x="272" y="64"/>
                  <a:pt x="376" y="16"/>
                  <a:pt x="400" y="0"/>
                </a:cubicBezTo>
              </a:path>
            </a:pathLst>
          </a:custGeom>
          <a:noFill/>
          <a:ln w="38100" cap="flat" cmpd="sng">
            <a:solidFill>
              <a:srgbClr val="FF33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155" name="Line 14"/>
          <p:cNvSpPr/>
          <p:nvPr/>
        </p:nvSpPr>
        <p:spPr>
          <a:xfrm>
            <a:off x="3657600" y="4724400"/>
            <a:ext cx="0" cy="22860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6" name="Line 15"/>
          <p:cNvSpPr/>
          <p:nvPr/>
        </p:nvSpPr>
        <p:spPr>
          <a:xfrm>
            <a:off x="3657600" y="4724400"/>
            <a:ext cx="457200" cy="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7" name="Line 16"/>
          <p:cNvSpPr/>
          <p:nvPr/>
        </p:nvSpPr>
        <p:spPr>
          <a:xfrm>
            <a:off x="4114800" y="4724400"/>
            <a:ext cx="0" cy="22860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8" name="Line 17"/>
          <p:cNvSpPr/>
          <p:nvPr/>
        </p:nvSpPr>
        <p:spPr>
          <a:xfrm>
            <a:off x="4114800" y="4953000"/>
            <a:ext cx="685800" cy="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9" name="Line 19"/>
          <p:cNvSpPr/>
          <p:nvPr/>
        </p:nvSpPr>
        <p:spPr>
          <a:xfrm flipV="1">
            <a:off x="4800600" y="4724400"/>
            <a:ext cx="0" cy="22860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60" name="Line 20"/>
          <p:cNvSpPr/>
          <p:nvPr/>
        </p:nvSpPr>
        <p:spPr>
          <a:xfrm>
            <a:off x="3581400" y="5791200"/>
            <a:ext cx="0" cy="22860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61" name="Line 21"/>
          <p:cNvSpPr/>
          <p:nvPr/>
        </p:nvSpPr>
        <p:spPr>
          <a:xfrm>
            <a:off x="3581400" y="6019800"/>
            <a:ext cx="1219200" cy="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62" name="Line 22"/>
          <p:cNvSpPr/>
          <p:nvPr/>
        </p:nvSpPr>
        <p:spPr>
          <a:xfrm>
            <a:off x="4800600" y="5791200"/>
            <a:ext cx="0" cy="22860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63" name="Line 23"/>
          <p:cNvSpPr/>
          <p:nvPr/>
        </p:nvSpPr>
        <p:spPr>
          <a:xfrm>
            <a:off x="4191000" y="6019800"/>
            <a:ext cx="0" cy="30480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64" name="Rectangle 24"/>
          <p:cNvSpPr/>
          <p:nvPr/>
        </p:nvSpPr>
        <p:spPr>
          <a:xfrm>
            <a:off x="3581400" y="6324600"/>
            <a:ext cx="1219200" cy="381000"/>
          </a:xfrm>
          <a:prstGeom prst="rect">
            <a:avLst/>
          </a:prstGeom>
          <a:solidFill>
            <a:srgbClr val="FFFFFF"/>
          </a:solidFill>
          <a:ln w="38100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random/>
    <p:sndAc>
      <p:stSnd>
        <p:snd r:embed="rId1" name="chimes.wav"/>
      </p:stSnd>
    </p:sndAc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7506" name="文本框 277505"/>
          <p:cNvSpPr txBox="1"/>
          <p:nvPr/>
        </p:nvSpPr>
        <p:spPr>
          <a:xfrm>
            <a:off x="228600" y="228600"/>
            <a:ext cx="2743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endParaRPr sz="2800" b="1" dirty="0">
              <a:latin typeface="Times New Roman" panose="02020603050405020304" pitchFamily="18" charset="0"/>
            </a:endParaRPr>
          </a:p>
        </p:txBody>
      </p:sp>
      <p:sp>
        <p:nvSpPr>
          <p:cNvPr id="277507" name="文本框 277506"/>
          <p:cNvSpPr txBox="1"/>
          <p:nvPr/>
        </p:nvSpPr>
        <p:spPr>
          <a:xfrm>
            <a:off x="304800" y="777875"/>
            <a:ext cx="8458200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6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●</a:t>
            </a:r>
            <a:r>
              <a:rPr lang="zh-CN" altLang="en-US" sz="36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当学校把参加决赛的任务交给我时，我立刻产生一种非常光荣的感觉真是难以相容的。</a:t>
            </a:r>
            <a:endParaRPr lang="zh-CN" altLang="en-US" sz="3600" b="1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7508" name="文本框 277507"/>
          <p:cNvSpPr txBox="1"/>
          <p:nvPr/>
        </p:nvSpPr>
        <p:spPr>
          <a:xfrm>
            <a:off x="304800" y="2743200"/>
            <a:ext cx="8534400" cy="120015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真是难以形容”要另起一句，前边加上主语“这种感觉”。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7509" name="文本框 277508"/>
          <p:cNvSpPr txBox="1"/>
          <p:nvPr/>
        </p:nvSpPr>
        <p:spPr>
          <a:xfrm>
            <a:off x="533400" y="4419600"/>
            <a:ext cx="8077200" cy="1749425"/>
          </a:xfrm>
          <a:prstGeom prst="rect">
            <a:avLst/>
          </a:prstGeom>
          <a:solidFill>
            <a:srgbClr val="000099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  <a:ea typeface="隶书" pitchFamily="49" charset="-122"/>
              </a:rPr>
              <a:t>此类语病的特点是，一句话的结构已经完整，却把他的最后一部分用作另一部分的开头</a:t>
            </a:r>
            <a:r>
              <a:rPr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。</a:t>
            </a:r>
            <a:endParaRPr lang="zh-CN" altLang="en-US" sz="3600" b="1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7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77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77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77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7506" grpId="0"/>
      <p:bldP spid="277507" grpId="0"/>
      <p:bldP spid="277508" grpId="0" bldLvl="0" animBg="1"/>
      <p:bldP spid="277509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51" name="Text Box 7"/>
          <p:cNvSpPr txBox="1"/>
          <p:nvPr/>
        </p:nvSpPr>
        <p:spPr>
          <a:xfrm>
            <a:off x="250825" y="1844675"/>
            <a:ext cx="8893175" cy="3262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3200" b="0" dirty="0">
                <a:solidFill>
                  <a:schemeClr val="accent2"/>
                </a:solidFill>
                <a:latin typeface="方正姚体" pitchFamily="2" charset="-122"/>
                <a:ea typeface="方正姚体" pitchFamily="2" charset="-122"/>
              </a:rPr>
              <a:t>    </a:t>
            </a:r>
            <a:r>
              <a:rPr lang="en-US" altLang="zh-CN" sz="3200" b="0" dirty="0">
                <a:solidFill>
                  <a:srgbClr val="009999"/>
                </a:solidFill>
                <a:latin typeface="方正姚体" pitchFamily="2" charset="-122"/>
                <a:ea typeface="方正姚体" pitchFamily="2" charset="-122"/>
              </a:rPr>
              <a:t>1</a:t>
            </a:r>
            <a:r>
              <a:rPr lang="en-US" altLang="zh-CN" sz="3200" b="0" dirty="0">
                <a:solidFill>
                  <a:schemeClr val="accent2"/>
                </a:solidFill>
                <a:latin typeface="方正姚体" pitchFamily="2" charset="-122"/>
                <a:ea typeface="方正姚体" pitchFamily="2" charset="-122"/>
              </a:rPr>
              <a:t> </a:t>
            </a:r>
            <a:r>
              <a:rPr lang="zh-CN" altLang="en-US" sz="3200" b="0" dirty="0">
                <a:solidFill>
                  <a:srgbClr val="009999"/>
                </a:solidFill>
                <a:latin typeface="方正姚体" pitchFamily="2" charset="-122"/>
                <a:ea typeface="方正姚体" pitchFamily="2" charset="-122"/>
              </a:rPr>
              <a:t>我一定要做好一个受群众欢迎的辅导员的工作。</a:t>
            </a:r>
            <a:endParaRPr lang="zh-CN" altLang="en-US" sz="3200" b="0" dirty="0">
              <a:solidFill>
                <a:srgbClr val="009999"/>
              </a:solidFill>
              <a:latin typeface="方正姚体" pitchFamily="2" charset="-122"/>
              <a:ea typeface="方正姚体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0" dirty="0">
                <a:solidFill>
                  <a:srgbClr val="009999"/>
                </a:solidFill>
                <a:latin typeface="方正姚体" pitchFamily="2" charset="-122"/>
                <a:ea typeface="方正姚体" pitchFamily="2" charset="-122"/>
              </a:rPr>
              <a:t>    </a:t>
            </a:r>
            <a:endParaRPr lang="zh-CN" altLang="en-US" sz="3200" b="0" dirty="0">
              <a:solidFill>
                <a:srgbClr val="009999"/>
              </a:solidFill>
              <a:latin typeface="方正姚体" pitchFamily="2" charset="-122"/>
              <a:ea typeface="方正姚体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0" dirty="0">
                <a:solidFill>
                  <a:srgbClr val="009999"/>
                </a:solidFill>
                <a:latin typeface="方正姚体" pitchFamily="2" charset="-122"/>
                <a:ea typeface="方正姚体" pitchFamily="2" charset="-122"/>
              </a:rPr>
              <a:t>     </a:t>
            </a:r>
            <a:endParaRPr lang="zh-CN" altLang="en-US" sz="3200" b="0" dirty="0">
              <a:solidFill>
                <a:srgbClr val="009999"/>
              </a:solidFill>
              <a:latin typeface="方正姚体" pitchFamily="2" charset="-122"/>
              <a:ea typeface="方正姚体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0" dirty="0">
                <a:solidFill>
                  <a:srgbClr val="009999"/>
                </a:solidFill>
                <a:latin typeface="方正姚体" pitchFamily="2" charset="-122"/>
                <a:ea typeface="方正姚体" pitchFamily="2" charset="-122"/>
              </a:rPr>
              <a:t>     </a:t>
            </a:r>
            <a:r>
              <a:rPr lang="en-US" altLang="zh-CN" sz="3200" b="0" dirty="0">
                <a:solidFill>
                  <a:srgbClr val="009999"/>
                </a:solidFill>
                <a:latin typeface="方正姚体" pitchFamily="2" charset="-122"/>
                <a:ea typeface="方正姚体" pitchFamily="2" charset="-122"/>
              </a:rPr>
              <a:t>2  </a:t>
            </a:r>
            <a:r>
              <a:rPr lang="zh-CN" altLang="en-US" sz="3200" b="0" dirty="0">
                <a:solidFill>
                  <a:srgbClr val="009999"/>
                </a:solidFill>
                <a:latin typeface="方正姚体" pitchFamily="2" charset="-122"/>
                <a:ea typeface="方正姚体" pitchFamily="2" charset="-122"/>
              </a:rPr>
              <a:t>白求恩的精神是值得我们学习的光辉榜样。</a:t>
            </a:r>
            <a:endParaRPr lang="zh-CN" altLang="en-US" sz="3200" b="0" dirty="0">
              <a:solidFill>
                <a:srgbClr val="009999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1766" name="Text Box 22"/>
          <p:cNvSpPr txBox="1">
            <a:spLocks noChangeArrowheads="1"/>
          </p:cNvSpPr>
          <p:nvPr/>
        </p:nvSpPr>
        <p:spPr bwMode="auto">
          <a:xfrm>
            <a:off x="539750" y="981075"/>
            <a:ext cx="4313238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3600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结构混乱（杂揉）：</a:t>
            </a:r>
            <a:endParaRPr kumimoji="1" lang="zh-CN" altLang="en-US" sz="3600" kern="1200" cap="none" spc="0" normalizeH="0" baseline="0" noProof="0" smtClean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767" name="Text Box 23"/>
          <p:cNvSpPr txBox="1"/>
          <p:nvPr/>
        </p:nvSpPr>
        <p:spPr>
          <a:xfrm>
            <a:off x="179388" y="2924175"/>
            <a:ext cx="8439150" cy="11906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dirty="0">
                <a:latin typeface="Times New Roman" panose="02020603050405020304" pitchFamily="18" charset="0"/>
              </a:rPr>
              <a:t>        </a:t>
            </a:r>
            <a:r>
              <a:rPr lang="zh-CN" altLang="en-US" sz="3600" dirty="0">
                <a:solidFill>
                  <a:srgbClr val="CC00FF"/>
                </a:solidFill>
                <a:latin typeface="Times New Roman" panose="02020603050405020304" pitchFamily="18" charset="0"/>
              </a:rPr>
              <a:t>我一定要做好辅导员的工作，当一个</a:t>
            </a:r>
            <a:endParaRPr lang="zh-CN" altLang="en-US" sz="3600" dirty="0">
              <a:solidFill>
                <a:srgbClr val="CC00FF"/>
              </a:solidFill>
              <a:latin typeface="Times New Roman" panose="02020603050405020304" pitchFamily="18" charset="0"/>
            </a:endParaRPr>
          </a:p>
          <a:p>
            <a:r>
              <a:rPr lang="zh-CN" altLang="en-US" sz="3600" dirty="0">
                <a:solidFill>
                  <a:srgbClr val="CC00FF"/>
                </a:solidFill>
                <a:latin typeface="Times New Roman" panose="02020603050405020304" pitchFamily="18" charset="0"/>
              </a:rPr>
              <a:t>受群众欢迎的辅导员。</a:t>
            </a:r>
            <a:endParaRPr lang="zh-CN" altLang="en-US" sz="3600" dirty="0">
              <a:solidFill>
                <a:srgbClr val="CC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1768" name="Text Box 24"/>
          <p:cNvSpPr txBox="1"/>
          <p:nvPr/>
        </p:nvSpPr>
        <p:spPr>
          <a:xfrm>
            <a:off x="323850" y="5300663"/>
            <a:ext cx="8439150" cy="11906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dirty="0">
                <a:latin typeface="Times New Roman" panose="02020603050405020304" pitchFamily="18" charset="0"/>
              </a:rPr>
              <a:t>        </a:t>
            </a:r>
            <a:r>
              <a:rPr lang="zh-CN" altLang="en-US" sz="3600" dirty="0">
                <a:solidFill>
                  <a:srgbClr val="CC00FF"/>
                </a:solidFill>
                <a:latin typeface="Times New Roman" panose="02020603050405020304" pitchFamily="18" charset="0"/>
              </a:rPr>
              <a:t>白求恩的精神是值得我们学习的，他</a:t>
            </a:r>
            <a:endParaRPr lang="zh-CN" altLang="en-US" sz="3600" dirty="0">
              <a:solidFill>
                <a:srgbClr val="CC00FF"/>
              </a:solidFill>
              <a:latin typeface="Times New Roman" panose="02020603050405020304" pitchFamily="18" charset="0"/>
            </a:endParaRPr>
          </a:p>
          <a:p>
            <a:r>
              <a:rPr lang="zh-CN" altLang="en-US" sz="3600" dirty="0">
                <a:solidFill>
                  <a:srgbClr val="CC00FF"/>
                </a:solidFill>
                <a:latin typeface="Times New Roman" panose="02020603050405020304" pitchFamily="18" charset="0"/>
              </a:rPr>
              <a:t>是我们的光辉榜样。</a:t>
            </a:r>
            <a:endParaRPr lang="zh-CN" altLang="en-US" sz="3600" dirty="0">
              <a:solidFill>
                <a:srgbClr val="CC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random/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31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31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1" grpId="0"/>
      <p:bldP spid="31766" grpId="0" bldLvl="0" animBg="1"/>
      <p:bldP spid="31767" grpId="0"/>
      <p:bldP spid="3176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53" name="Rectangle 17"/>
          <p:cNvSpPr/>
          <p:nvPr/>
        </p:nvSpPr>
        <p:spPr>
          <a:xfrm>
            <a:off x="7088188" y="4119563"/>
            <a:ext cx="533400" cy="381000"/>
          </a:xfrm>
          <a:prstGeom prst="rect">
            <a:avLst/>
          </a:prstGeom>
          <a:solidFill>
            <a:srgbClr val="FFFFFF"/>
          </a:solidFill>
          <a:ln w="38100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4338" name="Text Box 2"/>
          <p:cNvSpPr txBox="1"/>
          <p:nvPr/>
        </p:nvSpPr>
        <p:spPr>
          <a:xfrm>
            <a:off x="304800" y="2543175"/>
            <a:ext cx="8228013" cy="3262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3200" b="0" dirty="0">
                <a:solidFill>
                  <a:srgbClr val="009999"/>
                </a:solidFill>
                <a:latin typeface="方正姚体" pitchFamily="2" charset="-122"/>
                <a:ea typeface="方正姚体" pitchFamily="2" charset="-122"/>
              </a:rPr>
              <a:t>     1 </a:t>
            </a:r>
            <a:r>
              <a:rPr lang="zh-CN" altLang="en-US" sz="3200" b="0" dirty="0">
                <a:solidFill>
                  <a:srgbClr val="009999"/>
                </a:solidFill>
                <a:latin typeface="方正姚体" pitchFamily="2" charset="-122"/>
                <a:ea typeface="方正姚体" pitchFamily="2" charset="-122"/>
              </a:rPr>
              <a:t>妹妹找不到妈妈心里很着急。</a:t>
            </a:r>
            <a:endParaRPr lang="zh-CN" altLang="en-US" sz="3200" b="0" dirty="0">
              <a:solidFill>
                <a:srgbClr val="009999"/>
              </a:solidFill>
              <a:latin typeface="方正姚体" pitchFamily="2" charset="-122"/>
              <a:ea typeface="方正姚体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3200" b="0" dirty="0">
                <a:solidFill>
                  <a:srgbClr val="009999"/>
                </a:solidFill>
                <a:latin typeface="方正姚体" pitchFamily="2" charset="-122"/>
                <a:ea typeface="方正姚体" pitchFamily="2" charset="-122"/>
              </a:rPr>
              <a:t>    </a:t>
            </a:r>
            <a:endParaRPr lang="zh-CN" altLang="en-US" sz="3200" b="0" dirty="0">
              <a:solidFill>
                <a:srgbClr val="009999"/>
              </a:solidFill>
              <a:latin typeface="方正姚体" pitchFamily="2" charset="-122"/>
              <a:ea typeface="方正姚体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3200" b="0" dirty="0">
                <a:solidFill>
                  <a:srgbClr val="009999"/>
                </a:solidFill>
                <a:latin typeface="方正姚体" pitchFamily="2" charset="-122"/>
                <a:ea typeface="方正姚体" pitchFamily="2" charset="-122"/>
              </a:rPr>
              <a:t>     </a:t>
            </a:r>
            <a:r>
              <a:rPr lang="en-US" altLang="zh-CN" sz="3200" b="0" dirty="0">
                <a:solidFill>
                  <a:srgbClr val="009999"/>
                </a:solidFill>
                <a:latin typeface="方正姚体" pitchFamily="2" charset="-122"/>
                <a:ea typeface="方正姚体" pitchFamily="2" charset="-122"/>
              </a:rPr>
              <a:t>2 </a:t>
            </a:r>
            <a:r>
              <a:rPr lang="zh-CN" altLang="en-US" sz="3200" b="0" dirty="0">
                <a:solidFill>
                  <a:srgbClr val="009999"/>
                </a:solidFill>
                <a:latin typeface="方正姚体" pitchFamily="2" charset="-122"/>
                <a:ea typeface="方正姚体" pitchFamily="2" charset="-122"/>
              </a:rPr>
              <a:t>小兰和小花走在林荫道上，她对她说：</a:t>
            </a:r>
            <a:r>
              <a:rPr lang="zh-CN" altLang="en-US" sz="3200" b="0" dirty="0">
                <a:solidFill>
                  <a:srgbClr val="009999"/>
                </a:solidFill>
                <a:latin typeface="Times New Roman" panose="02020603050405020304" pitchFamily="18" charset="0"/>
                <a:ea typeface="方正姚体" pitchFamily="2" charset="-122"/>
              </a:rPr>
              <a:t>“</a:t>
            </a:r>
            <a:r>
              <a:rPr lang="zh-CN" altLang="en-US" sz="3200" b="0" dirty="0">
                <a:solidFill>
                  <a:srgbClr val="009999"/>
                </a:solidFill>
                <a:latin typeface="方正姚体" pitchFamily="2" charset="-122"/>
                <a:ea typeface="方正姚体" pitchFamily="2" charset="-122"/>
              </a:rPr>
              <a:t>校园真美。</a:t>
            </a:r>
            <a:r>
              <a:rPr lang="zh-CN" altLang="en-US" sz="3200" b="0" dirty="0">
                <a:solidFill>
                  <a:srgbClr val="009999"/>
                </a:solidFill>
                <a:latin typeface="Times New Roman" panose="02020603050405020304" pitchFamily="18" charset="0"/>
                <a:ea typeface="方正姚体" pitchFamily="2" charset="-122"/>
              </a:rPr>
              <a:t>”</a:t>
            </a:r>
            <a:endParaRPr lang="zh-CN" altLang="en-US" sz="3200" b="0" dirty="0">
              <a:solidFill>
                <a:srgbClr val="009999"/>
              </a:solidFill>
              <a:latin typeface="方正姚体" pitchFamily="2" charset="-122"/>
              <a:ea typeface="方正姚体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3200" b="0" dirty="0">
              <a:solidFill>
                <a:srgbClr val="009999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4343" name="Line 7"/>
          <p:cNvSpPr/>
          <p:nvPr/>
        </p:nvSpPr>
        <p:spPr>
          <a:xfrm flipH="1">
            <a:off x="3716338" y="2984500"/>
            <a:ext cx="304800" cy="22860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44" name="Line 8"/>
          <p:cNvSpPr/>
          <p:nvPr/>
        </p:nvSpPr>
        <p:spPr>
          <a:xfrm>
            <a:off x="4021138" y="2984500"/>
            <a:ext cx="228600" cy="22860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45" name="Line 9"/>
          <p:cNvSpPr/>
          <p:nvPr/>
        </p:nvSpPr>
        <p:spPr>
          <a:xfrm>
            <a:off x="3563938" y="2276475"/>
            <a:ext cx="0" cy="22860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46" name="Line 10"/>
          <p:cNvSpPr/>
          <p:nvPr/>
        </p:nvSpPr>
        <p:spPr>
          <a:xfrm>
            <a:off x="3563938" y="2527300"/>
            <a:ext cx="1143000" cy="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47" name="Line 11"/>
          <p:cNvSpPr/>
          <p:nvPr/>
        </p:nvSpPr>
        <p:spPr>
          <a:xfrm flipV="1">
            <a:off x="4716463" y="2205038"/>
            <a:ext cx="0" cy="30480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48" name="Text Box 12"/>
          <p:cNvSpPr txBox="1"/>
          <p:nvPr/>
        </p:nvSpPr>
        <p:spPr>
          <a:xfrm>
            <a:off x="3640138" y="1917700"/>
            <a:ext cx="1143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3300"/>
                </a:solidFill>
                <a:latin typeface="Times New Roman" panose="02020603050405020304" pitchFamily="18" charset="0"/>
              </a:rPr>
              <a:t>   </a:t>
            </a:r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</a:rPr>
              <a:t>，</a:t>
            </a:r>
            <a:endParaRPr lang="zh-CN" altLang="en-US" sz="32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49" name="Line 13"/>
          <p:cNvSpPr/>
          <p:nvPr/>
        </p:nvSpPr>
        <p:spPr>
          <a:xfrm>
            <a:off x="6935788" y="3586163"/>
            <a:ext cx="1587" cy="28575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50" name="Line 14"/>
          <p:cNvSpPr/>
          <p:nvPr/>
        </p:nvSpPr>
        <p:spPr>
          <a:xfrm>
            <a:off x="6935788" y="3814763"/>
            <a:ext cx="914400" cy="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51" name="Line 15"/>
          <p:cNvSpPr/>
          <p:nvPr/>
        </p:nvSpPr>
        <p:spPr>
          <a:xfrm>
            <a:off x="7850188" y="3586163"/>
            <a:ext cx="1587" cy="28575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52" name="Line 16"/>
          <p:cNvSpPr/>
          <p:nvPr/>
        </p:nvSpPr>
        <p:spPr>
          <a:xfrm>
            <a:off x="7380288" y="3789363"/>
            <a:ext cx="1587" cy="28575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54" name="Text Box 18"/>
          <p:cNvSpPr txBox="1"/>
          <p:nvPr/>
        </p:nvSpPr>
        <p:spPr>
          <a:xfrm>
            <a:off x="6935788" y="3357563"/>
            <a:ext cx="1524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18" charset="0"/>
              </a:rPr>
              <a:t>小花</a:t>
            </a:r>
            <a:endParaRPr lang="zh-CN" altLang="en-US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59" name="Text Box 23"/>
          <p:cNvSpPr txBox="1">
            <a:spLocks noChangeArrowheads="1"/>
          </p:cNvSpPr>
          <p:nvPr/>
        </p:nvSpPr>
        <p:spPr bwMode="auto">
          <a:xfrm>
            <a:off x="323850" y="1125538"/>
            <a:ext cx="3840480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3600" u="sng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（五）指代不明：</a:t>
            </a:r>
            <a:endParaRPr kumimoji="1" lang="zh-CN" altLang="en-US" sz="3600" u="sng" kern="1200" cap="none" spc="0" normalizeH="0" baseline="0" noProof="0" smtClean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random/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53" grpId="0" bldLvl="0" animBg="1"/>
      <p:bldP spid="14338" grpId="0"/>
      <p:bldP spid="14348" grpId="0"/>
      <p:bldP spid="14354" grpId="0"/>
      <p:bldP spid="14359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标题 15361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r>
              <a:rPr lang="en-US" altLang="zh-CN" sz="4000" dirty="0"/>
              <a:t> </a:t>
            </a:r>
            <a:r>
              <a:rPr lang="zh-CN" altLang="en-US" sz="4000" dirty="0"/>
              <a:t>指代不明、表意不明、歧义句： </a:t>
            </a:r>
            <a:endParaRPr lang="zh-CN" altLang="en-US" sz="4000" dirty="0"/>
          </a:p>
        </p:txBody>
      </p:sp>
      <p:sp>
        <p:nvSpPr>
          <p:cNvPr id="15363" name="文本占位符 15362"/>
          <p:cNvSpPr>
            <a:spLocks noGrp="1" noRot="1"/>
          </p:cNvSpPr>
          <p:nvPr>
            <p:ph type="body" idx="1"/>
          </p:nvPr>
        </p:nvSpPr>
        <p:spPr/>
        <p:txBody>
          <a:bodyPr/>
          <a:p>
            <a:r>
              <a:rPr lang="en-US" altLang="zh-CN" sz="4000" dirty="0">
                <a:solidFill>
                  <a:srgbClr val="FF0000"/>
                </a:solidFill>
              </a:rPr>
              <a:t>1</a:t>
            </a:r>
            <a:r>
              <a:rPr lang="zh-CN" altLang="en-US" sz="4000" dirty="0">
                <a:solidFill>
                  <a:srgbClr val="FF0000"/>
                </a:solidFill>
              </a:rPr>
              <a:t>）校长派李老师和他的徒弟明天去上海参观。</a:t>
            </a:r>
            <a:endParaRPr lang="zh-CN" altLang="en-US" sz="4000" dirty="0">
              <a:solidFill>
                <a:srgbClr val="FF0000"/>
              </a:solidFill>
            </a:endParaRPr>
          </a:p>
          <a:p>
            <a:r>
              <a:rPr lang="en-US" altLang="zh-CN" sz="4000" dirty="0">
                <a:solidFill>
                  <a:srgbClr val="FF0000"/>
                </a:solidFill>
              </a:rPr>
              <a:t>2</a:t>
            </a:r>
            <a:r>
              <a:rPr lang="zh-CN" altLang="en-US" sz="4000" dirty="0">
                <a:solidFill>
                  <a:srgbClr val="FF0000"/>
                </a:solidFill>
              </a:rPr>
              <a:t>）这个人连校长都不认识。</a:t>
            </a:r>
            <a:endParaRPr lang="zh-CN" altLang="en-US" sz="4000" dirty="0">
              <a:solidFill>
                <a:srgbClr val="FF0000"/>
              </a:solidFill>
            </a:endParaRPr>
          </a:p>
          <a:p>
            <a:r>
              <a:rPr lang="en-US" altLang="zh-CN" sz="4000" dirty="0">
                <a:solidFill>
                  <a:srgbClr val="FF0000"/>
                </a:solidFill>
              </a:rPr>
              <a:t>3</a:t>
            </a:r>
            <a:r>
              <a:rPr lang="zh-CN" altLang="en-US" sz="4000" dirty="0">
                <a:solidFill>
                  <a:srgbClr val="FF0000"/>
                </a:solidFill>
              </a:rPr>
              <a:t>）记得当年我认识他的时候，还只是七八岁的小孩子，天真烂漫，无拘无束。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9794" name="标题 289793"/>
          <p:cNvSpPr>
            <a:spLocks noGrp="1"/>
          </p:cNvSpPr>
          <p:nvPr>
            <p:ph type="title"/>
          </p:nvPr>
        </p:nvSpPr>
        <p:spPr>
          <a:xfrm>
            <a:off x="304800" y="685800"/>
            <a:ext cx="4419600" cy="685800"/>
          </a:xfrm>
        </p:spPr>
        <p:txBody>
          <a:bodyPr lIns="92075" tIns="46038" rIns="92075" bIns="46038" anchor="ctr"/>
          <a:p>
            <a:r>
              <a:rPr lang="zh-CN" altLang="en-US" sz="40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（六）不合逻辑</a:t>
            </a:r>
            <a:r>
              <a:rPr lang="zh-CN" altLang="en-US" sz="4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40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9795" name="文本框 289794"/>
          <p:cNvSpPr txBox="1"/>
          <p:nvPr/>
        </p:nvSpPr>
        <p:spPr>
          <a:xfrm>
            <a:off x="204788" y="1414463"/>
            <a:ext cx="8882062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600" b="1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        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这里的“不合逻辑”指的是句子的意思在事理上讲不过去。</a:t>
            </a:r>
            <a:endParaRPr lang="zh-CN" altLang="en-US" sz="3600" b="1" dirty="0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9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9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89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9794" grpId="0"/>
      <p:bldP spid="28979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40" name="Rectangle 16"/>
          <p:cNvSpPr/>
          <p:nvPr/>
        </p:nvSpPr>
        <p:spPr>
          <a:xfrm>
            <a:off x="3924300" y="6092825"/>
            <a:ext cx="1752600" cy="457200"/>
          </a:xfrm>
          <a:prstGeom prst="rect">
            <a:avLst/>
          </a:prstGeom>
          <a:solidFill>
            <a:srgbClr val="FFFFFF"/>
          </a:solidFill>
          <a:ln w="38100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6634" name="Rectangle 10"/>
          <p:cNvSpPr/>
          <p:nvPr/>
        </p:nvSpPr>
        <p:spPr>
          <a:xfrm>
            <a:off x="4643438" y="3810000"/>
            <a:ext cx="2189162" cy="555625"/>
          </a:xfrm>
          <a:prstGeom prst="rect">
            <a:avLst/>
          </a:prstGeom>
          <a:solidFill>
            <a:srgbClr val="FFFFFF"/>
          </a:solidFill>
          <a:ln w="38100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6628" name="Rectangle 4"/>
          <p:cNvSpPr/>
          <p:nvPr/>
        </p:nvSpPr>
        <p:spPr>
          <a:xfrm>
            <a:off x="4648200" y="1600200"/>
            <a:ext cx="2895600" cy="533400"/>
          </a:xfrm>
          <a:prstGeom prst="rect">
            <a:avLst/>
          </a:prstGeom>
          <a:solidFill>
            <a:srgbClr val="FFFFFF"/>
          </a:solidFill>
          <a:ln w="38100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6627" name="Text Box 3"/>
          <p:cNvSpPr txBox="1"/>
          <p:nvPr/>
        </p:nvSpPr>
        <p:spPr>
          <a:xfrm>
            <a:off x="179388" y="1601788"/>
            <a:ext cx="8763000" cy="5859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3600" dirty="0">
                <a:solidFill>
                  <a:schemeClr val="accent2"/>
                </a:solidFill>
                <a:latin typeface="Times New Roman" panose="02020603050405020304" pitchFamily="18" charset="0"/>
              </a:rPr>
              <a:t> 1 </a:t>
            </a:r>
            <a:r>
              <a:rPr lang="zh-CN" altLang="en-US" sz="3600" dirty="0">
                <a:solidFill>
                  <a:schemeClr val="accent2"/>
                </a:solidFill>
                <a:latin typeface="Times New Roman" panose="02020603050405020304" pitchFamily="18" charset="0"/>
              </a:rPr>
              <a:t>他气得七窍生烟，却并不表现出愤怒的样子。</a:t>
            </a:r>
            <a:endParaRPr lang="zh-CN" altLang="en-US" sz="3600" dirty="0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pPr algn="just">
              <a:spcBef>
                <a:spcPct val="50000"/>
              </a:spcBef>
            </a:pPr>
            <a:endParaRPr lang="zh-CN" altLang="en-US" sz="3600" dirty="0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3600" dirty="0">
                <a:solidFill>
                  <a:schemeClr val="accent2"/>
                </a:solidFill>
                <a:latin typeface="Times New Roman" panose="02020603050405020304" pitchFamily="18" charset="0"/>
              </a:rPr>
              <a:t>2 </a:t>
            </a:r>
            <a:r>
              <a:rPr lang="zh-CN" altLang="en-US" sz="3600" dirty="0">
                <a:solidFill>
                  <a:schemeClr val="accent2"/>
                </a:solidFill>
                <a:latin typeface="Times New Roman" panose="02020603050405020304" pitchFamily="18" charset="0"/>
              </a:rPr>
              <a:t>天气晴朗，一朵朵五彩缤纷的白云漂浮着。</a:t>
            </a:r>
            <a:endParaRPr lang="zh-CN" altLang="en-US" sz="3600" dirty="0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pPr algn="just">
              <a:spcBef>
                <a:spcPct val="50000"/>
              </a:spcBef>
            </a:pPr>
            <a:endParaRPr lang="zh-CN" altLang="en-US" sz="3600" dirty="0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3600" dirty="0">
                <a:solidFill>
                  <a:schemeClr val="accent2"/>
                </a:solidFill>
                <a:latin typeface="Times New Roman" panose="02020603050405020304" pitchFamily="18" charset="0"/>
              </a:rPr>
              <a:t>3  </a:t>
            </a:r>
            <a:r>
              <a:rPr lang="zh-CN" altLang="en-US" sz="3600" dirty="0">
                <a:solidFill>
                  <a:schemeClr val="accent2"/>
                </a:solidFill>
                <a:latin typeface="Times New Roman" panose="02020603050405020304" pitchFamily="18" charset="0"/>
              </a:rPr>
              <a:t>申花队在比赛中两强鼎立。</a:t>
            </a:r>
            <a:endParaRPr lang="zh-CN" altLang="en-US" sz="3600" dirty="0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 sz="3600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629" name="Line 5"/>
          <p:cNvSpPr/>
          <p:nvPr/>
        </p:nvSpPr>
        <p:spPr>
          <a:xfrm>
            <a:off x="6172200" y="1295400"/>
            <a:ext cx="0" cy="22860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6630" name="Line 6"/>
          <p:cNvSpPr/>
          <p:nvPr/>
        </p:nvSpPr>
        <p:spPr>
          <a:xfrm>
            <a:off x="4648200" y="990600"/>
            <a:ext cx="0" cy="30480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6631" name="Line 7"/>
          <p:cNvSpPr/>
          <p:nvPr/>
        </p:nvSpPr>
        <p:spPr>
          <a:xfrm>
            <a:off x="4648200" y="1295400"/>
            <a:ext cx="3124200" cy="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6632" name="Line 8"/>
          <p:cNvSpPr/>
          <p:nvPr/>
        </p:nvSpPr>
        <p:spPr>
          <a:xfrm flipV="1">
            <a:off x="7772400" y="914400"/>
            <a:ext cx="0" cy="38100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6633" name="Text Box 9"/>
          <p:cNvSpPr txBox="1"/>
          <p:nvPr/>
        </p:nvSpPr>
        <p:spPr>
          <a:xfrm>
            <a:off x="5638800" y="685800"/>
            <a:ext cx="2209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</a:rPr>
              <a:t>满脸</a:t>
            </a:r>
            <a:endParaRPr lang="zh-CN" altLang="en-US" sz="32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635" name="Freeform 11"/>
          <p:cNvSpPr/>
          <p:nvPr/>
        </p:nvSpPr>
        <p:spPr>
          <a:xfrm>
            <a:off x="6477000" y="3048000"/>
            <a:ext cx="635000" cy="762000"/>
          </a:xfrm>
          <a:custGeom>
            <a:avLst/>
            <a:gdLst>
              <a:gd name="txL" fmla="*/ 0 w 400"/>
              <a:gd name="txT" fmla="*/ 0 h 480"/>
              <a:gd name="txR" fmla="*/ 400 w 400"/>
              <a:gd name="txB" fmla="*/ 480 h 480"/>
            </a:gdLst>
            <a:ahLst/>
            <a:cxnLst>
              <a:cxn ang="0">
                <a:pos x="16" y="480"/>
              </a:cxn>
              <a:cxn ang="0">
                <a:pos x="112" y="384"/>
              </a:cxn>
              <a:cxn ang="0">
                <a:pos x="160" y="432"/>
              </a:cxn>
              <a:cxn ang="0">
                <a:pos x="16" y="384"/>
              </a:cxn>
              <a:cxn ang="0">
                <a:pos x="256" y="240"/>
              </a:cxn>
              <a:cxn ang="0">
                <a:pos x="208" y="336"/>
              </a:cxn>
              <a:cxn ang="0">
                <a:pos x="112" y="240"/>
              </a:cxn>
              <a:cxn ang="0">
                <a:pos x="352" y="96"/>
              </a:cxn>
              <a:cxn ang="0">
                <a:pos x="304" y="192"/>
              </a:cxn>
              <a:cxn ang="0">
                <a:pos x="256" y="96"/>
              </a:cxn>
              <a:cxn ang="0">
                <a:pos x="400" y="0"/>
              </a:cxn>
            </a:cxnLst>
            <a:rect l="txL" t="txT" r="txR" b="txB"/>
            <a:pathLst>
              <a:path w="400" h="480">
                <a:moveTo>
                  <a:pt x="16" y="480"/>
                </a:moveTo>
                <a:cubicBezTo>
                  <a:pt x="52" y="436"/>
                  <a:pt x="88" y="392"/>
                  <a:pt x="112" y="384"/>
                </a:cubicBezTo>
                <a:cubicBezTo>
                  <a:pt x="136" y="376"/>
                  <a:pt x="176" y="432"/>
                  <a:pt x="160" y="432"/>
                </a:cubicBezTo>
                <a:cubicBezTo>
                  <a:pt x="144" y="432"/>
                  <a:pt x="0" y="416"/>
                  <a:pt x="16" y="384"/>
                </a:cubicBezTo>
                <a:cubicBezTo>
                  <a:pt x="32" y="352"/>
                  <a:pt x="224" y="248"/>
                  <a:pt x="256" y="240"/>
                </a:cubicBezTo>
                <a:cubicBezTo>
                  <a:pt x="288" y="232"/>
                  <a:pt x="232" y="336"/>
                  <a:pt x="208" y="336"/>
                </a:cubicBezTo>
                <a:cubicBezTo>
                  <a:pt x="184" y="336"/>
                  <a:pt x="88" y="280"/>
                  <a:pt x="112" y="240"/>
                </a:cubicBezTo>
                <a:cubicBezTo>
                  <a:pt x="136" y="200"/>
                  <a:pt x="320" y="104"/>
                  <a:pt x="352" y="96"/>
                </a:cubicBezTo>
                <a:cubicBezTo>
                  <a:pt x="384" y="88"/>
                  <a:pt x="320" y="192"/>
                  <a:pt x="304" y="192"/>
                </a:cubicBezTo>
                <a:cubicBezTo>
                  <a:pt x="288" y="192"/>
                  <a:pt x="240" y="128"/>
                  <a:pt x="256" y="96"/>
                </a:cubicBezTo>
                <a:cubicBezTo>
                  <a:pt x="272" y="64"/>
                  <a:pt x="376" y="16"/>
                  <a:pt x="400" y="0"/>
                </a:cubicBezTo>
              </a:path>
            </a:pathLst>
          </a:custGeom>
          <a:noFill/>
          <a:ln w="38100" cap="flat" cmpd="sng">
            <a:solidFill>
              <a:srgbClr val="FF33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6636" name="Line 12"/>
          <p:cNvSpPr/>
          <p:nvPr/>
        </p:nvSpPr>
        <p:spPr>
          <a:xfrm>
            <a:off x="3924300" y="5391150"/>
            <a:ext cx="3175" cy="34290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6637" name="Line 13"/>
          <p:cNvSpPr/>
          <p:nvPr/>
        </p:nvSpPr>
        <p:spPr>
          <a:xfrm>
            <a:off x="3924300" y="5695950"/>
            <a:ext cx="1878013" cy="1588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6638" name="Line 14"/>
          <p:cNvSpPr/>
          <p:nvPr/>
        </p:nvSpPr>
        <p:spPr>
          <a:xfrm>
            <a:off x="5753100" y="5391150"/>
            <a:ext cx="3175" cy="34290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6639" name="Line 15"/>
          <p:cNvSpPr/>
          <p:nvPr/>
        </p:nvSpPr>
        <p:spPr>
          <a:xfrm>
            <a:off x="4716463" y="5734050"/>
            <a:ext cx="3175" cy="34290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6641" name="Text Box 17"/>
          <p:cNvSpPr txBox="1"/>
          <p:nvPr/>
        </p:nvSpPr>
        <p:spPr>
          <a:xfrm>
            <a:off x="3924300" y="5157788"/>
            <a:ext cx="19050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</a:rPr>
              <a:t>一枝独秀</a:t>
            </a:r>
            <a:endParaRPr lang="zh-CN" altLang="en-US" sz="32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642" name="Text Box 18"/>
          <p:cNvSpPr txBox="1">
            <a:spLocks noChangeArrowheads="1"/>
          </p:cNvSpPr>
          <p:nvPr/>
        </p:nvSpPr>
        <p:spPr bwMode="auto">
          <a:xfrm>
            <a:off x="539750" y="549275"/>
            <a:ext cx="2478088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3600" u="sng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前后矛盾：</a:t>
            </a:r>
            <a:endParaRPr kumimoji="1" lang="zh-CN" altLang="en-US" sz="3600" u="sng" kern="1200" cap="none" spc="0" normalizeH="0" baseline="0" noProof="0" smtClean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random/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"/>
                            </p:stCondLst>
                            <p:childTnLst>
                              <p:par>
                                <p:cTn id="6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500"/>
                            </p:stCondLst>
                            <p:childTnLst>
                              <p:par>
                                <p:cTn id="7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6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6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40" grpId="0" bldLvl="0" animBg="1"/>
      <p:bldP spid="26634" grpId="0" bldLvl="0" animBg="1"/>
      <p:bldP spid="26628" grpId="0" bldLvl="0" animBg="1"/>
      <p:bldP spid="26627" grpId="0"/>
      <p:bldP spid="26633" grpId="0"/>
      <p:bldP spid="26641" grpId="0"/>
      <p:bldP spid="26642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标题 16385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r>
              <a:rPr lang="zh-CN" altLang="en-US" dirty="0"/>
              <a:t>不符合实际： </a:t>
            </a:r>
            <a:endParaRPr lang="zh-CN" altLang="en-US" dirty="0"/>
          </a:p>
        </p:txBody>
      </p:sp>
      <p:sp>
        <p:nvSpPr>
          <p:cNvPr id="16387" name="文本占位符 16386"/>
          <p:cNvSpPr>
            <a:spLocks noGrp="1" noRot="1"/>
          </p:cNvSpPr>
          <p:nvPr>
            <p:ph type="body" idx="1"/>
          </p:nvPr>
        </p:nvSpPr>
        <p:spPr/>
        <p:txBody>
          <a:bodyPr/>
          <a:p>
            <a:r>
              <a:rPr lang="en-US" altLang="zh-CN" sz="4000" dirty="0">
                <a:solidFill>
                  <a:srgbClr val="FF0000"/>
                </a:solidFill>
              </a:rPr>
              <a:t>1</a:t>
            </a:r>
            <a:r>
              <a:rPr lang="zh-CN" altLang="en-US" sz="4000" dirty="0">
                <a:solidFill>
                  <a:srgbClr val="FF0000"/>
                </a:solidFill>
              </a:rPr>
              <a:t>）宁静的夏夜、繁星满天，明月高悬，我们在树下听故事。</a:t>
            </a:r>
            <a:endParaRPr lang="zh-CN" altLang="en-US" sz="4000" dirty="0">
              <a:solidFill>
                <a:srgbClr val="FF0000"/>
              </a:solidFill>
            </a:endParaRPr>
          </a:p>
          <a:p>
            <a:r>
              <a:rPr lang="en-US" altLang="zh-CN" sz="4000" dirty="0">
                <a:solidFill>
                  <a:srgbClr val="FF0000"/>
                </a:solidFill>
              </a:rPr>
              <a:t>2</a:t>
            </a:r>
            <a:r>
              <a:rPr lang="zh-CN" altLang="en-US" sz="4000" dirty="0">
                <a:solidFill>
                  <a:srgbClr val="FF0000"/>
                </a:solidFill>
              </a:rPr>
              <a:t>）田野里的高粱熟了，远远望去一片金黄。</a:t>
            </a:r>
            <a:endParaRPr lang="zh-CN" altLang="en-US" sz="4000" dirty="0">
              <a:solidFill>
                <a:srgbClr val="FF0000"/>
              </a:solidFill>
            </a:endParaRPr>
          </a:p>
          <a:p>
            <a:r>
              <a:rPr lang="en-US" altLang="zh-CN" sz="4000" dirty="0">
                <a:solidFill>
                  <a:srgbClr val="FF0000"/>
                </a:solidFill>
              </a:rPr>
              <a:t>3</a:t>
            </a:r>
            <a:r>
              <a:rPr lang="zh-CN" altLang="en-US" sz="4000" dirty="0">
                <a:solidFill>
                  <a:srgbClr val="FF0000"/>
                </a:solidFill>
              </a:rPr>
              <a:t>）在雅典奥运会上，我国运动员奋力拼搏，一举囊括了</a:t>
            </a:r>
            <a:r>
              <a:rPr lang="en-US" altLang="zh-CN" sz="4000" dirty="0">
                <a:solidFill>
                  <a:srgbClr val="FF0000"/>
                </a:solidFill>
              </a:rPr>
              <a:t>32</a:t>
            </a:r>
            <a:r>
              <a:rPr lang="zh-CN" altLang="en-US" sz="4000" dirty="0">
                <a:solidFill>
                  <a:srgbClr val="FF0000"/>
                </a:solidFill>
              </a:rPr>
              <a:t>枚金牌。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Picture 88" descr="so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528763" cy="1835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Text Box 89"/>
          <p:cNvSpPr txBox="1"/>
          <p:nvPr/>
        </p:nvSpPr>
        <p:spPr>
          <a:xfrm>
            <a:off x="2987675" y="0"/>
            <a:ext cx="475297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u="none" dirty="0">
                <a:solidFill>
                  <a:srgbClr val="FF6600"/>
                </a:solidFill>
                <a:latin typeface="华文行楷" pitchFamily="2" charset="-122"/>
                <a:ea typeface="华文行楷" pitchFamily="2" charset="-122"/>
              </a:rPr>
              <a:t>实 战 演 练</a:t>
            </a:r>
            <a:endParaRPr lang="zh-CN" altLang="en-US" sz="3600" b="1" u="none" dirty="0">
              <a:solidFill>
                <a:srgbClr val="FF66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grpSp>
        <p:nvGrpSpPr>
          <p:cNvPr id="23556" name="Group 4"/>
          <p:cNvGrpSpPr/>
          <p:nvPr/>
        </p:nvGrpSpPr>
        <p:grpSpPr>
          <a:xfrm>
            <a:off x="6657975" y="747713"/>
            <a:ext cx="2447925" cy="6076950"/>
            <a:chOff x="0" y="0"/>
            <a:chExt cx="1542" cy="3828"/>
          </a:xfrm>
        </p:grpSpPr>
        <p:sp>
          <p:nvSpPr>
            <p:cNvPr id="23561" name="Freeform 93"/>
            <p:cNvSpPr/>
            <p:nvPr/>
          </p:nvSpPr>
          <p:spPr>
            <a:xfrm>
              <a:off x="929" y="3496"/>
              <a:ext cx="613" cy="319"/>
            </a:xfrm>
            <a:custGeom>
              <a:avLst/>
              <a:gdLst>
                <a:gd name="txL" fmla="*/ 0 w 613"/>
                <a:gd name="txT" fmla="*/ 0 h 638"/>
                <a:gd name="txR" fmla="*/ 613 w 613"/>
                <a:gd name="txB" fmla="*/ 638 h 638"/>
              </a:gdLst>
              <a:ahLst/>
              <a:cxnLst>
                <a:cxn ang="0">
                  <a:pos x="596" y="22"/>
                </a:cxn>
                <a:cxn ang="0">
                  <a:pos x="558" y="79"/>
                </a:cxn>
                <a:cxn ang="0">
                  <a:pos x="520" y="99"/>
                </a:cxn>
                <a:cxn ang="0">
                  <a:pos x="480" y="107"/>
                </a:cxn>
                <a:cxn ang="0">
                  <a:pos x="436" y="117"/>
                </a:cxn>
                <a:cxn ang="0">
                  <a:pos x="391" y="134"/>
                </a:cxn>
                <a:cxn ang="0">
                  <a:pos x="344" y="162"/>
                </a:cxn>
                <a:cxn ang="0">
                  <a:pos x="293" y="206"/>
                </a:cxn>
                <a:cxn ang="0">
                  <a:pos x="245" y="267"/>
                </a:cxn>
                <a:cxn ang="0">
                  <a:pos x="212" y="346"/>
                </a:cxn>
                <a:cxn ang="0">
                  <a:pos x="195" y="431"/>
                </a:cxn>
                <a:cxn ang="0">
                  <a:pos x="189" y="491"/>
                </a:cxn>
                <a:cxn ang="0">
                  <a:pos x="184" y="528"/>
                </a:cxn>
                <a:cxn ang="0">
                  <a:pos x="174" y="551"/>
                </a:cxn>
                <a:cxn ang="0">
                  <a:pos x="132" y="574"/>
                </a:cxn>
                <a:cxn ang="0">
                  <a:pos x="79" y="591"/>
                </a:cxn>
                <a:cxn ang="0">
                  <a:pos x="46" y="594"/>
                </a:cxn>
                <a:cxn ang="0">
                  <a:pos x="17" y="586"/>
                </a:cxn>
                <a:cxn ang="0">
                  <a:pos x="0" y="614"/>
                </a:cxn>
                <a:cxn ang="0">
                  <a:pos x="20" y="631"/>
                </a:cxn>
                <a:cxn ang="0">
                  <a:pos x="66" y="634"/>
                </a:cxn>
                <a:cxn ang="0">
                  <a:pos x="113" y="636"/>
                </a:cxn>
                <a:cxn ang="0">
                  <a:pos x="156" y="631"/>
                </a:cxn>
                <a:cxn ang="0">
                  <a:pos x="189" y="616"/>
                </a:cxn>
                <a:cxn ang="0">
                  <a:pos x="212" y="596"/>
                </a:cxn>
                <a:cxn ang="0">
                  <a:pos x="230" y="621"/>
                </a:cxn>
                <a:cxn ang="0">
                  <a:pos x="263" y="634"/>
                </a:cxn>
                <a:cxn ang="0">
                  <a:pos x="293" y="638"/>
                </a:cxn>
                <a:cxn ang="0">
                  <a:pos x="326" y="629"/>
                </a:cxn>
                <a:cxn ang="0">
                  <a:pos x="368" y="603"/>
                </a:cxn>
                <a:cxn ang="0">
                  <a:pos x="359" y="593"/>
                </a:cxn>
                <a:cxn ang="0">
                  <a:pos x="311" y="574"/>
                </a:cxn>
                <a:cxn ang="0">
                  <a:pos x="270" y="548"/>
                </a:cxn>
                <a:cxn ang="0">
                  <a:pos x="224" y="558"/>
                </a:cxn>
                <a:cxn ang="0">
                  <a:pos x="217" y="543"/>
                </a:cxn>
                <a:cxn ang="0">
                  <a:pos x="229" y="501"/>
                </a:cxn>
                <a:cxn ang="0">
                  <a:pos x="267" y="486"/>
                </a:cxn>
                <a:cxn ang="0">
                  <a:pos x="315" y="489"/>
                </a:cxn>
                <a:cxn ang="0">
                  <a:pos x="373" y="494"/>
                </a:cxn>
                <a:cxn ang="0">
                  <a:pos x="432" y="486"/>
                </a:cxn>
                <a:cxn ang="0">
                  <a:pos x="490" y="456"/>
                </a:cxn>
                <a:cxn ang="0">
                  <a:pos x="538" y="409"/>
                </a:cxn>
                <a:cxn ang="0">
                  <a:pos x="576" y="351"/>
                </a:cxn>
                <a:cxn ang="0">
                  <a:pos x="601" y="289"/>
                </a:cxn>
                <a:cxn ang="0">
                  <a:pos x="591" y="286"/>
                </a:cxn>
                <a:cxn ang="0">
                  <a:pos x="532" y="314"/>
                </a:cxn>
                <a:cxn ang="0">
                  <a:pos x="467" y="319"/>
                </a:cxn>
                <a:cxn ang="0">
                  <a:pos x="399" y="324"/>
                </a:cxn>
                <a:cxn ang="0">
                  <a:pos x="331" y="337"/>
                </a:cxn>
                <a:cxn ang="0">
                  <a:pos x="277" y="362"/>
                </a:cxn>
                <a:cxn ang="0">
                  <a:pos x="232" y="409"/>
                </a:cxn>
                <a:cxn ang="0">
                  <a:pos x="220" y="419"/>
                </a:cxn>
                <a:cxn ang="0">
                  <a:pos x="225" y="379"/>
                </a:cxn>
                <a:cxn ang="0">
                  <a:pos x="273" y="317"/>
                </a:cxn>
                <a:cxn ang="0">
                  <a:pos x="325" y="286"/>
                </a:cxn>
                <a:cxn ang="0">
                  <a:pos x="386" y="257"/>
                </a:cxn>
                <a:cxn ang="0">
                  <a:pos x="454" y="227"/>
                </a:cxn>
                <a:cxn ang="0">
                  <a:pos x="527" y="191"/>
                </a:cxn>
                <a:cxn ang="0">
                  <a:pos x="580" y="149"/>
                </a:cxn>
                <a:cxn ang="0">
                  <a:pos x="606" y="100"/>
                </a:cxn>
                <a:cxn ang="0">
                  <a:pos x="613" y="47"/>
                </a:cxn>
              </a:cxnLst>
              <a:rect l="txL" t="txT" r="txR" b="txB"/>
              <a:pathLst>
                <a:path w="613" h="638">
                  <a:moveTo>
                    <a:pt x="605" y="0"/>
                  </a:moveTo>
                  <a:lnTo>
                    <a:pt x="605" y="2"/>
                  </a:lnTo>
                  <a:lnTo>
                    <a:pt x="601" y="10"/>
                  </a:lnTo>
                  <a:lnTo>
                    <a:pt x="596" y="22"/>
                  </a:lnTo>
                  <a:lnTo>
                    <a:pt x="590" y="35"/>
                  </a:lnTo>
                  <a:lnTo>
                    <a:pt x="581" y="50"/>
                  </a:lnTo>
                  <a:lnTo>
                    <a:pt x="570" y="65"/>
                  </a:lnTo>
                  <a:lnTo>
                    <a:pt x="558" y="79"/>
                  </a:lnTo>
                  <a:lnTo>
                    <a:pt x="545" y="89"/>
                  </a:lnTo>
                  <a:lnTo>
                    <a:pt x="537" y="94"/>
                  </a:lnTo>
                  <a:lnTo>
                    <a:pt x="528" y="97"/>
                  </a:lnTo>
                  <a:lnTo>
                    <a:pt x="520" y="99"/>
                  </a:lnTo>
                  <a:lnTo>
                    <a:pt x="510" y="102"/>
                  </a:lnTo>
                  <a:lnTo>
                    <a:pt x="500" y="104"/>
                  </a:lnTo>
                  <a:lnTo>
                    <a:pt x="490" y="105"/>
                  </a:lnTo>
                  <a:lnTo>
                    <a:pt x="480" y="107"/>
                  </a:lnTo>
                  <a:lnTo>
                    <a:pt x="469" y="109"/>
                  </a:lnTo>
                  <a:lnTo>
                    <a:pt x="459" y="112"/>
                  </a:lnTo>
                  <a:lnTo>
                    <a:pt x="447" y="114"/>
                  </a:lnTo>
                  <a:lnTo>
                    <a:pt x="436" y="117"/>
                  </a:lnTo>
                  <a:lnTo>
                    <a:pt x="424" y="120"/>
                  </a:lnTo>
                  <a:lnTo>
                    <a:pt x="414" y="124"/>
                  </a:lnTo>
                  <a:lnTo>
                    <a:pt x="402" y="127"/>
                  </a:lnTo>
                  <a:lnTo>
                    <a:pt x="391" y="134"/>
                  </a:lnTo>
                  <a:lnTo>
                    <a:pt x="381" y="139"/>
                  </a:lnTo>
                  <a:lnTo>
                    <a:pt x="369" y="145"/>
                  </a:lnTo>
                  <a:lnTo>
                    <a:pt x="358" y="154"/>
                  </a:lnTo>
                  <a:lnTo>
                    <a:pt x="344" y="162"/>
                  </a:lnTo>
                  <a:lnTo>
                    <a:pt x="333" y="172"/>
                  </a:lnTo>
                  <a:lnTo>
                    <a:pt x="320" y="182"/>
                  </a:lnTo>
                  <a:lnTo>
                    <a:pt x="306" y="194"/>
                  </a:lnTo>
                  <a:lnTo>
                    <a:pt x="293" y="206"/>
                  </a:lnTo>
                  <a:lnTo>
                    <a:pt x="282" y="219"/>
                  </a:lnTo>
                  <a:lnTo>
                    <a:pt x="268" y="234"/>
                  </a:lnTo>
                  <a:lnTo>
                    <a:pt x="257" y="249"/>
                  </a:lnTo>
                  <a:lnTo>
                    <a:pt x="245" y="267"/>
                  </a:lnTo>
                  <a:lnTo>
                    <a:pt x="235" y="284"/>
                  </a:lnTo>
                  <a:lnTo>
                    <a:pt x="227" y="304"/>
                  </a:lnTo>
                  <a:lnTo>
                    <a:pt x="219" y="324"/>
                  </a:lnTo>
                  <a:lnTo>
                    <a:pt x="212" y="346"/>
                  </a:lnTo>
                  <a:lnTo>
                    <a:pt x="207" y="369"/>
                  </a:lnTo>
                  <a:lnTo>
                    <a:pt x="202" y="391"/>
                  </a:lnTo>
                  <a:lnTo>
                    <a:pt x="199" y="412"/>
                  </a:lnTo>
                  <a:lnTo>
                    <a:pt x="195" y="431"/>
                  </a:lnTo>
                  <a:lnTo>
                    <a:pt x="194" y="447"/>
                  </a:lnTo>
                  <a:lnTo>
                    <a:pt x="192" y="464"/>
                  </a:lnTo>
                  <a:lnTo>
                    <a:pt x="190" y="477"/>
                  </a:lnTo>
                  <a:lnTo>
                    <a:pt x="189" y="491"/>
                  </a:lnTo>
                  <a:lnTo>
                    <a:pt x="187" y="501"/>
                  </a:lnTo>
                  <a:lnTo>
                    <a:pt x="185" y="511"/>
                  </a:lnTo>
                  <a:lnTo>
                    <a:pt x="184" y="521"/>
                  </a:lnTo>
                  <a:lnTo>
                    <a:pt x="184" y="528"/>
                  </a:lnTo>
                  <a:lnTo>
                    <a:pt x="181" y="534"/>
                  </a:lnTo>
                  <a:lnTo>
                    <a:pt x="179" y="541"/>
                  </a:lnTo>
                  <a:lnTo>
                    <a:pt x="176" y="546"/>
                  </a:lnTo>
                  <a:lnTo>
                    <a:pt x="174" y="551"/>
                  </a:lnTo>
                  <a:lnTo>
                    <a:pt x="169" y="556"/>
                  </a:lnTo>
                  <a:lnTo>
                    <a:pt x="159" y="563"/>
                  </a:lnTo>
                  <a:lnTo>
                    <a:pt x="147" y="569"/>
                  </a:lnTo>
                  <a:lnTo>
                    <a:pt x="132" y="574"/>
                  </a:lnTo>
                  <a:lnTo>
                    <a:pt x="119" y="579"/>
                  </a:lnTo>
                  <a:lnTo>
                    <a:pt x="104" y="584"/>
                  </a:lnTo>
                  <a:lnTo>
                    <a:pt x="91" y="588"/>
                  </a:lnTo>
                  <a:lnTo>
                    <a:pt x="79" y="591"/>
                  </a:lnTo>
                  <a:lnTo>
                    <a:pt x="71" y="596"/>
                  </a:lnTo>
                  <a:lnTo>
                    <a:pt x="63" y="598"/>
                  </a:lnTo>
                  <a:lnTo>
                    <a:pt x="55" y="598"/>
                  </a:lnTo>
                  <a:lnTo>
                    <a:pt x="46" y="594"/>
                  </a:lnTo>
                  <a:lnTo>
                    <a:pt x="38" y="589"/>
                  </a:lnTo>
                  <a:lnTo>
                    <a:pt x="30" y="588"/>
                  </a:lnTo>
                  <a:lnTo>
                    <a:pt x="23" y="586"/>
                  </a:lnTo>
                  <a:lnTo>
                    <a:pt x="17" y="586"/>
                  </a:lnTo>
                  <a:lnTo>
                    <a:pt x="10" y="593"/>
                  </a:lnTo>
                  <a:lnTo>
                    <a:pt x="7" y="601"/>
                  </a:lnTo>
                  <a:lnTo>
                    <a:pt x="2" y="608"/>
                  </a:lnTo>
                  <a:lnTo>
                    <a:pt x="0" y="614"/>
                  </a:lnTo>
                  <a:lnTo>
                    <a:pt x="0" y="619"/>
                  </a:lnTo>
                  <a:lnTo>
                    <a:pt x="2" y="624"/>
                  </a:lnTo>
                  <a:lnTo>
                    <a:pt x="8" y="629"/>
                  </a:lnTo>
                  <a:lnTo>
                    <a:pt x="20" y="631"/>
                  </a:lnTo>
                  <a:lnTo>
                    <a:pt x="36" y="633"/>
                  </a:lnTo>
                  <a:lnTo>
                    <a:pt x="46" y="633"/>
                  </a:lnTo>
                  <a:lnTo>
                    <a:pt x="56" y="634"/>
                  </a:lnTo>
                  <a:lnTo>
                    <a:pt x="66" y="634"/>
                  </a:lnTo>
                  <a:lnTo>
                    <a:pt x="78" y="634"/>
                  </a:lnTo>
                  <a:lnTo>
                    <a:pt x="89" y="636"/>
                  </a:lnTo>
                  <a:lnTo>
                    <a:pt x="101" y="636"/>
                  </a:lnTo>
                  <a:lnTo>
                    <a:pt x="113" y="636"/>
                  </a:lnTo>
                  <a:lnTo>
                    <a:pt x="124" y="634"/>
                  </a:lnTo>
                  <a:lnTo>
                    <a:pt x="134" y="634"/>
                  </a:lnTo>
                  <a:lnTo>
                    <a:pt x="146" y="633"/>
                  </a:lnTo>
                  <a:lnTo>
                    <a:pt x="156" y="631"/>
                  </a:lnTo>
                  <a:lnTo>
                    <a:pt x="166" y="628"/>
                  </a:lnTo>
                  <a:lnTo>
                    <a:pt x="174" y="624"/>
                  </a:lnTo>
                  <a:lnTo>
                    <a:pt x="182" y="621"/>
                  </a:lnTo>
                  <a:lnTo>
                    <a:pt x="189" y="616"/>
                  </a:lnTo>
                  <a:lnTo>
                    <a:pt x="194" y="609"/>
                  </a:lnTo>
                  <a:lnTo>
                    <a:pt x="202" y="599"/>
                  </a:lnTo>
                  <a:lnTo>
                    <a:pt x="209" y="596"/>
                  </a:lnTo>
                  <a:lnTo>
                    <a:pt x="212" y="596"/>
                  </a:lnTo>
                  <a:lnTo>
                    <a:pt x="215" y="601"/>
                  </a:lnTo>
                  <a:lnTo>
                    <a:pt x="219" y="606"/>
                  </a:lnTo>
                  <a:lnTo>
                    <a:pt x="224" y="614"/>
                  </a:lnTo>
                  <a:lnTo>
                    <a:pt x="230" y="621"/>
                  </a:lnTo>
                  <a:lnTo>
                    <a:pt x="242" y="628"/>
                  </a:lnTo>
                  <a:lnTo>
                    <a:pt x="248" y="631"/>
                  </a:lnTo>
                  <a:lnTo>
                    <a:pt x="255" y="633"/>
                  </a:lnTo>
                  <a:lnTo>
                    <a:pt x="263" y="634"/>
                  </a:lnTo>
                  <a:lnTo>
                    <a:pt x="270" y="636"/>
                  </a:lnTo>
                  <a:lnTo>
                    <a:pt x="277" y="638"/>
                  </a:lnTo>
                  <a:lnTo>
                    <a:pt x="285" y="638"/>
                  </a:lnTo>
                  <a:lnTo>
                    <a:pt x="293" y="638"/>
                  </a:lnTo>
                  <a:lnTo>
                    <a:pt x="301" y="638"/>
                  </a:lnTo>
                  <a:lnTo>
                    <a:pt x="310" y="636"/>
                  </a:lnTo>
                  <a:lnTo>
                    <a:pt x="318" y="633"/>
                  </a:lnTo>
                  <a:lnTo>
                    <a:pt x="326" y="629"/>
                  </a:lnTo>
                  <a:lnTo>
                    <a:pt x="336" y="624"/>
                  </a:lnTo>
                  <a:lnTo>
                    <a:pt x="346" y="618"/>
                  </a:lnTo>
                  <a:lnTo>
                    <a:pt x="356" y="611"/>
                  </a:lnTo>
                  <a:lnTo>
                    <a:pt x="368" y="603"/>
                  </a:lnTo>
                  <a:lnTo>
                    <a:pt x="378" y="593"/>
                  </a:lnTo>
                  <a:lnTo>
                    <a:pt x="376" y="593"/>
                  </a:lnTo>
                  <a:lnTo>
                    <a:pt x="369" y="593"/>
                  </a:lnTo>
                  <a:lnTo>
                    <a:pt x="359" y="593"/>
                  </a:lnTo>
                  <a:lnTo>
                    <a:pt x="348" y="591"/>
                  </a:lnTo>
                  <a:lnTo>
                    <a:pt x="335" y="588"/>
                  </a:lnTo>
                  <a:lnTo>
                    <a:pt x="323" y="583"/>
                  </a:lnTo>
                  <a:lnTo>
                    <a:pt x="311" y="574"/>
                  </a:lnTo>
                  <a:lnTo>
                    <a:pt x="303" y="564"/>
                  </a:lnTo>
                  <a:lnTo>
                    <a:pt x="295" y="554"/>
                  </a:lnTo>
                  <a:lnTo>
                    <a:pt x="283" y="549"/>
                  </a:lnTo>
                  <a:lnTo>
                    <a:pt x="270" y="548"/>
                  </a:lnTo>
                  <a:lnTo>
                    <a:pt x="255" y="549"/>
                  </a:lnTo>
                  <a:lnTo>
                    <a:pt x="242" y="551"/>
                  </a:lnTo>
                  <a:lnTo>
                    <a:pt x="230" y="554"/>
                  </a:lnTo>
                  <a:lnTo>
                    <a:pt x="224" y="558"/>
                  </a:lnTo>
                  <a:lnTo>
                    <a:pt x="220" y="558"/>
                  </a:lnTo>
                  <a:lnTo>
                    <a:pt x="219" y="556"/>
                  </a:lnTo>
                  <a:lnTo>
                    <a:pt x="219" y="551"/>
                  </a:lnTo>
                  <a:lnTo>
                    <a:pt x="217" y="543"/>
                  </a:lnTo>
                  <a:lnTo>
                    <a:pt x="217" y="534"/>
                  </a:lnTo>
                  <a:lnTo>
                    <a:pt x="219" y="522"/>
                  </a:lnTo>
                  <a:lnTo>
                    <a:pt x="222" y="512"/>
                  </a:lnTo>
                  <a:lnTo>
                    <a:pt x="229" y="501"/>
                  </a:lnTo>
                  <a:lnTo>
                    <a:pt x="240" y="492"/>
                  </a:lnTo>
                  <a:lnTo>
                    <a:pt x="248" y="489"/>
                  </a:lnTo>
                  <a:lnTo>
                    <a:pt x="257" y="486"/>
                  </a:lnTo>
                  <a:lnTo>
                    <a:pt x="267" y="486"/>
                  </a:lnTo>
                  <a:lnTo>
                    <a:pt x="277" y="486"/>
                  </a:lnTo>
                  <a:lnTo>
                    <a:pt x="290" y="486"/>
                  </a:lnTo>
                  <a:lnTo>
                    <a:pt x="301" y="487"/>
                  </a:lnTo>
                  <a:lnTo>
                    <a:pt x="315" y="489"/>
                  </a:lnTo>
                  <a:lnTo>
                    <a:pt x="328" y="491"/>
                  </a:lnTo>
                  <a:lnTo>
                    <a:pt x="343" y="492"/>
                  </a:lnTo>
                  <a:lnTo>
                    <a:pt x="358" y="494"/>
                  </a:lnTo>
                  <a:lnTo>
                    <a:pt x="373" y="494"/>
                  </a:lnTo>
                  <a:lnTo>
                    <a:pt x="388" y="494"/>
                  </a:lnTo>
                  <a:lnTo>
                    <a:pt x="402" y="492"/>
                  </a:lnTo>
                  <a:lnTo>
                    <a:pt x="417" y="491"/>
                  </a:lnTo>
                  <a:lnTo>
                    <a:pt x="432" y="486"/>
                  </a:lnTo>
                  <a:lnTo>
                    <a:pt x="447" y="481"/>
                  </a:lnTo>
                  <a:lnTo>
                    <a:pt x="462" y="472"/>
                  </a:lnTo>
                  <a:lnTo>
                    <a:pt x="475" y="464"/>
                  </a:lnTo>
                  <a:lnTo>
                    <a:pt x="490" y="456"/>
                  </a:lnTo>
                  <a:lnTo>
                    <a:pt x="503" y="444"/>
                  </a:lnTo>
                  <a:lnTo>
                    <a:pt x="515" y="434"/>
                  </a:lnTo>
                  <a:lnTo>
                    <a:pt x="527" y="421"/>
                  </a:lnTo>
                  <a:lnTo>
                    <a:pt x="538" y="409"/>
                  </a:lnTo>
                  <a:lnTo>
                    <a:pt x="550" y="394"/>
                  </a:lnTo>
                  <a:lnTo>
                    <a:pt x="560" y="381"/>
                  </a:lnTo>
                  <a:lnTo>
                    <a:pt x="568" y="366"/>
                  </a:lnTo>
                  <a:lnTo>
                    <a:pt x="576" y="351"/>
                  </a:lnTo>
                  <a:lnTo>
                    <a:pt x="585" y="336"/>
                  </a:lnTo>
                  <a:lnTo>
                    <a:pt x="591" y="321"/>
                  </a:lnTo>
                  <a:lnTo>
                    <a:pt x="596" y="304"/>
                  </a:lnTo>
                  <a:lnTo>
                    <a:pt x="601" y="289"/>
                  </a:lnTo>
                  <a:lnTo>
                    <a:pt x="605" y="274"/>
                  </a:lnTo>
                  <a:lnTo>
                    <a:pt x="603" y="276"/>
                  </a:lnTo>
                  <a:lnTo>
                    <a:pt x="600" y="281"/>
                  </a:lnTo>
                  <a:lnTo>
                    <a:pt x="591" y="286"/>
                  </a:lnTo>
                  <a:lnTo>
                    <a:pt x="581" y="294"/>
                  </a:lnTo>
                  <a:lnTo>
                    <a:pt x="568" y="302"/>
                  </a:lnTo>
                  <a:lnTo>
                    <a:pt x="552" y="309"/>
                  </a:lnTo>
                  <a:lnTo>
                    <a:pt x="532" y="314"/>
                  </a:lnTo>
                  <a:lnTo>
                    <a:pt x="508" y="317"/>
                  </a:lnTo>
                  <a:lnTo>
                    <a:pt x="497" y="317"/>
                  </a:lnTo>
                  <a:lnTo>
                    <a:pt x="482" y="319"/>
                  </a:lnTo>
                  <a:lnTo>
                    <a:pt x="467" y="319"/>
                  </a:lnTo>
                  <a:lnTo>
                    <a:pt x="450" y="321"/>
                  </a:lnTo>
                  <a:lnTo>
                    <a:pt x="434" y="321"/>
                  </a:lnTo>
                  <a:lnTo>
                    <a:pt x="416" y="322"/>
                  </a:lnTo>
                  <a:lnTo>
                    <a:pt x="399" y="324"/>
                  </a:lnTo>
                  <a:lnTo>
                    <a:pt x="381" y="327"/>
                  </a:lnTo>
                  <a:lnTo>
                    <a:pt x="364" y="331"/>
                  </a:lnTo>
                  <a:lnTo>
                    <a:pt x="346" y="334"/>
                  </a:lnTo>
                  <a:lnTo>
                    <a:pt x="331" y="337"/>
                  </a:lnTo>
                  <a:lnTo>
                    <a:pt x="315" y="342"/>
                  </a:lnTo>
                  <a:lnTo>
                    <a:pt x="301" y="349"/>
                  </a:lnTo>
                  <a:lnTo>
                    <a:pt x="288" y="356"/>
                  </a:lnTo>
                  <a:lnTo>
                    <a:pt x="277" y="362"/>
                  </a:lnTo>
                  <a:lnTo>
                    <a:pt x="267" y="372"/>
                  </a:lnTo>
                  <a:lnTo>
                    <a:pt x="252" y="387"/>
                  </a:lnTo>
                  <a:lnTo>
                    <a:pt x="240" y="401"/>
                  </a:lnTo>
                  <a:lnTo>
                    <a:pt x="232" y="409"/>
                  </a:lnTo>
                  <a:lnTo>
                    <a:pt x="227" y="416"/>
                  </a:lnTo>
                  <a:lnTo>
                    <a:pt x="224" y="419"/>
                  </a:lnTo>
                  <a:lnTo>
                    <a:pt x="222" y="421"/>
                  </a:lnTo>
                  <a:lnTo>
                    <a:pt x="220" y="419"/>
                  </a:lnTo>
                  <a:lnTo>
                    <a:pt x="220" y="414"/>
                  </a:lnTo>
                  <a:lnTo>
                    <a:pt x="220" y="406"/>
                  </a:lnTo>
                  <a:lnTo>
                    <a:pt x="220" y="394"/>
                  </a:lnTo>
                  <a:lnTo>
                    <a:pt x="225" y="379"/>
                  </a:lnTo>
                  <a:lnTo>
                    <a:pt x="232" y="364"/>
                  </a:lnTo>
                  <a:lnTo>
                    <a:pt x="243" y="346"/>
                  </a:lnTo>
                  <a:lnTo>
                    <a:pt x="262" y="327"/>
                  </a:lnTo>
                  <a:lnTo>
                    <a:pt x="273" y="317"/>
                  </a:lnTo>
                  <a:lnTo>
                    <a:pt x="285" y="309"/>
                  </a:lnTo>
                  <a:lnTo>
                    <a:pt x="296" y="301"/>
                  </a:lnTo>
                  <a:lnTo>
                    <a:pt x="310" y="294"/>
                  </a:lnTo>
                  <a:lnTo>
                    <a:pt x="325" y="286"/>
                  </a:lnTo>
                  <a:lnTo>
                    <a:pt x="338" y="279"/>
                  </a:lnTo>
                  <a:lnTo>
                    <a:pt x="353" y="272"/>
                  </a:lnTo>
                  <a:lnTo>
                    <a:pt x="369" y="266"/>
                  </a:lnTo>
                  <a:lnTo>
                    <a:pt x="386" y="257"/>
                  </a:lnTo>
                  <a:lnTo>
                    <a:pt x="401" y="251"/>
                  </a:lnTo>
                  <a:lnTo>
                    <a:pt x="419" y="244"/>
                  </a:lnTo>
                  <a:lnTo>
                    <a:pt x="436" y="236"/>
                  </a:lnTo>
                  <a:lnTo>
                    <a:pt x="454" y="227"/>
                  </a:lnTo>
                  <a:lnTo>
                    <a:pt x="472" y="219"/>
                  </a:lnTo>
                  <a:lnTo>
                    <a:pt x="490" y="211"/>
                  </a:lnTo>
                  <a:lnTo>
                    <a:pt x="508" y="201"/>
                  </a:lnTo>
                  <a:lnTo>
                    <a:pt x="527" y="191"/>
                  </a:lnTo>
                  <a:lnTo>
                    <a:pt x="542" y="181"/>
                  </a:lnTo>
                  <a:lnTo>
                    <a:pt x="556" y="171"/>
                  </a:lnTo>
                  <a:lnTo>
                    <a:pt x="568" y="159"/>
                  </a:lnTo>
                  <a:lnTo>
                    <a:pt x="580" y="149"/>
                  </a:lnTo>
                  <a:lnTo>
                    <a:pt x="588" y="137"/>
                  </a:lnTo>
                  <a:lnTo>
                    <a:pt x="596" y="125"/>
                  </a:lnTo>
                  <a:lnTo>
                    <a:pt x="601" y="114"/>
                  </a:lnTo>
                  <a:lnTo>
                    <a:pt x="606" y="100"/>
                  </a:lnTo>
                  <a:lnTo>
                    <a:pt x="609" y="89"/>
                  </a:lnTo>
                  <a:lnTo>
                    <a:pt x="611" y="75"/>
                  </a:lnTo>
                  <a:lnTo>
                    <a:pt x="613" y="60"/>
                  </a:lnTo>
                  <a:lnTo>
                    <a:pt x="613" y="47"/>
                  </a:lnTo>
                  <a:lnTo>
                    <a:pt x="611" y="32"/>
                  </a:lnTo>
                  <a:lnTo>
                    <a:pt x="608" y="15"/>
                  </a:lnTo>
                  <a:lnTo>
                    <a:pt x="605" y="0"/>
                  </a:lnTo>
                  <a:close/>
                </a:path>
              </a:pathLst>
            </a:custGeom>
            <a:solidFill>
              <a:srgbClr val="009933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3562" name="Freeform 94"/>
            <p:cNvSpPr/>
            <p:nvPr/>
          </p:nvSpPr>
          <p:spPr>
            <a:xfrm>
              <a:off x="0" y="3510"/>
              <a:ext cx="1035" cy="318"/>
            </a:xfrm>
            <a:custGeom>
              <a:avLst/>
              <a:gdLst>
                <a:gd name="txL" fmla="*/ 0 w 1035"/>
                <a:gd name="txT" fmla="*/ 0 h 637"/>
                <a:gd name="txR" fmla="*/ 1035 w 1035"/>
                <a:gd name="txB" fmla="*/ 637 h 637"/>
              </a:gdLst>
              <a:ahLst/>
              <a:cxnLst>
                <a:cxn ang="0">
                  <a:pos x="111" y="557"/>
                </a:cxn>
                <a:cxn ang="0">
                  <a:pos x="35" y="467"/>
                </a:cxn>
                <a:cxn ang="0">
                  <a:pos x="127" y="435"/>
                </a:cxn>
                <a:cxn ang="0">
                  <a:pos x="225" y="485"/>
                </a:cxn>
                <a:cxn ang="0">
                  <a:pos x="324" y="512"/>
                </a:cxn>
                <a:cxn ang="0">
                  <a:pos x="412" y="521"/>
                </a:cxn>
                <a:cxn ang="0">
                  <a:pos x="507" y="557"/>
                </a:cxn>
                <a:cxn ang="0">
                  <a:pos x="576" y="557"/>
                </a:cxn>
                <a:cxn ang="0">
                  <a:pos x="628" y="521"/>
                </a:cxn>
                <a:cxn ang="0">
                  <a:pos x="508" y="531"/>
                </a:cxn>
                <a:cxn ang="0">
                  <a:pos x="478" y="501"/>
                </a:cxn>
                <a:cxn ang="0">
                  <a:pos x="507" y="469"/>
                </a:cxn>
                <a:cxn ang="0">
                  <a:pos x="573" y="442"/>
                </a:cxn>
                <a:cxn ang="0">
                  <a:pos x="639" y="429"/>
                </a:cxn>
                <a:cxn ang="0">
                  <a:pos x="694" y="527"/>
                </a:cxn>
                <a:cxn ang="0">
                  <a:pos x="762" y="589"/>
                </a:cxn>
                <a:cxn ang="0">
                  <a:pos x="863" y="636"/>
                </a:cxn>
                <a:cxn ang="0">
                  <a:pos x="874" y="531"/>
                </a:cxn>
                <a:cxn ang="0">
                  <a:pos x="805" y="437"/>
                </a:cxn>
                <a:cxn ang="0">
                  <a:pos x="671" y="385"/>
                </a:cxn>
                <a:cxn ang="0">
                  <a:pos x="641" y="350"/>
                </a:cxn>
                <a:cxn ang="0">
                  <a:pos x="743" y="359"/>
                </a:cxn>
                <a:cxn ang="0">
                  <a:pos x="896" y="352"/>
                </a:cxn>
                <a:cxn ang="0">
                  <a:pos x="994" y="282"/>
                </a:cxn>
                <a:cxn ang="0">
                  <a:pos x="1035" y="144"/>
                </a:cxn>
                <a:cxn ang="0">
                  <a:pos x="955" y="165"/>
                </a:cxn>
                <a:cxn ang="0">
                  <a:pos x="820" y="185"/>
                </a:cxn>
                <a:cxn ang="0">
                  <a:pos x="674" y="245"/>
                </a:cxn>
                <a:cxn ang="0">
                  <a:pos x="583" y="350"/>
                </a:cxn>
                <a:cxn ang="0">
                  <a:pos x="550" y="342"/>
                </a:cxn>
                <a:cxn ang="0">
                  <a:pos x="618" y="272"/>
                </a:cxn>
                <a:cxn ang="0">
                  <a:pos x="661" y="192"/>
                </a:cxn>
                <a:cxn ang="0">
                  <a:pos x="699" y="97"/>
                </a:cxn>
                <a:cxn ang="0">
                  <a:pos x="775" y="48"/>
                </a:cxn>
                <a:cxn ang="0">
                  <a:pos x="735" y="15"/>
                </a:cxn>
                <a:cxn ang="0">
                  <a:pos x="591" y="23"/>
                </a:cxn>
                <a:cxn ang="0">
                  <a:pos x="500" y="185"/>
                </a:cxn>
                <a:cxn ang="0">
                  <a:pos x="522" y="327"/>
                </a:cxn>
                <a:cxn ang="0">
                  <a:pos x="522" y="420"/>
                </a:cxn>
                <a:cxn ang="0">
                  <a:pos x="424" y="475"/>
                </a:cxn>
                <a:cxn ang="0">
                  <a:pos x="402" y="447"/>
                </a:cxn>
                <a:cxn ang="0">
                  <a:pos x="469" y="377"/>
                </a:cxn>
                <a:cxn ang="0">
                  <a:pos x="462" y="235"/>
                </a:cxn>
                <a:cxn ang="0">
                  <a:pos x="296" y="133"/>
                </a:cxn>
                <a:cxn ang="0">
                  <a:pos x="154" y="150"/>
                </a:cxn>
                <a:cxn ang="0">
                  <a:pos x="223" y="200"/>
                </a:cxn>
                <a:cxn ang="0">
                  <a:pos x="314" y="317"/>
                </a:cxn>
                <a:cxn ang="0">
                  <a:pos x="404" y="340"/>
                </a:cxn>
                <a:cxn ang="0">
                  <a:pos x="444" y="377"/>
                </a:cxn>
                <a:cxn ang="0">
                  <a:pos x="339" y="455"/>
                </a:cxn>
                <a:cxn ang="0">
                  <a:pos x="252" y="455"/>
                </a:cxn>
                <a:cxn ang="0">
                  <a:pos x="237" y="354"/>
                </a:cxn>
                <a:cxn ang="0">
                  <a:pos x="151" y="215"/>
                </a:cxn>
                <a:cxn ang="0">
                  <a:pos x="131" y="259"/>
                </a:cxn>
                <a:cxn ang="0">
                  <a:pos x="170" y="394"/>
                </a:cxn>
                <a:cxn ang="0">
                  <a:pos x="192" y="437"/>
                </a:cxn>
                <a:cxn ang="0">
                  <a:pos x="76" y="387"/>
                </a:cxn>
                <a:cxn ang="0">
                  <a:pos x="3" y="472"/>
                </a:cxn>
                <a:cxn ang="0">
                  <a:pos x="48" y="587"/>
                </a:cxn>
                <a:cxn ang="0">
                  <a:pos x="126" y="594"/>
                </a:cxn>
              </a:cxnLst>
              <a:rect l="txL" t="txT" r="txR" b="txB"/>
              <a:pathLst>
                <a:path w="1035" h="637">
                  <a:moveTo>
                    <a:pt x="126" y="594"/>
                  </a:moveTo>
                  <a:lnTo>
                    <a:pt x="127" y="592"/>
                  </a:lnTo>
                  <a:lnTo>
                    <a:pt x="127" y="591"/>
                  </a:lnTo>
                  <a:lnTo>
                    <a:pt x="127" y="587"/>
                  </a:lnTo>
                  <a:lnTo>
                    <a:pt x="127" y="582"/>
                  </a:lnTo>
                  <a:lnTo>
                    <a:pt x="124" y="574"/>
                  </a:lnTo>
                  <a:lnTo>
                    <a:pt x="119" y="567"/>
                  </a:lnTo>
                  <a:lnTo>
                    <a:pt x="111" y="557"/>
                  </a:lnTo>
                  <a:lnTo>
                    <a:pt x="98" y="546"/>
                  </a:lnTo>
                  <a:lnTo>
                    <a:pt x="83" y="534"/>
                  </a:lnTo>
                  <a:lnTo>
                    <a:pt x="69" y="522"/>
                  </a:lnTo>
                  <a:lnTo>
                    <a:pt x="58" y="511"/>
                  </a:lnTo>
                  <a:lnTo>
                    <a:pt x="48" y="501"/>
                  </a:lnTo>
                  <a:lnTo>
                    <a:pt x="41" y="489"/>
                  </a:lnTo>
                  <a:lnTo>
                    <a:pt x="36" y="479"/>
                  </a:lnTo>
                  <a:lnTo>
                    <a:pt x="35" y="467"/>
                  </a:lnTo>
                  <a:lnTo>
                    <a:pt x="38" y="455"/>
                  </a:lnTo>
                  <a:lnTo>
                    <a:pt x="46" y="444"/>
                  </a:lnTo>
                  <a:lnTo>
                    <a:pt x="56" y="435"/>
                  </a:lnTo>
                  <a:lnTo>
                    <a:pt x="68" y="430"/>
                  </a:lnTo>
                  <a:lnTo>
                    <a:pt x="83" y="427"/>
                  </a:lnTo>
                  <a:lnTo>
                    <a:pt x="98" y="427"/>
                  </a:lnTo>
                  <a:lnTo>
                    <a:pt x="112" y="430"/>
                  </a:lnTo>
                  <a:lnTo>
                    <a:pt x="127" y="435"/>
                  </a:lnTo>
                  <a:lnTo>
                    <a:pt x="139" y="445"/>
                  </a:lnTo>
                  <a:lnTo>
                    <a:pt x="152" y="455"/>
                  </a:lnTo>
                  <a:lnTo>
                    <a:pt x="167" y="464"/>
                  </a:lnTo>
                  <a:lnTo>
                    <a:pt x="180" y="470"/>
                  </a:lnTo>
                  <a:lnTo>
                    <a:pt x="195" y="475"/>
                  </a:lnTo>
                  <a:lnTo>
                    <a:pt x="207" y="480"/>
                  </a:lnTo>
                  <a:lnTo>
                    <a:pt x="218" y="484"/>
                  </a:lnTo>
                  <a:lnTo>
                    <a:pt x="225" y="485"/>
                  </a:lnTo>
                  <a:lnTo>
                    <a:pt x="227" y="485"/>
                  </a:lnTo>
                  <a:lnTo>
                    <a:pt x="230" y="487"/>
                  </a:lnTo>
                  <a:lnTo>
                    <a:pt x="240" y="490"/>
                  </a:lnTo>
                  <a:lnTo>
                    <a:pt x="253" y="495"/>
                  </a:lnTo>
                  <a:lnTo>
                    <a:pt x="271" y="501"/>
                  </a:lnTo>
                  <a:lnTo>
                    <a:pt x="290" y="506"/>
                  </a:lnTo>
                  <a:lnTo>
                    <a:pt x="308" y="511"/>
                  </a:lnTo>
                  <a:lnTo>
                    <a:pt x="324" y="512"/>
                  </a:lnTo>
                  <a:lnTo>
                    <a:pt x="338" y="512"/>
                  </a:lnTo>
                  <a:lnTo>
                    <a:pt x="349" y="511"/>
                  </a:lnTo>
                  <a:lnTo>
                    <a:pt x="358" y="509"/>
                  </a:lnTo>
                  <a:lnTo>
                    <a:pt x="366" y="509"/>
                  </a:lnTo>
                  <a:lnTo>
                    <a:pt x="374" y="509"/>
                  </a:lnTo>
                  <a:lnTo>
                    <a:pt x="384" y="511"/>
                  </a:lnTo>
                  <a:lnTo>
                    <a:pt x="396" y="514"/>
                  </a:lnTo>
                  <a:lnTo>
                    <a:pt x="412" y="521"/>
                  </a:lnTo>
                  <a:lnTo>
                    <a:pt x="432" y="531"/>
                  </a:lnTo>
                  <a:lnTo>
                    <a:pt x="444" y="536"/>
                  </a:lnTo>
                  <a:lnTo>
                    <a:pt x="455" y="541"/>
                  </a:lnTo>
                  <a:lnTo>
                    <a:pt x="465" y="546"/>
                  </a:lnTo>
                  <a:lnTo>
                    <a:pt x="477" y="549"/>
                  </a:lnTo>
                  <a:lnTo>
                    <a:pt x="487" y="552"/>
                  </a:lnTo>
                  <a:lnTo>
                    <a:pt x="497" y="556"/>
                  </a:lnTo>
                  <a:lnTo>
                    <a:pt x="507" y="557"/>
                  </a:lnTo>
                  <a:lnTo>
                    <a:pt x="517" y="559"/>
                  </a:lnTo>
                  <a:lnTo>
                    <a:pt x="525" y="561"/>
                  </a:lnTo>
                  <a:lnTo>
                    <a:pt x="535" y="562"/>
                  </a:lnTo>
                  <a:lnTo>
                    <a:pt x="543" y="562"/>
                  </a:lnTo>
                  <a:lnTo>
                    <a:pt x="551" y="562"/>
                  </a:lnTo>
                  <a:lnTo>
                    <a:pt x="560" y="561"/>
                  </a:lnTo>
                  <a:lnTo>
                    <a:pt x="568" y="559"/>
                  </a:lnTo>
                  <a:lnTo>
                    <a:pt x="576" y="557"/>
                  </a:lnTo>
                  <a:lnTo>
                    <a:pt x="584" y="554"/>
                  </a:lnTo>
                  <a:lnTo>
                    <a:pt x="599" y="547"/>
                  </a:lnTo>
                  <a:lnTo>
                    <a:pt x="614" y="541"/>
                  </a:lnTo>
                  <a:lnTo>
                    <a:pt x="624" y="534"/>
                  </a:lnTo>
                  <a:lnTo>
                    <a:pt x="632" y="529"/>
                  </a:lnTo>
                  <a:lnTo>
                    <a:pt x="636" y="524"/>
                  </a:lnTo>
                  <a:lnTo>
                    <a:pt x="634" y="521"/>
                  </a:lnTo>
                  <a:lnTo>
                    <a:pt x="628" y="521"/>
                  </a:lnTo>
                  <a:lnTo>
                    <a:pt x="613" y="522"/>
                  </a:lnTo>
                  <a:lnTo>
                    <a:pt x="594" y="526"/>
                  </a:lnTo>
                  <a:lnTo>
                    <a:pt x="576" y="529"/>
                  </a:lnTo>
                  <a:lnTo>
                    <a:pt x="560" y="531"/>
                  </a:lnTo>
                  <a:lnTo>
                    <a:pt x="545" y="532"/>
                  </a:lnTo>
                  <a:lnTo>
                    <a:pt x="530" y="534"/>
                  </a:lnTo>
                  <a:lnTo>
                    <a:pt x="518" y="532"/>
                  </a:lnTo>
                  <a:lnTo>
                    <a:pt x="508" y="531"/>
                  </a:lnTo>
                  <a:lnTo>
                    <a:pt x="502" y="527"/>
                  </a:lnTo>
                  <a:lnTo>
                    <a:pt x="495" y="524"/>
                  </a:lnTo>
                  <a:lnTo>
                    <a:pt x="490" y="521"/>
                  </a:lnTo>
                  <a:lnTo>
                    <a:pt x="485" y="517"/>
                  </a:lnTo>
                  <a:lnTo>
                    <a:pt x="480" y="514"/>
                  </a:lnTo>
                  <a:lnTo>
                    <a:pt x="478" y="511"/>
                  </a:lnTo>
                  <a:lnTo>
                    <a:pt x="477" y="506"/>
                  </a:lnTo>
                  <a:lnTo>
                    <a:pt x="478" y="501"/>
                  </a:lnTo>
                  <a:lnTo>
                    <a:pt x="482" y="494"/>
                  </a:lnTo>
                  <a:lnTo>
                    <a:pt x="485" y="487"/>
                  </a:lnTo>
                  <a:lnTo>
                    <a:pt x="488" y="480"/>
                  </a:lnTo>
                  <a:lnTo>
                    <a:pt x="492" y="477"/>
                  </a:lnTo>
                  <a:lnTo>
                    <a:pt x="493" y="474"/>
                  </a:lnTo>
                  <a:lnTo>
                    <a:pt x="497" y="470"/>
                  </a:lnTo>
                  <a:lnTo>
                    <a:pt x="502" y="469"/>
                  </a:lnTo>
                  <a:lnTo>
                    <a:pt x="507" y="469"/>
                  </a:lnTo>
                  <a:lnTo>
                    <a:pt x="515" y="469"/>
                  </a:lnTo>
                  <a:lnTo>
                    <a:pt x="523" y="469"/>
                  </a:lnTo>
                  <a:lnTo>
                    <a:pt x="533" y="469"/>
                  </a:lnTo>
                  <a:lnTo>
                    <a:pt x="541" y="465"/>
                  </a:lnTo>
                  <a:lnTo>
                    <a:pt x="550" y="460"/>
                  </a:lnTo>
                  <a:lnTo>
                    <a:pt x="558" y="455"/>
                  </a:lnTo>
                  <a:lnTo>
                    <a:pt x="566" y="449"/>
                  </a:lnTo>
                  <a:lnTo>
                    <a:pt x="573" y="442"/>
                  </a:lnTo>
                  <a:lnTo>
                    <a:pt x="578" y="435"/>
                  </a:lnTo>
                  <a:lnTo>
                    <a:pt x="583" y="427"/>
                  </a:lnTo>
                  <a:lnTo>
                    <a:pt x="589" y="420"/>
                  </a:lnTo>
                  <a:lnTo>
                    <a:pt x="598" y="414"/>
                  </a:lnTo>
                  <a:lnTo>
                    <a:pt x="608" y="410"/>
                  </a:lnTo>
                  <a:lnTo>
                    <a:pt x="618" y="412"/>
                  </a:lnTo>
                  <a:lnTo>
                    <a:pt x="628" y="417"/>
                  </a:lnTo>
                  <a:lnTo>
                    <a:pt x="639" y="429"/>
                  </a:lnTo>
                  <a:lnTo>
                    <a:pt x="651" y="447"/>
                  </a:lnTo>
                  <a:lnTo>
                    <a:pt x="657" y="459"/>
                  </a:lnTo>
                  <a:lnTo>
                    <a:pt x="662" y="469"/>
                  </a:lnTo>
                  <a:lnTo>
                    <a:pt x="669" y="480"/>
                  </a:lnTo>
                  <a:lnTo>
                    <a:pt x="676" y="492"/>
                  </a:lnTo>
                  <a:lnTo>
                    <a:pt x="681" y="504"/>
                  </a:lnTo>
                  <a:lnTo>
                    <a:pt x="687" y="516"/>
                  </a:lnTo>
                  <a:lnTo>
                    <a:pt x="694" y="527"/>
                  </a:lnTo>
                  <a:lnTo>
                    <a:pt x="700" y="537"/>
                  </a:lnTo>
                  <a:lnTo>
                    <a:pt x="709" y="547"/>
                  </a:lnTo>
                  <a:lnTo>
                    <a:pt x="715" y="557"/>
                  </a:lnTo>
                  <a:lnTo>
                    <a:pt x="724" y="566"/>
                  </a:lnTo>
                  <a:lnTo>
                    <a:pt x="734" y="574"/>
                  </a:lnTo>
                  <a:lnTo>
                    <a:pt x="742" y="581"/>
                  </a:lnTo>
                  <a:lnTo>
                    <a:pt x="752" y="586"/>
                  </a:lnTo>
                  <a:lnTo>
                    <a:pt x="762" y="589"/>
                  </a:lnTo>
                  <a:lnTo>
                    <a:pt x="773" y="592"/>
                  </a:lnTo>
                  <a:lnTo>
                    <a:pt x="795" y="597"/>
                  </a:lnTo>
                  <a:lnTo>
                    <a:pt x="813" y="604"/>
                  </a:lnTo>
                  <a:lnTo>
                    <a:pt x="828" y="611"/>
                  </a:lnTo>
                  <a:lnTo>
                    <a:pt x="841" y="619"/>
                  </a:lnTo>
                  <a:lnTo>
                    <a:pt x="851" y="626"/>
                  </a:lnTo>
                  <a:lnTo>
                    <a:pt x="858" y="631"/>
                  </a:lnTo>
                  <a:lnTo>
                    <a:pt x="863" y="636"/>
                  </a:lnTo>
                  <a:lnTo>
                    <a:pt x="864" y="637"/>
                  </a:lnTo>
                  <a:lnTo>
                    <a:pt x="864" y="634"/>
                  </a:lnTo>
                  <a:lnTo>
                    <a:pt x="868" y="624"/>
                  </a:lnTo>
                  <a:lnTo>
                    <a:pt x="871" y="611"/>
                  </a:lnTo>
                  <a:lnTo>
                    <a:pt x="874" y="594"/>
                  </a:lnTo>
                  <a:lnTo>
                    <a:pt x="876" y="574"/>
                  </a:lnTo>
                  <a:lnTo>
                    <a:pt x="876" y="552"/>
                  </a:lnTo>
                  <a:lnTo>
                    <a:pt x="874" y="531"/>
                  </a:lnTo>
                  <a:lnTo>
                    <a:pt x="868" y="509"/>
                  </a:lnTo>
                  <a:lnTo>
                    <a:pt x="863" y="499"/>
                  </a:lnTo>
                  <a:lnTo>
                    <a:pt x="856" y="489"/>
                  </a:lnTo>
                  <a:lnTo>
                    <a:pt x="849" y="477"/>
                  </a:lnTo>
                  <a:lnTo>
                    <a:pt x="840" y="467"/>
                  </a:lnTo>
                  <a:lnTo>
                    <a:pt x="830" y="457"/>
                  </a:lnTo>
                  <a:lnTo>
                    <a:pt x="816" y="447"/>
                  </a:lnTo>
                  <a:lnTo>
                    <a:pt x="805" y="437"/>
                  </a:lnTo>
                  <a:lnTo>
                    <a:pt x="790" y="429"/>
                  </a:lnTo>
                  <a:lnTo>
                    <a:pt x="775" y="420"/>
                  </a:lnTo>
                  <a:lnTo>
                    <a:pt x="760" y="412"/>
                  </a:lnTo>
                  <a:lnTo>
                    <a:pt x="742" y="405"/>
                  </a:lnTo>
                  <a:lnTo>
                    <a:pt x="725" y="399"/>
                  </a:lnTo>
                  <a:lnTo>
                    <a:pt x="707" y="394"/>
                  </a:lnTo>
                  <a:lnTo>
                    <a:pt x="689" y="389"/>
                  </a:lnTo>
                  <a:lnTo>
                    <a:pt x="671" y="385"/>
                  </a:lnTo>
                  <a:lnTo>
                    <a:pt x="651" y="384"/>
                  </a:lnTo>
                  <a:lnTo>
                    <a:pt x="621" y="380"/>
                  </a:lnTo>
                  <a:lnTo>
                    <a:pt x="606" y="375"/>
                  </a:lnTo>
                  <a:lnTo>
                    <a:pt x="601" y="370"/>
                  </a:lnTo>
                  <a:lnTo>
                    <a:pt x="606" y="364"/>
                  </a:lnTo>
                  <a:lnTo>
                    <a:pt x="616" y="359"/>
                  </a:lnTo>
                  <a:lnTo>
                    <a:pt x="628" y="354"/>
                  </a:lnTo>
                  <a:lnTo>
                    <a:pt x="641" y="350"/>
                  </a:lnTo>
                  <a:lnTo>
                    <a:pt x="651" y="349"/>
                  </a:lnTo>
                  <a:lnTo>
                    <a:pt x="657" y="349"/>
                  </a:lnTo>
                  <a:lnTo>
                    <a:pt x="666" y="350"/>
                  </a:lnTo>
                  <a:lnTo>
                    <a:pt x="677" y="352"/>
                  </a:lnTo>
                  <a:lnTo>
                    <a:pt x="690" y="354"/>
                  </a:lnTo>
                  <a:lnTo>
                    <a:pt x="707" y="355"/>
                  </a:lnTo>
                  <a:lnTo>
                    <a:pt x="724" y="357"/>
                  </a:lnTo>
                  <a:lnTo>
                    <a:pt x="743" y="359"/>
                  </a:lnTo>
                  <a:lnTo>
                    <a:pt x="763" y="360"/>
                  </a:lnTo>
                  <a:lnTo>
                    <a:pt x="783" y="362"/>
                  </a:lnTo>
                  <a:lnTo>
                    <a:pt x="803" y="362"/>
                  </a:lnTo>
                  <a:lnTo>
                    <a:pt x="823" y="362"/>
                  </a:lnTo>
                  <a:lnTo>
                    <a:pt x="843" y="362"/>
                  </a:lnTo>
                  <a:lnTo>
                    <a:pt x="863" y="359"/>
                  </a:lnTo>
                  <a:lnTo>
                    <a:pt x="879" y="357"/>
                  </a:lnTo>
                  <a:lnTo>
                    <a:pt x="896" y="352"/>
                  </a:lnTo>
                  <a:lnTo>
                    <a:pt x="909" y="347"/>
                  </a:lnTo>
                  <a:lnTo>
                    <a:pt x="922" y="340"/>
                  </a:lnTo>
                  <a:lnTo>
                    <a:pt x="936" y="332"/>
                  </a:lnTo>
                  <a:lnTo>
                    <a:pt x="947" y="324"/>
                  </a:lnTo>
                  <a:lnTo>
                    <a:pt x="960" y="315"/>
                  </a:lnTo>
                  <a:lnTo>
                    <a:pt x="972" y="305"/>
                  </a:lnTo>
                  <a:lnTo>
                    <a:pt x="982" y="294"/>
                  </a:lnTo>
                  <a:lnTo>
                    <a:pt x="994" y="282"/>
                  </a:lnTo>
                  <a:lnTo>
                    <a:pt x="1002" y="269"/>
                  </a:lnTo>
                  <a:lnTo>
                    <a:pt x="1010" y="254"/>
                  </a:lnTo>
                  <a:lnTo>
                    <a:pt x="1018" y="239"/>
                  </a:lnTo>
                  <a:lnTo>
                    <a:pt x="1025" y="222"/>
                  </a:lnTo>
                  <a:lnTo>
                    <a:pt x="1030" y="205"/>
                  </a:lnTo>
                  <a:lnTo>
                    <a:pt x="1033" y="185"/>
                  </a:lnTo>
                  <a:lnTo>
                    <a:pt x="1035" y="165"/>
                  </a:lnTo>
                  <a:lnTo>
                    <a:pt x="1035" y="144"/>
                  </a:lnTo>
                  <a:lnTo>
                    <a:pt x="1035" y="120"/>
                  </a:lnTo>
                  <a:lnTo>
                    <a:pt x="1033" y="122"/>
                  </a:lnTo>
                  <a:lnTo>
                    <a:pt x="1027" y="127"/>
                  </a:lnTo>
                  <a:lnTo>
                    <a:pt x="1018" y="135"/>
                  </a:lnTo>
                  <a:lnTo>
                    <a:pt x="1007" y="144"/>
                  </a:lnTo>
                  <a:lnTo>
                    <a:pt x="992" y="152"/>
                  </a:lnTo>
                  <a:lnTo>
                    <a:pt x="975" y="159"/>
                  </a:lnTo>
                  <a:lnTo>
                    <a:pt x="955" y="165"/>
                  </a:lnTo>
                  <a:lnTo>
                    <a:pt x="936" y="169"/>
                  </a:lnTo>
                  <a:lnTo>
                    <a:pt x="924" y="170"/>
                  </a:lnTo>
                  <a:lnTo>
                    <a:pt x="911" y="172"/>
                  </a:lnTo>
                  <a:lnTo>
                    <a:pt x="896" y="174"/>
                  </a:lnTo>
                  <a:lnTo>
                    <a:pt x="878" y="175"/>
                  </a:lnTo>
                  <a:lnTo>
                    <a:pt x="859" y="179"/>
                  </a:lnTo>
                  <a:lnTo>
                    <a:pt x="840" y="182"/>
                  </a:lnTo>
                  <a:lnTo>
                    <a:pt x="820" y="185"/>
                  </a:lnTo>
                  <a:lnTo>
                    <a:pt x="800" y="190"/>
                  </a:lnTo>
                  <a:lnTo>
                    <a:pt x="780" y="195"/>
                  </a:lnTo>
                  <a:lnTo>
                    <a:pt x="760" y="202"/>
                  </a:lnTo>
                  <a:lnTo>
                    <a:pt x="740" y="209"/>
                  </a:lnTo>
                  <a:lnTo>
                    <a:pt x="722" y="217"/>
                  </a:lnTo>
                  <a:lnTo>
                    <a:pt x="704" y="225"/>
                  </a:lnTo>
                  <a:lnTo>
                    <a:pt x="689" y="235"/>
                  </a:lnTo>
                  <a:lnTo>
                    <a:pt x="674" y="245"/>
                  </a:lnTo>
                  <a:lnTo>
                    <a:pt x="662" y="257"/>
                  </a:lnTo>
                  <a:lnTo>
                    <a:pt x="642" y="279"/>
                  </a:lnTo>
                  <a:lnTo>
                    <a:pt x="624" y="299"/>
                  </a:lnTo>
                  <a:lnTo>
                    <a:pt x="611" y="315"/>
                  </a:lnTo>
                  <a:lnTo>
                    <a:pt x="601" y="329"/>
                  </a:lnTo>
                  <a:lnTo>
                    <a:pt x="593" y="339"/>
                  </a:lnTo>
                  <a:lnTo>
                    <a:pt x="586" y="347"/>
                  </a:lnTo>
                  <a:lnTo>
                    <a:pt x="583" y="350"/>
                  </a:lnTo>
                  <a:lnTo>
                    <a:pt x="583" y="352"/>
                  </a:lnTo>
                  <a:lnTo>
                    <a:pt x="579" y="354"/>
                  </a:lnTo>
                  <a:lnTo>
                    <a:pt x="573" y="355"/>
                  </a:lnTo>
                  <a:lnTo>
                    <a:pt x="565" y="357"/>
                  </a:lnTo>
                  <a:lnTo>
                    <a:pt x="556" y="357"/>
                  </a:lnTo>
                  <a:lnTo>
                    <a:pt x="550" y="355"/>
                  </a:lnTo>
                  <a:lnTo>
                    <a:pt x="546" y="350"/>
                  </a:lnTo>
                  <a:lnTo>
                    <a:pt x="550" y="342"/>
                  </a:lnTo>
                  <a:lnTo>
                    <a:pt x="561" y="329"/>
                  </a:lnTo>
                  <a:lnTo>
                    <a:pt x="570" y="320"/>
                  </a:lnTo>
                  <a:lnTo>
                    <a:pt x="578" y="312"/>
                  </a:lnTo>
                  <a:lnTo>
                    <a:pt x="586" y="304"/>
                  </a:lnTo>
                  <a:lnTo>
                    <a:pt x="593" y="297"/>
                  </a:lnTo>
                  <a:lnTo>
                    <a:pt x="601" y="289"/>
                  </a:lnTo>
                  <a:lnTo>
                    <a:pt x="609" y="280"/>
                  </a:lnTo>
                  <a:lnTo>
                    <a:pt x="618" y="272"/>
                  </a:lnTo>
                  <a:lnTo>
                    <a:pt x="624" y="264"/>
                  </a:lnTo>
                  <a:lnTo>
                    <a:pt x="631" y="255"/>
                  </a:lnTo>
                  <a:lnTo>
                    <a:pt x="637" y="245"/>
                  </a:lnTo>
                  <a:lnTo>
                    <a:pt x="644" y="235"/>
                  </a:lnTo>
                  <a:lnTo>
                    <a:pt x="649" y="225"/>
                  </a:lnTo>
                  <a:lnTo>
                    <a:pt x="654" y="215"/>
                  </a:lnTo>
                  <a:lnTo>
                    <a:pt x="657" y="204"/>
                  </a:lnTo>
                  <a:lnTo>
                    <a:pt x="661" y="192"/>
                  </a:lnTo>
                  <a:lnTo>
                    <a:pt x="664" y="180"/>
                  </a:lnTo>
                  <a:lnTo>
                    <a:pt x="666" y="167"/>
                  </a:lnTo>
                  <a:lnTo>
                    <a:pt x="669" y="155"/>
                  </a:lnTo>
                  <a:lnTo>
                    <a:pt x="674" y="142"/>
                  </a:lnTo>
                  <a:lnTo>
                    <a:pt x="679" y="130"/>
                  </a:lnTo>
                  <a:lnTo>
                    <a:pt x="685" y="118"/>
                  </a:lnTo>
                  <a:lnTo>
                    <a:pt x="692" y="107"/>
                  </a:lnTo>
                  <a:lnTo>
                    <a:pt x="699" y="97"/>
                  </a:lnTo>
                  <a:lnTo>
                    <a:pt x="707" y="87"/>
                  </a:lnTo>
                  <a:lnTo>
                    <a:pt x="715" y="77"/>
                  </a:lnTo>
                  <a:lnTo>
                    <a:pt x="725" y="68"/>
                  </a:lnTo>
                  <a:lnTo>
                    <a:pt x="735" y="62"/>
                  </a:lnTo>
                  <a:lnTo>
                    <a:pt x="743" y="57"/>
                  </a:lnTo>
                  <a:lnTo>
                    <a:pt x="753" y="52"/>
                  </a:lnTo>
                  <a:lnTo>
                    <a:pt x="763" y="48"/>
                  </a:lnTo>
                  <a:lnTo>
                    <a:pt x="775" y="48"/>
                  </a:lnTo>
                  <a:lnTo>
                    <a:pt x="785" y="48"/>
                  </a:lnTo>
                  <a:lnTo>
                    <a:pt x="783" y="47"/>
                  </a:lnTo>
                  <a:lnTo>
                    <a:pt x="780" y="43"/>
                  </a:lnTo>
                  <a:lnTo>
                    <a:pt x="775" y="40"/>
                  </a:lnTo>
                  <a:lnTo>
                    <a:pt x="768" y="33"/>
                  </a:lnTo>
                  <a:lnTo>
                    <a:pt x="758" y="27"/>
                  </a:lnTo>
                  <a:lnTo>
                    <a:pt x="748" y="20"/>
                  </a:lnTo>
                  <a:lnTo>
                    <a:pt x="735" y="15"/>
                  </a:lnTo>
                  <a:lnTo>
                    <a:pt x="722" y="8"/>
                  </a:lnTo>
                  <a:lnTo>
                    <a:pt x="707" y="5"/>
                  </a:lnTo>
                  <a:lnTo>
                    <a:pt x="690" y="2"/>
                  </a:lnTo>
                  <a:lnTo>
                    <a:pt x="672" y="0"/>
                  </a:lnTo>
                  <a:lnTo>
                    <a:pt x="654" y="2"/>
                  </a:lnTo>
                  <a:lnTo>
                    <a:pt x="634" y="5"/>
                  </a:lnTo>
                  <a:lnTo>
                    <a:pt x="613" y="12"/>
                  </a:lnTo>
                  <a:lnTo>
                    <a:pt x="591" y="23"/>
                  </a:lnTo>
                  <a:lnTo>
                    <a:pt x="570" y="38"/>
                  </a:lnTo>
                  <a:lnTo>
                    <a:pt x="548" y="55"/>
                  </a:lnTo>
                  <a:lnTo>
                    <a:pt x="533" y="75"/>
                  </a:lnTo>
                  <a:lnTo>
                    <a:pt x="520" y="97"/>
                  </a:lnTo>
                  <a:lnTo>
                    <a:pt x="512" y="118"/>
                  </a:lnTo>
                  <a:lnTo>
                    <a:pt x="505" y="140"/>
                  </a:lnTo>
                  <a:lnTo>
                    <a:pt x="502" y="164"/>
                  </a:lnTo>
                  <a:lnTo>
                    <a:pt x="500" y="185"/>
                  </a:lnTo>
                  <a:lnTo>
                    <a:pt x="500" y="209"/>
                  </a:lnTo>
                  <a:lnTo>
                    <a:pt x="502" y="230"/>
                  </a:lnTo>
                  <a:lnTo>
                    <a:pt x="505" y="250"/>
                  </a:lnTo>
                  <a:lnTo>
                    <a:pt x="508" y="270"/>
                  </a:lnTo>
                  <a:lnTo>
                    <a:pt x="512" y="289"/>
                  </a:lnTo>
                  <a:lnTo>
                    <a:pt x="515" y="304"/>
                  </a:lnTo>
                  <a:lnTo>
                    <a:pt x="518" y="317"/>
                  </a:lnTo>
                  <a:lnTo>
                    <a:pt x="522" y="327"/>
                  </a:lnTo>
                  <a:lnTo>
                    <a:pt x="523" y="335"/>
                  </a:lnTo>
                  <a:lnTo>
                    <a:pt x="525" y="347"/>
                  </a:lnTo>
                  <a:lnTo>
                    <a:pt x="526" y="360"/>
                  </a:lnTo>
                  <a:lnTo>
                    <a:pt x="530" y="372"/>
                  </a:lnTo>
                  <a:lnTo>
                    <a:pt x="531" y="385"/>
                  </a:lnTo>
                  <a:lnTo>
                    <a:pt x="531" y="399"/>
                  </a:lnTo>
                  <a:lnTo>
                    <a:pt x="528" y="410"/>
                  </a:lnTo>
                  <a:lnTo>
                    <a:pt x="522" y="420"/>
                  </a:lnTo>
                  <a:lnTo>
                    <a:pt x="512" y="430"/>
                  </a:lnTo>
                  <a:lnTo>
                    <a:pt x="500" y="440"/>
                  </a:lnTo>
                  <a:lnTo>
                    <a:pt x="487" y="449"/>
                  </a:lnTo>
                  <a:lnTo>
                    <a:pt x="473" y="457"/>
                  </a:lnTo>
                  <a:lnTo>
                    <a:pt x="462" y="464"/>
                  </a:lnTo>
                  <a:lnTo>
                    <a:pt x="449" y="469"/>
                  </a:lnTo>
                  <a:lnTo>
                    <a:pt x="437" y="474"/>
                  </a:lnTo>
                  <a:lnTo>
                    <a:pt x="424" y="475"/>
                  </a:lnTo>
                  <a:lnTo>
                    <a:pt x="411" y="475"/>
                  </a:lnTo>
                  <a:lnTo>
                    <a:pt x="401" y="474"/>
                  </a:lnTo>
                  <a:lnTo>
                    <a:pt x="392" y="472"/>
                  </a:lnTo>
                  <a:lnTo>
                    <a:pt x="387" y="469"/>
                  </a:lnTo>
                  <a:lnTo>
                    <a:pt x="386" y="465"/>
                  </a:lnTo>
                  <a:lnTo>
                    <a:pt x="389" y="460"/>
                  </a:lnTo>
                  <a:lnTo>
                    <a:pt x="394" y="454"/>
                  </a:lnTo>
                  <a:lnTo>
                    <a:pt x="402" y="447"/>
                  </a:lnTo>
                  <a:lnTo>
                    <a:pt x="416" y="437"/>
                  </a:lnTo>
                  <a:lnTo>
                    <a:pt x="422" y="432"/>
                  </a:lnTo>
                  <a:lnTo>
                    <a:pt x="430" y="425"/>
                  </a:lnTo>
                  <a:lnTo>
                    <a:pt x="439" y="419"/>
                  </a:lnTo>
                  <a:lnTo>
                    <a:pt x="447" y="409"/>
                  </a:lnTo>
                  <a:lnTo>
                    <a:pt x="455" y="400"/>
                  </a:lnTo>
                  <a:lnTo>
                    <a:pt x="462" y="389"/>
                  </a:lnTo>
                  <a:lnTo>
                    <a:pt x="469" y="377"/>
                  </a:lnTo>
                  <a:lnTo>
                    <a:pt x="475" y="364"/>
                  </a:lnTo>
                  <a:lnTo>
                    <a:pt x="478" y="349"/>
                  </a:lnTo>
                  <a:lnTo>
                    <a:pt x="482" y="334"/>
                  </a:lnTo>
                  <a:lnTo>
                    <a:pt x="483" y="317"/>
                  </a:lnTo>
                  <a:lnTo>
                    <a:pt x="482" y="299"/>
                  </a:lnTo>
                  <a:lnTo>
                    <a:pt x="478" y="279"/>
                  </a:lnTo>
                  <a:lnTo>
                    <a:pt x="472" y="259"/>
                  </a:lnTo>
                  <a:lnTo>
                    <a:pt x="462" y="235"/>
                  </a:lnTo>
                  <a:lnTo>
                    <a:pt x="450" y="212"/>
                  </a:lnTo>
                  <a:lnTo>
                    <a:pt x="434" y="190"/>
                  </a:lnTo>
                  <a:lnTo>
                    <a:pt x="416" y="172"/>
                  </a:lnTo>
                  <a:lnTo>
                    <a:pt x="394" y="159"/>
                  </a:lnTo>
                  <a:lnTo>
                    <a:pt x="371" y="149"/>
                  </a:lnTo>
                  <a:lnTo>
                    <a:pt x="348" y="140"/>
                  </a:lnTo>
                  <a:lnTo>
                    <a:pt x="323" y="135"/>
                  </a:lnTo>
                  <a:lnTo>
                    <a:pt x="296" y="133"/>
                  </a:lnTo>
                  <a:lnTo>
                    <a:pt x="271" y="133"/>
                  </a:lnTo>
                  <a:lnTo>
                    <a:pt x="248" y="133"/>
                  </a:lnTo>
                  <a:lnTo>
                    <a:pt x="225" y="137"/>
                  </a:lnTo>
                  <a:lnTo>
                    <a:pt x="205" y="140"/>
                  </a:lnTo>
                  <a:lnTo>
                    <a:pt x="187" y="142"/>
                  </a:lnTo>
                  <a:lnTo>
                    <a:pt x="172" y="145"/>
                  </a:lnTo>
                  <a:lnTo>
                    <a:pt x="160" y="149"/>
                  </a:lnTo>
                  <a:lnTo>
                    <a:pt x="154" y="150"/>
                  </a:lnTo>
                  <a:lnTo>
                    <a:pt x="151" y="152"/>
                  </a:lnTo>
                  <a:lnTo>
                    <a:pt x="154" y="152"/>
                  </a:lnTo>
                  <a:lnTo>
                    <a:pt x="162" y="155"/>
                  </a:lnTo>
                  <a:lnTo>
                    <a:pt x="172" y="160"/>
                  </a:lnTo>
                  <a:lnTo>
                    <a:pt x="185" y="167"/>
                  </a:lnTo>
                  <a:lnTo>
                    <a:pt x="199" y="177"/>
                  </a:lnTo>
                  <a:lnTo>
                    <a:pt x="212" y="187"/>
                  </a:lnTo>
                  <a:lnTo>
                    <a:pt x="223" y="200"/>
                  </a:lnTo>
                  <a:lnTo>
                    <a:pt x="230" y="215"/>
                  </a:lnTo>
                  <a:lnTo>
                    <a:pt x="235" y="232"/>
                  </a:lnTo>
                  <a:lnTo>
                    <a:pt x="245" y="249"/>
                  </a:lnTo>
                  <a:lnTo>
                    <a:pt x="257" y="265"/>
                  </a:lnTo>
                  <a:lnTo>
                    <a:pt x="268" y="282"/>
                  </a:lnTo>
                  <a:lnTo>
                    <a:pt x="283" y="295"/>
                  </a:lnTo>
                  <a:lnTo>
                    <a:pt x="300" y="309"/>
                  </a:lnTo>
                  <a:lnTo>
                    <a:pt x="314" y="317"/>
                  </a:lnTo>
                  <a:lnTo>
                    <a:pt x="331" y="324"/>
                  </a:lnTo>
                  <a:lnTo>
                    <a:pt x="339" y="327"/>
                  </a:lnTo>
                  <a:lnTo>
                    <a:pt x="349" y="329"/>
                  </a:lnTo>
                  <a:lnTo>
                    <a:pt x="361" y="330"/>
                  </a:lnTo>
                  <a:lnTo>
                    <a:pt x="371" y="332"/>
                  </a:lnTo>
                  <a:lnTo>
                    <a:pt x="382" y="335"/>
                  </a:lnTo>
                  <a:lnTo>
                    <a:pt x="394" y="337"/>
                  </a:lnTo>
                  <a:lnTo>
                    <a:pt x="404" y="340"/>
                  </a:lnTo>
                  <a:lnTo>
                    <a:pt x="414" y="344"/>
                  </a:lnTo>
                  <a:lnTo>
                    <a:pt x="424" y="347"/>
                  </a:lnTo>
                  <a:lnTo>
                    <a:pt x="432" y="350"/>
                  </a:lnTo>
                  <a:lnTo>
                    <a:pt x="439" y="355"/>
                  </a:lnTo>
                  <a:lnTo>
                    <a:pt x="442" y="359"/>
                  </a:lnTo>
                  <a:lnTo>
                    <a:pt x="445" y="365"/>
                  </a:lnTo>
                  <a:lnTo>
                    <a:pt x="445" y="370"/>
                  </a:lnTo>
                  <a:lnTo>
                    <a:pt x="444" y="377"/>
                  </a:lnTo>
                  <a:lnTo>
                    <a:pt x="439" y="385"/>
                  </a:lnTo>
                  <a:lnTo>
                    <a:pt x="424" y="399"/>
                  </a:lnTo>
                  <a:lnTo>
                    <a:pt x="409" y="410"/>
                  </a:lnTo>
                  <a:lnTo>
                    <a:pt x="392" y="420"/>
                  </a:lnTo>
                  <a:lnTo>
                    <a:pt x="377" y="430"/>
                  </a:lnTo>
                  <a:lnTo>
                    <a:pt x="363" y="439"/>
                  </a:lnTo>
                  <a:lnTo>
                    <a:pt x="349" y="447"/>
                  </a:lnTo>
                  <a:lnTo>
                    <a:pt x="339" y="455"/>
                  </a:lnTo>
                  <a:lnTo>
                    <a:pt x="333" y="467"/>
                  </a:lnTo>
                  <a:lnTo>
                    <a:pt x="329" y="467"/>
                  </a:lnTo>
                  <a:lnTo>
                    <a:pt x="321" y="467"/>
                  </a:lnTo>
                  <a:lnTo>
                    <a:pt x="308" y="469"/>
                  </a:lnTo>
                  <a:lnTo>
                    <a:pt x="293" y="467"/>
                  </a:lnTo>
                  <a:lnTo>
                    <a:pt x="278" y="465"/>
                  </a:lnTo>
                  <a:lnTo>
                    <a:pt x="263" y="462"/>
                  </a:lnTo>
                  <a:lnTo>
                    <a:pt x="252" y="455"/>
                  </a:lnTo>
                  <a:lnTo>
                    <a:pt x="242" y="445"/>
                  </a:lnTo>
                  <a:lnTo>
                    <a:pt x="240" y="439"/>
                  </a:lnTo>
                  <a:lnTo>
                    <a:pt x="238" y="429"/>
                  </a:lnTo>
                  <a:lnTo>
                    <a:pt x="238" y="417"/>
                  </a:lnTo>
                  <a:lnTo>
                    <a:pt x="238" y="404"/>
                  </a:lnTo>
                  <a:lnTo>
                    <a:pt x="238" y="389"/>
                  </a:lnTo>
                  <a:lnTo>
                    <a:pt x="237" y="372"/>
                  </a:lnTo>
                  <a:lnTo>
                    <a:pt x="237" y="354"/>
                  </a:lnTo>
                  <a:lnTo>
                    <a:pt x="233" y="335"/>
                  </a:lnTo>
                  <a:lnTo>
                    <a:pt x="230" y="317"/>
                  </a:lnTo>
                  <a:lnTo>
                    <a:pt x="223" y="299"/>
                  </a:lnTo>
                  <a:lnTo>
                    <a:pt x="215" y="280"/>
                  </a:lnTo>
                  <a:lnTo>
                    <a:pt x="204" y="262"/>
                  </a:lnTo>
                  <a:lnTo>
                    <a:pt x="190" y="245"/>
                  </a:lnTo>
                  <a:lnTo>
                    <a:pt x="172" y="230"/>
                  </a:lnTo>
                  <a:lnTo>
                    <a:pt x="151" y="215"/>
                  </a:lnTo>
                  <a:lnTo>
                    <a:pt x="124" y="204"/>
                  </a:lnTo>
                  <a:lnTo>
                    <a:pt x="126" y="205"/>
                  </a:lnTo>
                  <a:lnTo>
                    <a:pt x="127" y="209"/>
                  </a:lnTo>
                  <a:lnTo>
                    <a:pt x="129" y="215"/>
                  </a:lnTo>
                  <a:lnTo>
                    <a:pt x="131" y="222"/>
                  </a:lnTo>
                  <a:lnTo>
                    <a:pt x="132" y="232"/>
                  </a:lnTo>
                  <a:lnTo>
                    <a:pt x="132" y="244"/>
                  </a:lnTo>
                  <a:lnTo>
                    <a:pt x="131" y="259"/>
                  </a:lnTo>
                  <a:lnTo>
                    <a:pt x="127" y="274"/>
                  </a:lnTo>
                  <a:lnTo>
                    <a:pt x="124" y="290"/>
                  </a:lnTo>
                  <a:lnTo>
                    <a:pt x="127" y="309"/>
                  </a:lnTo>
                  <a:lnTo>
                    <a:pt x="132" y="329"/>
                  </a:lnTo>
                  <a:lnTo>
                    <a:pt x="142" y="347"/>
                  </a:lnTo>
                  <a:lnTo>
                    <a:pt x="152" y="364"/>
                  </a:lnTo>
                  <a:lnTo>
                    <a:pt x="162" y="380"/>
                  </a:lnTo>
                  <a:lnTo>
                    <a:pt x="170" y="394"/>
                  </a:lnTo>
                  <a:lnTo>
                    <a:pt x="179" y="404"/>
                  </a:lnTo>
                  <a:lnTo>
                    <a:pt x="184" y="412"/>
                  </a:lnTo>
                  <a:lnTo>
                    <a:pt x="187" y="419"/>
                  </a:lnTo>
                  <a:lnTo>
                    <a:pt x="189" y="424"/>
                  </a:lnTo>
                  <a:lnTo>
                    <a:pt x="190" y="429"/>
                  </a:lnTo>
                  <a:lnTo>
                    <a:pt x="190" y="432"/>
                  </a:lnTo>
                  <a:lnTo>
                    <a:pt x="192" y="435"/>
                  </a:lnTo>
                  <a:lnTo>
                    <a:pt x="192" y="437"/>
                  </a:lnTo>
                  <a:lnTo>
                    <a:pt x="189" y="435"/>
                  </a:lnTo>
                  <a:lnTo>
                    <a:pt x="180" y="429"/>
                  </a:lnTo>
                  <a:lnTo>
                    <a:pt x="167" y="422"/>
                  </a:lnTo>
                  <a:lnTo>
                    <a:pt x="151" y="414"/>
                  </a:lnTo>
                  <a:lnTo>
                    <a:pt x="132" y="404"/>
                  </a:lnTo>
                  <a:lnTo>
                    <a:pt x="112" y="395"/>
                  </a:lnTo>
                  <a:lnTo>
                    <a:pt x="94" y="390"/>
                  </a:lnTo>
                  <a:lnTo>
                    <a:pt x="76" y="387"/>
                  </a:lnTo>
                  <a:lnTo>
                    <a:pt x="59" y="387"/>
                  </a:lnTo>
                  <a:lnTo>
                    <a:pt x="45" y="389"/>
                  </a:lnTo>
                  <a:lnTo>
                    <a:pt x="30" y="394"/>
                  </a:lnTo>
                  <a:lnTo>
                    <a:pt x="16" y="404"/>
                  </a:lnTo>
                  <a:lnTo>
                    <a:pt x="6" y="415"/>
                  </a:lnTo>
                  <a:lnTo>
                    <a:pt x="1" y="430"/>
                  </a:lnTo>
                  <a:lnTo>
                    <a:pt x="0" y="449"/>
                  </a:lnTo>
                  <a:lnTo>
                    <a:pt x="3" y="472"/>
                  </a:lnTo>
                  <a:lnTo>
                    <a:pt x="10" y="495"/>
                  </a:lnTo>
                  <a:lnTo>
                    <a:pt x="16" y="517"/>
                  </a:lnTo>
                  <a:lnTo>
                    <a:pt x="25" y="537"/>
                  </a:lnTo>
                  <a:lnTo>
                    <a:pt x="31" y="554"/>
                  </a:lnTo>
                  <a:lnTo>
                    <a:pt x="38" y="567"/>
                  </a:lnTo>
                  <a:lnTo>
                    <a:pt x="43" y="579"/>
                  </a:lnTo>
                  <a:lnTo>
                    <a:pt x="46" y="586"/>
                  </a:lnTo>
                  <a:lnTo>
                    <a:pt x="48" y="587"/>
                  </a:lnTo>
                  <a:lnTo>
                    <a:pt x="49" y="591"/>
                  </a:lnTo>
                  <a:lnTo>
                    <a:pt x="54" y="599"/>
                  </a:lnTo>
                  <a:lnTo>
                    <a:pt x="61" y="609"/>
                  </a:lnTo>
                  <a:lnTo>
                    <a:pt x="71" y="617"/>
                  </a:lnTo>
                  <a:lnTo>
                    <a:pt x="83" y="624"/>
                  </a:lnTo>
                  <a:lnTo>
                    <a:pt x="96" y="622"/>
                  </a:lnTo>
                  <a:lnTo>
                    <a:pt x="111" y="614"/>
                  </a:lnTo>
                  <a:lnTo>
                    <a:pt x="126" y="594"/>
                  </a:lnTo>
                  <a:close/>
                </a:path>
              </a:pathLst>
            </a:custGeom>
            <a:solidFill>
              <a:srgbClr val="009933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3563" name="Freeform 95"/>
            <p:cNvSpPr/>
            <p:nvPr/>
          </p:nvSpPr>
          <p:spPr>
            <a:xfrm>
              <a:off x="1123" y="3225"/>
              <a:ext cx="210" cy="105"/>
            </a:xfrm>
            <a:custGeom>
              <a:avLst/>
              <a:gdLst>
                <a:gd name="txL" fmla="*/ 0 w 210"/>
                <a:gd name="txT" fmla="*/ 0 h 210"/>
                <a:gd name="txR" fmla="*/ 210 w 210"/>
                <a:gd name="txB" fmla="*/ 210 h 210"/>
              </a:gdLst>
              <a:ahLst/>
              <a:cxnLst>
                <a:cxn ang="0">
                  <a:pos x="162" y="22"/>
                </a:cxn>
                <a:cxn ang="0">
                  <a:pos x="165" y="34"/>
                </a:cxn>
                <a:cxn ang="0">
                  <a:pos x="155" y="49"/>
                </a:cxn>
                <a:cxn ang="0">
                  <a:pos x="144" y="57"/>
                </a:cxn>
                <a:cxn ang="0">
                  <a:pos x="144" y="64"/>
                </a:cxn>
                <a:cxn ang="0">
                  <a:pos x="149" y="67"/>
                </a:cxn>
                <a:cxn ang="0">
                  <a:pos x="155" y="69"/>
                </a:cxn>
                <a:cxn ang="0">
                  <a:pos x="164" y="65"/>
                </a:cxn>
                <a:cxn ang="0">
                  <a:pos x="172" y="57"/>
                </a:cxn>
                <a:cxn ang="0">
                  <a:pos x="182" y="52"/>
                </a:cxn>
                <a:cxn ang="0">
                  <a:pos x="189" y="54"/>
                </a:cxn>
                <a:cxn ang="0">
                  <a:pos x="192" y="62"/>
                </a:cxn>
                <a:cxn ang="0">
                  <a:pos x="195" y="69"/>
                </a:cxn>
                <a:cxn ang="0">
                  <a:pos x="200" y="72"/>
                </a:cxn>
                <a:cxn ang="0">
                  <a:pos x="205" y="77"/>
                </a:cxn>
                <a:cxn ang="0">
                  <a:pos x="208" y="89"/>
                </a:cxn>
                <a:cxn ang="0">
                  <a:pos x="210" y="100"/>
                </a:cxn>
                <a:cxn ang="0">
                  <a:pos x="210" y="112"/>
                </a:cxn>
                <a:cxn ang="0">
                  <a:pos x="205" y="139"/>
                </a:cxn>
                <a:cxn ang="0">
                  <a:pos x="184" y="174"/>
                </a:cxn>
                <a:cxn ang="0">
                  <a:pos x="154" y="199"/>
                </a:cxn>
                <a:cxn ang="0">
                  <a:pos x="114" y="210"/>
                </a:cxn>
                <a:cxn ang="0">
                  <a:pos x="73" y="207"/>
                </a:cxn>
                <a:cxn ang="0">
                  <a:pos x="36" y="185"/>
                </a:cxn>
                <a:cxn ang="0">
                  <a:pos x="11" y="155"/>
                </a:cxn>
                <a:cxn ang="0">
                  <a:pos x="0" y="115"/>
                </a:cxn>
                <a:cxn ang="0">
                  <a:pos x="3" y="74"/>
                </a:cxn>
                <a:cxn ang="0">
                  <a:pos x="25" y="37"/>
                </a:cxn>
                <a:cxn ang="0">
                  <a:pos x="56" y="12"/>
                </a:cxn>
                <a:cxn ang="0">
                  <a:pos x="94" y="0"/>
                </a:cxn>
                <a:cxn ang="0">
                  <a:pos x="122" y="0"/>
                </a:cxn>
                <a:cxn ang="0">
                  <a:pos x="134" y="4"/>
                </a:cxn>
                <a:cxn ang="0">
                  <a:pos x="144" y="7"/>
                </a:cxn>
                <a:cxn ang="0">
                  <a:pos x="154" y="12"/>
                </a:cxn>
              </a:cxnLst>
              <a:rect l="txL" t="txT" r="txR" b="txB"/>
              <a:pathLst>
                <a:path w="210" h="210">
                  <a:moveTo>
                    <a:pt x="159" y="15"/>
                  </a:moveTo>
                  <a:lnTo>
                    <a:pt x="162" y="22"/>
                  </a:lnTo>
                  <a:lnTo>
                    <a:pt x="164" y="27"/>
                  </a:lnTo>
                  <a:lnTo>
                    <a:pt x="165" y="34"/>
                  </a:lnTo>
                  <a:lnTo>
                    <a:pt x="164" y="39"/>
                  </a:lnTo>
                  <a:lnTo>
                    <a:pt x="155" y="49"/>
                  </a:lnTo>
                  <a:lnTo>
                    <a:pt x="149" y="54"/>
                  </a:lnTo>
                  <a:lnTo>
                    <a:pt x="144" y="57"/>
                  </a:lnTo>
                  <a:lnTo>
                    <a:pt x="142" y="62"/>
                  </a:lnTo>
                  <a:lnTo>
                    <a:pt x="144" y="64"/>
                  </a:lnTo>
                  <a:lnTo>
                    <a:pt x="146" y="65"/>
                  </a:lnTo>
                  <a:lnTo>
                    <a:pt x="149" y="67"/>
                  </a:lnTo>
                  <a:lnTo>
                    <a:pt x="152" y="67"/>
                  </a:lnTo>
                  <a:lnTo>
                    <a:pt x="155" y="69"/>
                  </a:lnTo>
                  <a:lnTo>
                    <a:pt x="160" y="67"/>
                  </a:lnTo>
                  <a:lnTo>
                    <a:pt x="164" y="65"/>
                  </a:lnTo>
                  <a:lnTo>
                    <a:pt x="167" y="64"/>
                  </a:lnTo>
                  <a:lnTo>
                    <a:pt x="172" y="57"/>
                  </a:lnTo>
                  <a:lnTo>
                    <a:pt x="177" y="54"/>
                  </a:lnTo>
                  <a:lnTo>
                    <a:pt x="182" y="52"/>
                  </a:lnTo>
                  <a:lnTo>
                    <a:pt x="187" y="52"/>
                  </a:lnTo>
                  <a:lnTo>
                    <a:pt x="189" y="54"/>
                  </a:lnTo>
                  <a:lnTo>
                    <a:pt x="190" y="57"/>
                  </a:lnTo>
                  <a:lnTo>
                    <a:pt x="192" y="62"/>
                  </a:lnTo>
                  <a:lnTo>
                    <a:pt x="194" y="65"/>
                  </a:lnTo>
                  <a:lnTo>
                    <a:pt x="195" y="69"/>
                  </a:lnTo>
                  <a:lnTo>
                    <a:pt x="199" y="72"/>
                  </a:lnTo>
                  <a:lnTo>
                    <a:pt x="200" y="72"/>
                  </a:lnTo>
                  <a:lnTo>
                    <a:pt x="203" y="72"/>
                  </a:lnTo>
                  <a:lnTo>
                    <a:pt x="205" y="77"/>
                  </a:lnTo>
                  <a:lnTo>
                    <a:pt x="207" y="82"/>
                  </a:lnTo>
                  <a:lnTo>
                    <a:pt x="208" y="89"/>
                  </a:lnTo>
                  <a:lnTo>
                    <a:pt x="208" y="94"/>
                  </a:lnTo>
                  <a:lnTo>
                    <a:pt x="210" y="100"/>
                  </a:lnTo>
                  <a:lnTo>
                    <a:pt x="210" y="105"/>
                  </a:lnTo>
                  <a:lnTo>
                    <a:pt x="210" y="112"/>
                  </a:lnTo>
                  <a:lnTo>
                    <a:pt x="208" y="117"/>
                  </a:lnTo>
                  <a:lnTo>
                    <a:pt x="205" y="139"/>
                  </a:lnTo>
                  <a:lnTo>
                    <a:pt x="195" y="157"/>
                  </a:lnTo>
                  <a:lnTo>
                    <a:pt x="184" y="174"/>
                  </a:lnTo>
                  <a:lnTo>
                    <a:pt x="170" y="189"/>
                  </a:lnTo>
                  <a:lnTo>
                    <a:pt x="154" y="199"/>
                  </a:lnTo>
                  <a:lnTo>
                    <a:pt x="134" y="207"/>
                  </a:lnTo>
                  <a:lnTo>
                    <a:pt x="114" y="210"/>
                  </a:lnTo>
                  <a:lnTo>
                    <a:pt x="93" y="210"/>
                  </a:lnTo>
                  <a:lnTo>
                    <a:pt x="73" y="207"/>
                  </a:lnTo>
                  <a:lnTo>
                    <a:pt x="53" y="197"/>
                  </a:lnTo>
                  <a:lnTo>
                    <a:pt x="36" y="185"/>
                  </a:lnTo>
                  <a:lnTo>
                    <a:pt x="23" y="172"/>
                  </a:lnTo>
                  <a:lnTo>
                    <a:pt x="11" y="155"/>
                  </a:lnTo>
                  <a:lnTo>
                    <a:pt x="3" y="135"/>
                  </a:lnTo>
                  <a:lnTo>
                    <a:pt x="0" y="115"/>
                  </a:lnTo>
                  <a:lnTo>
                    <a:pt x="0" y="94"/>
                  </a:lnTo>
                  <a:lnTo>
                    <a:pt x="3" y="74"/>
                  </a:lnTo>
                  <a:lnTo>
                    <a:pt x="13" y="54"/>
                  </a:lnTo>
                  <a:lnTo>
                    <a:pt x="25" y="37"/>
                  </a:lnTo>
                  <a:lnTo>
                    <a:pt x="38" y="22"/>
                  </a:lnTo>
                  <a:lnTo>
                    <a:pt x="56" y="12"/>
                  </a:lnTo>
                  <a:lnTo>
                    <a:pt x="74" y="4"/>
                  </a:lnTo>
                  <a:lnTo>
                    <a:pt x="94" y="0"/>
                  </a:lnTo>
                  <a:lnTo>
                    <a:pt x="116" y="0"/>
                  </a:lnTo>
                  <a:lnTo>
                    <a:pt x="122" y="0"/>
                  </a:lnTo>
                  <a:lnTo>
                    <a:pt x="127" y="2"/>
                  </a:lnTo>
                  <a:lnTo>
                    <a:pt x="134" y="4"/>
                  </a:lnTo>
                  <a:lnTo>
                    <a:pt x="139" y="5"/>
                  </a:lnTo>
                  <a:lnTo>
                    <a:pt x="144" y="7"/>
                  </a:lnTo>
                  <a:lnTo>
                    <a:pt x="149" y="10"/>
                  </a:lnTo>
                  <a:lnTo>
                    <a:pt x="154" y="12"/>
                  </a:lnTo>
                  <a:lnTo>
                    <a:pt x="159" y="15"/>
                  </a:lnTo>
                  <a:close/>
                </a:path>
              </a:pathLst>
            </a:custGeom>
            <a:solidFill>
              <a:srgbClr val="FF5E7A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3564" name="Freeform 96"/>
            <p:cNvSpPr/>
            <p:nvPr/>
          </p:nvSpPr>
          <p:spPr>
            <a:xfrm>
              <a:off x="838" y="3349"/>
              <a:ext cx="252" cy="112"/>
            </a:xfrm>
            <a:custGeom>
              <a:avLst/>
              <a:gdLst>
                <a:gd name="txL" fmla="*/ 0 w 252"/>
                <a:gd name="txT" fmla="*/ 0 h 225"/>
                <a:gd name="txR" fmla="*/ 252 w 252"/>
                <a:gd name="txB" fmla="*/ 225 h 225"/>
              </a:gdLst>
              <a:ahLst/>
              <a:cxnLst>
                <a:cxn ang="0">
                  <a:pos x="78" y="10"/>
                </a:cxn>
                <a:cxn ang="0">
                  <a:pos x="78" y="17"/>
                </a:cxn>
                <a:cxn ang="0">
                  <a:pos x="89" y="32"/>
                </a:cxn>
                <a:cxn ang="0">
                  <a:pos x="89" y="43"/>
                </a:cxn>
                <a:cxn ang="0">
                  <a:pos x="73" y="47"/>
                </a:cxn>
                <a:cxn ang="0">
                  <a:pos x="64" y="40"/>
                </a:cxn>
                <a:cxn ang="0">
                  <a:pos x="55" y="33"/>
                </a:cxn>
                <a:cxn ang="0">
                  <a:pos x="46" y="32"/>
                </a:cxn>
                <a:cxn ang="0">
                  <a:pos x="36" y="35"/>
                </a:cxn>
                <a:cxn ang="0">
                  <a:pos x="26" y="42"/>
                </a:cxn>
                <a:cxn ang="0">
                  <a:pos x="18" y="50"/>
                </a:cxn>
                <a:cxn ang="0">
                  <a:pos x="10" y="63"/>
                </a:cxn>
                <a:cxn ang="0">
                  <a:pos x="5" y="77"/>
                </a:cxn>
                <a:cxn ang="0">
                  <a:pos x="0" y="92"/>
                </a:cxn>
                <a:cxn ang="0">
                  <a:pos x="0" y="122"/>
                </a:cxn>
                <a:cxn ang="0">
                  <a:pos x="13" y="164"/>
                </a:cxn>
                <a:cxn ang="0">
                  <a:pos x="45" y="197"/>
                </a:cxn>
                <a:cxn ang="0">
                  <a:pos x="88" y="220"/>
                </a:cxn>
                <a:cxn ang="0">
                  <a:pos x="126" y="225"/>
                </a:cxn>
                <a:cxn ang="0">
                  <a:pos x="151" y="224"/>
                </a:cxn>
                <a:cxn ang="0">
                  <a:pos x="174" y="219"/>
                </a:cxn>
                <a:cxn ang="0">
                  <a:pos x="195" y="209"/>
                </a:cxn>
                <a:cxn ang="0">
                  <a:pos x="215" y="195"/>
                </a:cxn>
                <a:cxn ang="0">
                  <a:pos x="230" y="179"/>
                </a:cxn>
                <a:cxn ang="0">
                  <a:pos x="242" y="160"/>
                </a:cxn>
                <a:cxn ang="0">
                  <a:pos x="250" y="139"/>
                </a:cxn>
                <a:cxn ang="0">
                  <a:pos x="252" y="104"/>
                </a:cxn>
                <a:cxn ang="0">
                  <a:pos x="237" y="62"/>
                </a:cxn>
                <a:cxn ang="0">
                  <a:pos x="207" y="28"/>
                </a:cxn>
                <a:cxn ang="0">
                  <a:pos x="162" y="7"/>
                </a:cxn>
                <a:cxn ang="0">
                  <a:pos x="131" y="0"/>
                </a:cxn>
                <a:cxn ang="0">
                  <a:pos x="114" y="0"/>
                </a:cxn>
                <a:cxn ang="0">
                  <a:pos x="101" y="2"/>
                </a:cxn>
                <a:cxn ang="0">
                  <a:pos x="86" y="5"/>
                </a:cxn>
              </a:cxnLst>
              <a:rect l="txL" t="txT" r="txR" b="txB"/>
              <a:pathLst>
                <a:path w="252" h="225">
                  <a:moveTo>
                    <a:pt x="79" y="7"/>
                  </a:moveTo>
                  <a:lnTo>
                    <a:pt x="78" y="10"/>
                  </a:lnTo>
                  <a:lnTo>
                    <a:pt x="76" y="13"/>
                  </a:lnTo>
                  <a:lnTo>
                    <a:pt x="78" y="17"/>
                  </a:lnTo>
                  <a:lnTo>
                    <a:pt x="83" y="23"/>
                  </a:lnTo>
                  <a:lnTo>
                    <a:pt x="89" y="32"/>
                  </a:lnTo>
                  <a:lnTo>
                    <a:pt x="93" y="38"/>
                  </a:lnTo>
                  <a:lnTo>
                    <a:pt x="89" y="43"/>
                  </a:lnTo>
                  <a:lnTo>
                    <a:pt x="81" y="47"/>
                  </a:lnTo>
                  <a:lnTo>
                    <a:pt x="73" y="47"/>
                  </a:lnTo>
                  <a:lnTo>
                    <a:pt x="68" y="45"/>
                  </a:lnTo>
                  <a:lnTo>
                    <a:pt x="64" y="40"/>
                  </a:lnTo>
                  <a:lnTo>
                    <a:pt x="58" y="35"/>
                  </a:lnTo>
                  <a:lnTo>
                    <a:pt x="55" y="33"/>
                  </a:lnTo>
                  <a:lnTo>
                    <a:pt x="50" y="32"/>
                  </a:lnTo>
                  <a:lnTo>
                    <a:pt x="46" y="32"/>
                  </a:lnTo>
                  <a:lnTo>
                    <a:pt x="41" y="33"/>
                  </a:lnTo>
                  <a:lnTo>
                    <a:pt x="36" y="35"/>
                  </a:lnTo>
                  <a:lnTo>
                    <a:pt x="31" y="38"/>
                  </a:lnTo>
                  <a:lnTo>
                    <a:pt x="26" y="42"/>
                  </a:lnTo>
                  <a:lnTo>
                    <a:pt x="23" y="43"/>
                  </a:lnTo>
                  <a:lnTo>
                    <a:pt x="18" y="50"/>
                  </a:lnTo>
                  <a:lnTo>
                    <a:pt x="13" y="57"/>
                  </a:lnTo>
                  <a:lnTo>
                    <a:pt x="10" y="63"/>
                  </a:lnTo>
                  <a:lnTo>
                    <a:pt x="7" y="70"/>
                  </a:lnTo>
                  <a:lnTo>
                    <a:pt x="5" y="77"/>
                  </a:lnTo>
                  <a:lnTo>
                    <a:pt x="2" y="85"/>
                  </a:lnTo>
                  <a:lnTo>
                    <a:pt x="0" y="92"/>
                  </a:lnTo>
                  <a:lnTo>
                    <a:pt x="0" y="100"/>
                  </a:lnTo>
                  <a:lnTo>
                    <a:pt x="0" y="122"/>
                  </a:lnTo>
                  <a:lnTo>
                    <a:pt x="5" y="144"/>
                  </a:lnTo>
                  <a:lnTo>
                    <a:pt x="13" y="164"/>
                  </a:lnTo>
                  <a:lnTo>
                    <a:pt x="28" y="182"/>
                  </a:lnTo>
                  <a:lnTo>
                    <a:pt x="45" y="197"/>
                  </a:lnTo>
                  <a:lnTo>
                    <a:pt x="64" y="210"/>
                  </a:lnTo>
                  <a:lnTo>
                    <a:pt x="88" y="220"/>
                  </a:lnTo>
                  <a:lnTo>
                    <a:pt x="113" y="225"/>
                  </a:lnTo>
                  <a:lnTo>
                    <a:pt x="126" y="225"/>
                  </a:lnTo>
                  <a:lnTo>
                    <a:pt x="139" y="225"/>
                  </a:lnTo>
                  <a:lnTo>
                    <a:pt x="151" y="224"/>
                  </a:lnTo>
                  <a:lnTo>
                    <a:pt x="162" y="222"/>
                  </a:lnTo>
                  <a:lnTo>
                    <a:pt x="174" y="219"/>
                  </a:lnTo>
                  <a:lnTo>
                    <a:pt x="185" y="214"/>
                  </a:lnTo>
                  <a:lnTo>
                    <a:pt x="195" y="209"/>
                  </a:lnTo>
                  <a:lnTo>
                    <a:pt x="205" y="202"/>
                  </a:lnTo>
                  <a:lnTo>
                    <a:pt x="215" y="195"/>
                  </a:lnTo>
                  <a:lnTo>
                    <a:pt x="223" y="187"/>
                  </a:lnTo>
                  <a:lnTo>
                    <a:pt x="230" y="179"/>
                  </a:lnTo>
                  <a:lnTo>
                    <a:pt x="237" y="169"/>
                  </a:lnTo>
                  <a:lnTo>
                    <a:pt x="242" y="160"/>
                  </a:lnTo>
                  <a:lnTo>
                    <a:pt x="247" y="149"/>
                  </a:lnTo>
                  <a:lnTo>
                    <a:pt x="250" y="139"/>
                  </a:lnTo>
                  <a:lnTo>
                    <a:pt x="252" y="127"/>
                  </a:lnTo>
                  <a:lnTo>
                    <a:pt x="252" y="104"/>
                  </a:lnTo>
                  <a:lnTo>
                    <a:pt x="247" y="82"/>
                  </a:lnTo>
                  <a:lnTo>
                    <a:pt x="237" y="62"/>
                  </a:lnTo>
                  <a:lnTo>
                    <a:pt x="223" y="43"/>
                  </a:lnTo>
                  <a:lnTo>
                    <a:pt x="207" y="28"/>
                  </a:lnTo>
                  <a:lnTo>
                    <a:pt x="185" y="15"/>
                  </a:lnTo>
                  <a:lnTo>
                    <a:pt x="162" y="7"/>
                  </a:lnTo>
                  <a:lnTo>
                    <a:pt x="137" y="2"/>
                  </a:lnTo>
                  <a:lnTo>
                    <a:pt x="131" y="0"/>
                  </a:lnTo>
                  <a:lnTo>
                    <a:pt x="122" y="0"/>
                  </a:lnTo>
                  <a:lnTo>
                    <a:pt x="114" y="0"/>
                  </a:lnTo>
                  <a:lnTo>
                    <a:pt x="108" y="2"/>
                  </a:lnTo>
                  <a:lnTo>
                    <a:pt x="101" y="2"/>
                  </a:lnTo>
                  <a:lnTo>
                    <a:pt x="93" y="3"/>
                  </a:lnTo>
                  <a:lnTo>
                    <a:pt x="86" y="5"/>
                  </a:lnTo>
                  <a:lnTo>
                    <a:pt x="79" y="7"/>
                  </a:lnTo>
                  <a:close/>
                </a:path>
              </a:pathLst>
            </a:custGeom>
            <a:solidFill>
              <a:srgbClr val="FF3D54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3565" name="Freeform 97"/>
            <p:cNvSpPr/>
            <p:nvPr/>
          </p:nvSpPr>
          <p:spPr>
            <a:xfrm>
              <a:off x="1275" y="3409"/>
              <a:ext cx="153" cy="68"/>
            </a:xfrm>
            <a:custGeom>
              <a:avLst/>
              <a:gdLst>
                <a:gd name="txL" fmla="*/ 0 w 153"/>
                <a:gd name="txT" fmla="*/ 0 h 137"/>
                <a:gd name="txR" fmla="*/ 153 w 153"/>
                <a:gd name="txB" fmla="*/ 137 h 137"/>
              </a:gdLst>
              <a:ahLst/>
              <a:cxnLst>
                <a:cxn ang="0">
                  <a:pos x="109" y="9"/>
                </a:cxn>
                <a:cxn ang="0">
                  <a:pos x="109" y="9"/>
                </a:cxn>
                <a:cxn ang="0">
                  <a:pos x="109" y="10"/>
                </a:cxn>
                <a:cxn ang="0">
                  <a:pos x="109" y="12"/>
                </a:cxn>
                <a:cxn ang="0">
                  <a:pos x="108" y="14"/>
                </a:cxn>
                <a:cxn ang="0">
                  <a:pos x="106" y="22"/>
                </a:cxn>
                <a:cxn ang="0">
                  <a:pos x="103" y="30"/>
                </a:cxn>
                <a:cxn ang="0">
                  <a:pos x="101" y="35"/>
                </a:cxn>
                <a:cxn ang="0">
                  <a:pos x="103" y="39"/>
                </a:cxn>
                <a:cxn ang="0">
                  <a:pos x="104" y="40"/>
                </a:cxn>
                <a:cxn ang="0">
                  <a:pos x="108" y="44"/>
                </a:cxn>
                <a:cxn ang="0">
                  <a:pos x="109" y="44"/>
                </a:cxn>
                <a:cxn ang="0">
                  <a:pos x="114" y="37"/>
                </a:cxn>
                <a:cxn ang="0">
                  <a:pos x="116" y="34"/>
                </a:cxn>
                <a:cxn ang="0">
                  <a:pos x="121" y="29"/>
                </a:cxn>
                <a:cxn ang="0">
                  <a:pos x="126" y="25"/>
                </a:cxn>
                <a:cxn ang="0">
                  <a:pos x="131" y="22"/>
                </a:cxn>
                <a:cxn ang="0">
                  <a:pos x="136" y="29"/>
                </a:cxn>
                <a:cxn ang="0">
                  <a:pos x="141" y="34"/>
                </a:cxn>
                <a:cxn ang="0">
                  <a:pos x="144" y="40"/>
                </a:cxn>
                <a:cxn ang="0">
                  <a:pos x="148" y="47"/>
                </a:cxn>
                <a:cxn ang="0">
                  <a:pos x="151" y="55"/>
                </a:cxn>
                <a:cxn ang="0">
                  <a:pos x="153" y="62"/>
                </a:cxn>
                <a:cxn ang="0">
                  <a:pos x="153" y="70"/>
                </a:cxn>
                <a:cxn ang="0">
                  <a:pos x="153" y="77"/>
                </a:cxn>
                <a:cxn ang="0">
                  <a:pos x="149" y="90"/>
                </a:cxn>
                <a:cxn ang="0">
                  <a:pos x="143" y="104"/>
                </a:cxn>
                <a:cxn ang="0">
                  <a:pos x="134" y="114"/>
                </a:cxn>
                <a:cxn ang="0">
                  <a:pos x="124" y="124"/>
                </a:cxn>
                <a:cxn ang="0">
                  <a:pos x="113" y="130"/>
                </a:cxn>
                <a:cxn ang="0">
                  <a:pos x="100" y="135"/>
                </a:cxn>
                <a:cxn ang="0">
                  <a:pos x="85" y="137"/>
                </a:cxn>
                <a:cxn ang="0">
                  <a:pos x="68" y="137"/>
                </a:cxn>
                <a:cxn ang="0">
                  <a:pos x="53" y="134"/>
                </a:cxn>
                <a:cxn ang="0">
                  <a:pos x="40" y="127"/>
                </a:cxn>
                <a:cxn ang="0">
                  <a:pos x="27" y="120"/>
                </a:cxn>
                <a:cxn ang="0">
                  <a:pos x="17" y="110"/>
                </a:cxn>
                <a:cxn ang="0">
                  <a:pos x="8" y="100"/>
                </a:cxn>
                <a:cxn ang="0">
                  <a:pos x="3" y="87"/>
                </a:cxn>
                <a:cxn ang="0">
                  <a:pos x="0" y="74"/>
                </a:cxn>
                <a:cxn ang="0">
                  <a:pos x="0" y="60"/>
                </a:cxn>
                <a:cxn ang="0">
                  <a:pos x="3" y="47"/>
                </a:cxn>
                <a:cxn ang="0">
                  <a:pos x="8" y="35"/>
                </a:cxn>
                <a:cxn ang="0">
                  <a:pos x="17" y="24"/>
                </a:cxn>
                <a:cxn ang="0">
                  <a:pos x="27" y="15"/>
                </a:cxn>
                <a:cxn ang="0">
                  <a:pos x="40" y="7"/>
                </a:cxn>
                <a:cxn ang="0">
                  <a:pos x="53" y="2"/>
                </a:cxn>
                <a:cxn ang="0">
                  <a:pos x="68" y="0"/>
                </a:cxn>
                <a:cxn ang="0">
                  <a:pos x="83" y="0"/>
                </a:cxn>
                <a:cxn ang="0">
                  <a:pos x="86" y="2"/>
                </a:cxn>
                <a:cxn ang="0">
                  <a:pos x="90" y="2"/>
                </a:cxn>
                <a:cxn ang="0">
                  <a:pos x="93" y="2"/>
                </a:cxn>
                <a:cxn ang="0">
                  <a:pos x="96" y="4"/>
                </a:cxn>
                <a:cxn ang="0">
                  <a:pos x="100" y="4"/>
                </a:cxn>
                <a:cxn ang="0">
                  <a:pos x="103" y="5"/>
                </a:cxn>
                <a:cxn ang="0">
                  <a:pos x="106" y="7"/>
                </a:cxn>
                <a:cxn ang="0">
                  <a:pos x="109" y="9"/>
                </a:cxn>
              </a:cxnLst>
              <a:rect l="txL" t="txT" r="txR" b="txB"/>
              <a:pathLst>
                <a:path w="153" h="137">
                  <a:moveTo>
                    <a:pt x="109" y="9"/>
                  </a:moveTo>
                  <a:lnTo>
                    <a:pt x="109" y="9"/>
                  </a:lnTo>
                  <a:lnTo>
                    <a:pt x="109" y="10"/>
                  </a:lnTo>
                  <a:lnTo>
                    <a:pt x="109" y="12"/>
                  </a:lnTo>
                  <a:lnTo>
                    <a:pt x="108" y="14"/>
                  </a:lnTo>
                  <a:lnTo>
                    <a:pt x="106" y="22"/>
                  </a:lnTo>
                  <a:lnTo>
                    <a:pt x="103" y="30"/>
                  </a:lnTo>
                  <a:lnTo>
                    <a:pt x="101" y="35"/>
                  </a:lnTo>
                  <a:lnTo>
                    <a:pt x="103" y="39"/>
                  </a:lnTo>
                  <a:lnTo>
                    <a:pt x="104" y="40"/>
                  </a:lnTo>
                  <a:lnTo>
                    <a:pt x="108" y="44"/>
                  </a:lnTo>
                  <a:lnTo>
                    <a:pt x="109" y="44"/>
                  </a:lnTo>
                  <a:lnTo>
                    <a:pt x="114" y="37"/>
                  </a:lnTo>
                  <a:lnTo>
                    <a:pt x="116" y="34"/>
                  </a:lnTo>
                  <a:lnTo>
                    <a:pt x="121" y="29"/>
                  </a:lnTo>
                  <a:lnTo>
                    <a:pt x="126" y="25"/>
                  </a:lnTo>
                  <a:lnTo>
                    <a:pt x="131" y="22"/>
                  </a:lnTo>
                  <a:lnTo>
                    <a:pt x="136" y="29"/>
                  </a:lnTo>
                  <a:lnTo>
                    <a:pt x="141" y="34"/>
                  </a:lnTo>
                  <a:lnTo>
                    <a:pt x="144" y="40"/>
                  </a:lnTo>
                  <a:lnTo>
                    <a:pt x="148" y="47"/>
                  </a:lnTo>
                  <a:lnTo>
                    <a:pt x="151" y="55"/>
                  </a:lnTo>
                  <a:lnTo>
                    <a:pt x="153" y="62"/>
                  </a:lnTo>
                  <a:lnTo>
                    <a:pt x="153" y="70"/>
                  </a:lnTo>
                  <a:lnTo>
                    <a:pt x="153" y="77"/>
                  </a:lnTo>
                  <a:lnTo>
                    <a:pt x="149" y="90"/>
                  </a:lnTo>
                  <a:lnTo>
                    <a:pt x="143" y="104"/>
                  </a:lnTo>
                  <a:lnTo>
                    <a:pt x="134" y="114"/>
                  </a:lnTo>
                  <a:lnTo>
                    <a:pt x="124" y="124"/>
                  </a:lnTo>
                  <a:lnTo>
                    <a:pt x="113" y="130"/>
                  </a:lnTo>
                  <a:lnTo>
                    <a:pt x="100" y="135"/>
                  </a:lnTo>
                  <a:lnTo>
                    <a:pt x="85" y="137"/>
                  </a:lnTo>
                  <a:lnTo>
                    <a:pt x="68" y="137"/>
                  </a:lnTo>
                  <a:lnTo>
                    <a:pt x="53" y="134"/>
                  </a:lnTo>
                  <a:lnTo>
                    <a:pt x="40" y="127"/>
                  </a:lnTo>
                  <a:lnTo>
                    <a:pt x="27" y="120"/>
                  </a:lnTo>
                  <a:lnTo>
                    <a:pt x="17" y="110"/>
                  </a:lnTo>
                  <a:lnTo>
                    <a:pt x="8" y="100"/>
                  </a:lnTo>
                  <a:lnTo>
                    <a:pt x="3" y="87"/>
                  </a:lnTo>
                  <a:lnTo>
                    <a:pt x="0" y="74"/>
                  </a:lnTo>
                  <a:lnTo>
                    <a:pt x="0" y="60"/>
                  </a:lnTo>
                  <a:lnTo>
                    <a:pt x="3" y="47"/>
                  </a:lnTo>
                  <a:lnTo>
                    <a:pt x="8" y="35"/>
                  </a:lnTo>
                  <a:lnTo>
                    <a:pt x="17" y="24"/>
                  </a:lnTo>
                  <a:lnTo>
                    <a:pt x="27" y="15"/>
                  </a:lnTo>
                  <a:lnTo>
                    <a:pt x="40" y="7"/>
                  </a:lnTo>
                  <a:lnTo>
                    <a:pt x="53" y="2"/>
                  </a:lnTo>
                  <a:lnTo>
                    <a:pt x="68" y="0"/>
                  </a:lnTo>
                  <a:lnTo>
                    <a:pt x="83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3" y="2"/>
                  </a:lnTo>
                  <a:lnTo>
                    <a:pt x="96" y="4"/>
                  </a:lnTo>
                  <a:lnTo>
                    <a:pt x="100" y="4"/>
                  </a:lnTo>
                  <a:lnTo>
                    <a:pt x="103" y="5"/>
                  </a:lnTo>
                  <a:lnTo>
                    <a:pt x="106" y="7"/>
                  </a:lnTo>
                  <a:lnTo>
                    <a:pt x="109" y="9"/>
                  </a:lnTo>
                  <a:close/>
                </a:path>
              </a:pathLst>
            </a:custGeom>
            <a:solidFill>
              <a:srgbClr val="FF7AA3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3566" name="Freeform 98"/>
            <p:cNvSpPr/>
            <p:nvPr/>
          </p:nvSpPr>
          <p:spPr>
            <a:xfrm>
              <a:off x="1267" y="0"/>
              <a:ext cx="248" cy="3212"/>
            </a:xfrm>
            <a:custGeom>
              <a:avLst/>
              <a:gdLst>
                <a:gd name="txL" fmla="*/ 0 w 248"/>
                <a:gd name="txT" fmla="*/ 0 h 6424"/>
                <a:gd name="txR" fmla="*/ 248 w 248"/>
                <a:gd name="txB" fmla="*/ 6424 h 6424"/>
              </a:gdLst>
              <a:ahLst/>
              <a:cxnLst>
                <a:cxn ang="0">
                  <a:pos x="199" y="32"/>
                </a:cxn>
                <a:cxn ang="0">
                  <a:pos x="200" y="19"/>
                </a:cxn>
                <a:cxn ang="0">
                  <a:pos x="205" y="9"/>
                </a:cxn>
                <a:cxn ang="0">
                  <a:pos x="214" y="2"/>
                </a:cxn>
                <a:cxn ang="0">
                  <a:pos x="223" y="0"/>
                </a:cxn>
                <a:cxn ang="0">
                  <a:pos x="233" y="2"/>
                </a:cxn>
                <a:cxn ang="0">
                  <a:pos x="242" y="9"/>
                </a:cxn>
                <a:cxn ang="0">
                  <a:pos x="247" y="19"/>
                </a:cxn>
                <a:cxn ang="0">
                  <a:pos x="248" y="32"/>
                </a:cxn>
                <a:cxn ang="0">
                  <a:pos x="248" y="6178"/>
                </a:cxn>
                <a:cxn ang="0">
                  <a:pos x="245" y="6189"/>
                </a:cxn>
                <a:cxn ang="0">
                  <a:pos x="240" y="6198"/>
                </a:cxn>
                <a:cxn ang="0">
                  <a:pos x="232" y="6203"/>
                </a:cxn>
                <a:cxn ang="0">
                  <a:pos x="228" y="6211"/>
                </a:cxn>
                <a:cxn ang="0">
                  <a:pos x="227" y="6223"/>
                </a:cxn>
                <a:cxn ang="0">
                  <a:pos x="223" y="6236"/>
                </a:cxn>
                <a:cxn ang="0">
                  <a:pos x="218" y="6248"/>
                </a:cxn>
                <a:cxn ang="0">
                  <a:pos x="210" y="6259"/>
                </a:cxn>
                <a:cxn ang="0">
                  <a:pos x="197" y="6274"/>
                </a:cxn>
                <a:cxn ang="0">
                  <a:pos x="177" y="6293"/>
                </a:cxn>
                <a:cxn ang="0">
                  <a:pos x="156" y="6313"/>
                </a:cxn>
                <a:cxn ang="0">
                  <a:pos x="134" y="6333"/>
                </a:cxn>
                <a:cxn ang="0">
                  <a:pos x="114" y="6351"/>
                </a:cxn>
                <a:cxn ang="0">
                  <a:pos x="96" y="6368"/>
                </a:cxn>
                <a:cxn ang="0">
                  <a:pos x="84" y="6381"/>
                </a:cxn>
                <a:cxn ang="0">
                  <a:pos x="73" y="6398"/>
                </a:cxn>
                <a:cxn ang="0">
                  <a:pos x="41" y="6416"/>
                </a:cxn>
                <a:cxn ang="0">
                  <a:pos x="11" y="6424"/>
                </a:cxn>
                <a:cxn ang="0">
                  <a:pos x="0" y="6413"/>
                </a:cxn>
                <a:cxn ang="0">
                  <a:pos x="13" y="6388"/>
                </a:cxn>
                <a:cxn ang="0">
                  <a:pos x="28" y="6366"/>
                </a:cxn>
                <a:cxn ang="0">
                  <a:pos x="43" y="6343"/>
                </a:cxn>
                <a:cxn ang="0">
                  <a:pos x="59" y="6319"/>
                </a:cxn>
                <a:cxn ang="0">
                  <a:pos x="76" y="6296"/>
                </a:cxn>
                <a:cxn ang="0">
                  <a:pos x="93" y="6274"/>
                </a:cxn>
                <a:cxn ang="0">
                  <a:pos x="108" y="6256"/>
                </a:cxn>
                <a:cxn ang="0">
                  <a:pos x="121" y="6241"/>
                </a:cxn>
                <a:cxn ang="0">
                  <a:pos x="137" y="6223"/>
                </a:cxn>
                <a:cxn ang="0">
                  <a:pos x="157" y="6196"/>
                </a:cxn>
                <a:cxn ang="0">
                  <a:pos x="174" y="6169"/>
                </a:cxn>
                <a:cxn ang="0">
                  <a:pos x="190" y="6153"/>
                </a:cxn>
              </a:cxnLst>
              <a:rect l="txL" t="txT" r="txR" b="txB"/>
              <a:pathLst>
                <a:path w="248" h="6424">
                  <a:moveTo>
                    <a:pt x="199" y="6151"/>
                  </a:moveTo>
                  <a:lnTo>
                    <a:pt x="199" y="32"/>
                  </a:lnTo>
                  <a:lnTo>
                    <a:pt x="199" y="25"/>
                  </a:lnTo>
                  <a:lnTo>
                    <a:pt x="200" y="19"/>
                  </a:lnTo>
                  <a:lnTo>
                    <a:pt x="202" y="14"/>
                  </a:lnTo>
                  <a:lnTo>
                    <a:pt x="205" y="9"/>
                  </a:lnTo>
                  <a:lnTo>
                    <a:pt x="209" y="5"/>
                  </a:lnTo>
                  <a:lnTo>
                    <a:pt x="214" y="2"/>
                  </a:lnTo>
                  <a:lnTo>
                    <a:pt x="218" y="0"/>
                  </a:lnTo>
                  <a:lnTo>
                    <a:pt x="223" y="0"/>
                  </a:lnTo>
                  <a:lnTo>
                    <a:pt x="228" y="0"/>
                  </a:lnTo>
                  <a:lnTo>
                    <a:pt x="233" y="2"/>
                  </a:lnTo>
                  <a:lnTo>
                    <a:pt x="238" y="5"/>
                  </a:lnTo>
                  <a:lnTo>
                    <a:pt x="242" y="9"/>
                  </a:lnTo>
                  <a:lnTo>
                    <a:pt x="245" y="14"/>
                  </a:lnTo>
                  <a:lnTo>
                    <a:pt x="247" y="19"/>
                  </a:lnTo>
                  <a:lnTo>
                    <a:pt x="248" y="25"/>
                  </a:lnTo>
                  <a:lnTo>
                    <a:pt x="248" y="32"/>
                  </a:lnTo>
                  <a:lnTo>
                    <a:pt x="248" y="6173"/>
                  </a:lnTo>
                  <a:lnTo>
                    <a:pt x="248" y="6178"/>
                  </a:lnTo>
                  <a:lnTo>
                    <a:pt x="247" y="6184"/>
                  </a:lnTo>
                  <a:lnTo>
                    <a:pt x="245" y="6189"/>
                  </a:lnTo>
                  <a:lnTo>
                    <a:pt x="243" y="6193"/>
                  </a:lnTo>
                  <a:lnTo>
                    <a:pt x="240" y="6198"/>
                  </a:lnTo>
                  <a:lnTo>
                    <a:pt x="237" y="6199"/>
                  </a:lnTo>
                  <a:lnTo>
                    <a:pt x="232" y="6203"/>
                  </a:lnTo>
                  <a:lnTo>
                    <a:pt x="228" y="6204"/>
                  </a:lnTo>
                  <a:lnTo>
                    <a:pt x="228" y="6211"/>
                  </a:lnTo>
                  <a:lnTo>
                    <a:pt x="228" y="6216"/>
                  </a:lnTo>
                  <a:lnTo>
                    <a:pt x="227" y="6223"/>
                  </a:lnTo>
                  <a:lnTo>
                    <a:pt x="225" y="6229"/>
                  </a:lnTo>
                  <a:lnTo>
                    <a:pt x="223" y="6236"/>
                  </a:lnTo>
                  <a:lnTo>
                    <a:pt x="222" y="6241"/>
                  </a:lnTo>
                  <a:lnTo>
                    <a:pt x="218" y="6248"/>
                  </a:lnTo>
                  <a:lnTo>
                    <a:pt x="215" y="6253"/>
                  </a:lnTo>
                  <a:lnTo>
                    <a:pt x="210" y="6259"/>
                  </a:lnTo>
                  <a:lnTo>
                    <a:pt x="204" y="6266"/>
                  </a:lnTo>
                  <a:lnTo>
                    <a:pt x="197" y="6274"/>
                  </a:lnTo>
                  <a:lnTo>
                    <a:pt x="187" y="6284"/>
                  </a:lnTo>
                  <a:lnTo>
                    <a:pt x="177" y="6293"/>
                  </a:lnTo>
                  <a:lnTo>
                    <a:pt x="167" y="6303"/>
                  </a:lnTo>
                  <a:lnTo>
                    <a:pt x="156" y="6313"/>
                  </a:lnTo>
                  <a:lnTo>
                    <a:pt x="146" y="6323"/>
                  </a:lnTo>
                  <a:lnTo>
                    <a:pt x="134" y="6333"/>
                  </a:lnTo>
                  <a:lnTo>
                    <a:pt x="124" y="6341"/>
                  </a:lnTo>
                  <a:lnTo>
                    <a:pt x="114" y="6351"/>
                  </a:lnTo>
                  <a:lnTo>
                    <a:pt x="104" y="6359"/>
                  </a:lnTo>
                  <a:lnTo>
                    <a:pt x="96" y="6368"/>
                  </a:lnTo>
                  <a:lnTo>
                    <a:pt x="89" y="6374"/>
                  </a:lnTo>
                  <a:lnTo>
                    <a:pt x="84" y="6381"/>
                  </a:lnTo>
                  <a:lnTo>
                    <a:pt x="81" y="6388"/>
                  </a:lnTo>
                  <a:lnTo>
                    <a:pt x="73" y="6398"/>
                  </a:lnTo>
                  <a:lnTo>
                    <a:pt x="58" y="6408"/>
                  </a:lnTo>
                  <a:lnTo>
                    <a:pt x="41" y="6416"/>
                  </a:lnTo>
                  <a:lnTo>
                    <a:pt x="25" y="6423"/>
                  </a:lnTo>
                  <a:lnTo>
                    <a:pt x="11" y="6424"/>
                  </a:lnTo>
                  <a:lnTo>
                    <a:pt x="2" y="6421"/>
                  </a:lnTo>
                  <a:lnTo>
                    <a:pt x="0" y="6413"/>
                  </a:lnTo>
                  <a:lnTo>
                    <a:pt x="6" y="6398"/>
                  </a:lnTo>
                  <a:lnTo>
                    <a:pt x="13" y="6388"/>
                  </a:lnTo>
                  <a:lnTo>
                    <a:pt x="21" y="6378"/>
                  </a:lnTo>
                  <a:lnTo>
                    <a:pt x="28" y="6366"/>
                  </a:lnTo>
                  <a:lnTo>
                    <a:pt x="36" y="6354"/>
                  </a:lnTo>
                  <a:lnTo>
                    <a:pt x="43" y="6343"/>
                  </a:lnTo>
                  <a:lnTo>
                    <a:pt x="51" y="6331"/>
                  </a:lnTo>
                  <a:lnTo>
                    <a:pt x="59" y="6319"/>
                  </a:lnTo>
                  <a:lnTo>
                    <a:pt x="68" y="6308"/>
                  </a:lnTo>
                  <a:lnTo>
                    <a:pt x="76" y="6296"/>
                  </a:lnTo>
                  <a:lnTo>
                    <a:pt x="84" y="6286"/>
                  </a:lnTo>
                  <a:lnTo>
                    <a:pt x="93" y="6274"/>
                  </a:lnTo>
                  <a:lnTo>
                    <a:pt x="99" y="6266"/>
                  </a:lnTo>
                  <a:lnTo>
                    <a:pt x="108" y="6256"/>
                  </a:lnTo>
                  <a:lnTo>
                    <a:pt x="114" y="6248"/>
                  </a:lnTo>
                  <a:lnTo>
                    <a:pt x="121" y="6241"/>
                  </a:lnTo>
                  <a:lnTo>
                    <a:pt x="127" y="6234"/>
                  </a:lnTo>
                  <a:lnTo>
                    <a:pt x="137" y="6223"/>
                  </a:lnTo>
                  <a:lnTo>
                    <a:pt x="147" y="6209"/>
                  </a:lnTo>
                  <a:lnTo>
                    <a:pt x="157" y="6196"/>
                  </a:lnTo>
                  <a:lnTo>
                    <a:pt x="165" y="6181"/>
                  </a:lnTo>
                  <a:lnTo>
                    <a:pt x="174" y="6169"/>
                  </a:lnTo>
                  <a:lnTo>
                    <a:pt x="182" y="6159"/>
                  </a:lnTo>
                  <a:lnTo>
                    <a:pt x="190" y="6153"/>
                  </a:lnTo>
                  <a:lnTo>
                    <a:pt x="199" y="6151"/>
                  </a:lnTo>
                  <a:close/>
                </a:path>
              </a:pathLst>
            </a:custGeom>
            <a:solidFill>
              <a:srgbClr val="000033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23557" name="Rectangle 99"/>
          <p:cNvSpPr/>
          <p:nvPr/>
        </p:nvSpPr>
        <p:spPr>
          <a:xfrm>
            <a:off x="323850" y="476250"/>
            <a:ext cx="9145588" cy="2714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、选出没有语病的一项（ </a:t>
            </a:r>
            <a:r>
              <a:rPr lang="zh-CN" altLang="en-US" sz="2800" b="1" u="none" dirty="0">
                <a:solidFill>
                  <a:srgbClr val="0000FF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3200" b="1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   ）</a:t>
            </a:r>
            <a:r>
              <a:rPr lang="zh-CN" altLang="en-US" sz="2800" b="1" u="none" dirty="0">
                <a:solidFill>
                  <a:srgbClr val="000000"/>
                </a:solidFill>
                <a:latin typeface="ˎ̥" charset="0"/>
              </a:rPr>
              <a:t>                         </a:t>
            </a:r>
            <a:r>
              <a:rPr lang="en-US" altLang="zh-CN" sz="2800" b="1" u="none" dirty="0">
                <a:solidFill>
                  <a:srgbClr val="0000FF"/>
                </a:solidFill>
                <a:latin typeface="宋体" panose="02010600030101010101" pitchFamily="2" charset="-122"/>
              </a:rPr>
              <a:t>A</a:t>
            </a:r>
            <a:r>
              <a:rPr lang="zh-CN" altLang="en-US" sz="2800" b="1" u="none" dirty="0">
                <a:solidFill>
                  <a:srgbClr val="0000FF"/>
                </a:solidFill>
                <a:latin typeface="宋体" panose="02010600030101010101" pitchFamily="2" charset="-122"/>
              </a:rPr>
              <a:t>．全班同学和团员在课堂上都能积极发言。</a:t>
            </a:r>
            <a:br>
              <a:rPr lang="zh-CN" altLang="en-US" sz="2800" b="1" u="none" dirty="0">
                <a:solidFill>
                  <a:srgbClr val="0000FF"/>
                </a:solidFill>
                <a:latin typeface="宋体" panose="02010600030101010101" pitchFamily="2" charset="-122"/>
              </a:rPr>
            </a:br>
            <a:r>
              <a:rPr lang="en-US" altLang="zh-CN" sz="2800" b="1" u="none" dirty="0">
                <a:solidFill>
                  <a:srgbClr val="0000FF"/>
                </a:solidFill>
                <a:latin typeface="宋体" panose="02010600030101010101" pitchFamily="2" charset="-122"/>
              </a:rPr>
              <a:t>B</a:t>
            </a:r>
            <a:r>
              <a:rPr lang="zh-CN" altLang="en-US" sz="2800" b="1" u="none" dirty="0">
                <a:solidFill>
                  <a:srgbClr val="0000FF"/>
                </a:solidFill>
                <a:latin typeface="宋体" panose="02010600030101010101" pitchFamily="2" charset="-122"/>
              </a:rPr>
              <a:t>．一只狗在一只麻雀看来该是多么大的怪物啊！   </a:t>
            </a:r>
            <a:r>
              <a:rPr lang="en-US" altLang="zh-CN" sz="2800" b="1" u="none" dirty="0">
                <a:solidFill>
                  <a:srgbClr val="0000FF"/>
                </a:solidFill>
                <a:latin typeface="宋体" panose="02010600030101010101" pitchFamily="2" charset="-122"/>
              </a:rPr>
              <a:t>C</a:t>
            </a:r>
            <a:r>
              <a:rPr lang="zh-CN" altLang="en-US" sz="2800" b="1" u="none" dirty="0">
                <a:solidFill>
                  <a:srgbClr val="0000FF"/>
                </a:solidFill>
                <a:latin typeface="宋体" panose="02010600030101010101" pitchFamily="2" charset="-122"/>
              </a:rPr>
              <a:t>．通过这次丰富多彩的活动，使我们明白了许多做            人的道理。                                        </a:t>
            </a:r>
            <a:r>
              <a:rPr lang="en-US" altLang="zh-CN" sz="2800" b="1" u="none" dirty="0">
                <a:solidFill>
                  <a:srgbClr val="0000FF"/>
                </a:solidFill>
                <a:latin typeface="宋体" panose="02010600030101010101" pitchFamily="2" charset="-122"/>
              </a:rPr>
              <a:t>D</a:t>
            </a:r>
            <a:r>
              <a:rPr lang="zh-CN" altLang="en-US" sz="2800" b="1" u="none" dirty="0">
                <a:solidFill>
                  <a:srgbClr val="0000FF"/>
                </a:solidFill>
                <a:latin typeface="宋体" panose="02010600030101010101" pitchFamily="2" charset="-122"/>
              </a:rPr>
              <a:t>．我们向政府提意见是人民的责任。</a:t>
            </a:r>
            <a:endParaRPr lang="zh-CN" altLang="en-US" sz="2800" b="1" u="none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3558" name="Rectangle 100"/>
          <p:cNvSpPr/>
          <p:nvPr/>
        </p:nvSpPr>
        <p:spPr>
          <a:xfrm>
            <a:off x="250825" y="3622675"/>
            <a:ext cx="8893175" cy="314166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defTabSz="0">
              <a:tabLst>
                <a:tab pos="228600" algn="l"/>
              </a:tabLst>
            </a:pPr>
            <a:r>
              <a:rPr lang="en-US" altLang="zh-CN" sz="3200" b="1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、选出没有语病的一项（       ）</a:t>
            </a:r>
            <a:endParaRPr lang="zh-CN" altLang="en-US" sz="3200" u="none" dirty="0">
              <a:latin typeface="华文楷体" pitchFamily="2" charset="-122"/>
              <a:ea typeface="华文楷体" pitchFamily="2" charset="-122"/>
            </a:endParaRPr>
          </a:p>
          <a:p>
            <a:pPr defTabSz="0">
              <a:tabLst>
                <a:tab pos="228600" algn="l"/>
              </a:tabLst>
            </a:pPr>
            <a:r>
              <a:rPr lang="en-US" altLang="zh-CN" sz="2800" b="1" u="none" dirty="0">
                <a:solidFill>
                  <a:srgbClr val="0000FF"/>
                </a:solidFill>
                <a:latin typeface="宋体" panose="02010600030101010101" pitchFamily="2" charset="-122"/>
              </a:rPr>
              <a:t>A</a:t>
            </a:r>
            <a:r>
              <a:rPr lang="zh-CN" altLang="en-US" sz="2800" b="1" u="none" dirty="0">
                <a:solidFill>
                  <a:srgbClr val="0000FF"/>
                </a:solidFill>
                <a:latin typeface="Arial" panose="020B0604020202020204" pitchFamily="34" charset="0"/>
              </a:rPr>
              <a:t>、扬州市歌</a:t>
            </a:r>
            <a:r>
              <a:rPr lang="en-US" altLang="zh-CN" sz="2800" b="1" u="none" dirty="0">
                <a:solidFill>
                  <a:srgbClr val="0000FF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2800" b="1" u="none" dirty="0">
                <a:solidFill>
                  <a:srgbClr val="0000FF"/>
                </a:solidFill>
                <a:latin typeface="Arial" panose="020B0604020202020204" pitchFamily="34" charset="0"/>
              </a:rPr>
              <a:t>茉莉花</a:t>
            </a:r>
            <a:r>
              <a:rPr lang="en-US" altLang="zh-CN" sz="2800" b="1" u="none" dirty="0">
                <a:solidFill>
                  <a:srgbClr val="0000FF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2800" b="1" u="none" dirty="0">
                <a:solidFill>
                  <a:srgbClr val="0000FF"/>
                </a:solidFill>
                <a:latin typeface="Arial" panose="020B0604020202020204" pitchFamily="34" charset="0"/>
              </a:rPr>
              <a:t>具有鲜艳的地方色彩。</a:t>
            </a:r>
            <a:endParaRPr lang="zh-CN" altLang="en-US" sz="2800" b="1" u="none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defTabSz="0">
              <a:tabLst>
                <a:tab pos="228600" algn="l"/>
              </a:tabLst>
            </a:pPr>
            <a:r>
              <a:rPr lang="en-US" altLang="zh-CN" sz="2800" b="1" u="none" dirty="0">
                <a:solidFill>
                  <a:srgbClr val="0000FF"/>
                </a:solidFill>
                <a:latin typeface="宋体" panose="02010600030101010101" pitchFamily="2" charset="-122"/>
              </a:rPr>
              <a:t>B</a:t>
            </a:r>
            <a:r>
              <a:rPr lang="zh-CN" altLang="en-US" sz="2800" b="1" u="none" dirty="0">
                <a:solidFill>
                  <a:srgbClr val="0000FF"/>
                </a:solidFill>
                <a:latin typeface="Arial" panose="020B0604020202020204" pitchFamily="34" charset="0"/>
              </a:rPr>
              <a:t>、英法帝国主义联军烧毁并洗劫了举世闻名的圆       	明园。</a:t>
            </a:r>
            <a:endParaRPr lang="zh-CN" altLang="en-US" sz="2800" b="1" u="none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defTabSz="0">
              <a:tabLst>
                <a:tab pos="228600" algn="l"/>
              </a:tabLst>
            </a:pPr>
            <a:r>
              <a:rPr lang="en-US" altLang="zh-CN" sz="2800" b="1" u="none" dirty="0">
                <a:solidFill>
                  <a:srgbClr val="0000FF"/>
                </a:solidFill>
                <a:latin typeface="宋体" panose="02010600030101010101" pitchFamily="2" charset="-122"/>
              </a:rPr>
              <a:t>C</a:t>
            </a:r>
            <a:r>
              <a:rPr lang="zh-CN" altLang="en-US" sz="2800" b="1" u="none" dirty="0">
                <a:solidFill>
                  <a:srgbClr val="0000FF"/>
                </a:solidFill>
                <a:latin typeface="Arial" panose="020B0604020202020204" pitchFamily="34" charset="0"/>
              </a:rPr>
              <a:t>、人非圣贤，就是圣贤，也难免犯错误。</a:t>
            </a:r>
            <a:endParaRPr lang="zh-CN" altLang="en-US" sz="2800" b="1" u="none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defTabSz="0">
              <a:tabLst>
                <a:tab pos="228600" algn="l"/>
              </a:tabLst>
            </a:pPr>
            <a:r>
              <a:rPr lang="en-US" altLang="zh-CN" sz="2800" b="1" u="none" dirty="0">
                <a:solidFill>
                  <a:srgbClr val="0000FF"/>
                </a:solidFill>
                <a:latin typeface="宋体" panose="02010600030101010101" pitchFamily="2" charset="-122"/>
              </a:rPr>
              <a:t>D</a:t>
            </a:r>
            <a:r>
              <a:rPr lang="zh-CN" altLang="en-US" sz="2800" b="1" u="none" dirty="0">
                <a:solidFill>
                  <a:srgbClr val="0000FF"/>
                </a:solidFill>
                <a:latin typeface="Arial" panose="020B0604020202020204" pitchFamily="34" charset="0"/>
              </a:rPr>
              <a:t>、有关部门最近发出通知，要求各地在中考期间严防安全不出问题。 </a:t>
            </a:r>
            <a:endParaRPr lang="zh-CN" altLang="en-US" sz="2800" b="1" u="none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26637" name="Text Box 101"/>
          <p:cNvSpPr txBox="1"/>
          <p:nvPr/>
        </p:nvSpPr>
        <p:spPr>
          <a:xfrm>
            <a:off x="5076825" y="3644900"/>
            <a:ext cx="7921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u="none" dirty="0">
                <a:solidFill>
                  <a:srgbClr val="FF4215"/>
                </a:solidFill>
                <a:latin typeface="Arial" panose="020B0604020202020204" pitchFamily="34" charset="0"/>
              </a:rPr>
              <a:t>C</a:t>
            </a:r>
            <a:endParaRPr lang="en-US" altLang="zh-CN" sz="2800" b="1" u="none" dirty="0">
              <a:solidFill>
                <a:srgbClr val="FF4215"/>
              </a:solidFill>
              <a:latin typeface="Arial" panose="020B0604020202020204" pitchFamily="34" charset="0"/>
            </a:endParaRPr>
          </a:p>
        </p:txBody>
      </p:sp>
      <p:sp>
        <p:nvSpPr>
          <p:cNvPr id="26638" name="Text Box 102"/>
          <p:cNvSpPr txBox="1"/>
          <p:nvPr/>
        </p:nvSpPr>
        <p:spPr>
          <a:xfrm>
            <a:off x="5219700" y="549275"/>
            <a:ext cx="5746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u="none" dirty="0">
                <a:solidFill>
                  <a:srgbClr val="FF421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endParaRPr lang="en-US" altLang="zh-CN" sz="2800" b="1" u="none" dirty="0">
              <a:solidFill>
                <a:srgbClr val="FF421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7" grpId="0"/>
      <p:bldP spid="26638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Rectangle 2"/>
          <p:cNvSpPr>
            <a:spLocks noGrp="1"/>
          </p:cNvSpPr>
          <p:nvPr>
            <p:ph type="title"/>
          </p:nvPr>
        </p:nvSpPr>
        <p:spPr>
          <a:xfrm>
            <a:off x="2209800" y="1125538"/>
            <a:ext cx="6934200" cy="1143000"/>
          </a:xfrm>
          <a:ln/>
        </p:spPr>
        <p:txBody>
          <a:bodyPr vert="horz" wrap="square" lIns="91440" tIns="45720" rIns="91440" bIns="45720" anchor="ctr"/>
          <a:p>
            <a:pPr algn="l" eaLnBrk="1" hangingPunct="1"/>
            <a:r>
              <a:rPr lang="zh-CN" altLang="en-US" sz="2800" b="1" dirty="0">
                <a:solidFill>
                  <a:srgbClr val="FF0000"/>
                </a:solidFill>
              </a:rPr>
              <a:t>下面语段中有两个病句，请把它们找出来，并加以改正</a:t>
            </a:r>
            <a:r>
              <a:rPr lang="zh-CN" altLang="en-US" sz="2800" dirty="0">
                <a:solidFill>
                  <a:srgbClr val="FF0000"/>
                </a:solidFill>
              </a:rPr>
              <a:t>。</a:t>
            </a:r>
            <a:r>
              <a:rPr lang="zh-CN" altLang="en-US" sz="4000" dirty="0"/>
              <a:t> </a:t>
            </a:r>
            <a:endParaRPr lang="zh-CN" altLang="en-US" sz="4000" dirty="0"/>
          </a:p>
        </p:txBody>
      </p:sp>
      <p:sp>
        <p:nvSpPr>
          <p:cNvPr id="27651" name="Rectangle 3"/>
          <p:cNvSpPr>
            <a:spLocks noGrp="1"/>
          </p:cNvSpPr>
          <p:nvPr>
            <p:ph type="body"/>
          </p:nvPr>
        </p:nvSpPr>
        <p:spPr>
          <a:xfrm>
            <a:off x="1062038" y="2349500"/>
            <a:ext cx="8081962" cy="4103688"/>
          </a:xfrm>
          <a:ln/>
        </p:spPr>
        <p:txBody>
          <a:bodyPr vert="horz" wrap="square" lIns="91440" tIns="45720" rIns="91440" bIns="45720" anchor="t"/>
          <a:p>
            <a:pPr eaLnBrk="1" hangingPunct="1">
              <a:lnSpc>
                <a:spcPct val="135000"/>
              </a:lnSpc>
              <a:buNone/>
            </a:pPr>
            <a:r>
              <a:rPr lang="en-US" altLang="zh-CN" sz="2400" dirty="0"/>
              <a:t>           </a:t>
            </a:r>
            <a:r>
              <a:rPr lang="en-US" altLang="zh-CN" sz="2400" b="1" dirty="0"/>
              <a:t>①</a:t>
            </a:r>
            <a:r>
              <a:rPr lang="zh-CN" altLang="en-US" sz="2400" b="1" dirty="0"/>
              <a:t>书籍对人的影响，是潜移默化的。②小而言之，读书不但可以提升自我，而且能够增长知识。③大而言之，读书可以提高中华民族的素质。④让书香溢满社会的每一个角落和生活，做一个快乐的读书人吧</a:t>
            </a:r>
            <a:r>
              <a:rPr lang="en-US" altLang="zh-CN" sz="2400" b="1" dirty="0"/>
              <a:t>! </a:t>
            </a:r>
            <a:endParaRPr lang="en-US" altLang="zh-CN" sz="2400" b="1" dirty="0"/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x-none" sz="2400" b="1" dirty="0"/>
              <a:t>    </a:t>
            </a:r>
            <a:r>
              <a:rPr lang="zh-CN" altLang="en-US" sz="2400" b="1" dirty="0"/>
              <a:t>第</a:t>
            </a:r>
            <a:r>
              <a:rPr lang="zh-CN" altLang="en-US" sz="2400" b="1" u="sng" dirty="0"/>
              <a:t>     </a:t>
            </a:r>
            <a:r>
              <a:rPr lang="zh-CN" altLang="en-US" sz="2400" b="1" dirty="0"/>
              <a:t> 句，修改意见：</a:t>
            </a:r>
            <a:r>
              <a:rPr lang="zh-CN" altLang="en-US" sz="2400" b="1" u="sng" dirty="0"/>
              <a:t>                               </a:t>
            </a:r>
            <a:r>
              <a:rPr lang="zh-CN" altLang="en-US" sz="2400" b="1" dirty="0"/>
              <a:t> 。</a:t>
            </a:r>
            <a:endParaRPr lang="zh-CN" altLang="en-US" sz="2400" b="1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400" b="1" dirty="0"/>
              <a:t>    第</a:t>
            </a:r>
            <a:r>
              <a:rPr lang="zh-CN" altLang="en-US" sz="2400" b="1" u="sng" dirty="0"/>
              <a:t>     </a:t>
            </a:r>
            <a:r>
              <a:rPr lang="zh-CN" altLang="en-US" sz="2400" b="1" dirty="0"/>
              <a:t> 句，修改意见：</a:t>
            </a:r>
            <a:r>
              <a:rPr lang="zh-CN" altLang="en-US" sz="2400" b="1" u="sng" dirty="0"/>
              <a:t>                               </a:t>
            </a:r>
            <a:r>
              <a:rPr lang="zh-CN" altLang="en-US" sz="2400" b="1" dirty="0"/>
              <a:t> 。</a:t>
            </a:r>
            <a:endParaRPr lang="zh-CN" altLang="en-US" sz="2400" b="1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400" dirty="0"/>
              <a:t> </a:t>
            </a:r>
            <a:r>
              <a:rPr lang="zh-CN" altLang="en-US" sz="2400" b="1" dirty="0">
                <a:solidFill>
                  <a:srgbClr val="FF0000"/>
                </a:solidFill>
              </a:rPr>
              <a:t>          ② 将“提升自我“与“增长知识”位置对调 </a:t>
            </a:r>
            <a:endParaRPr lang="zh-CN" altLang="en-US" sz="24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           ④删去“和生活”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pic>
        <p:nvPicPr>
          <p:cNvPr id="24580" name="Picture 4" descr="q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455612"/>
            <a:ext cx="2376488" cy="2660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1" name="Rectangle 5"/>
          <p:cNvSpPr/>
          <p:nvPr/>
        </p:nvSpPr>
        <p:spPr>
          <a:xfrm>
            <a:off x="1835150" y="561975"/>
            <a:ext cx="5329238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u="none" dirty="0">
                <a:latin typeface="Arial" panose="020B0604020202020204" pitchFamily="34" charset="0"/>
              </a:rPr>
              <a:t>实 战 演 练</a:t>
            </a:r>
            <a:endParaRPr lang="zh-CN" altLang="en-US" sz="4000" b="1" u="none" dirty="0">
              <a:latin typeface="Arial" panose="020B0604020202020204" pitchFamily="34" charset="0"/>
            </a:endParaRPr>
          </a:p>
        </p:txBody>
      </p:sp>
      <p:sp>
        <p:nvSpPr>
          <p:cNvPr id="24582" name="Text Box 6"/>
          <p:cNvSpPr txBox="1"/>
          <p:nvPr/>
        </p:nvSpPr>
        <p:spPr>
          <a:xfrm>
            <a:off x="5940425" y="5938838"/>
            <a:ext cx="1871663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u="none" dirty="0">
              <a:latin typeface="Arial" panose="020B0604020202020204" pitchFamily="34" charset="0"/>
            </a:endParaRPr>
          </a:p>
        </p:txBody>
      </p:sp>
      <p:sp>
        <p:nvSpPr>
          <p:cNvPr id="24583" name="AutoShape 7">
            <a:hlinkClick r:id="rId2" action="ppaction://hlinksldjump"/>
          </p:cNvPr>
          <p:cNvSpPr/>
          <p:nvPr/>
        </p:nvSpPr>
        <p:spPr>
          <a:xfrm>
            <a:off x="6732588" y="6092825"/>
            <a:ext cx="1863725" cy="373063"/>
          </a:xfrm>
          <a:prstGeom prst="curvedDownArrow">
            <a:avLst>
              <a:gd name="adj1" fmla="val 99914"/>
              <a:gd name="adj2" fmla="val 199829"/>
              <a:gd name="adj3" fmla="val 3332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241" end="2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1">
                                            <p:txEl>
                                              <p:charRg st="241" end="26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1">
                                            <p:txEl>
                                              <p:charRg st="241" end="26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Text Box 4"/>
          <p:cNvSpPr txBox="1"/>
          <p:nvPr/>
        </p:nvSpPr>
        <p:spPr>
          <a:xfrm>
            <a:off x="0" y="692150"/>
            <a:ext cx="9144000" cy="28368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u="none" dirty="0"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en-US" altLang="zh-CN" sz="3200" b="1" u="none" dirty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u="none" dirty="0">
                <a:latin typeface="华文楷体" pitchFamily="2" charset="-122"/>
                <a:ea typeface="华文楷体" pitchFamily="2" charset="-122"/>
              </a:rPr>
              <a:t>、没有语病的是</a:t>
            </a:r>
            <a:r>
              <a:rPr lang="en-US" altLang="zh-CN" sz="3200" b="1" u="none" dirty="0">
                <a:latin typeface="华文楷体" pitchFamily="2" charset="-122"/>
                <a:ea typeface="华文楷体" pitchFamily="2" charset="-122"/>
              </a:rPr>
              <a:t>(       )</a:t>
            </a:r>
            <a:endParaRPr lang="en-US" altLang="zh-CN" sz="3200" b="1" u="none" dirty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x-none" sz="3200" b="1" u="none" dirty="0">
                <a:latin typeface="宋体" panose="02010600030101010101" pitchFamily="2" charset="-122"/>
              </a:rPr>
              <a:t>     </a:t>
            </a:r>
            <a:r>
              <a:rPr lang="en-US" altLang="zh-CN" sz="2800" b="1" u="none" dirty="0">
                <a:solidFill>
                  <a:srgbClr val="0000FF"/>
                </a:solidFill>
                <a:latin typeface="宋体" panose="02010600030101010101" pitchFamily="2" charset="-122"/>
              </a:rPr>
              <a:t>A. </a:t>
            </a:r>
            <a:r>
              <a:rPr lang="zh-CN" altLang="en-US" sz="2800" b="1" u="none" dirty="0">
                <a:solidFill>
                  <a:srgbClr val="0000FF"/>
                </a:solidFill>
                <a:latin typeface="宋体" panose="02010600030101010101" pitchFamily="2" charset="-122"/>
              </a:rPr>
              <a:t>生物学专家给大家讲了有关许多人类起源     	 的知识。</a:t>
            </a:r>
            <a:endParaRPr lang="zh-CN" altLang="en-US" sz="2800" b="1" u="none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r>
              <a:rPr lang="zh-CN" altLang="en-US" sz="2800" b="1" u="none" dirty="0">
                <a:solidFill>
                  <a:srgbClr val="0000FF"/>
                </a:solidFill>
                <a:latin typeface="宋体" panose="02010600030101010101" pitchFamily="2" charset="-122"/>
              </a:rPr>
              <a:t>      </a:t>
            </a:r>
            <a:r>
              <a:rPr lang="en-US" altLang="zh-CN" sz="2800" b="1" u="none" dirty="0">
                <a:solidFill>
                  <a:srgbClr val="0000FF"/>
                </a:solidFill>
                <a:latin typeface="宋体" panose="02010600030101010101" pitchFamily="2" charset="-122"/>
              </a:rPr>
              <a:t>B.</a:t>
            </a:r>
            <a:r>
              <a:rPr lang="zh-CN" altLang="en-US" sz="2800" b="1" u="none" dirty="0">
                <a:solidFill>
                  <a:srgbClr val="0000FF"/>
                </a:solidFill>
                <a:latin typeface="Arial" panose="020B0604020202020204" pitchFamily="34" charset="0"/>
              </a:rPr>
              <a:t>讲台一边站着一位同学。</a:t>
            </a:r>
            <a:endParaRPr lang="zh-CN" altLang="en-US" sz="2800" b="1" u="none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r>
              <a:rPr lang="zh-CN" altLang="en-US" sz="2800" b="1" u="none" dirty="0">
                <a:solidFill>
                  <a:srgbClr val="0000FF"/>
                </a:solidFill>
                <a:latin typeface="宋体" panose="02010600030101010101" pitchFamily="2" charset="-122"/>
              </a:rPr>
              <a:t>      </a:t>
            </a:r>
            <a:r>
              <a:rPr lang="en-US" altLang="zh-CN" sz="2800" b="1" u="none" dirty="0">
                <a:solidFill>
                  <a:srgbClr val="0000FF"/>
                </a:solidFill>
                <a:latin typeface="宋体" panose="02010600030101010101" pitchFamily="2" charset="-122"/>
              </a:rPr>
              <a:t>C. </a:t>
            </a:r>
            <a:r>
              <a:rPr lang="zh-CN" altLang="en-US" sz="2800" b="1" u="none" dirty="0">
                <a:solidFill>
                  <a:srgbClr val="0000FF"/>
                </a:solidFill>
                <a:latin typeface="宋体" panose="02010600030101010101" pitchFamily="2" charset="-122"/>
              </a:rPr>
              <a:t>他这个人有不少值得表扬。</a:t>
            </a:r>
            <a:endParaRPr lang="zh-CN" altLang="en-US" sz="2800" b="1" u="none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r>
              <a:rPr lang="zh-CN" altLang="en-US" sz="2800" b="1" u="none" dirty="0">
                <a:solidFill>
                  <a:srgbClr val="0000FF"/>
                </a:solidFill>
                <a:latin typeface="宋体" panose="02010600030101010101" pitchFamily="2" charset="-122"/>
              </a:rPr>
              <a:t>      </a:t>
            </a:r>
            <a:r>
              <a:rPr lang="en-US" altLang="zh-CN" sz="2800" b="1" u="none" dirty="0">
                <a:solidFill>
                  <a:srgbClr val="0000FF"/>
                </a:solidFill>
                <a:latin typeface="宋体" panose="02010600030101010101" pitchFamily="2" charset="-122"/>
              </a:rPr>
              <a:t>D. </a:t>
            </a:r>
            <a:r>
              <a:rPr lang="zh-CN" altLang="en-US" sz="2800" b="1" u="none" dirty="0">
                <a:solidFill>
                  <a:srgbClr val="0000FF"/>
                </a:solidFill>
                <a:latin typeface="宋体" panose="02010600030101010101" pitchFamily="2" charset="-122"/>
              </a:rPr>
              <a:t>我把成功的经验，向他做了详细地介绍。</a:t>
            </a:r>
            <a:r>
              <a:rPr lang="zh-CN" altLang="en-US" sz="2800" u="none" dirty="0">
                <a:latin typeface="Arial" panose="020B0604020202020204" pitchFamily="34" charset="0"/>
              </a:rPr>
              <a:t> </a:t>
            </a:r>
            <a:endParaRPr lang="zh-CN" altLang="en-US" sz="2800" u="none" dirty="0">
              <a:latin typeface="Arial" panose="020B0604020202020204" pitchFamily="34" charset="0"/>
            </a:endParaRPr>
          </a:p>
        </p:txBody>
      </p:sp>
      <p:grpSp>
        <p:nvGrpSpPr>
          <p:cNvPr id="25603" name="Group 3"/>
          <p:cNvGrpSpPr/>
          <p:nvPr/>
        </p:nvGrpSpPr>
        <p:grpSpPr>
          <a:xfrm>
            <a:off x="6657975" y="747713"/>
            <a:ext cx="2447925" cy="6076950"/>
            <a:chOff x="0" y="0"/>
            <a:chExt cx="1542" cy="3828"/>
          </a:xfrm>
        </p:grpSpPr>
        <p:sp>
          <p:nvSpPr>
            <p:cNvPr id="25610" name="Freeform 6"/>
            <p:cNvSpPr/>
            <p:nvPr/>
          </p:nvSpPr>
          <p:spPr>
            <a:xfrm>
              <a:off x="929" y="3496"/>
              <a:ext cx="613" cy="319"/>
            </a:xfrm>
            <a:custGeom>
              <a:avLst/>
              <a:gdLst>
                <a:gd name="txL" fmla="*/ 0 w 613"/>
                <a:gd name="txT" fmla="*/ 0 h 638"/>
                <a:gd name="txR" fmla="*/ 613 w 613"/>
                <a:gd name="txB" fmla="*/ 638 h 638"/>
              </a:gdLst>
              <a:ahLst/>
              <a:cxnLst>
                <a:cxn ang="0">
                  <a:pos x="596" y="22"/>
                </a:cxn>
                <a:cxn ang="0">
                  <a:pos x="558" y="79"/>
                </a:cxn>
                <a:cxn ang="0">
                  <a:pos x="520" y="99"/>
                </a:cxn>
                <a:cxn ang="0">
                  <a:pos x="480" y="107"/>
                </a:cxn>
                <a:cxn ang="0">
                  <a:pos x="436" y="117"/>
                </a:cxn>
                <a:cxn ang="0">
                  <a:pos x="391" y="134"/>
                </a:cxn>
                <a:cxn ang="0">
                  <a:pos x="344" y="162"/>
                </a:cxn>
                <a:cxn ang="0">
                  <a:pos x="293" y="206"/>
                </a:cxn>
                <a:cxn ang="0">
                  <a:pos x="245" y="267"/>
                </a:cxn>
                <a:cxn ang="0">
                  <a:pos x="212" y="346"/>
                </a:cxn>
                <a:cxn ang="0">
                  <a:pos x="195" y="431"/>
                </a:cxn>
                <a:cxn ang="0">
                  <a:pos x="189" y="491"/>
                </a:cxn>
                <a:cxn ang="0">
                  <a:pos x="184" y="528"/>
                </a:cxn>
                <a:cxn ang="0">
                  <a:pos x="174" y="551"/>
                </a:cxn>
                <a:cxn ang="0">
                  <a:pos x="132" y="574"/>
                </a:cxn>
                <a:cxn ang="0">
                  <a:pos x="79" y="591"/>
                </a:cxn>
                <a:cxn ang="0">
                  <a:pos x="46" y="594"/>
                </a:cxn>
                <a:cxn ang="0">
                  <a:pos x="17" y="586"/>
                </a:cxn>
                <a:cxn ang="0">
                  <a:pos x="0" y="614"/>
                </a:cxn>
                <a:cxn ang="0">
                  <a:pos x="20" y="631"/>
                </a:cxn>
                <a:cxn ang="0">
                  <a:pos x="66" y="634"/>
                </a:cxn>
                <a:cxn ang="0">
                  <a:pos x="113" y="636"/>
                </a:cxn>
                <a:cxn ang="0">
                  <a:pos x="156" y="631"/>
                </a:cxn>
                <a:cxn ang="0">
                  <a:pos x="189" y="616"/>
                </a:cxn>
                <a:cxn ang="0">
                  <a:pos x="212" y="596"/>
                </a:cxn>
                <a:cxn ang="0">
                  <a:pos x="230" y="621"/>
                </a:cxn>
                <a:cxn ang="0">
                  <a:pos x="263" y="634"/>
                </a:cxn>
                <a:cxn ang="0">
                  <a:pos x="293" y="638"/>
                </a:cxn>
                <a:cxn ang="0">
                  <a:pos x="326" y="629"/>
                </a:cxn>
                <a:cxn ang="0">
                  <a:pos x="368" y="603"/>
                </a:cxn>
                <a:cxn ang="0">
                  <a:pos x="359" y="593"/>
                </a:cxn>
                <a:cxn ang="0">
                  <a:pos x="311" y="574"/>
                </a:cxn>
                <a:cxn ang="0">
                  <a:pos x="270" y="548"/>
                </a:cxn>
                <a:cxn ang="0">
                  <a:pos x="224" y="558"/>
                </a:cxn>
                <a:cxn ang="0">
                  <a:pos x="217" y="543"/>
                </a:cxn>
                <a:cxn ang="0">
                  <a:pos x="229" y="501"/>
                </a:cxn>
                <a:cxn ang="0">
                  <a:pos x="267" y="486"/>
                </a:cxn>
                <a:cxn ang="0">
                  <a:pos x="315" y="489"/>
                </a:cxn>
                <a:cxn ang="0">
                  <a:pos x="373" y="494"/>
                </a:cxn>
                <a:cxn ang="0">
                  <a:pos x="432" y="486"/>
                </a:cxn>
                <a:cxn ang="0">
                  <a:pos x="490" y="456"/>
                </a:cxn>
                <a:cxn ang="0">
                  <a:pos x="538" y="409"/>
                </a:cxn>
                <a:cxn ang="0">
                  <a:pos x="576" y="351"/>
                </a:cxn>
                <a:cxn ang="0">
                  <a:pos x="601" y="289"/>
                </a:cxn>
                <a:cxn ang="0">
                  <a:pos x="591" y="286"/>
                </a:cxn>
                <a:cxn ang="0">
                  <a:pos x="532" y="314"/>
                </a:cxn>
                <a:cxn ang="0">
                  <a:pos x="467" y="319"/>
                </a:cxn>
                <a:cxn ang="0">
                  <a:pos x="399" y="324"/>
                </a:cxn>
                <a:cxn ang="0">
                  <a:pos x="331" y="337"/>
                </a:cxn>
                <a:cxn ang="0">
                  <a:pos x="277" y="362"/>
                </a:cxn>
                <a:cxn ang="0">
                  <a:pos x="232" y="409"/>
                </a:cxn>
                <a:cxn ang="0">
                  <a:pos x="220" y="419"/>
                </a:cxn>
                <a:cxn ang="0">
                  <a:pos x="225" y="379"/>
                </a:cxn>
                <a:cxn ang="0">
                  <a:pos x="273" y="317"/>
                </a:cxn>
                <a:cxn ang="0">
                  <a:pos x="325" y="286"/>
                </a:cxn>
                <a:cxn ang="0">
                  <a:pos x="386" y="257"/>
                </a:cxn>
                <a:cxn ang="0">
                  <a:pos x="454" y="227"/>
                </a:cxn>
                <a:cxn ang="0">
                  <a:pos x="527" y="191"/>
                </a:cxn>
                <a:cxn ang="0">
                  <a:pos x="580" y="149"/>
                </a:cxn>
                <a:cxn ang="0">
                  <a:pos x="606" y="100"/>
                </a:cxn>
                <a:cxn ang="0">
                  <a:pos x="613" y="47"/>
                </a:cxn>
              </a:cxnLst>
              <a:rect l="txL" t="txT" r="txR" b="txB"/>
              <a:pathLst>
                <a:path w="613" h="638">
                  <a:moveTo>
                    <a:pt x="605" y="0"/>
                  </a:moveTo>
                  <a:lnTo>
                    <a:pt x="605" y="2"/>
                  </a:lnTo>
                  <a:lnTo>
                    <a:pt x="601" y="10"/>
                  </a:lnTo>
                  <a:lnTo>
                    <a:pt x="596" y="22"/>
                  </a:lnTo>
                  <a:lnTo>
                    <a:pt x="590" y="35"/>
                  </a:lnTo>
                  <a:lnTo>
                    <a:pt x="581" y="50"/>
                  </a:lnTo>
                  <a:lnTo>
                    <a:pt x="570" y="65"/>
                  </a:lnTo>
                  <a:lnTo>
                    <a:pt x="558" y="79"/>
                  </a:lnTo>
                  <a:lnTo>
                    <a:pt x="545" y="89"/>
                  </a:lnTo>
                  <a:lnTo>
                    <a:pt x="537" y="94"/>
                  </a:lnTo>
                  <a:lnTo>
                    <a:pt x="528" y="97"/>
                  </a:lnTo>
                  <a:lnTo>
                    <a:pt x="520" y="99"/>
                  </a:lnTo>
                  <a:lnTo>
                    <a:pt x="510" y="102"/>
                  </a:lnTo>
                  <a:lnTo>
                    <a:pt x="500" y="104"/>
                  </a:lnTo>
                  <a:lnTo>
                    <a:pt x="490" y="105"/>
                  </a:lnTo>
                  <a:lnTo>
                    <a:pt x="480" y="107"/>
                  </a:lnTo>
                  <a:lnTo>
                    <a:pt x="469" y="109"/>
                  </a:lnTo>
                  <a:lnTo>
                    <a:pt x="459" y="112"/>
                  </a:lnTo>
                  <a:lnTo>
                    <a:pt x="447" y="114"/>
                  </a:lnTo>
                  <a:lnTo>
                    <a:pt x="436" y="117"/>
                  </a:lnTo>
                  <a:lnTo>
                    <a:pt x="424" y="120"/>
                  </a:lnTo>
                  <a:lnTo>
                    <a:pt x="414" y="124"/>
                  </a:lnTo>
                  <a:lnTo>
                    <a:pt x="402" y="127"/>
                  </a:lnTo>
                  <a:lnTo>
                    <a:pt x="391" y="134"/>
                  </a:lnTo>
                  <a:lnTo>
                    <a:pt x="381" y="139"/>
                  </a:lnTo>
                  <a:lnTo>
                    <a:pt x="369" y="145"/>
                  </a:lnTo>
                  <a:lnTo>
                    <a:pt x="358" y="154"/>
                  </a:lnTo>
                  <a:lnTo>
                    <a:pt x="344" y="162"/>
                  </a:lnTo>
                  <a:lnTo>
                    <a:pt x="333" y="172"/>
                  </a:lnTo>
                  <a:lnTo>
                    <a:pt x="320" y="182"/>
                  </a:lnTo>
                  <a:lnTo>
                    <a:pt x="306" y="194"/>
                  </a:lnTo>
                  <a:lnTo>
                    <a:pt x="293" y="206"/>
                  </a:lnTo>
                  <a:lnTo>
                    <a:pt x="282" y="219"/>
                  </a:lnTo>
                  <a:lnTo>
                    <a:pt x="268" y="234"/>
                  </a:lnTo>
                  <a:lnTo>
                    <a:pt x="257" y="249"/>
                  </a:lnTo>
                  <a:lnTo>
                    <a:pt x="245" y="267"/>
                  </a:lnTo>
                  <a:lnTo>
                    <a:pt x="235" y="284"/>
                  </a:lnTo>
                  <a:lnTo>
                    <a:pt x="227" y="304"/>
                  </a:lnTo>
                  <a:lnTo>
                    <a:pt x="219" y="324"/>
                  </a:lnTo>
                  <a:lnTo>
                    <a:pt x="212" y="346"/>
                  </a:lnTo>
                  <a:lnTo>
                    <a:pt x="207" y="369"/>
                  </a:lnTo>
                  <a:lnTo>
                    <a:pt x="202" y="391"/>
                  </a:lnTo>
                  <a:lnTo>
                    <a:pt x="199" y="412"/>
                  </a:lnTo>
                  <a:lnTo>
                    <a:pt x="195" y="431"/>
                  </a:lnTo>
                  <a:lnTo>
                    <a:pt x="194" y="447"/>
                  </a:lnTo>
                  <a:lnTo>
                    <a:pt x="192" y="464"/>
                  </a:lnTo>
                  <a:lnTo>
                    <a:pt x="190" y="477"/>
                  </a:lnTo>
                  <a:lnTo>
                    <a:pt x="189" y="491"/>
                  </a:lnTo>
                  <a:lnTo>
                    <a:pt x="187" y="501"/>
                  </a:lnTo>
                  <a:lnTo>
                    <a:pt x="185" y="511"/>
                  </a:lnTo>
                  <a:lnTo>
                    <a:pt x="184" y="521"/>
                  </a:lnTo>
                  <a:lnTo>
                    <a:pt x="184" y="528"/>
                  </a:lnTo>
                  <a:lnTo>
                    <a:pt x="181" y="534"/>
                  </a:lnTo>
                  <a:lnTo>
                    <a:pt x="179" y="541"/>
                  </a:lnTo>
                  <a:lnTo>
                    <a:pt x="176" y="546"/>
                  </a:lnTo>
                  <a:lnTo>
                    <a:pt x="174" y="551"/>
                  </a:lnTo>
                  <a:lnTo>
                    <a:pt x="169" y="556"/>
                  </a:lnTo>
                  <a:lnTo>
                    <a:pt x="159" y="563"/>
                  </a:lnTo>
                  <a:lnTo>
                    <a:pt x="147" y="569"/>
                  </a:lnTo>
                  <a:lnTo>
                    <a:pt x="132" y="574"/>
                  </a:lnTo>
                  <a:lnTo>
                    <a:pt x="119" y="579"/>
                  </a:lnTo>
                  <a:lnTo>
                    <a:pt x="104" y="584"/>
                  </a:lnTo>
                  <a:lnTo>
                    <a:pt x="91" y="588"/>
                  </a:lnTo>
                  <a:lnTo>
                    <a:pt x="79" y="591"/>
                  </a:lnTo>
                  <a:lnTo>
                    <a:pt x="71" y="596"/>
                  </a:lnTo>
                  <a:lnTo>
                    <a:pt x="63" y="598"/>
                  </a:lnTo>
                  <a:lnTo>
                    <a:pt x="55" y="598"/>
                  </a:lnTo>
                  <a:lnTo>
                    <a:pt x="46" y="594"/>
                  </a:lnTo>
                  <a:lnTo>
                    <a:pt x="38" y="589"/>
                  </a:lnTo>
                  <a:lnTo>
                    <a:pt x="30" y="588"/>
                  </a:lnTo>
                  <a:lnTo>
                    <a:pt x="23" y="586"/>
                  </a:lnTo>
                  <a:lnTo>
                    <a:pt x="17" y="586"/>
                  </a:lnTo>
                  <a:lnTo>
                    <a:pt x="10" y="593"/>
                  </a:lnTo>
                  <a:lnTo>
                    <a:pt x="7" y="601"/>
                  </a:lnTo>
                  <a:lnTo>
                    <a:pt x="2" y="608"/>
                  </a:lnTo>
                  <a:lnTo>
                    <a:pt x="0" y="614"/>
                  </a:lnTo>
                  <a:lnTo>
                    <a:pt x="0" y="619"/>
                  </a:lnTo>
                  <a:lnTo>
                    <a:pt x="2" y="624"/>
                  </a:lnTo>
                  <a:lnTo>
                    <a:pt x="8" y="629"/>
                  </a:lnTo>
                  <a:lnTo>
                    <a:pt x="20" y="631"/>
                  </a:lnTo>
                  <a:lnTo>
                    <a:pt x="36" y="633"/>
                  </a:lnTo>
                  <a:lnTo>
                    <a:pt x="46" y="633"/>
                  </a:lnTo>
                  <a:lnTo>
                    <a:pt x="56" y="634"/>
                  </a:lnTo>
                  <a:lnTo>
                    <a:pt x="66" y="634"/>
                  </a:lnTo>
                  <a:lnTo>
                    <a:pt x="78" y="634"/>
                  </a:lnTo>
                  <a:lnTo>
                    <a:pt x="89" y="636"/>
                  </a:lnTo>
                  <a:lnTo>
                    <a:pt x="101" y="636"/>
                  </a:lnTo>
                  <a:lnTo>
                    <a:pt x="113" y="636"/>
                  </a:lnTo>
                  <a:lnTo>
                    <a:pt x="124" y="634"/>
                  </a:lnTo>
                  <a:lnTo>
                    <a:pt x="134" y="634"/>
                  </a:lnTo>
                  <a:lnTo>
                    <a:pt x="146" y="633"/>
                  </a:lnTo>
                  <a:lnTo>
                    <a:pt x="156" y="631"/>
                  </a:lnTo>
                  <a:lnTo>
                    <a:pt x="166" y="628"/>
                  </a:lnTo>
                  <a:lnTo>
                    <a:pt x="174" y="624"/>
                  </a:lnTo>
                  <a:lnTo>
                    <a:pt x="182" y="621"/>
                  </a:lnTo>
                  <a:lnTo>
                    <a:pt x="189" y="616"/>
                  </a:lnTo>
                  <a:lnTo>
                    <a:pt x="194" y="609"/>
                  </a:lnTo>
                  <a:lnTo>
                    <a:pt x="202" y="599"/>
                  </a:lnTo>
                  <a:lnTo>
                    <a:pt x="209" y="596"/>
                  </a:lnTo>
                  <a:lnTo>
                    <a:pt x="212" y="596"/>
                  </a:lnTo>
                  <a:lnTo>
                    <a:pt x="215" y="601"/>
                  </a:lnTo>
                  <a:lnTo>
                    <a:pt x="219" y="606"/>
                  </a:lnTo>
                  <a:lnTo>
                    <a:pt x="224" y="614"/>
                  </a:lnTo>
                  <a:lnTo>
                    <a:pt x="230" y="621"/>
                  </a:lnTo>
                  <a:lnTo>
                    <a:pt x="242" y="628"/>
                  </a:lnTo>
                  <a:lnTo>
                    <a:pt x="248" y="631"/>
                  </a:lnTo>
                  <a:lnTo>
                    <a:pt x="255" y="633"/>
                  </a:lnTo>
                  <a:lnTo>
                    <a:pt x="263" y="634"/>
                  </a:lnTo>
                  <a:lnTo>
                    <a:pt x="270" y="636"/>
                  </a:lnTo>
                  <a:lnTo>
                    <a:pt x="277" y="638"/>
                  </a:lnTo>
                  <a:lnTo>
                    <a:pt x="285" y="638"/>
                  </a:lnTo>
                  <a:lnTo>
                    <a:pt x="293" y="638"/>
                  </a:lnTo>
                  <a:lnTo>
                    <a:pt x="301" y="638"/>
                  </a:lnTo>
                  <a:lnTo>
                    <a:pt x="310" y="636"/>
                  </a:lnTo>
                  <a:lnTo>
                    <a:pt x="318" y="633"/>
                  </a:lnTo>
                  <a:lnTo>
                    <a:pt x="326" y="629"/>
                  </a:lnTo>
                  <a:lnTo>
                    <a:pt x="336" y="624"/>
                  </a:lnTo>
                  <a:lnTo>
                    <a:pt x="346" y="618"/>
                  </a:lnTo>
                  <a:lnTo>
                    <a:pt x="356" y="611"/>
                  </a:lnTo>
                  <a:lnTo>
                    <a:pt x="368" y="603"/>
                  </a:lnTo>
                  <a:lnTo>
                    <a:pt x="378" y="593"/>
                  </a:lnTo>
                  <a:lnTo>
                    <a:pt x="376" y="593"/>
                  </a:lnTo>
                  <a:lnTo>
                    <a:pt x="369" y="593"/>
                  </a:lnTo>
                  <a:lnTo>
                    <a:pt x="359" y="593"/>
                  </a:lnTo>
                  <a:lnTo>
                    <a:pt x="348" y="591"/>
                  </a:lnTo>
                  <a:lnTo>
                    <a:pt x="335" y="588"/>
                  </a:lnTo>
                  <a:lnTo>
                    <a:pt x="323" y="583"/>
                  </a:lnTo>
                  <a:lnTo>
                    <a:pt x="311" y="574"/>
                  </a:lnTo>
                  <a:lnTo>
                    <a:pt x="303" y="564"/>
                  </a:lnTo>
                  <a:lnTo>
                    <a:pt x="295" y="554"/>
                  </a:lnTo>
                  <a:lnTo>
                    <a:pt x="283" y="549"/>
                  </a:lnTo>
                  <a:lnTo>
                    <a:pt x="270" y="548"/>
                  </a:lnTo>
                  <a:lnTo>
                    <a:pt x="255" y="549"/>
                  </a:lnTo>
                  <a:lnTo>
                    <a:pt x="242" y="551"/>
                  </a:lnTo>
                  <a:lnTo>
                    <a:pt x="230" y="554"/>
                  </a:lnTo>
                  <a:lnTo>
                    <a:pt x="224" y="558"/>
                  </a:lnTo>
                  <a:lnTo>
                    <a:pt x="220" y="558"/>
                  </a:lnTo>
                  <a:lnTo>
                    <a:pt x="219" y="556"/>
                  </a:lnTo>
                  <a:lnTo>
                    <a:pt x="219" y="551"/>
                  </a:lnTo>
                  <a:lnTo>
                    <a:pt x="217" y="543"/>
                  </a:lnTo>
                  <a:lnTo>
                    <a:pt x="217" y="534"/>
                  </a:lnTo>
                  <a:lnTo>
                    <a:pt x="219" y="522"/>
                  </a:lnTo>
                  <a:lnTo>
                    <a:pt x="222" y="512"/>
                  </a:lnTo>
                  <a:lnTo>
                    <a:pt x="229" y="501"/>
                  </a:lnTo>
                  <a:lnTo>
                    <a:pt x="240" y="492"/>
                  </a:lnTo>
                  <a:lnTo>
                    <a:pt x="248" y="489"/>
                  </a:lnTo>
                  <a:lnTo>
                    <a:pt x="257" y="486"/>
                  </a:lnTo>
                  <a:lnTo>
                    <a:pt x="267" y="486"/>
                  </a:lnTo>
                  <a:lnTo>
                    <a:pt x="277" y="486"/>
                  </a:lnTo>
                  <a:lnTo>
                    <a:pt x="290" y="486"/>
                  </a:lnTo>
                  <a:lnTo>
                    <a:pt x="301" y="487"/>
                  </a:lnTo>
                  <a:lnTo>
                    <a:pt x="315" y="489"/>
                  </a:lnTo>
                  <a:lnTo>
                    <a:pt x="328" y="491"/>
                  </a:lnTo>
                  <a:lnTo>
                    <a:pt x="343" y="492"/>
                  </a:lnTo>
                  <a:lnTo>
                    <a:pt x="358" y="494"/>
                  </a:lnTo>
                  <a:lnTo>
                    <a:pt x="373" y="494"/>
                  </a:lnTo>
                  <a:lnTo>
                    <a:pt x="388" y="494"/>
                  </a:lnTo>
                  <a:lnTo>
                    <a:pt x="402" y="492"/>
                  </a:lnTo>
                  <a:lnTo>
                    <a:pt x="417" y="491"/>
                  </a:lnTo>
                  <a:lnTo>
                    <a:pt x="432" y="486"/>
                  </a:lnTo>
                  <a:lnTo>
                    <a:pt x="447" y="481"/>
                  </a:lnTo>
                  <a:lnTo>
                    <a:pt x="462" y="472"/>
                  </a:lnTo>
                  <a:lnTo>
                    <a:pt x="475" y="464"/>
                  </a:lnTo>
                  <a:lnTo>
                    <a:pt x="490" y="456"/>
                  </a:lnTo>
                  <a:lnTo>
                    <a:pt x="503" y="444"/>
                  </a:lnTo>
                  <a:lnTo>
                    <a:pt x="515" y="434"/>
                  </a:lnTo>
                  <a:lnTo>
                    <a:pt x="527" y="421"/>
                  </a:lnTo>
                  <a:lnTo>
                    <a:pt x="538" y="409"/>
                  </a:lnTo>
                  <a:lnTo>
                    <a:pt x="550" y="394"/>
                  </a:lnTo>
                  <a:lnTo>
                    <a:pt x="560" y="381"/>
                  </a:lnTo>
                  <a:lnTo>
                    <a:pt x="568" y="366"/>
                  </a:lnTo>
                  <a:lnTo>
                    <a:pt x="576" y="351"/>
                  </a:lnTo>
                  <a:lnTo>
                    <a:pt x="585" y="336"/>
                  </a:lnTo>
                  <a:lnTo>
                    <a:pt x="591" y="321"/>
                  </a:lnTo>
                  <a:lnTo>
                    <a:pt x="596" y="304"/>
                  </a:lnTo>
                  <a:lnTo>
                    <a:pt x="601" y="289"/>
                  </a:lnTo>
                  <a:lnTo>
                    <a:pt x="605" y="274"/>
                  </a:lnTo>
                  <a:lnTo>
                    <a:pt x="603" y="276"/>
                  </a:lnTo>
                  <a:lnTo>
                    <a:pt x="600" y="281"/>
                  </a:lnTo>
                  <a:lnTo>
                    <a:pt x="591" y="286"/>
                  </a:lnTo>
                  <a:lnTo>
                    <a:pt x="581" y="294"/>
                  </a:lnTo>
                  <a:lnTo>
                    <a:pt x="568" y="302"/>
                  </a:lnTo>
                  <a:lnTo>
                    <a:pt x="552" y="309"/>
                  </a:lnTo>
                  <a:lnTo>
                    <a:pt x="532" y="314"/>
                  </a:lnTo>
                  <a:lnTo>
                    <a:pt x="508" y="317"/>
                  </a:lnTo>
                  <a:lnTo>
                    <a:pt x="497" y="317"/>
                  </a:lnTo>
                  <a:lnTo>
                    <a:pt x="482" y="319"/>
                  </a:lnTo>
                  <a:lnTo>
                    <a:pt x="467" y="319"/>
                  </a:lnTo>
                  <a:lnTo>
                    <a:pt x="450" y="321"/>
                  </a:lnTo>
                  <a:lnTo>
                    <a:pt x="434" y="321"/>
                  </a:lnTo>
                  <a:lnTo>
                    <a:pt x="416" y="322"/>
                  </a:lnTo>
                  <a:lnTo>
                    <a:pt x="399" y="324"/>
                  </a:lnTo>
                  <a:lnTo>
                    <a:pt x="381" y="327"/>
                  </a:lnTo>
                  <a:lnTo>
                    <a:pt x="364" y="331"/>
                  </a:lnTo>
                  <a:lnTo>
                    <a:pt x="346" y="334"/>
                  </a:lnTo>
                  <a:lnTo>
                    <a:pt x="331" y="337"/>
                  </a:lnTo>
                  <a:lnTo>
                    <a:pt x="315" y="342"/>
                  </a:lnTo>
                  <a:lnTo>
                    <a:pt x="301" y="349"/>
                  </a:lnTo>
                  <a:lnTo>
                    <a:pt x="288" y="356"/>
                  </a:lnTo>
                  <a:lnTo>
                    <a:pt x="277" y="362"/>
                  </a:lnTo>
                  <a:lnTo>
                    <a:pt x="267" y="372"/>
                  </a:lnTo>
                  <a:lnTo>
                    <a:pt x="252" y="387"/>
                  </a:lnTo>
                  <a:lnTo>
                    <a:pt x="240" y="401"/>
                  </a:lnTo>
                  <a:lnTo>
                    <a:pt x="232" y="409"/>
                  </a:lnTo>
                  <a:lnTo>
                    <a:pt x="227" y="416"/>
                  </a:lnTo>
                  <a:lnTo>
                    <a:pt x="224" y="419"/>
                  </a:lnTo>
                  <a:lnTo>
                    <a:pt x="222" y="421"/>
                  </a:lnTo>
                  <a:lnTo>
                    <a:pt x="220" y="419"/>
                  </a:lnTo>
                  <a:lnTo>
                    <a:pt x="220" y="414"/>
                  </a:lnTo>
                  <a:lnTo>
                    <a:pt x="220" y="406"/>
                  </a:lnTo>
                  <a:lnTo>
                    <a:pt x="220" y="394"/>
                  </a:lnTo>
                  <a:lnTo>
                    <a:pt x="225" y="379"/>
                  </a:lnTo>
                  <a:lnTo>
                    <a:pt x="232" y="364"/>
                  </a:lnTo>
                  <a:lnTo>
                    <a:pt x="243" y="346"/>
                  </a:lnTo>
                  <a:lnTo>
                    <a:pt x="262" y="327"/>
                  </a:lnTo>
                  <a:lnTo>
                    <a:pt x="273" y="317"/>
                  </a:lnTo>
                  <a:lnTo>
                    <a:pt x="285" y="309"/>
                  </a:lnTo>
                  <a:lnTo>
                    <a:pt x="296" y="301"/>
                  </a:lnTo>
                  <a:lnTo>
                    <a:pt x="310" y="294"/>
                  </a:lnTo>
                  <a:lnTo>
                    <a:pt x="325" y="286"/>
                  </a:lnTo>
                  <a:lnTo>
                    <a:pt x="338" y="279"/>
                  </a:lnTo>
                  <a:lnTo>
                    <a:pt x="353" y="272"/>
                  </a:lnTo>
                  <a:lnTo>
                    <a:pt x="369" y="266"/>
                  </a:lnTo>
                  <a:lnTo>
                    <a:pt x="386" y="257"/>
                  </a:lnTo>
                  <a:lnTo>
                    <a:pt x="401" y="251"/>
                  </a:lnTo>
                  <a:lnTo>
                    <a:pt x="419" y="244"/>
                  </a:lnTo>
                  <a:lnTo>
                    <a:pt x="436" y="236"/>
                  </a:lnTo>
                  <a:lnTo>
                    <a:pt x="454" y="227"/>
                  </a:lnTo>
                  <a:lnTo>
                    <a:pt x="472" y="219"/>
                  </a:lnTo>
                  <a:lnTo>
                    <a:pt x="490" y="211"/>
                  </a:lnTo>
                  <a:lnTo>
                    <a:pt x="508" y="201"/>
                  </a:lnTo>
                  <a:lnTo>
                    <a:pt x="527" y="191"/>
                  </a:lnTo>
                  <a:lnTo>
                    <a:pt x="542" y="181"/>
                  </a:lnTo>
                  <a:lnTo>
                    <a:pt x="556" y="171"/>
                  </a:lnTo>
                  <a:lnTo>
                    <a:pt x="568" y="159"/>
                  </a:lnTo>
                  <a:lnTo>
                    <a:pt x="580" y="149"/>
                  </a:lnTo>
                  <a:lnTo>
                    <a:pt x="588" y="137"/>
                  </a:lnTo>
                  <a:lnTo>
                    <a:pt x="596" y="125"/>
                  </a:lnTo>
                  <a:lnTo>
                    <a:pt x="601" y="114"/>
                  </a:lnTo>
                  <a:lnTo>
                    <a:pt x="606" y="100"/>
                  </a:lnTo>
                  <a:lnTo>
                    <a:pt x="609" y="89"/>
                  </a:lnTo>
                  <a:lnTo>
                    <a:pt x="611" y="75"/>
                  </a:lnTo>
                  <a:lnTo>
                    <a:pt x="613" y="60"/>
                  </a:lnTo>
                  <a:lnTo>
                    <a:pt x="613" y="47"/>
                  </a:lnTo>
                  <a:lnTo>
                    <a:pt x="611" y="32"/>
                  </a:lnTo>
                  <a:lnTo>
                    <a:pt x="608" y="15"/>
                  </a:lnTo>
                  <a:lnTo>
                    <a:pt x="605" y="0"/>
                  </a:lnTo>
                  <a:close/>
                </a:path>
              </a:pathLst>
            </a:custGeom>
            <a:solidFill>
              <a:srgbClr val="009933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5611" name="Freeform 7"/>
            <p:cNvSpPr/>
            <p:nvPr/>
          </p:nvSpPr>
          <p:spPr>
            <a:xfrm>
              <a:off x="0" y="3510"/>
              <a:ext cx="1035" cy="318"/>
            </a:xfrm>
            <a:custGeom>
              <a:avLst/>
              <a:gdLst>
                <a:gd name="txL" fmla="*/ 0 w 1035"/>
                <a:gd name="txT" fmla="*/ 0 h 637"/>
                <a:gd name="txR" fmla="*/ 1035 w 1035"/>
                <a:gd name="txB" fmla="*/ 637 h 637"/>
              </a:gdLst>
              <a:ahLst/>
              <a:cxnLst>
                <a:cxn ang="0">
                  <a:pos x="111" y="557"/>
                </a:cxn>
                <a:cxn ang="0">
                  <a:pos x="35" y="467"/>
                </a:cxn>
                <a:cxn ang="0">
                  <a:pos x="127" y="435"/>
                </a:cxn>
                <a:cxn ang="0">
                  <a:pos x="225" y="485"/>
                </a:cxn>
                <a:cxn ang="0">
                  <a:pos x="324" y="512"/>
                </a:cxn>
                <a:cxn ang="0">
                  <a:pos x="412" y="521"/>
                </a:cxn>
                <a:cxn ang="0">
                  <a:pos x="507" y="557"/>
                </a:cxn>
                <a:cxn ang="0">
                  <a:pos x="576" y="557"/>
                </a:cxn>
                <a:cxn ang="0">
                  <a:pos x="628" y="521"/>
                </a:cxn>
                <a:cxn ang="0">
                  <a:pos x="508" y="531"/>
                </a:cxn>
                <a:cxn ang="0">
                  <a:pos x="478" y="501"/>
                </a:cxn>
                <a:cxn ang="0">
                  <a:pos x="507" y="469"/>
                </a:cxn>
                <a:cxn ang="0">
                  <a:pos x="573" y="442"/>
                </a:cxn>
                <a:cxn ang="0">
                  <a:pos x="639" y="429"/>
                </a:cxn>
                <a:cxn ang="0">
                  <a:pos x="694" y="527"/>
                </a:cxn>
                <a:cxn ang="0">
                  <a:pos x="762" y="589"/>
                </a:cxn>
                <a:cxn ang="0">
                  <a:pos x="863" y="636"/>
                </a:cxn>
                <a:cxn ang="0">
                  <a:pos x="874" y="531"/>
                </a:cxn>
                <a:cxn ang="0">
                  <a:pos x="805" y="437"/>
                </a:cxn>
                <a:cxn ang="0">
                  <a:pos x="671" y="385"/>
                </a:cxn>
                <a:cxn ang="0">
                  <a:pos x="641" y="350"/>
                </a:cxn>
                <a:cxn ang="0">
                  <a:pos x="743" y="359"/>
                </a:cxn>
                <a:cxn ang="0">
                  <a:pos x="896" y="352"/>
                </a:cxn>
                <a:cxn ang="0">
                  <a:pos x="994" y="282"/>
                </a:cxn>
                <a:cxn ang="0">
                  <a:pos x="1035" y="144"/>
                </a:cxn>
                <a:cxn ang="0">
                  <a:pos x="955" y="165"/>
                </a:cxn>
                <a:cxn ang="0">
                  <a:pos x="820" y="185"/>
                </a:cxn>
                <a:cxn ang="0">
                  <a:pos x="674" y="245"/>
                </a:cxn>
                <a:cxn ang="0">
                  <a:pos x="583" y="350"/>
                </a:cxn>
                <a:cxn ang="0">
                  <a:pos x="550" y="342"/>
                </a:cxn>
                <a:cxn ang="0">
                  <a:pos x="618" y="272"/>
                </a:cxn>
                <a:cxn ang="0">
                  <a:pos x="661" y="192"/>
                </a:cxn>
                <a:cxn ang="0">
                  <a:pos x="699" y="97"/>
                </a:cxn>
                <a:cxn ang="0">
                  <a:pos x="775" y="48"/>
                </a:cxn>
                <a:cxn ang="0">
                  <a:pos x="735" y="15"/>
                </a:cxn>
                <a:cxn ang="0">
                  <a:pos x="591" y="23"/>
                </a:cxn>
                <a:cxn ang="0">
                  <a:pos x="500" y="185"/>
                </a:cxn>
                <a:cxn ang="0">
                  <a:pos x="522" y="327"/>
                </a:cxn>
                <a:cxn ang="0">
                  <a:pos x="522" y="420"/>
                </a:cxn>
                <a:cxn ang="0">
                  <a:pos x="424" y="475"/>
                </a:cxn>
                <a:cxn ang="0">
                  <a:pos x="402" y="447"/>
                </a:cxn>
                <a:cxn ang="0">
                  <a:pos x="469" y="377"/>
                </a:cxn>
                <a:cxn ang="0">
                  <a:pos x="462" y="235"/>
                </a:cxn>
                <a:cxn ang="0">
                  <a:pos x="296" y="133"/>
                </a:cxn>
                <a:cxn ang="0">
                  <a:pos x="154" y="150"/>
                </a:cxn>
                <a:cxn ang="0">
                  <a:pos x="223" y="200"/>
                </a:cxn>
                <a:cxn ang="0">
                  <a:pos x="314" y="317"/>
                </a:cxn>
                <a:cxn ang="0">
                  <a:pos x="404" y="340"/>
                </a:cxn>
                <a:cxn ang="0">
                  <a:pos x="444" y="377"/>
                </a:cxn>
                <a:cxn ang="0">
                  <a:pos x="339" y="455"/>
                </a:cxn>
                <a:cxn ang="0">
                  <a:pos x="252" y="455"/>
                </a:cxn>
                <a:cxn ang="0">
                  <a:pos x="237" y="354"/>
                </a:cxn>
                <a:cxn ang="0">
                  <a:pos x="151" y="215"/>
                </a:cxn>
                <a:cxn ang="0">
                  <a:pos x="131" y="259"/>
                </a:cxn>
                <a:cxn ang="0">
                  <a:pos x="170" y="394"/>
                </a:cxn>
                <a:cxn ang="0">
                  <a:pos x="192" y="437"/>
                </a:cxn>
                <a:cxn ang="0">
                  <a:pos x="76" y="387"/>
                </a:cxn>
                <a:cxn ang="0">
                  <a:pos x="3" y="472"/>
                </a:cxn>
                <a:cxn ang="0">
                  <a:pos x="48" y="587"/>
                </a:cxn>
                <a:cxn ang="0">
                  <a:pos x="126" y="594"/>
                </a:cxn>
              </a:cxnLst>
              <a:rect l="txL" t="txT" r="txR" b="txB"/>
              <a:pathLst>
                <a:path w="1035" h="637">
                  <a:moveTo>
                    <a:pt x="126" y="594"/>
                  </a:moveTo>
                  <a:lnTo>
                    <a:pt x="127" y="592"/>
                  </a:lnTo>
                  <a:lnTo>
                    <a:pt x="127" y="591"/>
                  </a:lnTo>
                  <a:lnTo>
                    <a:pt x="127" y="587"/>
                  </a:lnTo>
                  <a:lnTo>
                    <a:pt x="127" y="582"/>
                  </a:lnTo>
                  <a:lnTo>
                    <a:pt x="124" y="574"/>
                  </a:lnTo>
                  <a:lnTo>
                    <a:pt x="119" y="567"/>
                  </a:lnTo>
                  <a:lnTo>
                    <a:pt x="111" y="557"/>
                  </a:lnTo>
                  <a:lnTo>
                    <a:pt x="98" y="546"/>
                  </a:lnTo>
                  <a:lnTo>
                    <a:pt x="83" y="534"/>
                  </a:lnTo>
                  <a:lnTo>
                    <a:pt x="69" y="522"/>
                  </a:lnTo>
                  <a:lnTo>
                    <a:pt x="58" y="511"/>
                  </a:lnTo>
                  <a:lnTo>
                    <a:pt x="48" y="501"/>
                  </a:lnTo>
                  <a:lnTo>
                    <a:pt x="41" y="489"/>
                  </a:lnTo>
                  <a:lnTo>
                    <a:pt x="36" y="479"/>
                  </a:lnTo>
                  <a:lnTo>
                    <a:pt x="35" y="467"/>
                  </a:lnTo>
                  <a:lnTo>
                    <a:pt x="38" y="455"/>
                  </a:lnTo>
                  <a:lnTo>
                    <a:pt x="46" y="444"/>
                  </a:lnTo>
                  <a:lnTo>
                    <a:pt x="56" y="435"/>
                  </a:lnTo>
                  <a:lnTo>
                    <a:pt x="68" y="430"/>
                  </a:lnTo>
                  <a:lnTo>
                    <a:pt x="83" y="427"/>
                  </a:lnTo>
                  <a:lnTo>
                    <a:pt x="98" y="427"/>
                  </a:lnTo>
                  <a:lnTo>
                    <a:pt x="112" y="430"/>
                  </a:lnTo>
                  <a:lnTo>
                    <a:pt x="127" y="435"/>
                  </a:lnTo>
                  <a:lnTo>
                    <a:pt x="139" y="445"/>
                  </a:lnTo>
                  <a:lnTo>
                    <a:pt x="152" y="455"/>
                  </a:lnTo>
                  <a:lnTo>
                    <a:pt x="167" y="464"/>
                  </a:lnTo>
                  <a:lnTo>
                    <a:pt x="180" y="470"/>
                  </a:lnTo>
                  <a:lnTo>
                    <a:pt x="195" y="475"/>
                  </a:lnTo>
                  <a:lnTo>
                    <a:pt x="207" y="480"/>
                  </a:lnTo>
                  <a:lnTo>
                    <a:pt x="218" y="484"/>
                  </a:lnTo>
                  <a:lnTo>
                    <a:pt x="225" y="485"/>
                  </a:lnTo>
                  <a:lnTo>
                    <a:pt x="227" y="485"/>
                  </a:lnTo>
                  <a:lnTo>
                    <a:pt x="230" y="487"/>
                  </a:lnTo>
                  <a:lnTo>
                    <a:pt x="240" y="490"/>
                  </a:lnTo>
                  <a:lnTo>
                    <a:pt x="253" y="495"/>
                  </a:lnTo>
                  <a:lnTo>
                    <a:pt x="271" y="501"/>
                  </a:lnTo>
                  <a:lnTo>
                    <a:pt x="290" y="506"/>
                  </a:lnTo>
                  <a:lnTo>
                    <a:pt x="308" y="511"/>
                  </a:lnTo>
                  <a:lnTo>
                    <a:pt x="324" y="512"/>
                  </a:lnTo>
                  <a:lnTo>
                    <a:pt x="338" y="512"/>
                  </a:lnTo>
                  <a:lnTo>
                    <a:pt x="349" y="511"/>
                  </a:lnTo>
                  <a:lnTo>
                    <a:pt x="358" y="509"/>
                  </a:lnTo>
                  <a:lnTo>
                    <a:pt x="366" y="509"/>
                  </a:lnTo>
                  <a:lnTo>
                    <a:pt x="374" y="509"/>
                  </a:lnTo>
                  <a:lnTo>
                    <a:pt x="384" y="511"/>
                  </a:lnTo>
                  <a:lnTo>
                    <a:pt x="396" y="514"/>
                  </a:lnTo>
                  <a:lnTo>
                    <a:pt x="412" y="521"/>
                  </a:lnTo>
                  <a:lnTo>
                    <a:pt x="432" y="531"/>
                  </a:lnTo>
                  <a:lnTo>
                    <a:pt x="444" y="536"/>
                  </a:lnTo>
                  <a:lnTo>
                    <a:pt x="455" y="541"/>
                  </a:lnTo>
                  <a:lnTo>
                    <a:pt x="465" y="546"/>
                  </a:lnTo>
                  <a:lnTo>
                    <a:pt x="477" y="549"/>
                  </a:lnTo>
                  <a:lnTo>
                    <a:pt x="487" y="552"/>
                  </a:lnTo>
                  <a:lnTo>
                    <a:pt x="497" y="556"/>
                  </a:lnTo>
                  <a:lnTo>
                    <a:pt x="507" y="557"/>
                  </a:lnTo>
                  <a:lnTo>
                    <a:pt x="517" y="559"/>
                  </a:lnTo>
                  <a:lnTo>
                    <a:pt x="525" y="561"/>
                  </a:lnTo>
                  <a:lnTo>
                    <a:pt x="535" y="562"/>
                  </a:lnTo>
                  <a:lnTo>
                    <a:pt x="543" y="562"/>
                  </a:lnTo>
                  <a:lnTo>
                    <a:pt x="551" y="562"/>
                  </a:lnTo>
                  <a:lnTo>
                    <a:pt x="560" y="561"/>
                  </a:lnTo>
                  <a:lnTo>
                    <a:pt x="568" y="559"/>
                  </a:lnTo>
                  <a:lnTo>
                    <a:pt x="576" y="557"/>
                  </a:lnTo>
                  <a:lnTo>
                    <a:pt x="584" y="554"/>
                  </a:lnTo>
                  <a:lnTo>
                    <a:pt x="599" y="547"/>
                  </a:lnTo>
                  <a:lnTo>
                    <a:pt x="614" y="541"/>
                  </a:lnTo>
                  <a:lnTo>
                    <a:pt x="624" y="534"/>
                  </a:lnTo>
                  <a:lnTo>
                    <a:pt x="632" y="529"/>
                  </a:lnTo>
                  <a:lnTo>
                    <a:pt x="636" y="524"/>
                  </a:lnTo>
                  <a:lnTo>
                    <a:pt x="634" y="521"/>
                  </a:lnTo>
                  <a:lnTo>
                    <a:pt x="628" y="521"/>
                  </a:lnTo>
                  <a:lnTo>
                    <a:pt x="613" y="522"/>
                  </a:lnTo>
                  <a:lnTo>
                    <a:pt x="594" y="526"/>
                  </a:lnTo>
                  <a:lnTo>
                    <a:pt x="576" y="529"/>
                  </a:lnTo>
                  <a:lnTo>
                    <a:pt x="560" y="531"/>
                  </a:lnTo>
                  <a:lnTo>
                    <a:pt x="545" y="532"/>
                  </a:lnTo>
                  <a:lnTo>
                    <a:pt x="530" y="534"/>
                  </a:lnTo>
                  <a:lnTo>
                    <a:pt x="518" y="532"/>
                  </a:lnTo>
                  <a:lnTo>
                    <a:pt x="508" y="531"/>
                  </a:lnTo>
                  <a:lnTo>
                    <a:pt x="502" y="527"/>
                  </a:lnTo>
                  <a:lnTo>
                    <a:pt x="495" y="524"/>
                  </a:lnTo>
                  <a:lnTo>
                    <a:pt x="490" y="521"/>
                  </a:lnTo>
                  <a:lnTo>
                    <a:pt x="485" y="517"/>
                  </a:lnTo>
                  <a:lnTo>
                    <a:pt x="480" y="514"/>
                  </a:lnTo>
                  <a:lnTo>
                    <a:pt x="478" y="511"/>
                  </a:lnTo>
                  <a:lnTo>
                    <a:pt x="477" y="506"/>
                  </a:lnTo>
                  <a:lnTo>
                    <a:pt x="478" y="501"/>
                  </a:lnTo>
                  <a:lnTo>
                    <a:pt x="482" y="494"/>
                  </a:lnTo>
                  <a:lnTo>
                    <a:pt x="485" y="487"/>
                  </a:lnTo>
                  <a:lnTo>
                    <a:pt x="488" y="480"/>
                  </a:lnTo>
                  <a:lnTo>
                    <a:pt x="492" y="477"/>
                  </a:lnTo>
                  <a:lnTo>
                    <a:pt x="493" y="474"/>
                  </a:lnTo>
                  <a:lnTo>
                    <a:pt x="497" y="470"/>
                  </a:lnTo>
                  <a:lnTo>
                    <a:pt x="502" y="469"/>
                  </a:lnTo>
                  <a:lnTo>
                    <a:pt x="507" y="469"/>
                  </a:lnTo>
                  <a:lnTo>
                    <a:pt x="515" y="469"/>
                  </a:lnTo>
                  <a:lnTo>
                    <a:pt x="523" y="469"/>
                  </a:lnTo>
                  <a:lnTo>
                    <a:pt x="533" y="469"/>
                  </a:lnTo>
                  <a:lnTo>
                    <a:pt x="541" y="465"/>
                  </a:lnTo>
                  <a:lnTo>
                    <a:pt x="550" y="460"/>
                  </a:lnTo>
                  <a:lnTo>
                    <a:pt x="558" y="455"/>
                  </a:lnTo>
                  <a:lnTo>
                    <a:pt x="566" y="449"/>
                  </a:lnTo>
                  <a:lnTo>
                    <a:pt x="573" y="442"/>
                  </a:lnTo>
                  <a:lnTo>
                    <a:pt x="578" y="435"/>
                  </a:lnTo>
                  <a:lnTo>
                    <a:pt x="583" y="427"/>
                  </a:lnTo>
                  <a:lnTo>
                    <a:pt x="589" y="420"/>
                  </a:lnTo>
                  <a:lnTo>
                    <a:pt x="598" y="414"/>
                  </a:lnTo>
                  <a:lnTo>
                    <a:pt x="608" y="410"/>
                  </a:lnTo>
                  <a:lnTo>
                    <a:pt x="618" y="412"/>
                  </a:lnTo>
                  <a:lnTo>
                    <a:pt x="628" y="417"/>
                  </a:lnTo>
                  <a:lnTo>
                    <a:pt x="639" y="429"/>
                  </a:lnTo>
                  <a:lnTo>
                    <a:pt x="651" y="447"/>
                  </a:lnTo>
                  <a:lnTo>
                    <a:pt x="657" y="459"/>
                  </a:lnTo>
                  <a:lnTo>
                    <a:pt x="662" y="469"/>
                  </a:lnTo>
                  <a:lnTo>
                    <a:pt x="669" y="480"/>
                  </a:lnTo>
                  <a:lnTo>
                    <a:pt x="676" y="492"/>
                  </a:lnTo>
                  <a:lnTo>
                    <a:pt x="681" y="504"/>
                  </a:lnTo>
                  <a:lnTo>
                    <a:pt x="687" y="516"/>
                  </a:lnTo>
                  <a:lnTo>
                    <a:pt x="694" y="527"/>
                  </a:lnTo>
                  <a:lnTo>
                    <a:pt x="700" y="537"/>
                  </a:lnTo>
                  <a:lnTo>
                    <a:pt x="709" y="547"/>
                  </a:lnTo>
                  <a:lnTo>
                    <a:pt x="715" y="557"/>
                  </a:lnTo>
                  <a:lnTo>
                    <a:pt x="724" y="566"/>
                  </a:lnTo>
                  <a:lnTo>
                    <a:pt x="734" y="574"/>
                  </a:lnTo>
                  <a:lnTo>
                    <a:pt x="742" y="581"/>
                  </a:lnTo>
                  <a:lnTo>
                    <a:pt x="752" y="586"/>
                  </a:lnTo>
                  <a:lnTo>
                    <a:pt x="762" y="589"/>
                  </a:lnTo>
                  <a:lnTo>
                    <a:pt x="773" y="592"/>
                  </a:lnTo>
                  <a:lnTo>
                    <a:pt x="795" y="597"/>
                  </a:lnTo>
                  <a:lnTo>
                    <a:pt x="813" y="604"/>
                  </a:lnTo>
                  <a:lnTo>
                    <a:pt x="828" y="611"/>
                  </a:lnTo>
                  <a:lnTo>
                    <a:pt x="841" y="619"/>
                  </a:lnTo>
                  <a:lnTo>
                    <a:pt x="851" y="626"/>
                  </a:lnTo>
                  <a:lnTo>
                    <a:pt x="858" y="631"/>
                  </a:lnTo>
                  <a:lnTo>
                    <a:pt x="863" y="636"/>
                  </a:lnTo>
                  <a:lnTo>
                    <a:pt x="864" y="637"/>
                  </a:lnTo>
                  <a:lnTo>
                    <a:pt x="864" y="634"/>
                  </a:lnTo>
                  <a:lnTo>
                    <a:pt x="868" y="624"/>
                  </a:lnTo>
                  <a:lnTo>
                    <a:pt x="871" y="611"/>
                  </a:lnTo>
                  <a:lnTo>
                    <a:pt x="874" y="594"/>
                  </a:lnTo>
                  <a:lnTo>
                    <a:pt x="876" y="574"/>
                  </a:lnTo>
                  <a:lnTo>
                    <a:pt x="876" y="552"/>
                  </a:lnTo>
                  <a:lnTo>
                    <a:pt x="874" y="531"/>
                  </a:lnTo>
                  <a:lnTo>
                    <a:pt x="868" y="509"/>
                  </a:lnTo>
                  <a:lnTo>
                    <a:pt x="863" y="499"/>
                  </a:lnTo>
                  <a:lnTo>
                    <a:pt x="856" y="489"/>
                  </a:lnTo>
                  <a:lnTo>
                    <a:pt x="849" y="477"/>
                  </a:lnTo>
                  <a:lnTo>
                    <a:pt x="840" y="467"/>
                  </a:lnTo>
                  <a:lnTo>
                    <a:pt x="830" y="457"/>
                  </a:lnTo>
                  <a:lnTo>
                    <a:pt x="816" y="447"/>
                  </a:lnTo>
                  <a:lnTo>
                    <a:pt x="805" y="437"/>
                  </a:lnTo>
                  <a:lnTo>
                    <a:pt x="790" y="429"/>
                  </a:lnTo>
                  <a:lnTo>
                    <a:pt x="775" y="420"/>
                  </a:lnTo>
                  <a:lnTo>
                    <a:pt x="760" y="412"/>
                  </a:lnTo>
                  <a:lnTo>
                    <a:pt x="742" y="405"/>
                  </a:lnTo>
                  <a:lnTo>
                    <a:pt x="725" y="399"/>
                  </a:lnTo>
                  <a:lnTo>
                    <a:pt x="707" y="394"/>
                  </a:lnTo>
                  <a:lnTo>
                    <a:pt x="689" y="389"/>
                  </a:lnTo>
                  <a:lnTo>
                    <a:pt x="671" y="385"/>
                  </a:lnTo>
                  <a:lnTo>
                    <a:pt x="651" y="384"/>
                  </a:lnTo>
                  <a:lnTo>
                    <a:pt x="621" y="380"/>
                  </a:lnTo>
                  <a:lnTo>
                    <a:pt x="606" y="375"/>
                  </a:lnTo>
                  <a:lnTo>
                    <a:pt x="601" y="370"/>
                  </a:lnTo>
                  <a:lnTo>
                    <a:pt x="606" y="364"/>
                  </a:lnTo>
                  <a:lnTo>
                    <a:pt x="616" y="359"/>
                  </a:lnTo>
                  <a:lnTo>
                    <a:pt x="628" y="354"/>
                  </a:lnTo>
                  <a:lnTo>
                    <a:pt x="641" y="350"/>
                  </a:lnTo>
                  <a:lnTo>
                    <a:pt x="651" y="349"/>
                  </a:lnTo>
                  <a:lnTo>
                    <a:pt x="657" y="349"/>
                  </a:lnTo>
                  <a:lnTo>
                    <a:pt x="666" y="350"/>
                  </a:lnTo>
                  <a:lnTo>
                    <a:pt x="677" y="352"/>
                  </a:lnTo>
                  <a:lnTo>
                    <a:pt x="690" y="354"/>
                  </a:lnTo>
                  <a:lnTo>
                    <a:pt x="707" y="355"/>
                  </a:lnTo>
                  <a:lnTo>
                    <a:pt x="724" y="357"/>
                  </a:lnTo>
                  <a:lnTo>
                    <a:pt x="743" y="359"/>
                  </a:lnTo>
                  <a:lnTo>
                    <a:pt x="763" y="360"/>
                  </a:lnTo>
                  <a:lnTo>
                    <a:pt x="783" y="362"/>
                  </a:lnTo>
                  <a:lnTo>
                    <a:pt x="803" y="362"/>
                  </a:lnTo>
                  <a:lnTo>
                    <a:pt x="823" y="362"/>
                  </a:lnTo>
                  <a:lnTo>
                    <a:pt x="843" y="362"/>
                  </a:lnTo>
                  <a:lnTo>
                    <a:pt x="863" y="359"/>
                  </a:lnTo>
                  <a:lnTo>
                    <a:pt x="879" y="357"/>
                  </a:lnTo>
                  <a:lnTo>
                    <a:pt x="896" y="352"/>
                  </a:lnTo>
                  <a:lnTo>
                    <a:pt x="909" y="347"/>
                  </a:lnTo>
                  <a:lnTo>
                    <a:pt x="922" y="340"/>
                  </a:lnTo>
                  <a:lnTo>
                    <a:pt x="936" y="332"/>
                  </a:lnTo>
                  <a:lnTo>
                    <a:pt x="947" y="324"/>
                  </a:lnTo>
                  <a:lnTo>
                    <a:pt x="960" y="315"/>
                  </a:lnTo>
                  <a:lnTo>
                    <a:pt x="972" y="305"/>
                  </a:lnTo>
                  <a:lnTo>
                    <a:pt x="982" y="294"/>
                  </a:lnTo>
                  <a:lnTo>
                    <a:pt x="994" y="282"/>
                  </a:lnTo>
                  <a:lnTo>
                    <a:pt x="1002" y="269"/>
                  </a:lnTo>
                  <a:lnTo>
                    <a:pt x="1010" y="254"/>
                  </a:lnTo>
                  <a:lnTo>
                    <a:pt x="1018" y="239"/>
                  </a:lnTo>
                  <a:lnTo>
                    <a:pt x="1025" y="222"/>
                  </a:lnTo>
                  <a:lnTo>
                    <a:pt x="1030" y="205"/>
                  </a:lnTo>
                  <a:lnTo>
                    <a:pt x="1033" y="185"/>
                  </a:lnTo>
                  <a:lnTo>
                    <a:pt x="1035" y="165"/>
                  </a:lnTo>
                  <a:lnTo>
                    <a:pt x="1035" y="144"/>
                  </a:lnTo>
                  <a:lnTo>
                    <a:pt x="1035" y="120"/>
                  </a:lnTo>
                  <a:lnTo>
                    <a:pt x="1033" y="122"/>
                  </a:lnTo>
                  <a:lnTo>
                    <a:pt x="1027" y="127"/>
                  </a:lnTo>
                  <a:lnTo>
                    <a:pt x="1018" y="135"/>
                  </a:lnTo>
                  <a:lnTo>
                    <a:pt x="1007" y="144"/>
                  </a:lnTo>
                  <a:lnTo>
                    <a:pt x="992" y="152"/>
                  </a:lnTo>
                  <a:lnTo>
                    <a:pt x="975" y="159"/>
                  </a:lnTo>
                  <a:lnTo>
                    <a:pt x="955" y="165"/>
                  </a:lnTo>
                  <a:lnTo>
                    <a:pt x="936" y="169"/>
                  </a:lnTo>
                  <a:lnTo>
                    <a:pt x="924" y="170"/>
                  </a:lnTo>
                  <a:lnTo>
                    <a:pt x="911" y="172"/>
                  </a:lnTo>
                  <a:lnTo>
                    <a:pt x="896" y="174"/>
                  </a:lnTo>
                  <a:lnTo>
                    <a:pt x="878" y="175"/>
                  </a:lnTo>
                  <a:lnTo>
                    <a:pt x="859" y="179"/>
                  </a:lnTo>
                  <a:lnTo>
                    <a:pt x="840" y="182"/>
                  </a:lnTo>
                  <a:lnTo>
                    <a:pt x="820" y="185"/>
                  </a:lnTo>
                  <a:lnTo>
                    <a:pt x="800" y="190"/>
                  </a:lnTo>
                  <a:lnTo>
                    <a:pt x="780" y="195"/>
                  </a:lnTo>
                  <a:lnTo>
                    <a:pt x="760" y="202"/>
                  </a:lnTo>
                  <a:lnTo>
                    <a:pt x="740" y="209"/>
                  </a:lnTo>
                  <a:lnTo>
                    <a:pt x="722" y="217"/>
                  </a:lnTo>
                  <a:lnTo>
                    <a:pt x="704" y="225"/>
                  </a:lnTo>
                  <a:lnTo>
                    <a:pt x="689" y="235"/>
                  </a:lnTo>
                  <a:lnTo>
                    <a:pt x="674" y="245"/>
                  </a:lnTo>
                  <a:lnTo>
                    <a:pt x="662" y="257"/>
                  </a:lnTo>
                  <a:lnTo>
                    <a:pt x="642" y="279"/>
                  </a:lnTo>
                  <a:lnTo>
                    <a:pt x="624" y="299"/>
                  </a:lnTo>
                  <a:lnTo>
                    <a:pt x="611" y="315"/>
                  </a:lnTo>
                  <a:lnTo>
                    <a:pt x="601" y="329"/>
                  </a:lnTo>
                  <a:lnTo>
                    <a:pt x="593" y="339"/>
                  </a:lnTo>
                  <a:lnTo>
                    <a:pt x="586" y="347"/>
                  </a:lnTo>
                  <a:lnTo>
                    <a:pt x="583" y="350"/>
                  </a:lnTo>
                  <a:lnTo>
                    <a:pt x="583" y="352"/>
                  </a:lnTo>
                  <a:lnTo>
                    <a:pt x="579" y="354"/>
                  </a:lnTo>
                  <a:lnTo>
                    <a:pt x="573" y="355"/>
                  </a:lnTo>
                  <a:lnTo>
                    <a:pt x="565" y="357"/>
                  </a:lnTo>
                  <a:lnTo>
                    <a:pt x="556" y="357"/>
                  </a:lnTo>
                  <a:lnTo>
                    <a:pt x="550" y="355"/>
                  </a:lnTo>
                  <a:lnTo>
                    <a:pt x="546" y="350"/>
                  </a:lnTo>
                  <a:lnTo>
                    <a:pt x="550" y="342"/>
                  </a:lnTo>
                  <a:lnTo>
                    <a:pt x="561" y="329"/>
                  </a:lnTo>
                  <a:lnTo>
                    <a:pt x="570" y="320"/>
                  </a:lnTo>
                  <a:lnTo>
                    <a:pt x="578" y="312"/>
                  </a:lnTo>
                  <a:lnTo>
                    <a:pt x="586" y="304"/>
                  </a:lnTo>
                  <a:lnTo>
                    <a:pt x="593" y="297"/>
                  </a:lnTo>
                  <a:lnTo>
                    <a:pt x="601" y="289"/>
                  </a:lnTo>
                  <a:lnTo>
                    <a:pt x="609" y="280"/>
                  </a:lnTo>
                  <a:lnTo>
                    <a:pt x="618" y="272"/>
                  </a:lnTo>
                  <a:lnTo>
                    <a:pt x="624" y="264"/>
                  </a:lnTo>
                  <a:lnTo>
                    <a:pt x="631" y="255"/>
                  </a:lnTo>
                  <a:lnTo>
                    <a:pt x="637" y="245"/>
                  </a:lnTo>
                  <a:lnTo>
                    <a:pt x="644" y="235"/>
                  </a:lnTo>
                  <a:lnTo>
                    <a:pt x="649" y="225"/>
                  </a:lnTo>
                  <a:lnTo>
                    <a:pt x="654" y="215"/>
                  </a:lnTo>
                  <a:lnTo>
                    <a:pt x="657" y="204"/>
                  </a:lnTo>
                  <a:lnTo>
                    <a:pt x="661" y="192"/>
                  </a:lnTo>
                  <a:lnTo>
                    <a:pt x="664" y="180"/>
                  </a:lnTo>
                  <a:lnTo>
                    <a:pt x="666" y="167"/>
                  </a:lnTo>
                  <a:lnTo>
                    <a:pt x="669" y="155"/>
                  </a:lnTo>
                  <a:lnTo>
                    <a:pt x="674" y="142"/>
                  </a:lnTo>
                  <a:lnTo>
                    <a:pt x="679" y="130"/>
                  </a:lnTo>
                  <a:lnTo>
                    <a:pt x="685" y="118"/>
                  </a:lnTo>
                  <a:lnTo>
                    <a:pt x="692" y="107"/>
                  </a:lnTo>
                  <a:lnTo>
                    <a:pt x="699" y="97"/>
                  </a:lnTo>
                  <a:lnTo>
                    <a:pt x="707" y="87"/>
                  </a:lnTo>
                  <a:lnTo>
                    <a:pt x="715" y="77"/>
                  </a:lnTo>
                  <a:lnTo>
                    <a:pt x="725" y="68"/>
                  </a:lnTo>
                  <a:lnTo>
                    <a:pt x="735" y="62"/>
                  </a:lnTo>
                  <a:lnTo>
                    <a:pt x="743" y="57"/>
                  </a:lnTo>
                  <a:lnTo>
                    <a:pt x="753" y="52"/>
                  </a:lnTo>
                  <a:lnTo>
                    <a:pt x="763" y="48"/>
                  </a:lnTo>
                  <a:lnTo>
                    <a:pt x="775" y="48"/>
                  </a:lnTo>
                  <a:lnTo>
                    <a:pt x="785" y="48"/>
                  </a:lnTo>
                  <a:lnTo>
                    <a:pt x="783" y="47"/>
                  </a:lnTo>
                  <a:lnTo>
                    <a:pt x="780" y="43"/>
                  </a:lnTo>
                  <a:lnTo>
                    <a:pt x="775" y="40"/>
                  </a:lnTo>
                  <a:lnTo>
                    <a:pt x="768" y="33"/>
                  </a:lnTo>
                  <a:lnTo>
                    <a:pt x="758" y="27"/>
                  </a:lnTo>
                  <a:lnTo>
                    <a:pt x="748" y="20"/>
                  </a:lnTo>
                  <a:lnTo>
                    <a:pt x="735" y="15"/>
                  </a:lnTo>
                  <a:lnTo>
                    <a:pt x="722" y="8"/>
                  </a:lnTo>
                  <a:lnTo>
                    <a:pt x="707" y="5"/>
                  </a:lnTo>
                  <a:lnTo>
                    <a:pt x="690" y="2"/>
                  </a:lnTo>
                  <a:lnTo>
                    <a:pt x="672" y="0"/>
                  </a:lnTo>
                  <a:lnTo>
                    <a:pt x="654" y="2"/>
                  </a:lnTo>
                  <a:lnTo>
                    <a:pt x="634" y="5"/>
                  </a:lnTo>
                  <a:lnTo>
                    <a:pt x="613" y="12"/>
                  </a:lnTo>
                  <a:lnTo>
                    <a:pt x="591" y="23"/>
                  </a:lnTo>
                  <a:lnTo>
                    <a:pt x="570" y="38"/>
                  </a:lnTo>
                  <a:lnTo>
                    <a:pt x="548" y="55"/>
                  </a:lnTo>
                  <a:lnTo>
                    <a:pt x="533" y="75"/>
                  </a:lnTo>
                  <a:lnTo>
                    <a:pt x="520" y="97"/>
                  </a:lnTo>
                  <a:lnTo>
                    <a:pt x="512" y="118"/>
                  </a:lnTo>
                  <a:lnTo>
                    <a:pt x="505" y="140"/>
                  </a:lnTo>
                  <a:lnTo>
                    <a:pt x="502" y="164"/>
                  </a:lnTo>
                  <a:lnTo>
                    <a:pt x="500" y="185"/>
                  </a:lnTo>
                  <a:lnTo>
                    <a:pt x="500" y="209"/>
                  </a:lnTo>
                  <a:lnTo>
                    <a:pt x="502" y="230"/>
                  </a:lnTo>
                  <a:lnTo>
                    <a:pt x="505" y="250"/>
                  </a:lnTo>
                  <a:lnTo>
                    <a:pt x="508" y="270"/>
                  </a:lnTo>
                  <a:lnTo>
                    <a:pt x="512" y="289"/>
                  </a:lnTo>
                  <a:lnTo>
                    <a:pt x="515" y="304"/>
                  </a:lnTo>
                  <a:lnTo>
                    <a:pt x="518" y="317"/>
                  </a:lnTo>
                  <a:lnTo>
                    <a:pt x="522" y="327"/>
                  </a:lnTo>
                  <a:lnTo>
                    <a:pt x="523" y="335"/>
                  </a:lnTo>
                  <a:lnTo>
                    <a:pt x="525" y="347"/>
                  </a:lnTo>
                  <a:lnTo>
                    <a:pt x="526" y="360"/>
                  </a:lnTo>
                  <a:lnTo>
                    <a:pt x="530" y="372"/>
                  </a:lnTo>
                  <a:lnTo>
                    <a:pt x="531" y="385"/>
                  </a:lnTo>
                  <a:lnTo>
                    <a:pt x="531" y="399"/>
                  </a:lnTo>
                  <a:lnTo>
                    <a:pt x="528" y="410"/>
                  </a:lnTo>
                  <a:lnTo>
                    <a:pt x="522" y="420"/>
                  </a:lnTo>
                  <a:lnTo>
                    <a:pt x="512" y="430"/>
                  </a:lnTo>
                  <a:lnTo>
                    <a:pt x="500" y="440"/>
                  </a:lnTo>
                  <a:lnTo>
                    <a:pt x="487" y="449"/>
                  </a:lnTo>
                  <a:lnTo>
                    <a:pt x="473" y="457"/>
                  </a:lnTo>
                  <a:lnTo>
                    <a:pt x="462" y="464"/>
                  </a:lnTo>
                  <a:lnTo>
                    <a:pt x="449" y="469"/>
                  </a:lnTo>
                  <a:lnTo>
                    <a:pt x="437" y="474"/>
                  </a:lnTo>
                  <a:lnTo>
                    <a:pt x="424" y="475"/>
                  </a:lnTo>
                  <a:lnTo>
                    <a:pt x="411" y="475"/>
                  </a:lnTo>
                  <a:lnTo>
                    <a:pt x="401" y="474"/>
                  </a:lnTo>
                  <a:lnTo>
                    <a:pt x="392" y="472"/>
                  </a:lnTo>
                  <a:lnTo>
                    <a:pt x="387" y="469"/>
                  </a:lnTo>
                  <a:lnTo>
                    <a:pt x="386" y="465"/>
                  </a:lnTo>
                  <a:lnTo>
                    <a:pt x="389" y="460"/>
                  </a:lnTo>
                  <a:lnTo>
                    <a:pt x="394" y="454"/>
                  </a:lnTo>
                  <a:lnTo>
                    <a:pt x="402" y="447"/>
                  </a:lnTo>
                  <a:lnTo>
                    <a:pt x="416" y="437"/>
                  </a:lnTo>
                  <a:lnTo>
                    <a:pt x="422" y="432"/>
                  </a:lnTo>
                  <a:lnTo>
                    <a:pt x="430" y="425"/>
                  </a:lnTo>
                  <a:lnTo>
                    <a:pt x="439" y="419"/>
                  </a:lnTo>
                  <a:lnTo>
                    <a:pt x="447" y="409"/>
                  </a:lnTo>
                  <a:lnTo>
                    <a:pt x="455" y="400"/>
                  </a:lnTo>
                  <a:lnTo>
                    <a:pt x="462" y="389"/>
                  </a:lnTo>
                  <a:lnTo>
                    <a:pt x="469" y="377"/>
                  </a:lnTo>
                  <a:lnTo>
                    <a:pt x="475" y="364"/>
                  </a:lnTo>
                  <a:lnTo>
                    <a:pt x="478" y="349"/>
                  </a:lnTo>
                  <a:lnTo>
                    <a:pt x="482" y="334"/>
                  </a:lnTo>
                  <a:lnTo>
                    <a:pt x="483" y="317"/>
                  </a:lnTo>
                  <a:lnTo>
                    <a:pt x="482" y="299"/>
                  </a:lnTo>
                  <a:lnTo>
                    <a:pt x="478" y="279"/>
                  </a:lnTo>
                  <a:lnTo>
                    <a:pt x="472" y="259"/>
                  </a:lnTo>
                  <a:lnTo>
                    <a:pt x="462" y="235"/>
                  </a:lnTo>
                  <a:lnTo>
                    <a:pt x="450" y="212"/>
                  </a:lnTo>
                  <a:lnTo>
                    <a:pt x="434" y="190"/>
                  </a:lnTo>
                  <a:lnTo>
                    <a:pt x="416" y="172"/>
                  </a:lnTo>
                  <a:lnTo>
                    <a:pt x="394" y="159"/>
                  </a:lnTo>
                  <a:lnTo>
                    <a:pt x="371" y="149"/>
                  </a:lnTo>
                  <a:lnTo>
                    <a:pt x="348" y="140"/>
                  </a:lnTo>
                  <a:lnTo>
                    <a:pt x="323" y="135"/>
                  </a:lnTo>
                  <a:lnTo>
                    <a:pt x="296" y="133"/>
                  </a:lnTo>
                  <a:lnTo>
                    <a:pt x="271" y="133"/>
                  </a:lnTo>
                  <a:lnTo>
                    <a:pt x="248" y="133"/>
                  </a:lnTo>
                  <a:lnTo>
                    <a:pt x="225" y="137"/>
                  </a:lnTo>
                  <a:lnTo>
                    <a:pt x="205" y="140"/>
                  </a:lnTo>
                  <a:lnTo>
                    <a:pt x="187" y="142"/>
                  </a:lnTo>
                  <a:lnTo>
                    <a:pt x="172" y="145"/>
                  </a:lnTo>
                  <a:lnTo>
                    <a:pt x="160" y="149"/>
                  </a:lnTo>
                  <a:lnTo>
                    <a:pt x="154" y="150"/>
                  </a:lnTo>
                  <a:lnTo>
                    <a:pt x="151" y="152"/>
                  </a:lnTo>
                  <a:lnTo>
                    <a:pt x="154" y="152"/>
                  </a:lnTo>
                  <a:lnTo>
                    <a:pt x="162" y="155"/>
                  </a:lnTo>
                  <a:lnTo>
                    <a:pt x="172" y="160"/>
                  </a:lnTo>
                  <a:lnTo>
                    <a:pt x="185" y="167"/>
                  </a:lnTo>
                  <a:lnTo>
                    <a:pt x="199" y="177"/>
                  </a:lnTo>
                  <a:lnTo>
                    <a:pt x="212" y="187"/>
                  </a:lnTo>
                  <a:lnTo>
                    <a:pt x="223" y="200"/>
                  </a:lnTo>
                  <a:lnTo>
                    <a:pt x="230" y="215"/>
                  </a:lnTo>
                  <a:lnTo>
                    <a:pt x="235" y="232"/>
                  </a:lnTo>
                  <a:lnTo>
                    <a:pt x="245" y="249"/>
                  </a:lnTo>
                  <a:lnTo>
                    <a:pt x="257" y="265"/>
                  </a:lnTo>
                  <a:lnTo>
                    <a:pt x="268" y="282"/>
                  </a:lnTo>
                  <a:lnTo>
                    <a:pt x="283" y="295"/>
                  </a:lnTo>
                  <a:lnTo>
                    <a:pt x="300" y="309"/>
                  </a:lnTo>
                  <a:lnTo>
                    <a:pt x="314" y="317"/>
                  </a:lnTo>
                  <a:lnTo>
                    <a:pt x="331" y="324"/>
                  </a:lnTo>
                  <a:lnTo>
                    <a:pt x="339" y="327"/>
                  </a:lnTo>
                  <a:lnTo>
                    <a:pt x="349" y="329"/>
                  </a:lnTo>
                  <a:lnTo>
                    <a:pt x="361" y="330"/>
                  </a:lnTo>
                  <a:lnTo>
                    <a:pt x="371" y="332"/>
                  </a:lnTo>
                  <a:lnTo>
                    <a:pt x="382" y="335"/>
                  </a:lnTo>
                  <a:lnTo>
                    <a:pt x="394" y="337"/>
                  </a:lnTo>
                  <a:lnTo>
                    <a:pt x="404" y="340"/>
                  </a:lnTo>
                  <a:lnTo>
                    <a:pt x="414" y="344"/>
                  </a:lnTo>
                  <a:lnTo>
                    <a:pt x="424" y="347"/>
                  </a:lnTo>
                  <a:lnTo>
                    <a:pt x="432" y="350"/>
                  </a:lnTo>
                  <a:lnTo>
                    <a:pt x="439" y="355"/>
                  </a:lnTo>
                  <a:lnTo>
                    <a:pt x="442" y="359"/>
                  </a:lnTo>
                  <a:lnTo>
                    <a:pt x="445" y="365"/>
                  </a:lnTo>
                  <a:lnTo>
                    <a:pt x="445" y="370"/>
                  </a:lnTo>
                  <a:lnTo>
                    <a:pt x="444" y="377"/>
                  </a:lnTo>
                  <a:lnTo>
                    <a:pt x="439" y="385"/>
                  </a:lnTo>
                  <a:lnTo>
                    <a:pt x="424" y="399"/>
                  </a:lnTo>
                  <a:lnTo>
                    <a:pt x="409" y="410"/>
                  </a:lnTo>
                  <a:lnTo>
                    <a:pt x="392" y="420"/>
                  </a:lnTo>
                  <a:lnTo>
                    <a:pt x="377" y="430"/>
                  </a:lnTo>
                  <a:lnTo>
                    <a:pt x="363" y="439"/>
                  </a:lnTo>
                  <a:lnTo>
                    <a:pt x="349" y="447"/>
                  </a:lnTo>
                  <a:lnTo>
                    <a:pt x="339" y="455"/>
                  </a:lnTo>
                  <a:lnTo>
                    <a:pt x="333" y="467"/>
                  </a:lnTo>
                  <a:lnTo>
                    <a:pt x="329" y="467"/>
                  </a:lnTo>
                  <a:lnTo>
                    <a:pt x="321" y="467"/>
                  </a:lnTo>
                  <a:lnTo>
                    <a:pt x="308" y="469"/>
                  </a:lnTo>
                  <a:lnTo>
                    <a:pt x="293" y="467"/>
                  </a:lnTo>
                  <a:lnTo>
                    <a:pt x="278" y="465"/>
                  </a:lnTo>
                  <a:lnTo>
                    <a:pt x="263" y="462"/>
                  </a:lnTo>
                  <a:lnTo>
                    <a:pt x="252" y="455"/>
                  </a:lnTo>
                  <a:lnTo>
                    <a:pt x="242" y="445"/>
                  </a:lnTo>
                  <a:lnTo>
                    <a:pt x="240" y="439"/>
                  </a:lnTo>
                  <a:lnTo>
                    <a:pt x="238" y="429"/>
                  </a:lnTo>
                  <a:lnTo>
                    <a:pt x="238" y="417"/>
                  </a:lnTo>
                  <a:lnTo>
                    <a:pt x="238" y="404"/>
                  </a:lnTo>
                  <a:lnTo>
                    <a:pt x="238" y="389"/>
                  </a:lnTo>
                  <a:lnTo>
                    <a:pt x="237" y="372"/>
                  </a:lnTo>
                  <a:lnTo>
                    <a:pt x="237" y="354"/>
                  </a:lnTo>
                  <a:lnTo>
                    <a:pt x="233" y="335"/>
                  </a:lnTo>
                  <a:lnTo>
                    <a:pt x="230" y="317"/>
                  </a:lnTo>
                  <a:lnTo>
                    <a:pt x="223" y="299"/>
                  </a:lnTo>
                  <a:lnTo>
                    <a:pt x="215" y="280"/>
                  </a:lnTo>
                  <a:lnTo>
                    <a:pt x="204" y="262"/>
                  </a:lnTo>
                  <a:lnTo>
                    <a:pt x="190" y="245"/>
                  </a:lnTo>
                  <a:lnTo>
                    <a:pt x="172" y="230"/>
                  </a:lnTo>
                  <a:lnTo>
                    <a:pt x="151" y="215"/>
                  </a:lnTo>
                  <a:lnTo>
                    <a:pt x="124" y="204"/>
                  </a:lnTo>
                  <a:lnTo>
                    <a:pt x="126" y="205"/>
                  </a:lnTo>
                  <a:lnTo>
                    <a:pt x="127" y="209"/>
                  </a:lnTo>
                  <a:lnTo>
                    <a:pt x="129" y="215"/>
                  </a:lnTo>
                  <a:lnTo>
                    <a:pt x="131" y="222"/>
                  </a:lnTo>
                  <a:lnTo>
                    <a:pt x="132" y="232"/>
                  </a:lnTo>
                  <a:lnTo>
                    <a:pt x="132" y="244"/>
                  </a:lnTo>
                  <a:lnTo>
                    <a:pt x="131" y="259"/>
                  </a:lnTo>
                  <a:lnTo>
                    <a:pt x="127" y="274"/>
                  </a:lnTo>
                  <a:lnTo>
                    <a:pt x="124" y="290"/>
                  </a:lnTo>
                  <a:lnTo>
                    <a:pt x="127" y="309"/>
                  </a:lnTo>
                  <a:lnTo>
                    <a:pt x="132" y="329"/>
                  </a:lnTo>
                  <a:lnTo>
                    <a:pt x="142" y="347"/>
                  </a:lnTo>
                  <a:lnTo>
                    <a:pt x="152" y="364"/>
                  </a:lnTo>
                  <a:lnTo>
                    <a:pt x="162" y="380"/>
                  </a:lnTo>
                  <a:lnTo>
                    <a:pt x="170" y="394"/>
                  </a:lnTo>
                  <a:lnTo>
                    <a:pt x="179" y="404"/>
                  </a:lnTo>
                  <a:lnTo>
                    <a:pt x="184" y="412"/>
                  </a:lnTo>
                  <a:lnTo>
                    <a:pt x="187" y="419"/>
                  </a:lnTo>
                  <a:lnTo>
                    <a:pt x="189" y="424"/>
                  </a:lnTo>
                  <a:lnTo>
                    <a:pt x="190" y="429"/>
                  </a:lnTo>
                  <a:lnTo>
                    <a:pt x="190" y="432"/>
                  </a:lnTo>
                  <a:lnTo>
                    <a:pt x="192" y="435"/>
                  </a:lnTo>
                  <a:lnTo>
                    <a:pt x="192" y="437"/>
                  </a:lnTo>
                  <a:lnTo>
                    <a:pt x="189" y="435"/>
                  </a:lnTo>
                  <a:lnTo>
                    <a:pt x="180" y="429"/>
                  </a:lnTo>
                  <a:lnTo>
                    <a:pt x="167" y="422"/>
                  </a:lnTo>
                  <a:lnTo>
                    <a:pt x="151" y="414"/>
                  </a:lnTo>
                  <a:lnTo>
                    <a:pt x="132" y="404"/>
                  </a:lnTo>
                  <a:lnTo>
                    <a:pt x="112" y="395"/>
                  </a:lnTo>
                  <a:lnTo>
                    <a:pt x="94" y="390"/>
                  </a:lnTo>
                  <a:lnTo>
                    <a:pt x="76" y="387"/>
                  </a:lnTo>
                  <a:lnTo>
                    <a:pt x="59" y="387"/>
                  </a:lnTo>
                  <a:lnTo>
                    <a:pt x="45" y="389"/>
                  </a:lnTo>
                  <a:lnTo>
                    <a:pt x="30" y="394"/>
                  </a:lnTo>
                  <a:lnTo>
                    <a:pt x="16" y="404"/>
                  </a:lnTo>
                  <a:lnTo>
                    <a:pt x="6" y="415"/>
                  </a:lnTo>
                  <a:lnTo>
                    <a:pt x="1" y="430"/>
                  </a:lnTo>
                  <a:lnTo>
                    <a:pt x="0" y="449"/>
                  </a:lnTo>
                  <a:lnTo>
                    <a:pt x="3" y="472"/>
                  </a:lnTo>
                  <a:lnTo>
                    <a:pt x="10" y="495"/>
                  </a:lnTo>
                  <a:lnTo>
                    <a:pt x="16" y="517"/>
                  </a:lnTo>
                  <a:lnTo>
                    <a:pt x="25" y="537"/>
                  </a:lnTo>
                  <a:lnTo>
                    <a:pt x="31" y="554"/>
                  </a:lnTo>
                  <a:lnTo>
                    <a:pt x="38" y="567"/>
                  </a:lnTo>
                  <a:lnTo>
                    <a:pt x="43" y="579"/>
                  </a:lnTo>
                  <a:lnTo>
                    <a:pt x="46" y="586"/>
                  </a:lnTo>
                  <a:lnTo>
                    <a:pt x="48" y="587"/>
                  </a:lnTo>
                  <a:lnTo>
                    <a:pt x="49" y="591"/>
                  </a:lnTo>
                  <a:lnTo>
                    <a:pt x="54" y="599"/>
                  </a:lnTo>
                  <a:lnTo>
                    <a:pt x="61" y="609"/>
                  </a:lnTo>
                  <a:lnTo>
                    <a:pt x="71" y="617"/>
                  </a:lnTo>
                  <a:lnTo>
                    <a:pt x="83" y="624"/>
                  </a:lnTo>
                  <a:lnTo>
                    <a:pt x="96" y="622"/>
                  </a:lnTo>
                  <a:lnTo>
                    <a:pt x="111" y="614"/>
                  </a:lnTo>
                  <a:lnTo>
                    <a:pt x="126" y="594"/>
                  </a:lnTo>
                  <a:close/>
                </a:path>
              </a:pathLst>
            </a:custGeom>
            <a:solidFill>
              <a:srgbClr val="009933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5612" name="Freeform 8"/>
            <p:cNvSpPr/>
            <p:nvPr/>
          </p:nvSpPr>
          <p:spPr>
            <a:xfrm>
              <a:off x="1123" y="3225"/>
              <a:ext cx="210" cy="105"/>
            </a:xfrm>
            <a:custGeom>
              <a:avLst/>
              <a:gdLst>
                <a:gd name="txL" fmla="*/ 0 w 210"/>
                <a:gd name="txT" fmla="*/ 0 h 210"/>
                <a:gd name="txR" fmla="*/ 210 w 210"/>
                <a:gd name="txB" fmla="*/ 210 h 210"/>
              </a:gdLst>
              <a:ahLst/>
              <a:cxnLst>
                <a:cxn ang="0">
                  <a:pos x="162" y="22"/>
                </a:cxn>
                <a:cxn ang="0">
                  <a:pos x="165" y="34"/>
                </a:cxn>
                <a:cxn ang="0">
                  <a:pos x="155" y="49"/>
                </a:cxn>
                <a:cxn ang="0">
                  <a:pos x="144" y="57"/>
                </a:cxn>
                <a:cxn ang="0">
                  <a:pos x="144" y="64"/>
                </a:cxn>
                <a:cxn ang="0">
                  <a:pos x="149" y="67"/>
                </a:cxn>
                <a:cxn ang="0">
                  <a:pos x="155" y="69"/>
                </a:cxn>
                <a:cxn ang="0">
                  <a:pos x="164" y="65"/>
                </a:cxn>
                <a:cxn ang="0">
                  <a:pos x="172" y="57"/>
                </a:cxn>
                <a:cxn ang="0">
                  <a:pos x="182" y="52"/>
                </a:cxn>
                <a:cxn ang="0">
                  <a:pos x="189" y="54"/>
                </a:cxn>
                <a:cxn ang="0">
                  <a:pos x="192" y="62"/>
                </a:cxn>
                <a:cxn ang="0">
                  <a:pos x="195" y="69"/>
                </a:cxn>
                <a:cxn ang="0">
                  <a:pos x="200" y="72"/>
                </a:cxn>
                <a:cxn ang="0">
                  <a:pos x="205" y="77"/>
                </a:cxn>
                <a:cxn ang="0">
                  <a:pos x="208" y="89"/>
                </a:cxn>
                <a:cxn ang="0">
                  <a:pos x="210" y="100"/>
                </a:cxn>
                <a:cxn ang="0">
                  <a:pos x="210" y="112"/>
                </a:cxn>
                <a:cxn ang="0">
                  <a:pos x="205" y="139"/>
                </a:cxn>
                <a:cxn ang="0">
                  <a:pos x="184" y="174"/>
                </a:cxn>
                <a:cxn ang="0">
                  <a:pos x="154" y="199"/>
                </a:cxn>
                <a:cxn ang="0">
                  <a:pos x="114" y="210"/>
                </a:cxn>
                <a:cxn ang="0">
                  <a:pos x="73" y="207"/>
                </a:cxn>
                <a:cxn ang="0">
                  <a:pos x="36" y="185"/>
                </a:cxn>
                <a:cxn ang="0">
                  <a:pos x="11" y="155"/>
                </a:cxn>
                <a:cxn ang="0">
                  <a:pos x="0" y="115"/>
                </a:cxn>
                <a:cxn ang="0">
                  <a:pos x="3" y="74"/>
                </a:cxn>
                <a:cxn ang="0">
                  <a:pos x="25" y="37"/>
                </a:cxn>
                <a:cxn ang="0">
                  <a:pos x="56" y="12"/>
                </a:cxn>
                <a:cxn ang="0">
                  <a:pos x="94" y="0"/>
                </a:cxn>
                <a:cxn ang="0">
                  <a:pos x="122" y="0"/>
                </a:cxn>
                <a:cxn ang="0">
                  <a:pos x="134" y="4"/>
                </a:cxn>
                <a:cxn ang="0">
                  <a:pos x="144" y="7"/>
                </a:cxn>
                <a:cxn ang="0">
                  <a:pos x="154" y="12"/>
                </a:cxn>
              </a:cxnLst>
              <a:rect l="txL" t="txT" r="txR" b="txB"/>
              <a:pathLst>
                <a:path w="210" h="210">
                  <a:moveTo>
                    <a:pt x="159" y="15"/>
                  </a:moveTo>
                  <a:lnTo>
                    <a:pt x="162" y="22"/>
                  </a:lnTo>
                  <a:lnTo>
                    <a:pt x="164" y="27"/>
                  </a:lnTo>
                  <a:lnTo>
                    <a:pt x="165" y="34"/>
                  </a:lnTo>
                  <a:lnTo>
                    <a:pt x="164" y="39"/>
                  </a:lnTo>
                  <a:lnTo>
                    <a:pt x="155" y="49"/>
                  </a:lnTo>
                  <a:lnTo>
                    <a:pt x="149" y="54"/>
                  </a:lnTo>
                  <a:lnTo>
                    <a:pt x="144" y="57"/>
                  </a:lnTo>
                  <a:lnTo>
                    <a:pt x="142" y="62"/>
                  </a:lnTo>
                  <a:lnTo>
                    <a:pt x="144" y="64"/>
                  </a:lnTo>
                  <a:lnTo>
                    <a:pt x="146" y="65"/>
                  </a:lnTo>
                  <a:lnTo>
                    <a:pt x="149" y="67"/>
                  </a:lnTo>
                  <a:lnTo>
                    <a:pt x="152" y="67"/>
                  </a:lnTo>
                  <a:lnTo>
                    <a:pt x="155" y="69"/>
                  </a:lnTo>
                  <a:lnTo>
                    <a:pt x="160" y="67"/>
                  </a:lnTo>
                  <a:lnTo>
                    <a:pt x="164" y="65"/>
                  </a:lnTo>
                  <a:lnTo>
                    <a:pt x="167" y="64"/>
                  </a:lnTo>
                  <a:lnTo>
                    <a:pt x="172" y="57"/>
                  </a:lnTo>
                  <a:lnTo>
                    <a:pt x="177" y="54"/>
                  </a:lnTo>
                  <a:lnTo>
                    <a:pt x="182" y="52"/>
                  </a:lnTo>
                  <a:lnTo>
                    <a:pt x="187" y="52"/>
                  </a:lnTo>
                  <a:lnTo>
                    <a:pt x="189" y="54"/>
                  </a:lnTo>
                  <a:lnTo>
                    <a:pt x="190" y="57"/>
                  </a:lnTo>
                  <a:lnTo>
                    <a:pt x="192" y="62"/>
                  </a:lnTo>
                  <a:lnTo>
                    <a:pt x="194" y="65"/>
                  </a:lnTo>
                  <a:lnTo>
                    <a:pt x="195" y="69"/>
                  </a:lnTo>
                  <a:lnTo>
                    <a:pt x="199" y="72"/>
                  </a:lnTo>
                  <a:lnTo>
                    <a:pt x="200" y="72"/>
                  </a:lnTo>
                  <a:lnTo>
                    <a:pt x="203" y="72"/>
                  </a:lnTo>
                  <a:lnTo>
                    <a:pt x="205" y="77"/>
                  </a:lnTo>
                  <a:lnTo>
                    <a:pt x="207" y="82"/>
                  </a:lnTo>
                  <a:lnTo>
                    <a:pt x="208" y="89"/>
                  </a:lnTo>
                  <a:lnTo>
                    <a:pt x="208" y="94"/>
                  </a:lnTo>
                  <a:lnTo>
                    <a:pt x="210" y="100"/>
                  </a:lnTo>
                  <a:lnTo>
                    <a:pt x="210" y="105"/>
                  </a:lnTo>
                  <a:lnTo>
                    <a:pt x="210" y="112"/>
                  </a:lnTo>
                  <a:lnTo>
                    <a:pt x="208" y="117"/>
                  </a:lnTo>
                  <a:lnTo>
                    <a:pt x="205" y="139"/>
                  </a:lnTo>
                  <a:lnTo>
                    <a:pt x="195" y="157"/>
                  </a:lnTo>
                  <a:lnTo>
                    <a:pt x="184" y="174"/>
                  </a:lnTo>
                  <a:lnTo>
                    <a:pt x="170" y="189"/>
                  </a:lnTo>
                  <a:lnTo>
                    <a:pt x="154" y="199"/>
                  </a:lnTo>
                  <a:lnTo>
                    <a:pt x="134" y="207"/>
                  </a:lnTo>
                  <a:lnTo>
                    <a:pt x="114" y="210"/>
                  </a:lnTo>
                  <a:lnTo>
                    <a:pt x="93" y="210"/>
                  </a:lnTo>
                  <a:lnTo>
                    <a:pt x="73" y="207"/>
                  </a:lnTo>
                  <a:lnTo>
                    <a:pt x="53" y="197"/>
                  </a:lnTo>
                  <a:lnTo>
                    <a:pt x="36" y="185"/>
                  </a:lnTo>
                  <a:lnTo>
                    <a:pt x="23" y="172"/>
                  </a:lnTo>
                  <a:lnTo>
                    <a:pt x="11" y="155"/>
                  </a:lnTo>
                  <a:lnTo>
                    <a:pt x="3" y="135"/>
                  </a:lnTo>
                  <a:lnTo>
                    <a:pt x="0" y="115"/>
                  </a:lnTo>
                  <a:lnTo>
                    <a:pt x="0" y="94"/>
                  </a:lnTo>
                  <a:lnTo>
                    <a:pt x="3" y="74"/>
                  </a:lnTo>
                  <a:lnTo>
                    <a:pt x="13" y="54"/>
                  </a:lnTo>
                  <a:lnTo>
                    <a:pt x="25" y="37"/>
                  </a:lnTo>
                  <a:lnTo>
                    <a:pt x="38" y="22"/>
                  </a:lnTo>
                  <a:lnTo>
                    <a:pt x="56" y="12"/>
                  </a:lnTo>
                  <a:lnTo>
                    <a:pt x="74" y="4"/>
                  </a:lnTo>
                  <a:lnTo>
                    <a:pt x="94" y="0"/>
                  </a:lnTo>
                  <a:lnTo>
                    <a:pt x="116" y="0"/>
                  </a:lnTo>
                  <a:lnTo>
                    <a:pt x="122" y="0"/>
                  </a:lnTo>
                  <a:lnTo>
                    <a:pt x="127" y="2"/>
                  </a:lnTo>
                  <a:lnTo>
                    <a:pt x="134" y="4"/>
                  </a:lnTo>
                  <a:lnTo>
                    <a:pt x="139" y="5"/>
                  </a:lnTo>
                  <a:lnTo>
                    <a:pt x="144" y="7"/>
                  </a:lnTo>
                  <a:lnTo>
                    <a:pt x="149" y="10"/>
                  </a:lnTo>
                  <a:lnTo>
                    <a:pt x="154" y="12"/>
                  </a:lnTo>
                  <a:lnTo>
                    <a:pt x="159" y="15"/>
                  </a:lnTo>
                  <a:close/>
                </a:path>
              </a:pathLst>
            </a:custGeom>
            <a:solidFill>
              <a:srgbClr val="FF5E7A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5613" name="Freeform 9"/>
            <p:cNvSpPr/>
            <p:nvPr/>
          </p:nvSpPr>
          <p:spPr>
            <a:xfrm>
              <a:off x="838" y="3349"/>
              <a:ext cx="252" cy="112"/>
            </a:xfrm>
            <a:custGeom>
              <a:avLst/>
              <a:gdLst>
                <a:gd name="txL" fmla="*/ 0 w 252"/>
                <a:gd name="txT" fmla="*/ 0 h 225"/>
                <a:gd name="txR" fmla="*/ 252 w 252"/>
                <a:gd name="txB" fmla="*/ 225 h 225"/>
              </a:gdLst>
              <a:ahLst/>
              <a:cxnLst>
                <a:cxn ang="0">
                  <a:pos x="78" y="10"/>
                </a:cxn>
                <a:cxn ang="0">
                  <a:pos x="78" y="17"/>
                </a:cxn>
                <a:cxn ang="0">
                  <a:pos x="89" y="32"/>
                </a:cxn>
                <a:cxn ang="0">
                  <a:pos x="89" y="43"/>
                </a:cxn>
                <a:cxn ang="0">
                  <a:pos x="73" y="47"/>
                </a:cxn>
                <a:cxn ang="0">
                  <a:pos x="64" y="40"/>
                </a:cxn>
                <a:cxn ang="0">
                  <a:pos x="55" y="33"/>
                </a:cxn>
                <a:cxn ang="0">
                  <a:pos x="46" y="32"/>
                </a:cxn>
                <a:cxn ang="0">
                  <a:pos x="36" y="35"/>
                </a:cxn>
                <a:cxn ang="0">
                  <a:pos x="26" y="42"/>
                </a:cxn>
                <a:cxn ang="0">
                  <a:pos x="18" y="50"/>
                </a:cxn>
                <a:cxn ang="0">
                  <a:pos x="10" y="63"/>
                </a:cxn>
                <a:cxn ang="0">
                  <a:pos x="5" y="77"/>
                </a:cxn>
                <a:cxn ang="0">
                  <a:pos x="0" y="92"/>
                </a:cxn>
                <a:cxn ang="0">
                  <a:pos x="0" y="122"/>
                </a:cxn>
                <a:cxn ang="0">
                  <a:pos x="13" y="164"/>
                </a:cxn>
                <a:cxn ang="0">
                  <a:pos x="45" y="197"/>
                </a:cxn>
                <a:cxn ang="0">
                  <a:pos x="88" y="220"/>
                </a:cxn>
                <a:cxn ang="0">
                  <a:pos x="126" y="225"/>
                </a:cxn>
                <a:cxn ang="0">
                  <a:pos x="151" y="224"/>
                </a:cxn>
                <a:cxn ang="0">
                  <a:pos x="174" y="219"/>
                </a:cxn>
                <a:cxn ang="0">
                  <a:pos x="195" y="209"/>
                </a:cxn>
                <a:cxn ang="0">
                  <a:pos x="215" y="195"/>
                </a:cxn>
                <a:cxn ang="0">
                  <a:pos x="230" y="179"/>
                </a:cxn>
                <a:cxn ang="0">
                  <a:pos x="242" y="160"/>
                </a:cxn>
                <a:cxn ang="0">
                  <a:pos x="250" y="139"/>
                </a:cxn>
                <a:cxn ang="0">
                  <a:pos x="252" y="104"/>
                </a:cxn>
                <a:cxn ang="0">
                  <a:pos x="237" y="62"/>
                </a:cxn>
                <a:cxn ang="0">
                  <a:pos x="207" y="28"/>
                </a:cxn>
                <a:cxn ang="0">
                  <a:pos x="162" y="7"/>
                </a:cxn>
                <a:cxn ang="0">
                  <a:pos x="131" y="0"/>
                </a:cxn>
                <a:cxn ang="0">
                  <a:pos x="114" y="0"/>
                </a:cxn>
                <a:cxn ang="0">
                  <a:pos x="101" y="2"/>
                </a:cxn>
                <a:cxn ang="0">
                  <a:pos x="86" y="5"/>
                </a:cxn>
              </a:cxnLst>
              <a:rect l="txL" t="txT" r="txR" b="txB"/>
              <a:pathLst>
                <a:path w="252" h="225">
                  <a:moveTo>
                    <a:pt x="79" y="7"/>
                  </a:moveTo>
                  <a:lnTo>
                    <a:pt x="78" y="10"/>
                  </a:lnTo>
                  <a:lnTo>
                    <a:pt x="76" y="13"/>
                  </a:lnTo>
                  <a:lnTo>
                    <a:pt x="78" y="17"/>
                  </a:lnTo>
                  <a:lnTo>
                    <a:pt x="83" y="23"/>
                  </a:lnTo>
                  <a:lnTo>
                    <a:pt x="89" y="32"/>
                  </a:lnTo>
                  <a:lnTo>
                    <a:pt x="93" y="38"/>
                  </a:lnTo>
                  <a:lnTo>
                    <a:pt x="89" y="43"/>
                  </a:lnTo>
                  <a:lnTo>
                    <a:pt x="81" y="47"/>
                  </a:lnTo>
                  <a:lnTo>
                    <a:pt x="73" y="47"/>
                  </a:lnTo>
                  <a:lnTo>
                    <a:pt x="68" y="45"/>
                  </a:lnTo>
                  <a:lnTo>
                    <a:pt x="64" y="40"/>
                  </a:lnTo>
                  <a:lnTo>
                    <a:pt x="58" y="35"/>
                  </a:lnTo>
                  <a:lnTo>
                    <a:pt x="55" y="33"/>
                  </a:lnTo>
                  <a:lnTo>
                    <a:pt x="50" y="32"/>
                  </a:lnTo>
                  <a:lnTo>
                    <a:pt x="46" y="32"/>
                  </a:lnTo>
                  <a:lnTo>
                    <a:pt x="41" y="33"/>
                  </a:lnTo>
                  <a:lnTo>
                    <a:pt x="36" y="35"/>
                  </a:lnTo>
                  <a:lnTo>
                    <a:pt x="31" y="38"/>
                  </a:lnTo>
                  <a:lnTo>
                    <a:pt x="26" y="42"/>
                  </a:lnTo>
                  <a:lnTo>
                    <a:pt x="23" y="43"/>
                  </a:lnTo>
                  <a:lnTo>
                    <a:pt x="18" y="50"/>
                  </a:lnTo>
                  <a:lnTo>
                    <a:pt x="13" y="57"/>
                  </a:lnTo>
                  <a:lnTo>
                    <a:pt x="10" y="63"/>
                  </a:lnTo>
                  <a:lnTo>
                    <a:pt x="7" y="70"/>
                  </a:lnTo>
                  <a:lnTo>
                    <a:pt x="5" y="77"/>
                  </a:lnTo>
                  <a:lnTo>
                    <a:pt x="2" y="85"/>
                  </a:lnTo>
                  <a:lnTo>
                    <a:pt x="0" y="92"/>
                  </a:lnTo>
                  <a:lnTo>
                    <a:pt x="0" y="100"/>
                  </a:lnTo>
                  <a:lnTo>
                    <a:pt x="0" y="122"/>
                  </a:lnTo>
                  <a:lnTo>
                    <a:pt x="5" y="144"/>
                  </a:lnTo>
                  <a:lnTo>
                    <a:pt x="13" y="164"/>
                  </a:lnTo>
                  <a:lnTo>
                    <a:pt x="28" y="182"/>
                  </a:lnTo>
                  <a:lnTo>
                    <a:pt x="45" y="197"/>
                  </a:lnTo>
                  <a:lnTo>
                    <a:pt x="64" y="210"/>
                  </a:lnTo>
                  <a:lnTo>
                    <a:pt x="88" y="220"/>
                  </a:lnTo>
                  <a:lnTo>
                    <a:pt x="113" y="225"/>
                  </a:lnTo>
                  <a:lnTo>
                    <a:pt x="126" y="225"/>
                  </a:lnTo>
                  <a:lnTo>
                    <a:pt x="139" y="225"/>
                  </a:lnTo>
                  <a:lnTo>
                    <a:pt x="151" y="224"/>
                  </a:lnTo>
                  <a:lnTo>
                    <a:pt x="162" y="222"/>
                  </a:lnTo>
                  <a:lnTo>
                    <a:pt x="174" y="219"/>
                  </a:lnTo>
                  <a:lnTo>
                    <a:pt x="185" y="214"/>
                  </a:lnTo>
                  <a:lnTo>
                    <a:pt x="195" y="209"/>
                  </a:lnTo>
                  <a:lnTo>
                    <a:pt x="205" y="202"/>
                  </a:lnTo>
                  <a:lnTo>
                    <a:pt x="215" y="195"/>
                  </a:lnTo>
                  <a:lnTo>
                    <a:pt x="223" y="187"/>
                  </a:lnTo>
                  <a:lnTo>
                    <a:pt x="230" y="179"/>
                  </a:lnTo>
                  <a:lnTo>
                    <a:pt x="237" y="169"/>
                  </a:lnTo>
                  <a:lnTo>
                    <a:pt x="242" y="160"/>
                  </a:lnTo>
                  <a:lnTo>
                    <a:pt x="247" y="149"/>
                  </a:lnTo>
                  <a:lnTo>
                    <a:pt x="250" y="139"/>
                  </a:lnTo>
                  <a:lnTo>
                    <a:pt x="252" y="127"/>
                  </a:lnTo>
                  <a:lnTo>
                    <a:pt x="252" y="104"/>
                  </a:lnTo>
                  <a:lnTo>
                    <a:pt x="247" y="82"/>
                  </a:lnTo>
                  <a:lnTo>
                    <a:pt x="237" y="62"/>
                  </a:lnTo>
                  <a:lnTo>
                    <a:pt x="223" y="43"/>
                  </a:lnTo>
                  <a:lnTo>
                    <a:pt x="207" y="28"/>
                  </a:lnTo>
                  <a:lnTo>
                    <a:pt x="185" y="15"/>
                  </a:lnTo>
                  <a:lnTo>
                    <a:pt x="162" y="7"/>
                  </a:lnTo>
                  <a:lnTo>
                    <a:pt x="137" y="2"/>
                  </a:lnTo>
                  <a:lnTo>
                    <a:pt x="131" y="0"/>
                  </a:lnTo>
                  <a:lnTo>
                    <a:pt x="122" y="0"/>
                  </a:lnTo>
                  <a:lnTo>
                    <a:pt x="114" y="0"/>
                  </a:lnTo>
                  <a:lnTo>
                    <a:pt x="108" y="2"/>
                  </a:lnTo>
                  <a:lnTo>
                    <a:pt x="101" y="2"/>
                  </a:lnTo>
                  <a:lnTo>
                    <a:pt x="93" y="3"/>
                  </a:lnTo>
                  <a:lnTo>
                    <a:pt x="86" y="5"/>
                  </a:lnTo>
                  <a:lnTo>
                    <a:pt x="79" y="7"/>
                  </a:lnTo>
                  <a:close/>
                </a:path>
              </a:pathLst>
            </a:custGeom>
            <a:solidFill>
              <a:srgbClr val="FF3D54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5614" name="Freeform 10"/>
            <p:cNvSpPr/>
            <p:nvPr/>
          </p:nvSpPr>
          <p:spPr>
            <a:xfrm>
              <a:off x="1275" y="3409"/>
              <a:ext cx="153" cy="68"/>
            </a:xfrm>
            <a:custGeom>
              <a:avLst/>
              <a:gdLst>
                <a:gd name="txL" fmla="*/ 0 w 153"/>
                <a:gd name="txT" fmla="*/ 0 h 137"/>
                <a:gd name="txR" fmla="*/ 153 w 153"/>
                <a:gd name="txB" fmla="*/ 137 h 137"/>
              </a:gdLst>
              <a:ahLst/>
              <a:cxnLst>
                <a:cxn ang="0">
                  <a:pos x="109" y="9"/>
                </a:cxn>
                <a:cxn ang="0">
                  <a:pos x="109" y="9"/>
                </a:cxn>
                <a:cxn ang="0">
                  <a:pos x="109" y="10"/>
                </a:cxn>
                <a:cxn ang="0">
                  <a:pos x="109" y="12"/>
                </a:cxn>
                <a:cxn ang="0">
                  <a:pos x="108" y="14"/>
                </a:cxn>
                <a:cxn ang="0">
                  <a:pos x="106" y="22"/>
                </a:cxn>
                <a:cxn ang="0">
                  <a:pos x="103" y="30"/>
                </a:cxn>
                <a:cxn ang="0">
                  <a:pos x="101" y="35"/>
                </a:cxn>
                <a:cxn ang="0">
                  <a:pos x="103" y="39"/>
                </a:cxn>
                <a:cxn ang="0">
                  <a:pos x="104" y="40"/>
                </a:cxn>
                <a:cxn ang="0">
                  <a:pos x="108" y="44"/>
                </a:cxn>
                <a:cxn ang="0">
                  <a:pos x="109" y="44"/>
                </a:cxn>
                <a:cxn ang="0">
                  <a:pos x="114" y="37"/>
                </a:cxn>
                <a:cxn ang="0">
                  <a:pos x="116" y="34"/>
                </a:cxn>
                <a:cxn ang="0">
                  <a:pos x="121" y="29"/>
                </a:cxn>
                <a:cxn ang="0">
                  <a:pos x="126" y="25"/>
                </a:cxn>
                <a:cxn ang="0">
                  <a:pos x="131" y="22"/>
                </a:cxn>
                <a:cxn ang="0">
                  <a:pos x="136" y="29"/>
                </a:cxn>
                <a:cxn ang="0">
                  <a:pos x="141" y="34"/>
                </a:cxn>
                <a:cxn ang="0">
                  <a:pos x="144" y="40"/>
                </a:cxn>
                <a:cxn ang="0">
                  <a:pos x="148" y="47"/>
                </a:cxn>
                <a:cxn ang="0">
                  <a:pos x="151" y="55"/>
                </a:cxn>
                <a:cxn ang="0">
                  <a:pos x="153" y="62"/>
                </a:cxn>
                <a:cxn ang="0">
                  <a:pos x="153" y="70"/>
                </a:cxn>
                <a:cxn ang="0">
                  <a:pos x="153" y="77"/>
                </a:cxn>
                <a:cxn ang="0">
                  <a:pos x="149" y="90"/>
                </a:cxn>
                <a:cxn ang="0">
                  <a:pos x="143" y="104"/>
                </a:cxn>
                <a:cxn ang="0">
                  <a:pos x="134" y="114"/>
                </a:cxn>
                <a:cxn ang="0">
                  <a:pos x="124" y="124"/>
                </a:cxn>
                <a:cxn ang="0">
                  <a:pos x="113" y="130"/>
                </a:cxn>
                <a:cxn ang="0">
                  <a:pos x="100" y="135"/>
                </a:cxn>
                <a:cxn ang="0">
                  <a:pos x="85" y="137"/>
                </a:cxn>
                <a:cxn ang="0">
                  <a:pos x="68" y="137"/>
                </a:cxn>
                <a:cxn ang="0">
                  <a:pos x="53" y="134"/>
                </a:cxn>
                <a:cxn ang="0">
                  <a:pos x="40" y="127"/>
                </a:cxn>
                <a:cxn ang="0">
                  <a:pos x="27" y="120"/>
                </a:cxn>
                <a:cxn ang="0">
                  <a:pos x="17" y="110"/>
                </a:cxn>
                <a:cxn ang="0">
                  <a:pos x="8" y="100"/>
                </a:cxn>
                <a:cxn ang="0">
                  <a:pos x="3" y="87"/>
                </a:cxn>
                <a:cxn ang="0">
                  <a:pos x="0" y="74"/>
                </a:cxn>
                <a:cxn ang="0">
                  <a:pos x="0" y="60"/>
                </a:cxn>
                <a:cxn ang="0">
                  <a:pos x="3" y="47"/>
                </a:cxn>
                <a:cxn ang="0">
                  <a:pos x="8" y="35"/>
                </a:cxn>
                <a:cxn ang="0">
                  <a:pos x="17" y="24"/>
                </a:cxn>
                <a:cxn ang="0">
                  <a:pos x="27" y="15"/>
                </a:cxn>
                <a:cxn ang="0">
                  <a:pos x="40" y="7"/>
                </a:cxn>
                <a:cxn ang="0">
                  <a:pos x="53" y="2"/>
                </a:cxn>
                <a:cxn ang="0">
                  <a:pos x="68" y="0"/>
                </a:cxn>
                <a:cxn ang="0">
                  <a:pos x="83" y="0"/>
                </a:cxn>
                <a:cxn ang="0">
                  <a:pos x="86" y="2"/>
                </a:cxn>
                <a:cxn ang="0">
                  <a:pos x="90" y="2"/>
                </a:cxn>
                <a:cxn ang="0">
                  <a:pos x="93" y="2"/>
                </a:cxn>
                <a:cxn ang="0">
                  <a:pos x="96" y="4"/>
                </a:cxn>
                <a:cxn ang="0">
                  <a:pos x="100" y="4"/>
                </a:cxn>
                <a:cxn ang="0">
                  <a:pos x="103" y="5"/>
                </a:cxn>
                <a:cxn ang="0">
                  <a:pos x="106" y="7"/>
                </a:cxn>
                <a:cxn ang="0">
                  <a:pos x="109" y="9"/>
                </a:cxn>
              </a:cxnLst>
              <a:rect l="txL" t="txT" r="txR" b="txB"/>
              <a:pathLst>
                <a:path w="153" h="137">
                  <a:moveTo>
                    <a:pt x="109" y="9"/>
                  </a:moveTo>
                  <a:lnTo>
                    <a:pt x="109" y="9"/>
                  </a:lnTo>
                  <a:lnTo>
                    <a:pt x="109" y="10"/>
                  </a:lnTo>
                  <a:lnTo>
                    <a:pt x="109" y="12"/>
                  </a:lnTo>
                  <a:lnTo>
                    <a:pt x="108" y="14"/>
                  </a:lnTo>
                  <a:lnTo>
                    <a:pt x="106" y="22"/>
                  </a:lnTo>
                  <a:lnTo>
                    <a:pt x="103" y="30"/>
                  </a:lnTo>
                  <a:lnTo>
                    <a:pt x="101" y="35"/>
                  </a:lnTo>
                  <a:lnTo>
                    <a:pt x="103" y="39"/>
                  </a:lnTo>
                  <a:lnTo>
                    <a:pt x="104" y="40"/>
                  </a:lnTo>
                  <a:lnTo>
                    <a:pt x="108" y="44"/>
                  </a:lnTo>
                  <a:lnTo>
                    <a:pt x="109" y="44"/>
                  </a:lnTo>
                  <a:lnTo>
                    <a:pt x="114" y="37"/>
                  </a:lnTo>
                  <a:lnTo>
                    <a:pt x="116" y="34"/>
                  </a:lnTo>
                  <a:lnTo>
                    <a:pt x="121" y="29"/>
                  </a:lnTo>
                  <a:lnTo>
                    <a:pt x="126" y="25"/>
                  </a:lnTo>
                  <a:lnTo>
                    <a:pt x="131" y="22"/>
                  </a:lnTo>
                  <a:lnTo>
                    <a:pt x="136" y="29"/>
                  </a:lnTo>
                  <a:lnTo>
                    <a:pt x="141" y="34"/>
                  </a:lnTo>
                  <a:lnTo>
                    <a:pt x="144" y="40"/>
                  </a:lnTo>
                  <a:lnTo>
                    <a:pt x="148" y="47"/>
                  </a:lnTo>
                  <a:lnTo>
                    <a:pt x="151" y="55"/>
                  </a:lnTo>
                  <a:lnTo>
                    <a:pt x="153" y="62"/>
                  </a:lnTo>
                  <a:lnTo>
                    <a:pt x="153" y="70"/>
                  </a:lnTo>
                  <a:lnTo>
                    <a:pt x="153" y="77"/>
                  </a:lnTo>
                  <a:lnTo>
                    <a:pt x="149" y="90"/>
                  </a:lnTo>
                  <a:lnTo>
                    <a:pt x="143" y="104"/>
                  </a:lnTo>
                  <a:lnTo>
                    <a:pt x="134" y="114"/>
                  </a:lnTo>
                  <a:lnTo>
                    <a:pt x="124" y="124"/>
                  </a:lnTo>
                  <a:lnTo>
                    <a:pt x="113" y="130"/>
                  </a:lnTo>
                  <a:lnTo>
                    <a:pt x="100" y="135"/>
                  </a:lnTo>
                  <a:lnTo>
                    <a:pt x="85" y="137"/>
                  </a:lnTo>
                  <a:lnTo>
                    <a:pt x="68" y="137"/>
                  </a:lnTo>
                  <a:lnTo>
                    <a:pt x="53" y="134"/>
                  </a:lnTo>
                  <a:lnTo>
                    <a:pt x="40" y="127"/>
                  </a:lnTo>
                  <a:lnTo>
                    <a:pt x="27" y="120"/>
                  </a:lnTo>
                  <a:lnTo>
                    <a:pt x="17" y="110"/>
                  </a:lnTo>
                  <a:lnTo>
                    <a:pt x="8" y="100"/>
                  </a:lnTo>
                  <a:lnTo>
                    <a:pt x="3" y="87"/>
                  </a:lnTo>
                  <a:lnTo>
                    <a:pt x="0" y="74"/>
                  </a:lnTo>
                  <a:lnTo>
                    <a:pt x="0" y="60"/>
                  </a:lnTo>
                  <a:lnTo>
                    <a:pt x="3" y="47"/>
                  </a:lnTo>
                  <a:lnTo>
                    <a:pt x="8" y="35"/>
                  </a:lnTo>
                  <a:lnTo>
                    <a:pt x="17" y="24"/>
                  </a:lnTo>
                  <a:lnTo>
                    <a:pt x="27" y="15"/>
                  </a:lnTo>
                  <a:lnTo>
                    <a:pt x="40" y="7"/>
                  </a:lnTo>
                  <a:lnTo>
                    <a:pt x="53" y="2"/>
                  </a:lnTo>
                  <a:lnTo>
                    <a:pt x="68" y="0"/>
                  </a:lnTo>
                  <a:lnTo>
                    <a:pt x="83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3" y="2"/>
                  </a:lnTo>
                  <a:lnTo>
                    <a:pt x="96" y="4"/>
                  </a:lnTo>
                  <a:lnTo>
                    <a:pt x="100" y="4"/>
                  </a:lnTo>
                  <a:lnTo>
                    <a:pt x="103" y="5"/>
                  </a:lnTo>
                  <a:lnTo>
                    <a:pt x="106" y="7"/>
                  </a:lnTo>
                  <a:lnTo>
                    <a:pt x="109" y="9"/>
                  </a:lnTo>
                  <a:close/>
                </a:path>
              </a:pathLst>
            </a:custGeom>
            <a:solidFill>
              <a:srgbClr val="FF7AA3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5615" name="Freeform 11"/>
            <p:cNvSpPr/>
            <p:nvPr/>
          </p:nvSpPr>
          <p:spPr>
            <a:xfrm>
              <a:off x="1267" y="0"/>
              <a:ext cx="248" cy="3212"/>
            </a:xfrm>
            <a:custGeom>
              <a:avLst/>
              <a:gdLst>
                <a:gd name="txL" fmla="*/ 0 w 248"/>
                <a:gd name="txT" fmla="*/ 0 h 6424"/>
                <a:gd name="txR" fmla="*/ 248 w 248"/>
                <a:gd name="txB" fmla="*/ 6424 h 6424"/>
              </a:gdLst>
              <a:ahLst/>
              <a:cxnLst>
                <a:cxn ang="0">
                  <a:pos x="199" y="32"/>
                </a:cxn>
                <a:cxn ang="0">
                  <a:pos x="200" y="19"/>
                </a:cxn>
                <a:cxn ang="0">
                  <a:pos x="205" y="9"/>
                </a:cxn>
                <a:cxn ang="0">
                  <a:pos x="214" y="2"/>
                </a:cxn>
                <a:cxn ang="0">
                  <a:pos x="223" y="0"/>
                </a:cxn>
                <a:cxn ang="0">
                  <a:pos x="233" y="2"/>
                </a:cxn>
                <a:cxn ang="0">
                  <a:pos x="242" y="9"/>
                </a:cxn>
                <a:cxn ang="0">
                  <a:pos x="247" y="19"/>
                </a:cxn>
                <a:cxn ang="0">
                  <a:pos x="248" y="32"/>
                </a:cxn>
                <a:cxn ang="0">
                  <a:pos x="248" y="6178"/>
                </a:cxn>
                <a:cxn ang="0">
                  <a:pos x="245" y="6189"/>
                </a:cxn>
                <a:cxn ang="0">
                  <a:pos x="240" y="6198"/>
                </a:cxn>
                <a:cxn ang="0">
                  <a:pos x="232" y="6203"/>
                </a:cxn>
                <a:cxn ang="0">
                  <a:pos x="228" y="6211"/>
                </a:cxn>
                <a:cxn ang="0">
                  <a:pos x="227" y="6223"/>
                </a:cxn>
                <a:cxn ang="0">
                  <a:pos x="223" y="6236"/>
                </a:cxn>
                <a:cxn ang="0">
                  <a:pos x="218" y="6248"/>
                </a:cxn>
                <a:cxn ang="0">
                  <a:pos x="210" y="6259"/>
                </a:cxn>
                <a:cxn ang="0">
                  <a:pos x="197" y="6274"/>
                </a:cxn>
                <a:cxn ang="0">
                  <a:pos x="177" y="6293"/>
                </a:cxn>
                <a:cxn ang="0">
                  <a:pos x="156" y="6313"/>
                </a:cxn>
                <a:cxn ang="0">
                  <a:pos x="134" y="6333"/>
                </a:cxn>
                <a:cxn ang="0">
                  <a:pos x="114" y="6351"/>
                </a:cxn>
                <a:cxn ang="0">
                  <a:pos x="96" y="6368"/>
                </a:cxn>
                <a:cxn ang="0">
                  <a:pos x="84" y="6381"/>
                </a:cxn>
                <a:cxn ang="0">
                  <a:pos x="73" y="6398"/>
                </a:cxn>
                <a:cxn ang="0">
                  <a:pos x="41" y="6416"/>
                </a:cxn>
                <a:cxn ang="0">
                  <a:pos x="11" y="6424"/>
                </a:cxn>
                <a:cxn ang="0">
                  <a:pos x="0" y="6413"/>
                </a:cxn>
                <a:cxn ang="0">
                  <a:pos x="13" y="6388"/>
                </a:cxn>
                <a:cxn ang="0">
                  <a:pos x="28" y="6366"/>
                </a:cxn>
                <a:cxn ang="0">
                  <a:pos x="43" y="6343"/>
                </a:cxn>
                <a:cxn ang="0">
                  <a:pos x="59" y="6319"/>
                </a:cxn>
                <a:cxn ang="0">
                  <a:pos x="76" y="6296"/>
                </a:cxn>
                <a:cxn ang="0">
                  <a:pos x="93" y="6274"/>
                </a:cxn>
                <a:cxn ang="0">
                  <a:pos x="108" y="6256"/>
                </a:cxn>
                <a:cxn ang="0">
                  <a:pos x="121" y="6241"/>
                </a:cxn>
                <a:cxn ang="0">
                  <a:pos x="137" y="6223"/>
                </a:cxn>
                <a:cxn ang="0">
                  <a:pos x="157" y="6196"/>
                </a:cxn>
                <a:cxn ang="0">
                  <a:pos x="174" y="6169"/>
                </a:cxn>
                <a:cxn ang="0">
                  <a:pos x="190" y="6153"/>
                </a:cxn>
              </a:cxnLst>
              <a:rect l="txL" t="txT" r="txR" b="txB"/>
              <a:pathLst>
                <a:path w="248" h="6424">
                  <a:moveTo>
                    <a:pt x="199" y="6151"/>
                  </a:moveTo>
                  <a:lnTo>
                    <a:pt x="199" y="32"/>
                  </a:lnTo>
                  <a:lnTo>
                    <a:pt x="199" y="25"/>
                  </a:lnTo>
                  <a:lnTo>
                    <a:pt x="200" y="19"/>
                  </a:lnTo>
                  <a:lnTo>
                    <a:pt x="202" y="14"/>
                  </a:lnTo>
                  <a:lnTo>
                    <a:pt x="205" y="9"/>
                  </a:lnTo>
                  <a:lnTo>
                    <a:pt x="209" y="5"/>
                  </a:lnTo>
                  <a:lnTo>
                    <a:pt x="214" y="2"/>
                  </a:lnTo>
                  <a:lnTo>
                    <a:pt x="218" y="0"/>
                  </a:lnTo>
                  <a:lnTo>
                    <a:pt x="223" y="0"/>
                  </a:lnTo>
                  <a:lnTo>
                    <a:pt x="228" y="0"/>
                  </a:lnTo>
                  <a:lnTo>
                    <a:pt x="233" y="2"/>
                  </a:lnTo>
                  <a:lnTo>
                    <a:pt x="238" y="5"/>
                  </a:lnTo>
                  <a:lnTo>
                    <a:pt x="242" y="9"/>
                  </a:lnTo>
                  <a:lnTo>
                    <a:pt x="245" y="14"/>
                  </a:lnTo>
                  <a:lnTo>
                    <a:pt x="247" y="19"/>
                  </a:lnTo>
                  <a:lnTo>
                    <a:pt x="248" y="25"/>
                  </a:lnTo>
                  <a:lnTo>
                    <a:pt x="248" y="32"/>
                  </a:lnTo>
                  <a:lnTo>
                    <a:pt x="248" y="6173"/>
                  </a:lnTo>
                  <a:lnTo>
                    <a:pt x="248" y="6178"/>
                  </a:lnTo>
                  <a:lnTo>
                    <a:pt x="247" y="6184"/>
                  </a:lnTo>
                  <a:lnTo>
                    <a:pt x="245" y="6189"/>
                  </a:lnTo>
                  <a:lnTo>
                    <a:pt x="243" y="6193"/>
                  </a:lnTo>
                  <a:lnTo>
                    <a:pt x="240" y="6198"/>
                  </a:lnTo>
                  <a:lnTo>
                    <a:pt x="237" y="6199"/>
                  </a:lnTo>
                  <a:lnTo>
                    <a:pt x="232" y="6203"/>
                  </a:lnTo>
                  <a:lnTo>
                    <a:pt x="228" y="6204"/>
                  </a:lnTo>
                  <a:lnTo>
                    <a:pt x="228" y="6211"/>
                  </a:lnTo>
                  <a:lnTo>
                    <a:pt x="228" y="6216"/>
                  </a:lnTo>
                  <a:lnTo>
                    <a:pt x="227" y="6223"/>
                  </a:lnTo>
                  <a:lnTo>
                    <a:pt x="225" y="6229"/>
                  </a:lnTo>
                  <a:lnTo>
                    <a:pt x="223" y="6236"/>
                  </a:lnTo>
                  <a:lnTo>
                    <a:pt x="222" y="6241"/>
                  </a:lnTo>
                  <a:lnTo>
                    <a:pt x="218" y="6248"/>
                  </a:lnTo>
                  <a:lnTo>
                    <a:pt x="215" y="6253"/>
                  </a:lnTo>
                  <a:lnTo>
                    <a:pt x="210" y="6259"/>
                  </a:lnTo>
                  <a:lnTo>
                    <a:pt x="204" y="6266"/>
                  </a:lnTo>
                  <a:lnTo>
                    <a:pt x="197" y="6274"/>
                  </a:lnTo>
                  <a:lnTo>
                    <a:pt x="187" y="6284"/>
                  </a:lnTo>
                  <a:lnTo>
                    <a:pt x="177" y="6293"/>
                  </a:lnTo>
                  <a:lnTo>
                    <a:pt x="167" y="6303"/>
                  </a:lnTo>
                  <a:lnTo>
                    <a:pt x="156" y="6313"/>
                  </a:lnTo>
                  <a:lnTo>
                    <a:pt x="146" y="6323"/>
                  </a:lnTo>
                  <a:lnTo>
                    <a:pt x="134" y="6333"/>
                  </a:lnTo>
                  <a:lnTo>
                    <a:pt x="124" y="6341"/>
                  </a:lnTo>
                  <a:lnTo>
                    <a:pt x="114" y="6351"/>
                  </a:lnTo>
                  <a:lnTo>
                    <a:pt x="104" y="6359"/>
                  </a:lnTo>
                  <a:lnTo>
                    <a:pt x="96" y="6368"/>
                  </a:lnTo>
                  <a:lnTo>
                    <a:pt x="89" y="6374"/>
                  </a:lnTo>
                  <a:lnTo>
                    <a:pt x="84" y="6381"/>
                  </a:lnTo>
                  <a:lnTo>
                    <a:pt x="81" y="6388"/>
                  </a:lnTo>
                  <a:lnTo>
                    <a:pt x="73" y="6398"/>
                  </a:lnTo>
                  <a:lnTo>
                    <a:pt x="58" y="6408"/>
                  </a:lnTo>
                  <a:lnTo>
                    <a:pt x="41" y="6416"/>
                  </a:lnTo>
                  <a:lnTo>
                    <a:pt x="25" y="6423"/>
                  </a:lnTo>
                  <a:lnTo>
                    <a:pt x="11" y="6424"/>
                  </a:lnTo>
                  <a:lnTo>
                    <a:pt x="2" y="6421"/>
                  </a:lnTo>
                  <a:lnTo>
                    <a:pt x="0" y="6413"/>
                  </a:lnTo>
                  <a:lnTo>
                    <a:pt x="6" y="6398"/>
                  </a:lnTo>
                  <a:lnTo>
                    <a:pt x="13" y="6388"/>
                  </a:lnTo>
                  <a:lnTo>
                    <a:pt x="21" y="6378"/>
                  </a:lnTo>
                  <a:lnTo>
                    <a:pt x="28" y="6366"/>
                  </a:lnTo>
                  <a:lnTo>
                    <a:pt x="36" y="6354"/>
                  </a:lnTo>
                  <a:lnTo>
                    <a:pt x="43" y="6343"/>
                  </a:lnTo>
                  <a:lnTo>
                    <a:pt x="51" y="6331"/>
                  </a:lnTo>
                  <a:lnTo>
                    <a:pt x="59" y="6319"/>
                  </a:lnTo>
                  <a:lnTo>
                    <a:pt x="68" y="6308"/>
                  </a:lnTo>
                  <a:lnTo>
                    <a:pt x="76" y="6296"/>
                  </a:lnTo>
                  <a:lnTo>
                    <a:pt x="84" y="6286"/>
                  </a:lnTo>
                  <a:lnTo>
                    <a:pt x="93" y="6274"/>
                  </a:lnTo>
                  <a:lnTo>
                    <a:pt x="99" y="6266"/>
                  </a:lnTo>
                  <a:lnTo>
                    <a:pt x="108" y="6256"/>
                  </a:lnTo>
                  <a:lnTo>
                    <a:pt x="114" y="6248"/>
                  </a:lnTo>
                  <a:lnTo>
                    <a:pt x="121" y="6241"/>
                  </a:lnTo>
                  <a:lnTo>
                    <a:pt x="127" y="6234"/>
                  </a:lnTo>
                  <a:lnTo>
                    <a:pt x="137" y="6223"/>
                  </a:lnTo>
                  <a:lnTo>
                    <a:pt x="147" y="6209"/>
                  </a:lnTo>
                  <a:lnTo>
                    <a:pt x="157" y="6196"/>
                  </a:lnTo>
                  <a:lnTo>
                    <a:pt x="165" y="6181"/>
                  </a:lnTo>
                  <a:lnTo>
                    <a:pt x="174" y="6169"/>
                  </a:lnTo>
                  <a:lnTo>
                    <a:pt x="182" y="6159"/>
                  </a:lnTo>
                  <a:lnTo>
                    <a:pt x="190" y="6153"/>
                  </a:lnTo>
                  <a:lnTo>
                    <a:pt x="199" y="6151"/>
                  </a:lnTo>
                  <a:close/>
                </a:path>
              </a:pathLst>
            </a:custGeom>
            <a:solidFill>
              <a:srgbClr val="000033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pic>
        <p:nvPicPr>
          <p:cNvPr id="25604" name="Picture 12" descr="so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528763" cy="1835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83" name="Text Box 13"/>
          <p:cNvSpPr txBox="1"/>
          <p:nvPr/>
        </p:nvSpPr>
        <p:spPr>
          <a:xfrm>
            <a:off x="5364163" y="765175"/>
            <a:ext cx="7207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u="none" dirty="0">
                <a:solidFill>
                  <a:srgbClr val="FF3300"/>
                </a:solidFill>
                <a:latin typeface="Arial" panose="020B0604020202020204" pitchFamily="34" charset="0"/>
              </a:rPr>
              <a:t>D</a:t>
            </a:r>
            <a:endParaRPr lang="en-US" altLang="zh-CN" sz="2800" b="1" u="none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25606" name="Text Box 14"/>
          <p:cNvSpPr txBox="1"/>
          <p:nvPr/>
        </p:nvSpPr>
        <p:spPr>
          <a:xfrm>
            <a:off x="0" y="3357563"/>
            <a:ext cx="9144000" cy="27765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u="none" dirty="0">
                <a:latin typeface="华文楷体" pitchFamily="2" charset="-122"/>
                <a:ea typeface="华文楷体" pitchFamily="2" charset="-122"/>
              </a:rPr>
              <a:t>      </a:t>
            </a:r>
            <a:r>
              <a:rPr lang="en-US" altLang="zh-CN" sz="3200" b="1" u="none" dirty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b="1" u="none" dirty="0">
                <a:latin typeface="华文楷体" pitchFamily="2" charset="-122"/>
                <a:ea typeface="华文楷体" pitchFamily="2" charset="-122"/>
              </a:rPr>
              <a:t>、下列句子没有语病的一句是</a:t>
            </a:r>
            <a:r>
              <a:rPr lang="zh-CN" altLang="en-US" sz="3200" b="1" u="none" dirty="0">
                <a:latin typeface="华文楷体" pitchFamily="2" charset="-122"/>
                <a:ea typeface="华文楷体" pitchFamily="2" charset="-122"/>
                <a:sym typeface="Wingdings" panose="05000000000000000000" pitchFamily="2" charset="2"/>
              </a:rPr>
              <a:t>：（    </a:t>
            </a:r>
            <a:r>
              <a:rPr lang="zh-CN" altLang="en-US" sz="3200" b="1" u="none" dirty="0"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en-US" sz="3200" b="1" u="none" dirty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b="1" u="none" dirty="0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2800" b="1" u="none" dirty="0">
                <a:solidFill>
                  <a:srgbClr val="0000FF"/>
                </a:solidFill>
                <a:latin typeface="宋体" panose="02010600030101010101" pitchFamily="2" charset="-122"/>
              </a:rPr>
              <a:t>A</a:t>
            </a:r>
            <a:r>
              <a:rPr lang="zh-CN" altLang="en-US" sz="2800" b="1" u="none" dirty="0">
                <a:solidFill>
                  <a:srgbClr val="0000FF"/>
                </a:solidFill>
                <a:latin typeface="宋体" panose="02010600030101010101" pitchFamily="2" charset="-122"/>
              </a:rPr>
              <a:t>、校门对面又开了一家卖饮料和汽水的小店。</a:t>
            </a:r>
            <a:endParaRPr lang="zh-CN" altLang="en-US" sz="2800" b="1" u="none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r>
              <a:rPr lang="zh-CN" altLang="en-US" sz="2800" b="1" u="none" dirty="0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2800" b="1" u="none" dirty="0">
                <a:solidFill>
                  <a:srgbClr val="0000FF"/>
                </a:solidFill>
                <a:latin typeface="宋体" panose="02010600030101010101" pitchFamily="2" charset="-122"/>
              </a:rPr>
              <a:t>B</a:t>
            </a:r>
            <a:r>
              <a:rPr lang="zh-CN" altLang="en-US" sz="2800" b="1" u="none" dirty="0">
                <a:solidFill>
                  <a:srgbClr val="0000FF"/>
                </a:solidFill>
                <a:latin typeface="宋体" panose="02010600030101010101" pitchFamily="2" charset="-122"/>
              </a:rPr>
              <a:t>、新建的班委会健全并建立了一系列班级管理制度。</a:t>
            </a:r>
            <a:endParaRPr lang="zh-CN" altLang="en-US" sz="2800" b="1" u="none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r>
              <a:rPr lang="zh-CN" altLang="en-US" sz="2800" b="1" u="none" dirty="0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2800" b="1" u="none" dirty="0">
                <a:solidFill>
                  <a:srgbClr val="0000FF"/>
                </a:solidFill>
                <a:latin typeface="宋体" panose="02010600030101010101" pitchFamily="2" charset="-122"/>
              </a:rPr>
              <a:t>C</a:t>
            </a:r>
            <a:r>
              <a:rPr lang="zh-CN" altLang="en-US" sz="2800" b="1" u="none" dirty="0">
                <a:solidFill>
                  <a:srgbClr val="0000FF"/>
                </a:solidFill>
                <a:latin typeface="宋体" panose="02010600030101010101" pitchFamily="2" charset="-122"/>
              </a:rPr>
              <a:t>、我们一些足球运动员的技术水平没有多大改善。</a:t>
            </a:r>
            <a:endParaRPr lang="zh-CN" altLang="en-US" sz="2800" b="1" u="none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r>
              <a:rPr lang="zh-CN" altLang="en-US" sz="2800" b="1" u="none" dirty="0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2800" b="1" u="none" dirty="0">
                <a:solidFill>
                  <a:srgbClr val="0000FF"/>
                </a:solidFill>
                <a:latin typeface="宋体" panose="02010600030101010101" pitchFamily="2" charset="-122"/>
              </a:rPr>
              <a:t>D</a:t>
            </a:r>
            <a:r>
              <a:rPr lang="zh-CN" altLang="en-US" sz="2800" b="1" u="none" dirty="0">
                <a:solidFill>
                  <a:srgbClr val="0000FF"/>
                </a:solidFill>
                <a:latin typeface="宋体" panose="02010600030101010101" pitchFamily="2" charset="-122"/>
              </a:rPr>
              <a:t>、小张明天要去北京参加全国青少年计算机知识</a:t>
            </a:r>
            <a:endParaRPr lang="zh-CN" altLang="en-US" sz="2800" b="1" u="none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r>
              <a:rPr lang="zh-CN" altLang="en-US" sz="2800" b="1" u="none" dirty="0">
                <a:solidFill>
                  <a:srgbClr val="0000FF"/>
                </a:solidFill>
                <a:latin typeface="宋体" panose="02010600030101010101" pitchFamily="2" charset="-122"/>
              </a:rPr>
              <a:t>       竞赛。</a:t>
            </a:r>
            <a:r>
              <a:rPr lang="zh-CN" altLang="en-US" sz="2800" b="1" u="none" dirty="0">
                <a:latin typeface="宋体" panose="02010600030101010101" pitchFamily="2" charset="-122"/>
              </a:rPr>
              <a:t> </a:t>
            </a:r>
            <a:endParaRPr lang="zh-CN" altLang="en-US" sz="2800" b="1" u="none" dirty="0">
              <a:latin typeface="宋体" panose="02010600030101010101" pitchFamily="2" charset="-122"/>
            </a:endParaRPr>
          </a:p>
        </p:txBody>
      </p:sp>
      <p:sp>
        <p:nvSpPr>
          <p:cNvPr id="28685" name="Text Box 15"/>
          <p:cNvSpPr txBox="1"/>
          <p:nvPr/>
        </p:nvSpPr>
        <p:spPr>
          <a:xfrm>
            <a:off x="7885113" y="3500438"/>
            <a:ext cx="79216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u="none" dirty="0">
                <a:solidFill>
                  <a:srgbClr val="FF0000"/>
                </a:solidFill>
                <a:latin typeface="Arial" panose="020B0604020202020204" pitchFamily="34" charset="0"/>
              </a:rPr>
              <a:t>D</a:t>
            </a:r>
            <a:endParaRPr lang="en-US" altLang="zh-CN" sz="2800" b="1" u="none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5608" name="Text Box 16"/>
          <p:cNvSpPr txBox="1"/>
          <p:nvPr/>
        </p:nvSpPr>
        <p:spPr>
          <a:xfrm>
            <a:off x="3708400" y="0"/>
            <a:ext cx="216058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4000" b="1" u="none" dirty="0">
              <a:solidFill>
                <a:srgbClr val="FF4215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25609" name="Rectangle 17"/>
          <p:cNvSpPr/>
          <p:nvPr/>
        </p:nvSpPr>
        <p:spPr>
          <a:xfrm>
            <a:off x="2555875" y="188913"/>
            <a:ext cx="264795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u="none" dirty="0">
                <a:solidFill>
                  <a:srgbClr val="FF6600"/>
                </a:solidFill>
                <a:latin typeface="Arial" panose="020B0604020202020204" pitchFamily="34" charset="0"/>
              </a:rPr>
              <a:t>实 战 演 练</a:t>
            </a:r>
            <a:endParaRPr lang="zh-CN" altLang="en-US" sz="4000" b="1" u="none" dirty="0">
              <a:solidFill>
                <a:srgbClr val="FF66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3" grpId="0"/>
      <p:bldP spid="2868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29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vert="horz" wrap="square" lIns="92075" tIns="46038" rIns="92075" bIns="46038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4000" b="0" i="0" u="none" strike="noStrike" kern="0" cap="none" spc="0" normalizeH="0" baseline="0" noProof="0" smtClean="0">
                <a:ln>
                  <a:noFill/>
                </a:ln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   </a:t>
            </a:r>
            <a:r>
              <a:rPr kumimoji="0" lang="zh-CN" altLang="en-US" sz="54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修改病句要遵守的原则</a:t>
            </a:r>
            <a:endParaRPr kumimoji="0" lang="zh-CN" altLang="en-US" sz="5400" b="1" i="0" u="none" strike="noStrike" kern="0" cap="none" spc="0" normalizeH="0" baseline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11188" y="1773238"/>
            <a:ext cx="8132763" cy="4114800"/>
          </a:xfrm>
        </p:spPr>
        <p:txBody>
          <a:bodyPr vert="horz" wrap="square" lIns="92075" tIns="46038" rIns="92075" bIns="46038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Tx/>
              <a:buNone/>
              <a:defRPr/>
            </a:pPr>
            <a:endParaRPr kumimoji="0" lang="en-US" sz="5000" b="1" i="0" u="none" strike="noStrike" kern="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Tx/>
              <a:buNone/>
              <a:defRPr/>
            </a:pPr>
            <a:r>
              <a:rPr kumimoji="0" lang="en-US" sz="50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zh-CN" altLang="en-US" sz="50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病句修改以</a:t>
            </a:r>
            <a:r>
              <a:rPr kumimoji="0" lang="zh-CN" altLang="en-US" sz="5000" b="1" i="0" u="none" strike="noStrike" kern="0" cap="none" spc="0" normalizeH="0" baseline="0" noProof="0" smtClean="0">
                <a:ln>
                  <a:noFill/>
                </a:ln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改通顺</a:t>
            </a:r>
            <a:r>
              <a:rPr kumimoji="0" lang="zh-CN" altLang="en-US" sz="50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zh-CN" altLang="en-US" sz="5000" b="1" i="0" u="none" strike="noStrike" kern="0" cap="none" spc="0" normalizeH="0" baseline="0" noProof="0" smtClean="0">
                <a:ln>
                  <a:noFill/>
                </a:ln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改准确</a:t>
            </a:r>
            <a:r>
              <a:rPr kumimoji="0" lang="zh-CN" altLang="en-US" sz="50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，</a:t>
            </a:r>
            <a:r>
              <a:rPr kumimoji="0" lang="zh-CN" altLang="en-US" sz="5000" b="1" i="0" u="none" strike="noStrike" kern="0" cap="none" spc="0" normalizeH="0" baseline="0" noProof="0" smtClean="0">
                <a:ln>
                  <a:noFill/>
                </a:ln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不作语言润色，</a:t>
            </a:r>
            <a:r>
              <a:rPr kumimoji="0" lang="zh-CN" altLang="en-US" sz="5000" b="1" i="0" u="sng" strike="noStrike" kern="0" cap="none" spc="0" normalizeH="0" baseline="0" noProof="0" smtClean="0">
                <a:ln>
                  <a:noFill/>
                </a:ln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不改</a:t>
            </a:r>
            <a:r>
              <a:rPr kumimoji="0" lang="zh-CN" altLang="en-US" sz="5000" b="1" i="0" u="none" strike="noStrike" kern="0" cap="none" spc="0" normalizeH="0" baseline="0" noProof="0" smtClean="0">
                <a:ln>
                  <a:noFill/>
                </a:ln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变句子</a:t>
            </a:r>
            <a:r>
              <a:rPr kumimoji="0" lang="zh-CN" altLang="en-US" sz="5000" b="1" i="0" u="sng" strike="noStrike" kern="0" cap="none" spc="0" normalizeH="0" baseline="0" noProof="0" smtClean="0">
                <a:ln>
                  <a:noFill/>
                </a:ln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原意</a:t>
            </a:r>
            <a:r>
              <a:rPr kumimoji="0" lang="zh-CN" altLang="en-US" sz="50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为原则。</a:t>
            </a:r>
            <a:endParaRPr kumimoji="0" lang="zh-CN" altLang="en-US" sz="5000" b="1" i="0" u="none" strike="noStrike" kern="0" cap="none" spc="0" normalizeH="0" baseline="0" noProof="0" smtClean="0">
              <a:ln>
                <a:noFill/>
              </a:ln>
              <a:solidFill>
                <a:schemeClr val="hlink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Tx/>
              <a:buNone/>
              <a:defRPr/>
            </a:pPr>
            <a:endParaRPr kumimoji="0" lang="en-US" sz="5000" b="0" i="0" u="none" strike="noStrike" kern="0" cap="none" spc="0" normalizeH="0" baseline="0" noProof="0" smtClean="0">
              <a:ln>
                <a:noFill/>
              </a:ln>
              <a:solidFill>
                <a:schemeClr val="hlink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44" name="Picture 5" descr="line004_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578475"/>
            <a:ext cx="9144000" cy="1279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5" name="Text Box 5"/>
          <p:cNvSpPr txBox="1"/>
          <p:nvPr/>
        </p:nvSpPr>
        <p:spPr>
          <a:xfrm>
            <a:off x="7092950" y="6165850"/>
            <a:ext cx="719138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4</a:t>
            </a:r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1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1">
                                            <p:txEl>
                                              <p:charRg st="1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Text Box 5"/>
          <p:cNvSpPr txBox="1"/>
          <p:nvPr/>
        </p:nvSpPr>
        <p:spPr>
          <a:xfrm>
            <a:off x="684213" y="1196975"/>
            <a:ext cx="8135937" cy="4052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/>
            <a:r>
              <a:rPr lang="en-US" altLang="zh-CN" sz="3600" b="1" u="none" dirty="0">
                <a:latin typeface="Arial" panose="020B0604020202020204" pitchFamily="34" charset="0"/>
              </a:rPr>
              <a:t>5</a:t>
            </a:r>
            <a:r>
              <a:rPr lang="zh-CN" altLang="en-US" sz="3600" b="1" u="none" dirty="0">
                <a:latin typeface="Arial" panose="020B0604020202020204" pitchFamily="34" charset="0"/>
              </a:rPr>
              <a:t>、下列句子没有语病的一句</a:t>
            </a:r>
            <a:r>
              <a:rPr lang="zh-CN" altLang="en-US" sz="3600" b="1" u="none" dirty="0">
                <a:latin typeface="Arial" panose="020B0604020202020204" pitchFamily="34" charset="0"/>
                <a:sym typeface="Wingdings" panose="05000000000000000000" pitchFamily="2" charset="2"/>
              </a:rPr>
              <a:t>（        </a:t>
            </a:r>
            <a:r>
              <a:rPr lang="zh-CN" altLang="en-US" sz="3600" b="1" u="none" dirty="0">
                <a:latin typeface="Arial" panose="020B0604020202020204" pitchFamily="34" charset="0"/>
              </a:rPr>
              <a:t>）</a:t>
            </a:r>
            <a:endParaRPr lang="zh-CN" altLang="en-US" sz="3600" b="1" u="none" dirty="0">
              <a:latin typeface="Arial" panose="020B0604020202020204" pitchFamily="34" charset="0"/>
            </a:endParaRPr>
          </a:p>
          <a:p>
            <a:pPr marL="342900" indent="-342900"/>
            <a:r>
              <a:rPr lang="en-US" altLang="zh-CN" sz="3200" b="1" u="none" dirty="0">
                <a:solidFill>
                  <a:srgbClr val="0000FF"/>
                </a:solidFill>
                <a:latin typeface="宋体" panose="02010600030101010101" pitchFamily="2" charset="-122"/>
              </a:rPr>
              <a:t>A</a:t>
            </a:r>
            <a:r>
              <a:rPr lang="zh-CN" altLang="en-US" sz="3200" b="1" u="none" dirty="0">
                <a:solidFill>
                  <a:srgbClr val="0000FF"/>
                </a:solidFill>
                <a:latin typeface="宋体" panose="02010600030101010101" pitchFamily="2" charset="-122"/>
              </a:rPr>
              <a:t>．学校热情表扬了刘明见义勇为行径。</a:t>
            </a:r>
            <a:endParaRPr lang="zh-CN" altLang="en-US" sz="3200" b="1" u="none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marL="342900" indent="-342900"/>
            <a:r>
              <a:rPr lang="en-US" altLang="zh-CN" sz="3200" b="1" u="none" dirty="0">
                <a:solidFill>
                  <a:srgbClr val="0000FF"/>
                </a:solidFill>
                <a:latin typeface="宋体" panose="02010600030101010101" pitchFamily="2" charset="-122"/>
              </a:rPr>
              <a:t>B</a:t>
            </a:r>
            <a:r>
              <a:rPr lang="zh-CN" altLang="en-US" sz="3200" b="1" u="none" dirty="0">
                <a:solidFill>
                  <a:srgbClr val="0000FF"/>
                </a:solidFill>
                <a:latin typeface="宋体" panose="02010600030101010101" pitchFamily="2" charset="-122"/>
              </a:rPr>
              <a:t>．有没有健全的体魄，是能够成为接班人的前提。</a:t>
            </a:r>
            <a:endParaRPr lang="zh-CN" altLang="en-US" sz="3200" b="1" u="none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marL="342900" indent="-342900"/>
            <a:r>
              <a:rPr lang="en-US" altLang="zh-CN" sz="3200" b="1" u="none" dirty="0">
                <a:solidFill>
                  <a:srgbClr val="0000FF"/>
                </a:solidFill>
                <a:latin typeface="宋体" panose="02010600030101010101" pitchFamily="2" charset="-122"/>
              </a:rPr>
              <a:t>C</a:t>
            </a:r>
            <a:r>
              <a:rPr lang="zh-CN" altLang="en-US" sz="3200" b="1" u="none" dirty="0">
                <a:solidFill>
                  <a:srgbClr val="0000FF"/>
                </a:solidFill>
                <a:latin typeface="宋体" panose="02010600030101010101" pitchFamily="2" charset="-122"/>
              </a:rPr>
              <a:t>．他虽然已经超越了别人，那么，今后的任务就是超越自我。</a:t>
            </a:r>
            <a:endParaRPr lang="zh-CN" altLang="en-US" sz="3200" b="1" u="none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marL="342900" indent="-342900"/>
            <a:r>
              <a:rPr lang="en-US" altLang="zh-CN" sz="3200" b="1" u="none" dirty="0">
                <a:solidFill>
                  <a:srgbClr val="0000FF"/>
                </a:solidFill>
                <a:latin typeface="宋体" panose="02010600030101010101" pitchFamily="2" charset="-122"/>
              </a:rPr>
              <a:t>D</a:t>
            </a:r>
            <a:r>
              <a:rPr lang="zh-CN" altLang="en-US" sz="3200" b="1" u="none" dirty="0">
                <a:solidFill>
                  <a:srgbClr val="0000FF"/>
                </a:solidFill>
                <a:latin typeface="宋体" panose="02010600030101010101" pitchFamily="2" charset="-122"/>
              </a:rPr>
              <a:t>．以美国为首的北约在南联盟制造的血腥暴行，是对人类文明的肆意践踏。</a:t>
            </a:r>
            <a:endParaRPr lang="zh-CN" altLang="en-US" sz="3200" b="1" u="none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9699" name="Text Box 6"/>
          <p:cNvSpPr txBox="1"/>
          <p:nvPr/>
        </p:nvSpPr>
        <p:spPr>
          <a:xfrm>
            <a:off x="7092950" y="1268413"/>
            <a:ext cx="7921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u="none" dirty="0">
                <a:solidFill>
                  <a:srgbClr val="FF3300"/>
                </a:solidFill>
                <a:latin typeface="Arial" panose="020B0604020202020204" pitchFamily="34" charset="0"/>
              </a:rPr>
              <a:t>D</a:t>
            </a:r>
            <a:endParaRPr lang="en-US" altLang="zh-CN" sz="2800" b="1" u="none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grpSp>
        <p:nvGrpSpPr>
          <p:cNvPr id="26628" name="Group 4"/>
          <p:cNvGrpSpPr/>
          <p:nvPr/>
        </p:nvGrpSpPr>
        <p:grpSpPr>
          <a:xfrm>
            <a:off x="6657975" y="747713"/>
            <a:ext cx="2447925" cy="6076950"/>
            <a:chOff x="0" y="0"/>
            <a:chExt cx="1542" cy="3828"/>
          </a:xfrm>
        </p:grpSpPr>
        <p:sp>
          <p:nvSpPr>
            <p:cNvPr id="26632" name="Freeform 8"/>
            <p:cNvSpPr/>
            <p:nvPr/>
          </p:nvSpPr>
          <p:spPr>
            <a:xfrm>
              <a:off x="929" y="3496"/>
              <a:ext cx="613" cy="319"/>
            </a:xfrm>
            <a:custGeom>
              <a:avLst/>
              <a:gdLst>
                <a:gd name="txL" fmla="*/ 0 w 613"/>
                <a:gd name="txT" fmla="*/ 0 h 638"/>
                <a:gd name="txR" fmla="*/ 613 w 613"/>
                <a:gd name="txB" fmla="*/ 638 h 638"/>
              </a:gdLst>
              <a:ahLst/>
              <a:cxnLst>
                <a:cxn ang="0">
                  <a:pos x="596" y="22"/>
                </a:cxn>
                <a:cxn ang="0">
                  <a:pos x="558" y="79"/>
                </a:cxn>
                <a:cxn ang="0">
                  <a:pos x="520" y="99"/>
                </a:cxn>
                <a:cxn ang="0">
                  <a:pos x="480" y="107"/>
                </a:cxn>
                <a:cxn ang="0">
                  <a:pos x="436" y="117"/>
                </a:cxn>
                <a:cxn ang="0">
                  <a:pos x="391" y="134"/>
                </a:cxn>
                <a:cxn ang="0">
                  <a:pos x="344" y="162"/>
                </a:cxn>
                <a:cxn ang="0">
                  <a:pos x="293" y="206"/>
                </a:cxn>
                <a:cxn ang="0">
                  <a:pos x="245" y="267"/>
                </a:cxn>
                <a:cxn ang="0">
                  <a:pos x="212" y="346"/>
                </a:cxn>
                <a:cxn ang="0">
                  <a:pos x="195" y="431"/>
                </a:cxn>
                <a:cxn ang="0">
                  <a:pos x="189" y="491"/>
                </a:cxn>
                <a:cxn ang="0">
                  <a:pos x="184" y="528"/>
                </a:cxn>
                <a:cxn ang="0">
                  <a:pos x="174" y="551"/>
                </a:cxn>
                <a:cxn ang="0">
                  <a:pos x="132" y="574"/>
                </a:cxn>
                <a:cxn ang="0">
                  <a:pos x="79" y="591"/>
                </a:cxn>
                <a:cxn ang="0">
                  <a:pos x="46" y="594"/>
                </a:cxn>
                <a:cxn ang="0">
                  <a:pos x="17" y="586"/>
                </a:cxn>
                <a:cxn ang="0">
                  <a:pos x="0" y="614"/>
                </a:cxn>
                <a:cxn ang="0">
                  <a:pos x="20" y="631"/>
                </a:cxn>
                <a:cxn ang="0">
                  <a:pos x="66" y="634"/>
                </a:cxn>
                <a:cxn ang="0">
                  <a:pos x="113" y="636"/>
                </a:cxn>
                <a:cxn ang="0">
                  <a:pos x="156" y="631"/>
                </a:cxn>
                <a:cxn ang="0">
                  <a:pos x="189" y="616"/>
                </a:cxn>
                <a:cxn ang="0">
                  <a:pos x="212" y="596"/>
                </a:cxn>
                <a:cxn ang="0">
                  <a:pos x="230" y="621"/>
                </a:cxn>
                <a:cxn ang="0">
                  <a:pos x="263" y="634"/>
                </a:cxn>
                <a:cxn ang="0">
                  <a:pos x="293" y="638"/>
                </a:cxn>
                <a:cxn ang="0">
                  <a:pos x="326" y="629"/>
                </a:cxn>
                <a:cxn ang="0">
                  <a:pos x="368" y="603"/>
                </a:cxn>
                <a:cxn ang="0">
                  <a:pos x="359" y="593"/>
                </a:cxn>
                <a:cxn ang="0">
                  <a:pos x="311" y="574"/>
                </a:cxn>
                <a:cxn ang="0">
                  <a:pos x="270" y="548"/>
                </a:cxn>
                <a:cxn ang="0">
                  <a:pos x="224" y="558"/>
                </a:cxn>
                <a:cxn ang="0">
                  <a:pos x="217" y="543"/>
                </a:cxn>
                <a:cxn ang="0">
                  <a:pos x="229" y="501"/>
                </a:cxn>
                <a:cxn ang="0">
                  <a:pos x="267" y="486"/>
                </a:cxn>
                <a:cxn ang="0">
                  <a:pos x="315" y="489"/>
                </a:cxn>
                <a:cxn ang="0">
                  <a:pos x="373" y="494"/>
                </a:cxn>
                <a:cxn ang="0">
                  <a:pos x="432" y="486"/>
                </a:cxn>
                <a:cxn ang="0">
                  <a:pos x="490" y="456"/>
                </a:cxn>
                <a:cxn ang="0">
                  <a:pos x="538" y="409"/>
                </a:cxn>
                <a:cxn ang="0">
                  <a:pos x="576" y="351"/>
                </a:cxn>
                <a:cxn ang="0">
                  <a:pos x="601" y="289"/>
                </a:cxn>
                <a:cxn ang="0">
                  <a:pos x="591" y="286"/>
                </a:cxn>
                <a:cxn ang="0">
                  <a:pos x="532" y="314"/>
                </a:cxn>
                <a:cxn ang="0">
                  <a:pos x="467" y="319"/>
                </a:cxn>
                <a:cxn ang="0">
                  <a:pos x="399" y="324"/>
                </a:cxn>
                <a:cxn ang="0">
                  <a:pos x="331" y="337"/>
                </a:cxn>
                <a:cxn ang="0">
                  <a:pos x="277" y="362"/>
                </a:cxn>
                <a:cxn ang="0">
                  <a:pos x="232" y="409"/>
                </a:cxn>
                <a:cxn ang="0">
                  <a:pos x="220" y="419"/>
                </a:cxn>
                <a:cxn ang="0">
                  <a:pos x="225" y="379"/>
                </a:cxn>
                <a:cxn ang="0">
                  <a:pos x="273" y="317"/>
                </a:cxn>
                <a:cxn ang="0">
                  <a:pos x="325" y="286"/>
                </a:cxn>
                <a:cxn ang="0">
                  <a:pos x="386" y="257"/>
                </a:cxn>
                <a:cxn ang="0">
                  <a:pos x="454" y="227"/>
                </a:cxn>
                <a:cxn ang="0">
                  <a:pos x="527" y="191"/>
                </a:cxn>
                <a:cxn ang="0">
                  <a:pos x="580" y="149"/>
                </a:cxn>
                <a:cxn ang="0">
                  <a:pos x="606" y="100"/>
                </a:cxn>
                <a:cxn ang="0">
                  <a:pos x="613" y="47"/>
                </a:cxn>
              </a:cxnLst>
              <a:rect l="txL" t="txT" r="txR" b="txB"/>
              <a:pathLst>
                <a:path w="613" h="638">
                  <a:moveTo>
                    <a:pt x="605" y="0"/>
                  </a:moveTo>
                  <a:lnTo>
                    <a:pt x="605" y="2"/>
                  </a:lnTo>
                  <a:lnTo>
                    <a:pt x="601" y="10"/>
                  </a:lnTo>
                  <a:lnTo>
                    <a:pt x="596" y="22"/>
                  </a:lnTo>
                  <a:lnTo>
                    <a:pt x="590" y="35"/>
                  </a:lnTo>
                  <a:lnTo>
                    <a:pt x="581" y="50"/>
                  </a:lnTo>
                  <a:lnTo>
                    <a:pt x="570" y="65"/>
                  </a:lnTo>
                  <a:lnTo>
                    <a:pt x="558" y="79"/>
                  </a:lnTo>
                  <a:lnTo>
                    <a:pt x="545" y="89"/>
                  </a:lnTo>
                  <a:lnTo>
                    <a:pt x="537" y="94"/>
                  </a:lnTo>
                  <a:lnTo>
                    <a:pt x="528" y="97"/>
                  </a:lnTo>
                  <a:lnTo>
                    <a:pt x="520" y="99"/>
                  </a:lnTo>
                  <a:lnTo>
                    <a:pt x="510" y="102"/>
                  </a:lnTo>
                  <a:lnTo>
                    <a:pt x="500" y="104"/>
                  </a:lnTo>
                  <a:lnTo>
                    <a:pt x="490" y="105"/>
                  </a:lnTo>
                  <a:lnTo>
                    <a:pt x="480" y="107"/>
                  </a:lnTo>
                  <a:lnTo>
                    <a:pt x="469" y="109"/>
                  </a:lnTo>
                  <a:lnTo>
                    <a:pt x="459" y="112"/>
                  </a:lnTo>
                  <a:lnTo>
                    <a:pt x="447" y="114"/>
                  </a:lnTo>
                  <a:lnTo>
                    <a:pt x="436" y="117"/>
                  </a:lnTo>
                  <a:lnTo>
                    <a:pt x="424" y="120"/>
                  </a:lnTo>
                  <a:lnTo>
                    <a:pt x="414" y="124"/>
                  </a:lnTo>
                  <a:lnTo>
                    <a:pt x="402" y="127"/>
                  </a:lnTo>
                  <a:lnTo>
                    <a:pt x="391" y="134"/>
                  </a:lnTo>
                  <a:lnTo>
                    <a:pt x="381" y="139"/>
                  </a:lnTo>
                  <a:lnTo>
                    <a:pt x="369" y="145"/>
                  </a:lnTo>
                  <a:lnTo>
                    <a:pt x="358" y="154"/>
                  </a:lnTo>
                  <a:lnTo>
                    <a:pt x="344" y="162"/>
                  </a:lnTo>
                  <a:lnTo>
                    <a:pt x="333" y="172"/>
                  </a:lnTo>
                  <a:lnTo>
                    <a:pt x="320" y="182"/>
                  </a:lnTo>
                  <a:lnTo>
                    <a:pt x="306" y="194"/>
                  </a:lnTo>
                  <a:lnTo>
                    <a:pt x="293" y="206"/>
                  </a:lnTo>
                  <a:lnTo>
                    <a:pt x="282" y="219"/>
                  </a:lnTo>
                  <a:lnTo>
                    <a:pt x="268" y="234"/>
                  </a:lnTo>
                  <a:lnTo>
                    <a:pt x="257" y="249"/>
                  </a:lnTo>
                  <a:lnTo>
                    <a:pt x="245" y="267"/>
                  </a:lnTo>
                  <a:lnTo>
                    <a:pt x="235" y="284"/>
                  </a:lnTo>
                  <a:lnTo>
                    <a:pt x="227" y="304"/>
                  </a:lnTo>
                  <a:lnTo>
                    <a:pt x="219" y="324"/>
                  </a:lnTo>
                  <a:lnTo>
                    <a:pt x="212" y="346"/>
                  </a:lnTo>
                  <a:lnTo>
                    <a:pt x="207" y="369"/>
                  </a:lnTo>
                  <a:lnTo>
                    <a:pt x="202" y="391"/>
                  </a:lnTo>
                  <a:lnTo>
                    <a:pt x="199" y="412"/>
                  </a:lnTo>
                  <a:lnTo>
                    <a:pt x="195" y="431"/>
                  </a:lnTo>
                  <a:lnTo>
                    <a:pt x="194" y="447"/>
                  </a:lnTo>
                  <a:lnTo>
                    <a:pt x="192" y="464"/>
                  </a:lnTo>
                  <a:lnTo>
                    <a:pt x="190" y="477"/>
                  </a:lnTo>
                  <a:lnTo>
                    <a:pt x="189" y="491"/>
                  </a:lnTo>
                  <a:lnTo>
                    <a:pt x="187" y="501"/>
                  </a:lnTo>
                  <a:lnTo>
                    <a:pt x="185" y="511"/>
                  </a:lnTo>
                  <a:lnTo>
                    <a:pt x="184" y="521"/>
                  </a:lnTo>
                  <a:lnTo>
                    <a:pt x="184" y="528"/>
                  </a:lnTo>
                  <a:lnTo>
                    <a:pt x="181" y="534"/>
                  </a:lnTo>
                  <a:lnTo>
                    <a:pt x="179" y="541"/>
                  </a:lnTo>
                  <a:lnTo>
                    <a:pt x="176" y="546"/>
                  </a:lnTo>
                  <a:lnTo>
                    <a:pt x="174" y="551"/>
                  </a:lnTo>
                  <a:lnTo>
                    <a:pt x="169" y="556"/>
                  </a:lnTo>
                  <a:lnTo>
                    <a:pt x="159" y="563"/>
                  </a:lnTo>
                  <a:lnTo>
                    <a:pt x="147" y="569"/>
                  </a:lnTo>
                  <a:lnTo>
                    <a:pt x="132" y="574"/>
                  </a:lnTo>
                  <a:lnTo>
                    <a:pt x="119" y="579"/>
                  </a:lnTo>
                  <a:lnTo>
                    <a:pt x="104" y="584"/>
                  </a:lnTo>
                  <a:lnTo>
                    <a:pt x="91" y="588"/>
                  </a:lnTo>
                  <a:lnTo>
                    <a:pt x="79" y="591"/>
                  </a:lnTo>
                  <a:lnTo>
                    <a:pt x="71" y="596"/>
                  </a:lnTo>
                  <a:lnTo>
                    <a:pt x="63" y="598"/>
                  </a:lnTo>
                  <a:lnTo>
                    <a:pt x="55" y="598"/>
                  </a:lnTo>
                  <a:lnTo>
                    <a:pt x="46" y="594"/>
                  </a:lnTo>
                  <a:lnTo>
                    <a:pt x="38" y="589"/>
                  </a:lnTo>
                  <a:lnTo>
                    <a:pt x="30" y="588"/>
                  </a:lnTo>
                  <a:lnTo>
                    <a:pt x="23" y="586"/>
                  </a:lnTo>
                  <a:lnTo>
                    <a:pt x="17" y="586"/>
                  </a:lnTo>
                  <a:lnTo>
                    <a:pt x="10" y="593"/>
                  </a:lnTo>
                  <a:lnTo>
                    <a:pt x="7" y="601"/>
                  </a:lnTo>
                  <a:lnTo>
                    <a:pt x="2" y="608"/>
                  </a:lnTo>
                  <a:lnTo>
                    <a:pt x="0" y="614"/>
                  </a:lnTo>
                  <a:lnTo>
                    <a:pt x="0" y="619"/>
                  </a:lnTo>
                  <a:lnTo>
                    <a:pt x="2" y="624"/>
                  </a:lnTo>
                  <a:lnTo>
                    <a:pt x="8" y="629"/>
                  </a:lnTo>
                  <a:lnTo>
                    <a:pt x="20" y="631"/>
                  </a:lnTo>
                  <a:lnTo>
                    <a:pt x="36" y="633"/>
                  </a:lnTo>
                  <a:lnTo>
                    <a:pt x="46" y="633"/>
                  </a:lnTo>
                  <a:lnTo>
                    <a:pt x="56" y="634"/>
                  </a:lnTo>
                  <a:lnTo>
                    <a:pt x="66" y="634"/>
                  </a:lnTo>
                  <a:lnTo>
                    <a:pt x="78" y="634"/>
                  </a:lnTo>
                  <a:lnTo>
                    <a:pt x="89" y="636"/>
                  </a:lnTo>
                  <a:lnTo>
                    <a:pt x="101" y="636"/>
                  </a:lnTo>
                  <a:lnTo>
                    <a:pt x="113" y="636"/>
                  </a:lnTo>
                  <a:lnTo>
                    <a:pt x="124" y="634"/>
                  </a:lnTo>
                  <a:lnTo>
                    <a:pt x="134" y="634"/>
                  </a:lnTo>
                  <a:lnTo>
                    <a:pt x="146" y="633"/>
                  </a:lnTo>
                  <a:lnTo>
                    <a:pt x="156" y="631"/>
                  </a:lnTo>
                  <a:lnTo>
                    <a:pt x="166" y="628"/>
                  </a:lnTo>
                  <a:lnTo>
                    <a:pt x="174" y="624"/>
                  </a:lnTo>
                  <a:lnTo>
                    <a:pt x="182" y="621"/>
                  </a:lnTo>
                  <a:lnTo>
                    <a:pt x="189" y="616"/>
                  </a:lnTo>
                  <a:lnTo>
                    <a:pt x="194" y="609"/>
                  </a:lnTo>
                  <a:lnTo>
                    <a:pt x="202" y="599"/>
                  </a:lnTo>
                  <a:lnTo>
                    <a:pt x="209" y="596"/>
                  </a:lnTo>
                  <a:lnTo>
                    <a:pt x="212" y="596"/>
                  </a:lnTo>
                  <a:lnTo>
                    <a:pt x="215" y="601"/>
                  </a:lnTo>
                  <a:lnTo>
                    <a:pt x="219" y="606"/>
                  </a:lnTo>
                  <a:lnTo>
                    <a:pt x="224" y="614"/>
                  </a:lnTo>
                  <a:lnTo>
                    <a:pt x="230" y="621"/>
                  </a:lnTo>
                  <a:lnTo>
                    <a:pt x="242" y="628"/>
                  </a:lnTo>
                  <a:lnTo>
                    <a:pt x="248" y="631"/>
                  </a:lnTo>
                  <a:lnTo>
                    <a:pt x="255" y="633"/>
                  </a:lnTo>
                  <a:lnTo>
                    <a:pt x="263" y="634"/>
                  </a:lnTo>
                  <a:lnTo>
                    <a:pt x="270" y="636"/>
                  </a:lnTo>
                  <a:lnTo>
                    <a:pt x="277" y="638"/>
                  </a:lnTo>
                  <a:lnTo>
                    <a:pt x="285" y="638"/>
                  </a:lnTo>
                  <a:lnTo>
                    <a:pt x="293" y="638"/>
                  </a:lnTo>
                  <a:lnTo>
                    <a:pt x="301" y="638"/>
                  </a:lnTo>
                  <a:lnTo>
                    <a:pt x="310" y="636"/>
                  </a:lnTo>
                  <a:lnTo>
                    <a:pt x="318" y="633"/>
                  </a:lnTo>
                  <a:lnTo>
                    <a:pt x="326" y="629"/>
                  </a:lnTo>
                  <a:lnTo>
                    <a:pt x="336" y="624"/>
                  </a:lnTo>
                  <a:lnTo>
                    <a:pt x="346" y="618"/>
                  </a:lnTo>
                  <a:lnTo>
                    <a:pt x="356" y="611"/>
                  </a:lnTo>
                  <a:lnTo>
                    <a:pt x="368" y="603"/>
                  </a:lnTo>
                  <a:lnTo>
                    <a:pt x="378" y="593"/>
                  </a:lnTo>
                  <a:lnTo>
                    <a:pt x="376" y="593"/>
                  </a:lnTo>
                  <a:lnTo>
                    <a:pt x="369" y="593"/>
                  </a:lnTo>
                  <a:lnTo>
                    <a:pt x="359" y="593"/>
                  </a:lnTo>
                  <a:lnTo>
                    <a:pt x="348" y="591"/>
                  </a:lnTo>
                  <a:lnTo>
                    <a:pt x="335" y="588"/>
                  </a:lnTo>
                  <a:lnTo>
                    <a:pt x="323" y="583"/>
                  </a:lnTo>
                  <a:lnTo>
                    <a:pt x="311" y="574"/>
                  </a:lnTo>
                  <a:lnTo>
                    <a:pt x="303" y="564"/>
                  </a:lnTo>
                  <a:lnTo>
                    <a:pt x="295" y="554"/>
                  </a:lnTo>
                  <a:lnTo>
                    <a:pt x="283" y="549"/>
                  </a:lnTo>
                  <a:lnTo>
                    <a:pt x="270" y="548"/>
                  </a:lnTo>
                  <a:lnTo>
                    <a:pt x="255" y="549"/>
                  </a:lnTo>
                  <a:lnTo>
                    <a:pt x="242" y="551"/>
                  </a:lnTo>
                  <a:lnTo>
                    <a:pt x="230" y="554"/>
                  </a:lnTo>
                  <a:lnTo>
                    <a:pt x="224" y="558"/>
                  </a:lnTo>
                  <a:lnTo>
                    <a:pt x="220" y="558"/>
                  </a:lnTo>
                  <a:lnTo>
                    <a:pt x="219" y="556"/>
                  </a:lnTo>
                  <a:lnTo>
                    <a:pt x="219" y="551"/>
                  </a:lnTo>
                  <a:lnTo>
                    <a:pt x="217" y="543"/>
                  </a:lnTo>
                  <a:lnTo>
                    <a:pt x="217" y="534"/>
                  </a:lnTo>
                  <a:lnTo>
                    <a:pt x="219" y="522"/>
                  </a:lnTo>
                  <a:lnTo>
                    <a:pt x="222" y="512"/>
                  </a:lnTo>
                  <a:lnTo>
                    <a:pt x="229" y="501"/>
                  </a:lnTo>
                  <a:lnTo>
                    <a:pt x="240" y="492"/>
                  </a:lnTo>
                  <a:lnTo>
                    <a:pt x="248" y="489"/>
                  </a:lnTo>
                  <a:lnTo>
                    <a:pt x="257" y="486"/>
                  </a:lnTo>
                  <a:lnTo>
                    <a:pt x="267" y="486"/>
                  </a:lnTo>
                  <a:lnTo>
                    <a:pt x="277" y="486"/>
                  </a:lnTo>
                  <a:lnTo>
                    <a:pt x="290" y="486"/>
                  </a:lnTo>
                  <a:lnTo>
                    <a:pt x="301" y="487"/>
                  </a:lnTo>
                  <a:lnTo>
                    <a:pt x="315" y="489"/>
                  </a:lnTo>
                  <a:lnTo>
                    <a:pt x="328" y="491"/>
                  </a:lnTo>
                  <a:lnTo>
                    <a:pt x="343" y="492"/>
                  </a:lnTo>
                  <a:lnTo>
                    <a:pt x="358" y="494"/>
                  </a:lnTo>
                  <a:lnTo>
                    <a:pt x="373" y="494"/>
                  </a:lnTo>
                  <a:lnTo>
                    <a:pt x="388" y="494"/>
                  </a:lnTo>
                  <a:lnTo>
                    <a:pt x="402" y="492"/>
                  </a:lnTo>
                  <a:lnTo>
                    <a:pt x="417" y="491"/>
                  </a:lnTo>
                  <a:lnTo>
                    <a:pt x="432" y="486"/>
                  </a:lnTo>
                  <a:lnTo>
                    <a:pt x="447" y="481"/>
                  </a:lnTo>
                  <a:lnTo>
                    <a:pt x="462" y="472"/>
                  </a:lnTo>
                  <a:lnTo>
                    <a:pt x="475" y="464"/>
                  </a:lnTo>
                  <a:lnTo>
                    <a:pt x="490" y="456"/>
                  </a:lnTo>
                  <a:lnTo>
                    <a:pt x="503" y="444"/>
                  </a:lnTo>
                  <a:lnTo>
                    <a:pt x="515" y="434"/>
                  </a:lnTo>
                  <a:lnTo>
                    <a:pt x="527" y="421"/>
                  </a:lnTo>
                  <a:lnTo>
                    <a:pt x="538" y="409"/>
                  </a:lnTo>
                  <a:lnTo>
                    <a:pt x="550" y="394"/>
                  </a:lnTo>
                  <a:lnTo>
                    <a:pt x="560" y="381"/>
                  </a:lnTo>
                  <a:lnTo>
                    <a:pt x="568" y="366"/>
                  </a:lnTo>
                  <a:lnTo>
                    <a:pt x="576" y="351"/>
                  </a:lnTo>
                  <a:lnTo>
                    <a:pt x="585" y="336"/>
                  </a:lnTo>
                  <a:lnTo>
                    <a:pt x="591" y="321"/>
                  </a:lnTo>
                  <a:lnTo>
                    <a:pt x="596" y="304"/>
                  </a:lnTo>
                  <a:lnTo>
                    <a:pt x="601" y="289"/>
                  </a:lnTo>
                  <a:lnTo>
                    <a:pt x="605" y="274"/>
                  </a:lnTo>
                  <a:lnTo>
                    <a:pt x="603" y="276"/>
                  </a:lnTo>
                  <a:lnTo>
                    <a:pt x="600" y="281"/>
                  </a:lnTo>
                  <a:lnTo>
                    <a:pt x="591" y="286"/>
                  </a:lnTo>
                  <a:lnTo>
                    <a:pt x="581" y="294"/>
                  </a:lnTo>
                  <a:lnTo>
                    <a:pt x="568" y="302"/>
                  </a:lnTo>
                  <a:lnTo>
                    <a:pt x="552" y="309"/>
                  </a:lnTo>
                  <a:lnTo>
                    <a:pt x="532" y="314"/>
                  </a:lnTo>
                  <a:lnTo>
                    <a:pt x="508" y="317"/>
                  </a:lnTo>
                  <a:lnTo>
                    <a:pt x="497" y="317"/>
                  </a:lnTo>
                  <a:lnTo>
                    <a:pt x="482" y="319"/>
                  </a:lnTo>
                  <a:lnTo>
                    <a:pt x="467" y="319"/>
                  </a:lnTo>
                  <a:lnTo>
                    <a:pt x="450" y="321"/>
                  </a:lnTo>
                  <a:lnTo>
                    <a:pt x="434" y="321"/>
                  </a:lnTo>
                  <a:lnTo>
                    <a:pt x="416" y="322"/>
                  </a:lnTo>
                  <a:lnTo>
                    <a:pt x="399" y="324"/>
                  </a:lnTo>
                  <a:lnTo>
                    <a:pt x="381" y="327"/>
                  </a:lnTo>
                  <a:lnTo>
                    <a:pt x="364" y="331"/>
                  </a:lnTo>
                  <a:lnTo>
                    <a:pt x="346" y="334"/>
                  </a:lnTo>
                  <a:lnTo>
                    <a:pt x="331" y="337"/>
                  </a:lnTo>
                  <a:lnTo>
                    <a:pt x="315" y="342"/>
                  </a:lnTo>
                  <a:lnTo>
                    <a:pt x="301" y="349"/>
                  </a:lnTo>
                  <a:lnTo>
                    <a:pt x="288" y="356"/>
                  </a:lnTo>
                  <a:lnTo>
                    <a:pt x="277" y="362"/>
                  </a:lnTo>
                  <a:lnTo>
                    <a:pt x="267" y="372"/>
                  </a:lnTo>
                  <a:lnTo>
                    <a:pt x="252" y="387"/>
                  </a:lnTo>
                  <a:lnTo>
                    <a:pt x="240" y="401"/>
                  </a:lnTo>
                  <a:lnTo>
                    <a:pt x="232" y="409"/>
                  </a:lnTo>
                  <a:lnTo>
                    <a:pt x="227" y="416"/>
                  </a:lnTo>
                  <a:lnTo>
                    <a:pt x="224" y="419"/>
                  </a:lnTo>
                  <a:lnTo>
                    <a:pt x="222" y="421"/>
                  </a:lnTo>
                  <a:lnTo>
                    <a:pt x="220" y="419"/>
                  </a:lnTo>
                  <a:lnTo>
                    <a:pt x="220" y="414"/>
                  </a:lnTo>
                  <a:lnTo>
                    <a:pt x="220" y="406"/>
                  </a:lnTo>
                  <a:lnTo>
                    <a:pt x="220" y="394"/>
                  </a:lnTo>
                  <a:lnTo>
                    <a:pt x="225" y="379"/>
                  </a:lnTo>
                  <a:lnTo>
                    <a:pt x="232" y="364"/>
                  </a:lnTo>
                  <a:lnTo>
                    <a:pt x="243" y="346"/>
                  </a:lnTo>
                  <a:lnTo>
                    <a:pt x="262" y="327"/>
                  </a:lnTo>
                  <a:lnTo>
                    <a:pt x="273" y="317"/>
                  </a:lnTo>
                  <a:lnTo>
                    <a:pt x="285" y="309"/>
                  </a:lnTo>
                  <a:lnTo>
                    <a:pt x="296" y="301"/>
                  </a:lnTo>
                  <a:lnTo>
                    <a:pt x="310" y="294"/>
                  </a:lnTo>
                  <a:lnTo>
                    <a:pt x="325" y="286"/>
                  </a:lnTo>
                  <a:lnTo>
                    <a:pt x="338" y="279"/>
                  </a:lnTo>
                  <a:lnTo>
                    <a:pt x="353" y="272"/>
                  </a:lnTo>
                  <a:lnTo>
                    <a:pt x="369" y="266"/>
                  </a:lnTo>
                  <a:lnTo>
                    <a:pt x="386" y="257"/>
                  </a:lnTo>
                  <a:lnTo>
                    <a:pt x="401" y="251"/>
                  </a:lnTo>
                  <a:lnTo>
                    <a:pt x="419" y="244"/>
                  </a:lnTo>
                  <a:lnTo>
                    <a:pt x="436" y="236"/>
                  </a:lnTo>
                  <a:lnTo>
                    <a:pt x="454" y="227"/>
                  </a:lnTo>
                  <a:lnTo>
                    <a:pt x="472" y="219"/>
                  </a:lnTo>
                  <a:lnTo>
                    <a:pt x="490" y="211"/>
                  </a:lnTo>
                  <a:lnTo>
                    <a:pt x="508" y="201"/>
                  </a:lnTo>
                  <a:lnTo>
                    <a:pt x="527" y="191"/>
                  </a:lnTo>
                  <a:lnTo>
                    <a:pt x="542" y="181"/>
                  </a:lnTo>
                  <a:lnTo>
                    <a:pt x="556" y="171"/>
                  </a:lnTo>
                  <a:lnTo>
                    <a:pt x="568" y="159"/>
                  </a:lnTo>
                  <a:lnTo>
                    <a:pt x="580" y="149"/>
                  </a:lnTo>
                  <a:lnTo>
                    <a:pt x="588" y="137"/>
                  </a:lnTo>
                  <a:lnTo>
                    <a:pt x="596" y="125"/>
                  </a:lnTo>
                  <a:lnTo>
                    <a:pt x="601" y="114"/>
                  </a:lnTo>
                  <a:lnTo>
                    <a:pt x="606" y="100"/>
                  </a:lnTo>
                  <a:lnTo>
                    <a:pt x="609" y="89"/>
                  </a:lnTo>
                  <a:lnTo>
                    <a:pt x="611" y="75"/>
                  </a:lnTo>
                  <a:lnTo>
                    <a:pt x="613" y="60"/>
                  </a:lnTo>
                  <a:lnTo>
                    <a:pt x="613" y="47"/>
                  </a:lnTo>
                  <a:lnTo>
                    <a:pt x="611" y="32"/>
                  </a:lnTo>
                  <a:lnTo>
                    <a:pt x="608" y="15"/>
                  </a:lnTo>
                  <a:lnTo>
                    <a:pt x="605" y="0"/>
                  </a:lnTo>
                  <a:close/>
                </a:path>
              </a:pathLst>
            </a:custGeom>
            <a:solidFill>
              <a:srgbClr val="009933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6633" name="Freeform 9"/>
            <p:cNvSpPr/>
            <p:nvPr/>
          </p:nvSpPr>
          <p:spPr>
            <a:xfrm>
              <a:off x="0" y="3510"/>
              <a:ext cx="1035" cy="318"/>
            </a:xfrm>
            <a:custGeom>
              <a:avLst/>
              <a:gdLst>
                <a:gd name="txL" fmla="*/ 0 w 1035"/>
                <a:gd name="txT" fmla="*/ 0 h 637"/>
                <a:gd name="txR" fmla="*/ 1035 w 1035"/>
                <a:gd name="txB" fmla="*/ 637 h 637"/>
              </a:gdLst>
              <a:ahLst/>
              <a:cxnLst>
                <a:cxn ang="0">
                  <a:pos x="111" y="557"/>
                </a:cxn>
                <a:cxn ang="0">
                  <a:pos x="35" y="467"/>
                </a:cxn>
                <a:cxn ang="0">
                  <a:pos x="127" y="435"/>
                </a:cxn>
                <a:cxn ang="0">
                  <a:pos x="225" y="485"/>
                </a:cxn>
                <a:cxn ang="0">
                  <a:pos x="324" y="512"/>
                </a:cxn>
                <a:cxn ang="0">
                  <a:pos x="412" y="521"/>
                </a:cxn>
                <a:cxn ang="0">
                  <a:pos x="507" y="557"/>
                </a:cxn>
                <a:cxn ang="0">
                  <a:pos x="576" y="557"/>
                </a:cxn>
                <a:cxn ang="0">
                  <a:pos x="628" y="521"/>
                </a:cxn>
                <a:cxn ang="0">
                  <a:pos x="508" y="531"/>
                </a:cxn>
                <a:cxn ang="0">
                  <a:pos x="478" y="501"/>
                </a:cxn>
                <a:cxn ang="0">
                  <a:pos x="507" y="469"/>
                </a:cxn>
                <a:cxn ang="0">
                  <a:pos x="573" y="442"/>
                </a:cxn>
                <a:cxn ang="0">
                  <a:pos x="639" y="429"/>
                </a:cxn>
                <a:cxn ang="0">
                  <a:pos x="694" y="527"/>
                </a:cxn>
                <a:cxn ang="0">
                  <a:pos x="762" y="589"/>
                </a:cxn>
                <a:cxn ang="0">
                  <a:pos x="863" y="636"/>
                </a:cxn>
                <a:cxn ang="0">
                  <a:pos x="874" y="531"/>
                </a:cxn>
                <a:cxn ang="0">
                  <a:pos x="805" y="437"/>
                </a:cxn>
                <a:cxn ang="0">
                  <a:pos x="671" y="385"/>
                </a:cxn>
                <a:cxn ang="0">
                  <a:pos x="641" y="350"/>
                </a:cxn>
                <a:cxn ang="0">
                  <a:pos x="743" y="359"/>
                </a:cxn>
                <a:cxn ang="0">
                  <a:pos x="896" y="352"/>
                </a:cxn>
                <a:cxn ang="0">
                  <a:pos x="994" y="282"/>
                </a:cxn>
                <a:cxn ang="0">
                  <a:pos x="1035" y="144"/>
                </a:cxn>
                <a:cxn ang="0">
                  <a:pos x="955" y="165"/>
                </a:cxn>
                <a:cxn ang="0">
                  <a:pos x="820" y="185"/>
                </a:cxn>
                <a:cxn ang="0">
                  <a:pos x="674" y="245"/>
                </a:cxn>
                <a:cxn ang="0">
                  <a:pos x="583" y="350"/>
                </a:cxn>
                <a:cxn ang="0">
                  <a:pos x="550" y="342"/>
                </a:cxn>
                <a:cxn ang="0">
                  <a:pos x="618" y="272"/>
                </a:cxn>
                <a:cxn ang="0">
                  <a:pos x="661" y="192"/>
                </a:cxn>
                <a:cxn ang="0">
                  <a:pos x="699" y="97"/>
                </a:cxn>
                <a:cxn ang="0">
                  <a:pos x="775" y="48"/>
                </a:cxn>
                <a:cxn ang="0">
                  <a:pos x="735" y="15"/>
                </a:cxn>
                <a:cxn ang="0">
                  <a:pos x="591" y="23"/>
                </a:cxn>
                <a:cxn ang="0">
                  <a:pos x="500" y="185"/>
                </a:cxn>
                <a:cxn ang="0">
                  <a:pos x="522" y="327"/>
                </a:cxn>
                <a:cxn ang="0">
                  <a:pos x="522" y="420"/>
                </a:cxn>
                <a:cxn ang="0">
                  <a:pos x="424" y="475"/>
                </a:cxn>
                <a:cxn ang="0">
                  <a:pos x="402" y="447"/>
                </a:cxn>
                <a:cxn ang="0">
                  <a:pos x="469" y="377"/>
                </a:cxn>
                <a:cxn ang="0">
                  <a:pos x="462" y="235"/>
                </a:cxn>
                <a:cxn ang="0">
                  <a:pos x="296" y="133"/>
                </a:cxn>
                <a:cxn ang="0">
                  <a:pos x="154" y="150"/>
                </a:cxn>
                <a:cxn ang="0">
                  <a:pos x="223" y="200"/>
                </a:cxn>
                <a:cxn ang="0">
                  <a:pos x="314" y="317"/>
                </a:cxn>
                <a:cxn ang="0">
                  <a:pos x="404" y="340"/>
                </a:cxn>
                <a:cxn ang="0">
                  <a:pos x="444" y="377"/>
                </a:cxn>
                <a:cxn ang="0">
                  <a:pos x="339" y="455"/>
                </a:cxn>
                <a:cxn ang="0">
                  <a:pos x="252" y="455"/>
                </a:cxn>
                <a:cxn ang="0">
                  <a:pos x="237" y="354"/>
                </a:cxn>
                <a:cxn ang="0">
                  <a:pos x="151" y="215"/>
                </a:cxn>
                <a:cxn ang="0">
                  <a:pos x="131" y="259"/>
                </a:cxn>
                <a:cxn ang="0">
                  <a:pos x="170" y="394"/>
                </a:cxn>
                <a:cxn ang="0">
                  <a:pos x="192" y="437"/>
                </a:cxn>
                <a:cxn ang="0">
                  <a:pos x="76" y="387"/>
                </a:cxn>
                <a:cxn ang="0">
                  <a:pos x="3" y="472"/>
                </a:cxn>
                <a:cxn ang="0">
                  <a:pos x="48" y="587"/>
                </a:cxn>
                <a:cxn ang="0">
                  <a:pos x="126" y="594"/>
                </a:cxn>
              </a:cxnLst>
              <a:rect l="txL" t="txT" r="txR" b="txB"/>
              <a:pathLst>
                <a:path w="1035" h="637">
                  <a:moveTo>
                    <a:pt x="126" y="594"/>
                  </a:moveTo>
                  <a:lnTo>
                    <a:pt x="127" y="592"/>
                  </a:lnTo>
                  <a:lnTo>
                    <a:pt x="127" y="591"/>
                  </a:lnTo>
                  <a:lnTo>
                    <a:pt x="127" y="587"/>
                  </a:lnTo>
                  <a:lnTo>
                    <a:pt x="127" y="582"/>
                  </a:lnTo>
                  <a:lnTo>
                    <a:pt x="124" y="574"/>
                  </a:lnTo>
                  <a:lnTo>
                    <a:pt x="119" y="567"/>
                  </a:lnTo>
                  <a:lnTo>
                    <a:pt x="111" y="557"/>
                  </a:lnTo>
                  <a:lnTo>
                    <a:pt x="98" y="546"/>
                  </a:lnTo>
                  <a:lnTo>
                    <a:pt x="83" y="534"/>
                  </a:lnTo>
                  <a:lnTo>
                    <a:pt x="69" y="522"/>
                  </a:lnTo>
                  <a:lnTo>
                    <a:pt x="58" y="511"/>
                  </a:lnTo>
                  <a:lnTo>
                    <a:pt x="48" y="501"/>
                  </a:lnTo>
                  <a:lnTo>
                    <a:pt x="41" y="489"/>
                  </a:lnTo>
                  <a:lnTo>
                    <a:pt x="36" y="479"/>
                  </a:lnTo>
                  <a:lnTo>
                    <a:pt x="35" y="467"/>
                  </a:lnTo>
                  <a:lnTo>
                    <a:pt x="38" y="455"/>
                  </a:lnTo>
                  <a:lnTo>
                    <a:pt x="46" y="444"/>
                  </a:lnTo>
                  <a:lnTo>
                    <a:pt x="56" y="435"/>
                  </a:lnTo>
                  <a:lnTo>
                    <a:pt x="68" y="430"/>
                  </a:lnTo>
                  <a:lnTo>
                    <a:pt x="83" y="427"/>
                  </a:lnTo>
                  <a:lnTo>
                    <a:pt x="98" y="427"/>
                  </a:lnTo>
                  <a:lnTo>
                    <a:pt x="112" y="430"/>
                  </a:lnTo>
                  <a:lnTo>
                    <a:pt x="127" y="435"/>
                  </a:lnTo>
                  <a:lnTo>
                    <a:pt x="139" y="445"/>
                  </a:lnTo>
                  <a:lnTo>
                    <a:pt x="152" y="455"/>
                  </a:lnTo>
                  <a:lnTo>
                    <a:pt x="167" y="464"/>
                  </a:lnTo>
                  <a:lnTo>
                    <a:pt x="180" y="470"/>
                  </a:lnTo>
                  <a:lnTo>
                    <a:pt x="195" y="475"/>
                  </a:lnTo>
                  <a:lnTo>
                    <a:pt x="207" y="480"/>
                  </a:lnTo>
                  <a:lnTo>
                    <a:pt x="218" y="484"/>
                  </a:lnTo>
                  <a:lnTo>
                    <a:pt x="225" y="485"/>
                  </a:lnTo>
                  <a:lnTo>
                    <a:pt x="227" y="485"/>
                  </a:lnTo>
                  <a:lnTo>
                    <a:pt x="230" y="487"/>
                  </a:lnTo>
                  <a:lnTo>
                    <a:pt x="240" y="490"/>
                  </a:lnTo>
                  <a:lnTo>
                    <a:pt x="253" y="495"/>
                  </a:lnTo>
                  <a:lnTo>
                    <a:pt x="271" y="501"/>
                  </a:lnTo>
                  <a:lnTo>
                    <a:pt x="290" y="506"/>
                  </a:lnTo>
                  <a:lnTo>
                    <a:pt x="308" y="511"/>
                  </a:lnTo>
                  <a:lnTo>
                    <a:pt x="324" y="512"/>
                  </a:lnTo>
                  <a:lnTo>
                    <a:pt x="338" y="512"/>
                  </a:lnTo>
                  <a:lnTo>
                    <a:pt x="349" y="511"/>
                  </a:lnTo>
                  <a:lnTo>
                    <a:pt x="358" y="509"/>
                  </a:lnTo>
                  <a:lnTo>
                    <a:pt x="366" y="509"/>
                  </a:lnTo>
                  <a:lnTo>
                    <a:pt x="374" y="509"/>
                  </a:lnTo>
                  <a:lnTo>
                    <a:pt x="384" y="511"/>
                  </a:lnTo>
                  <a:lnTo>
                    <a:pt x="396" y="514"/>
                  </a:lnTo>
                  <a:lnTo>
                    <a:pt x="412" y="521"/>
                  </a:lnTo>
                  <a:lnTo>
                    <a:pt x="432" y="531"/>
                  </a:lnTo>
                  <a:lnTo>
                    <a:pt x="444" y="536"/>
                  </a:lnTo>
                  <a:lnTo>
                    <a:pt x="455" y="541"/>
                  </a:lnTo>
                  <a:lnTo>
                    <a:pt x="465" y="546"/>
                  </a:lnTo>
                  <a:lnTo>
                    <a:pt x="477" y="549"/>
                  </a:lnTo>
                  <a:lnTo>
                    <a:pt x="487" y="552"/>
                  </a:lnTo>
                  <a:lnTo>
                    <a:pt x="497" y="556"/>
                  </a:lnTo>
                  <a:lnTo>
                    <a:pt x="507" y="557"/>
                  </a:lnTo>
                  <a:lnTo>
                    <a:pt x="517" y="559"/>
                  </a:lnTo>
                  <a:lnTo>
                    <a:pt x="525" y="561"/>
                  </a:lnTo>
                  <a:lnTo>
                    <a:pt x="535" y="562"/>
                  </a:lnTo>
                  <a:lnTo>
                    <a:pt x="543" y="562"/>
                  </a:lnTo>
                  <a:lnTo>
                    <a:pt x="551" y="562"/>
                  </a:lnTo>
                  <a:lnTo>
                    <a:pt x="560" y="561"/>
                  </a:lnTo>
                  <a:lnTo>
                    <a:pt x="568" y="559"/>
                  </a:lnTo>
                  <a:lnTo>
                    <a:pt x="576" y="557"/>
                  </a:lnTo>
                  <a:lnTo>
                    <a:pt x="584" y="554"/>
                  </a:lnTo>
                  <a:lnTo>
                    <a:pt x="599" y="547"/>
                  </a:lnTo>
                  <a:lnTo>
                    <a:pt x="614" y="541"/>
                  </a:lnTo>
                  <a:lnTo>
                    <a:pt x="624" y="534"/>
                  </a:lnTo>
                  <a:lnTo>
                    <a:pt x="632" y="529"/>
                  </a:lnTo>
                  <a:lnTo>
                    <a:pt x="636" y="524"/>
                  </a:lnTo>
                  <a:lnTo>
                    <a:pt x="634" y="521"/>
                  </a:lnTo>
                  <a:lnTo>
                    <a:pt x="628" y="521"/>
                  </a:lnTo>
                  <a:lnTo>
                    <a:pt x="613" y="522"/>
                  </a:lnTo>
                  <a:lnTo>
                    <a:pt x="594" y="526"/>
                  </a:lnTo>
                  <a:lnTo>
                    <a:pt x="576" y="529"/>
                  </a:lnTo>
                  <a:lnTo>
                    <a:pt x="560" y="531"/>
                  </a:lnTo>
                  <a:lnTo>
                    <a:pt x="545" y="532"/>
                  </a:lnTo>
                  <a:lnTo>
                    <a:pt x="530" y="534"/>
                  </a:lnTo>
                  <a:lnTo>
                    <a:pt x="518" y="532"/>
                  </a:lnTo>
                  <a:lnTo>
                    <a:pt x="508" y="531"/>
                  </a:lnTo>
                  <a:lnTo>
                    <a:pt x="502" y="527"/>
                  </a:lnTo>
                  <a:lnTo>
                    <a:pt x="495" y="524"/>
                  </a:lnTo>
                  <a:lnTo>
                    <a:pt x="490" y="521"/>
                  </a:lnTo>
                  <a:lnTo>
                    <a:pt x="485" y="517"/>
                  </a:lnTo>
                  <a:lnTo>
                    <a:pt x="480" y="514"/>
                  </a:lnTo>
                  <a:lnTo>
                    <a:pt x="478" y="511"/>
                  </a:lnTo>
                  <a:lnTo>
                    <a:pt x="477" y="506"/>
                  </a:lnTo>
                  <a:lnTo>
                    <a:pt x="478" y="501"/>
                  </a:lnTo>
                  <a:lnTo>
                    <a:pt x="482" y="494"/>
                  </a:lnTo>
                  <a:lnTo>
                    <a:pt x="485" y="487"/>
                  </a:lnTo>
                  <a:lnTo>
                    <a:pt x="488" y="480"/>
                  </a:lnTo>
                  <a:lnTo>
                    <a:pt x="492" y="477"/>
                  </a:lnTo>
                  <a:lnTo>
                    <a:pt x="493" y="474"/>
                  </a:lnTo>
                  <a:lnTo>
                    <a:pt x="497" y="470"/>
                  </a:lnTo>
                  <a:lnTo>
                    <a:pt x="502" y="469"/>
                  </a:lnTo>
                  <a:lnTo>
                    <a:pt x="507" y="469"/>
                  </a:lnTo>
                  <a:lnTo>
                    <a:pt x="515" y="469"/>
                  </a:lnTo>
                  <a:lnTo>
                    <a:pt x="523" y="469"/>
                  </a:lnTo>
                  <a:lnTo>
                    <a:pt x="533" y="469"/>
                  </a:lnTo>
                  <a:lnTo>
                    <a:pt x="541" y="465"/>
                  </a:lnTo>
                  <a:lnTo>
                    <a:pt x="550" y="460"/>
                  </a:lnTo>
                  <a:lnTo>
                    <a:pt x="558" y="455"/>
                  </a:lnTo>
                  <a:lnTo>
                    <a:pt x="566" y="449"/>
                  </a:lnTo>
                  <a:lnTo>
                    <a:pt x="573" y="442"/>
                  </a:lnTo>
                  <a:lnTo>
                    <a:pt x="578" y="435"/>
                  </a:lnTo>
                  <a:lnTo>
                    <a:pt x="583" y="427"/>
                  </a:lnTo>
                  <a:lnTo>
                    <a:pt x="589" y="420"/>
                  </a:lnTo>
                  <a:lnTo>
                    <a:pt x="598" y="414"/>
                  </a:lnTo>
                  <a:lnTo>
                    <a:pt x="608" y="410"/>
                  </a:lnTo>
                  <a:lnTo>
                    <a:pt x="618" y="412"/>
                  </a:lnTo>
                  <a:lnTo>
                    <a:pt x="628" y="417"/>
                  </a:lnTo>
                  <a:lnTo>
                    <a:pt x="639" y="429"/>
                  </a:lnTo>
                  <a:lnTo>
                    <a:pt x="651" y="447"/>
                  </a:lnTo>
                  <a:lnTo>
                    <a:pt x="657" y="459"/>
                  </a:lnTo>
                  <a:lnTo>
                    <a:pt x="662" y="469"/>
                  </a:lnTo>
                  <a:lnTo>
                    <a:pt x="669" y="480"/>
                  </a:lnTo>
                  <a:lnTo>
                    <a:pt x="676" y="492"/>
                  </a:lnTo>
                  <a:lnTo>
                    <a:pt x="681" y="504"/>
                  </a:lnTo>
                  <a:lnTo>
                    <a:pt x="687" y="516"/>
                  </a:lnTo>
                  <a:lnTo>
                    <a:pt x="694" y="527"/>
                  </a:lnTo>
                  <a:lnTo>
                    <a:pt x="700" y="537"/>
                  </a:lnTo>
                  <a:lnTo>
                    <a:pt x="709" y="547"/>
                  </a:lnTo>
                  <a:lnTo>
                    <a:pt x="715" y="557"/>
                  </a:lnTo>
                  <a:lnTo>
                    <a:pt x="724" y="566"/>
                  </a:lnTo>
                  <a:lnTo>
                    <a:pt x="734" y="574"/>
                  </a:lnTo>
                  <a:lnTo>
                    <a:pt x="742" y="581"/>
                  </a:lnTo>
                  <a:lnTo>
                    <a:pt x="752" y="586"/>
                  </a:lnTo>
                  <a:lnTo>
                    <a:pt x="762" y="589"/>
                  </a:lnTo>
                  <a:lnTo>
                    <a:pt x="773" y="592"/>
                  </a:lnTo>
                  <a:lnTo>
                    <a:pt x="795" y="597"/>
                  </a:lnTo>
                  <a:lnTo>
                    <a:pt x="813" y="604"/>
                  </a:lnTo>
                  <a:lnTo>
                    <a:pt x="828" y="611"/>
                  </a:lnTo>
                  <a:lnTo>
                    <a:pt x="841" y="619"/>
                  </a:lnTo>
                  <a:lnTo>
                    <a:pt x="851" y="626"/>
                  </a:lnTo>
                  <a:lnTo>
                    <a:pt x="858" y="631"/>
                  </a:lnTo>
                  <a:lnTo>
                    <a:pt x="863" y="636"/>
                  </a:lnTo>
                  <a:lnTo>
                    <a:pt x="864" y="637"/>
                  </a:lnTo>
                  <a:lnTo>
                    <a:pt x="864" y="634"/>
                  </a:lnTo>
                  <a:lnTo>
                    <a:pt x="868" y="624"/>
                  </a:lnTo>
                  <a:lnTo>
                    <a:pt x="871" y="611"/>
                  </a:lnTo>
                  <a:lnTo>
                    <a:pt x="874" y="594"/>
                  </a:lnTo>
                  <a:lnTo>
                    <a:pt x="876" y="574"/>
                  </a:lnTo>
                  <a:lnTo>
                    <a:pt x="876" y="552"/>
                  </a:lnTo>
                  <a:lnTo>
                    <a:pt x="874" y="531"/>
                  </a:lnTo>
                  <a:lnTo>
                    <a:pt x="868" y="509"/>
                  </a:lnTo>
                  <a:lnTo>
                    <a:pt x="863" y="499"/>
                  </a:lnTo>
                  <a:lnTo>
                    <a:pt x="856" y="489"/>
                  </a:lnTo>
                  <a:lnTo>
                    <a:pt x="849" y="477"/>
                  </a:lnTo>
                  <a:lnTo>
                    <a:pt x="840" y="467"/>
                  </a:lnTo>
                  <a:lnTo>
                    <a:pt x="830" y="457"/>
                  </a:lnTo>
                  <a:lnTo>
                    <a:pt x="816" y="447"/>
                  </a:lnTo>
                  <a:lnTo>
                    <a:pt x="805" y="437"/>
                  </a:lnTo>
                  <a:lnTo>
                    <a:pt x="790" y="429"/>
                  </a:lnTo>
                  <a:lnTo>
                    <a:pt x="775" y="420"/>
                  </a:lnTo>
                  <a:lnTo>
                    <a:pt x="760" y="412"/>
                  </a:lnTo>
                  <a:lnTo>
                    <a:pt x="742" y="405"/>
                  </a:lnTo>
                  <a:lnTo>
                    <a:pt x="725" y="399"/>
                  </a:lnTo>
                  <a:lnTo>
                    <a:pt x="707" y="394"/>
                  </a:lnTo>
                  <a:lnTo>
                    <a:pt x="689" y="389"/>
                  </a:lnTo>
                  <a:lnTo>
                    <a:pt x="671" y="385"/>
                  </a:lnTo>
                  <a:lnTo>
                    <a:pt x="651" y="384"/>
                  </a:lnTo>
                  <a:lnTo>
                    <a:pt x="621" y="380"/>
                  </a:lnTo>
                  <a:lnTo>
                    <a:pt x="606" y="375"/>
                  </a:lnTo>
                  <a:lnTo>
                    <a:pt x="601" y="370"/>
                  </a:lnTo>
                  <a:lnTo>
                    <a:pt x="606" y="364"/>
                  </a:lnTo>
                  <a:lnTo>
                    <a:pt x="616" y="359"/>
                  </a:lnTo>
                  <a:lnTo>
                    <a:pt x="628" y="354"/>
                  </a:lnTo>
                  <a:lnTo>
                    <a:pt x="641" y="350"/>
                  </a:lnTo>
                  <a:lnTo>
                    <a:pt x="651" y="349"/>
                  </a:lnTo>
                  <a:lnTo>
                    <a:pt x="657" y="349"/>
                  </a:lnTo>
                  <a:lnTo>
                    <a:pt x="666" y="350"/>
                  </a:lnTo>
                  <a:lnTo>
                    <a:pt x="677" y="352"/>
                  </a:lnTo>
                  <a:lnTo>
                    <a:pt x="690" y="354"/>
                  </a:lnTo>
                  <a:lnTo>
                    <a:pt x="707" y="355"/>
                  </a:lnTo>
                  <a:lnTo>
                    <a:pt x="724" y="357"/>
                  </a:lnTo>
                  <a:lnTo>
                    <a:pt x="743" y="359"/>
                  </a:lnTo>
                  <a:lnTo>
                    <a:pt x="763" y="360"/>
                  </a:lnTo>
                  <a:lnTo>
                    <a:pt x="783" y="362"/>
                  </a:lnTo>
                  <a:lnTo>
                    <a:pt x="803" y="362"/>
                  </a:lnTo>
                  <a:lnTo>
                    <a:pt x="823" y="362"/>
                  </a:lnTo>
                  <a:lnTo>
                    <a:pt x="843" y="362"/>
                  </a:lnTo>
                  <a:lnTo>
                    <a:pt x="863" y="359"/>
                  </a:lnTo>
                  <a:lnTo>
                    <a:pt x="879" y="357"/>
                  </a:lnTo>
                  <a:lnTo>
                    <a:pt x="896" y="352"/>
                  </a:lnTo>
                  <a:lnTo>
                    <a:pt x="909" y="347"/>
                  </a:lnTo>
                  <a:lnTo>
                    <a:pt x="922" y="340"/>
                  </a:lnTo>
                  <a:lnTo>
                    <a:pt x="936" y="332"/>
                  </a:lnTo>
                  <a:lnTo>
                    <a:pt x="947" y="324"/>
                  </a:lnTo>
                  <a:lnTo>
                    <a:pt x="960" y="315"/>
                  </a:lnTo>
                  <a:lnTo>
                    <a:pt x="972" y="305"/>
                  </a:lnTo>
                  <a:lnTo>
                    <a:pt x="982" y="294"/>
                  </a:lnTo>
                  <a:lnTo>
                    <a:pt x="994" y="282"/>
                  </a:lnTo>
                  <a:lnTo>
                    <a:pt x="1002" y="269"/>
                  </a:lnTo>
                  <a:lnTo>
                    <a:pt x="1010" y="254"/>
                  </a:lnTo>
                  <a:lnTo>
                    <a:pt x="1018" y="239"/>
                  </a:lnTo>
                  <a:lnTo>
                    <a:pt x="1025" y="222"/>
                  </a:lnTo>
                  <a:lnTo>
                    <a:pt x="1030" y="205"/>
                  </a:lnTo>
                  <a:lnTo>
                    <a:pt x="1033" y="185"/>
                  </a:lnTo>
                  <a:lnTo>
                    <a:pt x="1035" y="165"/>
                  </a:lnTo>
                  <a:lnTo>
                    <a:pt x="1035" y="144"/>
                  </a:lnTo>
                  <a:lnTo>
                    <a:pt x="1035" y="120"/>
                  </a:lnTo>
                  <a:lnTo>
                    <a:pt x="1033" y="122"/>
                  </a:lnTo>
                  <a:lnTo>
                    <a:pt x="1027" y="127"/>
                  </a:lnTo>
                  <a:lnTo>
                    <a:pt x="1018" y="135"/>
                  </a:lnTo>
                  <a:lnTo>
                    <a:pt x="1007" y="144"/>
                  </a:lnTo>
                  <a:lnTo>
                    <a:pt x="992" y="152"/>
                  </a:lnTo>
                  <a:lnTo>
                    <a:pt x="975" y="159"/>
                  </a:lnTo>
                  <a:lnTo>
                    <a:pt x="955" y="165"/>
                  </a:lnTo>
                  <a:lnTo>
                    <a:pt x="936" y="169"/>
                  </a:lnTo>
                  <a:lnTo>
                    <a:pt x="924" y="170"/>
                  </a:lnTo>
                  <a:lnTo>
                    <a:pt x="911" y="172"/>
                  </a:lnTo>
                  <a:lnTo>
                    <a:pt x="896" y="174"/>
                  </a:lnTo>
                  <a:lnTo>
                    <a:pt x="878" y="175"/>
                  </a:lnTo>
                  <a:lnTo>
                    <a:pt x="859" y="179"/>
                  </a:lnTo>
                  <a:lnTo>
                    <a:pt x="840" y="182"/>
                  </a:lnTo>
                  <a:lnTo>
                    <a:pt x="820" y="185"/>
                  </a:lnTo>
                  <a:lnTo>
                    <a:pt x="800" y="190"/>
                  </a:lnTo>
                  <a:lnTo>
                    <a:pt x="780" y="195"/>
                  </a:lnTo>
                  <a:lnTo>
                    <a:pt x="760" y="202"/>
                  </a:lnTo>
                  <a:lnTo>
                    <a:pt x="740" y="209"/>
                  </a:lnTo>
                  <a:lnTo>
                    <a:pt x="722" y="217"/>
                  </a:lnTo>
                  <a:lnTo>
                    <a:pt x="704" y="225"/>
                  </a:lnTo>
                  <a:lnTo>
                    <a:pt x="689" y="235"/>
                  </a:lnTo>
                  <a:lnTo>
                    <a:pt x="674" y="245"/>
                  </a:lnTo>
                  <a:lnTo>
                    <a:pt x="662" y="257"/>
                  </a:lnTo>
                  <a:lnTo>
                    <a:pt x="642" y="279"/>
                  </a:lnTo>
                  <a:lnTo>
                    <a:pt x="624" y="299"/>
                  </a:lnTo>
                  <a:lnTo>
                    <a:pt x="611" y="315"/>
                  </a:lnTo>
                  <a:lnTo>
                    <a:pt x="601" y="329"/>
                  </a:lnTo>
                  <a:lnTo>
                    <a:pt x="593" y="339"/>
                  </a:lnTo>
                  <a:lnTo>
                    <a:pt x="586" y="347"/>
                  </a:lnTo>
                  <a:lnTo>
                    <a:pt x="583" y="350"/>
                  </a:lnTo>
                  <a:lnTo>
                    <a:pt x="583" y="352"/>
                  </a:lnTo>
                  <a:lnTo>
                    <a:pt x="579" y="354"/>
                  </a:lnTo>
                  <a:lnTo>
                    <a:pt x="573" y="355"/>
                  </a:lnTo>
                  <a:lnTo>
                    <a:pt x="565" y="357"/>
                  </a:lnTo>
                  <a:lnTo>
                    <a:pt x="556" y="357"/>
                  </a:lnTo>
                  <a:lnTo>
                    <a:pt x="550" y="355"/>
                  </a:lnTo>
                  <a:lnTo>
                    <a:pt x="546" y="350"/>
                  </a:lnTo>
                  <a:lnTo>
                    <a:pt x="550" y="342"/>
                  </a:lnTo>
                  <a:lnTo>
                    <a:pt x="561" y="329"/>
                  </a:lnTo>
                  <a:lnTo>
                    <a:pt x="570" y="320"/>
                  </a:lnTo>
                  <a:lnTo>
                    <a:pt x="578" y="312"/>
                  </a:lnTo>
                  <a:lnTo>
                    <a:pt x="586" y="304"/>
                  </a:lnTo>
                  <a:lnTo>
                    <a:pt x="593" y="297"/>
                  </a:lnTo>
                  <a:lnTo>
                    <a:pt x="601" y="289"/>
                  </a:lnTo>
                  <a:lnTo>
                    <a:pt x="609" y="280"/>
                  </a:lnTo>
                  <a:lnTo>
                    <a:pt x="618" y="272"/>
                  </a:lnTo>
                  <a:lnTo>
                    <a:pt x="624" y="264"/>
                  </a:lnTo>
                  <a:lnTo>
                    <a:pt x="631" y="255"/>
                  </a:lnTo>
                  <a:lnTo>
                    <a:pt x="637" y="245"/>
                  </a:lnTo>
                  <a:lnTo>
                    <a:pt x="644" y="235"/>
                  </a:lnTo>
                  <a:lnTo>
                    <a:pt x="649" y="225"/>
                  </a:lnTo>
                  <a:lnTo>
                    <a:pt x="654" y="215"/>
                  </a:lnTo>
                  <a:lnTo>
                    <a:pt x="657" y="204"/>
                  </a:lnTo>
                  <a:lnTo>
                    <a:pt x="661" y="192"/>
                  </a:lnTo>
                  <a:lnTo>
                    <a:pt x="664" y="180"/>
                  </a:lnTo>
                  <a:lnTo>
                    <a:pt x="666" y="167"/>
                  </a:lnTo>
                  <a:lnTo>
                    <a:pt x="669" y="155"/>
                  </a:lnTo>
                  <a:lnTo>
                    <a:pt x="674" y="142"/>
                  </a:lnTo>
                  <a:lnTo>
                    <a:pt x="679" y="130"/>
                  </a:lnTo>
                  <a:lnTo>
                    <a:pt x="685" y="118"/>
                  </a:lnTo>
                  <a:lnTo>
                    <a:pt x="692" y="107"/>
                  </a:lnTo>
                  <a:lnTo>
                    <a:pt x="699" y="97"/>
                  </a:lnTo>
                  <a:lnTo>
                    <a:pt x="707" y="87"/>
                  </a:lnTo>
                  <a:lnTo>
                    <a:pt x="715" y="77"/>
                  </a:lnTo>
                  <a:lnTo>
                    <a:pt x="725" y="68"/>
                  </a:lnTo>
                  <a:lnTo>
                    <a:pt x="735" y="62"/>
                  </a:lnTo>
                  <a:lnTo>
                    <a:pt x="743" y="57"/>
                  </a:lnTo>
                  <a:lnTo>
                    <a:pt x="753" y="52"/>
                  </a:lnTo>
                  <a:lnTo>
                    <a:pt x="763" y="48"/>
                  </a:lnTo>
                  <a:lnTo>
                    <a:pt x="775" y="48"/>
                  </a:lnTo>
                  <a:lnTo>
                    <a:pt x="785" y="48"/>
                  </a:lnTo>
                  <a:lnTo>
                    <a:pt x="783" y="47"/>
                  </a:lnTo>
                  <a:lnTo>
                    <a:pt x="780" y="43"/>
                  </a:lnTo>
                  <a:lnTo>
                    <a:pt x="775" y="40"/>
                  </a:lnTo>
                  <a:lnTo>
                    <a:pt x="768" y="33"/>
                  </a:lnTo>
                  <a:lnTo>
                    <a:pt x="758" y="27"/>
                  </a:lnTo>
                  <a:lnTo>
                    <a:pt x="748" y="20"/>
                  </a:lnTo>
                  <a:lnTo>
                    <a:pt x="735" y="15"/>
                  </a:lnTo>
                  <a:lnTo>
                    <a:pt x="722" y="8"/>
                  </a:lnTo>
                  <a:lnTo>
                    <a:pt x="707" y="5"/>
                  </a:lnTo>
                  <a:lnTo>
                    <a:pt x="690" y="2"/>
                  </a:lnTo>
                  <a:lnTo>
                    <a:pt x="672" y="0"/>
                  </a:lnTo>
                  <a:lnTo>
                    <a:pt x="654" y="2"/>
                  </a:lnTo>
                  <a:lnTo>
                    <a:pt x="634" y="5"/>
                  </a:lnTo>
                  <a:lnTo>
                    <a:pt x="613" y="12"/>
                  </a:lnTo>
                  <a:lnTo>
                    <a:pt x="591" y="23"/>
                  </a:lnTo>
                  <a:lnTo>
                    <a:pt x="570" y="38"/>
                  </a:lnTo>
                  <a:lnTo>
                    <a:pt x="548" y="55"/>
                  </a:lnTo>
                  <a:lnTo>
                    <a:pt x="533" y="75"/>
                  </a:lnTo>
                  <a:lnTo>
                    <a:pt x="520" y="97"/>
                  </a:lnTo>
                  <a:lnTo>
                    <a:pt x="512" y="118"/>
                  </a:lnTo>
                  <a:lnTo>
                    <a:pt x="505" y="140"/>
                  </a:lnTo>
                  <a:lnTo>
                    <a:pt x="502" y="164"/>
                  </a:lnTo>
                  <a:lnTo>
                    <a:pt x="500" y="185"/>
                  </a:lnTo>
                  <a:lnTo>
                    <a:pt x="500" y="209"/>
                  </a:lnTo>
                  <a:lnTo>
                    <a:pt x="502" y="230"/>
                  </a:lnTo>
                  <a:lnTo>
                    <a:pt x="505" y="250"/>
                  </a:lnTo>
                  <a:lnTo>
                    <a:pt x="508" y="270"/>
                  </a:lnTo>
                  <a:lnTo>
                    <a:pt x="512" y="289"/>
                  </a:lnTo>
                  <a:lnTo>
                    <a:pt x="515" y="304"/>
                  </a:lnTo>
                  <a:lnTo>
                    <a:pt x="518" y="317"/>
                  </a:lnTo>
                  <a:lnTo>
                    <a:pt x="522" y="327"/>
                  </a:lnTo>
                  <a:lnTo>
                    <a:pt x="523" y="335"/>
                  </a:lnTo>
                  <a:lnTo>
                    <a:pt x="525" y="347"/>
                  </a:lnTo>
                  <a:lnTo>
                    <a:pt x="526" y="360"/>
                  </a:lnTo>
                  <a:lnTo>
                    <a:pt x="530" y="372"/>
                  </a:lnTo>
                  <a:lnTo>
                    <a:pt x="531" y="385"/>
                  </a:lnTo>
                  <a:lnTo>
                    <a:pt x="531" y="399"/>
                  </a:lnTo>
                  <a:lnTo>
                    <a:pt x="528" y="410"/>
                  </a:lnTo>
                  <a:lnTo>
                    <a:pt x="522" y="420"/>
                  </a:lnTo>
                  <a:lnTo>
                    <a:pt x="512" y="430"/>
                  </a:lnTo>
                  <a:lnTo>
                    <a:pt x="500" y="440"/>
                  </a:lnTo>
                  <a:lnTo>
                    <a:pt x="487" y="449"/>
                  </a:lnTo>
                  <a:lnTo>
                    <a:pt x="473" y="457"/>
                  </a:lnTo>
                  <a:lnTo>
                    <a:pt x="462" y="464"/>
                  </a:lnTo>
                  <a:lnTo>
                    <a:pt x="449" y="469"/>
                  </a:lnTo>
                  <a:lnTo>
                    <a:pt x="437" y="474"/>
                  </a:lnTo>
                  <a:lnTo>
                    <a:pt x="424" y="475"/>
                  </a:lnTo>
                  <a:lnTo>
                    <a:pt x="411" y="475"/>
                  </a:lnTo>
                  <a:lnTo>
                    <a:pt x="401" y="474"/>
                  </a:lnTo>
                  <a:lnTo>
                    <a:pt x="392" y="472"/>
                  </a:lnTo>
                  <a:lnTo>
                    <a:pt x="387" y="469"/>
                  </a:lnTo>
                  <a:lnTo>
                    <a:pt x="386" y="465"/>
                  </a:lnTo>
                  <a:lnTo>
                    <a:pt x="389" y="460"/>
                  </a:lnTo>
                  <a:lnTo>
                    <a:pt x="394" y="454"/>
                  </a:lnTo>
                  <a:lnTo>
                    <a:pt x="402" y="447"/>
                  </a:lnTo>
                  <a:lnTo>
                    <a:pt x="416" y="437"/>
                  </a:lnTo>
                  <a:lnTo>
                    <a:pt x="422" y="432"/>
                  </a:lnTo>
                  <a:lnTo>
                    <a:pt x="430" y="425"/>
                  </a:lnTo>
                  <a:lnTo>
                    <a:pt x="439" y="419"/>
                  </a:lnTo>
                  <a:lnTo>
                    <a:pt x="447" y="409"/>
                  </a:lnTo>
                  <a:lnTo>
                    <a:pt x="455" y="400"/>
                  </a:lnTo>
                  <a:lnTo>
                    <a:pt x="462" y="389"/>
                  </a:lnTo>
                  <a:lnTo>
                    <a:pt x="469" y="377"/>
                  </a:lnTo>
                  <a:lnTo>
                    <a:pt x="475" y="364"/>
                  </a:lnTo>
                  <a:lnTo>
                    <a:pt x="478" y="349"/>
                  </a:lnTo>
                  <a:lnTo>
                    <a:pt x="482" y="334"/>
                  </a:lnTo>
                  <a:lnTo>
                    <a:pt x="483" y="317"/>
                  </a:lnTo>
                  <a:lnTo>
                    <a:pt x="482" y="299"/>
                  </a:lnTo>
                  <a:lnTo>
                    <a:pt x="478" y="279"/>
                  </a:lnTo>
                  <a:lnTo>
                    <a:pt x="472" y="259"/>
                  </a:lnTo>
                  <a:lnTo>
                    <a:pt x="462" y="235"/>
                  </a:lnTo>
                  <a:lnTo>
                    <a:pt x="450" y="212"/>
                  </a:lnTo>
                  <a:lnTo>
                    <a:pt x="434" y="190"/>
                  </a:lnTo>
                  <a:lnTo>
                    <a:pt x="416" y="172"/>
                  </a:lnTo>
                  <a:lnTo>
                    <a:pt x="394" y="159"/>
                  </a:lnTo>
                  <a:lnTo>
                    <a:pt x="371" y="149"/>
                  </a:lnTo>
                  <a:lnTo>
                    <a:pt x="348" y="140"/>
                  </a:lnTo>
                  <a:lnTo>
                    <a:pt x="323" y="135"/>
                  </a:lnTo>
                  <a:lnTo>
                    <a:pt x="296" y="133"/>
                  </a:lnTo>
                  <a:lnTo>
                    <a:pt x="271" y="133"/>
                  </a:lnTo>
                  <a:lnTo>
                    <a:pt x="248" y="133"/>
                  </a:lnTo>
                  <a:lnTo>
                    <a:pt x="225" y="137"/>
                  </a:lnTo>
                  <a:lnTo>
                    <a:pt x="205" y="140"/>
                  </a:lnTo>
                  <a:lnTo>
                    <a:pt x="187" y="142"/>
                  </a:lnTo>
                  <a:lnTo>
                    <a:pt x="172" y="145"/>
                  </a:lnTo>
                  <a:lnTo>
                    <a:pt x="160" y="149"/>
                  </a:lnTo>
                  <a:lnTo>
                    <a:pt x="154" y="150"/>
                  </a:lnTo>
                  <a:lnTo>
                    <a:pt x="151" y="152"/>
                  </a:lnTo>
                  <a:lnTo>
                    <a:pt x="154" y="152"/>
                  </a:lnTo>
                  <a:lnTo>
                    <a:pt x="162" y="155"/>
                  </a:lnTo>
                  <a:lnTo>
                    <a:pt x="172" y="160"/>
                  </a:lnTo>
                  <a:lnTo>
                    <a:pt x="185" y="167"/>
                  </a:lnTo>
                  <a:lnTo>
                    <a:pt x="199" y="177"/>
                  </a:lnTo>
                  <a:lnTo>
                    <a:pt x="212" y="187"/>
                  </a:lnTo>
                  <a:lnTo>
                    <a:pt x="223" y="200"/>
                  </a:lnTo>
                  <a:lnTo>
                    <a:pt x="230" y="215"/>
                  </a:lnTo>
                  <a:lnTo>
                    <a:pt x="235" y="232"/>
                  </a:lnTo>
                  <a:lnTo>
                    <a:pt x="245" y="249"/>
                  </a:lnTo>
                  <a:lnTo>
                    <a:pt x="257" y="265"/>
                  </a:lnTo>
                  <a:lnTo>
                    <a:pt x="268" y="282"/>
                  </a:lnTo>
                  <a:lnTo>
                    <a:pt x="283" y="295"/>
                  </a:lnTo>
                  <a:lnTo>
                    <a:pt x="300" y="309"/>
                  </a:lnTo>
                  <a:lnTo>
                    <a:pt x="314" y="317"/>
                  </a:lnTo>
                  <a:lnTo>
                    <a:pt x="331" y="324"/>
                  </a:lnTo>
                  <a:lnTo>
                    <a:pt x="339" y="327"/>
                  </a:lnTo>
                  <a:lnTo>
                    <a:pt x="349" y="329"/>
                  </a:lnTo>
                  <a:lnTo>
                    <a:pt x="361" y="330"/>
                  </a:lnTo>
                  <a:lnTo>
                    <a:pt x="371" y="332"/>
                  </a:lnTo>
                  <a:lnTo>
                    <a:pt x="382" y="335"/>
                  </a:lnTo>
                  <a:lnTo>
                    <a:pt x="394" y="337"/>
                  </a:lnTo>
                  <a:lnTo>
                    <a:pt x="404" y="340"/>
                  </a:lnTo>
                  <a:lnTo>
                    <a:pt x="414" y="344"/>
                  </a:lnTo>
                  <a:lnTo>
                    <a:pt x="424" y="347"/>
                  </a:lnTo>
                  <a:lnTo>
                    <a:pt x="432" y="350"/>
                  </a:lnTo>
                  <a:lnTo>
                    <a:pt x="439" y="355"/>
                  </a:lnTo>
                  <a:lnTo>
                    <a:pt x="442" y="359"/>
                  </a:lnTo>
                  <a:lnTo>
                    <a:pt x="445" y="365"/>
                  </a:lnTo>
                  <a:lnTo>
                    <a:pt x="445" y="370"/>
                  </a:lnTo>
                  <a:lnTo>
                    <a:pt x="444" y="377"/>
                  </a:lnTo>
                  <a:lnTo>
                    <a:pt x="439" y="385"/>
                  </a:lnTo>
                  <a:lnTo>
                    <a:pt x="424" y="399"/>
                  </a:lnTo>
                  <a:lnTo>
                    <a:pt x="409" y="410"/>
                  </a:lnTo>
                  <a:lnTo>
                    <a:pt x="392" y="420"/>
                  </a:lnTo>
                  <a:lnTo>
                    <a:pt x="377" y="430"/>
                  </a:lnTo>
                  <a:lnTo>
                    <a:pt x="363" y="439"/>
                  </a:lnTo>
                  <a:lnTo>
                    <a:pt x="349" y="447"/>
                  </a:lnTo>
                  <a:lnTo>
                    <a:pt x="339" y="455"/>
                  </a:lnTo>
                  <a:lnTo>
                    <a:pt x="333" y="467"/>
                  </a:lnTo>
                  <a:lnTo>
                    <a:pt x="329" y="467"/>
                  </a:lnTo>
                  <a:lnTo>
                    <a:pt x="321" y="467"/>
                  </a:lnTo>
                  <a:lnTo>
                    <a:pt x="308" y="469"/>
                  </a:lnTo>
                  <a:lnTo>
                    <a:pt x="293" y="467"/>
                  </a:lnTo>
                  <a:lnTo>
                    <a:pt x="278" y="465"/>
                  </a:lnTo>
                  <a:lnTo>
                    <a:pt x="263" y="462"/>
                  </a:lnTo>
                  <a:lnTo>
                    <a:pt x="252" y="455"/>
                  </a:lnTo>
                  <a:lnTo>
                    <a:pt x="242" y="445"/>
                  </a:lnTo>
                  <a:lnTo>
                    <a:pt x="240" y="439"/>
                  </a:lnTo>
                  <a:lnTo>
                    <a:pt x="238" y="429"/>
                  </a:lnTo>
                  <a:lnTo>
                    <a:pt x="238" y="417"/>
                  </a:lnTo>
                  <a:lnTo>
                    <a:pt x="238" y="404"/>
                  </a:lnTo>
                  <a:lnTo>
                    <a:pt x="238" y="389"/>
                  </a:lnTo>
                  <a:lnTo>
                    <a:pt x="237" y="372"/>
                  </a:lnTo>
                  <a:lnTo>
                    <a:pt x="237" y="354"/>
                  </a:lnTo>
                  <a:lnTo>
                    <a:pt x="233" y="335"/>
                  </a:lnTo>
                  <a:lnTo>
                    <a:pt x="230" y="317"/>
                  </a:lnTo>
                  <a:lnTo>
                    <a:pt x="223" y="299"/>
                  </a:lnTo>
                  <a:lnTo>
                    <a:pt x="215" y="280"/>
                  </a:lnTo>
                  <a:lnTo>
                    <a:pt x="204" y="262"/>
                  </a:lnTo>
                  <a:lnTo>
                    <a:pt x="190" y="245"/>
                  </a:lnTo>
                  <a:lnTo>
                    <a:pt x="172" y="230"/>
                  </a:lnTo>
                  <a:lnTo>
                    <a:pt x="151" y="215"/>
                  </a:lnTo>
                  <a:lnTo>
                    <a:pt x="124" y="204"/>
                  </a:lnTo>
                  <a:lnTo>
                    <a:pt x="126" y="205"/>
                  </a:lnTo>
                  <a:lnTo>
                    <a:pt x="127" y="209"/>
                  </a:lnTo>
                  <a:lnTo>
                    <a:pt x="129" y="215"/>
                  </a:lnTo>
                  <a:lnTo>
                    <a:pt x="131" y="222"/>
                  </a:lnTo>
                  <a:lnTo>
                    <a:pt x="132" y="232"/>
                  </a:lnTo>
                  <a:lnTo>
                    <a:pt x="132" y="244"/>
                  </a:lnTo>
                  <a:lnTo>
                    <a:pt x="131" y="259"/>
                  </a:lnTo>
                  <a:lnTo>
                    <a:pt x="127" y="274"/>
                  </a:lnTo>
                  <a:lnTo>
                    <a:pt x="124" y="290"/>
                  </a:lnTo>
                  <a:lnTo>
                    <a:pt x="127" y="309"/>
                  </a:lnTo>
                  <a:lnTo>
                    <a:pt x="132" y="329"/>
                  </a:lnTo>
                  <a:lnTo>
                    <a:pt x="142" y="347"/>
                  </a:lnTo>
                  <a:lnTo>
                    <a:pt x="152" y="364"/>
                  </a:lnTo>
                  <a:lnTo>
                    <a:pt x="162" y="380"/>
                  </a:lnTo>
                  <a:lnTo>
                    <a:pt x="170" y="394"/>
                  </a:lnTo>
                  <a:lnTo>
                    <a:pt x="179" y="404"/>
                  </a:lnTo>
                  <a:lnTo>
                    <a:pt x="184" y="412"/>
                  </a:lnTo>
                  <a:lnTo>
                    <a:pt x="187" y="419"/>
                  </a:lnTo>
                  <a:lnTo>
                    <a:pt x="189" y="424"/>
                  </a:lnTo>
                  <a:lnTo>
                    <a:pt x="190" y="429"/>
                  </a:lnTo>
                  <a:lnTo>
                    <a:pt x="190" y="432"/>
                  </a:lnTo>
                  <a:lnTo>
                    <a:pt x="192" y="435"/>
                  </a:lnTo>
                  <a:lnTo>
                    <a:pt x="192" y="437"/>
                  </a:lnTo>
                  <a:lnTo>
                    <a:pt x="189" y="435"/>
                  </a:lnTo>
                  <a:lnTo>
                    <a:pt x="180" y="429"/>
                  </a:lnTo>
                  <a:lnTo>
                    <a:pt x="167" y="422"/>
                  </a:lnTo>
                  <a:lnTo>
                    <a:pt x="151" y="414"/>
                  </a:lnTo>
                  <a:lnTo>
                    <a:pt x="132" y="404"/>
                  </a:lnTo>
                  <a:lnTo>
                    <a:pt x="112" y="395"/>
                  </a:lnTo>
                  <a:lnTo>
                    <a:pt x="94" y="390"/>
                  </a:lnTo>
                  <a:lnTo>
                    <a:pt x="76" y="387"/>
                  </a:lnTo>
                  <a:lnTo>
                    <a:pt x="59" y="387"/>
                  </a:lnTo>
                  <a:lnTo>
                    <a:pt x="45" y="389"/>
                  </a:lnTo>
                  <a:lnTo>
                    <a:pt x="30" y="394"/>
                  </a:lnTo>
                  <a:lnTo>
                    <a:pt x="16" y="404"/>
                  </a:lnTo>
                  <a:lnTo>
                    <a:pt x="6" y="415"/>
                  </a:lnTo>
                  <a:lnTo>
                    <a:pt x="1" y="430"/>
                  </a:lnTo>
                  <a:lnTo>
                    <a:pt x="0" y="449"/>
                  </a:lnTo>
                  <a:lnTo>
                    <a:pt x="3" y="472"/>
                  </a:lnTo>
                  <a:lnTo>
                    <a:pt x="10" y="495"/>
                  </a:lnTo>
                  <a:lnTo>
                    <a:pt x="16" y="517"/>
                  </a:lnTo>
                  <a:lnTo>
                    <a:pt x="25" y="537"/>
                  </a:lnTo>
                  <a:lnTo>
                    <a:pt x="31" y="554"/>
                  </a:lnTo>
                  <a:lnTo>
                    <a:pt x="38" y="567"/>
                  </a:lnTo>
                  <a:lnTo>
                    <a:pt x="43" y="579"/>
                  </a:lnTo>
                  <a:lnTo>
                    <a:pt x="46" y="586"/>
                  </a:lnTo>
                  <a:lnTo>
                    <a:pt x="48" y="587"/>
                  </a:lnTo>
                  <a:lnTo>
                    <a:pt x="49" y="591"/>
                  </a:lnTo>
                  <a:lnTo>
                    <a:pt x="54" y="599"/>
                  </a:lnTo>
                  <a:lnTo>
                    <a:pt x="61" y="609"/>
                  </a:lnTo>
                  <a:lnTo>
                    <a:pt x="71" y="617"/>
                  </a:lnTo>
                  <a:lnTo>
                    <a:pt x="83" y="624"/>
                  </a:lnTo>
                  <a:lnTo>
                    <a:pt x="96" y="622"/>
                  </a:lnTo>
                  <a:lnTo>
                    <a:pt x="111" y="614"/>
                  </a:lnTo>
                  <a:lnTo>
                    <a:pt x="126" y="594"/>
                  </a:lnTo>
                  <a:close/>
                </a:path>
              </a:pathLst>
            </a:custGeom>
            <a:solidFill>
              <a:srgbClr val="009933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6634" name="Freeform 10"/>
            <p:cNvSpPr/>
            <p:nvPr/>
          </p:nvSpPr>
          <p:spPr>
            <a:xfrm>
              <a:off x="1123" y="3225"/>
              <a:ext cx="210" cy="105"/>
            </a:xfrm>
            <a:custGeom>
              <a:avLst/>
              <a:gdLst>
                <a:gd name="txL" fmla="*/ 0 w 210"/>
                <a:gd name="txT" fmla="*/ 0 h 210"/>
                <a:gd name="txR" fmla="*/ 210 w 210"/>
                <a:gd name="txB" fmla="*/ 210 h 210"/>
              </a:gdLst>
              <a:ahLst/>
              <a:cxnLst>
                <a:cxn ang="0">
                  <a:pos x="162" y="22"/>
                </a:cxn>
                <a:cxn ang="0">
                  <a:pos x="165" y="34"/>
                </a:cxn>
                <a:cxn ang="0">
                  <a:pos x="155" y="49"/>
                </a:cxn>
                <a:cxn ang="0">
                  <a:pos x="144" y="57"/>
                </a:cxn>
                <a:cxn ang="0">
                  <a:pos x="144" y="64"/>
                </a:cxn>
                <a:cxn ang="0">
                  <a:pos x="149" y="67"/>
                </a:cxn>
                <a:cxn ang="0">
                  <a:pos x="155" y="69"/>
                </a:cxn>
                <a:cxn ang="0">
                  <a:pos x="164" y="65"/>
                </a:cxn>
                <a:cxn ang="0">
                  <a:pos x="172" y="57"/>
                </a:cxn>
                <a:cxn ang="0">
                  <a:pos x="182" y="52"/>
                </a:cxn>
                <a:cxn ang="0">
                  <a:pos x="189" y="54"/>
                </a:cxn>
                <a:cxn ang="0">
                  <a:pos x="192" y="62"/>
                </a:cxn>
                <a:cxn ang="0">
                  <a:pos x="195" y="69"/>
                </a:cxn>
                <a:cxn ang="0">
                  <a:pos x="200" y="72"/>
                </a:cxn>
                <a:cxn ang="0">
                  <a:pos x="205" y="77"/>
                </a:cxn>
                <a:cxn ang="0">
                  <a:pos x="208" y="89"/>
                </a:cxn>
                <a:cxn ang="0">
                  <a:pos x="210" y="100"/>
                </a:cxn>
                <a:cxn ang="0">
                  <a:pos x="210" y="112"/>
                </a:cxn>
                <a:cxn ang="0">
                  <a:pos x="205" y="139"/>
                </a:cxn>
                <a:cxn ang="0">
                  <a:pos x="184" y="174"/>
                </a:cxn>
                <a:cxn ang="0">
                  <a:pos x="154" y="199"/>
                </a:cxn>
                <a:cxn ang="0">
                  <a:pos x="114" y="210"/>
                </a:cxn>
                <a:cxn ang="0">
                  <a:pos x="73" y="207"/>
                </a:cxn>
                <a:cxn ang="0">
                  <a:pos x="36" y="185"/>
                </a:cxn>
                <a:cxn ang="0">
                  <a:pos x="11" y="155"/>
                </a:cxn>
                <a:cxn ang="0">
                  <a:pos x="0" y="115"/>
                </a:cxn>
                <a:cxn ang="0">
                  <a:pos x="3" y="74"/>
                </a:cxn>
                <a:cxn ang="0">
                  <a:pos x="25" y="37"/>
                </a:cxn>
                <a:cxn ang="0">
                  <a:pos x="56" y="12"/>
                </a:cxn>
                <a:cxn ang="0">
                  <a:pos x="94" y="0"/>
                </a:cxn>
                <a:cxn ang="0">
                  <a:pos x="122" y="0"/>
                </a:cxn>
                <a:cxn ang="0">
                  <a:pos x="134" y="4"/>
                </a:cxn>
                <a:cxn ang="0">
                  <a:pos x="144" y="7"/>
                </a:cxn>
                <a:cxn ang="0">
                  <a:pos x="154" y="12"/>
                </a:cxn>
              </a:cxnLst>
              <a:rect l="txL" t="txT" r="txR" b="txB"/>
              <a:pathLst>
                <a:path w="210" h="210">
                  <a:moveTo>
                    <a:pt x="159" y="15"/>
                  </a:moveTo>
                  <a:lnTo>
                    <a:pt x="162" y="22"/>
                  </a:lnTo>
                  <a:lnTo>
                    <a:pt x="164" y="27"/>
                  </a:lnTo>
                  <a:lnTo>
                    <a:pt x="165" y="34"/>
                  </a:lnTo>
                  <a:lnTo>
                    <a:pt x="164" y="39"/>
                  </a:lnTo>
                  <a:lnTo>
                    <a:pt x="155" y="49"/>
                  </a:lnTo>
                  <a:lnTo>
                    <a:pt x="149" y="54"/>
                  </a:lnTo>
                  <a:lnTo>
                    <a:pt x="144" y="57"/>
                  </a:lnTo>
                  <a:lnTo>
                    <a:pt x="142" y="62"/>
                  </a:lnTo>
                  <a:lnTo>
                    <a:pt x="144" y="64"/>
                  </a:lnTo>
                  <a:lnTo>
                    <a:pt x="146" y="65"/>
                  </a:lnTo>
                  <a:lnTo>
                    <a:pt x="149" y="67"/>
                  </a:lnTo>
                  <a:lnTo>
                    <a:pt x="152" y="67"/>
                  </a:lnTo>
                  <a:lnTo>
                    <a:pt x="155" y="69"/>
                  </a:lnTo>
                  <a:lnTo>
                    <a:pt x="160" y="67"/>
                  </a:lnTo>
                  <a:lnTo>
                    <a:pt x="164" y="65"/>
                  </a:lnTo>
                  <a:lnTo>
                    <a:pt x="167" y="64"/>
                  </a:lnTo>
                  <a:lnTo>
                    <a:pt x="172" y="57"/>
                  </a:lnTo>
                  <a:lnTo>
                    <a:pt x="177" y="54"/>
                  </a:lnTo>
                  <a:lnTo>
                    <a:pt x="182" y="52"/>
                  </a:lnTo>
                  <a:lnTo>
                    <a:pt x="187" y="52"/>
                  </a:lnTo>
                  <a:lnTo>
                    <a:pt x="189" y="54"/>
                  </a:lnTo>
                  <a:lnTo>
                    <a:pt x="190" y="57"/>
                  </a:lnTo>
                  <a:lnTo>
                    <a:pt x="192" y="62"/>
                  </a:lnTo>
                  <a:lnTo>
                    <a:pt x="194" y="65"/>
                  </a:lnTo>
                  <a:lnTo>
                    <a:pt x="195" y="69"/>
                  </a:lnTo>
                  <a:lnTo>
                    <a:pt x="199" y="72"/>
                  </a:lnTo>
                  <a:lnTo>
                    <a:pt x="200" y="72"/>
                  </a:lnTo>
                  <a:lnTo>
                    <a:pt x="203" y="72"/>
                  </a:lnTo>
                  <a:lnTo>
                    <a:pt x="205" y="77"/>
                  </a:lnTo>
                  <a:lnTo>
                    <a:pt x="207" y="82"/>
                  </a:lnTo>
                  <a:lnTo>
                    <a:pt x="208" y="89"/>
                  </a:lnTo>
                  <a:lnTo>
                    <a:pt x="208" y="94"/>
                  </a:lnTo>
                  <a:lnTo>
                    <a:pt x="210" y="100"/>
                  </a:lnTo>
                  <a:lnTo>
                    <a:pt x="210" y="105"/>
                  </a:lnTo>
                  <a:lnTo>
                    <a:pt x="210" y="112"/>
                  </a:lnTo>
                  <a:lnTo>
                    <a:pt x="208" y="117"/>
                  </a:lnTo>
                  <a:lnTo>
                    <a:pt x="205" y="139"/>
                  </a:lnTo>
                  <a:lnTo>
                    <a:pt x="195" y="157"/>
                  </a:lnTo>
                  <a:lnTo>
                    <a:pt x="184" y="174"/>
                  </a:lnTo>
                  <a:lnTo>
                    <a:pt x="170" y="189"/>
                  </a:lnTo>
                  <a:lnTo>
                    <a:pt x="154" y="199"/>
                  </a:lnTo>
                  <a:lnTo>
                    <a:pt x="134" y="207"/>
                  </a:lnTo>
                  <a:lnTo>
                    <a:pt x="114" y="210"/>
                  </a:lnTo>
                  <a:lnTo>
                    <a:pt x="93" y="210"/>
                  </a:lnTo>
                  <a:lnTo>
                    <a:pt x="73" y="207"/>
                  </a:lnTo>
                  <a:lnTo>
                    <a:pt x="53" y="197"/>
                  </a:lnTo>
                  <a:lnTo>
                    <a:pt x="36" y="185"/>
                  </a:lnTo>
                  <a:lnTo>
                    <a:pt x="23" y="172"/>
                  </a:lnTo>
                  <a:lnTo>
                    <a:pt x="11" y="155"/>
                  </a:lnTo>
                  <a:lnTo>
                    <a:pt x="3" y="135"/>
                  </a:lnTo>
                  <a:lnTo>
                    <a:pt x="0" y="115"/>
                  </a:lnTo>
                  <a:lnTo>
                    <a:pt x="0" y="94"/>
                  </a:lnTo>
                  <a:lnTo>
                    <a:pt x="3" y="74"/>
                  </a:lnTo>
                  <a:lnTo>
                    <a:pt x="13" y="54"/>
                  </a:lnTo>
                  <a:lnTo>
                    <a:pt x="25" y="37"/>
                  </a:lnTo>
                  <a:lnTo>
                    <a:pt x="38" y="22"/>
                  </a:lnTo>
                  <a:lnTo>
                    <a:pt x="56" y="12"/>
                  </a:lnTo>
                  <a:lnTo>
                    <a:pt x="74" y="4"/>
                  </a:lnTo>
                  <a:lnTo>
                    <a:pt x="94" y="0"/>
                  </a:lnTo>
                  <a:lnTo>
                    <a:pt x="116" y="0"/>
                  </a:lnTo>
                  <a:lnTo>
                    <a:pt x="122" y="0"/>
                  </a:lnTo>
                  <a:lnTo>
                    <a:pt x="127" y="2"/>
                  </a:lnTo>
                  <a:lnTo>
                    <a:pt x="134" y="4"/>
                  </a:lnTo>
                  <a:lnTo>
                    <a:pt x="139" y="5"/>
                  </a:lnTo>
                  <a:lnTo>
                    <a:pt x="144" y="7"/>
                  </a:lnTo>
                  <a:lnTo>
                    <a:pt x="149" y="10"/>
                  </a:lnTo>
                  <a:lnTo>
                    <a:pt x="154" y="12"/>
                  </a:lnTo>
                  <a:lnTo>
                    <a:pt x="159" y="15"/>
                  </a:lnTo>
                  <a:close/>
                </a:path>
              </a:pathLst>
            </a:custGeom>
            <a:solidFill>
              <a:srgbClr val="FF5E7A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6635" name="Freeform 11"/>
            <p:cNvSpPr/>
            <p:nvPr/>
          </p:nvSpPr>
          <p:spPr>
            <a:xfrm>
              <a:off x="838" y="3349"/>
              <a:ext cx="252" cy="112"/>
            </a:xfrm>
            <a:custGeom>
              <a:avLst/>
              <a:gdLst>
                <a:gd name="txL" fmla="*/ 0 w 252"/>
                <a:gd name="txT" fmla="*/ 0 h 225"/>
                <a:gd name="txR" fmla="*/ 252 w 252"/>
                <a:gd name="txB" fmla="*/ 225 h 225"/>
              </a:gdLst>
              <a:ahLst/>
              <a:cxnLst>
                <a:cxn ang="0">
                  <a:pos x="78" y="10"/>
                </a:cxn>
                <a:cxn ang="0">
                  <a:pos x="78" y="17"/>
                </a:cxn>
                <a:cxn ang="0">
                  <a:pos x="89" y="32"/>
                </a:cxn>
                <a:cxn ang="0">
                  <a:pos x="89" y="43"/>
                </a:cxn>
                <a:cxn ang="0">
                  <a:pos x="73" y="47"/>
                </a:cxn>
                <a:cxn ang="0">
                  <a:pos x="64" y="40"/>
                </a:cxn>
                <a:cxn ang="0">
                  <a:pos x="55" y="33"/>
                </a:cxn>
                <a:cxn ang="0">
                  <a:pos x="46" y="32"/>
                </a:cxn>
                <a:cxn ang="0">
                  <a:pos x="36" y="35"/>
                </a:cxn>
                <a:cxn ang="0">
                  <a:pos x="26" y="42"/>
                </a:cxn>
                <a:cxn ang="0">
                  <a:pos x="18" y="50"/>
                </a:cxn>
                <a:cxn ang="0">
                  <a:pos x="10" y="63"/>
                </a:cxn>
                <a:cxn ang="0">
                  <a:pos x="5" y="77"/>
                </a:cxn>
                <a:cxn ang="0">
                  <a:pos x="0" y="92"/>
                </a:cxn>
                <a:cxn ang="0">
                  <a:pos x="0" y="122"/>
                </a:cxn>
                <a:cxn ang="0">
                  <a:pos x="13" y="164"/>
                </a:cxn>
                <a:cxn ang="0">
                  <a:pos x="45" y="197"/>
                </a:cxn>
                <a:cxn ang="0">
                  <a:pos x="88" y="220"/>
                </a:cxn>
                <a:cxn ang="0">
                  <a:pos x="126" y="225"/>
                </a:cxn>
                <a:cxn ang="0">
                  <a:pos x="151" y="224"/>
                </a:cxn>
                <a:cxn ang="0">
                  <a:pos x="174" y="219"/>
                </a:cxn>
                <a:cxn ang="0">
                  <a:pos x="195" y="209"/>
                </a:cxn>
                <a:cxn ang="0">
                  <a:pos x="215" y="195"/>
                </a:cxn>
                <a:cxn ang="0">
                  <a:pos x="230" y="179"/>
                </a:cxn>
                <a:cxn ang="0">
                  <a:pos x="242" y="160"/>
                </a:cxn>
                <a:cxn ang="0">
                  <a:pos x="250" y="139"/>
                </a:cxn>
                <a:cxn ang="0">
                  <a:pos x="252" y="104"/>
                </a:cxn>
                <a:cxn ang="0">
                  <a:pos x="237" y="62"/>
                </a:cxn>
                <a:cxn ang="0">
                  <a:pos x="207" y="28"/>
                </a:cxn>
                <a:cxn ang="0">
                  <a:pos x="162" y="7"/>
                </a:cxn>
                <a:cxn ang="0">
                  <a:pos x="131" y="0"/>
                </a:cxn>
                <a:cxn ang="0">
                  <a:pos x="114" y="0"/>
                </a:cxn>
                <a:cxn ang="0">
                  <a:pos x="101" y="2"/>
                </a:cxn>
                <a:cxn ang="0">
                  <a:pos x="86" y="5"/>
                </a:cxn>
              </a:cxnLst>
              <a:rect l="txL" t="txT" r="txR" b="txB"/>
              <a:pathLst>
                <a:path w="252" h="225">
                  <a:moveTo>
                    <a:pt x="79" y="7"/>
                  </a:moveTo>
                  <a:lnTo>
                    <a:pt x="78" y="10"/>
                  </a:lnTo>
                  <a:lnTo>
                    <a:pt x="76" y="13"/>
                  </a:lnTo>
                  <a:lnTo>
                    <a:pt x="78" y="17"/>
                  </a:lnTo>
                  <a:lnTo>
                    <a:pt x="83" y="23"/>
                  </a:lnTo>
                  <a:lnTo>
                    <a:pt x="89" y="32"/>
                  </a:lnTo>
                  <a:lnTo>
                    <a:pt x="93" y="38"/>
                  </a:lnTo>
                  <a:lnTo>
                    <a:pt x="89" y="43"/>
                  </a:lnTo>
                  <a:lnTo>
                    <a:pt x="81" y="47"/>
                  </a:lnTo>
                  <a:lnTo>
                    <a:pt x="73" y="47"/>
                  </a:lnTo>
                  <a:lnTo>
                    <a:pt x="68" y="45"/>
                  </a:lnTo>
                  <a:lnTo>
                    <a:pt x="64" y="40"/>
                  </a:lnTo>
                  <a:lnTo>
                    <a:pt x="58" y="35"/>
                  </a:lnTo>
                  <a:lnTo>
                    <a:pt x="55" y="33"/>
                  </a:lnTo>
                  <a:lnTo>
                    <a:pt x="50" y="32"/>
                  </a:lnTo>
                  <a:lnTo>
                    <a:pt x="46" y="32"/>
                  </a:lnTo>
                  <a:lnTo>
                    <a:pt x="41" y="33"/>
                  </a:lnTo>
                  <a:lnTo>
                    <a:pt x="36" y="35"/>
                  </a:lnTo>
                  <a:lnTo>
                    <a:pt x="31" y="38"/>
                  </a:lnTo>
                  <a:lnTo>
                    <a:pt x="26" y="42"/>
                  </a:lnTo>
                  <a:lnTo>
                    <a:pt x="23" y="43"/>
                  </a:lnTo>
                  <a:lnTo>
                    <a:pt x="18" y="50"/>
                  </a:lnTo>
                  <a:lnTo>
                    <a:pt x="13" y="57"/>
                  </a:lnTo>
                  <a:lnTo>
                    <a:pt x="10" y="63"/>
                  </a:lnTo>
                  <a:lnTo>
                    <a:pt x="7" y="70"/>
                  </a:lnTo>
                  <a:lnTo>
                    <a:pt x="5" y="77"/>
                  </a:lnTo>
                  <a:lnTo>
                    <a:pt x="2" y="85"/>
                  </a:lnTo>
                  <a:lnTo>
                    <a:pt x="0" y="92"/>
                  </a:lnTo>
                  <a:lnTo>
                    <a:pt x="0" y="100"/>
                  </a:lnTo>
                  <a:lnTo>
                    <a:pt x="0" y="122"/>
                  </a:lnTo>
                  <a:lnTo>
                    <a:pt x="5" y="144"/>
                  </a:lnTo>
                  <a:lnTo>
                    <a:pt x="13" y="164"/>
                  </a:lnTo>
                  <a:lnTo>
                    <a:pt x="28" y="182"/>
                  </a:lnTo>
                  <a:lnTo>
                    <a:pt x="45" y="197"/>
                  </a:lnTo>
                  <a:lnTo>
                    <a:pt x="64" y="210"/>
                  </a:lnTo>
                  <a:lnTo>
                    <a:pt x="88" y="220"/>
                  </a:lnTo>
                  <a:lnTo>
                    <a:pt x="113" y="225"/>
                  </a:lnTo>
                  <a:lnTo>
                    <a:pt x="126" y="225"/>
                  </a:lnTo>
                  <a:lnTo>
                    <a:pt x="139" y="225"/>
                  </a:lnTo>
                  <a:lnTo>
                    <a:pt x="151" y="224"/>
                  </a:lnTo>
                  <a:lnTo>
                    <a:pt x="162" y="222"/>
                  </a:lnTo>
                  <a:lnTo>
                    <a:pt x="174" y="219"/>
                  </a:lnTo>
                  <a:lnTo>
                    <a:pt x="185" y="214"/>
                  </a:lnTo>
                  <a:lnTo>
                    <a:pt x="195" y="209"/>
                  </a:lnTo>
                  <a:lnTo>
                    <a:pt x="205" y="202"/>
                  </a:lnTo>
                  <a:lnTo>
                    <a:pt x="215" y="195"/>
                  </a:lnTo>
                  <a:lnTo>
                    <a:pt x="223" y="187"/>
                  </a:lnTo>
                  <a:lnTo>
                    <a:pt x="230" y="179"/>
                  </a:lnTo>
                  <a:lnTo>
                    <a:pt x="237" y="169"/>
                  </a:lnTo>
                  <a:lnTo>
                    <a:pt x="242" y="160"/>
                  </a:lnTo>
                  <a:lnTo>
                    <a:pt x="247" y="149"/>
                  </a:lnTo>
                  <a:lnTo>
                    <a:pt x="250" y="139"/>
                  </a:lnTo>
                  <a:lnTo>
                    <a:pt x="252" y="127"/>
                  </a:lnTo>
                  <a:lnTo>
                    <a:pt x="252" y="104"/>
                  </a:lnTo>
                  <a:lnTo>
                    <a:pt x="247" y="82"/>
                  </a:lnTo>
                  <a:lnTo>
                    <a:pt x="237" y="62"/>
                  </a:lnTo>
                  <a:lnTo>
                    <a:pt x="223" y="43"/>
                  </a:lnTo>
                  <a:lnTo>
                    <a:pt x="207" y="28"/>
                  </a:lnTo>
                  <a:lnTo>
                    <a:pt x="185" y="15"/>
                  </a:lnTo>
                  <a:lnTo>
                    <a:pt x="162" y="7"/>
                  </a:lnTo>
                  <a:lnTo>
                    <a:pt x="137" y="2"/>
                  </a:lnTo>
                  <a:lnTo>
                    <a:pt x="131" y="0"/>
                  </a:lnTo>
                  <a:lnTo>
                    <a:pt x="122" y="0"/>
                  </a:lnTo>
                  <a:lnTo>
                    <a:pt x="114" y="0"/>
                  </a:lnTo>
                  <a:lnTo>
                    <a:pt x="108" y="2"/>
                  </a:lnTo>
                  <a:lnTo>
                    <a:pt x="101" y="2"/>
                  </a:lnTo>
                  <a:lnTo>
                    <a:pt x="93" y="3"/>
                  </a:lnTo>
                  <a:lnTo>
                    <a:pt x="86" y="5"/>
                  </a:lnTo>
                  <a:lnTo>
                    <a:pt x="79" y="7"/>
                  </a:lnTo>
                  <a:close/>
                </a:path>
              </a:pathLst>
            </a:custGeom>
            <a:solidFill>
              <a:srgbClr val="FF3D54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6636" name="Freeform 12"/>
            <p:cNvSpPr/>
            <p:nvPr/>
          </p:nvSpPr>
          <p:spPr>
            <a:xfrm>
              <a:off x="1275" y="3409"/>
              <a:ext cx="153" cy="68"/>
            </a:xfrm>
            <a:custGeom>
              <a:avLst/>
              <a:gdLst>
                <a:gd name="txL" fmla="*/ 0 w 153"/>
                <a:gd name="txT" fmla="*/ 0 h 137"/>
                <a:gd name="txR" fmla="*/ 153 w 153"/>
                <a:gd name="txB" fmla="*/ 137 h 137"/>
              </a:gdLst>
              <a:ahLst/>
              <a:cxnLst>
                <a:cxn ang="0">
                  <a:pos x="109" y="9"/>
                </a:cxn>
                <a:cxn ang="0">
                  <a:pos x="109" y="9"/>
                </a:cxn>
                <a:cxn ang="0">
                  <a:pos x="109" y="10"/>
                </a:cxn>
                <a:cxn ang="0">
                  <a:pos x="109" y="12"/>
                </a:cxn>
                <a:cxn ang="0">
                  <a:pos x="108" y="14"/>
                </a:cxn>
                <a:cxn ang="0">
                  <a:pos x="106" y="22"/>
                </a:cxn>
                <a:cxn ang="0">
                  <a:pos x="103" y="30"/>
                </a:cxn>
                <a:cxn ang="0">
                  <a:pos x="101" y="35"/>
                </a:cxn>
                <a:cxn ang="0">
                  <a:pos x="103" y="39"/>
                </a:cxn>
                <a:cxn ang="0">
                  <a:pos x="104" y="40"/>
                </a:cxn>
                <a:cxn ang="0">
                  <a:pos x="108" y="44"/>
                </a:cxn>
                <a:cxn ang="0">
                  <a:pos x="109" y="44"/>
                </a:cxn>
                <a:cxn ang="0">
                  <a:pos x="114" y="37"/>
                </a:cxn>
                <a:cxn ang="0">
                  <a:pos x="116" y="34"/>
                </a:cxn>
                <a:cxn ang="0">
                  <a:pos x="121" y="29"/>
                </a:cxn>
                <a:cxn ang="0">
                  <a:pos x="126" y="25"/>
                </a:cxn>
                <a:cxn ang="0">
                  <a:pos x="131" y="22"/>
                </a:cxn>
                <a:cxn ang="0">
                  <a:pos x="136" y="29"/>
                </a:cxn>
                <a:cxn ang="0">
                  <a:pos x="141" y="34"/>
                </a:cxn>
                <a:cxn ang="0">
                  <a:pos x="144" y="40"/>
                </a:cxn>
                <a:cxn ang="0">
                  <a:pos x="148" y="47"/>
                </a:cxn>
                <a:cxn ang="0">
                  <a:pos x="151" y="55"/>
                </a:cxn>
                <a:cxn ang="0">
                  <a:pos x="153" y="62"/>
                </a:cxn>
                <a:cxn ang="0">
                  <a:pos x="153" y="70"/>
                </a:cxn>
                <a:cxn ang="0">
                  <a:pos x="153" y="77"/>
                </a:cxn>
                <a:cxn ang="0">
                  <a:pos x="149" y="90"/>
                </a:cxn>
                <a:cxn ang="0">
                  <a:pos x="143" y="104"/>
                </a:cxn>
                <a:cxn ang="0">
                  <a:pos x="134" y="114"/>
                </a:cxn>
                <a:cxn ang="0">
                  <a:pos x="124" y="124"/>
                </a:cxn>
                <a:cxn ang="0">
                  <a:pos x="113" y="130"/>
                </a:cxn>
                <a:cxn ang="0">
                  <a:pos x="100" y="135"/>
                </a:cxn>
                <a:cxn ang="0">
                  <a:pos x="85" y="137"/>
                </a:cxn>
                <a:cxn ang="0">
                  <a:pos x="68" y="137"/>
                </a:cxn>
                <a:cxn ang="0">
                  <a:pos x="53" y="134"/>
                </a:cxn>
                <a:cxn ang="0">
                  <a:pos x="40" y="127"/>
                </a:cxn>
                <a:cxn ang="0">
                  <a:pos x="27" y="120"/>
                </a:cxn>
                <a:cxn ang="0">
                  <a:pos x="17" y="110"/>
                </a:cxn>
                <a:cxn ang="0">
                  <a:pos x="8" y="100"/>
                </a:cxn>
                <a:cxn ang="0">
                  <a:pos x="3" y="87"/>
                </a:cxn>
                <a:cxn ang="0">
                  <a:pos x="0" y="74"/>
                </a:cxn>
                <a:cxn ang="0">
                  <a:pos x="0" y="60"/>
                </a:cxn>
                <a:cxn ang="0">
                  <a:pos x="3" y="47"/>
                </a:cxn>
                <a:cxn ang="0">
                  <a:pos x="8" y="35"/>
                </a:cxn>
                <a:cxn ang="0">
                  <a:pos x="17" y="24"/>
                </a:cxn>
                <a:cxn ang="0">
                  <a:pos x="27" y="15"/>
                </a:cxn>
                <a:cxn ang="0">
                  <a:pos x="40" y="7"/>
                </a:cxn>
                <a:cxn ang="0">
                  <a:pos x="53" y="2"/>
                </a:cxn>
                <a:cxn ang="0">
                  <a:pos x="68" y="0"/>
                </a:cxn>
                <a:cxn ang="0">
                  <a:pos x="83" y="0"/>
                </a:cxn>
                <a:cxn ang="0">
                  <a:pos x="86" y="2"/>
                </a:cxn>
                <a:cxn ang="0">
                  <a:pos x="90" y="2"/>
                </a:cxn>
                <a:cxn ang="0">
                  <a:pos x="93" y="2"/>
                </a:cxn>
                <a:cxn ang="0">
                  <a:pos x="96" y="4"/>
                </a:cxn>
                <a:cxn ang="0">
                  <a:pos x="100" y="4"/>
                </a:cxn>
                <a:cxn ang="0">
                  <a:pos x="103" y="5"/>
                </a:cxn>
                <a:cxn ang="0">
                  <a:pos x="106" y="7"/>
                </a:cxn>
                <a:cxn ang="0">
                  <a:pos x="109" y="9"/>
                </a:cxn>
              </a:cxnLst>
              <a:rect l="txL" t="txT" r="txR" b="txB"/>
              <a:pathLst>
                <a:path w="153" h="137">
                  <a:moveTo>
                    <a:pt x="109" y="9"/>
                  </a:moveTo>
                  <a:lnTo>
                    <a:pt x="109" y="9"/>
                  </a:lnTo>
                  <a:lnTo>
                    <a:pt x="109" y="10"/>
                  </a:lnTo>
                  <a:lnTo>
                    <a:pt x="109" y="12"/>
                  </a:lnTo>
                  <a:lnTo>
                    <a:pt x="108" y="14"/>
                  </a:lnTo>
                  <a:lnTo>
                    <a:pt x="106" y="22"/>
                  </a:lnTo>
                  <a:lnTo>
                    <a:pt x="103" y="30"/>
                  </a:lnTo>
                  <a:lnTo>
                    <a:pt x="101" y="35"/>
                  </a:lnTo>
                  <a:lnTo>
                    <a:pt x="103" y="39"/>
                  </a:lnTo>
                  <a:lnTo>
                    <a:pt x="104" y="40"/>
                  </a:lnTo>
                  <a:lnTo>
                    <a:pt x="108" y="44"/>
                  </a:lnTo>
                  <a:lnTo>
                    <a:pt x="109" y="44"/>
                  </a:lnTo>
                  <a:lnTo>
                    <a:pt x="114" y="37"/>
                  </a:lnTo>
                  <a:lnTo>
                    <a:pt x="116" y="34"/>
                  </a:lnTo>
                  <a:lnTo>
                    <a:pt x="121" y="29"/>
                  </a:lnTo>
                  <a:lnTo>
                    <a:pt x="126" y="25"/>
                  </a:lnTo>
                  <a:lnTo>
                    <a:pt x="131" y="22"/>
                  </a:lnTo>
                  <a:lnTo>
                    <a:pt x="136" y="29"/>
                  </a:lnTo>
                  <a:lnTo>
                    <a:pt x="141" y="34"/>
                  </a:lnTo>
                  <a:lnTo>
                    <a:pt x="144" y="40"/>
                  </a:lnTo>
                  <a:lnTo>
                    <a:pt x="148" y="47"/>
                  </a:lnTo>
                  <a:lnTo>
                    <a:pt x="151" y="55"/>
                  </a:lnTo>
                  <a:lnTo>
                    <a:pt x="153" y="62"/>
                  </a:lnTo>
                  <a:lnTo>
                    <a:pt x="153" y="70"/>
                  </a:lnTo>
                  <a:lnTo>
                    <a:pt x="153" y="77"/>
                  </a:lnTo>
                  <a:lnTo>
                    <a:pt x="149" y="90"/>
                  </a:lnTo>
                  <a:lnTo>
                    <a:pt x="143" y="104"/>
                  </a:lnTo>
                  <a:lnTo>
                    <a:pt x="134" y="114"/>
                  </a:lnTo>
                  <a:lnTo>
                    <a:pt x="124" y="124"/>
                  </a:lnTo>
                  <a:lnTo>
                    <a:pt x="113" y="130"/>
                  </a:lnTo>
                  <a:lnTo>
                    <a:pt x="100" y="135"/>
                  </a:lnTo>
                  <a:lnTo>
                    <a:pt x="85" y="137"/>
                  </a:lnTo>
                  <a:lnTo>
                    <a:pt x="68" y="137"/>
                  </a:lnTo>
                  <a:lnTo>
                    <a:pt x="53" y="134"/>
                  </a:lnTo>
                  <a:lnTo>
                    <a:pt x="40" y="127"/>
                  </a:lnTo>
                  <a:lnTo>
                    <a:pt x="27" y="120"/>
                  </a:lnTo>
                  <a:lnTo>
                    <a:pt x="17" y="110"/>
                  </a:lnTo>
                  <a:lnTo>
                    <a:pt x="8" y="100"/>
                  </a:lnTo>
                  <a:lnTo>
                    <a:pt x="3" y="87"/>
                  </a:lnTo>
                  <a:lnTo>
                    <a:pt x="0" y="74"/>
                  </a:lnTo>
                  <a:lnTo>
                    <a:pt x="0" y="60"/>
                  </a:lnTo>
                  <a:lnTo>
                    <a:pt x="3" y="47"/>
                  </a:lnTo>
                  <a:lnTo>
                    <a:pt x="8" y="35"/>
                  </a:lnTo>
                  <a:lnTo>
                    <a:pt x="17" y="24"/>
                  </a:lnTo>
                  <a:lnTo>
                    <a:pt x="27" y="15"/>
                  </a:lnTo>
                  <a:lnTo>
                    <a:pt x="40" y="7"/>
                  </a:lnTo>
                  <a:lnTo>
                    <a:pt x="53" y="2"/>
                  </a:lnTo>
                  <a:lnTo>
                    <a:pt x="68" y="0"/>
                  </a:lnTo>
                  <a:lnTo>
                    <a:pt x="83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3" y="2"/>
                  </a:lnTo>
                  <a:lnTo>
                    <a:pt x="96" y="4"/>
                  </a:lnTo>
                  <a:lnTo>
                    <a:pt x="100" y="4"/>
                  </a:lnTo>
                  <a:lnTo>
                    <a:pt x="103" y="5"/>
                  </a:lnTo>
                  <a:lnTo>
                    <a:pt x="106" y="7"/>
                  </a:lnTo>
                  <a:lnTo>
                    <a:pt x="109" y="9"/>
                  </a:lnTo>
                  <a:close/>
                </a:path>
              </a:pathLst>
            </a:custGeom>
            <a:solidFill>
              <a:srgbClr val="FF7AA3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6637" name="Freeform 13"/>
            <p:cNvSpPr/>
            <p:nvPr/>
          </p:nvSpPr>
          <p:spPr>
            <a:xfrm>
              <a:off x="1267" y="0"/>
              <a:ext cx="248" cy="3212"/>
            </a:xfrm>
            <a:custGeom>
              <a:avLst/>
              <a:gdLst>
                <a:gd name="txL" fmla="*/ 0 w 248"/>
                <a:gd name="txT" fmla="*/ 0 h 6424"/>
                <a:gd name="txR" fmla="*/ 248 w 248"/>
                <a:gd name="txB" fmla="*/ 6424 h 6424"/>
              </a:gdLst>
              <a:ahLst/>
              <a:cxnLst>
                <a:cxn ang="0">
                  <a:pos x="199" y="32"/>
                </a:cxn>
                <a:cxn ang="0">
                  <a:pos x="200" y="19"/>
                </a:cxn>
                <a:cxn ang="0">
                  <a:pos x="205" y="9"/>
                </a:cxn>
                <a:cxn ang="0">
                  <a:pos x="214" y="2"/>
                </a:cxn>
                <a:cxn ang="0">
                  <a:pos x="223" y="0"/>
                </a:cxn>
                <a:cxn ang="0">
                  <a:pos x="233" y="2"/>
                </a:cxn>
                <a:cxn ang="0">
                  <a:pos x="242" y="9"/>
                </a:cxn>
                <a:cxn ang="0">
                  <a:pos x="247" y="19"/>
                </a:cxn>
                <a:cxn ang="0">
                  <a:pos x="248" y="32"/>
                </a:cxn>
                <a:cxn ang="0">
                  <a:pos x="248" y="6178"/>
                </a:cxn>
                <a:cxn ang="0">
                  <a:pos x="245" y="6189"/>
                </a:cxn>
                <a:cxn ang="0">
                  <a:pos x="240" y="6198"/>
                </a:cxn>
                <a:cxn ang="0">
                  <a:pos x="232" y="6203"/>
                </a:cxn>
                <a:cxn ang="0">
                  <a:pos x="228" y="6211"/>
                </a:cxn>
                <a:cxn ang="0">
                  <a:pos x="227" y="6223"/>
                </a:cxn>
                <a:cxn ang="0">
                  <a:pos x="223" y="6236"/>
                </a:cxn>
                <a:cxn ang="0">
                  <a:pos x="218" y="6248"/>
                </a:cxn>
                <a:cxn ang="0">
                  <a:pos x="210" y="6259"/>
                </a:cxn>
                <a:cxn ang="0">
                  <a:pos x="197" y="6274"/>
                </a:cxn>
                <a:cxn ang="0">
                  <a:pos x="177" y="6293"/>
                </a:cxn>
                <a:cxn ang="0">
                  <a:pos x="156" y="6313"/>
                </a:cxn>
                <a:cxn ang="0">
                  <a:pos x="134" y="6333"/>
                </a:cxn>
                <a:cxn ang="0">
                  <a:pos x="114" y="6351"/>
                </a:cxn>
                <a:cxn ang="0">
                  <a:pos x="96" y="6368"/>
                </a:cxn>
                <a:cxn ang="0">
                  <a:pos x="84" y="6381"/>
                </a:cxn>
                <a:cxn ang="0">
                  <a:pos x="73" y="6398"/>
                </a:cxn>
                <a:cxn ang="0">
                  <a:pos x="41" y="6416"/>
                </a:cxn>
                <a:cxn ang="0">
                  <a:pos x="11" y="6424"/>
                </a:cxn>
                <a:cxn ang="0">
                  <a:pos x="0" y="6413"/>
                </a:cxn>
                <a:cxn ang="0">
                  <a:pos x="13" y="6388"/>
                </a:cxn>
                <a:cxn ang="0">
                  <a:pos x="28" y="6366"/>
                </a:cxn>
                <a:cxn ang="0">
                  <a:pos x="43" y="6343"/>
                </a:cxn>
                <a:cxn ang="0">
                  <a:pos x="59" y="6319"/>
                </a:cxn>
                <a:cxn ang="0">
                  <a:pos x="76" y="6296"/>
                </a:cxn>
                <a:cxn ang="0">
                  <a:pos x="93" y="6274"/>
                </a:cxn>
                <a:cxn ang="0">
                  <a:pos x="108" y="6256"/>
                </a:cxn>
                <a:cxn ang="0">
                  <a:pos x="121" y="6241"/>
                </a:cxn>
                <a:cxn ang="0">
                  <a:pos x="137" y="6223"/>
                </a:cxn>
                <a:cxn ang="0">
                  <a:pos x="157" y="6196"/>
                </a:cxn>
                <a:cxn ang="0">
                  <a:pos x="174" y="6169"/>
                </a:cxn>
                <a:cxn ang="0">
                  <a:pos x="190" y="6153"/>
                </a:cxn>
              </a:cxnLst>
              <a:rect l="txL" t="txT" r="txR" b="txB"/>
              <a:pathLst>
                <a:path w="248" h="6424">
                  <a:moveTo>
                    <a:pt x="199" y="6151"/>
                  </a:moveTo>
                  <a:lnTo>
                    <a:pt x="199" y="32"/>
                  </a:lnTo>
                  <a:lnTo>
                    <a:pt x="199" y="25"/>
                  </a:lnTo>
                  <a:lnTo>
                    <a:pt x="200" y="19"/>
                  </a:lnTo>
                  <a:lnTo>
                    <a:pt x="202" y="14"/>
                  </a:lnTo>
                  <a:lnTo>
                    <a:pt x="205" y="9"/>
                  </a:lnTo>
                  <a:lnTo>
                    <a:pt x="209" y="5"/>
                  </a:lnTo>
                  <a:lnTo>
                    <a:pt x="214" y="2"/>
                  </a:lnTo>
                  <a:lnTo>
                    <a:pt x="218" y="0"/>
                  </a:lnTo>
                  <a:lnTo>
                    <a:pt x="223" y="0"/>
                  </a:lnTo>
                  <a:lnTo>
                    <a:pt x="228" y="0"/>
                  </a:lnTo>
                  <a:lnTo>
                    <a:pt x="233" y="2"/>
                  </a:lnTo>
                  <a:lnTo>
                    <a:pt x="238" y="5"/>
                  </a:lnTo>
                  <a:lnTo>
                    <a:pt x="242" y="9"/>
                  </a:lnTo>
                  <a:lnTo>
                    <a:pt x="245" y="14"/>
                  </a:lnTo>
                  <a:lnTo>
                    <a:pt x="247" y="19"/>
                  </a:lnTo>
                  <a:lnTo>
                    <a:pt x="248" y="25"/>
                  </a:lnTo>
                  <a:lnTo>
                    <a:pt x="248" y="32"/>
                  </a:lnTo>
                  <a:lnTo>
                    <a:pt x="248" y="6173"/>
                  </a:lnTo>
                  <a:lnTo>
                    <a:pt x="248" y="6178"/>
                  </a:lnTo>
                  <a:lnTo>
                    <a:pt x="247" y="6184"/>
                  </a:lnTo>
                  <a:lnTo>
                    <a:pt x="245" y="6189"/>
                  </a:lnTo>
                  <a:lnTo>
                    <a:pt x="243" y="6193"/>
                  </a:lnTo>
                  <a:lnTo>
                    <a:pt x="240" y="6198"/>
                  </a:lnTo>
                  <a:lnTo>
                    <a:pt x="237" y="6199"/>
                  </a:lnTo>
                  <a:lnTo>
                    <a:pt x="232" y="6203"/>
                  </a:lnTo>
                  <a:lnTo>
                    <a:pt x="228" y="6204"/>
                  </a:lnTo>
                  <a:lnTo>
                    <a:pt x="228" y="6211"/>
                  </a:lnTo>
                  <a:lnTo>
                    <a:pt x="228" y="6216"/>
                  </a:lnTo>
                  <a:lnTo>
                    <a:pt x="227" y="6223"/>
                  </a:lnTo>
                  <a:lnTo>
                    <a:pt x="225" y="6229"/>
                  </a:lnTo>
                  <a:lnTo>
                    <a:pt x="223" y="6236"/>
                  </a:lnTo>
                  <a:lnTo>
                    <a:pt x="222" y="6241"/>
                  </a:lnTo>
                  <a:lnTo>
                    <a:pt x="218" y="6248"/>
                  </a:lnTo>
                  <a:lnTo>
                    <a:pt x="215" y="6253"/>
                  </a:lnTo>
                  <a:lnTo>
                    <a:pt x="210" y="6259"/>
                  </a:lnTo>
                  <a:lnTo>
                    <a:pt x="204" y="6266"/>
                  </a:lnTo>
                  <a:lnTo>
                    <a:pt x="197" y="6274"/>
                  </a:lnTo>
                  <a:lnTo>
                    <a:pt x="187" y="6284"/>
                  </a:lnTo>
                  <a:lnTo>
                    <a:pt x="177" y="6293"/>
                  </a:lnTo>
                  <a:lnTo>
                    <a:pt x="167" y="6303"/>
                  </a:lnTo>
                  <a:lnTo>
                    <a:pt x="156" y="6313"/>
                  </a:lnTo>
                  <a:lnTo>
                    <a:pt x="146" y="6323"/>
                  </a:lnTo>
                  <a:lnTo>
                    <a:pt x="134" y="6333"/>
                  </a:lnTo>
                  <a:lnTo>
                    <a:pt x="124" y="6341"/>
                  </a:lnTo>
                  <a:lnTo>
                    <a:pt x="114" y="6351"/>
                  </a:lnTo>
                  <a:lnTo>
                    <a:pt x="104" y="6359"/>
                  </a:lnTo>
                  <a:lnTo>
                    <a:pt x="96" y="6368"/>
                  </a:lnTo>
                  <a:lnTo>
                    <a:pt x="89" y="6374"/>
                  </a:lnTo>
                  <a:lnTo>
                    <a:pt x="84" y="6381"/>
                  </a:lnTo>
                  <a:lnTo>
                    <a:pt x="81" y="6388"/>
                  </a:lnTo>
                  <a:lnTo>
                    <a:pt x="73" y="6398"/>
                  </a:lnTo>
                  <a:lnTo>
                    <a:pt x="58" y="6408"/>
                  </a:lnTo>
                  <a:lnTo>
                    <a:pt x="41" y="6416"/>
                  </a:lnTo>
                  <a:lnTo>
                    <a:pt x="25" y="6423"/>
                  </a:lnTo>
                  <a:lnTo>
                    <a:pt x="11" y="6424"/>
                  </a:lnTo>
                  <a:lnTo>
                    <a:pt x="2" y="6421"/>
                  </a:lnTo>
                  <a:lnTo>
                    <a:pt x="0" y="6413"/>
                  </a:lnTo>
                  <a:lnTo>
                    <a:pt x="6" y="6398"/>
                  </a:lnTo>
                  <a:lnTo>
                    <a:pt x="13" y="6388"/>
                  </a:lnTo>
                  <a:lnTo>
                    <a:pt x="21" y="6378"/>
                  </a:lnTo>
                  <a:lnTo>
                    <a:pt x="28" y="6366"/>
                  </a:lnTo>
                  <a:lnTo>
                    <a:pt x="36" y="6354"/>
                  </a:lnTo>
                  <a:lnTo>
                    <a:pt x="43" y="6343"/>
                  </a:lnTo>
                  <a:lnTo>
                    <a:pt x="51" y="6331"/>
                  </a:lnTo>
                  <a:lnTo>
                    <a:pt x="59" y="6319"/>
                  </a:lnTo>
                  <a:lnTo>
                    <a:pt x="68" y="6308"/>
                  </a:lnTo>
                  <a:lnTo>
                    <a:pt x="76" y="6296"/>
                  </a:lnTo>
                  <a:lnTo>
                    <a:pt x="84" y="6286"/>
                  </a:lnTo>
                  <a:lnTo>
                    <a:pt x="93" y="6274"/>
                  </a:lnTo>
                  <a:lnTo>
                    <a:pt x="99" y="6266"/>
                  </a:lnTo>
                  <a:lnTo>
                    <a:pt x="108" y="6256"/>
                  </a:lnTo>
                  <a:lnTo>
                    <a:pt x="114" y="6248"/>
                  </a:lnTo>
                  <a:lnTo>
                    <a:pt x="121" y="6241"/>
                  </a:lnTo>
                  <a:lnTo>
                    <a:pt x="127" y="6234"/>
                  </a:lnTo>
                  <a:lnTo>
                    <a:pt x="137" y="6223"/>
                  </a:lnTo>
                  <a:lnTo>
                    <a:pt x="147" y="6209"/>
                  </a:lnTo>
                  <a:lnTo>
                    <a:pt x="157" y="6196"/>
                  </a:lnTo>
                  <a:lnTo>
                    <a:pt x="165" y="6181"/>
                  </a:lnTo>
                  <a:lnTo>
                    <a:pt x="174" y="6169"/>
                  </a:lnTo>
                  <a:lnTo>
                    <a:pt x="182" y="6159"/>
                  </a:lnTo>
                  <a:lnTo>
                    <a:pt x="190" y="6153"/>
                  </a:lnTo>
                  <a:lnTo>
                    <a:pt x="199" y="6151"/>
                  </a:lnTo>
                  <a:close/>
                </a:path>
              </a:pathLst>
            </a:custGeom>
            <a:solidFill>
              <a:srgbClr val="000033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pic>
        <p:nvPicPr>
          <p:cNvPr id="26629" name="Picture 14" descr="so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528763" cy="1835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0" name="Rectangle 16"/>
          <p:cNvSpPr/>
          <p:nvPr/>
        </p:nvSpPr>
        <p:spPr>
          <a:xfrm>
            <a:off x="2484438" y="333375"/>
            <a:ext cx="264795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u="none" dirty="0">
                <a:solidFill>
                  <a:srgbClr val="FF6600"/>
                </a:solidFill>
                <a:latin typeface="Arial" panose="020B0604020202020204" pitchFamily="34" charset="0"/>
              </a:rPr>
              <a:t>实 战 演 练</a:t>
            </a:r>
            <a:endParaRPr lang="zh-CN" altLang="en-US" sz="4000" b="1" u="none" dirty="0">
              <a:solidFill>
                <a:srgbClr val="FF6600"/>
              </a:solidFill>
              <a:latin typeface="Arial" panose="020B0604020202020204" pitchFamily="34" charset="0"/>
            </a:endParaRPr>
          </a:p>
        </p:txBody>
      </p:sp>
      <p:pic>
        <p:nvPicPr>
          <p:cNvPr id="26631" name="Picture 17" descr="line004_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578475"/>
            <a:ext cx="9144000" cy="1279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241425" y="1766888"/>
            <a:ext cx="7902575" cy="3822700"/>
          </a:xfrm>
        </p:spPr>
        <p:txBody>
          <a:bodyPr vert="horz" wrap="square" lIns="91440" tIns="45720" rIns="91440" bIns="45720" numCol="1" rtlCol="0" anchor="t" anchorCtr="0" compatLnSpc="1">
            <a:normAutofit fontScale="850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95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</a:t>
            </a:r>
            <a:r>
              <a:rPr kumimoji="0" 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、常见病句类型</a:t>
            </a:r>
            <a:endParaRPr kumimoji="0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95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</a:t>
            </a:r>
            <a:r>
              <a:rPr kumimoji="0" 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、病句的修改原则</a:t>
            </a:r>
            <a:endParaRPr kumimoji="0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95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</a:t>
            </a:r>
            <a:r>
              <a:rPr kumimoji="0" 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、修改病句的方法、步骤</a:t>
            </a:r>
            <a:endParaRPr kumimoji="0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95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</a:t>
            </a:r>
            <a:endParaRPr kumimoji="0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7651" name="Picture 4" descr="q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39712"/>
            <a:ext cx="2819400" cy="3502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4" name="Oval 7"/>
          <p:cNvSpPr/>
          <p:nvPr/>
        </p:nvSpPr>
        <p:spPr>
          <a:xfrm>
            <a:off x="2124075" y="404813"/>
            <a:ext cx="5105400" cy="15113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4400" b="1" u="none" dirty="0">
                <a:solidFill>
                  <a:srgbClr val="FF6600"/>
                </a:solidFill>
                <a:latin typeface="Times New Roman" panose="02020603050405020304" pitchFamily="18" charset="0"/>
              </a:rPr>
              <a:t>课堂小结</a:t>
            </a:r>
            <a:endParaRPr lang="zh-CN" altLang="en-US" u="none" dirty="0">
              <a:solidFill>
                <a:srgbClr val="FF6600"/>
              </a:solidFill>
              <a:latin typeface="Arial" panose="020B0604020202020204" pitchFamily="34" charset="0"/>
            </a:endParaRPr>
          </a:p>
        </p:txBody>
      </p:sp>
      <p:pic>
        <p:nvPicPr>
          <p:cNvPr id="27653" name="Picture 8" descr="line004_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578475"/>
            <a:ext cx="9144000" cy="1279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22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2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charRg st="39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22">
                                            <p:txEl>
                                              <p:charRg st="39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22">
                                            <p:txEl>
                                              <p:charRg st="39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charRg st="56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0722">
                                            <p:txEl>
                                              <p:charRg st="56" end="7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charRg st="76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722">
                                            <p:txEl>
                                              <p:charRg st="76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722">
                                            <p:txEl>
                                              <p:charRg st="76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722">
                                            <p:txEl>
                                              <p:charRg st="76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722">
                                            <p:txEl>
                                              <p:charRg st="76" end="8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5106" name="文本框 175105"/>
          <p:cNvSpPr txBox="1"/>
          <p:nvPr/>
        </p:nvSpPr>
        <p:spPr>
          <a:xfrm>
            <a:off x="85090" y="118745"/>
            <a:ext cx="758634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（一）语序不当</a:t>
            </a:r>
            <a:endParaRPr lang="zh-CN" altLang="en-US" sz="40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5107" name="文本框 175106"/>
          <p:cNvSpPr txBox="1"/>
          <p:nvPr/>
        </p:nvSpPr>
        <p:spPr>
          <a:xfrm>
            <a:off x="84773" y="2274253"/>
            <a:ext cx="8974137" cy="42157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4800" b="1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⑴</a:t>
            </a:r>
            <a:r>
              <a:rPr lang="zh-CN" altLang="en-US" sz="4000" b="1" dirty="0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许多附近的妇女、老人和孩子都跑来看他们。</a:t>
            </a:r>
            <a:r>
              <a:rPr lang="zh-CN" altLang="en-US" sz="4000" b="1" dirty="0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endParaRPr lang="zh-CN" altLang="en-US" sz="4000" b="1" dirty="0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endParaRPr lang="zh-CN" altLang="en-US" sz="4000" b="1" dirty="0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endParaRPr lang="zh-CN" altLang="en-US" sz="4000" b="1" dirty="0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endParaRPr lang="zh-CN" altLang="en-US" sz="4000" b="1" dirty="0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5114" name="文本框 175113"/>
          <p:cNvSpPr txBox="1"/>
          <p:nvPr/>
        </p:nvSpPr>
        <p:spPr>
          <a:xfrm>
            <a:off x="94298" y="4291013"/>
            <a:ext cx="8964612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4400" b="1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⑵</a:t>
            </a:r>
            <a:r>
              <a:rPr lang="zh-CN" altLang="en-US" sz="4000" b="1" dirty="0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里面陈列着他各式各样的过去所使用的东西。</a:t>
            </a:r>
            <a:r>
              <a:rPr lang="zh-CN" altLang="en-US" sz="4000" b="1" dirty="0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endParaRPr lang="zh-CN" altLang="en-US" sz="4000" b="1" dirty="0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5121" name="文本框 175120"/>
          <p:cNvSpPr txBox="1"/>
          <p:nvPr/>
        </p:nvSpPr>
        <p:spPr>
          <a:xfrm>
            <a:off x="560705" y="1270953"/>
            <a:ext cx="585311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 dirty="0">
                <a:latin typeface="Arial" panose="020B0604020202020204" pitchFamily="34" charset="0"/>
                <a:ea typeface="黑体" panose="02010609060101010101" pitchFamily="49" charset="-122"/>
              </a:rPr>
              <a:t>1</a:t>
            </a:r>
            <a:r>
              <a:rPr lang="zh-CN" altLang="en-US" sz="4000" b="1" dirty="0">
                <a:latin typeface="Arial" panose="020B0604020202020204" pitchFamily="34" charset="0"/>
                <a:ea typeface="黑体" panose="02010609060101010101" pitchFamily="49" charset="-122"/>
              </a:rPr>
              <a:t>、定语位置不当</a:t>
            </a:r>
            <a:endParaRPr lang="zh-CN" altLang="en-US" sz="40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75122" name="文本框 175121"/>
          <p:cNvSpPr txBox="1"/>
          <p:nvPr/>
        </p:nvSpPr>
        <p:spPr>
          <a:xfrm>
            <a:off x="250825" y="4581525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510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21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5121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5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5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5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5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22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75122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107" grpId="0"/>
      <p:bldP spid="1751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4578" name="标题 24577"/>
          <p:cNvSpPr>
            <a:spLocks noGrp="1"/>
          </p:cNvSpPr>
          <p:nvPr>
            <p:ph type="title"/>
          </p:nvPr>
        </p:nvSpPr>
        <p:spPr>
          <a:xfrm>
            <a:off x="-757237" y="0"/>
            <a:ext cx="5724525" cy="533400"/>
          </a:xfrm>
        </p:spPr>
        <p:txBody>
          <a:bodyPr anchor="ctr"/>
          <a:p>
            <a:r>
              <a:rPr lang="en-US" altLang="zh-CN" b="1" dirty="0">
                <a:solidFill>
                  <a:srgbClr val="99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b="1" dirty="0">
                <a:solidFill>
                  <a:srgbClr val="99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多项</a:t>
            </a:r>
            <a:r>
              <a:rPr lang="zh-CN" altLang="en-US" b="1" dirty="0">
                <a:solidFill>
                  <a:srgbClr val="99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定语的语序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24580" name="文本框 24579"/>
          <p:cNvSpPr txBox="1"/>
          <p:nvPr/>
        </p:nvSpPr>
        <p:spPr>
          <a:xfrm>
            <a:off x="0" y="333375"/>
            <a:ext cx="9144000" cy="1433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4800" b="1" dirty="0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⑴</a:t>
            </a:r>
            <a:r>
              <a:rPr lang="zh-CN" altLang="en-US" sz="4000" b="1" dirty="0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一位优秀的有</a:t>
            </a:r>
            <a:r>
              <a:rPr lang="en-US" altLang="zh-CN" sz="4000" b="1" dirty="0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r>
              <a:rPr lang="zh-CN" altLang="en-US" sz="4000" b="1" dirty="0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多年教学经验的一位国家队的篮球女教练。</a:t>
            </a:r>
            <a:r>
              <a:rPr lang="zh-CN" altLang="en-US" sz="4000" b="1" dirty="0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endParaRPr lang="zh-CN" altLang="en-US" sz="4000" b="1" dirty="0">
              <a:solidFill>
                <a:srgbClr val="3333CC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4581" name="文本框 24580"/>
          <p:cNvSpPr txBox="1"/>
          <p:nvPr/>
        </p:nvSpPr>
        <p:spPr>
          <a:xfrm>
            <a:off x="0" y="1844675"/>
            <a:ext cx="9144000" cy="1797050"/>
          </a:xfrm>
          <a:prstGeom prst="rect">
            <a:avLst/>
          </a:prstGeom>
          <a:solidFill>
            <a:srgbClr val="FFE7CF"/>
          </a:solidFill>
          <a:ln w="57150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rgbClr val="990000"/>
                </a:solidFill>
                <a:latin typeface="宋体" panose="02010600030101010101" pitchFamily="2" charset="-122"/>
              </a:rPr>
              <a:t>正确次序：国家队的（领属性）一位（数量）有</a:t>
            </a:r>
            <a:r>
              <a:rPr lang="en-US" altLang="zh-CN" sz="3600" b="1" dirty="0">
                <a:solidFill>
                  <a:srgbClr val="990000"/>
                </a:solidFill>
                <a:latin typeface="宋体" panose="02010600030101010101" pitchFamily="2" charset="-122"/>
              </a:rPr>
              <a:t>20</a:t>
            </a:r>
            <a:r>
              <a:rPr lang="zh-CN" altLang="en-US" sz="3600" b="1" dirty="0">
                <a:solidFill>
                  <a:srgbClr val="990000"/>
                </a:solidFill>
                <a:latin typeface="宋体" panose="02010600030101010101" pitchFamily="2" charset="-122"/>
              </a:rPr>
              <a:t>多年教学经验的（动词短语）优秀的（形容）篮球（名词）女教练。</a:t>
            </a:r>
            <a:r>
              <a:rPr lang="zh-CN" altLang="en-US" sz="3600" b="1" dirty="0">
                <a:solidFill>
                  <a:srgbClr val="FFFF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endParaRPr lang="zh-CN" altLang="en-US" sz="3600" b="1" dirty="0">
              <a:solidFill>
                <a:srgbClr val="FFFF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4582" name="文本框 24581"/>
          <p:cNvSpPr txBox="1"/>
          <p:nvPr/>
        </p:nvSpPr>
        <p:spPr>
          <a:xfrm>
            <a:off x="0" y="3660775"/>
            <a:ext cx="9144000" cy="3197225"/>
          </a:xfrm>
          <a:prstGeom prst="rect">
            <a:avLst/>
          </a:prstGeom>
          <a:solidFill>
            <a:srgbClr val="D1FDEC"/>
          </a:solidFill>
          <a:ln w="57150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just">
              <a:buClr>
                <a:schemeClr val="bg1"/>
              </a:buClr>
            </a:pPr>
            <a:r>
              <a:rPr lang="zh-CN" altLang="en-US" sz="4000" b="1" dirty="0">
                <a:solidFill>
                  <a:srgbClr val="990000"/>
                </a:solidFill>
                <a:latin typeface="宋体" panose="02010600030101010101" pitchFamily="2" charset="-122"/>
              </a:rPr>
              <a:t>多项定语与中心语的正确次序一般是：</a:t>
            </a:r>
            <a:r>
              <a:rPr lang="en-US" altLang="zh-CN" sz="4000" b="1" dirty="0">
                <a:solidFill>
                  <a:srgbClr val="990000"/>
                </a:solidFill>
                <a:latin typeface="宋体" panose="02010600030101010101" pitchFamily="2" charset="-122"/>
              </a:rPr>
              <a:t>①</a:t>
            </a:r>
            <a:r>
              <a:rPr lang="zh-CN" altLang="en-US" sz="4000" b="1" dirty="0">
                <a:solidFill>
                  <a:srgbClr val="990000"/>
                </a:solidFill>
                <a:latin typeface="宋体" panose="02010600030101010101" pitchFamily="2" charset="-122"/>
              </a:rPr>
              <a:t>表领属性的或时间处所的；</a:t>
            </a:r>
            <a:r>
              <a:rPr lang="en-US" altLang="zh-CN" sz="4000" b="1" dirty="0">
                <a:solidFill>
                  <a:srgbClr val="990000"/>
                </a:solidFill>
                <a:latin typeface="宋体" panose="02010600030101010101" pitchFamily="2" charset="-122"/>
              </a:rPr>
              <a:t>②</a:t>
            </a:r>
            <a:r>
              <a:rPr lang="zh-CN" altLang="en-US" sz="4000" b="1" dirty="0">
                <a:solidFill>
                  <a:srgbClr val="990000"/>
                </a:solidFill>
                <a:latin typeface="宋体" panose="02010600030101010101" pitchFamily="2" charset="-122"/>
              </a:rPr>
              <a:t>指称或数量的短语；</a:t>
            </a:r>
            <a:r>
              <a:rPr lang="en-US" altLang="zh-CN" sz="4000" b="1" dirty="0">
                <a:solidFill>
                  <a:srgbClr val="990000"/>
                </a:solidFill>
                <a:latin typeface="宋体" panose="02010600030101010101" pitchFamily="2" charset="-122"/>
              </a:rPr>
              <a:t>③</a:t>
            </a:r>
            <a:r>
              <a:rPr lang="zh-CN" altLang="en-US" sz="4000" b="1" dirty="0">
                <a:solidFill>
                  <a:srgbClr val="990000"/>
                </a:solidFill>
                <a:latin typeface="宋体" panose="02010600030101010101" pitchFamily="2" charset="-122"/>
              </a:rPr>
              <a:t>动词或动短；</a:t>
            </a:r>
            <a:r>
              <a:rPr lang="en-US" altLang="zh-CN" sz="4000" b="1" dirty="0">
                <a:solidFill>
                  <a:srgbClr val="990000"/>
                </a:solidFill>
                <a:latin typeface="宋体" panose="02010600030101010101" pitchFamily="2" charset="-122"/>
              </a:rPr>
              <a:t>④</a:t>
            </a:r>
            <a:r>
              <a:rPr lang="zh-CN" altLang="en-US" sz="4000" b="1" dirty="0">
                <a:solidFill>
                  <a:srgbClr val="990000"/>
                </a:solidFill>
                <a:latin typeface="宋体" panose="02010600030101010101" pitchFamily="2" charset="-122"/>
              </a:rPr>
              <a:t>形容词或形短</a:t>
            </a:r>
            <a:r>
              <a:rPr lang="en-US" altLang="zh-CN" sz="4000" b="1" dirty="0">
                <a:solidFill>
                  <a:srgbClr val="990000"/>
                </a:solidFill>
                <a:latin typeface="宋体" panose="02010600030101010101" pitchFamily="2" charset="-122"/>
              </a:rPr>
              <a:t>⑤</a:t>
            </a:r>
            <a:r>
              <a:rPr lang="zh-CN" altLang="en-US" sz="4000" b="1" dirty="0">
                <a:solidFill>
                  <a:srgbClr val="990000"/>
                </a:solidFill>
                <a:latin typeface="宋体" panose="02010600030101010101" pitchFamily="2" charset="-122"/>
              </a:rPr>
              <a:t>名词或名短。另外，带“的”的定语放在不带“的”的定语前。</a:t>
            </a:r>
            <a:r>
              <a:rPr lang="zh-CN" altLang="en-US" sz="4000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4000" b="1" dirty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80" grpId="0"/>
      <p:bldP spid="24581" grpId="0" bldLvl="0" animBg="1"/>
      <p:bldP spid="2458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标题 35841"/>
          <p:cNvSpPr>
            <a:spLocks noGrp="1"/>
          </p:cNvSpPr>
          <p:nvPr>
            <p:ph type="title"/>
          </p:nvPr>
        </p:nvSpPr>
        <p:spPr>
          <a:xfrm>
            <a:off x="0" y="188913"/>
            <a:ext cx="7772400" cy="685800"/>
          </a:xfrm>
        </p:spPr>
        <p:txBody>
          <a:bodyPr lIns="92075" tIns="46038" rIns="92075" bIns="46038" anchor="ctr"/>
          <a:p>
            <a:r>
              <a:rPr lang="en-US" altLang="zh-CN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．多项状语的语序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35843" name="文本框 35842"/>
          <p:cNvSpPr txBox="1"/>
          <p:nvPr/>
        </p:nvSpPr>
        <p:spPr>
          <a:xfrm>
            <a:off x="0" y="765175"/>
            <a:ext cx="9467850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400" b="1" dirty="0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在休息室里许多老师昨天都同他热情地交谈。</a:t>
            </a:r>
            <a:r>
              <a:rPr lang="zh-CN" altLang="en-US" sz="4000" b="1" dirty="0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endParaRPr lang="zh-CN" altLang="en-US" sz="4000" b="1" dirty="0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5844" name="文本框 35843"/>
          <p:cNvSpPr txBox="1"/>
          <p:nvPr/>
        </p:nvSpPr>
        <p:spPr>
          <a:xfrm>
            <a:off x="250825" y="1628775"/>
            <a:ext cx="9144000" cy="1920875"/>
          </a:xfrm>
          <a:prstGeom prst="rect">
            <a:avLst/>
          </a:prstGeom>
          <a:solidFill>
            <a:srgbClr val="D1FDEC">
              <a:alpha val="48000"/>
            </a:srgbClr>
          </a:solidFill>
          <a:ln w="5715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4000" b="1" dirty="0">
                <a:solidFill>
                  <a:srgbClr val="990000"/>
                </a:solidFill>
                <a:latin typeface="宋体" panose="02010600030101010101" pitchFamily="2" charset="-122"/>
              </a:rPr>
              <a:t>      </a:t>
            </a:r>
            <a:r>
              <a:rPr lang="zh-CN" altLang="en-US" sz="4000" b="1" dirty="0">
                <a:solidFill>
                  <a:srgbClr val="990000"/>
                </a:solidFill>
                <a:latin typeface="宋体" panose="02010600030101010101" pitchFamily="2" charset="-122"/>
              </a:rPr>
              <a:t>正确的次序：许多老师昨天（时间）在休息室里（处所）都（范围）热情地（情态）同他（对象）交谈。</a:t>
            </a:r>
            <a:r>
              <a:rPr lang="zh-CN" altLang="en-US" sz="4000" b="1" dirty="0">
                <a:solidFill>
                  <a:srgbClr val="FFFF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endParaRPr lang="zh-CN" altLang="en-US" sz="4000" b="1" dirty="0">
              <a:solidFill>
                <a:srgbClr val="FFFF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5846" name="文本框 35845"/>
          <p:cNvSpPr txBox="1"/>
          <p:nvPr/>
        </p:nvSpPr>
        <p:spPr>
          <a:xfrm>
            <a:off x="0" y="3660775"/>
            <a:ext cx="9144000" cy="3197225"/>
          </a:xfrm>
          <a:prstGeom prst="rect">
            <a:avLst/>
          </a:prstGeom>
          <a:solidFill>
            <a:srgbClr val="FFE7CF"/>
          </a:solidFill>
          <a:ln w="57150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just">
              <a:buClr>
                <a:schemeClr val="bg1"/>
              </a:buClr>
            </a:pPr>
            <a:r>
              <a:rPr lang="zh-CN" altLang="en-US" sz="4000" b="1" dirty="0">
                <a:solidFill>
                  <a:srgbClr val="990000"/>
                </a:solidFill>
                <a:latin typeface="宋体" panose="02010600030101010101" pitchFamily="2" charset="-122"/>
              </a:rPr>
              <a:t>多项状语次序须注意的是：</a:t>
            </a:r>
            <a:endParaRPr lang="zh-CN" altLang="en-US" sz="4000" b="1" dirty="0">
              <a:solidFill>
                <a:srgbClr val="990000"/>
              </a:solidFill>
              <a:latin typeface="Times New Roman" panose="02020603050405020304" pitchFamily="18" charset="0"/>
            </a:endParaRPr>
          </a:p>
          <a:p>
            <a:pPr algn="just">
              <a:buClr>
                <a:schemeClr val="bg1"/>
              </a:buClr>
            </a:pPr>
            <a:r>
              <a:rPr lang="zh-CN" altLang="en-US" sz="4000" b="1" dirty="0">
                <a:solidFill>
                  <a:srgbClr val="990000"/>
                </a:solidFill>
                <a:latin typeface="宋体" panose="02010600030101010101" pitchFamily="2" charset="-122"/>
              </a:rPr>
              <a:t>   </a:t>
            </a:r>
            <a:r>
              <a:rPr lang="en-US" altLang="zh-CN" sz="4000" b="1" dirty="0">
                <a:solidFill>
                  <a:srgbClr val="990000"/>
                </a:solidFill>
                <a:latin typeface="宋体" panose="02010600030101010101" pitchFamily="2" charset="-122"/>
              </a:rPr>
              <a:t>①</a:t>
            </a:r>
            <a:r>
              <a:rPr lang="zh-CN" altLang="en-US" sz="4000" b="1" dirty="0">
                <a:solidFill>
                  <a:srgbClr val="990000"/>
                </a:solidFill>
                <a:latin typeface="宋体" panose="02010600030101010101" pitchFamily="2" charset="-122"/>
              </a:rPr>
              <a:t>表目的、原因、时间、处所的介宾短语往往前置；</a:t>
            </a:r>
            <a:r>
              <a:rPr lang="en-US" altLang="zh-CN" sz="4000" b="1" dirty="0">
                <a:solidFill>
                  <a:srgbClr val="990000"/>
                </a:solidFill>
                <a:latin typeface="宋体" panose="02010600030101010101" pitchFamily="2" charset="-122"/>
              </a:rPr>
              <a:t>②</a:t>
            </a:r>
            <a:r>
              <a:rPr lang="zh-CN" altLang="en-US" sz="4000" b="1" dirty="0">
                <a:solidFill>
                  <a:srgbClr val="990000"/>
                </a:solidFill>
                <a:latin typeface="宋体" panose="02010600030101010101" pitchFamily="2" charset="-122"/>
              </a:rPr>
              <a:t>先时间后处所；</a:t>
            </a:r>
            <a:r>
              <a:rPr lang="en-US" altLang="zh-CN" sz="4000" b="1" dirty="0">
                <a:solidFill>
                  <a:srgbClr val="990000"/>
                </a:solidFill>
                <a:latin typeface="宋体" panose="02010600030101010101" pitchFamily="2" charset="-122"/>
              </a:rPr>
              <a:t>③</a:t>
            </a:r>
            <a:r>
              <a:rPr lang="zh-CN" altLang="en-US" sz="4000" b="1" dirty="0">
                <a:solidFill>
                  <a:srgbClr val="990000"/>
                </a:solidFill>
                <a:latin typeface="宋体" panose="02010600030101010101" pitchFamily="2" charset="-122"/>
              </a:rPr>
              <a:t>副词（表范围或频率）；</a:t>
            </a:r>
            <a:r>
              <a:rPr lang="en-US" altLang="zh-CN" sz="4000" b="1" dirty="0">
                <a:solidFill>
                  <a:srgbClr val="990000"/>
                </a:solidFill>
                <a:latin typeface="宋体" panose="02010600030101010101" pitchFamily="2" charset="-122"/>
              </a:rPr>
              <a:t>④</a:t>
            </a:r>
            <a:r>
              <a:rPr lang="zh-CN" altLang="en-US" sz="4000" b="1" dirty="0">
                <a:solidFill>
                  <a:srgbClr val="990000"/>
                </a:solidFill>
                <a:latin typeface="宋体" panose="02010600030101010101" pitchFamily="2" charset="-122"/>
              </a:rPr>
              <a:t>形容词或动词（表情态）；</a:t>
            </a:r>
            <a:r>
              <a:rPr lang="en-US" altLang="zh-CN" sz="4000" b="1" dirty="0">
                <a:solidFill>
                  <a:srgbClr val="990000"/>
                </a:solidFill>
                <a:latin typeface="宋体" panose="02010600030101010101" pitchFamily="2" charset="-122"/>
              </a:rPr>
              <a:t>⑤</a:t>
            </a:r>
            <a:r>
              <a:rPr lang="zh-CN" altLang="en-US" sz="4000" b="1" dirty="0">
                <a:solidFill>
                  <a:srgbClr val="990000"/>
                </a:solidFill>
                <a:latin typeface="宋体" panose="02010600030101010101" pitchFamily="2" charset="-122"/>
              </a:rPr>
              <a:t>表对象的介宾短语。</a:t>
            </a:r>
            <a:r>
              <a:rPr lang="zh-CN" altLang="en-US" sz="4000" b="1" dirty="0">
                <a:solidFill>
                  <a:srgbClr val="FFFF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endParaRPr lang="zh-CN" altLang="en-US" sz="4000" b="1" dirty="0">
              <a:solidFill>
                <a:srgbClr val="FFFF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35843" grpId="0"/>
      <p:bldP spid="35844" grpId="0" bldLvl="0" animBg="1"/>
      <p:bldP spid="3584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9" name="文本框 39938"/>
          <p:cNvSpPr txBox="1"/>
          <p:nvPr/>
        </p:nvSpPr>
        <p:spPr>
          <a:xfrm>
            <a:off x="228600" y="155893"/>
            <a:ext cx="891540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4000" b="1" dirty="0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4000" b="1" dirty="0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关联词语位置</a:t>
            </a:r>
            <a:endParaRPr lang="zh-CN" altLang="en-US" sz="4000" b="1" dirty="0">
              <a:solidFill>
                <a:srgbClr val="3333CC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4000" b="1" dirty="0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000" b="1" dirty="0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4000" b="1" dirty="0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他如果不能实事求是，事业就会受到损失。</a:t>
            </a:r>
            <a:r>
              <a:rPr lang="zh-CN" altLang="en-US" sz="4000" b="1" dirty="0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endParaRPr lang="zh-CN" altLang="en-US" sz="4000" b="1" dirty="0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9946" name="文本框 39945"/>
          <p:cNvSpPr txBox="1"/>
          <p:nvPr/>
        </p:nvSpPr>
        <p:spPr>
          <a:xfrm>
            <a:off x="0" y="2401253"/>
            <a:ext cx="891540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4000" b="1" dirty="0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000" b="1" dirty="0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4000" b="1" dirty="0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要是一篇作品里的思想有问题，那么文字即使很不错，也是要不得的。</a:t>
            </a:r>
            <a:r>
              <a:rPr lang="zh-CN" altLang="en-US" sz="4000" b="1" dirty="0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4000" b="1" dirty="0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956" name="文本框 39955"/>
          <p:cNvSpPr txBox="1"/>
          <p:nvPr/>
        </p:nvSpPr>
        <p:spPr>
          <a:xfrm>
            <a:off x="0" y="3644900"/>
            <a:ext cx="9144000" cy="253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总结：关联词语的位置。一般来说，两个分句同一个主语时，关联词语在主语后边；不同主语时，关联词语在主语前边。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6">
                                            <p:txEl>
                                              <p:charRg st="0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9956">
                                            <p:txEl>
                                              <p:charRg st="0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/>
      <p:bldP spid="39946" grpId="0"/>
    </p:bldLst>
  </p:timing>
</p:sld>
</file>

<file path=ppt/theme/theme1.xml><?xml version="1.0" encoding="utf-8"?>
<a:theme xmlns:a="http://schemas.openxmlformats.org/drawingml/2006/main" name="ELEGANT">
  <a:themeElements>
    <a:clrScheme name="ELEGANT 3">
      <a:dk1>
        <a:srgbClr val="000000"/>
      </a:dk1>
      <a:lt1>
        <a:srgbClr val="FFFFFF"/>
      </a:lt1>
      <a:dk2>
        <a:srgbClr val="000000"/>
      </a:dk2>
      <a:lt2>
        <a:srgbClr val="CECECE"/>
      </a:lt2>
      <a:accent1>
        <a:srgbClr val="DADADA"/>
      </a:accent1>
      <a:accent2>
        <a:srgbClr val="676767"/>
      </a:accent2>
      <a:accent3>
        <a:srgbClr val="FFFFFF"/>
      </a:accent3>
      <a:accent4>
        <a:srgbClr val="000000"/>
      </a:accent4>
      <a:accent5>
        <a:srgbClr val="EAEAEA"/>
      </a:accent5>
      <a:accent6>
        <a:srgbClr val="5D5D5D"/>
      </a:accent6>
      <a:hlink>
        <a:srgbClr val="474747"/>
      </a:hlink>
      <a:folHlink>
        <a:srgbClr val="919191"/>
      </a:folHlink>
    </a:clrScheme>
    <a:fontScheme name="ELEGANT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ELEGANT 1">
        <a:dk1>
          <a:srgbClr val="000000"/>
        </a:dk1>
        <a:lt1>
          <a:srgbClr val="FFFFFF"/>
        </a:lt1>
        <a:dk2>
          <a:srgbClr val="990066"/>
        </a:dk2>
        <a:lt2>
          <a:srgbClr val="FFFF00"/>
        </a:lt2>
        <a:accent1>
          <a:srgbClr val="996633"/>
        </a:accent1>
        <a:accent2>
          <a:srgbClr val="CC6600"/>
        </a:accent2>
        <a:accent3>
          <a:srgbClr val="CAAAB8"/>
        </a:accent3>
        <a:accent4>
          <a:srgbClr val="DADADA"/>
        </a:accent4>
        <a:accent5>
          <a:srgbClr val="CAB8AD"/>
        </a:accent5>
        <a:accent6>
          <a:srgbClr val="B95C00"/>
        </a:accent6>
        <a:hlink>
          <a:srgbClr val="999933"/>
        </a:hlink>
        <a:folHlink>
          <a:srgbClr val="CC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LEGANT 2">
        <a:dk1>
          <a:srgbClr val="000000"/>
        </a:dk1>
        <a:lt1>
          <a:srgbClr val="9999FF"/>
        </a:lt1>
        <a:dk2>
          <a:srgbClr val="6600FF"/>
        </a:dk2>
        <a:lt2>
          <a:srgbClr val="FFFFFF"/>
        </a:lt2>
        <a:accent1>
          <a:srgbClr val="CCCCFF"/>
        </a:accent1>
        <a:accent2>
          <a:srgbClr val="FF99FF"/>
        </a:accent2>
        <a:accent3>
          <a:srgbClr val="CACAFF"/>
        </a:accent3>
        <a:accent4>
          <a:srgbClr val="000000"/>
        </a:accent4>
        <a:accent5>
          <a:srgbClr val="E2E2FF"/>
        </a:accent5>
        <a:accent6>
          <a:srgbClr val="E78AE7"/>
        </a:accent6>
        <a:hlink>
          <a:srgbClr val="00CC66"/>
        </a:hlink>
        <a:folHlink>
          <a:srgbClr val="66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LEGANT 3">
        <a:dk1>
          <a:srgbClr val="000000"/>
        </a:dk1>
        <a:lt1>
          <a:srgbClr val="FFFFFF"/>
        </a:lt1>
        <a:dk2>
          <a:srgbClr val="000000"/>
        </a:dk2>
        <a:lt2>
          <a:srgbClr val="CECECE"/>
        </a:lt2>
        <a:accent1>
          <a:srgbClr val="DADADA"/>
        </a:accent1>
        <a:accent2>
          <a:srgbClr val="676767"/>
        </a:accent2>
        <a:accent3>
          <a:srgbClr val="FFFFFF"/>
        </a:accent3>
        <a:accent4>
          <a:srgbClr val="000000"/>
        </a:accent4>
        <a:accent5>
          <a:srgbClr val="EAEAEA"/>
        </a:accent5>
        <a:accent6>
          <a:srgbClr val="5D5D5D"/>
        </a:accent6>
        <a:hlink>
          <a:srgbClr val="474747"/>
        </a:hlink>
        <a:folHlink>
          <a:srgbClr val="91919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Quadrant">
  <a:themeElements>
    <a:clrScheme name="1_Quadrant 2">
      <a:dk1>
        <a:srgbClr val="000000"/>
      </a:dk1>
      <a:lt1>
        <a:srgbClr val="FFFFFF"/>
      </a:lt1>
      <a:dk2>
        <a:srgbClr val="420000"/>
      </a:dk2>
      <a:lt2>
        <a:srgbClr val="660000"/>
      </a:lt2>
      <a:accent1>
        <a:srgbClr val="CCCC00"/>
      </a:accent1>
      <a:accent2>
        <a:srgbClr val="999966"/>
      </a:accent2>
      <a:accent3>
        <a:srgbClr val="FFFFFF"/>
      </a:accent3>
      <a:accent4>
        <a:srgbClr val="000000"/>
      </a:accent4>
      <a:accent5>
        <a:srgbClr val="E2E2AA"/>
      </a:accent5>
      <a:accent6>
        <a:srgbClr val="8A8A5C"/>
      </a:accent6>
      <a:hlink>
        <a:srgbClr val="996633"/>
      </a:hlink>
      <a:folHlink>
        <a:srgbClr val="993300"/>
      </a:folHlink>
    </a:clrScheme>
    <a:fontScheme name="1_Quadrant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Quadrant 1">
        <a:dk1>
          <a:srgbClr val="5C5674"/>
        </a:dk1>
        <a:lt1>
          <a:srgbClr val="FFFFFF"/>
        </a:lt1>
        <a:dk2>
          <a:srgbClr val="85986A"/>
        </a:dk2>
        <a:lt2>
          <a:srgbClr val="FFFFFF"/>
        </a:lt2>
        <a:accent1>
          <a:srgbClr val="666633"/>
        </a:accent1>
        <a:accent2>
          <a:srgbClr val="ADC5B8"/>
        </a:accent2>
        <a:accent3>
          <a:srgbClr val="C2CAB9"/>
        </a:accent3>
        <a:accent4>
          <a:srgbClr val="DADADA"/>
        </a:accent4>
        <a:accent5>
          <a:srgbClr val="B8B8AD"/>
        </a:accent5>
        <a:accent6>
          <a:srgbClr val="9CB2A6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Quadrant 2">
        <a:dk1>
          <a:srgbClr val="000000"/>
        </a:dk1>
        <a:lt1>
          <a:srgbClr val="FFFFFF"/>
        </a:lt1>
        <a:dk2>
          <a:srgbClr val="420000"/>
        </a:dk2>
        <a:lt2>
          <a:srgbClr val="660000"/>
        </a:lt2>
        <a:accent1>
          <a:srgbClr val="CCCC00"/>
        </a:accent1>
        <a:accent2>
          <a:srgbClr val="999966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8A8A5C"/>
        </a:accent6>
        <a:hlink>
          <a:srgbClr val="996633"/>
        </a:hlink>
        <a:folHlink>
          <a:srgbClr val="99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Quadrant 3">
        <a:dk1>
          <a:srgbClr val="618052"/>
        </a:dk1>
        <a:lt1>
          <a:srgbClr val="FFFFE3"/>
        </a:lt1>
        <a:dk2>
          <a:srgbClr val="162E36"/>
        </a:dk2>
        <a:lt2>
          <a:srgbClr val="FFFFFF"/>
        </a:lt2>
        <a:accent1>
          <a:srgbClr val="336699"/>
        </a:accent1>
        <a:accent2>
          <a:srgbClr val="69888B"/>
        </a:accent2>
        <a:accent3>
          <a:srgbClr val="ABADAE"/>
        </a:accent3>
        <a:accent4>
          <a:srgbClr val="DADAC2"/>
        </a:accent4>
        <a:accent5>
          <a:srgbClr val="ADB8CA"/>
        </a:accent5>
        <a:accent6>
          <a:srgbClr val="5E7B7D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Quadrant 4">
        <a:dk1>
          <a:srgbClr val="000000"/>
        </a:dk1>
        <a:lt1>
          <a:srgbClr val="FFFFFF"/>
        </a:lt1>
        <a:dk2>
          <a:srgbClr val="000000"/>
        </a:dk2>
        <a:lt2>
          <a:srgbClr val="CC0000"/>
        </a:lt2>
        <a:accent1>
          <a:srgbClr val="FFCC00"/>
        </a:accent1>
        <a:accent2>
          <a:srgbClr val="3366CC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2D5CB9"/>
        </a:accent6>
        <a:hlink>
          <a:srgbClr val="666699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Quadrant 5">
        <a:dk1>
          <a:srgbClr val="666699"/>
        </a:dk1>
        <a:lt1>
          <a:srgbClr val="FFFFFF"/>
        </a:lt1>
        <a:dk2>
          <a:srgbClr val="000033"/>
        </a:dk2>
        <a:lt2>
          <a:srgbClr val="FFFFFF"/>
        </a:lt2>
        <a:accent1>
          <a:srgbClr val="9966FF"/>
        </a:accent1>
        <a:accent2>
          <a:srgbClr val="CCCCFF"/>
        </a:accent2>
        <a:accent3>
          <a:srgbClr val="AAAAAD"/>
        </a:accent3>
        <a:accent4>
          <a:srgbClr val="DADADA"/>
        </a:accent4>
        <a:accent5>
          <a:srgbClr val="CAB8FF"/>
        </a:accent5>
        <a:accent6>
          <a:srgbClr val="B9B9E7"/>
        </a:accent6>
        <a:hlink>
          <a:srgbClr val="CCCC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Quadrant 6">
        <a:dk1>
          <a:srgbClr val="000000"/>
        </a:dk1>
        <a:lt1>
          <a:srgbClr val="FFFFFF"/>
        </a:lt1>
        <a:dk2>
          <a:srgbClr val="000000"/>
        </a:dk2>
        <a:lt2>
          <a:srgbClr val="669966"/>
        </a:lt2>
        <a:accent1>
          <a:srgbClr val="CCCC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8AB9"/>
        </a:accent6>
        <a:hlink>
          <a:srgbClr val="000066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Quadrant 7">
        <a:dk1>
          <a:srgbClr val="0099CC"/>
        </a:dk1>
        <a:lt1>
          <a:srgbClr val="FFFFFF"/>
        </a:lt1>
        <a:dk2>
          <a:srgbClr val="000099"/>
        </a:dk2>
        <a:lt2>
          <a:srgbClr val="FFFFFF"/>
        </a:lt2>
        <a:accent1>
          <a:srgbClr val="0099CC"/>
        </a:accent1>
        <a:accent2>
          <a:srgbClr val="6600FF"/>
        </a:accent2>
        <a:accent3>
          <a:srgbClr val="AAAACA"/>
        </a:accent3>
        <a:accent4>
          <a:srgbClr val="DADADA"/>
        </a:accent4>
        <a:accent5>
          <a:srgbClr val="AACAE2"/>
        </a:accent5>
        <a:accent6>
          <a:srgbClr val="5C00E7"/>
        </a:accent6>
        <a:hlink>
          <a:srgbClr val="FFCC00"/>
        </a:hlink>
        <a:folHlink>
          <a:srgbClr val="00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Quadrant 8">
        <a:dk1>
          <a:srgbClr val="000033"/>
        </a:dk1>
        <a:lt1>
          <a:srgbClr val="FFFFFF"/>
        </a:lt1>
        <a:dk2>
          <a:srgbClr val="003366"/>
        </a:dk2>
        <a:lt2>
          <a:srgbClr val="275C6D"/>
        </a:lt2>
        <a:accent1>
          <a:srgbClr val="A7D2DF"/>
        </a:accent1>
        <a:accent2>
          <a:srgbClr val="108DA6"/>
        </a:accent2>
        <a:accent3>
          <a:srgbClr val="FFFFFF"/>
        </a:accent3>
        <a:accent4>
          <a:srgbClr val="00002A"/>
        </a:accent4>
        <a:accent5>
          <a:srgbClr val="D0E5EC"/>
        </a:accent5>
        <a:accent6>
          <a:srgbClr val="0D7F96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Quadrant 9">
        <a:dk1>
          <a:srgbClr val="CC3300"/>
        </a:dk1>
        <a:lt1>
          <a:srgbClr val="FFFFFF"/>
        </a:lt1>
        <a:dk2>
          <a:srgbClr val="000000"/>
        </a:dk2>
        <a:lt2>
          <a:srgbClr val="FFFFCC"/>
        </a:lt2>
        <a:accent1>
          <a:srgbClr val="FF9900"/>
        </a:accent1>
        <a:accent2>
          <a:srgbClr val="993300"/>
        </a:accent2>
        <a:accent3>
          <a:srgbClr val="AAAAAA"/>
        </a:accent3>
        <a:accent4>
          <a:srgbClr val="DADADA"/>
        </a:accent4>
        <a:accent5>
          <a:srgbClr val="FFCAAA"/>
        </a:accent5>
        <a:accent6>
          <a:srgbClr val="8A2D00"/>
        </a:accent6>
        <a:hlink>
          <a:srgbClr val="CEC5A2"/>
        </a:hlink>
        <a:folHlink>
          <a:srgbClr val="DDDDDD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ELEGANT">
  <a:themeElements>
    <a:clrScheme name="1_ELEGANT 3">
      <a:dk1>
        <a:srgbClr val="000000"/>
      </a:dk1>
      <a:lt1>
        <a:srgbClr val="FFFFFF"/>
      </a:lt1>
      <a:dk2>
        <a:srgbClr val="000000"/>
      </a:dk2>
      <a:lt2>
        <a:srgbClr val="CECECE"/>
      </a:lt2>
      <a:accent1>
        <a:srgbClr val="DADADA"/>
      </a:accent1>
      <a:accent2>
        <a:srgbClr val="676767"/>
      </a:accent2>
      <a:accent3>
        <a:srgbClr val="FFFFFF"/>
      </a:accent3>
      <a:accent4>
        <a:srgbClr val="000000"/>
      </a:accent4>
      <a:accent5>
        <a:srgbClr val="EAEAEA"/>
      </a:accent5>
      <a:accent6>
        <a:srgbClr val="5D5D5D"/>
      </a:accent6>
      <a:hlink>
        <a:srgbClr val="474747"/>
      </a:hlink>
      <a:folHlink>
        <a:srgbClr val="919191"/>
      </a:folHlink>
    </a:clrScheme>
    <a:fontScheme name="1_ELEGANT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ELEGANT 1">
        <a:dk1>
          <a:srgbClr val="000000"/>
        </a:dk1>
        <a:lt1>
          <a:srgbClr val="FFFFFF"/>
        </a:lt1>
        <a:dk2>
          <a:srgbClr val="990066"/>
        </a:dk2>
        <a:lt2>
          <a:srgbClr val="FFFF00"/>
        </a:lt2>
        <a:accent1>
          <a:srgbClr val="996633"/>
        </a:accent1>
        <a:accent2>
          <a:srgbClr val="CC6600"/>
        </a:accent2>
        <a:accent3>
          <a:srgbClr val="CAAAB8"/>
        </a:accent3>
        <a:accent4>
          <a:srgbClr val="DADADA"/>
        </a:accent4>
        <a:accent5>
          <a:srgbClr val="CAB8AD"/>
        </a:accent5>
        <a:accent6>
          <a:srgbClr val="B95C00"/>
        </a:accent6>
        <a:hlink>
          <a:srgbClr val="999933"/>
        </a:hlink>
        <a:folHlink>
          <a:srgbClr val="CC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LEGANT 2">
        <a:dk1>
          <a:srgbClr val="000000"/>
        </a:dk1>
        <a:lt1>
          <a:srgbClr val="9999FF"/>
        </a:lt1>
        <a:dk2>
          <a:srgbClr val="6600FF"/>
        </a:dk2>
        <a:lt2>
          <a:srgbClr val="FFFFFF"/>
        </a:lt2>
        <a:accent1>
          <a:srgbClr val="CCCCFF"/>
        </a:accent1>
        <a:accent2>
          <a:srgbClr val="FF99FF"/>
        </a:accent2>
        <a:accent3>
          <a:srgbClr val="CACAFF"/>
        </a:accent3>
        <a:accent4>
          <a:srgbClr val="000000"/>
        </a:accent4>
        <a:accent5>
          <a:srgbClr val="E2E2FF"/>
        </a:accent5>
        <a:accent6>
          <a:srgbClr val="E78AE7"/>
        </a:accent6>
        <a:hlink>
          <a:srgbClr val="00CC66"/>
        </a:hlink>
        <a:folHlink>
          <a:srgbClr val="66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LEGANT 3">
        <a:dk1>
          <a:srgbClr val="000000"/>
        </a:dk1>
        <a:lt1>
          <a:srgbClr val="FFFFFF"/>
        </a:lt1>
        <a:dk2>
          <a:srgbClr val="000000"/>
        </a:dk2>
        <a:lt2>
          <a:srgbClr val="CECECE"/>
        </a:lt2>
        <a:accent1>
          <a:srgbClr val="DADADA"/>
        </a:accent1>
        <a:accent2>
          <a:srgbClr val="676767"/>
        </a:accent2>
        <a:accent3>
          <a:srgbClr val="FFFFFF"/>
        </a:accent3>
        <a:accent4>
          <a:srgbClr val="000000"/>
        </a:accent4>
        <a:accent5>
          <a:srgbClr val="EAEAEA"/>
        </a:accent5>
        <a:accent6>
          <a:srgbClr val="5D5D5D"/>
        </a:accent6>
        <a:hlink>
          <a:srgbClr val="474747"/>
        </a:hlink>
        <a:folHlink>
          <a:srgbClr val="91919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古瓶荷花">
  <a:themeElements>
    <a:clrScheme name="1_古瓶荷花 1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E"/>
      </a:accent4>
      <a:accent5>
        <a:srgbClr val="E2F4FF"/>
      </a:accent5>
      <a:accent6>
        <a:srgbClr val="2D8AE7"/>
      </a:accent6>
      <a:hlink>
        <a:srgbClr val="CC0066"/>
      </a:hlink>
      <a:folHlink>
        <a:srgbClr val="7D7DA9"/>
      </a:folHlink>
    </a:clrScheme>
    <a:fontScheme name="1_古瓶荷花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古瓶荷花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古瓶荷花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古瓶荷花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古瓶荷花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古瓶荷花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古瓶荷花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古瓶荷花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古瓶荷花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5255</Words>
  <Application>WPS 演示</Application>
  <PresentationFormat/>
  <Paragraphs>428</Paragraphs>
  <Slides>51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7</vt:i4>
      </vt:variant>
      <vt:variant>
        <vt:lpstr>幻灯片标题</vt:lpstr>
      </vt:variant>
      <vt:variant>
        <vt:i4>51</vt:i4>
      </vt:variant>
    </vt:vector>
  </HeadingPairs>
  <TitlesOfParts>
    <vt:vector size="76" baseType="lpstr">
      <vt:lpstr>Arial</vt:lpstr>
      <vt:lpstr>宋体</vt:lpstr>
      <vt:lpstr>Wingdings</vt:lpstr>
      <vt:lpstr>Times New Roman</vt:lpstr>
      <vt:lpstr>Calibri</vt:lpstr>
      <vt:lpstr>华文行楷</vt:lpstr>
      <vt:lpstr>华文楷体</vt:lpstr>
      <vt:lpstr>ˎ̥</vt:lpstr>
      <vt:lpstr>黑体</vt:lpstr>
      <vt:lpstr>微软雅黑</vt:lpstr>
      <vt:lpstr>Arial Unicode MS</vt:lpstr>
      <vt:lpstr>Segoe Print</vt:lpstr>
      <vt:lpstr>隶书</vt:lpstr>
      <vt:lpstr>华文彩云</vt:lpstr>
      <vt:lpstr>幼圆</vt:lpstr>
      <vt:lpstr>楷体_GB2312</vt:lpstr>
      <vt:lpstr>新宋体</vt:lpstr>
      <vt:lpstr>方正姚体</vt:lpstr>
      <vt:lpstr>ELEGANT</vt:lpstr>
      <vt:lpstr>1_Quadrant</vt:lpstr>
      <vt:lpstr>1_ELEGANT</vt:lpstr>
      <vt:lpstr>1_古瓶荷花</vt:lpstr>
      <vt:lpstr>Office 主题</vt:lpstr>
      <vt:lpstr>1_Office 主题</vt:lpstr>
      <vt:lpstr>2_Office 主题</vt:lpstr>
      <vt:lpstr>专题:辨析并修改病句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2．修饰语的语序 </vt:lpstr>
      <vt:lpstr>4．多项状语的语序 </vt:lpstr>
      <vt:lpstr>PowerPoint 演示文稿</vt:lpstr>
      <vt:lpstr>6．介词结构的位置 </vt:lpstr>
      <vt:lpstr>7．递进关系词语的语序 </vt:lpstr>
      <vt:lpstr>PowerPoint 演示文稿</vt:lpstr>
      <vt:lpstr>（二）搭配不当   1．主谓搭配不当 </vt:lpstr>
      <vt:lpstr>2．动宾搭配不当 </vt:lpstr>
      <vt:lpstr>3．主宾搭配不当 </vt:lpstr>
      <vt:lpstr>4．修饰语和中心语搭配不当 </vt:lpstr>
      <vt:lpstr>5．介宾搭配不当 </vt:lpstr>
      <vt:lpstr>6．关联词语搭配不当 </vt:lpstr>
      <vt:lpstr>留意成对关联词语</vt:lpstr>
      <vt:lpstr>PowerPoint 演示文稿</vt:lpstr>
      <vt:lpstr>7．一面与两面搭配不当 </vt:lpstr>
      <vt:lpstr>9、多用否定词，造成句意相反： </vt:lpstr>
      <vt:lpstr>PowerPoint 演示文稿</vt:lpstr>
      <vt:lpstr>留意两面词</vt:lpstr>
      <vt:lpstr>PowerPoint 演示文稿</vt:lpstr>
      <vt:lpstr>留意否定词</vt:lpstr>
      <vt:lpstr>1、搭配不当： </vt:lpstr>
      <vt:lpstr>PowerPoint 演示文稿</vt:lpstr>
      <vt:lpstr>PowerPoint 演示文稿</vt:lpstr>
      <vt:lpstr>注意介词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7、句式杂糅：	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10、指代不明、表意不明、歧义句： </vt:lpstr>
      <vt:lpstr>（六）不合逻辑 </vt:lpstr>
      <vt:lpstr>PowerPoint 演示文稿</vt:lpstr>
      <vt:lpstr>11、不符合实际： 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</dc:creator>
  <cp:lastModifiedBy>Administrator</cp:lastModifiedBy>
  <cp:revision>124</cp:revision>
  <dcterms:created xsi:type="dcterms:W3CDTF">2005-05-16T00:38:55Z</dcterms:created>
  <dcterms:modified xsi:type="dcterms:W3CDTF">2022-02-10T13:59:22Z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2052-10.1.0.6747</vt:lpwstr>
  </property>
</Properties>
</file>