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309" r:id="rId4"/>
    <p:sldId id="349" r:id="rId5"/>
    <p:sldId id="351" r:id="rId6"/>
    <p:sldId id="352" r:id="rId7"/>
    <p:sldId id="353" r:id="rId8"/>
    <p:sldId id="354" r:id="rId9"/>
    <p:sldId id="355" r:id="rId10"/>
    <p:sldId id="360" r:id="rId11"/>
    <p:sldId id="357" r:id="rId12"/>
    <p:sldId id="356" r:id="rId13"/>
    <p:sldId id="332" r:id="rId14"/>
    <p:sldId id="367" r:id="rId15"/>
    <p:sldId id="368" r:id="rId16"/>
    <p:sldId id="369" r:id="rId17"/>
    <p:sldId id="370" r:id="rId18"/>
    <p:sldId id="371" r:id="rId19"/>
    <p:sldId id="372" r:id="rId20"/>
    <p:sldId id="335" r:id="rId21"/>
    <p:sldId id="376" r:id="rId22"/>
    <p:sldId id="377" r:id="rId23"/>
    <p:sldId id="378" r:id="rId24"/>
    <p:sldId id="379" r:id="rId25"/>
    <p:sldId id="334" r:id="rId26"/>
    <p:sldId id="333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78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tags" Target="tags/tag1.xml" /><Relationship Id="rId29" Type="http://schemas.openxmlformats.org/officeDocument/2006/relationships/presProps" Target="presProps.xml" /><Relationship Id="rId3" Type="http://schemas.openxmlformats.org/officeDocument/2006/relationships/handoutMaster" Target="handoutMasters/handoutMaster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2021/12/19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472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9267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4576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623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3189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972549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801475" y="103801"/>
            <a:ext cx="7447280" cy="7683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4400" smtClean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小说阅读中物象的意蕴及作用</a:t>
            </a:r>
            <a:endParaRPr lang="zh-CN" altLang="en-US" sz="44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1011555"/>
            <a:ext cx="12192000" cy="58464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        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语言、人物、环境和情节被视为小说的四大要素。其实，小说，还有一个不可缺少的要素，如鲁迅作品中</a:t>
            </a:r>
            <a:r>
              <a:rPr lang="zh-CN" altLang="en-US" sz="28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孔乙己吃的茴香豆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；《药》里的“</a:t>
            </a:r>
            <a:r>
              <a:rPr lang="zh-CN" altLang="en-US" sz="28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血馒头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”；莫伯桑《项链》中的</a:t>
            </a:r>
            <a:r>
              <a:rPr lang="zh-CN" altLang="en-US" sz="28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假项链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；契诃夫《变色龙》中那条“</a:t>
            </a:r>
            <a:r>
              <a:rPr lang="zh-CN" altLang="en-US" sz="28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咬人的小狗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”；《老人与海》里的“</a:t>
            </a:r>
            <a:r>
              <a:rPr lang="zh-CN" altLang="en-US" sz="28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鲨鱼</a:t>
            </a:r>
            <a:r>
              <a:rPr lang="en-US" altLang="zh-CN" sz="2800">
                <a:solidFill>
                  <a:schemeClr val="tx1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”</a:t>
            </a:r>
            <a:r>
              <a:rPr lang="zh-CN" altLang="en-US" sz="2800">
                <a:solidFill>
                  <a:schemeClr val="tx1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。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这些“小零件”在以语言为媒介。通过故事情节、环境或心理意绪的描述展示倾向的小说里，孤立地看，似乎微不足道，但这些自然存在物一旦进入作家的艺术构思，在特定的艺术情境里，却有着非凡的意义，动人心魄的艺术效果。我们把这些“零件”称之为“物象”。</a:t>
            </a:r>
          </a:p>
          <a:p>
            <a:pPr fontAlgn="auto">
              <a:lnSpc>
                <a:spcPct val="100000"/>
              </a:lnSpc>
              <a:spcBef>
                <a:spcPts val="1200"/>
              </a:spcBef>
            </a:pP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 </a:t>
            </a:r>
            <a:r>
              <a:rPr lang="en-US" altLang="zh-CN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       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小说行文中恰当地借助物象描写，可以把要</a:t>
            </a:r>
            <a:r>
              <a:rPr lang="zh-CN" altLang="en-US" sz="28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说明的道理或要表达的深意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，隐含在文章所描述的情景或事物之中，使文章更优美，更含蓄。让读者自己去揣摩、咀嚼，给读者留下深思、想象和寻味的余地，收到言有尽而意无穷的表达效果，从而提高文章的感染力。小说中的物象，就是倾注了作者的思想与情感的生动鲜明的形象，它是作者抒怀言志的凭借与依据。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12192000" cy="6400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spcBef>
                <a:spcPts val="1200"/>
              </a:spcBef>
            </a:pPr>
            <a:r>
              <a:rPr lang="zh-CN" altLang="en-US" sz="3000" u="wavyHeavy">
                <a:solidFill>
                  <a:schemeClr val="tx1"/>
                </a:solidFill>
                <a:uFill>
                  <a:solidFill>
                    <a:srgbClr val="7030A0"/>
                  </a:solidFill>
                </a:u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最后，我们结合文本具体分析物象在文中起的作用，而不能笼地回答，更不能只是在说套话</a:t>
            </a: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。</a:t>
            </a:r>
          </a:p>
          <a:p>
            <a:pPr fontAlgn="auto">
              <a:spcBef>
                <a:spcPts val="1200"/>
              </a:spcBef>
            </a:pP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 </a:t>
            </a:r>
            <a:r>
              <a:rPr lang="en-US" altLang="zh-CN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       </a:t>
            </a: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这就要我们先要区分物象类别与特征。物象大体分为两类：</a:t>
            </a:r>
            <a:r>
              <a:rPr lang="zh-CN" altLang="en-US" sz="30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一是自然环境类</a:t>
            </a: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，像《林教头风雪山神庙》“风雪”物象，本身就具有环境描写的作用，特别注意它在</a:t>
            </a:r>
            <a:r>
              <a:rPr lang="zh-CN" altLang="en-US" sz="30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渲染气氛、铺设背景中</a:t>
            </a: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的作用。</a:t>
            </a:r>
            <a:r>
              <a:rPr lang="zh-CN" altLang="en-US" sz="3000">
                <a:solidFill>
                  <a:srgbClr val="C0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二是日常物品类</a:t>
            </a: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，像《项链》与人物密切相关的物象，特别注意它在表现人物形象中的作用。再者要注意物象出现的位置，尤其是反复出现的位置，要紧紧结合上下文分析。另外要注意题干关键词。并不是所有小说的物象都具有六个方面基本作用，有时题干中关键词会揭示我们我们人哪些方面回答。</a:t>
            </a:r>
          </a:p>
          <a:p>
            <a:pPr fontAlgn="auto">
              <a:spcBef>
                <a:spcPts val="1200"/>
              </a:spcBef>
            </a:pP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 </a:t>
            </a:r>
            <a:r>
              <a:rPr lang="en-US" altLang="zh-CN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       </a:t>
            </a: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总之，物象是高考小说阅读中非常常见的一种考察题型。只要我们能够认清它的概念和作用，进而知道它的解答思路，并且能够结合文本规范答题，避免一律套语作答，那么在高考中对付它就游刃有余了。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826770"/>
            <a:ext cx="12192000" cy="3014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0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依据小说相关内容，分析小说中多次写到鲨鱼的作用。</a:t>
            </a:r>
          </a:p>
          <a:p>
            <a:pPr fontAlgn="auto">
              <a:spcBef>
                <a:spcPts val="1200"/>
              </a:spcBef>
            </a:pPr>
            <a:r>
              <a:rPr lang="zh-CN" altLang="en-US" sz="30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答：①鲨鱼</a:t>
            </a:r>
            <a:r>
              <a:rPr lang="zh-CN" altLang="en-US" sz="3000">
                <a:solidFill>
                  <a:srgbClr val="FF0000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象征</a:t>
            </a:r>
            <a:r>
              <a:rPr lang="zh-CN" altLang="en-US" sz="30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困难，</a:t>
            </a:r>
            <a:r>
              <a:rPr lang="zh-CN" altLang="en-US" sz="3000">
                <a:solidFill>
                  <a:srgbClr val="FF0000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象征</a:t>
            </a:r>
            <a:r>
              <a:rPr lang="zh-CN" altLang="en-US" sz="30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与人作对的社会。、与自然力量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方正仿宋_GB2312" panose="02000000000000000000" charset="-122"/>
                <a:cs typeface="Arial" panose="020b0604020202020204" pitchFamily="34" charset="0"/>
              </a:rPr>
              <a:t>→</a:t>
            </a:r>
            <a:endParaRPr lang="zh-CN" altLang="en-US" sz="3000">
              <a:latin typeface="Arial" panose="020b0604020202020204" pitchFamily="34" charset="0"/>
              <a:ea typeface="方正仿宋_GB2312" panose="02000000000000000000" charset="-122"/>
              <a:cs typeface="Arial" panose="020b0604020202020204" pitchFamily="34" charset="0"/>
            </a:endParaRPr>
          </a:p>
          <a:p>
            <a:pPr fontAlgn="auto">
              <a:spcBef>
                <a:spcPts val="1200"/>
              </a:spcBef>
            </a:pPr>
            <a:r>
              <a:rPr lang="zh-CN" altLang="en-US" sz="30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②鲨鱼的凶猛，</a:t>
            </a:r>
            <a:r>
              <a:rPr lang="zh-CN" altLang="en-US" sz="3000">
                <a:solidFill>
                  <a:srgbClr val="FF0000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反衬</a:t>
            </a:r>
            <a:r>
              <a:rPr lang="zh-CN" altLang="en-US" sz="30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出老人的坚强旁敢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方正仿宋_GB2312" panose="02000000000000000000" charset="-122"/>
                <a:cs typeface="Arial" panose="020b0604020202020204" pitchFamily="34" charset="0"/>
              </a:rPr>
              <a:t>→</a:t>
            </a:r>
            <a:endParaRPr lang="zh-CN" altLang="en-US" sz="3000">
              <a:latin typeface="方正仿宋_GB2312" panose="02000000000000000000" charset="-122"/>
              <a:ea typeface="方正仿宋_GB2312" panose="02000000000000000000" charset="-122"/>
              <a:cs typeface="方正仿宋_GB2312" panose="02000000000000000000" charset="-122"/>
            </a:endParaRPr>
          </a:p>
          <a:p>
            <a:pPr fontAlgn="auto">
              <a:spcBef>
                <a:spcPts val="1200"/>
              </a:spcBef>
            </a:pPr>
            <a:r>
              <a:rPr lang="zh-CN" altLang="en-US" sz="30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③</a:t>
            </a:r>
            <a:r>
              <a:rPr lang="zh-CN" altLang="en-US" sz="3000">
                <a:solidFill>
                  <a:srgbClr val="FF0000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推动</a:t>
            </a:r>
            <a:r>
              <a:rPr lang="zh-CN" altLang="en-US" sz="30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了故事</a:t>
            </a:r>
            <a:r>
              <a:rPr lang="zh-CN" altLang="en-US" sz="3000">
                <a:solidFill>
                  <a:srgbClr val="FF0000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情节的发展</a:t>
            </a:r>
            <a:r>
              <a:rPr lang="zh-CN" altLang="en-US" sz="30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，使情节跌宕起伏，吸引读者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方正仿宋_GB2312" panose="02000000000000000000" charset="-122"/>
                <a:cs typeface="Arial" panose="020b0604020202020204" pitchFamily="34" charset="0"/>
              </a:rPr>
              <a:t>→</a:t>
            </a:r>
            <a:endParaRPr lang="zh-CN" altLang="en-US" sz="3000" b="1">
              <a:solidFill>
                <a:srgbClr val="FF0000"/>
              </a:solidFill>
              <a:latin typeface="方正仿宋_GB2312" panose="02000000000000000000" charset="-122"/>
              <a:ea typeface="方正仿宋_GB2312" panose="02000000000000000000" charset="-122"/>
              <a:cs typeface="方正仿宋_GB2312" panose="02000000000000000000" charset="-122"/>
            </a:endParaRPr>
          </a:p>
          <a:p>
            <a:pPr fontAlgn="auto">
              <a:spcBef>
                <a:spcPts val="1200"/>
              </a:spcBef>
            </a:pPr>
            <a:r>
              <a:rPr lang="zh-CN" altLang="en-US" sz="30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④</a:t>
            </a:r>
            <a:r>
              <a:rPr lang="zh-CN" altLang="en-US" sz="3000">
                <a:solidFill>
                  <a:srgbClr val="FF0000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强化小说主题</a:t>
            </a:r>
            <a:r>
              <a:rPr lang="zh-CN" altLang="en-US" sz="30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“你尽可把他消灭掉，可就是打不败他”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方正仿宋_GB2312" panose="02000000000000000000" charset="-122"/>
                <a:cs typeface="Arial" panose="020b0604020202020204" pitchFamily="34" charset="0"/>
              </a:rPr>
              <a:t>→</a:t>
            </a:r>
            <a:endParaRPr lang="zh-CN" altLang="en-US" sz="3000">
              <a:latin typeface="方正仿宋_GB2312" panose="02000000000000000000" charset="-122"/>
              <a:ea typeface="方正仿宋_GB2312" panose="02000000000000000000" charset="-122"/>
              <a:cs typeface="方正仿宋_GB2312" panose="0200000000000000000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699008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回扣教材：</a:t>
            </a:r>
            <a:r>
              <a:rPr lang="zh-CN" altLang="en-US" sz="4000">
                <a:solidFill>
                  <a:schemeClr val="tx1"/>
                </a:solidFill>
                <a:effectLst/>
                <a:latin typeface="方正清仿宋 简 Bold" panose="02000800000000000000" charset="-122"/>
                <a:ea typeface="方正清仿宋 简 Bold" panose="02000800000000000000" charset="-122"/>
              </a:rPr>
              <a:t>必修三</a:t>
            </a:r>
            <a:r>
              <a:rPr lang="zh-CN" altLang="en-US" sz="3600">
                <a:solidFill>
                  <a:schemeClr val="tx1"/>
                </a:solidFill>
                <a:effectLst/>
                <a:latin typeface="方正清仿宋 简 Bold" panose="02000800000000000000" charset="-122"/>
                <a:ea typeface="方正清仿宋 简 Bold" panose="02000800000000000000" charset="-122"/>
              </a:rPr>
              <a:t>《老人与海》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161145" y="1439545"/>
            <a:ext cx="291782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000">
                <a:solidFill>
                  <a:srgbClr val="C00000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仿宋_GB2312" panose="02000000000000000000" charset="-122"/>
                <a:sym typeface="+mn-ea"/>
              </a:rPr>
              <a:t>物象本身的意义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858000" y="2060575"/>
            <a:ext cx="304228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000">
                <a:solidFill>
                  <a:srgbClr val="C00000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仿宋_GB2312" panose="02000000000000000000" charset="-122"/>
                <a:sym typeface="+mn-ea"/>
              </a:rPr>
              <a:t>物象与人的联系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444990" y="2681605"/>
            <a:ext cx="26339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rgbClr val="C00000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仿宋_GB2312" panose="02000000000000000000" charset="-122"/>
                <a:sym typeface="+mn-ea"/>
              </a:rPr>
              <a:t>物象与情节的关系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303385" y="3572510"/>
            <a:ext cx="27762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rgbClr val="C00000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仿宋_GB2312" panose="02000000000000000000" charset="-122"/>
                <a:sym typeface="+mn-ea"/>
              </a:rPr>
              <a:t>物象与主题的联系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0" y="0"/>
            <a:ext cx="12191365" cy="6831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solidFill>
                  <a:srgbClr val="1D41D5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          [2021·</a:t>
            </a:r>
            <a:r>
              <a:rPr lang="zh-CN" altLang="en-US" sz="2400">
                <a:solidFill>
                  <a:srgbClr val="1D41D5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新Ⅰ卷</a:t>
            </a:r>
            <a:r>
              <a:rPr lang="en-US" altLang="zh-CN" sz="2400">
                <a:solidFill>
                  <a:srgbClr val="1D41D5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]     </a:t>
            </a:r>
            <a:r>
              <a:rPr lang="zh-CN" altLang="en-US" sz="28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石门阵   卞之琳</a:t>
            </a:r>
          </a:p>
          <a:p>
            <a:pPr fontAlgn="auto">
              <a:spcBef>
                <a:spcPts val="600"/>
              </a:spcBef>
            </a:pPr>
            <a:r>
              <a:rPr lang="en-US" altLang="zh-CN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zh-CN" altLang="en-US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①“诸葛孔明摆下了八阵图，叫陆逊那小子，得意洋洋，跨马而来的，只见左一块石头，右一块石头，石头，石头，石头，直弄得头都昏了。他一看来势不炒，就勒转了马头，横冲直撞，焦头烂额，逃回了原路。——这《三国》里的故事，你们还记得吗？”</a:t>
            </a:r>
          </a:p>
          <a:p>
            <a:r>
              <a:rPr lang="en-US" altLang="zh-CN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zh-CN" altLang="en-US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②说到了这里，干咳了一声，木匠王生枝抬起了眼睛，打量了一番列在他面前的许多面孔。</a:t>
            </a:r>
          </a:p>
          <a:p>
            <a:r>
              <a:rPr lang="en-US" altLang="zh-CN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zh-CN" altLang="en-US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③男人的面孔，女人的面孔，小孩子的面孔。带胡子的有，麻的有，长雀斑的有，带酒窝的有，一共十来张，在中秋前两天的月光里，有明有暗，可是全一眼不眨，只是点点头，意思要王木匠尽管讲下去得了。</a:t>
            </a:r>
          </a:p>
          <a:p>
            <a:r>
              <a:rPr lang="en-US" altLang="zh-CN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zh-CN" altLang="en-US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④王木匠手巧。譬如，现在邻近各村常用的由煤油箱改造的水桶子，确是王木匠的发明。他的手艺不止见长于他的本行。</a:t>
            </a:r>
          </a:p>
          <a:p>
            <a:r>
              <a:rPr lang="en-US" altLang="zh-CN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zh-CN" altLang="en-US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⑤“对，我正要给你们摆一个和八阵图差不多的</a:t>
            </a:r>
            <a:r>
              <a:rPr lang="zh-CN" altLang="en-US" sz="2700" b="1">
                <a:solidFill>
                  <a:srgbClr val="1D41D5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石门阵</a:t>
            </a:r>
            <a:r>
              <a:rPr lang="zh-CN" altLang="en-US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。不过几句话，一点新闻，</a:t>
            </a:r>
            <a:r>
              <a:rPr lang="zh-CN" altLang="en-US" sz="2700" b="1">
                <a:solidFill>
                  <a:srgbClr val="1D41D5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石门阵摆退鬼子兵</a:t>
            </a:r>
            <a:r>
              <a:rPr lang="zh-CN" altLang="en-US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。”</a:t>
            </a:r>
          </a:p>
          <a:p>
            <a:r>
              <a:rPr lang="en-US" altLang="zh-CN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zh-CN" altLang="en-US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⑥老王捡去才落到颈脖子上的一片枯枣树叶子，随即干咳了一声。</a:t>
            </a:r>
          </a:p>
          <a:p>
            <a:r>
              <a:rPr lang="en-US" altLang="zh-CN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zh-CN" altLang="en-US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⑦“来了。”大家一起想。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0" y="0"/>
            <a:ext cx="1809750" cy="583565"/>
          </a:xfrm>
          <a:prstGeom prst="rect">
            <a:avLst/>
          </a:prstGeom>
          <a:noFill/>
          <a:ln w="12700" cmpd="sng">
            <a:solidFill>
              <a:schemeClr val="accent2">
                <a:lumMod val="75000"/>
              </a:schemeClr>
            </a:solidFill>
            <a:prstDash val="sysDot"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小标宋_GBK" panose="02000000000000000000" charset="-122"/>
                <a:ea typeface="方正小标宋_GBK" panose="02000000000000000000" charset="-122"/>
              </a:rPr>
              <a:t>真题引路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0" y="0"/>
            <a:ext cx="12191365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/>
            <a:r>
              <a:rPr lang="en-US" altLang="zh-CN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zh-CN" altLang="en-US" sz="27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⑧果然——</a:t>
            </a:r>
          </a:p>
          <a:p>
            <a:pPr fontAlgn="auto"/>
            <a:r>
              <a:rPr lang="en-US" altLang="zh-CN" sz="27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</a:t>
            </a:r>
            <a:r>
              <a:rPr lang="en-US" altLang="zh-CN" sz="27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</a:t>
            </a:r>
            <a:r>
              <a:rPr lang="zh-CN" altLang="en-US" sz="27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⑨“来了！来了，一群鬼子兵！”</a:t>
            </a:r>
          </a:p>
          <a:p>
            <a:pPr fontAlgn="auto"/>
            <a:r>
              <a:rPr lang="en-US" altLang="zh-CN" sz="27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zh-CN" altLang="en-US" sz="27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⑩王木匠转过头来望望山坡下转进村子里来的白路，仿佛日本兵当真从那边来了，把听众给吓了一跳。</a:t>
            </a:r>
          </a:p>
          <a:p>
            <a:pPr fontAlgn="auto"/>
            <a:r>
              <a:rPr lang="en-US" altLang="zh-CN" sz="27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⑪</a:t>
            </a:r>
            <a:r>
              <a:rPr lang="zh-CN" altLang="en-US" sz="27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“他们先在远处山头上向镇上望，用望远镜，看得清清楚楚的。</a:t>
            </a:r>
          </a:p>
          <a:p>
            <a:pPr fontAlgn="auto"/>
            <a:r>
              <a:rPr lang="en-US" altLang="zh-CN" sz="27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⑫</a:t>
            </a:r>
            <a:r>
              <a:rPr lang="zh-CN" altLang="en-US" sz="27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“那条小街上有人吗？没有。</a:t>
            </a:r>
          </a:p>
          <a:p>
            <a:pPr fontAlgn="auto"/>
            <a:r>
              <a:rPr lang="en-US" altLang="zh-CN" sz="27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⑬</a:t>
            </a:r>
            <a:r>
              <a:rPr lang="zh-CN" altLang="en-US" sz="27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“那个院子里有人吗？没有。</a:t>
            </a:r>
          </a:p>
          <a:p>
            <a:pPr marL="0" lvl="0" indent="0" fontAlgn="auto">
              <a:buNone/>
            </a:pPr>
            <a:r>
              <a:rPr lang="en-US" altLang="zh-CN" sz="27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⑭</a:t>
            </a:r>
            <a:r>
              <a:rPr lang="zh-CN" altLang="en-US" sz="27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“那堆小树丛背后有人吗？没有。</a:t>
            </a:r>
          </a:p>
          <a:p>
            <a:pPr fontAlgn="auto"/>
            <a:r>
              <a:rPr lang="en-US" altLang="zh-CN" sz="27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  <a:sym typeface="+mn-ea"/>
              </a:rPr>
              <a:t>      </a:t>
            </a:r>
            <a:r>
              <a:rPr lang="en-US" altLang="zh-CN" sz="27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⑮</a:t>
            </a:r>
            <a:r>
              <a:rPr lang="en-US" altLang="zh-CN" sz="265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“八路军走光了。好，那个头儿，吩咐先下去五十个胆子最大的‘皇军</a:t>
            </a:r>
            <a:r>
              <a:rPr lang="zh-CN" altLang="en-US" sz="265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’。</a:t>
            </a:r>
            <a:endParaRPr lang="en-US" altLang="zh-CN" sz="27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方正仿宋_GBK" panose="02000000000000000000" charset="-122"/>
              <a:sym typeface="+mn-ea"/>
            </a:endParaRPr>
          </a:p>
          <a:p>
            <a:pPr fontAlgn="auto"/>
            <a:r>
              <a:rPr lang="en-US" altLang="zh-CN" sz="27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  <a:sym typeface="+mn-ea"/>
              </a:rPr>
              <a:t>      ⑯</a:t>
            </a:r>
            <a:r>
              <a:rPr lang="zh-CN" altLang="en-US" sz="27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“‘开步走！’他们下来了，那五十个鬼子，骑了马。”</a:t>
            </a:r>
            <a:endParaRPr lang="zh-CN" altLang="en-US" sz="2700">
              <a:solidFill>
                <a:schemeClr val="tx1"/>
              </a:solidFill>
              <a:latin typeface="方正仿宋_GBK" panose="02000000000000000000" charset="-122"/>
              <a:ea typeface="方正仿宋_GBK" panose="02000000000000000000" charset="-122"/>
              <a:cs typeface="方正仿宋_GBK" panose="02000000000000000000" charset="-122"/>
            </a:endParaRPr>
          </a:p>
          <a:p>
            <a:pPr fontAlgn="auto"/>
            <a:r>
              <a:rPr lang="en-US" altLang="zh-CN" sz="27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    </a:t>
            </a:r>
            <a:r>
              <a:rPr lang="en-US" altLang="zh-CN" sz="27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  <a:sym typeface="+mn-ea"/>
              </a:rPr>
              <a:t>⑰</a:t>
            </a:r>
            <a:r>
              <a:rPr lang="zh-CN" altLang="en-US" sz="27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“这条镇不是就完了吗？”宋长发很担心地插上了一句。</a:t>
            </a:r>
            <a:endParaRPr lang="zh-CN" altLang="en-US" sz="2700">
              <a:solidFill>
                <a:schemeClr val="tx1"/>
              </a:solidFill>
              <a:latin typeface="方正仿宋_GBK" panose="02000000000000000000" charset="-122"/>
              <a:ea typeface="方正仿宋_GBK" panose="02000000000000000000" charset="-122"/>
              <a:cs typeface="方正仿宋_GBK" panose="02000000000000000000" charset="-122"/>
            </a:endParaRPr>
          </a:p>
          <a:p>
            <a:pPr fontAlgn="auto"/>
            <a:r>
              <a:rPr lang="en-US" altLang="zh-CN" sz="27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    </a:t>
            </a:r>
            <a:r>
              <a:rPr lang="en-US" altLang="zh-CN" sz="27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  <a:sym typeface="+mn-ea"/>
              </a:rPr>
              <a:t>⑱</a:t>
            </a:r>
            <a:r>
              <a:rPr lang="zh-CN" altLang="en-US" sz="27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王木匠没有理他，干咳了一声，接下去：</a:t>
            </a:r>
            <a:endParaRPr lang="zh-CN" altLang="en-US" sz="2700">
              <a:solidFill>
                <a:schemeClr val="tx1"/>
              </a:solidFill>
              <a:latin typeface="方正仿宋_GBK" panose="02000000000000000000" charset="-122"/>
              <a:ea typeface="方正仿宋_GBK" panose="02000000000000000000" charset="-122"/>
              <a:cs typeface="方正仿宋_GBK" panose="02000000000000000000" charset="-122"/>
            </a:endParaRPr>
          </a:p>
          <a:p>
            <a:pPr fontAlgn="auto"/>
            <a:r>
              <a:rPr lang="en-US" altLang="zh-CN" sz="27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    </a:t>
            </a:r>
            <a:r>
              <a:rPr lang="en-US" altLang="zh-CN" sz="27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  <a:sym typeface="+mn-ea"/>
              </a:rPr>
              <a:t>⑲</a:t>
            </a:r>
            <a:r>
              <a:rPr lang="zh-CN" altLang="en-US" sz="27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“骑了马，得意洋洋！瞧，第一个麻子，腰板挺得多直啊。瞧，第二个是八字胡子，第三个是小耳朵。小耳朵回过头来，看后面跟来的都很威风，就把头昂得高些。</a:t>
            </a:r>
            <a:endParaRPr lang="zh-CN" altLang="en-US" sz="2700">
              <a:solidFill>
                <a:schemeClr val="tx1"/>
              </a:solidFill>
              <a:latin typeface="方正仿宋_GBK" panose="02000000000000000000" charset="-122"/>
              <a:ea typeface="方正仿宋_GBK" panose="02000000000000000000" charset="-122"/>
              <a:cs typeface="方正仿宋_GBK" panose="02000000000000000000" charset="-122"/>
            </a:endParaRPr>
          </a:p>
          <a:p>
            <a:pPr fontAlgn="auto"/>
            <a:r>
              <a:rPr lang="en-US" altLang="zh-CN" sz="27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    </a:t>
            </a:r>
            <a:r>
              <a:rPr lang="en-US" altLang="zh-CN" sz="27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  <a:sym typeface="+mn-ea"/>
              </a:rPr>
              <a:t>⑳</a:t>
            </a:r>
            <a:r>
              <a:rPr lang="zh-CN" altLang="en-US" sz="27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“小耳朵的心是在一家老百姓的闺阁房里。</a:t>
            </a: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0" y="0"/>
            <a:ext cx="12191365" cy="6323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/>
            <a:r>
              <a:rPr lang="en-US" altLang="zh-CN" sz="27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    </a:t>
            </a:r>
            <a:r>
              <a:rPr lang="en-US" altLang="zh-CN" sz="27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  <a:sym typeface="+mn-ea"/>
              </a:rPr>
              <a:t>㉑</a:t>
            </a:r>
            <a:r>
              <a:rPr lang="zh-CN" altLang="en-US" sz="27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“八字胡子的心是在一家老百姓的铁柜里。</a:t>
            </a:r>
            <a:endParaRPr lang="zh-CN" altLang="en-US" sz="2700">
              <a:solidFill>
                <a:schemeClr val="tx1"/>
              </a:solidFill>
              <a:latin typeface="方正仿宋_GBK" panose="02000000000000000000" charset="-122"/>
              <a:ea typeface="方正仿宋_GBK" panose="02000000000000000000" charset="-122"/>
              <a:cs typeface="方正仿宋_GBK" panose="02000000000000000000" charset="-122"/>
            </a:endParaRPr>
          </a:p>
          <a:p>
            <a:pPr fontAlgn="auto"/>
            <a:r>
              <a:rPr lang="en-US" altLang="zh-CN" sz="27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    </a:t>
            </a:r>
            <a:r>
              <a:rPr lang="en-US" altLang="zh-CN" sz="27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仿宋_GBK" panose="02000000000000000000" charset="-122"/>
                <a:sym typeface="+mn-ea"/>
              </a:rPr>
              <a:t>㉒</a:t>
            </a:r>
            <a:r>
              <a:rPr lang="zh-CN" altLang="en-US" sz="27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“麻子的心是在一家老百姓的猪圈里。”</a:t>
            </a:r>
            <a:endParaRPr lang="zh-CN" altLang="en-US" sz="2700">
              <a:solidFill>
                <a:schemeClr val="tx1"/>
              </a:solidFill>
              <a:latin typeface="方正仿宋_GBK" panose="02000000000000000000" charset="-122"/>
              <a:ea typeface="方正仿宋_GBK" panose="02000000000000000000" charset="-122"/>
              <a:cs typeface="方正仿宋_GBK" panose="02000000000000000000" charset="-122"/>
            </a:endParaRPr>
          </a:p>
          <a:p>
            <a:pPr fontAlgn="auto"/>
            <a:r>
              <a:rPr lang="en-US" altLang="zh-CN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  <a:sym typeface="+mn-ea"/>
              </a:rPr>
              <a:t>    </a:t>
            </a:r>
            <a:r>
              <a:rPr lang="en-US" altLang="zh-CN" sz="27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  <a:sym typeface="+mn-ea"/>
              </a:rPr>
              <a:t>㉓</a:t>
            </a:r>
            <a:r>
              <a:rPr lang="zh-CN" altLang="en-US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  <a:sym typeface="+mn-ea"/>
              </a:rPr>
              <a:t>“真不是好东西！”谁的声音？李矮子？因为隔壁李矮子院里的驴忽然叫起来了，仿佛怕给日本兵抓去呢。</a:t>
            </a:r>
          </a:p>
          <a:p>
            <a:pPr fontAlgn="auto"/>
            <a:r>
              <a:rPr lang="en-US" altLang="zh-CN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en-US" altLang="zh-CN" sz="27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</a:rPr>
              <a:t>㉔</a:t>
            </a:r>
            <a:r>
              <a:rPr lang="zh-CN" altLang="en-US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“说话间，不知不觉，已经走进了村子。</a:t>
            </a:r>
          </a:p>
          <a:p>
            <a:pPr fontAlgn="auto"/>
            <a:r>
              <a:rPr lang="en-US" altLang="zh-CN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en-US" altLang="zh-CN" sz="27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</a:rPr>
              <a:t>㉕</a:t>
            </a:r>
            <a:r>
              <a:rPr lang="zh-CN" altLang="en-US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“麻子忽然在一家门口勒住了马。八字胡子、小耳朵和后边四十七个人都勒住了马。满街上鸦雀无声。</a:t>
            </a:r>
          </a:p>
          <a:p>
            <a:pPr fontAlgn="auto"/>
            <a:r>
              <a:rPr lang="en-US" altLang="zh-CN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en-US" altLang="zh-CN" sz="27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</a:rPr>
              <a:t>㉖</a:t>
            </a:r>
            <a:r>
              <a:rPr lang="zh-CN" altLang="en-US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“麻子盯住了一家的</a:t>
            </a:r>
            <a:r>
              <a:rPr lang="zh-CN" altLang="en-US" sz="2700" b="1">
                <a:solidFill>
                  <a:srgbClr val="1D41D5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屋门</a:t>
            </a:r>
            <a:r>
              <a:rPr lang="zh-CN" altLang="en-US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，不作声。</a:t>
            </a:r>
          </a:p>
          <a:p>
            <a:pPr fontAlgn="auto"/>
            <a:r>
              <a:rPr lang="en-US" altLang="zh-CN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en-US" altLang="zh-CN" sz="27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</a:rPr>
              <a:t>㉗</a:t>
            </a:r>
            <a:r>
              <a:rPr lang="zh-CN" altLang="en-US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“小耳朵也盯住了那家的</a:t>
            </a:r>
            <a:r>
              <a:rPr lang="zh-CN" altLang="en-US" sz="2700" b="1">
                <a:solidFill>
                  <a:srgbClr val="1D41D5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门</a:t>
            </a:r>
            <a:r>
              <a:rPr lang="zh-CN" altLang="en-US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，不作声。”</a:t>
            </a:r>
          </a:p>
          <a:p>
            <a:pPr fontAlgn="auto"/>
            <a:r>
              <a:rPr lang="en-US" altLang="zh-CN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en-US" altLang="zh-CN" sz="27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</a:rPr>
              <a:t>㉘</a:t>
            </a:r>
            <a:r>
              <a:rPr lang="zh-CN" altLang="en-US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“他们看见了什么呀？奇怪。”小梅子插上来一句，仿佛代表了全场听众。</a:t>
            </a:r>
            <a:r>
              <a:rPr lang="en-US" altLang="zh-CN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</a:t>
            </a:r>
          </a:p>
          <a:p>
            <a:pPr fontAlgn="auto"/>
            <a:r>
              <a:rPr lang="en-US" altLang="zh-CN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en-US" altLang="zh-CN" sz="27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</a:rPr>
              <a:t>㉙</a:t>
            </a:r>
            <a:r>
              <a:rPr lang="zh-CN" altLang="en-US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“他们看见了什么呀？奇怪——后边那四十七个‘皇军’也这样问哪，可是没有出声。他们不作一声在那边发愣，那五十个‘皇军’。</a:t>
            </a:r>
          </a:p>
          <a:p>
            <a:pPr fontAlgn="auto"/>
            <a:r>
              <a:rPr lang="en-US" altLang="zh-CN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en-US" altLang="zh-CN" sz="27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</a:rPr>
              <a:t>㉚</a:t>
            </a:r>
            <a:r>
              <a:rPr lang="zh-CN" altLang="en-US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“他们看见了什么呢？奇怪。</a:t>
            </a:r>
          </a:p>
          <a:p>
            <a:pPr fontAlgn="auto"/>
            <a:r>
              <a:rPr lang="en-US" altLang="zh-CN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en-US" altLang="zh-CN" sz="27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</a:rPr>
              <a:t>㉛</a:t>
            </a:r>
            <a:r>
              <a:rPr lang="zh-CN" altLang="en-US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“他们什么也没有看见，只看见门里堵满了石头——</a:t>
            </a:r>
            <a:r>
              <a:rPr lang="zh-CN" altLang="en-US" sz="2700" b="1">
                <a:solidFill>
                  <a:srgbClr val="1D41D5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石头门</a:t>
            </a:r>
            <a:r>
              <a:rPr lang="zh-CN" altLang="en-US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。</a:t>
            </a:r>
          </a:p>
          <a:p>
            <a:pPr fontAlgn="auto"/>
            <a:r>
              <a:rPr lang="en-US" altLang="zh-CN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en-US" altLang="zh-CN" sz="27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</a:rPr>
              <a:t>㉜</a:t>
            </a:r>
            <a:r>
              <a:rPr lang="zh-CN" altLang="en-US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“他们索性向前跑，沿街向左向右转了两个弯。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0" y="0"/>
            <a:ext cx="12191365" cy="6323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/>
            <a:r>
              <a:rPr lang="en-US" altLang="zh-CN" sz="27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en-US" altLang="zh-CN" sz="2700"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</a:rPr>
              <a:t>㉝</a:t>
            </a:r>
            <a:r>
              <a:rPr lang="zh-CN" altLang="en-US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“一路上——</a:t>
            </a:r>
          </a:p>
          <a:p>
            <a:pPr fontAlgn="auto"/>
            <a:r>
              <a:rPr lang="en-US" altLang="zh-CN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en-US" altLang="zh-CN" sz="27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</a:rPr>
              <a:t>㉞</a:t>
            </a:r>
            <a:r>
              <a:rPr lang="zh-CN" altLang="en-US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“向左看：</a:t>
            </a:r>
            <a:r>
              <a:rPr lang="zh-CN" altLang="en-US" sz="2700" b="1">
                <a:solidFill>
                  <a:srgbClr val="1D41D5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石头门</a:t>
            </a:r>
            <a:r>
              <a:rPr lang="zh-CN" altLang="en-US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。</a:t>
            </a:r>
          </a:p>
          <a:p>
            <a:pPr fontAlgn="auto"/>
            <a:r>
              <a:rPr lang="en-US" altLang="zh-CN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en-US" altLang="zh-CN" sz="27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</a:rPr>
              <a:t>㉟</a:t>
            </a:r>
            <a:r>
              <a:rPr lang="zh-CN" altLang="en-US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“向右看：</a:t>
            </a:r>
            <a:r>
              <a:rPr lang="zh-CN" altLang="en-US" sz="2700" b="1">
                <a:solidFill>
                  <a:srgbClr val="1D41D5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石头门</a:t>
            </a:r>
            <a:r>
              <a:rPr lang="zh-CN" altLang="en-US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。</a:t>
            </a:r>
          </a:p>
          <a:p>
            <a:pPr fontAlgn="auto"/>
            <a:r>
              <a:rPr lang="en-US" altLang="zh-CN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en-US" altLang="zh-CN" sz="27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</a:rPr>
              <a:t>㊱</a:t>
            </a:r>
            <a:r>
              <a:rPr lang="zh-CN" altLang="en-US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</a:t>
            </a:r>
            <a:r>
              <a:rPr lang="zh-CN" altLang="en-US" sz="2700" b="1">
                <a:solidFill>
                  <a:srgbClr val="1D41D5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石头门</a:t>
            </a:r>
            <a:r>
              <a:rPr lang="zh-CN" altLang="en-US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。</a:t>
            </a:r>
            <a:r>
              <a:rPr lang="zh-CN" altLang="en-US" sz="2700" b="1">
                <a:solidFill>
                  <a:srgbClr val="1D41D5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石头门</a:t>
            </a:r>
            <a:r>
              <a:rPr lang="zh-CN" altLang="en-US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。</a:t>
            </a:r>
            <a:r>
              <a:rPr lang="zh-CN" altLang="en-US" sz="2700" b="1">
                <a:solidFill>
                  <a:srgbClr val="1D41D5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石头门</a:t>
            </a:r>
            <a:r>
              <a:rPr lang="zh-CN" altLang="en-US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。”</a:t>
            </a:r>
          </a:p>
          <a:p>
            <a:pPr fontAlgn="auto"/>
            <a:r>
              <a:rPr lang="en-US" altLang="zh-CN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en-US" altLang="zh-CN" sz="27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</a:rPr>
              <a:t>㊲</a:t>
            </a:r>
            <a:r>
              <a:rPr lang="zh-CN" altLang="en-US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“干脆说吧，别那么别扭的！”宋长发老婆着急了，也仿佛代表了全场听众。</a:t>
            </a:r>
          </a:p>
          <a:p>
            <a:pPr fontAlgn="auto"/>
            <a:r>
              <a:rPr lang="zh-CN" altLang="en-US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</a:t>
            </a:r>
            <a:r>
              <a:rPr lang="en-US" altLang="zh-CN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</a:t>
            </a:r>
            <a:r>
              <a:rPr lang="en-US" altLang="zh-CN" sz="27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  <a:sym typeface="+mn-ea"/>
              </a:rPr>
              <a:t>㊳</a:t>
            </a:r>
            <a:r>
              <a:rPr lang="zh-CN" altLang="en-US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“他们的脸都白了。听，四面山头上一片喊杀的声音！打枪的声音！八路吧？看，山头上那么多人呢，糟了！糟了！”</a:t>
            </a:r>
          </a:p>
          <a:p>
            <a:pPr fontAlgn="auto"/>
            <a:r>
              <a:rPr lang="en-US" altLang="zh-CN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en-US" altLang="zh-CN" sz="27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</a:rPr>
              <a:t>㊴</a:t>
            </a:r>
            <a:r>
              <a:rPr lang="zh-CN" altLang="en-US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“好了！好了！”谁的声音？仿佛大家的声音。</a:t>
            </a:r>
          </a:p>
          <a:p>
            <a:pPr fontAlgn="auto"/>
            <a:r>
              <a:rPr lang="en-US" altLang="zh-CN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en-US" altLang="zh-CN" sz="27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</a:rPr>
              <a:t>㊵</a:t>
            </a:r>
            <a:r>
              <a:rPr lang="zh-CN" altLang="en-US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“他们勒转了马头，死命踢着马肚皮，向左，向右，转了两个弯。他们就横冲直撞，连奔带蹿地逃命了。</a:t>
            </a:r>
          </a:p>
          <a:p>
            <a:pPr fontAlgn="auto"/>
            <a:r>
              <a:rPr lang="en-US" altLang="zh-CN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en-US" altLang="zh-CN" sz="27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</a:rPr>
              <a:t>㊶</a:t>
            </a:r>
            <a:r>
              <a:rPr lang="zh-CN" altLang="en-US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“逃出了镇口，心里跳得像马蹄一样急呢。</a:t>
            </a:r>
          </a:p>
          <a:p>
            <a:pPr fontAlgn="auto"/>
            <a:r>
              <a:rPr lang="en-US" altLang="zh-CN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en-US" altLang="zh-CN" sz="27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</a:rPr>
              <a:t>㊷</a:t>
            </a:r>
            <a:r>
              <a:rPr lang="zh-CN" altLang="en-US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“麻子还在想：我这一身肥肉不至于喂他们的麦田吧。</a:t>
            </a:r>
          </a:p>
          <a:p>
            <a:pPr fontAlgn="auto"/>
            <a:r>
              <a:rPr lang="en-US" altLang="zh-CN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en-US" altLang="zh-CN" sz="27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</a:rPr>
              <a:t>㊸</a:t>
            </a:r>
            <a:r>
              <a:rPr lang="zh-CN" altLang="en-US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“八字胡子还在想：我抢来的钞票不至于被他们捡回去吧。</a:t>
            </a:r>
          </a:p>
          <a:p>
            <a:pPr fontAlgn="auto"/>
            <a:r>
              <a:rPr lang="en-US" altLang="zh-CN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    </a:t>
            </a:r>
            <a:r>
              <a:rPr lang="en-US" altLang="zh-CN" sz="27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仿宋_GB2312" panose="02000000000000000000" charset="-122"/>
              </a:rPr>
              <a:t>㊹</a:t>
            </a:r>
            <a:r>
              <a:rPr lang="zh-CN" altLang="en-US" sz="2700">
                <a:solidFill>
                  <a:schemeClr val="tx1"/>
                </a:solidFill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</a:rPr>
              <a:t>“小耳朵还在想：我怀里的相片不至于被他们拿去上报吧。”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731635" y="0"/>
            <a:ext cx="5459730" cy="14763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这里的</a:t>
            </a:r>
            <a:r>
              <a:rPr lang="en-US" altLang="zh-CN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“</a:t>
            </a: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门”是老百姓抗击日本鬼子时摆的“石门阵”，代表着老百姓抗日的智慧和决心。</a:t>
            </a:r>
            <a:endParaRPr lang="zh-CN" altLang="en-US" sz="3000"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0" y="0"/>
            <a:ext cx="12191365" cy="6739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/>
            <a:r>
              <a:rPr lang="en-US" altLang="zh-CN" sz="24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㊺</a:t>
            </a:r>
            <a:r>
              <a:rPr lang="zh-CN" altLang="en-US" sz="24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“老王，你活像钻进了他们的心里了。”李矮子说，意思是两重的，表示不相信，也表示惊叹他叫人不能不相信。</a:t>
            </a:r>
          </a:p>
          <a:p>
            <a:pPr fontAlgn="auto"/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㊻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“胡老三，”王生枝说，把眼睛对准了一个衔着旱烟管的男子，“昨天你也在南教场听过政治指导员的报告的，你说我可曾说谎。那条镇叫洪子店，在太行山那边。”</a:t>
            </a:r>
          </a:p>
          <a:p>
            <a:pPr fontAlgn="auto"/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㊼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“大致还不错，”胡老三说了，“部队在镇东十五里地方，和敌人打了一昼夜。农民救国会集了五百会员，三个钟头内把全镇上能搬的都搬走了，五百会员就拿起了枪，躲在围山上等了。不过，老王，门是用砖头堵的。”</a:t>
            </a:r>
          </a:p>
          <a:p>
            <a:pPr fontAlgn="auto"/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㊽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“那有什么关系，</a:t>
            </a:r>
            <a:r>
              <a:rPr lang="zh-CN" altLang="en-US" sz="2400" b="1">
                <a:solidFill>
                  <a:srgbClr val="1D41D5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石头门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说起来好听一点。只要不是木头门就行了。木头门烧得开。上次苏家峪不是给门板都烧光了。洪子店也烧去了许多。可是我老王一年来明白了一个道理：</a:t>
            </a:r>
            <a:r>
              <a:rPr lang="zh-CN" altLang="en-US" sz="2400">
                <a:solidFill>
                  <a:srgbClr val="1D41D5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守住了大门，不用关二门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。对，把我们的门板烧掉呢，我们就</a:t>
            </a:r>
            <a:r>
              <a:rPr lang="zh-CN" altLang="en-US" sz="2400" b="1">
                <a:solidFill>
                  <a:srgbClr val="1D41D5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夜不闭户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。”</a:t>
            </a:r>
          </a:p>
          <a:p>
            <a:pPr fontAlgn="auto"/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㊾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“那你就少了生意了，人家以后还要你做门板吗？”</a:t>
            </a:r>
          </a:p>
          <a:p>
            <a:pPr fontAlgn="auto"/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㊿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大家笑了，同情王生枝。</a:t>
            </a:r>
          </a:p>
          <a:p>
            <a:pPr fontAlgn="auto"/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51.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王生枝在月光里走回家去的时候，倒认真地</a:t>
            </a:r>
            <a:r>
              <a:rPr lang="zh-CN" altLang="en-US" sz="2400" b="1">
                <a:solidFill>
                  <a:srgbClr val="1D41D5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想起当真到了处处夜不闭户的时代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。他常常想做一张极精致的衣橱，已经设计了多年，总可以有做成的一天了。不过他知道大家</a:t>
            </a:r>
            <a:r>
              <a:rPr lang="zh-CN" altLang="en-US" sz="2400" b="1">
                <a:solidFill>
                  <a:srgbClr val="1D41D5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还得先摆多少次真正的石门阵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，不是用口，“也得用手。”王木匠看看自己结实的突起了老茧的掌心，说不出由于哪一种情感，不由得感叹了一下：“我这双手呵！”</a:t>
            </a:r>
          </a:p>
          <a:p>
            <a:pPr algn="r" fontAlgn="auto"/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延安，1938年秋</a:t>
            </a:r>
          </a:p>
          <a:p>
            <a:pPr algn="r" fontAlgn="auto"/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(有删改)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72160" y="1271270"/>
            <a:ext cx="11419840" cy="18148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第二处的</a:t>
            </a:r>
            <a:r>
              <a:rPr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“门”是王木匠对于抗日的心得体会，“我老王一年来明白了一个道理：守住了大门，不用关二门”</a:t>
            </a:r>
            <a:r>
              <a:rPr lang="zh-CN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。这里的“大门”指的是“国门”，“二门”指的是“老百姓自家的门”。也就是国家强大了，守护住了国门，没有人敢来侵略，那么老百姓就不需要关自家的门。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0" y="5939790"/>
            <a:ext cx="10784840" cy="5219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第三处的</a:t>
            </a:r>
            <a:r>
              <a:rPr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“门”是全国人民用智慧想出的抗击侵略者的方法和策略。</a:t>
            </a: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0" y="0"/>
            <a:ext cx="12192000" cy="66160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spcBef>
                <a:spcPts val="600"/>
              </a:spcBef>
            </a:pPr>
            <a:r>
              <a:rPr lang="en-US" sz="2800" b="0">
                <a:solidFill>
                  <a:srgbClr val="FF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[2021·</a:t>
            </a:r>
            <a:r>
              <a:rPr lang="zh-CN" altLang="en-US" sz="2800" b="0">
                <a:solidFill>
                  <a:srgbClr val="FF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新Ⅰ卷</a:t>
            </a:r>
            <a:r>
              <a:rPr lang="en-US" sz="2800" b="0">
                <a:solidFill>
                  <a:srgbClr val="FF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]</a:t>
            </a:r>
            <a:r>
              <a:rPr lang="en-US" sz="3200" b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9. </a:t>
            </a:r>
            <a:r>
              <a:rPr lang="zh-CN" sz="32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小说中多次出现的“门”，在不同层面有不同含义，请结合文本加以分析。</a:t>
            </a:r>
            <a:r>
              <a:rPr lang="en-US" sz="32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(6</a:t>
            </a:r>
            <a:r>
              <a:rPr lang="zh-CN" sz="32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分</a:t>
            </a:r>
            <a:r>
              <a:rPr lang="en-US" sz="32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endParaRPr lang="en-US" sz="3200" b="0"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</a:endParaRPr>
          </a:p>
          <a:p>
            <a:pPr indent="0" fontAlgn="auto">
              <a:spcBef>
                <a:spcPts val="600"/>
              </a:spcBef>
            </a:pPr>
            <a:r>
              <a:rPr lang="zh-CN" altLang="en-US" sz="3200" b="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答：</a:t>
            </a:r>
            <a:r>
              <a:rPr lang="zh-CN" altLang="en-US" sz="32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①在王木匠的故事中，“门”指的是“石门阵”，其灵感来源于南教场政治指导员的报告，此门击退了鬼子，保护了百姓</a:t>
            </a:r>
            <a:r>
              <a:rPr lang="en-US" sz="32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</a:t>
            </a:r>
            <a:r>
              <a:rPr lang="zh-CN" altLang="en-US" sz="32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物象本身涵义</a:t>
            </a:r>
            <a:r>
              <a:rPr lang="en-US" altLang="zh-CN" sz="32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r>
              <a:rPr lang="zh-CN" altLang="en-US" sz="32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。</a:t>
            </a:r>
          </a:p>
          <a:p>
            <a:pPr indent="0" fontAlgn="auto">
              <a:spcBef>
                <a:spcPts val="600"/>
              </a:spcBef>
            </a:pPr>
            <a:r>
              <a:rPr lang="zh-CN" altLang="en-US" sz="32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②而在故事中鬼子们的眼里，“门”后有他们想要侵占的各种事物，是他们攻克的最后一道防线</a:t>
            </a:r>
            <a:r>
              <a:rPr lang="en-US" sz="32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</a:t>
            </a:r>
            <a:r>
              <a:rPr lang="zh-CN" altLang="en-US" sz="32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物象本身涵义</a:t>
            </a:r>
            <a:r>
              <a:rPr lang="en-US" altLang="zh-CN" sz="32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r>
              <a:rPr lang="zh-CN" altLang="en-US" sz="32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。</a:t>
            </a:r>
          </a:p>
          <a:p>
            <a:pPr indent="0" fontAlgn="auto">
              <a:spcBef>
                <a:spcPts val="600"/>
              </a:spcBef>
            </a:pPr>
            <a:r>
              <a:rPr lang="zh-CN" altLang="en-US" sz="32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③“门”表现了王木匠对“处处夜不闭户”的时代的向往，也表现了对鬼子的憎恶、对和平年代的期盼和对战争定会胜利的信心</a:t>
            </a:r>
            <a:r>
              <a:rPr lang="en-US" sz="32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</a:t>
            </a:r>
            <a:r>
              <a:rPr lang="zh-CN" altLang="en-US" sz="32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物象表现主题的作用</a:t>
            </a:r>
            <a:r>
              <a:rPr lang="en-US" altLang="zh-CN" sz="32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r>
              <a:rPr lang="zh-CN" altLang="en-US" sz="32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。</a:t>
            </a:r>
          </a:p>
          <a:p>
            <a:pPr indent="0" fontAlgn="auto">
              <a:spcBef>
                <a:spcPts val="600"/>
              </a:spcBef>
            </a:pPr>
            <a:r>
              <a:rPr lang="en-US" altLang="zh-CN" sz="28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[</a:t>
            </a:r>
            <a:r>
              <a:rPr lang="zh-CN" altLang="en-US" sz="28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解析</a:t>
            </a:r>
            <a:r>
              <a:rPr lang="en-US" altLang="zh-CN" sz="28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]</a:t>
            </a:r>
            <a:r>
              <a:rPr lang="zh-CN" altLang="en-US" sz="28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本题考查分析作品中反复出现的</a:t>
            </a:r>
            <a:r>
              <a:rPr lang="zh-CN" altLang="en-US" sz="2800">
                <a:solidFill>
                  <a:srgbClr val="1D41D5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重要物象</a:t>
            </a:r>
            <a:r>
              <a:rPr lang="zh-CN" altLang="en-US" sz="28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的能力。解答时，首先找出文本的</a:t>
            </a:r>
            <a:r>
              <a:rPr lang="en-US" altLang="zh-CN" sz="28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“</a:t>
            </a:r>
            <a:r>
              <a:rPr lang="zh-CN" altLang="en-US" sz="28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门</a:t>
            </a:r>
            <a:r>
              <a:rPr lang="en-US" altLang="zh-CN" sz="28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”</a:t>
            </a:r>
            <a:r>
              <a:rPr lang="zh-CN" altLang="en-US" sz="28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出现在哪里，然后需要明确此事物的浅层含义，也要结合</a:t>
            </a:r>
            <a:r>
              <a:rPr lang="en-US" altLang="zh-CN" sz="28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“</a:t>
            </a:r>
            <a:r>
              <a:rPr lang="zh-CN" altLang="en-US" sz="28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门</a:t>
            </a:r>
            <a:r>
              <a:rPr lang="en-US" altLang="zh-CN" sz="28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”</a:t>
            </a:r>
            <a:r>
              <a:rPr lang="zh-CN" altLang="en-US" sz="28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出现的位置、文本主题、背景等分析其深层含义。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12191365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spcBef>
                <a:spcPts val="1200"/>
              </a:spcBef>
            </a:pPr>
            <a:r>
              <a:rPr lang="zh-CN" altLang="en-US" sz="3000">
                <a:highlight>
                  <a:srgbClr val="C0C0C0"/>
                </a:highlight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组织答案</a:t>
            </a: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：①第一个“门”</a:t>
            </a:r>
            <a:r>
              <a:rPr lang="zh-CN" altLang="en-US" sz="3000">
                <a:solidFill>
                  <a:srgbClr val="FF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是王木匠故事里的“石门”</a:t>
            </a: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。</a:t>
            </a:r>
            <a:r>
              <a:rPr lang="en-US" altLang="zh-CN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“</a:t>
            </a: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门”是老百姓抗击日本鬼子时摆的“石门阵”，代表着老百姓抗日的智慧和决心</a:t>
            </a:r>
            <a:r>
              <a:rPr 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</a:t>
            </a:r>
            <a:r>
              <a:rPr lang="zh-CN" altLang="en-US" sz="30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物象本身涵义</a:t>
            </a:r>
            <a:r>
              <a:rPr lang="en-US" altLang="zh-CN" sz="30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；</a:t>
            </a:r>
          </a:p>
          <a:p>
            <a:pPr fontAlgn="auto">
              <a:spcBef>
                <a:spcPts val="1200"/>
              </a:spcBef>
            </a:pP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②第二个“门”</a:t>
            </a:r>
            <a:r>
              <a:rPr lang="zh-CN" altLang="en-US" sz="3000">
                <a:solidFill>
                  <a:srgbClr val="FF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是王木匠对于抗日的心得体会</a:t>
            </a: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，“守住了大门，不用关二门”。这里的“大门”指的是“国门”，“二门”指的是“老百姓自家的门”。国家强大了，守护住了国门，没有人敢来侵略，那么老百姓就不需要关自家的门</a:t>
            </a:r>
            <a:r>
              <a:rPr 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</a:t>
            </a:r>
            <a:r>
              <a:rPr lang="zh-CN" altLang="en-US" sz="30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物象表现主题的作用</a:t>
            </a:r>
            <a:r>
              <a:rPr lang="en-US" altLang="zh-CN" sz="30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。</a:t>
            </a:r>
          </a:p>
          <a:p>
            <a:pPr fontAlgn="auto">
              <a:spcBef>
                <a:spcPts val="1200"/>
              </a:spcBef>
            </a:pP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③第三个“门”是文章结尾处</a:t>
            </a:r>
            <a:r>
              <a:rPr lang="zh-CN" altLang="en-US" sz="3000">
                <a:solidFill>
                  <a:srgbClr val="FF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王木匠的心理</a:t>
            </a: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，“不过他知道大家还得先摆多少次真正的石门阵”。这里的“门”是全国人民用智慧想出的抗击侵略者的方法和策略</a:t>
            </a:r>
            <a:r>
              <a:rPr 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</a:t>
            </a:r>
            <a:r>
              <a:rPr lang="zh-CN" altLang="en-US" sz="30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物象表现主题的作用</a:t>
            </a:r>
            <a:r>
              <a:rPr lang="en-US" altLang="zh-CN" sz="30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。</a:t>
            </a: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0" y="0"/>
            <a:ext cx="12192635" cy="67392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en-US" sz="2400">
                <a:solidFill>
                  <a:srgbClr val="1D41D5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             [2020·</a:t>
            </a:r>
            <a:r>
              <a:rPr lang="zh-CN" altLang="en-US" sz="2400">
                <a:solidFill>
                  <a:srgbClr val="1D41D5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新Ⅱ卷</a:t>
            </a:r>
            <a:r>
              <a:rPr lang="en-US" altLang="zh-CN" sz="2400">
                <a:solidFill>
                  <a:srgbClr val="1D41D5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  <a:sym typeface="+mn-ea"/>
              </a:rPr>
              <a:t>]</a:t>
            </a:r>
            <a:endParaRPr lang="zh-CN" altLang="en-US" sz="2400">
              <a:latin typeface="方正仿宋_GBK" panose="02000000000000000000" charset="-122"/>
              <a:ea typeface="方正仿宋_GBK" panose="02000000000000000000" charset="-122"/>
              <a:cs typeface="方正仿宋_GBK" panose="02000000000000000000" charset="-122"/>
            </a:endParaRPr>
          </a:p>
          <a:p>
            <a:pPr algn="ctr"/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大  师（节选）  双雪涛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①母亲还在的时候，我就跟着父亲出去下棋，</a:t>
            </a:r>
            <a:r>
              <a:rPr lang="zh-CN" altLang="en-US" sz="2400">
                <a:highlight>
                  <a:srgbClr val="C0C0C0"/>
                </a:highlight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父亲走在前面，我在后面给背着板凳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。母亲常说：儿子，你也不学好，让你妈还活不活？我说：妈，作业也写完了，去看大人玩，算个什么事儿啊。你好好活着。</a:t>
            </a:r>
            <a:r>
              <a:rPr lang="zh-CN" altLang="en-US" sz="2400">
                <a:highlight>
                  <a:srgbClr val="C0C0C0"/>
                </a:highlight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就背上板凳跟着父亲走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。父亲从不邀我，也不撵我，愿意跟着走就走，不跟着也不等，</a:t>
            </a:r>
            <a:r>
              <a:rPr lang="zh-CN" altLang="en-US" sz="2400">
                <a:highlight>
                  <a:srgbClr val="C0C0C0"/>
                </a:highlight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自己拿起板凳放在自行车后座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，骑上车走。只是看了两年，父亲的棋路还没看懂，</a:t>
            </a:r>
            <a:r>
              <a:rPr lang="zh-CN" altLang="en-US" sz="2400">
                <a:solidFill>
                  <a:srgbClr val="C0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大树下，修车摊，西瓜摊，公园里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，看父亲下棋，大多是赢，有时也输，一般都输在最后一盘。终于有一天，我好像明白了一些，回家的路上，下起了雪，</a:t>
            </a:r>
            <a:r>
              <a:rPr lang="zh-CN" altLang="en-US" sz="2400">
                <a:highlight>
                  <a:srgbClr val="C0C0C0"/>
                </a:highlight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我把板凳抱在怀里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，肩膀靠着父亲的后背。我说：爸，最后一盘你那个“仕”支得有毛病。到了家，父亲拿出象棋，说：咱俩来三盘，不能缓棋，否则不下。那次我输了个痛快，每一盘棋都没有超过十五分钟，我心中所想好像全被父亲洞悉，而父亲看起来的闲手全都藏着后续的手段，每个棋子底下好像都藏着一个刺客。父亲说：现在来看，附近的马路棋都赢不了你，但你还是个臭棋，奇臭无比。</a:t>
            </a:r>
            <a:r>
              <a:rPr lang="zh-CN" altLang="en-US" sz="2400">
                <a:solidFill>
                  <a:srgbClr val="C00000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今天教你仕的用法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。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②现在我回想起来，那个夜晚特别长。</a:t>
            </a:r>
          </a:p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③从那以后出去，</a:t>
            </a:r>
            <a:r>
              <a:rPr lang="zh-CN" altLang="en-US" sz="2400">
                <a:highlight>
                  <a:srgbClr val="C0C0C0"/>
                </a:highlight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背上了两个板凳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。我十一岁的时候，有人从新民来找父亲下棋。那人坐了两个小时的长途车，到父亲常去的大树底下找他。“黑毛大哥，在新民听过你棋好，来找你学学。”那人戴着个眼镜，看上去不到三十岁，穿着白色的衬衫，汗把衬衫的领子浸黄了，用一块手帕不停地擦着汗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0" y="0"/>
            <a:ext cx="1809750" cy="583565"/>
          </a:xfrm>
          <a:prstGeom prst="rect">
            <a:avLst/>
          </a:prstGeom>
          <a:noFill/>
          <a:ln w="12700" cmpd="sng">
            <a:solidFill>
              <a:schemeClr val="accent2">
                <a:lumMod val="75000"/>
              </a:schemeClr>
            </a:solidFill>
            <a:prstDash val="sysDot"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方正小标宋_GBK" panose="02000000000000000000" charset="-122"/>
                <a:ea typeface="方正小标宋_GBK" panose="02000000000000000000" charset="-122"/>
              </a:rPr>
              <a:t>真题引路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70" y="2614295"/>
            <a:ext cx="12191365" cy="11988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“板凳”是一个与本文情景十分贴合的细节事物，父亲常常外出下棋，总是在“大树下，修车摊，西瓜摊，公园里”下，在这些地方下棋，必须要自己带上板凳，因此“板凳”是个真实而富有生活气息的事物，让文章显得更真实</a:t>
            </a:r>
            <a:r>
              <a:rPr lang="en-US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</a:t>
            </a:r>
            <a:r>
              <a:rPr lang="zh-CN" altLang="en-US" sz="24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物象对环境的作用</a:t>
            </a:r>
            <a:r>
              <a:rPr lang="en-US" altLang="zh-CN" sz="24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r>
              <a:rPr lang="zh-CN" altLang="en-US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0" y="583565"/>
            <a:ext cx="8758555" cy="11988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“我”总是愿意跟着父亲去看他下棋，为他背板凳，这不仅是儿子对父亲的崇敬之情，更有“我”对父亲棋艺精湛的仰慕，反映出“我”亦子亦徒的真实心理</a:t>
            </a:r>
            <a:r>
              <a:rPr lang="en-US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</a:t>
            </a:r>
            <a:r>
              <a:rPr lang="zh-CN" altLang="en-US" sz="24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物象对人物形象塑造的作用</a:t>
            </a:r>
            <a:r>
              <a:rPr lang="en-US" altLang="zh-CN" sz="24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r>
              <a:rPr lang="zh-CN" altLang="en-US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70" y="5756910"/>
            <a:ext cx="12192000" cy="11988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“我”背“板凳”的变化，也反映出“我”与父亲之间关系的改变：父亲一开始对“我”的态度并不热切，只是顺其自然；“从那以后出去，背上了两个板凳”，可见父亲此时已经认可了“我”作为他弟子的身份，让“我”干弟子侍奉老师的活儿</a:t>
            </a:r>
            <a:r>
              <a:rPr lang="en-US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</a:t>
            </a:r>
            <a:r>
              <a:rPr lang="zh-CN" altLang="en-US" sz="24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物象本身涵义</a:t>
            </a:r>
            <a:r>
              <a:rPr lang="en-US" altLang="zh-CN" sz="24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r>
              <a:rPr lang="zh-CN" altLang="en-US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。</a:t>
            </a: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12192000" cy="50463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spcBef>
                <a:spcPts val="1200"/>
              </a:spcBef>
            </a:pPr>
            <a:r>
              <a:rPr lang="en-US" altLang="zh-CN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        </a:t>
            </a:r>
            <a:r>
              <a:rPr lang="zh-CN" altLang="en-US" sz="3200">
                <a:highlight>
                  <a:srgbClr val="C0C0C0"/>
                </a:highlight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物象在小说中的作用</a:t>
            </a:r>
            <a:endParaRPr lang="zh-CN" altLang="en-US" sz="3200"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+mn-ea"/>
            </a:endParaRPr>
          </a:p>
          <a:p>
            <a:pPr fontAlgn="auto">
              <a:spcBef>
                <a:spcPts val="1200"/>
              </a:spcBef>
            </a:pPr>
            <a:r>
              <a:rPr lang="zh-CN" altLang="en-US" sz="3000" u="wavyHeavy">
                <a:solidFill>
                  <a:schemeClr val="tx1"/>
                </a:solidFill>
                <a:uFill>
                  <a:solidFill>
                    <a:srgbClr val="7030A0"/>
                  </a:solidFill>
                </a:u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1、物象是塑造人物形象的工具或道具</a:t>
            </a:r>
            <a:endParaRPr lang="zh-CN" altLang="en-US" sz="3000"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+mn-ea"/>
            </a:endParaRPr>
          </a:p>
          <a:p>
            <a:pPr fontAlgn="auto">
              <a:spcBef>
                <a:spcPts val="1200"/>
              </a:spcBef>
            </a:pP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 </a:t>
            </a:r>
            <a:r>
              <a:rPr lang="en-US" altLang="zh-CN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       </a:t>
            </a: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塑造人物形象是小说创作的首要任务，物象是塑造人物形象的工具或道具。作为工具或道具，物象对塑造人物形象起</a:t>
            </a:r>
            <a:r>
              <a:rPr lang="zh-CN" altLang="en-US" sz="30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映照、衬托或装饰</a:t>
            </a: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作用。鲁迅笔下的</a:t>
            </a:r>
            <a:r>
              <a:rPr lang="zh-CN" altLang="en-US" sz="30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阿Q,</a:t>
            </a: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头上戴的绍兴一带的毡帽，如果换上“一顶瓜皮小帽，就失去了阿Q”（鲁迅语）。在物象的衬托下，人物心灵的细微颤动得以合盘托出。这是因为在特定的艺术情境里，物象是一个介入了人的思想意识、生活经历的社会存在。作为一个“精神沉入物质”的物化了的社会存在。在特定的艺术情境里，一个极其平常的物件，往往纠结着人物复杂的社会关系，映照着特定历史时代各类人物不同的思想性格。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0" y="0"/>
            <a:ext cx="12192635" cy="67392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zh-CN" altLang="en-US" sz="24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④</a:t>
            </a:r>
            <a:r>
              <a:rPr lang="en-US" altLang="zh-CN" sz="24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眼镜</a:t>
            </a:r>
            <a:r>
              <a:rPr lang="en-US" altLang="zh-CN" sz="24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”</a:t>
            </a:r>
            <a:r>
              <a:rPr lang="zh-CN" altLang="en-US" sz="24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不是第一个。从各个地方来找父亲下棋的人很多，高矮胖瘦，头发白的黑的，西装革履，背着蟑螂药上面写着“蟑螂不死，我死”的，什么样子的都有。有的找到棋摊，有的径直找到家里。找到家里的，父亲推开一条门缝，说：辛苦辛苦，咱外面说。然后换身衣服出去。一般都是下三盘棋，都是两胜一负，最后一盘输了。有的人下完之后说：知道了，还差三十年。然后握了握父亲的手走了。有的说：如果那一盘那一步走对了，输的是你，我们再来。父亲摆摆手说：说好了三盘，不能再下了。不行，对方说，我们来挂点东西。挂，就是赌。所谓棋手，无论是入流的还是不入流的，都有人愿意挂，小到烟酒，大到房子、金子和存款，一句话就订了约的有，找个证人签字画押的也有。父亲说：朋友，远道而来别的话不多说了，我从不在棋上挂东西，你这么说，以后我们也不能再下了，刚才那三盘棋算你赢，你就去说，赢了黑毛。说完父亲就站起来走。还有的人，下完棋，不走，要拜父亲当师傅，有的第二天还拎着鱼来，父亲不收，说自己的棋，下可以，教不了人，瞧得起我就当个朋友，师徒的事儿就说远了。</a:t>
            </a:r>
          </a:p>
          <a:p>
            <a:r>
              <a:rPr lang="en-US" altLang="zh-CN" sz="24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zh-CN" altLang="en-US" sz="24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⑤那天</a:t>
            </a:r>
            <a:r>
              <a:rPr lang="en-US" altLang="zh-CN" sz="24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眼镜</a:t>
            </a:r>
            <a:r>
              <a:rPr lang="en-US" altLang="zh-CN" sz="24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”</a:t>
            </a:r>
            <a:r>
              <a:rPr lang="zh-CN" altLang="en-US" sz="24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等到父亲，拿手帕擦着汗，说要下棋，旁边的人渐渐围过。</a:t>
            </a:r>
            <a:r>
              <a:rPr lang="zh-CN" altLang="en-US" sz="2400">
                <a:solidFill>
                  <a:schemeClr val="tx1"/>
                </a:solidFill>
                <a:highlight>
                  <a:srgbClr val="C0C0C0"/>
                </a:highlight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父亲坐在板凳上</a:t>
            </a:r>
            <a:r>
              <a:rPr lang="zh-CN" altLang="en-US" sz="24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，树上的叶子哗啦哗啦地响，他指着自己的脑袋说：老了，酒又伤脑子，不下了。那年父亲四十岁，身上穿着我的校服，胡须长了满脸，比以前更瘦，同时期下岗的人，有的人已经做生意发达了，他却变成一个每天喝两顿散白酒，在地上捡烟蒂抽的人，话也比过去少多了，只是终日在棋摊泡着，确实如他所说，</a:t>
            </a:r>
            <a:r>
              <a:rPr lang="zh-CN" altLang="en-US" sz="2400">
                <a:solidFill>
                  <a:schemeClr val="tx1"/>
                </a:solidFill>
                <a:highlight>
                  <a:srgbClr val="C0C0C0"/>
                </a:highlight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半年来只是坐在板凳上看</a:t>
            </a:r>
            <a:r>
              <a:rPr lang="zh-CN" altLang="en-US" sz="24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，不怎么出声，更不下场下棋。</a:t>
            </a: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0" y="0"/>
            <a:ext cx="12192635" cy="60007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en-US" altLang="zh-CN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zh-CN" altLang="en-US" sz="24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⑥</a:t>
            </a:r>
            <a:r>
              <a:rPr lang="en-US" altLang="zh-CN" sz="24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眼镜</a:t>
            </a:r>
            <a:r>
              <a:rPr lang="en-US" altLang="zh-CN" sz="24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”</a:t>
            </a:r>
            <a:r>
              <a:rPr lang="zh-CN" altLang="en-US" sz="24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松开一个纽扣说：我扔下学生，坐了两小时汽车，又走了不少路，打听了不少人，可是你不下了。父亲说：是，脑袋坏了，下也没什么用。眼镜用手帕擦着汗，看着围着的人，笑了笑，说：如果新民有人能和我下，我不会来的。父亲想了想，指着我说：朋友，如果你觉得白来了的话，可以和他下。</a:t>
            </a:r>
            <a:r>
              <a:rPr lang="en-US" altLang="zh-CN" sz="24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眼镜</a:t>
            </a:r>
            <a:r>
              <a:rPr lang="en-US" altLang="zh-CN" sz="24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”</a:t>
            </a:r>
            <a:r>
              <a:rPr lang="zh-CN" altLang="en-US" sz="24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看了看我，说：你儿子？父亲说：是。眼镜在眼镜后面眨了眨眼，说：你什么意思？父亲说：他的棋是我教的，你可以看看路子，没别的意思，现在回去也行，我不下了。脑子坏了。眼镜又看了看我，用手摸了摸我的脑袋说：你几岁了？我说：十一。他说：你的棋是你爸教的？我说：教过一次，教过仕的用法。大伙儿笑了。眼镜也笑了，说：行嘞，我让你一匹马吧。我说：别了，平下吧，才算有输赢。大伙儿又笑了。</a:t>
            </a:r>
            <a:r>
              <a:rPr lang="zh-CN" altLang="en-US" sz="2400">
                <a:solidFill>
                  <a:schemeClr val="tx1"/>
                </a:solidFill>
                <a:highlight>
                  <a:srgbClr val="C0C0C0"/>
                </a:highlight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眼镜蹲下，我把板凳拉过去</a:t>
            </a:r>
            <a:r>
              <a:rPr lang="zh-CN" altLang="en-US" sz="24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，把棋子摆上。到了残局，我一车领双兵，他马炮单兵缺仕象，被我三车闹仕赢了。眼镜站起来，从兜里掏出一支钢笔放在我手上，说：收着吧，自己买点钢笔水，可以记点东西。父亲说：钢笔你拿回去，他有笔。</a:t>
            </a:r>
            <a:r>
              <a:rPr lang="zh-CN" altLang="en-US" sz="2400" u="sng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我们下棋是下棋</a:t>
            </a:r>
            <a:r>
              <a:rPr lang="zh-CN" altLang="en-US" sz="24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。</a:t>
            </a:r>
            <a:r>
              <a:rPr lang="en-US" altLang="zh-CN" sz="24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眼镜</a:t>
            </a:r>
            <a:r>
              <a:rPr lang="en-US" altLang="zh-CN" sz="24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”</a:t>
            </a:r>
            <a:r>
              <a:rPr lang="zh-CN" altLang="en-US" sz="24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看了看父亲，把钢笔重新放进兜里，走了。</a:t>
            </a:r>
          </a:p>
          <a:p>
            <a:r>
              <a:rPr lang="en-US" altLang="zh-CN" sz="24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    </a:t>
            </a:r>
            <a:r>
              <a:rPr lang="zh-CN" altLang="en-US" sz="2400">
                <a:solidFill>
                  <a:schemeClr val="tx1"/>
                </a:solidFill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⑦回家的路上，我在后座上想着那支钢笔，问：爸，你真不下了？父亲</a:t>
            </a:r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说：不下了，说过的话当然是真的。又说，你这棋啊，走得太软，应该速胜，不过这样也没什么不好。在学校不要下棋，能分得开吗？我说：能，是个玩嘛。父亲没说话，继续骑车了。</a:t>
            </a:r>
          </a:p>
          <a:p>
            <a:pPr algn="r"/>
            <a:r>
              <a:rPr lang="zh-CN" altLang="en-US" sz="2400">
                <a:latin typeface="方正仿宋_GBK" panose="02000000000000000000" charset="-122"/>
                <a:ea typeface="方正仿宋_GBK" panose="02000000000000000000" charset="-122"/>
                <a:cs typeface="方正仿宋_GBK" panose="02000000000000000000" charset="-122"/>
              </a:rPr>
              <a:t>（有删改）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12192635" cy="4199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spcBef>
                <a:spcPts val="600"/>
              </a:spcBef>
            </a:pPr>
            <a:r>
              <a:rPr lang="en-US" sz="20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[2020·</a:t>
            </a:r>
            <a:r>
              <a:rPr lang="zh-CN" altLang="en-US" sz="20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新Ⅱ卷</a:t>
            </a:r>
            <a:r>
              <a:rPr lang="en-US" sz="20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]</a:t>
            </a:r>
            <a:r>
              <a:rPr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8.本文多次提到“板凳”，这是富有意味的细节。请分析这里“板凳”的用意。</a:t>
            </a:r>
            <a:r>
              <a:rPr 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(6</a:t>
            </a:r>
            <a:r>
              <a:rPr lang="zh-CN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分</a:t>
            </a:r>
            <a:r>
              <a:rPr 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</a:p>
          <a:p>
            <a:pPr indent="0" fontAlgn="auto">
              <a:spcBef>
                <a:spcPts val="600"/>
              </a:spcBef>
            </a:pP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答：</a:t>
            </a:r>
            <a:r>
              <a:rPr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①细节真实：板凳作为家常用品，与父亲的形象、身份及街头下棋的场景相符</a:t>
            </a:r>
            <a:r>
              <a:rPr 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</a:t>
            </a:r>
            <a:r>
              <a:rPr lang="zh-CN" altLang="en-US" sz="28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物象对主要人物形象塑造的作用</a:t>
            </a:r>
            <a:r>
              <a:rPr lang="en-US" altLang="zh-CN" sz="28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r>
              <a:rPr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，写出了日常生活气息</a:t>
            </a:r>
            <a:r>
              <a:rPr 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</a:t>
            </a:r>
            <a:r>
              <a:rPr lang="zh-CN" altLang="en-US" sz="28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物象对环境的作用</a:t>
            </a:r>
            <a:r>
              <a:rPr lang="en-US" altLang="zh-CN" sz="28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r>
              <a:rPr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；</a:t>
            </a:r>
          </a:p>
          <a:p>
            <a:pPr indent="0" fontAlgn="auto">
              <a:spcBef>
                <a:spcPts val="600"/>
              </a:spcBef>
            </a:pPr>
            <a:r>
              <a:rPr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②以板凳反映心理：“我”给父亲背着板凳，跟他去下棋，既是儿子又像徒弟，包含着“我”跟从父亲的心理</a:t>
            </a:r>
            <a:r>
              <a:rPr 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</a:t>
            </a:r>
            <a:r>
              <a:rPr lang="zh-CN" altLang="en-US" sz="28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物象对次要人物形象塑造的作用</a:t>
            </a:r>
            <a:r>
              <a:rPr lang="en-US" altLang="zh-CN" sz="28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r>
              <a:rPr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；</a:t>
            </a:r>
          </a:p>
          <a:p>
            <a:pPr indent="0" fontAlgn="auto">
              <a:spcBef>
                <a:spcPts val="600"/>
              </a:spcBef>
            </a:pPr>
            <a:r>
              <a:rPr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③含有一定寓意</a:t>
            </a:r>
            <a:r>
              <a:rPr 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</a:t>
            </a:r>
            <a:r>
              <a:rPr lang="zh-CN" altLang="en-US" sz="28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物象本身涵义</a:t>
            </a:r>
            <a:r>
              <a:rPr lang="en-US" altLang="zh-CN" sz="28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r>
              <a:rPr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：雪夜学棋之后背着两个板凳出去，意味着“我”得到了父亲认可。</a:t>
            </a:r>
            <a:endParaRPr lang="zh-CN" altLang="en-US" sz="2800"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12191365" cy="6123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highlight>
                  <a:srgbClr val="C0C0C0"/>
                </a:highlight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组织答案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：①“板凳”是一个与本文情景十分贴合的细节事物，父亲常常外出下棋，总是在“大树下，修车摊，西瓜摊，公园里”下，在这些地方下棋，必须要自己带上板凳，因此“板凳”是个真实而富有生活气息的事物，让文章显得更真实</a:t>
            </a:r>
            <a:r>
              <a:rPr 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</a:t>
            </a:r>
            <a:r>
              <a:rPr lang="zh-CN" altLang="en-US" sz="28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物象对环境的作用</a:t>
            </a:r>
            <a:r>
              <a:rPr lang="en-US" altLang="zh-CN" sz="28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。</a:t>
            </a:r>
          </a:p>
          <a:p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②“父亲走在前面，我在后面给背着板凳”，“我”总是愿意跟着父亲去看他下棋，为他背板凳，这不仅是儿子对父亲的崇敬之情，更有“我”对父亲棋艺精湛的仰慕，反映出“我”亦子亦徒的真实心理</a:t>
            </a:r>
            <a:r>
              <a:rPr 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</a:t>
            </a:r>
            <a:r>
              <a:rPr lang="zh-CN" altLang="en-US" sz="28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物象对人物形象塑造的作用</a:t>
            </a:r>
            <a:r>
              <a:rPr lang="en-US" altLang="zh-CN" sz="28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。</a:t>
            </a:r>
          </a:p>
          <a:p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③“我”背“板凳”的变化，也反映出“我”与父亲之间关系的改变：“父亲从不邀我，也不撵我，愿意跟着走就走，不跟着也不等，自己拿起板凳放在自行车后座，骑上车就走”，可见父亲一开始对“我”的态度并不热切，只是顺其自然；“从那以后出去，背上了两个板凳”，可见父亲此时已经认可了“我”作为他弟子的身份，让“我”干弟子侍奉老师的活儿</a:t>
            </a:r>
            <a:r>
              <a:rPr 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</a:t>
            </a:r>
            <a:r>
              <a:rPr lang="zh-CN" altLang="en-US" sz="28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物象本身涵义</a:t>
            </a:r>
            <a:r>
              <a:rPr lang="en-US" altLang="zh-CN" sz="28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</a:rPr>
              <a:t>。</a:t>
            </a: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391900" y="121666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12192000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spcBef>
                <a:spcPts val="1200"/>
              </a:spcBef>
            </a:pPr>
            <a:r>
              <a:rPr lang="zh-CN" altLang="en-US" sz="3000" u="wavyHeavy">
                <a:solidFill>
                  <a:schemeClr val="tx1"/>
                </a:solidFill>
                <a:uFill>
                  <a:solidFill>
                    <a:srgbClr val="7030A0"/>
                  </a:solidFill>
                </a:u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2、物象是组成情节的线索及至纽带</a:t>
            </a:r>
          </a:p>
          <a:p>
            <a:pPr algn="l" fontAlgn="auto">
              <a:spcBef>
                <a:spcPts val="1200"/>
              </a:spcBef>
            </a:pP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 </a:t>
            </a:r>
            <a:r>
              <a:rPr lang="en-US" altLang="zh-CN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       </a:t>
            </a: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如果说，小说不可以没有人物，那么，小说也不可以没有情节。因为“情节即人物之间的联系、矛盾、同情、反感和一般的相互关系－某种性格、典型成长和构成的历史”。情节和物象一是“人物之间的相互关系”“性格、典型成长和构成的历史”，一则“纠结着人物复杂的社会关系，映照着特定历史时代各类人物不同的思想性格”。当作家结构作品时，物象自然常常成为组成情节的线索，以至成为情节的纽带。如</a:t>
            </a: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可可唯自强者强" panose="020b0503020204020204" charset="-128"/>
              </a:rPr>
              <a:t>《项链》，故事情节围绕着借</a:t>
            </a:r>
            <a:r>
              <a:rPr lang="zh-CN" altLang="en-US" sz="3000">
                <a:solidFill>
                  <a:srgbClr val="00B05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可可唯自强者强" panose="020b0503020204020204" charset="-128"/>
              </a:rPr>
              <a:t>项链、</a:t>
            </a: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可可唯自强者强" panose="020b0503020204020204" charset="-128"/>
              </a:rPr>
              <a:t>丢</a:t>
            </a:r>
            <a:r>
              <a:rPr lang="zh-CN" altLang="en-US" sz="3000">
                <a:solidFill>
                  <a:srgbClr val="00B05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可可唯自强者强" panose="020b0503020204020204" charset="-128"/>
              </a:rPr>
              <a:t>项链、</a:t>
            </a: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可可唯自强者强" panose="020b0503020204020204" charset="-128"/>
              </a:rPr>
              <a:t>还</a:t>
            </a:r>
            <a:r>
              <a:rPr lang="zh-CN" altLang="en-US" sz="3000">
                <a:solidFill>
                  <a:srgbClr val="00B05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可可唯自强者强" panose="020b0503020204020204" charset="-128"/>
              </a:rPr>
              <a:t>项链、</a:t>
            </a: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可可唯自强者强" panose="020b0503020204020204" charset="-128"/>
              </a:rPr>
              <a:t>识</a:t>
            </a:r>
            <a:r>
              <a:rPr lang="zh-CN" altLang="en-US" sz="3000">
                <a:solidFill>
                  <a:srgbClr val="00B05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可可唯自强者强" panose="020b0503020204020204" charset="-128"/>
              </a:rPr>
              <a:t>项链</a:t>
            </a:r>
            <a:r>
              <a:rPr lang="zh-CN" altLang="en-US" sz="3000">
                <a:solidFill>
                  <a:schemeClr val="tx1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可可唯自强者强" panose="020b0503020204020204" charset="-128"/>
              </a:rPr>
              <a:t>贯穿全文。项链是推动故事情节的发展，又是全文的线索。</a:t>
            </a:r>
            <a:endParaRPr lang="en-US" altLang="zh-CN" sz="3000">
              <a:solidFill>
                <a:schemeClr val="tx1"/>
              </a:solidFill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可可唯自强者强" panose="020b0503020204020204" charset="-128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12192000" cy="6877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spcBef>
                <a:spcPts val="1200"/>
              </a:spcBef>
            </a:pPr>
            <a:r>
              <a:rPr lang="zh-CN" altLang="en-US" sz="3000" u="wavyHeavy">
                <a:solidFill>
                  <a:schemeClr val="tx1"/>
                </a:solidFill>
                <a:uFill>
                  <a:solidFill>
                    <a:srgbClr val="7030A0"/>
                  </a:solidFill>
                </a:u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3、物象是对文学作品结构起组合和转化作用</a:t>
            </a:r>
            <a:endParaRPr lang="zh-CN" altLang="en-US" sz="2800"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+mn-ea"/>
            </a:endParaRPr>
          </a:p>
          <a:p>
            <a:pPr algn="l" fontAlgn="auto">
              <a:spcBef>
                <a:spcPts val="600"/>
              </a:spcBef>
            </a:pP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 </a:t>
            </a:r>
            <a:r>
              <a:rPr lang="en-US" altLang="zh-CN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       </a:t>
            </a:r>
            <a:r>
              <a:rPr lang="zh-CN" altLang="en-US" sz="27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文学作品系一整体，由功能不同的各因素构成，各因素之间的联系形成文学的艺术性和美学价值。物象作为结构的因子，它受结构安排统驭。“条理和安排起了作用，使平常的事物能升到辉煌的峰顶”。由于结构的作用，物象才能够从有限上升为无限，从实际本身上升为神圣本质，具有美学价值。但当物象一旦成为结构的有机组成，它又会积极发挥其美学功能。</a:t>
            </a:r>
            <a:r>
              <a:rPr lang="zh-CN" altLang="en-US" sz="2700">
                <a:solidFill>
                  <a:srgbClr val="C0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结构是内容和形式的有机结合</a:t>
            </a:r>
            <a:r>
              <a:rPr lang="zh-CN" altLang="en-US" sz="27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，物象就是促成内容与形式浑然一体的中介物。用来治病的“</a:t>
            </a:r>
            <a:r>
              <a:rPr lang="zh-CN" altLang="en-US" sz="27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人血馒头</a:t>
            </a:r>
            <a:r>
              <a:rPr lang="zh-CN" altLang="en-US" sz="27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”，在鲁迅小说《药》中，</a:t>
            </a:r>
            <a:r>
              <a:rPr lang="zh-CN" altLang="en-US" sz="27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既是明暗两条线索的交接点，又映照着华、夏两主人公的命运</a:t>
            </a:r>
            <a:r>
              <a:rPr lang="en-US" altLang="zh-CN" sz="2700">
                <a:solidFill>
                  <a:schemeClr val="tx1"/>
                </a:solidFill>
                <a:highlight>
                  <a:srgbClr val="C0C0C0"/>
                </a:highlight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[</a:t>
            </a:r>
            <a:r>
              <a:rPr lang="zh-CN" altLang="en-US" sz="2700">
                <a:solidFill>
                  <a:schemeClr val="tx1"/>
                </a:solidFill>
                <a:highlight>
                  <a:srgbClr val="C0C0C0"/>
                </a:highlight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形式</a:t>
            </a:r>
            <a:r>
              <a:rPr lang="en-US" altLang="zh-CN" sz="2700">
                <a:solidFill>
                  <a:schemeClr val="tx1"/>
                </a:solidFill>
                <a:highlight>
                  <a:srgbClr val="C0C0C0"/>
                </a:highlight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]</a:t>
            </a:r>
            <a:r>
              <a:rPr lang="zh-CN" altLang="en-US" sz="27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。</a:t>
            </a:r>
            <a:r>
              <a:rPr lang="zh-CN" altLang="en-US" sz="2700">
                <a:solidFill>
                  <a:srgbClr val="C00000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从革命者夏瑜的献身精神，华老栓一家的麻木，到刽子手康大叔的残忍</a:t>
            </a:r>
            <a:r>
              <a:rPr lang="zh-CN" altLang="en-US" sz="27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，都在这面聚光镜</a:t>
            </a:r>
            <a:r>
              <a:rPr lang="en-US" altLang="zh-CN" sz="27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</a:t>
            </a:r>
            <a:r>
              <a:rPr lang="zh-CN" altLang="en-US" sz="27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人血馒头</a:t>
            </a:r>
            <a:r>
              <a:rPr lang="en-US" altLang="zh-CN" sz="27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r>
              <a:rPr lang="zh-CN" altLang="en-US" sz="27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中留下自己的形影</a:t>
            </a:r>
            <a:r>
              <a:rPr lang="en-US" altLang="zh-CN" sz="2700">
                <a:highlight>
                  <a:srgbClr val="C0C0C0"/>
                </a:highlight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[</a:t>
            </a:r>
            <a:r>
              <a:rPr lang="zh-CN" altLang="en-US" sz="2700">
                <a:highlight>
                  <a:srgbClr val="C0C0C0"/>
                </a:highlight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内容</a:t>
            </a:r>
            <a:r>
              <a:rPr lang="en-US" altLang="zh-CN" sz="2700">
                <a:highlight>
                  <a:srgbClr val="C0C0C0"/>
                </a:highlight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]</a:t>
            </a:r>
            <a:r>
              <a:rPr lang="zh-CN" altLang="en-US" sz="27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。同时，这个蘸着革命者鲜血来为落后群众享用的“人血馒头”，</a:t>
            </a:r>
            <a:r>
              <a:rPr lang="zh-CN" altLang="en-US" sz="27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又是小说主题的象征物</a:t>
            </a:r>
            <a:r>
              <a:rPr lang="en-US" altLang="zh-CN" sz="2700">
                <a:solidFill>
                  <a:srgbClr val="1D41D5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(</a:t>
            </a:r>
            <a:r>
              <a:rPr lang="zh-CN" altLang="en-US" sz="27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揭露了长期的封建统治给人民造成的麻木和愚昧，暗中颂扬了革命者夏瑜英勇不屈的精神，指出了辛亥革命未能贴近群众的局限性</a:t>
            </a:r>
            <a:r>
              <a:rPr lang="en-US" altLang="zh-CN" sz="2700">
                <a:solidFill>
                  <a:srgbClr val="1D41D5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)</a:t>
            </a:r>
            <a:r>
              <a:rPr lang="zh-CN" altLang="en-US" sz="27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。作者用它把“群众的愚昧和革命者的悲哀”（鲁迅语）联系起来，以惊人的洞察力大声疾呼地向时代和革命提出了一个问题：“革命何以失败了，怎样才能医治群众的愚味而使革命的鲜血不致白流？物象作为内容和形式的中介，其在结构起的作用即在于组合和转化。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12192000" cy="50463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spcBef>
                <a:spcPts val="1200"/>
              </a:spcBef>
            </a:pPr>
            <a:r>
              <a:rPr lang="en-US" altLang="zh-CN" sz="3000" u="wavyHeavy">
                <a:solidFill>
                  <a:schemeClr val="tx1"/>
                </a:solidFill>
                <a:uFill>
                  <a:solidFill>
                    <a:srgbClr val="7030A0"/>
                  </a:solidFill>
                </a:u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4</a:t>
            </a:r>
            <a:r>
              <a:rPr lang="zh-CN" altLang="en-US" sz="3000" u="wavyHeavy">
                <a:solidFill>
                  <a:schemeClr val="tx1"/>
                </a:solidFill>
                <a:uFill>
                  <a:solidFill>
                    <a:srgbClr val="7030A0"/>
                  </a:solidFill>
                </a:u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、物象是题旨和思想倾向的象征，给人以深远的启示和无穷的联想，使作品具有深厚的意蕴和回味不尽的韵味</a:t>
            </a:r>
          </a:p>
          <a:p>
            <a:pPr algn="l" fontAlgn="auto">
              <a:spcBef>
                <a:spcPts val="1200"/>
              </a:spcBef>
            </a:pP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 </a:t>
            </a:r>
            <a:r>
              <a:rPr lang="en-US" altLang="zh-CN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       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物象的审美意义就在于：它凝聚作品的结构力时，抒写既不脱离具象，又诗一般地超越具象，实体大于观念，形象大于思想，给题旨的多元多义性开辟了无限的艺术天地，使作品内涵丰富，具有高容量。物象之所以具有有这种审美价值，是由于它</a:t>
            </a:r>
            <a:r>
              <a:rPr lang="zh-CN" altLang="en-US" sz="2800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暗示多于解释，含蓄多于畅尽的发挥</a:t>
            </a:r>
            <a:r>
              <a:rPr lang="zh-CN" altLang="en-US" sz="28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。艺术是一种表情达意的符号，作家运用语文进行创作时，往往言不及意，语言不表达情感于万一；创造一种“深文隐秀，余味包曲”（刘勰语）的艺术境界，直接的正面描写，有它无能为力的地方。而物象正能起到这种“四两拨千斤”的艺术表达效果。</a:t>
            </a:r>
            <a:r>
              <a:rPr lang="zh-CN" altLang="en-US" sz="28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如《老人与海》里的“</a:t>
            </a:r>
            <a:r>
              <a:rPr lang="zh-CN" altLang="en-US" sz="2800">
                <a:solidFill>
                  <a:srgbClr val="1D41D5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鲨鱼</a:t>
            </a:r>
            <a:r>
              <a:rPr lang="en-US" altLang="zh-CN" sz="28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”</a:t>
            </a:r>
            <a:r>
              <a:rPr lang="zh-CN" altLang="en-US" sz="2800">
                <a:solidFill>
                  <a:srgbClr val="FF0000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象征</a:t>
            </a:r>
            <a:r>
              <a:rPr lang="zh-CN" altLang="en-US" sz="28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困难，也</a:t>
            </a:r>
            <a:r>
              <a:rPr lang="zh-CN" altLang="en-US" sz="2800">
                <a:solidFill>
                  <a:srgbClr val="FF0000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象征</a:t>
            </a:r>
            <a:r>
              <a:rPr lang="zh-CN" altLang="en-US" sz="28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与人作对的社会与自然力量，</a:t>
            </a:r>
            <a:r>
              <a:rPr lang="zh-CN" altLang="en-US" sz="2800">
                <a:solidFill>
                  <a:srgbClr val="FF0000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强化小说主题</a:t>
            </a:r>
            <a:r>
              <a:rPr lang="zh-CN" altLang="en-US" sz="28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“你尽可把他消灭掉，可就是打不败他”。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1219200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spcBef>
                <a:spcPts val="1200"/>
              </a:spcBef>
            </a:pPr>
            <a:r>
              <a:rPr lang="en-US" altLang="zh-CN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       </a:t>
            </a:r>
            <a:r>
              <a:rPr lang="en-US" altLang="zh-CN" sz="3000">
                <a:highlight>
                  <a:srgbClr val="C0C0C0"/>
                </a:highlight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 </a:t>
            </a:r>
            <a:r>
              <a:rPr lang="zh-CN" altLang="en-US" sz="3000">
                <a:highlight>
                  <a:srgbClr val="C0C0C0"/>
                </a:highlight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高考</a:t>
            </a:r>
            <a:r>
              <a:rPr lang="zh-CN" altLang="en-US" sz="3200">
                <a:highlight>
                  <a:srgbClr val="C0C0C0"/>
                </a:highlight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物象题型的解题思路</a:t>
            </a:r>
            <a:endParaRPr lang="zh-CN" altLang="en-US" sz="3200"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+mn-ea"/>
            </a:endParaRPr>
          </a:p>
          <a:p>
            <a:pPr fontAlgn="auto">
              <a:spcBef>
                <a:spcPts val="1200"/>
              </a:spcBef>
            </a:pPr>
            <a:r>
              <a:rPr lang="en-US" altLang="zh-CN" sz="3000">
                <a:solidFill>
                  <a:schemeClr val="tx1"/>
                </a:solidFill>
                <a:uFill>
                  <a:solidFill>
                    <a:srgbClr val="7030A0"/>
                  </a:solidFill>
                </a:u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       </a:t>
            </a:r>
            <a:r>
              <a:rPr lang="zh-CN" altLang="en-US" sz="3000">
                <a:solidFill>
                  <a:schemeClr val="tx1"/>
                </a:solidFill>
                <a:uFill>
                  <a:solidFill>
                    <a:srgbClr val="7030A0"/>
                  </a:solidFill>
                </a:u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物象虽说不是小说的中心内容，但也是小说艺术世界、艺术构思中的有机组成部分，也是小说阅读的常考点之一。高考主要考查物象在小说艺术世界、艺术构思中的作用。我们可以从以下几个方面来备考：</a:t>
            </a:r>
            <a:endParaRPr lang="zh-CN" altLang="en-US" sz="3000" u="wavyHeavy">
              <a:solidFill>
                <a:schemeClr val="tx1"/>
              </a:solidFill>
              <a:uFill>
                <a:solidFill>
                  <a:srgbClr val="7030A0"/>
                </a:solidFill>
              </a:uFill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+mn-ea"/>
            </a:endParaRPr>
          </a:p>
          <a:p>
            <a:pPr fontAlgn="auto">
              <a:spcBef>
                <a:spcPts val="1200"/>
              </a:spcBef>
            </a:pPr>
            <a:r>
              <a:rPr lang="zh-CN" altLang="en-US" sz="3000" u="wavyHeavy">
                <a:solidFill>
                  <a:schemeClr val="tx1"/>
                </a:solidFill>
                <a:uFill>
                  <a:solidFill>
                    <a:srgbClr val="7030A0"/>
                  </a:solidFill>
                </a:u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首先，我们得清楚高考中常见的几种提问方式，这样我们可以逐一熟悉它的备考方向，有针对性的来解决。</a:t>
            </a:r>
          </a:p>
          <a:p>
            <a:pPr fontAlgn="auto">
              <a:spcBef>
                <a:spcPts val="600"/>
              </a:spcBef>
            </a:pPr>
            <a:r>
              <a:rPr lang="zh-CN" altLang="en-US" sz="30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  <a:sym typeface="+mn-ea"/>
              </a:rPr>
              <a:t>常见的设问方式：</a:t>
            </a:r>
            <a:endParaRPr lang="zh-CN" altLang="en-US" sz="3000">
              <a:latin typeface="方正仿宋_GB2312" panose="02000000000000000000" charset="-122"/>
              <a:ea typeface="方正仿宋_GB2312" panose="02000000000000000000" charset="-122"/>
              <a:cs typeface="方正仿宋_GB2312" panose="02000000000000000000" charset="-122"/>
            </a:endParaRPr>
          </a:p>
          <a:p>
            <a:pPr fontAlgn="auto">
              <a:spcBef>
                <a:spcPts val="600"/>
              </a:spcBef>
            </a:pPr>
            <a:r>
              <a:rPr lang="zh-CN" altLang="en-US" sz="24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  <a:sym typeface="+mn-ea"/>
              </a:rPr>
              <a:t>1.小说以“xxx(物象）”为中心叙事写人，这样处理有什么好处？请简要分析。</a:t>
            </a:r>
            <a:endParaRPr lang="zh-CN" altLang="en-US" sz="2400">
              <a:latin typeface="方正仿宋_GB2312" panose="02000000000000000000" charset="-122"/>
              <a:ea typeface="方正仿宋_GB2312" panose="02000000000000000000" charset="-122"/>
              <a:cs typeface="方正仿宋_GB2312" panose="02000000000000000000" charset="-122"/>
            </a:endParaRPr>
          </a:p>
          <a:p>
            <a:pPr fontAlgn="auto">
              <a:spcBef>
                <a:spcPts val="600"/>
              </a:spcBef>
            </a:pPr>
            <a:r>
              <a:rPr lang="zh-CN" altLang="en-US" sz="24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  <a:sym typeface="+mn-ea"/>
              </a:rPr>
              <a:t>2.小说多次写到“xxx(物象）”，有什么意图？请简要分析。</a:t>
            </a:r>
            <a:endParaRPr lang="zh-CN" altLang="en-US" sz="2400">
              <a:latin typeface="方正仿宋_GB2312" panose="02000000000000000000" charset="-122"/>
              <a:ea typeface="方正仿宋_GB2312" panose="02000000000000000000" charset="-122"/>
              <a:cs typeface="方正仿宋_GB2312" panose="02000000000000000000" charset="-122"/>
            </a:endParaRPr>
          </a:p>
          <a:p>
            <a:pPr fontAlgn="auto">
              <a:spcBef>
                <a:spcPts val="600"/>
              </a:spcBef>
            </a:pPr>
            <a:r>
              <a:rPr lang="zh-CN" altLang="en-US" sz="2400">
                <a:latin typeface="方正仿宋_GB2312" panose="02000000000000000000" charset="-122"/>
                <a:ea typeface="方正仿宋_GB2312" panose="02000000000000000000" charset="-122"/>
                <a:cs typeface="方正仿宋_GB2312" panose="02000000000000000000" charset="-122"/>
                <a:sym typeface="+mn-ea"/>
              </a:rPr>
              <a:t>3.“xxx(物象）”对小说的艺术表现有什么作用？请简要分析。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0" y="4919980"/>
            <a:ext cx="1219136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[2021·</a:t>
            </a:r>
            <a:r>
              <a:rPr lang="zh-CN" altLang="en-US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新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方正清仿宋 简 Bold" panose="02000800000000000000" charset="-122"/>
                <a:sym typeface="+mn-ea"/>
              </a:rPr>
              <a:t>Ⅰ</a:t>
            </a:r>
            <a:r>
              <a:rPr lang="zh-CN" altLang="en-US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卷</a:t>
            </a:r>
            <a:r>
              <a:rPr lang="en-US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]9. </a:t>
            </a:r>
            <a:r>
              <a:rPr lang="zh-CN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小说中多次出现的“门”，在不同层面有不同含义，请结合文本加以分析。</a:t>
            </a:r>
            <a:r>
              <a:rPr lang="en-US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(6</a:t>
            </a:r>
            <a:r>
              <a:rPr lang="zh-CN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分</a:t>
            </a:r>
            <a:r>
              <a:rPr lang="en-US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endParaRPr lang="zh-CN" altLang="en-US" sz="2400"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</a:endParaRPr>
          </a:p>
          <a:p>
            <a:r>
              <a:rPr lang="en-US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[2020·</a:t>
            </a:r>
            <a:r>
              <a:rPr lang="zh-CN" altLang="en-US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新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方正清仿宋 简 Bold" panose="02000800000000000000" charset="-122"/>
                <a:sym typeface="+mn-ea"/>
              </a:rPr>
              <a:t>Ⅱ</a:t>
            </a:r>
            <a:r>
              <a:rPr lang="zh-CN" altLang="en-US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卷</a:t>
            </a:r>
            <a:r>
              <a:rPr lang="en-US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]</a:t>
            </a:r>
            <a:r>
              <a:rPr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8.本文多次提到“板凳”，这是富有意味的细节。请分析这里“板凳”的用意。</a:t>
            </a:r>
            <a:r>
              <a:rPr lang="en-US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(6</a:t>
            </a:r>
            <a:r>
              <a:rPr lang="zh-CN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分</a:t>
            </a:r>
            <a:r>
              <a:rPr lang="en-US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endParaRPr sz="2400" b="0"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</a:endParaRPr>
          </a:p>
          <a:p>
            <a:r>
              <a:rPr lang="en-US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[2017·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方正清仿宋 简 Bold" panose="02000800000000000000" charset="-122"/>
                <a:sym typeface="+mn-ea"/>
              </a:rPr>
              <a:t>Ⅱ</a:t>
            </a:r>
            <a:r>
              <a:rPr lang="zh-CN" altLang="en-US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卷</a:t>
            </a:r>
            <a:r>
              <a:rPr lang="en-US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]5</a:t>
            </a:r>
            <a:r>
              <a:rPr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.结合全文，说明文中“窗子”的含意</a:t>
            </a:r>
            <a:r>
              <a:rPr lang="zh-CN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。</a:t>
            </a:r>
            <a:r>
              <a:rPr lang="en-US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(5</a:t>
            </a:r>
            <a:r>
              <a:rPr lang="zh-CN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分</a:t>
            </a:r>
            <a:r>
              <a:rPr lang="en-US" sz="24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)</a:t>
            </a:r>
            <a:endParaRPr lang="en-US" altLang="en-US" sz="2400" b="1" u="sng"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12192000" cy="68624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spcBef>
                <a:spcPts val="600"/>
              </a:spcBef>
            </a:pPr>
            <a:r>
              <a:rPr lang="zh-CN" altLang="en-US" sz="3000" u="wavyHeavy">
                <a:solidFill>
                  <a:schemeClr val="tx1"/>
                </a:solidFill>
                <a:uFill>
                  <a:solidFill>
                    <a:srgbClr val="7030A0"/>
                  </a:solidFill>
                </a:u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其次，我们得掌握规范答题方法，这样我们可以更精准地答题，得高分。</a:t>
            </a:r>
          </a:p>
          <a:p>
            <a:pPr fontAlgn="auto">
              <a:spcBef>
                <a:spcPts val="600"/>
              </a:spcBef>
            </a:pPr>
            <a:r>
              <a:rPr lang="en-US" altLang="zh-CN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        </a:t>
            </a: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答题思路：物象本身涵义＋环境作用＋人物形象作用＋情节结构作用＋表现主题作用＋艺术表达效果作用。</a:t>
            </a:r>
          </a:p>
          <a:p>
            <a:pPr fontAlgn="auto">
              <a:spcBef>
                <a:spcPts val="1800"/>
              </a:spcBef>
            </a:pPr>
            <a:r>
              <a:rPr lang="zh-CN" altLang="en-US" sz="3000" u="sng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物象本身涵义</a:t>
            </a: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就是物象往往是某种精神和思想情感外化物，在解答其作用前，一定要先闸明其本身特点、内涵和审美价值。</a:t>
            </a:r>
            <a:r>
              <a:rPr lang="zh-CN" altLang="en-US" sz="3000">
                <a:latin typeface="方正楷体_GBK" panose="02000000000000000000" charset="-122"/>
                <a:ea typeface="方正楷体_GBK" panose="02000000000000000000" charset="-122"/>
                <a:cs typeface="方正清仿宋 简 Bold" panose="02000800000000000000" charset="-122"/>
                <a:sym typeface="+mn-ea"/>
              </a:rPr>
              <a:t>如《老人与海》中鲨鱼</a:t>
            </a:r>
            <a:r>
              <a:rPr lang="zh-CN" altLang="en-US" sz="3000">
                <a:solidFill>
                  <a:srgbClr val="FF0000"/>
                </a:solidFill>
                <a:latin typeface="方正楷体_GBK" panose="02000000000000000000" charset="-122"/>
                <a:ea typeface="方正楷体_GBK" panose="02000000000000000000" charset="-122"/>
                <a:cs typeface="方正清仿宋 简 Bold" panose="02000800000000000000" charset="-122"/>
                <a:sym typeface="+mn-ea"/>
              </a:rPr>
              <a:t>象征</a:t>
            </a:r>
            <a:r>
              <a:rPr lang="zh-CN" altLang="en-US" sz="3000">
                <a:latin typeface="方正楷体_GBK" panose="02000000000000000000" charset="-122"/>
                <a:ea typeface="方正楷体_GBK" panose="02000000000000000000" charset="-122"/>
                <a:cs typeface="方正清仿宋 简 Bold" panose="02000800000000000000" charset="-122"/>
                <a:sym typeface="+mn-ea"/>
              </a:rPr>
              <a:t>困难，</a:t>
            </a:r>
            <a:r>
              <a:rPr lang="zh-CN" altLang="en-US" sz="3000">
                <a:solidFill>
                  <a:srgbClr val="FF0000"/>
                </a:solidFill>
                <a:latin typeface="方正楷体_GBK" panose="02000000000000000000" charset="-122"/>
                <a:ea typeface="方正楷体_GBK" panose="02000000000000000000" charset="-122"/>
                <a:cs typeface="方正清仿宋 简 Bold" panose="02000800000000000000" charset="-122"/>
                <a:sym typeface="+mn-ea"/>
              </a:rPr>
              <a:t>象征</a:t>
            </a:r>
            <a:r>
              <a:rPr lang="zh-CN" altLang="en-US" sz="3000">
                <a:latin typeface="方正楷体_GBK" panose="02000000000000000000" charset="-122"/>
                <a:ea typeface="方正楷体_GBK" panose="02000000000000000000" charset="-122"/>
                <a:cs typeface="方正清仿宋 简 Bold" panose="02000800000000000000" charset="-122"/>
                <a:sym typeface="+mn-ea"/>
              </a:rPr>
              <a:t>与人作对的社会与自然力量。</a:t>
            </a:r>
          </a:p>
          <a:p>
            <a:pPr fontAlgn="auto">
              <a:spcBef>
                <a:spcPts val="1800"/>
              </a:spcBef>
            </a:pPr>
            <a:r>
              <a:rPr lang="zh-CN" altLang="en-US" sz="3000" u="sng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物象的环境作用</a:t>
            </a:r>
            <a:r>
              <a:rPr lang="zh-CN" altLang="en-US" sz="3000">
                <a:solidFill>
                  <a:schemeClr val="tx1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指的是对时代特点氛围作了怎样的提示或暗示，对人物活动的具体环境的作用。</a:t>
            </a:r>
            <a:r>
              <a:rPr lang="zh-CN" altLang="en-US" sz="3000">
                <a:solidFill>
                  <a:schemeClr val="tx1"/>
                </a:solidFill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如《林教头风雪山神庙》中</a:t>
            </a:r>
            <a:r>
              <a:rPr lang="zh-CN" altLang="en-US" sz="300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的“</a:t>
            </a:r>
            <a:r>
              <a:rPr lang="zh-CN" altLang="en-US" sz="300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风雪</a:t>
            </a:r>
            <a:r>
              <a:rPr lang="zh-CN" altLang="en-US" sz="300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”既是实写，又是虚写，用“风雪”这一恶劣的自然环境</a:t>
            </a:r>
            <a:r>
              <a:rPr lang="zh-CN" altLang="en-US" sz="3000" b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喻</a:t>
            </a:r>
            <a:r>
              <a:rPr lang="zh-CN" altLang="en-US" sz="300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黑暗的社会政治</a:t>
            </a:r>
            <a:r>
              <a:rPr lang="zh-CN" altLang="en-US" sz="300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，写出了人物所遭受的</a:t>
            </a:r>
            <a:r>
              <a:rPr lang="zh-CN" altLang="en-US" sz="300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险恶境遇</a:t>
            </a:r>
            <a:r>
              <a:rPr lang="zh-CN" altLang="en-US" sz="300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。</a:t>
            </a:r>
            <a:endParaRPr lang="zh-CN" altLang="en-US" sz="3000">
              <a:solidFill>
                <a:schemeClr val="tx1"/>
              </a:solidFill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+mn-ea"/>
            </a:endParaRPr>
          </a:p>
          <a:p>
            <a:pPr fontAlgn="auto">
              <a:spcBef>
                <a:spcPts val="1800"/>
              </a:spcBef>
            </a:pPr>
            <a:r>
              <a:rPr lang="zh-CN" altLang="en-US" sz="3000" u="sng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物象对人物形象塑造的作用</a:t>
            </a:r>
            <a:r>
              <a:rPr lang="en-US" altLang="zh-CN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——</a:t>
            </a: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核心考点之一，指的是它从哪个角度表现了主要人物或次要人物的什么特点和性格。</a:t>
            </a:r>
            <a:r>
              <a:rPr lang="zh-CN" altLang="en-US" sz="3000">
                <a:latin typeface="方正楷体_GBK" panose="02000000000000000000" charset="-122"/>
                <a:ea typeface="方正楷体_GBK" panose="02000000000000000000" charset="-122"/>
                <a:cs typeface="方正清仿宋 简 Bold" panose="02000800000000000000" charset="-122"/>
                <a:sym typeface="+mn-ea"/>
              </a:rPr>
              <a:t>如《老人与海》中鲨鱼的凶猛，</a:t>
            </a:r>
            <a:r>
              <a:rPr lang="zh-CN" altLang="en-US" sz="3000">
                <a:solidFill>
                  <a:srgbClr val="FF0000"/>
                </a:solidFill>
                <a:latin typeface="方正楷体_GBK" panose="02000000000000000000" charset="-122"/>
                <a:ea typeface="方正楷体_GBK" panose="02000000000000000000" charset="-122"/>
                <a:cs typeface="方正清仿宋 简 Bold" panose="02000800000000000000" charset="-122"/>
                <a:sym typeface="+mn-ea"/>
              </a:rPr>
              <a:t>反衬</a:t>
            </a:r>
            <a:r>
              <a:rPr lang="zh-CN" altLang="en-US" sz="3000">
                <a:latin typeface="方正楷体_GBK" panose="02000000000000000000" charset="-122"/>
                <a:ea typeface="方正楷体_GBK" panose="02000000000000000000" charset="-122"/>
                <a:cs typeface="方正清仿宋 简 Bold" panose="02000800000000000000" charset="-122"/>
                <a:sym typeface="+mn-ea"/>
              </a:rPr>
              <a:t>出老人的坚强旁敢。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12192000" cy="6554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spcBef>
                <a:spcPts val="1800"/>
              </a:spcBef>
            </a:pPr>
            <a:r>
              <a:rPr lang="zh-CN" altLang="en-US" sz="3000" u="sng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物象对情节结构的作用</a:t>
            </a: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指的是它对小说情节结构的影响，如开头和结尾的特点和作用，是否结构严谨、完整匀称，是否用以烘托铺垫，前后照应，设置悬念，造成波澜，形成线索等。</a:t>
            </a:r>
            <a:r>
              <a:rPr lang="zh-CN" altLang="en-US" sz="3000">
                <a:latin typeface="方正楷体_GBK" panose="02000000000000000000" charset="-122"/>
                <a:ea typeface="方正楷体_GBK" panose="02000000000000000000" charset="-122"/>
                <a:cs typeface="方正清仿宋 简 Bold" panose="02000800000000000000" charset="-122"/>
                <a:sym typeface="+mn-ea"/>
              </a:rPr>
              <a:t>如《项链》</a:t>
            </a:r>
            <a:endParaRPr lang="zh-CN" altLang="en-US" sz="3000"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+mn-ea"/>
            </a:endParaRPr>
          </a:p>
          <a:p>
            <a:pPr fontAlgn="auto">
              <a:spcBef>
                <a:spcPts val="1800"/>
              </a:spcBef>
            </a:pPr>
            <a:r>
              <a:rPr lang="zh-CN" altLang="en-US" sz="3000" u="sng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物象表现主题的作用</a:t>
            </a: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指的是它揭示了怎样的主题，或对怎样揭示主题起到怎样关键性的作用。</a:t>
            </a:r>
            <a:r>
              <a:rPr lang="zh-CN" altLang="en-US" sz="3000">
                <a:latin typeface="方正楷体_GBK" panose="02000000000000000000" charset="-122"/>
                <a:ea typeface="方正楷体_GBK" panose="02000000000000000000" charset="-122"/>
                <a:cs typeface="方正清仿宋 简 Bold" panose="02000800000000000000" charset="-122"/>
                <a:sym typeface="+mn-ea"/>
              </a:rPr>
              <a:t>如《项链》，作者通过</a:t>
            </a:r>
            <a:r>
              <a:rPr lang="zh-CN" altLang="en-US" sz="3000">
                <a:solidFill>
                  <a:srgbClr val="FF0000"/>
                </a:solidFill>
                <a:latin typeface="方正楷体_GBK" panose="02000000000000000000" charset="-122"/>
                <a:ea typeface="方正楷体_GBK" panose="02000000000000000000" charset="-122"/>
                <a:cs typeface="方正清仿宋 简 Bold" panose="02000800000000000000" charset="-122"/>
                <a:sym typeface="+mn-ea"/>
              </a:rPr>
              <a:t>项链的丢失</a:t>
            </a:r>
            <a:r>
              <a:rPr lang="zh-CN" altLang="en-US" sz="3000">
                <a:latin typeface="方正楷体_GBK" panose="02000000000000000000" charset="-122"/>
                <a:ea typeface="方正楷体_GBK" panose="02000000000000000000" charset="-122"/>
                <a:cs typeface="方正清仿宋 简 Bold" panose="02000800000000000000" charset="-122"/>
                <a:sym typeface="+mn-ea"/>
              </a:rPr>
              <a:t>给一对小资产阶级夫妇带来的一连串不幸遭遇，向我们展现了当时纸醉金迷、摆阔斗富的社会风尚和</a:t>
            </a:r>
            <a:r>
              <a:rPr lang="zh-CN" altLang="en-US" sz="3000">
                <a:solidFill>
                  <a:srgbClr val="FF0000"/>
                </a:solidFill>
                <a:latin typeface="方正楷体_GBK" panose="02000000000000000000" charset="-122"/>
                <a:ea typeface="方正楷体_GBK" panose="02000000000000000000" charset="-122"/>
                <a:cs typeface="方正清仿宋 简 Bold" panose="02000800000000000000" charset="-122"/>
                <a:sym typeface="+mn-ea"/>
              </a:rPr>
              <a:t>贫富的巨大差距</a:t>
            </a:r>
            <a:r>
              <a:rPr lang="zh-CN" altLang="en-US" sz="3000">
                <a:latin typeface="方正楷体_GBK" panose="02000000000000000000" charset="-122"/>
                <a:ea typeface="方正楷体_GBK" panose="02000000000000000000" charset="-122"/>
                <a:cs typeface="方正清仿宋 简 Bold" panose="02000800000000000000" charset="-122"/>
                <a:sym typeface="+mn-ea"/>
              </a:rPr>
              <a:t>这一社会现实，作者利用</a:t>
            </a:r>
            <a:r>
              <a:rPr lang="zh-CN" altLang="en-US" sz="3000">
                <a:solidFill>
                  <a:srgbClr val="FF0000"/>
                </a:solidFill>
                <a:latin typeface="方正楷体_GBK" panose="02000000000000000000" charset="-122"/>
                <a:ea typeface="方正楷体_GBK" panose="02000000000000000000" charset="-122"/>
                <a:cs typeface="方正清仿宋 简 Bold" panose="02000800000000000000" charset="-122"/>
                <a:sym typeface="+mn-ea"/>
              </a:rPr>
              <a:t>项链亦真亦假</a:t>
            </a:r>
            <a:r>
              <a:rPr lang="zh-CN" altLang="en-US" sz="3000">
                <a:latin typeface="方正楷体_GBK" panose="02000000000000000000" charset="-122"/>
                <a:ea typeface="方正楷体_GBK" panose="02000000000000000000" charset="-122"/>
                <a:cs typeface="方正清仿宋 简 Bold" panose="02000800000000000000" charset="-122"/>
                <a:sym typeface="+mn-ea"/>
              </a:rPr>
              <a:t>的处理向我们揭示了</a:t>
            </a:r>
            <a:r>
              <a:rPr lang="zh-CN" altLang="en-US" sz="3000">
                <a:solidFill>
                  <a:srgbClr val="FF0000"/>
                </a:solidFill>
                <a:latin typeface="方正楷体_GBK" panose="02000000000000000000" charset="-122"/>
                <a:ea typeface="方正楷体_GBK" panose="02000000000000000000" charset="-122"/>
                <a:cs typeface="方正清仿宋 简 Bold" panose="02000800000000000000" charset="-122"/>
                <a:sym typeface="+mn-ea"/>
              </a:rPr>
              <a:t>有钱阶级的虚伪的人际关系和中下层人民梦幻破灭的必然</a:t>
            </a:r>
            <a:r>
              <a:rPr lang="zh-CN" altLang="en-US" sz="3000">
                <a:latin typeface="方正楷体_GBK" panose="02000000000000000000" charset="-122"/>
                <a:ea typeface="方正楷体_GBK" panose="02000000000000000000" charset="-122"/>
                <a:cs typeface="方正清仿宋 简 Bold" panose="02000800000000000000" charset="-122"/>
                <a:sym typeface="+mn-ea"/>
              </a:rPr>
              <a:t>。</a:t>
            </a:r>
            <a:endParaRPr lang="zh-CN" altLang="en-US" sz="3000">
              <a:latin typeface="方正清仿宋 简 Bold" panose="02000800000000000000" charset="-122"/>
              <a:ea typeface="方正清仿宋 简 Bold" panose="02000800000000000000" charset="-122"/>
              <a:cs typeface="方正清仿宋 简 Bold" panose="02000800000000000000" charset="-122"/>
              <a:sym typeface="+mn-ea"/>
            </a:endParaRPr>
          </a:p>
          <a:p>
            <a:pPr fontAlgn="auto">
              <a:spcBef>
                <a:spcPts val="1800"/>
              </a:spcBef>
            </a:pPr>
            <a:r>
              <a:rPr lang="zh-CN" altLang="en-US" sz="3000" u="sng">
                <a:solidFill>
                  <a:srgbClr val="1D41D5"/>
                </a:solidFill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物象艺术表达效果</a:t>
            </a:r>
            <a:r>
              <a:rPr lang="zh-CN" altLang="en-US" sz="3000">
                <a:latin typeface="方正清仿宋 简 Bold" panose="02000800000000000000" charset="-122"/>
                <a:ea typeface="方正清仿宋 简 Bold" panose="02000800000000000000" charset="-122"/>
                <a:cs typeface="方正清仿宋 简 Bold" panose="02000800000000000000" charset="-122"/>
                <a:sym typeface="+mn-ea"/>
              </a:rPr>
              <a:t>指的是有些物象作用在标题或开头或线索或结尾，能够起到怎样相应的艺术表达效果。</a:t>
            </a:r>
            <a:r>
              <a:rPr lang="en-US" altLang="zh-CN" sz="30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2021</a:t>
            </a:r>
            <a:r>
              <a:rPr lang="zh-CN" altLang="en-US" sz="30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新高考Ⅰ卷中</a:t>
            </a:r>
            <a:r>
              <a:rPr lang="en-US" altLang="zh-CN" sz="30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“</a:t>
            </a:r>
            <a:r>
              <a:rPr lang="zh-CN" altLang="en-US" sz="30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门</a:t>
            </a:r>
            <a:r>
              <a:rPr lang="en-US" altLang="zh-CN" sz="30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”</a:t>
            </a:r>
            <a:r>
              <a:rPr lang="zh-CN" altLang="en-US" sz="30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这个物象主要出现在文本开头、中间、结尾。</a:t>
            </a:r>
            <a:r>
              <a:rPr lang="en-US" altLang="zh-CN" sz="30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2020</a:t>
            </a:r>
            <a:r>
              <a:rPr lang="zh-CN" altLang="en-US" sz="30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年新高考Ⅱ卷中</a:t>
            </a:r>
            <a:r>
              <a:rPr lang="en-US" altLang="zh-CN" sz="30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“</a:t>
            </a:r>
            <a:r>
              <a:rPr lang="zh-CN" altLang="en-US" sz="30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板凳</a:t>
            </a:r>
            <a:r>
              <a:rPr lang="en-US" altLang="zh-CN" sz="30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”</a:t>
            </a:r>
            <a:r>
              <a:rPr lang="zh-CN" altLang="en-US" sz="3000">
                <a:latin typeface="方正楷体_GBK" panose="02000000000000000000" charset="-122"/>
                <a:ea typeface="方正楷体_GBK" panose="02000000000000000000" charset="-122"/>
                <a:cs typeface="方正楷体_GBK" panose="02000000000000000000" charset="-122"/>
                <a:sym typeface="+mn-ea"/>
              </a:rPr>
              <a:t>这个物象主要出现在开头和中间。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12191365" cy="5939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spcBef>
                <a:spcPts val="1200"/>
              </a:spcBef>
            </a:pPr>
            <a:r>
              <a:rPr lang="zh-CN" altLang="en-US" sz="30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归纳物象的作用</a:t>
            </a:r>
          </a:p>
          <a:p>
            <a:pPr fontAlgn="auto">
              <a:spcBef>
                <a:spcPts val="1200"/>
              </a:spcBef>
            </a:pPr>
            <a:r>
              <a:rPr lang="zh-CN" altLang="en-US" sz="30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1.“</a:t>
            </a:r>
            <a:r>
              <a:rPr lang="zh-CN" altLang="en-US" sz="300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自身作用</a:t>
            </a:r>
            <a:r>
              <a:rPr lang="zh-CN" altLang="en-US" sz="30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”：指的是物象作为小说形象世界的一个组成部分，有它自身的独到特点、作用和审美价值，丰富了文章的内容。</a:t>
            </a:r>
          </a:p>
          <a:p>
            <a:pPr fontAlgn="auto">
              <a:spcBef>
                <a:spcPts val="1200"/>
              </a:spcBef>
            </a:pPr>
            <a:r>
              <a:rPr lang="en-US" altLang="zh-CN" sz="30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2</a:t>
            </a:r>
            <a:r>
              <a:rPr lang="zh-CN" altLang="en-US" sz="30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.“</a:t>
            </a:r>
            <a:r>
              <a:rPr lang="zh-CN" altLang="en-US" sz="3000">
                <a:solidFill>
                  <a:srgbClr val="1D41D5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环境作用</a:t>
            </a:r>
            <a:r>
              <a:rPr lang="zh-CN" altLang="en-US" sz="30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”：交代故事发生的时间，突出季节特征；</a:t>
            </a:r>
            <a:r>
              <a:rPr lang="zh-CN" altLang="en-US" sz="3000">
                <a:solidFill>
                  <a:srgbClr val="1D41D5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渲染气氛，烘托环境</a:t>
            </a:r>
            <a:r>
              <a:rPr lang="zh-CN" altLang="en-US" sz="30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；具有</a:t>
            </a:r>
            <a:r>
              <a:rPr lang="zh-CN" altLang="en-US" sz="3000">
                <a:solidFill>
                  <a:srgbClr val="1D41D5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象征</a:t>
            </a:r>
            <a:r>
              <a:rPr lang="zh-CN" altLang="en-US" sz="30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、</a:t>
            </a:r>
            <a:r>
              <a:rPr lang="zh-CN" altLang="en-US" sz="3000">
                <a:solidFill>
                  <a:srgbClr val="1D41D5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暗示</a:t>
            </a:r>
            <a:r>
              <a:rPr lang="zh-CN" altLang="en-US" sz="30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意味。</a:t>
            </a:r>
          </a:p>
          <a:p>
            <a:pPr fontAlgn="auto">
              <a:spcBef>
                <a:spcPts val="1200"/>
              </a:spcBef>
            </a:pPr>
            <a:r>
              <a:rPr lang="zh-CN" altLang="en-US" sz="30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3.“</a:t>
            </a:r>
            <a:r>
              <a:rPr lang="zh-CN" altLang="en-US" sz="3000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人物作用</a:t>
            </a:r>
            <a:r>
              <a:rPr lang="zh-CN" altLang="en-US" sz="30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”：物象</a:t>
            </a:r>
            <a:r>
              <a:rPr lang="zh-CN" altLang="en-US" sz="3000">
                <a:solidFill>
                  <a:srgbClr val="00B05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衬托</a:t>
            </a:r>
            <a:r>
              <a:rPr lang="zh-CN" altLang="en-US" sz="30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了人物品格，突出了人物形象，应格外注意物象本身的特点对主要人物的映衬。</a:t>
            </a:r>
          </a:p>
          <a:p>
            <a:pPr fontAlgn="auto">
              <a:spcBef>
                <a:spcPts val="1200"/>
              </a:spcBef>
            </a:pPr>
            <a:r>
              <a:rPr lang="zh-CN" altLang="en-US" sz="30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4.“</a:t>
            </a:r>
            <a:r>
              <a:rPr lang="zh-CN" altLang="en-US" sz="300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情节结构作用</a:t>
            </a:r>
            <a:r>
              <a:rPr lang="zh-CN" altLang="en-US" sz="30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”：物象往往是组织和</a:t>
            </a:r>
            <a:r>
              <a:rPr lang="zh-CN" altLang="en-US" sz="300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推动情节发展的线索物件</a:t>
            </a:r>
            <a:r>
              <a:rPr lang="zh-CN" altLang="en-US" sz="30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。在一篇小说中，物象反复出现，能够串起相关情节，从而成为全文的线索，兼有使</a:t>
            </a:r>
            <a:r>
              <a:rPr lang="zh-CN" altLang="en-US" sz="3000">
                <a:solidFill>
                  <a:srgbClr val="C000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结构更加严谨</a:t>
            </a:r>
            <a:r>
              <a:rPr lang="zh-CN" altLang="en-US" sz="30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的作用。</a:t>
            </a:r>
          </a:p>
          <a:p>
            <a:pPr fontAlgn="auto">
              <a:spcBef>
                <a:spcPts val="1200"/>
              </a:spcBef>
            </a:pPr>
            <a:r>
              <a:rPr lang="zh-CN" altLang="en-US" sz="30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5.“</a:t>
            </a:r>
            <a:r>
              <a:rPr lang="zh-CN" altLang="en-US" sz="3000">
                <a:solidFill>
                  <a:srgbClr val="1D41D5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点题作用</a:t>
            </a:r>
            <a:r>
              <a:rPr lang="zh-CN" altLang="en-US" sz="30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”：指的是物象</a:t>
            </a:r>
            <a:r>
              <a:rPr lang="zh-CN" altLang="en-US" sz="3000">
                <a:solidFill>
                  <a:srgbClr val="1D41D5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揭示</a:t>
            </a:r>
            <a:r>
              <a:rPr lang="zh-CN" altLang="en-US" sz="30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了怎样的</a:t>
            </a:r>
            <a:r>
              <a:rPr lang="zh-CN" altLang="en-US" sz="3000">
                <a:solidFill>
                  <a:srgbClr val="1D41D5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主题</a:t>
            </a:r>
            <a:r>
              <a:rPr lang="zh-CN" altLang="en-US" sz="30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。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136</Paragraphs>
  <Slides>24</Slides>
  <Notes>4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37">
      <vt:lpstr>Arial</vt:lpstr>
      <vt:lpstr>Calibri</vt:lpstr>
      <vt:lpstr>Calibri Light</vt:lpstr>
      <vt:lpstr>华文中宋</vt:lpstr>
      <vt:lpstr>方正清仿宋 简 Bold</vt:lpstr>
      <vt:lpstr>可可唯自强者强</vt:lpstr>
      <vt:lpstr>方正楷体_GBK</vt:lpstr>
      <vt:lpstr>方正仿宋_GB2312</vt:lpstr>
      <vt:lpstr>微软雅黑</vt:lpstr>
      <vt:lpstr>方正公文小标宋</vt:lpstr>
      <vt:lpstr>方正小标宋_GBK</vt:lpstr>
      <vt:lpstr>方正仿宋_GBK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2021-12-19T21:28:32.232</cp:lastPrinted>
  <dcterms:created xsi:type="dcterms:W3CDTF">2021-12-19T21:28:32Z</dcterms:created>
  <dcterms:modified xsi:type="dcterms:W3CDTF">2021-12-19T13:28:33Z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