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76" r:id="rId5"/>
    <p:sldMasterId id="2147483689" r:id="rId6"/>
  </p:sldMasterIdLst>
  <p:notesMasterIdLst>
    <p:notesMasterId r:id="rId29"/>
  </p:notesMasterIdLst>
  <p:sldIdLst>
    <p:sldId id="256" r:id="rId7"/>
    <p:sldId id="281" r:id="rId8"/>
    <p:sldId id="257" r:id="rId9"/>
    <p:sldId id="282" r:id="rId10"/>
    <p:sldId id="283" r:id="rId11"/>
    <p:sldId id="284" r:id="rId12"/>
    <p:sldId id="285" r:id="rId13"/>
    <p:sldId id="266" r:id="rId14"/>
    <p:sldId id="305" r:id="rId15"/>
    <p:sldId id="306" r:id="rId16"/>
    <p:sldId id="307" r:id="rId17"/>
    <p:sldId id="267" r:id="rId18"/>
    <p:sldId id="309" r:id="rId19"/>
    <p:sldId id="310" r:id="rId20"/>
    <p:sldId id="313" r:id="rId21"/>
    <p:sldId id="308" r:id="rId22"/>
    <p:sldId id="317" r:id="rId23"/>
    <p:sldId id="315" r:id="rId24"/>
    <p:sldId id="316" r:id="rId25"/>
    <p:sldId id="318" r:id="rId26"/>
    <p:sldId id="319" r:id="rId27"/>
    <p:sldId id="320" r:id="rId28"/>
  </p:sldIdLst>
  <p:sldSz cx="1206182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aac07a0-020c-4a50-98a9-644674e735c0}">
          <p14:sldIdLst>
            <p14:sldId id="256"/>
            <p14:sldId id="281"/>
            <p14:sldId id="257"/>
            <p14:sldId id="282"/>
            <p14:sldId id="283"/>
            <p14:sldId id="284"/>
            <p14:sldId id="285"/>
            <p14:sldId id="266"/>
          </p14:sldIdLst>
        </p14:section>
        <p14:section name="无标题节" id="{2fc6016a-7a6a-423b-b35f-64b2bdb424a0}">
          <p14:sldIdLst>
            <p14:sldId id="305"/>
            <p14:sldId id="306"/>
            <p14:sldId id="307"/>
            <p14:sldId id="267"/>
            <p14:sldId id="309"/>
            <p14:sldId id="310"/>
            <p14:sldId id="313"/>
            <p14:sldId id="308"/>
            <p14:sldId id="317"/>
            <p14:sldId id="315"/>
            <p14:sldId id="316"/>
            <p14:sldId id="318"/>
            <p14:sldId id="319"/>
            <p14:sldId id="32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CC"/>
    <a:srgbClr val="FF9900"/>
    <a:srgbClr val="FF0000"/>
    <a:srgbClr val="0066FF"/>
    <a:srgbClr val="FF00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204" y="-90"/>
      </p:cViewPr>
      <p:guideLst>
        <p:guide orient="horz" pos="2160"/>
        <p:guide pos="37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5089" y="1143000"/>
            <a:ext cx="5427821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28B66C-97A8-4899-AFB4-75EAFE557610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681D3-79A0-4C99-B1FD-7E1FF8068CB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CF22E7-4098-437D-A5AE-11F8C688C364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D8E11D-0EBB-4EEB-BC68-0BDCCAF562B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C77F28-18A4-4E7A-A86F-13AED84F3D53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6A94A-BFAD-4027-A455-18CD76271F4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4875" y="2130425"/>
            <a:ext cx="10252075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9750" y="3886200"/>
            <a:ext cx="844232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C33F8-EF9A-4805-AE28-DE36DFD2A31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99F86-DF76-4CFF-81C3-4E68369FD27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2500" y="4406900"/>
            <a:ext cx="10252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2500" y="2906713"/>
            <a:ext cx="10252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7D81B-C3D1-43B3-B359-474EE97EB87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8463" y="1752600"/>
            <a:ext cx="5556250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07113" y="1752600"/>
            <a:ext cx="5556250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21405-19D9-42FC-A67D-85C7C6523E8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250" y="274638"/>
            <a:ext cx="1085532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250" y="1535113"/>
            <a:ext cx="53292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250" y="2174875"/>
            <a:ext cx="53292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27750" y="1535113"/>
            <a:ext cx="53308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27750" y="2174875"/>
            <a:ext cx="53308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AF50A-DEB7-49F1-9AC2-D7D97CBE685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A6860-B1EF-4204-B767-27A9591E7A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9E82E-71ED-447E-B71B-40F7F59933E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250" y="273050"/>
            <a:ext cx="39687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6463" y="273050"/>
            <a:ext cx="67421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3250" y="1435100"/>
            <a:ext cx="39687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9BB0F-CF4C-4F35-93F4-A140F60ED51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D0019D-D568-43FC-8741-EB490EABE904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A2878-6D37-4129-9835-CA5362381BE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3788" y="4800600"/>
            <a:ext cx="72374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63788" y="612775"/>
            <a:ext cx="72374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3788" y="5367338"/>
            <a:ext cx="72374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598C2F-40D8-4C3B-AFD2-B7D8F2B61C9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831CB0-5B18-4557-A16C-FEFB0C419C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7138" y="381000"/>
            <a:ext cx="2816225" cy="56419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8463" y="381000"/>
            <a:ext cx="8296275" cy="56419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3826E-8C65-4720-99A6-5C1E47CCA4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19动物笑谈.tif"/>
          <p:cNvPicPr>
            <a:picLocks noChangeAspect="1"/>
          </p:cNvPicPr>
          <p:nvPr userDrawn="1"/>
        </p:nvPicPr>
        <p:blipFill>
          <a:blip r:embed="rId2"/>
          <a:srcRect l="3941" r="31898"/>
          <a:stretch>
            <a:fillRect/>
          </a:stretch>
        </p:blipFill>
        <p:spPr>
          <a:xfrm>
            <a:off x="0" y="0"/>
            <a:ext cx="120618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03291" y="12700"/>
            <a:ext cx="1233405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4637" y="2130425"/>
            <a:ext cx="102525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9274" y="3886200"/>
            <a:ext cx="8443278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2801" y="4406900"/>
            <a:ext cx="102525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2801" y="2906713"/>
            <a:ext cx="10252551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3091" y="1600200"/>
            <a:ext cx="53273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1428" y="1600200"/>
            <a:ext cx="53273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4B83F9-77A1-40F7-866B-064043C0D2A8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3CF1A0-CF71-41ED-9CF7-433D166C95A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091" y="1535113"/>
            <a:ext cx="532940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091" y="2174875"/>
            <a:ext cx="532940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27240" y="1535113"/>
            <a:ext cx="533149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27240" y="2174875"/>
            <a:ext cx="533149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091" y="273050"/>
            <a:ext cx="396825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5839" y="273050"/>
            <a:ext cx="674289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3091" y="1435100"/>
            <a:ext cx="396825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4202" y="4800600"/>
            <a:ext cx="72370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64202" y="612775"/>
            <a:ext cx="7237095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4202" y="5367338"/>
            <a:ext cx="72370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44823" y="274638"/>
            <a:ext cx="271391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3091" y="274638"/>
            <a:ext cx="7940701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3091" y="274638"/>
            <a:ext cx="10855643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4637" y="2130425"/>
            <a:ext cx="10252551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9274" y="3886200"/>
            <a:ext cx="8443278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582C5F-CBAA-4BD2-A276-FF63144E85A6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2637A-D700-4445-8E89-A8CB398E512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2801" y="4406900"/>
            <a:ext cx="102525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2801" y="2906713"/>
            <a:ext cx="10252551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3091" y="1600200"/>
            <a:ext cx="53273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1428" y="1600200"/>
            <a:ext cx="53273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091" y="1535113"/>
            <a:ext cx="532940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091" y="2174875"/>
            <a:ext cx="532940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27240" y="1535113"/>
            <a:ext cx="533149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27240" y="2174875"/>
            <a:ext cx="533149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091" y="273050"/>
            <a:ext cx="396825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5839" y="273050"/>
            <a:ext cx="674289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3091" y="1435100"/>
            <a:ext cx="396825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4202" y="4800600"/>
            <a:ext cx="72370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64202" y="612775"/>
            <a:ext cx="7237095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4202" y="5367338"/>
            <a:ext cx="72370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44823" y="274638"/>
            <a:ext cx="2713911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3091" y="274638"/>
            <a:ext cx="7940701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F048B8-F008-4827-A376-7D057598709E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05B17-E0B0-4311-BFC8-A8F4649916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07A564-83E6-4EBA-A6E9-EFB2D546894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21CAD-0129-49FE-8873-88B4CE6A51F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2B7CE1-AE8E-4845-A4C1-392D57F67A5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C32D5D-9110-4E3B-9DBE-6A19578347B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17A9C1-6A53-46BC-992B-28E85E8CE8C3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96945-A18F-4255-9997-FFF09065727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374EF4-3830-4B2B-AEE0-9495F487AC2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29EA9-1283-4121-B4CB-1B6E979CB78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3.png"/><Relationship Id="rId4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4" Type="http://schemas.openxmlformats.org/officeDocument/2006/relationships/theme" Target="../theme/theme4.xml"/><Relationship Id="rId13" Type="http://schemas.openxmlformats.org/officeDocument/2006/relationships/image" Target="../media/image5.jpeg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28675" y="365125"/>
            <a:ext cx="10404475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28675" y="1825625"/>
            <a:ext cx="10404475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28675" y="6356350"/>
            <a:ext cx="2714625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59AED6D-E1BE-454D-9A37-D46802BF5D00}" type="datetimeFigureOut">
              <a:rPr lang="zh-CN" altLang="en-US"/>
            </a:fld>
            <a:endParaRPr lang="en-US" altLang="zh-CN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995738" y="6356350"/>
            <a:ext cx="407035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518525" y="6356350"/>
            <a:ext cx="2714625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F5F3276-DD01-426E-BFEF-4E04A773F5E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7649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98463" y="381000"/>
            <a:ext cx="112649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4579" name="文本占位符 27650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398463" y="1752600"/>
            <a:ext cx="11264900" cy="427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4580" name="日期占位符 27651"/>
          <p:cNvSpPr>
            <a:spLocks noGrp="1" noChangeArrowheads="1"/>
          </p:cNvSpPr>
          <p:nvPr>
            <p:ph type="dt" sz="half" idx="19"/>
          </p:nvPr>
        </p:nvSpPr>
        <p:spPr bwMode="auto">
          <a:xfrm>
            <a:off x="398463" y="6172200"/>
            <a:ext cx="301942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/>
            </a:lvl1pPr>
          </a:lstStyle>
          <a:p>
            <a:endParaRPr lang="zh-CN" altLang="en-US"/>
          </a:p>
        </p:txBody>
      </p:sp>
      <p:sp>
        <p:nvSpPr>
          <p:cNvPr id="24581" name="页脚占位符 27652"/>
          <p:cNvSpPr>
            <a:spLocks noGrp="1" noChangeArrowheads="1"/>
          </p:cNvSpPr>
          <p:nvPr>
            <p:ph type="ftr" sz="quarter" idx="29"/>
          </p:nvPr>
        </p:nvSpPr>
        <p:spPr bwMode="auto">
          <a:xfrm>
            <a:off x="4121150" y="6172200"/>
            <a:ext cx="381952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/>
            </a:lvl1pPr>
          </a:lstStyle>
          <a:p>
            <a:endParaRPr lang="zh-CN" altLang="en-US"/>
          </a:p>
        </p:txBody>
      </p:sp>
      <p:sp>
        <p:nvSpPr>
          <p:cNvPr id="24582" name="灯片编号占位符 27653"/>
          <p:cNvSpPr>
            <a:spLocks noGrp="1" noChangeArrowheads="1"/>
          </p:cNvSpPr>
          <p:nvPr>
            <p:ph type="sldNum" sz="quarter" idx="39"/>
          </p:nvPr>
        </p:nvSpPr>
        <p:spPr bwMode="auto">
          <a:xfrm>
            <a:off x="8643938" y="6172200"/>
            <a:ext cx="301942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/>
            </a:lvl1pPr>
          </a:lstStyle>
          <a:p>
            <a:fld id="{5541C2CE-8152-4292-9CA7-D5CBE2D3A8F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5000"/>
        <a:buFont typeface="Wingdings" panose="05000000000000000000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6" descr="E:\外部文件\图片1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257800"/>
            <a:ext cx="12061825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03291" y="12700"/>
            <a:ext cx="1233405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9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2120" indent="-451485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165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79805" indent="-37655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695" kern="1200">
          <a:solidFill>
            <a:schemeClr val="tx1"/>
          </a:solidFill>
          <a:latin typeface="+mn-lt"/>
          <a:ea typeface="+mn-ea"/>
          <a:cs typeface="+mn-cs"/>
        </a:defRPr>
      </a:lvl2pPr>
      <a:lvl3pPr marL="1507490" indent="-30099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165" kern="1200">
          <a:solidFill>
            <a:schemeClr val="tx1"/>
          </a:solidFill>
          <a:latin typeface="+mn-lt"/>
          <a:ea typeface="+mn-ea"/>
          <a:cs typeface="+mn-cs"/>
        </a:defRPr>
      </a:lvl3pPr>
      <a:lvl4pPr marL="2110740" indent="-30099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713990" indent="-30099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17240" indent="-300990" algn="l" defTabSz="1206500" rtl="0" eaLnBrk="1" latinLnBrk="0" hangingPunct="1">
        <a:spcBef>
          <a:spcPts val="13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3919855" indent="-300990" algn="l" defTabSz="1206500" rtl="0" eaLnBrk="1" latinLnBrk="0" hangingPunct="1">
        <a:spcBef>
          <a:spcPts val="13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523105" indent="-300990" algn="l" defTabSz="1206500" rtl="0" eaLnBrk="1" latinLnBrk="0" hangingPunct="1">
        <a:spcBef>
          <a:spcPts val="13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126355" indent="-300990" algn="l" defTabSz="1206500" rtl="0" eaLnBrk="1" latinLnBrk="0" hangingPunct="1">
        <a:spcBef>
          <a:spcPts val="13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06500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1pPr>
      <a:lvl2pPr marL="603250" algn="l" defTabSz="1206500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2pPr>
      <a:lvl3pPr marL="1206500" algn="l" defTabSz="1206500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3pPr>
      <a:lvl4pPr marL="1809115" algn="l" defTabSz="1206500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4pPr>
      <a:lvl5pPr marL="2412365" algn="l" defTabSz="1206500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5pPr>
      <a:lvl6pPr marL="3015615" algn="l" defTabSz="1206500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6pPr>
      <a:lvl7pPr marL="3618865" algn="l" defTabSz="1206500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7pPr>
      <a:lvl8pPr marL="4221480" algn="l" defTabSz="1206500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8pPr>
      <a:lvl9pPr marL="4824730" algn="l" defTabSz="1206500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3091" y="274638"/>
            <a:ext cx="10855643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3091" y="1600200"/>
            <a:ext cx="10855643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3091" y="6245225"/>
            <a:ext cx="2814426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21124" y="6245225"/>
            <a:ext cx="381957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4308" y="6245225"/>
            <a:ext cx="2814426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3091" y="274638"/>
            <a:ext cx="10855643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3091" y="1600200"/>
            <a:ext cx="10855643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3091" y="6245225"/>
            <a:ext cx="2814426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u="non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21124" y="6245225"/>
            <a:ext cx="381957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u="none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4308" y="6245225"/>
            <a:ext cx="2814426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u="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u="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1508125" y="1122363"/>
            <a:ext cx="9045575" cy="2387600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1508125" y="3602038"/>
            <a:ext cx="9045575" cy="1655762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13315" name="图片 3" descr="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0795" y="-43180"/>
            <a:ext cx="12189460" cy="7125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椭圆形标注 1"/>
          <p:cNvSpPr/>
          <p:nvPr/>
        </p:nvSpPr>
        <p:spPr>
          <a:xfrm>
            <a:off x="6870700" y="333375"/>
            <a:ext cx="3102610" cy="1891665"/>
          </a:xfrm>
          <a:prstGeom prst="wedgeEllipseCallout">
            <a:avLst>
              <a:gd name="adj1" fmla="val -22288"/>
              <a:gd name="adj2" fmla="val 800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谈论和动物有关的趣事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4098" name="Picture 9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58913" y="0"/>
            <a:ext cx="9144000" cy="6858000"/>
          </a:xfrm>
        </p:spPr>
      </p:pic>
      <p:sp>
        <p:nvSpPr>
          <p:cNvPr id="4099" name="WordArt 11"/>
          <p:cNvSpPr>
            <a:spLocks noTextEdit="1"/>
          </p:cNvSpPr>
          <p:nvPr/>
        </p:nvSpPr>
        <p:spPr>
          <a:xfrm>
            <a:off x="284798" y="498475"/>
            <a:ext cx="6172200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5400" b="1" u="sng">
                <a:solidFill>
                  <a:schemeClr val="tx1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一、整体感知晓思路</a:t>
            </a:r>
            <a:endParaRPr lang="zh-CN" altLang="en-US" sz="5400" b="1" u="sng">
              <a:solidFill>
                <a:schemeClr val="tx1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pic>
        <p:nvPicPr>
          <p:cNvPr id="4104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3213" y="274955"/>
            <a:ext cx="2514600" cy="228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03250" y="2268855"/>
            <a:ext cx="10220960" cy="309626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第一部分（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总领全文，写“我”研究动物时出现的趣事。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第二部分（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～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具体记叙研究水鸭子与黄冠大鹦鹉的趣事。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6230620" y="498475"/>
            <a:ext cx="3648710" cy="2588895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总分结构</a:t>
            </a:r>
            <a:endParaRPr kumimoji="0" lang="zh-CN" altLang="en-US" sz="4000" b="1" i="0" u="sng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40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/>
          <p:cNvPicPr>
            <a:picLocks noGrp="1" noChangeAspect="1"/>
          </p:cNvPicPr>
          <p:nvPr>
            <p:ph type="title"/>
          </p:nvPr>
        </p:nvPicPr>
        <p:blipFill>
          <a:blip r:embed="rId1"/>
          <a:stretch>
            <a:fillRect/>
          </a:stretch>
        </p:blipFill>
        <p:spPr>
          <a:xfrm>
            <a:off x="-8890" y="-113030"/>
            <a:ext cx="12153900" cy="6971030"/>
          </a:xfrm>
        </p:spPr>
      </p:pic>
      <p:sp>
        <p:nvSpPr>
          <p:cNvPr id="2" name="矩形 1"/>
          <p:cNvSpPr/>
          <p:nvPr/>
        </p:nvSpPr>
        <p:spPr>
          <a:xfrm>
            <a:off x="1506855" y="1636395"/>
            <a:ext cx="9122410" cy="2834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4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第一层（</a:t>
            </a:r>
            <a:r>
              <a:rPr lang="en-US" altLang="zh-CN" sz="4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4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4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）：写研究水鸭子的经历。</a:t>
            </a:r>
            <a:endParaRPr lang="en-US" altLang="zh-CN" sz="40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第二层（</a:t>
            </a:r>
            <a:r>
              <a:rPr lang="en-US" altLang="zh-CN" sz="4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4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4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4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）：写黄冠大鹦鹉可可的趣事。</a:t>
            </a:r>
            <a:endParaRPr lang="zh-CN" altLang="en-US" sz="40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文本框 4103"/>
          <p:cNvSpPr txBox="1">
            <a:spLocks noChangeArrowheads="1"/>
          </p:cNvSpPr>
          <p:nvPr/>
        </p:nvSpPr>
        <p:spPr bwMode="auto">
          <a:xfrm>
            <a:off x="139700" y="44450"/>
            <a:ext cx="1709738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1595" y="1275080"/>
            <a:ext cx="8567738" cy="3015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endParaRPr lang="zh-CN" altLang="en-US" sz="32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、作者为什么会成为小水鸭的母亲？他是怎样做母亲的</a:t>
            </a:r>
            <a:r>
              <a:rPr lang="en-US" altLang="zh-CN" sz="32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32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体现了他什么精神？</a:t>
            </a:r>
            <a:endParaRPr lang="zh-CN" altLang="en-US" sz="32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20000"/>
              </a:lnSpc>
            </a:pPr>
            <a:endParaRPr lang="zh-CN" altLang="en-US" sz="32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20000"/>
              </a:lnSpc>
            </a:pPr>
            <a:endParaRPr lang="zh-CN" altLang="en-US" sz="32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92220" y="624840"/>
            <a:ext cx="3840480" cy="12661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7200" b="1" i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1595" y="3155950"/>
            <a:ext cx="8567738" cy="2564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、课文写了黄冠大鹦鹉“可可”哪三件趣事？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、从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自然段中，</a:t>
            </a:r>
            <a:r>
              <a:rPr lang="en-US" altLang="zh-CN" sz="32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可可</a:t>
            </a:r>
            <a:r>
              <a:rPr lang="en-US" altLang="zh-CN" sz="32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由我养后有什么变化吗？你从中读出了什么？</a:t>
            </a:r>
            <a:endParaRPr lang="zh-CN" altLang="en-US" sz="3200" b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4" name="Picture 11" descr="http://pic16.nipic.com/20110825/7675514_061434363000_2.jpg"/>
          <p:cNvPicPr>
            <a:picLocks noChangeAspect="1"/>
          </p:cNvPicPr>
          <p:nvPr/>
        </p:nvPicPr>
        <p:blipFill>
          <a:blip r:embed="rId1"/>
          <a:srcRect t="13313" b="6732"/>
          <a:stretch>
            <a:fillRect/>
          </a:stretch>
        </p:blipFill>
        <p:spPr>
          <a:xfrm>
            <a:off x="9793605" y="4770120"/>
            <a:ext cx="2111375" cy="1437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文本框 4103"/>
          <p:cNvSpPr txBox="1">
            <a:spLocks noChangeArrowheads="1"/>
          </p:cNvSpPr>
          <p:nvPr/>
        </p:nvSpPr>
        <p:spPr bwMode="auto">
          <a:xfrm>
            <a:off x="139700" y="44450"/>
            <a:ext cx="1709738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4420" y="845185"/>
            <a:ext cx="8567738" cy="1261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作者为什么会成为小水鸭的母亲？他是怎样做母亲的</a:t>
            </a:r>
            <a:r>
              <a:rPr lang="en-US" altLang="zh-CN" sz="32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32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体现了他什么精神？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7010" y="2280920"/>
            <a:ext cx="8165465" cy="2423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因为两次实验猜想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关键一定在母鸭的叫声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上，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如果我要小凫跟着我走，我得学母凫一样叫才行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en-US" sz="28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/>
              <a:t>“</a:t>
            </a:r>
            <a:endParaRPr lang="zh-CN" altLang="en-US"/>
          </a:p>
        </p:txBody>
      </p:sp>
      <p:sp>
        <p:nvSpPr>
          <p:cNvPr id="3" name="圆角矩形标注 2"/>
          <p:cNvSpPr/>
          <p:nvPr/>
        </p:nvSpPr>
        <p:spPr>
          <a:xfrm>
            <a:off x="8686165" y="845185"/>
            <a:ext cx="3178175" cy="3117850"/>
          </a:xfrm>
          <a:prstGeom prst="wedgeRoundRectCallout">
            <a:avLst>
              <a:gd name="adj1" fmla="val -123206"/>
              <a:gd name="adj2" fmla="val 86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有怎样的精神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2330" y="4412615"/>
            <a:ext cx="10003790" cy="1965960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反复做实验，可以看出“我”对科学工作的专注、忘我的精神和极高的专业素养。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3843020" y="3818255"/>
            <a:ext cx="514985" cy="3175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13275" y="3702685"/>
            <a:ext cx="326072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在地上屈膝爬行</a:t>
            </a:r>
            <a:endParaRPr lang="zh-CN" altLang="en-US" sz="28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7313930" y="3796665"/>
            <a:ext cx="560070" cy="3390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11490" y="3702685"/>
            <a:ext cx="286004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带领水鸭前行</a:t>
            </a:r>
            <a:endParaRPr lang="zh-CN" altLang="en-US" sz="28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16355" y="3702685"/>
            <a:ext cx="252666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学母水鸭叫声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 bldLvl="0" animBg="1"/>
      <p:bldP spid="3" grpId="1" bldLvl="0" animBg="1"/>
      <p:bldP spid="4" grpId="0" bldLvl="0" animBg="1"/>
      <p:bldP spid="6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4578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4579" name="Picture 4" descr="YYXJVhGXHgAAYkd0XhGOBQAA&amp;ek=1&amp;kp=1&amp;pt=0&amp;su=183144327&amp;sce=0-12-12&amp;rf=2-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3665" y="0"/>
            <a:ext cx="1204785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513" y="4452938"/>
            <a:ext cx="3200400" cy="2405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13" y="4419600"/>
            <a:ext cx="35052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3"/>
          <p:cNvSpPr txBox="1">
            <a:spLocks noChangeArrowheads="1"/>
          </p:cNvSpPr>
          <p:nvPr/>
        </p:nvSpPr>
        <p:spPr bwMode="auto">
          <a:xfrm>
            <a:off x="954405" y="485140"/>
            <a:ext cx="10153015" cy="135318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课文写了黄冠大鹦鹉“可可”哪三件趣事？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59230" y="2011680"/>
            <a:ext cx="8133080" cy="2834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）可可到处追寻“我”。</a:t>
            </a:r>
            <a:endParaRPr lang="zh-CN" altLang="en-US" sz="4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）可可的恶作剧。</a:t>
            </a:r>
            <a:endParaRPr lang="zh-CN" altLang="en-US" sz="4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）可可把线缠到树上。</a:t>
            </a:r>
            <a:endParaRPr lang="zh-CN" altLang="en-US" sz="4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7080885" y="2992120"/>
            <a:ext cx="1180465" cy="119570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74735" y="3152775"/>
            <a:ext cx="2784475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亲密无间</a:t>
            </a:r>
            <a:endParaRPr lang="zh-CN" altLang="en-US" sz="4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628" grpId="0" bldLvl="0" animBg="1"/>
      <p:bldP spid="7" grpId="0" bldLvl="0" animBg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6866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6867" name="Picture 4" descr="YYXJVhGXHgAAYkd0XhGOBQAA&amp;ek=1&amp;kp=1&amp;pt=0&amp;su=183144327&amp;sce=0-12-12&amp;rf=2-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61595"/>
            <a:ext cx="12261850" cy="7161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513" y="4452938"/>
            <a:ext cx="3200400" cy="2405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13" y="4419600"/>
            <a:ext cx="35052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62660" y="676275"/>
            <a:ext cx="10337800" cy="12274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可可</a:t>
            </a:r>
            <a:r>
              <a:rPr lang="en-US" altLang="zh-CN" sz="36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由我养后有什么变化吗？你从中读出了什么？</a:t>
            </a:r>
            <a:endParaRPr lang="zh-CN" altLang="en-US" sz="3600" b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WordArt 15"/>
          <p:cNvSpPr>
            <a:spLocks noTextEdit="1"/>
          </p:cNvSpPr>
          <p:nvPr/>
        </p:nvSpPr>
        <p:spPr>
          <a:xfrm>
            <a:off x="603250" y="379730"/>
            <a:ext cx="6553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endParaRPr lang="zh-CN" altLang="en-US" sz="3600" b="1" u="sng">
              <a:solidFill>
                <a:schemeClr val="tx1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1115" y="2262505"/>
            <a:ext cx="3041650" cy="11010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不敢随意行动，想飞而不敢飞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448810" y="2262505"/>
            <a:ext cx="2854325" cy="105918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27290" y="2141220"/>
            <a:ext cx="3601720" cy="15887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活泼而神采奕奕，对我恋恋不舍，迫不及待的找我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9230" y="3623945"/>
            <a:ext cx="9504045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4000" b="1" i="1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i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平等的与动物相处，尊重爱护动物</a:t>
            </a:r>
            <a:endParaRPr lang="zh-CN" altLang="en-US" sz="4000" b="1" i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3" grpId="0"/>
      <p:bldP spid="6" grpId="0"/>
      <p:bldP spid="5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文本框 4103"/>
          <p:cNvSpPr txBox="1">
            <a:spLocks noChangeArrowheads="1"/>
          </p:cNvSpPr>
          <p:nvPr/>
        </p:nvSpPr>
        <p:spPr bwMode="auto">
          <a:xfrm>
            <a:off x="139700" y="44450"/>
            <a:ext cx="1709738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6149" name="WordArt 15"/>
          <p:cNvSpPr>
            <a:spLocks noTextEdit="1"/>
          </p:cNvSpPr>
          <p:nvPr/>
        </p:nvSpPr>
        <p:spPr>
          <a:xfrm>
            <a:off x="499110" y="443230"/>
            <a:ext cx="5253355" cy="1123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u="sng">
                <a:solidFill>
                  <a:srgbClr val="000099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品味语言</a:t>
            </a:r>
            <a:endParaRPr lang="zh-CN" altLang="en-US" sz="3600" b="1" u="sng">
              <a:solidFill>
                <a:srgbClr val="000099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325" y="1786255"/>
            <a:ext cx="945832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老天！这不是可可吗？他的翅膀稳定地动着，不是很清楚地表示它正要去做长途飞行？</a:t>
            </a:r>
            <a:r>
              <a:rPr lang="en-US" altLang="zh-CN" sz="36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i="1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反映了我此刻怎样的心理？</a:t>
            </a:r>
            <a:endParaRPr lang="zh-CN" altLang="en-US" sz="3600" b="1" i="1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325" y="3753485"/>
            <a:ext cx="9881870" cy="12274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反映出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当时为可可千里迢迢来找主人的惊异、激动、兴奋的心情。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4098" name="Picture 9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" y="-30480"/>
            <a:ext cx="12064365" cy="7326630"/>
          </a:xfrm>
        </p:spPr>
      </p:pic>
      <p:pic>
        <p:nvPicPr>
          <p:cNvPr id="4104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3213" y="274955"/>
            <a:ext cx="2514600" cy="228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03250" y="2329815"/>
            <a:ext cx="10220960" cy="56642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250" y="833120"/>
            <a:ext cx="10503535" cy="2773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要是这时不继续叫唤，它们就要尖声地哭了。好像我只要不出声，它们就以为我死了。或者以为我不再爱它们了。这真是值得大哭特哭的理由呢！</a:t>
            </a:r>
            <a:endParaRPr lang="en-US" altLang="zh-CN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7590" y="4328795"/>
            <a:ext cx="8959215" cy="12274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拟人，写出了小鸭子的可爱，对鸭妈妈的依赖，对小鸭子的喜欢心理，语言诙谐幽默。</a:t>
            </a:r>
            <a:endParaRPr lang="zh-CN" altLang="en-US" sz="3600" b="1" u="sng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11501" y="849684"/>
            <a:ext cx="11707927" cy="1353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你如何看待劳伦兹和动物间的趣事，你对他有怎样的认识和评价？</a:t>
            </a:r>
            <a:endParaRPr lang="zh-CN" altLang="en-US" sz="4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892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000"/>
          <a:stretch>
            <a:fillRect/>
          </a:stretch>
        </p:blipFill>
        <p:spPr>
          <a:xfrm>
            <a:off x="705485" y="2202815"/>
            <a:ext cx="10084435" cy="3166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文本框 4103"/>
          <p:cNvSpPr txBox="1">
            <a:spLocks noChangeArrowheads="1"/>
          </p:cNvSpPr>
          <p:nvPr/>
        </p:nvSpPr>
        <p:spPr bwMode="auto">
          <a:xfrm>
            <a:off x="139700" y="44450"/>
            <a:ext cx="1709738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3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000"/>
          <a:stretch>
            <a:fillRect/>
          </a:stretch>
        </p:blipFill>
        <p:spPr>
          <a:xfrm>
            <a:off x="735965" y="920750"/>
            <a:ext cx="9900920" cy="4827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组合 3"/>
          <p:cNvGrpSpPr/>
          <p:nvPr/>
        </p:nvGrpSpPr>
        <p:grpSpPr>
          <a:xfrm>
            <a:off x="242912" y="384227"/>
            <a:ext cx="2720193" cy="718266"/>
            <a:chOff x="1438698" y="982657"/>
            <a:chExt cx="2498303" cy="616461"/>
          </a:xfrm>
        </p:grpSpPr>
        <p:pic>
          <p:nvPicPr>
            <p:cNvPr id="5124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文本框 2"/>
            <p:cNvSpPr txBox="1"/>
            <p:nvPr/>
          </p:nvSpPr>
          <p:spPr>
            <a:xfrm>
              <a:off x="1438698" y="982657"/>
              <a:ext cx="2076874" cy="5624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369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3695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97357" y="1527587"/>
            <a:ext cx="11351937" cy="3412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3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整体感知课文内容，理解标题“笑谈”的含义。</a:t>
            </a:r>
            <a:r>
              <a:rPr lang="en-US" altLang="zh-CN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重点</a:t>
            </a:r>
            <a:r>
              <a:rPr lang="en-US" altLang="zh-CN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33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3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有感情地朗读课文，体会作者对动物的感情，并学习本文诙谐风趣的语言。</a:t>
            </a:r>
            <a:r>
              <a:rPr lang="en-US" altLang="zh-CN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难点</a:t>
            </a:r>
            <a:r>
              <a:rPr lang="en-US" altLang="zh-CN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33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3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感受本文作者对科学工作专注、忘我的精神和极高的专业素养，倡导建立人和动物之间的亲密关系。</a:t>
            </a:r>
            <a:r>
              <a:rPr lang="en-US" altLang="zh-CN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重点</a:t>
            </a:r>
            <a:r>
              <a:rPr lang="en-US" altLang="zh-CN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33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charRg st="2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8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charRg st="68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3"/>
          <p:cNvGrpSpPr/>
          <p:nvPr/>
        </p:nvGrpSpPr>
        <p:grpSpPr>
          <a:xfrm>
            <a:off x="242912" y="384227"/>
            <a:ext cx="2720193" cy="718266"/>
            <a:chOff x="1438698" y="982657"/>
            <a:chExt cx="2498303" cy="616461"/>
          </a:xfrm>
        </p:grpSpPr>
        <p:pic>
          <p:nvPicPr>
            <p:cNvPr id="27661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2" name="文本框 2"/>
            <p:cNvSpPr txBox="1"/>
            <p:nvPr/>
          </p:nvSpPr>
          <p:spPr>
            <a:xfrm>
              <a:off x="1438698" y="982657"/>
              <a:ext cx="2076874" cy="5624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369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结构梳理</a:t>
              </a:r>
              <a:endParaRPr lang="zh-CN" altLang="en-US" sz="3695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左大括号 18"/>
          <p:cNvSpPr/>
          <p:nvPr/>
        </p:nvSpPr>
        <p:spPr>
          <a:xfrm>
            <a:off x="2006116" y="1952684"/>
            <a:ext cx="630315" cy="264690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37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12"/>
          <p:cNvSpPr txBox="1"/>
          <p:nvPr/>
        </p:nvSpPr>
        <p:spPr>
          <a:xfrm>
            <a:off x="113080" y="2955741"/>
            <a:ext cx="2018680" cy="574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165" b="1" dirty="0">
                <a:latin typeface="黑体" panose="02010609060101010101" pitchFamily="49" charset="-122"/>
                <a:ea typeface="黑体" panose="02010609060101010101" pitchFamily="49" charset="-122"/>
              </a:rPr>
              <a:t>动物笑谈</a:t>
            </a:r>
            <a:endParaRPr lang="zh-CN" altLang="en-US" sz="31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9192953" y="1942213"/>
            <a:ext cx="749676" cy="317670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 Box 12"/>
          <p:cNvSpPr txBox="1"/>
          <p:nvPr/>
        </p:nvSpPr>
        <p:spPr>
          <a:xfrm>
            <a:off x="9840021" y="2666760"/>
            <a:ext cx="2119196" cy="1540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165" b="1" dirty="0">
                <a:latin typeface="黑体" panose="02010609060101010101" pitchFamily="49" charset="-122"/>
                <a:ea typeface="黑体" panose="02010609060101010101" pitchFamily="49" charset="-122"/>
              </a:rPr>
              <a:t>善待生命</a:t>
            </a:r>
            <a:endParaRPr lang="en-US" altLang="zh-CN" sz="31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165" b="1" dirty="0">
                <a:latin typeface="黑体" panose="02010609060101010101" pitchFamily="49" charset="-122"/>
                <a:ea typeface="黑体" panose="02010609060101010101" pitchFamily="49" charset="-122"/>
              </a:rPr>
              <a:t>和谐相处</a:t>
            </a:r>
            <a:endParaRPr lang="en-US" altLang="zh-CN" sz="31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12"/>
          <p:cNvSpPr txBox="1"/>
          <p:nvPr/>
        </p:nvSpPr>
        <p:spPr>
          <a:xfrm>
            <a:off x="2625960" y="3722169"/>
            <a:ext cx="2068938" cy="493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640" b="1" dirty="0">
                <a:latin typeface="黑体" panose="02010609060101010101" pitchFamily="49" charset="-122"/>
                <a:ea typeface="黑体" panose="02010609060101010101" pitchFamily="49" charset="-122"/>
              </a:rPr>
              <a:t>可可的故事</a:t>
            </a:r>
            <a:endParaRPr lang="zh-CN" altLang="en-US" sz="264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 Box 12"/>
          <p:cNvSpPr txBox="1"/>
          <p:nvPr/>
        </p:nvSpPr>
        <p:spPr>
          <a:xfrm>
            <a:off x="2636431" y="1688831"/>
            <a:ext cx="6030913" cy="493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640" b="1" dirty="0">
                <a:latin typeface="黑体" panose="02010609060101010101" pitchFamily="49" charset="-122"/>
                <a:ea typeface="黑体" panose="02010609060101010101" pitchFamily="49" charset="-122"/>
              </a:rPr>
              <a:t>水鸭子的实验           忘我的精神</a:t>
            </a:r>
            <a:endParaRPr lang="zh-CN" altLang="en-US" sz="264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4565066" y="3334768"/>
            <a:ext cx="314110" cy="1403025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37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Text Box 12"/>
          <p:cNvSpPr txBox="1"/>
          <p:nvPr/>
        </p:nvSpPr>
        <p:spPr>
          <a:xfrm>
            <a:off x="4820542" y="3029034"/>
            <a:ext cx="2757887" cy="19011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640" b="1" dirty="0">
                <a:latin typeface="黑体" panose="02010609060101010101" pitchFamily="49" charset="-122"/>
                <a:ea typeface="黑体" panose="02010609060101010101" pitchFamily="49" charset="-122"/>
              </a:rPr>
              <a:t>到处寻找“我”</a:t>
            </a:r>
            <a:endParaRPr lang="en-US" altLang="zh-CN" sz="264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640" b="1" dirty="0">
                <a:latin typeface="黑体" panose="02010609060101010101" pitchFamily="49" charset="-122"/>
                <a:ea typeface="黑体" panose="02010609060101010101" pitchFamily="49" charset="-122"/>
              </a:rPr>
              <a:t>恶作剧</a:t>
            </a:r>
            <a:endParaRPr lang="en-US" altLang="zh-CN" sz="264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640" b="1" dirty="0">
                <a:latin typeface="黑体" panose="02010609060101010101" pitchFamily="49" charset="-122"/>
                <a:ea typeface="黑体" panose="02010609060101010101" pitchFamily="49" charset="-122"/>
              </a:rPr>
              <a:t>玩毛线</a:t>
            </a:r>
            <a:endParaRPr lang="zh-CN" altLang="en-US" sz="264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右大括号 37"/>
          <p:cNvSpPr/>
          <p:nvPr/>
        </p:nvSpPr>
        <p:spPr>
          <a:xfrm>
            <a:off x="7392056" y="3303356"/>
            <a:ext cx="374839" cy="1449094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37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Text Box 12"/>
          <p:cNvSpPr txBox="1"/>
          <p:nvPr/>
        </p:nvSpPr>
        <p:spPr>
          <a:xfrm>
            <a:off x="7768988" y="3745205"/>
            <a:ext cx="1798804" cy="493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640" b="1" dirty="0">
                <a:latin typeface="黑体" panose="02010609060101010101" pitchFamily="49" charset="-122"/>
                <a:ea typeface="黑体" panose="02010609060101010101" pitchFamily="49" charset="-122"/>
              </a:rPr>
              <a:t>亲密无间</a:t>
            </a:r>
            <a:endParaRPr lang="zh-CN" altLang="en-US" sz="264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/>
      <p:bldP spid="4" grpId="0" bldLvl="0" animBg="1"/>
      <p:bldP spid="22" grpId="0"/>
      <p:bldP spid="25" grpId="0"/>
      <p:bldP spid="34" grpId="0"/>
      <p:bldP spid="35" grpId="0" bldLvl="0" animBg="1"/>
      <p:bldP spid="37" grpId="0"/>
      <p:bldP spid="38" grpId="0" bldLvl="0" animBg="1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3"/>
          <p:cNvGrpSpPr/>
          <p:nvPr/>
        </p:nvGrpSpPr>
        <p:grpSpPr>
          <a:xfrm>
            <a:off x="242912" y="384227"/>
            <a:ext cx="2720193" cy="718266"/>
            <a:chOff x="1438698" y="982657"/>
            <a:chExt cx="2498303" cy="616461"/>
          </a:xfrm>
        </p:grpSpPr>
        <p:pic>
          <p:nvPicPr>
            <p:cNvPr id="31750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1" name="文本框 2"/>
            <p:cNvSpPr txBox="1"/>
            <p:nvPr/>
          </p:nvSpPr>
          <p:spPr>
            <a:xfrm>
              <a:off x="1438698" y="982657"/>
              <a:ext cx="2076874" cy="5624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369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拓展迁移</a:t>
              </a:r>
              <a:endParaRPr lang="zh-CN" altLang="en-US" sz="3695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 Box 3"/>
          <p:cNvSpPr txBox="1"/>
          <p:nvPr/>
        </p:nvSpPr>
        <p:spPr>
          <a:xfrm>
            <a:off x="242912" y="2321239"/>
            <a:ext cx="11268174" cy="260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    动物的互帮互助在同类中表现十分明显。大雁在飞行中拍动翅膀，为跟随其后的同伴创造有利的上升气流，这种团队合作的成果，使集体的飞行效率大大增加了。不管群体遭遇的情况是好是坏，同伴们总是会相互帮忙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89713" y="1351686"/>
            <a:ext cx="3485515" cy="8242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69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动物的互帮互助</a:t>
            </a:r>
            <a:endParaRPr lang="zh-CN" altLang="en-US" sz="369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1749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33" t="58688" r="13051" b="5328"/>
          <a:stretch>
            <a:fillRect/>
          </a:stretch>
        </p:blipFill>
        <p:spPr>
          <a:xfrm>
            <a:off x="5023667" y="4530479"/>
            <a:ext cx="7038158" cy="19726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140" y="79375"/>
            <a:ext cx="5958840" cy="364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6" grpId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-47858"/>
            <a:ext cx="6546053" cy="22867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3"/>
          <p:cNvSpPr txBox="1"/>
          <p:nvPr/>
        </p:nvSpPr>
        <p:spPr>
          <a:xfrm>
            <a:off x="461010" y="1564005"/>
            <a:ext cx="11140440" cy="323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如果一只大雁生病或被猎人击伤，雁群中就会有两只大雁靠近这只遭遇困难的同伴，协助它降落在地面上，然后一直等到这只大雁能够重回群体或直至不幸死亡后，它们才会离开。其他动物也有这种行为，如瞎眼老鼠咬着明眼老鼠的尾巴行走；受伤的小鹿被驮回同类的舍内养护等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117" r="-235" b="4776"/>
          <a:stretch>
            <a:fillRect/>
          </a:stretch>
        </p:blipFill>
        <p:spPr>
          <a:xfrm>
            <a:off x="9023033" y="4398645"/>
            <a:ext cx="2774950" cy="213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4338" name="内容占位符 3" descr="2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303530" y="47625"/>
            <a:ext cx="12668885" cy="72028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3"/>
          <p:cNvGrpSpPr/>
          <p:nvPr/>
        </p:nvGrpSpPr>
        <p:grpSpPr>
          <a:xfrm>
            <a:off x="242912" y="384227"/>
            <a:ext cx="2720193" cy="718266"/>
            <a:chOff x="1438698" y="982657"/>
            <a:chExt cx="2498303" cy="616461"/>
          </a:xfrm>
        </p:grpSpPr>
        <p:pic>
          <p:nvPicPr>
            <p:cNvPr id="9233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文本框 2"/>
            <p:cNvSpPr txBox="1"/>
            <p:nvPr/>
          </p:nvSpPr>
          <p:spPr>
            <a:xfrm>
              <a:off x="1438698" y="982657"/>
              <a:ext cx="2076874" cy="5624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369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字词学习</a:t>
              </a:r>
              <a:endParaRPr lang="zh-CN" altLang="en-US" sz="3695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219" name="矩形 2"/>
          <p:cNvSpPr/>
          <p:nvPr/>
        </p:nvSpPr>
        <p:spPr>
          <a:xfrm>
            <a:off x="295264" y="1368438"/>
            <a:ext cx="1932940" cy="6140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43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◆生难字</a:t>
            </a:r>
            <a:endParaRPr lang="zh-CN" altLang="en-US" sz="343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239" y="2180936"/>
            <a:ext cx="11523650" cy="29895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鹦鹉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   )        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温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驯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    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禁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锢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</a:t>
            </a:r>
            <a:endParaRPr kumimoji="0" lang="en-US" altLang="zh-CN" sz="31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虐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待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       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神采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奕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奕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余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晖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</a:t>
            </a:r>
            <a:endParaRPr kumimoji="0" lang="en-US" altLang="zh-CN" sz="31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嚎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声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       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收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敛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    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咒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骂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</a:t>
            </a:r>
            <a:endParaRPr kumimoji="0" lang="en-US" altLang="zh-CN" sz="31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蹿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         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蹒跚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    )     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匍匐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  )</a:t>
            </a:r>
            <a:endParaRPr kumimoji="0" lang="zh-CN" altLang="en-US" sz="31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7942" y="2262605"/>
            <a:ext cx="16052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yīnɡ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96892" y="2262605"/>
            <a:ext cx="7924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xùn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69338" y="2222818"/>
            <a:ext cx="5892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ù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9094" y="2976682"/>
            <a:ext cx="7924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nüè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53881" y="2976682"/>
            <a:ext cx="5892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06516" y="2976682"/>
            <a:ext cx="7924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huī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67942" y="3703323"/>
            <a:ext cx="7924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háo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1036" y="3732640"/>
            <a:ext cx="9956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liǎn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666213" y="3699135"/>
            <a:ext cx="9956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zhòu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27672" y="4423682"/>
            <a:ext cx="9956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cuān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19412" y="4417400"/>
            <a:ext cx="18084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pán</a:t>
            </a:r>
            <a:r>
              <a:rPr kumimoji="0" lang="zh-CN" altLang="en-US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shān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749975" y="4432059"/>
            <a:ext cx="11988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pú</a:t>
            </a:r>
            <a:r>
              <a:rPr kumimoji="0" lang="en-US" altLang="zh-CN" sz="31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fú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423002" y="398886"/>
            <a:ext cx="2429118" cy="655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◆多音字</a:t>
            </a:r>
            <a:endParaRPr lang="zh-CN" altLang="en-US" sz="3695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3798" y="1533870"/>
            <a:ext cx="4108559" cy="1733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（     ）蛋壳（     ）金蝉脱壳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11451" y="1106681"/>
            <a:ext cx="4238391" cy="2554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（     ）差事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（     ）阴差阳错</a:t>
            </a:r>
            <a:endParaRPr lang="en-US" altLang="zh-CN" sz="31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（     ）差不多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1143" y="3847813"/>
            <a:ext cx="3566196" cy="1540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（    ）冠军（    ）皇冠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3332" y="3935764"/>
            <a:ext cx="3346319" cy="1443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4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（    ）睡觉（    ）觉悟</a:t>
            </a:r>
            <a:endParaRPr lang="en-US" altLang="zh-CN" sz="31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6854" y="2013411"/>
            <a:ext cx="587375" cy="815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壳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296228" y="1979906"/>
            <a:ext cx="326674" cy="1011435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37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6131" y="2017599"/>
            <a:ext cx="587375" cy="815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差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4157" y="1726524"/>
            <a:ext cx="5892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ké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0092" y="2507611"/>
            <a:ext cx="9956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qiào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6908327" y="1563187"/>
            <a:ext cx="328769" cy="1794616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37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26591" y="1270018"/>
            <a:ext cx="1457471" cy="57404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chāi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26453" y="2285012"/>
            <a:ext cx="1317169" cy="57404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chā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78012" y="4231028"/>
            <a:ext cx="587375" cy="815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觉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4973" y="4264533"/>
            <a:ext cx="587375" cy="815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冠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222935" y="4249874"/>
            <a:ext cx="330863" cy="910920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37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6920892" y="4277098"/>
            <a:ext cx="370650" cy="820874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37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7392" y="3939952"/>
            <a:ext cx="9956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ɡuàn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88333" y="4643559"/>
            <a:ext cx="9956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ɡuān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00947" y="3986022"/>
            <a:ext cx="9956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jiào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53815" y="4668688"/>
            <a:ext cx="792480" cy="574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jué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08261" y="2941083"/>
            <a:ext cx="1317169" cy="57404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chà</a:t>
            </a:r>
            <a:endParaRPr kumimoji="0" lang="zh-CN" altLang="en-US" sz="3165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bldLvl="0" animBg="1"/>
      <p:bldP spid="9" grpId="0"/>
      <p:bldP spid="10" grpId="0"/>
      <p:bldP spid="11" grpId="0"/>
      <p:bldP spid="12" grpId="0" bldLvl="0" animBg="1"/>
      <p:bldP spid="13" grpId="0"/>
      <p:bldP spid="14" grpId="0"/>
      <p:bldP spid="15" grpId="0"/>
      <p:bldP spid="16" grpId="0"/>
      <p:bldP spid="17" grpId="0" bldLvl="0" animBg="1"/>
      <p:bldP spid="19" grpId="0" bldLvl="0" animBg="1"/>
      <p:bldP spid="20" grpId="0"/>
      <p:bldP spid="21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54446" y="447049"/>
            <a:ext cx="2541905" cy="6553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◆词语集注</a:t>
            </a:r>
            <a:endParaRPr lang="zh-CN" altLang="en-US" sz="3695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904637" y="1646950"/>
            <a:ext cx="10292339" cy="323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1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嗔怪：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对人表示不满。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1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怪诞不经：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离奇古怪，不合常理。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1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大相径庭：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形容彼此相差很远。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1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匍匐：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以腹贴地前进。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1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需索：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索取，求取。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9624" y="1479424"/>
            <a:ext cx="6282201" cy="5025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2"/>
          <p:cNvSpPr/>
          <p:nvPr/>
        </p:nvSpPr>
        <p:spPr>
          <a:xfrm>
            <a:off x="904637" y="1278394"/>
            <a:ext cx="10292339" cy="367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1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神采奕奕：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形容精神饱满，容光焕发。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1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滑翔：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物体不依靠动力，而利用空气的浮力和本身重力</a:t>
            </a:r>
            <a:endParaRPr lang="en-US" altLang="zh-CN" sz="31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3165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的相互作用在空中飘行。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1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俯冲：</a:t>
            </a:r>
            <a:r>
              <a:rPr lang="en-US" altLang="zh-CN" sz="3165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飞机等</a:t>
            </a:r>
            <a:r>
              <a:rPr lang="en-US" altLang="zh-CN" sz="3165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以高速度向下飞。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1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蹒跚：</a:t>
            </a:r>
            <a:r>
              <a:rPr lang="zh-CN" altLang="en-US" sz="3165" b="1" dirty="0">
                <a:latin typeface="楷体_GB2312" pitchFamily="49" charset="-122"/>
                <a:ea typeface="楷体_GB2312" pitchFamily="49" charset="-122"/>
              </a:rPr>
              <a:t>腿脚不灵便，走路缓慢、摇摆的样子。</a:t>
            </a:r>
            <a:endParaRPr lang="zh-CN" altLang="en-US" sz="3165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4103"/>
          <p:cNvSpPr txBox="1">
            <a:spLocks noChangeArrowheads="1"/>
          </p:cNvSpPr>
          <p:nvPr/>
        </p:nvSpPr>
        <p:spPr bwMode="auto">
          <a:xfrm>
            <a:off x="139700" y="44450"/>
            <a:ext cx="1709738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5603" name="任意多边形 10"/>
          <p:cNvSpPr>
            <a:spLocks noChangeArrowheads="1"/>
          </p:cNvSpPr>
          <p:nvPr/>
        </p:nvSpPr>
        <p:spPr bwMode="auto">
          <a:xfrm>
            <a:off x="0" y="4865688"/>
            <a:ext cx="12061825" cy="1687512"/>
          </a:xfrm>
          <a:custGeom>
            <a:avLst/>
            <a:gdLst/>
            <a:ahLst/>
            <a:cxnLst>
              <a:cxn ang="0">
                <a:pos x="0" y="797721"/>
              </a:cxn>
              <a:cxn ang="0">
                <a:pos x="9144000" y="1640898"/>
              </a:cxn>
              <a:cxn ang="0">
                <a:pos x="9144000" y="1688812"/>
              </a:cxn>
              <a:cxn ang="0">
                <a:pos x="0" y="907323"/>
              </a:cxn>
              <a:cxn ang="0">
                <a:pos x="0" y="797721"/>
              </a:cxn>
            </a:cxnLst>
            <a:rect l="0" t="0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rgbClr val="003333"/>
          </a:solidFill>
          <a:ln w="12700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4" name="任意多边形 6"/>
          <p:cNvSpPr>
            <a:spLocks noChangeArrowheads="1"/>
          </p:cNvSpPr>
          <p:nvPr/>
        </p:nvSpPr>
        <p:spPr bwMode="auto">
          <a:xfrm>
            <a:off x="0" y="5122863"/>
            <a:ext cx="12074525" cy="1504950"/>
          </a:xfrm>
          <a:custGeom>
            <a:avLst/>
            <a:gdLst/>
            <a:ahLst/>
            <a:cxnLst>
              <a:cxn ang="0">
                <a:pos x="0" y="613807"/>
              </a:cxn>
              <a:cxn ang="0">
                <a:pos x="9153525" y="1418884"/>
              </a:cxn>
              <a:cxn ang="0">
                <a:pos x="9144000" y="1504898"/>
              </a:cxn>
              <a:cxn ang="0">
                <a:pos x="0" y="723409"/>
              </a:cxn>
              <a:cxn ang="0">
                <a:pos x="0" y="613807"/>
              </a:cxn>
            </a:cxnLst>
            <a:rect l="0" t="0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rgbClr val="004D4D"/>
          </a:solidFill>
          <a:ln w="12700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5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86075" y="1598613"/>
            <a:ext cx="6289675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2"/>
          <p:cNvSpPr txBox="1">
            <a:spLocks noChangeArrowheads="1"/>
          </p:cNvSpPr>
          <p:nvPr/>
        </p:nvSpPr>
        <p:spPr bwMode="auto">
          <a:xfrm>
            <a:off x="2701925" y="3287713"/>
            <a:ext cx="6748463" cy="90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19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初读课文    整体感知</a:t>
            </a:r>
            <a:endParaRPr lang="zh-CN" altLang="en-US" sz="3600" b="1">
              <a:solidFill>
                <a:srgbClr val="19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2128520" y="1026160"/>
            <a:ext cx="8362950" cy="4660900"/>
          </a:xfrm>
        </p:spPr>
        <p:txBody>
          <a:bodyPr vert="horz" wrap="square" lIns="91440" tIns="45720" rIns="91440" bIns="45720" anchor="t"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速读课文：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、找一找文章的中心句是哪一句？</a:t>
            </a:r>
            <a:endParaRPr lang="en-US" altLang="zh-CN" b="1" dirty="0"/>
          </a:p>
          <a:p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、课文讲了我和哪几种动物发生的笑谈？</a:t>
            </a:r>
            <a:endParaRPr lang="zh-CN" altLang="en-US" b="1" dirty="0"/>
          </a:p>
        </p:txBody>
      </p:sp>
      <p:sp>
        <p:nvSpPr>
          <p:cNvPr id="2" name="矩形 1"/>
          <p:cNvSpPr/>
          <p:nvPr/>
        </p:nvSpPr>
        <p:spPr>
          <a:xfrm>
            <a:off x="8103553" y="26162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抢答</a:t>
            </a:r>
            <a:endParaRPr lang="zh-CN" alt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8105" y="2562225"/>
            <a:ext cx="7142480" cy="15887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在研究高等动物的行为时，常常会发生一些趣事，不过逗笑的主角常常不是动物，而是观察者自己</a:t>
            </a:r>
            <a:endParaRPr lang="zh-CN" altLang="en-US" sz="3200" b="1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0760" y="5687060"/>
            <a:ext cx="581152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小水鸭</a:t>
            </a:r>
            <a:r>
              <a:rPr lang="en-US" altLang="zh-CN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和鹦鹉</a:t>
            </a:r>
            <a:r>
              <a:rPr lang="en-US" altLang="zh-CN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可可</a:t>
            </a:r>
            <a:r>
              <a:rPr lang="en-US" altLang="zh-CN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3200" b="1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WordArt 11"/>
          <p:cNvSpPr>
            <a:spLocks noTextEdit="1"/>
          </p:cNvSpPr>
          <p:nvPr/>
        </p:nvSpPr>
        <p:spPr>
          <a:xfrm>
            <a:off x="406083" y="261620"/>
            <a:ext cx="6172200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5400" b="1" u="sng">
                <a:solidFill>
                  <a:schemeClr val="tx1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一、整体感知晓思路</a:t>
            </a:r>
            <a:endParaRPr lang="zh-CN" altLang="en-US" sz="5400" b="1" u="sng">
              <a:solidFill>
                <a:schemeClr val="tx1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uiExpand="1" build="p"/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万里长城">
  <a:themeElements>
    <a:clrScheme name="万里长城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800080"/>
      </a:hlink>
      <a:folHlink>
        <a:srgbClr val="FF6600"/>
      </a:folHlink>
    </a:clrScheme>
    <a:fontScheme name="万里长城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万里长城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1802</Words>
  <Application>WPS 演示</Application>
  <PresentationFormat>自定义</PresentationFormat>
  <Paragraphs>212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 Light</vt:lpstr>
      <vt:lpstr>Times New Roman</vt:lpstr>
      <vt:lpstr>黑体</vt:lpstr>
      <vt:lpstr>微软雅黑</vt:lpstr>
      <vt:lpstr>楷体_GB2312</vt:lpstr>
      <vt:lpstr>方正姚体</vt:lpstr>
      <vt:lpstr>华文新魏</vt:lpstr>
      <vt:lpstr>楷体</vt:lpstr>
      <vt:lpstr>Calibri Light</vt:lpstr>
      <vt:lpstr>新宋体</vt:lpstr>
      <vt:lpstr>Segoe Print</vt:lpstr>
      <vt:lpstr>Arial Unicode MS</vt:lpstr>
      <vt:lpstr>Office 主题</vt:lpstr>
      <vt:lpstr>万里长城</vt:lpstr>
      <vt:lpstr>2_自定义设计方案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31</cp:revision>
  <dcterms:created xsi:type="dcterms:W3CDTF">2015-05-05T08:02:00Z</dcterms:created>
  <dcterms:modified xsi:type="dcterms:W3CDTF">2016-12-01T17:42:32Z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