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02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04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9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370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3" r:id="rId44"/>
    <p:sldId id="304" r:id="rId45"/>
    <p:sldId id="306" r:id="rId46"/>
    <p:sldId id="308" r:id="rId47"/>
    <p:sldId id="309" r:id="rId48"/>
    <p:sldId id="310" r:id="rId49"/>
    <p:sldId id="312" r:id="rId50"/>
    <p:sldId id="313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3" r:id="rId59"/>
    <p:sldId id="324" r:id="rId60"/>
    <p:sldId id="326" r:id="rId61"/>
    <p:sldId id="327" r:id="rId62"/>
    <p:sldId id="328" r:id="rId63"/>
    <p:sldId id="329" r:id="rId64"/>
    <p:sldId id="330" r:id="rId65"/>
    <p:sldId id="331" r:id="rId66"/>
    <p:sldId id="332" r:id="rId67"/>
    <p:sldId id="333" r:id="rId68"/>
    <p:sldId id="334" r:id="rId69"/>
    <p:sldId id="335" r:id="rId70"/>
    <p:sldId id="336" r:id="rId71"/>
    <p:sldId id="337" r:id="rId72"/>
    <p:sldId id="338" r:id="rId73"/>
    <p:sldId id="339" r:id="rId74"/>
    <p:sldId id="340" r:id="rId75"/>
    <p:sldId id="341" r:id="rId76"/>
    <p:sldId id="342" r:id="rId77"/>
    <p:sldId id="343" r:id="rId78"/>
    <p:sldId id="344" r:id="rId79"/>
    <p:sldId id="345" r:id="rId80"/>
    <p:sldId id="346" r:id="rId81"/>
    <p:sldId id="348" r:id="rId82"/>
    <p:sldId id="349" r:id="rId83"/>
    <p:sldId id="350" r:id="rId84"/>
    <p:sldId id="351" r:id="rId85"/>
    <p:sldId id="352" r:id="rId86"/>
    <p:sldId id="353" r:id="rId87"/>
    <p:sldId id="354" r:id="rId88"/>
    <p:sldId id="355" r:id="rId89"/>
    <p:sldId id="356" r:id="rId90"/>
    <p:sldId id="357" r:id="rId91"/>
    <p:sldId id="358" r:id="rId92"/>
    <p:sldId id="359" r:id="rId93"/>
    <p:sldId id="360" r:id="rId94"/>
    <p:sldId id="361" r:id="rId95"/>
    <p:sldId id="362" r:id="rId96"/>
    <p:sldId id="363" r:id="rId97"/>
    <p:sldId id="364" r:id="rId98"/>
    <p:sldId id="365" r:id="rId99"/>
    <p:sldId id="366" r:id="rId100"/>
    <p:sldId id="367" r:id="rId101"/>
    <p:sldId id="368" r:id="rId102"/>
    <p:sldId id="369" r:id="rId103"/>
  </p:sldIdLst>
  <p:sldSz cx="9144000" cy="684053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45" autoAdjust="0"/>
    <p:restoredTop sz="78142" autoAdjust="0"/>
  </p:normalViewPr>
  <p:slideViewPr>
    <p:cSldViewPr>
      <p:cViewPr>
        <p:scale>
          <a:sx n="50" d="100"/>
          <a:sy n="50" d="100"/>
        </p:scale>
        <p:origin x="-1992" y="-6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4A2D8FE-8AB1-4631-B9A0-1B95FE47C3F0}" type="datetimeFigureOut">
              <a:rPr lang="zh-CN" altLang="en-US"/>
              <a:pPr>
                <a:defRPr/>
              </a:pPr>
              <a:t>2016/7/19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6AC83BE-ADE1-43B5-BC2F-9780E39F3B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3"/>
          <p:cNvSpPr/>
          <p:nvPr/>
        </p:nvSpPr>
        <p:spPr>
          <a:xfrm>
            <a:off x="7643813" y="0"/>
            <a:ext cx="1500187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1" descr="C:\Users\Administrator\Desktop\未标题-2.png"/>
          <p:cNvPicPr>
            <a:picLocks noChangeAspect="1" noChangeArrowheads="1"/>
          </p:cNvPicPr>
          <p:nvPr/>
        </p:nvPicPr>
        <p:blipFill>
          <a:blip r:embed="rId2"/>
          <a:srcRect l="24910" t="5843" b="86040"/>
          <a:stretch>
            <a:fillRect/>
          </a:stretch>
        </p:blipFill>
        <p:spPr bwMode="auto">
          <a:xfrm>
            <a:off x="2366963" y="190500"/>
            <a:ext cx="451643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Administrator\Desktop\未标题-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222250"/>
            <a:ext cx="642938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3"/>
          <p:cNvSpPr/>
          <p:nvPr/>
        </p:nvSpPr>
        <p:spPr>
          <a:xfrm>
            <a:off x="7643813" y="0"/>
            <a:ext cx="1500187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2" descr="C:\Users\Administrator\Desktop\未标题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200" y="222250"/>
            <a:ext cx="642938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3"/>
          <p:cNvSpPr/>
          <p:nvPr/>
        </p:nvSpPr>
        <p:spPr>
          <a:xfrm>
            <a:off x="7643813" y="0"/>
            <a:ext cx="1500187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2" descr="C:\Users\Administrator\Desktop\未标题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200" y="222250"/>
            <a:ext cx="642938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3"/>
          <p:cNvSpPr/>
          <p:nvPr/>
        </p:nvSpPr>
        <p:spPr>
          <a:xfrm>
            <a:off x="7643813" y="0"/>
            <a:ext cx="1500187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Picture 2" descr="C:\Users\Administrator\Desktop\未标题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200" y="222250"/>
            <a:ext cx="642938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3"/>
          <p:cNvSpPr/>
          <p:nvPr/>
        </p:nvSpPr>
        <p:spPr>
          <a:xfrm>
            <a:off x="7643813" y="0"/>
            <a:ext cx="1500187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5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2411413" y="1692275"/>
            <a:ext cx="4752975" cy="65563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  <a:cs typeface="+mj-cs"/>
              </a:rPr>
              <a:t>课标版  语文</a:t>
            </a:r>
          </a:p>
        </p:txBody>
      </p:sp>
      <p:sp>
        <p:nvSpPr>
          <p:cNvPr id="3" name="标题 1"/>
          <p:cNvSpPr txBox="1">
            <a:spLocks noChangeArrowheads="1"/>
          </p:cNvSpPr>
          <p:nvPr/>
        </p:nvSpPr>
        <p:spPr bwMode="auto">
          <a:xfrm>
            <a:off x="395288" y="3924300"/>
            <a:ext cx="91440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第一部分　语言文字运用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0" y="6135688"/>
            <a:ext cx="9144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专题一　正确使用词语(包括熟语)</a:t>
            </a:r>
            <a:endParaRPr lang="zh-CN" altLang="en-US" sz="30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617538" y="2043113"/>
          <a:ext cx="7740650" cy="3733800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41918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考纲要求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正确使用词语(包括熟语),能力层级为E级(表达应用)。</a:t>
                      </a:r>
                    </a:p>
                  </a:txBody>
                  <a:tcPr marL="45720" marR="45720"/>
                </a:tc>
              </a:tr>
              <a:tr h="124473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考点阐释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正确使用词语包括两个方面:一是正确理解词语(包括熟</a:t>
                      </a:r>
                      <a:r>
                        <a:t/>
                      </a:r>
                      <a:br/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语)的含义;二是准确运用相关的词语(包括熟语)。即理解</a:t>
                      </a:r>
                      <a:r>
                        <a:t/>
                      </a:r>
                      <a:br/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词语在具体语境中的含义,根据语境的要求正确使用词语</a:t>
                      </a:r>
                      <a:r>
                        <a:t/>
                      </a:r>
                      <a:br/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的临时意义。熟语的考查以成语为主。</a:t>
                      </a:r>
                    </a:p>
                  </a:txBody>
                  <a:tcPr marL="45720" marR="45720"/>
                </a:tc>
              </a:tr>
              <a:tr h="207028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考情观察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①从试题考查的形式看,多年来,课标卷一直是从四个加点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成语中选择一个正确的选项,但从2014年开始,命题的形式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改为近义成语的辨析填空,说明课标卷在试题考查形式上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力求多样化。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②从近几年考查的具体内容看,近义成语辨析题或是四选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一的成语运用题,其考查的重点都是成语的基本意义、适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用范围、感情色彩、语义轻重等。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26639" name="图片 3" descr="textimage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419225"/>
            <a:ext cx="145415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[不以为然]不认为是对的,表示不同意(多含轻视意)。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[不以为意]不把它放在心上,表示不重视,不认真对待。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[间不容发]两物中间容不下一根头发,形容事物之间距离极小,也形容与灾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祸相距极近,情势极其危急。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[乐不可支]乐得都支撑不住了,形容快乐到了极点。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[乐不思蜀]泛指乐而忘返。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[舍本逐末]舍弃事物的根本的、主要的部分,而去追求细枝末节,指轻重倒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置。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[设身处地]设想自己处在别人的地位或境遇中。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[望尘莫及]只望见走在前面的人带起的尘土而追赶不上,形容远远落后。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[望其项背]能够望见别人的颈的后部和脊背,表示赶得上或比得上(多用于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否定式)。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[无拘无束]不受任何约束,形容自由自在。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[无与伦比]没有能比得上的(含褒义)。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[形影不离]像形体和它的影子那样分不开,形容彼此关系密切,经常在一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起。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[形影相吊]身体和自己的影子互相慰问,形容孤独。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[一见如故]初次见面就很相投,像老朋友一样。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[一见钟情]男女间一见面就产生了爱情。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(七)易搭配错位的成语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[等量齐观]不管事物间的差异,同等看待。一般只用于否定句。类似的成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语还有:同日而语、无时无刻、一概而论、善罢甘休等。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[翻天覆地]①形容变化巨大而彻底。多用作定语。②形容闹得很凶。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[胡言乱语]说胡话,毫无根据地随意乱说。动词性成语,不能作宾语。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[燃眉之急]像火烧眉毛那样非常紧急的情况。名词性成语,不能作定语,常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充当宾语。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[司空见惯]指看惯了就不觉得奇怪。后面不能带宾语。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[一语破的]一句话就说明关键。的,箭靶,比喻关键。不能带宾语。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1922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　近义成语找差别</a:t>
            </a:r>
            <a:endParaRPr lang="zh-CN" altLang="en-US" sz="2400" b="1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现代汉语中成语的数量很多。在众多的成语中,近义成语占了相当大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的比例。如何辨析这些近义成语就成了我们必须关注的一个知识点。其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实,辨析近义成语的关键就是要仔细分辨它们的细微差别。具体地说,可以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从下面五个方面考虑:①适用对象、范围不同;②意义侧重点不同;③语义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轻重不同;④感情色彩不同;⑤适用语境不同。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角度一　适用对象、范围不同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    (2015河南安阳调研)依次填入下列各句横线处的成语,最恰当的一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①在饮水机行业过快发展过程中,监管乏力造成了饮水机市场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局面,一些伪劣产品严重危害着人们的健康。</a:t>
            </a:r>
            <a:endParaRPr lang="zh-CN" altLang="en-US" dirty="0">
              <a:latin typeface="+mn-lt"/>
              <a:ea typeface="+mn-ea"/>
            </a:endParaRPr>
          </a:p>
        </p:txBody>
      </p:sp>
      <p:grpSp>
        <p:nvGrpSpPr>
          <p:cNvPr id="28674" name="组合 4"/>
          <p:cNvGrpSpPr>
            <a:grpSpLocks/>
          </p:cNvGrpSpPr>
          <p:nvPr/>
        </p:nvGrpSpPr>
        <p:grpSpPr bwMode="auto">
          <a:xfrm>
            <a:off x="3571875" y="704850"/>
            <a:ext cx="2000250" cy="614363"/>
            <a:chOff x="3571875" y="1314450"/>
            <a:chExt cx="2000250" cy="613584"/>
          </a:xfrm>
        </p:grpSpPr>
        <p:sp>
          <p:nvSpPr>
            <p:cNvPr id="6" name="对角圆角矩形 5"/>
            <p:cNvSpPr/>
            <p:nvPr/>
          </p:nvSpPr>
          <p:spPr>
            <a:xfrm>
              <a:off x="3571875" y="1314450"/>
              <a:ext cx="2000250" cy="561262"/>
            </a:xfrm>
            <a:prstGeom prst="round2DiagRect">
              <a:avLst/>
            </a:prstGeom>
            <a:solidFill>
              <a:srgbClr val="AA6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28676" name="TextBox 9"/>
            <p:cNvSpPr txBox="1">
              <a:spLocks noChangeArrowheads="1"/>
            </p:cNvSpPr>
            <p:nvPr/>
          </p:nvSpPr>
          <p:spPr bwMode="auto">
            <a:xfrm>
              <a:off x="3638550" y="1343259"/>
              <a:ext cx="18573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t"/>
              <a:r>
                <a:rPr lang="zh-CN" altLang="en-US" sz="3200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考点突破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574675"/>
            <a:ext cx="8505825" cy="6256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②世界杯期间,大量外国游客涌入巴西,各色人等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导致当地犯罪率急剧上升。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③对于风生水起的互联网金融,刘明康表示,不是每一家都是赢家,目前这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个领域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,谁走得更好,还需拭目以待。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A.泥沙俱下　鱼龙混杂　鱼目混珠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B.泥沙俱下　鱼目混珠　鱼龙混杂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C.鱼龙混杂　鱼目混珠　泥沙俱下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D.鱼目混珠　鱼龙混杂　泥沙俱下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5" kern="0" spc="-1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知识迁移    成语有各自的适用对象、范围,有些成语的误用就是由于分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不清其适用对象或范围。例如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手不释卷”与“爱不释手”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两者都含有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放不下手的意思。但前者仅用于对书的喜爱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形容勤奋好学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所指范围小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后者可指一切喜爱的东西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范围广。本题所给的三个成语意思相近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都有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“好的和坏的混在一起”的意思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但适用对象不同。聪明的你了解它们的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细微差别吗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30722" name="图片 3" descr="textimage1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4433888"/>
            <a:ext cx="1333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17129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①鱼目混珠:拿鱼眼睛冒充珍珠,比喻拿假的东西冒充真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的东西。②鱼龙混杂:比喻坏人和好人混在一起。③泥沙俱下:泥土和沙子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都跟着流下来,比喻好坏不同的人或事物混杂在一起。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3" kern="0" spc="-4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32770" name="图片 3" descr="textimage1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3001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542925"/>
            <a:ext cx="8505825" cy="60372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对点演练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1.(2015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河南中原名校期中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依次填入下列各句横线处的词语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最恰当的一组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①“古有刘敬亭,今有袁阔成”,袁阔成先生将《三国》讲活了,他那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的讲解将人们带进了那个波澜壮阔的历史时代,也带进了他细腻丰富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的内心世界。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②演员必须自己内心冷静,才能表现所扮角色的热烈情感,他先得学会不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“动于衷”,才能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,才能把角色的喜怒哀乐生动地“形之于外”。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③许昌春秋楼关圣殿正中为高13米、号称亚洲最大的室内关羽神像,关公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手捋长髯,微合二目,夜读《春秋》,宝相庄严,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A.惟妙惟肖　栩栩如生　绘声绘色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B.绘声绘色　惟妙惟肖　栩栩如生C.栩栩如生　惟妙惟肖　绘声绘色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D.绘声绘色　栩栩如生　惟妙惟肖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34818" name="图片 4" descr="textimage1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700088"/>
            <a:ext cx="1238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/>
          <p:nvPr/>
        </p:nvSpPr>
        <p:spPr>
          <a:xfrm>
            <a:off x="319088" y="2133600"/>
            <a:ext cx="8505825" cy="9302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①绘声绘色:形容叙述、描写生动逼真。②惟妙惟肖:形容描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写或模仿得非常好,非常逼真。③栩栩如生:形容非常逼真,像活的一样。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36866" name="图片 3" descr="textimage1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225" y="227171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28625" y="668338"/>
            <a:ext cx="9144000" cy="60388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2.(2015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陕西渭南一检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依次填入下列各句横线处的成语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最恰当的一组是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①文天祥三次罢官回归故里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在寄意泉林山水、啸傲风云之际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写下了一批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寄情山水的诗章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以清高隐逸之情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寓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之志。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②读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水浒传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可以感受到梁山好汉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的英雄气概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读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钢铁是怎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样炼成的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可以从中领悟到人生的真谛和生命的意义。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③各族干部群众坚决支持对暴恐分子进行严厉打击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大家要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、众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志成城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用雷霆铁拳粉碎暴恐分子的罪恶阴谋。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愤世嫉俗　同仇敌忾　疾恶如仇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B.疾恶如仇　同仇敌忾　愤世嫉俗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C.愤世嫉俗　疾恶如仇　同仇敌忾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D.同仇敌忾　愤世嫉俗　疾恶如仇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C　①愤世嫉俗:对不合理的社会和习俗表示愤恨憎恶。②疾恶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如仇:恨坏人坏事像痛恨仇敌一样。③同仇敌忾:全体一致地仇恨敌人。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38914" name="图片 3" descr="textimage1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875" y="58753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357188" y="5778500"/>
            <a:ext cx="9144001" cy="1062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角度二　意义侧重点不同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    (2015山西太原一模)依次填入下列各句横线处的成语,最恰当的一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①小张被提拔为部门领导三个月以来,凡事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,消瘦了不少。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②面对肆虐的大火,消防队长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,冲进火中去营救被困的人们。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③作为班长,你应该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,不能在这么点小事上也犯错误。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A.以身作则　身体力行　身先士卒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B.身体力行　以身作则　身先士卒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C.以身作则　身先士卒　身体力行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D.身体力行　身先士卒　以身作则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353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74" kern="0" spc="-42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知识迁移    有些成语粗看其大意相近,但细辨,其意义的侧重点又各不相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同。例如:“不落窠臼”与“独树一帜”,前者侧重于“不落俗套,有所创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新”,后者侧重于“开创新路或自成一家”。本题所给的三个成语意思相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近,但又有所不同,你了解它们的意义侧重点的区别吗?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①身体力行:亲身体验,努力实行。②身先士卒:作战时将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帅亲自带头,冲在士兵前面,现多泛指领导带头走在群众前面。③以身作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则:用自己的行动做出榜样。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3" kern="0" spc="-4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43010" name="图片 3" descr="textimage15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254125"/>
            <a:ext cx="1333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图片 4" descr="textimage16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1075" y="31511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704850"/>
            <a:ext cx="8505825" cy="59864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对点演练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1.(2015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河南许昌四校联考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依次填入下列各句横线处的成语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最恰当的一组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①里约热内卢奥运会将于2016年8月举行,届时,奇幻热辣且色彩斑斓的南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美将献上独具风情的开幕演出,给观众带来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的美。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②中国的大学生村官并不像人们想象的那样清闲,他们做统计,搞调查,每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天都有很多事要做,有时简直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③在全国文物收藏展览会上,各种不同级别的文物陈列在装饰一新的大厅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里,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,让人叹为观止,流连忘返。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A.目不暇接　琳琅满目　应接不暇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B.应接不暇　目不暇接　琳琅满目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C.目不暇接　应接不暇　琳琅满目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D.应接不暇　琳琅满目　目不暇接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45058" name="图片 5" descr="textimage17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5" y="876300"/>
            <a:ext cx="1238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20" kern="0" spc="145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1072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1.(2015课标Ⅰ,13)依次填入下列各句横线处的成语,最恰当的一组是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①这正是经验丰富的主教练在战术安排上的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之处:下半场比赛中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想方设法消耗对方主力队员的体力,终于扭转劣势,赢得比赛。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②经过几天的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,又和病人家属做了充分沟通,吴医生最终否定了治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疗小组提出的保守治疗方案,决定尽快为病人进行肺部手术。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③早在上个世纪末,当地决策者就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,提出了从单一的小农业向大农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业转移的战略措施,于是一个个生态经济园区应运而生。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A.老谋深算　　深谋远虑　　深思熟虑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0242" name="图片 3" descr="textimage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490663"/>
            <a:ext cx="163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组合 4"/>
          <p:cNvGrpSpPr>
            <a:grpSpLocks/>
          </p:cNvGrpSpPr>
          <p:nvPr/>
        </p:nvGrpSpPr>
        <p:grpSpPr bwMode="auto">
          <a:xfrm>
            <a:off x="357188" y="2490788"/>
            <a:ext cx="8504237" cy="1393825"/>
            <a:chOff x="543600" y="1134000"/>
            <a:chExt cx="8505000" cy="1393458"/>
          </a:xfrm>
        </p:grpSpPr>
        <p:sp>
          <p:nvSpPr>
            <p:cNvPr id="2" name="TextBox 2"/>
            <p:cNvSpPr txBox="1"/>
            <p:nvPr/>
          </p:nvSpPr>
          <p:spPr>
            <a:xfrm>
              <a:off x="543600" y="1134000"/>
              <a:ext cx="8505000" cy="13934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29" kern="0" spc="-20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    C　①目不暇接:形容东西太多,眼睛看不过来。②应接不暇:原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指美景繁多,看不过来。后形容来人或事情太多,接待应付不过来。③琳琅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满目:形容各种美好的东西很多(多指书籍或工艺品)。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47107" name="图片 3" descr="textimage18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1472" y="1300944"/>
              <a:ext cx="180975" cy="190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9763" y="633413"/>
            <a:ext cx="8504237" cy="5575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2.(2015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吉林摸底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依次填入下列横线上的词语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最恰当的一项是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①都说“三百六十行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行行出状元”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这话不假。青年人经过专业化的学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都会成为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所以不必鄙视职业技术学院的毕业生。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②两人当初合资创办企业的时候投入资金多少差异很大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所以在年终分红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之时就有人提出来不能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要有所区别。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③清华大学偏工程性、技术性、应用性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所以清华大学工程院院士多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北京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大学偏理论性、科学性、基础性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所以北大科学院院士多。两所大学都是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国内顶尖级的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A.春兰秋菊　各有千秋　平分秋色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B.春兰秋菊　平分秋色　各有千秋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C.各有千秋　平分秋色　春兰秋菊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D.各有千秋　春兰秋菊　平分秋色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组合 3"/>
          <p:cNvGrpSpPr>
            <a:grpSpLocks/>
          </p:cNvGrpSpPr>
          <p:nvPr/>
        </p:nvGrpSpPr>
        <p:grpSpPr bwMode="auto">
          <a:xfrm>
            <a:off x="300038" y="2732088"/>
            <a:ext cx="8543925" cy="1393825"/>
            <a:chOff x="504796" y="1134000"/>
            <a:chExt cx="8543804" cy="1393458"/>
          </a:xfrm>
        </p:grpSpPr>
        <p:sp>
          <p:nvSpPr>
            <p:cNvPr id="2" name="TextBox 2"/>
            <p:cNvSpPr txBox="1"/>
            <p:nvPr/>
          </p:nvSpPr>
          <p:spPr>
            <a:xfrm>
              <a:off x="542895" y="1134000"/>
              <a:ext cx="8505705" cy="13934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答案    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①春兰秋菊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: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春天的兰草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秋天的菊花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在不同的季节里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各有</a:t>
              </a:r>
              <a:endParaRPr lang="zh-CN" altLang="en-US" sz="2400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独特的优美风姿。比喻各有专长。②平分秋色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: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指双方各占一半。③各有</a:t>
              </a:r>
              <a:r>
                <a:rPr lang="zh-CN" altLang="en-US" sz="2400" dirty="0">
                  <a:latin typeface="+mn-lt"/>
                  <a:ea typeface="+mn-ea"/>
                </a:rPr>
                <a:t/>
              </a:r>
              <a:br>
                <a:rPr lang="zh-CN" altLang="en-US" sz="2400"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千秋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: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各有各的存在的价值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各有所长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各有特色。</a:t>
              </a:r>
              <a:endParaRPr lang="zh-CN" altLang="en-US" sz="2400" dirty="0">
                <a:latin typeface="+mn-lt"/>
                <a:ea typeface="+mn-ea"/>
              </a:endParaRPr>
            </a:p>
          </p:txBody>
        </p:sp>
        <p:pic>
          <p:nvPicPr>
            <p:cNvPr id="51203" name="图片 3" descr="textimage19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4796" y="1277129"/>
              <a:ext cx="180975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1101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角度三　语义轻重不同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    (2015河北唐山一中调研)依次填入下列各句横线处的成语,最恰当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①在这个案件的审理过程中,他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,为他的小舅子——一个抢劫犯罪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嫌疑人开脱罪责,引起了极大的民愤。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②对于有些领导干部把手中的权利当作捞钱的工具,在调整使用干部时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,大搞权钱交易的做法,国家应从体制机制上予以遏制。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③雅虎体育专家批评K教练利用国家队的权力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,牺牲球员们的时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间和身体为自己博取利益。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A.假公济私　营私舞弊　徇私舞弊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B.营私舞弊　徇私舞弊　假公济私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6450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C.徇私舞弊　假公济私　营私舞弊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D.徇私舞弊　营私舞弊　假公济私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5" kern="0" spc="-1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知识迁移    有些成语语义有轻重之别,这就要求我们根据特定的语言环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境慎重选用轻重适度的成语,以免大词小用或小词大用。例如“信口开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河”与“信口雌黄”,前者是比喻随口乱说一气,语义较轻;后者是比喻不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顾事实,随口乱说,显然语义较重。本题所给的三个成语意思相近,但又有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所不同,每个成语的语义轻重有什么区别呢?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D　①徇私舞弊:曲从私情,弄虚作假,干违法乱纪的坏事。②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营私舞弊:为谋求私利耍弄手段,做违法乱纪的事情。③假公济私:假借公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事的名义,取得私人的利益。</a:t>
            </a:r>
          </a:p>
        </p:txBody>
      </p:sp>
      <p:pic>
        <p:nvPicPr>
          <p:cNvPr id="55298" name="图片 3" descr="textimage2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230438"/>
            <a:ext cx="1333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图片 4" descr="textimage21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4100" y="45275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-285750" y="4429125"/>
            <a:ext cx="9144000" cy="2411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5" name="组合 3"/>
          <p:cNvGrpSpPr>
            <a:grpSpLocks/>
          </p:cNvGrpSpPr>
          <p:nvPr/>
        </p:nvGrpSpPr>
        <p:grpSpPr bwMode="auto">
          <a:xfrm>
            <a:off x="519113" y="490538"/>
            <a:ext cx="8529637" cy="6405562"/>
            <a:chOff x="519085" y="992794"/>
            <a:chExt cx="8529515" cy="6404830"/>
          </a:xfrm>
        </p:grpSpPr>
        <p:sp>
          <p:nvSpPr>
            <p:cNvPr id="2" name="TextBox 2"/>
            <p:cNvSpPr txBox="1"/>
            <p:nvPr/>
          </p:nvSpPr>
          <p:spPr>
            <a:xfrm>
              <a:off x="542897" y="992794"/>
              <a:ext cx="8505703" cy="640483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83" kern="0" spc="-4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对点演练</a:t>
              </a:r>
              <a:endPara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1.(2015黑龙江哈三中月考)依次填入下列各句横线处的成语,最恰当的一组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</a:t>
              </a:r>
              <a:r>
                <a:rPr lang="zh-CN" altLang="en-US" sz="1574" kern="0" spc="43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    )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①“出国绕一圈,‘山寨’变大牌。”从事海外代购4年的徐晓对某些代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购店这种“以假充真”的行为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,但又无可奈何。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②在云南地震灾区采访,碰到巧家县安监局职工刘诗明,他脚裹纱布,正为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灾民分发救援物资。休息时他向记者说道:“与灾民的利益相比,这点伤病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。”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③有网友说“你再优秀也会有人对你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,你再不堪也会有人对你青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睐有加”,所以不妨拨开世间纷纭,做好自己。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A.不屑一顾　不足挂齿　嗤之以鼻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B.嗤之以鼻　不足挂齿　不屑一顾</a:t>
              </a:r>
              <a:endPara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C.不足挂齿　不屑一顾　嗤之以鼻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D.嗤之以鼻　不屑一顾　不足挂齿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57347" name="图片 5" descr="textimage22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9085" y="1135670"/>
              <a:ext cx="123825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组合 4"/>
          <p:cNvGrpSpPr>
            <a:grpSpLocks/>
          </p:cNvGrpSpPr>
          <p:nvPr/>
        </p:nvGrpSpPr>
        <p:grpSpPr bwMode="auto">
          <a:xfrm>
            <a:off x="542925" y="2098675"/>
            <a:ext cx="8505825" cy="1393825"/>
            <a:chOff x="543600" y="1134000"/>
            <a:chExt cx="8505000" cy="1393458"/>
          </a:xfrm>
        </p:grpSpPr>
        <p:sp>
          <p:nvSpPr>
            <p:cNvPr id="2" name="TextBox 2"/>
            <p:cNvSpPr txBox="1"/>
            <p:nvPr/>
          </p:nvSpPr>
          <p:spPr>
            <a:xfrm>
              <a:off x="543600" y="1134000"/>
              <a:ext cx="8505000" cy="13934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 答案    B　三个成语都含有“轻蔑”之意。“嗤之以鼻”语义重,有时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可以表示“讥笑”之意;“不足挂齿”,不值得提起,可用于自谦;“不屑一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顾”含有“因认为不值得看而不看”的意思。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59395" name="图片 3" descr="textimage23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1472" y="1277129"/>
              <a:ext cx="180975" cy="190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1101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依次填入下列各句横线处的成语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最恰当的一组是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①政府严厉甚至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的干预导致经济发展出现了明显的扭曲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政府对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电价和油价的控制就是最明显的例子。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②美国自以为是在人类普遍价值的名义下所做的一切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在太多的其他国家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看来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却是武断的、师出无名的和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③现在是讲究团队精神的时代,你这种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的做法,很难引起共鸣,而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且容易让人反感。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A.专横跋扈　一意孤行　独断专行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B.独断专行　专横跋扈　一意孤行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C.一意孤行　独断专行　专横跋扈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D.独断专行　一意孤行　专横跋扈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89" name="组合 3"/>
          <p:cNvGrpSpPr>
            <a:grpSpLocks/>
          </p:cNvGrpSpPr>
          <p:nvPr/>
        </p:nvGrpSpPr>
        <p:grpSpPr bwMode="auto">
          <a:xfrm>
            <a:off x="533400" y="1847850"/>
            <a:ext cx="8515350" cy="2787650"/>
            <a:chOff x="533373" y="1134000"/>
            <a:chExt cx="8515227" cy="2786917"/>
          </a:xfrm>
        </p:grpSpPr>
        <p:sp>
          <p:nvSpPr>
            <p:cNvPr id="2" name="TextBox 2"/>
            <p:cNvSpPr txBox="1"/>
            <p:nvPr/>
          </p:nvSpPr>
          <p:spPr>
            <a:xfrm>
              <a:off x="542898" y="1134000"/>
              <a:ext cx="8505702" cy="278691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1" kern="0" spc="7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    B　三个成语都有“不考虑别人的意见,主观蛮干”的意思,但又</a:t>
              </a:r>
              <a:endParaRPr lang="zh-CN" altLang="en-US" sz="2400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有所不同:“专横跋扈”含有“蛮横、霸道”的意思,语义较重,一般只用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于掌权者;“独断专行”和“一意孤行”,多形容缺乏民主作风,语义较轻,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而且不限于当权者,也可用于其他人,应用范围较广。“独断专行”和“一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意孤行”的不同在于一个“断”字。“独断专行”表示“独立做决定和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行事”;“一意孤行”本身不含“断”,只表示“按自己的意愿行事”。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63491" name="图片 3" descr="textimage24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3373" y="1277129"/>
              <a:ext cx="180975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角度四　感情色彩不同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典例4    (2015黑龙江哈三中二模)依次填入下列各句横线处的成语,最恰当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①当执法人员对假冒少数民族群众的小贩进行处罚时,该小贩故作听不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懂。但当执法人员拟对物品暂扣时,他又原形毕露,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,强词夺理,企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图不接受处罚。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②英国统治阶层普遍缺乏科学知识,对数字毫不敏感,只会靠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治理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国家。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③中共十八大在京召开,让记者们眼前一亮的是,此届党代表没有了以往的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“沉默是金”,取而代之的是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,直抒胸臆,畅所欲言。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A.侃侃而谈　夸夸其谈　振振有词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5926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B.老谋深算　　深思熟虑　　深谋远虑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C.深思熟虑　　老谋深算　　深谋远虑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D.深谋远虑　　深思熟虑　　老谋深算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①老谋深算:周密的筹划、深远的打算。形容人办事精明老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练。侧重做事老练、有经验。②深思熟虑:深入细致地考虑。强调思考细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致。③深谋远虑:周密地计划,往长远里考虑。侧重考虑长远。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2.(2015课标Ⅱ,13)依次填入下列各句横线处的成语,最恰当的一组是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①他是一个心地善良的人,但性格懦弱、谨小慎微,做起事来总是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,从来不敢越雷池一步。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2290" name="图片 3" descr="textimage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66700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2490788"/>
            <a:ext cx="9144000" cy="135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B.振振有词　夸夸其谈　侃侃而谈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C.振振有词　侃侃而谈　夸夸其谈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D.夸夸其谈　侃侃而谈　振振有词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5" kern="0" spc="-1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知识迁移    成语的色彩主要有感情色彩和语体色彩。成语的感情色彩分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为褒义、中性和贬义三种。例如:“无微不至”和“无所不至”,两词都有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“没有一处不到”之意。但前者形容处事待人细致周到,体贴入微,含褒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义;后者多指什么事都干得出来,含贬义。成语的语体色彩分为口语与书面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语两种。例如:“博闻强志”和“见多识广”,两词都有“见识广”之意。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但前者侧重于见闻广博,记忆力强,用于书面语;后者侧重于阅历多,多用于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口语。本题所给的三个成语意思相近,但又有所不同,你能辨别它们的感情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色彩有何不同吗?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67586" name="图片 3" descr="textimage25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695575"/>
            <a:ext cx="1333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①振振有词:形容理由似乎很充分,说个不休。含贬义。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②夸夸其谈:说话或写文章浮夸,不切实际。含贬义。③侃侃而谈:理直气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壮不慌不忙地说话。含褒义。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3" kern="0" spc="-4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对点演练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1.(2015河南巩义二中月考)依次填入下列各句横线处的成语,最恰当的一组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①丁俊晖认为,比赛随时都可能有突发情况,所以比赛时要不断地调整战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术,小心谨慎,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,不能一成不变。一味进攻并不见得会有好效果。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②变色龙的颜色能够随着环境的颜色而改变,奥楚蔑洛夫就像变色龙一样,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,随着对狗的主人的判断的不断变化,他的态度也在不断变化着。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69634" name="图片 3" descr="textimage2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4100" y="12715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图片 4" descr="textimage27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" y="2662238"/>
            <a:ext cx="1238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919163"/>
            <a:ext cx="9144000" cy="200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1814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③大批官兵来袭,闯王只好率部撤退,临行前,他特意交代守土将士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,总以不轻易折损人马为主,也要使官军和乡勇不敢在商洛山中横行。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A.见机行事　随机应变　见风使舵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B.随机应变　见风使舵　见机行事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C.见风使舵　随机应变　见机行事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D.随机应变　见机行事　见风使舵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三个成语都有“看情况行事”的意思,但感情色彩不同。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“随机应变”侧重在灵活机动,褒义词;“见风使舵”侧重在投机取巧,贬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义词;“见机行事”侧重在抓住时机,中性词。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71682" name="图片 3" descr="textimage2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3" y="406241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3992563"/>
            <a:ext cx="9144000" cy="249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990600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2.依次填入下列各句横线处的成语,最恰当的一组是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①在两年的任期内,为发展民族实业,张謇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、呕心沥血,起草了多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项法令、条例,制订了一套完整的实业发展计划。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②该公司违法手段隐蔽,不易被发现,但“若要人不知,除非己莫为”,虽然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该公司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挽救,但终究难逃被查处的命运。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③王勇在看望慰问“8·2”特别重大爆炸事故受伤人员时强调,有关方面要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救治受伤人员,减少因伤致残、因伤死亡的情况。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A.千方百计　处心积虑　殚精竭虑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B.殚精竭虑　千方百计　处心积虑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C.殚精竭虑　处心积虑　千方百计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D.处心积虑　千方百计　殚精竭虑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组合 4"/>
          <p:cNvGrpSpPr>
            <a:grpSpLocks/>
          </p:cNvGrpSpPr>
          <p:nvPr/>
        </p:nvGrpSpPr>
        <p:grpSpPr bwMode="auto">
          <a:xfrm>
            <a:off x="319088" y="2490788"/>
            <a:ext cx="8505825" cy="1341437"/>
            <a:chOff x="543600" y="1134000"/>
            <a:chExt cx="8505000" cy="1340495"/>
          </a:xfrm>
        </p:grpSpPr>
        <p:sp>
          <p:nvSpPr>
            <p:cNvPr id="2" name="TextBox 2"/>
            <p:cNvSpPr txBox="1"/>
            <p:nvPr/>
          </p:nvSpPr>
          <p:spPr>
            <a:xfrm>
              <a:off x="543600" y="1134000"/>
              <a:ext cx="8505000" cy="134049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29" kern="0" spc="-20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    C　①殚精竭虑:用尽精力,费尽心思。褒义词。②处心积虑:千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方百计地盘算(多含贬义)。③千方百计:形容想尽或用尽种种方法。中性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词。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75779" name="图片 3" descr="textimage28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1472" y="1300943"/>
              <a:ext cx="180975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角度五　适用语境不同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典例5    (2015河北唐山一模)依次填入下列各句横线处的成语,最恰当的一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①精于谋划小圈子的人,拉帮结派,编织自己的关系网,以使自己左右逢源,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如鱼得水。结果却是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,到头来圈住的定会是自己。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②作为城里人,如果错误地认为农村远离城市,对农村污染视而不见,甚至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把城市污染物转移到农村,终究要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,用自己的健康来偿还。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③机器能够为人类造福,但如果将来机器发展得足够智能,那么人工智能就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是“人类最大的潜在威胁”,玩弄人工智能等同于“召唤恶魔”,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A.自食其果　玩火自焚　作茧自缚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7672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B.玩火自焚　自食其果　作茧自缚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C.作茧自缚　自食其果　玩火自焚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D.作茧自缚　玩火自焚　自食其果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55" kern="0" spc="-1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知识迁移    有些成语使用时有着特定的语言环境,语境往往有区别语义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的功能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如果使用不当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就会与所在的语境不协调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所以需要我们仔细辨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析。例如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:“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当时暴雨如注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道路泥泞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汽车已无法行走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抢险队员们只好安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步当车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跋涉了一个多小时才赶到大坝。”“安步当车”的意思是慢慢地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步行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就当作是坐车。句中描述的是抗洪抢险时的情景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情况紧急又遇上暴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雨如注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此时此刻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抢险队员们怎么可能还以一种悠闲平和的心情不慌不忙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地散步呢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该成语显然与所在的语境不协调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是不恰当的。由此可见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使用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成语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就表明成语是处在一种“动态”之中的。要辨析成语首先要辨析其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79874" name="图片 3" descr="textimage3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695575"/>
            <a:ext cx="1333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30559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语境,就是要对上下文(句)的内容有清楚的理解,只有准确地理解了上下文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(句)意,紧紧扣住语境,巧妙地联系语境,也就把握住了辨析近义成语的关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键。本题所给的三个成语的适用语境有何不同呢?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spc="-2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①作茧自缚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蚕吐丝作茧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把自己包在里面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比喻做了某事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结果反而使自己受困。②自食其果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指做了坏事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结果害了自己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自作自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受。③玩火自焚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比喻干冒险或害人的勾当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最后受害的还是自己。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81922" name="图片 3" descr="textimage3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3" y="26622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2571750"/>
            <a:ext cx="9144000" cy="2492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3716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对点演练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1.(2015河南郑州一检)依次填入下列各句横线处的成语,最恰当的一组是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①12月份以来,我国中东部大部分地区再次遭遇持续性雾霾天气,我国的环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境治理工作已变得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,稍有拖延怠慢就会使大气污染愈演愈烈。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②在美国中期选举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之际,奥巴马的支持率持续低迷,甚至被称为民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主党的“负资产”。面对国内外一大堆的棘手问题,奥巴马也慨叹“这世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界变化快”。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83970" name="图片 4" descr="textimage3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1375" y="1290638"/>
            <a:ext cx="1238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1814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③在首相安倍晋三尚未离开中国之时,日本外相岸田文雄就有些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在记者会上发表违背中日四点原则共识的言论,日方这种言而无信的态度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着实令人失望。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A.迫在眉睫　刻不容缓　迫不及待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B.刻不容缓　迫在眉睫　迫不及待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C.迫不及待　迫在眉睫　刻不容缓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D.刻不容缓　迫不及待　迫在眉睫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①刻不容缓:片刻也不能拖延,形容形势紧迫。②迫在眉睫: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形容事情临近眼前,十分紧迫。③迫不及待:急迫得不能再等待。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86018" name="图片 3" descr="textimage3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825" y="45275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4349750"/>
            <a:ext cx="9144000" cy="2409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②当今世界科技突飞猛进,我们更要勇于开拓,不断进取,如果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,就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会落后甚至被时代潮流所淘汰。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③要想让中国传统戏曲焕发出新的生命力,决不能满足于现状,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唯有创新才是弘扬戏曲文化的康庄大道。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A.故步自封　　墨守成规　　抱残守缺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B.墨守成规　　故步自封　　抱残守缺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C.抱残守缺　　故步自封　　墨守成规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D.墨守成规　　抱残守缺　　故步自封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①墨守成规:形容因循守旧,不肯改进。②故步自封:比喻安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于现状,不求进步。③抱残守缺:抱着残破陈旧的事物,不肯放弃。有泥古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守旧,不愿革新之意。也有保存虽有残缺但仍有价值的古物之意。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4338" name="图片 3" descr="textimage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9450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4849813"/>
            <a:ext cx="9144000" cy="178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2.依次填入下列各句横线处的成语,最恰当的一组是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①正所谓虎父无犬子,虽然宫崎骏一直不想让儿子学他走上动画之路,但是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幼承庭训,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,功夫想必差不到哪里吧?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②一个偶然的机会,他来到了苏北农村,其间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了当地的一些怪异之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事,经历了种种不曾遭遇的事件。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③“绿行中国”是一项公益环保活动,要想让它深入人心,既需要大张旗鼓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的昭告,还需要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的影响。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A.潜移默化　耳闻目睹　耳濡目染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B.耳濡目染　耳闻目睹　潜移默化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C.耳闻目睹　耳濡目染　潜移默化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D.耳濡目染　潜移默化　耳闻目睹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13414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29" kern="0" spc="-2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①耳濡目染:形容见得多听得多了之后,无形之中受到影响。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②耳闻目睹:亲耳听见,亲眼看见。③潜移默化:指人的思想或性格受其他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方面的感染而不知不觉地起了变化。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90114" name="图片 3" descr="textimage3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825" y="12763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1" name="组合 3"/>
          <p:cNvGrpSpPr>
            <a:grpSpLocks/>
          </p:cNvGrpSpPr>
          <p:nvPr/>
        </p:nvGrpSpPr>
        <p:grpSpPr bwMode="auto">
          <a:xfrm>
            <a:off x="542925" y="919163"/>
            <a:ext cx="8505825" cy="5578475"/>
            <a:chOff x="543600" y="1134000"/>
            <a:chExt cx="8505000" cy="5577846"/>
          </a:xfrm>
        </p:grpSpPr>
        <p:sp>
          <p:nvSpPr>
            <p:cNvPr id="2" name="TextBox 2"/>
            <p:cNvSpPr txBox="1"/>
            <p:nvPr/>
          </p:nvSpPr>
          <p:spPr>
            <a:xfrm>
              <a:off x="543600" y="1481623"/>
              <a:ext cx="8505000" cy="523022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解答近义成语辨析题三法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1.语感法和分析法相结合。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先通过语感审读其不妥、拗口之项,再用分析语境与该成语的契合度,前后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文字的修饰、搭配关系来锁定其错误。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2.巧用排除法。</a:t>
              </a:r>
              <a:endPara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排除法是做选择题必用的方法。对于近义成语来说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一般凭自己的积累或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语感能先排除一项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在排除的过程中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避生就熟、以熟带生是应当遵循的原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则。越是生僻的成语越不容易错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倒是那些半生半熟、让人似懂非懂的成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语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才是问题所在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才需要细心比较从而排除。另外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如果成语题是“三非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一正”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从四项中选一项正确的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那么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这三个错误选项往往是三种不同的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陷阱类型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据此可以排除不正确选项。“望文生义”类型是最常见、几乎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必有的一大陷阱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此点也可以作为排除的重要参考。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92163" name="图片 3" descr="textimage35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43600" y="1134000"/>
              <a:ext cx="8100000" cy="3469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38052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代入检验法。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对于选成语填空题来说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代入检验法是很不错的方法。把要选的成语代入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原文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中读一读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看看是否通顺、是否拗口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如果感到不通顺、拗口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则有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可能选错了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需重新斟酌。</a:t>
            </a:r>
            <a:endParaRPr lang="zh-CN" altLang="en-US" sz="2400" dirty="0">
              <a:latin typeface="+mn-lt"/>
              <a:ea typeface="+mn-ea"/>
            </a:endParaRPr>
          </a:p>
          <a:p>
            <a:pPr algn="ctr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考点二　成语运用辨正误</a:t>
            </a:r>
            <a:endParaRPr lang="zh-CN" altLang="en-US" sz="2400" b="1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成语运用常见的错误主要有望文生义、褒贬不分、谦敬失当、轻重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失当、用错对象、形近混淆、一词多义、不合逻辑等。下面结合实例做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简要说明。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919163"/>
            <a:ext cx="8505825" cy="54768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角度一　望文生义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成语的意义是约定俗成的,而且大多都有一定的典故,加之有些成语中的语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素还含有生僻的古义,这就造成了理解上的难度,如果只看其字面的意思,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使用时难免“误入歧途”。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露卡在美国算是穷人,经常得到政府机构的接济和帮助,但她并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不总是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拾人牙慧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,而是主动为社会做些好事。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拾人牙慧:拾取人家的只言片语当作自己的话。句中望文生义,只按字面理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解为“吃别人剩下的东西,比喻经常受人接济”,显然使用不当。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上级领导来访,校长在大会上致欢迎辞时说:“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七月流火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,但充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满热情的岂止是天气。”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七月流火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本指到了农历七月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大火星西行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天气转凉。句中望文生义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“七月流火”误解为“七月天气炎热”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显然使用不当。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919163"/>
            <a:ext cx="8505825" cy="54768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角度二　褒贬不分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成语和其他词语一样,也有褒义、中性和贬义之分,含有一定的感情色彩,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并随着语言环境的不同而变化。如果对一些成语褒贬不辨,就会出现使用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错误。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现在我们单位职工上下班或步行,或骑车,为的是倡导绿色环保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生活。尤为可喜的是,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始作俑者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是我们新来的局长。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始作俑者:泛指恶劣风气的创始者。这是一个贬义成语。句中是称赞新来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的局长,不能称其为“始作俑者”。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在这次演讲比赛中,来自基层单位的选手个个表现出色,他们口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若悬河,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巧舌如簧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,给大家留下了深刻印象。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/>
            </a:r>
            <a:b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巧舌如簧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舌头灵巧得就像乐器里的簧片一样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形容能说会道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善于狡辩。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含贬义。句中形容演讲选手表现出色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褒贬色彩不当。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角度三　谦敬失当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成语中有的是敬辞,有的是谦辞,谦敬用语常常有特定的使用对象,如果分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辨不清,就会运用失当。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在座的各位都是本领域的顶尖专家,我们请大家来,就是想听听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各位的高见,大家不必客气,就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姑妄言之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吧。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姑妄言之:姑且说说(对于自己不能深信不疑的事情,说给别人时常用此语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以示保留)。多用作自谦,在句中用来说别人,谦辞敬用显然不恰当。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近期的一场大火使我们损失惨重,连回家的路费都没有了,恳请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各位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高抬贵手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,接济我们一点,以便我们渡过难关。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高抬贵手:客套话,多用于请求对方饶恕或通融。句中并没有请对方饶恕或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通融的意思,属于敬辞运用错误。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角度四　轻重失当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有些成语的词义虽有共同之处,但有轻重之分,用在不同的语言环境中,含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义自然不同。运用成语不分语义轻重,必然出现使用错误。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为了出好国庆节的黑板报,他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义无反顾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地放弃了中午的休息。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义无反顾:在道义上只有勇往直前,绝对不能退缩回头。句中是说为了出好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黑板报而放弃休息时间,用“义无反顾”语义过重了。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有德之人不会以权谋私,不会贪污受贿,虽然清贫点,但活得坦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坦荡荡,没有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水落石出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之虑,也没有半夜敲门之惊。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水落石出:水落下去,石头就露出来,比喻真相大白。句中指的是坏事败露,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明显力度不够,可改为“东窗事发”。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847725"/>
            <a:ext cx="8505825" cy="55260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角度五　用错对象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成语的含义有所侧重,适用对象、范围也就不同:有的指个体,有的指群体;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有的指人,有的指物;有的指女的,有的指男的;等等。如果对成语所表达的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习惯对象或范围缺乏了解,就会使陈述和被陈述对象之间出现张冠李戴的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现象。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这些“环保老人”利用晨练的机会,将游客丢弃在景点的垃圾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信手拈来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,集中带到山下,分类处理。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信手拈来:随手拿来。多形容写文章时词汇或材料丰富,不费思索,就能写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出来。句中指随手捡垃圾,使用对象不当。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看到果农家里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汗牛充栋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的黄灿灿的橙子,我深感欣慰,因为这说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明我们开发的新品种产量高,品质好。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汗牛充栋:形容书籍极多。句中用来形容黄灿灿的橙子,使用对象不当。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990600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角度六　形近混淆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有些成语与其他成语由于读音、字形相近或具有某些共同的语素,在使用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上往往容易混淆。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广交会为企业提供了内外贸对接的契机,但这种对接不可能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挥而就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,绝大多数出口企业由于不熟悉国内市场,即使有意内销也无从着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手。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一挥而就:指写字、写文章、绘画,很敏捷地完成。根据句意,应改为“一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蹴而就”。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这次选举他最有希望,但由于他近来的所作所为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不负众望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,结果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落选了。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不负众望:不辜负大家的期望。根据句意,应改为“不孚众望”。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561975"/>
            <a:ext cx="8601075" cy="62595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3.(2014课标Ⅰ,13)依次填入下列各句横线处的成语,最恰当的一组是(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①医疗质量是关系到病人生命安危的大事,救死扶伤是医务人员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的天职。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②中国传统的严父慈母型的家庭关系,常令父亲们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地承担起教育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子女的义务。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③在全国比赛中屡获金奖的我省杂技团,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地承担了这次出国演出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任务。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A.当仁不让　　责无旁贷　　义不容辞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B.责无旁贷　　义不容辞　　当仁不让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C.义不容辞　　责无旁贷　　当仁不让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D.</a:t>
            </a:r>
            <a:r>
              <a:rPr lang="zh-CN" altLang="en-US" dirty="0">
                <a:latin typeface="+mn-lt"/>
                <a:ea typeface="+mn-ea"/>
              </a:rPr>
              <a:t>义不容辞　　当仁不让　　责无旁贷</a:t>
            </a: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n-lt"/>
                <a:ea typeface="+mn-ea"/>
              </a:rPr>
              <a:t> 答案    </a:t>
            </a:r>
            <a:r>
              <a:rPr lang="en-US" altLang="zh-CN" dirty="0">
                <a:latin typeface="+mn-lt"/>
                <a:ea typeface="+mn-ea"/>
              </a:rPr>
              <a:t>C</a:t>
            </a:r>
            <a:r>
              <a:rPr lang="zh-CN" altLang="en-US" dirty="0">
                <a:latin typeface="+mn-lt"/>
                <a:ea typeface="+mn-ea"/>
              </a:rPr>
              <a:t>　①义不容辞</a:t>
            </a:r>
            <a:r>
              <a:rPr lang="en-US" altLang="zh-CN" dirty="0">
                <a:latin typeface="+mn-lt"/>
                <a:ea typeface="+mn-ea"/>
              </a:rPr>
              <a:t>:</a:t>
            </a:r>
            <a:r>
              <a:rPr lang="zh-CN" altLang="en-US" dirty="0">
                <a:latin typeface="+mn-lt"/>
                <a:ea typeface="+mn-ea"/>
              </a:rPr>
              <a:t>道义上不允许推辞。是从正义要求方面讲的。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n-lt"/>
                <a:ea typeface="+mn-ea"/>
              </a:rPr>
              <a:t>②责无旁贷</a:t>
            </a:r>
            <a:r>
              <a:rPr lang="en-US" altLang="zh-CN" dirty="0">
                <a:latin typeface="+mn-lt"/>
                <a:ea typeface="+mn-ea"/>
              </a:rPr>
              <a:t>:</a:t>
            </a:r>
            <a:r>
              <a:rPr lang="zh-CN" altLang="en-US" dirty="0">
                <a:latin typeface="+mn-lt"/>
                <a:ea typeface="+mn-ea"/>
              </a:rPr>
              <a:t>自己的责任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不能推卸给别人。强调客观上的要求。③当仁不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让:泛指遇到应该做的事,积极主动去做,不退让。侧重于主动积极。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6386" name="图片 3" descr="textimage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57165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5613400"/>
            <a:ext cx="9144000" cy="2492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5750" y="671513"/>
            <a:ext cx="8858250" cy="58928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角度七　一词多义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许多成语都有一定的典故来历,或出于古代寓言,或出于历史故事,或出于古代诗文,都有着特定的含义,我们在掌握或运用时一定要注意追本溯源,不能随意解释,更不能不分场合地乱用。还有的成语在现代大都使用其引申义或比喻义,但偶尔还会使用其本义,故当成语运用回到其本义时,我们不能视其为错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为纪念中国话剧百年诞辰,话剧界一些前辈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粉墨登场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,重新排演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了《雷雨》等经典剧目。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粉墨登场:化装上台演戏,今多借指登上政治舞台(含讥讽意)。句中运用了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其本义。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①随着科学的发展,人们一定能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呼风唤雨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,让老天听我们安排。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②邪教的头目在暗地里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呼风唤雨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蛊惑人心。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呼风唤雨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使刮风下雨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原指神仙道士的法力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现在比喻能够支配自然或左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右某种局面。有时也比喻进行煽动性的活动。以上两例使用都是正确的。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4656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角度八　不合逻辑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有些成语从意义上看似乎符合句意,但从逻辑推理角度推敲则存在问题。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王大妈爱干净是出了名的,家中物品总是摆放得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有条不紊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有条不紊:有条理,有次序,一点儿不乱。该成语侧重于“条理性”,而句中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陈述的话题却是王大妈“爱干净”,二者缺乏语意联系。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典型例句    近年来,在种种灾害面前,各级政府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防患未然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,及时启动应急预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案,力争把人民的生命财产损失降到最低限度。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防患未然:在事故或灾害尚未发生时采取预防措施。该成语与句中“在种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种灾害面前”矛盾。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3" kern="0" spc="-4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6450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对点演练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1.(2015安徽,16)下列各句中,加线的词语使用恰当的一句是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A.于敏院士在我国首颗氢弹的成功研制上功勋卓著,然而他淡泊名利,婉拒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“氢弹之父”的称号,其人品胸襟,令人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高山仰止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B.在东海舰队组织的此次实战演练中,我军的反水雷舰艇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倾巢而出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,成功扫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除了“敌军”在航道上隐蔽布设的多枚新型水雷。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C.某些管理机构缺乏“大数据思维”,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以邻为壑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,不与相关机构共享信息资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源,公共数据中心的建设将有助于改变这种状况。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D.现代舞剧《十面埋伏》,以其色彩浓重的舞台背景、风格鲜明的京剧音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乐以及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刚柔相济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的舞者形体,一举征服了现场观众。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12642" name="图片 3" descr="textimage3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763" y="1290638"/>
            <a:ext cx="1238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689" name="组合 3"/>
          <p:cNvGrpSpPr>
            <a:grpSpLocks/>
          </p:cNvGrpSpPr>
          <p:nvPr/>
        </p:nvGrpSpPr>
        <p:grpSpPr bwMode="auto">
          <a:xfrm>
            <a:off x="357188" y="490538"/>
            <a:ext cx="8504237" cy="6357937"/>
            <a:chOff x="543600" y="1546791"/>
            <a:chExt cx="8505000" cy="6357381"/>
          </a:xfrm>
        </p:grpSpPr>
        <p:sp>
          <p:nvSpPr>
            <p:cNvPr id="2" name="TextBox 2"/>
            <p:cNvSpPr txBox="1"/>
            <p:nvPr/>
          </p:nvSpPr>
          <p:spPr>
            <a:xfrm>
              <a:off x="543600" y="1546791"/>
              <a:ext cx="8505000" cy="635738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1" kern="0" spc="7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    A　A.高山仰止:像仰望高山那样,对伟大的人物表示仰慕和崇</a:t>
              </a:r>
              <a:endParaRPr lang="zh-CN" altLang="en-US" sz="2400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敬。B.倾巢而出:出动全部力量(多含贬义)。褒贬不当。C.以邻为壑:拿邻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国当作大水坑,把本国洪水排泄到那里去,比喻把灾祸推给别人。不合语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境。D.刚柔相济:刚强的和柔和的互相补充,使恰到好处。多指为人处世,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不能指“舞者形体”。使用对象错误。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2.(2015山东,4)下列各句中,加线的成语使用正确的一项是</a:t>
              </a:r>
              <a:r>
                <a:rPr lang="zh-CN" altLang="en-US" sz="1574" kern="0" spc="43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    )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A.新闻发布会上,他讲话仅用了八分钟,简洁明了,新闻性、针对性强,没有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一句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穿靴戴帽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的空话套话。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B.联合国大会曾经两次召开会议,讨论是否应该废除死刑的问题,但因各方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立场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南辕北辙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,讨论无果而终。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C.本届展销会邀请到了安徽、浙江、上海等地知名企业,湖笔、宣笔、徽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墨、宣纸、歙砚等文房四宝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济济一堂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。</a:t>
              </a:r>
              <a:endPara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写一篇小说并不太难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但要想让自己的作品在</a:t>
              </a:r>
              <a:r>
                <a:rPr lang="zh-CN" altLang="en-US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擢发难数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的小说中引起读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者广泛关注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就不那么容易了。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114692" name="图片 3" descr="textimage37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1472" y="1700100"/>
              <a:ext cx="180975" cy="190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/>
        </p:nvSpPr>
        <p:spPr>
          <a:xfrm>
            <a:off x="-214313" y="606425"/>
            <a:ext cx="9144001" cy="2241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737" name="组合 4"/>
          <p:cNvGrpSpPr>
            <a:grpSpLocks/>
          </p:cNvGrpSpPr>
          <p:nvPr/>
        </p:nvGrpSpPr>
        <p:grpSpPr bwMode="auto">
          <a:xfrm>
            <a:off x="428625" y="776288"/>
            <a:ext cx="8548688" cy="5843587"/>
            <a:chOff x="500034" y="1134000"/>
            <a:chExt cx="8548566" cy="5842369"/>
          </a:xfrm>
        </p:grpSpPr>
        <p:sp>
          <p:nvSpPr>
            <p:cNvPr id="2" name="TextBox 2"/>
            <p:cNvSpPr txBox="1"/>
            <p:nvPr/>
          </p:nvSpPr>
          <p:spPr>
            <a:xfrm>
              <a:off x="542896" y="1134000"/>
              <a:ext cx="8505704" cy="584236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答案    A　A.穿靴戴帽:比喻写文章或讲话中套用一些空洞说教。B.南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辕北辙:心里想往南去,却驾车往北走。比喻行动和目的相反。不合语境。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C.济济一堂:形容许多有才能的人聚集在一起。使用对象错误。D.擢发难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数:形容罪恶多得像头发那样,数也数不清。使用对象错误。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3.(2015河南开封一模)下列各句中,加线的成语使用恰当的一项是</a:t>
              </a:r>
              <a:r>
                <a:rPr lang="zh-CN" altLang="en-US" sz="1574" kern="0" spc="43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    )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A.2015年央视春节联欢晚会剧组正式成立,有着丰富经验的春晚总导演哈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文在时间紧、任务重的情况下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临危授命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,再次担起重任。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B.国际金价连续下跌,一些储户大量抛售黄金,理财经理小李耐心细致、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假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以辞色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地分析劝阻,使储户停止了不理智的做法。</a:t>
              </a:r>
              <a:endPara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潘石屹向哈佛捐赠巨资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遭到网友强烈指责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这些批评</a:t>
              </a:r>
              <a:r>
                <a:rPr lang="zh-CN" altLang="en-US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不为已甚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我们如果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不反对外国人向中国捐款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也就没理由反对他向美国大学捐款。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尽管近年采取加开临时客车等措施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但春运出行难的问题一直未能有效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解决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火车站万头攒动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旅客们</a:t>
              </a:r>
              <a:r>
                <a:rPr lang="zh-CN" altLang="en-US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重足而立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拥挤不堪。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116740" name="图片 3" descr="textimage38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0034" y="1273048"/>
              <a:ext cx="180975" cy="190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矩形 5"/>
          <p:cNvSpPr/>
          <p:nvPr/>
        </p:nvSpPr>
        <p:spPr>
          <a:xfrm>
            <a:off x="0" y="847725"/>
            <a:ext cx="9144000" cy="171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18589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B　A.临危授命:在危亡关头勇于献出生命。轻重失当。B.假以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辞色:指用好言好语、和颜悦色地对待别人。C.不为已甚:不做太过分的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事,多指对人的责备或处罚适可而止。望文生义。D.重足而立:两脚并拢站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着,不敢迈步,形容非常恐惧。望文生义。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18786" name="图片 3" descr="textimage39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2763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3" name="组合 4"/>
          <p:cNvGrpSpPr>
            <a:grpSpLocks/>
          </p:cNvGrpSpPr>
          <p:nvPr/>
        </p:nvGrpSpPr>
        <p:grpSpPr bwMode="auto">
          <a:xfrm>
            <a:off x="528638" y="561975"/>
            <a:ext cx="8520112" cy="6038850"/>
            <a:chOff x="529062" y="1134000"/>
            <a:chExt cx="8519538" cy="6038320"/>
          </a:xfrm>
        </p:grpSpPr>
        <p:sp>
          <p:nvSpPr>
            <p:cNvPr id="2" name="TextBox 2"/>
            <p:cNvSpPr txBox="1"/>
            <p:nvPr/>
          </p:nvSpPr>
          <p:spPr>
            <a:xfrm>
              <a:off x="543348" y="1134000"/>
              <a:ext cx="8505252" cy="603832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4.(2015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江西南昌一模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下列各句中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加线的成语使用恰当的一项是</a:t>
              </a:r>
              <a:r>
                <a:rPr lang="zh-CN" altLang="en-US" sz="1574" kern="0" spc="43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sz="2400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行进在幽深的峡谷中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他们一行人屏息凝神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听着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空谷足音</a:t>
              </a:r>
              <a:r>
                <a:rPr lang="en-US" altLang="zh-CN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感到胆战心惊。</a:t>
              </a:r>
              <a:endParaRPr lang="zh-CN" altLang="en-US" sz="2400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B.在高度现代化的今天,有人还希望过古代隐士那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挥洒自如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的生活,我认为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这是不现实的。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C.作者是否想过,读者看到这文章里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俯拾皆是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的错别字会是什么感受?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D.一个人单打独斗难成事,你要知道团结才是力量,合作才能共赢,正所谓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“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三人成虎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”嘛!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1" kern="0" spc="7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    C　A.空谷足音:在空寂的山谷里听到人的脚步声。比喻难得的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音信、言论或事物。望文生义。B.挥洒自如:形容写作画画运笔自如,挥动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刀剑、运用工具得心应手,不受拘束,也用来形容写文章流畅洒脱。不合语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境。C.俯拾皆是:只要弯下身子来捡,到处都是。形容地上的某一类东西、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要找的某一类例证、文章中的错别字等很多。也说“俯拾即是”。D.三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人成虎:比喻谣言或讹传一再反复,就会使人信以为真。望文生义。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120836" name="图片 3" descr="textimage40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9062" y="4519482"/>
              <a:ext cx="180975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矩形 5"/>
          <p:cNvSpPr/>
          <p:nvPr/>
        </p:nvSpPr>
        <p:spPr>
          <a:xfrm>
            <a:off x="142875" y="3849688"/>
            <a:ext cx="9001125" cy="2786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81" name="组合 3"/>
          <p:cNvGrpSpPr>
            <a:grpSpLocks/>
          </p:cNvGrpSpPr>
          <p:nvPr/>
        </p:nvGrpSpPr>
        <p:grpSpPr bwMode="auto">
          <a:xfrm>
            <a:off x="501650" y="847725"/>
            <a:ext cx="8547100" cy="5476875"/>
            <a:chOff x="501166" y="1134000"/>
            <a:chExt cx="8547434" cy="5475858"/>
          </a:xfrm>
        </p:grpSpPr>
        <p:sp>
          <p:nvSpPr>
            <p:cNvPr id="2" name="TextBox 2"/>
            <p:cNvSpPr txBox="1"/>
            <p:nvPr/>
          </p:nvSpPr>
          <p:spPr>
            <a:xfrm>
              <a:off x="544031" y="1134000"/>
              <a:ext cx="8504569" cy="547585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5.(2015安徽合肥一检)下列各句中,加线的成语使用正确的一句是</a:t>
              </a:r>
              <a:r>
                <a:rPr lang="zh-CN" altLang="en-US" sz="1574" kern="0" spc="43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    )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A.当我们进入了一个媒介合流的新时代,中国影视界诞生了一批让传统电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影人觉得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不可思议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的作品。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B.严冬时节,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旷日持久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的寒冷让人心生厌倦,好在一场纷纷扬扬的大雪终于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让人们感受到了冬日的欢乐。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C.很多人上班时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侃侃而谈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,下班回家却疲惫懒言,大多数人坦言自己在不同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程度上存在“下班沉默症”。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D.李娜退役的消息一经传出,迅速引发了爆炸性的传播和议论,在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沸沸扬扬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的赞誉声中,“娜姐”惜别网坛。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1" kern="0" spc="7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    A　A.不可思议:不可想象,不能理解。B.旷日持久:多费时日,拖</a:t>
              </a:r>
              <a:endPara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得很久。不合语境。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侃侃而谈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: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理直气壮不慌不忙地说话。不合语境。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沸沸扬扬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: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像沸腾的水一样喧闹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多形容议论纷纷。含贬义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感情色彩不当。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122883" name="图片 3" descr="textimage41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1166" y="5387424"/>
              <a:ext cx="180975" cy="190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1275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解答成语运用辨正误题技巧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准确解答成语运用辨正误题,理解语义是前提;辨明语义的轻重、色彩的褒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贬、适用对象的差异等是保证;在具体的语境中,辨明其搭配是否得当、使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用是否得体、照应是否周密是关键。在具体的解题过程中,考生应掌握以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下技巧: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1.调动储备。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我们积累的相关成语的知识不少,可做题时迁移能力不够,要学会善于调动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储存的知识,如用文言文知识理解成语,用已掌握的形近成语来比较,等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24930" name="图片 3" descr="textimage4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1814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2.义境并重。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理解词义、联系语境应同等重视。整体运用的成语,大部分字面意义与整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体意义并不一致,理解成语的意义是正确运用的前提和条件。同时,语境又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是经过命题者强化了的语言环境,辨析解答时需详细审察,把握句子的整体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性及其内部的联系性,方能明了语境对成语表达的种种制约。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3.警惕陷阱。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在成语运用题中,命题人常常布置各种陷阱来干扰考生答题,这就需要考生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熟悉陷阱类型(如“望文生义”“褒贬误用”等),以便答题时一眼就能识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破。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5"/>
          <p:cNvGrpSpPr>
            <a:grpSpLocks/>
          </p:cNvGrpSpPr>
          <p:nvPr/>
        </p:nvGrpSpPr>
        <p:grpSpPr bwMode="auto">
          <a:xfrm>
            <a:off x="512763" y="831850"/>
            <a:ext cx="8535987" cy="5745163"/>
            <a:chOff x="513416" y="1134000"/>
            <a:chExt cx="8535184" cy="5744393"/>
          </a:xfrm>
        </p:grpSpPr>
        <p:sp>
          <p:nvSpPr>
            <p:cNvPr id="2" name="TextBox 2"/>
            <p:cNvSpPr txBox="1"/>
            <p:nvPr/>
          </p:nvSpPr>
          <p:spPr>
            <a:xfrm>
              <a:off x="543575" y="1134000"/>
              <a:ext cx="8505025" cy="574439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4.(2014课标Ⅱ,13)依次填入下列各句横线处的成语,最恰当的一组是</a:t>
              </a:r>
              <a:r>
                <a:rPr lang="zh-CN" altLang="en-US" sz="1574" kern="0" spc="43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    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)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①消防工作必须立足于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,从提高公众的防火意识做起。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②即使现有的产品畅销,也要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,抓紧技术储备与新产品开发。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③如果我们不从小事做起,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    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,那些细小的苗头最终可能酿成大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祸。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A.防患未然　防微杜渐　未雨绸缪</a:t>
              </a:r>
              <a:endPara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B.防患未然　未雨绸缪　防微杜渐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C.未雨绸缪　防微杜渐　防患未然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D.未雨绸缪　防患未然　防微杜渐</a:t>
              </a:r>
              <a:endPara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spc="7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    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①防患未然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: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在事故或灾害尚未发生时采取预防措施。②未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雨绸缪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: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趁着天没下雨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先修缮房屋门窗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比喻事先做好准备。③防微杜渐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:</a:t>
              </a:r>
              <a:r>
                <a:rPr lang="zh-CN" altLang="en-US" dirty="0">
                  <a:latin typeface="+mn-lt"/>
                  <a:ea typeface="+mn-ea"/>
                </a:rPr>
                <a:t/>
              </a:r>
              <a:br>
                <a:rPr lang="zh-CN" altLang="en-US" dirty="0">
                  <a:latin typeface="+mn-lt"/>
                  <a:ea typeface="+mn-ea"/>
                </a:rPr>
              </a:b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在错误或坏事萌芽的时候及时制止</a:t>
              </a:r>
              <a:r>
                <a:rPr lang="en-US" altLang="zh-CN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不让它发展。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18436" name="图片 3" descr="textimage5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3416" y="5706285"/>
              <a:ext cx="180975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矩形 6"/>
          <p:cNvSpPr/>
          <p:nvPr/>
        </p:nvSpPr>
        <p:spPr>
          <a:xfrm>
            <a:off x="0" y="5278438"/>
            <a:ext cx="9144000" cy="249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557338"/>
            <a:ext cx="8505825" cy="47752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98" kern="0" spc="97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近义成语找差别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54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(一)适用对象不同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[爱憎分明　泾渭分明]都有“界限清楚”之意。异:前者指思想感情的爱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与恨,态度十分鲜明;后者多指人或事的好坏显然不同。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[不可思议　不堪设想]都有“不能想象”之意。异:前者适用于奇妙的事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物或深奥而又不可理解的事情或道理;后者适用于严重的不良后果。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[步履维艰　寸步难行]都指“行走困难”。异:前者一般只用于老年人或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病人;后者常比喻处境困难。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[出神入化　炉火纯青]都指“达到的境界很高”。异:前者只能形容技艺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高超、神妙;后者还可以用于学术修养方面。</a:t>
            </a:r>
            <a:endParaRPr lang="zh-CN" altLang="en-US" dirty="0">
              <a:latin typeface="+mn-lt"/>
              <a:ea typeface="+mn-ea"/>
            </a:endParaRPr>
          </a:p>
        </p:txBody>
      </p:sp>
      <p:grpSp>
        <p:nvGrpSpPr>
          <p:cNvPr id="129026" name="组合 3"/>
          <p:cNvGrpSpPr>
            <a:grpSpLocks/>
          </p:cNvGrpSpPr>
          <p:nvPr/>
        </p:nvGrpSpPr>
        <p:grpSpPr bwMode="auto">
          <a:xfrm>
            <a:off x="3571875" y="847725"/>
            <a:ext cx="2000250" cy="601663"/>
            <a:chOff x="3571875" y="1314450"/>
            <a:chExt cx="2000250" cy="600884"/>
          </a:xfrm>
        </p:grpSpPr>
        <p:sp>
          <p:nvSpPr>
            <p:cNvPr id="5" name="对角圆角矩形 4"/>
            <p:cNvSpPr/>
            <p:nvPr/>
          </p:nvSpPr>
          <p:spPr>
            <a:xfrm>
              <a:off x="3571875" y="1314450"/>
              <a:ext cx="2000250" cy="561247"/>
            </a:xfrm>
            <a:prstGeom prst="round2DiagRect">
              <a:avLst/>
            </a:prstGeom>
            <a:solidFill>
              <a:srgbClr val="AA6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29029" name="TextBox 5"/>
            <p:cNvSpPr txBox="1">
              <a:spLocks noChangeArrowheads="1"/>
            </p:cNvSpPr>
            <p:nvPr/>
          </p:nvSpPr>
          <p:spPr bwMode="auto">
            <a:xfrm>
              <a:off x="3638550" y="1330559"/>
              <a:ext cx="18573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t"/>
              <a:r>
                <a:rPr lang="zh-CN" altLang="en-US" sz="3200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知识清单</a:t>
              </a:r>
            </a:p>
          </p:txBody>
        </p:sp>
      </p:grpSp>
      <p:pic>
        <p:nvPicPr>
          <p:cNvPr id="129027" name="图片 3" descr="textimage4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704975"/>
            <a:ext cx="1181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[大吹大擂　自吹自擂]都有“吹嘘”之意。异:前者吹嘘的可以是自己,也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可以是别人;后者仅指自己。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[光明磊落　光明正大]都有“心地光明”之意,都能用于人及其言行。异: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前者侧重人的精神品质,指胸怀坦荡;后者侧重指人的行为正当、正派。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[气势磅礴　气吞山河]都形容气势宏伟盛大。异:前者着眼于“气势”,多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形容气势雄伟,经常用来形容山、水的雄伟气势,不能用来形容人,前面能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够用程度副词修饰;后者着眼于“气魄”,形容气魄宏大,不能用来形容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山、河的气势,但能够用来形容人,包括人的气概、人的声音等,前面不能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用程度副词修饰。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[敲诈勒索　巧取豪夺]都有“强力抢占财物”之意。异:前者主要指采用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强硬的方式,其对象是钱物,在句子中多用作谓语;后者指软硬兼施,其对象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可以是钱财、物品,也可以是权力、职位等。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(二)范围大小不同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[安之若素　随遇而安]都有“对环境、遭遇不在意”之意。异:前者多指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面对不顺利的境况,仍能像平常一样,适用范围小;后者强调在任何环境中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都能安然自得,感到满足,也有安于现状,得过且过之意,适用范围大。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[别具一格　别开生面]都有“与众不同,给人一种新的印象,新的感觉”之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意。异:前者重在“格”,表示风格、样子与众不同,一般用于文艺创作和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某些事物;后者侧重在“生面”上,表示新的局面或形式,适用范围较广。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[姹紫嫣红　万紫千红]都有“花多、色彩艳丽”之意。异:前者只用来形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容花,而后者不但可以用来形容花,还可以用来形容人、文章,或比喻景象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繁荣昌盛,事物丰富多彩。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[咄咄逼人　盛气凌人]都形容气势汹汹,使人难堪。异:前者的应用范围广,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不只用于人,还可用于气势、形势、命令等;后者只用于人,并含有“傲慢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自大”的意思。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[理所当然　天经地义]都有“按道理应该如此”之意。异:前者侧重在应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当如此,适用范围要比后者大;后者侧重在合乎道理,语义重,色彩庄重,还可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指非常正确的、不能改变的道理。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[手不释卷　爱不释手]都有“放不下手”之意。异:前者仅用于对书的喜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爱;后者适用范围广。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(三)语义侧重点不同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[安分守己　循规蹈矩]都有“规矩、老实”之意。异:前者侧重于本分,不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胡来;后者侧重在拘泥于旧的准则,不敢变通。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[跋山涉水　风尘仆仆　风餐露宿]都有“旅途辛苦”之意。异:“跋山涉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水”强调远行艰辛;“风尘仆仆”强调长途奔波忙碌;“风餐露宿”强调野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外生活艰辛。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[包办代替　越俎代庖]都有“代替”之意。前者重在包办;后者重在超越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权限。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[包罗万象　应有尽有]都形容内容丰富、齐全。前者侧重于无所不包,一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般指整体;后者侧重在无所不有,一般指某一方面。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[卑躬屈膝　奴颜婢膝　奴颜媚骨]都有“向别人讨好”之意,有时可以通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用。异:前二者侧重在“奴气”;后者侧重在“奴性”。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[病入膏肓　不可救药]都表示病情严重,无法医治。异:前者侧重在“病”,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比喻病情严重到了不可挽救的地步;后者侧重在“救药”,强调无法挽救。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[畅所欲言　各抒己见　推心置腹]都表示说出自己心里想说的话。异: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“畅所欲言”侧重在说话的心情;“各抒己见”侧重在发表己见;“推心置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腹”侧重在待人真诚,所涉及的对象一般是一个人或较少的人。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[称心如意　心满意足]都有“如愿以偿,适合自己心意”之意。异:前者侧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重在称心;后者侧重在满意。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[乘人之危　落井下石]都有“趁人危难之时去侵害人家”之意。异:前者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重在别人遭受危难时用要挟、引诱等手段去害别人;后者重在要置遭难者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于死地。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[耳闻目睹　耳濡目染]都有“耳朵听到、眼睛看到”之意。异:前者强调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亲自听到、看到,受没受到影响则不管;后者强调经常听到、看到,并在不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知不觉中受到深刻的影响。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[防患未然　未雨绸缪]都指事前做好准备。异:前者重在预防;后者重在准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备。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[改邪归正　弃暗投明]都指从坏的方面转到好的方面来。异:前者侧重指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不再做坏事;后者侧重指脱离黑暗势力,走向光明的道路。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[苟且偷安　苟且偷生]都有“得过且过,保持现状”之意。异:前者侧重在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贪图安逸;后者侧重在贪图生存。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[含垢忍辱　忍气吞声]都有“受了气而勉强忍耐”之意。前者重在“忍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辱”,主要对受耻辱、被侮辱而言,多用于书面语,可用于人,也可用于整个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国家、整个民族等;后者重在“忍气”,令人“气”的事,除了受耻辱、被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侮辱外,还有受压迫、受剥削、受欺凌、蒙不白之冤等,一般用于人,在书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面语、口头语中均可使用。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[厚颜无耻　恬不知耻]都形容不知羞耻,常可通用。异:前者侧重在“脸皮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厚”;后者侧重在做了坏事仍满不在乎。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[囫囵吞枣　生吞活剥]都有“生硬地、不加分析地接受、模仿”之意。前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者侧重在不求甚解,食而不化,多指学习、指示、理论、知识或其他,多用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于否定句式;后者侧重在机械模仿,生搬硬套,多指搬用别人的理论、方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法、经验或其他,可用于多种句式。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[挥金如土　一掷千金]都形容极度挥霍。异:前者侧重在对钱财的轻视;后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者侧重在一次花钱之多。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[口蜜腹剑　笑里藏刀]都形容阴险、狡诈。异:前者侧重于嘴甜,内心怀着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害人的主意;后者侧重于脸笑,心里阴险狠毒。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[恋恋不舍　流连忘返]都有“舍不得离开”之意。异:前者语义范围广,可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指一切所留恋的人、事物、景物等;后者侧重对景物的留恋。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[琳琅满目　美不胜收]都形容美好的事物很多。异:前者侧重于满眼都是;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后者侧重于看不过来,来不及一一欣赏。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[每况愈下　江河日下]都有“越来越坏”之意。异:前者侧重在笼统地表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示“越来越坏”;后者侧重在一天天坏下去。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[目光如豆　鼠目寸光]都比喻目光短浅,看不到远处、大处。异:前者侧重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在眼光“小”,强调看不到全局;后者侧重在眼光“近”,强调看不到将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[杞人忧天　庸人自扰]都比喻本来没有问题,是自己多事。异:前者侧重在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“忧”,指不必要的担忧、害怕,所指一般限于心理活动;后者侧重在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“扰”,所指比较广泛,除了不必要的担心、害怕外,还指自找麻烦、自寻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烦恼、自讨苦吃等,所指除心理活动外,还兼指不必要的具体行动。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9125" y="573088"/>
            <a:ext cx="8124825" cy="62896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5.(2013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课标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Ⅰ,13)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下列各句中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加线的成语使用恰当的一项是</a:t>
            </a:r>
            <a:r>
              <a:rPr lang="zh-CN" altLang="en-US" sz="1600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en-US" altLang="zh-CN" sz="24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A.他性格比较内向,平时沉默寡言,但是一到课堂上就变得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振振有词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,滔滔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不绝,所以他的课很受学生欢迎。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B.泰山几千年来都是文人墨客们向往的圣地,在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浩如烟海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的中华典籍中,留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下了众多颂扬泰山的诗词文章。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张经理语重心长的一席话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电光石火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让小余心头郁积的阴霾顿时消散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再次燃起争创销售佳绩的激情。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迅速崛起的快递行业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经过几年的激烈竞争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大部分企业都已经转行或倒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闭了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市场上只剩他们几家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平分秋色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答案    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    A.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振振有词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形容理由似乎很充分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说个不休。褒贬失当。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浩如烟海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形容文献、资料等非常丰富。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电光石火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形容事物像闪电和石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火一样一瞬间就消逝。使用对象不当。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平分秋色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指双方各占一半。使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用对象不当。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20482" name="图片 3" descr="textimage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238" y="528320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5160963"/>
            <a:ext cx="9144000" cy="2492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[恰到好处　恰如其分]都表示做事、说话达到适当的程度,常可通用。异: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前者侧重在“恰巧达到适当的地步”;后者侧重在“正合分寸”。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[丧尽天良　丧心病狂]都有“心肠坏,做事凶狠”之意。异:前者侧重于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“心肠坏”(天良:善良的心);后者侧重于做事凶狠、言行荒谬、凶狠残忍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(狂:疯狂)。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[身先士卒　以身作则]都有“亲自做出榜样”之意。异:前者侧重于在关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键时刻自己带头去做,走在群众的前面;后者仅指自己做出榜样。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[深谋远虑　深思熟虑]都有“深入、周密考虑”之意。异:前者侧重在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“远谋”,指考虑得周密长远,它除了考虑、思考这一层意思外,还有策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划、计划的意思;后者侧重在“深思”,指考虑得深入透彻。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[死气沉沉　万马齐喑]都有“没有一点儿生气”之意。异:前者侧重指气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氛压抑,用于人时有“不愿讲话”的意思;后者侧重于不说话。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[挺身而出　自告奋勇]都有“主动出来承担某一任务”之意。异:前者侧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重于“勇敢地站出来承担某种责任”;后者着眼于“提出来”,侧重在主动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要求去完成某种任务。前者比后者语义重。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[痛改前非　改过自新]都有“改正错误”之意。异:前者侧重过去,强调在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改正错误的彻底性上;后者侧重未来,强调在重新做人上。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[望风而逃　闻风丧胆]都有“听到一点风声就害怕”之意。异:前者侧重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于吓得连忙逃跑;后者侧重于吓破了胆,丧失了勇气。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[文质彬彬　彬彬有礼　温文尔雅]都可形容人态度温和、举止斯文。异: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“文质彬彬”侧重在文雅;“彬彬有礼”侧重在有礼貌;“温文尔雅”侧重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在态度温和,举止文雅。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[义不容辞　责无旁贷]都有“应该承担,不能推辞”之意。异:前者侧重于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道义上不允许推托;后者侧重于责任上不可推卸。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(四)语义轻重不同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[爱财如命　一毛不拔]都形容极其吝啬。异:前者侧重于性格上的吝啬,语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义较重;后者侧重于行为上的自私吝啬,语义较轻。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[暗箭伤人　含沙射影]都比喻暗中诽谤、攻击或陷害别人。异:前者指暗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地里用某种手段伤害别人,程度比后者重;后者的手段多是语言,并有影射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某人或某事之意。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[捕风捉影　无中生有]都有“凭空捏造”之意。异:前者重在没有事实根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据,语义较轻;后者重在本来没有,语义较重。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[惨无人道　惨绝人寰]都形容狠毒、残酷。异:前者指非常凶狠,毫无人道,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语义较轻;后者指世上没有比这更悲惨的事了,语义较重。前者常用来形容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人,后者则不能用来形容人。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[改是为非　指鹿为马]都有“颠倒黑白、混淆是非”之意。异:前者指把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对的说成错的,语义较轻;后者指颠倒黑白、倚仗权势作威作福,语义比前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者重得多。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[荒诞不经　荒诞无稽　荒谬绝伦]都有“荒唐,不可信”之意。异:“不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经”指不正常,不近情理;“无稽”指无法考查;“绝伦”指超出同类,没有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可以相比的。后者语义最重。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[魂不守舍　失魂落魄]都可形容精神恍惚的样子。异:前者可形容精神不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集中;后者重在形容惊慌异常或因受强烈刺激而行动失常,语义较重。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[疾恶如仇　深恶痛绝]都有“厌恶、憎恨”之意。异:如仇,如同仇敌;痛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绝,厌恶、憎恨到了极点。后者语义较重。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[妄自菲薄　自暴自弃]都跟“自高自大”相对,都有“过分轻视自己”之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意,都适用于人。异:前者多指心理状态、精神面貌,语义较轻;后者兼指行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动表现,语义较重。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[坐享其成　不劳而获]都有“自己不劳动而享受别人的劳动成果”之意。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异:前者语义轻,其思想、行为是可以通过劝导加以纠正的;后者常用于剥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削思想严重的人,语义重,其思想和行为是应当批判的。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[自以为是　自命不凡]都有“认为自己正确”之意。异:前者是指主观不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虚心,语义较轻;后者是自以为了不起,比别人高明,语义较重。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(五)感情色彩不同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[百依百顺　唯命是从]都有“怎么说就怎么做”之意。异:前者含有由于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感情上的爱而表现出来的顺从;后者含贬义,多用于上下级之间。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[标新立异　独树一帜]都有“自成一套,提出的主张与众不同”之意。异: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前者侧重在显示特点,中性词;后者侧重在创造出独特风格或另外开创局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面,多含褒义。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[陈词滥调　老生常谈]都指讲惯了、听厌了的话。异:前者谈的内容既陈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旧又空泛,贬义词;后者谈的虽是老话,但不一定没有现实意义,中性词。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[重整旗鼓　卷土重来]都有“失败了,重新来”之意。异:前者是褒义词,只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用于人,其中也用于包括人的团体、组织等;后者是中性词,现多用作贬义,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多用于人,偶尔也用于物。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[处心积虑　呕心沥血]都有“用尽心思,费尽心血”之意。异:前者多指在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不好的事情上挖空心思,绞尽脑汁,多用作贬义;后者多指为好的事业费神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劳心,鞠躬尽瘁,多用作褒义。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[孤注一掷　破釜沉舟]都有“最后拼一下以求胜利”之意。前者侧重在用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尽所有力量做最后一次冒险,贬义词;后者侧重在下决心决一胜负,褒义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[浑身是胆　胆大包天]都形容人的胆子特别大。异:前者是褒义词,后者一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般用作贬义。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[洁身自好　明哲保身]都指怕招惹是非。异:前者用作褒义时,侧重指不与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世俗同流合污;用作贬义时,多指怕惹是非。后者用作褒义时,侧重指处世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待人十分明智;用作贬义时,多指怕犯错误或怕得罪人。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[岿然不动　纹丝不动]都可以形容人或物丝毫不动摇。异:前者是褒义词,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重在强调“坚强”或“坚固”而不动摇;后者是中性词,重在强调“一点都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不动”。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[面目一新　面目全非]都有“改变很大”之意。异:前者指呈现崭新的面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貌,形容样子完全变新(指变好),褒义词;后者指面貌完全改变,形容改变极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大,贬义词。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[顺水推舟　因势利导]都有“顺应趋势办事”之意。异:前者侧重于灵活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地改变原来的主张,后者侧重于加以引导;前者是中性词,后者是褒义词。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[随机应变　见风使舵　见机行事]都指能够跟着形势做事。异:“随机应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变”侧重指灵活机动,善于适应新情况,褒义词;“见风使舵”侧重指跟着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情势随时转变方向,改变立场,贬义词;“见机行事”侧重指能够抓住时机,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中性词。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[为所欲为　随心所欲]都有“想怎样就怎样”之意。异:前者以第一个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“为”为骨干,所以动作性强,是想干什么就干什么,清楚地表明“干”,贬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义词;后者是想怎样就怎样,并不一定指“干”,中性词。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[无所不能　无所不为]都有“什么事都做”之意。异:前者是褒义词,指什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么事情都会做;后者是贬义词,形容什么坏事都干得出。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[无与伦比　登峰造极　无以复加]都有“达到极点”之意。异:“无与伦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比”是褒义词,“登峰造极”是中性词,“无以复加”是贬义词。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[嬉皮笑脸　喜笑颜开]都有“笑嘻嘻”之意。异:前者指顽皮地嬉笑,多形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容不严肃、不庄重、轻浮的表情和态度,含贬义;后者是内心愉快、满面笑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容的意思,多形容欢乐、愉快的表情,含褒义。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[想入非非　异想天开]都有“想得异乎寻常”之意。异:前者重在想“虚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幻而不现实的事”,多指不可能实现的想法或不可能达到的目的、企图,而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不能指既成事实的事,含贬义;后者既指不能实现的想法或不能达到的企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图,也指可以做到或已经做到的事情,还可以表示解放思想,属中性词。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(六)语体色彩不同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[发号施令　颐指气使]都有“指挥别人”之意。异:前者多用于口语;后者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仅用于书面语。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533525"/>
            <a:ext cx="8505825" cy="38877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6.(2013课标Ⅱ,13)下列各句中,加线的成语使用恰当的一项是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   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A.荆山之巅的大禹雕像头戴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栉风沐雨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的斗笠,手握开山挖河的神锸,脚踏兴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风作浪的蛟龙,再现了他与洪水搏斗的雄姿。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京剧大师梅兰芳先生不仅在舞台上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风姿绰约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在日常生活中也气度不凡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无论何时何地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他总能让人为之倾倒。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最近几年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由于市场竞争加剧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小家电生产企业加速整合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目前只剩下五六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分庭抗礼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占据了全省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60%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的市场份额。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家庭条件的优越和父母的溺爱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养成了他傲慢狂妄的个性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不管对谁都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侧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目而视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一副天不怕地不怕的小霸王样子。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39763" y="633413"/>
            <a:ext cx="8504237" cy="59404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[浑浑噩噩　糊里糊涂]都有“糊涂无知”之意。异:前者是书面语;后者是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口语。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[集腋成裘　积少成多]都有“一点一滴聚集”之意。异:前者是书面语;后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者是口语。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[深恶痛绝　咬牙切齿]都有“厌恶、愤恨到了极点”之意。异:前者侧重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形容痛恨的思想感情,书面语;后者侧重指痛恨的表情,口语。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(七)语法搭配不同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[全神贯注　聚精会神]都可以形容精神很集中,注意力不分散。异:前者可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以用在“在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上”“于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”前边;后者没有这种用法。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[铜墙铁壁　固若金汤]都能形容十分坚固,不可摧毁。异:前者多用作宾语,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也可用作主语,如“军民携手共建铜墙铁壁”;后者多用作谓语、定语。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一语道破　一语中的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都有“说话简短而能抓住本质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切中要害”之意。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异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前者能带宾语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如“一语道破天机”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后者不能带宾语。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98" kern="0" spc="97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成语运用辨正误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54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(一)易望文生义的成语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[暴虎冯河]比喻有勇无谋,冒险蛮干。暴虎,空手打虎。冯河,徒步渡河。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[表里山河]外有河内有山。形容地势险要。表,外面。里,里面。山河,指太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行山与黄河,后亦泛指高山大河。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[不赞一词]原指文章写得很好,别人不能再添一句话。现也指一言不发。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[惨淡经营]指下笔之前竭力劳神构思。也指苦心谋划、经营(某事)。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[城下之盟]因无力抵抗到了城下的敌军而跟敌人订的盟约,泛指被迫签订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的条约(多指不平等的)。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[高山流水]指知音难遇或乐曲高妙。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[计日程功]可以数着日子计算进度,形容在较短期间就可以成功。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72034" name="图片 3" descr="textimage45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276350"/>
            <a:ext cx="1192212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[噤若寒蝉]像寒秋的蝉不再鸣叫,形容不敢作声。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[空谷足音]在空寂的山谷里听到人的脚步声。比喻难得的音信、言论或事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[屡试不爽]屡次试验都没有差错。屡,多次。爽,差错。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[名山事业]指著书立说。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[莫衷一是]不能得出一致的结论。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[求田问舍]出钱买田地、房子。比喻只知谋置家产,胸无大志。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[山高水低]指意外发生的不幸事情(多指死亡)。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[善刀而藏]把刀擦拭干净,收藏起来。比喻有所收敛,适可而止或自藏其才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而不显露。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[身体力行]亲身体验,努力实行。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[师心自用]固执己见,自以为是。易误用为“善于学习借鉴,为我所用”。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[言不及义]只说些无聊的话,不涉及正经道理。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[罪不容诛]罪大恶极,处死都不能抵偿。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[坐地分赃](匪首、窝主等)不亲自偷窃抢劫而分到赃款、赃物,也指盗贼就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地瓜分赃款、赃物。赃,赃物。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(二)易褒贬误用的成语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1.常见贬义成语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[藏头露尾]形容说话办事露一点儿留一点儿,不完全表露出来。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[蠢蠢欲动]指敌人准备进行攻击或坏人策划破坏活动。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[道貌岸然]形容神态庄严(现多含讥讽意)。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[附庸风雅]为了装点门面而结交名士,从事有关文化的活动。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[负隅顽抗](坏人)凭借险要的地势等条件顽固抵抗。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[沽名钓誉]用种种手段(多为故意做作)骗取名誉。沽,买。钓,用饵引鱼上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钩,比喻用手段骗取。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[满城风雨]形容事情传遍各处,到处都在议论着(多指坏事)。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[巧舌如簧]舌头灵巧得就像乐器里的簧片一样,形容能说会道,善于狡辩。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含贬义,不能用来赞美选手们的辩论技巧。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[巧言令色]指用花言巧语和假装和善来讨好别人,也指讨好别人的花言巧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语和伪善态度。巧言,花言巧语。令色,讨好的表情。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[罄竹难书]形容事实(多指罪恶)很多,难以说完。罄,尽,完。竹,古时用来写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字的竹简。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[拾人牙慧]拾取人家的只言片语当作自己的话。拾,拾取。牙慧,指别人说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过的话。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[舞文弄墨]①歪曲法律条文作弊。②玩弄文字技巧。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[一团和气]原指和蔼可亲,现多指态度温和而缺乏原则。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[衣冠楚楚]形容穿戴整齐、漂亮。楚楚,鲜明、整洁的样子。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[移天易日]比喻野心家篡夺政权。易,更换。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[亦步亦趋]比喻自己没有主张,或为了讨好,每件事都效仿或依从别人,跟着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人家行事。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2.常见褒义成语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[重整旗鼓]指失败之后,重新集合力量再干。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[凤毛麟角]比喻稀少而可贵的人或事物。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[高山景行]指崇高的德行。高山,比喻高尚的品德。景行,比喻光明正大的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[光风霁月]雨过天晴时风清月明的景象,比喻开阔的胸襟和坦白的心地,也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比喻太平清明的政治局面。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[毁家纾难]捐献全部家产,帮助国家缓解危机。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[苦心孤诣]费尽心思钻研或经营,达到别人达不到的境地。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[目无全牛]形容技艺已达到十分纯熟的地步。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[破釜沉舟]比喻下决心,不顾一切干到底。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[叹为观止]指赞美看到的事物好到极点。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[蔚然成风]形容一种事物逐渐发展、盛行,形成风气。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[无微不至]没有一个细微的地方没有考虑到,形容待人非常细心周到。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[细大不捐]小的大的都不抛弃。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[虚怀若谷]胸怀像山谷那样深而且宽广,形容十分谦虚。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[胸无城府]形容心胸坦率、坦白,没有什么隐藏。城府,城市和官署,比喻令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人难以揣测的深远用心。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[雨后春笋]比喻新事物大量出现。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(三)易谦敬错位的成语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1.常见敬辞成语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[不吝珠玉]客套话,求人指出缺点,提出批评。珠玉,比喻宝贵的意见。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[大材小用]大的材料用在小处。多指人事安排上不恰当,屈才。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[鼎力相助]大力相助(用于请托或表示感谢时)。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[高朋满座]高贵的宾客坐满席位。形容宾客很多。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[高抬贵手]客套话,多用于请求对方饶恕或通融。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[洗耳恭听]专心地听(请人讲话时说的客气话)。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[虚怀若谷]胸怀像山谷那样深而且宽广,形容十分谦虚。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[虚左以待]空出左位等待所敬重之人。后也用指特意留待他人。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2.常见谦辞成语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[班门弄斧]在鲁班门前摆弄斧子,比喻在行家面前卖弄本领。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[笨鸟先飞]比喻能力差的人做事时,恐怕落后,比别人先行动(多用作谦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辞)。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[敝帚自珍]破扫帚,自己当宝贝爱惜,比喻东西虽不好,可是自己珍视。也说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敝帚千金。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[不情之请]客套话,不合情理的请求(向人求助时称自己的请求)。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[才疏学浅]才能低,学识浅(多用于自谦)。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[雕虫小技]比喻微不足道的技能(多指文字技巧)。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[敬谢不敏]表示推辞做某件事的客气话。谢,推辞。不敏,不聪明,没有才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[抛砖引玉]谦辞,比喻用粗浅的、不成熟的意见引出别人高明的、成熟的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意见。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[蓬荜生辉]谦辞,表示由于别人到自己家里来或张挂别人给自己题赠的字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画等而使自己非常光荣。也说蓬荜增辉。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[尸位素餐]空占着职位,不做事而白吃饭。比喻不尽职守。也指自谦,表示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没有做什么事。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[忝列门墙]愧在师门。忝,谦辞,表示辱没他人,自己有愧。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3"/>
          <p:cNvGrpSpPr>
            <a:grpSpLocks/>
          </p:cNvGrpSpPr>
          <p:nvPr/>
        </p:nvGrpSpPr>
        <p:grpSpPr bwMode="auto">
          <a:xfrm>
            <a:off x="533400" y="1741488"/>
            <a:ext cx="8515350" cy="2322512"/>
            <a:chOff x="533372" y="1134000"/>
            <a:chExt cx="8515228" cy="2322431"/>
          </a:xfrm>
        </p:grpSpPr>
        <p:sp>
          <p:nvSpPr>
            <p:cNvPr id="2" name="TextBox 2"/>
            <p:cNvSpPr txBox="1"/>
            <p:nvPr/>
          </p:nvSpPr>
          <p:spPr>
            <a:xfrm>
              <a:off x="542897" y="1134000"/>
              <a:ext cx="8505703" cy="232243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1" kern="0" spc="7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    B　A.栉风沐雨:风梳头,雨洗发,形容奔波劳碌,不避风雨。一般</a:t>
              </a:r>
              <a:endParaRPr lang="zh-CN" altLang="en-US" dirty="0">
                <a:latin typeface="+mn-lt"/>
                <a:ea typeface="+mn-ea"/>
              </a:endParaRPr>
            </a:p>
            <a:p>
              <a:pPr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用作谓语。B.风姿绰约:形容气质优雅,体态柔美。C.分庭抗礼:原指宾主相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见,站在庭院的两边,相对行礼。现在用来指双方平起平坐,实力相当,可以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抗衡。只能用于两方,不能用于“五六家”。D.侧目而视:不敢从正面看,</a:t>
              </a:r>
              <a:r>
                <a:rPr dirty="0">
                  <a:latin typeface="+mn-lt"/>
                  <a:ea typeface="+mn-ea"/>
                </a:rPr>
                <a:t/>
              </a:r>
              <a:br>
                <a:rPr dirty="0">
                  <a:latin typeface="+mn-lt"/>
                  <a:ea typeface="+mn-ea"/>
                </a:rPr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斜着眼睛看,形容畏惧而又愤恨。不合语境。</a:t>
              </a:r>
              <a:endParaRPr lang="zh-CN" altLang="en-US" dirty="0">
                <a:latin typeface="+mn-lt"/>
                <a:ea typeface="+mn-ea"/>
              </a:endParaRPr>
            </a:p>
          </p:txBody>
        </p:sp>
        <p:pic>
          <p:nvPicPr>
            <p:cNvPr id="24579" name="图片 3" descr="textimage7.jpe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33372" y="1277129"/>
              <a:ext cx="180975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[无功受禄]没有功劳而得到俸禄,泛指没出力而接受报酬。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[信笔涂鸦]形容书法的拙劣或胡乱写作。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[一得之愚]谦辞,称自己对于某一问题的见解。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[一孔之见]从一个小窟窿里面所看到的,比喻狭隘片面的见解(多用作谦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辞)。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(四)易用错对象的成语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[半青半黄]庄稼没有成熟时呈现出青色与黄色混杂的颜色。比喻事物尚未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达到成熟的阶段。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[筚路蓝缕]驾着柴车,穿着破旧的衣服去开辟山林。形容创业的艰苦。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[不绝如缕]像细线一样连着,差点儿就要断了,多形容局势危急或声音细微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悠长。不同于“络绎不绝”。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[不同凡响]形容事物(多指文艺作品)不平凡。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[不翼而飞]①没有翅膀却能飞,比喻东西突然不见了。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②形容消息、言论等传布迅速。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[楚楚动人]鲜明苗条,打动人心。多形容青年妇女惹人喜爱。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[鼎足之势]比喻三方面分立的局势。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[耳提面命]形容恳切地教导。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[感同身受]原指感激的心情如同亲身受到对方的恩惠一样(多用来代替别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人表示谢意),现多指虽未亲身经历,但感受就同亲身经历过一样。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[瓜田李下]泛指容易引起嫌疑的地方。易误用为形容田园生活。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[鬼斧神工]形容建筑、雕塑等技艺的精巧。也说神工鬼斧。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[含英咀华]比喻琢磨和领会诗文的要点和精神。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[汗牛充栋]形容书籍极多。汗牛,用牛运输,牛累得出汗。充栋,堆满了屋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子。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[浩如烟海]形容文献、资料等非常丰富。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[祸起萧墙]祸乱发生在家里,泛指内部发生祸乱。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[举案齐眉]形容夫妻互敬互爱。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[牝鸡司晨]雌鸡像雄鸡般鸣啼。比喻女性专权。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[破镜重圆]比喻夫妻失散或决裂后重又团圆。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[巧夺天工]精巧的人工胜过天然,形容技艺极其精巧。不能用于“自然本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身”。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[青梅竹马]形容男女小的时候天真无邪,在一起玩耍。现多指夫妻俩或恋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人从小就相识。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[人老珠黄]妇女年老失去青春容颜,就像珍珠年久变黄不值钱一样。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[三令五申]再三地命令和告诫。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[十室九空]十户人家九家空,形容天灾人祸使得人民流离失所的悲惨景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象。不能用于形容售楼等情况。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[疏而不漏]指法网虽然宽疏,但不会遗漏一个坏人。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[相敬如宾]形容夫妻互相尊敬像对待宾客一样。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[信手拈来]随手拿来。多形容写文章时词汇或材料丰富,不费思索,就能写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出来。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[星罗棋布]像星星似的罗列着,像棋子似的分布着,形容多而密集。适用于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空间范围较大的地方。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[休戚相关]彼此间祸福互相关联。褒义词。其对象只能是有祸福可言的人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或以人为主体的集团、国家等,不能是无祸福可言的一般事物。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[休养生息]指在国家大动荡或大变革以后,减轻人民负担,安定生活,发展生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产,恢复元气。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[严阵以待]摆好严整的阵势,等待来犯的敌人。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[倚马可待]形容文思敏捷,写文章快。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[崭露头角]比喻突出地显露出才能和本领(多指青少年)。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[珠圆玉润]像珠子那样圆,像玉石那样润滑,形容歌声婉转优美或文字流畅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明快。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[擢发难数]形容罪恶多得像头发那样,数也数不清。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(五)易造成重复的成语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[安居乐业]安定地生活,愉快地工作。不能用作“人民的生活安居乐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业”。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[遍体鳞伤]满身都是像鱼鳞一样密集的创伤,形容伤势非常重。不能用作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“浑身被打得遍体鳞伤”。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[当务之急]当前急切应办的事。不能用作“目前的当务之急”。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[方兴未艾]事物正在兴起、发展,一时不会终止。不能用作“正方兴未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艾”。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[感激涕零]因感激而流泪,形容非常感激。不能用作“感激涕零得流下了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眼泪”。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[耿耿于怀]事情(多为令人牵挂的或不愉快的)在心里,难以排解。不能用作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“心里一直耿耿于怀”。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[恍然大悟]顿时醒悟过来。不能用作“我心里突然觉得恍然大悟了”。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[接踵而至]指一个接一个地来。形容来的人或事连绵不断。不能用作“接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踵而至地闯进来”。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[津津乐道]很感兴趣地谈论。不能用作“津津乐道地说”。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[刻骨铭心]刻在骨头上或心上,形容感念很深,永远不忘。不能用作“令人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难忘的教训刻骨铭心”。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[历历在目]清清楚楚地出现在眼前。不能用作“往事历历在目地出现在眼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[扪心自问]按着胸口,向自己发问。指做自我检查。不能用作“扪心自问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地自责”。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[南柯一梦]泛指一场美梦,或比喻一场空欢喜。不能用作“一场南柯一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梦”。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[难言之隐]难于说出口的藏在内心深处的事情。不能用作“难言之隐的苦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衷”。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[忍俊不禁]忍不住笑。不能用作“忍俊不禁地笑了”。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[任重道远]担子很重,路程又长,比喻责任重大,需要长期艰苦奋斗。不能用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作“任重道远的责任”。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[日理万机]每天处理大量要务,形容政务繁忙(多指高级领导人)。不能用作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“每天都要日理万机”。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[如芒刺背]芒刺在背。不能用作“好像如芒刺背”。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[生灵涂炭]百姓像掉在烂泥和炭火中一样,形容政治混乱时期人民处在极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端困苦的环境中。不能用作“使人民生灵涂炭”。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[妄自菲薄]过分地看轻自己。不能用作“妄自菲薄自己”。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[相形见绌]跟另一人或事物比较起来显得远远不如。绌,不足。不能用作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“显得相形见绌”。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[眼花缭乱]眼睛看见复杂纷繁的东西而感到迷乱。不能用作“让人看得眼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花缭乱”。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[贻笑大方]让内行笑话。不能用作“只能让人贻笑大方”。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[芸芸众生]佛教指一切有生命的东西,一般也用来指众多的平常人。不能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用作“众多的芸芸众生”。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[责无旁贷]自己的责任,不能推卸给别人。贷,推卸。不能用作“责无旁贷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的责任”。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[真知灼见]正确而透彻的见解(不是人云亦云)。不能用作“提出真知灼见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的意见”。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[众所周知]大家全都知道。不能用作“这是大家众所周知的”。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[自惭形秽]原指因自己容貌举止不如别人而感到惭愧,后来泛指自愧不如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别人。不能用作“感到自惭形秽”。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(六)易不合语境的成语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[本末倒置]比喻把主要事物和次要事物或事物的主要方面和次要方面弄颠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倒了。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[不拘一格]不局限于一种规格或方式。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主题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97</TotalTime>
  <Words>20463</Words>
  <PresentationFormat>自定义</PresentationFormat>
  <Paragraphs>622</Paragraphs>
  <Slides>102</Slides>
  <Notes>102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5</vt:i4>
      </vt:variant>
      <vt:variant>
        <vt:lpstr>幻灯片标题</vt:lpstr>
      </vt:variant>
      <vt:variant>
        <vt:i4>102</vt:i4>
      </vt:variant>
    </vt:vector>
  </HeadingPairs>
  <TitlesOfParts>
    <vt:vector size="112" baseType="lpstr">
      <vt:lpstr>Arial</vt:lpstr>
      <vt:lpstr>宋体</vt:lpstr>
      <vt:lpstr>Calibri</vt:lpstr>
      <vt:lpstr>黑体</vt:lpstr>
      <vt:lpstr>Times New Roman</vt:lpstr>
      <vt:lpstr>主题1</vt:lpstr>
      <vt:lpstr>主题1</vt:lpstr>
      <vt:lpstr>主题1</vt:lpstr>
      <vt:lpstr>主题1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Windows 用户</cp:lastModifiedBy>
  <cp:revision>206</cp:revision>
  <dcterms:modified xsi:type="dcterms:W3CDTF">2016-07-19T03:23:36Z</dcterms:modified>
</cp:coreProperties>
</file>