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25" r:id="rId4"/>
    <p:sldId id="676" r:id="rId5"/>
    <p:sldId id="677" r:id="rId6"/>
    <p:sldId id="658" r:id="rId7"/>
    <p:sldId id="659" r:id="rId8"/>
    <p:sldId id="660" r:id="rId9"/>
    <p:sldId id="661" r:id="rId10"/>
    <p:sldId id="662" r:id="rId11"/>
    <p:sldId id="663" r:id="rId12"/>
    <p:sldId id="664" r:id="rId13"/>
    <p:sldId id="665" r:id="rId14"/>
    <p:sldId id="678" r:id="rId15"/>
    <p:sldId id="680" r:id="rId16"/>
    <p:sldId id="681" r:id="rId17"/>
    <p:sldId id="684" r:id="rId18"/>
    <p:sldId id="685" r:id="rId19"/>
    <p:sldId id="667" r:id="rId20"/>
    <p:sldId id="686" r:id="rId21"/>
    <p:sldId id="669" r:id="rId22"/>
    <p:sldId id="670" r:id="rId23"/>
    <p:sldId id="687" r:id="rId24"/>
    <p:sldId id="672" r:id="rId25"/>
    <p:sldId id="673" r:id="rId26"/>
    <p:sldId id="506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214BB45-3895-4405-A0D6-A0B0B682E04D}">
          <p14:sldIdLst>
            <p14:sldId id="425"/>
            <p14:sldId id="676"/>
            <p14:sldId id="677"/>
          </p14:sldIdLst>
        </p14:section>
        <p14:section name="无标题节" id="{5F31C12C-A8C6-4E57-B0D9-79733945787A}">
          <p14:sldIdLst>
            <p14:sldId id="658"/>
            <p14:sldId id="659"/>
            <p14:sldId id="660"/>
            <p14:sldId id="661"/>
            <p14:sldId id="662"/>
            <p14:sldId id="663"/>
            <p14:sldId id="664"/>
            <p14:sldId id="665"/>
            <p14:sldId id="678"/>
            <p14:sldId id="680"/>
            <p14:sldId id="681"/>
            <p14:sldId id="684"/>
            <p14:sldId id="685"/>
            <p14:sldId id="667"/>
            <p14:sldId id="686"/>
            <p14:sldId id="669"/>
            <p14:sldId id="670"/>
            <p14:sldId id="687"/>
            <p14:sldId id="672"/>
            <p14:sldId id="673"/>
            <p14:sldId id="506"/>
          </p14:sldIdLst>
        </p14:section>
      </p14:sectionLst>
    </p:ext>
  </p:extLst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61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88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8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8.png" /><Relationship Id="rId4" Type="http://schemas.openxmlformats.org/officeDocument/2006/relationships/image" Target="../media/image6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8.png" /><Relationship Id="rId4" Type="http://schemas.openxmlformats.org/officeDocument/2006/relationships/image" Target="../media/image6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1.xml" /><Relationship Id="rId11" Type="http://schemas.openxmlformats.org/officeDocument/2006/relationships/tags" Target="../tags/tag7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tags" Target="../tags/tag7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1.xml" /><Relationship Id="rId11" Type="http://schemas.openxmlformats.org/officeDocument/2006/relationships/tags" Target="../tags/tag82.xml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tags" Target="../tags/tag78.xml" /><Relationship Id="rId8" Type="http://schemas.openxmlformats.org/officeDocument/2006/relationships/tags" Target="../tags/tag79.xml" /><Relationship Id="rId9" Type="http://schemas.openxmlformats.org/officeDocument/2006/relationships/tags" Target="../tags/tag8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8.png" /><Relationship Id="rId4" Type="http://schemas.openxmlformats.org/officeDocument/2006/relationships/tags" Target="../tags/tag8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8.png" /><Relationship Id="rId4" Type="http://schemas.openxmlformats.org/officeDocument/2006/relationships/tags" Target="../tags/tag8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8.png" /><Relationship Id="rId4" Type="http://schemas.openxmlformats.org/officeDocument/2006/relationships/image" Target="../media/image6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8.png" /><Relationship Id="rId4" Type="http://schemas.openxmlformats.org/officeDocument/2006/relationships/tags" Target="../tags/tag8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8.png" /><Relationship Id="rId4" Type="http://schemas.openxmlformats.org/officeDocument/2006/relationships/tags" Target="../tags/tag8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8.png" /><Relationship Id="rId4" Type="http://schemas.openxmlformats.org/officeDocument/2006/relationships/image" Target="../media/image6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8.png" /><Relationship Id="rId4" Type="http://schemas.openxmlformats.org/officeDocument/2006/relationships/tags" Target="../tags/tag8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1.png" /><Relationship Id="rId4" Type="http://schemas.openxmlformats.org/officeDocument/2006/relationships/image" Target="../media/image4.png" /><Relationship Id="rId5" Type="http://schemas.openxmlformats.org/officeDocument/2006/relationships/image" Target="../media/image12.jpeg" /><Relationship Id="rId6" Type="http://schemas.openxmlformats.org/officeDocument/2006/relationships/image" Target="../media/image13.png" /><Relationship Id="rId7" Type="http://schemas.openxmlformats.org/officeDocument/2006/relationships/image" Target="../media/image14.png" /><Relationship Id="rId8" Type="http://schemas.openxmlformats.org/officeDocument/2006/relationships/image" Target="../media/image1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7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8.png" /><Relationship Id="rId4" Type="http://schemas.openxmlformats.org/officeDocument/2006/relationships/image" Target="../media/image6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二维码2"/>
          <p:cNvPicPr>
            <a:picLocks noChangeAspect="1"/>
          </p:cNvPicPr>
          <p:nvPr/>
        </p:nvPicPr>
        <p:blipFill>
          <a:blip r:embed="rId3"/>
          <a:srcRect l="4423" t="7048" r="5333" b="4876"/>
          <a:stretch>
            <a:fillRect/>
          </a:stretch>
        </p:blipFill>
        <p:spPr>
          <a:xfrm>
            <a:off x="9817897" y="4192414"/>
            <a:ext cx="2355818" cy="2145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3480" y="5175828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>
                <a:latin typeface="华文行楷" panose="02010800040101010101" pitchFamily="2" charset="-122"/>
                <a:ea typeface="华文行楷" panose="02010800040101010101" pitchFamily="2" charset="-122"/>
              </a:rPr>
              <a:t>课件制作：湖南省芙蓉教学名师杨华当工作室</a:t>
            </a:r>
            <a:endParaRPr lang="zh-CN" altLang="zh-CN" sz="2800" b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6947" y="554476"/>
            <a:ext cx="12205894" cy="3496856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65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453182" y="1865603"/>
            <a:ext cx="110794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统编新版选择性必修上册课件</a:t>
            </a:r>
            <a:endParaRPr lang="zh-CN" altLang="en-US" sz="6600" b="1">
              <a:solidFill>
                <a:srgbClr val="FF000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pic>
        <p:nvPicPr>
          <p:cNvPr id="12" name="图片 11" descr="图片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0" y="4169234"/>
            <a:ext cx="2348463" cy="2168432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7" y="1359"/>
            <a:ext cx="12195061" cy="552516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7" y="6396813"/>
            <a:ext cx="12186634" cy="45982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080" y="17780"/>
            <a:ext cx="11192510" cy="1325245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文学常识</a:t>
            </a:r>
            <a:endParaRPr lang="en-US" altLang="zh-CN" sz="5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4190" y="1343025"/>
            <a:ext cx="1082040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庄子》又名《南华经》,与《老子》《周易》合称“三玄”。《庄子》共三十三篇,分“内篇”“外篇”“杂篇”一般认为“内篇”的七篇文章是庄子所写,“外篇”十五篇一般认为是庄子的弟子们所写,或者说是庄子与他的弟子一起合作写成的,它反映的是庄子真实的思想。“杂篇”十一篇的情形就要复杂些,应当是庄子学派或者后来的学者所写,有一些篇幅就认为肯定不是庄子学派的思想,如《盗跖》《说剑》等。“内篇”最集中表现庄子哲学的是《齐物论》《逍遥游》《大宗师》等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270"/>
            <a:ext cx="11192510" cy="1325245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写作背景</a:t>
            </a:r>
            <a:endParaRPr lang="en-US" altLang="zh-CN" sz="5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34390" y="1504950"/>
            <a:ext cx="10522585" cy="4777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庄周生活的年代,正是我国古代社会大变革、大动荡的时代,其时周王朝名存实亡,各诸侯国之间的战争愈演愈烈。孟子所说的“争地以战,杀人盈野;争城以战,杀人盈城”(《孟子离娄上》)就是当时社会现实的真实写照。庄周对当时“窃钩者诛,窃国者为诸侯”的社会现实及统治者深为不满,时时进行尖锐的批判,发出沉痛的抗议。“王公大人不能器之”的现实处境使他无力改变现状一展抱负,但他心有不甘,所以只好在幻想的天地里翱翔,在绝对的自由境界里寻求解脱。正是在这种情况下,他写出了苦闷心灵的追求之歌——《逍遥游》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60705" y="537845"/>
            <a:ext cx="11070590" cy="57829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867410" y="3342640"/>
            <a:ext cx="5129530" cy="36468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24070" y="2502535"/>
            <a:ext cx="294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4400" b="1" smtClean="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1550" y="3342640"/>
            <a:ext cx="5753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字正腔圆诵文本</a:t>
            </a:r>
            <a:endParaRPr lang="zh-CN" altLang="en-US" sz="4800" b="1" spc="30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印记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6250" y="537845"/>
            <a:ext cx="1078865" cy="17189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511810" y="1412240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70965" y="1990725"/>
            <a:ext cx="935164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6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五石之瓠      瓠落    呺然      掊     </a:t>
            </a:r>
            <a:endParaRPr lang="zh-CN" sz="3600" b="0">
              <a:latin typeface="黑体" pitchFamily="49" charset="-122"/>
              <a:ea typeface="黑体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6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拙            龟手    鬻        洴</a:t>
            </a:r>
            <a:endParaRPr lang="zh-CN" sz="36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6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澼            絖    </a:t>
            </a:r>
            <a:endParaRPr lang="zh-CN" sz="36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0" y="1343025"/>
            <a:ext cx="325882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4000" b="1">
                <a:solidFill>
                  <a:schemeClr val="tx2"/>
                </a:solidFill>
                <a:latin typeface="微软雅黑" panose="020b0503020204020204" pitchFamily="34" charset="-122"/>
                <a:cs typeface="黑体" panose="02010609060101010101" pitchFamily="49" charset="-122"/>
                <a:sym typeface="+mn-ea"/>
              </a:rPr>
              <a:t>重要字音</a:t>
            </a:r>
            <a:endParaRPr sz="4000" b="1">
              <a:solidFill>
                <a:schemeClr val="tx2"/>
              </a:solidFill>
              <a:latin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3198495" y="2141220"/>
            <a:ext cx="10350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dàn</a:t>
            </a:r>
            <a:r>
              <a:rPr lang="en-US" altLang="zh-CN" sz="44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  </a:t>
            </a:r>
            <a:endParaRPr lang="en-US" altLang="zh-CN" sz="4400" b="1">
              <a:solidFill>
                <a:schemeClr val="tx2"/>
              </a:solidFill>
              <a:latin typeface="Arial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2718" y="2140903"/>
            <a:ext cx="16557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hù</a:t>
            </a:r>
            <a:r>
              <a:rPr lang="en-US" altLang="zh-CN" sz="44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  </a:t>
            </a:r>
            <a:endParaRPr lang="en-US" altLang="zh-CN" sz="44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94973" y="2140903"/>
            <a:ext cx="16557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huò</a:t>
            </a:r>
            <a:r>
              <a:rPr lang="en-US" altLang="zh-CN" sz="44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  </a:t>
            </a:r>
            <a:endParaRPr lang="en-US" altLang="zh-CN" sz="44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13613" y="2067243"/>
            <a:ext cx="16557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xiāo</a:t>
            </a:r>
            <a:r>
              <a:rPr lang="en-US" altLang="zh-CN" sz="44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  </a:t>
            </a:r>
            <a:endParaRPr lang="en-US" altLang="zh-CN" sz="44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72893" y="2140903"/>
            <a:ext cx="16557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pǒu</a:t>
            </a:r>
            <a:r>
              <a:rPr lang="en-US" altLang="zh-CN" sz="44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  </a:t>
            </a:r>
            <a:endParaRPr lang="en-US" altLang="zh-CN" sz="44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78978" y="2909253"/>
            <a:ext cx="16557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zhuō</a:t>
            </a:r>
            <a:r>
              <a:rPr lang="en-US" altLang="zh-CN" sz="44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  </a:t>
            </a:r>
            <a:endParaRPr lang="en-US" altLang="zh-CN" sz="44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94973" y="2909253"/>
            <a:ext cx="16557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jūn</a:t>
            </a:r>
            <a:r>
              <a:rPr lang="en-US" altLang="zh-CN" sz="44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  </a:t>
            </a:r>
            <a:endParaRPr lang="en-US" altLang="zh-CN" sz="44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38963" y="2898458"/>
            <a:ext cx="16557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yù</a:t>
            </a:r>
            <a:r>
              <a:rPr lang="en-US" altLang="zh-CN" sz="44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  </a:t>
            </a:r>
            <a:endParaRPr lang="en-US" altLang="zh-CN" sz="44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72893" y="2909253"/>
            <a:ext cx="16557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píng</a:t>
            </a:r>
            <a:r>
              <a:rPr lang="en-US" altLang="zh-CN" sz="44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  </a:t>
            </a:r>
            <a:endParaRPr lang="en-US" altLang="zh-CN" sz="44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78978" y="3767138"/>
            <a:ext cx="16557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pì</a:t>
            </a:r>
            <a:r>
              <a:rPr lang="en-US" altLang="zh-CN" sz="44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  </a:t>
            </a:r>
            <a:endParaRPr lang="en-US" altLang="zh-CN" sz="44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18748" y="3806508"/>
            <a:ext cx="16557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kuàng</a:t>
            </a:r>
            <a:r>
              <a:rPr lang="en-US" altLang="zh-CN" sz="44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  </a:t>
            </a:r>
            <a:endParaRPr lang="en-US" altLang="zh-CN" sz="44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12292" grpId="0"/>
      <p:bldP spid="3" grpId="0"/>
      <p:bldP spid="4" grpId="0"/>
      <p:bldP spid="5" grpId="0"/>
      <p:bldP spid="6" grpId="0"/>
      <p:bldP spid="7" grpId="0"/>
      <p:bldP spid="13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60705" y="537845"/>
            <a:ext cx="11070590" cy="57829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855980" y="3354705"/>
            <a:ext cx="5129530" cy="36468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24070" y="2502535"/>
            <a:ext cx="294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4400" b="1">
              <a:solidFill>
                <a:srgbClr val="C84E3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81400" y="3593465"/>
            <a:ext cx="50882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字斟句酌解文意</a:t>
            </a:r>
            <a:endParaRPr lang="zh-CN" altLang="en-US" sz="4800" b="1" spc="30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印记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6250" y="537845"/>
            <a:ext cx="1078865" cy="17189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549644" y="1832469"/>
            <a:ext cx="11363028" cy="4499877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33829" y="1672533"/>
            <a:ext cx="11321142" cy="4408572"/>
          </a:xfrm>
          <a:prstGeom prst="rect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4"/>
            </p:custDataLst>
          </p:nvPr>
        </p:nvSpPr>
        <p:spPr>
          <a:xfrm>
            <a:off x="10752454" y="5811577"/>
            <a:ext cx="1261746" cy="659131"/>
          </a:xfrm>
          <a:custGeom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1371234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0997345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11270350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10896461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9"/>
            </p:custDataLst>
          </p:nvPr>
        </p:nvSpPr>
        <p:spPr>
          <a:xfrm>
            <a:off x="568325" y="2072005"/>
            <a:ext cx="10852150" cy="36099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惠子谓庄子曰：“魏王贻我大瓠之种，我树之成而实五石。以盛水浆，其坚不能自举也。剖之以为瓢，则瓠落无所容。非不呺为然大也，吾为其无用而掊之。”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itchFamily="34" charset="-122"/>
            </a:endParaRPr>
          </a:p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400" b="1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庄子曰：“夫子固拙于用大矣！宋人有善为不龟手之药者，世世以洴澼洸为事。客闻之，请买其方以百金。聚族而谋曰：‘我世世为洴澼洸，不过数金，今一朝而鬻技百金，请与之。’客得之，以说吴王。越有难，吴王使之将。冬，与越人水战，大败越人，裂地而封之。能不龟手，一也；或以封，或不免于洴澼洸，则所用之异也。今子有五石瓠，何不虑以为大樽而浮乎江湖，而忧其瓠落无所容？则夫子犹有蓬之心也夫！”</a:t>
            </a:r>
            <a:endParaRPr lang="zh-CN" altLang="en-US" sz="2400" b="1">
              <a:solidFill>
                <a:srgbClr val="0070C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94" name="文本框 93"/>
          <p:cNvSpPr txBox="1"/>
          <p:nvPr>
            <p:custDataLst>
              <p:tags r:id="rId10"/>
            </p:custDataLst>
          </p:nvPr>
        </p:nvSpPr>
        <p:spPr>
          <a:xfrm>
            <a:off x="549910" y="645795"/>
            <a:ext cx="9982200" cy="629920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/>
          <a:p>
            <a:pPr marL="0" indent="0" algn="l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Tx/>
              <a:buNone/>
            </a:pPr>
            <a:r>
              <a:rPr lang="zh-CN" altLang="en-US" sz="4000" b="1" spc="300">
                <a:solidFill>
                  <a:srgbClr val="2169D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五石之瓠</a:t>
            </a:r>
            <a:endParaRPr lang="zh-CN" altLang="en-US" sz="4000" b="1" spc="300">
              <a:solidFill>
                <a:srgbClr val="2169D3"/>
              </a:solidFill>
              <a:latin typeface="Arial" pitchFamily="34" charset="0"/>
              <a:ea typeface="微软雅黑" pitchFamily="3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7" grpId="0"/>
      <p:bldP spid="16" grpId="0"/>
      <p:bldP spid="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549644" y="1832469"/>
            <a:ext cx="11363028" cy="4499877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34010" y="1348740"/>
            <a:ext cx="11321415" cy="5121910"/>
          </a:xfrm>
          <a:prstGeom prst="rect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4"/>
            </p:custDataLst>
          </p:nvPr>
        </p:nvSpPr>
        <p:spPr>
          <a:xfrm>
            <a:off x="10752454" y="5811577"/>
            <a:ext cx="1261746" cy="659131"/>
          </a:xfrm>
          <a:custGeom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1371234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0997345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11270350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10896461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9"/>
            </p:custDataLst>
          </p:nvPr>
        </p:nvSpPr>
        <p:spPr>
          <a:xfrm>
            <a:off x="449580" y="1577975"/>
            <a:ext cx="11102340" cy="447929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lvl="0" indent="-355600" algn="l" fontAlgn="ctr">
              <a:lnSpc>
                <a:spcPts val="33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惠子对庄子说：“魏王赠送我大葫芦的种子，我将它培植起来后，结出的果实有五石容积。用大葫芦去盛水浆，可是它不够坚固，无法拿起来。把它剖开做瓢，却因太大而没有适于它容纳的东西。这个葫芦不是不大呀，我因为它没有什么用处而砸烂了它。”</a:t>
            </a:r>
            <a:r>
              <a:rPr lang="zh-CN" altLang="en-US" sz="2000" b="1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庄子说：“先生实在是不善于使用大东西啊！宋国有一善于调制不皲手药物的人家，世世代代以漂洗丝絮为职业。有个游客听说了这件事，愿意用百金的高价收买他的药方。全家人聚集在一起商量：‘我们世世代代在河水里漂洗丝絮，所得不过数金，如今一下子就可卖得百金。还是把药方卖给他吧。’游客得到药方，来游说吴王。正巧越国发难，吴王派他统率部队，冬天跟越军在水上交战，大败越军，吴王划割土地封赏他。能使手不皲裂，药方是同样的，有的人用它来获得封赏，有的人却只能靠它在水中漂洗丝絮，这是使用的方法不同。现在你有可容五石东西的大葫芦，为什么不把它系在身上作为腰舟而浮游于江湖呢？却担忧它大而无处可容纳，看来先生你还是心窍不通啊！”</a:t>
            </a:r>
            <a:endParaRPr lang="zh-CN" altLang="en-US" sz="2000" b="1">
              <a:solidFill>
                <a:srgbClr val="0070C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94" name="文本框 93"/>
          <p:cNvSpPr txBox="1"/>
          <p:nvPr>
            <p:custDataLst>
              <p:tags r:id="rId10"/>
            </p:custDataLst>
          </p:nvPr>
        </p:nvSpPr>
        <p:spPr>
          <a:xfrm>
            <a:off x="549910" y="240665"/>
            <a:ext cx="9982200" cy="629920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/>
          <a:p>
            <a:pPr marL="0" indent="0" algn="l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Tx/>
              <a:buNone/>
            </a:pPr>
            <a:r>
              <a:rPr lang="zh-CN" altLang="en-US" sz="4000" b="1" spc="300">
                <a:solidFill>
                  <a:srgbClr val="2169D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五石之瓠</a:t>
            </a:r>
            <a:endParaRPr lang="zh-CN" altLang="en-US" sz="4000" b="1" spc="300">
              <a:solidFill>
                <a:srgbClr val="2169D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问题研讨</a:t>
            </a:r>
            <a:endParaRPr sz="5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3255" y="3006725"/>
            <a:ext cx="109086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,惠子对庄子发起“大瓠无用而掊之”的诘问,庄子回以“不龟手之药”的故事作为启发。然后,庄子告诉惠子怎样“巧用”这个“五石之瓠”,建议他可以把这个大葫芦当作腰舟系在身上,用来浮游于江湖之上,这正是一种自由自在的“逍遥游”境界。由此可见,“无用”是“大瓠”的外在价值,而“有用是事物的内在价值,“无用”很可能有大用。从“逍遥游”的角度来说,人应该注重内在的生命价值和自我价值,巧用“无用之用”来实现自我价值。</a:t>
            </a:r>
            <a:endParaRPr lang="zh-CN" sz="2400" b="1">
              <a:latin typeface="微软雅黑" panose="020b0503020204020204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3890" y="1343660"/>
            <a:ext cx="107099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文章是怎样通过“大瓠”与“不龟手之药”之用的对话阐述“无用”和“有用”的观点的?</a:t>
            </a:r>
            <a:endParaRPr sz="3600" b="1">
              <a:solidFill>
                <a:srgbClr val="C00000"/>
              </a:solidFill>
              <a:latin typeface="微软雅黑" panose="020b0503020204020204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主题归纳</a:t>
            </a:r>
            <a:endParaRPr sz="5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3255" y="2136775"/>
            <a:ext cx="1090866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选文利用寓言告诉我们,同样的东西用在不同的地方,其效果大不一样。对待事物,要主动探寻规律,用善于发现的眼睛探索事物最大的价值,从而更好地利用它。</a:t>
            </a:r>
            <a:endParaRPr sz="3600" b="1">
              <a:latin typeface="微软雅黑" panose="020b0503020204020204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60705" y="537210"/>
            <a:ext cx="11070590" cy="57829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867410" y="3342640"/>
            <a:ext cx="5129530" cy="36468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24070" y="2502535"/>
            <a:ext cx="294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4400" b="1" smtClean="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1550" y="3342640"/>
            <a:ext cx="5753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探骊得珠赏技法</a:t>
            </a:r>
            <a:endParaRPr lang="zh-CN" altLang="en-US" sz="4800" b="1" spc="30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印记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6250" y="537845"/>
            <a:ext cx="1078865" cy="17189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958400_154811044000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853" y="2540"/>
            <a:ext cx="12165753" cy="6887633"/>
          </a:xfrm>
          <a:prstGeom prst="rect">
            <a:avLst/>
          </a:prstGeom>
        </p:spPr>
      </p:pic>
      <p:sp>
        <p:nvSpPr>
          <p:cNvPr id="50183" name="文本占位符 50182"/>
          <p:cNvSpPr>
            <a:spLocks noGrp="1" noRot="1"/>
          </p:cNvSpPr>
          <p:nvPr>
            <p:ph type="body" idx="1"/>
          </p:nvPr>
        </p:nvSpPr>
        <p:spPr>
          <a:xfrm>
            <a:off x="2523067" y="4705773"/>
            <a:ext cx="8680873" cy="2043007"/>
          </a:xfrm>
        </p:spPr>
        <p:txBody>
          <a:bodyPr>
            <a:normAutofit fontScale="60000"/>
          </a:bodyPr>
          <a:lstStyle/>
          <a:p>
            <a:pPr>
              <a:buNone/>
            </a:pPr>
            <a:r>
              <a:rPr lang="en-US" altLang="zh-CN" b="1">
                <a:solidFill>
                  <a:srgbClr val="3333CC"/>
                </a:solidFill>
              </a:rPr>
              <a:t>                 </a:t>
            </a:r>
            <a:r>
              <a:rPr lang="zh-CN" altLang="en-US" sz="15335" b="1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五石之瓠</a:t>
            </a:r>
            <a:endParaRPr lang="zh-CN" altLang="en-US" sz="15335" b="1">
              <a:solidFill>
                <a:srgbClr val="FF0066"/>
              </a:solidFill>
              <a:latin typeface="隶书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025" y="168275"/>
            <a:ext cx="10085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统编新版高中语文选择性必修上册第二单元</a:t>
            </a:r>
            <a:endParaRPr lang="zh-CN" altLang="en-US" sz="3200" b="1" smtClean="0">
              <a:solidFill>
                <a:srgbClr val="C84E3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寓言说理,情感鲜明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47345" y="2087880"/>
            <a:ext cx="111760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①借用寓言说理。</a:t>
            </a:r>
            <a:endParaRPr lang="zh-CN" sz="3200" b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作者善于运用富有形象性的寓言,把自己的思想隐含其中,而且使情感更加深邃,寓意更加深刻。本文运用了“五石之瓠”和“不龟手之药”来证明自己的观点,深入浅出,含义更加丰富。</a:t>
            </a:r>
            <a:endParaRPr lang="zh-CN" sz="3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寓言说理,情感鲜明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47345" y="1583690"/>
            <a:ext cx="111760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②鲜明的感情色彩。</a:t>
            </a:r>
            <a:endParaRPr lang="zh-CN" sz="32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中庄子的态度非常鲜明。如当惠子讲了“五石之瓠”的故事后,庄子说:“夫子固拙于用大矣。”一个“拙”字鲜明地表达了自己的态度,他极不赞成惠子的说法。而在文末庄子又说“则夫子犹有蓬之心也夫”,则直接批判惠子,认为他为尘世所牵绊,为世俗所累。</a:t>
            </a:r>
            <a:endParaRPr lang="zh-CN" sz="3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60705" y="537210"/>
            <a:ext cx="11070590" cy="57829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867410" y="3342640"/>
            <a:ext cx="5129530" cy="36468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24070" y="2502535"/>
            <a:ext cx="294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4400" b="1" smtClean="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1550" y="3342640"/>
            <a:ext cx="5753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你言我语谈收获</a:t>
            </a:r>
            <a:endParaRPr lang="zh-CN" altLang="en-US" sz="4800" b="1" spc="30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印记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6250" y="537845"/>
            <a:ext cx="1078865" cy="17189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080" y="17780"/>
            <a:ext cx="11510010" cy="1325245"/>
          </a:xfrm>
        </p:spPr>
        <p:txBody>
          <a:bodyPr>
            <a:noAutofit/>
          </a:bodyPr>
          <a:lstStyle/>
          <a:p>
            <a:pPr algn="ctr"/>
            <a:r>
              <a:rPr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对惠子和庄子的大瓠之争,应如何理解?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4825" y="1752600"/>
            <a:ext cx="1090866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这里蕴含着对“有用”和“无用”的认识的问题。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庄子认为只要不凝滞于物,则大小皆为可用,这是有用。用必须超然物外,游于忘我之境。当然,最好是无用,无用无害,也无困苦,就可以逍遥自在、绝对自由了。因而无用是大用,这是庄子追求的理想境界。而惠子则基于对现实的识,自然局限于一般的理解而有所困惑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图片 1" descr="图片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8" y="4460602"/>
            <a:ext cx="2172144" cy="19939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513481" y="5175828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>
                <a:latin typeface="华文行楷" panose="02010800040101010101" pitchFamily="2" charset="-122"/>
                <a:ea typeface="华文行楷" panose="02010800040101010101" pitchFamily="2" charset="-122"/>
              </a:rPr>
              <a:t>课件制作：湖南省芙蓉教学名师杨华当工作室</a:t>
            </a:r>
            <a:endParaRPr lang="zh-CN" altLang="zh-CN" sz="28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6946" y="544846"/>
            <a:ext cx="12205895" cy="3791169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65" strike="noStrike" noProof="1"/>
          </a:p>
        </p:txBody>
      </p:sp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" y="6396813"/>
            <a:ext cx="12186634" cy="459827"/>
          </a:xfrm>
          <a:prstGeom prst="rect">
            <a:avLst/>
          </a:prstGeom>
        </p:spPr>
      </p:pic>
      <p:pic>
        <p:nvPicPr>
          <p:cNvPr id="31746" name="图片 2" descr="二维码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6898" y="4402221"/>
            <a:ext cx="2133624" cy="1994594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4905" y="554476"/>
            <a:ext cx="8663898" cy="3463754"/>
          </a:xfrm>
          <a:prstGeom prst="rect">
            <a:avLst/>
          </a:prstGeom>
        </p:spPr>
      </p:pic>
      <p:pic>
        <p:nvPicPr>
          <p:cNvPr id="8" name="图片 7" descr="图片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7549" y="1359"/>
            <a:ext cx="12196865" cy="553118"/>
          </a:xfrm>
          <a:prstGeom prst="rect">
            <a:avLst/>
          </a:prstGeom>
        </p:spPr>
      </p:pic>
      <p:pic>
        <p:nvPicPr>
          <p:cNvPr id="31747" name="New picture" hidden="1"/>
          <p:cNvPicPr/>
          <p:nvPr/>
        </p:nvPicPr>
        <p:blipFill>
          <a:blip r:embed="rId8"/>
          <a:stretch>
            <a:fillRect/>
          </a:stretch>
        </p:blipFill>
        <p:spPr>
          <a:xfrm>
            <a:off x="11099800" y="12382500"/>
            <a:ext cx="254000" cy="292100"/>
          </a:xfrm>
          <a:prstGeom prst="cube">
            <a:avLst/>
          </a:prstGeom>
        </p:spPr>
      </p:pic>
    </p:spTree>
  </p:cSld>
  <p:clrMapOvr>
    <a:masterClrMapping/>
  </p:clrMapOvr>
  <p:transition spd="slow">
    <p:pull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9" name="组合 38"/>
          <p:cNvGrpSpPr/>
          <p:nvPr/>
        </p:nvGrpSpPr>
        <p:grpSpPr>
          <a:xfrm>
            <a:off x="387985" y="414020"/>
            <a:ext cx="11129645" cy="5989320"/>
            <a:chOff x="883" y="847"/>
            <a:chExt cx="17434" cy="9107"/>
          </a:xfrm>
        </p:grpSpPr>
        <p:pic>
          <p:nvPicPr>
            <p:cNvPr id="40" name="图片 3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" name="图片 40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2" name="组合 31"/>
          <p:cNvGrpSpPr/>
          <p:nvPr/>
        </p:nvGrpSpPr>
        <p:grpSpPr>
          <a:xfrm>
            <a:off x="869841" y="1799151"/>
            <a:ext cx="3305041" cy="3297131"/>
            <a:chOff x="567625" y="1876138"/>
            <a:chExt cx="3317875" cy="3309938"/>
          </a:xfrm>
        </p:grpSpPr>
        <p:sp>
          <p:nvSpPr>
            <p:cNvPr id="33" name="Oval 19"/>
            <p:cNvSpPr>
              <a:spLocks noChangeArrowheads="1"/>
            </p:cNvSpPr>
            <p:nvPr/>
          </p:nvSpPr>
          <p:spPr bwMode="auto">
            <a:xfrm>
              <a:off x="830928" y="2100612"/>
              <a:ext cx="2790825" cy="2782888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 sz="1800"/>
            </a:p>
          </p:txBody>
        </p:sp>
        <p:grpSp>
          <p:nvGrpSpPr>
            <p:cNvPr id="35" name="组合 34"/>
            <p:cNvGrpSpPr/>
            <p:nvPr/>
          </p:nvGrpSpPr>
          <p:grpSpPr>
            <a:xfrm rot="20826964">
              <a:off x="567625" y="1876138"/>
              <a:ext cx="3317875" cy="3309938"/>
              <a:chOff x="625806" y="2032000"/>
              <a:chExt cx="3317875" cy="3309938"/>
            </a:xfrm>
          </p:grpSpPr>
          <p:sp>
            <p:nvSpPr>
              <p:cNvPr id="37" name="Freeform 21"/>
              <p:cNvSpPr/>
              <p:nvPr/>
            </p:nvSpPr>
            <p:spPr bwMode="auto">
              <a:xfrm>
                <a:off x="865519" y="2032000"/>
                <a:ext cx="1376363" cy="885825"/>
              </a:xfrm>
              <a:custGeom>
                <a:gdLst>
                  <a:gd name="T0" fmla="*/ 227 w 2059"/>
                  <a:gd name="T1" fmla="*/ 1328 h 1328"/>
                  <a:gd name="T2" fmla="*/ 2059 w 2059"/>
                  <a:gd name="T3" fmla="*/ 262 h 1328"/>
                  <a:gd name="T4" fmla="*/ 2059 w 2059"/>
                  <a:gd name="T5" fmla="*/ 0 h 1328"/>
                  <a:gd name="T6" fmla="*/ 0 w 2059"/>
                  <a:gd name="T7" fmla="*/ 1197 h 1328"/>
                  <a:gd name="T8" fmla="*/ 227 w 2059"/>
                  <a:gd name="T9" fmla="*/ 1328 h 13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9" h="1328">
                    <a:moveTo>
                      <a:pt x="227" y="1328"/>
                    </a:moveTo>
                    <a:cubicBezTo>
                      <a:pt x="606" y="706"/>
                      <a:pt x="1282" y="285"/>
                      <a:pt x="2059" y="262"/>
                    </a:cubicBezTo>
                    <a:lnTo>
                      <a:pt x="2059" y="0"/>
                    </a:lnTo>
                    <a:cubicBezTo>
                      <a:pt x="1186" y="23"/>
                      <a:pt x="424" y="497"/>
                      <a:pt x="0" y="1197"/>
                    </a:cubicBezTo>
                    <a:lnTo>
                      <a:pt x="227" y="13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389" tIns="45694" rIns="91389" bIns="45694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38" name="Freeform 22"/>
              <p:cNvSpPr/>
              <p:nvPr/>
            </p:nvSpPr>
            <p:spPr bwMode="auto">
              <a:xfrm>
                <a:off x="625806" y="2032000"/>
                <a:ext cx="3317875" cy="3309938"/>
              </a:xfrm>
              <a:custGeom>
                <a:gdLst>
                  <a:gd name="T0" fmla="*/ 2527 w 4963"/>
                  <a:gd name="T1" fmla="*/ 262 h 4963"/>
                  <a:gd name="T2" fmla="*/ 4702 w 4963"/>
                  <a:gd name="T3" fmla="*/ 2481 h 4963"/>
                  <a:gd name="T4" fmla="*/ 2482 w 4963"/>
                  <a:gd name="T5" fmla="*/ 4701 h 4963"/>
                  <a:gd name="T6" fmla="*/ 262 w 4963"/>
                  <a:gd name="T7" fmla="*/ 2481 h 4963"/>
                  <a:gd name="T8" fmla="*/ 530 w 4963"/>
                  <a:gd name="T9" fmla="*/ 1424 h 4963"/>
                  <a:gd name="T10" fmla="*/ 303 w 4963"/>
                  <a:gd name="T11" fmla="*/ 1293 h 4963"/>
                  <a:gd name="T12" fmla="*/ 0 w 4963"/>
                  <a:gd name="T13" fmla="*/ 2481 h 4963"/>
                  <a:gd name="T14" fmla="*/ 2482 w 4963"/>
                  <a:gd name="T15" fmla="*/ 4963 h 4963"/>
                  <a:gd name="T16" fmla="*/ 4963 w 4963"/>
                  <a:gd name="T17" fmla="*/ 2481 h 4963"/>
                  <a:gd name="T18" fmla="*/ 2527 w 4963"/>
                  <a:gd name="T19" fmla="*/ 0 h 4963"/>
                  <a:gd name="T20" fmla="*/ 2527 w 4963"/>
                  <a:gd name="T21" fmla="*/ 262 h 49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63" h="4963">
                    <a:moveTo>
                      <a:pt x="2527" y="262"/>
                    </a:moveTo>
                    <a:cubicBezTo>
                      <a:pt x="3732" y="286"/>
                      <a:pt x="4702" y="1271"/>
                      <a:pt x="4702" y="2481"/>
                    </a:cubicBezTo>
                    <a:cubicBezTo>
                      <a:pt x="4702" y="3707"/>
                      <a:pt x="3708" y="4701"/>
                      <a:pt x="2482" y="4701"/>
                    </a:cubicBezTo>
                    <a:cubicBezTo>
                      <a:pt x="1256" y="4701"/>
                      <a:pt x="262" y="3707"/>
                      <a:pt x="262" y="2481"/>
                    </a:cubicBezTo>
                    <a:cubicBezTo>
                      <a:pt x="262" y="2098"/>
                      <a:pt x="359" y="1738"/>
                      <a:pt x="530" y="1424"/>
                    </a:cubicBezTo>
                    <a:lnTo>
                      <a:pt x="303" y="1293"/>
                    </a:lnTo>
                    <a:cubicBezTo>
                      <a:pt x="110" y="1646"/>
                      <a:pt x="0" y="2051"/>
                      <a:pt x="0" y="2481"/>
                    </a:cubicBezTo>
                    <a:cubicBezTo>
                      <a:pt x="0" y="3852"/>
                      <a:pt x="1111" y="4963"/>
                      <a:pt x="2482" y="4963"/>
                    </a:cubicBezTo>
                    <a:cubicBezTo>
                      <a:pt x="3852" y="4963"/>
                      <a:pt x="4963" y="3852"/>
                      <a:pt x="4963" y="2481"/>
                    </a:cubicBezTo>
                    <a:cubicBezTo>
                      <a:pt x="4963" y="1126"/>
                      <a:pt x="3877" y="24"/>
                      <a:pt x="2527" y="0"/>
                    </a:cubicBezTo>
                    <a:lnTo>
                      <a:pt x="2527" y="26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389" tIns="45694" rIns="91389" bIns="45694" numCol="1" anchor="t" anchorCtr="0" compatLnSpc="1"/>
              <a:lstStyle/>
              <a:p>
                <a:endParaRPr lang="zh-CN" altLang="en-US" sz="1800"/>
              </a:p>
            </p:txBody>
          </p:sp>
        </p:grpSp>
      </p:grpSp>
      <p:sp>
        <p:nvSpPr>
          <p:cNvPr id="7" name="椭圆 6"/>
          <p:cNvSpPr/>
          <p:nvPr/>
        </p:nvSpPr>
        <p:spPr bwMode="auto">
          <a:xfrm>
            <a:off x="2768799" y="4332405"/>
            <a:ext cx="1059920" cy="1059920"/>
          </a:xfrm>
          <a:prstGeom prst="ellipse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72" tIns="45685" rIns="91372" bIns="45685" numCol="1" rtlCol="0" anchor="t" anchorCtr="0" compatLnSpc="1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2851718" y="4495102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+mn-ea"/>
              </a:rPr>
              <a:t>目录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TextBox 35"/>
          <p:cNvSpPr txBox="1"/>
          <p:nvPr/>
        </p:nvSpPr>
        <p:spPr>
          <a:xfrm>
            <a:off x="2887596" y="4930694"/>
            <a:ext cx="8223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+mj-lt"/>
              </a:rPr>
              <a:t>Contents</a:t>
            </a:r>
            <a:endParaRPr lang="zh-CN" altLang="en-US" sz="1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23"/>
          <p:cNvSpPr/>
          <p:nvPr/>
        </p:nvSpPr>
        <p:spPr bwMode="auto">
          <a:xfrm>
            <a:off x="4566456" y="1032012"/>
            <a:ext cx="709094" cy="713852"/>
          </a:xfrm>
          <a:custGeom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24"/>
          <p:cNvSpPr/>
          <p:nvPr/>
        </p:nvSpPr>
        <p:spPr bwMode="auto">
          <a:xfrm>
            <a:off x="5345349" y="1032012"/>
            <a:ext cx="5716422" cy="713852"/>
          </a:xfrm>
          <a:custGeom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4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2" name="Freeform 25"/>
          <p:cNvSpPr/>
          <p:nvPr/>
        </p:nvSpPr>
        <p:spPr bwMode="auto">
          <a:xfrm>
            <a:off x="4566456" y="1943825"/>
            <a:ext cx="709094" cy="713852"/>
          </a:xfrm>
          <a:custGeom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Freeform 26"/>
          <p:cNvSpPr/>
          <p:nvPr/>
        </p:nvSpPr>
        <p:spPr bwMode="auto">
          <a:xfrm>
            <a:off x="5345349" y="1943825"/>
            <a:ext cx="5716422" cy="713852"/>
          </a:xfrm>
          <a:custGeom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4" name="Freeform 27"/>
          <p:cNvSpPr/>
          <p:nvPr/>
        </p:nvSpPr>
        <p:spPr bwMode="auto">
          <a:xfrm>
            <a:off x="4566456" y="2847130"/>
            <a:ext cx="709094" cy="713852"/>
          </a:xfrm>
          <a:custGeom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28"/>
          <p:cNvSpPr/>
          <p:nvPr/>
        </p:nvSpPr>
        <p:spPr bwMode="auto">
          <a:xfrm>
            <a:off x="5345349" y="2847130"/>
            <a:ext cx="5716422" cy="713852"/>
          </a:xfrm>
          <a:custGeom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3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6" name="TextBox 47"/>
          <p:cNvSpPr txBox="1"/>
          <p:nvPr/>
        </p:nvSpPr>
        <p:spPr>
          <a:xfrm>
            <a:off x="5511034" y="1096764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引疑设问明庄子</a:t>
            </a:r>
            <a:endParaRPr lang="en-US" altLang="zh-CN" sz="3200" b="1">
              <a:solidFill>
                <a:schemeClr val="tx2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17" name="TextBox 48"/>
          <p:cNvSpPr txBox="1"/>
          <p:nvPr/>
        </p:nvSpPr>
        <p:spPr>
          <a:xfrm>
            <a:off x="5511034" y="2017432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>
                <a:solidFill>
                  <a:schemeClr val="tx2"/>
                </a:solidFill>
              </a:rPr>
              <a:t>字正腔圆诵文本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8" name="TextBox 55"/>
          <p:cNvSpPr txBox="1"/>
          <p:nvPr/>
        </p:nvSpPr>
        <p:spPr>
          <a:xfrm>
            <a:off x="5493254" y="2920099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>
                <a:solidFill>
                  <a:schemeClr val="tx2"/>
                </a:solidFill>
                <a:sym typeface="+mn-ea"/>
              </a:rPr>
              <a:t>字斟句酌解文意</a:t>
            </a:r>
            <a:endParaRPr lang="zh-CN" altLang="en-US">
              <a:solidFill>
                <a:schemeClr val="tx2"/>
              </a:solidFill>
              <a:sym typeface="+mn-ea"/>
            </a:endParaRPr>
          </a:p>
        </p:txBody>
      </p:sp>
      <p:sp>
        <p:nvSpPr>
          <p:cNvPr id="19" name="TextBox 58"/>
          <p:cNvSpPr txBox="1"/>
          <p:nvPr/>
        </p:nvSpPr>
        <p:spPr>
          <a:xfrm>
            <a:off x="4686174" y="1066007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一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TextBox 59"/>
          <p:cNvSpPr txBox="1"/>
          <p:nvPr/>
        </p:nvSpPr>
        <p:spPr>
          <a:xfrm>
            <a:off x="4686174" y="1947346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TextBox 60"/>
          <p:cNvSpPr txBox="1"/>
          <p:nvPr/>
        </p:nvSpPr>
        <p:spPr>
          <a:xfrm>
            <a:off x="4686174" y="2858879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Freeform 27"/>
          <p:cNvSpPr/>
          <p:nvPr/>
        </p:nvSpPr>
        <p:spPr bwMode="auto">
          <a:xfrm>
            <a:off x="4566456" y="3759083"/>
            <a:ext cx="709094" cy="713852"/>
          </a:xfrm>
          <a:custGeom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Freeform 28"/>
          <p:cNvSpPr/>
          <p:nvPr/>
        </p:nvSpPr>
        <p:spPr bwMode="auto">
          <a:xfrm>
            <a:off x="5345349" y="3759083"/>
            <a:ext cx="5716422" cy="713852"/>
          </a:xfrm>
          <a:custGeom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24" name="TextBox 55"/>
          <p:cNvSpPr txBox="1"/>
          <p:nvPr/>
        </p:nvSpPr>
        <p:spPr>
          <a:xfrm>
            <a:off x="5511034" y="3818083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>
                <a:solidFill>
                  <a:schemeClr val="tx2"/>
                </a:solidFill>
                <a:sym typeface="+mn-ea"/>
              </a:rPr>
              <a:t>探骊得珠赏技法</a:t>
            </a:r>
            <a:endParaRPr lang="zh-CN" altLang="en-US">
              <a:solidFill>
                <a:schemeClr val="tx2"/>
              </a:solidFill>
              <a:sym typeface="+mn-ea"/>
            </a:endParaRPr>
          </a:p>
        </p:txBody>
      </p:sp>
      <p:sp>
        <p:nvSpPr>
          <p:cNvPr id="25" name="TextBox 60"/>
          <p:cNvSpPr txBox="1"/>
          <p:nvPr/>
        </p:nvSpPr>
        <p:spPr>
          <a:xfrm>
            <a:off x="4686174" y="3770831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Freeform 27"/>
          <p:cNvSpPr/>
          <p:nvPr/>
        </p:nvSpPr>
        <p:spPr bwMode="auto">
          <a:xfrm>
            <a:off x="4591211" y="4722804"/>
            <a:ext cx="709094" cy="713852"/>
          </a:xfrm>
          <a:custGeom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Freeform 28"/>
          <p:cNvSpPr/>
          <p:nvPr/>
        </p:nvSpPr>
        <p:spPr bwMode="auto">
          <a:xfrm>
            <a:off x="5370103" y="4722804"/>
            <a:ext cx="5716422" cy="713852"/>
          </a:xfrm>
          <a:custGeom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rgbClr val="7030A0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30" name="TextBox 55"/>
          <p:cNvSpPr txBox="1"/>
          <p:nvPr/>
        </p:nvSpPr>
        <p:spPr>
          <a:xfrm>
            <a:off x="5535789" y="4781803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>
                <a:solidFill>
                  <a:schemeClr val="tx2"/>
                </a:solidFill>
                <a:sym typeface="+mn-ea"/>
              </a:rPr>
              <a:t>你言我语谈收获</a:t>
            </a:r>
            <a:endParaRPr lang="zh-CN" altLang="en-US">
              <a:solidFill>
                <a:schemeClr val="tx2"/>
              </a:solidFill>
              <a:sym typeface="+mn-ea"/>
            </a:endParaRPr>
          </a:p>
        </p:txBody>
      </p:sp>
      <p:sp>
        <p:nvSpPr>
          <p:cNvPr id="31" name="TextBox 60"/>
          <p:cNvSpPr txBox="1"/>
          <p:nvPr/>
        </p:nvSpPr>
        <p:spPr>
          <a:xfrm>
            <a:off x="4710928" y="4734552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  <p:cond evt="onBegin" delay="0">
                          <p:tn val="71"/>
                        </p:cond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  <p:cond evt="onBegin" delay="0">
                          <p:tn val="76"/>
                        </p:cond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  <p:cond evt="onBegin" delay="0">
                          <p:tn val="84"/>
                        </p:cond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  <p:cond evt="onBegin" delay="0">
                          <p:tn val="89"/>
                        </p:cond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  <p:cond evt="onBegin" delay="0">
                          <p:tn val="97"/>
                        </p:cond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  <p:cond evt="onBegin" delay="0">
                          <p:tn val="102"/>
                        </p:cond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  <p:cond evt="onBegin" delay="0">
                          <p:tn val="110"/>
                        </p:cond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  <p:cond evt="onBegin" delay="0">
                          <p:tn val="115"/>
                        </p:cond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  <p:cond evt="onBegin" delay="0">
                          <p:tn val="123"/>
                        </p:cond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8" grpId="0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60705" y="537845"/>
            <a:ext cx="11070590" cy="57829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867410" y="3342640"/>
            <a:ext cx="5129530" cy="36468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24070" y="2502535"/>
            <a:ext cx="294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4400" b="1" smtClean="0">
              <a:solidFill>
                <a:srgbClr val="C84E3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1550" y="3342640"/>
            <a:ext cx="5753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引疑设问明庄子</a:t>
            </a:r>
            <a:endParaRPr lang="zh-CN" altLang="en-US" sz="4800" b="1" spc="300">
              <a:solidFill>
                <a:srgbClr val="C84E3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pic>
        <p:nvPicPr>
          <p:cNvPr id="14" name="图片 13" descr="印记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6250" y="537845"/>
            <a:ext cx="1078865" cy="17189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1205" y="1694815"/>
            <a:ext cx="1057402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庄子(约前369—前286),名周,字子休(一说子沐),战国时期宋国蒙(今河南商丘东北)人。中国古代伟大的思想家、哲学家、文学家。他继承并发展了老子的思想,是道家学派的重要代表人物。他曾做过宋国蒙地的漆园吏,与梁惠王、齐宣王是同时期人。相传,庄周自幼聪明好学,一生率性,崇尚自然,非毁礼法,傲视王侯。他生活贫困,以编草鞋为生,但淡泊名利,以清静修道为务,楚威王曾以厚礼请他担任相国,被他拒绝,从此终身不仕。</a:t>
            </a:r>
            <a:endParaRPr lang="zh-CN" sz="2800" b="0">
              <a:latin typeface="黑体" pitchFamily="49" charset="-122"/>
              <a:ea typeface="黑体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32080" y="17780"/>
            <a:ext cx="11192510" cy="1325245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作者介绍</a:t>
            </a:r>
            <a:endParaRPr lang="en-US" altLang="zh-CN" sz="5400" b="1">
              <a:solidFill>
                <a:schemeClr val="tx2"/>
              </a:solidFill>
              <a:latin typeface="微软雅黑" panose="020b0503020204020204" pitchFamily="34" charset="-122"/>
              <a:ea typeface="微软雅黑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21690" y="1821180"/>
            <a:ext cx="105029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庄周的文章,想象奇特丰富,结构变化多端,善于运用寓言和比喻,文字汪洋恣肆,意象雄浑,情致旷达,具有浓厚的浪漫主义色彩,给人超凡脱俗与崇高美妙的感受,他的作品常对黑暗现实有所揭露和抨击,也有一些积极意义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主要作品有庄周和他的门人以及后学所著《庄子》名篇有《逍遥游》《齐物论》等。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32080" y="17780"/>
            <a:ext cx="11192510" cy="1325245"/>
          </a:xfrm>
        </p:spPr>
        <p:txBody>
          <a:bodyPr>
            <a:noAutofit/>
          </a:bodyPr>
          <a:lstStyle/>
          <a:p>
            <a:pPr algn="ctr"/>
            <a:r>
              <a:rPr lang="en-US" altLang="zh-CN"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作者介绍</a:t>
            </a:r>
            <a:endParaRPr lang="en-US" altLang="zh-CN" sz="5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080" y="17780"/>
            <a:ext cx="11192510" cy="1325245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作者介绍</a:t>
            </a:r>
            <a:endParaRPr lang="en-US" altLang="zh-CN" sz="5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49020" y="1821180"/>
            <a:ext cx="98996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庄周的文章,想象奇特丰富,结构变化多端,善于运用寓言和比喻,文字汪洋恣肆,意象雄浑,情致旷达,具有浓厚的浪漫主义色彩,给人超凡脱俗与崇高美妙的感受,他的作品常对黑暗现实有所揭露和抨击,也有一些积极意义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主要作品有庄周和他的门人以及后学所著《庄子》名篇有《逍遥游》《齐物论》等。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080" y="17780"/>
            <a:ext cx="11192510" cy="1325245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庄子名言</a:t>
            </a:r>
            <a:endParaRPr sz="5400" b="1">
              <a:solidFill>
                <a:schemeClr val="tx2"/>
              </a:solidFill>
              <a:latin typeface="微软雅黑" panose="020b0503020204020204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4520" y="1499235"/>
            <a:ext cx="1072007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①吾生也有涯,而知也无涯。以有涯随无涯,殆已!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②庖人虽不治庖,尸祝不越樽俎而代之矣。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③人皆知有用之用,而莫知无用之用也。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④泉涸,鱼相与处于陆,相响以湿,相濡以沫,不如相忘于江湖。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⑤不以物挫志之谓完。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⑥孝子不谀其亲,忠臣不谄其君,臣、子之盛也。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⑦无为也,则用天下而有余;有为也,则为天下用而不足。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花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080" y="17780"/>
            <a:ext cx="11192510" cy="1325245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题目解说</a:t>
            </a:r>
            <a:endParaRPr sz="5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43380" y="1917065"/>
            <a:ext cx="899033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本文节选自《庄子·逍遥游》。</a:t>
            </a:r>
            <a:endParaRPr lang="zh-CN" sz="3200" b="0">
              <a:latin typeface="黑体" pitchFamily="49" charset="-122"/>
              <a:ea typeface="黑体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“石”,计算容量的单位,十斗为一石。“五石”是指数量。“瓠(hù)”是葫芦的一种。“五石之瓠”指可容五石的大葫芦。作者只是借“五石之瓠”来说明道理。</a:t>
            </a:r>
            <a:endParaRPr lang="zh-CN" sz="3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75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4755_1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3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3;我们为您  标注了最  适合的位  置您输入  的文字到  这里时就  是最佳视&#13;为了能让  您有更直  观的字数  感受并进  一步方便    &#13;单击此处添加小标题：&#13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PART_ID_V2" val="a-3-2"/>
  <p:tag name="KSO_WM_UNIT_TYPE" val="a"/>
  <p:tag name="KSO_WM_UNIT_VALUE" val="17"/>
</p:tagLst>
</file>

<file path=ppt/tags/tag72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75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4755_1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3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3;我们为您  标注了最  适合的位  置您输入  的文字到  这里时就  是最佳视&#13;为了能让  您有更直  观的字数  感受并进  一步方便    &#13;单击此处添加小标题：&#13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PART_ID_V2" val="a-3-2"/>
  <p:tag name="KSO_WM_UNIT_TYPE" val="a"/>
  <p:tag name="KSO_WM_UNIT_VALUE" val="17"/>
</p:tagLst>
</file>

<file path=ppt/tags/tag82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83.xml><?xml version="1.0" encoding="utf-8"?>
<p:tagLst xmlns:p="http://schemas.openxmlformats.org/presentationml/2006/main">
  <p:tag name="KSO_WM_UNIT_PLACING_PICTURE_USER_VIEWPORT" val="{&quot;height&quot;:5981,&quot;width&quot;:6055}"/>
</p:tagLst>
</file>

<file path=ppt/tags/tag84.xml><?xml version="1.0" encoding="utf-8"?>
<p:tagLst xmlns:p="http://schemas.openxmlformats.org/presentationml/2006/main">
  <p:tag name="KSO_WM_UNIT_PLACING_PICTURE_USER_VIEWPORT" val="{&quot;height&quot;:5981,&quot;width&quot;:6055}"/>
</p:tagLst>
</file>

<file path=ppt/tags/tag85.xml><?xml version="1.0" encoding="utf-8"?>
<p:tagLst xmlns:p="http://schemas.openxmlformats.org/presentationml/2006/main">
  <p:tag name="KSO_WM_UNIT_PLACING_PICTURE_USER_VIEWPORT" val="{&quot;height&quot;:5981,&quot;width&quot;:6055}"/>
</p:tagLst>
</file>

<file path=ppt/tags/tag86.xml><?xml version="1.0" encoding="utf-8"?>
<p:tagLst xmlns:p="http://schemas.openxmlformats.org/presentationml/2006/main">
  <p:tag name="KSO_WM_UNIT_PLACING_PICTURE_USER_VIEWPORT" val="{&quot;height&quot;:5981,&quot;width&quot;:6055}"/>
</p:tagLst>
</file>

<file path=ppt/tags/tag87.xml><?xml version="1.0" encoding="utf-8"?>
<p:tagLst xmlns:p="http://schemas.openxmlformats.org/presentationml/2006/main">
  <p:tag name="KSO_WM_UNIT_PLACING_PICTURE_USER_VIEWPORT" val="{&quot;height&quot;:5981,&quot;width&quot;:6055}"/>
</p:tagLst>
</file>

<file path=ppt/tags/tag88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85</Paragraphs>
  <Slides>24</Slides>
  <Notes>20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5">
      <vt:lpstr>Arial</vt:lpstr>
      <vt:lpstr>微软雅黑</vt:lpstr>
      <vt:lpstr>Wingdings</vt:lpstr>
      <vt:lpstr>宋体</vt:lpstr>
      <vt:lpstr>Calibri Light</vt:lpstr>
      <vt:lpstr>Calibri</vt:lpstr>
      <vt:lpstr>华文行楷</vt:lpstr>
      <vt:lpstr>隶书</vt:lpstr>
      <vt:lpstr>黑体</vt:lpstr>
      <vt:lpstr>WPS-Bullets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        作者介绍</vt:lpstr>
      <vt:lpstr>       作者介绍</vt:lpstr>
      <vt:lpstr>     作者介绍</vt:lpstr>
      <vt:lpstr>        庄子名言</vt:lpstr>
      <vt:lpstr>      题目解说</vt:lpstr>
      <vt:lpstr>       文学常识</vt:lpstr>
      <vt:lpstr>       写作背景</vt:lpstr>
      <vt:lpstr>PowerPoint Presentation</vt:lpstr>
      <vt:lpstr>       </vt:lpstr>
      <vt:lpstr>PowerPoint Presentation</vt:lpstr>
      <vt:lpstr>PowerPoint Presentation</vt:lpstr>
      <vt:lpstr>PowerPoint Presentation</vt:lpstr>
      <vt:lpstr>       问题研讨</vt:lpstr>
      <vt:lpstr>    主题归纳</vt:lpstr>
      <vt:lpstr>PowerPoint Presentation</vt:lpstr>
      <vt:lpstr>      寓言说理,情感鲜明</vt:lpstr>
      <vt:lpstr>      寓言说理,情感鲜明</vt:lpstr>
      <vt:lpstr>PowerPoint Presentation</vt:lpstr>
      <vt:lpstr>对惠子和庄子的大瓠之争,应如何理解?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愚笨的樵夫</cp:lastModifiedBy>
  <cp:revision>211</cp:revision>
  <dcterms:created xsi:type="dcterms:W3CDTF">2019-06-19T02:08:00Z</dcterms:created>
  <dcterms:modified xsi:type="dcterms:W3CDTF">2020-08-31T01:52:47Z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