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90" r:id="rId3"/>
    <p:sldId id="259" r:id="rId4"/>
    <p:sldId id="260" r:id="rId5"/>
    <p:sldId id="262" r:id="rId6"/>
    <p:sldId id="263" r:id="rId7"/>
    <p:sldId id="264" r:id="rId8"/>
    <p:sldId id="265" r:id="rId9"/>
    <p:sldId id="266" r:id="rId10"/>
    <p:sldId id="268" r:id="rId11"/>
    <p:sldId id="267" r:id="rId12"/>
    <p:sldId id="269" r:id="rId13"/>
    <p:sldId id="270" r:id="rId14"/>
    <p:sldId id="271" r:id="rId15"/>
    <p:sldId id="272" r:id="rId16"/>
    <p:sldId id="273" r:id="rId17"/>
    <p:sldId id="274" r:id="rId18"/>
    <p:sldId id="257" r:id="rId19"/>
    <p:sldId id="275" r:id="rId20"/>
    <p:sldId id="276" r:id="rId21"/>
    <p:sldId id="277" r:id="rId22"/>
    <p:sldId id="278" r:id="rId23"/>
    <p:sldId id="279" r:id="rId24"/>
    <p:sldId id="256" r:id="rId25"/>
    <p:sldId id="280" r:id="rId26"/>
    <p:sldId id="281" r:id="rId27"/>
    <p:sldId id="282" r:id="rId28"/>
    <p:sldId id="283" r:id="rId29"/>
    <p:sldId id="284" r:id="rId30"/>
    <p:sldId id="285" r:id="rId31"/>
    <p:sldId id="286" r:id="rId32"/>
    <p:sldId id="287" r:id="rId33"/>
    <p:sldId id="288" r:id="rId34"/>
    <p:sldId id="289" r:id="rId35"/>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58"/>
        <p:guide pos="2848"/>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8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8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8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8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8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8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8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8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8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8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8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8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9" name="标题 1"/>
          <p:cNvSpPr>
            <a:spLocks noGrp="1"/>
          </p:cNvSpPr>
          <p:nvPr>
            <p:ph type="ctrTitle"/>
          </p:nvPr>
        </p:nvSpPr>
        <p:spPr>
          <a:xfrm>
            <a:off x="79375" y="1122363"/>
            <a:ext cx="8964613" cy="2387600"/>
          </a:xfrm>
        </p:spPr>
        <p:txBody>
          <a:bodyPr anchor="b"/>
          <a:p>
            <a:pPr defTabSz="914400">
              <a:buNone/>
            </a:pPr>
            <a:r>
              <a:rPr lang="zh-CN" altLang="en-US" sz="9600" kern="1200" baseline="0">
                <a:solidFill>
                  <a:srgbClr val="FF0000"/>
                </a:solidFill>
                <a:latin typeface="隶书" charset="-122"/>
                <a:ea typeface="隶书" charset="-122"/>
                <a:cs typeface="+mj-cs"/>
              </a:rPr>
              <a:t>任务驱动型作文</a:t>
            </a:r>
            <a:br>
              <a:rPr lang="zh-CN" altLang="en-US" sz="9600" kern="1200" baseline="0">
                <a:solidFill>
                  <a:srgbClr val="FF0000"/>
                </a:solidFill>
                <a:latin typeface="隶书" charset="-122"/>
                <a:ea typeface="隶书" charset="-122"/>
                <a:cs typeface="+mj-cs"/>
              </a:rPr>
            </a:br>
            <a:r>
              <a:rPr lang="zh-CN" altLang="en-US" sz="9600" kern="1200" baseline="0">
                <a:solidFill>
                  <a:srgbClr val="FF0000"/>
                </a:solidFill>
                <a:latin typeface="隶书" charset="-122"/>
                <a:ea typeface="隶书" charset="-122"/>
                <a:cs typeface="+mj-cs"/>
              </a:rPr>
              <a:t>写作指导</a:t>
            </a:r>
            <a:endParaRPr lang="zh-CN" altLang="en-US" sz="9600" kern="1200" baseline="0">
              <a:solidFill>
                <a:srgbClr val="FF0000"/>
              </a:solidFill>
              <a:latin typeface="隶书" charset="-122"/>
              <a:ea typeface="隶书" charset="-122"/>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内容占位符 2"/>
          <p:cNvSpPr>
            <a:spLocks noGrp="1"/>
          </p:cNvSpPr>
          <p:nvPr>
            <p:ph idx="1"/>
          </p:nvPr>
        </p:nvSpPr>
        <p:spPr>
          <a:xfrm>
            <a:off x="107950" y="333375"/>
            <a:ext cx="8785225" cy="6408738"/>
          </a:xfrm>
        </p:spPr>
        <p:txBody>
          <a:bodyPr wrap="square" lIns="91440" tIns="45720" rIns="91440" bIns="45720" anchor="t"/>
          <a:p>
            <a:r>
              <a:rPr lang="zh-CN" altLang="zh-CN" sz="2800" b="1" dirty="0">
                <a:solidFill>
                  <a:srgbClr val="FF0000"/>
                </a:solidFill>
              </a:rPr>
              <a:t>五、理性思辨的意识</a:t>
            </a:r>
            <a:endParaRPr lang="zh-CN" altLang="zh-CN" sz="2800" b="1" dirty="0">
              <a:solidFill>
                <a:srgbClr val="FF0000"/>
              </a:solidFill>
            </a:endParaRPr>
          </a:p>
          <a:p>
            <a:r>
              <a:rPr lang="en-US" altLang="zh-CN" sz="2800" b="1" dirty="0"/>
              <a:t>          </a:t>
            </a:r>
            <a:r>
              <a:rPr lang="zh-CN" altLang="zh-CN" sz="2800" b="1" dirty="0"/>
              <a:t>要考生具有理性思辨的意识，一方面是应对高考新材料作文的需要，另一方面则是培养现代国民的要求。</a:t>
            </a:r>
            <a:endParaRPr lang="zh-CN" altLang="zh-CN" sz="2800" b="1" dirty="0"/>
          </a:p>
          <a:p>
            <a:r>
              <a:rPr lang="en-US" altLang="zh-CN" sz="2800" b="1" dirty="0"/>
              <a:t>         </a:t>
            </a:r>
            <a:r>
              <a:rPr lang="zh-CN" altLang="zh-CN" sz="2800" b="1" dirty="0"/>
              <a:t>理性思辨意识的第一个表现是</a:t>
            </a:r>
            <a:r>
              <a:rPr lang="zh-CN" altLang="zh-CN" sz="2800" b="1" dirty="0">
                <a:solidFill>
                  <a:srgbClr val="FF0000"/>
                </a:solidFill>
              </a:rPr>
              <a:t>要求考生有思想，会思考，能独立发表个性化见解，能追根溯源，准确立意，</a:t>
            </a:r>
            <a:r>
              <a:rPr lang="zh-CN" altLang="zh-CN" sz="2800" b="1" dirty="0"/>
              <a:t>能分析具体原因，选择最佳的说理方式与角度，并能明晰分歧所在，进行深入剖析，层层论证，而不至于假大空地喊口号，无病呻吟地故作高深，心灵鸡汤式的流于肤浅。 </a:t>
            </a:r>
            <a:endParaRPr lang="zh-CN" altLang="zh-CN" sz="2800" b="1" dirty="0"/>
          </a:p>
          <a:p>
            <a:r>
              <a:rPr lang="en-US" altLang="zh-CN" sz="2800" b="1" dirty="0"/>
              <a:t>        </a:t>
            </a:r>
            <a:r>
              <a:rPr lang="zh-CN" altLang="zh-CN" sz="2800" b="1" dirty="0"/>
              <a:t>理性思辨意识的另一个表现则是</a:t>
            </a:r>
            <a:r>
              <a:rPr lang="zh-CN" altLang="zh-CN" sz="2800" b="1" dirty="0">
                <a:solidFill>
                  <a:srgbClr val="FF0000"/>
                </a:solidFill>
              </a:rPr>
              <a:t>能辩证、不极端，避免过激的评论与指责。</a:t>
            </a:r>
            <a:endParaRPr lang="zh-CN" altLang="en-US" sz="2800" b="1"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内容占位符 2"/>
          <p:cNvSpPr>
            <a:spLocks noGrp="1"/>
          </p:cNvSpPr>
          <p:nvPr>
            <p:ph idx="1"/>
          </p:nvPr>
        </p:nvSpPr>
        <p:spPr>
          <a:xfrm>
            <a:off x="0" y="0"/>
            <a:ext cx="9144000" cy="6858000"/>
          </a:xfrm>
        </p:spPr>
        <p:txBody>
          <a:bodyPr wrap="square" lIns="91440" tIns="45720" rIns="91440" bIns="45720" anchor="t"/>
          <a:p>
            <a:endParaRPr lang="zh-CN" altLang="en-US" dirty="0"/>
          </a:p>
          <a:p>
            <a:endParaRPr lang="zh-CN" altLang="en-US" dirty="0"/>
          </a:p>
          <a:p>
            <a:pPr>
              <a:lnSpc>
                <a:spcPts val="3900"/>
              </a:lnSpc>
            </a:pPr>
            <a:r>
              <a:rPr lang="zh-CN" altLang="zh-CN" b="1" dirty="0">
                <a:solidFill>
                  <a:srgbClr val="FF0000"/>
                </a:solidFill>
              </a:rPr>
              <a:t>二、任务驱动型作文写作的解题思路</a:t>
            </a:r>
            <a:endParaRPr lang="zh-CN" altLang="zh-CN" b="1" dirty="0">
              <a:solidFill>
                <a:srgbClr val="FF0000"/>
              </a:solidFill>
            </a:endParaRPr>
          </a:p>
          <a:p>
            <a:pPr>
              <a:lnSpc>
                <a:spcPts val="3900"/>
              </a:lnSpc>
            </a:pPr>
            <a:r>
              <a:rPr lang="en-US" altLang="zh-CN" b="1" dirty="0">
                <a:solidFill>
                  <a:srgbClr val="0000FF"/>
                </a:solidFill>
              </a:rPr>
              <a:t>1</a:t>
            </a:r>
            <a:r>
              <a:rPr lang="zh-CN" altLang="zh-CN" b="1" dirty="0">
                <a:solidFill>
                  <a:srgbClr val="0000FF"/>
                </a:solidFill>
              </a:rPr>
              <a:t>、体式驱动</a:t>
            </a:r>
            <a:r>
              <a:rPr lang="en-US" altLang="zh-CN" b="1" dirty="0">
                <a:solidFill>
                  <a:srgbClr val="0000FF"/>
                </a:solidFill>
              </a:rPr>
              <a:t>----</a:t>
            </a:r>
            <a:r>
              <a:rPr lang="zh-CN" altLang="zh-CN" b="1" dirty="0">
                <a:solidFill>
                  <a:srgbClr val="0000FF"/>
                </a:solidFill>
              </a:rPr>
              <a:t>写成议论文</a:t>
            </a:r>
            <a:endParaRPr lang="zh-CN" altLang="zh-CN" b="1" dirty="0">
              <a:solidFill>
                <a:srgbClr val="0000FF"/>
              </a:solidFill>
            </a:endParaRPr>
          </a:p>
          <a:p>
            <a:pPr>
              <a:lnSpc>
                <a:spcPts val="3900"/>
              </a:lnSpc>
            </a:pPr>
            <a:r>
              <a:rPr lang="en-US" altLang="zh-CN" b="1" dirty="0">
                <a:solidFill>
                  <a:srgbClr val="0000FF"/>
                </a:solidFill>
              </a:rPr>
              <a:t>2</a:t>
            </a:r>
            <a:r>
              <a:rPr lang="zh-CN" altLang="zh-CN" b="1" dirty="0">
                <a:solidFill>
                  <a:srgbClr val="0000FF"/>
                </a:solidFill>
              </a:rPr>
              <a:t>、内容驱动</a:t>
            </a:r>
            <a:r>
              <a:rPr lang="en-US" altLang="zh-CN" b="1" dirty="0">
                <a:solidFill>
                  <a:srgbClr val="0000FF"/>
                </a:solidFill>
              </a:rPr>
              <a:t>----</a:t>
            </a:r>
            <a:r>
              <a:rPr lang="zh-CN" altLang="zh-CN" b="1" dirty="0">
                <a:solidFill>
                  <a:srgbClr val="0000FF"/>
                </a:solidFill>
              </a:rPr>
              <a:t>内容的规定</a:t>
            </a:r>
            <a:endParaRPr lang="zh-CN" altLang="zh-CN" b="1" dirty="0">
              <a:solidFill>
                <a:srgbClr val="0000FF"/>
              </a:solidFill>
            </a:endParaRPr>
          </a:p>
          <a:p>
            <a:pPr>
              <a:lnSpc>
                <a:spcPts val="3900"/>
              </a:lnSpc>
            </a:pPr>
            <a:r>
              <a:rPr lang="en-US" altLang="zh-CN" b="1" dirty="0">
                <a:solidFill>
                  <a:srgbClr val="0000FF"/>
                </a:solidFill>
              </a:rPr>
              <a:t>3</a:t>
            </a:r>
            <a:r>
              <a:rPr lang="zh-CN" altLang="zh-CN" b="1" dirty="0">
                <a:solidFill>
                  <a:srgbClr val="0000FF"/>
                </a:solidFill>
              </a:rPr>
              <a:t>、思维驱动</a:t>
            </a:r>
            <a:r>
              <a:rPr lang="en-US" altLang="zh-CN" b="1" dirty="0">
                <a:solidFill>
                  <a:srgbClr val="0000FF"/>
                </a:solidFill>
              </a:rPr>
              <a:t>----</a:t>
            </a:r>
            <a:r>
              <a:rPr lang="zh-CN" altLang="zh-CN" b="1" dirty="0">
                <a:solidFill>
                  <a:srgbClr val="0000FF"/>
                </a:solidFill>
              </a:rPr>
              <a:t>争议的焦点</a:t>
            </a:r>
            <a:endParaRPr lang="zh-CN" altLang="zh-CN" b="1" dirty="0">
              <a:solidFill>
                <a:srgbClr val="0000FF"/>
              </a:solidFill>
            </a:endParaRPr>
          </a:p>
          <a:p>
            <a:pPr>
              <a:lnSpc>
                <a:spcPts val="3900"/>
              </a:lnSpc>
            </a:pPr>
            <a:r>
              <a:rPr lang="en-US" altLang="zh-CN" b="1" dirty="0">
                <a:solidFill>
                  <a:srgbClr val="0000FF"/>
                </a:solidFill>
              </a:rPr>
              <a:t>4</a:t>
            </a:r>
            <a:r>
              <a:rPr lang="zh-CN" altLang="zh-CN" b="1" dirty="0">
                <a:solidFill>
                  <a:srgbClr val="0000FF"/>
                </a:solidFill>
              </a:rPr>
              <a:t>、对象驱动</a:t>
            </a:r>
            <a:r>
              <a:rPr lang="en-US" altLang="zh-CN" b="1" dirty="0">
                <a:solidFill>
                  <a:srgbClr val="0000FF"/>
                </a:solidFill>
              </a:rPr>
              <a:t>----</a:t>
            </a:r>
            <a:r>
              <a:rPr lang="zh-CN" altLang="zh-CN" b="1" dirty="0">
                <a:solidFill>
                  <a:srgbClr val="0000FF"/>
                </a:solidFill>
              </a:rPr>
              <a:t>对以上事情你怎么看</a:t>
            </a:r>
            <a:endParaRPr lang="zh-CN" altLang="en-US" b="1" dirty="0">
              <a:solidFill>
                <a:srgbClr val="0000F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内容占位符 2"/>
          <p:cNvSpPr>
            <a:spLocks noGrp="1"/>
          </p:cNvSpPr>
          <p:nvPr>
            <p:ph idx="1"/>
          </p:nvPr>
        </p:nvSpPr>
        <p:spPr>
          <a:xfrm>
            <a:off x="0" y="404813"/>
            <a:ext cx="9036050" cy="6119812"/>
          </a:xfrm>
        </p:spPr>
        <p:txBody>
          <a:bodyPr wrap="square" lIns="91440" tIns="45720" rIns="91440" bIns="45720" anchor="t"/>
          <a:p>
            <a:pPr>
              <a:lnSpc>
                <a:spcPts val="3700"/>
              </a:lnSpc>
            </a:pPr>
            <a:r>
              <a:rPr lang="zh-CN" altLang="en-US" sz="2800" dirty="0"/>
              <a:t>       </a:t>
            </a:r>
            <a:r>
              <a:rPr lang="zh-CN" altLang="zh-CN" sz="2800" b="1" dirty="0"/>
              <a:t>任务驱动型作文写作分为两部分，</a:t>
            </a:r>
            <a:r>
              <a:rPr lang="zh-CN" altLang="zh-CN" sz="2800" b="1" dirty="0">
                <a:solidFill>
                  <a:srgbClr val="FF0000"/>
                </a:solidFill>
              </a:rPr>
              <a:t>阅读材料审题和任务写作部分。</a:t>
            </a:r>
            <a:r>
              <a:rPr lang="zh-CN" altLang="zh-CN" sz="2800" b="1" dirty="0"/>
              <a:t>要注意：</a:t>
            </a:r>
            <a:endParaRPr lang="zh-CN" altLang="zh-CN" sz="2800" b="1" dirty="0"/>
          </a:p>
          <a:p>
            <a:pPr>
              <a:lnSpc>
                <a:spcPts val="3700"/>
              </a:lnSpc>
            </a:pPr>
            <a:r>
              <a:rPr lang="zh-CN" altLang="en-US" sz="2800" b="1" dirty="0"/>
              <a:t>     </a:t>
            </a:r>
            <a:r>
              <a:rPr lang="zh-CN" altLang="zh-CN" sz="2800" b="1" dirty="0"/>
              <a:t>（一）阅读材料并要读懂材料。我们只有在掌握材料的范围、含意后才能进行写作，所以第一步阅读非常重要；</a:t>
            </a:r>
            <a:endParaRPr lang="zh-CN" altLang="zh-CN" sz="2800" b="1" dirty="0"/>
          </a:p>
          <a:p>
            <a:pPr>
              <a:lnSpc>
                <a:spcPts val="3700"/>
              </a:lnSpc>
            </a:pPr>
            <a:r>
              <a:rPr lang="zh-CN" altLang="en-US" sz="2800" b="1" dirty="0"/>
              <a:t>      </a:t>
            </a:r>
            <a:r>
              <a:rPr lang="zh-CN" altLang="zh-CN" sz="2800" b="1" dirty="0">
                <a:solidFill>
                  <a:srgbClr val="FF0000"/>
                </a:solidFill>
              </a:rPr>
              <a:t>（二）任务驱动型作文写作要求考生去发表议论的主题，往往就是材料要揭示的某种主题。所以，考生可以从命题者给出的论题里找到中心词，关键语句，防止离题。</a:t>
            </a:r>
            <a:endParaRPr lang="zh-CN" altLang="zh-CN" sz="2800" b="1" dirty="0">
              <a:solidFill>
                <a:srgbClr val="FF0000"/>
              </a:solidFill>
            </a:endParaRPr>
          </a:p>
          <a:p>
            <a:pPr>
              <a:lnSpc>
                <a:spcPts val="3700"/>
              </a:lnSpc>
            </a:pPr>
            <a:r>
              <a:rPr lang="zh-CN" altLang="en-US" sz="2800" b="1" dirty="0"/>
              <a:t>      </a:t>
            </a:r>
            <a:r>
              <a:rPr lang="zh-CN" altLang="zh-CN" sz="2800" b="1" dirty="0"/>
              <a:t>（三）往往这样的命题材料不止一个，所以要仔细分析材料间的异同，为写作做好准备。</a:t>
            </a:r>
            <a:endParaRPr lang="zh-CN" altLang="en-US" sz="28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内容占位符 2"/>
          <p:cNvSpPr>
            <a:spLocks noGrp="1"/>
          </p:cNvSpPr>
          <p:nvPr>
            <p:ph idx="1"/>
          </p:nvPr>
        </p:nvSpPr>
        <p:spPr>
          <a:xfrm>
            <a:off x="227013" y="252413"/>
            <a:ext cx="8229600" cy="6126163"/>
          </a:xfrm>
        </p:spPr>
        <p:txBody>
          <a:bodyPr vert="horz" wrap="square" lIns="91440" tIns="45720" rIns="91440" bIns="45720" anchor="t"/>
          <a:p>
            <a:pPr eaLnBrk="1" fontAlgn="base" hangingPunct="1">
              <a:lnSpc>
                <a:spcPct val="90000"/>
              </a:lnSpc>
            </a:pPr>
            <a:endParaRPr lang="zh-CN" altLang="en-US" strike="noStrike" noProof="1" dirty="0"/>
          </a:p>
          <a:p>
            <a:pPr marL="0" indent="0" eaLnBrk="1" fontAlgn="base" hangingPunct="1">
              <a:lnSpc>
                <a:spcPct val="90000"/>
              </a:lnSpc>
              <a:buNone/>
            </a:pPr>
            <a:r>
              <a:rPr lang="zh-CN" altLang="zh-CN" b="1" strike="noStrike" noProof="1" dirty="0"/>
              <a:t>（四）任务驱动型作文写作既然是先</a:t>
            </a:r>
            <a:r>
              <a:rPr lang="en-US" altLang="zh-CN" b="1" strike="noStrike" noProof="1" dirty="0"/>
              <a:t>“</a:t>
            </a:r>
            <a:r>
              <a:rPr lang="zh-CN" altLang="zh-CN" b="1" strike="noStrike" noProof="1" dirty="0"/>
              <a:t>读</a:t>
            </a:r>
            <a:r>
              <a:rPr lang="en-US" altLang="zh-CN" b="1" strike="noStrike" noProof="1" dirty="0"/>
              <a:t>”</a:t>
            </a:r>
            <a:r>
              <a:rPr lang="zh-CN" altLang="zh-CN" b="1" strike="noStrike" noProof="1" dirty="0"/>
              <a:t>后</a:t>
            </a:r>
            <a:r>
              <a:rPr lang="en-US" altLang="zh-CN" b="1" strike="noStrike" noProof="1" dirty="0"/>
              <a:t>“</a:t>
            </a:r>
            <a:r>
              <a:rPr lang="zh-CN" altLang="zh-CN" b="1" strike="noStrike" noProof="1" dirty="0"/>
              <a:t>写</a:t>
            </a:r>
            <a:r>
              <a:rPr lang="en-US" altLang="zh-CN" b="1" strike="noStrike" noProof="1" dirty="0"/>
              <a:t>”</a:t>
            </a:r>
            <a:r>
              <a:rPr lang="zh-CN" altLang="zh-CN" b="1" strike="noStrike" noProof="1" dirty="0"/>
              <a:t>，是读后有感而发，那么，</a:t>
            </a:r>
            <a:r>
              <a:rPr lang="en-US" altLang="zh-CN" b="1" strike="noStrike" noProof="1" dirty="0">
                <a:solidFill>
                  <a:srgbClr val="FF0000"/>
                </a:solidFill>
              </a:rPr>
              <a:t>“</a:t>
            </a:r>
            <a:r>
              <a:rPr lang="zh-CN" altLang="zh-CN" b="1" strike="noStrike" noProof="1" dirty="0">
                <a:solidFill>
                  <a:srgbClr val="FF0000"/>
                </a:solidFill>
              </a:rPr>
              <a:t>读的内容</a:t>
            </a:r>
            <a:r>
              <a:rPr lang="en-US" altLang="zh-CN" b="1" strike="noStrike" noProof="1" dirty="0">
                <a:solidFill>
                  <a:srgbClr val="FF0000"/>
                </a:solidFill>
              </a:rPr>
              <a:t>”</a:t>
            </a:r>
            <a:r>
              <a:rPr lang="zh-CN" altLang="zh-CN" b="1" strike="noStrike" noProof="1" dirty="0">
                <a:solidFill>
                  <a:srgbClr val="FF0000"/>
                </a:solidFill>
              </a:rPr>
              <a:t>和</a:t>
            </a:r>
            <a:r>
              <a:rPr lang="en-US" altLang="zh-CN" b="1" strike="noStrike" noProof="1" dirty="0">
                <a:solidFill>
                  <a:srgbClr val="FF0000"/>
                </a:solidFill>
              </a:rPr>
              <a:t>“</a:t>
            </a:r>
            <a:r>
              <a:rPr lang="zh-CN" altLang="zh-CN" b="1" strike="noStrike" noProof="1" dirty="0">
                <a:solidFill>
                  <a:srgbClr val="FF0000"/>
                </a:solidFill>
              </a:rPr>
              <a:t>感的内容</a:t>
            </a:r>
            <a:r>
              <a:rPr lang="en-US" altLang="zh-CN" b="1" strike="noStrike" noProof="1" dirty="0">
                <a:solidFill>
                  <a:srgbClr val="FF0000"/>
                </a:solidFill>
              </a:rPr>
              <a:t>”</a:t>
            </a:r>
            <a:r>
              <a:rPr lang="zh-CN" altLang="zh-CN" b="1" strike="noStrike" noProof="1" dirty="0">
                <a:solidFill>
                  <a:srgbClr val="FF0000"/>
                </a:solidFill>
              </a:rPr>
              <a:t>要有机地联系起来，开头要引述材料，后面要针对材料，联系写作任务而写作。</a:t>
            </a:r>
            <a:endParaRPr lang="zh-CN" altLang="zh-CN" b="1" strike="noStrike" noProof="1" dirty="0">
              <a:solidFill>
                <a:srgbClr val="FF0000"/>
              </a:solidFill>
            </a:endParaRPr>
          </a:p>
          <a:p>
            <a:pPr marL="0" indent="0" eaLnBrk="1" fontAlgn="base" hangingPunct="1">
              <a:lnSpc>
                <a:spcPts val="3600"/>
              </a:lnSpc>
              <a:buNone/>
            </a:pPr>
            <a:r>
              <a:rPr lang="zh-CN" altLang="zh-CN" b="1" strike="noStrike" noProof="1" dirty="0"/>
              <a:t>（五）就材料的范围而言</a:t>
            </a:r>
            <a:r>
              <a:rPr lang="zh-CN" altLang="en-US" b="1" strike="noStrike" noProof="1" dirty="0"/>
              <a:t>，</a:t>
            </a:r>
            <a:r>
              <a:rPr lang="zh-CN" altLang="zh-CN" b="1" strike="noStrike" noProof="1" dirty="0"/>
              <a:t>就写作任务而言是</a:t>
            </a:r>
            <a:r>
              <a:rPr lang="zh-CN" altLang="zh-CN" b="1" strike="noStrike" noProof="1" dirty="0">
                <a:solidFill>
                  <a:srgbClr val="FF0000"/>
                </a:solidFill>
              </a:rPr>
              <a:t>就事论事</a:t>
            </a:r>
            <a:r>
              <a:rPr lang="zh-CN" altLang="zh-CN" b="1" strike="noStrike" noProof="1" dirty="0"/>
              <a:t>；就材料含意、行文中说理论证而言是</a:t>
            </a:r>
            <a:r>
              <a:rPr lang="zh-CN" altLang="zh-CN" b="1" strike="noStrike" noProof="1" dirty="0">
                <a:solidFill>
                  <a:srgbClr val="FF0000"/>
                </a:solidFill>
              </a:rPr>
              <a:t>就事论理</a:t>
            </a:r>
            <a:r>
              <a:rPr lang="zh-CN" altLang="zh-CN" b="1" strike="noStrike" noProof="1" dirty="0"/>
              <a:t>。说理就是思辨，就要比较辨析，就要具体问题具体分析。</a:t>
            </a:r>
            <a:endParaRPr lang="zh-CN" altLang="zh-CN" b="1" strike="noStrike" noProof="1" dirty="0"/>
          </a:p>
          <a:p>
            <a:pPr marL="0" indent="0" eaLnBrk="1" fontAlgn="base" hangingPunct="1">
              <a:lnSpc>
                <a:spcPts val="3600"/>
              </a:lnSpc>
              <a:buNone/>
            </a:pPr>
            <a:r>
              <a:rPr lang="zh-CN" altLang="zh-CN" b="1" strike="noStrike" noProof="1" dirty="0"/>
              <a:t>（六）写作任务是什么？一定分析透彻，否则累死也无功。</a:t>
            </a:r>
            <a:endParaRPr lang="zh-CN" altLang="en-US" b="1" strike="noStrike" noProof="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内容占位符 2"/>
          <p:cNvSpPr>
            <a:spLocks noGrp="1"/>
          </p:cNvSpPr>
          <p:nvPr>
            <p:ph idx="1"/>
          </p:nvPr>
        </p:nvSpPr>
        <p:spPr>
          <a:xfrm>
            <a:off x="0" y="188913"/>
            <a:ext cx="9144000" cy="6408738"/>
          </a:xfrm>
        </p:spPr>
        <p:txBody>
          <a:bodyPr vert="horz" wrap="square" lIns="91440" tIns="45720" rIns="91440" bIns="45720" anchor="t"/>
          <a:p>
            <a:pPr marL="0" indent="0" eaLnBrk="1" fontAlgn="base" hangingPunct="1">
              <a:lnSpc>
                <a:spcPts val="3800"/>
              </a:lnSpc>
              <a:buNone/>
            </a:pPr>
            <a:r>
              <a:rPr lang="zh-CN" altLang="zh-CN" sz="2800" b="1" strike="noStrike" noProof="1" dirty="0">
                <a:solidFill>
                  <a:srgbClr val="FF0000"/>
                </a:solidFill>
              </a:rPr>
              <a:t>任务驱动型作文写作的应对策略</a:t>
            </a:r>
            <a:endParaRPr lang="zh-CN" altLang="zh-CN" sz="2800" b="1" strike="noStrike" noProof="1" dirty="0">
              <a:solidFill>
                <a:srgbClr val="FF0000"/>
              </a:solidFill>
            </a:endParaRPr>
          </a:p>
          <a:p>
            <a:pPr eaLnBrk="1" fontAlgn="base" hangingPunct="1">
              <a:lnSpc>
                <a:spcPts val="3800"/>
              </a:lnSpc>
            </a:pPr>
            <a:r>
              <a:rPr lang="en-US" altLang="zh-CN" sz="2800" b="1" strike="noStrike" noProof="1" dirty="0"/>
              <a:t>       1</a:t>
            </a:r>
            <a:r>
              <a:rPr lang="zh-CN" altLang="zh-CN" sz="2800" b="1" strike="noStrike" noProof="1" dirty="0"/>
              <a:t>．在阅读中培养感悟能力。</a:t>
            </a:r>
            <a:r>
              <a:rPr lang="zh-CN" altLang="zh-CN" sz="2800" b="1" strike="noStrike" noProof="1" dirty="0">
                <a:solidFill>
                  <a:srgbClr val="FF0000"/>
                </a:solidFill>
              </a:rPr>
              <a:t>任务驱动型作文写作要对材料进行分析理解，要求考生要理解材料，把握材料的主旨。</a:t>
            </a:r>
            <a:r>
              <a:rPr lang="zh-CN" altLang="zh-CN" sz="2800" b="1" strike="noStrike" noProof="1" dirty="0"/>
              <a:t>因此，考生在平时的阅读训练中要有意识地去概括文章的内容要点或中心思想。提高认识能力。</a:t>
            </a:r>
            <a:endParaRPr lang="zh-CN" altLang="zh-CN" sz="2800" b="1" strike="noStrike" noProof="1" dirty="0"/>
          </a:p>
          <a:p>
            <a:pPr eaLnBrk="1" fontAlgn="base" hangingPunct="1">
              <a:lnSpc>
                <a:spcPts val="3800"/>
              </a:lnSpc>
            </a:pPr>
            <a:r>
              <a:rPr lang="en-US" altLang="zh-CN" sz="2800" b="1" strike="noStrike" noProof="1" dirty="0"/>
              <a:t>       </a:t>
            </a:r>
            <a:r>
              <a:rPr lang="en-US" altLang="zh-CN" sz="2800" b="1" strike="noStrike" noProof="1" dirty="0">
                <a:solidFill>
                  <a:srgbClr val="FF0000"/>
                </a:solidFill>
              </a:rPr>
              <a:t>2</a:t>
            </a:r>
            <a:r>
              <a:rPr lang="zh-CN" altLang="zh-CN" sz="2800" b="1" strike="noStrike" noProof="1" dirty="0">
                <a:solidFill>
                  <a:srgbClr val="FF0000"/>
                </a:solidFill>
              </a:rPr>
              <a:t>．扩大阅读面，积累素材。</a:t>
            </a:r>
            <a:r>
              <a:rPr lang="zh-CN" altLang="zh-CN" sz="2800" b="1" strike="noStrike" noProof="1" dirty="0"/>
              <a:t>除了课程内的阅读，考生在平时要多阅读，尤其是要多读报，要多关注一些时事话题，如环保、教育、娱乐、科技等。而且，一般读了以后多少会有些感悟，那么一旦在写作中真的碰到这类题材，由这个材料引发议论就是很自然的事情了。在备考时，考生也可以把平时所做的阅读理解作为很好的素材库并积累一些相关话题。</a:t>
            </a:r>
            <a:endParaRPr lang="zh-CN" altLang="en-US" sz="2800" b="1" strike="noStrike" noProof="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3025" y="-50800"/>
            <a:ext cx="8899525" cy="6337300"/>
          </a:xfrm>
        </p:spPr>
        <p:txBody>
          <a:bodyPr vert="horz" wrap="square" lIns="91440" tIns="45720" rIns="91440" bIns="45720" numCol="1" anchor="t" anchorCtr="0" compatLnSpc="1">
            <a:noAutofit/>
          </a:bodyPr>
          <a:lstStyle/>
          <a:p>
            <a:pPr marL="0" marR="0" lvl="0" indent="0" algn="l" defTabSz="914400" rtl="0" eaLnBrk="1" fontAlgn="base" latinLnBrk="0" hangingPunct="1">
              <a:lnSpc>
                <a:spcPct val="80000"/>
              </a:lnSpc>
              <a:spcBef>
                <a:spcPct val="20000"/>
              </a:spcBef>
              <a:spcAft>
                <a:spcPct val="0"/>
              </a:spcAft>
              <a:buClrTx/>
              <a:buSzTx/>
              <a:buFont typeface="Arial" panose="02080604020202020204" pitchFamily="34" charset="0"/>
              <a:buNone/>
              <a:defRPr/>
            </a:pPr>
            <a:endParaRPr kumimoji="0" lang="en-US"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ts val="3800"/>
              </a:lnSpc>
              <a:spcBef>
                <a:spcPct val="20000"/>
              </a:spcBef>
              <a:spcAft>
                <a:spcPct val="0"/>
              </a:spcAft>
              <a:buClrTx/>
              <a:buSzTx/>
              <a:buFont typeface="Arial" panose="02080604020202020204" pitchFamily="34" charset="0"/>
              <a:buChar char="•"/>
              <a:defRPr/>
            </a:pP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      3</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800" b="1" i="0" u="none" strike="noStrike" kern="1200" cap="none" spc="0" normalizeH="0" baseline="0" noProof="0" dirty="0" smtClean="0">
                <a:ln>
                  <a:noFill/>
                </a:ln>
                <a:solidFill>
                  <a:srgbClr val="FF0000"/>
                </a:solidFill>
                <a:effectLst/>
                <a:uLnTx/>
                <a:uFillTx/>
                <a:latin typeface="+mn-lt"/>
                <a:ea typeface="+mn-ea"/>
                <a:cs typeface="+mn-cs"/>
              </a:rPr>
              <a:t>培养理性思维。</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考生在上课时要积极参加各类话题的讨论、辩论等，在课间休息、茶余饭后、睡前闲聊等时间也要多与身边的人交流思想，对发生在身边的事情发表自己的看法和观点。同时也要留意他人对同一事物的看法。这样，评论就能做到有理有据，写作起来水到渠成。</a:t>
            </a:r>
            <a:endParaRPr kumimoji="0" lang="zh-CN"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ts val="3800"/>
              </a:lnSpc>
              <a:spcBef>
                <a:spcPct val="20000"/>
              </a:spcBef>
              <a:spcAft>
                <a:spcPct val="0"/>
              </a:spcAft>
              <a:buClrTx/>
              <a:buSzTx/>
              <a:buFont typeface="Arial" panose="02080604020202020204" pitchFamily="34" charset="0"/>
              <a:buChar char="•"/>
              <a:defRPr/>
            </a:pP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      </a:t>
            </a:r>
            <a:r>
              <a:rPr kumimoji="0" lang="en-US" altLang="zh-CN" sz="2800" b="1" i="0" u="none" strike="noStrike" kern="1200" cap="none" spc="0" normalizeH="0" baseline="0" noProof="0" dirty="0" smtClean="0">
                <a:ln>
                  <a:noFill/>
                </a:ln>
                <a:solidFill>
                  <a:srgbClr val="FF0000"/>
                </a:solidFill>
                <a:effectLst/>
                <a:uLnTx/>
                <a:uFillTx/>
                <a:latin typeface="+mn-lt"/>
                <a:ea typeface="+mn-ea"/>
                <a:cs typeface="+mn-cs"/>
              </a:rPr>
              <a:t>4</a:t>
            </a:r>
            <a:r>
              <a:rPr kumimoji="0" lang="zh-CN" altLang="zh-CN" sz="2800" b="1" i="0" u="none" strike="noStrike" kern="1200" cap="none" spc="0" normalizeH="0" baseline="0" noProof="0" dirty="0" smtClean="0">
                <a:ln>
                  <a:noFill/>
                </a:ln>
                <a:solidFill>
                  <a:srgbClr val="FF0000"/>
                </a:solidFill>
                <a:effectLst/>
                <a:uLnTx/>
                <a:uFillTx/>
                <a:latin typeface="+mn-lt"/>
                <a:ea typeface="+mn-ea"/>
                <a:cs typeface="+mn-cs"/>
              </a:rPr>
              <a:t>．进行大运动量的写作练习。</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俗话说，熟能生巧。只有经过不断的练习，才能培养出良好的写作习惯，流畅的表达能力。也只有这样，才能做到</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下笔如有神</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。特别要多写时评。</a:t>
            </a:r>
            <a:endParaRPr kumimoji="0" lang="zh-CN"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ts val="3800"/>
              </a:lnSpc>
              <a:spcBef>
                <a:spcPct val="20000"/>
              </a:spcBef>
              <a:spcAft>
                <a:spcPct val="0"/>
              </a:spcAft>
              <a:buClrTx/>
              <a:buSzTx/>
              <a:buFont typeface="Arial" panose="02080604020202020204" pitchFamily="34" charset="0"/>
              <a:buChar char="•"/>
              <a:defRPr/>
            </a:pP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      </a:t>
            </a:r>
            <a:r>
              <a:rPr kumimoji="0" lang="en-US" altLang="zh-CN" sz="2800" b="1" i="0" u="none" strike="noStrike" kern="1200" cap="none" spc="0" normalizeH="0" baseline="0" noProof="0" dirty="0" smtClean="0">
                <a:ln>
                  <a:noFill/>
                </a:ln>
                <a:solidFill>
                  <a:srgbClr val="FF0000"/>
                </a:solidFill>
                <a:effectLst/>
                <a:uLnTx/>
                <a:uFillTx/>
                <a:latin typeface="+mn-lt"/>
                <a:ea typeface="+mn-ea"/>
                <a:cs typeface="+mn-cs"/>
              </a:rPr>
              <a:t>5</a:t>
            </a:r>
            <a:r>
              <a:rPr kumimoji="0" lang="zh-CN" altLang="zh-CN" sz="2800" b="1" i="0" u="none" strike="noStrike" kern="1200" cap="none" spc="0" normalizeH="0" baseline="0" noProof="0" dirty="0" smtClean="0">
                <a:ln>
                  <a:noFill/>
                </a:ln>
                <a:solidFill>
                  <a:srgbClr val="FF0000"/>
                </a:solidFill>
                <a:effectLst/>
                <a:uLnTx/>
                <a:uFillTx/>
                <a:latin typeface="+mn-lt"/>
                <a:ea typeface="+mn-ea"/>
                <a:cs typeface="+mn-cs"/>
              </a:rPr>
              <a:t>．勤练书写，保证卷面整洁。</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考生一定要养成书写整洁的习惯，给人以美好的第一印象。</a:t>
            </a:r>
            <a:endParaRPr kumimoji="0" lang="zh-CN" altLang="zh-CN" sz="2800" b="1"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内容占位符 2"/>
          <p:cNvSpPr>
            <a:spLocks noGrp="1"/>
          </p:cNvSpPr>
          <p:nvPr>
            <p:ph idx="1"/>
          </p:nvPr>
        </p:nvSpPr>
        <p:spPr>
          <a:xfrm>
            <a:off x="0" y="260350"/>
            <a:ext cx="9144000" cy="4525963"/>
          </a:xfrm>
        </p:spPr>
        <p:txBody>
          <a:bodyPr wrap="square" lIns="91440" tIns="45720" rIns="91440" bIns="45720" anchor="t"/>
          <a:p>
            <a:r>
              <a:rPr lang="zh-CN" altLang="zh-CN" b="1" dirty="0">
                <a:solidFill>
                  <a:srgbClr val="FF0000"/>
                </a:solidFill>
              </a:rPr>
              <a:t>四、任务驱动型作文写作六法：</a:t>
            </a:r>
            <a:endParaRPr lang="zh-CN" altLang="zh-CN" b="1" dirty="0">
              <a:solidFill>
                <a:srgbClr val="FF0000"/>
              </a:solidFill>
            </a:endParaRPr>
          </a:p>
          <a:p>
            <a:r>
              <a:rPr lang="en-US" altLang="zh-CN" b="1" dirty="0"/>
              <a:t>1</a:t>
            </a:r>
            <a:r>
              <a:rPr lang="zh-CN" altLang="zh-CN" b="1" dirty="0"/>
              <a:t>、析材料 </a:t>
            </a:r>
            <a:r>
              <a:rPr lang="en-US" altLang="zh-CN" b="1" dirty="0"/>
              <a:t>2</a:t>
            </a:r>
            <a:r>
              <a:rPr lang="zh-CN" altLang="zh-CN" b="1" dirty="0"/>
              <a:t>、论危害 </a:t>
            </a:r>
            <a:r>
              <a:rPr lang="en-US" altLang="zh-CN" b="1" dirty="0"/>
              <a:t>3</a:t>
            </a:r>
            <a:r>
              <a:rPr lang="zh-CN" altLang="zh-CN" b="1" dirty="0"/>
              <a:t>、挖根源 </a:t>
            </a:r>
            <a:endParaRPr lang="zh-CN" altLang="en-US" b="1" dirty="0"/>
          </a:p>
          <a:p>
            <a:r>
              <a:rPr lang="en-US" altLang="zh-CN" b="1" dirty="0"/>
              <a:t>4</a:t>
            </a:r>
            <a:r>
              <a:rPr lang="zh-CN" altLang="zh-CN" b="1" dirty="0"/>
              <a:t>、提办法 </a:t>
            </a:r>
            <a:r>
              <a:rPr lang="en-US" altLang="zh-CN" b="1" dirty="0"/>
              <a:t>5</a:t>
            </a:r>
            <a:r>
              <a:rPr lang="zh-CN" altLang="zh-CN" b="1" dirty="0"/>
              <a:t>、联现实 </a:t>
            </a:r>
            <a:r>
              <a:rPr lang="en-US" altLang="zh-CN" b="1" dirty="0"/>
              <a:t>6</a:t>
            </a:r>
            <a:r>
              <a:rPr lang="zh-CN" altLang="zh-CN" b="1" dirty="0"/>
              <a:t>、作结论（作呼告） </a:t>
            </a:r>
            <a:endParaRPr lang="zh-CN" altLang="en-US" b="1" dirty="0"/>
          </a:p>
          <a:p>
            <a:r>
              <a:rPr lang="zh-CN" altLang="zh-CN" b="1" dirty="0">
                <a:solidFill>
                  <a:srgbClr val="FF0000"/>
                </a:solidFill>
              </a:rPr>
              <a:t>常用结构模式：</a:t>
            </a:r>
            <a:endParaRPr lang="zh-CN" altLang="zh-CN" b="1" dirty="0">
              <a:solidFill>
                <a:srgbClr val="FF0000"/>
              </a:solidFill>
            </a:endParaRPr>
          </a:p>
          <a:p>
            <a:r>
              <a:rPr lang="zh-CN" altLang="zh-CN" b="1" dirty="0">
                <a:solidFill>
                  <a:srgbClr val="0000FF"/>
                </a:solidFill>
              </a:rPr>
              <a:t>引简洁（简引材料、提出观点、褒贬分明）</a:t>
            </a:r>
            <a:endParaRPr lang="zh-CN" altLang="zh-CN" b="1" dirty="0">
              <a:solidFill>
                <a:srgbClr val="0000FF"/>
              </a:solidFill>
            </a:endParaRPr>
          </a:p>
          <a:p>
            <a:r>
              <a:rPr lang="zh-CN" altLang="zh-CN" b="1" dirty="0">
                <a:solidFill>
                  <a:srgbClr val="0000FF"/>
                </a:solidFill>
              </a:rPr>
              <a:t>议充分（明析原因、直指危害、阐明意义）</a:t>
            </a:r>
            <a:endParaRPr lang="zh-CN" altLang="zh-CN" b="1" dirty="0">
              <a:solidFill>
                <a:srgbClr val="0000FF"/>
              </a:solidFill>
            </a:endParaRPr>
          </a:p>
          <a:p>
            <a:r>
              <a:rPr lang="zh-CN" altLang="zh-CN" b="1" dirty="0">
                <a:solidFill>
                  <a:srgbClr val="0000FF"/>
                </a:solidFill>
              </a:rPr>
              <a:t>联紧扣（正反对比、假设因果、点面层进）</a:t>
            </a:r>
            <a:endParaRPr lang="zh-CN" altLang="zh-CN" b="1" dirty="0">
              <a:solidFill>
                <a:srgbClr val="0000FF"/>
              </a:solidFill>
            </a:endParaRPr>
          </a:p>
          <a:p>
            <a:r>
              <a:rPr lang="zh-CN" altLang="zh-CN" b="1" dirty="0">
                <a:solidFill>
                  <a:srgbClr val="0000FF"/>
                </a:solidFill>
              </a:rPr>
              <a:t>结点题（寻找对策、倡议劝勉、呼吁号召）</a:t>
            </a:r>
            <a:endParaRPr lang="zh-CN" altLang="en-US" b="1" dirty="0">
              <a:solidFill>
                <a:srgbClr val="0000FF"/>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3" name="图片 3"/>
          <p:cNvPicPr>
            <a:picLocks noChangeAspect="1"/>
          </p:cNvPicPr>
          <p:nvPr/>
        </p:nvPicPr>
        <p:blipFill>
          <a:blip r:embed="rId1"/>
          <a:stretch>
            <a:fillRect/>
          </a:stretch>
        </p:blipFill>
        <p:spPr>
          <a:xfrm>
            <a:off x="241300" y="123825"/>
            <a:ext cx="8742363" cy="6669088"/>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1"/>
          <p:cNvSpPr>
            <a:spLocks noGrp="1"/>
          </p:cNvSpPr>
          <p:nvPr>
            <p:ph type="title"/>
          </p:nvPr>
        </p:nvSpPr>
        <p:spPr/>
        <p:txBody>
          <a:bodyPr wrap="square" lIns="91440" tIns="45720" rIns="91440" bIns="45720" anchor="ctr"/>
          <a:p>
            <a:r>
              <a:rPr lang="en-US" altLang="zh-CN" b="1" dirty="0">
                <a:solidFill>
                  <a:srgbClr val="FF0000"/>
                </a:solidFill>
              </a:rPr>
              <a:t>2017</a:t>
            </a:r>
            <a:r>
              <a:rPr lang="zh-CN" altLang="zh-CN" b="1" dirty="0">
                <a:solidFill>
                  <a:srgbClr val="FF0000"/>
                </a:solidFill>
              </a:rPr>
              <a:t>年高考作文备考方向</a:t>
            </a:r>
            <a:endParaRPr lang="zh-CN" altLang="en-US" dirty="0">
              <a:solidFill>
                <a:srgbClr val="FF0000"/>
              </a:solidFill>
            </a:endParaRPr>
          </a:p>
        </p:txBody>
      </p:sp>
      <p:sp>
        <p:nvSpPr>
          <p:cNvPr id="3" name="内容占位符 2"/>
          <p:cNvSpPr>
            <a:spLocks noGrp="1"/>
          </p:cNvSpPr>
          <p:nvPr>
            <p:ph idx="1"/>
          </p:nvPr>
        </p:nvSpPr>
        <p:spPr>
          <a:xfrm>
            <a:off x="457200" y="1268413"/>
            <a:ext cx="8229600" cy="5473700"/>
          </a:xfrm>
        </p:spPr>
        <p:txBody>
          <a:bodyPr vert="horz" wrap="square" lIns="91440" tIns="45720" rIns="91440" bIns="45720" numCol="1" anchor="t" anchorCtr="0" compatLnSpc="1">
            <a:normAutofit fontScale="92500"/>
          </a:bodyPr>
          <a:lstStyle/>
          <a:p>
            <a:pPr marL="342900" marR="0" lvl="0" indent="-342900" algn="l" defTabSz="914400" rtl="0" eaLnBrk="1" fontAlgn="base" latinLnBrk="0" hangingPunct="1">
              <a:lnSpc>
                <a:spcPts val="3800"/>
              </a:lnSpc>
              <a:spcBef>
                <a:spcPct val="20000"/>
              </a:spcBef>
              <a:spcAft>
                <a:spcPct val="0"/>
              </a:spcAft>
              <a:buClrTx/>
              <a:buSzTx/>
              <a:buFont typeface="Arial" panose="02080604020202020204" pitchFamily="34" charset="0"/>
              <a:buChar char="•"/>
              <a:defRPr/>
            </a:pP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思想方向。</a:t>
            </a:r>
            <a:endParaRPr kumimoji="0" lang="zh-CN"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ts val="3800"/>
              </a:lnSpc>
              <a:spcBef>
                <a:spcPct val="20000"/>
              </a:spcBef>
              <a:spcAft>
                <a:spcPct val="0"/>
              </a:spcAft>
              <a:buClrTx/>
              <a:buSzTx/>
              <a:buFont typeface="Arial" panose="02080604020202020204" pitchFamily="34" charset="0"/>
              <a:buChar char="•"/>
              <a:defRPr/>
            </a:pP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）践行和弘扬社会主义核心价值理念：</a:t>
            </a:r>
            <a:r>
              <a:rPr kumimoji="0" lang="zh-CN" altLang="zh-CN" sz="2800" b="1" i="0" u="none" strike="noStrike" kern="1200" cap="none" spc="0" normalizeH="0" baseline="0" noProof="0" dirty="0" smtClean="0">
                <a:ln>
                  <a:noFill/>
                </a:ln>
                <a:solidFill>
                  <a:srgbClr val="0000FF"/>
                </a:solidFill>
                <a:effectLst/>
                <a:uLnTx/>
                <a:uFillTx/>
                <a:latin typeface="+mn-lt"/>
                <a:ea typeface="+mn-ea"/>
                <a:cs typeface="+mn-cs"/>
              </a:rPr>
              <a:t>富强、民主、文明、和谐</a:t>
            </a:r>
            <a:r>
              <a:rPr kumimoji="0" lang="en-US" altLang="zh-CN" sz="2800" b="1" i="0" u="none" strike="noStrike" kern="1200" cap="none" spc="0" normalizeH="0" baseline="0" noProof="0" dirty="0" smtClean="0">
                <a:ln>
                  <a:noFill/>
                </a:ln>
                <a:solidFill>
                  <a:srgbClr val="0000FF"/>
                </a:solidFill>
                <a:effectLst/>
                <a:uLnTx/>
                <a:uFillTx/>
                <a:latin typeface="+mn-lt"/>
                <a:ea typeface="+mn-ea"/>
                <a:cs typeface="+mn-cs"/>
              </a:rPr>
              <a:t>;</a:t>
            </a:r>
            <a:r>
              <a:rPr kumimoji="0" lang="zh-CN" altLang="zh-CN" sz="2800" b="1" i="0" u="none" strike="noStrike" kern="1200" cap="none" spc="0" normalizeH="0" baseline="0" noProof="0" dirty="0" smtClean="0">
                <a:ln>
                  <a:noFill/>
                </a:ln>
                <a:solidFill>
                  <a:srgbClr val="0000FF"/>
                </a:solidFill>
                <a:effectLst/>
                <a:uLnTx/>
                <a:uFillTx/>
                <a:latin typeface="+mn-lt"/>
                <a:ea typeface="+mn-ea"/>
                <a:cs typeface="+mn-cs"/>
              </a:rPr>
              <a:t>自由、平等、公正、法治</a:t>
            </a:r>
            <a:r>
              <a:rPr kumimoji="0" lang="en-US" altLang="zh-CN" sz="2800" b="1" i="0" u="none" strike="noStrike" kern="1200" cap="none" spc="0" normalizeH="0" baseline="0" noProof="0" dirty="0" smtClean="0">
                <a:ln>
                  <a:noFill/>
                </a:ln>
                <a:solidFill>
                  <a:srgbClr val="0000FF"/>
                </a:solidFill>
                <a:effectLst/>
                <a:uLnTx/>
                <a:uFillTx/>
                <a:latin typeface="+mn-lt"/>
                <a:ea typeface="+mn-ea"/>
                <a:cs typeface="+mn-cs"/>
              </a:rPr>
              <a:t>;</a:t>
            </a:r>
            <a:r>
              <a:rPr kumimoji="0" lang="zh-CN" altLang="zh-CN" sz="2800" b="1" i="0" u="none" strike="noStrike" kern="1200" cap="none" spc="0" normalizeH="0" baseline="0" noProof="0" dirty="0" smtClean="0">
                <a:ln>
                  <a:noFill/>
                </a:ln>
                <a:solidFill>
                  <a:srgbClr val="0000FF"/>
                </a:solidFill>
                <a:effectLst/>
                <a:uLnTx/>
                <a:uFillTx/>
                <a:latin typeface="+mn-lt"/>
                <a:ea typeface="+mn-ea"/>
                <a:cs typeface="+mn-cs"/>
              </a:rPr>
              <a:t>爱国、敬业、诚信、友善。</a:t>
            </a:r>
            <a:endParaRPr kumimoji="0" lang="zh-CN" altLang="zh-CN" sz="2800" b="1" i="0" u="none" strike="noStrike" kern="1200" cap="none" spc="0" normalizeH="0" baseline="0" noProof="0" dirty="0" smtClean="0">
              <a:ln>
                <a:noFill/>
              </a:ln>
              <a:solidFill>
                <a:srgbClr val="0000FF"/>
              </a:solidFill>
              <a:effectLst/>
              <a:uLnTx/>
              <a:uFillTx/>
              <a:latin typeface="+mn-lt"/>
              <a:ea typeface="+mn-ea"/>
              <a:cs typeface="+mn-cs"/>
            </a:endParaRPr>
          </a:p>
          <a:p>
            <a:pPr marL="342900" marR="0" lvl="0" indent="-342900" algn="l" defTabSz="914400" rtl="0" eaLnBrk="1" fontAlgn="base" latinLnBrk="0" hangingPunct="1">
              <a:lnSpc>
                <a:spcPts val="3800"/>
              </a:lnSpc>
              <a:spcBef>
                <a:spcPct val="20000"/>
              </a:spcBef>
              <a:spcAft>
                <a:spcPct val="0"/>
              </a:spcAft>
              <a:buClrTx/>
              <a:buSzTx/>
              <a:buFont typeface="Arial" panose="02080604020202020204" pitchFamily="34" charset="0"/>
              <a:buChar char="•"/>
              <a:defRPr/>
            </a:pP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）要培植现代公民意识：</a:t>
            </a:r>
            <a:r>
              <a:rPr kumimoji="0" lang="zh-CN" altLang="zh-CN" sz="2800" b="1" i="0" u="none" strike="noStrike" kern="1200" cap="none" spc="0" normalizeH="0" baseline="0" noProof="0" dirty="0" smtClean="0">
                <a:ln>
                  <a:noFill/>
                </a:ln>
                <a:solidFill>
                  <a:srgbClr val="0000FF"/>
                </a:solidFill>
                <a:effectLst/>
                <a:uLnTx/>
                <a:uFillTx/>
                <a:latin typeface="+mn-lt"/>
                <a:ea typeface="+mn-ea"/>
                <a:cs typeface="+mn-cs"/>
              </a:rPr>
              <a:t>参与意识、监督意识、责任意识、法治（规则）意识、科学意识、人文意识。</a:t>
            </a:r>
            <a:endParaRPr kumimoji="0" lang="zh-CN" altLang="zh-CN" sz="2800" b="1" i="0" u="none" strike="noStrike" kern="1200" cap="none" spc="0" normalizeH="0" baseline="0" noProof="0" dirty="0" smtClean="0">
              <a:ln>
                <a:noFill/>
              </a:ln>
              <a:solidFill>
                <a:srgbClr val="0000FF"/>
              </a:solidFill>
              <a:effectLst/>
              <a:uLnTx/>
              <a:uFillTx/>
              <a:latin typeface="+mn-lt"/>
              <a:ea typeface="+mn-ea"/>
              <a:cs typeface="+mn-cs"/>
            </a:endParaRPr>
          </a:p>
          <a:p>
            <a:pPr marL="342900" marR="0" lvl="0" indent="-342900" algn="l" defTabSz="914400" rtl="0" eaLnBrk="1" fontAlgn="base" latinLnBrk="0" hangingPunct="1">
              <a:lnSpc>
                <a:spcPts val="3800"/>
              </a:lnSpc>
              <a:spcBef>
                <a:spcPct val="20000"/>
              </a:spcBef>
              <a:spcAft>
                <a:spcPct val="0"/>
              </a:spcAft>
              <a:buClrTx/>
              <a:buSzTx/>
              <a:buFont typeface="Arial" panose="02080604020202020204" pitchFamily="34" charset="0"/>
              <a:buChar char="•"/>
              <a:defRPr/>
            </a:pP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3</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）树立正确的观念：人生观、世界观、价值观、荣辱观、幸福观。每一个词，每一种意识，每一种观念，都要开展主题阅读和定向积累，并且将自己代入学习和生活的具体情境，进行全方位的梳理和思考。</a:t>
            </a:r>
            <a:endParaRPr kumimoji="0" lang="zh-CN" altLang="en-US" sz="2800" b="1"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4287" y="-9525"/>
            <a:ext cx="9161463" cy="6192838"/>
          </a:xfrm>
        </p:spPr>
        <p:txBody>
          <a:bodyPr vert="horz" wrap="square" lIns="91440" tIns="45720" rIns="91440" bIns="45720" numCol="1" anchor="t" anchorCtr="0" compatLnSpc="1">
            <a:normAutofit/>
          </a:bodyPr>
          <a:lstStyle/>
          <a:p>
            <a:pPr marL="342900" marR="0" lvl="0" indent="-342900" algn="l" defTabSz="914400" rtl="0" eaLnBrk="1" fontAlgn="base" latinLnBrk="0" hangingPunct="1">
              <a:lnSpc>
                <a:spcPts val="3800"/>
              </a:lnSpc>
              <a:spcBef>
                <a:spcPct val="20000"/>
              </a:spcBef>
              <a:spcAft>
                <a:spcPct val="0"/>
              </a:spcAft>
              <a:buClrTx/>
              <a:buSzTx/>
              <a:buFont typeface="Arial" panose="02080604020202020204" pitchFamily="34" charset="0"/>
              <a:buChar char="•"/>
              <a:defRPr/>
            </a:pPr>
            <a:r>
              <a:rPr kumimoji="0" lang="en-US" altLang="zh-CN" sz="2800" b="1" i="0" u="none" strike="noStrike" kern="1200" cap="none" spc="0" normalizeH="0" baseline="0" noProof="0" dirty="0" smtClean="0">
                <a:ln>
                  <a:noFill/>
                </a:ln>
                <a:solidFill>
                  <a:srgbClr val="FF0000"/>
                </a:solidFill>
                <a:effectLst/>
                <a:uLnTx/>
                <a:uFillTx/>
                <a:latin typeface="+mn-lt"/>
                <a:ea typeface="+mn-ea"/>
                <a:cs typeface="+mn-cs"/>
              </a:rPr>
              <a:t>2.</a:t>
            </a:r>
            <a:r>
              <a:rPr kumimoji="0" lang="zh-CN" altLang="zh-CN" sz="2800" b="1" i="0" u="none" strike="noStrike" kern="1200" cap="none" spc="0" normalizeH="0" baseline="0" noProof="0" dirty="0" smtClean="0">
                <a:ln>
                  <a:noFill/>
                </a:ln>
                <a:solidFill>
                  <a:srgbClr val="FF0000"/>
                </a:solidFill>
                <a:effectLst/>
                <a:uLnTx/>
                <a:uFillTx/>
                <a:latin typeface="+mn-lt"/>
                <a:ea typeface="+mn-ea"/>
                <a:cs typeface="+mn-cs"/>
              </a:rPr>
              <a:t>思维方向。</a:t>
            </a:r>
            <a:endParaRPr kumimoji="0" lang="zh-CN" altLang="zh-CN" sz="2800" b="1" i="0" u="none" strike="noStrike" kern="1200" cap="none" spc="0" normalizeH="0" baseline="0" noProof="0" dirty="0" smtClean="0">
              <a:ln>
                <a:noFill/>
              </a:ln>
              <a:solidFill>
                <a:srgbClr val="FF0000"/>
              </a:solidFill>
              <a:effectLst/>
              <a:uLnTx/>
              <a:uFillTx/>
              <a:latin typeface="+mn-lt"/>
              <a:ea typeface="+mn-ea"/>
              <a:cs typeface="+mn-cs"/>
            </a:endParaRPr>
          </a:p>
          <a:p>
            <a:pPr marL="342900" marR="0" lvl="0" indent="-342900" algn="l" defTabSz="914400" rtl="0" eaLnBrk="1" fontAlgn="base" latinLnBrk="0" hangingPunct="1">
              <a:lnSpc>
                <a:spcPts val="3800"/>
              </a:lnSpc>
              <a:spcBef>
                <a:spcPct val="20000"/>
              </a:spcBef>
              <a:spcAft>
                <a:spcPct val="0"/>
              </a:spcAft>
              <a:buClrTx/>
              <a:buSzTx/>
              <a:buFont typeface="Arial" panose="02080604020202020204" pitchFamily="34" charset="0"/>
              <a:buChar char="•"/>
              <a:defRPr/>
            </a:pPr>
            <a:r>
              <a:rPr kumimoji="0" lang="zh-CN" altLang="zh-CN" sz="2800" b="1" i="0" u="none" strike="noStrike" kern="1200" cap="none" spc="0" normalizeH="0" baseline="0" noProof="0" dirty="0" smtClean="0">
                <a:ln>
                  <a:noFill/>
                </a:ln>
                <a:solidFill>
                  <a:srgbClr val="FF0000"/>
                </a:solidFill>
                <a:effectLst/>
                <a:uLnTx/>
                <a:uFillTx/>
                <a:latin typeface="+mn-lt"/>
                <a:ea typeface="+mn-ea"/>
                <a:cs typeface="+mn-cs"/>
              </a:rPr>
              <a:t>（</a:t>
            </a:r>
            <a:r>
              <a:rPr kumimoji="0" lang="en-US" altLang="zh-CN" sz="2800" b="1" i="0" u="none" strike="noStrike" kern="1200" cap="none" spc="0" normalizeH="0" baseline="0" noProof="0" dirty="0" smtClean="0">
                <a:ln>
                  <a:noFill/>
                </a:ln>
                <a:solidFill>
                  <a:srgbClr val="FF0000"/>
                </a:solidFill>
                <a:effectLst/>
                <a:uLnTx/>
                <a:uFillTx/>
                <a:latin typeface="+mn-lt"/>
                <a:ea typeface="+mn-ea"/>
                <a:cs typeface="+mn-cs"/>
              </a:rPr>
              <a:t>1</a:t>
            </a:r>
            <a:r>
              <a:rPr kumimoji="0" lang="zh-CN" altLang="zh-CN" sz="2800" b="1" i="0" u="none" strike="noStrike" kern="1200" cap="none" spc="0" normalizeH="0" baseline="0" noProof="0" dirty="0" smtClean="0">
                <a:ln>
                  <a:noFill/>
                </a:ln>
                <a:solidFill>
                  <a:srgbClr val="FF0000"/>
                </a:solidFill>
                <a:effectLst/>
                <a:uLnTx/>
                <a:uFillTx/>
                <a:latin typeface="+mn-lt"/>
                <a:ea typeface="+mn-ea"/>
                <a:cs typeface="+mn-cs"/>
              </a:rPr>
              <a:t>）用一分为二的观点，采用实事求是的态度，客观地、全面地分析事物。</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事物有正面，有反面</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有主流，有支流</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有成绩，有问题</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有长处，有短处。看问题时不可抓住一点，不及其余，只见树木，不见森林。</a:t>
            </a:r>
            <a:endParaRPr kumimoji="0" lang="zh-CN"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ts val="3800"/>
              </a:lnSpc>
              <a:spcBef>
                <a:spcPct val="20000"/>
              </a:spcBef>
              <a:spcAft>
                <a:spcPct val="0"/>
              </a:spcAft>
              <a:buClrTx/>
              <a:buSzTx/>
              <a:buFont typeface="Arial" panose="02080604020202020204" pitchFamily="34" charset="0"/>
              <a:buChar char="•"/>
              <a:defRPr/>
            </a:pPr>
            <a:r>
              <a:rPr kumimoji="0" lang="zh-CN" altLang="zh-CN" sz="2800" b="1" i="0" u="none" strike="noStrike" kern="1200" cap="none" spc="0" normalizeH="0" baseline="0" noProof="0" dirty="0" smtClean="0">
                <a:ln>
                  <a:noFill/>
                </a:ln>
                <a:solidFill>
                  <a:srgbClr val="FF0000"/>
                </a:solidFill>
                <a:effectLst/>
                <a:uLnTx/>
                <a:uFillTx/>
                <a:latin typeface="+mn-lt"/>
                <a:ea typeface="+mn-ea"/>
                <a:cs typeface="+mn-cs"/>
              </a:rPr>
              <a:t>（</a:t>
            </a:r>
            <a:r>
              <a:rPr kumimoji="0" lang="en-US" altLang="zh-CN" sz="2800" b="1" i="0" u="none" strike="noStrike" kern="1200" cap="none" spc="0" normalizeH="0" baseline="0" noProof="0" dirty="0" smtClean="0">
                <a:ln>
                  <a:noFill/>
                </a:ln>
                <a:solidFill>
                  <a:srgbClr val="FF0000"/>
                </a:solidFill>
                <a:effectLst/>
                <a:uLnTx/>
                <a:uFillTx/>
                <a:latin typeface="+mn-lt"/>
                <a:ea typeface="+mn-ea"/>
                <a:cs typeface="+mn-cs"/>
              </a:rPr>
              <a:t>2</a:t>
            </a:r>
            <a:r>
              <a:rPr kumimoji="0" lang="zh-CN" altLang="zh-CN" sz="2800" b="1" i="0" u="none" strike="noStrike" kern="1200" cap="none" spc="0" normalizeH="0" baseline="0" noProof="0" dirty="0" smtClean="0">
                <a:ln>
                  <a:noFill/>
                </a:ln>
                <a:solidFill>
                  <a:srgbClr val="FF0000"/>
                </a:solidFill>
                <a:effectLst/>
                <a:uLnTx/>
                <a:uFillTx/>
                <a:latin typeface="+mn-lt"/>
                <a:ea typeface="+mn-ea"/>
                <a:cs typeface="+mn-cs"/>
              </a:rPr>
              <a:t>）用联系的观点分析事物。</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要注意事物之间的相互联系，学会由此及彼地分析事物。任何事物都不是孤立存在的，而是与外界有着密切的联系，并且事物之间是相互制约的。</a:t>
            </a:r>
            <a:endParaRPr kumimoji="0" lang="zh-CN"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ts val="3800"/>
              </a:lnSpc>
              <a:spcBef>
                <a:spcPct val="20000"/>
              </a:spcBef>
              <a:spcAft>
                <a:spcPct val="0"/>
              </a:spcAft>
              <a:buClrTx/>
              <a:buSzTx/>
              <a:buFont typeface="Arial" panose="02080604020202020204" pitchFamily="34" charset="0"/>
              <a:buChar char="•"/>
              <a:defRPr/>
            </a:pP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3</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）用发展的观点分析事物。世界上万事万物都是运动、变化的，只有用发展的观点看待问题，分析问题，才能对事物的发展趋向做出正确推断。</a:t>
            </a:r>
            <a:endParaRPr kumimoji="0" lang="zh-CN" altLang="en-US" sz="2800" b="1"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标题 1"/>
          <p:cNvSpPr>
            <a:spLocks noGrp="1"/>
          </p:cNvSpPr>
          <p:nvPr>
            <p:ph type="title"/>
          </p:nvPr>
        </p:nvSpPr>
        <p:spPr/>
        <p:txBody>
          <a:bodyPr wrap="square" lIns="91440" tIns="45720" rIns="91440" bIns="45720" anchor="ctr"/>
          <a:p>
            <a:r>
              <a:rPr lang="zh-CN" altLang="zh-CN" b="1" dirty="0"/>
              <a:t>高考新材料作文写作的五个意识</a:t>
            </a:r>
            <a:endParaRPr lang="zh-CN" altLang="en-US" b="1" dirty="0"/>
          </a:p>
        </p:txBody>
      </p:sp>
      <p:sp>
        <p:nvSpPr>
          <p:cNvPr id="3" name="内容占位符 2"/>
          <p:cNvSpPr>
            <a:spLocks noGrp="1"/>
          </p:cNvSpPr>
          <p:nvPr>
            <p:ph idx="1"/>
          </p:nvPr>
        </p:nvSpPr>
        <p:spPr>
          <a:xfrm>
            <a:off x="179388" y="1600200"/>
            <a:ext cx="8785225" cy="5257800"/>
          </a:xfrm>
        </p:spPr>
        <p:txBody>
          <a:bodyPr vert="horz" wrap="square" lIns="91440" tIns="45720" rIns="91440" bIns="45720" numCol="1" rtlCol="0" anchor="t" anchorCtr="0" compatLnSpc="1">
            <a:normAutofit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anose="02080604020202020204" pitchFamily="34" charset="0"/>
              <a:buChar char="•"/>
              <a:defRPr/>
            </a:pPr>
            <a:r>
              <a:rPr kumimoji="0" lang="zh-CN" altLang="zh-CN" sz="3200" b="1" i="0" u="none" strike="noStrike" kern="1200" cap="none" spc="0" normalizeH="0" baseline="0" noProof="0" dirty="0" smtClean="0">
                <a:ln>
                  <a:noFill/>
                </a:ln>
                <a:solidFill>
                  <a:srgbClr val="FF0000"/>
                </a:solidFill>
                <a:effectLst/>
                <a:uLnTx/>
                <a:uFillTx/>
                <a:latin typeface="+mn-lt"/>
                <a:ea typeface="+mn-ea"/>
                <a:cs typeface="+mn-cs"/>
              </a:rPr>
              <a:t>一、指向现实的意识</a:t>
            </a:r>
            <a:endParaRPr kumimoji="0" lang="en-US" altLang="zh-CN" sz="3200" b="1" i="0" u="none" strike="noStrike" kern="1200" cap="none" spc="0" normalizeH="0" baseline="0" noProof="0" dirty="0" smtClean="0">
              <a:ln>
                <a:noFill/>
              </a:ln>
              <a:solidFill>
                <a:srgbClr val="FF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80604020202020204" pitchFamily="34" charset="0"/>
              <a:buChar char="•"/>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2015</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年高考结束后，很多专家、学者对全国各地的作文题目进行了统计和点评，使用词汇最多是“</a:t>
            </a:r>
            <a:r>
              <a:rPr kumimoji="0" lang="zh-CN" altLang="zh-CN" sz="3200" b="1" i="0" u="none" strike="noStrike" kern="1200" cap="none" spc="0" normalizeH="0" baseline="0" noProof="0" dirty="0" smtClean="0">
                <a:ln>
                  <a:noFill/>
                </a:ln>
                <a:solidFill>
                  <a:srgbClr val="FF0000"/>
                </a:solidFill>
                <a:effectLst/>
                <a:uLnTx/>
                <a:uFillTx/>
                <a:latin typeface="+mn-lt"/>
                <a:ea typeface="+mn-ea"/>
                <a:cs typeface="+mn-cs"/>
              </a:rPr>
              <a:t>现实（时代）、开放、思辨</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”，而“</a:t>
            </a:r>
            <a:r>
              <a:rPr kumimoji="0" lang="zh-CN" altLang="zh-CN" sz="3200" b="1" i="0" u="none" strike="noStrike" kern="1200" cap="none" spc="0" normalizeH="0" baseline="0" noProof="0" dirty="0" smtClean="0">
                <a:ln>
                  <a:noFill/>
                </a:ln>
                <a:solidFill>
                  <a:srgbClr val="FF0000"/>
                </a:solidFill>
                <a:effectLst/>
                <a:uLnTx/>
                <a:uFillTx/>
                <a:latin typeface="+mn-lt"/>
                <a:ea typeface="+mn-ea"/>
                <a:cs typeface="+mn-cs"/>
              </a:rPr>
              <a:t>现实与生活</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”又是三者中使用频率最高的。</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80604020202020204" pitchFamily="34" charset="0"/>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卷别：全国课标Ⅰ卷</a:t>
            </a:r>
            <a:endParaRPr kumimoji="0" lang="zh-CN"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80604020202020204" pitchFamily="34" charset="0"/>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作文试题：</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以“老陈违规开车遭女儿举报引议论”为材料写一封信</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80604020202020204" pitchFamily="34" charset="0"/>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卷别：全国课标Ⅱ卷</a:t>
            </a:r>
            <a:endParaRPr kumimoji="0" lang="zh-CN"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80604020202020204" pitchFamily="34" charset="0"/>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作文试题：</a:t>
            </a:r>
            <a:r>
              <a:rPr kumimoji="0" lang="zh-CN" altLang="zh-CN" sz="3200" b="0" i="0" u="none" strike="noStrike" kern="1200" cap="none" spc="0" normalizeH="0" baseline="0" noProof="0" dirty="0" smtClean="0">
                <a:ln>
                  <a:noFill/>
                </a:ln>
                <a:solidFill>
                  <a:schemeClr val="tx1"/>
                </a:solidFill>
                <a:effectLst/>
                <a:uLnTx/>
                <a:uFillTx/>
                <a:latin typeface="+mn-lt"/>
                <a:ea typeface="+mn-ea"/>
                <a:cs typeface="+mn-cs"/>
              </a:rPr>
              <a:t>以“当代三风采人物”为材料作文</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80604020202020204" pitchFamily="34" charset="0"/>
              <a:buChar char="•"/>
              <a:defRPr/>
            </a:pP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80604020202020204" pitchFamily="34" charset="0"/>
              <a:buChar char="•"/>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内容占位符 2"/>
          <p:cNvSpPr>
            <a:spLocks noGrp="1"/>
          </p:cNvSpPr>
          <p:nvPr>
            <p:ph idx="1"/>
          </p:nvPr>
        </p:nvSpPr>
        <p:spPr>
          <a:xfrm>
            <a:off x="-57150" y="115888"/>
            <a:ext cx="9105900" cy="6010275"/>
          </a:xfrm>
        </p:spPr>
        <p:txBody>
          <a:bodyPr wrap="square" lIns="91440" tIns="45720" rIns="91440" bIns="45720" anchor="t"/>
          <a:p>
            <a:pPr>
              <a:lnSpc>
                <a:spcPts val="3800"/>
              </a:lnSpc>
            </a:pPr>
            <a:r>
              <a:rPr lang="en-US" altLang="zh-CN" sz="2700" b="1" dirty="0"/>
              <a:t>3.</a:t>
            </a:r>
            <a:r>
              <a:rPr lang="zh-CN" altLang="zh-CN" sz="2700" b="1" dirty="0"/>
              <a:t>表达方向。</a:t>
            </a:r>
            <a:endParaRPr lang="zh-CN" altLang="zh-CN" sz="2700" b="1" dirty="0"/>
          </a:p>
          <a:p>
            <a:pPr>
              <a:lnSpc>
                <a:spcPts val="3800"/>
              </a:lnSpc>
            </a:pPr>
            <a:r>
              <a:rPr lang="zh-CN" altLang="zh-CN" sz="2700" b="1" dirty="0"/>
              <a:t>（</a:t>
            </a:r>
            <a:r>
              <a:rPr lang="en-US" altLang="zh-CN" sz="2700" b="1" dirty="0"/>
              <a:t>1</a:t>
            </a:r>
            <a:r>
              <a:rPr lang="zh-CN" altLang="zh-CN" sz="2700" b="1" dirty="0"/>
              <a:t>）表达方式</a:t>
            </a:r>
            <a:endParaRPr lang="zh-CN" altLang="zh-CN" sz="2700" b="1" dirty="0"/>
          </a:p>
          <a:p>
            <a:pPr>
              <a:lnSpc>
                <a:spcPts val="3800"/>
              </a:lnSpc>
            </a:pPr>
            <a:r>
              <a:rPr lang="zh-CN" altLang="zh-CN" sz="2700" b="1" dirty="0"/>
              <a:t>①全面训练，突出重点。表达方式的训练要全面，记叙、议论、抒情、说明、描写各种表达方式都要训练到位，同时要突出训练重点，即议论、记叙、描写。</a:t>
            </a:r>
            <a:endParaRPr lang="zh-CN" altLang="zh-CN" sz="2700" b="1" dirty="0"/>
          </a:p>
          <a:p>
            <a:pPr>
              <a:lnSpc>
                <a:spcPts val="3800"/>
              </a:lnSpc>
            </a:pPr>
            <a:r>
              <a:rPr lang="zh-CN" altLang="zh-CN" sz="2700" b="1" dirty="0"/>
              <a:t>②文体训练，突出特征。表达方式与不同的文体相适应，因此，表达方式的训练必须与不同的文体相结合。记叙文突出叙事、描写能力的训练</a:t>
            </a:r>
            <a:r>
              <a:rPr lang="en-US" altLang="zh-CN" sz="2700" b="1" dirty="0"/>
              <a:t>;</a:t>
            </a:r>
            <a:r>
              <a:rPr lang="zh-CN" altLang="zh-CN" sz="2700" b="1" dirty="0"/>
              <a:t>议论文突出议论、叙述的训练。文体特征包括特定文体的形式特征，特别是实用文体，如书信、演讲稿等。</a:t>
            </a:r>
            <a:endParaRPr lang="zh-CN" altLang="en-US" sz="27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9144000" cy="6858000"/>
          </a:xfrm>
        </p:spPr>
        <p:txBody>
          <a:bodyPr vert="horz" wrap="square" lIns="91440" tIns="45720" rIns="91440" bIns="45720" numCol="1" anchor="t" anchorCtr="0" compatLnSpc="1">
            <a:normAutofit/>
          </a:bodyPr>
          <a:lstStyle/>
          <a:p>
            <a:pPr marL="0" marR="0" lvl="0" indent="0" algn="l" defTabSz="914400" rtl="0" eaLnBrk="1" fontAlgn="base" latinLnBrk="0" hangingPunct="1">
              <a:lnSpc>
                <a:spcPts val="3600"/>
              </a:lnSpc>
              <a:spcBef>
                <a:spcPct val="20000"/>
              </a:spcBef>
              <a:spcAft>
                <a:spcPct val="0"/>
              </a:spcAft>
              <a:buClrTx/>
              <a:buSzTx/>
              <a:buFont typeface="Arial" panose="02080604020202020204" pitchFamily="34" charset="0"/>
              <a:buNone/>
              <a:defRPr/>
            </a:pPr>
            <a:r>
              <a:rPr kumimoji="0" lang="zh-CN" altLang="zh-CN" sz="2500" b="1" i="0" u="none" strike="noStrike" kern="1200" cap="none" spc="0" normalizeH="0" baseline="0" noProof="0" dirty="0" smtClean="0">
                <a:ln>
                  <a:noFill/>
                </a:ln>
                <a:solidFill>
                  <a:schemeClr val="tx1"/>
                </a:solidFill>
                <a:effectLst/>
                <a:uLnTx/>
                <a:uFillTx/>
                <a:latin typeface="+mn-lt"/>
                <a:ea typeface="+mn-ea"/>
                <a:cs typeface="+mn-cs"/>
              </a:rPr>
              <a:t>（</a:t>
            </a:r>
            <a:r>
              <a:rPr kumimoji="0" lang="en-US" altLang="zh-CN" sz="2500" b="1"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zh-CN" sz="2500" b="1" i="0" u="none" strike="noStrike" kern="1200" cap="none" spc="0" normalizeH="0" baseline="0" noProof="0" dirty="0" smtClean="0">
                <a:ln>
                  <a:noFill/>
                </a:ln>
                <a:solidFill>
                  <a:schemeClr val="tx1"/>
                </a:solidFill>
                <a:effectLst/>
                <a:uLnTx/>
                <a:uFillTx/>
                <a:latin typeface="+mn-lt"/>
                <a:ea typeface="+mn-ea"/>
                <a:cs typeface="+mn-cs"/>
              </a:rPr>
              <a:t>）篇章结构</a:t>
            </a:r>
            <a:endParaRPr kumimoji="0" lang="zh-CN" altLang="zh-CN" sz="25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base" latinLnBrk="0" hangingPunct="1">
              <a:lnSpc>
                <a:spcPts val="3600"/>
              </a:lnSpc>
              <a:spcBef>
                <a:spcPct val="20000"/>
              </a:spcBef>
              <a:spcAft>
                <a:spcPct val="0"/>
              </a:spcAft>
              <a:buClrTx/>
              <a:buSzTx/>
              <a:buFont typeface="Arial" panose="02080604020202020204" pitchFamily="34" charset="0"/>
              <a:buNone/>
              <a:defRPr/>
            </a:pPr>
            <a:r>
              <a:rPr kumimoji="0" lang="zh-CN" altLang="zh-CN" sz="2500" b="1" i="0" u="none" strike="noStrike" kern="1200" cap="none" spc="0" normalizeH="0" baseline="0" noProof="0" dirty="0" smtClean="0">
                <a:ln>
                  <a:noFill/>
                </a:ln>
                <a:solidFill>
                  <a:srgbClr val="FF0000"/>
                </a:solidFill>
                <a:effectLst/>
                <a:uLnTx/>
                <a:uFillTx/>
                <a:latin typeface="+mn-lt"/>
                <a:ea typeface="+mn-ea"/>
                <a:cs typeface="+mn-cs"/>
              </a:rPr>
              <a:t>        ①谋篇规划，布局合理。</a:t>
            </a:r>
            <a:r>
              <a:rPr kumimoji="0" lang="zh-CN" altLang="zh-CN" sz="2500" b="1" i="0" u="none" strike="noStrike" kern="1200" cap="none" spc="0" normalizeH="0" baseline="0" noProof="0" dirty="0" smtClean="0">
                <a:ln>
                  <a:noFill/>
                </a:ln>
                <a:solidFill>
                  <a:schemeClr val="tx1"/>
                </a:solidFill>
                <a:effectLst/>
                <a:uLnTx/>
                <a:uFillTx/>
                <a:latin typeface="+mn-lt"/>
                <a:ea typeface="+mn-ea"/>
                <a:cs typeface="+mn-cs"/>
              </a:rPr>
              <a:t>全篇要有总体规划，合理布局：记叙文，要有一条清晰的线索，要有开头、发展、高潮、结局等情节要素</a:t>
            </a:r>
            <a:r>
              <a:rPr kumimoji="0" lang="en-US" altLang="zh-CN" sz="25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500" b="1" i="0" u="none" strike="noStrike" kern="1200" cap="none" spc="0" normalizeH="0" baseline="0" noProof="0" dirty="0" smtClean="0">
                <a:ln>
                  <a:noFill/>
                </a:ln>
                <a:solidFill>
                  <a:schemeClr val="tx1"/>
                </a:solidFill>
                <a:effectLst/>
                <a:uLnTx/>
                <a:uFillTx/>
                <a:latin typeface="+mn-lt"/>
                <a:ea typeface="+mn-ea"/>
                <a:cs typeface="+mn-cs"/>
              </a:rPr>
              <a:t>议论文论点、论据、论证三要素，最好体现出提出问题、分析问题、解决问题的大思路。</a:t>
            </a:r>
            <a:endParaRPr kumimoji="0" lang="zh-CN" altLang="zh-CN" sz="25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base" latinLnBrk="0" hangingPunct="1">
              <a:lnSpc>
                <a:spcPts val="3600"/>
              </a:lnSpc>
              <a:spcBef>
                <a:spcPct val="20000"/>
              </a:spcBef>
              <a:spcAft>
                <a:spcPct val="0"/>
              </a:spcAft>
              <a:buClrTx/>
              <a:buSzTx/>
              <a:buFont typeface="Arial" panose="02080604020202020204" pitchFamily="34" charset="0"/>
              <a:buNone/>
              <a:defRPr/>
            </a:pPr>
            <a:r>
              <a:rPr kumimoji="0" lang="zh-CN" altLang="zh-CN" sz="2500" b="1" i="0" u="none" strike="noStrike" kern="1200" cap="none" spc="0" normalizeH="0" baseline="0" noProof="0" dirty="0" smtClean="0">
                <a:ln>
                  <a:noFill/>
                </a:ln>
                <a:solidFill>
                  <a:srgbClr val="FF0000"/>
                </a:solidFill>
                <a:effectLst/>
                <a:uLnTx/>
                <a:uFillTx/>
                <a:latin typeface="+mn-lt"/>
                <a:ea typeface="+mn-ea"/>
                <a:cs typeface="+mn-cs"/>
              </a:rPr>
              <a:t>        ②结构严谨，层次清晰。</a:t>
            </a:r>
            <a:r>
              <a:rPr kumimoji="0" lang="zh-CN" altLang="zh-CN" sz="2500" b="1" i="0" u="none" strike="noStrike" kern="1200" cap="none" spc="0" normalizeH="0" baseline="0" noProof="0" dirty="0" smtClean="0">
                <a:ln>
                  <a:noFill/>
                </a:ln>
                <a:solidFill>
                  <a:schemeClr val="tx1"/>
                </a:solidFill>
                <a:effectLst/>
                <a:uLnTx/>
                <a:uFillTx/>
                <a:latin typeface="+mn-lt"/>
                <a:ea typeface="+mn-ea"/>
                <a:cs typeface="+mn-cs"/>
              </a:rPr>
              <a:t>一是段落完整，记叙文的自然段要有完整的事件叙述，议论文的自然段要有“观点</a:t>
            </a:r>
            <a:r>
              <a:rPr kumimoji="0" lang="en-US" altLang="zh-CN" sz="25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500" b="1" i="0" u="none" strike="noStrike" kern="1200" cap="none" spc="0" normalizeH="0" baseline="0" noProof="0" dirty="0" smtClean="0">
                <a:ln>
                  <a:noFill/>
                </a:ln>
                <a:solidFill>
                  <a:schemeClr val="tx1"/>
                </a:solidFill>
                <a:effectLst/>
                <a:uLnTx/>
                <a:uFillTx/>
                <a:latin typeface="+mn-lt"/>
                <a:ea typeface="+mn-ea"/>
                <a:cs typeface="+mn-cs"/>
              </a:rPr>
              <a:t>事例（名言）</a:t>
            </a:r>
            <a:r>
              <a:rPr kumimoji="0" lang="en-US" altLang="zh-CN" sz="25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zh-CN" sz="2500" b="1" i="0" u="none" strike="noStrike" kern="1200" cap="none" spc="0" normalizeH="0" baseline="0" noProof="0" dirty="0" smtClean="0">
                <a:ln>
                  <a:noFill/>
                </a:ln>
                <a:solidFill>
                  <a:schemeClr val="tx1"/>
                </a:solidFill>
                <a:effectLst/>
                <a:uLnTx/>
                <a:uFillTx/>
                <a:latin typeface="+mn-lt"/>
                <a:ea typeface="+mn-ea"/>
                <a:cs typeface="+mn-cs"/>
              </a:rPr>
              <a:t>分析”三个步骤。三是层次清晰，主体部分段落明显呈现或并列、或对比、或递进的关系。</a:t>
            </a:r>
            <a:endParaRPr kumimoji="0" lang="zh-CN" altLang="zh-CN" sz="25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ts val="3600"/>
              </a:lnSpc>
              <a:spcBef>
                <a:spcPct val="20000"/>
              </a:spcBef>
              <a:spcAft>
                <a:spcPct val="0"/>
              </a:spcAft>
              <a:buClrTx/>
              <a:buSzTx/>
              <a:buFont typeface="Arial" panose="02080604020202020204" pitchFamily="34" charset="0"/>
              <a:buChar char="•"/>
              <a:defRPr/>
            </a:pPr>
            <a:endParaRPr kumimoji="0" lang="zh-CN" altLang="en-US" sz="2500" b="1"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588" y="723900"/>
            <a:ext cx="8936038" cy="4479925"/>
          </a:xfrm>
          <a:prstGeom prst="rect">
            <a:avLst/>
          </a:prstGeom>
          <a:noFill/>
        </p:spPr>
        <p:txBody>
          <a:bodyPr wrap="square" rtlCol="0">
            <a:spAutoFit/>
          </a:bodyPr>
          <a:p>
            <a:r>
              <a:rPr lang="en-US" altLang="zh-CN" sz="3200" b="1" noProof="0" dirty="0" smtClean="0">
                <a:solidFill>
                  <a:srgbClr val="FF0000"/>
                </a:solidFill>
                <a:latin typeface="+mn-lt"/>
                <a:ea typeface="+mn-ea"/>
                <a:cs typeface="+mn-cs"/>
                <a:sym typeface="+mn-ea"/>
              </a:rPr>
              <a:t>        </a:t>
            </a:r>
            <a:r>
              <a:rPr lang="zh-CN" altLang="zh-CN" sz="3200" b="1" noProof="0" dirty="0" smtClean="0">
                <a:solidFill>
                  <a:srgbClr val="FF0000"/>
                </a:solidFill>
                <a:latin typeface="+mn-lt"/>
                <a:ea typeface="+mn-ea"/>
                <a:cs typeface="+mn-cs"/>
                <a:sym typeface="+mn-ea"/>
              </a:rPr>
              <a:t>③打破传统，着眼创新。</a:t>
            </a:r>
            <a:r>
              <a:rPr lang="zh-CN" altLang="zh-CN" sz="3200" b="1" noProof="0" dirty="0" smtClean="0">
                <a:latin typeface="+mn-lt"/>
                <a:ea typeface="+mn-ea"/>
                <a:cs typeface="+mn-cs"/>
                <a:sym typeface="+mn-ea"/>
              </a:rPr>
              <a:t>记叙类文章可以采用镜头组接式，抓拍生活热点场景汇聚成篇</a:t>
            </a:r>
            <a:r>
              <a:rPr lang="en-US" altLang="zh-CN" sz="3200" b="1" noProof="0" dirty="0" smtClean="0">
                <a:latin typeface="+mn-lt"/>
                <a:ea typeface="+mn-ea"/>
                <a:cs typeface="+mn-cs"/>
                <a:sym typeface="+mn-ea"/>
              </a:rPr>
              <a:t>;</a:t>
            </a:r>
            <a:r>
              <a:rPr lang="zh-CN" altLang="zh-CN" sz="3200" b="1" noProof="0" dirty="0" smtClean="0">
                <a:latin typeface="+mn-lt"/>
                <a:ea typeface="+mn-ea"/>
                <a:cs typeface="+mn-cs"/>
                <a:sym typeface="+mn-ea"/>
              </a:rPr>
              <a:t>议论类文章也可设法突破传统模式。</a:t>
            </a:r>
            <a:r>
              <a:rPr lang="en-US" altLang="zh-CN" sz="3200" b="1" noProof="0" dirty="0" smtClean="0">
                <a:latin typeface="+mn-lt"/>
                <a:ea typeface="+mn-ea"/>
                <a:cs typeface="+mn-cs"/>
                <a:sym typeface="+mn-ea"/>
              </a:rPr>
              <a:t>2015</a:t>
            </a:r>
            <a:r>
              <a:rPr lang="zh-CN" altLang="zh-CN" sz="3200" b="1" noProof="0" dirty="0" smtClean="0">
                <a:latin typeface="+mn-lt"/>
                <a:ea typeface="+mn-ea"/>
                <a:cs typeface="+mn-cs"/>
                <a:sym typeface="+mn-ea"/>
              </a:rPr>
              <a:t>年高考有一篇题为“为你唱去赞美歌”的书信，因为精美的结构被评为满分作文。该同学采用一个“赞”字为文章立骨，再用“一赞，你的大义”“二赞，你的远虑”“三赞，你的决心”三句话撑起全篇骨架。结构新颖，层次井然。</a:t>
            </a:r>
            <a:endParaRPr kumimoji="0" lang="zh-CN" altLang="en-US" sz="3200" b="1" kern="1200" cap="none" spc="0" normalizeH="0" baseline="0" noProof="0" dirty="0" smtClean="0">
              <a:latin typeface="+mn-lt"/>
              <a:ea typeface="+mn-ea"/>
              <a:cs typeface="+mn-cs"/>
            </a:endParaRPr>
          </a:p>
          <a:p>
            <a:endParaRPr lang="zh-CN" altLang="en-US" sz="3200" noProof="1"/>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3073"/>
          <p:cNvSpPr>
            <a:spLocks noGrp="1"/>
          </p:cNvSpPr>
          <p:nvPr>
            <p:ph type="ctrTitle"/>
          </p:nvPr>
        </p:nvSpPr>
        <p:spPr>
          <a:xfrm>
            <a:off x="546100" y="1060450"/>
            <a:ext cx="7772400" cy="1470025"/>
          </a:xfrm>
        </p:spPr>
        <p:txBody>
          <a:bodyPr anchor="ctr"/>
          <a:p>
            <a:pPr defTabSz="914400">
              <a:buNone/>
            </a:pPr>
            <a:r>
              <a:rPr lang="zh-CN" altLang="en-US" sz="4400" b="1" kern="1200" baseline="0">
                <a:solidFill>
                  <a:srgbClr val="FF0000"/>
                </a:solidFill>
                <a:latin typeface="隶书" charset="-122"/>
                <a:ea typeface="隶书" charset="-122"/>
                <a:cs typeface="+mj-cs"/>
              </a:rPr>
              <a:t>叙事体新材料任务驱动型作文写作范式</a:t>
            </a:r>
            <a:endParaRPr lang="zh-CN" altLang="en-US" sz="4400" b="1" kern="1200" baseline="0">
              <a:solidFill>
                <a:srgbClr val="FF0000"/>
              </a:solidFill>
              <a:latin typeface="隶书" charset="-122"/>
              <a:ea typeface="隶书" charset="-122"/>
              <a:cs typeface="+mj-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文本框 99"/>
          <p:cNvSpPr txBox="1"/>
          <p:nvPr/>
        </p:nvSpPr>
        <p:spPr>
          <a:xfrm>
            <a:off x="68263" y="1365250"/>
            <a:ext cx="8961437" cy="1555750"/>
          </a:xfrm>
          <a:prstGeom prst="rect">
            <a:avLst/>
          </a:prstGeom>
          <a:noFill/>
          <a:ln w="9525">
            <a:noFill/>
          </a:ln>
        </p:spPr>
        <p:txBody>
          <a:bodyPr wrap="square" anchor="t">
            <a:spAutoFit/>
          </a:bodyPr>
          <a:p>
            <a:pPr algn="ctr"/>
            <a:r>
              <a:rPr lang="zh-CN" altLang="en-US" sz="3200" b="1">
                <a:solidFill>
                  <a:srgbClr val="333333"/>
                </a:solidFill>
                <a:latin typeface="宋体" panose="02010600030101010101" pitchFamily="2" charset="-122"/>
                <a:ea typeface="宋体" panose="02010600030101010101" pitchFamily="2" charset="-122"/>
              </a:rPr>
              <a:t>两种最优化“文章图样” </a:t>
            </a:r>
            <a:endParaRPr lang="zh-CN" altLang="en-US" sz="3200" b="1">
              <a:solidFill>
                <a:srgbClr val="333333"/>
              </a:solidFill>
              <a:latin typeface="宋体" panose="02010600030101010101" pitchFamily="2" charset="-122"/>
              <a:ea typeface="宋体" panose="02010600030101010101" pitchFamily="2" charset="-122"/>
            </a:endParaRPr>
          </a:p>
          <a:p>
            <a:pPr algn="ctr"/>
            <a:r>
              <a:rPr lang="zh-CN" altLang="en-US" sz="3200" b="1">
                <a:solidFill>
                  <a:srgbClr val="333333"/>
                </a:solidFill>
                <a:latin typeface="宋体" panose="02010600030101010101" pitchFamily="2" charset="-122"/>
                <a:ea typeface="宋体" panose="02010600030101010101" pitchFamily="2" charset="-122"/>
              </a:rPr>
              <a:t>文章最优化结构模型</a:t>
            </a:r>
            <a:r>
              <a:rPr lang="en-US" altLang="zh-CN" sz="3200" b="1">
                <a:solidFill>
                  <a:srgbClr val="333333"/>
                </a:solidFill>
                <a:latin typeface="宋体" panose="02010600030101010101" pitchFamily="2" charset="-122"/>
                <a:ea typeface="宋体" panose="02010600030101010101" pitchFamily="2" charset="-122"/>
              </a:rPr>
              <a:t>① ——“</a:t>
            </a:r>
            <a:r>
              <a:rPr lang="zh-CN" altLang="en-US" sz="3200" b="1">
                <a:solidFill>
                  <a:srgbClr val="333333"/>
                </a:solidFill>
                <a:latin typeface="宋体" panose="02010600030101010101" pitchFamily="2" charset="-122"/>
                <a:ea typeface="宋体" panose="02010600030101010101" pitchFamily="2" charset="-122"/>
              </a:rPr>
              <a:t>起、承、转、合”</a:t>
            </a:r>
            <a:endParaRPr lang="zh-CN" altLang="en-US" sz="3200" b="1">
              <a:solidFill>
                <a:srgbClr val="333333"/>
              </a:solidFill>
              <a:latin typeface="宋体" panose="02010600030101010101" pitchFamily="2" charset="-122"/>
              <a:ea typeface="宋体" panose="02010600030101010101" pitchFamily="2" charset="-122"/>
            </a:endParaRPr>
          </a:p>
          <a:p>
            <a:pPr algn="ctr"/>
            <a:r>
              <a:rPr lang="zh-CN" altLang="en-US" sz="3200" b="1">
                <a:solidFill>
                  <a:srgbClr val="333333"/>
                </a:solidFill>
                <a:latin typeface="宋体" panose="02010600030101010101" pitchFamily="2" charset="-122"/>
                <a:ea typeface="宋体" panose="02010600030101010101" pitchFamily="2" charset="-122"/>
              </a:rPr>
              <a:t>文章最优化结构模型</a:t>
            </a:r>
            <a:r>
              <a:rPr lang="en-US" altLang="zh-CN" sz="3200" b="1">
                <a:solidFill>
                  <a:srgbClr val="333333"/>
                </a:solidFill>
                <a:latin typeface="宋体" panose="02010600030101010101" pitchFamily="2" charset="-122"/>
                <a:ea typeface="宋体" panose="02010600030101010101" pitchFamily="2" charset="-122"/>
              </a:rPr>
              <a:t>② ——“</a:t>
            </a:r>
            <a:r>
              <a:rPr lang="zh-CN" altLang="en-US" sz="3200" b="1">
                <a:solidFill>
                  <a:srgbClr val="333333"/>
                </a:solidFill>
                <a:latin typeface="宋体" panose="02010600030101010101" pitchFamily="2" charset="-122"/>
                <a:ea typeface="宋体" panose="02010600030101010101" pitchFamily="2" charset="-122"/>
              </a:rPr>
              <a:t>起、转、承、合”</a:t>
            </a:r>
            <a:endParaRPr lang="zh-CN" altLang="en-US" sz="3200" b="1">
              <a:latin typeface="Arial" panose="02080604020202020204" pitchFamily="34" charset="0"/>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文本框 99"/>
          <p:cNvSpPr txBox="1"/>
          <p:nvPr/>
        </p:nvSpPr>
        <p:spPr>
          <a:xfrm>
            <a:off x="-74612" y="-76200"/>
            <a:ext cx="9205912" cy="5454650"/>
          </a:xfrm>
          <a:prstGeom prst="rect">
            <a:avLst/>
          </a:prstGeom>
          <a:noFill/>
          <a:ln w="9525">
            <a:noFill/>
          </a:ln>
        </p:spPr>
        <p:txBody>
          <a:bodyPr wrap="square" anchor="t">
            <a:spAutoFit/>
          </a:bodyPr>
          <a:p>
            <a:r>
              <a:rPr lang="zh-CN" altLang="en-US" sz="3200" b="1">
                <a:latin typeface="宋体" panose="02010600030101010101" pitchFamily="2" charset="-122"/>
                <a:ea typeface="宋体" panose="02010600030101010101" pitchFamily="2" charset="-122"/>
              </a:rPr>
              <a:t>第</a:t>
            </a:r>
            <a:r>
              <a:rPr lang="en-US" altLang="zh-CN" sz="3200" b="1">
                <a:latin typeface="宋体" panose="02010600030101010101" pitchFamily="2" charset="-122"/>
                <a:ea typeface="宋体" panose="02010600030101010101" pitchFamily="2" charset="-122"/>
              </a:rPr>
              <a:t>Ⅰ</a:t>
            </a:r>
            <a:r>
              <a:rPr lang="zh-CN" altLang="en-US" sz="3200" b="1">
                <a:latin typeface="宋体" panose="02010600030101010101" pitchFamily="2" charset="-122"/>
                <a:ea typeface="宋体" panose="02010600030101010101" pitchFamily="2" charset="-122"/>
              </a:rPr>
              <a:t>式</a:t>
            </a:r>
            <a:r>
              <a:rPr lang="en-US" altLang="zh-CN" sz="3200" b="1">
                <a:latin typeface="宋体" panose="02010600030101010101" pitchFamily="2" charset="-122"/>
                <a:ea typeface="宋体" panose="02010600030101010101" pitchFamily="2" charset="-122"/>
              </a:rPr>
              <a:t>--</a:t>
            </a:r>
            <a:r>
              <a:rPr lang="en-US" altLang="zh-CN" sz="3200" b="1">
                <a:solidFill>
                  <a:srgbClr val="FF0000"/>
                </a:solidFill>
                <a:latin typeface="宋体" panose="02010600030101010101" pitchFamily="2" charset="-122"/>
                <a:ea typeface="宋体" panose="02010600030101010101" pitchFamily="2" charset="-122"/>
              </a:rPr>
              <a:t> </a:t>
            </a:r>
            <a:r>
              <a:rPr lang="zh-CN" altLang="en-US" sz="3200" b="1">
                <a:solidFill>
                  <a:srgbClr val="FF0000"/>
                </a:solidFill>
                <a:latin typeface="宋体" panose="02010600030101010101" pitchFamily="2" charset="-122"/>
                <a:ea typeface="宋体" panose="02010600030101010101" pitchFamily="2" charset="-122"/>
              </a:rPr>
              <a:t>起承转合</a:t>
            </a:r>
            <a:endParaRPr lang="zh-CN" altLang="en-US" sz="3200" b="1">
              <a:solidFill>
                <a:srgbClr val="FF0000"/>
              </a:solidFill>
              <a:latin typeface="宋体" panose="02010600030101010101" pitchFamily="2" charset="-122"/>
              <a:ea typeface="宋体" panose="02010600030101010101" pitchFamily="2" charset="-122"/>
            </a:endParaRPr>
          </a:p>
          <a:p>
            <a:r>
              <a:rPr lang="zh-CN" altLang="en-US" sz="3200" b="1">
                <a:solidFill>
                  <a:srgbClr val="333333"/>
                </a:solidFill>
                <a:latin typeface="宋体" panose="02010600030101010101" pitchFamily="2" charset="-122"/>
                <a:ea typeface="宋体" panose="02010600030101010101" pitchFamily="2" charset="-122"/>
              </a:rPr>
              <a:t>　　阅读下面的材料，根据要求写一篇不少于</a:t>
            </a:r>
            <a:r>
              <a:rPr lang="en-US" altLang="zh-CN" sz="3200" b="1">
                <a:solidFill>
                  <a:srgbClr val="333333"/>
                </a:solidFill>
                <a:latin typeface="宋体" panose="02010600030101010101" pitchFamily="2" charset="-122"/>
                <a:ea typeface="宋体" panose="02010600030101010101" pitchFamily="2" charset="-122"/>
              </a:rPr>
              <a:t>800</a:t>
            </a:r>
            <a:r>
              <a:rPr lang="zh-CN" altLang="en-US" sz="3200" b="1">
                <a:solidFill>
                  <a:srgbClr val="333333"/>
                </a:solidFill>
                <a:latin typeface="宋体" panose="02010600030101010101" pitchFamily="2" charset="-122"/>
                <a:ea typeface="宋体" panose="02010600030101010101" pitchFamily="2" charset="-122"/>
              </a:rPr>
              <a:t>字的文章。</a:t>
            </a:r>
            <a:r>
              <a:rPr lang="en-US" altLang="zh-CN" sz="3200" b="1">
                <a:solidFill>
                  <a:srgbClr val="333333"/>
                </a:solidFill>
                <a:latin typeface="宋体" panose="02010600030101010101" pitchFamily="2" charset="-122"/>
                <a:ea typeface="宋体" panose="02010600030101010101" pitchFamily="2" charset="-122"/>
              </a:rPr>
              <a:t>(60</a:t>
            </a:r>
            <a:r>
              <a:rPr lang="zh-CN" altLang="en-US" sz="3200" b="1">
                <a:solidFill>
                  <a:srgbClr val="333333"/>
                </a:solidFill>
                <a:latin typeface="宋体" panose="02010600030101010101" pitchFamily="2" charset="-122"/>
                <a:ea typeface="宋体" panose="02010600030101010101" pitchFamily="2" charset="-122"/>
              </a:rPr>
              <a:t>分</a:t>
            </a:r>
            <a:r>
              <a:rPr lang="en-US" altLang="zh-CN" sz="3200" b="1">
                <a:solidFill>
                  <a:srgbClr val="333333"/>
                </a:solidFill>
                <a:latin typeface="宋体" panose="02010600030101010101" pitchFamily="2" charset="-122"/>
                <a:ea typeface="宋体" panose="02010600030101010101" pitchFamily="2" charset="-122"/>
              </a:rPr>
              <a:t>)</a:t>
            </a:r>
            <a:endParaRPr lang="en-US" altLang="zh-CN" sz="3200" b="1">
              <a:solidFill>
                <a:srgbClr val="333333"/>
              </a:solidFill>
              <a:latin typeface="宋体" panose="02010600030101010101" pitchFamily="2" charset="-122"/>
              <a:ea typeface="宋体" panose="02010600030101010101" pitchFamily="2" charset="-122"/>
            </a:endParaRPr>
          </a:p>
          <a:p>
            <a:r>
              <a:rPr lang="zh-CN" altLang="en-US" sz="3200" b="1">
                <a:solidFill>
                  <a:srgbClr val="333333"/>
                </a:solidFill>
                <a:latin typeface="宋体" panose="02010600030101010101" pitchFamily="2" charset="-122"/>
                <a:ea typeface="宋体" panose="02010600030101010101" pitchFamily="2" charset="-122"/>
              </a:rPr>
              <a:t>　　</a:t>
            </a:r>
            <a:r>
              <a:rPr lang="zh-CN" altLang="en-US" sz="3200" b="1">
                <a:solidFill>
                  <a:srgbClr val="0000FF"/>
                </a:solidFill>
                <a:latin typeface="楷体" charset="-122"/>
                <a:ea typeface="楷体" charset="-122"/>
              </a:rPr>
              <a:t>几个同学聚在一起谈论传家宝。小张说，他家的传家宝是一个青花罐，有年头有故事。小杜说，他家的传家宝是爷爷留下的几枚勋章。小程说，她家把“忠厚传家久，诗书继世长”的祖训当传家宝。</a:t>
            </a:r>
            <a:endParaRPr lang="zh-CN" altLang="en-US" sz="3200" b="1">
              <a:solidFill>
                <a:srgbClr val="0000FF"/>
              </a:solidFill>
              <a:latin typeface="楷体" charset="-122"/>
              <a:ea typeface="楷体" charset="-122"/>
            </a:endParaRPr>
          </a:p>
          <a:p>
            <a:r>
              <a:rPr lang="zh-CN" altLang="en-US" sz="3200" b="1">
                <a:solidFill>
                  <a:srgbClr val="333333"/>
                </a:solidFill>
                <a:latin typeface="宋体" panose="02010600030101010101" pitchFamily="2" charset="-122"/>
                <a:ea typeface="宋体" panose="02010600030101010101" pitchFamily="2" charset="-122"/>
              </a:rPr>
              <a:t>　　你认为什么样的传家宝更有价值</a:t>
            </a:r>
            <a:r>
              <a:rPr lang="en-US" altLang="zh-CN" sz="3200" b="1">
                <a:solidFill>
                  <a:srgbClr val="333333"/>
                </a:solidFill>
                <a:latin typeface="宋体" panose="02010600030101010101" pitchFamily="2" charset="-122"/>
                <a:ea typeface="宋体" panose="02010600030101010101" pitchFamily="2" charset="-122"/>
              </a:rPr>
              <a:t>?</a:t>
            </a:r>
            <a:r>
              <a:rPr lang="zh-CN" altLang="en-US" sz="3200" b="1">
                <a:solidFill>
                  <a:srgbClr val="333333"/>
                </a:solidFill>
                <a:latin typeface="宋体" panose="02010600030101010101" pitchFamily="2" charset="-122"/>
                <a:ea typeface="宋体" panose="02010600030101010101" pitchFamily="2" charset="-122"/>
              </a:rPr>
              <a:t>请综合材料内容及含意作文，体现你的思考、权衡与选择。</a:t>
            </a:r>
            <a:endParaRPr lang="zh-CN" altLang="en-US" sz="3200" b="1">
              <a:solidFill>
                <a:srgbClr val="333333"/>
              </a:solidFill>
              <a:latin typeface="宋体" panose="02010600030101010101" pitchFamily="2" charset="-122"/>
              <a:ea typeface="宋体" panose="02010600030101010101" pitchFamily="2" charset="-122"/>
            </a:endParaRPr>
          </a:p>
          <a:p>
            <a:r>
              <a:rPr lang="zh-CN" altLang="en-US" sz="3200" b="1">
                <a:solidFill>
                  <a:srgbClr val="333333"/>
                </a:solidFill>
                <a:latin typeface="宋体" panose="02010600030101010101" pitchFamily="2" charset="-122"/>
                <a:ea typeface="宋体" panose="02010600030101010101" pitchFamily="2" charset="-122"/>
              </a:rPr>
              <a:t>　　要求选好角度，确定立意，明确文体，自拟标题；不要套作，不得抄袭。</a:t>
            </a:r>
            <a:endParaRPr lang="zh-CN" altLang="en-US" sz="3200" b="1">
              <a:latin typeface="Arial" panose="02080604020202020204" pitchFamily="34" charset="0"/>
              <a:ea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文本框 99"/>
          <p:cNvSpPr txBox="1"/>
          <p:nvPr/>
        </p:nvSpPr>
        <p:spPr>
          <a:xfrm>
            <a:off x="-31750" y="-3175"/>
            <a:ext cx="9150350" cy="6918325"/>
          </a:xfrm>
          <a:prstGeom prst="rect">
            <a:avLst/>
          </a:prstGeom>
          <a:noFill/>
          <a:ln w="9525">
            <a:noFill/>
          </a:ln>
        </p:spPr>
        <p:txBody>
          <a:bodyPr wrap="square" anchor="t">
            <a:spAutoFit/>
          </a:bodyPr>
          <a:p>
            <a:r>
              <a:rPr lang="zh-CN" altLang="en-US" sz="3200">
                <a:solidFill>
                  <a:srgbClr val="333333"/>
                </a:solidFill>
                <a:latin typeface="宋体" panose="02010600030101010101" pitchFamily="2" charset="-122"/>
                <a:ea typeface="宋体" panose="02010600030101010101" pitchFamily="2" charset="-122"/>
              </a:rPr>
              <a:t>【文章写作思维模型</a:t>
            </a:r>
            <a:r>
              <a:rPr lang="en-US" altLang="zh-CN" sz="3200">
                <a:solidFill>
                  <a:srgbClr val="333333"/>
                </a:solidFill>
                <a:latin typeface="宋体" panose="02010600030101010101" pitchFamily="2" charset="-122"/>
                <a:ea typeface="宋体" panose="02010600030101010101" pitchFamily="2" charset="-122"/>
              </a:rPr>
              <a:t>:</a:t>
            </a:r>
            <a:r>
              <a:rPr lang="zh-CN" altLang="en-US" sz="3200">
                <a:solidFill>
                  <a:srgbClr val="333333"/>
                </a:solidFill>
                <a:latin typeface="宋体" panose="02010600030101010101" pitchFamily="2" charset="-122"/>
                <a:ea typeface="宋体" panose="02010600030101010101" pitchFamily="2" charset="-122"/>
              </a:rPr>
              <a:t>六段式】 概念界定</a:t>
            </a:r>
            <a:r>
              <a:rPr lang="en-US" altLang="zh-CN" sz="3200">
                <a:solidFill>
                  <a:srgbClr val="333333"/>
                </a:solidFill>
                <a:latin typeface="宋体" panose="02010600030101010101" pitchFamily="2" charset="-122"/>
                <a:ea typeface="宋体" panose="02010600030101010101" pitchFamily="2" charset="-122"/>
              </a:rPr>
              <a:t>+</a:t>
            </a:r>
            <a:r>
              <a:rPr lang="zh-CN" altLang="en-US" sz="3200">
                <a:solidFill>
                  <a:srgbClr val="333333"/>
                </a:solidFill>
                <a:latin typeface="宋体" panose="02010600030101010101" pitchFamily="2" charset="-122"/>
                <a:ea typeface="宋体" panose="02010600030101010101" pitchFamily="2" charset="-122"/>
              </a:rPr>
              <a:t>因果分析</a:t>
            </a:r>
            <a:r>
              <a:rPr lang="en-US" altLang="zh-CN" sz="3200">
                <a:solidFill>
                  <a:srgbClr val="333333"/>
                </a:solidFill>
                <a:latin typeface="宋体" panose="02010600030101010101" pitchFamily="2" charset="-122"/>
                <a:ea typeface="宋体" panose="02010600030101010101" pitchFamily="2" charset="-122"/>
              </a:rPr>
              <a:t>+</a:t>
            </a:r>
            <a:r>
              <a:rPr lang="zh-CN" altLang="en-US" sz="3200">
                <a:solidFill>
                  <a:srgbClr val="333333"/>
                </a:solidFill>
                <a:latin typeface="宋体" panose="02010600030101010101" pitchFamily="2" charset="-122"/>
                <a:ea typeface="宋体" panose="02010600030101010101" pitchFamily="2" charset="-122"/>
              </a:rPr>
              <a:t>比较分析</a:t>
            </a:r>
            <a:endParaRPr lang="zh-CN" altLang="en-US" sz="3200">
              <a:solidFill>
                <a:srgbClr val="333333"/>
              </a:solidFill>
              <a:latin typeface="宋体" panose="02010600030101010101" pitchFamily="2" charset="-122"/>
              <a:ea typeface="宋体" panose="02010600030101010101" pitchFamily="2" charset="-122"/>
            </a:endParaRPr>
          </a:p>
          <a:p>
            <a:r>
              <a:rPr lang="zh-CN" altLang="en-US" sz="3200">
                <a:solidFill>
                  <a:srgbClr val="333333"/>
                </a:solidFill>
                <a:latin typeface="宋体" panose="02010600030101010101" pitchFamily="2" charset="-122"/>
                <a:ea typeface="宋体" panose="02010600030101010101" pitchFamily="2" charset="-122"/>
              </a:rPr>
              <a:t>　　</a:t>
            </a:r>
            <a:r>
              <a:rPr lang="en-US" altLang="zh-CN" sz="3200">
                <a:solidFill>
                  <a:srgbClr val="333333"/>
                </a:solidFill>
                <a:latin typeface="宋体" panose="02010600030101010101" pitchFamily="2" charset="-122"/>
                <a:ea typeface="宋体" panose="02010600030101010101" pitchFamily="2" charset="-122"/>
              </a:rPr>
              <a:t>1</a:t>
            </a:r>
            <a:r>
              <a:rPr lang="zh-CN" altLang="en-US" sz="3200">
                <a:solidFill>
                  <a:srgbClr val="333333"/>
                </a:solidFill>
                <a:latin typeface="宋体" panose="02010600030101010101" pitchFamily="2" charset="-122"/>
                <a:ea typeface="宋体" panose="02010600030101010101" pitchFamily="2" charset="-122"/>
              </a:rPr>
              <a:t>．【起】概念界定，概括比较，定任务，表态度。</a:t>
            </a:r>
            <a:endParaRPr lang="zh-CN" altLang="en-US" sz="3200">
              <a:solidFill>
                <a:srgbClr val="333333"/>
              </a:solidFill>
              <a:latin typeface="宋体" panose="02010600030101010101" pitchFamily="2" charset="-122"/>
              <a:ea typeface="宋体" panose="02010600030101010101" pitchFamily="2" charset="-122"/>
            </a:endParaRPr>
          </a:p>
          <a:p>
            <a:r>
              <a:rPr lang="zh-CN" altLang="en-US" sz="3200">
                <a:solidFill>
                  <a:srgbClr val="333333"/>
                </a:solidFill>
                <a:latin typeface="宋体" panose="02010600030101010101" pitchFamily="2" charset="-122"/>
                <a:ea typeface="宋体" panose="02010600030101010101" pitchFamily="2" charset="-122"/>
              </a:rPr>
              <a:t>　　</a:t>
            </a:r>
            <a:r>
              <a:rPr lang="en-US" altLang="zh-CN" sz="3200">
                <a:solidFill>
                  <a:srgbClr val="333333"/>
                </a:solidFill>
                <a:latin typeface="宋体" panose="02010600030101010101" pitchFamily="2" charset="-122"/>
                <a:ea typeface="宋体" panose="02010600030101010101" pitchFamily="2" charset="-122"/>
              </a:rPr>
              <a:t>2</a:t>
            </a:r>
            <a:r>
              <a:rPr lang="zh-CN" altLang="en-US" sz="3200">
                <a:solidFill>
                  <a:srgbClr val="333333"/>
                </a:solidFill>
                <a:latin typeface="宋体" panose="02010600030101010101" pitchFamily="2" charset="-122"/>
                <a:ea typeface="宋体" panose="02010600030101010101" pitchFamily="2" charset="-122"/>
              </a:rPr>
              <a:t>．【一承】具体比较一，原因分析。</a:t>
            </a:r>
            <a:endParaRPr lang="zh-CN" altLang="en-US" sz="3200">
              <a:solidFill>
                <a:srgbClr val="333333"/>
              </a:solidFill>
              <a:latin typeface="宋体" panose="02010600030101010101" pitchFamily="2" charset="-122"/>
              <a:ea typeface="宋体" panose="02010600030101010101" pitchFamily="2" charset="-122"/>
            </a:endParaRPr>
          </a:p>
          <a:p>
            <a:r>
              <a:rPr lang="zh-CN" altLang="en-US" sz="3200">
                <a:solidFill>
                  <a:srgbClr val="333333"/>
                </a:solidFill>
                <a:latin typeface="宋体" panose="02010600030101010101" pitchFamily="2" charset="-122"/>
                <a:ea typeface="宋体" panose="02010600030101010101" pitchFamily="2" charset="-122"/>
              </a:rPr>
              <a:t>　　</a:t>
            </a:r>
            <a:r>
              <a:rPr lang="en-US" altLang="zh-CN" sz="3200">
                <a:solidFill>
                  <a:srgbClr val="333333"/>
                </a:solidFill>
                <a:latin typeface="宋体" panose="02010600030101010101" pitchFamily="2" charset="-122"/>
                <a:ea typeface="宋体" panose="02010600030101010101" pitchFamily="2" charset="-122"/>
              </a:rPr>
              <a:t>3</a:t>
            </a:r>
            <a:r>
              <a:rPr lang="zh-CN" altLang="en-US" sz="3200">
                <a:solidFill>
                  <a:srgbClr val="333333"/>
                </a:solidFill>
                <a:latin typeface="宋体" panose="02010600030101010101" pitchFamily="2" charset="-122"/>
                <a:ea typeface="宋体" panose="02010600030101010101" pitchFamily="2" charset="-122"/>
              </a:rPr>
              <a:t>．【二承】具体比较二，原因分析。</a:t>
            </a:r>
            <a:endParaRPr lang="zh-CN" altLang="en-US" sz="3200">
              <a:solidFill>
                <a:srgbClr val="333333"/>
              </a:solidFill>
              <a:latin typeface="宋体" panose="02010600030101010101" pitchFamily="2" charset="-122"/>
              <a:ea typeface="宋体" panose="02010600030101010101" pitchFamily="2" charset="-122"/>
            </a:endParaRPr>
          </a:p>
          <a:p>
            <a:r>
              <a:rPr lang="zh-CN" altLang="en-US" sz="3200">
                <a:solidFill>
                  <a:srgbClr val="333333"/>
                </a:solidFill>
                <a:latin typeface="宋体" panose="02010600030101010101" pitchFamily="2" charset="-122"/>
                <a:ea typeface="宋体" panose="02010600030101010101" pitchFamily="2" charset="-122"/>
              </a:rPr>
              <a:t>　　</a:t>
            </a:r>
            <a:r>
              <a:rPr lang="en-US" altLang="zh-CN" sz="3200">
                <a:solidFill>
                  <a:srgbClr val="333333"/>
                </a:solidFill>
                <a:latin typeface="宋体" panose="02010600030101010101" pitchFamily="2" charset="-122"/>
                <a:ea typeface="宋体" panose="02010600030101010101" pitchFamily="2" charset="-122"/>
              </a:rPr>
              <a:t>4</a:t>
            </a:r>
            <a:r>
              <a:rPr lang="zh-CN" altLang="en-US" sz="3200">
                <a:solidFill>
                  <a:srgbClr val="333333"/>
                </a:solidFill>
                <a:latin typeface="宋体" panose="02010600030101010101" pitchFamily="2" charset="-122"/>
                <a:ea typeface="宋体" panose="02010600030101010101" pitchFamily="2" charset="-122"/>
              </a:rPr>
              <a:t>．【三承】由表及里，分析深层原因，文化原因或心理原因或历史原因。</a:t>
            </a:r>
            <a:endParaRPr lang="zh-CN" altLang="en-US" sz="3200">
              <a:solidFill>
                <a:srgbClr val="333333"/>
              </a:solidFill>
              <a:latin typeface="宋体" panose="02010600030101010101" pitchFamily="2" charset="-122"/>
              <a:ea typeface="宋体" panose="02010600030101010101" pitchFamily="2" charset="-122"/>
            </a:endParaRPr>
          </a:p>
          <a:p>
            <a:r>
              <a:rPr lang="zh-CN" altLang="en-US" sz="3200">
                <a:solidFill>
                  <a:srgbClr val="333333"/>
                </a:solidFill>
                <a:latin typeface="宋体" panose="02010600030101010101" pitchFamily="2" charset="-122"/>
                <a:ea typeface="宋体" panose="02010600030101010101" pitchFamily="2" charset="-122"/>
              </a:rPr>
              <a:t>　　</a:t>
            </a:r>
            <a:r>
              <a:rPr lang="en-US" altLang="zh-CN" sz="3200">
                <a:solidFill>
                  <a:srgbClr val="333333"/>
                </a:solidFill>
                <a:latin typeface="宋体" panose="02010600030101010101" pitchFamily="2" charset="-122"/>
                <a:ea typeface="宋体" panose="02010600030101010101" pitchFamily="2" charset="-122"/>
              </a:rPr>
              <a:t>5</a:t>
            </a:r>
            <a:r>
              <a:rPr lang="zh-CN" altLang="en-US" sz="3200">
                <a:solidFill>
                  <a:srgbClr val="333333"/>
                </a:solidFill>
                <a:latin typeface="宋体" panose="02010600030101010101" pitchFamily="2" charset="-122"/>
                <a:ea typeface="宋体" panose="02010600030101010101" pitchFamily="2" charset="-122"/>
              </a:rPr>
              <a:t>．【转】联系当下，背景分析，凸显其“最有价值”。</a:t>
            </a:r>
            <a:endParaRPr lang="zh-CN" altLang="en-US" sz="3200">
              <a:solidFill>
                <a:srgbClr val="333333"/>
              </a:solidFill>
              <a:latin typeface="宋体" panose="02010600030101010101" pitchFamily="2" charset="-122"/>
              <a:ea typeface="宋体" panose="02010600030101010101" pitchFamily="2" charset="-122"/>
            </a:endParaRPr>
          </a:p>
          <a:p>
            <a:r>
              <a:rPr lang="zh-CN" altLang="en-US" sz="3200">
                <a:solidFill>
                  <a:srgbClr val="333333"/>
                </a:solidFill>
                <a:latin typeface="宋体" panose="02010600030101010101" pitchFamily="2" charset="-122"/>
                <a:ea typeface="宋体" panose="02010600030101010101" pitchFamily="2" charset="-122"/>
              </a:rPr>
              <a:t>　　</a:t>
            </a:r>
            <a:r>
              <a:rPr lang="en-US" altLang="zh-CN" sz="3200">
                <a:solidFill>
                  <a:srgbClr val="333333"/>
                </a:solidFill>
                <a:latin typeface="宋体" panose="02010600030101010101" pitchFamily="2" charset="-122"/>
                <a:ea typeface="宋体" panose="02010600030101010101" pitchFamily="2" charset="-122"/>
              </a:rPr>
              <a:t>6</a:t>
            </a:r>
            <a:r>
              <a:rPr lang="zh-CN" altLang="en-US" sz="3200">
                <a:solidFill>
                  <a:srgbClr val="333333"/>
                </a:solidFill>
                <a:latin typeface="宋体" panose="02010600030101010101" pitchFamily="2" charset="-122"/>
                <a:ea typeface="宋体" panose="02010600030101010101" pitchFamily="2" charset="-122"/>
              </a:rPr>
              <a:t>．【合】再次概括比较，重申态度。</a:t>
            </a:r>
            <a:endParaRPr lang="zh-CN" altLang="en-US" sz="3200">
              <a:solidFill>
                <a:srgbClr val="333333"/>
              </a:solidFill>
              <a:latin typeface="宋体" panose="02010600030101010101" pitchFamily="2" charset="-122"/>
              <a:ea typeface="宋体" panose="02010600030101010101" pitchFamily="2" charset="-122"/>
            </a:endParaRPr>
          </a:p>
          <a:p>
            <a:r>
              <a:rPr lang="zh-CN" altLang="en-US" sz="3200">
                <a:solidFill>
                  <a:srgbClr val="333333"/>
                </a:solidFill>
                <a:latin typeface="宋体" panose="02010600030101010101" pitchFamily="2" charset="-122"/>
                <a:ea typeface="宋体" panose="02010600030101010101" pitchFamily="2" charset="-122"/>
              </a:rPr>
              <a:t>　　（</a:t>
            </a:r>
            <a:r>
              <a:rPr lang="zh-CN" altLang="en-US" sz="3200">
                <a:solidFill>
                  <a:srgbClr val="FF0000"/>
                </a:solidFill>
                <a:latin typeface="宋体" panose="02010600030101010101" pitchFamily="2" charset="-122"/>
                <a:ea typeface="宋体" panose="02010600030101010101" pitchFamily="2" charset="-122"/>
              </a:rPr>
              <a:t>运用三到四次的因果分析，加以三到四次的比较分析</a:t>
            </a:r>
            <a:r>
              <a:rPr lang="zh-CN" altLang="en-US" sz="3200">
                <a:solidFill>
                  <a:srgbClr val="333333"/>
                </a:solidFill>
                <a:latin typeface="宋体" panose="02010600030101010101" pitchFamily="2" charset="-122"/>
                <a:ea typeface="宋体" panose="02010600030101010101" pitchFamily="2" charset="-122"/>
              </a:rPr>
              <a:t>）</a:t>
            </a:r>
            <a:endParaRPr lang="zh-CN" altLang="en-US" sz="3200">
              <a:solidFill>
                <a:srgbClr val="333333"/>
              </a:solidFill>
              <a:latin typeface="宋体" panose="02010600030101010101" pitchFamily="2" charset="-122"/>
              <a:ea typeface="宋体" panose="02010600030101010101" pitchFamily="2" charset="-122"/>
            </a:endParaRPr>
          </a:p>
          <a:p>
            <a:r>
              <a:rPr lang="zh-CN" altLang="en-US" sz="3200">
                <a:solidFill>
                  <a:srgbClr val="333333"/>
                </a:solidFill>
                <a:latin typeface="宋体" panose="02010600030101010101" pitchFamily="2" charset="-122"/>
                <a:ea typeface="宋体" panose="02010600030101010101" pitchFamily="2" charset="-122"/>
              </a:rPr>
              <a:t>　　【主体分析部分】 三承一转</a:t>
            </a:r>
            <a:endParaRPr lang="zh-CN" altLang="en-US" sz="3200">
              <a:latin typeface="Arial" panose="02080604020202020204" pitchFamily="34" charset="0"/>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文本框 99"/>
          <p:cNvSpPr txBox="1"/>
          <p:nvPr/>
        </p:nvSpPr>
        <p:spPr>
          <a:xfrm>
            <a:off x="34925" y="36513"/>
            <a:ext cx="9096375" cy="6811962"/>
          </a:xfrm>
          <a:prstGeom prst="rect">
            <a:avLst/>
          </a:prstGeom>
          <a:noFill/>
          <a:ln w="9525">
            <a:noFill/>
          </a:ln>
        </p:spPr>
        <p:txBody>
          <a:bodyPr wrap="square" anchor="t">
            <a:spAutoFit/>
          </a:bodyPr>
          <a:p>
            <a:r>
              <a:rPr lang="zh-CN" altLang="en-US" sz="2100" b="1">
                <a:solidFill>
                  <a:srgbClr val="333333"/>
                </a:solidFill>
                <a:latin typeface="宋体" panose="02010600030101010101" pitchFamily="2" charset="-122"/>
                <a:ea typeface="宋体" panose="02010600030101010101" pitchFamily="2" charset="-122"/>
              </a:rPr>
              <a:t>　                     良训胜千金，传家更有价</a:t>
            </a:r>
            <a:endParaRPr lang="zh-CN" altLang="en-US" sz="2100" b="1">
              <a:solidFill>
                <a:srgbClr val="333333"/>
              </a:solidFill>
              <a:latin typeface="宋体" panose="02010600030101010101" pitchFamily="2" charset="-122"/>
              <a:ea typeface="宋体" panose="02010600030101010101" pitchFamily="2" charset="-122"/>
            </a:endParaRPr>
          </a:p>
          <a:p>
            <a:r>
              <a:rPr lang="zh-CN" altLang="en-US" sz="2100" b="1">
                <a:solidFill>
                  <a:srgbClr val="333333"/>
                </a:solidFill>
                <a:latin typeface="宋体" panose="02010600030101010101" pitchFamily="2" charset="-122"/>
                <a:ea typeface="宋体" panose="02010600030101010101" pitchFamily="2" charset="-122"/>
              </a:rPr>
              <a:t>　　</a:t>
            </a:r>
            <a:r>
              <a:rPr lang="en-US" altLang="zh-CN" sz="2100" b="1">
                <a:solidFill>
                  <a:srgbClr val="333333"/>
                </a:solidFill>
                <a:latin typeface="宋体" panose="02010600030101010101" pitchFamily="2" charset="-122"/>
                <a:ea typeface="宋体" panose="02010600030101010101" pitchFamily="2" charset="-122"/>
              </a:rPr>
              <a:t>1</a:t>
            </a:r>
            <a:r>
              <a:rPr lang="zh-CN" altLang="en-US" sz="2100" b="1">
                <a:solidFill>
                  <a:srgbClr val="333333"/>
                </a:solidFill>
                <a:latin typeface="宋体" panose="02010600030101010101" pitchFamily="2" charset="-122"/>
                <a:ea typeface="宋体" panose="02010600030101010101" pitchFamily="2" charset="-122"/>
              </a:rPr>
              <a:t>．所谓“传家宝”， </a:t>
            </a:r>
            <a:r>
              <a:rPr lang="en-US" altLang="zh-CN" sz="2100" b="1">
                <a:solidFill>
                  <a:srgbClr val="333333"/>
                </a:solidFill>
                <a:latin typeface="宋体" panose="02010600030101010101" pitchFamily="2" charset="-122"/>
                <a:ea typeface="宋体" panose="02010600030101010101" pitchFamily="2" charset="-122"/>
              </a:rPr>
              <a:t>……</a:t>
            </a:r>
            <a:r>
              <a:rPr lang="zh-CN" altLang="en-US" sz="2100" b="1">
                <a:solidFill>
                  <a:srgbClr val="333333"/>
                </a:solidFill>
                <a:latin typeface="宋体" panose="02010600030101010101" pitchFamily="2" charset="-122"/>
                <a:ea typeface="宋体" panose="02010600030101010101" pitchFamily="2" charset="-122"/>
              </a:rPr>
              <a:t>。三种“传家宝”各有价值。小张家的青花罐，</a:t>
            </a:r>
            <a:r>
              <a:rPr lang="en-US" altLang="zh-CN" sz="2100" b="1">
                <a:solidFill>
                  <a:srgbClr val="333333"/>
                </a:solidFill>
                <a:latin typeface="宋体" panose="02010600030101010101" pitchFamily="2" charset="-122"/>
                <a:ea typeface="宋体" panose="02010600030101010101" pitchFamily="2" charset="-122"/>
              </a:rPr>
              <a:t>……</a:t>
            </a:r>
            <a:r>
              <a:rPr lang="zh-CN" altLang="en-US" sz="2100" b="1">
                <a:solidFill>
                  <a:srgbClr val="333333"/>
                </a:solidFill>
                <a:latin typeface="宋体" panose="02010600030101010101" pitchFamily="2" charset="-122"/>
                <a:ea typeface="宋体" panose="02010600030101010101" pitchFamily="2" charset="-122"/>
              </a:rPr>
              <a:t>；小杜家的勋章，</a:t>
            </a:r>
            <a:r>
              <a:rPr lang="en-US" altLang="zh-CN" sz="2100" b="1">
                <a:solidFill>
                  <a:srgbClr val="333333"/>
                </a:solidFill>
                <a:latin typeface="宋体" panose="02010600030101010101" pitchFamily="2" charset="-122"/>
                <a:ea typeface="宋体" panose="02010600030101010101" pitchFamily="2" charset="-122"/>
              </a:rPr>
              <a:t>……</a:t>
            </a:r>
            <a:r>
              <a:rPr lang="zh-CN" altLang="en-US" sz="2100" b="1">
                <a:solidFill>
                  <a:srgbClr val="333333"/>
                </a:solidFill>
                <a:latin typeface="宋体" panose="02010600030101010101" pitchFamily="2" charset="-122"/>
                <a:ea typeface="宋体" panose="02010600030101010101" pitchFamily="2" charset="-122"/>
              </a:rPr>
              <a:t>；小程家的祖训，</a:t>
            </a:r>
            <a:r>
              <a:rPr lang="en-US" altLang="zh-CN" sz="2100" b="1">
                <a:solidFill>
                  <a:srgbClr val="333333"/>
                </a:solidFill>
                <a:latin typeface="宋体" panose="02010600030101010101" pitchFamily="2" charset="-122"/>
                <a:ea typeface="宋体" panose="02010600030101010101" pitchFamily="2" charset="-122"/>
              </a:rPr>
              <a:t>……</a:t>
            </a:r>
            <a:r>
              <a:rPr lang="zh-CN" altLang="en-US" sz="2100" b="1">
                <a:solidFill>
                  <a:srgbClr val="333333"/>
                </a:solidFill>
                <a:latin typeface="宋体" panose="02010600030101010101" pitchFamily="2" charset="-122"/>
                <a:ea typeface="宋体" panose="02010600030101010101" pitchFamily="2" charset="-122"/>
              </a:rPr>
              <a:t>。在我看来，小程家的传家宝最有价值。（</a:t>
            </a:r>
            <a:r>
              <a:rPr lang="zh-CN" altLang="en-US" sz="2100" b="1">
                <a:solidFill>
                  <a:srgbClr val="009900"/>
                </a:solidFill>
                <a:latin typeface="宋体" panose="02010600030101010101" pitchFamily="2" charset="-122"/>
                <a:ea typeface="宋体" panose="02010600030101010101" pitchFamily="2" charset="-122"/>
              </a:rPr>
              <a:t>概念界定，概括比较，选定任务，表明态度</a:t>
            </a:r>
            <a:r>
              <a:rPr lang="zh-CN" altLang="en-US" sz="2100" b="1">
                <a:solidFill>
                  <a:srgbClr val="333333"/>
                </a:solidFill>
                <a:latin typeface="宋体" panose="02010600030101010101" pitchFamily="2" charset="-122"/>
                <a:ea typeface="宋体" panose="02010600030101010101" pitchFamily="2" charset="-122"/>
              </a:rPr>
              <a:t>）</a:t>
            </a:r>
            <a:endParaRPr lang="zh-CN" altLang="en-US" sz="2100" b="1">
              <a:solidFill>
                <a:srgbClr val="333333"/>
              </a:solidFill>
              <a:latin typeface="宋体" panose="02010600030101010101" pitchFamily="2" charset="-122"/>
              <a:ea typeface="宋体" panose="02010600030101010101" pitchFamily="2" charset="-122"/>
            </a:endParaRPr>
          </a:p>
          <a:p>
            <a:r>
              <a:rPr lang="zh-CN" altLang="en-US" sz="2100" b="1">
                <a:solidFill>
                  <a:srgbClr val="333333"/>
                </a:solidFill>
                <a:latin typeface="宋体" panose="02010600030101010101" pitchFamily="2" charset="-122"/>
                <a:ea typeface="宋体" panose="02010600030101010101" pitchFamily="2" charset="-122"/>
              </a:rPr>
              <a:t>　　</a:t>
            </a:r>
            <a:r>
              <a:rPr lang="en-US" altLang="zh-CN" sz="2100" b="1">
                <a:solidFill>
                  <a:srgbClr val="333333"/>
                </a:solidFill>
                <a:latin typeface="宋体" panose="02010600030101010101" pitchFamily="2" charset="-122"/>
                <a:ea typeface="宋体" panose="02010600030101010101" pitchFamily="2" charset="-122"/>
              </a:rPr>
              <a:t>2</a:t>
            </a:r>
            <a:r>
              <a:rPr lang="zh-CN" altLang="en-US" sz="2100" b="1">
                <a:solidFill>
                  <a:srgbClr val="333333"/>
                </a:solidFill>
                <a:latin typeface="宋体" panose="02010600030101010101" pitchFamily="2" charset="-122"/>
                <a:ea typeface="宋体" panose="02010600030101010101" pitchFamily="2" charset="-122"/>
              </a:rPr>
              <a:t>．与小张家的传家宝青花罐相比，小程家的传家宝祖训，在</a:t>
            </a:r>
            <a:r>
              <a:rPr lang="en-US" altLang="zh-CN" sz="2100" b="1">
                <a:solidFill>
                  <a:srgbClr val="333333"/>
                </a:solidFill>
                <a:latin typeface="宋体" panose="02010600030101010101" pitchFamily="2" charset="-122"/>
                <a:ea typeface="宋体" panose="02010600030101010101" pitchFamily="2" charset="-122"/>
              </a:rPr>
              <a:t>……</a:t>
            </a:r>
            <a:r>
              <a:rPr lang="zh-CN" altLang="en-US" sz="2100" b="1">
                <a:solidFill>
                  <a:srgbClr val="333333"/>
                </a:solidFill>
                <a:latin typeface="宋体" panose="02010600030101010101" pitchFamily="2" charset="-122"/>
                <a:ea typeface="宋体" panose="02010600030101010101" pitchFamily="2" charset="-122"/>
              </a:rPr>
              <a:t>更有价值。</a:t>
            </a:r>
            <a:r>
              <a:rPr lang="en-US" altLang="zh-CN" sz="2100" b="1">
                <a:solidFill>
                  <a:srgbClr val="333333"/>
                </a:solidFill>
                <a:latin typeface="宋体" panose="02010600030101010101" pitchFamily="2" charset="-122"/>
                <a:ea typeface="宋体" panose="02010600030101010101" pitchFamily="2" charset="-122"/>
              </a:rPr>
              <a:t>……</a:t>
            </a:r>
            <a:r>
              <a:rPr lang="zh-CN" altLang="en-US" sz="2100" b="1">
                <a:solidFill>
                  <a:srgbClr val="333333"/>
                </a:solidFill>
                <a:latin typeface="宋体" panose="02010600030101010101" pitchFamily="2" charset="-122"/>
                <a:ea typeface="宋体" panose="02010600030101010101" pitchFamily="2" charset="-122"/>
              </a:rPr>
              <a:t>（</a:t>
            </a:r>
            <a:r>
              <a:rPr lang="zh-CN" altLang="en-US" sz="2100" b="1">
                <a:solidFill>
                  <a:srgbClr val="009900"/>
                </a:solidFill>
                <a:latin typeface="宋体" panose="02010600030101010101" pitchFamily="2" charset="-122"/>
                <a:ea typeface="宋体" panose="02010600030101010101" pitchFamily="2" charset="-122"/>
              </a:rPr>
              <a:t>具体比较一，原因分析</a:t>
            </a:r>
            <a:r>
              <a:rPr lang="zh-CN" altLang="en-US" sz="2100" b="1">
                <a:solidFill>
                  <a:srgbClr val="333333"/>
                </a:solidFill>
                <a:latin typeface="宋体" panose="02010600030101010101" pitchFamily="2" charset="-122"/>
                <a:ea typeface="宋体" panose="02010600030101010101" pitchFamily="2" charset="-122"/>
              </a:rPr>
              <a:t>）</a:t>
            </a:r>
            <a:endParaRPr lang="zh-CN" altLang="en-US" sz="2100" b="1">
              <a:solidFill>
                <a:srgbClr val="333333"/>
              </a:solidFill>
              <a:latin typeface="宋体" panose="02010600030101010101" pitchFamily="2" charset="-122"/>
              <a:ea typeface="宋体" panose="02010600030101010101" pitchFamily="2" charset="-122"/>
            </a:endParaRPr>
          </a:p>
          <a:p>
            <a:r>
              <a:rPr lang="zh-CN" altLang="en-US" sz="2100" b="1">
                <a:solidFill>
                  <a:srgbClr val="333333"/>
                </a:solidFill>
                <a:latin typeface="宋体" panose="02010600030101010101" pitchFamily="2" charset="-122"/>
                <a:ea typeface="宋体" panose="02010600030101010101" pitchFamily="2" charset="-122"/>
              </a:rPr>
              <a:t>　　</a:t>
            </a:r>
            <a:r>
              <a:rPr lang="en-US" altLang="zh-CN" sz="2100" b="1">
                <a:solidFill>
                  <a:srgbClr val="333333"/>
                </a:solidFill>
                <a:latin typeface="宋体" panose="02010600030101010101" pitchFamily="2" charset="-122"/>
                <a:ea typeface="宋体" panose="02010600030101010101" pitchFamily="2" charset="-122"/>
              </a:rPr>
              <a:t>3</a:t>
            </a:r>
            <a:r>
              <a:rPr lang="zh-CN" altLang="en-US" sz="2100" b="1">
                <a:solidFill>
                  <a:srgbClr val="333333"/>
                </a:solidFill>
                <a:latin typeface="宋体" panose="02010600030101010101" pitchFamily="2" charset="-122"/>
                <a:ea typeface="宋体" panose="02010600030101010101" pitchFamily="2" charset="-122"/>
              </a:rPr>
              <a:t>．与小杜家的传家宝勋章相比，小程家的传家宝祖训，在</a:t>
            </a:r>
            <a:r>
              <a:rPr lang="en-US" altLang="zh-CN" sz="2100" b="1">
                <a:solidFill>
                  <a:srgbClr val="333333"/>
                </a:solidFill>
                <a:latin typeface="宋体" panose="02010600030101010101" pitchFamily="2" charset="-122"/>
                <a:ea typeface="宋体" panose="02010600030101010101" pitchFamily="2" charset="-122"/>
              </a:rPr>
              <a:t>……</a:t>
            </a:r>
            <a:r>
              <a:rPr lang="zh-CN" altLang="en-US" sz="2100" b="1">
                <a:solidFill>
                  <a:srgbClr val="333333"/>
                </a:solidFill>
                <a:latin typeface="宋体" panose="02010600030101010101" pitchFamily="2" charset="-122"/>
                <a:ea typeface="宋体" panose="02010600030101010101" pitchFamily="2" charset="-122"/>
              </a:rPr>
              <a:t>更有价值。</a:t>
            </a:r>
            <a:r>
              <a:rPr lang="en-US" altLang="zh-CN" sz="2100" b="1">
                <a:solidFill>
                  <a:srgbClr val="333333"/>
                </a:solidFill>
                <a:latin typeface="宋体" panose="02010600030101010101" pitchFamily="2" charset="-122"/>
                <a:ea typeface="宋体" panose="02010600030101010101" pitchFamily="2" charset="-122"/>
              </a:rPr>
              <a:t>……</a:t>
            </a:r>
            <a:r>
              <a:rPr lang="zh-CN" altLang="en-US" sz="2100" b="1">
                <a:solidFill>
                  <a:srgbClr val="333333"/>
                </a:solidFill>
                <a:latin typeface="宋体" panose="02010600030101010101" pitchFamily="2" charset="-122"/>
                <a:ea typeface="宋体" panose="02010600030101010101" pitchFamily="2" charset="-122"/>
              </a:rPr>
              <a:t>（</a:t>
            </a:r>
            <a:r>
              <a:rPr lang="zh-CN" altLang="en-US" sz="2100" b="1">
                <a:solidFill>
                  <a:srgbClr val="009900"/>
                </a:solidFill>
                <a:latin typeface="宋体" panose="02010600030101010101" pitchFamily="2" charset="-122"/>
                <a:ea typeface="宋体" panose="02010600030101010101" pitchFamily="2" charset="-122"/>
              </a:rPr>
              <a:t>具体比较二，原因分析</a:t>
            </a:r>
            <a:r>
              <a:rPr lang="en-US" altLang="zh-CN" sz="2100" b="1">
                <a:solidFill>
                  <a:srgbClr val="333333"/>
                </a:solidFill>
                <a:latin typeface="宋体" panose="02010600030101010101" pitchFamily="2" charset="-122"/>
                <a:ea typeface="宋体" panose="02010600030101010101" pitchFamily="2" charset="-122"/>
              </a:rPr>
              <a:t>)</a:t>
            </a:r>
            <a:endParaRPr lang="en-US" altLang="zh-CN" sz="2100" b="1">
              <a:solidFill>
                <a:srgbClr val="333333"/>
              </a:solidFill>
              <a:latin typeface="宋体" panose="02010600030101010101" pitchFamily="2" charset="-122"/>
              <a:ea typeface="宋体" panose="02010600030101010101" pitchFamily="2" charset="-122"/>
            </a:endParaRPr>
          </a:p>
          <a:p>
            <a:r>
              <a:rPr lang="zh-CN" altLang="en-US" sz="2100" b="1">
                <a:solidFill>
                  <a:srgbClr val="333333"/>
                </a:solidFill>
                <a:latin typeface="宋体" panose="02010600030101010101" pitchFamily="2" charset="-122"/>
                <a:ea typeface="宋体" panose="02010600030101010101" pitchFamily="2" charset="-122"/>
              </a:rPr>
              <a:t>　　</a:t>
            </a:r>
            <a:r>
              <a:rPr lang="en-US" altLang="zh-CN" sz="2100" b="1">
                <a:solidFill>
                  <a:srgbClr val="333333"/>
                </a:solidFill>
                <a:latin typeface="宋体" panose="02010600030101010101" pitchFamily="2" charset="-122"/>
                <a:ea typeface="宋体" panose="02010600030101010101" pitchFamily="2" charset="-122"/>
              </a:rPr>
              <a:t>4</a:t>
            </a:r>
            <a:r>
              <a:rPr lang="zh-CN" altLang="en-US" sz="2100" b="1">
                <a:solidFill>
                  <a:srgbClr val="333333"/>
                </a:solidFill>
                <a:latin typeface="宋体" panose="02010600030101010101" pitchFamily="2" charset="-122"/>
                <a:ea typeface="宋体" panose="02010600030101010101" pitchFamily="2" charset="-122"/>
              </a:rPr>
              <a:t>．其实，小程家的传家宝祖训“忠厚传家久，诗书继世长”之所以更有价值，对于我们来讲，还有更深层的原因，那就是它承载在中华民族优秀的文化精神。忠厚者，</a:t>
            </a:r>
            <a:r>
              <a:rPr lang="en-US" altLang="zh-CN" sz="2100" b="1">
                <a:solidFill>
                  <a:srgbClr val="333333"/>
                </a:solidFill>
                <a:latin typeface="宋体" panose="02010600030101010101" pitchFamily="2" charset="-122"/>
                <a:ea typeface="宋体" panose="02010600030101010101" pitchFamily="2" charset="-122"/>
              </a:rPr>
              <a:t>……</a:t>
            </a:r>
            <a:r>
              <a:rPr lang="zh-CN" altLang="en-US" sz="2100" b="1">
                <a:solidFill>
                  <a:srgbClr val="333333"/>
                </a:solidFill>
                <a:latin typeface="宋体" panose="02010600030101010101" pitchFamily="2" charset="-122"/>
                <a:ea typeface="宋体" panose="02010600030101010101" pitchFamily="2" charset="-122"/>
              </a:rPr>
              <a:t>；诗书者， </a:t>
            </a:r>
            <a:r>
              <a:rPr lang="en-US" altLang="zh-CN" sz="2100" b="1">
                <a:solidFill>
                  <a:srgbClr val="333333"/>
                </a:solidFill>
                <a:latin typeface="宋体" panose="02010600030101010101" pitchFamily="2" charset="-122"/>
                <a:ea typeface="宋体" panose="02010600030101010101" pitchFamily="2" charset="-122"/>
              </a:rPr>
              <a:t>…… </a:t>
            </a:r>
            <a:r>
              <a:rPr lang="zh-CN" altLang="en-US" sz="2100" b="1">
                <a:solidFill>
                  <a:srgbClr val="333333"/>
                </a:solidFill>
                <a:latin typeface="宋体" panose="02010600030101010101" pitchFamily="2" charset="-122"/>
                <a:ea typeface="宋体" panose="02010600030101010101" pitchFamily="2" charset="-122"/>
              </a:rPr>
              <a:t>。所以，在我看来，小程家的祖训，不仅是一家之传家宝，更是我们国人传家之宝。（</a:t>
            </a:r>
            <a:r>
              <a:rPr lang="zh-CN" altLang="en-US" sz="2100" b="1">
                <a:solidFill>
                  <a:srgbClr val="009900"/>
                </a:solidFill>
                <a:latin typeface="宋体" panose="02010600030101010101" pitchFamily="2" charset="-122"/>
                <a:ea typeface="宋体" panose="02010600030101010101" pitchFamily="2" charset="-122"/>
              </a:rPr>
              <a:t>由表及里，分析深层原因，文化原因或历史原因或心理原因</a:t>
            </a:r>
            <a:r>
              <a:rPr lang="zh-CN" altLang="en-US" sz="2100" b="1">
                <a:solidFill>
                  <a:srgbClr val="333333"/>
                </a:solidFill>
                <a:latin typeface="宋体" panose="02010600030101010101" pitchFamily="2" charset="-122"/>
                <a:ea typeface="宋体" panose="02010600030101010101" pitchFamily="2" charset="-122"/>
              </a:rPr>
              <a:t>）</a:t>
            </a:r>
            <a:endParaRPr lang="zh-CN" altLang="en-US" sz="2100" b="1">
              <a:solidFill>
                <a:srgbClr val="333333"/>
              </a:solidFill>
              <a:latin typeface="宋体" panose="02010600030101010101" pitchFamily="2" charset="-122"/>
              <a:ea typeface="宋体" panose="02010600030101010101" pitchFamily="2" charset="-122"/>
            </a:endParaRPr>
          </a:p>
          <a:p>
            <a:r>
              <a:rPr lang="zh-CN" altLang="en-US" sz="2100" b="1">
                <a:solidFill>
                  <a:srgbClr val="333333"/>
                </a:solidFill>
                <a:latin typeface="宋体" panose="02010600030101010101" pitchFamily="2" charset="-122"/>
                <a:ea typeface="宋体" panose="02010600030101010101" pitchFamily="2" charset="-122"/>
              </a:rPr>
              <a:t>　　</a:t>
            </a:r>
            <a:r>
              <a:rPr lang="en-US" altLang="zh-CN" sz="2100" b="1">
                <a:solidFill>
                  <a:srgbClr val="333333"/>
                </a:solidFill>
                <a:latin typeface="宋体" panose="02010600030101010101" pitchFamily="2" charset="-122"/>
                <a:ea typeface="宋体" panose="02010600030101010101" pitchFamily="2" charset="-122"/>
              </a:rPr>
              <a:t>5</a:t>
            </a:r>
            <a:r>
              <a:rPr lang="zh-CN" altLang="en-US" sz="2100" b="1">
                <a:solidFill>
                  <a:srgbClr val="333333"/>
                </a:solidFill>
                <a:latin typeface="宋体" panose="02010600030101010101" pitchFamily="2" charset="-122"/>
                <a:ea typeface="宋体" panose="02010600030101010101" pitchFamily="2" charset="-122"/>
              </a:rPr>
              <a:t>．遗憾的是，如今中国经济迅猛发展，物质生活走向小康，国人却渐渐忘却了这份“忠厚”与“诗书”的良训，逐利于虚伪奸诈之道，世风日下，精神之花枯萎，</a:t>
            </a:r>
            <a:r>
              <a:rPr lang="en-US" altLang="zh-CN" sz="2100" b="1">
                <a:solidFill>
                  <a:srgbClr val="333333"/>
                </a:solidFill>
                <a:latin typeface="宋体" panose="02010600030101010101" pitchFamily="2" charset="-122"/>
                <a:ea typeface="宋体" panose="02010600030101010101" pitchFamily="2" charset="-122"/>
              </a:rPr>
              <a:t>……</a:t>
            </a:r>
            <a:r>
              <a:rPr lang="zh-CN" altLang="en-US" sz="2100" b="1">
                <a:solidFill>
                  <a:srgbClr val="333333"/>
                </a:solidFill>
                <a:latin typeface="宋体" panose="02010600030101010101" pitchFamily="2" charset="-122"/>
                <a:ea typeface="宋体" panose="02010600030101010101" pitchFamily="2" charset="-122"/>
              </a:rPr>
              <a:t>。传承中华良训，予国人以精神给养，正当其时。（</a:t>
            </a:r>
            <a:r>
              <a:rPr lang="zh-CN" altLang="en-US" sz="2100" b="1">
                <a:solidFill>
                  <a:srgbClr val="009900"/>
                </a:solidFill>
                <a:latin typeface="宋体" panose="02010600030101010101" pitchFamily="2" charset="-122"/>
                <a:ea typeface="宋体" panose="02010600030101010101" pitchFamily="2" charset="-122"/>
              </a:rPr>
              <a:t>联系失衡的当下，背景分析，凸显其“最有价值”</a:t>
            </a:r>
            <a:r>
              <a:rPr lang="zh-CN" altLang="en-US" sz="2100" b="1">
                <a:solidFill>
                  <a:srgbClr val="333333"/>
                </a:solidFill>
                <a:latin typeface="宋体" panose="02010600030101010101" pitchFamily="2" charset="-122"/>
                <a:ea typeface="宋体" panose="02010600030101010101" pitchFamily="2" charset="-122"/>
              </a:rPr>
              <a:t>）</a:t>
            </a:r>
            <a:endParaRPr lang="zh-CN" altLang="en-US" sz="2100" b="1">
              <a:solidFill>
                <a:srgbClr val="333333"/>
              </a:solidFill>
              <a:latin typeface="宋体" panose="02010600030101010101" pitchFamily="2" charset="-122"/>
              <a:ea typeface="宋体" panose="02010600030101010101" pitchFamily="2" charset="-122"/>
            </a:endParaRPr>
          </a:p>
          <a:p>
            <a:r>
              <a:rPr lang="zh-CN" altLang="en-US" sz="2100" b="1">
                <a:solidFill>
                  <a:srgbClr val="333333"/>
                </a:solidFill>
                <a:latin typeface="宋体" panose="02010600030101010101" pitchFamily="2" charset="-122"/>
                <a:ea typeface="宋体" panose="02010600030101010101" pitchFamily="2" charset="-122"/>
              </a:rPr>
              <a:t>　　</a:t>
            </a:r>
            <a:r>
              <a:rPr lang="en-US" altLang="zh-CN" sz="2100" b="1">
                <a:solidFill>
                  <a:srgbClr val="333333"/>
                </a:solidFill>
                <a:latin typeface="宋体" panose="02010600030101010101" pitchFamily="2" charset="-122"/>
                <a:ea typeface="宋体" panose="02010600030101010101" pitchFamily="2" charset="-122"/>
              </a:rPr>
              <a:t>6</a:t>
            </a:r>
            <a:r>
              <a:rPr lang="zh-CN" altLang="en-US" sz="2100" b="1">
                <a:solidFill>
                  <a:srgbClr val="333333"/>
                </a:solidFill>
                <a:latin typeface="宋体" panose="02010600030101010101" pitchFamily="2" charset="-122"/>
                <a:ea typeface="宋体" panose="02010600030101010101" pitchFamily="2" charset="-122"/>
              </a:rPr>
              <a:t>．有年代有故事的青花罐，爷爷的几枚勋章，固然</a:t>
            </a:r>
            <a:r>
              <a:rPr lang="en-US" altLang="zh-CN" sz="2100" b="1">
                <a:solidFill>
                  <a:srgbClr val="333333"/>
                </a:solidFill>
                <a:latin typeface="宋体" panose="02010600030101010101" pitchFamily="2" charset="-122"/>
                <a:ea typeface="宋体" panose="02010600030101010101" pitchFamily="2" charset="-122"/>
              </a:rPr>
              <a:t>……</a:t>
            </a:r>
            <a:r>
              <a:rPr lang="zh-CN" altLang="en-US" sz="2100" b="1">
                <a:solidFill>
                  <a:srgbClr val="333333"/>
                </a:solidFill>
                <a:latin typeface="宋体" panose="02010600030101010101" pitchFamily="2" charset="-122"/>
                <a:ea typeface="宋体" panose="02010600030101010101" pitchFamily="2" charset="-122"/>
              </a:rPr>
              <a:t>，却无</a:t>
            </a:r>
            <a:r>
              <a:rPr lang="en-US" altLang="zh-CN" sz="2100" b="1">
                <a:solidFill>
                  <a:srgbClr val="333333"/>
                </a:solidFill>
                <a:latin typeface="宋体" panose="02010600030101010101" pitchFamily="2" charset="-122"/>
                <a:ea typeface="宋体" panose="02010600030101010101" pitchFamily="2" charset="-122"/>
              </a:rPr>
              <a:t>……</a:t>
            </a:r>
            <a:r>
              <a:rPr lang="zh-CN" altLang="en-US" sz="2100" b="1">
                <a:solidFill>
                  <a:srgbClr val="333333"/>
                </a:solidFill>
                <a:latin typeface="宋体" panose="02010600030101010101" pitchFamily="2" charset="-122"/>
                <a:ea typeface="宋体" panose="02010600030101010101" pitchFamily="2" charset="-122"/>
              </a:rPr>
              <a:t>；唯有小程家的祖训，方可助今人长传忠厚之德，久继诗书之脉，实现内心的丰盈与精神的富足。故曰，小程家的传家之宝最有价值！（</a:t>
            </a:r>
            <a:r>
              <a:rPr lang="zh-CN" altLang="en-US" sz="2100" b="1">
                <a:solidFill>
                  <a:srgbClr val="009900"/>
                </a:solidFill>
                <a:latin typeface="宋体" panose="02010600030101010101" pitchFamily="2" charset="-122"/>
                <a:ea typeface="宋体" panose="02010600030101010101" pitchFamily="2" charset="-122"/>
              </a:rPr>
              <a:t>再次概括比较，重申态度</a:t>
            </a:r>
            <a:r>
              <a:rPr lang="zh-CN" altLang="en-US" sz="2100" b="1">
                <a:solidFill>
                  <a:srgbClr val="333333"/>
                </a:solidFill>
                <a:latin typeface="宋体" panose="02010600030101010101" pitchFamily="2" charset="-122"/>
                <a:ea typeface="宋体" panose="02010600030101010101" pitchFamily="2" charset="-122"/>
              </a:rPr>
              <a:t>）</a:t>
            </a:r>
            <a:endParaRPr lang="zh-CN" altLang="en-US" sz="2100" b="1">
              <a:latin typeface="Arial" panose="02080604020202020204" pitchFamily="34" charset="0"/>
              <a:ea typeface="宋体" panose="02010600030101010101" pitchFamily="2" charset="-122"/>
            </a:endParaRPr>
          </a:p>
        </p:txBody>
      </p:sp>
      <p:sp>
        <p:nvSpPr>
          <p:cNvPr id="4" name="圆角矩形标注 3"/>
          <p:cNvSpPr/>
          <p:nvPr/>
        </p:nvSpPr>
        <p:spPr>
          <a:xfrm>
            <a:off x="8270875" y="974725"/>
            <a:ext cx="765175" cy="438150"/>
          </a:xfrm>
          <a:prstGeom prst="wedgeRoundRectCallout">
            <a:avLst>
              <a:gd name="adj1" fmla="val -47595"/>
              <a:gd name="adj2" fmla="val -17536"/>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zh-CN" altLang="en-US" sz="2800" b="1" strike="noStrike" noProof="1">
                <a:solidFill>
                  <a:schemeClr val="bg1"/>
                </a:solidFill>
                <a:highlight>
                  <a:srgbClr val="FFFFFF"/>
                </a:highlight>
                <a:latin typeface="宋体" panose="02010600030101010101" pitchFamily="2" charset="-122"/>
                <a:ea typeface="宋体" panose="02010600030101010101" pitchFamily="2" charset="-122"/>
                <a:cs typeface="宋体" panose="02010600030101010101" pitchFamily="2" charset="-122"/>
                <a:sym typeface="+mn-ea"/>
              </a:rPr>
              <a:t>起</a:t>
            </a:r>
            <a:endParaRPr lang="zh-CN" altLang="en-US" sz="2800" b="1" strike="noStrike" noProof="1">
              <a:solidFill>
                <a:schemeClr val="bg1"/>
              </a:solidFill>
              <a:highlight>
                <a:srgbClr val="FFFFFF"/>
              </a:highligh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圆角矩形标注 6"/>
          <p:cNvSpPr/>
          <p:nvPr/>
        </p:nvSpPr>
        <p:spPr>
          <a:xfrm>
            <a:off x="8259763" y="1609725"/>
            <a:ext cx="765175" cy="438150"/>
          </a:xfrm>
          <a:prstGeom prst="wedgeRoundRectCallout">
            <a:avLst>
              <a:gd name="adj1" fmla="val -49087"/>
              <a:gd name="adj2" fmla="val -25072"/>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zh-CN" altLang="en-US" sz="2800" b="1" strike="noStrike" noProof="1">
                <a:solidFill>
                  <a:schemeClr val="bg1"/>
                </a:solidFill>
                <a:highlight>
                  <a:srgbClr val="FFFFFF"/>
                </a:highlight>
                <a:latin typeface="宋体" panose="02010600030101010101" pitchFamily="2" charset="-122"/>
                <a:ea typeface="宋体" panose="02010600030101010101" pitchFamily="2" charset="-122"/>
                <a:cs typeface="宋体" panose="02010600030101010101" pitchFamily="2" charset="-122"/>
                <a:sym typeface="+mn-ea"/>
              </a:rPr>
              <a:t>承</a:t>
            </a:r>
            <a:endParaRPr lang="zh-CN" altLang="en-US" sz="2800" b="1" strike="noStrike" noProof="1">
              <a:solidFill>
                <a:schemeClr val="bg1"/>
              </a:solidFill>
              <a:highlight>
                <a:srgbClr val="FFFFFF"/>
              </a:highligh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圆角矩形标注 7"/>
          <p:cNvSpPr/>
          <p:nvPr/>
        </p:nvSpPr>
        <p:spPr>
          <a:xfrm>
            <a:off x="8231188" y="2251075"/>
            <a:ext cx="766763" cy="438150"/>
          </a:xfrm>
          <a:prstGeom prst="wedgeRoundRectCallout">
            <a:avLst>
              <a:gd name="adj1" fmla="val -43283"/>
              <a:gd name="adj2" fmla="val -37536"/>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zh-CN" altLang="en-US" sz="2800" b="1" strike="noStrike" noProof="1">
                <a:solidFill>
                  <a:schemeClr val="bg1"/>
                </a:solidFill>
                <a:highlight>
                  <a:srgbClr val="FFFFFF"/>
                </a:highlight>
                <a:latin typeface="宋体" panose="02010600030101010101" pitchFamily="2" charset="-122"/>
                <a:ea typeface="宋体" panose="02010600030101010101" pitchFamily="2" charset="-122"/>
                <a:cs typeface="宋体" panose="02010600030101010101" pitchFamily="2" charset="-122"/>
                <a:sym typeface="+mn-ea"/>
              </a:rPr>
              <a:t>承</a:t>
            </a:r>
            <a:endParaRPr lang="zh-CN" altLang="en-US" sz="2800" b="1" strike="noStrike" noProof="1">
              <a:solidFill>
                <a:schemeClr val="bg1"/>
              </a:solidFill>
              <a:highlight>
                <a:srgbClr val="FFFFFF"/>
              </a:highligh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圆角矩形标注 8"/>
          <p:cNvSpPr/>
          <p:nvPr/>
        </p:nvSpPr>
        <p:spPr>
          <a:xfrm>
            <a:off x="8229600" y="3870325"/>
            <a:ext cx="765175" cy="438150"/>
          </a:xfrm>
          <a:prstGeom prst="wedgeRoundRectCallout">
            <a:avLst>
              <a:gd name="adj1" fmla="val -50497"/>
              <a:gd name="adj2" fmla="val -35072"/>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zh-CN" altLang="en-US" sz="2800" b="1" strike="noStrike" noProof="1">
                <a:solidFill>
                  <a:schemeClr val="bg1"/>
                </a:solidFill>
                <a:highlight>
                  <a:srgbClr val="FFFFFF"/>
                </a:highlight>
                <a:latin typeface="宋体" panose="02010600030101010101" pitchFamily="2" charset="-122"/>
                <a:ea typeface="宋体" panose="02010600030101010101" pitchFamily="2" charset="-122"/>
                <a:cs typeface="宋体" panose="02010600030101010101" pitchFamily="2" charset="-122"/>
                <a:sym typeface="+mn-ea"/>
              </a:rPr>
              <a:t>承</a:t>
            </a:r>
            <a:endParaRPr lang="zh-CN" altLang="en-US" sz="2800" b="1" strike="noStrike" noProof="1">
              <a:solidFill>
                <a:schemeClr val="bg1"/>
              </a:solidFill>
              <a:highlight>
                <a:srgbClr val="FFFFFF"/>
              </a:highligh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 name="圆角矩形标注 9"/>
          <p:cNvSpPr/>
          <p:nvPr/>
        </p:nvSpPr>
        <p:spPr>
          <a:xfrm>
            <a:off x="8229600" y="5154613"/>
            <a:ext cx="765175" cy="438150"/>
          </a:xfrm>
          <a:prstGeom prst="wedgeRoundRectCallout">
            <a:avLst>
              <a:gd name="adj1" fmla="val -51907"/>
              <a:gd name="adj2" fmla="val -35072"/>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zh-CN" altLang="en-US" sz="2800" b="1" strike="noStrike" noProof="1">
                <a:solidFill>
                  <a:schemeClr val="bg1"/>
                </a:solidFill>
                <a:highlight>
                  <a:srgbClr val="FFFFFF"/>
                </a:highlight>
                <a:latin typeface="宋体" panose="02010600030101010101" pitchFamily="2" charset="-122"/>
                <a:ea typeface="宋体" panose="02010600030101010101" pitchFamily="2" charset="-122"/>
                <a:cs typeface="宋体" panose="02010600030101010101" pitchFamily="2" charset="-122"/>
                <a:sym typeface="+mn-ea"/>
              </a:rPr>
              <a:t>转</a:t>
            </a:r>
            <a:endParaRPr lang="zh-CN" altLang="en-US" sz="2800" b="1" strike="noStrike" noProof="1">
              <a:solidFill>
                <a:schemeClr val="bg1"/>
              </a:solidFill>
              <a:highlight>
                <a:srgbClr val="FFFFFF"/>
              </a:highligh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圆角矩形标注 10"/>
          <p:cNvSpPr/>
          <p:nvPr/>
        </p:nvSpPr>
        <p:spPr>
          <a:xfrm>
            <a:off x="8229600" y="6432550"/>
            <a:ext cx="765175" cy="438150"/>
          </a:xfrm>
          <a:prstGeom prst="wedgeRoundRectCallout">
            <a:avLst>
              <a:gd name="adj1" fmla="val -50497"/>
              <a:gd name="adj2" fmla="val -30144"/>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zh-CN" altLang="en-US" sz="2800" b="1" strike="noStrike" noProof="1">
                <a:solidFill>
                  <a:schemeClr val="bg1"/>
                </a:solidFill>
                <a:highlight>
                  <a:srgbClr val="FFFFFF"/>
                </a:highlight>
                <a:latin typeface="宋体" panose="02010600030101010101" pitchFamily="2" charset="-122"/>
                <a:ea typeface="宋体" panose="02010600030101010101" pitchFamily="2" charset="-122"/>
                <a:cs typeface="宋体" panose="02010600030101010101" pitchFamily="2" charset="-122"/>
                <a:sym typeface="+mn-ea"/>
              </a:rPr>
              <a:t>合</a:t>
            </a:r>
            <a:endParaRPr lang="zh-CN" altLang="en-US" sz="2800" b="1" strike="noStrike" noProof="1">
              <a:solidFill>
                <a:schemeClr val="bg1"/>
              </a:solidFill>
              <a:highlight>
                <a:srgbClr val="FFFFFF"/>
              </a:highlight>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P spid="10" grpId="0" animBg="1"/>
      <p:bldP spid="11" grpId="0" animBg="1"/>
      <p:bldP spid="4" grpId="1" animBg="1"/>
      <p:bldP spid="7" grpId="1" animBg="1"/>
      <p:bldP spid="8" grpId="1" animBg="1"/>
      <p:bldP spid="9" grpId="1" animBg="1"/>
      <p:bldP spid="10" grpId="1" animBg="1"/>
      <p:bldP spid="11"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99"/>
          <p:cNvSpPr txBox="1"/>
          <p:nvPr/>
        </p:nvSpPr>
        <p:spPr>
          <a:xfrm>
            <a:off x="1588" y="11113"/>
            <a:ext cx="5080000" cy="579437"/>
          </a:xfrm>
          <a:prstGeom prst="rect">
            <a:avLst/>
          </a:prstGeom>
          <a:noFill/>
          <a:ln w="9525">
            <a:noFill/>
          </a:ln>
        </p:spPr>
        <p:txBody>
          <a:bodyPr anchor="t">
            <a:spAutoFit/>
          </a:bodyPr>
          <a:p>
            <a:r>
              <a:rPr lang="zh-CN" altLang="en-US" sz="3200" b="1">
                <a:solidFill>
                  <a:srgbClr val="333333"/>
                </a:solidFill>
                <a:latin typeface="宋体" panose="02010600030101010101" pitchFamily="2" charset="-122"/>
                <a:ea typeface="宋体" panose="02010600030101010101" pitchFamily="2" charset="-122"/>
              </a:rPr>
              <a:t>　第</a:t>
            </a:r>
            <a:r>
              <a:rPr lang="en-US" altLang="zh-CN" sz="3200" b="1">
                <a:solidFill>
                  <a:srgbClr val="333333"/>
                </a:solidFill>
                <a:latin typeface="宋体" panose="02010600030101010101" pitchFamily="2" charset="-122"/>
                <a:ea typeface="宋体" panose="02010600030101010101" pitchFamily="2" charset="-122"/>
              </a:rPr>
              <a:t>Ⅱ</a:t>
            </a:r>
            <a:r>
              <a:rPr lang="zh-CN" altLang="en-US" sz="3200" b="1">
                <a:solidFill>
                  <a:srgbClr val="333333"/>
                </a:solidFill>
                <a:latin typeface="宋体" panose="02010600030101010101" pitchFamily="2" charset="-122"/>
                <a:ea typeface="宋体" panose="02010600030101010101" pitchFamily="2" charset="-122"/>
              </a:rPr>
              <a:t>式</a:t>
            </a:r>
            <a:r>
              <a:rPr lang="en-US" altLang="zh-CN" sz="3200" b="1">
                <a:solidFill>
                  <a:srgbClr val="333333"/>
                </a:solidFill>
                <a:latin typeface="宋体" panose="02010600030101010101" pitchFamily="2" charset="-122"/>
                <a:ea typeface="宋体" panose="02010600030101010101" pitchFamily="2" charset="-122"/>
              </a:rPr>
              <a:t>-- </a:t>
            </a:r>
            <a:r>
              <a:rPr lang="zh-CN" altLang="en-US" sz="3200" b="1">
                <a:solidFill>
                  <a:srgbClr val="333333"/>
                </a:solidFill>
                <a:latin typeface="宋体" panose="02010600030101010101" pitchFamily="2" charset="-122"/>
                <a:ea typeface="宋体" panose="02010600030101010101" pitchFamily="2" charset="-122"/>
              </a:rPr>
              <a:t>起转承合</a:t>
            </a:r>
            <a:endParaRPr lang="zh-CN" altLang="en-US" sz="3200" b="1">
              <a:latin typeface="Arial" panose="02080604020202020204" pitchFamily="34" charset="0"/>
              <a:ea typeface="宋体" panose="02010600030101010101" pitchFamily="2" charset="-122"/>
            </a:endParaRPr>
          </a:p>
        </p:txBody>
      </p:sp>
      <p:sp>
        <p:nvSpPr>
          <p:cNvPr id="29698" name="文本框 3"/>
          <p:cNvSpPr txBox="1"/>
          <p:nvPr/>
        </p:nvSpPr>
        <p:spPr>
          <a:xfrm>
            <a:off x="7938" y="512763"/>
            <a:ext cx="9129712" cy="4114800"/>
          </a:xfrm>
          <a:prstGeom prst="rect">
            <a:avLst/>
          </a:prstGeom>
          <a:noFill/>
          <a:ln w="9525">
            <a:noFill/>
          </a:ln>
        </p:spPr>
        <p:txBody>
          <a:bodyPr wrap="square" anchor="t">
            <a:spAutoFit/>
          </a:bodyPr>
          <a:p>
            <a:r>
              <a:rPr lang="zh-CN" altLang="en-US" sz="2400" b="1">
                <a:solidFill>
                  <a:srgbClr val="333333"/>
                </a:solidFill>
                <a:latin typeface="宋体" panose="02010600030101010101" pitchFamily="2" charset="-122"/>
                <a:ea typeface="宋体" panose="02010600030101010101" pitchFamily="2" charset="-122"/>
              </a:rPr>
              <a:t>【真题】阅读下面的材料，根据要求写一篇不少于</a:t>
            </a:r>
            <a:r>
              <a:rPr lang="en-US" altLang="zh-CN" sz="2400" b="1">
                <a:solidFill>
                  <a:srgbClr val="333333"/>
                </a:solidFill>
                <a:latin typeface="宋体" panose="02010600030101010101" pitchFamily="2" charset="-122"/>
                <a:ea typeface="宋体" panose="02010600030101010101" pitchFamily="2" charset="-122"/>
              </a:rPr>
              <a:t>800</a:t>
            </a:r>
            <a:r>
              <a:rPr lang="zh-CN" altLang="en-US" sz="2400" b="1">
                <a:solidFill>
                  <a:srgbClr val="333333"/>
                </a:solidFill>
                <a:latin typeface="宋体" panose="02010600030101010101" pitchFamily="2" charset="-122"/>
                <a:ea typeface="宋体" panose="02010600030101010101" pitchFamily="2" charset="-122"/>
              </a:rPr>
              <a:t>字的文章。</a:t>
            </a:r>
            <a:endParaRPr lang="zh-CN" altLang="en-US" sz="2400" b="1">
              <a:solidFill>
                <a:srgbClr val="333333"/>
              </a:solidFill>
              <a:latin typeface="宋体" panose="02010600030101010101" pitchFamily="2" charset="-122"/>
              <a:ea typeface="宋体" panose="02010600030101010101" pitchFamily="2" charset="-122"/>
            </a:endParaRPr>
          </a:p>
          <a:p>
            <a:r>
              <a:rPr lang="zh-CN" altLang="en-US" sz="2400" b="1">
                <a:solidFill>
                  <a:srgbClr val="333333"/>
                </a:solidFill>
                <a:latin typeface="宋体" panose="02010600030101010101" pitchFamily="2" charset="-122"/>
                <a:ea typeface="宋体" panose="02010600030101010101" pitchFamily="2" charset="-122"/>
              </a:rPr>
              <a:t>　　</a:t>
            </a:r>
            <a:r>
              <a:rPr lang="zh-CN" altLang="en-US" sz="2400" b="1">
                <a:solidFill>
                  <a:srgbClr val="0000FF"/>
                </a:solidFill>
                <a:latin typeface="宋体" panose="02010600030101010101" pitchFamily="2" charset="-122"/>
                <a:ea typeface="宋体" panose="02010600030101010101" pitchFamily="2" charset="-122"/>
              </a:rPr>
              <a:t>当代风采人物评选活动已产生最后三名候选人：大李，笃学敏思，矢志创新，为破解生命科学之谜作出重大贡献，率领团队一举跻身国际学术最前沿。老王，爱岗敬业，练就一手绝活，变普通技术为完美艺术，走出一条从职高生到焊接大师的“大国工匠”之路。小刘，酷爱摄影，跋山涉水捕捉世间美景，他的博客赢得网友一片赞叹：“你带我们品味大千世界”“你帮我们留住美丽乡愁”。</a:t>
            </a:r>
            <a:endParaRPr lang="zh-CN" altLang="en-US" sz="2400" b="1">
              <a:solidFill>
                <a:srgbClr val="0000FF"/>
              </a:solidFill>
              <a:latin typeface="宋体" panose="02010600030101010101" pitchFamily="2" charset="-122"/>
              <a:ea typeface="宋体" panose="02010600030101010101" pitchFamily="2" charset="-122"/>
            </a:endParaRPr>
          </a:p>
          <a:p>
            <a:r>
              <a:rPr lang="zh-CN" altLang="en-US" sz="2400" b="1">
                <a:solidFill>
                  <a:srgbClr val="333333"/>
                </a:solidFill>
                <a:latin typeface="宋体" panose="02010600030101010101" pitchFamily="2" charset="-122"/>
                <a:ea typeface="宋体" panose="02010600030101010101" pitchFamily="2" charset="-122"/>
              </a:rPr>
              <a:t>　　这三人中，你认为谁更具风采？请综合材料内容及含意作文，体现你的思考、权衡与选择。</a:t>
            </a:r>
            <a:endParaRPr lang="zh-CN" altLang="en-US" sz="2400" b="1">
              <a:solidFill>
                <a:srgbClr val="333333"/>
              </a:solidFill>
              <a:latin typeface="宋体" panose="02010600030101010101" pitchFamily="2" charset="-122"/>
              <a:ea typeface="宋体" panose="02010600030101010101" pitchFamily="2" charset="-122"/>
            </a:endParaRPr>
          </a:p>
          <a:p>
            <a:r>
              <a:rPr lang="zh-CN" altLang="en-US" sz="2400" b="1">
                <a:solidFill>
                  <a:srgbClr val="333333"/>
                </a:solidFill>
                <a:latin typeface="宋体" panose="02010600030101010101" pitchFamily="2" charset="-122"/>
                <a:ea typeface="宋体" panose="02010600030101010101" pitchFamily="2" charset="-122"/>
              </a:rPr>
              <a:t>　　要求选好角度，确定立意，明确文体，自拟标题；不要套作，不得抄袭。</a:t>
            </a:r>
            <a:endParaRPr lang="zh-CN" altLang="en-US" sz="2400" b="1">
              <a:latin typeface="Arial" panose="02080604020202020204" pitchFamily="34" charset="0"/>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文本框 99"/>
          <p:cNvSpPr txBox="1"/>
          <p:nvPr/>
        </p:nvSpPr>
        <p:spPr>
          <a:xfrm>
            <a:off x="34925" y="165100"/>
            <a:ext cx="9039225" cy="6242050"/>
          </a:xfrm>
          <a:prstGeom prst="rect">
            <a:avLst/>
          </a:prstGeom>
          <a:noFill/>
          <a:ln w="9525">
            <a:noFill/>
          </a:ln>
        </p:spPr>
        <p:txBody>
          <a:bodyPr wrap="square" anchor="t">
            <a:spAutoFit/>
          </a:bodyPr>
          <a:p>
            <a:pPr>
              <a:lnSpc>
                <a:spcPts val="3000"/>
              </a:lnSpc>
            </a:pPr>
            <a:r>
              <a:rPr lang="en-US" altLang="zh-CN" sz="3200" b="1">
                <a:solidFill>
                  <a:srgbClr val="333333"/>
                </a:solidFill>
                <a:latin typeface="宋体" panose="02010600030101010101" pitchFamily="2" charset="-122"/>
                <a:ea typeface="宋体" panose="02010600030101010101" pitchFamily="2" charset="-122"/>
              </a:rPr>
              <a:t>            </a:t>
            </a:r>
            <a:r>
              <a:rPr lang="en-US" altLang="zh-CN" sz="3200" b="1">
                <a:solidFill>
                  <a:srgbClr val="0000FF"/>
                </a:solidFill>
                <a:latin typeface="宋体" panose="02010600030101010101" pitchFamily="2" charset="-122"/>
                <a:ea typeface="宋体" panose="02010600030101010101" pitchFamily="2" charset="-122"/>
              </a:rPr>
              <a:t> </a:t>
            </a:r>
            <a:r>
              <a:rPr lang="zh-CN" altLang="en-US" sz="3200" b="1">
                <a:solidFill>
                  <a:srgbClr val="0000FF"/>
                </a:solidFill>
                <a:latin typeface="宋体" panose="02010600030101010101" pitchFamily="2" charset="-122"/>
                <a:ea typeface="宋体" panose="02010600030101010101" pitchFamily="2" charset="-122"/>
              </a:rPr>
              <a:t>文章展开思维框架</a:t>
            </a:r>
            <a:endParaRPr lang="zh-CN" altLang="en-US" sz="3200" b="1">
              <a:solidFill>
                <a:srgbClr val="0000FF"/>
              </a:solidFill>
              <a:latin typeface="宋体" panose="02010600030101010101" pitchFamily="2" charset="-122"/>
              <a:ea typeface="宋体" panose="02010600030101010101" pitchFamily="2" charset="-122"/>
            </a:endParaRPr>
          </a:p>
          <a:p>
            <a:pPr>
              <a:lnSpc>
                <a:spcPts val="3000"/>
              </a:lnSpc>
            </a:pPr>
            <a:endParaRPr lang="en-US" altLang="zh-CN" sz="3000" b="1">
              <a:solidFill>
                <a:srgbClr val="FF0000"/>
              </a:solidFill>
              <a:latin typeface="宋体" panose="02010600030101010101" pitchFamily="2" charset="-122"/>
              <a:ea typeface="宋体" panose="02010600030101010101" pitchFamily="2" charset="-122"/>
            </a:endParaRPr>
          </a:p>
          <a:p>
            <a:pPr>
              <a:lnSpc>
                <a:spcPts val="3000"/>
              </a:lnSpc>
            </a:pPr>
            <a:r>
              <a:rPr lang="en-US" altLang="zh-CN" sz="3000" b="1">
                <a:solidFill>
                  <a:srgbClr val="FF0000"/>
                </a:solidFill>
                <a:latin typeface="宋体" panose="02010600030101010101" pitchFamily="2" charset="-122"/>
                <a:ea typeface="宋体" panose="02010600030101010101" pitchFamily="2" charset="-122"/>
              </a:rPr>
              <a:t>1.</a:t>
            </a:r>
            <a:r>
              <a:rPr lang="zh-CN" altLang="en-US" sz="3000" b="1">
                <a:solidFill>
                  <a:srgbClr val="FF0000"/>
                </a:solidFill>
                <a:latin typeface="宋体" panose="02010600030101010101" pitchFamily="2" charset="-122"/>
                <a:ea typeface="宋体" panose="02010600030101010101" pitchFamily="2" charset="-122"/>
              </a:rPr>
              <a:t>起</a:t>
            </a:r>
            <a:r>
              <a:rPr lang="en-US" altLang="zh-CN" sz="3000" b="1">
                <a:solidFill>
                  <a:srgbClr val="FF0000"/>
                </a:solidFill>
                <a:latin typeface="宋体" panose="02010600030101010101" pitchFamily="2" charset="-122"/>
                <a:ea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rPr>
              <a:t>选定任务，表明态度，开启全文。</a:t>
            </a:r>
            <a:endParaRPr lang="zh-CN" altLang="en-US" sz="3000" b="1">
              <a:solidFill>
                <a:srgbClr val="FF0000"/>
              </a:solidFill>
              <a:latin typeface="宋体" panose="02010600030101010101" pitchFamily="2" charset="-122"/>
              <a:ea typeface="宋体" panose="02010600030101010101" pitchFamily="2" charset="-122"/>
            </a:endParaRPr>
          </a:p>
          <a:p>
            <a:pPr>
              <a:lnSpc>
                <a:spcPts val="3000"/>
              </a:lnSpc>
            </a:pPr>
            <a:r>
              <a:rPr lang="zh-CN" altLang="en-US" sz="3000" b="1">
                <a:solidFill>
                  <a:srgbClr val="333333"/>
                </a:solidFill>
                <a:latin typeface="宋体" panose="02010600030101010101" pitchFamily="2" charset="-122"/>
                <a:ea typeface="宋体" panose="02010600030101010101" pitchFamily="2" charset="-122"/>
              </a:rPr>
              <a:t>　　</a:t>
            </a:r>
            <a:endParaRPr lang="zh-CN" altLang="en-US" sz="3000" b="1">
              <a:solidFill>
                <a:srgbClr val="333333"/>
              </a:solidFill>
              <a:latin typeface="宋体" panose="02010600030101010101" pitchFamily="2" charset="-122"/>
              <a:ea typeface="宋体" panose="02010600030101010101" pitchFamily="2" charset="-122"/>
            </a:endParaRPr>
          </a:p>
          <a:p>
            <a:pPr>
              <a:lnSpc>
                <a:spcPts val="3000"/>
              </a:lnSpc>
            </a:pPr>
            <a:r>
              <a:rPr lang="en-US" altLang="zh-CN" sz="3000" b="1">
                <a:solidFill>
                  <a:srgbClr val="009900"/>
                </a:solidFill>
                <a:latin typeface="宋体" panose="02010600030101010101" pitchFamily="2" charset="-122"/>
                <a:ea typeface="宋体" panose="02010600030101010101" pitchFamily="2" charset="-122"/>
              </a:rPr>
              <a:t>2.</a:t>
            </a:r>
            <a:r>
              <a:rPr lang="zh-CN" altLang="en-US" sz="3000" b="1">
                <a:solidFill>
                  <a:srgbClr val="009900"/>
                </a:solidFill>
                <a:latin typeface="宋体" panose="02010600030101010101" pitchFamily="2" charset="-122"/>
                <a:ea typeface="宋体" panose="02010600030101010101" pitchFamily="2" charset="-122"/>
              </a:rPr>
              <a:t>转</a:t>
            </a:r>
            <a:r>
              <a:rPr lang="en-US" altLang="zh-CN" sz="3000" b="1">
                <a:solidFill>
                  <a:srgbClr val="009900"/>
                </a:solidFill>
                <a:latin typeface="宋体" panose="02010600030101010101" pitchFamily="2" charset="-122"/>
                <a:ea typeface="宋体" panose="02010600030101010101" pitchFamily="2" charset="-122"/>
              </a:rPr>
              <a:t>——</a:t>
            </a:r>
            <a:r>
              <a:rPr lang="zh-CN" altLang="en-US" sz="3000" b="1">
                <a:solidFill>
                  <a:srgbClr val="009900"/>
                </a:solidFill>
                <a:latin typeface="宋体" panose="02010600030101010101" pitchFamily="2" charset="-122"/>
                <a:ea typeface="宋体" panose="02010600030101010101" pitchFamily="2" charset="-122"/>
              </a:rPr>
              <a:t>转向肯定其他两个，扣准题意。</a:t>
            </a:r>
            <a:endParaRPr lang="zh-CN" altLang="en-US" sz="3000" b="1">
              <a:solidFill>
                <a:srgbClr val="009900"/>
              </a:solidFill>
              <a:latin typeface="宋体" panose="02010600030101010101" pitchFamily="2" charset="-122"/>
              <a:ea typeface="宋体" panose="02010600030101010101" pitchFamily="2" charset="-122"/>
            </a:endParaRPr>
          </a:p>
          <a:p>
            <a:pPr>
              <a:lnSpc>
                <a:spcPts val="3000"/>
              </a:lnSpc>
            </a:pPr>
            <a:r>
              <a:rPr lang="zh-CN" altLang="en-US" sz="3000" b="1">
                <a:solidFill>
                  <a:srgbClr val="333333"/>
                </a:solidFill>
                <a:latin typeface="宋体" panose="02010600030101010101" pitchFamily="2" charset="-122"/>
                <a:ea typeface="宋体" panose="02010600030101010101" pitchFamily="2" charset="-122"/>
              </a:rPr>
              <a:t>　　</a:t>
            </a:r>
            <a:endParaRPr lang="zh-CN" altLang="en-US" sz="3000" b="1">
              <a:solidFill>
                <a:srgbClr val="333333"/>
              </a:solidFill>
              <a:latin typeface="宋体" panose="02010600030101010101" pitchFamily="2" charset="-122"/>
              <a:ea typeface="宋体" panose="02010600030101010101" pitchFamily="2" charset="-122"/>
            </a:endParaRPr>
          </a:p>
          <a:p>
            <a:pPr>
              <a:lnSpc>
                <a:spcPts val="3000"/>
              </a:lnSpc>
            </a:pPr>
            <a:r>
              <a:rPr lang="en-US" altLang="zh-CN" sz="3000" b="1">
                <a:solidFill>
                  <a:srgbClr val="FF0000"/>
                </a:solidFill>
                <a:latin typeface="宋体" panose="02010600030101010101" pitchFamily="2" charset="-122"/>
                <a:ea typeface="宋体" panose="02010600030101010101" pitchFamily="2" charset="-122"/>
              </a:rPr>
              <a:t>3.</a:t>
            </a:r>
            <a:r>
              <a:rPr lang="zh-CN" altLang="en-US" sz="3000" b="1">
                <a:solidFill>
                  <a:srgbClr val="FF0000"/>
                </a:solidFill>
                <a:latin typeface="宋体" panose="02010600030101010101" pitchFamily="2" charset="-122"/>
                <a:ea typeface="宋体" panose="02010600030101010101" pitchFamily="2" charset="-122"/>
              </a:rPr>
              <a:t>转</a:t>
            </a:r>
            <a:r>
              <a:rPr lang="en-US" altLang="zh-CN" sz="3000" b="1">
                <a:solidFill>
                  <a:srgbClr val="FF0000"/>
                </a:solidFill>
                <a:latin typeface="宋体" panose="02010600030101010101" pitchFamily="2" charset="-122"/>
                <a:ea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rPr>
              <a:t>再转，回到肯定更具风采的那个          </a:t>
            </a:r>
            <a:r>
              <a:rPr lang="zh-CN" altLang="en-US" sz="3000" b="1">
                <a:solidFill>
                  <a:srgbClr val="333333"/>
                </a:solidFill>
                <a:latin typeface="宋体" panose="02010600030101010101" pitchFamily="2" charset="-122"/>
                <a:ea typeface="宋体" panose="02010600030101010101" pitchFamily="2" charset="-122"/>
              </a:rPr>
              <a:t>（原因分析、背景分析）</a:t>
            </a:r>
            <a:endParaRPr lang="zh-CN" altLang="en-US" sz="3000" b="1">
              <a:solidFill>
                <a:srgbClr val="333333"/>
              </a:solidFill>
              <a:latin typeface="宋体" panose="02010600030101010101" pitchFamily="2" charset="-122"/>
              <a:ea typeface="宋体" panose="02010600030101010101" pitchFamily="2" charset="-122"/>
            </a:endParaRPr>
          </a:p>
          <a:p>
            <a:pPr>
              <a:lnSpc>
                <a:spcPts val="3000"/>
              </a:lnSpc>
            </a:pPr>
            <a:r>
              <a:rPr lang="zh-CN" altLang="en-US" sz="3000" b="1">
                <a:solidFill>
                  <a:srgbClr val="333333"/>
                </a:solidFill>
                <a:latin typeface="宋体" panose="02010600030101010101" pitchFamily="2" charset="-122"/>
                <a:ea typeface="宋体" panose="02010600030101010101" pitchFamily="2" charset="-122"/>
              </a:rPr>
              <a:t>　　</a:t>
            </a:r>
            <a:endParaRPr lang="zh-CN" altLang="en-US" sz="3000" b="1">
              <a:solidFill>
                <a:srgbClr val="333333"/>
              </a:solidFill>
              <a:latin typeface="宋体" panose="02010600030101010101" pitchFamily="2" charset="-122"/>
              <a:ea typeface="宋体" panose="02010600030101010101" pitchFamily="2" charset="-122"/>
            </a:endParaRPr>
          </a:p>
          <a:p>
            <a:pPr>
              <a:lnSpc>
                <a:spcPts val="3000"/>
              </a:lnSpc>
            </a:pPr>
            <a:r>
              <a:rPr lang="en-US" altLang="zh-CN" sz="3000" b="1">
                <a:solidFill>
                  <a:srgbClr val="009900"/>
                </a:solidFill>
                <a:latin typeface="宋体" panose="02010600030101010101" pitchFamily="2" charset="-122"/>
                <a:ea typeface="宋体" panose="02010600030101010101" pitchFamily="2" charset="-122"/>
              </a:rPr>
              <a:t>4.</a:t>
            </a:r>
            <a:r>
              <a:rPr lang="zh-CN" altLang="en-US" sz="3000" b="1">
                <a:solidFill>
                  <a:srgbClr val="009900"/>
                </a:solidFill>
                <a:latin typeface="宋体" panose="02010600030101010101" pitchFamily="2" charset="-122"/>
                <a:ea typeface="宋体" panose="02010600030101010101" pitchFamily="2" charset="-122"/>
              </a:rPr>
              <a:t>承</a:t>
            </a:r>
            <a:r>
              <a:rPr lang="en-US" altLang="zh-CN" sz="3000" b="1">
                <a:solidFill>
                  <a:srgbClr val="009900"/>
                </a:solidFill>
                <a:latin typeface="宋体" panose="02010600030101010101" pitchFamily="2" charset="-122"/>
                <a:ea typeface="宋体" panose="02010600030101010101" pitchFamily="2" charset="-122"/>
              </a:rPr>
              <a:t>——</a:t>
            </a:r>
            <a:r>
              <a:rPr lang="zh-CN" altLang="en-US" sz="3000" b="1">
                <a:solidFill>
                  <a:srgbClr val="009900"/>
                </a:solidFill>
                <a:latin typeface="宋体" panose="02010600030101010101" pitchFamily="2" charset="-122"/>
                <a:ea typeface="宋体" panose="02010600030101010101" pitchFamily="2" charset="-122"/>
              </a:rPr>
              <a:t>证明最具风采（比较分析、因果分析）</a:t>
            </a:r>
            <a:endParaRPr lang="zh-CN" altLang="en-US" sz="3000" b="1">
              <a:solidFill>
                <a:srgbClr val="009900"/>
              </a:solidFill>
              <a:latin typeface="宋体" panose="02010600030101010101" pitchFamily="2" charset="-122"/>
              <a:ea typeface="宋体" panose="02010600030101010101" pitchFamily="2" charset="-122"/>
            </a:endParaRPr>
          </a:p>
          <a:p>
            <a:pPr>
              <a:lnSpc>
                <a:spcPts val="3000"/>
              </a:lnSpc>
            </a:pPr>
            <a:r>
              <a:rPr lang="zh-CN" altLang="en-US" sz="3000" b="1">
                <a:solidFill>
                  <a:srgbClr val="333333"/>
                </a:solidFill>
                <a:latin typeface="宋体" panose="02010600030101010101" pitchFamily="2" charset="-122"/>
                <a:ea typeface="宋体" panose="02010600030101010101" pitchFamily="2" charset="-122"/>
              </a:rPr>
              <a:t>　　</a:t>
            </a:r>
            <a:endParaRPr lang="zh-CN" altLang="en-US" sz="3000" b="1">
              <a:solidFill>
                <a:srgbClr val="333333"/>
              </a:solidFill>
              <a:latin typeface="宋体" panose="02010600030101010101" pitchFamily="2" charset="-122"/>
              <a:ea typeface="宋体" panose="02010600030101010101" pitchFamily="2" charset="-122"/>
            </a:endParaRPr>
          </a:p>
          <a:p>
            <a:pPr>
              <a:lnSpc>
                <a:spcPts val="3000"/>
              </a:lnSpc>
            </a:pPr>
            <a:r>
              <a:rPr lang="en-US" altLang="zh-CN" sz="3000" b="1">
                <a:solidFill>
                  <a:srgbClr val="FF0000"/>
                </a:solidFill>
                <a:latin typeface="宋体" panose="02010600030101010101" pitchFamily="2" charset="-122"/>
                <a:ea typeface="宋体" panose="02010600030101010101" pitchFamily="2" charset="-122"/>
              </a:rPr>
              <a:t>5.</a:t>
            </a:r>
            <a:r>
              <a:rPr lang="zh-CN" altLang="en-US" sz="3000" b="1">
                <a:solidFill>
                  <a:srgbClr val="FF0000"/>
                </a:solidFill>
                <a:latin typeface="宋体" panose="02010600030101010101" pitchFamily="2" charset="-122"/>
                <a:ea typeface="宋体" panose="02010600030101010101" pitchFamily="2" charset="-122"/>
              </a:rPr>
              <a:t>承</a:t>
            </a:r>
            <a:r>
              <a:rPr lang="en-US" altLang="zh-CN" sz="3000" b="1">
                <a:solidFill>
                  <a:srgbClr val="FF0000"/>
                </a:solidFill>
                <a:latin typeface="宋体" panose="02010600030101010101" pitchFamily="2" charset="-122"/>
                <a:ea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rPr>
              <a:t>证明最具风采（例证法、因果分析）</a:t>
            </a:r>
            <a:endParaRPr lang="zh-CN" altLang="en-US" sz="3000" b="1">
              <a:solidFill>
                <a:srgbClr val="FF0000"/>
              </a:solidFill>
              <a:latin typeface="宋体" panose="02010600030101010101" pitchFamily="2" charset="-122"/>
              <a:ea typeface="宋体" panose="02010600030101010101" pitchFamily="2" charset="-122"/>
            </a:endParaRPr>
          </a:p>
          <a:p>
            <a:pPr>
              <a:lnSpc>
                <a:spcPts val="3000"/>
              </a:lnSpc>
            </a:pPr>
            <a:r>
              <a:rPr lang="zh-CN" altLang="en-US" sz="3000" b="1">
                <a:solidFill>
                  <a:srgbClr val="333333"/>
                </a:solidFill>
                <a:latin typeface="宋体" panose="02010600030101010101" pitchFamily="2" charset="-122"/>
                <a:ea typeface="宋体" panose="02010600030101010101" pitchFamily="2" charset="-122"/>
              </a:rPr>
              <a:t>　　</a:t>
            </a:r>
            <a:endParaRPr lang="zh-CN" altLang="en-US" sz="3000" b="1">
              <a:solidFill>
                <a:srgbClr val="333333"/>
              </a:solidFill>
              <a:latin typeface="宋体" panose="02010600030101010101" pitchFamily="2" charset="-122"/>
              <a:ea typeface="宋体" panose="02010600030101010101" pitchFamily="2" charset="-122"/>
            </a:endParaRPr>
          </a:p>
          <a:p>
            <a:pPr>
              <a:lnSpc>
                <a:spcPts val="3000"/>
              </a:lnSpc>
            </a:pPr>
            <a:r>
              <a:rPr lang="en-US" altLang="zh-CN" sz="3000" b="1">
                <a:solidFill>
                  <a:srgbClr val="009900"/>
                </a:solidFill>
                <a:latin typeface="宋体" panose="02010600030101010101" pitchFamily="2" charset="-122"/>
                <a:ea typeface="宋体" panose="02010600030101010101" pitchFamily="2" charset="-122"/>
              </a:rPr>
              <a:t>6.</a:t>
            </a:r>
            <a:r>
              <a:rPr lang="zh-CN" altLang="en-US" sz="3000" b="1">
                <a:solidFill>
                  <a:srgbClr val="009900"/>
                </a:solidFill>
                <a:latin typeface="宋体" panose="02010600030101010101" pitchFamily="2" charset="-122"/>
                <a:ea typeface="宋体" panose="02010600030101010101" pitchFamily="2" charset="-122"/>
              </a:rPr>
              <a:t>承</a:t>
            </a:r>
            <a:r>
              <a:rPr lang="en-US" altLang="zh-CN" sz="3000" b="1">
                <a:solidFill>
                  <a:srgbClr val="009900"/>
                </a:solidFill>
                <a:latin typeface="宋体" panose="02010600030101010101" pitchFamily="2" charset="-122"/>
                <a:ea typeface="宋体" panose="02010600030101010101" pitchFamily="2" charset="-122"/>
              </a:rPr>
              <a:t>——</a:t>
            </a:r>
            <a:r>
              <a:rPr lang="zh-CN" altLang="en-US" sz="3000" b="1">
                <a:solidFill>
                  <a:srgbClr val="009900"/>
                </a:solidFill>
                <a:latin typeface="宋体" panose="02010600030101010101" pitchFamily="2" charset="-122"/>
                <a:ea typeface="宋体" panose="02010600030101010101" pitchFamily="2" charset="-122"/>
              </a:rPr>
              <a:t>证明最具风采（因果分析）</a:t>
            </a:r>
            <a:endParaRPr lang="zh-CN" altLang="en-US" sz="3000" b="1">
              <a:solidFill>
                <a:srgbClr val="009900"/>
              </a:solidFill>
              <a:latin typeface="宋体" panose="02010600030101010101" pitchFamily="2" charset="-122"/>
              <a:ea typeface="宋体" panose="02010600030101010101" pitchFamily="2" charset="-122"/>
            </a:endParaRPr>
          </a:p>
          <a:p>
            <a:pPr>
              <a:lnSpc>
                <a:spcPts val="3000"/>
              </a:lnSpc>
            </a:pPr>
            <a:r>
              <a:rPr lang="zh-CN" altLang="en-US" sz="3000" b="1">
                <a:solidFill>
                  <a:srgbClr val="333333"/>
                </a:solidFill>
                <a:latin typeface="宋体" panose="02010600030101010101" pitchFamily="2" charset="-122"/>
                <a:ea typeface="宋体" panose="02010600030101010101" pitchFamily="2" charset="-122"/>
              </a:rPr>
              <a:t>　　</a:t>
            </a:r>
            <a:endParaRPr lang="zh-CN" altLang="en-US" sz="3000" b="1">
              <a:solidFill>
                <a:srgbClr val="333333"/>
              </a:solidFill>
              <a:latin typeface="宋体" panose="02010600030101010101" pitchFamily="2" charset="-122"/>
              <a:ea typeface="宋体" panose="02010600030101010101" pitchFamily="2" charset="-122"/>
            </a:endParaRPr>
          </a:p>
          <a:p>
            <a:pPr>
              <a:lnSpc>
                <a:spcPts val="3000"/>
              </a:lnSpc>
            </a:pPr>
            <a:r>
              <a:rPr lang="en-US" altLang="zh-CN" sz="3000" b="1">
                <a:solidFill>
                  <a:srgbClr val="FF0000"/>
                </a:solidFill>
                <a:latin typeface="宋体" panose="02010600030101010101" pitchFamily="2" charset="-122"/>
                <a:ea typeface="宋体" panose="02010600030101010101" pitchFamily="2" charset="-122"/>
              </a:rPr>
              <a:t>7.</a:t>
            </a:r>
            <a:r>
              <a:rPr lang="zh-CN" altLang="en-US" sz="3000" b="1">
                <a:solidFill>
                  <a:srgbClr val="FF0000"/>
                </a:solidFill>
                <a:latin typeface="宋体" panose="02010600030101010101" pitchFamily="2" charset="-122"/>
                <a:ea typeface="宋体" panose="02010600030101010101" pitchFamily="2" charset="-122"/>
              </a:rPr>
              <a:t>合</a:t>
            </a:r>
            <a:r>
              <a:rPr lang="en-US" altLang="zh-CN" sz="3000" b="1">
                <a:solidFill>
                  <a:srgbClr val="FF0000"/>
                </a:solidFill>
                <a:latin typeface="宋体" panose="02010600030101010101" pitchFamily="2" charset="-122"/>
                <a:ea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rPr>
              <a:t>重申论点，结束全文。</a:t>
            </a:r>
            <a:endParaRPr lang="zh-CN" altLang="en-US" sz="3000" b="1">
              <a:solidFill>
                <a:srgbClr val="FF0000"/>
              </a:solidFill>
              <a:latin typeface="宋体" panose="02010600030101010101" pitchFamily="2" charset="-122"/>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内容占位符 2"/>
          <p:cNvSpPr>
            <a:spLocks noGrp="1"/>
          </p:cNvSpPr>
          <p:nvPr>
            <p:ph idx="1"/>
          </p:nvPr>
        </p:nvSpPr>
        <p:spPr>
          <a:xfrm>
            <a:off x="0" y="0"/>
            <a:ext cx="9144000" cy="6858000"/>
          </a:xfrm>
        </p:spPr>
        <p:txBody>
          <a:bodyPr wrap="square" lIns="91440" tIns="45720" rIns="91440" bIns="45720" anchor="t"/>
          <a:p>
            <a:pPr marL="0" indent="0">
              <a:buNone/>
            </a:pPr>
            <a:r>
              <a:rPr lang="zh-CN" altLang="zh-CN" sz="3000" b="1" dirty="0"/>
              <a:t>二、基于材料的意识</a:t>
            </a:r>
            <a:endParaRPr lang="zh-CN" altLang="zh-CN" sz="3000" b="1" dirty="0"/>
          </a:p>
          <a:p>
            <a:pPr marL="0" indent="0">
              <a:buNone/>
            </a:pPr>
            <a:r>
              <a:rPr lang="zh-CN" altLang="zh-CN" sz="3000" b="1" dirty="0"/>
              <a:t>这种意识可以分解为三点：</a:t>
            </a:r>
            <a:endParaRPr lang="zh-CN" altLang="zh-CN" sz="3000" b="1" dirty="0"/>
          </a:p>
          <a:p>
            <a:pPr marL="0" indent="0">
              <a:buNone/>
            </a:pPr>
            <a:r>
              <a:rPr lang="zh-CN" altLang="zh-CN" sz="3000" b="1" dirty="0"/>
              <a:t>        第一点是</a:t>
            </a:r>
            <a:r>
              <a:rPr lang="zh-CN" altLang="zh-CN" sz="3000" b="1" dirty="0">
                <a:solidFill>
                  <a:srgbClr val="FF0000"/>
                </a:solidFill>
              </a:rPr>
              <a:t>用材料</a:t>
            </a:r>
            <a:r>
              <a:rPr lang="zh-CN" altLang="zh-CN" sz="3000" b="1" dirty="0"/>
              <a:t>的意识。</a:t>
            </a:r>
            <a:r>
              <a:rPr lang="zh-CN" altLang="zh-CN" sz="3000" b="1" dirty="0">
                <a:solidFill>
                  <a:srgbClr val="FF0000"/>
                </a:solidFill>
              </a:rPr>
              <a:t>材料作文</a:t>
            </a:r>
            <a:r>
              <a:rPr lang="zh-CN" altLang="zh-CN" sz="3000" b="1" dirty="0"/>
              <a:t>写作时一定要重视</a:t>
            </a:r>
            <a:r>
              <a:rPr lang="zh-CN" altLang="zh-CN" sz="3000" b="1" dirty="0">
                <a:solidFill>
                  <a:srgbClr val="FF0000"/>
                </a:solidFill>
              </a:rPr>
              <a:t>材料的作用，特别要注意使用材料，</a:t>
            </a:r>
            <a:r>
              <a:rPr lang="zh-CN" altLang="zh-CN" sz="3000" b="1" dirty="0"/>
              <a:t>“材料作文命题中的原材料在写作时‘</a:t>
            </a:r>
            <a:r>
              <a:rPr lang="zh-CN" altLang="zh-CN" sz="3000" b="1" dirty="0">
                <a:solidFill>
                  <a:srgbClr val="FF0000"/>
                </a:solidFill>
              </a:rPr>
              <a:t>一定要用</a:t>
            </a:r>
            <a:r>
              <a:rPr lang="zh-CN" altLang="zh-CN" sz="3000" b="1" dirty="0"/>
              <a:t>’，而且‘</a:t>
            </a:r>
            <a:r>
              <a:rPr lang="zh-CN" altLang="zh-CN" sz="3000" b="1" dirty="0">
                <a:solidFill>
                  <a:srgbClr val="FF0000"/>
                </a:solidFill>
              </a:rPr>
              <a:t>非用不可</a:t>
            </a:r>
            <a:r>
              <a:rPr lang="zh-CN" altLang="zh-CN" sz="3000" b="1" dirty="0"/>
              <a:t>’，这点是</a:t>
            </a:r>
            <a:r>
              <a:rPr lang="zh-CN" altLang="zh-CN" sz="3000" b="1" dirty="0">
                <a:solidFill>
                  <a:srgbClr val="FF0000"/>
                </a:solidFill>
              </a:rPr>
              <a:t>毋庸置疑</a:t>
            </a:r>
            <a:r>
              <a:rPr lang="zh-CN" altLang="zh-CN" sz="3000" b="1" dirty="0"/>
              <a:t>的。”</a:t>
            </a:r>
            <a:endParaRPr lang="zh-CN" altLang="zh-CN" sz="3000" b="1" dirty="0"/>
          </a:p>
          <a:p>
            <a:pPr marL="0" indent="0">
              <a:buNone/>
            </a:pPr>
            <a:r>
              <a:rPr lang="zh-CN" altLang="zh-CN" sz="3000" b="1" dirty="0">
                <a:solidFill>
                  <a:schemeClr val="tx2"/>
                </a:solidFill>
              </a:rPr>
              <a:t>        第二点是</a:t>
            </a:r>
            <a:r>
              <a:rPr lang="zh-CN" altLang="zh-CN" sz="3000" b="1" dirty="0">
                <a:solidFill>
                  <a:srgbClr val="FF0000"/>
                </a:solidFill>
              </a:rPr>
              <a:t>观点基于材料</a:t>
            </a:r>
            <a:r>
              <a:rPr lang="zh-CN" altLang="zh-CN" sz="3000" b="1" dirty="0">
                <a:solidFill>
                  <a:schemeClr val="tx2"/>
                </a:solidFill>
              </a:rPr>
              <a:t>的意识。</a:t>
            </a:r>
            <a:r>
              <a:rPr lang="zh-CN" altLang="zh-CN" sz="3000" b="1" dirty="0">
                <a:solidFill>
                  <a:srgbClr val="FF0000"/>
                </a:solidFill>
              </a:rPr>
              <a:t>即写作时所论述的观点一定要源于材料，</a:t>
            </a:r>
            <a:r>
              <a:rPr lang="zh-CN" altLang="zh-CN" sz="3000" b="1" dirty="0"/>
              <a:t>因为论点不是从天上掉下来的，不可能凭空产生，而且，很多材料作文也往往有“</a:t>
            </a:r>
            <a:r>
              <a:rPr lang="zh-CN" altLang="zh-CN" sz="3000" b="1" dirty="0">
                <a:solidFill>
                  <a:srgbClr val="FF0000"/>
                </a:solidFill>
              </a:rPr>
              <a:t>不要脱离材料内容及含意的范围</a:t>
            </a:r>
            <a:r>
              <a:rPr lang="zh-CN" altLang="zh-CN" sz="3000" b="1" dirty="0"/>
              <a:t>”的要求；片面理解材料只会产生片面的观点，错误理解材料只会产生错误的观点，只有正确、全面地的理解材料，得出的观点才是可靠的，经得起推敲的。</a:t>
            </a:r>
            <a:endParaRPr lang="zh-CN" altLang="zh-CN" sz="3000" b="1" dirty="0"/>
          </a:p>
          <a:p>
            <a:pPr marL="0" indent="0">
              <a:buNone/>
            </a:pPr>
            <a:endParaRPr lang="zh-CN" altLang="zh-CN" b="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7150" y="417513"/>
            <a:ext cx="8985250" cy="6264275"/>
          </a:xfrm>
          <a:prstGeom prst="rect">
            <a:avLst/>
          </a:prstGeom>
          <a:noFill/>
          <a:ln w="9525">
            <a:noFill/>
          </a:ln>
        </p:spPr>
        <p:txBody>
          <a:bodyPr wrap="square" anchor="t">
            <a:spAutoFit/>
          </a:bodyPr>
          <a:p>
            <a:r>
              <a:rPr lang="en-US" altLang="zh-CN" sz="2700" b="1">
                <a:solidFill>
                  <a:srgbClr val="333333"/>
                </a:solidFill>
                <a:latin typeface="宋体" panose="02010600030101010101" pitchFamily="2" charset="-122"/>
                <a:ea typeface="宋体" panose="02010600030101010101" pitchFamily="2" charset="-122"/>
              </a:rPr>
              <a:t>              </a:t>
            </a:r>
            <a:r>
              <a:rPr lang="zh-CN" altLang="en-US" sz="2700" b="1">
                <a:solidFill>
                  <a:srgbClr val="333333"/>
                </a:solidFill>
                <a:latin typeface="宋体" panose="02010600030101010101" pitchFamily="2" charset="-122"/>
                <a:ea typeface="宋体" panose="02010600030101010101" pitchFamily="2" charset="-122"/>
              </a:rPr>
              <a:t>潜心于学术，造福于未来</a:t>
            </a:r>
            <a:endParaRPr lang="zh-CN" altLang="en-US" sz="2700" b="1">
              <a:solidFill>
                <a:srgbClr val="333333"/>
              </a:solidFill>
              <a:latin typeface="宋体" panose="02010600030101010101" pitchFamily="2" charset="-122"/>
              <a:ea typeface="宋体" panose="02010600030101010101" pitchFamily="2" charset="-122"/>
            </a:endParaRPr>
          </a:p>
          <a:p>
            <a:r>
              <a:rPr lang="zh-CN" altLang="en-US" sz="2700" b="1">
                <a:solidFill>
                  <a:srgbClr val="333333"/>
                </a:solidFill>
                <a:latin typeface="宋体" panose="02010600030101010101" pitchFamily="2" charset="-122"/>
                <a:ea typeface="宋体" panose="02010600030101010101" pitchFamily="2" charset="-122"/>
              </a:rPr>
              <a:t>【第1段】人生之路，以其多样和繁盛充实着我们的生活，亦用其复杂和差异考验着我们的选择。不同的人生之路决定不同的人生价值，我尤为欣赏大李,认为他的人生最具风采。</a:t>
            </a:r>
            <a:endParaRPr lang="zh-CN" altLang="en-US" sz="2700" b="1">
              <a:solidFill>
                <a:srgbClr val="333333"/>
              </a:solidFill>
              <a:latin typeface="宋体" panose="02010600030101010101" pitchFamily="2" charset="-122"/>
              <a:ea typeface="宋体" panose="02010600030101010101" pitchFamily="2" charset="-122"/>
            </a:endParaRPr>
          </a:p>
          <a:p>
            <a:r>
              <a:rPr lang="zh-CN" altLang="en-US" sz="2700" b="1">
                <a:solidFill>
                  <a:srgbClr val="333333"/>
                </a:solidFill>
                <a:latin typeface="宋体" panose="02010600030101010101" pitchFamily="2" charset="-122"/>
                <a:ea typeface="宋体" panose="02010600030101010101" pitchFamily="2" charset="-122"/>
              </a:rPr>
              <a:t>   </a:t>
            </a:r>
            <a:r>
              <a:rPr lang="zh-CN" altLang="en-US" sz="2700">
                <a:solidFill>
                  <a:srgbClr val="009900"/>
                </a:solidFill>
                <a:latin typeface="楷体" charset="-122"/>
                <a:ea typeface="楷体" charset="-122"/>
              </a:rPr>
              <a:t>【起——选定任务，表明看法，肯定大李最具风采。】</a:t>
            </a:r>
            <a:endParaRPr lang="zh-CN" altLang="en-US" sz="2700">
              <a:solidFill>
                <a:srgbClr val="009900"/>
              </a:solidFill>
              <a:latin typeface="楷体" charset="-122"/>
              <a:ea typeface="楷体" charset="-122"/>
            </a:endParaRPr>
          </a:p>
          <a:p>
            <a:r>
              <a:rPr lang="zh-CN" altLang="en-US" sz="2700" b="1">
                <a:latin typeface="Arial" panose="02080604020202020204" pitchFamily="34" charset="0"/>
                <a:ea typeface="宋体" panose="02010600030101010101" pitchFamily="2" charset="-122"/>
              </a:rPr>
              <a:t>【第2段】不可否认，爱岗敬业，勤于奉献，变普通技艺为完美艺术的老王有他的风采，他让我们看到，平凡如你我的小人物，也可以通过潜心所热爱事业的创造，为人生延展与增添价值;酷爱摄影，跋山涉水的小刘凭借对山水的热爱和对艺术的执着，将青山悠悠，流水深深的美景定格于镜头瞬间，带给人们以美的感受。这样的人生，同样具有风采。</a:t>
            </a:r>
            <a:endParaRPr lang="zh-CN" altLang="en-US" sz="2700" b="1">
              <a:latin typeface="Arial" panose="02080604020202020204" pitchFamily="34" charset="0"/>
              <a:ea typeface="宋体" panose="02010600030101010101" pitchFamily="2" charset="-122"/>
            </a:endParaRPr>
          </a:p>
          <a:p>
            <a:r>
              <a:rPr lang="zh-CN" altLang="en-US" sz="2700" b="1">
                <a:latin typeface="Arial" panose="02080604020202020204" pitchFamily="34" charset="0"/>
                <a:ea typeface="宋体" panose="02010600030101010101" pitchFamily="2" charset="-122"/>
              </a:rPr>
              <a:t>　　</a:t>
            </a:r>
            <a:r>
              <a:rPr lang="zh-CN" altLang="en-US" sz="2700">
                <a:solidFill>
                  <a:srgbClr val="009900"/>
                </a:solidFill>
                <a:latin typeface="楷体" charset="-122"/>
                <a:ea typeface="楷体" charset="-122"/>
              </a:rPr>
              <a:t>【转——先肯定其他两位的风采。以退为进，扣住题干中的“风采人物”阐述。】</a:t>
            </a:r>
            <a:endParaRPr lang="zh-CN" altLang="en-US" sz="2700">
              <a:solidFill>
                <a:srgbClr val="009900"/>
              </a:solidFill>
              <a:latin typeface="楷体" charset="-122"/>
              <a:ea typeface="楷体" charset="-122"/>
            </a:endParaRPr>
          </a:p>
        </p:txBody>
      </p:sp>
      <p:sp>
        <p:nvSpPr>
          <p:cNvPr id="31746" name="文本框 3"/>
          <p:cNvSpPr txBox="1"/>
          <p:nvPr/>
        </p:nvSpPr>
        <p:spPr>
          <a:xfrm>
            <a:off x="-874712" y="-20637"/>
            <a:ext cx="4214812" cy="517525"/>
          </a:xfrm>
          <a:prstGeom prst="rect">
            <a:avLst/>
          </a:prstGeom>
          <a:noFill/>
          <a:ln w="9525">
            <a:noFill/>
          </a:ln>
        </p:spPr>
        <p:txBody>
          <a:bodyPr wrap="square" anchor="t">
            <a:spAutoFit/>
          </a:bodyPr>
          <a:p>
            <a:r>
              <a:rPr lang="zh-CN" altLang="en-US" sz="2800" b="1">
                <a:solidFill>
                  <a:srgbClr val="333333"/>
                </a:solidFill>
                <a:latin typeface="宋体" panose="02010600030101010101" pitchFamily="2" charset="-122"/>
                <a:ea typeface="宋体" panose="02010600030101010101" pitchFamily="2" charset="-122"/>
              </a:rPr>
              <a:t>　　【“起转承合”写法】</a:t>
            </a:r>
            <a:endParaRPr lang="zh-CN" altLang="en-US" sz="2800" b="1">
              <a:solidFill>
                <a:srgbClr val="333333"/>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charRg st="106" end="13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charRg st="134" end="29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charRg st="290" end="32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文本框 99"/>
          <p:cNvSpPr txBox="1"/>
          <p:nvPr/>
        </p:nvSpPr>
        <p:spPr>
          <a:xfrm>
            <a:off x="-9525" y="-33337"/>
            <a:ext cx="9063038" cy="6615112"/>
          </a:xfrm>
          <a:prstGeom prst="rect">
            <a:avLst/>
          </a:prstGeom>
          <a:noFill/>
          <a:ln w="9525">
            <a:noFill/>
          </a:ln>
        </p:spPr>
        <p:txBody>
          <a:bodyPr wrap="square" anchor="t">
            <a:spAutoFit/>
          </a:bodyPr>
          <a:p>
            <a:r>
              <a:rPr lang="zh-CN" altLang="en-US" sz="2400" b="1">
                <a:solidFill>
                  <a:srgbClr val="333333"/>
                </a:solidFill>
                <a:latin typeface="宋体" panose="02010600030101010101" pitchFamily="2" charset="-122"/>
                <a:ea typeface="宋体" panose="02010600030101010101" pitchFamily="2" charset="-122"/>
              </a:rPr>
              <a:t>【第</a:t>
            </a:r>
            <a:r>
              <a:rPr lang="en-US" altLang="zh-CN" sz="2400" b="1">
                <a:solidFill>
                  <a:srgbClr val="333333"/>
                </a:solidFill>
                <a:latin typeface="宋体" panose="02010600030101010101" pitchFamily="2" charset="-122"/>
                <a:ea typeface="宋体" panose="02010600030101010101" pitchFamily="2" charset="-122"/>
              </a:rPr>
              <a:t>3</a:t>
            </a:r>
            <a:r>
              <a:rPr lang="zh-CN" altLang="en-US" sz="2400" b="1">
                <a:solidFill>
                  <a:srgbClr val="333333"/>
                </a:solidFill>
                <a:latin typeface="宋体" panose="02010600030101010101" pitchFamily="2" charset="-122"/>
                <a:ea typeface="宋体" panose="02010600030101010101" pitchFamily="2" charset="-122"/>
              </a:rPr>
              <a:t>段】但是，我还是认为大李最具风采。在他的身上，体现的是“板凳做得十年冷”的对学术的纯粹钻研</a:t>
            </a:r>
            <a:r>
              <a:rPr lang="en-US" altLang="zh-CN" sz="2400" b="1">
                <a:solidFill>
                  <a:srgbClr val="333333"/>
                </a:solidFill>
                <a:latin typeface="宋体" panose="02010600030101010101" pitchFamily="2" charset="-122"/>
                <a:ea typeface="宋体" panose="02010600030101010101" pitchFamily="2" charset="-122"/>
              </a:rPr>
              <a:t>;</a:t>
            </a:r>
            <a:r>
              <a:rPr lang="zh-CN" altLang="en-US" sz="2400" b="1">
                <a:solidFill>
                  <a:srgbClr val="333333"/>
                </a:solidFill>
                <a:latin typeface="宋体" panose="02010600030101010101" pitchFamily="2" charset="-122"/>
                <a:ea typeface="宋体" panose="02010600030101010101" pitchFamily="2" charset="-122"/>
              </a:rPr>
              <a:t>是“吾志所向，一往无前”的对创新的极致追求</a:t>
            </a:r>
            <a:r>
              <a:rPr lang="en-US" altLang="zh-CN" sz="2400" b="1">
                <a:solidFill>
                  <a:srgbClr val="333333"/>
                </a:solidFill>
                <a:latin typeface="宋体" panose="02010600030101010101" pitchFamily="2" charset="-122"/>
                <a:ea typeface="宋体" panose="02010600030101010101" pitchFamily="2" charset="-122"/>
              </a:rPr>
              <a:t>;</a:t>
            </a:r>
            <a:r>
              <a:rPr lang="zh-CN" altLang="en-US" sz="2400" b="1">
                <a:solidFill>
                  <a:srgbClr val="333333"/>
                </a:solidFill>
                <a:latin typeface="宋体" panose="02010600030101010101" pitchFamily="2" charset="-122"/>
                <a:ea typeface="宋体" panose="02010600030101010101" pitchFamily="2" charset="-122"/>
              </a:rPr>
              <a:t>是“老骥伏枥，志在千里”的对生命价值的充分自信与尊重。在人心浮躁的当下，人们往往为了一纸文凭，一个空名争得头破血流，而像大李这样葆有纯净与积极的人格就显得尤为珍贵。</a:t>
            </a:r>
            <a:endParaRPr lang="zh-CN" altLang="en-US" sz="2400" b="1">
              <a:solidFill>
                <a:srgbClr val="333333"/>
              </a:solidFill>
              <a:latin typeface="宋体" panose="02010600030101010101" pitchFamily="2" charset="-122"/>
              <a:ea typeface="宋体" panose="02010600030101010101" pitchFamily="2" charset="-122"/>
            </a:endParaRPr>
          </a:p>
          <a:p>
            <a:endParaRPr lang="zh-CN" altLang="en-US" sz="2400" b="1">
              <a:solidFill>
                <a:srgbClr val="333333"/>
              </a:solidFill>
              <a:latin typeface="宋体" panose="02010600030101010101" pitchFamily="2" charset="-122"/>
              <a:ea typeface="宋体" panose="02010600030101010101" pitchFamily="2" charset="-122"/>
            </a:endParaRPr>
          </a:p>
          <a:p>
            <a:r>
              <a:rPr lang="zh-CN" altLang="en-US" sz="2400" b="1">
                <a:solidFill>
                  <a:srgbClr val="333333"/>
                </a:solidFill>
                <a:latin typeface="宋体" panose="02010600030101010101" pitchFamily="2" charset="-122"/>
                <a:ea typeface="宋体" panose="02010600030101010101" pitchFamily="2" charset="-122"/>
              </a:rPr>
              <a:t>　　</a:t>
            </a:r>
            <a:endParaRPr lang="zh-CN" altLang="en-US" sz="2000">
              <a:solidFill>
                <a:srgbClr val="009900"/>
              </a:solidFill>
              <a:latin typeface="楷体" charset="-122"/>
              <a:ea typeface="楷体" charset="-122"/>
            </a:endParaRPr>
          </a:p>
          <a:p>
            <a:endParaRPr lang="zh-CN" altLang="en-US" sz="2400">
              <a:solidFill>
                <a:srgbClr val="009900"/>
              </a:solidFill>
              <a:latin typeface="楷体" charset="-122"/>
              <a:ea typeface="楷体" charset="-122"/>
            </a:endParaRPr>
          </a:p>
          <a:p>
            <a:r>
              <a:rPr lang="zh-CN" altLang="en-US" sz="2400" b="1">
                <a:solidFill>
                  <a:srgbClr val="333333"/>
                </a:solidFill>
                <a:latin typeface="宋体" panose="02010600030101010101" pitchFamily="2" charset="-122"/>
                <a:ea typeface="宋体" panose="02010600030101010101" pitchFamily="2" charset="-122"/>
              </a:rPr>
              <a:t>　　【第</a:t>
            </a:r>
            <a:r>
              <a:rPr lang="en-US" altLang="zh-CN" sz="2400" b="1">
                <a:solidFill>
                  <a:srgbClr val="333333"/>
                </a:solidFill>
                <a:latin typeface="宋体" panose="02010600030101010101" pitchFamily="2" charset="-122"/>
                <a:ea typeface="宋体" panose="02010600030101010101" pitchFamily="2" charset="-122"/>
              </a:rPr>
              <a:t>4</a:t>
            </a:r>
            <a:r>
              <a:rPr lang="zh-CN" altLang="en-US" sz="2400" b="1">
                <a:solidFill>
                  <a:srgbClr val="333333"/>
                </a:solidFill>
                <a:latin typeface="宋体" panose="02010600030101010101" pitchFamily="2" charset="-122"/>
                <a:ea typeface="宋体" panose="02010600030101010101" pitchFamily="2" charset="-122"/>
              </a:rPr>
              <a:t>段】我们的社会，需要“老王”们用精妙的技艺增添精致，需要“小刘”们用精湛的艺术增加精彩。但若没有了“大李”们对学术的潜心研究，我们就很可能被禁锢在当代截面上，难以博古通今，继往开来。我们的国家，亦可能失去创新带来的无限发展动力与潜力。大李依靠笃学敏思，矢志创新的精神继承前辈的学问，寻得生命科学的奥秘，无愧于先人，造福于后世，这样的人，又怎能不具风采</a:t>
            </a:r>
            <a:r>
              <a:rPr lang="en-US" altLang="zh-CN" sz="2400" b="1">
                <a:solidFill>
                  <a:srgbClr val="333333"/>
                </a:solidFill>
                <a:latin typeface="宋体" panose="02010600030101010101" pitchFamily="2" charset="-122"/>
                <a:ea typeface="宋体" panose="02010600030101010101" pitchFamily="2" charset="-122"/>
              </a:rPr>
              <a:t>?</a:t>
            </a:r>
            <a:endParaRPr lang="en-US" altLang="zh-CN" sz="2400" b="1">
              <a:solidFill>
                <a:srgbClr val="333333"/>
              </a:solidFill>
              <a:latin typeface="宋体" panose="02010600030101010101" pitchFamily="2" charset="-122"/>
              <a:ea typeface="宋体" panose="02010600030101010101" pitchFamily="2" charset="-122"/>
            </a:endParaRPr>
          </a:p>
          <a:p>
            <a:r>
              <a:rPr lang="zh-CN" altLang="en-US" sz="2400" b="1">
                <a:solidFill>
                  <a:srgbClr val="333333"/>
                </a:solidFill>
                <a:latin typeface="宋体" panose="02010600030101010101" pitchFamily="2" charset="-122"/>
                <a:ea typeface="宋体" panose="02010600030101010101" pitchFamily="2" charset="-122"/>
              </a:rPr>
              <a:t>　　</a:t>
            </a:r>
            <a:endParaRPr lang="zh-CN" altLang="en-US" sz="2400" b="1">
              <a:solidFill>
                <a:srgbClr val="333333"/>
              </a:solidFill>
              <a:latin typeface="宋体" panose="02010600030101010101" pitchFamily="2" charset="-122"/>
              <a:ea typeface="宋体" panose="02010600030101010101" pitchFamily="2" charset="-122"/>
            </a:endParaRPr>
          </a:p>
          <a:p>
            <a:endParaRPr lang="zh-CN" altLang="en-US" sz="2000">
              <a:solidFill>
                <a:srgbClr val="009900"/>
              </a:solidFill>
              <a:latin typeface="楷体" charset="-122"/>
              <a:ea typeface="楷体" charset="-122"/>
            </a:endParaRPr>
          </a:p>
        </p:txBody>
      </p:sp>
      <p:sp>
        <p:nvSpPr>
          <p:cNvPr id="4" name="文本框 3"/>
          <p:cNvSpPr txBox="1"/>
          <p:nvPr/>
        </p:nvSpPr>
        <p:spPr>
          <a:xfrm>
            <a:off x="-9525" y="2109788"/>
            <a:ext cx="8666163" cy="1189037"/>
          </a:xfrm>
          <a:prstGeom prst="rect">
            <a:avLst/>
          </a:prstGeom>
          <a:noFill/>
          <a:ln w="9525">
            <a:noFill/>
          </a:ln>
        </p:spPr>
        <p:txBody>
          <a:bodyPr wrap="square" anchor="t">
            <a:spAutoFit/>
          </a:bodyPr>
          <a:p>
            <a:r>
              <a:rPr lang="zh-CN" altLang="en-US" sz="2400">
                <a:solidFill>
                  <a:srgbClr val="009900"/>
                </a:solidFill>
                <a:latin typeface="楷体" charset="-122"/>
                <a:ea typeface="楷体" charset="-122"/>
              </a:rPr>
              <a:t>【转</a:t>
            </a:r>
            <a:r>
              <a:rPr lang="en-US" altLang="zh-CN" sz="2400">
                <a:solidFill>
                  <a:srgbClr val="009900"/>
                </a:solidFill>
                <a:latin typeface="楷体" charset="-122"/>
                <a:ea typeface="楷体" charset="-122"/>
              </a:rPr>
              <a:t>——</a:t>
            </a:r>
            <a:r>
              <a:rPr lang="zh-CN" altLang="en-US" sz="2400">
                <a:solidFill>
                  <a:srgbClr val="009900"/>
                </a:solidFill>
                <a:latin typeface="楷体" charset="-122"/>
                <a:ea typeface="楷体" charset="-122"/>
              </a:rPr>
              <a:t>再转，回到最具风采的那个。运用因果分析中的“原因分析”与“背景分析”，紧扣材料中“当代”一词，分析大李“最具风采”的理由，阐述自己看法。】</a:t>
            </a:r>
            <a:endParaRPr lang="zh-CN" altLang="en-US" sz="2400">
              <a:latin typeface="Arial" panose="02080604020202020204" pitchFamily="34" charset="0"/>
              <a:ea typeface="宋体" panose="02010600030101010101" pitchFamily="2" charset="-122"/>
            </a:endParaRPr>
          </a:p>
        </p:txBody>
      </p:sp>
      <p:sp>
        <p:nvSpPr>
          <p:cNvPr id="5" name="文本框 4"/>
          <p:cNvSpPr txBox="1"/>
          <p:nvPr/>
        </p:nvSpPr>
        <p:spPr>
          <a:xfrm>
            <a:off x="79375" y="5873750"/>
            <a:ext cx="8664575" cy="822325"/>
          </a:xfrm>
          <a:prstGeom prst="rect">
            <a:avLst/>
          </a:prstGeom>
          <a:noFill/>
          <a:ln w="9525">
            <a:noFill/>
          </a:ln>
        </p:spPr>
        <p:txBody>
          <a:bodyPr wrap="square" anchor="t">
            <a:spAutoFit/>
          </a:bodyPr>
          <a:p>
            <a:r>
              <a:rPr lang="zh-CN" altLang="en-US" sz="2400">
                <a:solidFill>
                  <a:srgbClr val="009900"/>
                </a:solidFill>
                <a:latin typeface="楷体" charset="-122"/>
                <a:ea typeface="楷体" charset="-122"/>
              </a:rPr>
              <a:t>【承</a:t>
            </a:r>
            <a:r>
              <a:rPr lang="en-US" altLang="zh-CN" sz="2400">
                <a:solidFill>
                  <a:srgbClr val="009900"/>
                </a:solidFill>
                <a:latin typeface="楷体" charset="-122"/>
                <a:ea typeface="楷体" charset="-122"/>
              </a:rPr>
              <a:t>——</a:t>
            </a:r>
            <a:r>
              <a:rPr lang="zh-CN" altLang="en-US" sz="2400">
                <a:solidFill>
                  <a:srgbClr val="009900"/>
                </a:solidFill>
                <a:latin typeface="楷体" charset="-122"/>
                <a:ea typeface="楷体" charset="-122"/>
              </a:rPr>
              <a:t>比较分析与假设分析（因果分析中的结果分析），紧扣“学术”一词，论证大李的最具风采。】</a:t>
            </a:r>
            <a:endParaRPr lang="zh-CN" altLang="en-US" sz="2400">
              <a:latin typeface="Arial" panose="0208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4925" y="47625"/>
            <a:ext cx="9085263" cy="4357688"/>
          </a:xfrm>
          <a:prstGeom prst="rect">
            <a:avLst/>
          </a:prstGeom>
          <a:noFill/>
          <a:ln w="9525">
            <a:noFill/>
          </a:ln>
        </p:spPr>
        <p:txBody>
          <a:bodyPr wrap="square" anchor="t">
            <a:spAutoFit/>
          </a:bodyPr>
          <a:p>
            <a:r>
              <a:rPr lang="zh-CN" altLang="en-US" sz="2800">
                <a:solidFill>
                  <a:srgbClr val="333333"/>
                </a:solidFill>
                <a:latin typeface="宋体" panose="02010600030101010101" pitchFamily="2" charset="-122"/>
                <a:ea typeface="宋体" panose="02010600030101010101" pitchFamily="2" charset="-122"/>
              </a:rPr>
              <a:t>　</a:t>
            </a:r>
            <a:r>
              <a:rPr lang="zh-CN" altLang="en-US" sz="2800" b="1">
                <a:solidFill>
                  <a:srgbClr val="333333"/>
                </a:solidFill>
                <a:latin typeface="宋体" panose="02010600030101010101" pitchFamily="2" charset="-122"/>
                <a:ea typeface="宋体" panose="02010600030101010101" pitchFamily="2" charset="-122"/>
              </a:rPr>
              <a:t>【第</a:t>
            </a:r>
            <a:r>
              <a:rPr lang="en-US" altLang="zh-CN" sz="2800" b="1">
                <a:solidFill>
                  <a:srgbClr val="333333"/>
                </a:solidFill>
                <a:latin typeface="宋体" panose="02010600030101010101" pitchFamily="2" charset="-122"/>
                <a:ea typeface="宋体" panose="02010600030101010101" pitchFamily="2" charset="-122"/>
              </a:rPr>
              <a:t>5</a:t>
            </a:r>
            <a:r>
              <a:rPr lang="zh-CN" altLang="en-US" sz="2800" b="1">
                <a:solidFill>
                  <a:srgbClr val="333333"/>
                </a:solidFill>
                <a:latin typeface="宋体" panose="02010600030101010101" pitchFamily="2" charset="-122"/>
                <a:ea typeface="宋体" panose="02010600030101010101" pitchFamily="2" charset="-122"/>
              </a:rPr>
              <a:t>段】宋儒张载“为天地立心，为生民立命，为往圣继绝学，为万世开太平”的历史责任感与文化性格在大李的身上得到了传承</a:t>
            </a:r>
            <a:r>
              <a:rPr lang="en-US" altLang="zh-CN" sz="2800" b="1">
                <a:solidFill>
                  <a:srgbClr val="333333"/>
                </a:solidFill>
                <a:latin typeface="宋体" panose="02010600030101010101" pitchFamily="2" charset="-122"/>
                <a:ea typeface="宋体" panose="02010600030101010101" pitchFamily="2" charset="-122"/>
              </a:rPr>
              <a:t>;</a:t>
            </a:r>
            <a:r>
              <a:rPr lang="zh-CN" altLang="en-US" sz="2800" b="1">
                <a:solidFill>
                  <a:srgbClr val="333333"/>
                </a:solidFill>
                <a:latin typeface="宋体" panose="02010600030101010101" pitchFamily="2" charset="-122"/>
                <a:ea typeface="宋体" panose="02010600030101010101" pitchFamily="2" charset="-122"/>
              </a:rPr>
              <a:t>袁隆平以及“两弹一星”研制专家们的科学精神亦在大李身上得到彰显。大李用努力与拼搏，用理想与信念，用坚守与坚持，用热爱与热情走出了一条极具价值的科研人生之路。这样的人，自然熠熠闪光</a:t>
            </a:r>
            <a:r>
              <a:rPr lang="en-US" altLang="zh-CN" sz="2800" b="1">
                <a:solidFill>
                  <a:srgbClr val="333333"/>
                </a:solidFill>
                <a:latin typeface="宋体" panose="02010600030101010101" pitchFamily="2" charset="-122"/>
                <a:ea typeface="宋体" panose="02010600030101010101" pitchFamily="2" charset="-122"/>
              </a:rPr>
              <a:t>;</a:t>
            </a:r>
            <a:r>
              <a:rPr lang="zh-CN" altLang="en-US" sz="2800" b="1">
                <a:solidFill>
                  <a:srgbClr val="333333"/>
                </a:solidFill>
                <a:latin typeface="宋体" panose="02010600030101010101" pitchFamily="2" charset="-122"/>
                <a:ea typeface="宋体" panose="02010600030101010101" pitchFamily="2" charset="-122"/>
              </a:rPr>
              <a:t>这样的人生，注定风采无限</a:t>
            </a:r>
            <a:r>
              <a:rPr lang="en-US" altLang="zh-CN" sz="2800" b="1">
                <a:solidFill>
                  <a:srgbClr val="333333"/>
                </a:solidFill>
                <a:latin typeface="宋体" panose="02010600030101010101" pitchFamily="2" charset="-122"/>
                <a:ea typeface="宋体" panose="02010600030101010101" pitchFamily="2" charset="-122"/>
              </a:rPr>
              <a:t>!</a:t>
            </a:r>
            <a:endParaRPr lang="en-US" altLang="zh-CN" sz="2800" b="1">
              <a:solidFill>
                <a:srgbClr val="333333"/>
              </a:solidFill>
              <a:latin typeface="宋体" panose="02010600030101010101" pitchFamily="2" charset="-122"/>
              <a:ea typeface="宋体" panose="02010600030101010101" pitchFamily="2" charset="-122"/>
            </a:endParaRPr>
          </a:p>
          <a:p>
            <a:r>
              <a:rPr lang="zh-CN" altLang="en-US" sz="2800">
                <a:solidFill>
                  <a:srgbClr val="333333"/>
                </a:solidFill>
                <a:latin typeface="宋体" panose="02010600030101010101" pitchFamily="2" charset="-122"/>
                <a:ea typeface="宋体" panose="02010600030101010101" pitchFamily="2" charset="-122"/>
              </a:rPr>
              <a:t>　　</a:t>
            </a:r>
            <a:endParaRPr lang="zh-CN" altLang="en-US" sz="2800">
              <a:solidFill>
                <a:srgbClr val="333333"/>
              </a:solidFill>
              <a:latin typeface="宋体" panose="02010600030101010101" pitchFamily="2" charset="-122"/>
              <a:ea typeface="宋体" panose="02010600030101010101" pitchFamily="2" charset="-122"/>
            </a:endParaRPr>
          </a:p>
          <a:p>
            <a:r>
              <a:rPr lang="zh-CN" altLang="en-US" sz="2800">
                <a:solidFill>
                  <a:srgbClr val="009900"/>
                </a:solidFill>
                <a:latin typeface="宋体" panose="02010600030101010101" pitchFamily="2" charset="-122"/>
                <a:ea typeface="宋体" panose="02010600030101010101" pitchFamily="2" charset="-122"/>
              </a:rPr>
              <a:t>【承</a:t>
            </a:r>
            <a:r>
              <a:rPr lang="en-US" altLang="zh-CN" sz="2800">
                <a:solidFill>
                  <a:srgbClr val="009900"/>
                </a:solidFill>
                <a:latin typeface="宋体" panose="02010600030101010101" pitchFamily="2" charset="-122"/>
                <a:ea typeface="宋体" panose="02010600030101010101" pitchFamily="2" charset="-122"/>
              </a:rPr>
              <a:t>——</a:t>
            </a:r>
            <a:r>
              <a:rPr lang="zh-CN" altLang="en-US" sz="2800">
                <a:solidFill>
                  <a:srgbClr val="009900"/>
                </a:solidFill>
                <a:latin typeface="宋体" panose="02010600030101010101" pitchFamily="2" charset="-122"/>
                <a:ea typeface="宋体" panose="02010600030101010101" pitchFamily="2" charset="-122"/>
              </a:rPr>
              <a:t>从历史层面，紧扣“科学”一词，运用例证法和因果分析，进一步证明大李的最具风采】</a:t>
            </a:r>
            <a:endParaRPr lang="zh-CN" altLang="en-US" sz="2800">
              <a:solidFill>
                <a:srgbClr val="0099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charRg st="167" end="2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612" y="-14287"/>
            <a:ext cx="9215437" cy="6492875"/>
          </a:xfrm>
          <a:prstGeom prst="rect">
            <a:avLst/>
          </a:prstGeom>
          <a:noFill/>
          <a:ln w="9525">
            <a:noFill/>
          </a:ln>
        </p:spPr>
        <p:txBody>
          <a:bodyPr wrap="square" anchor="t">
            <a:spAutoFit/>
          </a:bodyPr>
          <a:p>
            <a:r>
              <a:rPr lang="zh-CN" altLang="en-US" sz="2800">
                <a:solidFill>
                  <a:srgbClr val="333333"/>
                </a:solidFill>
                <a:latin typeface="宋体" panose="02010600030101010101" pitchFamily="2" charset="-122"/>
                <a:ea typeface="宋体" panose="02010600030101010101" pitchFamily="2" charset="-122"/>
              </a:rPr>
              <a:t>【第</a:t>
            </a:r>
            <a:r>
              <a:rPr lang="en-US" altLang="zh-CN" sz="2800">
                <a:solidFill>
                  <a:srgbClr val="333333"/>
                </a:solidFill>
                <a:latin typeface="宋体" panose="02010600030101010101" pitchFamily="2" charset="-122"/>
                <a:ea typeface="宋体" panose="02010600030101010101" pitchFamily="2" charset="-122"/>
              </a:rPr>
              <a:t>6</a:t>
            </a:r>
            <a:r>
              <a:rPr lang="zh-CN" altLang="en-US" sz="2800">
                <a:solidFill>
                  <a:srgbClr val="333333"/>
                </a:solidFill>
                <a:latin typeface="宋体" panose="02010600030101010101" pitchFamily="2" charset="-122"/>
                <a:ea typeface="宋体" panose="02010600030101010101" pitchFamily="2" charset="-122"/>
              </a:rPr>
              <a:t>段】从时间的长河来看，每个人的存在不过是极短暂的一瞬</a:t>
            </a:r>
            <a:r>
              <a:rPr lang="en-US" altLang="zh-CN" sz="2800">
                <a:solidFill>
                  <a:srgbClr val="333333"/>
                </a:solidFill>
                <a:latin typeface="宋体" panose="02010600030101010101" pitchFamily="2" charset="-122"/>
                <a:ea typeface="宋体" panose="02010600030101010101" pitchFamily="2" charset="-122"/>
              </a:rPr>
              <a:t>;</a:t>
            </a:r>
            <a:r>
              <a:rPr lang="zh-CN" altLang="en-US" sz="2800">
                <a:solidFill>
                  <a:srgbClr val="333333"/>
                </a:solidFill>
                <a:latin typeface="宋体" panose="02010600030101010101" pitchFamily="2" charset="-122"/>
                <a:ea typeface="宋体" panose="02010600030101010101" pitchFamily="2" charset="-122"/>
              </a:rPr>
              <a:t>以宇宙为疆，光明也不过是局促的一隅。但是，人之为人的伟大，就在于我们可以依靠无限的创造与热爱，探索生命的奥秘与科学的精彩，超越时间与生命的界限，为后世留下无限的财富。大李潜心学术，他的人生极具风采</a:t>
            </a:r>
            <a:r>
              <a:rPr lang="en-US" altLang="zh-CN" sz="2800">
                <a:solidFill>
                  <a:srgbClr val="333333"/>
                </a:solidFill>
                <a:latin typeface="宋体" panose="02010600030101010101" pitchFamily="2" charset="-122"/>
                <a:ea typeface="宋体" panose="02010600030101010101" pitchFamily="2" charset="-122"/>
              </a:rPr>
              <a:t>!</a:t>
            </a:r>
            <a:endParaRPr lang="en-US" altLang="zh-CN" sz="2800">
              <a:solidFill>
                <a:srgbClr val="333333"/>
              </a:solidFill>
              <a:latin typeface="宋体" panose="02010600030101010101" pitchFamily="2" charset="-122"/>
              <a:ea typeface="宋体" panose="02010600030101010101" pitchFamily="2" charset="-122"/>
            </a:endParaRPr>
          </a:p>
          <a:p>
            <a:r>
              <a:rPr lang="zh-CN" altLang="en-US" sz="2800">
                <a:solidFill>
                  <a:srgbClr val="333333"/>
                </a:solidFill>
                <a:latin typeface="宋体" panose="02010600030101010101" pitchFamily="2" charset="-122"/>
                <a:ea typeface="宋体" panose="02010600030101010101" pitchFamily="2" charset="-122"/>
              </a:rPr>
              <a:t>　　</a:t>
            </a:r>
            <a:endParaRPr lang="zh-CN" altLang="en-US" sz="2800">
              <a:solidFill>
                <a:srgbClr val="333333"/>
              </a:solidFill>
              <a:latin typeface="宋体" panose="02010600030101010101" pitchFamily="2" charset="-122"/>
              <a:ea typeface="宋体" panose="02010600030101010101" pitchFamily="2" charset="-122"/>
            </a:endParaRPr>
          </a:p>
          <a:p>
            <a:r>
              <a:rPr lang="zh-CN" altLang="en-US" sz="2800">
                <a:solidFill>
                  <a:srgbClr val="009900"/>
                </a:solidFill>
                <a:latin typeface="宋体" panose="02010600030101010101" pitchFamily="2" charset="-122"/>
                <a:ea typeface="宋体" panose="02010600030101010101" pitchFamily="2" charset="-122"/>
              </a:rPr>
              <a:t>【承</a:t>
            </a:r>
            <a:r>
              <a:rPr lang="en-US" altLang="zh-CN" sz="2800">
                <a:solidFill>
                  <a:srgbClr val="009900"/>
                </a:solidFill>
                <a:latin typeface="宋体" panose="02010600030101010101" pitchFamily="2" charset="-122"/>
                <a:ea typeface="宋体" panose="02010600030101010101" pitchFamily="2" charset="-122"/>
              </a:rPr>
              <a:t>——</a:t>
            </a:r>
            <a:r>
              <a:rPr lang="zh-CN" altLang="en-US" sz="2800">
                <a:solidFill>
                  <a:srgbClr val="009900"/>
                </a:solidFill>
                <a:latin typeface="宋体" panose="02010600030101010101" pitchFamily="2" charset="-122"/>
                <a:ea typeface="宋体" panose="02010600030101010101" pitchFamily="2" charset="-122"/>
              </a:rPr>
              <a:t>紧扣“贡献”一词，运用因果分析，从人的存在价值层面，再次论证大李的最具风采】</a:t>
            </a:r>
            <a:endParaRPr lang="zh-CN" altLang="en-US" sz="2800">
              <a:solidFill>
                <a:srgbClr val="009900"/>
              </a:solidFill>
              <a:latin typeface="宋体" panose="02010600030101010101" pitchFamily="2" charset="-122"/>
              <a:ea typeface="宋体" panose="02010600030101010101" pitchFamily="2" charset="-122"/>
            </a:endParaRPr>
          </a:p>
          <a:p>
            <a:r>
              <a:rPr lang="zh-CN" altLang="en-US" sz="2800">
                <a:solidFill>
                  <a:srgbClr val="333333"/>
                </a:solidFill>
                <a:latin typeface="宋体" panose="02010600030101010101" pitchFamily="2" charset="-122"/>
                <a:ea typeface="宋体" panose="02010600030101010101" pitchFamily="2" charset="-122"/>
              </a:rPr>
              <a:t>　　</a:t>
            </a:r>
            <a:endParaRPr lang="zh-CN" altLang="en-US" sz="2800">
              <a:solidFill>
                <a:srgbClr val="333333"/>
              </a:solidFill>
              <a:latin typeface="宋体" panose="02010600030101010101" pitchFamily="2" charset="-122"/>
              <a:ea typeface="宋体" panose="02010600030101010101" pitchFamily="2" charset="-122"/>
            </a:endParaRPr>
          </a:p>
          <a:p>
            <a:r>
              <a:rPr lang="zh-CN" altLang="en-US" sz="2800">
                <a:solidFill>
                  <a:srgbClr val="333333"/>
                </a:solidFill>
                <a:latin typeface="宋体" panose="02010600030101010101" pitchFamily="2" charset="-122"/>
                <a:ea typeface="宋体" panose="02010600030101010101" pitchFamily="2" charset="-122"/>
              </a:rPr>
              <a:t>【第</a:t>
            </a:r>
            <a:r>
              <a:rPr lang="en-US" altLang="zh-CN" sz="2800">
                <a:solidFill>
                  <a:srgbClr val="333333"/>
                </a:solidFill>
                <a:latin typeface="宋体" panose="02010600030101010101" pitchFamily="2" charset="-122"/>
                <a:ea typeface="宋体" panose="02010600030101010101" pitchFamily="2" charset="-122"/>
              </a:rPr>
              <a:t>7</a:t>
            </a:r>
            <a:r>
              <a:rPr lang="zh-CN" altLang="en-US" sz="2800">
                <a:solidFill>
                  <a:srgbClr val="333333"/>
                </a:solidFill>
                <a:latin typeface="宋体" panose="02010600030101010101" pitchFamily="2" charset="-122"/>
                <a:ea typeface="宋体" panose="02010600030101010101" pitchFamily="2" charset="-122"/>
              </a:rPr>
              <a:t>段】 我愿如大李，潜心于学术，造福于未来</a:t>
            </a:r>
            <a:r>
              <a:rPr lang="en-US" altLang="zh-CN" sz="2800">
                <a:solidFill>
                  <a:srgbClr val="333333"/>
                </a:solidFill>
                <a:latin typeface="宋体" panose="02010600030101010101" pitchFamily="2" charset="-122"/>
                <a:ea typeface="宋体" panose="02010600030101010101" pitchFamily="2" charset="-122"/>
              </a:rPr>
              <a:t>!</a:t>
            </a:r>
            <a:endParaRPr lang="en-US" altLang="zh-CN" sz="2800">
              <a:solidFill>
                <a:srgbClr val="333333"/>
              </a:solidFill>
              <a:latin typeface="宋体" panose="02010600030101010101" pitchFamily="2" charset="-122"/>
              <a:ea typeface="宋体" panose="02010600030101010101" pitchFamily="2" charset="-122"/>
            </a:endParaRPr>
          </a:p>
          <a:p>
            <a:r>
              <a:rPr lang="zh-CN" altLang="en-US" sz="2800">
                <a:solidFill>
                  <a:srgbClr val="333333"/>
                </a:solidFill>
                <a:latin typeface="宋体" panose="02010600030101010101" pitchFamily="2" charset="-122"/>
                <a:ea typeface="宋体" panose="02010600030101010101" pitchFamily="2" charset="-122"/>
              </a:rPr>
              <a:t>　　</a:t>
            </a:r>
            <a:endParaRPr lang="zh-CN" altLang="en-US" sz="2800">
              <a:solidFill>
                <a:srgbClr val="333333"/>
              </a:solidFill>
              <a:latin typeface="宋体" panose="02010600030101010101" pitchFamily="2" charset="-122"/>
              <a:ea typeface="宋体" panose="02010600030101010101" pitchFamily="2" charset="-122"/>
            </a:endParaRPr>
          </a:p>
          <a:p>
            <a:r>
              <a:rPr lang="zh-CN" altLang="en-US" sz="2800">
                <a:solidFill>
                  <a:srgbClr val="009900"/>
                </a:solidFill>
                <a:latin typeface="宋体" panose="02010600030101010101" pitchFamily="2" charset="-122"/>
                <a:ea typeface="宋体" panose="02010600030101010101" pitchFamily="2" charset="-122"/>
              </a:rPr>
              <a:t>【合</a:t>
            </a:r>
            <a:r>
              <a:rPr lang="en-US" altLang="zh-CN" sz="2800">
                <a:solidFill>
                  <a:srgbClr val="009900"/>
                </a:solidFill>
                <a:latin typeface="宋体" panose="02010600030101010101" pitchFamily="2" charset="-122"/>
                <a:ea typeface="宋体" panose="02010600030101010101" pitchFamily="2" charset="-122"/>
              </a:rPr>
              <a:t>——</a:t>
            </a:r>
            <a:r>
              <a:rPr lang="zh-CN" altLang="en-US" sz="2800">
                <a:solidFill>
                  <a:srgbClr val="009900"/>
                </a:solidFill>
                <a:latin typeface="宋体" panose="02010600030101010101" pitchFamily="2" charset="-122"/>
                <a:ea typeface="宋体" panose="02010600030101010101" pitchFamily="2" charset="-122"/>
              </a:rPr>
              <a:t>重申论点，结束全文。】</a:t>
            </a:r>
            <a:endParaRPr lang="zh-CN" altLang="en-US" sz="2800">
              <a:solidFill>
                <a:srgbClr val="009900"/>
              </a:solidFill>
              <a:latin typeface="宋体" panose="02010600030101010101" pitchFamily="2" charset="-122"/>
              <a:ea typeface="宋体" panose="02010600030101010101" pitchFamily="2" charset="-122"/>
            </a:endParaRPr>
          </a:p>
          <a:p>
            <a:r>
              <a:rPr lang="zh-CN" altLang="en-US" sz="2800">
                <a:solidFill>
                  <a:srgbClr val="333333"/>
                </a:solidFill>
                <a:latin typeface="宋体" panose="02010600030101010101" pitchFamily="2" charset="-122"/>
                <a:ea typeface="宋体" panose="02010600030101010101" pitchFamily="2" charset="-122"/>
              </a:rPr>
              <a:t>　　</a:t>
            </a:r>
            <a:endParaRPr lang="zh-CN" altLang="en-US" sz="2800">
              <a:solidFill>
                <a:srgbClr val="333333"/>
              </a:solidFill>
              <a:latin typeface="宋体" panose="02010600030101010101" pitchFamily="2" charset="-122"/>
              <a:ea typeface="宋体" panose="02010600030101010101" pitchFamily="2" charset="-122"/>
            </a:endParaRPr>
          </a:p>
          <a:p>
            <a:r>
              <a:rPr lang="zh-CN" altLang="en-US" sz="2800" b="1">
                <a:solidFill>
                  <a:srgbClr val="FF0000"/>
                </a:solidFill>
                <a:latin typeface="宋体" panose="02010600030101010101" pitchFamily="2" charset="-122"/>
                <a:ea typeface="宋体" panose="02010600030101010101" pitchFamily="2" charset="-122"/>
              </a:rPr>
              <a:t>七段 </a:t>
            </a:r>
            <a:r>
              <a:rPr lang="en-US" altLang="zh-CN" sz="2800" b="1">
                <a:solidFill>
                  <a:srgbClr val="FF0000"/>
                </a:solidFill>
                <a:latin typeface="宋体" panose="02010600030101010101" pitchFamily="2" charset="-122"/>
                <a:ea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rPr>
              <a:t>起 </a:t>
            </a:r>
            <a:r>
              <a:rPr lang="en-US" altLang="zh-CN" sz="2800" b="1">
                <a:solidFill>
                  <a:srgbClr val="FF0000"/>
                </a:solidFill>
                <a:latin typeface="宋体" panose="02010600030101010101" pitchFamily="2" charset="-122"/>
                <a:ea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rPr>
              <a:t>转 </a:t>
            </a:r>
            <a:r>
              <a:rPr lang="en-US" altLang="zh-CN" sz="2800" b="1">
                <a:solidFill>
                  <a:srgbClr val="FF0000"/>
                </a:solidFill>
                <a:latin typeface="宋体" panose="02010600030101010101" pitchFamily="2" charset="-122"/>
                <a:ea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rPr>
              <a:t>转 </a:t>
            </a:r>
            <a:r>
              <a:rPr lang="en-US" altLang="zh-CN" sz="2800" b="1">
                <a:solidFill>
                  <a:srgbClr val="FF0000"/>
                </a:solidFill>
                <a:latin typeface="宋体" panose="02010600030101010101" pitchFamily="2" charset="-122"/>
                <a:ea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rPr>
              <a:t>承 </a:t>
            </a:r>
            <a:r>
              <a:rPr lang="en-US" altLang="zh-CN" sz="2800" b="1">
                <a:solidFill>
                  <a:srgbClr val="FF0000"/>
                </a:solidFill>
                <a:latin typeface="宋体" panose="02010600030101010101" pitchFamily="2" charset="-122"/>
                <a:ea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rPr>
              <a:t>承 </a:t>
            </a:r>
            <a:r>
              <a:rPr lang="en-US" altLang="zh-CN" sz="2800" b="1">
                <a:solidFill>
                  <a:srgbClr val="FF0000"/>
                </a:solidFill>
                <a:latin typeface="宋体" panose="02010600030101010101" pitchFamily="2" charset="-122"/>
                <a:ea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rPr>
              <a:t>承 </a:t>
            </a:r>
            <a:r>
              <a:rPr lang="en-US" altLang="zh-CN" sz="2800" b="1">
                <a:solidFill>
                  <a:srgbClr val="FF0000"/>
                </a:solidFill>
                <a:latin typeface="宋体" panose="02010600030101010101" pitchFamily="2" charset="-122"/>
                <a:ea typeface="宋体" panose="02010600030101010101" pitchFamily="2" charset="-122"/>
              </a:rPr>
              <a:t>+ </a:t>
            </a:r>
            <a:r>
              <a:rPr lang="zh-CN" altLang="en-US" sz="2800" b="1">
                <a:solidFill>
                  <a:srgbClr val="FF0000"/>
                </a:solidFill>
                <a:latin typeface="宋体" panose="02010600030101010101" pitchFamily="2" charset="-122"/>
                <a:ea typeface="宋体" panose="02010600030101010101" pitchFamily="2" charset="-122"/>
              </a:rPr>
              <a:t>合</a:t>
            </a:r>
            <a:endParaRPr lang="zh-CN" altLang="en-US" sz="2800" b="1">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xEl>
                                              <p:charRg st="133" end="179"/>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charRg st="207" end="22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charRg st="226" end="25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内容占位符 2"/>
          <p:cNvSpPr>
            <a:spLocks noGrp="1"/>
          </p:cNvSpPr>
          <p:nvPr>
            <p:ph idx="1"/>
          </p:nvPr>
        </p:nvSpPr>
        <p:spPr>
          <a:xfrm>
            <a:off x="0" y="0"/>
            <a:ext cx="9144000" cy="6858000"/>
          </a:xfrm>
        </p:spPr>
        <p:txBody>
          <a:bodyPr vert="horz" wrap="square" lIns="91440" tIns="45720" rIns="91440" bIns="45720" anchor="t"/>
          <a:p>
            <a:pPr marL="0" indent="0" eaLnBrk="1" fontAlgn="base" hangingPunct="1">
              <a:buNone/>
            </a:pPr>
            <a:r>
              <a:rPr lang="zh-CN" altLang="zh-CN" b="1" strike="noStrike" noProof="1" dirty="0">
                <a:solidFill>
                  <a:schemeClr val="tx1"/>
                </a:solidFill>
              </a:rPr>
              <a:t>第三点是论述中</a:t>
            </a:r>
            <a:r>
              <a:rPr lang="zh-CN" altLang="zh-CN" b="1" strike="noStrike" noProof="1" dirty="0">
                <a:solidFill>
                  <a:srgbClr val="FF0000"/>
                </a:solidFill>
              </a:rPr>
              <a:t>结合材料</a:t>
            </a:r>
            <a:r>
              <a:rPr lang="zh-CN" altLang="zh-CN" b="1" strike="noStrike" noProof="1" dirty="0">
                <a:solidFill>
                  <a:schemeClr val="tx1"/>
                </a:solidFill>
              </a:rPr>
              <a:t>的意识</a:t>
            </a:r>
            <a:endParaRPr lang="zh-CN" altLang="zh-CN" b="1" strike="noStrike" noProof="1" dirty="0">
              <a:solidFill>
                <a:schemeClr val="tx1"/>
              </a:solidFill>
            </a:endParaRPr>
          </a:p>
          <a:p>
            <a:pPr marL="0" indent="0" eaLnBrk="1" fontAlgn="base" hangingPunct="1">
              <a:buNone/>
            </a:pPr>
            <a:r>
              <a:rPr lang="zh-CN" altLang="zh-CN" b="1" strike="noStrike" noProof="1" dirty="0"/>
              <a:t>        </a:t>
            </a:r>
            <a:endParaRPr lang="zh-CN" altLang="zh-CN" b="1" strike="noStrike" noProof="1" dirty="0"/>
          </a:p>
          <a:p>
            <a:pPr marL="0" indent="0" eaLnBrk="1" fontAlgn="base" hangingPunct="1">
              <a:buNone/>
            </a:pPr>
            <a:r>
              <a:rPr lang="zh-CN" altLang="zh-CN" b="1" strike="noStrike" noProof="1" dirty="0"/>
              <a:t>      材料为作文提供了多个角度，广阔的空间，也为写作划定了边界，超出这个边界就可能导致断章取义，审题偏颇，走向大而化之的空谈，而抛开材料，或轻视材料则会重新滑向话题作文的泥潭。</a:t>
            </a:r>
            <a:endParaRPr lang="zh-CN" altLang="zh-CN" b="1" strike="noStrike" noProof="1" dirty="0"/>
          </a:p>
          <a:p>
            <a:pPr marL="0" indent="0" eaLnBrk="1" fontAlgn="base" hangingPunct="1">
              <a:buNone/>
            </a:pPr>
            <a:r>
              <a:rPr lang="en-US" altLang="zh-CN" b="1" strike="noStrike" noProof="1" dirty="0">
                <a:solidFill>
                  <a:srgbClr val="FF0000"/>
                </a:solidFill>
              </a:rPr>
              <a:t>        </a:t>
            </a:r>
            <a:r>
              <a:rPr lang="zh-CN" altLang="zh-CN" b="1" strike="noStrike" noProof="1" dirty="0">
                <a:solidFill>
                  <a:schemeClr val="tx1"/>
                </a:solidFill>
              </a:rPr>
              <a:t>因此，学生在新材料作文写作时一定要有</a:t>
            </a:r>
            <a:r>
              <a:rPr lang="zh-CN" altLang="zh-CN" b="1" strike="noStrike" noProof="1" dirty="0">
                <a:solidFill>
                  <a:srgbClr val="FF0000"/>
                </a:solidFill>
              </a:rPr>
              <a:t>基于材料</a:t>
            </a:r>
            <a:r>
              <a:rPr lang="zh-CN" altLang="zh-CN" b="1" strike="noStrike" noProof="1" dirty="0">
                <a:solidFill>
                  <a:schemeClr val="tx1"/>
                </a:solidFill>
              </a:rPr>
              <a:t>的意识，做到</a:t>
            </a:r>
            <a:r>
              <a:rPr lang="zh-CN" altLang="zh-CN" b="1" strike="noStrike" noProof="1" dirty="0">
                <a:solidFill>
                  <a:srgbClr val="FF0000"/>
                </a:solidFill>
              </a:rPr>
              <a:t>观点源于材料</a:t>
            </a:r>
            <a:r>
              <a:rPr lang="zh-CN" altLang="zh-CN" b="1" strike="noStrike" noProof="1" dirty="0">
                <a:solidFill>
                  <a:schemeClr val="tx1"/>
                </a:solidFill>
              </a:rPr>
              <a:t>，论述</a:t>
            </a:r>
            <a:r>
              <a:rPr lang="zh-CN" altLang="zh-CN" b="1" strike="noStrike" noProof="1" dirty="0">
                <a:solidFill>
                  <a:srgbClr val="FF0000"/>
                </a:solidFill>
              </a:rPr>
              <a:t>围绕材料</a:t>
            </a:r>
            <a:r>
              <a:rPr lang="zh-CN" altLang="zh-CN" b="1" strike="noStrike" noProof="1" dirty="0">
                <a:solidFill>
                  <a:schemeClr val="tx1"/>
                </a:solidFill>
              </a:rPr>
              <a:t>，迁移</a:t>
            </a:r>
            <a:r>
              <a:rPr lang="zh-CN" altLang="zh-CN" b="1" strike="noStrike" noProof="1" dirty="0">
                <a:solidFill>
                  <a:srgbClr val="FF0000"/>
                </a:solidFill>
              </a:rPr>
              <a:t>回到材料</a:t>
            </a:r>
            <a:r>
              <a:rPr lang="zh-CN" altLang="zh-CN" b="1" strike="noStrike" noProof="1" dirty="0">
                <a:solidFill>
                  <a:schemeClr val="tx1"/>
                </a:solidFill>
              </a:rPr>
              <a:t>，紧紧</a:t>
            </a:r>
            <a:r>
              <a:rPr lang="zh-CN" altLang="zh-CN" b="1" strike="noStrike" noProof="1" dirty="0">
                <a:solidFill>
                  <a:srgbClr val="FF0000"/>
                </a:solidFill>
              </a:rPr>
              <a:t>抓紧材料</a:t>
            </a:r>
            <a:r>
              <a:rPr lang="zh-CN" altLang="zh-CN" b="1" strike="noStrike" noProof="1" dirty="0">
                <a:solidFill>
                  <a:schemeClr val="tx1"/>
                </a:solidFill>
              </a:rPr>
              <a:t>，紧紧</a:t>
            </a:r>
            <a:r>
              <a:rPr lang="zh-CN" altLang="zh-CN" b="1" strike="noStrike" noProof="1" dirty="0">
                <a:solidFill>
                  <a:srgbClr val="FF0000"/>
                </a:solidFill>
              </a:rPr>
              <a:t>结合材料</a:t>
            </a:r>
            <a:r>
              <a:rPr lang="zh-CN" altLang="zh-CN" b="1" strike="noStrike" noProof="1" dirty="0">
                <a:solidFill>
                  <a:schemeClr val="tx1"/>
                </a:solidFill>
              </a:rPr>
              <a:t>。</a:t>
            </a:r>
            <a:endParaRPr lang="zh-CN" altLang="zh-CN" b="1" strike="noStrike" noProof="1" dirty="0">
              <a:solidFill>
                <a:schemeClr val="tx1"/>
              </a:solidFill>
            </a:endParaRPr>
          </a:p>
          <a:p>
            <a:pPr eaLnBrk="1" fontAlgn="base" hangingPunct="1"/>
            <a:endParaRPr lang="zh-CN" altLang="en-US" strike="noStrike" noProof="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95288" y="620713"/>
            <a:ext cx="8229600" cy="4525963"/>
          </a:xfrm>
        </p:spPr>
        <p:txBody>
          <a:bodyPr vert="horz" wrap="square" lIns="91440" tIns="45720" rIns="91440" bIns="45720" numCol="1" rtlCol="0" anchor="t" anchorCtr="0" compatLnSpc="1">
            <a:normAutofit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anose="02080604020202020204" pitchFamily="34" charset="0"/>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第一步：阅读材料，分清层次，</a:t>
            </a:r>
            <a:r>
              <a:rPr kumimoji="0" lang="zh-CN" altLang="zh-CN" sz="3200" b="1" i="0" u="none" strike="noStrike" kern="1200" cap="none" spc="0" normalizeH="0" baseline="0" noProof="0" dirty="0" smtClean="0">
                <a:ln>
                  <a:noFill/>
                </a:ln>
                <a:solidFill>
                  <a:srgbClr val="FF0000"/>
                </a:solidFill>
                <a:effectLst/>
                <a:uLnTx/>
                <a:uFillTx/>
                <a:latin typeface="+mn-lt"/>
                <a:ea typeface="+mn-ea"/>
                <a:cs typeface="+mn-cs"/>
              </a:rPr>
              <a:t>用一句话概括材料的主要内容，并且根据主要内容总结出关键词；</a:t>
            </a:r>
            <a:endParaRPr kumimoji="0" lang="en-US" altLang="zh-CN" sz="3200" b="1" i="0" u="none" strike="noStrike" kern="1200" cap="none" spc="0" normalizeH="0" baseline="0" noProof="0" dirty="0" smtClean="0">
              <a:ln>
                <a:noFill/>
              </a:ln>
              <a:solidFill>
                <a:srgbClr val="FF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80604020202020204" pitchFamily="34" charset="0"/>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第二步，总结材料隐含的观点或倾向性（</a:t>
            </a:r>
            <a:r>
              <a:rPr kumimoji="0" lang="zh-CN" altLang="zh-CN" sz="3200" b="1" i="0" u="none" strike="noStrike" kern="1200" cap="none" spc="0" normalizeH="0" baseline="0" noProof="0" dirty="0" smtClean="0">
                <a:ln>
                  <a:noFill/>
                </a:ln>
                <a:solidFill>
                  <a:srgbClr val="FF0000"/>
                </a:solidFill>
                <a:effectLst/>
                <a:uLnTx/>
                <a:uFillTx/>
                <a:latin typeface="+mn-lt"/>
                <a:ea typeface="+mn-ea"/>
                <a:cs typeface="+mn-cs"/>
              </a:rPr>
              <a:t>但这几年倾向性往往不明显甚至根本没有倾向</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80604020202020204" pitchFamily="34" charset="0"/>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第三步，我的观点；</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80604020202020204" pitchFamily="34" charset="0"/>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第四步，验证我的观点是否针对材料的主要内容。</a:t>
            </a:r>
            <a:endParaRPr kumimoji="0" lang="zh-CN" altLang="en-US" sz="32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260350"/>
            <a:ext cx="9144000" cy="6597650"/>
          </a:xfrm>
        </p:spPr>
        <p:txBody>
          <a:bodyPr vert="horz" wrap="square" lIns="91440" tIns="45720" rIns="91440" bIns="45720" numCol="1" rtlCol="0" anchor="t" anchorCtr="0" compatLnSpc="1">
            <a:normAutofit/>
          </a:bodyPr>
          <a:lstStyle/>
          <a:p>
            <a:pPr marL="342900" marR="0" lvl="0" indent="-342900" algn="l" defTabSz="914400" rtl="0" eaLnBrk="1" fontAlgn="auto" latinLnBrk="0" hangingPunct="1">
              <a:lnSpc>
                <a:spcPts val="3240"/>
              </a:lnSpc>
              <a:spcBef>
                <a:spcPct val="20000"/>
              </a:spcBef>
              <a:spcAft>
                <a:spcPts val="0"/>
              </a:spcAft>
              <a:buClrTx/>
              <a:buSzTx/>
              <a:buFont typeface="Arial" panose="02080604020202020204" pitchFamily="34" charset="0"/>
              <a:buChar char="•"/>
              <a:defRPr/>
            </a:pP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三、由实到虚的意识</a:t>
            </a:r>
            <a:endParaRPr kumimoji="0" lang="zh-CN"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ts val="3240"/>
              </a:lnSpc>
              <a:spcBef>
                <a:spcPct val="20000"/>
              </a:spcBef>
              <a:spcAft>
                <a:spcPts val="0"/>
              </a:spcAft>
              <a:buClrTx/>
              <a:buSzTx/>
              <a:buFont typeface="Arial" panose="02080604020202020204" pitchFamily="34" charset="0"/>
              <a:buChar char="•"/>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200" b="1" i="0" u="none" strike="noStrike" kern="1200" cap="none" spc="0" normalizeH="0" baseline="0" noProof="0" dirty="0" smtClean="0">
                <a:ln>
                  <a:noFill/>
                </a:ln>
                <a:solidFill>
                  <a:srgbClr val="FF0000"/>
                </a:solidFill>
                <a:effectLst/>
                <a:uLnTx/>
                <a:uFillTx/>
                <a:latin typeface="+mn-lt"/>
                <a:ea typeface="+mn-ea"/>
                <a:cs typeface="+mn-cs"/>
              </a:rPr>
              <a:t>学生在面对现象类材料作文时，一定要有由实到虚的意识，善于从个到类，从纷繁的材料中提炼出一个紧扣材料又有现实针对性的主题，</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在平时的写作训练时养成“去粗取精，去伪存真，由此及彼，由表及里”的良好思维习惯，</a:t>
            </a:r>
            <a:r>
              <a:rPr kumimoji="0" lang="zh-CN" altLang="zh-CN" sz="3200" b="1" i="0" u="none" strike="noStrike" kern="1200" cap="none" spc="0" normalizeH="0" baseline="0" noProof="0" dirty="0" smtClean="0">
                <a:ln>
                  <a:noFill/>
                </a:ln>
                <a:solidFill>
                  <a:srgbClr val="FF0000"/>
                </a:solidFill>
                <a:effectLst/>
                <a:uLnTx/>
                <a:uFillTx/>
                <a:latin typeface="+mn-lt"/>
                <a:ea typeface="+mn-ea"/>
                <a:cs typeface="+mn-cs"/>
              </a:rPr>
              <a:t>善于从更深的层面上去思考现象，洞察问题的本质，只有这样，才会豁然开朗，写出深刻、透彻的文章。</a:t>
            </a:r>
            <a:endParaRPr kumimoji="0" lang="zh-CN" altLang="en-US" sz="3200" b="1" i="0" u="none" strike="noStrike" kern="1200" cap="none" spc="0" normalizeH="0" baseline="0" noProof="0" dirty="0">
              <a:ln>
                <a:noFill/>
              </a:ln>
              <a:solidFill>
                <a:srgbClr val="FF0000"/>
              </a:solidFill>
              <a:effectLst/>
              <a:uLnTx/>
              <a:uFillTx/>
              <a:latin typeface="+mn-lt"/>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0"/>
            <a:ext cx="9144000" cy="6858000"/>
          </a:xfrm>
        </p:spPr>
        <p:txBody>
          <a:bodyPr vert="horz" wrap="square" lIns="91440" tIns="45720" rIns="91440" bIns="45720" numCol="1" rtlCol="0" anchor="t" anchorCtr="0" compatLnSpc="1">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80604020202020204" pitchFamily="34" charset="0"/>
              <a:buChar char="•"/>
              <a:defRPr/>
            </a:pPr>
            <a:r>
              <a:rPr kumimoji="0" lang="zh-CN" altLang="zh-CN" sz="3200" b="1" i="0" u="none" strike="noStrike" kern="1200" cap="none" spc="0" normalizeH="0" baseline="0" noProof="0" dirty="0" smtClean="0">
                <a:ln>
                  <a:noFill/>
                </a:ln>
                <a:solidFill>
                  <a:srgbClr val="FF0000"/>
                </a:solidFill>
                <a:effectLst/>
                <a:uLnTx/>
                <a:uFillTx/>
                <a:latin typeface="+mn-lt"/>
                <a:ea typeface="+mn-ea"/>
                <a:cs typeface="+mn-cs"/>
              </a:rPr>
              <a:t>四、明确的角色意识</a:t>
            </a:r>
            <a:endParaRPr kumimoji="0" lang="en-US"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ts val="3000"/>
              </a:lnSpc>
              <a:spcBef>
                <a:spcPct val="20000"/>
              </a:spcBef>
              <a:spcAft>
                <a:spcPts val="0"/>
              </a:spcAft>
              <a:buClrTx/>
              <a:buSzTx/>
              <a:buFont typeface="Arial" panose="02080604020202020204" pitchFamily="34" charset="0"/>
              <a:buChar char="•"/>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明确的角色意识是指考生在面对材料作文时，要明确自己扮演什么样的角色，潜在的读者是谁。</a:t>
            </a:r>
            <a:endParaRPr kumimoji="0" lang="zh-CN"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ts val="3000"/>
              </a:lnSpc>
              <a:spcBef>
                <a:spcPct val="20000"/>
              </a:spcBef>
              <a:spcAft>
                <a:spcPts val="0"/>
              </a:spcAft>
              <a:buClrTx/>
              <a:buSzTx/>
              <a:buFont typeface="Arial" panose="02080604020202020204" pitchFamily="34" charset="0"/>
              <a:buChar char="•"/>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明确的角色意识首先要求考生有</a:t>
            </a:r>
            <a:r>
              <a:rPr kumimoji="0" lang="zh-CN" altLang="zh-CN" sz="3200" b="1" i="0" u="none" strike="noStrike" kern="1200" cap="none" spc="0" normalizeH="0" baseline="0" noProof="0" dirty="0" smtClean="0">
                <a:ln>
                  <a:noFill/>
                </a:ln>
                <a:solidFill>
                  <a:srgbClr val="FF0000"/>
                </a:solidFill>
                <a:effectLst/>
                <a:uLnTx/>
                <a:uFillTx/>
                <a:latin typeface="+mn-lt"/>
                <a:ea typeface="+mn-ea"/>
                <a:cs typeface="+mn-cs"/>
              </a:rPr>
              <a:t>读者意识，</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要明白自己文章是写给阅卷老师看的，是面向阅卷老师的，因此要根据阅卷老师对题目熟悉和了解的程度以及该站在何种立场和位置来阐述自己的看法。</a:t>
            </a:r>
            <a:endParaRPr kumimoji="0" lang="zh-CN" altLang="zh-CN" sz="32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ts val="3000"/>
              </a:lnSpc>
              <a:spcBef>
                <a:spcPct val="20000"/>
              </a:spcBef>
              <a:spcAft>
                <a:spcPts val="0"/>
              </a:spcAft>
              <a:buClrTx/>
              <a:buSzTx/>
              <a:buFont typeface="Arial" panose="02080604020202020204" pitchFamily="34" charset="0"/>
              <a:buChar char="•"/>
              <a:defRPr/>
            </a:pPr>
            <a:r>
              <a:rPr kumimoji="0" lang="en-US" altLang="zh-CN" sz="32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明确的角色意识的第二个表现是</a:t>
            </a:r>
            <a:r>
              <a:rPr kumimoji="0" lang="zh-CN" altLang="zh-CN" sz="3200" b="1" i="0" u="none" strike="noStrike" kern="1200" cap="none" spc="0" normalizeH="0" baseline="0" noProof="0" dirty="0" smtClean="0">
                <a:ln>
                  <a:noFill/>
                </a:ln>
                <a:solidFill>
                  <a:srgbClr val="FF0000"/>
                </a:solidFill>
                <a:effectLst/>
                <a:uLnTx/>
                <a:uFillTx/>
                <a:latin typeface="+mn-lt"/>
                <a:ea typeface="+mn-ea"/>
                <a:cs typeface="+mn-cs"/>
              </a:rPr>
              <a:t>要有回答问题的意识。</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遍观高考新材料作文，有很多是观点类的，这些材料一般以“有人认为…，有人认为…”的面目出现。</a:t>
            </a:r>
            <a:r>
              <a:rPr kumimoji="0" lang="zh-CN" altLang="zh-CN" sz="3200" b="1" i="0" u="none" strike="noStrike" kern="1200" cap="none" spc="0" normalizeH="0" baseline="0" noProof="0" dirty="0" smtClean="0">
                <a:ln>
                  <a:noFill/>
                </a:ln>
                <a:solidFill>
                  <a:srgbClr val="FF0000"/>
                </a:solidFill>
                <a:effectLst/>
                <a:uLnTx/>
                <a:uFillTx/>
                <a:latin typeface="+mn-lt"/>
                <a:ea typeface="+mn-ea"/>
                <a:cs typeface="+mn-cs"/>
              </a:rPr>
              <a:t>回答问题的意识即顺着别人的看法回答：你怎么看？明确表达你对材料的态度与立场。</a:t>
            </a:r>
            <a:r>
              <a:rPr kumimoji="0" lang="zh-CN" altLang="zh-CN" sz="3200" b="1" i="0" u="none" strike="noStrike" kern="1200" cap="none" spc="0" normalizeH="0" baseline="0" noProof="0" dirty="0" smtClean="0">
                <a:ln>
                  <a:noFill/>
                </a:ln>
                <a:solidFill>
                  <a:schemeClr val="tx1"/>
                </a:solidFill>
                <a:effectLst/>
                <a:uLnTx/>
                <a:uFillTx/>
                <a:latin typeface="+mn-lt"/>
                <a:ea typeface="+mn-ea"/>
                <a:cs typeface="+mn-cs"/>
              </a:rPr>
              <a:t>回答问题的意识，会使你的观点紧紧限定在材料的范围之内，避免跑题、离题、偏题。</a:t>
            </a:r>
            <a:endParaRPr kumimoji="0" lang="zh-CN" altLang="zh-CN" sz="3200" b="1"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内容占位符 2"/>
          <p:cNvSpPr>
            <a:spLocks noGrp="1"/>
          </p:cNvSpPr>
          <p:nvPr>
            <p:ph idx="1"/>
          </p:nvPr>
        </p:nvSpPr>
        <p:spPr>
          <a:xfrm>
            <a:off x="0" y="0"/>
            <a:ext cx="9144000" cy="6858000"/>
          </a:xfrm>
        </p:spPr>
        <p:txBody>
          <a:bodyPr wrap="square" lIns="91440" tIns="45720" rIns="91440" bIns="45720" anchor="t"/>
          <a:p>
            <a:pPr marL="0" indent="0" defTabSz="914400">
              <a:lnSpc>
                <a:spcPts val="3000"/>
              </a:lnSpc>
              <a:buFont typeface="Arial" panose="02080604020202020204" pitchFamily="34" charset="0"/>
              <a:buNone/>
            </a:pPr>
            <a:r>
              <a:rPr lang="en-US" altLang="zh-CN" b="1" dirty="0"/>
              <a:t>         </a:t>
            </a:r>
            <a:endParaRPr lang="en-US" altLang="zh-CN" b="1" dirty="0"/>
          </a:p>
          <a:p>
            <a:pPr marL="0" indent="0" defTabSz="914400">
              <a:lnSpc>
                <a:spcPts val="3000"/>
              </a:lnSpc>
              <a:buFont typeface="Arial" panose="02080604020202020204" pitchFamily="34" charset="0"/>
              <a:buNone/>
            </a:pPr>
            <a:r>
              <a:rPr lang="en-US" altLang="zh-CN" b="1" dirty="0"/>
              <a:t>      </a:t>
            </a:r>
            <a:r>
              <a:rPr lang="en-US" altLang="zh-CN" b="1" dirty="0">
                <a:solidFill>
                  <a:schemeClr val="tx1"/>
                </a:solidFill>
              </a:rPr>
              <a:t> </a:t>
            </a:r>
            <a:r>
              <a:rPr lang="zh-CN" altLang="zh-CN" sz="3100" b="1" dirty="0">
                <a:solidFill>
                  <a:schemeClr val="tx1"/>
                </a:solidFill>
                <a:latin typeface="楷体" charset="-122"/>
                <a:ea typeface="楷体" charset="-122"/>
              </a:rPr>
              <a:t>明确的角色意识的第三个表现是要有说服的意识。我们知道，很多材料作文所呈现的材料，都包含着问题与冲突，潜藏着矛盾与对立，学生面对这样的材料作文，要有解决问题的意识，有说服的意识；要发出自己的声音。要直面问题，不回避，不逃避，发表自己的看法，在论述的过程中有针对性，注意语气与说理的对象，既可以正面阐释，剖析示例，强化己方观点，也可以预想对方意见与原因，进行有针对性的辩驳，这样立论与驳论相结合，正面与反面相呼应，有理有据，让人信服。</a:t>
            </a:r>
            <a:endParaRPr lang="zh-CN" altLang="zh-CN" sz="3100" b="1" dirty="0">
              <a:solidFill>
                <a:srgbClr val="FF0000"/>
              </a:solidFill>
              <a:latin typeface="楷体" charset="-122"/>
              <a:ea typeface="楷体" charset="-122"/>
            </a:endParaRPr>
          </a:p>
          <a:p>
            <a:pPr marL="0" indent="0" defTabSz="914400">
              <a:lnSpc>
                <a:spcPts val="3000"/>
              </a:lnSpc>
              <a:buFont typeface="Arial" panose="02080604020202020204" pitchFamily="34" charset="0"/>
              <a:buNone/>
            </a:pPr>
            <a:r>
              <a:rPr lang="en-US" altLang="zh-CN" sz="3100" b="1" dirty="0"/>
              <a:t>         </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文本框 4"/>
          <p:cNvSpPr txBox="1"/>
          <p:nvPr/>
        </p:nvSpPr>
        <p:spPr>
          <a:xfrm>
            <a:off x="450850" y="404813"/>
            <a:ext cx="8008938" cy="6492875"/>
          </a:xfrm>
          <a:prstGeom prst="rect">
            <a:avLst/>
          </a:prstGeom>
          <a:noFill/>
          <a:ln w="9525">
            <a:noFill/>
          </a:ln>
        </p:spPr>
        <p:txBody>
          <a:bodyPr wrap="square" anchor="t">
            <a:spAutoFit/>
          </a:bodyPr>
          <a:p>
            <a:r>
              <a:rPr lang="zh-CN" altLang="zh-CN" sz="3200" b="1" dirty="0">
                <a:latin typeface="楷体" charset="-122"/>
                <a:ea typeface="楷体" charset="-122"/>
              </a:rPr>
              <a:t>比如作文“大妈跳广场舞”，有人赞为“广场文化”，有些住户则长期受噪音的干扰，甚至做出泼粪、鸣枪、放狗咬等不和谐行为。既可以从娱乐、健身、舒缓压力；排解孤独，增进邻里关系；退出社会竞争舞台后单调生活的一种释放，对往昔火热青春的回想等角度支持大妈跳广场舞，可以入情入理地分析，让住户，让反对的人理解、体谅，换位思考。但也不能一味地谈广场舞的好处，不能回避其“扰民”的现实，不能回避基本矛盾与基本问题，否则，只会激化矛盾，而无益于问题的解决。</a:t>
            </a:r>
            <a:endParaRPr lang="zh-CN" altLang="en-US" sz="3200" b="1" dirty="0">
              <a:latin typeface="楷体" charset="-122"/>
              <a:ea typeface="楷体" charset="-122"/>
            </a:endParaRPr>
          </a:p>
          <a:p>
            <a:endParaRPr lang="zh-CN" altLang="en-US" sz="3200">
              <a:latin typeface="楷体" charset="-122"/>
              <a:ea typeface="楷体" charset="-122"/>
            </a:endParaRPr>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6955</Words>
  <Application>WPS 演示</Application>
  <PresentationFormat/>
  <Paragraphs>207</Paragraphs>
  <Slides>33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33</vt:i4>
      </vt:variant>
    </vt:vector>
  </HeadingPairs>
  <TitlesOfParts>
    <vt:vector size="44" baseType="lpstr">
      <vt:lpstr>Arial</vt:lpstr>
      <vt:lpstr>宋体</vt:lpstr>
      <vt:lpstr>Wingdings</vt:lpstr>
      <vt:lpstr>隶书</vt:lpstr>
      <vt:lpstr>楷体</vt:lpstr>
      <vt:lpstr>微软雅黑</vt:lpstr>
      <vt:lpstr>Arial Unicode MS</vt:lpstr>
      <vt:lpstr>Microsoft Sans Serif</vt:lpstr>
      <vt:lpstr>Times New Roman</vt:lpstr>
      <vt:lpstr>Calibri</vt:lpstr>
      <vt:lpstr>默认设计模板</vt:lpstr>
      <vt:lpstr>任务驱动型作文 写作指导</vt:lpstr>
      <vt:lpstr>高考新材料作文写作的五个意识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2017年高考作文备考方向</vt:lpstr>
      <vt:lpstr>PowerPoint 演示文稿</vt:lpstr>
      <vt:lpstr>PowerPoint 演示文稿</vt:lpstr>
      <vt:lpstr>PowerPoint 演示文稿</vt:lpstr>
      <vt:lpstr>PowerPoint 演示文稿</vt:lpstr>
      <vt:lpstr>叙事体新材料任务驱动型作文写作范式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叙事体新材料任务驱动型作文写作范式</dc:title>
  <dc:creator/>
  <cp:lastModifiedBy>Administrator</cp:lastModifiedBy>
  <cp:revision>12</cp:revision>
  <dcterms:created xsi:type="dcterms:W3CDTF">2017-03-01T11:16:00Z</dcterms:created>
  <dcterms:modified xsi:type="dcterms:W3CDTF">2019-03-01T07:56:54Z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