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sldIdLst>
    <p:sldId id="256" r:id="rId2"/>
    <p:sldId id="257" r:id="rId3"/>
    <p:sldId id="260" r:id="rId4"/>
    <p:sldId id="261" r:id="rId5"/>
    <p:sldId id="262" r:id="rId6"/>
    <p:sldId id="263" r:id="rId7"/>
    <p:sldId id="264" r:id="rId8"/>
    <p:sldId id="265"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319" r:id="rId35"/>
    <p:sldId id="320" r:id="rId36"/>
    <p:sldId id="298" r:id="rId37"/>
    <p:sldId id="295" r:id="rId38"/>
    <p:sldId id="296" r:id="rId39"/>
    <p:sldId id="297" r:id="rId40"/>
    <p:sldId id="300" r:id="rId41"/>
    <p:sldId id="301" r:id="rId42"/>
    <p:sldId id="299" r:id="rId43"/>
    <p:sldId id="302" r:id="rId44"/>
    <p:sldId id="303" r:id="rId45"/>
    <p:sldId id="307" r:id="rId46"/>
    <p:sldId id="308" r:id="rId47"/>
    <p:sldId id="310" r:id="rId48"/>
    <p:sldId id="311" r:id="rId49"/>
    <p:sldId id="312" r:id="rId50"/>
    <p:sldId id="313" r:id="rId51"/>
    <p:sldId id="317" r:id="rId52"/>
    <p:sldId id="315" r:id="rId53"/>
    <p:sldId id="316" r:id="rId54"/>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0" end="33"/>
    <p:penClr>
      <a:srgbClr val="FF0000"/>
    </p:penClr>
  </p:showPr>
  <p:clrMru>
    <a:srgbClr val="FF0000"/>
    <a:srgbClr val="FFFF00"/>
    <a:srgbClr val="33CC33"/>
    <a:srgbClr val="990099"/>
    <a:srgbClr val="996600"/>
    <a:srgbClr val="FF9900"/>
    <a:srgbClr val="D60093"/>
    <a:srgbClr val="AE169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5481" autoAdjust="0"/>
    <p:restoredTop sz="94660" autoAdjust="0"/>
  </p:normalViewPr>
  <p:slideViewPr>
    <p:cSldViewPr>
      <p:cViewPr varScale="1">
        <p:scale>
          <a:sx n="66" d="100"/>
          <a:sy n="66" d="100"/>
        </p:scale>
        <p:origin x="-192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6.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标题 20481"/>
          <p:cNvSpPr>
            <a:spLocks noGrp="1" noRot="1"/>
          </p:cNvSpPr>
          <p:nvPr>
            <p:ph type="ctrTitle"/>
          </p:nvPr>
        </p:nvSpPr>
        <p:spPr>
          <a:xfrm>
            <a:off x="685800" y="2286000"/>
            <a:ext cx="7772400" cy="1143000"/>
          </a:xfrm>
          <a:prstGeom prst="rect">
            <a:avLst/>
          </a:prstGeom>
          <a:noFill/>
          <a:ln w="9525">
            <a:noFill/>
            <a:miter/>
          </a:ln>
        </p:spPr>
        <p:txBody>
          <a:bodyPr/>
          <a:lstStyle>
            <a:lvl1pPr lvl="0">
              <a:defRPr kern="1200"/>
            </a:lvl1pPr>
          </a:lstStyle>
          <a:p>
            <a:pPr lvl="0"/>
            <a:r>
              <a:rPr lang="zh-CN" altLang="en-US" noProof="1"/>
              <a:t>单击此处编辑母版标题样式</a:t>
            </a:r>
          </a:p>
        </p:txBody>
      </p:sp>
      <p:sp>
        <p:nvSpPr>
          <p:cNvPr id="20483" name="副标题 20482"/>
          <p:cNvSpPr>
            <a:spLocks noGrp="1" noRot="1"/>
          </p:cNvSpPr>
          <p:nvPr>
            <p:ph type="subTitle" idx="1"/>
          </p:nvPr>
        </p:nvSpPr>
        <p:spPr>
          <a:xfrm>
            <a:off x="1371600" y="3886200"/>
            <a:ext cx="6400800" cy="1752600"/>
          </a:xfrm>
          <a:prstGeom prst="rect">
            <a:avLst/>
          </a:prstGeom>
          <a:noFill/>
          <a:ln w="9525">
            <a:noFill/>
            <a:miter/>
          </a:ln>
        </p:spPr>
        <p:txBody>
          <a:bodyP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noProof="1"/>
              <a:t>单击此处编辑母版副标题样式</a:t>
            </a:r>
          </a:p>
        </p:txBody>
      </p:sp>
      <p:sp>
        <p:nvSpPr>
          <p:cNvPr id="4" name="日期占位符 20483"/>
          <p:cNvSpPr>
            <a:spLocks noGrp="1"/>
          </p:cNvSpPr>
          <p:nvPr>
            <p:ph type="dt" sz="half" idx="10"/>
          </p:nvPr>
        </p:nvSpPr>
        <p:spPr/>
        <p:txBody>
          <a:bodyPr anchor="t"/>
          <a:lstStyle>
            <a:lvl1pPr>
              <a:defRPr/>
            </a:lvl1pPr>
          </a:lstStyle>
          <a:p>
            <a:pPr>
              <a:defRPr/>
            </a:pPr>
            <a:endParaRPr lang="zh-CN" altLang="en-US"/>
          </a:p>
        </p:txBody>
      </p:sp>
      <p:sp>
        <p:nvSpPr>
          <p:cNvPr id="5" name="页脚占位符 20484"/>
          <p:cNvSpPr>
            <a:spLocks noGrp="1"/>
          </p:cNvSpPr>
          <p:nvPr>
            <p:ph type="ftr" sz="quarter" idx="11"/>
          </p:nvPr>
        </p:nvSpPr>
        <p:spPr/>
        <p:txBody>
          <a:bodyPr anchor="t"/>
          <a:lstStyle>
            <a:lvl1pPr>
              <a:defRPr/>
            </a:lvl1pPr>
          </a:lstStyle>
          <a:p>
            <a:pPr>
              <a:defRPr/>
            </a:pPr>
            <a:endParaRPr lang="zh-CN"/>
          </a:p>
        </p:txBody>
      </p:sp>
      <p:sp>
        <p:nvSpPr>
          <p:cNvPr id="6" name="灯片编号占位符 20485"/>
          <p:cNvSpPr>
            <a:spLocks noGrp="1"/>
          </p:cNvSpPr>
          <p:nvPr>
            <p:ph type="sldNum" sz="quarter" idx="12"/>
          </p:nvPr>
        </p:nvSpPr>
        <p:spPr/>
        <p:txBody>
          <a:bodyPr/>
          <a:lstStyle>
            <a:lvl1pPr>
              <a:defRPr/>
            </a:lvl1pPr>
          </a:lstStyle>
          <a:p>
            <a:fld id="{8A15ADFF-324E-4B6A-A21D-06DDECF5FB39}" type="slidenum">
              <a:rPr lang="zh-CN" altLang="en-US"/>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9459"/>
          <p:cNvSpPr>
            <a:spLocks noGrp="1"/>
          </p:cNvSpPr>
          <p:nvPr>
            <p:ph type="dt" sz="half" idx="10"/>
          </p:nvPr>
        </p:nvSpPr>
        <p:spPr>
          <a:ln/>
        </p:spPr>
        <p:txBody>
          <a:bodyPr/>
          <a:lstStyle>
            <a:lvl1pPr>
              <a:defRPr/>
            </a:lvl1pPr>
          </a:lstStyle>
          <a:p>
            <a:pPr>
              <a:defRPr/>
            </a:pPr>
            <a:endParaRPr lang="zh-CN" altLang="en-US"/>
          </a:p>
        </p:txBody>
      </p:sp>
      <p:sp>
        <p:nvSpPr>
          <p:cNvPr id="5" name="页脚占位符 19460"/>
          <p:cNvSpPr>
            <a:spLocks noGrp="1"/>
          </p:cNvSpPr>
          <p:nvPr>
            <p:ph type="ftr" sz="quarter" idx="11"/>
          </p:nvPr>
        </p:nvSpPr>
        <p:spPr>
          <a:ln/>
        </p:spPr>
        <p:txBody>
          <a:bodyPr/>
          <a:lstStyle>
            <a:lvl1pPr>
              <a:defRPr/>
            </a:lvl1pPr>
          </a:lstStyle>
          <a:p>
            <a:pPr>
              <a:defRPr/>
            </a:pPr>
            <a:endParaRPr lang="zh-CN"/>
          </a:p>
        </p:txBody>
      </p:sp>
      <p:sp>
        <p:nvSpPr>
          <p:cNvPr id="6" name="灯片编号占位符 19461"/>
          <p:cNvSpPr>
            <a:spLocks noGrp="1"/>
          </p:cNvSpPr>
          <p:nvPr>
            <p:ph type="sldNum" sz="quarter" idx="12"/>
          </p:nvPr>
        </p:nvSpPr>
        <p:spPr>
          <a:ln/>
        </p:spPr>
        <p:txBody>
          <a:bodyPr/>
          <a:lstStyle>
            <a:lvl1pPr>
              <a:defRPr/>
            </a:lvl1pPr>
          </a:lstStyle>
          <a:p>
            <a:fld id="{BBCD4728-8E16-471D-B760-5AB18E2849C1}" type="slidenum">
              <a:rPr lang="zh-CN" altLang="en-US"/>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8" cy="548957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301625" y="609600"/>
            <a:ext cx="6281784" cy="548957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9459"/>
          <p:cNvSpPr>
            <a:spLocks noGrp="1"/>
          </p:cNvSpPr>
          <p:nvPr>
            <p:ph type="dt" sz="half" idx="10"/>
          </p:nvPr>
        </p:nvSpPr>
        <p:spPr>
          <a:ln/>
        </p:spPr>
        <p:txBody>
          <a:bodyPr/>
          <a:lstStyle>
            <a:lvl1pPr>
              <a:defRPr/>
            </a:lvl1pPr>
          </a:lstStyle>
          <a:p>
            <a:pPr>
              <a:defRPr/>
            </a:pPr>
            <a:endParaRPr lang="zh-CN" altLang="en-US"/>
          </a:p>
        </p:txBody>
      </p:sp>
      <p:sp>
        <p:nvSpPr>
          <p:cNvPr id="5" name="页脚占位符 19460"/>
          <p:cNvSpPr>
            <a:spLocks noGrp="1"/>
          </p:cNvSpPr>
          <p:nvPr>
            <p:ph type="ftr" sz="quarter" idx="11"/>
          </p:nvPr>
        </p:nvSpPr>
        <p:spPr>
          <a:ln/>
        </p:spPr>
        <p:txBody>
          <a:bodyPr/>
          <a:lstStyle>
            <a:lvl1pPr>
              <a:defRPr/>
            </a:lvl1pPr>
          </a:lstStyle>
          <a:p>
            <a:pPr>
              <a:defRPr/>
            </a:pPr>
            <a:endParaRPr lang="zh-CN"/>
          </a:p>
        </p:txBody>
      </p:sp>
      <p:sp>
        <p:nvSpPr>
          <p:cNvPr id="6" name="灯片编号占位符 19461"/>
          <p:cNvSpPr>
            <a:spLocks noGrp="1"/>
          </p:cNvSpPr>
          <p:nvPr>
            <p:ph type="sldNum" sz="quarter" idx="12"/>
          </p:nvPr>
        </p:nvSpPr>
        <p:spPr>
          <a:ln/>
        </p:spPr>
        <p:txBody>
          <a:bodyPr/>
          <a:lstStyle>
            <a:lvl1pPr>
              <a:defRPr/>
            </a:lvl1pPr>
          </a:lstStyle>
          <a:p>
            <a:fld id="{F2404ACF-ED15-4826-AB23-E0965CFB6E3B}" type="slidenum">
              <a:rPr lang="zh-CN" altLang="en-US"/>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9459"/>
          <p:cNvSpPr>
            <a:spLocks noGrp="1"/>
          </p:cNvSpPr>
          <p:nvPr>
            <p:ph type="dt" sz="half" idx="10"/>
          </p:nvPr>
        </p:nvSpPr>
        <p:spPr>
          <a:ln/>
        </p:spPr>
        <p:txBody>
          <a:bodyPr/>
          <a:lstStyle>
            <a:lvl1pPr>
              <a:defRPr/>
            </a:lvl1pPr>
          </a:lstStyle>
          <a:p>
            <a:pPr>
              <a:defRPr/>
            </a:pPr>
            <a:endParaRPr lang="zh-CN" altLang="en-US"/>
          </a:p>
        </p:txBody>
      </p:sp>
      <p:sp>
        <p:nvSpPr>
          <p:cNvPr id="5" name="页脚占位符 19460"/>
          <p:cNvSpPr>
            <a:spLocks noGrp="1"/>
          </p:cNvSpPr>
          <p:nvPr>
            <p:ph type="ftr" sz="quarter" idx="11"/>
          </p:nvPr>
        </p:nvSpPr>
        <p:spPr>
          <a:ln/>
        </p:spPr>
        <p:txBody>
          <a:bodyPr/>
          <a:lstStyle>
            <a:lvl1pPr>
              <a:defRPr/>
            </a:lvl1pPr>
          </a:lstStyle>
          <a:p>
            <a:pPr>
              <a:defRPr/>
            </a:pPr>
            <a:endParaRPr lang="zh-CN"/>
          </a:p>
        </p:txBody>
      </p:sp>
      <p:sp>
        <p:nvSpPr>
          <p:cNvPr id="6" name="灯片编号占位符 19461"/>
          <p:cNvSpPr>
            <a:spLocks noGrp="1"/>
          </p:cNvSpPr>
          <p:nvPr>
            <p:ph type="sldNum" sz="quarter" idx="12"/>
          </p:nvPr>
        </p:nvSpPr>
        <p:spPr>
          <a:ln/>
        </p:spPr>
        <p:txBody>
          <a:bodyPr/>
          <a:lstStyle>
            <a:lvl1pPr>
              <a:defRPr/>
            </a:lvl1pPr>
          </a:lstStyle>
          <a:p>
            <a:fld id="{D6AD6A13-FD97-48BE-8287-61AAC9A3B329}" type="slidenum">
              <a:rPr lang="zh-CN" altLang="en-US"/>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9459"/>
          <p:cNvSpPr>
            <a:spLocks noGrp="1"/>
          </p:cNvSpPr>
          <p:nvPr>
            <p:ph type="dt" sz="half" idx="10"/>
          </p:nvPr>
        </p:nvSpPr>
        <p:spPr>
          <a:ln/>
        </p:spPr>
        <p:txBody>
          <a:bodyPr/>
          <a:lstStyle>
            <a:lvl1pPr>
              <a:defRPr/>
            </a:lvl1pPr>
          </a:lstStyle>
          <a:p>
            <a:pPr>
              <a:defRPr/>
            </a:pPr>
            <a:endParaRPr lang="zh-CN" altLang="en-US"/>
          </a:p>
        </p:txBody>
      </p:sp>
      <p:sp>
        <p:nvSpPr>
          <p:cNvPr id="5" name="页脚占位符 19460"/>
          <p:cNvSpPr>
            <a:spLocks noGrp="1"/>
          </p:cNvSpPr>
          <p:nvPr>
            <p:ph type="ftr" sz="quarter" idx="11"/>
          </p:nvPr>
        </p:nvSpPr>
        <p:spPr>
          <a:ln/>
        </p:spPr>
        <p:txBody>
          <a:bodyPr/>
          <a:lstStyle>
            <a:lvl1pPr>
              <a:defRPr/>
            </a:lvl1pPr>
          </a:lstStyle>
          <a:p>
            <a:pPr>
              <a:defRPr/>
            </a:pPr>
            <a:endParaRPr lang="zh-CN"/>
          </a:p>
        </p:txBody>
      </p:sp>
      <p:sp>
        <p:nvSpPr>
          <p:cNvPr id="6" name="灯片编号占位符 19461"/>
          <p:cNvSpPr>
            <a:spLocks noGrp="1"/>
          </p:cNvSpPr>
          <p:nvPr>
            <p:ph type="sldNum" sz="quarter" idx="12"/>
          </p:nvPr>
        </p:nvSpPr>
        <p:spPr>
          <a:ln/>
        </p:spPr>
        <p:txBody>
          <a:bodyPr/>
          <a:lstStyle>
            <a:lvl1pPr>
              <a:defRPr/>
            </a:lvl1pPr>
          </a:lstStyle>
          <a:p>
            <a:fld id="{FB194622-D86D-46EF-AE78-BC9AD25B658A}" type="slidenum">
              <a:rPr lang="zh-CN" altLang="en-US"/>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301625" y="1905000"/>
            <a:ext cx="4184968" cy="41941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7408" y="1905000"/>
            <a:ext cx="4184968" cy="41941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9459"/>
          <p:cNvSpPr>
            <a:spLocks noGrp="1"/>
          </p:cNvSpPr>
          <p:nvPr>
            <p:ph type="dt" sz="half" idx="10"/>
          </p:nvPr>
        </p:nvSpPr>
        <p:spPr>
          <a:ln/>
        </p:spPr>
        <p:txBody>
          <a:bodyPr/>
          <a:lstStyle>
            <a:lvl1pPr>
              <a:defRPr/>
            </a:lvl1pPr>
          </a:lstStyle>
          <a:p>
            <a:pPr>
              <a:defRPr/>
            </a:pPr>
            <a:endParaRPr lang="zh-CN" altLang="en-US"/>
          </a:p>
        </p:txBody>
      </p:sp>
      <p:sp>
        <p:nvSpPr>
          <p:cNvPr id="6" name="页脚占位符 19460"/>
          <p:cNvSpPr>
            <a:spLocks noGrp="1"/>
          </p:cNvSpPr>
          <p:nvPr>
            <p:ph type="ftr" sz="quarter" idx="11"/>
          </p:nvPr>
        </p:nvSpPr>
        <p:spPr>
          <a:ln/>
        </p:spPr>
        <p:txBody>
          <a:bodyPr/>
          <a:lstStyle>
            <a:lvl1pPr>
              <a:defRPr/>
            </a:lvl1pPr>
          </a:lstStyle>
          <a:p>
            <a:pPr>
              <a:defRPr/>
            </a:pPr>
            <a:endParaRPr lang="zh-CN"/>
          </a:p>
        </p:txBody>
      </p:sp>
      <p:sp>
        <p:nvSpPr>
          <p:cNvPr id="7" name="灯片编号占位符 19461"/>
          <p:cNvSpPr>
            <a:spLocks noGrp="1"/>
          </p:cNvSpPr>
          <p:nvPr>
            <p:ph type="sldNum" sz="quarter" idx="12"/>
          </p:nvPr>
        </p:nvSpPr>
        <p:spPr>
          <a:ln/>
        </p:spPr>
        <p:txBody>
          <a:bodyPr/>
          <a:lstStyle>
            <a:lvl1pPr>
              <a:defRPr/>
            </a:lvl1pPr>
          </a:lstStyle>
          <a:p>
            <a:fld id="{2F5D9DFB-EF61-47B5-A776-32DB10F5F878}" type="slidenum">
              <a:rPr lang="zh-CN" altLang="en-US"/>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9459"/>
          <p:cNvSpPr>
            <a:spLocks noGrp="1"/>
          </p:cNvSpPr>
          <p:nvPr>
            <p:ph type="dt" sz="half" idx="10"/>
          </p:nvPr>
        </p:nvSpPr>
        <p:spPr>
          <a:ln/>
        </p:spPr>
        <p:txBody>
          <a:bodyPr/>
          <a:lstStyle>
            <a:lvl1pPr>
              <a:defRPr/>
            </a:lvl1pPr>
          </a:lstStyle>
          <a:p>
            <a:pPr>
              <a:defRPr/>
            </a:pPr>
            <a:endParaRPr lang="zh-CN" altLang="en-US"/>
          </a:p>
        </p:txBody>
      </p:sp>
      <p:sp>
        <p:nvSpPr>
          <p:cNvPr id="8" name="页脚占位符 19460"/>
          <p:cNvSpPr>
            <a:spLocks noGrp="1"/>
          </p:cNvSpPr>
          <p:nvPr>
            <p:ph type="ftr" sz="quarter" idx="11"/>
          </p:nvPr>
        </p:nvSpPr>
        <p:spPr>
          <a:ln/>
        </p:spPr>
        <p:txBody>
          <a:bodyPr/>
          <a:lstStyle>
            <a:lvl1pPr>
              <a:defRPr/>
            </a:lvl1pPr>
          </a:lstStyle>
          <a:p>
            <a:pPr>
              <a:defRPr/>
            </a:pPr>
            <a:endParaRPr lang="zh-CN"/>
          </a:p>
        </p:txBody>
      </p:sp>
      <p:sp>
        <p:nvSpPr>
          <p:cNvPr id="9" name="灯片编号占位符 19461"/>
          <p:cNvSpPr>
            <a:spLocks noGrp="1"/>
          </p:cNvSpPr>
          <p:nvPr>
            <p:ph type="sldNum" sz="quarter" idx="12"/>
          </p:nvPr>
        </p:nvSpPr>
        <p:spPr>
          <a:ln/>
        </p:spPr>
        <p:txBody>
          <a:bodyPr/>
          <a:lstStyle>
            <a:lvl1pPr>
              <a:defRPr/>
            </a:lvl1pPr>
          </a:lstStyle>
          <a:p>
            <a:fld id="{1082C907-8FDF-4DD5-ACFC-BB30D52D6C72}" type="slidenum">
              <a:rPr lang="zh-CN" altLang="en-US"/>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9459"/>
          <p:cNvSpPr>
            <a:spLocks noGrp="1"/>
          </p:cNvSpPr>
          <p:nvPr>
            <p:ph type="dt" sz="half" idx="10"/>
          </p:nvPr>
        </p:nvSpPr>
        <p:spPr>
          <a:ln/>
        </p:spPr>
        <p:txBody>
          <a:bodyPr/>
          <a:lstStyle>
            <a:lvl1pPr>
              <a:defRPr/>
            </a:lvl1pPr>
          </a:lstStyle>
          <a:p>
            <a:pPr>
              <a:defRPr/>
            </a:pPr>
            <a:endParaRPr lang="zh-CN" altLang="en-US"/>
          </a:p>
        </p:txBody>
      </p:sp>
      <p:sp>
        <p:nvSpPr>
          <p:cNvPr id="4" name="页脚占位符 19460"/>
          <p:cNvSpPr>
            <a:spLocks noGrp="1"/>
          </p:cNvSpPr>
          <p:nvPr>
            <p:ph type="ftr" sz="quarter" idx="11"/>
          </p:nvPr>
        </p:nvSpPr>
        <p:spPr>
          <a:ln/>
        </p:spPr>
        <p:txBody>
          <a:bodyPr/>
          <a:lstStyle>
            <a:lvl1pPr>
              <a:defRPr/>
            </a:lvl1pPr>
          </a:lstStyle>
          <a:p>
            <a:pPr>
              <a:defRPr/>
            </a:pPr>
            <a:endParaRPr lang="zh-CN"/>
          </a:p>
        </p:txBody>
      </p:sp>
      <p:sp>
        <p:nvSpPr>
          <p:cNvPr id="5" name="灯片编号占位符 19461"/>
          <p:cNvSpPr>
            <a:spLocks noGrp="1"/>
          </p:cNvSpPr>
          <p:nvPr>
            <p:ph type="sldNum" sz="quarter" idx="12"/>
          </p:nvPr>
        </p:nvSpPr>
        <p:spPr>
          <a:ln/>
        </p:spPr>
        <p:txBody>
          <a:bodyPr/>
          <a:lstStyle>
            <a:lvl1pPr>
              <a:defRPr/>
            </a:lvl1pPr>
          </a:lstStyle>
          <a:p>
            <a:fld id="{FCD2A29F-ED90-4C0B-8828-512C580D4E3C}" type="slidenum">
              <a:rPr lang="zh-CN" altLang="en-US"/>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9459"/>
          <p:cNvSpPr>
            <a:spLocks noGrp="1"/>
          </p:cNvSpPr>
          <p:nvPr>
            <p:ph type="dt" sz="half" idx="10"/>
          </p:nvPr>
        </p:nvSpPr>
        <p:spPr>
          <a:ln/>
        </p:spPr>
        <p:txBody>
          <a:bodyPr/>
          <a:lstStyle>
            <a:lvl1pPr>
              <a:defRPr/>
            </a:lvl1pPr>
          </a:lstStyle>
          <a:p>
            <a:pPr>
              <a:defRPr/>
            </a:pPr>
            <a:endParaRPr lang="zh-CN" altLang="en-US"/>
          </a:p>
        </p:txBody>
      </p:sp>
      <p:sp>
        <p:nvSpPr>
          <p:cNvPr id="3" name="页脚占位符 19460"/>
          <p:cNvSpPr>
            <a:spLocks noGrp="1"/>
          </p:cNvSpPr>
          <p:nvPr>
            <p:ph type="ftr" sz="quarter" idx="11"/>
          </p:nvPr>
        </p:nvSpPr>
        <p:spPr>
          <a:ln/>
        </p:spPr>
        <p:txBody>
          <a:bodyPr/>
          <a:lstStyle>
            <a:lvl1pPr>
              <a:defRPr/>
            </a:lvl1pPr>
          </a:lstStyle>
          <a:p>
            <a:pPr>
              <a:defRPr/>
            </a:pPr>
            <a:endParaRPr lang="zh-CN"/>
          </a:p>
        </p:txBody>
      </p:sp>
      <p:sp>
        <p:nvSpPr>
          <p:cNvPr id="4" name="灯片编号占位符 19461"/>
          <p:cNvSpPr>
            <a:spLocks noGrp="1"/>
          </p:cNvSpPr>
          <p:nvPr>
            <p:ph type="sldNum" sz="quarter" idx="12"/>
          </p:nvPr>
        </p:nvSpPr>
        <p:spPr>
          <a:ln/>
        </p:spPr>
        <p:txBody>
          <a:bodyPr/>
          <a:lstStyle>
            <a:lvl1pPr>
              <a:defRPr/>
            </a:lvl1pPr>
          </a:lstStyle>
          <a:p>
            <a:fld id="{84076B56-69D1-42FB-A7BB-14A9CB3A982E}" type="slidenum">
              <a:rPr lang="zh-CN" altLang="en-US"/>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9459"/>
          <p:cNvSpPr>
            <a:spLocks noGrp="1"/>
          </p:cNvSpPr>
          <p:nvPr>
            <p:ph type="dt" sz="half" idx="10"/>
          </p:nvPr>
        </p:nvSpPr>
        <p:spPr>
          <a:ln/>
        </p:spPr>
        <p:txBody>
          <a:bodyPr/>
          <a:lstStyle>
            <a:lvl1pPr>
              <a:defRPr/>
            </a:lvl1pPr>
          </a:lstStyle>
          <a:p>
            <a:pPr>
              <a:defRPr/>
            </a:pPr>
            <a:endParaRPr lang="zh-CN" altLang="en-US"/>
          </a:p>
        </p:txBody>
      </p:sp>
      <p:sp>
        <p:nvSpPr>
          <p:cNvPr id="6" name="页脚占位符 19460"/>
          <p:cNvSpPr>
            <a:spLocks noGrp="1"/>
          </p:cNvSpPr>
          <p:nvPr>
            <p:ph type="ftr" sz="quarter" idx="11"/>
          </p:nvPr>
        </p:nvSpPr>
        <p:spPr>
          <a:ln/>
        </p:spPr>
        <p:txBody>
          <a:bodyPr/>
          <a:lstStyle>
            <a:lvl1pPr>
              <a:defRPr/>
            </a:lvl1pPr>
          </a:lstStyle>
          <a:p>
            <a:pPr>
              <a:defRPr/>
            </a:pPr>
            <a:endParaRPr lang="zh-CN"/>
          </a:p>
        </p:txBody>
      </p:sp>
      <p:sp>
        <p:nvSpPr>
          <p:cNvPr id="7" name="灯片编号占位符 19461"/>
          <p:cNvSpPr>
            <a:spLocks noGrp="1"/>
          </p:cNvSpPr>
          <p:nvPr>
            <p:ph type="sldNum" sz="quarter" idx="12"/>
          </p:nvPr>
        </p:nvSpPr>
        <p:spPr>
          <a:ln/>
        </p:spPr>
        <p:txBody>
          <a:bodyPr/>
          <a:lstStyle>
            <a:lvl1pPr>
              <a:defRPr/>
            </a:lvl1pPr>
          </a:lstStyle>
          <a:p>
            <a:fld id="{A02B16AB-8BA7-4902-9A68-56010A49A521}" type="slidenum">
              <a:rPr lang="zh-CN" altLang="en-US"/>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9459"/>
          <p:cNvSpPr>
            <a:spLocks noGrp="1"/>
          </p:cNvSpPr>
          <p:nvPr>
            <p:ph type="dt" sz="half" idx="10"/>
          </p:nvPr>
        </p:nvSpPr>
        <p:spPr>
          <a:ln/>
        </p:spPr>
        <p:txBody>
          <a:bodyPr/>
          <a:lstStyle>
            <a:lvl1pPr>
              <a:defRPr/>
            </a:lvl1pPr>
          </a:lstStyle>
          <a:p>
            <a:pPr>
              <a:defRPr/>
            </a:pPr>
            <a:endParaRPr lang="zh-CN" altLang="en-US"/>
          </a:p>
        </p:txBody>
      </p:sp>
      <p:sp>
        <p:nvSpPr>
          <p:cNvPr id="6" name="页脚占位符 19460"/>
          <p:cNvSpPr>
            <a:spLocks noGrp="1"/>
          </p:cNvSpPr>
          <p:nvPr>
            <p:ph type="ftr" sz="quarter" idx="11"/>
          </p:nvPr>
        </p:nvSpPr>
        <p:spPr>
          <a:ln/>
        </p:spPr>
        <p:txBody>
          <a:bodyPr/>
          <a:lstStyle>
            <a:lvl1pPr>
              <a:defRPr/>
            </a:lvl1pPr>
          </a:lstStyle>
          <a:p>
            <a:pPr>
              <a:defRPr/>
            </a:pPr>
            <a:endParaRPr lang="zh-CN"/>
          </a:p>
        </p:txBody>
      </p:sp>
      <p:sp>
        <p:nvSpPr>
          <p:cNvPr id="7" name="灯片编号占位符 19461"/>
          <p:cNvSpPr>
            <a:spLocks noGrp="1"/>
          </p:cNvSpPr>
          <p:nvPr>
            <p:ph type="sldNum" sz="quarter" idx="12"/>
          </p:nvPr>
        </p:nvSpPr>
        <p:spPr>
          <a:ln/>
        </p:spPr>
        <p:txBody>
          <a:bodyPr/>
          <a:lstStyle>
            <a:lvl1pPr>
              <a:defRPr/>
            </a:lvl1pPr>
          </a:lstStyle>
          <a:p>
            <a:fld id="{EA85A1E5-13AC-4523-AEFD-164E330765B8}" type="slidenum">
              <a:rPr lang="zh-CN" altLang="en-US"/>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 19457"/>
          <p:cNvSpPr>
            <a:spLocks noGrp="1" noRot="1" noChangeArrowheads="1"/>
          </p:cNvSpPr>
          <p:nvPr>
            <p:ph type="title" idx="4294967295"/>
          </p:nvPr>
        </p:nvSpPr>
        <p:spPr bwMode="auto">
          <a:xfrm>
            <a:off x="301625" y="609600"/>
            <a:ext cx="8540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9458"/>
          <p:cNvSpPr>
            <a:spLocks noGrp="1" noRot="1" noChangeArrowheads="1"/>
          </p:cNvSpPr>
          <p:nvPr>
            <p:ph type="body" idx="4294967295"/>
          </p:nvPr>
        </p:nvSpPr>
        <p:spPr bwMode="auto">
          <a:xfrm>
            <a:off x="301625" y="1905000"/>
            <a:ext cx="8540750"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0" name="日期占位符 19459"/>
          <p:cNvSpPr>
            <a:spLocks noGrp="1"/>
          </p:cNvSpPr>
          <p:nvPr>
            <p:ph type="dt" sz="half" idx="2"/>
          </p:nvPr>
        </p:nvSpPr>
        <p:spPr>
          <a:xfrm>
            <a:off x="301625" y="6245225"/>
            <a:ext cx="2289175" cy="476250"/>
          </a:xfrm>
          <a:prstGeom prst="rect">
            <a:avLst/>
          </a:prstGeom>
          <a:noFill/>
          <a:ln w="9525">
            <a:noFill/>
            <a:miter/>
          </a:ln>
        </p:spPr>
        <p:txBody>
          <a:bodyPr/>
          <a:lstStyle>
            <a:lvl1pPr>
              <a:defRPr sz="1400" noProof="1"/>
            </a:lvl1pPr>
          </a:lstStyle>
          <a:p>
            <a:pPr>
              <a:defRPr/>
            </a:pPr>
            <a:endParaRPr lang="zh-CN" altLang="en-US"/>
          </a:p>
        </p:txBody>
      </p:sp>
      <p:sp>
        <p:nvSpPr>
          <p:cNvPr id="19461" name="页脚占位符 19460"/>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noProof="1"/>
            </a:lvl1pPr>
          </a:lstStyle>
          <a:p>
            <a:pPr>
              <a:defRPr/>
            </a:pPr>
            <a:endParaRPr lang="zh-CN"/>
          </a:p>
        </p:txBody>
      </p:sp>
      <p:sp>
        <p:nvSpPr>
          <p:cNvPr id="19462" name="灯片编号占位符 19461"/>
          <p:cNvSpPr>
            <a:spLocks noGrp="1"/>
          </p:cNvSpPr>
          <p:nvPr>
            <p:ph type="sldNum" sz="quarter" idx="4"/>
          </p:nvPr>
        </p:nvSpPr>
        <p:spPr>
          <a:xfrm>
            <a:off x="6553200" y="6245225"/>
            <a:ext cx="2289175" cy="476250"/>
          </a:xfrm>
          <a:prstGeom prst="rect">
            <a:avLst/>
          </a:prstGeom>
          <a:noFill/>
          <a:ln w="9525">
            <a:noFill/>
            <a:miter/>
          </a:ln>
        </p:spPr>
        <p:txBody>
          <a:bodyPr vert="horz" wrap="square" lIns="91440" tIns="45720" rIns="91440" bIns="45720" numCol="1" anchor="t" anchorCtr="0" compatLnSpc="1">
            <a:prstTxWarp prst="textNoShape">
              <a:avLst/>
            </a:prstTxWarp>
          </a:bodyPr>
          <a:lstStyle>
            <a:lvl1pPr algn="r">
              <a:defRPr sz="1400"/>
            </a:lvl1pPr>
          </a:lstStyle>
          <a:p>
            <a:fld id="{BFE307AB-98B7-4F10-ACE9-FC8D2497D04A}"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4" r:id="rId2"/>
    <p:sldLayoutId id="2147483663" r:id="rId3"/>
    <p:sldLayoutId id="2147483662" r:id="rId4"/>
    <p:sldLayoutId id="2147483661" r:id="rId5"/>
    <p:sldLayoutId id="2147483660" r:id="rId6"/>
    <p:sldLayoutId id="2147483659" r:id="rId7"/>
    <p:sldLayoutId id="2147483658" r:id="rId8"/>
    <p:sldLayoutId id="2147483657" r:id="rId9"/>
    <p:sldLayoutId id="2147483656" r:id="rId10"/>
    <p:sldLayoutId id="2147483655" r:id="rId11"/>
  </p:sldLayoutIdLst>
  <p:transition/>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5000"/>
        <a:buFont typeface="Wingdings" pitchFamily="2" charset="2"/>
        <a:buChar char="v"/>
        <a:defRPr sz="3200" kern="1200">
          <a:solidFill>
            <a:schemeClr val="tx1"/>
          </a:solidFill>
          <a:latin typeface="+mn-lt"/>
          <a:ea typeface="+mn-ea"/>
          <a:cs typeface="+mn-cs"/>
        </a:defRPr>
      </a:lvl1pPr>
      <a:lvl2pPr marL="742950" lvl="1" indent="-285750" algn="l" rtl="0" fontAlgn="base">
        <a:spcBef>
          <a:spcPct val="20000"/>
        </a:spcBef>
        <a:spcAft>
          <a:spcPct val="0"/>
        </a:spcAft>
        <a:buClr>
          <a:schemeClr val="accent2"/>
        </a:buClr>
        <a:buSzPct val="85000"/>
        <a:buFont typeface="Wingdings" pitchFamily="2" charset="2"/>
        <a:buChar char=""/>
        <a:defRPr sz="2800" kern="1200">
          <a:solidFill>
            <a:schemeClr val="tx1"/>
          </a:solidFill>
          <a:latin typeface="+mn-lt"/>
          <a:ea typeface="+mn-ea"/>
          <a:cs typeface="+mn-cs"/>
        </a:defRPr>
      </a:lvl2pPr>
      <a:lvl3pPr marL="1143000" lvl="2" indent="-228600" algn="l" rtl="0" fontAlgn="base">
        <a:spcBef>
          <a:spcPct val="20000"/>
        </a:spcBef>
        <a:spcAft>
          <a:spcPct val="0"/>
        </a:spcAft>
        <a:buClr>
          <a:schemeClr val="hlink"/>
        </a:buClr>
        <a:buSzPct val="85000"/>
        <a:buFont typeface="Wingdings" pitchFamily="2" charset="2"/>
        <a:buChar char="v"/>
        <a:defRPr sz="2400" kern="1200">
          <a:solidFill>
            <a:schemeClr val="tx1"/>
          </a:solidFill>
          <a:latin typeface="+mn-lt"/>
          <a:ea typeface="+mn-ea"/>
          <a:cs typeface="+mn-cs"/>
        </a:defRPr>
      </a:lvl3pPr>
      <a:lvl4pPr marL="1600200" lvl="3" indent="-228600" algn="l" rtl="0" fontAlgn="base">
        <a:spcBef>
          <a:spcPct val="20000"/>
        </a:spcBef>
        <a:spcAft>
          <a:spcPct val="0"/>
        </a:spcAft>
        <a:buClr>
          <a:schemeClr val="accent2"/>
        </a:buClr>
        <a:buSzPct val="90000"/>
        <a:buFont typeface="Wingdings"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Clr>
          <a:schemeClr val="hlink"/>
        </a:buClr>
        <a:buSzPct val="85000"/>
        <a:buFont typeface="Wingdings"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audio" Target="file:///E:\&#35838;&#20214;\&#38634;\&#25105;&#29233;&#20320;.mp3" TargetMode="Externa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hyperlink" Target="http://image.baidu.com/i?ct=503316480&amp;z=0&amp;tn=baiduimagedetail&amp;word=%B6%AF%CC%AC%B5%C6%C1%FD&amp;in=1617&amp;cl=2&amp;lm=-1&amp;pn=126&amp;rn=1&amp;di=38101287375&amp;ln=209&amp;fr=&amp;fmq=&amp;ic=&amp;s=&amp;se=&amp;sme=0&amp;tab=&amp;width=&amp;height=&amp;face="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Local%20Settings/Temp/Rar$DI00.813/&#12298;&#38634;&#12299;.rm" TargetMode="External"/><Relationship Id="rId2" Type="http://schemas.openxmlformats.org/officeDocument/2006/relationships/slideLayout" Target="../slideLayouts/slideLayout7.xml"/><Relationship Id="rId1" Type="http://schemas.openxmlformats.org/officeDocument/2006/relationships/audio" Target="file:///F:\2017&#20843;&#24180;&#32423;&#19979;&#20876;&#35838;&#20214;\&#31532;&#20108;&#21333;&#20803;\6&#38634;\%5b&#38634;&#65288;&#40065;&#36805;&#65289;&#26391;&#35835;%5d.mp3" TargetMode="External"/><Relationship Id="rId5" Type="http://schemas.openxmlformats.org/officeDocument/2006/relationships/image" Target="../media/image12.pn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 Target="slide1.xml"/><Relationship Id="rId1" Type="http://schemas.openxmlformats.org/officeDocument/2006/relationships/slideLayout" Target="../slideLayouts/slideLayout7.xml"/><Relationship Id="rId4" Type="http://schemas.openxmlformats.org/officeDocument/2006/relationships/slide" Target="slide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54.jpeg"/><Relationship Id="rId1" Type="http://schemas.openxmlformats.org/officeDocument/2006/relationships/slideLayout" Target="../slideLayouts/slideLayout7.xml"/><Relationship Id="rId5" Type="http://schemas.openxmlformats.org/officeDocument/2006/relationships/slide" Target="slide48.xml"/><Relationship Id="rId4" Type="http://schemas.openxmlformats.org/officeDocument/2006/relationships/slide" Target="slide49.xml"/></Relationships>
</file>

<file path=ppt/slides/_rels/slide4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4.png"/><Relationship Id="rId2" Type="http://schemas.openxmlformats.org/officeDocument/2006/relationships/image" Target="../media/image59.jpe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jpeg"/><Relationship Id="rId9" Type="http://schemas.openxmlformats.org/officeDocument/2006/relationships/image" Target="../media/image53.jpeg"/></Relationships>
</file>

<file path=ppt/slides/_rels/slide52.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66.jpeg"/><Relationship Id="rId1" Type="http://schemas.openxmlformats.org/officeDocument/2006/relationships/slideLayout" Target="../slideLayouts/slideLayout2.xml"/><Relationship Id="rId6" Type="http://schemas.openxmlformats.org/officeDocument/2006/relationships/image" Target="../media/image70.wmf"/><Relationship Id="rId5" Type="http://schemas.openxmlformats.org/officeDocument/2006/relationships/image" Target="../media/image69.gif"/><Relationship Id="rId4" Type="http://schemas.openxmlformats.org/officeDocument/2006/relationships/image" Target="../media/image68.wmf"/></Relationships>
</file>

<file path=ppt/slides/_rels/slide53.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jpeg"/><Relationship Id="rId1" Type="http://schemas.openxmlformats.org/officeDocument/2006/relationships/slideLayout" Target="../slideLayouts/slideLayout7.xml"/><Relationship Id="rId4" Type="http://schemas.openxmlformats.org/officeDocument/2006/relationships/image" Target="../media/image73.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图片 5130" descr="雪景"/>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074" name="矩形 5124"/>
          <p:cNvSpPr>
            <a:spLocks noChangeArrowheads="1" noChangeShapeType="1" noTextEdit="1"/>
          </p:cNvSpPr>
          <p:nvPr/>
        </p:nvSpPr>
        <p:spPr bwMode="auto">
          <a:xfrm rot="5400000">
            <a:off x="5448300" y="2019300"/>
            <a:ext cx="3733800" cy="1219200"/>
          </a:xfrm>
          <a:prstGeom prst="rect">
            <a:avLst/>
          </a:prstGeom>
        </p:spPr>
        <p:txBody>
          <a:bodyPr vert="eaVert" wrap="none" fromWordArt="1">
            <a:prstTxWarp prst="textPlain">
              <a:avLst>
                <a:gd name="adj" fmla="val 50000"/>
              </a:avLst>
            </a:prstTxWarp>
          </a:bodyPr>
          <a:lstStyle/>
          <a:p>
            <a:pPr algn="ctr" fontAlgn="auto"/>
            <a:r>
              <a:rPr lang="zh-CN" altLang="en-US" sz="3600" kern="10">
                <a:ln w="12700">
                  <a:solidFill>
                    <a:srgbClr val="FF00FF"/>
                  </a:solidFill>
                  <a:round/>
                  <a:headEnd/>
                  <a:tailEnd/>
                </a:ln>
                <a:solidFill>
                  <a:schemeClr val="bg1"/>
                </a:solidFill>
                <a:effectLst>
                  <a:outerShdw dist="53882" dir="2700000" algn="ctr" rotWithShape="0">
                    <a:srgbClr val="CBCBCB">
                      <a:alpha val="79999"/>
                    </a:srgbClr>
                  </a:outerShdw>
                </a:effectLst>
                <a:latin typeface="华文新魏"/>
                <a:ea typeface="华文新魏"/>
              </a:rPr>
              <a:t>我爱你塞北的雪</a:t>
            </a:r>
          </a:p>
        </p:txBody>
      </p:sp>
      <p:pic>
        <p:nvPicPr>
          <p:cNvPr id="3075" name="图片 5134" descr="u=1098439513,3649867708&amp;fm=15&amp;gp=0">
            <a:hlinkClick r:id="rId4"/>
          </p:cNvPr>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3076" name="文本框 5135"/>
          <p:cNvSpPr txBox="1">
            <a:spLocks noChangeArrowheads="1"/>
          </p:cNvSpPr>
          <p:nvPr/>
        </p:nvSpPr>
        <p:spPr bwMode="auto">
          <a:xfrm>
            <a:off x="1752600" y="0"/>
            <a:ext cx="5181600" cy="7138988"/>
          </a:xfrm>
          <a:prstGeom prst="rect">
            <a:avLst/>
          </a:prstGeom>
          <a:noFill/>
          <a:ln w="9525">
            <a:noFill/>
            <a:miter lim="800000"/>
            <a:headEnd/>
            <a:tailEnd/>
          </a:ln>
        </p:spPr>
        <p:txBody>
          <a:bodyPr>
            <a:spAutoFit/>
          </a:bodyPr>
          <a:lstStyle/>
          <a:p>
            <a:r>
              <a:rPr lang="zh-CN" altLang="en-US" sz="2800" b="1">
                <a:solidFill>
                  <a:srgbClr val="FF0000"/>
                </a:solidFill>
              </a:rPr>
              <a:t>我爱你塞北的雪</a:t>
            </a:r>
            <a:br>
              <a:rPr lang="zh-CN" altLang="en-US" sz="2800" b="1">
                <a:solidFill>
                  <a:srgbClr val="FF0000"/>
                </a:solidFill>
              </a:rPr>
            </a:br>
            <a:r>
              <a:rPr lang="zh-CN" altLang="en-US" sz="2800" b="1">
                <a:solidFill>
                  <a:srgbClr val="FF0000"/>
                </a:solidFill>
              </a:rPr>
              <a:t>飘飘洒洒漫天遍野</a:t>
            </a:r>
            <a:br>
              <a:rPr lang="zh-CN" altLang="en-US" sz="2800" b="1">
                <a:solidFill>
                  <a:srgbClr val="FF0000"/>
                </a:solidFill>
              </a:rPr>
            </a:br>
            <a:r>
              <a:rPr lang="zh-CN" altLang="en-US" sz="2800" b="1">
                <a:solidFill>
                  <a:srgbClr val="FF0000"/>
                </a:solidFill>
              </a:rPr>
              <a:t>你的舞姿是那样的轻盈</a:t>
            </a:r>
            <a:br>
              <a:rPr lang="zh-CN" altLang="en-US" sz="2800" b="1">
                <a:solidFill>
                  <a:srgbClr val="FF0000"/>
                </a:solidFill>
              </a:rPr>
            </a:br>
            <a:r>
              <a:rPr lang="zh-CN" altLang="en-US" sz="2800" b="1">
                <a:solidFill>
                  <a:srgbClr val="FF0000"/>
                </a:solidFill>
              </a:rPr>
              <a:t>你的心地是那样的纯洁</a:t>
            </a:r>
            <a:br>
              <a:rPr lang="zh-CN" altLang="en-US" sz="2800" b="1">
                <a:solidFill>
                  <a:srgbClr val="FF0000"/>
                </a:solidFill>
              </a:rPr>
            </a:br>
            <a:r>
              <a:rPr lang="zh-CN" altLang="en-US" sz="2800" b="1">
                <a:solidFill>
                  <a:srgbClr val="FF0000"/>
                </a:solidFill>
              </a:rPr>
              <a:t>你是春雨的亲姐妹哟</a:t>
            </a:r>
            <a:br>
              <a:rPr lang="zh-CN" altLang="en-US" sz="2800" b="1">
                <a:solidFill>
                  <a:srgbClr val="FF0000"/>
                </a:solidFill>
              </a:rPr>
            </a:br>
            <a:r>
              <a:rPr lang="zh-CN" altLang="en-US" sz="2800" b="1">
                <a:solidFill>
                  <a:srgbClr val="FF0000"/>
                </a:solidFill>
              </a:rPr>
              <a:t>你是春天派出的使节</a:t>
            </a:r>
            <a:br>
              <a:rPr lang="zh-CN" altLang="en-US" sz="2800" b="1">
                <a:solidFill>
                  <a:srgbClr val="FF0000"/>
                </a:solidFill>
              </a:rPr>
            </a:br>
            <a:r>
              <a:rPr lang="zh-CN" altLang="en-US" sz="2800" b="1">
                <a:solidFill>
                  <a:srgbClr val="FF0000"/>
                </a:solidFill>
              </a:rPr>
              <a:t>春天的使节</a:t>
            </a:r>
            <a:br>
              <a:rPr lang="zh-CN" altLang="en-US" sz="2800" b="1">
                <a:solidFill>
                  <a:srgbClr val="FF0000"/>
                </a:solidFill>
              </a:rPr>
            </a:br>
            <a:r>
              <a:rPr lang="zh-CN" altLang="en-US" sz="2800" b="1">
                <a:solidFill>
                  <a:srgbClr val="FF0000"/>
                </a:solidFill>
              </a:rPr>
              <a:t>我爱你塞北的雪</a:t>
            </a:r>
            <a:br>
              <a:rPr lang="zh-CN" altLang="en-US" sz="2800" b="1">
                <a:solidFill>
                  <a:srgbClr val="FF0000"/>
                </a:solidFill>
              </a:rPr>
            </a:br>
            <a:r>
              <a:rPr lang="zh-CN" altLang="en-US" sz="2800" b="1">
                <a:solidFill>
                  <a:srgbClr val="FF0000"/>
                </a:solidFill>
              </a:rPr>
              <a:t>飘飘洒洒漫天遍野</a:t>
            </a:r>
            <a:br>
              <a:rPr lang="zh-CN" altLang="en-US" sz="2800" b="1">
                <a:solidFill>
                  <a:srgbClr val="FF0000"/>
                </a:solidFill>
              </a:rPr>
            </a:br>
            <a:r>
              <a:rPr lang="zh-CN" altLang="en-US" sz="2800" b="1">
                <a:solidFill>
                  <a:srgbClr val="FF0000"/>
                </a:solidFill>
              </a:rPr>
              <a:t>你用白玉般的身躯</a:t>
            </a:r>
            <a:br>
              <a:rPr lang="zh-CN" altLang="en-US" sz="2800" b="1">
                <a:solidFill>
                  <a:srgbClr val="FF0000"/>
                </a:solidFill>
              </a:rPr>
            </a:br>
            <a:r>
              <a:rPr lang="zh-CN" altLang="en-US" sz="2800" b="1">
                <a:solidFill>
                  <a:srgbClr val="FF0000"/>
                </a:solidFill>
              </a:rPr>
              <a:t>装扮银光闪闪的世界</a:t>
            </a:r>
            <a:br>
              <a:rPr lang="zh-CN" altLang="en-US" sz="2800" b="1">
                <a:solidFill>
                  <a:srgbClr val="FF0000"/>
                </a:solidFill>
              </a:rPr>
            </a:br>
            <a:r>
              <a:rPr lang="zh-CN" altLang="en-US" sz="2800" b="1">
                <a:solidFill>
                  <a:srgbClr val="FF0000"/>
                </a:solidFill>
              </a:rPr>
              <a:t>你把生命溶进了土地哟</a:t>
            </a:r>
            <a:br>
              <a:rPr lang="zh-CN" altLang="en-US" sz="2800" b="1">
                <a:solidFill>
                  <a:srgbClr val="FF0000"/>
                </a:solidFill>
              </a:rPr>
            </a:br>
            <a:r>
              <a:rPr lang="zh-CN" altLang="en-US" sz="2800" b="1">
                <a:solidFill>
                  <a:srgbClr val="FF0000"/>
                </a:solidFill>
              </a:rPr>
              <a:t>滋润着道边的麦苗迎春的花儿</a:t>
            </a:r>
            <a:br>
              <a:rPr lang="zh-CN" altLang="en-US" sz="2800" b="1">
                <a:solidFill>
                  <a:srgbClr val="FF0000"/>
                </a:solidFill>
              </a:rPr>
            </a:br>
            <a:r>
              <a:rPr lang="zh-CN" altLang="en-US" sz="2800" b="1">
                <a:solidFill>
                  <a:srgbClr val="FF0000"/>
                </a:solidFill>
              </a:rPr>
              <a:t>啊</a:t>
            </a:r>
            <a:r>
              <a:rPr lang="en-US" altLang="zh-CN" sz="2800" b="1">
                <a:solidFill>
                  <a:srgbClr val="FF0000"/>
                </a:solidFill>
              </a:rPr>
              <a:t>...</a:t>
            </a:r>
            <a:r>
              <a:rPr lang="zh-CN" altLang="en-US" sz="2800" b="1">
                <a:solidFill>
                  <a:srgbClr val="FF0000"/>
                </a:solidFill>
              </a:rPr>
              <a:t>我爱你</a:t>
            </a:r>
          </a:p>
          <a:p>
            <a:r>
              <a:rPr lang="zh-CN" altLang="en-US" sz="2800" b="1">
                <a:solidFill>
                  <a:srgbClr val="FF0000"/>
                </a:solidFill>
              </a:rPr>
              <a:t>塞北的雪塞北的雪</a:t>
            </a:r>
          </a:p>
          <a:p>
            <a:pPr>
              <a:spcBef>
                <a:spcPct val="50000"/>
              </a:spcBef>
            </a:pPr>
            <a:endParaRPr lang="zh-CN" altLang="en-US" sz="2800">
              <a:solidFill>
                <a:srgbClr val="FF0000"/>
              </a:solidFill>
            </a:endParaRPr>
          </a:p>
        </p:txBody>
      </p:sp>
      <p:pic>
        <p:nvPicPr>
          <p:cNvPr id="5137" name="我爱你.mp3">
            <a:hlinkClick r:id="" action="ppaction://media"/>
          </p:cNvPr>
          <p:cNvPicPr>
            <a:picLocks noRot="1" noChangeAspect="1" noChangeArrowheads="1"/>
          </p:cNvPicPr>
          <p:nvPr>
            <a:audioFile r:link="rId1"/>
          </p:nvPr>
        </p:nvPicPr>
        <p:blipFill>
          <a:blip r:embed="rId6" cstate="print"/>
          <a:srcRect/>
          <a:stretch>
            <a:fillRect/>
          </a:stretch>
        </p:blipFill>
        <p:spPr bwMode="auto">
          <a:xfrm>
            <a:off x="7620000" y="4953000"/>
            <a:ext cx="1066800" cy="990600"/>
          </a:xfrm>
          <a:prstGeom prst="rect">
            <a:avLst/>
          </a:prstGeom>
          <a:noFill/>
          <a:ln w="9525">
            <a:noFill/>
            <a:miter lim="800000"/>
            <a:headEnd/>
            <a:tailEnd/>
          </a:ln>
        </p:spPr>
      </p:pic>
      <p:sp>
        <p:nvSpPr>
          <p:cNvPr id="3078"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13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8000" fill="hold"/>
                                        <p:tgtEl>
                                          <p:spTgt spid="5137"/>
                                        </p:tgtEl>
                                      </p:cBhvr>
                                    </p:cmd>
                                  </p:childTnLst>
                                </p:cTn>
                              </p:par>
                            </p:childTnLst>
                          </p:cTn>
                        </p:par>
                      </p:childTnLst>
                    </p:cTn>
                  </p:par>
                </p:childTnLst>
              </p:cTn>
              <p:nextCondLst>
                <p:cond evt="onClick" delay="0">
                  <p:tgtEl>
                    <p:spTgt spid="51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13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26625" descr="2">
            <a:hlinkClick r:id="rId3" action="ppaction://hlinkfile"/>
          </p:cNvPr>
          <p:cNvPicPr>
            <a:picLocks noChangeAspect="1" noChangeArrowheads="1"/>
          </p:cNvPicPr>
          <p:nvPr/>
        </p:nvPicPr>
        <p:blipFill>
          <a:blip r:embed="rId4" cstate="print"/>
          <a:srcRect/>
          <a:stretch>
            <a:fillRect/>
          </a:stretch>
        </p:blipFill>
        <p:spPr bwMode="auto">
          <a:xfrm>
            <a:off x="533400" y="914400"/>
            <a:ext cx="8153400" cy="5707063"/>
          </a:xfrm>
          <a:prstGeom prst="rect">
            <a:avLst/>
          </a:prstGeom>
          <a:noFill/>
          <a:ln w="9525">
            <a:noFill/>
            <a:miter lim="800000"/>
            <a:headEnd/>
            <a:tailEnd/>
          </a:ln>
          <a:effectLst>
            <a:prstShdw prst="shdw13" dist="53882" dir="13500000">
              <a:srgbClr val="808080"/>
            </a:prstShdw>
          </a:effectLst>
        </p:spPr>
      </p:pic>
      <p:sp>
        <p:nvSpPr>
          <p:cNvPr id="12290" name="文本框 26626"/>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暖国的雨，向来没有变过冰冷的坚硬的灿烂的雪花。</a:t>
            </a:r>
          </a:p>
        </p:txBody>
      </p:sp>
      <p:sp>
        <p:nvSpPr>
          <p:cNvPr id="12291"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pic>
        <p:nvPicPr>
          <p:cNvPr id="5" name="[雪（鲁迅）朗读].mp3">
            <a:hlinkClick r:id="" action="ppaction://media"/>
          </p:cNvPr>
          <p:cNvPicPr>
            <a:picLocks noRot="1" noChangeAspect="1"/>
          </p:cNvPicPr>
          <p:nvPr>
            <a:audioFile r:link="rId1"/>
          </p:nvPr>
        </p:nvPicPr>
        <p:blipFill>
          <a:blip r:embed="rId5" cstate="print"/>
          <a:stretch>
            <a:fillRect/>
          </a:stretch>
        </p:blipFill>
        <p:spPr>
          <a:xfrm>
            <a:off x="5943564" y="5410148"/>
            <a:ext cx="457196" cy="457196"/>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3016" fill="hold"/>
                                        <p:tgtEl>
                                          <p:spTgt spid="5"/>
                                        </p:tgtEl>
                                      </p:cBhvr>
                                    </p:cmd>
                                  </p:childTnLst>
                                </p:cTn>
                              </p:par>
                            </p:childTnLst>
                          </p:cTn>
                        </p:par>
                      </p:childTnLst>
                    </p:cTn>
                  </p:par>
                </p:childTnLst>
              </p:cTn>
              <p:nextCondLst>
                <p:cond evt="onClick" delay="0">
                  <p:tgtEl>
                    <p:spTgt spid="5"/>
                  </p:tgtEl>
                </p:cond>
              </p:nextCondLst>
            </p:seq>
            <p:audio>
              <p:cMediaNode>
                <p:cTn id="7" repeatCount="indefinite"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框 27649"/>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FF0000"/>
                </a:solidFill>
                <a:latin typeface="方正舒体" pitchFamily="2" charset="-122"/>
                <a:ea typeface="方正舒体" pitchFamily="2" charset="-122"/>
              </a:rPr>
              <a:t>博识的人们觉得他单调，他自己也以为不幸否耶？</a:t>
            </a:r>
            <a:r>
              <a:rPr lang="zh-CN" altLang="en-US" sz="2400">
                <a:solidFill>
                  <a:srgbClr val="FF0000"/>
                </a:solidFill>
                <a:latin typeface="方正舒体" pitchFamily="2" charset="-122"/>
                <a:ea typeface="方正舒体" pitchFamily="2" charset="-122"/>
              </a:rPr>
              <a:t> </a:t>
            </a:r>
          </a:p>
        </p:txBody>
      </p:sp>
      <p:pic>
        <p:nvPicPr>
          <p:cNvPr id="13314" name="图片 27650" descr="0532"/>
          <p:cNvPicPr>
            <a:picLocks noChangeAspect="1" noChangeArrowheads="1"/>
          </p:cNvPicPr>
          <p:nvPr/>
        </p:nvPicPr>
        <p:blipFill>
          <a:blip r:embed="rId2" cstate="print"/>
          <a:srcRect/>
          <a:stretch>
            <a:fillRect/>
          </a:stretch>
        </p:blipFill>
        <p:spPr bwMode="auto">
          <a:xfrm>
            <a:off x="838200" y="914400"/>
            <a:ext cx="7620000" cy="5715000"/>
          </a:xfrm>
          <a:prstGeom prst="rect">
            <a:avLst/>
          </a:prstGeom>
          <a:noFill/>
          <a:ln w="9525">
            <a:noFill/>
            <a:miter lim="800000"/>
            <a:headEnd/>
            <a:tailEnd/>
          </a:ln>
          <a:effectLst>
            <a:prstShdw prst="shdw13" dist="53882" dir="13500000">
              <a:srgbClr val="808080"/>
            </a:prstShdw>
          </a:effectLst>
        </p:spPr>
      </p:pic>
      <p:sp>
        <p:nvSpPr>
          <p:cNvPr id="13315"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28673"/>
          <p:cNvSpPr txBox="1">
            <a:spLocks noChangeArrowheads="1"/>
          </p:cNvSpPr>
          <p:nvPr/>
        </p:nvSpPr>
        <p:spPr bwMode="auto">
          <a:xfrm>
            <a:off x="0" y="228600"/>
            <a:ext cx="89154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江南的雪，可是滋润美艳之至了；</a:t>
            </a:r>
          </a:p>
        </p:txBody>
      </p:sp>
      <p:pic>
        <p:nvPicPr>
          <p:cNvPr id="14338" name="图片 28674" descr="200411714563149799"/>
          <p:cNvPicPr>
            <a:picLocks noChangeAspect="1" noChangeArrowheads="1"/>
          </p:cNvPicPr>
          <p:nvPr/>
        </p:nvPicPr>
        <p:blipFill>
          <a:blip r:embed="rId2" cstate="print"/>
          <a:srcRect/>
          <a:stretch>
            <a:fillRect/>
          </a:stretch>
        </p:blipFill>
        <p:spPr bwMode="auto">
          <a:xfrm>
            <a:off x="304800" y="914400"/>
            <a:ext cx="8534400" cy="5676900"/>
          </a:xfrm>
          <a:prstGeom prst="rect">
            <a:avLst/>
          </a:prstGeom>
          <a:noFill/>
          <a:ln w="9525">
            <a:noFill/>
            <a:miter lim="800000"/>
            <a:headEnd/>
            <a:tailEnd/>
          </a:ln>
        </p:spPr>
      </p:pic>
      <p:sp>
        <p:nvSpPr>
          <p:cNvPr id="14339"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29697"/>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那是还在隐约着的青春的消息，是极壮健的处子的皮肤。 </a:t>
            </a:r>
          </a:p>
        </p:txBody>
      </p:sp>
      <p:pic>
        <p:nvPicPr>
          <p:cNvPr id="15362" name="图片 29698" descr="1238a"/>
          <p:cNvPicPr>
            <a:picLocks noChangeAspect="1" noChangeArrowheads="1"/>
          </p:cNvPicPr>
          <p:nvPr/>
        </p:nvPicPr>
        <p:blipFill>
          <a:blip r:embed="rId2" cstate="print"/>
          <a:srcRect/>
          <a:stretch>
            <a:fillRect/>
          </a:stretch>
        </p:blipFill>
        <p:spPr bwMode="auto">
          <a:xfrm>
            <a:off x="381000" y="990600"/>
            <a:ext cx="8229600" cy="5600700"/>
          </a:xfrm>
          <a:prstGeom prst="rect">
            <a:avLst/>
          </a:prstGeom>
          <a:noFill/>
          <a:ln w="9525">
            <a:noFill/>
            <a:miter lim="800000"/>
            <a:headEnd/>
            <a:tailEnd/>
          </a:ln>
          <a:effectLst>
            <a:prstShdw prst="shdw13" dist="53882" dir="13500000">
              <a:srgbClr val="808080"/>
            </a:prstShdw>
          </a:effectLst>
        </p:spPr>
      </p:pic>
      <p:sp>
        <p:nvSpPr>
          <p:cNvPr id="15363"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30721"/>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雪野中有血红的宝珠山茶， </a:t>
            </a:r>
          </a:p>
        </p:txBody>
      </p:sp>
      <p:pic>
        <p:nvPicPr>
          <p:cNvPr id="16386" name="图片 30722" descr="雪中春5"/>
          <p:cNvPicPr>
            <a:picLocks noChangeAspect="1" noChangeArrowheads="1"/>
          </p:cNvPicPr>
          <p:nvPr/>
        </p:nvPicPr>
        <p:blipFill>
          <a:blip r:embed="rId2" cstate="print"/>
          <a:srcRect/>
          <a:stretch>
            <a:fillRect/>
          </a:stretch>
        </p:blipFill>
        <p:spPr bwMode="auto">
          <a:xfrm>
            <a:off x="381000" y="914400"/>
            <a:ext cx="8458200" cy="5572125"/>
          </a:xfrm>
          <a:prstGeom prst="rect">
            <a:avLst/>
          </a:prstGeom>
          <a:noFill/>
          <a:ln w="9525">
            <a:noFill/>
            <a:miter lim="800000"/>
            <a:headEnd/>
            <a:tailEnd/>
          </a:ln>
          <a:effectLst>
            <a:prstShdw prst="shdw13" dist="53882" dir="13500000">
              <a:srgbClr val="808080"/>
            </a:prstShdw>
          </a:effectLst>
        </p:spPr>
      </p:pic>
      <p:sp>
        <p:nvSpPr>
          <p:cNvPr id="16387"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31745" descr="雪中春7"/>
          <p:cNvPicPr>
            <a:picLocks noChangeAspect="1" noChangeArrowheads="1"/>
          </p:cNvPicPr>
          <p:nvPr/>
        </p:nvPicPr>
        <p:blipFill>
          <a:blip r:embed="rId2" cstate="print"/>
          <a:srcRect/>
          <a:stretch>
            <a:fillRect/>
          </a:stretch>
        </p:blipFill>
        <p:spPr bwMode="auto">
          <a:xfrm>
            <a:off x="838200" y="554038"/>
            <a:ext cx="4191000" cy="3305175"/>
          </a:xfrm>
          <a:prstGeom prst="rect">
            <a:avLst/>
          </a:prstGeom>
          <a:noFill/>
          <a:ln w="9525">
            <a:noFill/>
            <a:miter lim="800000"/>
            <a:headEnd/>
            <a:tailEnd/>
          </a:ln>
        </p:spPr>
      </p:pic>
      <p:pic>
        <p:nvPicPr>
          <p:cNvPr id="17410" name="图片 31746" descr="雪中春6"/>
          <p:cNvPicPr>
            <a:picLocks noChangeAspect="1" noChangeArrowheads="1"/>
          </p:cNvPicPr>
          <p:nvPr/>
        </p:nvPicPr>
        <p:blipFill>
          <a:blip r:embed="rId3" cstate="print"/>
          <a:srcRect/>
          <a:stretch>
            <a:fillRect/>
          </a:stretch>
        </p:blipFill>
        <p:spPr bwMode="auto">
          <a:xfrm>
            <a:off x="4572000" y="3429000"/>
            <a:ext cx="3657600" cy="2724150"/>
          </a:xfrm>
          <a:prstGeom prst="rect">
            <a:avLst/>
          </a:prstGeom>
          <a:noFill/>
          <a:ln w="9525">
            <a:solidFill>
              <a:schemeClr val="tx1"/>
            </a:solidFill>
            <a:miter lim="800000"/>
            <a:headEnd/>
            <a:tailEnd/>
          </a:ln>
        </p:spPr>
      </p:pic>
      <p:sp>
        <p:nvSpPr>
          <p:cNvPr id="17411"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32769"/>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白中隐青的单瓣梅花，</a:t>
            </a:r>
          </a:p>
        </p:txBody>
      </p:sp>
      <p:pic>
        <p:nvPicPr>
          <p:cNvPr id="18434" name="图片 32770" descr="200415185937429"/>
          <p:cNvPicPr>
            <a:picLocks noChangeAspect="1" noChangeArrowheads="1"/>
          </p:cNvPicPr>
          <p:nvPr/>
        </p:nvPicPr>
        <p:blipFill>
          <a:blip r:embed="rId2" cstate="print"/>
          <a:srcRect/>
          <a:stretch>
            <a:fillRect/>
          </a:stretch>
        </p:blipFill>
        <p:spPr bwMode="auto">
          <a:xfrm>
            <a:off x="533400" y="2743200"/>
            <a:ext cx="4648200" cy="3486150"/>
          </a:xfrm>
          <a:prstGeom prst="rect">
            <a:avLst/>
          </a:prstGeom>
          <a:noFill/>
          <a:ln w="9525">
            <a:solidFill>
              <a:schemeClr val="tx1"/>
            </a:solidFill>
            <a:miter lim="800000"/>
            <a:headEnd/>
            <a:tailEnd/>
          </a:ln>
        </p:spPr>
      </p:pic>
      <p:pic>
        <p:nvPicPr>
          <p:cNvPr id="18435" name="图片 32771" descr="20041519014765"/>
          <p:cNvPicPr>
            <a:picLocks noChangeAspect="1" noChangeArrowheads="1"/>
          </p:cNvPicPr>
          <p:nvPr/>
        </p:nvPicPr>
        <p:blipFill>
          <a:blip r:embed="rId3" cstate="print"/>
          <a:srcRect/>
          <a:stretch>
            <a:fillRect/>
          </a:stretch>
        </p:blipFill>
        <p:spPr bwMode="auto">
          <a:xfrm>
            <a:off x="4572000" y="1447800"/>
            <a:ext cx="3581400" cy="2914650"/>
          </a:xfrm>
          <a:prstGeom prst="rect">
            <a:avLst/>
          </a:prstGeom>
          <a:noFill/>
          <a:ln w="9525">
            <a:solidFill>
              <a:schemeClr val="tx1"/>
            </a:solidFill>
            <a:miter lim="800000"/>
            <a:headEnd/>
            <a:tailEnd/>
          </a:ln>
        </p:spPr>
      </p:pic>
      <p:sp>
        <p:nvSpPr>
          <p:cNvPr id="18436"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33793"/>
          <p:cNvSpPr txBox="1">
            <a:spLocks noChangeArrowheads="1"/>
          </p:cNvSpPr>
          <p:nvPr/>
        </p:nvSpPr>
        <p:spPr bwMode="auto">
          <a:xfrm>
            <a:off x="0" y="3048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深黄的磐口的蜡梅花；</a:t>
            </a:r>
          </a:p>
        </p:txBody>
      </p:sp>
      <p:pic>
        <p:nvPicPr>
          <p:cNvPr id="19458" name="图片 33794" descr="200415185637492"/>
          <p:cNvPicPr>
            <a:picLocks noChangeAspect="1" noChangeArrowheads="1"/>
          </p:cNvPicPr>
          <p:nvPr/>
        </p:nvPicPr>
        <p:blipFill>
          <a:blip r:embed="rId2" cstate="print"/>
          <a:srcRect/>
          <a:stretch>
            <a:fillRect/>
          </a:stretch>
        </p:blipFill>
        <p:spPr bwMode="auto">
          <a:xfrm>
            <a:off x="2286000" y="1295400"/>
            <a:ext cx="4487863" cy="4953000"/>
          </a:xfrm>
          <a:prstGeom prst="rect">
            <a:avLst/>
          </a:prstGeom>
          <a:noFill/>
          <a:ln w="9525">
            <a:solidFill>
              <a:schemeClr val="hlink"/>
            </a:solidFill>
            <a:miter lim="800000"/>
            <a:headEnd/>
            <a:tailEnd/>
          </a:ln>
          <a:effectLst>
            <a:prstShdw prst="shdw13" dist="53882" dir="13500000">
              <a:srgbClr val="808080"/>
            </a:prstShdw>
          </a:effectLst>
        </p:spPr>
      </p:pic>
      <p:sp>
        <p:nvSpPr>
          <p:cNvPr id="19459"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4817"/>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雪下面还有冷绿的杂草。 </a:t>
            </a:r>
          </a:p>
        </p:txBody>
      </p:sp>
      <p:pic>
        <p:nvPicPr>
          <p:cNvPr id="20482" name="图片 34818" descr="杂草地"/>
          <p:cNvPicPr>
            <a:picLocks noChangeAspect="1" noChangeArrowheads="1"/>
          </p:cNvPicPr>
          <p:nvPr/>
        </p:nvPicPr>
        <p:blipFill>
          <a:blip r:embed="rId2" cstate="print"/>
          <a:srcRect/>
          <a:stretch>
            <a:fillRect/>
          </a:stretch>
        </p:blipFill>
        <p:spPr bwMode="auto">
          <a:xfrm>
            <a:off x="5257800" y="1219200"/>
            <a:ext cx="3389313" cy="5105400"/>
          </a:xfrm>
          <a:prstGeom prst="rect">
            <a:avLst/>
          </a:prstGeom>
          <a:noFill/>
          <a:ln w="9525">
            <a:solidFill>
              <a:schemeClr val="tx1"/>
            </a:solidFill>
            <a:miter lim="800000"/>
            <a:headEnd/>
            <a:tailEnd/>
          </a:ln>
        </p:spPr>
      </p:pic>
      <p:pic>
        <p:nvPicPr>
          <p:cNvPr id="20483" name="图片 34819" descr="1077549046_403a17f608220dd500007422035"/>
          <p:cNvPicPr>
            <a:picLocks noChangeAspect="1" noChangeArrowheads="1"/>
          </p:cNvPicPr>
          <p:nvPr/>
        </p:nvPicPr>
        <p:blipFill>
          <a:blip r:embed="rId3" cstate="print"/>
          <a:srcRect/>
          <a:stretch>
            <a:fillRect/>
          </a:stretch>
        </p:blipFill>
        <p:spPr bwMode="auto">
          <a:xfrm>
            <a:off x="228600" y="2057400"/>
            <a:ext cx="4572000" cy="3254375"/>
          </a:xfrm>
          <a:prstGeom prst="rect">
            <a:avLst/>
          </a:prstGeom>
          <a:noFill/>
          <a:ln w="9525">
            <a:noFill/>
            <a:miter lim="800000"/>
            <a:headEnd/>
            <a:tailEnd/>
          </a:ln>
        </p:spPr>
      </p:pic>
      <p:sp>
        <p:nvSpPr>
          <p:cNvPr id="20484"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35841"/>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胡蝶确乎没有；蜜蜂是否来采山茶花和梅花的蜜，我可记不真切了。</a:t>
            </a:r>
            <a:r>
              <a:rPr lang="zh-CN" altLang="en-US" sz="2400">
                <a:solidFill>
                  <a:srgbClr val="800000"/>
                </a:solidFill>
                <a:latin typeface="方正舒体" pitchFamily="2" charset="-122"/>
                <a:ea typeface="方正舒体" pitchFamily="2" charset="-122"/>
              </a:rPr>
              <a:t> </a:t>
            </a:r>
          </a:p>
        </p:txBody>
      </p:sp>
      <p:pic>
        <p:nvPicPr>
          <p:cNvPr id="21506" name="图片 35842" descr="雪中春"/>
          <p:cNvPicPr>
            <a:picLocks noChangeAspect="1" noChangeArrowheads="1"/>
          </p:cNvPicPr>
          <p:nvPr/>
        </p:nvPicPr>
        <p:blipFill>
          <a:blip r:embed="rId2" cstate="print"/>
          <a:srcRect/>
          <a:stretch>
            <a:fillRect/>
          </a:stretch>
        </p:blipFill>
        <p:spPr bwMode="auto">
          <a:xfrm>
            <a:off x="381000" y="1219200"/>
            <a:ext cx="4318000" cy="3327400"/>
          </a:xfrm>
          <a:prstGeom prst="rect">
            <a:avLst/>
          </a:prstGeom>
          <a:noFill/>
          <a:ln w="12700">
            <a:solidFill>
              <a:schemeClr val="bg2"/>
            </a:solidFill>
            <a:miter lim="800000"/>
            <a:headEnd/>
            <a:tailEnd/>
          </a:ln>
          <a:effectLst>
            <a:prstShdw prst="shdw13" dist="53882" dir="13500000">
              <a:srgbClr val="808080"/>
            </a:prstShdw>
          </a:effectLst>
        </p:spPr>
      </p:pic>
      <p:pic>
        <p:nvPicPr>
          <p:cNvPr id="21507" name="图片 35843" descr="雪中春1"/>
          <p:cNvPicPr>
            <a:picLocks noChangeAspect="1" noChangeArrowheads="1"/>
          </p:cNvPicPr>
          <p:nvPr/>
        </p:nvPicPr>
        <p:blipFill>
          <a:blip r:embed="rId3" cstate="print"/>
          <a:srcRect/>
          <a:stretch>
            <a:fillRect/>
          </a:stretch>
        </p:blipFill>
        <p:spPr bwMode="auto">
          <a:xfrm>
            <a:off x="4419600" y="2971800"/>
            <a:ext cx="4419600" cy="2987675"/>
          </a:xfrm>
          <a:prstGeom prst="rect">
            <a:avLst/>
          </a:prstGeom>
          <a:noFill/>
          <a:ln w="9525">
            <a:noFill/>
            <a:miter lim="800000"/>
            <a:headEnd/>
            <a:tailEnd/>
          </a:ln>
        </p:spPr>
      </p:pic>
      <p:sp>
        <p:nvSpPr>
          <p:cNvPr id="21508"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图片 6145" descr="pic126_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098" name="矩形 6146"/>
          <p:cNvSpPr>
            <a:spLocks noChangeArrowheads="1" noChangeShapeType="1" noTextEdit="1"/>
          </p:cNvSpPr>
          <p:nvPr/>
        </p:nvSpPr>
        <p:spPr bwMode="auto">
          <a:xfrm>
            <a:off x="3352800" y="1600200"/>
            <a:ext cx="2819400" cy="2667000"/>
          </a:xfrm>
          <a:prstGeom prst="rect">
            <a:avLst/>
          </a:prstGeom>
        </p:spPr>
        <p:txBody>
          <a:bodyPr wrap="none" fromWordArt="1">
            <a:prstTxWarp prst="textPlain">
              <a:avLst>
                <a:gd name="adj" fmla="val 50000"/>
              </a:avLst>
            </a:prstTxWarp>
          </a:bodyPr>
          <a:lstStyle/>
          <a:p>
            <a:pPr algn="ctr"/>
            <a:r>
              <a:rPr lang="zh-CN" altLang="en-US" sz="3600" spc="720">
                <a:ln w="9525">
                  <a:noFill/>
                  <a:round/>
                  <a:headEnd/>
                  <a:tailEnd/>
                </a:ln>
                <a:solidFill>
                  <a:srgbClr val="FF00FF"/>
                </a:solidFill>
                <a:effectLst>
                  <a:outerShdw dist="45791" dir="3378596" algn="ctr" rotWithShape="0">
                    <a:srgbClr val="4D4D4D">
                      <a:alpha val="79999"/>
                    </a:srgbClr>
                  </a:outerShdw>
                </a:effectLst>
                <a:latin typeface="华文行楷"/>
                <a:ea typeface="华文行楷"/>
              </a:rPr>
              <a:t>雪</a:t>
            </a:r>
          </a:p>
        </p:txBody>
      </p:sp>
      <p:sp>
        <p:nvSpPr>
          <p:cNvPr id="4099" name="矩形 6147"/>
          <p:cNvSpPr>
            <a:spLocks noChangeArrowheads="1" noChangeShapeType="1" noTextEdit="1"/>
          </p:cNvSpPr>
          <p:nvPr/>
        </p:nvSpPr>
        <p:spPr bwMode="auto">
          <a:xfrm rot="5400000">
            <a:off x="1600200" y="4953000"/>
            <a:ext cx="2057400" cy="990600"/>
          </a:xfrm>
          <a:prstGeom prst="rect">
            <a:avLst/>
          </a:prstGeom>
        </p:spPr>
        <p:txBody>
          <a:bodyPr vert="eaVert" wrap="none" fromWordArt="1">
            <a:prstTxWarp prst="textPlain">
              <a:avLst>
                <a:gd name="adj" fmla="val 50000"/>
              </a:avLst>
            </a:prstTxWarp>
            <a:scene3d>
              <a:camera prst="legacyPerspectiveFront">
                <a:rot lat="20639999" lon="20699999" rev="0"/>
              </a:camera>
              <a:lightRig rig="legacyNormal3" dir="l"/>
            </a:scene3d>
            <a:sp3d extrusionH="201600" prstMaterial="legacyPlastic">
              <a:extrusionClr>
                <a:srgbClr val="FF9966"/>
              </a:extrusionClr>
            </a:sp3d>
          </a:bodyPr>
          <a:lstStyle/>
          <a:p>
            <a:pPr algn="ctr" fontAlgn="auto"/>
            <a:r>
              <a:rPr lang="zh-CN" altLang="en-US" sz="3600">
                <a:ln w="9525">
                  <a:noFill/>
                  <a:round/>
                  <a:headEnd/>
                  <a:tailEnd/>
                </a:ln>
                <a:solidFill>
                  <a:srgbClr val="CC0000"/>
                </a:solidFill>
                <a:latin typeface="宋体"/>
                <a:ea typeface="宋体"/>
              </a:rPr>
              <a:t>鲁迅</a:t>
            </a:r>
          </a:p>
        </p:txBody>
      </p:sp>
      <p:sp>
        <p:nvSpPr>
          <p:cNvPr id="4100"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36865" descr="雪中春11"/>
          <p:cNvPicPr>
            <a:picLocks noChangeAspect="1" noChangeArrowheads="1"/>
          </p:cNvPicPr>
          <p:nvPr/>
        </p:nvPicPr>
        <p:blipFill>
          <a:blip r:embed="rId2" cstate="print"/>
          <a:srcRect/>
          <a:stretch>
            <a:fillRect/>
          </a:stretch>
        </p:blipFill>
        <p:spPr bwMode="auto">
          <a:xfrm>
            <a:off x="457200" y="3048000"/>
            <a:ext cx="2339975" cy="3243263"/>
          </a:xfrm>
          <a:prstGeom prst="rect">
            <a:avLst/>
          </a:prstGeom>
          <a:noFill/>
          <a:ln w="9525">
            <a:solidFill>
              <a:schemeClr val="folHlink"/>
            </a:solidFill>
            <a:miter lim="800000"/>
            <a:headEnd/>
            <a:tailEnd/>
          </a:ln>
        </p:spPr>
      </p:pic>
      <p:sp>
        <p:nvSpPr>
          <p:cNvPr id="22530" name="文本框 36866"/>
          <p:cNvSpPr txBox="1">
            <a:spLocks noChangeArrowheads="1"/>
          </p:cNvSpPr>
          <p:nvPr/>
        </p:nvSpPr>
        <p:spPr bwMode="auto">
          <a:xfrm>
            <a:off x="0" y="228600"/>
            <a:ext cx="9144000" cy="822325"/>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但我的眼前仿佛看见冬花开在雪野中，有许多蜜蜂们忙碌地飞着，也听得他们嗡嗡地闹着。</a:t>
            </a:r>
          </a:p>
        </p:txBody>
      </p:sp>
      <p:pic>
        <p:nvPicPr>
          <p:cNvPr id="22531" name="图片 36867" descr="雪中春4"/>
          <p:cNvPicPr>
            <a:picLocks noChangeAspect="1" noChangeArrowheads="1"/>
          </p:cNvPicPr>
          <p:nvPr/>
        </p:nvPicPr>
        <p:blipFill>
          <a:blip r:embed="rId3" cstate="print"/>
          <a:srcRect/>
          <a:stretch>
            <a:fillRect/>
          </a:stretch>
        </p:blipFill>
        <p:spPr bwMode="auto">
          <a:xfrm>
            <a:off x="2590800" y="1447800"/>
            <a:ext cx="3386138" cy="3352800"/>
          </a:xfrm>
          <a:prstGeom prst="rect">
            <a:avLst/>
          </a:prstGeom>
          <a:noFill/>
          <a:ln w="9525">
            <a:solidFill>
              <a:schemeClr val="bg2"/>
            </a:solidFill>
            <a:miter lim="800000"/>
            <a:headEnd/>
            <a:tailEnd/>
          </a:ln>
        </p:spPr>
      </p:pic>
      <p:pic>
        <p:nvPicPr>
          <p:cNvPr id="22532" name="图片 36868" descr="雪中春2"/>
          <p:cNvPicPr>
            <a:picLocks noChangeAspect="1" noChangeArrowheads="1"/>
          </p:cNvPicPr>
          <p:nvPr/>
        </p:nvPicPr>
        <p:blipFill>
          <a:blip r:embed="rId4" cstate="print"/>
          <a:srcRect/>
          <a:stretch>
            <a:fillRect/>
          </a:stretch>
        </p:blipFill>
        <p:spPr bwMode="auto">
          <a:xfrm>
            <a:off x="5638800" y="2895600"/>
            <a:ext cx="2971800" cy="2514600"/>
          </a:xfrm>
          <a:prstGeom prst="rect">
            <a:avLst/>
          </a:prstGeom>
          <a:noFill/>
          <a:ln w="9525">
            <a:noFill/>
            <a:miter lim="800000"/>
            <a:headEnd/>
            <a:tailEnd/>
          </a:ln>
        </p:spPr>
      </p:pic>
      <p:sp>
        <p:nvSpPr>
          <p:cNvPr id="22533"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37889"/>
          <p:cNvSpPr txBox="1">
            <a:spLocks noChangeArrowheads="1"/>
          </p:cNvSpPr>
          <p:nvPr/>
        </p:nvSpPr>
        <p:spPr bwMode="auto">
          <a:xfrm>
            <a:off x="0" y="228600"/>
            <a:ext cx="9144000" cy="822325"/>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孩子们呵着冻得通红，像紫芽姜一般的小手，七八个一齐来塑雪罗汉。因为不成功，谁的父亲也来帮忙了。 </a:t>
            </a:r>
          </a:p>
        </p:txBody>
      </p:sp>
      <p:pic>
        <p:nvPicPr>
          <p:cNvPr id="23554" name="图片 37890" descr="nanatp158"/>
          <p:cNvPicPr>
            <a:picLocks noChangeAspect="1" noChangeArrowheads="1"/>
          </p:cNvPicPr>
          <p:nvPr/>
        </p:nvPicPr>
        <p:blipFill>
          <a:blip r:embed="rId2" cstate="print"/>
          <a:srcRect/>
          <a:stretch>
            <a:fillRect/>
          </a:stretch>
        </p:blipFill>
        <p:spPr bwMode="auto">
          <a:xfrm>
            <a:off x="4343400" y="3048000"/>
            <a:ext cx="4114800" cy="3130550"/>
          </a:xfrm>
          <a:prstGeom prst="rect">
            <a:avLst/>
          </a:prstGeom>
          <a:noFill/>
          <a:ln w="9525">
            <a:solidFill>
              <a:schemeClr val="tx1"/>
            </a:solidFill>
            <a:miter lim="800000"/>
            <a:headEnd/>
            <a:tailEnd/>
          </a:ln>
        </p:spPr>
      </p:pic>
      <p:pic>
        <p:nvPicPr>
          <p:cNvPr id="23555" name="图片 37891" descr="nanatp160"/>
          <p:cNvPicPr>
            <a:picLocks noChangeAspect="1" noChangeArrowheads="1"/>
          </p:cNvPicPr>
          <p:nvPr/>
        </p:nvPicPr>
        <p:blipFill>
          <a:blip r:embed="rId3" cstate="print"/>
          <a:srcRect/>
          <a:stretch>
            <a:fillRect/>
          </a:stretch>
        </p:blipFill>
        <p:spPr bwMode="auto">
          <a:xfrm>
            <a:off x="457200" y="1752600"/>
            <a:ext cx="4191000" cy="3059113"/>
          </a:xfrm>
          <a:prstGeom prst="rect">
            <a:avLst/>
          </a:prstGeom>
          <a:noFill/>
          <a:ln w="9525">
            <a:solidFill>
              <a:schemeClr val="folHlink"/>
            </a:solidFill>
            <a:miter lim="800000"/>
            <a:headEnd/>
            <a:tailEnd/>
          </a:ln>
          <a:effectLst>
            <a:prstShdw prst="shdw13" dist="53882" dir="13500000">
              <a:srgbClr val="808080"/>
            </a:prstShdw>
          </a:effectLst>
        </p:spPr>
      </p:pic>
      <p:sp>
        <p:nvSpPr>
          <p:cNvPr id="23556"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38913"/>
          <p:cNvSpPr txBox="1">
            <a:spLocks noChangeArrowheads="1"/>
          </p:cNvSpPr>
          <p:nvPr/>
        </p:nvSpPr>
        <p:spPr bwMode="auto">
          <a:xfrm>
            <a:off x="0" y="228600"/>
            <a:ext cx="9144000" cy="822325"/>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罗汉就塑得比孩子们高得多，虽然不过是上小下大的一堆，终于分不清是壶卢还是罗汉；</a:t>
            </a:r>
          </a:p>
        </p:txBody>
      </p:sp>
      <p:pic>
        <p:nvPicPr>
          <p:cNvPr id="24578" name="图片 38914" descr="雪人16"/>
          <p:cNvPicPr>
            <a:picLocks noChangeAspect="1" noChangeArrowheads="1"/>
          </p:cNvPicPr>
          <p:nvPr/>
        </p:nvPicPr>
        <p:blipFill>
          <a:blip r:embed="rId2" cstate="print"/>
          <a:srcRect/>
          <a:stretch>
            <a:fillRect/>
          </a:stretch>
        </p:blipFill>
        <p:spPr bwMode="auto">
          <a:xfrm>
            <a:off x="609600" y="2590800"/>
            <a:ext cx="3008313" cy="3654425"/>
          </a:xfrm>
          <a:prstGeom prst="rect">
            <a:avLst/>
          </a:prstGeom>
          <a:noFill/>
          <a:ln w="9525">
            <a:solidFill>
              <a:schemeClr val="tx1"/>
            </a:solidFill>
            <a:miter lim="800000"/>
            <a:headEnd/>
            <a:tailEnd/>
          </a:ln>
        </p:spPr>
      </p:pic>
      <p:pic>
        <p:nvPicPr>
          <p:cNvPr id="24579" name="图片 38915" descr="雪人1"/>
          <p:cNvPicPr>
            <a:picLocks noChangeAspect="1" noChangeArrowheads="1"/>
          </p:cNvPicPr>
          <p:nvPr/>
        </p:nvPicPr>
        <p:blipFill>
          <a:blip r:embed="rId3" cstate="print"/>
          <a:srcRect/>
          <a:stretch>
            <a:fillRect/>
          </a:stretch>
        </p:blipFill>
        <p:spPr bwMode="auto">
          <a:xfrm>
            <a:off x="4343400" y="1752600"/>
            <a:ext cx="4305300" cy="3657600"/>
          </a:xfrm>
          <a:prstGeom prst="rect">
            <a:avLst/>
          </a:prstGeom>
          <a:noFill/>
          <a:ln w="9525">
            <a:solidFill>
              <a:schemeClr val="tx1"/>
            </a:solidFill>
            <a:miter lim="800000"/>
            <a:headEnd/>
            <a:tailEnd/>
          </a:ln>
        </p:spPr>
      </p:pic>
      <p:sp>
        <p:nvSpPr>
          <p:cNvPr id="24580"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39937"/>
          <p:cNvSpPr txBox="1">
            <a:spLocks noChangeArrowheads="1"/>
          </p:cNvSpPr>
          <p:nvPr/>
        </p:nvSpPr>
        <p:spPr bwMode="auto">
          <a:xfrm>
            <a:off x="0" y="3048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然而很洁白，很明艳，以自身的滋润相粘结，整个地闪闪地生光。 </a:t>
            </a:r>
          </a:p>
        </p:txBody>
      </p:sp>
      <p:pic>
        <p:nvPicPr>
          <p:cNvPr id="25602" name="图片 39938" descr="雪人9"/>
          <p:cNvPicPr>
            <a:picLocks noChangeAspect="1" noChangeArrowheads="1"/>
          </p:cNvPicPr>
          <p:nvPr/>
        </p:nvPicPr>
        <p:blipFill>
          <a:blip r:embed="rId2" cstate="print"/>
          <a:srcRect/>
          <a:stretch>
            <a:fillRect/>
          </a:stretch>
        </p:blipFill>
        <p:spPr bwMode="auto">
          <a:xfrm>
            <a:off x="3810000" y="1371600"/>
            <a:ext cx="4191000" cy="4191000"/>
          </a:xfrm>
          <a:prstGeom prst="rect">
            <a:avLst/>
          </a:prstGeom>
          <a:noFill/>
          <a:ln w="9525">
            <a:solidFill>
              <a:schemeClr val="tx1"/>
            </a:solidFill>
            <a:miter lim="800000"/>
            <a:headEnd/>
            <a:tailEnd/>
          </a:ln>
          <a:effectLst>
            <a:prstShdw prst="shdw13" dist="53882" dir="13500000">
              <a:srgbClr val="808080"/>
            </a:prstShdw>
          </a:effectLst>
        </p:spPr>
      </p:pic>
      <p:pic>
        <p:nvPicPr>
          <p:cNvPr id="25603" name="图片 39939" descr="雪人11"/>
          <p:cNvPicPr>
            <a:picLocks noChangeAspect="1" noChangeArrowheads="1"/>
          </p:cNvPicPr>
          <p:nvPr/>
        </p:nvPicPr>
        <p:blipFill>
          <a:blip r:embed="rId3" cstate="print"/>
          <a:srcRect/>
          <a:stretch>
            <a:fillRect/>
          </a:stretch>
        </p:blipFill>
        <p:spPr bwMode="auto">
          <a:xfrm>
            <a:off x="1066800" y="3124200"/>
            <a:ext cx="3086100" cy="3086100"/>
          </a:xfrm>
          <a:prstGeom prst="rect">
            <a:avLst/>
          </a:prstGeom>
          <a:noFill/>
          <a:ln w="9525">
            <a:solidFill>
              <a:schemeClr val="tx1"/>
            </a:solidFill>
            <a:miter lim="800000"/>
            <a:headEnd/>
            <a:tailEnd/>
          </a:ln>
        </p:spPr>
      </p:pic>
      <p:sp>
        <p:nvSpPr>
          <p:cNvPr id="25604"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40961"/>
          <p:cNvSpPr txBox="1">
            <a:spLocks noChangeArrowheads="1"/>
          </p:cNvSpPr>
          <p:nvPr/>
        </p:nvSpPr>
        <p:spPr bwMode="auto">
          <a:xfrm>
            <a:off x="0" y="228600"/>
            <a:ext cx="9144000" cy="822325"/>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D60093"/>
                </a:solidFill>
                <a:latin typeface="方正舒体" pitchFamily="2" charset="-122"/>
                <a:ea typeface="方正舒体" pitchFamily="2" charset="-122"/>
              </a:rPr>
              <a:t>孩子们用龙眼核给他做眼珠，又从谁的母亲的脂粉奁中偷得胭脂来涂在嘴唇上。</a:t>
            </a:r>
          </a:p>
        </p:txBody>
      </p:sp>
      <p:pic>
        <p:nvPicPr>
          <p:cNvPr id="26626" name="图片 40962" descr="雪人5"/>
          <p:cNvPicPr>
            <a:picLocks noChangeAspect="1" noChangeArrowheads="1"/>
          </p:cNvPicPr>
          <p:nvPr/>
        </p:nvPicPr>
        <p:blipFill>
          <a:blip r:embed="rId2" cstate="print"/>
          <a:srcRect/>
          <a:stretch>
            <a:fillRect/>
          </a:stretch>
        </p:blipFill>
        <p:spPr bwMode="auto">
          <a:xfrm>
            <a:off x="4572000" y="1371600"/>
            <a:ext cx="3902075" cy="2786063"/>
          </a:xfrm>
          <a:prstGeom prst="rect">
            <a:avLst/>
          </a:prstGeom>
          <a:noFill/>
          <a:ln w="9525">
            <a:noFill/>
            <a:miter lim="800000"/>
            <a:headEnd/>
            <a:tailEnd/>
          </a:ln>
        </p:spPr>
      </p:pic>
      <p:pic>
        <p:nvPicPr>
          <p:cNvPr id="26627" name="图片 40963" descr="雪人7"/>
          <p:cNvPicPr>
            <a:picLocks noChangeAspect="1" noChangeArrowheads="1"/>
          </p:cNvPicPr>
          <p:nvPr/>
        </p:nvPicPr>
        <p:blipFill>
          <a:blip r:embed="rId3" cstate="print"/>
          <a:srcRect/>
          <a:stretch>
            <a:fillRect/>
          </a:stretch>
        </p:blipFill>
        <p:spPr bwMode="auto">
          <a:xfrm>
            <a:off x="685800" y="2590800"/>
            <a:ext cx="3303588" cy="3360738"/>
          </a:xfrm>
          <a:prstGeom prst="rect">
            <a:avLst/>
          </a:prstGeom>
          <a:noFill/>
          <a:ln w="9525">
            <a:solidFill>
              <a:schemeClr val="tx1"/>
            </a:solidFill>
            <a:miter lim="800000"/>
            <a:headEnd/>
            <a:tailEnd/>
          </a:ln>
        </p:spPr>
      </p:pic>
      <p:sp>
        <p:nvSpPr>
          <p:cNvPr id="26628"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41985"/>
          <p:cNvSpPr txBox="1">
            <a:spLocks noChangeArrowheads="1"/>
          </p:cNvSpPr>
          <p:nvPr/>
        </p:nvSpPr>
        <p:spPr bwMode="auto">
          <a:xfrm>
            <a:off x="0" y="228600"/>
            <a:ext cx="8382000" cy="457200"/>
          </a:xfrm>
          <a:prstGeom prst="rect">
            <a:avLst/>
          </a:prstGeom>
          <a:noFill/>
          <a:ln w="9525">
            <a:noFill/>
            <a:miter lim="800000"/>
            <a:headEnd/>
            <a:tailEnd/>
          </a:ln>
        </p:spPr>
        <p:txBody>
          <a:bodyPr>
            <a:spAutoFit/>
          </a:bodyPr>
          <a:lstStyle/>
          <a:p>
            <a:pPr>
              <a:spcBef>
                <a:spcPct val="50000"/>
              </a:spcBef>
            </a:pPr>
            <a:endParaRPr lang="zh-CN" altLang="en-US" sz="2400">
              <a:latin typeface="Times New Roman" pitchFamily="18" charset="0"/>
            </a:endParaRPr>
          </a:p>
        </p:txBody>
      </p:sp>
      <p:sp>
        <p:nvSpPr>
          <p:cNvPr id="27650" name="文本框 41986"/>
          <p:cNvSpPr txBox="1">
            <a:spLocks noChangeArrowheads="1"/>
          </p:cNvSpPr>
          <p:nvPr/>
        </p:nvSpPr>
        <p:spPr bwMode="auto">
          <a:xfrm>
            <a:off x="0" y="228600"/>
            <a:ext cx="9144000" cy="1004888"/>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en-US" altLang="zh-CN" sz="2400">
                <a:solidFill>
                  <a:srgbClr val="800000"/>
                </a:solidFill>
                <a:latin typeface="方正舒体" pitchFamily="2" charset="-122"/>
                <a:ea typeface="方正舒体" pitchFamily="2" charset="-122"/>
              </a:rPr>
              <a:t> </a:t>
            </a:r>
            <a:r>
              <a:rPr lang="zh-CN" altLang="en-US" sz="2400" b="1">
                <a:solidFill>
                  <a:srgbClr val="0000FF"/>
                </a:solidFill>
                <a:latin typeface="方正舒体" pitchFamily="2" charset="-122"/>
                <a:ea typeface="方正舒体" pitchFamily="2" charset="-122"/>
              </a:rPr>
              <a:t>这回确是一个大阿罗汉了。他也就目光灼灼地</a:t>
            </a:r>
          </a:p>
          <a:p>
            <a:pPr algn="ctr">
              <a:spcBef>
                <a:spcPct val="50000"/>
              </a:spcBef>
            </a:pPr>
            <a:r>
              <a:rPr lang="zh-CN" altLang="en-US" sz="2400" b="1">
                <a:solidFill>
                  <a:srgbClr val="0000FF"/>
                </a:solidFill>
                <a:latin typeface="方正舒体" pitchFamily="2" charset="-122"/>
                <a:ea typeface="方正舒体" pitchFamily="2" charset="-122"/>
              </a:rPr>
              <a:t>嘴唇通红地坐在雪地里。</a:t>
            </a:r>
          </a:p>
        </p:txBody>
      </p:sp>
      <p:pic>
        <p:nvPicPr>
          <p:cNvPr id="27651" name="图片 41987" descr="雪人13"/>
          <p:cNvPicPr>
            <a:picLocks noChangeAspect="1" noChangeArrowheads="1"/>
          </p:cNvPicPr>
          <p:nvPr/>
        </p:nvPicPr>
        <p:blipFill>
          <a:blip r:embed="rId2" cstate="print"/>
          <a:srcRect/>
          <a:stretch>
            <a:fillRect/>
          </a:stretch>
        </p:blipFill>
        <p:spPr bwMode="auto">
          <a:xfrm>
            <a:off x="4267200" y="2286000"/>
            <a:ext cx="4267200" cy="3135313"/>
          </a:xfrm>
          <a:prstGeom prst="rect">
            <a:avLst/>
          </a:prstGeom>
          <a:noFill/>
          <a:ln w="9525">
            <a:noFill/>
            <a:miter lim="800000"/>
            <a:headEnd/>
            <a:tailEnd/>
          </a:ln>
        </p:spPr>
      </p:pic>
      <p:pic>
        <p:nvPicPr>
          <p:cNvPr id="27652" name="图片 41988" descr="雪人12"/>
          <p:cNvPicPr>
            <a:picLocks noChangeAspect="1" noChangeArrowheads="1"/>
          </p:cNvPicPr>
          <p:nvPr/>
        </p:nvPicPr>
        <p:blipFill>
          <a:blip r:embed="rId3" cstate="print"/>
          <a:srcRect/>
          <a:stretch>
            <a:fillRect/>
          </a:stretch>
        </p:blipFill>
        <p:spPr bwMode="auto">
          <a:xfrm>
            <a:off x="381000" y="3048000"/>
            <a:ext cx="3695700" cy="2435225"/>
          </a:xfrm>
          <a:prstGeom prst="rect">
            <a:avLst/>
          </a:prstGeom>
          <a:noFill/>
          <a:ln w="9525">
            <a:noFill/>
            <a:miter lim="800000"/>
            <a:headEnd/>
            <a:tailEnd/>
          </a:ln>
        </p:spPr>
      </p:pic>
      <p:sp>
        <p:nvSpPr>
          <p:cNvPr id="27653"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43009"/>
          <p:cNvSpPr txBox="1">
            <a:spLocks noChangeArrowheads="1"/>
          </p:cNvSpPr>
          <p:nvPr/>
        </p:nvSpPr>
        <p:spPr bwMode="auto">
          <a:xfrm>
            <a:off x="0" y="228600"/>
            <a:ext cx="9144000" cy="1004888"/>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第二天还有几个孩子来访问他；对了他拍手，点头，嘻笑。</a:t>
            </a:r>
          </a:p>
          <a:p>
            <a:pPr algn="ctr">
              <a:spcBef>
                <a:spcPct val="50000"/>
              </a:spcBef>
            </a:pPr>
            <a:r>
              <a:rPr lang="zh-CN" altLang="en-US" sz="2400" b="1">
                <a:solidFill>
                  <a:srgbClr val="0000FF"/>
                </a:solidFill>
                <a:latin typeface="方正舒体" pitchFamily="2" charset="-122"/>
                <a:ea typeface="方正舒体" pitchFamily="2" charset="-122"/>
              </a:rPr>
              <a:t>但他终于独自坐着了。</a:t>
            </a:r>
          </a:p>
        </p:txBody>
      </p:sp>
      <p:pic>
        <p:nvPicPr>
          <p:cNvPr id="28674" name="图片 43010" descr="雪人15"/>
          <p:cNvPicPr>
            <a:picLocks noChangeAspect="1" noChangeArrowheads="1"/>
          </p:cNvPicPr>
          <p:nvPr/>
        </p:nvPicPr>
        <p:blipFill>
          <a:blip r:embed="rId2" cstate="print"/>
          <a:srcRect/>
          <a:stretch>
            <a:fillRect/>
          </a:stretch>
        </p:blipFill>
        <p:spPr bwMode="auto">
          <a:xfrm>
            <a:off x="838200" y="1752600"/>
            <a:ext cx="3105150" cy="4206875"/>
          </a:xfrm>
          <a:prstGeom prst="rect">
            <a:avLst/>
          </a:prstGeom>
          <a:noFill/>
          <a:ln w="9525">
            <a:solidFill>
              <a:schemeClr val="hlink"/>
            </a:solidFill>
            <a:miter lim="800000"/>
            <a:headEnd/>
            <a:tailEnd/>
          </a:ln>
        </p:spPr>
      </p:pic>
      <p:sp>
        <p:nvSpPr>
          <p:cNvPr id="28675" name="文本框 43011"/>
          <p:cNvSpPr txBox="1">
            <a:spLocks noChangeArrowheads="1"/>
          </p:cNvSpPr>
          <p:nvPr/>
        </p:nvSpPr>
        <p:spPr bwMode="auto">
          <a:xfrm>
            <a:off x="533400" y="5257800"/>
            <a:ext cx="1524000" cy="457200"/>
          </a:xfrm>
          <a:prstGeom prst="rect">
            <a:avLst/>
          </a:prstGeom>
          <a:solidFill>
            <a:schemeClr val="bg1"/>
          </a:solidFill>
          <a:ln w="9525">
            <a:noFill/>
            <a:miter lim="800000"/>
            <a:headEnd/>
            <a:tailEnd/>
          </a:ln>
        </p:spPr>
        <p:txBody>
          <a:bodyPr>
            <a:spAutoFit/>
          </a:bodyPr>
          <a:lstStyle/>
          <a:p>
            <a:pPr>
              <a:spcBef>
                <a:spcPct val="50000"/>
              </a:spcBef>
            </a:pPr>
            <a:endParaRPr lang="zh-CN" altLang="en-US" sz="2400">
              <a:latin typeface="Times New Roman" pitchFamily="18" charset="0"/>
            </a:endParaRPr>
          </a:p>
        </p:txBody>
      </p:sp>
      <p:pic>
        <p:nvPicPr>
          <p:cNvPr id="28676" name="图片 43012" descr="gif017"/>
          <p:cNvPicPr>
            <a:picLocks noChangeAspect="1" noChangeArrowheads="1"/>
          </p:cNvPicPr>
          <p:nvPr/>
        </p:nvPicPr>
        <p:blipFill>
          <a:blip r:embed="rId3" cstate="print"/>
          <a:srcRect/>
          <a:stretch>
            <a:fillRect/>
          </a:stretch>
        </p:blipFill>
        <p:spPr bwMode="auto">
          <a:xfrm>
            <a:off x="5105400" y="1676400"/>
            <a:ext cx="3055938" cy="4191000"/>
          </a:xfrm>
          <a:prstGeom prst="rect">
            <a:avLst/>
          </a:prstGeom>
          <a:noFill/>
          <a:ln w="9525">
            <a:noFill/>
            <a:miter lim="800000"/>
            <a:headEnd/>
            <a:tailEnd/>
          </a:ln>
        </p:spPr>
      </p:pic>
      <p:sp>
        <p:nvSpPr>
          <p:cNvPr id="28677"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44033"/>
          <p:cNvSpPr txBox="1">
            <a:spLocks noChangeArrowheads="1"/>
          </p:cNvSpPr>
          <p:nvPr/>
        </p:nvSpPr>
        <p:spPr bwMode="auto">
          <a:xfrm>
            <a:off x="0" y="152400"/>
            <a:ext cx="9144000" cy="1370013"/>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晴天又来消释他的皮肤，寒夜又使他结一层冰，化作不透明的水晶模样；连续的晴天又使他成为不知道算什么，</a:t>
            </a:r>
          </a:p>
          <a:p>
            <a:pPr algn="ctr">
              <a:spcBef>
                <a:spcPct val="50000"/>
              </a:spcBef>
            </a:pPr>
            <a:r>
              <a:rPr lang="zh-CN" altLang="en-US" sz="2400" b="1">
                <a:solidFill>
                  <a:srgbClr val="0000FF"/>
                </a:solidFill>
                <a:latin typeface="方正舒体" pitchFamily="2" charset="-122"/>
                <a:ea typeface="方正舒体" pitchFamily="2" charset="-122"/>
              </a:rPr>
              <a:t>而嘴上的胭脂也褪尽了。 </a:t>
            </a:r>
          </a:p>
        </p:txBody>
      </p:sp>
      <p:pic>
        <p:nvPicPr>
          <p:cNvPr id="29698" name="图片 44034" descr="雪人4"/>
          <p:cNvPicPr>
            <a:picLocks noChangeAspect="1" noChangeArrowheads="1"/>
          </p:cNvPicPr>
          <p:nvPr/>
        </p:nvPicPr>
        <p:blipFill>
          <a:blip r:embed="rId2" cstate="print"/>
          <a:srcRect/>
          <a:stretch>
            <a:fillRect/>
          </a:stretch>
        </p:blipFill>
        <p:spPr bwMode="auto">
          <a:xfrm>
            <a:off x="990600" y="2133600"/>
            <a:ext cx="3335338" cy="3886200"/>
          </a:xfrm>
          <a:prstGeom prst="rect">
            <a:avLst/>
          </a:prstGeom>
          <a:noFill/>
          <a:ln w="9525">
            <a:noFill/>
            <a:miter lim="800000"/>
            <a:headEnd/>
            <a:tailEnd/>
          </a:ln>
        </p:spPr>
      </p:pic>
      <p:pic>
        <p:nvPicPr>
          <p:cNvPr id="29699" name="图片 44035" descr="雪人3"/>
          <p:cNvPicPr>
            <a:picLocks noChangeAspect="1" noChangeArrowheads="1"/>
          </p:cNvPicPr>
          <p:nvPr/>
        </p:nvPicPr>
        <p:blipFill>
          <a:blip r:embed="rId3" cstate="print"/>
          <a:srcRect/>
          <a:stretch>
            <a:fillRect/>
          </a:stretch>
        </p:blipFill>
        <p:spPr bwMode="auto">
          <a:xfrm>
            <a:off x="5334000" y="2667000"/>
            <a:ext cx="3033713" cy="2562225"/>
          </a:xfrm>
          <a:prstGeom prst="rect">
            <a:avLst/>
          </a:prstGeom>
          <a:noFill/>
          <a:ln w="9525">
            <a:noFill/>
            <a:miter lim="800000"/>
            <a:headEnd/>
            <a:tailEnd/>
          </a:ln>
        </p:spPr>
      </p:pic>
      <p:sp>
        <p:nvSpPr>
          <p:cNvPr id="29700"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45057"/>
          <p:cNvSpPr txBox="1">
            <a:spLocks noChangeArrowheads="1"/>
          </p:cNvSpPr>
          <p:nvPr/>
        </p:nvSpPr>
        <p:spPr bwMode="auto">
          <a:xfrm>
            <a:off x="0" y="228600"/>
            <a:ext cx="9144000" cy="822325"/>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但是，朔方的雪花在纷飞之后，却永远如粉，如沙，他们决不粘连，撒在屋上，地上，枯草上，就是这样。 </a:t>
            </a:r>
          </a:p>
        </p:txBody>
      </p:sp>
      <p:pic>
        <p:nvPicPr>
          <p:cNvPr id="30722" name="图片 45058" descr="飘雪6"/>
          <p:cNvPicPr>
            <a:picLocks noChangeAspect="1" noChangeArrowheads="1"/>
          </p:cNvPicPr>
          <p:nvPr/>
        </p:nvPicPr>
        <p:blipFill>
          <a:blip r:embed="rId2" cstate="print"/>
          <a:srcRect/>
          <a:stretch>
            <a:fillRect/>
          </a:stretch>
        </p:blipFill>
        <p:spPr bwMode="auto">
          <a:xfrm>
            <a:off x="1447800" y="1600200"/>
            <a:ext cx="5943600" cy="4648200"/>
          </a:xfrm>
          <a:prstGeom prst="rect">
            <a:avLst/>
          </a:prstGeom>
          <a:noFill/>
          <a:ln w="9525">
            <a:noFill/>
            <a:miter lim="800000"/>
            <a:headEnd/>
            <a:tailEnd/>
          </a:ln>
        </p:spPr>
      </p:pic>
      <p:sp>
        <p:nvSpPr>
          <p:cNvPr id="30723"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46081"/>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屋上的雪是早已就有消化了的，因为屋里居人的火的温热。 </a:t>
            </a:r>
          </a:p>
        </p:txBody>
      </p:sp>
      <p:pic>
        <p:nvPicPr>
          <p:cNvPr id="31746" name="图片 46082" descr="无标题"/>
          <p:cNvPicPr>
            <a:picLocks noChangeAspect="1" noChangeArrowheads="1"/>
          </p:cNvPicPr>
          <p:nvPr/>
        </p:nvPicPr>
        <p:blipFill>
          <a:blip r:embed="rId2" cstate="print"/>
          <a:srcRect/>
          <a:stretch>
            <a:fillRect/>
          </a:stretch>
        </p:blipFill>
        <p:spPr bwMode="auto">
          <a:xfrm>
            <a:off x="1676400" y="1371600"/>
            <a:ext cx="5943600" cy="4457700"/>
          </a:xfrm>
          <a:prstGeom prst="rect">
            <a:avLst/>
          </a:prstGeom>
          <a:solidFill>
            <a:schemeClr val="tx1"/>
          </a:solidFill>
          <a:ln w="9525">
            <a:noFill/>
            <a:miter lim="800000"/>
            <a:headEnd/>
            <a:tailEnd/>
          </a:ln>
        </p:spPr>
      </p:pic>
      <p:sp>
        <p:nvSpPr>
          <p:cNvPr id="31747"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9217" descr="鲁迅像"/>
          <p:cNvPicPr>
            <a:picLocks noChangeAspect="1" noChangeArrowheads="1"/>
          </p:cNvPicPr>
          <p:nvPr/>
        </p:nvPicPr>
        <p:blipFill>
          <a:blip r:embed="rId2" cstate="print"/>
          <a:srcRect/>
          <a:stretch>
            <a:fillRect/>
          </a:stretch>
        </p:blipFill>
        <p:spPr bwMode="auto">
          <a:xfrm>
            <a:off x="5127625" y="835025"/>
            <a:ext cx="3181350" cy="4618038"/>
          </a:xfrm>
          <a:prstGeom prst="rect">
            <a:avLst/>
          </a:prstGeom>
          <a:noFill/>
          <a:ln w="9525">
            <a:noFill/>
            <a:miter lim="800000"/>
            <a:headEnd/>
            <a:tailEnd/>
          </a:ln>
        </p:spPr>
      </p:pic>
      <p:sp>
        <p:nvSpPr>
          <p:cNvPr id="9219" name="文本框 9218"/>
          <p:cNvSpPr txBox="1">
            <a:spLocks noChangeArrowheads="1"/>
          </p:cNvSpPr>
          <p:nvPr/>
        </p:nvSpPr>
        <p:spPr bwMode="auto">
          <a:xfrm>
            <a:off x="0" y="981075"/>
            <a:ext cx="4343400" cy="1552575"/>
          </a:xfrm>
          <a:prstGeom prst="rect">
            <a:avLst/>
          </a:prstGeom>
          <a:solidFill>
            <a:srgbClr val="CCCCFF"/>
          </a:solidFill>
          <a:ln w="9525">
            <a:noFill/>
            <a:miter lim="800000"/>
            <a:headEnd/>
            <a:tailEnd/>
          </a:ln>
        </p:spPr>
        <p:txBody>
          <a:bodyPr>
            <a:spAutoFit/>
          </a:bodyPr>
          <a:lstStyle/>
          <a:p>
            <a:r>
              <a:rPr lang="en-US" altLang="zh-CN" sz="2400" b="1">
                <a:latin typeface="Verdana" pitchFamily="34" charset="0"/>
              </a:rPr>
              <a:t>     </a:t>
            </a:r>
            <a:r>
              <a:rPr lang="zh-CN" altLang="en-US" sz="2400" b="1">
                <a:solidFill>
                  <a:srgbClr val="FF0000"/>
                </a:solidFill>
                <a:latin typeface="Verdana" pitchFamily="34" charset="0"/>
              </a:rPr>
              <a:t>鲁迅，浙江绍兴人，原名：周树人。字豫才。我国伟大文学家、思想家、革命家。他是中国现代文学的奠基人。</a:t>
            </a:r>
          </a:p>
        </p:txBody>
      </p:sp>
      <p:sp>
        <p:nvSpPr>
          <p:cNvPr id="9220" name="文本框 9219"/>
          <p:cNvSpPr txBox="1">
            <a:spLocks noChangeArrowheads="1"/>
          </p:cNvSpPr>
          <p:nvPr/>
        </p:nvSpPr>
        <p:spPr bwMode="auto">
          <a:xfrm>
            <a:off x="0" y="2997200"/>
            <a:ext cx="4419600" cy="2282825"/>
          </a:xfrm>
          <a:prstGeom prst="rect">
            <a:avLst/>
          </a:prstGeom>
          <a:solidFill>
            <a:srgbClr val="CCCCFF"/>
          </a:solidFill>
          <a:ln w="9525">
            <a:noFill/>
            <a:miter lim="800000"/>
            <a:headEnd/>
            <a:tailEnd/>
          </a:ln>
        </p:spPr>
        <p:txBody>
          <a:bodyPr>
            <a:spAutoFit/>
          </a:bodyPr>
          <a:lstStyle/>
          <a:p>
            <a:r>
              <a:rPr lang="en-US" altLang="zh-CN" sz="2400" b="1">
                <a:latin typeface="Verdana" pitchFamily="34" charset="0"/>
              </a:rPr>
              <a:t>     </a:t>
            </a:r>
            <a:r>
              <a:rPr lang="zh-CN" altLang="en-US" sz="2400" b="1">
                <a:solidFill>
                  <a:srgbClr val="FF0000"/>
                </a:solidFill>
                <a:latin typeface="Verdana" pitchFamily="34" charset="0"/>
              </a:rPr>
              <a:t>主要作品：</a:t>
            </a:r>
          </a:p>
          <a:p>
            <a:r>
              <a:rPr lang="zh-CN" altLang="en-US" sz="2400" b="1">
                <a:solidFill>
                  <a:srgbClr val="FF0000"/>
                </a:solidFill>
                <a:latin typeface="Verdana" pitchFamily="34" charset="0"/>
              </a:rPr>
              <a:t>   小说集</a:t>
            </a:r>
            <a:r>
              <a:rPr lang="en-US" altLang="zh-CN" sz="2400" b="1">
                <a:solidFill>
                  <a:srgbClr val="FF0000"/>
                </a:solidFill>
                <a:latin typeface="Verdana" pitchFamily="34" charset="0"/>
              </a:rPr>
              <a:t>《</a:t>
            </a:r>
            <a:r>
              <a:rPr lang="zh-CN" altLang="en-US" sz="2400" b="1">
                <a:solidFill>
                  <a:srgbClr val="FF0000"/>
                </a:solidFill>
                <a:latin typeface="Verdana" pitchFamily="34" charset="0"/>
              </a:rPr>
              <a:t>呐喊</a:t>
            </a:r>
            <a:r>
              <a:rPr lang="en-US" altLang="zh-CN" sz="2400" b="1">
                <a:solidFill>
                  <a:srgbClr val="FF0000"/>
                </a:solidFill>
                <a:latin typeface="Verdana" pitchFamily="34" charset="0"/>
              </a:rPr>
              <a:t>》《</a:t>
            </a:r>
            <a:r>
              <a:rPr lang="zh-CN" altLang="en-US" sz="2400" b="1">
                <a:solidFill>
                  <a:srgbClr val="FF0000"/>
                </a:solidFill>
                <a:latin typeface="Verdana" pitchFamily="34" charset="0"/>
              </a:rPr>
              <a:t>彷徨</a:t>
            </a:r>
            <a:r>
              <a:rPr lang="en-US" altLang="zh-CN" sz="2400" b="1">
                <a:solidFill>
                  <a:srgbClr val="FF0000"/>
                </a:solidFill>
                <a:latin typeface="Verdana" pitchFamily="34" charset="0"/>
              </a:rPr>
              <a:t>》</a:t>
            </a:r>
          </a:p>
          <a:p>
            <a:r>
              <a:rPr lang="en-US" altLang="zh-CN" sz="2400" b="1">
                <a:solidFill>
                  <a:srgbClr val="FF0000"/>
                </a:solidFill>
                <a:latin typeface="Verdana" pitchFamily="34" charset="0"/>
              </a:rPr>
              <a:t>   </a:t>
            </a:r>
            <a:r>
              <a:rPr lang="zh-CN" altLang="en-US" sz="2400" b="1">
                <a:solidFill>
                  <a:srgbClr val="FF0000"/>
                </a:solidFill>
                <a:latin typeface="Verdana" pitchFamily="34" charset="0"/>
              </a:rPr>
              <a:t>散文集</a:t>
            </a:r>
            <a:r>
              <a:rPr lang="en-US" altLang="zh-CN" sz="2400" b="1">
                <a:solidFill>
                  <a:srgbClr val="FF0000"/>
                </a:solidFill>
                <a:latin typeface="Verdana" pitchFamily="34" charset="0"/>
              </a:rPr>
              <a:t>《</a:t>
            </a:r>
            <a:r>
              <a:rPr lang="zh-CN" altLang="en-US" sz="2400" b="1">
                <a:solidFill>
                  <a:srgbClr val="FF0000"/>
                </a:solidFill>
                <a:latin typeface="Verdana" pitchFamily="34" charset="0"/>
              </a:rPr>
              <a:t>朝花夕拾</a:t>
            </a:r>
            <a:r>
              <a:rPr lang="en-US" altLang="zh-CN" sz="2400" b="1">
                <a:solidFill>
                  <a:srgbClr val="FF0000"/>
                </a:solidFill>
                <a:latin typeface="Verdana" pitchFamily="34" charset="0"/>
              </a:rPr>
              <a:t>》《</a:t>
            </a:r>
            <a:r>
              <a:rPr lang="zh-CN" altLang="en-US" sz="2400" b="1">
                <a:solidFill>
                  <a:srgbClr val="FF0000"/>
                </a:solidFill>
                <a:latin typeface="Verdana" pitchFamily="34" charset="0"/>
              </a:rPr>
              <a:t>野草</a:t>
            </a:r>
            <a:r>
              <a:rPr lang="en-US" altLang="zh-CN" sz="2400" b="1">
                <a:solidFill>
                  <a:srgbClr val="FF0000"/>
                </a:solidFill>
                <a:latin typeface="Verdana" pitchFamily="34" charset="0"/>
              </a:rPr>
              <a:t>》</a:t>
            </a:r>
          </a:p>
          <a:p>
            <a:r>
              <a:rPr lang="en-US" altLang="zh-CN" sz="2400" b="1">
                <a:solidFill>
                  <a:srgbClr val="FF0000"/>
                </a:solidFill>
                <a:latin typeface="Verdana" pitchFamily="34" charset="0"/>
              </a:rPr>
              <a:t>   </a:t>
            </a:r>
            <a:r>
              <a:rPr lang="zh-CN" altLang="en-US" sz="2400" b="1">
                <a:solidFill>
                  <a:srgbClr val="FF0000"/>
                </a:solidFill>
                <a:latin typeface="Verdana" pitchFamily="34" charset="0"/>
              </a:rPr>
              <a:t>杂文集</a:t>
            </a:r>
            <a:r>
              <a:rPr lang="en-US" altLang="zh-CN" sz="2400" b="1">
                <a:solidFill>
                  <a:srgbClr val="FF0000"/>
                </a:solidFill>
                <a:latin typeface="Verdana" pitchFamily="34" charset="0"/>
              </a:rPr>
              <a:t>《</a:t>
            </a:r>
            <a:r>
              <a:rPr lang="zh-CN" altLang="en-US" sz="2400" b="1">
                <a:solidFill>
                  <a:srgbClr val="FF0000"/>
                </a:solidFill>
                <a:latin typeface="Verdana" pitchFamily="34" charset="0"/>
              </a:rPr>
              <a:t>二心集</a:t>
            </a:r>
            <a:r>
              <a:rPr lang="en-US" altLang="zh-CN" sz="2400" b="1">
                <a:solidFill>
                  <a:srgbClr val="FF0000"/>
                </a:solidFill>
                <a:latin typeface="Verdana" pitchFamily="34" charset="0"/>
              </a:rPr>
              <a:t>》</a:t>
            </a:r>
          </a:p>
          <a:p>
            <a:r>
              <a:rPr lang="en-US" altLang="zh-CN" sz="2400" b="1">
                <a:solidFill>
                  <a:srgbClr val="FF0000"/>
                </a:solidFill>
                <a:latin typeface="Verdana" pitchFamily="34" charset="0"/>
              </a:rPr>
              <a:t>           《</a:t>
            </a:r>
            <a:r>
              <a:rPr lang="zh-CN" altLang="en-US" sz="2400" b="1">
                <a:solidFill>
                  <a:srgbClr val="FF0000"/>
                </a:solidFill>
                <a:latin typeface="Verdana" pitchFamily="34" charset="0"/>
              </a:rPr>
              <a:t>南腔北调集</a:t>
            </a:r>
            <a:r>
              <a:rPr lang="en-US" altLang="zh-CN" sz="2400" b="1">
                <a:solidFill>
                  <a:srgbClr val="FF0000"/>
                </a:solidFill>
                <a:latin typeface="Verdana" pitchFamily="34" charset="0"/>
              </a:rPr>
              <a:t>》</a:t>
            </a:r>
          </a:p>
          <a:p>
            <a:r>
              <a:rPr lang="en-US" altLang="zh-CN" sz="2400" b="1">
                <a:solidFill>
                  <a:srgbClr val="FF0000"/>
                </a:solidFill>
                <a:latin typeface="Verdana" pitchFamily="34" charset="0"/>
              </a:rPr>
              <a:t>《</a:t>
            </a:r>
            <a:r>
              <a:rPr lang="zh-CN" altLang="en-US" sz="2400" b="1">
                <a:solidFill>
                  <a:srgbClr val="FF0000"/>
                </a:solidFill>
                <a:latin typeface="Verdana" pitchFamily="34" charset="0"/>
              </a:rPr>
              <a:t>雪</a:t>
            </a:r>
            <a:r>
              <a:rPr lang="en-US" altLang="zh-CN" sz="2400" b="1">
                <a:solidFill>
                  <a:srgbClr val="FF0000"/>
                </a:solidFill>
                <a:latin typeface="Verdana" pitchFamily="34" charset="0"/>
              </a:rPr>
              <a:t>》</a:t>
            </a:r>
            <a:r>
              <a:rPr lang="zh-CN" altLang="en-US" sz="2400" b="1">
                <a:solidFill>
                  <a:srgbClr val="FF0000"/>
                </a:solidFill>
                <a:latin typeface="Verdana" pitchFamily="34" charset="0"/>
              </a:rPr>
              <a:t>一文选自散文集</a:t>
            </a:r>
            <a:r>
              <a:rPr lang="en-US" altLang="zh-CN" sz="2400" b="1">
                <a:solidFill>
                  <a:srgbClr val="FF0000"/>
                </a:solidFill>
                <a:latin typeface="Verdana" pitchFamily="34" charset="0"/>
              </a:rPr>
              <a:t>《</a:t>
            </a:r>
            <a:r>
              <a:rPr lang="zh-CN" altLang="en-US" sz="2400" b="1">
                <a:solidFill>
                  <a:srgbClr val="FF0000"/>
                </a:solidFill>
                <a:latin typeface="Verdana" pitchFamily="34" charset="0"/>
              </a:rPr>
              <a:t>野草</a:t>
            </a:r>
            <a:r>
              <a:rPr lang="en-US" altLang="zh-CN" sz="2400" b="1">
                <a:solidFill>
                  <a:srgbClr val="FF0000"/>
                </a:solidFill>
                <a:latin typeface="Verdana" pitchFamily="34" charset="0"/>
              </a:rPr>
              <a:t>》</a:t>
            </a:r>
          </a:p>
        </p:txBody>
      </p:sp>
      <p:sp>
        <p:nvSpPr>
          <p:cNvPr id="5124"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ssolv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 to="" calcmode="lin" valueType="num">
                                      <p:cBhvr>
                                        <p:cTn id="12" dur="1" fill="hold"/>
                                        <p:tgtEl>
                                          <p:spTgt spid="921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9220"/>
                                        </p:tgtEl>
                                        <p:attrNameLst>
                                          <p:attrName>style.visibility</p:attrName>
                                        </p:attrNameLst>
                                      </p:cBhvr>
                                      <p:to>
                                        <p:strVal val="visible"/>
                                      </p:to>
                                    </p:set>
                                    <p:anim to="" calcmode="lin" valueType="num">
                                      <p:cBhvr>
                                        <p:cTn id="17" dur="1" fill="hold"/>
                                        <p:tgtEl>
                                          <p:spTgt spid="922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47105"/>
          <p:cNvSpPr txBox="1">
            <a:spLocks noChangeArrowheads="1"/>
          </p:cNvSpPr>
          <p:nvPr/>
        </p:nvSpPr>
        <p:spPr bwMode="auto">
          <a:xfrm>
            <a:off x="0" y="228600"/>
            <a:ext cx="9144000" cy="457200"/>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别的，在晴天之下，旋风忽来，便蓬勃地奋飞， </a:t>
            </a:r>
          </a:p>
        </p:txBody>
      </p:sp>
      <p:pic>
        <p:nvPicPr>
          <p:cNvPr id="32770" name="图片 47106" descr="雪景"/>
          <p:cNvPicPr>
            <a:picLocks noChangeAspect="1" noChangeArrowheads="1"/>
          </p:cNvPicPr>
          <p:nvPr/>
        </p:nvPicPr>
        <p:blipFill>
          <a:blip r:embed="rId2" cstate="print"/>
          <a:srcRect/>
          <a:stretch>
            <a:fillRect/>
          </a:stretch>
        </p:blipFill>
        <p:spPr bwMode="auto">
          <a:xfrm>
            <a:off x="1295400" y="1143000"/>
            <a:ext cx="6477000" cy="5038725"/>
          </a:xfrm>
          <a:prstGeom prst="rect">
            <a:avLst/>
          </a:prstGeom>
          <a:noFill/>
          <a:ln w="9525">
            <a:noFill/>
            <a:miter lim="800000"/>
            <a:headEnd/>
            <a:tailEnd/>
          </a:ln>
        </p:spPr>
      </p:pic>
      <p:sp>
        <p:nvSpPr>
          <p:cNvPr id="32771"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48129"/>
          <p:cNvSpPr txBox="1">
            <a:spLocks noChangeArrowheads="1"/>
          </p:cNvSpPr>
          <p:nvPr/>
        </p:nvSpPr>
        <p:spPr bwMode="auto">
          <a:xfrm>
            <a:off x="0" y="228600"/>
            <a:ext cx="9144000" cy="822325"/>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在日光中灿灿地生光，如包藏火焰的大雾，旋转而且升腾，弥漫太空，使太空旋转而且升腾地闪烁。 </a:t>
            </a:r>
          </a:p>
        </p:txBody>
      </p:sp>
      <p:pic>
        <p:nvPicPr>
          <p:cNvPr id="33794" name="图片 48130" descr="pic_1080251639"/>
          <p:cNvPicPr>
            <a:picLocks noChangeAspect="1" noChangeArrowheads="1"/>
          </p:cNvPicPr>
          <p:nvPr/>
        </p:nvPicPr>
        <p:blipFill>
          <a:blip r:embed="rId2" cstate="print"/>
          <a:srcRect/>
          <a:stretch>
            <a:fillRect/>
          </a:stretch>
        </p:blipFill>
        <p:spPr bwMode="auto">
          <a:xfrm>
            <a:off x="381000" y="1371600"/>
            <a:ext cx="4673600" cy="3128963"/>
          </a:xfrm>
          <a:prstGeom prst="rect">
            <a:avLst/>
          </a:prstGeom>
          <a:noFill/>
          <a:ln w="9525">
            <a:solidFill>
              <a:schemeClr val="folHlink"/>
            </a:solidFill>
            <a:miter lim="800000"/>
            <a:headEnd/>
            <a:tailEnd/>
          </a:ln>
        </p:spPr>
      </p:pic>
      <p:pic>
        <p:nvPicPr>
          <p:cNvPr id="33795" name="图片 48131" descr="0049"/>
          <p:cNvPicPr>
            <a:picLocks noChangeAspect="1" noChangeArrowheads="1"/>
          </p:cNvPicPr>
          <p:nvPr/>
        </p:nvPicPr>
        <p:blipFill>
          <a:blip r:embed="rId3" cstate="print"/>
          <a:srcRect/>
          <a:stretch>
            <a:fillRect/>
          </a:stretch>
        </p:blipFill>
        <p:spPr bwMode="auto">
          <a:xfrm>
            <a:off x="4572000" y="3200400"/>
            <a:ext cx="4292600" cy="3219450"/>
          </a:xfrm>
          <a:prstGeom prst="rect">
            <a:avLst/>
          </a:prstGeom>
          <a:noFill/>
          <a:ln w="9525">
            <a:solidFill>
              <a:schemeClr val="tx1"/>
            </a:solidFill>
            <a:miter lim="800000"/>
            <a:headEnd/>
            <a:tailEnd/>
          </a:ln>
        </p:spPr>
      </p:pic>
      <p:sp>
        <p:nvSpPr>
          <p:cNvPr id="33796"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49153"/>
          <p:cNvSpPr txBox="1">
            <a:spLocks noChangeArrowheads="1"/>
          </p:cNvSpPr>
          <p:nvPr/>
        </p:nvSpPr>
        <p:spPr bwMode="auto">
          <a:xfrm>
            <a:off x="0" y="228600"/>
            <a:ext cx="9144000" cy="1004888"/>
          </a:xfrm>
          <a:prstGeom prst="rect">
            <a:avLst/>
          </a:prstGeom>
          <a:gradFill rotWithShape="0">
            <a:gsLst>
              <a:gs pos="0">
                <a:schemeClr val="hlink"/>
              </a:gs>
              <a:gs pos="50000">
                <a:schemeClr val="bg1"/>
              </a:gs>
              <a:gs pos="100000">
                <a:schemeClr val="hlink"/>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在无边的旷野上，在凛冽的天宇下，闪闪地旋转升腾着的是</a:t>
            </a:r>
          </a:p>
          <a:p>
            <a:pPr algn="ctr">
              <a:spcBef>
                <a:spcPct val="50000"/>
              </a:spcBef>
            </a:pPr>
            <a:r>
              <a:rPr lang="zh-CN" altLang="en-US" sz="2400" b="1">
                <a:solidFill>
                  <a:srgbClr val="0000FF"/>
                </a:solidFill>
                <a:latin typeface="方正舒体" pitchFamily="2" charset="-122"/>
                <a:ea typeface="方正舒体" pitchFamily="2" charset="-122"/>
              </a:rPr>
              <a:t>雨的精魂</a:t>
            </a:r>
            <a:r>
              <a:rPr lang="en-US" altLang="zh-CN" sz="2400" b="1">
                <a:solidFill>
                  <a:srgbClr val="0000FF"/>
                </a:solidFill>
                <a:latin typeface="" charset="0"/>
                <a:ea typeface="方正舒体" pitchFamily="2" charset="-122"/>
              </a:rPr>
              <a:t>……</a:t>
            </a:r>
            <a:endParaRPr lang="en-US" altLang="zh-CN" sz="2400" b="1">
              <a:solidFill>
                <a:srgbClr val="0000FF"/>
              </a:solidFill>
              <a:latin typeface="方正舒体" pitchFamily="2" charset="-122"/>
              <a:ea typeface="方正舒体" pitchFamily="2" charset="-122"/>
            </a:endParaRPr>
          </a:p>
        </p:txBody>
      </p:sp>
      <p:pic>
        <p:nvPicPr>
          <p:cNvPr id="34818" name="图片 49154" descr="飘雪1"/>
          <p:cNvPicPr>
            <a:picLocks noChangeAspect="1" noChangeArrowheads="1"/>
          </p:cNvPicPr>
          <p:nvPr/>
        </p:nvPicPr>
        <p:blipFill>
          <a:blip r:embed="rId2" cstate="print"/>
          <a:srcRect/>
          <a:stretch>
            <a:fillRect/>
          </a:stretch>
        </p:blipFill>
        <p:spPr bwMode="auto">
          <a:xfrm>
            <a:off x="1524000" y="1524000"/>
            <a:ext cx="6324600" cy="4743450"/>
          </a:xfrm>
          <a:prstGeom prst="rect">
            <a:avLst/>
          </a:prstGeom>
          <a:noFill/>
          <a:ln w="9525">
            <a:solidFill>
              <a:schemeClr val="tx1"/>
            </a:solidFill>
            <a:miter lim="800000"/>
            <a:headEnd/>
            <a:tailEnd/>
          </a:ln>
        </p:spPr>
      </p:pic>
      <p:sp>
        <p:nvSpPr>
          <p:cNvPr id="34819"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50177"/>
          <p:cNvSpPr txBox="1">
            <a:spLocks noChangeArrowheads="1"/>
          </p:cNvSpPr>
          <p:nvPr/>
        </p:nvSpPr>
        <p:spPr bwMode="auto">
          <a:xfrm>
            <a:off x="0" y="228600"/>
            <a:ext cx="9144000" cy="457200"/>
          </a:xfrm>
          <a:prstGeom prst="rect">
            <a:avLst/>
          </a:prstGeom>
          <a:gradFill rotWithShape="0">
            <a:gsLst>
              <a:gs pos="0">
                <a:schemeClr val="hlink"/>
              </a:gs>
              <a:gs pos="100000">
                <a:srgbClr val="FFFFFF"/>
              </a:gs>
            </a:gsLst>
            <a:lin ang="5400000" scaled="1"/>
          </a:gradFill>
          <a:ln w="9525">
            <a:noFill/>
            <a:miter lim="800000"/>
            <a:headEnd/>
            <a:tailEnd/>
          </a:ln>
        </p:spPr>
        <p:txBody>
          <a:bodyPr>
            <a:spAutoFit/>
          </a:bodyPr>
          <a:lstStyle/>
          <a:p>
            <a:pPr algn="ctr">
              <a:spcBef>
                <a:spcPct val="50000"/>
              </a:spcBef>
            </a:pPr>
            <a:r>
              <a:rPr lang="zh-CN" altLang="en-US" sz="2400" b="1">
                <a:solidFill>
                  <a:srgbClr val="0000FF"/>
                </a:solidFill>
                <a:latin typeface="方正舒体" pitchFamily="2" charset="-122"/>
                <a:ea typeface="方正舒体" pitchFamily="2" charset="-122"/>
              </a:rPr>
              <a:t>是的，那是孤独的雪，是死掉的雨，是雨的精魂。</a:t>
            </a:r>
          </a:p>
        </p:txBody>
      </p:sp>
      <p:pic>
        <p:nvPicPr>
          <p:cNvPr id="35842" name="图片 50178" descr="雪中">
            <a:hlinkClick r:id="rId2" action="ppaction://hlinksldjump"/>
          </p:cNvPr>
          <p:cNvPicPr>
            <a:picLocks noChangeAspect="1" noChangeArrowheads="1"/>
          </p:cNvPicPr>
          <p:nvPr/>
        </p:nvPicPr>
        <p:blipFill>
          <a:blip r:embed="rId3" cstate="print"/>
          <a:srcRect/>
          <a:stretch>
            <a:fillRect/>
          </a:stretch>
        </p:blipFill>
        <p:spPr bwMode="auto">
          <a:xfrm>
            <a:off x="457200" y="1038225"/>
            <a:ext cx="8153400" cy="5057775"/>
          </a:xfrm>
          <a:prstGeom prst="rect">
            <a:avLst/>
          </a:prstGeom>
          <a:noFill/>
          <a:ln w="9525">
            <a:solidFill>
              <a:schemeClr val="tx1"/>
            </a:solidFill>
            <a:miter lim="800000"/>
            <a:headEnd/>
            <a:tailEnd/>
          </a:ln>
        </p:spPr>
      </p:pic>
      <p:sp>
        <p:nvSpPr>
          <p:cNvPr id="35843" name="动作按钮: 开始 50181">
            <a:hlinkClick r:id="rId4" action="ppaction://hlinksldjump" highlightClick="1"/>
          </p:cNvPr>
          <p:cNvSpPr>
            <a:spLocks noChangeArrowheads="1"/>
          </p:cNvSpPr>
          <p:nvPr/>
        </p:nvSpPr>
        <p:spPr bwMode="auto">
          <a:xfrm>
            <a:off x="5638800" y="6400800"/>
            <a:ext cx="1143000" cy="457200"/>
          </a:xfrm>
          <a:prstGeom prst="actionButtonBeginning">
            <a:avLst/>
          </a:prstGeom>
          <a:solidFill>
            <a:schemeClr val="accent1"/>
          </a:solidFill>
          <a:ln w="9525">
            <a:noFill/>
            <a:miter lim="800000"/>
            <a:headEnd/>
            <a:tailEnd/>
          </a:ln>
        </p:spPr>
        <p:txBody>
          <a:bodyPr/>
          <a:lstStyle/>
          <a:p>
            <a:endParaRPr lang="zh-CN" altLang="en-US"/>
          </a:p>
        </p:txBody>
      </p:sp>
      <p:sp>
        <p:nvSpPr>
          <p:cNvPr id="35844"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26633"/>
          <p:cNvSpPr txBox="1">
            <a:spLocks noChangeArrowheads="1"/>
          </p:cNvSpPr>
          <p:nvPr/>
        </p:nvSpPr>
        <p:spPr bwMode="auto">
          <a:xfrm>
            <a:off x="682625" y="2781300"/>
            <a:ext cx="2327275" cy="519113"/>
          </a:xfrm>
          <a:prstGeom prst="rect">
            <a:avLst/>
          </a:prstGeom>
          <a:noFill/>
          <a:ln w="9525">
            <a:noFill/>
            <a:miter lim="800000"/>
            <a:headEnd/>
            <a:tailEnd/>
          </a:ln>
        </p:spPr>
        <p:txBody>
          <a:bodyPr wrap="none">
            <a:spAutoFit/>
          </a:bodyPr>
          <a:lstStyle/>
          <a:p>
            <a:r>
              <a:rPr lang="zh-CN" altLang="en-US" sz="2800" b="1">
                <a:latin typeface="Verdana" pitchFamily="34" charset="0"/>
                <a:ea typeface="黑体" pitchFamily="49" charset="-122"/>
              </a:rPr>
              <a:t>江南雪景图：</a:t>
            </a:r>
          </a:p>
        </p:txBody>
      </p:sp>
      <p:sp>
        <p:nvSpPr>
          <p:cNvPr id="38915" name="矩形 26634"/>
          <p:cNvSpPr>
            <a:spLocks noChangeArrowheads="1" noChangeShapeType="1" noTextEdit="1"/>
          </p:cNvSpPr>
          <p:nvPr/>
        </p:nvSpPr>
        <p:spPr bwMode="auto">
          <a:xfrm>
            <a:off x="3419475" y="1268413"/>
            <a:ext cx="1295400" cy="4318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headEnd/>
                  <a:tailEnd/>
                </a:ln>
                <a:solidFill>
                  <a:srgbClr val="FFFFFF"/>
                </a:solidFill>
                <a:latin typeface="华文行楷"/>
                <a:ea typeface="华文行楷"/>
              </a:rPr>
              <a:t>总特征</a:t>
            </a:r>
          </a:p>
        </p:txBody>
      </p:sp>
      <p:sp>
        <p:nvSpPr>
          <p:cNvPr id="26636" name="文本框 26635"/>
          <p:cNvSpPr txBox="1">
            <a:spLocks noChangeArrowheads="1"/>
          </p:cNvSpPr>
          <p:nvPr/>
        </p:nvSpPr>
        <p:spPr bwMode="auto">
          <a:xfrm>
            <a:off x="5219700" y="1209675"/>
            <a:ext cx="3286125" cy="519113"/>
          </a:xfrm>
          <a:prstGeom prst="rect">
            <a:avLst/>
          </a:prstGeom>
          <a:solidFill>
            <a:schemeClr val="folHlink"/>
          </a:solidFill>
          <a:ln w="9525">
            <a:noFill/>
            <a:miter lim="800000"/>
            <a:headEnd/>
            <a:tailEnd/>
          </a:ln>
        </p:spPr>
        <p:txBody>
          <a:bodyPr wrap="none">
            <a:spAutoFit/>
          </a:bodyPr>
          <a:lstStyle/>
          <a:p>
            <a:r>
              <a:rPr lang="zh-CN" altLang="en-US" sz="2800" b="1">
                <a:latin typeface="Verdana" pitchFamily="34" charset="0"/>
                <a:ea typeface="黑体" pitchFamily="49" charset="-122"/>
              </a:rPr>
              <a:t>滋润美艳  富有生机</a:t>
            </a:r>
          </a:p>
        </p:txBody>
      </p:sp>
      <p:sp>
        <p:nvSpPr>
          <p:cNvPr id="38917" name="矩形 26636"/>
          <p:cNvSpPr>
            <a:spLocks noChangeArrowheads="1" noChangeShapeType="1" noTextEdit="1"/>
          </p:cNvSpPr>
          <p:nvPr/>
        </p:nvSpPr>
        <p:spPr bwMode="auto">
          <a:xfrm>
            <a:off x="3419475" y="2709863"/>
            <a:ext cx="1365250" cy="458787"/>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headEnd/>
                  <a:tailEnd/>
                </a:ln>
                <a:solidFill>
                  <a:srgbClr val="FFFFFF"/>
                </a:solidFill>
                <a:latin typeface="华文行楷"/>
                <a:ea typeface="华文行楷"/>
              </a:rPr>
              <a:t>具体描绘</a:t>
            </a:r>
          </a:p>
        </p:txBody>
      </p:sp>
      <p:sp>
        <p:nvSpPr>
          <p:cNvPr id="26638" name="文本框 26637"/>
          <p:cNvSpPr txBox="1">
            <a:spLocks noChangeArrowheads="1"/>
          </p:cNvSpPr>
          <p:nvPr/>
        </p:nvSpPr>
        <p:spPr bwMode="auto">
          <a:xfrm>
            <a:off x="5219700" y="1773238"/>
            <a:ext cx="2684463" cy="519112"/>
          </a:xfrm>
          <a:prstGeom prst="rect">
            <a:avLst/>
          </a:prstGeom>
          <a:solidFill>
            <a:schemeClr val="folHlink"/>
          </a:solidFill>
          <a:ln w="9525">
            <a:noFill/>
            <a:miter lim="800000"/>
            <a:headEnd/>
            <a:tailEnd/>
          </a:ln>
        </p:spPr>
        <p:txBody>
          <a:bodyPr wrap="none">
            <a:spAutoFit/>
          </a:bodyPr>
          <a:lstStyle/>
          <a:p>
            <a:r>
              <a:rPr lang="zh-CN" altLang="en-US" sz="2800" b="1">
                <a:latin typeface="Verdana" pitchFamily="34" charset="0"/>
                <a:ea typeface="黑体" pitchFamily="49" charset="-122"/>
              </a:rPr>
              <a:t>血红的宝珠山茶</a:t>
            </a:r>
          </a:p>
        </p:txBody>
      </p:sp>
      <p:sp>
        <p:nvSpPr>
          <p:cNvPr id="26639" name="文本框 26638"/>
          <p:cNvSpPr txBox="1">
            <a:spLocks noChangeArrowheads="1"/>
          </p:cNvSpPr>
          <p:nvPr/>
        </p:nvSpPr>
        <p:spPr bwMode="auto">
          <a:xfrm>
            <a:off x="5219700" y="2349500"/>
            <a:ext cx="2684463" cy="519113"/>
          </a:xfrm>
          <a:prstGeom prst="rect">
            <a:avLst/>
          </a:prstGeom>
          <a:solidFill>
            <a:schemeClr val="folHlink"/>
          </a:solidFill>
          <a:ln w="9525">
            <a:noFill/>
            <a:miter lim="800000"/>
            <a:headEnd/>
            <a:tailEnd/>
          </a:ln>
        </p:spPr>
        <p:txBody>
          <a:bodyPr wrap="none">
            <a:spAutoFit/>
          </a:bodyPr>
          <a:lstStyle/>
          <a:p>
            <a:r>
              <a:rPr lang="zh-CN" altLang="en-US" sz="2800" b="1">
                <a:latin typeface="Verdana" pitchFamily="34" charset="0"/>
                <a:ea typeface="黑体" pitchFamily="49" charset="-122"/>
              </a:rPr>
              <a:t>白中隐青的梅花</a:t>
            </a:r>
          </a:p>
        </p:txBody>
      </p:sp>
      <p:sp>
        <p:nvSpPr>
          <p:cNvPr id="26640" name="文本框 26639"/>
          <p:cNvSpPr txBox="1">
            <a:spLocks noChangeArrowheads="1"/>
          </p:cNvSpPr>
          <p:nvPr/>
        </p:nvSpPr>
        <p:spPr bwMode="auto">
          <a:xfrm>
            <a:off x="5219700" y="2925763"/>
            <a:ext cx="2684463" cy="519112"/>
          </a:xfrm>
          <a:prstGeom prst="rect">
            <a:avLst/>
          </a:prstGeom>
          <a:solidFill>
            <a:schemeClr val="folHlink"/>
          </a:solidFill>
          <a:ln w="9525">
            <a:noFill/>
            <a:miter lim="800000"/>
            <a:headEnd/>
            <a:tailEnd/>
          </a:ln>
        </p:spPr>
        <p:txBody>
          <a:bodyPr wrap="none">
            <a:spAutoFit/>
          </a:bodyPr>
          <a:lstStyle/>
          <a:p>
            <a:r>
              <a:rPr lang="zh-CN" altLang="en-US" sz="2800" b="1">
                <a:latin typeface="Verdana" pitchFamily="34" charset="0"/>
                <a:ea typeface="黑体" pitchFamily="49" charset="-122"/>
              </a:rPr>
              <a:t>深黄磬口的腊梅</a:t>
            </a:r>
          </a:p>
        </p:txBody>
      </p:sp>
      <p:sp>
        <p:nvSpPr>
          <p:cNvPr id="26641" name="文本框 26640"/>
          <p:cNvSpPr txBox="1">
            <a:spLocks noChangeArrowheads="1"/>
          </p:cNvSpPr>
          <p:nvPr/>
        </p:nvSpPr>
        <p:spPr bwMode="auto">
          <a:xfrm>
            <a:off x="5219700" y="3502025"/>
            <a:ext cx="2684463" cy="519113"/>
          </a:xfrm>
          <a:prstGeom prst="rect">
            <a:avLst/>
          </a:prstGeom>
          <a:solidFill>
            <a:schemeClr val="folHlink"/>
          </a:solidFill>
          <a:ln w="9525">
            <a:noFill/>
            <a:miter lim="800000"/>
            <a:headEnd/>
            <a:tailEnd/>
          </a:ln>
        </p:spPr>
        <p:txBody>
          <a:bodyPr wrap="none">
            <a:spAutoFit/>
          </a:bodyPr>
          <a:lstStyle/>
          <a:p>
            <a:r>
              <a:rPr lang="zh-CN" altLang="en-US" sz="2800" b="1">
                <a:latin typeface="Verdana" pitchFamily="34" charset="0"/>
                <a:ea typeface="黑体" pitchFamily="49" charset="-122"/>
              </a:rPr>
              <a:t>冷绿杂草在雪下</a:t>
            </a:r>
          </a:p>
        </p:txBody>
      </p:sp>
      <p:sp>
        <p:nvSpPr>
          <p:cNvPr id="38922" name="矩形 26641"/>
          <p:cNvSpPr>
            <a:spLocks noChangeArrowheads="1" noChangeShapeType="1" noTextEdit="1"/>
          </p:cNvSpPr>
          <p:nvPr/>
        </p:nvSpPr>
        <p:spPr bwMode="auto">
          <a:xfrm rot="5400000">
            <a:off x="7696200" y="2662238"/>
            <a:ext cx="1400175" cy="485775"/>
          </a:xfrm>
          <a:prstGeom prst="rect">
            <a:avLst/>
          </a:prstGeom>
        </p:spPr>
        <p:txBody>
          <a:bodyPr vert="eaVert" wrap="none" fromWordArt="1">
            <a:prstTxWarp prst="textPlain">
              <a:avLst>
                <a:gd name="adj" fmla="val 50000"/>
              </a:avLst>
            </a:prstTxWarp>
          </a:bodyPr>
          <a:lstStyle/>
          <a:p>
            <a:pPr algn="ctr" fontAlgn="auto"/>
            <a:r>
              <a:rPr lang="zh-CN" altLang="en-US" sz="3600" b="1" kern="10">
                <a:ln w="9525">
                  <a:solidFill>
                    <a:schemeClr val="tx1"/>
                  </a:solidFill>
                  <a:round/>
                  <a:headEnd/>
                  <a:tailEnd/>
                </a:ln>
                <a:solidFill>
                  <a:srgbClr val="FF0000"/>
                </a:solidFill>
                <a:effectLst>
                  <a:outerShdw dist="35921" dir="2700000" algn="ctr" rotWithShape="0">
                    <a:srgbClr val="B2B2B2">
                      <a:alpha val="79999"/>
                    </a:srgbClr>
                  </a:outerShdw>
                </a:effectLst>
                <a:latin typeface="华文行楷"/>
                <a:ea typeface="华文行楷"/>
              </a:rPr>
              <a:t>静态美</a:t>
            </a:r>
          </a:p>
        </p:txBody>
      </p:sp>
      <p:sp>
        <p:nvSpPr>
          <p:cNvPr id="26643" name="文本框 26642"/>
          <p:cNvSpPr txBox="1">
            <a:spLocks noChangeArrowheads="1"/>
          </p:cNvSpPr>
          <p:nvPr/>
        </p:nvSpPr>
        <p:spPr bwMode="auto">
          <a:xfrm>
            <a:off x="5292725" y="4078288"/>
            <a:ext cx="2327275" cy="946150"/>
          </a:xfrm>
          <a:prstGeom prst="rect">
            <a:avLst/>
          </a:prstGeom>
          <a:solidFill>
            <a:srgbClr val="FF0000"/>
          </a:solidFill>
          <a:ln w="9525">
            <a:noFill/>
            <a:miter lim="800000"/>
            <a:headEnd/>
            <a:tailEnd/>
          </a:ln>
        </p:spPr>
        <p:txBody>
          <a:bodyPr wrap="none">
            <a:spAutoFit/>
          </a:bodyPr>
          <a:lstStyle/>
          <a:p>
            <a:r>
              <a:rPr lang="zh-CN" altLang="en-US" sz="2800" b="1">
                <a:latin typeface="Verdana" pitchFamily="34" charset="0"/>
                <a:ea typeface="黑体" pitchFamily="49" charset="-122"/>
              </a:rPr>
              <a:t>胡蝶确乎没有</a:t>
            </a:r>
          </a:p>
          <a:p>
            <a:r>
              <a:rPr lang="zh-CN" altLang="en-US" sz="2800" b="1">
                <a:latin typeface="Verdana" pitchFamily="34" charset="0"/>
                <a:ea typeface="黑体" pitchFamily="49" charset="-122"/>
              </a:rPr>
              <a:t>蜜蜂嗡嗡闹着</a:t>
            </a:r>
          </a:p>
        </p:txBody>
      </p:sp>
      <p:sp>
        <p:nvSpPr>
          <p:cNvPr id="26644" name="文本框 26643"/>
          <p:cNvSpPr txBox="1">
            <a:spLocks noChangeArrowheads="1"/>
          </p:cNvSpPr>
          <p:nvPr/>
        </p:nvSpPr>
        <p:spPr bwMode="auto">
          <a:xfrm>
            <a:off x="5292725" y="5084763"/>
            <a:ext cx="2684463" cy="519112"/>
          </a:xfrm>
          <a:prstGeom prst="rect">
            <a:avLst/>
          </a:prstGeom>
          <a:solidFill>
            <a:srgbClr val="FF0000"/>
          </a:solidFill>
          <a:ln w="9525">
            <a:noFill/>
            <a:miter lim="800000"/>
            <a:headEnd/>
            <a:tailEnd/>
          </a:ln>
        </p:spPr>
        <p:txBody>
          <a:bodyPr wrap="none">
            <a:spAutoFit/>
          </a:bodyPr>
          <a:lstStyle/>
          <a:p>
            <a:r>
              <a:rPr lang="zh-CN" altLang="en-US" sz="2800" b="1">
                <a:latin typeface="Verdana" pitchFamily="34" charset="0"/>
                <a:ea typeface="黑体" pitchFamily="49" charset="-122"/>
              </a:rPr>
              <a:t>塑雪罗汉的孩子</a:t>
            </a:r>
          </a:p>
        </p:txBody>
      </p:sp>
      <p:sp>
        <p:nvSpPr>
          <p:cNvPr id="38925" name="矩形 26644"/>
          <p:cNvSpPr>
            <a:spLocks noChangeArrowheads="1" noChangeShapeType="1" noTextEdit="1"/>
          </p:cNvSpPr>
          <p:nvPr/>
        </p:nvSpPr>
        <p:spPr bwMode="auto">
          <a:xfrm>
            <a:off x="3203575" y="4652963"/>
            <a:ext cx="1728788" cy="485775"/>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headEnd/>
                  <a:tailEnd/>
                </a:ln>
                <a:latin typeface="华文行楷"/>
                <a:ea typeface="华文行楷"/>
              </a:rPr>
              <a:t>丰富的联想</a:t>
            </a:r>
          </a:p>
        </p:txBody>
      </p:sp>
      <p:sp>
        <p:nvSpPr>
          <p:cNvPr id="38926" name="矩形 26645"/>
          <p:cNvSpPr>
            <a:spLocks noChangeArrowheads="1" noChangeShapeType="1" noTextEdit="1"/>
          </p:cNvSpPr>
          <p:nvPr/>
        </p:nvSpPr>
        <p:spPr bwMode="auto">
          <a:xfrm rot="5400000">
            <a:off x="7754145" y="4533106"/>
            <a:ext cx="1268412" cy="485775"/>
          </a:xfrm>
          <a:prstGeom prst="rect">
            <a:avLst/>
          </a:prstGeom>
        </p:spPr>
        <p:txBody>
          <a:bodyPr vert="eaVert" wrap="none" fromWordArt="1">
            <a:prstTxWarp prst="textPlain">
              <a:avLst>
                <a:gd name="adj" fmla="val 50000"/>
              </a:avLst>
            </a:prstTxWarp>
          </a:bodyPr>
          <a:lstStyle/>
          <a:p>
            <a:pPr algn="ctr" fontAlgn="auto"/>
            <a:r>
              <a:rPr lang="zh-CN" altLang="en-US" sz="3600" b="1" kern="10">
                <a:ln w="9525">
                  <a:solidFill>
                    <a:srgbClr val="800000"/>
                  </a:solidFill>
                  <a:round/>
                  <a:headEnd/>
                  <a:tailEnd/>
                </a:ln>
                <a:effectLst>
                  <a:outerShdw dist="35921" dir="2700000" algn="ctr" rotWithShape="0">
                    <a:srgbClr val="B2B2B2">
                      <a:alpha val="79999"/>
                    </a:srgbClr>
                  </a:outerShdw>
                </a:effectLst>
                <a:latin typeface="华文行楷"/>
                <a:ea typeface="华文行楷"/>
              </a:rPr>
              <a:t>动态美</a:t>
            </a:r>
          </a:p>
        </p:txBody>
      </p:sp>
      <p:sp>
        <p:nvSpPr>
          <p:cNvPr id="36878" name="左大括号 26646"/>
          <p:cNvSpPr>
            <a:spLocks/>
          </p:cNvSpPr>
          <p:nvPr/>
        </p:nvSpPr>
        <p:spPr bwMode="auto">
          <a:xfrm>
            <a:off x="2843213" y="1484313"/>
            <a:ext cx="215900" cy="3600450"/>
          </a:xfrm>
          <a:prstGeom prst="leftBrace">
            <a:avLst>
              <a:gd name="adj1" fmla="val 138585"/>
              <a:gd name="adj2" fmla="val 50000"/>
            </a:avLst>
          </a:prstGeom>
          <a:noFill/>
          <a:ln w="57150">
            <a:solidFill>
              <a:srgbClr val="FF0000"/>
            </a:solidFill>
            <a:round/>
            <a:headEnd/>
            <a:tailEnd/>
          </a:ln>
        </p:spPr>
        <p:txBody>
          <a:bodyPr/>
          <a:lstStyle/>
          <a:p>
            <a:endParaRPr lang="zh-CN" altLang="en-US"/>
          </a:p>
        </p:txBody>
      </p:sp>
      <p:sp>
        <p:nvSpPr>
          <p:cNvPr id="26648" name="左大括号 26647"/>
          <p:cNvSpPr>
            <a:spLocks/>
          </p:cNvSpPr>
          <p:nvPr/>
        </p:nvSpPr>
        <p:spPr bwMode="auto">
          <a:xfrm>
            <a:off x="5003800" y="1989138"/>
            <a:ext cx="71438" cy="2016125"/>
          </a:xfrm>
          <a:prstGeom prst="leftBrace">
            <a:avLst>
              <a:gd name="adj1" fmla="val 234530"/>
              <a:gd name="adj2" fmla="val 50000"/>
            </a:avLst>
          </a:prstGeom>
          <a:noFill/>
          <a:ln w="57150">
            <a:solidFill>
              <a:schemeClr val="tx1"/>
            </a:solidFill>
            <a:round/>
            <a:headEnd/>
            <a:tailEnd/>
          </a:ln>
        </p:spPr>
        <p:txBody>
          <a:bodyPr/>
          <a:lstStyle/>
          <a:p>
            <a:endParaRPr lang="zh-CN" altLang="en-US"/>
          </a:p>
        </p:txBody>
      </p:sp>
      <p:sp>
        <p:nvSpPr>
          <p:cNvPr id="26649" name="左大括号 26648"/>
          <p:cNvSpPr>
            <a:spLocks/>
          </p:cNvSpPr>
          <p:nvPr/>
        </p:nvSpPr>
        <p:spPr bwMode="auto">
          <a:xfrm>
            <a:off x="5076825" y="4365625"/>
            <a:ext cx="73025" cy="1079500"/>
          </a:xfrm>
          <a:prstGeom prst="leftBrace">
            <a:avLst>
              <a:gd name="adj1" fmla="val 122846"/>
              <a:gd name="adj2" fmla="val 50000"/>
            </a:avLst>
          </a:prstGeom>
          <a:noFill/>
          <a:ln w="57150">
            <a:solidFill>
              <a:schemeClr val="tx1"/>
            </a:solidFill>
            <a:round/>
            <a:headEnd/>
            <a:tailEnd/>
          </a:ln>
        </p:spPr>
        <p:txBody>
          <a:bodyPr/>
          <a:lstStyle/>
          <a:p>
            <a:endParaRPr lang="zh-CN" altLang="en-US"/>
          </a:p>
        </p:txBody>
      </p:sp>
      <p:sp>
        <p:nvSpPr>
          <p:cNvPr id="26652" name="文本框 26651"/>
          <p:cNvSpPr txBox="1">
            <a:spLocks noChangeArrowheads="1"/>
          </p:cNvSpPr>
          <p:nvPr/>
        </p:nvSpPr>
        <p:spPr bwMode="auto">
          <a:xfrm>
            <a:off x="900113" y="3357563"/>
            <a:ext cx="1612900" cy="519112"/>
          </a:xfrm>
          <a:prstGeom prst="rect">
            <a:avLst/>
          </a:prstGeom>
          <a:noFill/>
          <a:ln w="9525">
            <a:noFill/>
            <a:miter lim="800000"/>
            <a:headEnd/>
            <a:tailEnd/>
          </a:ln>
        </p:spPr>
        <p:txBody>
          <a:bodyPr wrap="none">
            <a:spAutoFit/>
          </a:bodyPr>
          <a:lstStyle/>
          <a:p>
            <a:r>
              <a:rPr lang="zh-CN" altLang="en-US" sz="2800" b="1">
                <a:latin typeface="Verdana" pitchFamily="34" charset="0"/>
                <a:ea typeface="黑体" pitchFamily="49" charset="-122"/>
              </a:rPr>
              <a:t>富于生机</a:t>
            </a:r>
          </a:p>
        </p:txBody>
      </p:sp>
      <p:sp>
        <p:nvSpPr>
          <p:cNvPr id="26653" name="文本框 26652"/>
          <p:cNvSpPr txBox="1">
            <a:spLocks noChangeArrowheads="1"/>
          </p:cNvSpPr>
          <p:nvPr/>
        </p:nvSpPr>
        <p:spPr bwMode="auto">
          <a:xfrm>
            <a:off x="898525" y="4005263"/>
            <a:ext cx="1612900" cy="519112"/>
          </a:xfrm>
          <a:prstGeom prst="rect">
            <a:avLst/>
          </a:prstGeom>
          <a:noFill/>
          <a:ln w="9525">
            <a:noFill/>
            <a:miter lim="800000"/>
            <a:headEnd/>
            <a:tailEnd/>
          </a:ln>
        </p:spPr>
        <p:txBody>
          <a:bodyPr wrap="none">
            <a:spAutoFit/>
          </a:bodyPr>
          <a:lstStyle/>
          <a:p>
            <a:r>
              <a:rPr lang="zh-CN" altLang="en-US" sz="2800" b="1">
                <a:latin typeface="Verdana" pitchFamily="34" charset="0"/>
                <a:ea typeface="黑体" pitchFamily="49" charset="-122"/>
              </a:rPr>
              <a:t>孕育生命</a:t>
            </a:r>
          </a:p>
        </p:txBody>
      </p:sp>
      <p:sp>
        <p:nvSpPr>
          <p:cNvPr id="26654" name="文本框 26653"/>
          <p:cNvSpPr txBox="1">
            <a:spLocks noChangeArrowheads="1"/>
          </p:cNvSpPr>
          <p:nvPr/>
        </p:nvSpPr>
        <p:spPr bwMode="auto">
          <a:xfrm>
            <a:off x="900113" y="4581525"/>
            <a:ext cx="1612900" cy="519113"/>
          </a:xfrm>
          <a:prstGeom prst="rect">
            <a:avLst/>
          </a:prstGeom>
          <a:noFill/>
          <a:ln w="9525">
            <a:noFill/>
            <a:miter lim="800000"/>
            <a:headEnd/>
            <a:tailEnd/>
          </a:ln>
        </p:spPr>
        <p:txBody>
          <a:bodyPr wrap="none">
            <a:spAutoFit/>
          </a:bodyPr>
          <a:lstStyle/>
          <a:p>
            <a:r>
              <a:rPr lang="zh-CN" altLang="en-US" sz="2800" b="1">
                <a:latin typeface="Verdana" pitchFamily="34" charset="0"/>
                <a:ea typeface="黑体" pitchFamily="49" charset="-122"/>
              </a:rPr>
              <a:t>易于消逝</a:t>
            </a:r>
          </a:p>
        </p:txBody>
      </p:sp>
      <p:sp>
        <p:nvSpPr>
          <p:cNvPr id="36884" name="文本框 26657"/>
          <p:cNvSpPr txBox="1">
            <a:spLocks noChangeArrowheads="1"/>
          </p:cNvSpPr>
          <p:nvPr/>
        </p:nvSpPr>
        <p:spPr bwMode="auto">
          <a:xfrm>
            <a:off x="323850" y="0"/>
            <a:ext cx="8532813" cy="1190625"/>
          </a:xfrm>
          <a:prstGeom prst="rect">
            <a:avLst/>
          </a:prstGeom>
          <a:noFill/>
          <a:ln w="9525">
            <a:noFill/>
            <a:miter lim="800000"/>
            <a:headEnd/>
            <a:tailEnd/>
          </a:ln>
        </p:spPr>
        <p:txBody>
          <a:bodyPr>
            <a:spAutoFit/>
          </a:bodyPr>
          <a:lstStyle/>
          <a:p>
            <a:pPr>
              <a:spcBef>
                <a:spcPct val="50000"/>
              </a:spcBef>
            </a:pPr>
            <a:r>
              <a:rPr lang="en-US" altLang="zh-CN" sz="3600" b="1">
                <a:solidFill>
                  <a:srgbClr val="FF0000"/>
                </a:solidFill>
              </a:rPr>
              <a:t>3</a:t>
            </a:r>
            <a:r>
              <a:rPr lang="zh-CN" altLang="en-US" sz="3600" b="1">
                <a:solidFill>
                  <a:srgbClr val="FF0000"/>
                </a:solidFill>
              </a:rPr>
              <a:t>、作者是如何来描绘的？他在描绘中寄寓了怎样的情感？</a:t>
            </a:r>
          </a:p>
        </p:txBody>
      </p:sp>
      <p:sp>
        <p:nvSpPr>
          <p:cNvPr id="26659" name="矩形 26658"/>
          <p:cNvSpPr>
            <a:spLocks noRot="1" noChangeArrowheads="1"/>
          </p:cNvSpPr>
          <p:nvPr/>
        </p:nvSpPr>
        <p:spPr bwMode="auto">
          <a:xfrm>
            <a:off x="684213" y="5589588"/>
            <a:ext cx="6985000" cy="1123950"/>
          </a:xfrm>
          <a:prstGeom prst="rect">
            <a:avLst/>
          </a:prstGeom>
          <a:solidFill>
            <a:srgbClr val="00FFFF"/>
          </a:solidFill>
          <a:ln w="9525">
            <a:noFill/>
            <a:miter lim="800000"/>
            <a:headEnd/>
            <a:tailEnd/>
          </a:ln>
        </p:spPr>
        <p:txBody>
          <a:bodyPr anchor="ctr"/>
          <a:lstStyle/>
          <a:p>
            <a:r>
              <a:rPr lang="en-US" altLang="zh-CN" sz="2900" b="1">
                <a:solidFill>
                  <a:srgbClr val="FF0000"/>
                </a:solidFill>
                <a:latin typeface="Garamond" pitchFamily="18" charset="0"/>
              </a:rPr>
              <a:t>      </a:t>
            </a:r>
            <a:r>
              <a:rPr lang="zh-CN" altLang="en-US" sz="3200" b="1">
                <a:solidFill>
                  <a:srgbClr val="FF0000"/>
                </a:solidFill>
                <a:latin typeface="Garamond" pitchFamily="18" charset="0"/>
              </a:rPr>
              <a:t>对故乡的深情怀念与热烈赞美及对美好事物不能长久的惋惜之情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8915"/>
                                        </p:tgtEl>
                                        <p:attrNameLst>
                                          <p:attrName>style.visibility</p:attrName>
                                        </p:attrNameLst>
                                      </p:cBhvr>
                                      <p:to>
                                        <p:strVal val="visible"/>
                                      </p:to>
                                    </p:set>
                                    <p:anim to="" calcmode="lin" valueType="num">
                                      <p:cBhvr>
                                        <p:cTn id="7" dur="1" fill="hold"/>
                                        <p:tgtEl>
                                          <p:spTgt spid="3891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8917"/>
                                        </p:tgtEl>
                                        <p:attrNameLst>
                                          <p:attrName>style.visibility</p:attrName>
                                        </p:attrNameLst>
                                      </p:cBhvr>
                                      <p:to>
                                        <p:strVal val="visible"/>
                                      </p:to>
                                    </p:set>
                                    <p:anim to="" calcmode="lin" valueType="num">
                                      <p:cBhvr>
                                        <p:cTn id="12" dur="1" fill="hold"/>
                                        <p:tgtEl>
                                          <p:spTgt spid="38917"/>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8925"/>
                                        </p:tgtEl>
                                        <p:attrNameLst>
                                          <p:attrName>style.visibility</p:attrName>
                                        </p:attrNameLst>
                                      </p:cBhvr>
                                      <p:to>
                                        <p:strVal val="visible"/>
                                      </p:to>
                                    </p:set>
                                    <p:anim to="" calcmode="lin" valueType="num">
                                      <p:cBhvr>
                                        <p:cTn id="17" dur="1" fill="hold"/>
                                        <p:tgtEl>
                                          <p:spTgt spid="38925"/>
                                        </p:tgtEl>
                                      </p:cBhvr>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6636"/>
                                        </p:tgtEl>
                                        <p:attrNameLst>
                                          <p:attrName>style.visibility</p:attrName>
                                        </p:attrNameLst>
                                      </p:cBhvr>
                                      <p:to>
                                        <p:strVal val="visible"/>
                                      </p:to>
                                    </p:set>
                                    <p:animEffect transition="in" filter="box(in)">
                                      <p:cBhvr>
                                        <p:cTn id="22" dur="500"/>
                                        <p:tgtEl>
                                          <p:spTgt spid="26636"/>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26648"/>
                                        </p:tgtEl>
                                        <p:attrNameLst>
                                          <p:attrName>style.visibility</p:attrName>
                                        </p:attrNameLst>
                                      </p:cBhvr>
                                      <p:to>
                                        <p:strVal val="visible"/>
                                      </p:to>
                                    </p:set>
                                    <p:anim calcmode="lin" valueType="num">
                                      <p:cBhvr>
                                        <p:cTn id="27" dur="500" fill="hold"/>
                                        <p:tgtEl>
                                          <p:spTgt spid="26648"/>
                                        </p:tgtEl>
                                        <p:attrNameLst>
                                          <p:attrName>ppt_w</p:attrName>
                                        </p:attrNameLst>
                                      </p:cBhvr>
                                      <p:tavLst>
                                        <p:tav tm="0">
                                          <p:val>
                                            <p:fltVal val="0"/>
                                          </p:val>
                                        </p:tav>
                                        <p:tav tm="100000">
                                          <p:val>
                                            <p:strVal val="#ppt_w"/>
                                          </p:val>
                                        </p:tav>
                                      </p:tavLst>
                                    </p:anim>
                                    <p:anim calcmode="lin" valueType="num">
                                      <p:cBhvr>
                                        <p:cTn id="28" dur="500" fill="hold"/>
                                        <p:tgtEl>
                                          <p:spTgt spid="26648"/>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26638"/>
                                        </p:tgtEl>
                                        <p:attrNameLst>
                                          <p:attrName>style.visibility</p:attrName>
                                        </p:attrNameLst>
                                      </p:cBhvr>
                                      <p:to>
                                        <p:strVal val="visible"/>
                                      </p:to>
                                    </p:set>
                                    <p:anim calcmode="lin" valueType="num">
                                      <p:cBhvr>
                                        <p:cTn id="31" dur="500" fill="hold"/>
                                        <p:tgtEl>
                                          <p:spTgt spid="26638"/>
                                        </p:tgtEl>
                                        <p:attrNameLst>
                                          <p:attrName>ppt_w</p:attrName>
                                        </p:attrNameLst>
                                      </p:cBhvr>
                                      <p:tavLst>
                                        <p:tav tm="0">
                                          <p:val>
                                            <p:fltVal val="0"/>
                                          </p:val>
                                        </p:tav>
                                        <p:tav tm="100000">
                                          <p:val>
                                            <p:strVal val="#ppt_w"/>
                                          </p:val>
                                        </p:tav>
                                      </p:tavLst>
                                    </p:anim>
                                    <p:anim calcmode="lin" valueType="num">
                                      <p:cBhvr>
                                        <p:cTn id="32" dur="500" fill="hold"/>
                                        <p:tgtEl>
                                          <p:spTgt spid="26638"/>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26639"/>
                                        </p:tgtEl>
                                        <p:attrNameLst>
                                          <p:attrName>style.visibility</p:attrName>
                                        </p:attrNameLst>
                                      </p:cBhvr>
                                      <p:to>
                                        <p:strVal val="visible"/>
                                      </p:to>
                                    </p:set>
                                    <p:anim calcmode="lin" valueType="num">
                                      <p:cBhvr>
                                        <p:cTn id="35" dur="500" fill="hold"/>
                                        <p:tgtEl>
                                          <p:spTgt spid="26639"/>
                                        </p:tgtEl>
                                        <p:attrNameLst>
                                          <p:attrName>ppt_w</p:attrName>
                                        </p:attrNameLst>
                                      </p:cBhvr>
                                      <p:tavLst>
                                        <p:tav tm="0">
                                          <p:val>
                                            <p:fltVal val="0"/>
                                          </p:val>
                                        </p:tav>
                                        <p:tav tm="100000">
                                          <p:val>
                                            <p:strVal val="#ppt_w"/>
                                          </p:val>
                                        </p:tav>
                                      </p:tavLst>
                                    </p:anim>
                                    <p:anim calcmode="lin" valueType="num">
                                      <p:cBhvr>
                                        <p:cTn id="36" dur="500" fill="hold"/>
                                        <p:tgtEl>
                                          <p:spTgt spid="26639"/>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26640"/>
                                        </p:tgtEl>
                                        <p:attrNameLst>
                                          <p:attrName>style.visibility</p:attrName>
                                        </p:attrNameLst>
                                      </p:cBhvr>
                                      <p:to>
                                        <p:strVal val="visible"/>
                                      </p:to>
                                    </p:set>
                                    <p:anim calcmode="lin" valueType="num">
                                      <p:cBhvr>
                                        <p:cTn id="39" dur="500" fill="hold"/>
                                        <p:tgtEl>
                                          <p:spTgt spid="26640"/>
                                        </p:tgtEl>
                                        <p:attrNameLst>
                                          <p:attrName>ppt_w</p:attrName>
                                        </p:attrNameLst>
                                      </p:cBhvr>
                                      <p:tavLst>
                                        <p:tav tm="0">
                                          <p:val>
                                            <p:fltVal val="0"/>
                                          </p:val>
                                        </p:tav>
                                        <p:tav tm="100000">
                                          <p:val>
                                            <p:strVal val="#ppt_w"/>
                                          </p:val>
                                        </p:tav>
                                      </p:tavLst>
                                    </p:anim>
                                    <p:anim calcmode="lin" valueType="num">
                                      <p:cBhvr>
                                        <p:cTn id="40" dur="500" fill="hold"/>
                                        <p:tgtEl>
                                          <p:spTgt spid="26640"/>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26641"/>
                                        </p:tgtEl>
                                        <p:attrNameLst>
                                          <p:attrName>style.visibility</p:attrName>
                                        </p:attrNameLst>
                                      </p:cBhvr>
                                      <p:to>
                                        <p:strVal val="visible"/>
                                      </p:to>
                                    </p:set>
                                    <p:anim calcmode="lin" valueType="num">
                                      <p:cBhvr>
                                        <p:cTn id="43" dur="500" fill="hold"/>
                                        <p:tgtEl>
                                          <p:spTgt spid="26641"/>
                                        </p:tgtEl>
                                        <p:attrNameLst>
                                          <p:attrName>ppt_w</p:attrName>
                                        </p:attrNameLst>
                                      </p:cBhvr>
                                      <p:tavLst>
                                        <p:tav tm="0">
                                          <p:val>
                                            <p:fltVal val="0"/>
                                          </p:val>
                                        </p:tav>
                                        <p:tav tm="100000">
                                          <p:val>
                                            <p:strVal val="#ppt_w"/>
                                          </p:val>
                                        </p:tav>
                                      </p:tavLst>
                                    </p:anim>
                                    <p:anim calcmode="lin" valueType="num">
                                      <p:cBhvr>
                                        <p:cTn id="44" dur="500" fill="hold"/>
                                        <p:tgtEl>
                                          <p:spTgt spid="26641"/>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38922"/>
                                        </p:tgtEl>
                                        <p:attrNameLst>
                                          <p:attrName>style.visibility</p:attrName>
                                        </p:attrNameLst>
                                      </p:cBhvr>
                                      <p:to>
                                        <p:strVal val="visible"/>
                                      </p:to>
                                    </p:set>
                                    <p:anim calcmode="lin" valueType="num">
                                      <p:cBhvr>
                                        <p:cTn id="49" dur="1000" fill="hold"/>
                                        <p:tgtEl>
                                          <p:spTgt spid="38922"/>
                                        </p:tgtEl>
                                        <p:attrNameLst>
                                          <p:attrName>ppt_x</p:attrName>
                                        </p:attrNameLst>
                                      </p:cBhvr>
                                      <p:tavLst>
                                        <p:tav tm="0">
                                          <p:val>
                                            <p:strVal val="#ppt_x-.2"/>
                                          </p:val>
                                        </p:tav>
                                        <p:tav tm="100000">
                                          <p:val>
                                            <p:strVal val="#ppt_x"/>
                                          </p:val>
                                        </p:tav>
                                      </p:tavLst>
                                    </p:anim>
                                    <p:anim calcmode="lin" valueType="num">
                                      <p:cBhvr>
                                        <p:cTn id="50" dur="1000" fill="hold"/>
                                        <p:tgtEl>
                                          <p:spTgt spid="38922"/>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8922"/>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nodeType="clickEffect">
                                  <p:stCondLst>
                                    <p:cond delay="0"/>
                                  </p:stCondLst>
                                  <p:childTnLst>
                                    <p:set>
                                      <p:cBhvr>
                                        <p:cTn id="55" dur="1" fill="hold">
                                          <p:stCondLst>
                                            <p:cond delay="0"/>
                                          </p:stCondLst>
                                        </p:cTn>
                                        <p:tgtEl>
                                          <p:spTgt spid="26649"/>
                                        </p:tgtEl>
                                        <p:attrNameLst>
                                          <p:attrName>style.visibility</p:attrName>
                                        </p:attrNameLst>
                                      </p:cBhvr>
                                      <p:to>
                                        <p:strVal val="visible"/>
                                      </p:to>
                                    </p:set>
                                    <p:animEffect transition="in" filter="box(in)">
                                      <p:cBhvr>
                                        <p:cTn id="56" dur="500"/>
                                        <p:tgtEl>
                                          <p:spTgt spid="26649"/>
                                        </p:tgtEl>
                                      </p:cBhvr>
                                    </p:animEffect>
                                  </p:childTnLst>
                                </p:cTn>
                              </p:par>
                              <p:par>
                                <p:cTn id="57" presetID="4" presetClass="entr" presetSubtype="16" fill="hold" grpId="0" nodeType="withEffect">
                                  <p:stCondLst>
                                    <p:cond delay="0"/>
                                  </p:stCondLst>
                                  <p:childTnLst>
                                    <p:set>
                                      <p:cBhvr>
                                        <p:cTn id="58" dur="1" fill="hold">
                                          <p:stCondLst>
                                            <p:cond delay="0"/>
                                          </p:stCondLst>
                                        </p:cTn>
                                        <p:tgtEl>
                                          <p:spTgt spid="26643"/>
                                        </p:tgtEl>
                                        <p:attrNameLst>
                                          <p:attrName>style.visibility</p:attrName>
                                        </p:attrNameLst>
                                      </p:cBhvr>
                                      <p:to>
                                        <p:strVal val="visible"/>
                                      </p:to>
                                    </p:set>
                                    <p:animEffect transition="in" filter="box(in)">
                                      <p:cBhvr>
                                        <p:cTn id="59" dur="500"/>
                                        <p:tgtEl>
                                          <p:spTgt spid="26643"/>
                                        </p:tgtEl>
                                      </p:cBhvr>
                                    </p:animEffect>
                                  </p:childTnLst>
                                </p:cTn>
                              </p:par>
                              <p:par>
                                <p:cTn id="60" presetID="4" presetClass="entr" presetSubtype="16" fill="hold" grpId="0" nodeType="withEffect">
                                  <p:stCondLst>
                                    <p:cond delay="0"/>
                                  </p:stCondLst>
                                  <p:childTnLst>
                                    <p:set>
                                      <p:cBhvr>
                                        <p:cTn id="61" dur="1" fill="hold">
                                          <p:stCondLst>
                                            <p:cond delay="0"/>
                                          </p:stCondLst>
                                        </p:cTn>
                                        <p:tgtEl>
                                          <p:spTgt spid="26644"/>
                                        </p:tgtEl>
                                        <p:attrNameLst>
                                          <p:attrName>style.visibility</p:attrName>
                                        </p:attrNameLst>
                                      </p:cBhvr>
                                      <p:to>
                                        <p:strVal val="visible"/>
                                      </p:to>
                                    </p:set>
                                    <p:animEffect transition="in" filter="box(in)">
                                      <p:cBhvr>
                                        <p:cTn id="62" dur="500"/>
                                        <p:tgtEl>
                                          <p:spTgt spid="26644"/>
                                        </p:tgtEl>
                                      </p:cBhvr>
                                    </p:animEffect>
                                  </p:childTnLst>
                                </p:cTn>
                              </p:par>
                            </p:childTnLst>
                          </p:cTn>
                        </p:par>
                      </p:childTnLst>
                    </p:cTn>
                  </p:par>
                  <p:par>
                    <p:cTn id="63" fill="hold">
                      <p:stCondLst>
                        <p:cond delay="indefinite"/>
                      </p:stCondLst>
                      <p:childTnLst>
                        <p:par>
                          <p:cTn id="64" fill="hold">
                            <p:stCondLst>
                              <p:cond delay="0"/>
                            </p:stCondLst>
                            <p:childTnLst>
                              <p:par>
                                <p:cTn id="65" presetID="17" presetClass="entr" presetSubtype="10" fill="hold" grpId="0" nodeType="clickEffect">
                                  <p:stCondLst>
                                    <p:cond delay="0"/>
                                  </p:stCondLst>
                                  <p:childTnLst>
                                    <p:set>
                                      <p:cBhvr>
                                        <p:cTn id="66" dur="1" fill="hold">
                                          <p:stCondLst>
                                            <p:cond delay="0"/>
                                          </p:stCondLst>
                                        </p:cTn>
                                        <p:tgtEl>
                                          <p:spTgt spid="38926"/>
                                        </p:tgtEl>
                                        <p:attrNameLst>
                                          <p:attrName>style.visibility</p:attrName>
                                        </p:attrNameLst>
                                      </p:cBhvr>
                                      <p:to>
                                        <p:strVal val="visible"/>
                                      </p:to>
                                    </p:set>
                                    <p:anim calcmode="lin" valueType="num">
                                      <p:cBhvr>
                                        <p:cTn id="67" dur="500" fill="hold"/>
                                        <p:tgtEl>
                                          <p:spTgt spid="38926"/>
                                        </p:tgtEl>
                                        <p:attrNameLst>
                                          <p:attrName>ppt_w</p:attrName>
                                        </p:attrNameLst>
                                      </p:cBhvr>
                                      <p:tavLst>
                                        <p:tav tm="0">
                                          <p:val>
                                            <p:fltVal val="0"/>
                                          </p:val>
                                        </p:tav>
                                        <p:tav tm="100000">
                                          <p:val>
                                            <p:strVal val="#ppt_w"/>
                                          </p:val>
                                        </p:tav>
                                      </p:tavLst>
                                    </p:anim>
                                    <p:anim calcmode="lin" valueType="num">
                                      <p:cBhvr>
                                        <p:cTn id="68" dur="500" fill="hold"/>
                                        <p:tgtEl>
                                          <p:spTgt spid="38926"/>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17" presetClass="entr" presetSubtype="10" fill="hold" grpId="0" nodeType="clickEffect">
                                  <p:stCondLst>
                                    <p:cond delay="0"/>
                                  </p:stCondLst>
                                  <p:childTnLst>
                                    <p:set>
                                      <p:cBhvr>
                                        <p:cTn id="72" dur="1" fill="hold">
                                          <p:stCondLst>
                                            <p:cond delay="0"/>
                                          </p:stCondLst>
                                        </p:cTn>
                                        <p:tgtEl>
                                          <p:spTgt spid="26653"/>
                                        </p:tgtEl>
                                        <p:attrNameLst>
                                          <p:attrName>style.visibility</p:attrName>
                                        </p:attrNameLst>
                                      </p:cBhvr>
                                      <p:to>
                                        <p:strVal val="visible"/>
                                      </p:to>
                                    </p:set>
                                    <p:anim calcmode="lin" valueType="num">
                                      <p:cBhvr>
                                        <p:cTn id="73" dur="500" fill="hold"/>
                                        <p:tgtEl>
                                          <p:spTgt spid="26653"/>
                                        </p:tgtEl>
                                        <p:attrNameLst>
                                          <p:attrName>ppt_w</p:attrName>
                                        </p:attrNameLst>
                                      </p:cBhvr>
                                      <p:tavLst>
                                        <p:tav tm="0">
                                          <p:val>
                                            <p:fltVal val="0"/>
                                          </p:val>
                                        </p:tav>
                                        <p:tav tm="100000">
                                          <p:val>
                                            <p:strVal val="#ppt_w"/>
                                          </p:val>
                                        </p:tav>
                                      </p:tavLst>
                                    </p:anim>
                                    <p:anim calcmode="lin" valueType="num">
                                      <p:cBhvr>
                                        <p:cTn id="74" dur="500" fill="hold"/>
                                        <p:tgtEl>
                                          <p:spTgt spid="26653"/>
                                        </p:tgtEl>
                                        <p:attrNameLst>
                                          <p:attrName>ppt_h</p:attrName>
                                        </p:attrNameLst>
                                      </p:cBhvr>
                                      <p:tavLst>
                                        <p:tav tm="0">
                                          <p:val>
                                            <p:strVal val="#ppt_h"/>
                                          </p:val>
                                        </p:tav>
                                        <p:tav tm="100000">
                                          <p:val>
                                            <p:strVal val="#ppt_h"/>
                                          </p:val>
                                        </p:tav>
                                      </p:tavLst>
                                    </p:anim>
                                  </p:childTnLst>
                                </p:cTn>
                              </p:par>
                              <p:par>
                                <p:cTn id="75" presetID="17" presetClass="entr" presetSubtype="10" fill="hold" grpId="0" nodeType="withEffect">
                                  <p:stCondLst>
                                    <p:cond delay="0"/>
                                  </p:stCondLst>
                                  <p:childTnLst>
                                    <p:set>
                                      <p:cBhvr>
                                        <p:cTn id="76" dur="1" fill="hold">
                                          <p:stCondLst>
                                            <p:cond delay="0"/>
                                          </p:stCondLst>
                                        </p:cTn>
                                        <p:tgtEl>
                                          <p:spTgt spid="26652"/>
                                        </p:tgtEl>
                                        <p:attrNameLst>
                                          <p:attrName>style.visibility</p:attrName>
                                        </p:attrNameLst>
                                      </p:cBhvr>
                                      <p:to>
                                        <p:strVal val="visible"/>
                                      </p:to>
                                    </p:set>
                                    <p:anim calcmode="lin" valueType="num">
                                      <p:cBhvr>
                                        <p:cTn id="77" dur="500" fill="hold"/>
                                        <p:tgtEl>
                                          <p:spTgt spid="26652"/>
                                        </p:tgtEl>
                                        <p:attrNameLst>
                                          <p:attrName>ppt_w</p:attrName>
                                        </p:attrNameLst>
                                      </p:cBhvr>
                                      <p:tavLst>
                                        <p:tav tm="0">
                                          <p:val>
                                            <p:fltVal val="0"/>
                                          </p:val>
                                        </p:tav>
                                        <p:tav tm="100000">
                                          <p:val>
                                            <p:strVal val="#ppt_w"/>
                                          </p:val>
                                        </p:tav>
                                      </p:tavLst>
                                    </p:anim>
                                    <p:anim calcmode="lin" valueType="num">
                                      <p:cBhvr>
                                        <p:cTn id="78" dur="500" fill="hold"/>
                                        <p:tgtEl>
                                          <p:spTgt spid="26652"/>
                                        </p:tgtEl>
                                        <p:attrNameLst>
                                          <p:attrName>ppt_h</p:attrName>
                                        </p:attrNameLst>
                                      </p:cBhvr>
                                      <p:tavLst>
                                        <p:tav tm="0">
                                          <p:val>
                                            <p:strVal val="#ppt_h"/>
                                          </p:val>
                                        </p:tav>
                                        <p:tav tm="100000">
                                          <p:val>
                                            <p:strVal val="#ppt_h"/>
                                          </p:val>
                                        </p:tav>
                                      </p:tavLst>
                                    </p:anim>
                                  </p:childTnLst>
                                </p:cTn>
                              </p:par>
                              <p:par>
                                <p:cTn id="79" presetID="17" presetClass="entr" presetSubtype="10" fill="hold" grpId="0" nodeType="withEffect">
                                  <p:stCondLst>
                                    <p:cond delay="0"/>
                                  </p:stCondLst>
                                  <p:childTnLst>
                                    <p:set>
                                      <p:cBhvr>
                                        <p:cTn id="80" dur="1" fill="hold">
                                          <p:stCondLst>
                                            <p:cond delay="0"/>
                                          </p:stCondLst>
                                        </p:cTn>
                                        <p:tgtEl>
                                          <p:spTgt spid="26654"/>
                                        </p:tgtEl>
                                        <p:attrNameLst>
                                          <p:attrName>style.visibility</p:attrName>
                                        </p:attrNameLst>
                                      </p:cBhvr>
                                      <p:to>
                                        <p:strVal val="visible"/>
                                      </p:to>
                                    </p:set>
                                    <p:anim calcmode="lin" valueType="num">
                                      <p:cBhvr>
                                        <p:cTn id="81" dur="500" fill="hold"/>
                                        <p:tgtEl>
                                          <p:spTgt spid="26654"/>
                                        </p:tgtEl>
                                        <p:attrNameLst>
                                          <p:attrName>ppt_w</p:attrName>
                                        </p:attrNameLst>
                                      </p:cBhvr>
                                      <p:tavLst>
                                        <p:tav tm="0">
                                          <p:val>
                                            <p:fltVal val="0"/>
                                          </p:val>
                                        </p:tav>
                                        <p:tav tm="100000">
                                          <p:val>
                                            <p:strVal val="#ppt_w"/>
                                          </p:val>
                                        </p:tav>
                                      </p:tavLst>
                                    </p:anim>
                                    <p:anim calcmode="lin" valueType="num">
                                      <p:cBhvr>
                                        <p:cTn id="82" dur="500" fill="hold"/>
                                        <p:tgtEl>
                                          <p:spTgt spid="26654"/>
                                        </p:tgtEl>
                                        <p:attrNameLst>
                                          <p:attrName>ppt_h</p:attrName>
                                        </p:attrNameLst>
                                      </p:cBhvr>
                                      <p:tavLst>
                                        <p:tav tm="0">
                                          <p:val>
                                            <p:strVal val="#ppt_h"/>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2" fill="hold" grpId="0" nodeType="clickEffect">
                                  <p:stCondLst>
                                    <p:cond delay="0"/>
                                  </p:stCondLst>
                                  <p:childTnLst>
                                    <p:set>
                                      <p:cBhvr>
                                        <p:cTn id="86" dur="1" fill="hold">
                                          <p:stCondLst>
                                            <p:cond delay="0"/>
                                          </p:stCondLst>
                                        </p:cTn>
                                        <p:tgtEl>
                                          <p:spTgt spid="26659"/>
                                        </p:tgtEl>
                                        <p:attrNameLst>
                                          <p:attrName>style.visibility</p:attrName>
                                        </p:attrNameLst>
                                      </p:cBhvr>
                                      <p:to>
                                        <p:strVal val="visible"/>
                                      </p:to>
                                    </p:set>
                                    <p:anim calcmode="lin" valueType="num">
                                      <p:cBhvr additive="base">
                                        <p:cTn id="87" dur="500" fill="hold"/>
                                        <p:tgtEl>
                                          <p:spTgt spid="26659"/>
                                        </p:tgtEl>
                                        <p:attrNameLst>
                                          <p:attrName>ppt_x</p:attrName>
                                        </p:attrNameLst>
                                      </p:cBhvr>
                                      <p:tavLst>
                                        <p:tav tm="0">
                                          <p:val>
                                            <p:strVal val="1+#ppt_w/2"/>
                                          </p:val>
                                        </p:tav>
                                        <p:tav tm="100000">
                                          <p:val>
                                            <p:strVal val="#ppt_x"/>
                                          </p:val>
                                        </p:tav>
                                      </p:tavLst>
                                    </p:anim>
                                    <p:anim calcmode="lin" valueType="num">
                                      <p:cBhvr additive="base">
                                        <p:cTn id="88" dur="500" fill="hold"/>
                                        <p:tgtEl>
                                          <p:spTgt spid="266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P spid="26636" grpId="0" animBg="1"/>
      <p:bldP spid="38917" grpId="0" animBg="1"/>
      <p:bldP spid="26638" grpId="0" animBg="1"/>
      <p:bldP spid="26639" grpId="0" animBg="1"/>
      <p:bldP spid="26640" grpId="0" animBg="1"/>
      <p:bldP spid="26641" grpId="0" animBg="1"/>
      <p:bldP spid="38922" grpId="0" animBg="1"/>
      <p:bldP spid="26643" grpId="0" animBg="1"/>
      <p:bldP spid="26644" grpId="0" animBg="1"/>
      <p:bldP spid="38925" grpId="0" animBg="1"/>
      <p:bldP spid="38926" grpId="0" animBg="1"/>
      <p:bldP spid="26652" grpId="0"/>
      <p:bldP spid="26653" grpId="0"/>
      <p:bldP spid="26654" grpId="0"/>
      <p:bldP spid="2665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30724"/>
          <p:cNvSpPr txBox="1">
            <a:spLocks noChangeArrowheads="1"/>
          </p:cNvSpPr>
          <p:nvPr/>
        </p:nvSpPr>
        <p:spPr bwMode="auto">
          <a:xfrm>
            <a:off x="0" y="1917700"/>
            <a:ext cx="1970088" cy="519113"/>
          </a:xfrm>
          <a:prstGeom prst="rect">
            <a:avLst/>
          </a:prstGeom>
          <a:noFill/>
          <a:ln w="9525">
            <a:noFill/>
            <a:miter lim="800000"/>
            <a:headEnd/>
            <a:tailEnd/>
          </a:ln>
        </p:spPr>
        <p:txBody>
          <a:bodyPr wrap="none">
            <a:spAutoFit/>
          </a:bodyPr>
          <a:lstStyle/>
          <a:p>
            <a:r>
              <a:rPr lang="zh-CN" altLang="en-US" sz="2800" b="1">
                <a:latin typeface="Verdana" pitchFamily="34" charset="0"/>
              </a:rPr>
              <a:t>北方雪景图</a:t>
            </a:r>
          </a:p>
        </p:txBody>
      </p:sp>
      <p:sp>
        <p:nvSpPr>
          <p:cNvPr id="37890" name="矩形 30725"/>
          <p:cNvSpPr>
            <a:spLocks noChangeArrowheads="1" noChangeShapeType="1" noTextEdit="1"/>
          </p:cNvSpPr>
          <p:nvPr/>
        </p:nvSpPr>
        <p:spPr bwMode="auto">
          <a:xfrm>
            <a:off x="2376488" y="622300"/>
            <a:ext cx="1400175" cy="4318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headEnd/>
                  <a:tailEnd/>
                </a:ln>
                <a:solidFill>
                  <a:srgbClr val="FFFFFF"/>
                </a:solidFill>
                <a:latin typeface="华文行楷"/>
                <a:ea typeface="华文行楷"/>
              </a:rPr>
              <a:t>总特征</a:t>
            </a:r>
          </a:p>
        </p:txBody>
      </p:sp>
      <p:sp>
        <p:nvSpPr>
          <p:cNvPr id="30727" name="文本框 30726"/>
          <p:cNvSpPr txBox="1">
            <a:spLocks noChangeArrowheads="1"/>
          </p:cNvSpPr>
          <p:nvPr/>
        </p:nvSpPr>
        <p:spPr bwMode="auto">
          <a:xfrm>
            <a:off x="4176713" y="477838"/>
            <a:ext cx="3051175" cy="955675"/>
          </a:xfrm>
          <a:prstGeom prst="rect">
            <a:avLst/>
          </a:prstGeom>
          <a:solidFill>
            <a:schemeClr val="hlink"/>
          </a:solidFill>
          <a:ln w="9525">
            <a:solidFill>
              <a:srgbClr val="FF0000"/>
            </a:solidFill>
            <a:miter lim="800000"/>
            <a:headEnd/>
            <a:tailEnd/>
          </a:ln>
        </p:spPr>
        <p:txBody>
          <a:bodyPr wrap="none">
            <a:spAutoFit/>
          </a:bodyPr>
          <a:lstStyle/>
          <a:p>
            <a:r>
              <a:rPr lang="zh-CN" altLang="en-US" sz="2800" b="1">
                <a:solidFill>
                  <a:srgbClr val="FF0000"/>
                </a:solidFill>
                <a:latin typeface="Verdana" pitchFamily="34" charset="0"/>
              </a:rPr>
              <a:t>冰冷的、坚硬的、</a:t>
            </a:r>
          </a:p>
          <a:p>
            <a:r>
              <a:rPr lang="zh-CN" altLang="en-US" sz="2800" b="1">
                <a:solidFill>
                  <a:srgbClr val="FF0000"/>
                </a:solidFill>
                <a:latin typeface="Verdana" pitchFamily="34" charset="0"/>
              </a:rPr>
              <a:t>孤独的、灿烂的</a:t>
            </a:r>
          </a:p>
        </p:txBody>
      </p:sp>
      <p:sp>
        <p:nvSpPr>
          <p:cNvPr id="37892" name="矩形 30727"/>
          <p:cNvSpPr>
            <a:spLocks noChangeArrowheads="1" noChangeShapeType="1" noTextEdit="1"/>
          </p:cNvSpPr>
          <p:nvPr/>
        </p:nvSpPr>
        <p:spPr bwMode="auto">
          <a:xfrm>
            <a:off x="2232025" y="2638425"/>
            <a:ext cx="1584325" cy="485775"/>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headEnd/>
                  <a:tailEnd/>
                </a:ln>
                <a:solidFill>
                  <a:srgbClr val="FFFFFF"/>
                </a:solidFill>
                <a:latin typeface="华文行楷"/>
                <a:ea typeface="华文行楷"/>
              </a:rPr>
              <a:t>具体描绘</a:t>
            </a:r>
          </a:p>
        </p:txBody>
      </p:sp>
      <p:sp>
        <p:nvSpPr>
          <p:cNvPr id="30729" name="文本框 30728"/>
          <p:cNvSpPr txBox="1">
            <a:spLocks noChangeArrowheads="1"/>
          </p:cNvSpPr>
          <p:nvPr/>
        </p:nvSpPr>
        <p:spPr bwMode="auto">
          <a:xfrm>
            <a:off x="4176713" y="1557338"/>
            <a:ext cx="3408362" cy="528637"/>
          </a:xfrm>
          <a:prstGeom prst="rect">
            <a:avLst/>
          </a:prstGeom>
          <a:solidFill>
            <a:srgbClr val="CC99FF"/>
          </a:solidFill>
          <a:ln w="9525">
            <a:solidFill>
              <a:srgbClr val="FF0000"/>
            </a:solidFill>
            <a:miter lim="800000"/>
            <a:headEnd/>
            <a:tailEnd/>
          </a:ln>
        </p:spPr>
        <p:txBody>
          <a:bodyPr wrap="none">
            <a:spAutoFit/>
          </a:bodyPr>
          <a:lstStyle/>
          <a:p>
            <a:r>
              <a:rPr lang="zh-CN" altLang="en-US" sz="2800" b="1">
                <a:solidFill>
                  <a:srgbClr val="000000"/>
                </a:solidFill>
                <a:latin typeface="Verdana" pitchFamily="34" charset="0"/>
              </a:rPr>
              <a:t>形：如粉如沙不粘连</a:t>
            </a:r>
          </a:p>
        </p:txBody>
      </p:sp>
      <p:sp>
        <p:nvSpPr>
          <p:cNvPr id="30730" name="文本框 30729"/>
          <p:cNvSpPr txBox="1">
            <a:spLocks noChangeArrowheads="1"/>
          </p:cNvSpPr>
          <p:nvPr/>
        </p:nvSpPr>
        <p:spPr bwMode="auto">
          <a:xfrm>
            <a:off x="4211638" y="2205038"/>
            <a:ext cx="3408362" cy="528637"/>
          </a:xfrm>
          <a:prstGeom prst="rect">
            <a:avLst/>
          </a:prstGeom>
          <a:solidFill>
            <a:srgbClr val="CC99FF"/>
          </a:solidFill>
          <a:ln w="9525">
            <a:solidFill>
              <a:srgbClr val="FF0000"/>
            </a:solidFill>
            <a:miter lim="800000"/>
            <a:headEnd/>
            <a:tailEnd/>
          </a:ln>
        </p:spPr>
        <p:txBody>
          <a:bodyPr wrap="none">
            <a:spAutoFit/>
          </a:bodyPr>
          <a:lstStyle/>
          <a:p>
            <a:r>
              <a:rPr lang="zh-CN" altLang="en-US" sz="2800" b="1">
                <a:solidFill>
                  <a:srgbClr val="000000"/>
                </a:solidFill>
                <a:latin typeface="Verdana" pitchFamily="34" charset="0"/>
              </a:rPr>
              <a:t>景：屋上地上枯草</a:t>
            </a:r>
            <a:r>
              <a:rPr lang="zh-CN" altLang="en-US" sz="2800" b="1">
                <a:latin typeface="Verdana" pitchFamily="34" charset="0"/>
              </a:rPr>
              <a:t>上</a:t>
            </a:r>
          </a:p>
        </p:txBody>
      </p:sp>
      <p:sp>
        <p:nvSpPr>
          <p:cNvPr id="30731" name="文本框 30730"/>
          <p:cNvSpPr txBox="1">
            <a:spLocks noChangeArrowheads="1"/>
          </p:cNvSpPr>
          <p:nvPr/>
        </p:nvSpPr>
        <p:spPr bwMode="auto">
          <a:xfrm>
            <a:off x="4176713" y="2854325"/>
            <a:ext cx="3427412" cy="1382713"/>
          </a:xfrm>
          <a:prstGeom prst="rect">
            <a:avLst/>
          </a:prstGeom>
          <a:solidFill>
            <a:srgbClr val="CC99FF"/>
          </a:solidFill>
          <a:ln w="9525">
            <a:solidFill>
              <a:srgbClr val="FF0000"/>
            </a:solidFill>
            <a:miter lim="800000"/>
            <a:headEnd/>
            <a:tailEnd/>
          </a:ln>
        </p:spPr>
        <p:txBody>
          <a:bodyPr wrap="none">
            <a:spAutoFit/>
          </a:bodyPr>
          <a:lstStyle/>
          <a:p>
            <a:r>
              <a:rPr lang="zh-CN" altLang="en-US" sz="2800" b="1">
                <a:solidFill>
                  <a:srgbClr val="000000"/>
                </a:solidFill>
                <a:latin typeface="Verdana" pitchFamily="34" charset="0"/>
              </a:rPr>
              <a:t>神：旋风里蓬勃奋飞</a:t>
            </a:r>
          </a:p>
          <a:p>
            <a:r>
              <a:rPr lang="zh-CN" altLang="en-US" sz="2800" b="1">
                <a:solidFill>
                  <a:srgbClr val="000000"/>
                </a:solidFill>
                <a:latin typeface="Verdana" pitchFamily="34" charset="0"/>
              </a:rPr>
              <a:t>      曰光里灿灿发光</a:t>
            </a:r>
          </a:p>
          <a:p>
            <a:r>
              <a:rPr lang="zh-CN" altLang="en-US" sz="2800" b="1">
                <a:solidFill>
                  <a:srgbClr val="000000"/>
                </a:solidFill>
                <a:latin typeface="Verdana" pitchFamily="34" charset="0"/>
              </a:rPr>
              <a:t>      天宇下旋转升腾</a:t>
            </a:r>
          </a:p>
        </p:txBody>
      </p:sp>
      <p:sp>
        <p:nvSpPr>
          <p:cNvPr id="30732" name="矩形 30731"/>
          <p:cNvSpPr/>
          <p:nvPr/>
        </p:nvSpPr>
        <p:spPr>
          <a:xfrm rot="5400000">
            <a:off x="7113584" y="2365375"/>
            <a:ext cx="2227266" cy="1042988"/>
          </a:xfrm>
          <a:prstGeom prst="rect">
            <a:avLst/>
          </a:prstGeom>
        </p:spPr>
        <p:txBody>
          <a:bodyPr vert="eaVert" wrap="none" fromWordArt="1">
            <a:prstTxWarp prst="textPlain">
              <a:avLst>
                <a:gd name="adj" fmla="val 50000"/>
              </a:avLst>
            </a:prstTxWarp>
            <a:normAutofit/>
          </a:bodyPr>
          <a:lstStyle/>
          <a:p>
            <a:pPr algn="ctr">
              <a:defRPr/>
            </a:pPr>
            <a:r>
              <a:rPr lang="zh-CN" altLang="en-US" sz="3600" b="1" noProof="1">
                <a:ln w="9525" cap="flat" cmpd="sng">
                  <a:solidFill>
                    <a:schemeClr val="tx1"/>
                  </a:solidFill>
                  <a:prstDash val="solid"/>
                  <a:headEnd type="none" w="med" len="med"/>
                  <a:tailEnd type="none" w="med" len="med"/>
                </a:ln>
                <a:effectLst>
                  <a:outerShdw dist="35921" dir="2699999" algn="ctr" rotWithShape="0">
                    <a:srgbClr val="B2B2B2">
                      <a:alpha val="80000"/>
                    </a:srgbClr>
                  </a:outerShdw>
                </a:effectLst>
                <a:latin typeface="黑体" panose="02010609060101010101" pitchFamily="49" charset="-122"/>
                <a:ea typeface="黑体" panose="02010609060101010101" pitchFamily="49" charset="-122"/>
                <a:cs typeface="+mn-ea"/>
              </a:rPr>
              <a:t>孤独的雪</a:t>
            </a:r>
            <a:endParaRPr lang="zh-CN" altLang="en-US" sz="3600" b="1" noProof="1">
              <a:ln w="9525" cap="flat" cmpd="sng">
                <a:solidFill>
                  <a:schemeClr val="tx1"/>
                </a:solidFill>
                <a:prstDash val="solid"/>
                <a:headEnd type="none" w="med" len="med"/>
                <a:tailEnd type="none" w="med" len="med"/>
              </a:ln>
              <a:effectLst>
                <a:outerShdw dist="35921" dir="2699999" algn="ctr" rotWithShape="0">
                  <a:srgbClr val="B2B2B2">
                    <a:alpha val="80000"/>
                  </a:srgbClr>
                </a:outerShdw>
              </a:effectLst>
              <a:latin typeface="黑体" panose="02010609060101010101" pitchFamily="49" charset="-122"/>
              <a:ea typeface="黑体" panose="02010609060101010101" pitchFamily="49" charset="-122"/>
            </a:endParaRPr>
          </a:p>
          <a:p>
            <a:pPr algn="ctr">
              <a:defRPr/>
            </a:pPr>
            <a:r>
              <a:rPr lang="zh-CN" altLang="en-US" sz="3600" b="1" noProof="1">
                <a:ln w="9525" cap="flat" cmpd="sng">
                  <a:solidFill>
                    <a:schemeClr val="tx1"/>
                  </a:solidFill>
                  <a:prstDash val="solid"/>
                  <a:headEnd type="none" w="med" len="med"/>
                  <a:tailEnd type="none" w="med" len="med"/>
                </a:ln>
                <a:effectLst>
                  <a:outerShdw dist="35921" dir="2699999" algn="ctr" rotWithShape="0">
                    <a:srgbClr val="B2B2B2">
                      <a:alpha val="80000"/>
                    </a:srgbClr>
                  </a:outerShdw>
                </a:effectLst>
                <a:latin typeface="黑体" panose="02010609060101010101" pitchFamily="49" charset="-122"/>
                <a:ea typeface="黑体" panose="02010609060101010101" pitchFamily="49" charset="-122"/>
                <a:cs typeface="+mn-ea"/>
              </a:rPr>
              <a:t>死掉的雨</a:t>
            </a:r>
            <a:endParaRPr lang="zh-CN" altLang="en-US" sz="3600" b="1" noProof="1">
              <a:ln w="9525" cap="flat" cmpd="sng">
                <a:solidFill>
                  <a:schemeClr val="tx1"/>
                </a:solidFill>
                <a:prstDash val="solid"/>
                <a:headEnd type="none" w="med" len="med"/>
                <a:tailEnd type="none" w="med" len="med"/>
              </a:ln>
              <a:effectLst>
                <a:outerShdw dist="35921" dir="2699999" algn="ctr" rotWithShape="0">
                  <a:srgbClr val="B2B2B2">
                    <a:alpha val="80000"/>
                  </a:srgbClr>
                </a:outerShdw>
              </a:effectLst>
              <a:latin typeface="黑体" panose="02010609060101010101" pitchFamily="49" charset="-122"/>
              <a:ea typeface="黑体" panose="02010609060101010101" pitchFamily="49" charset="-122"/>
            </a:endParaRPr>
          </a:p>
          <a:p>
            <a:pPr algn="ctr">
              <a:defRPr/>
            </a:pPr>
            <a:r>
              <a:rPr lang="zh-CN" altLang="en-US" sz="3600" b="1" noProof="1">
                <a:ln w="9525" cap="flat" cmpd="sng">
                  <a:solidFill>
                    <a:schemeClr val="tx1"/>
                  </a:solidFill>
                  <a:prstDash val="solid"/>
                  <a:headEnd type="none" w="med" len="med"/>
                  <a:tailEnd type="none" w="med" len="med"/>
                </a:ln>
                <a:effectLst>
                  <a:outerShdw dist="35921" dir="2699999" algn="ctr" rotWithShape="0">
                    <a:srgbClr val="B2B2B2">
                      <a:alpha val="80000"/>
                    </a:srgbClr>
                  </a:outerShdw>
                </a:effectLst>
                <a:latin typeface="黑体" panose="02010609060101010101" pitchFamily="49" charset="-122"/>
                <a:ea typeface="黑体" panose="02010609060101010101" pitchFamily="49" charset="-122"/>
                <a:cs typeface="+mn-ea"/>
              </a:rPr>
              <a:t>雨的精魂</a:t>
            </a:r>
            <a:endParaRPr lang="zh-CN" altLang="en-US" sz="3600" b="1" noProof="1">
              <a:ln w="9525" cap="flat" cmpd="sng">
                <a:solidFill>
                  <a:schemeClr val="tx1"/>
                </a:solidFill>
                <a:prstDash val="solid"/>
                <a:headEnd type="none" w="med" len="med"/>
                <a:tailEnd type="none" w="med" len="med"/>
              </a:ln>
              <a:effectLst>
                <a:outerShdw dist="35921" dir="2699999" algn="ctr" rotWithShape="0">
                  <a:srgbClr val="B2B2B2">
                    <a:alpha val="80000"/>
                  </a:srgbClr>
                </a:outerShdw>
              </a:effectLst>
              <a:latin typeface="黑体" panose="02010609060101010101" pitchFamily="49" charset="-122"/>
              <a:ea typeface="黑体" panose="02010609060101010101" pitchFamily="49" charset="-122"/>
            </a:endParaRPr>
          </a:p>
        </p:txBody>
      </p:sp>
      <p:sp>
        <p:nvSpPr>
          <p:cNvPr id="37897" name="直接连接符 30732"/>
          <p:cNvSpPr>
            <a:spLocks noChangeShapeType="1"/>
          </p:cNvSpPr>
          <p:nvPr/>
        </p:nvSpPr>
        <p:spPr bwMode="auto">
          <a:xfrm>
            <a:off x="8388350" y="1700213"/>
            <a:ext cx="0" cy="2232025"/>
          </a:xfrm>
          <a:prstGeom prst="line">
            <a:avLst/>
          </a:prstGeom>
          <a:noFill/>
          <a:ln w="38100">
            <a:solidFill>
              <a:srgbClr val="FF0000"/>
            </a:solidFill>
            <a:round/>
            <a:headEnd/>
            <a:tailEnd/>
          </a:ln>
        </p:spPr>
        <p:txBody>
          <a:bodyPr/>
          <a:lstStyle/>
          <a:p>
            <a:endParaRPr lang="zh-CN" altLang="en-US"/>
          </a:p>
        </p:txBody>
      </p:sp>
      <p:sp>
        <p:nvSpPr>
          <p:cNvPr id="37898" name="直接连接符 30733"/>
          <p:cNvSpPr>
            <a:spLocks noChangeShapeType="1"/>
          </p:cNvSpPr>
          <p:nvPr/>
        </p:nvSpPr>
        <p:spPr bwMode="auto">
          <a:xfrm>
            <a:off x="8748713" y="1700213"/>
            <a:ext cx="0" cy="2303462"/>
          </a:xfrm>
          <a:prstGeom prst="line">
            <a:avLst/>
          </a:prstGeom>
          <a:noFill/>
          <a:ln w="38100">
            <a:solidFill>
              <a:srgbClr val="FF0000"/>
            </a:solidFill>
            <a:round/>
            <a:headEnd/>
            <a:tailEnd/>
          </a:ln>
        </p:spPr>
        <p:txBody>
          <a:bodyPr/>
          <a:lstStyle/>
          <a:p>
            <a:endParaRPr lang="zh-CN" altLang="en-US"/>
          </a:p>
        </p:txBody>
      </p:sp>
      <p:sp>
        <p:nvSpPr>
          <p:cNvPr id="37899" name="左大括号 30743"/>
          <p:cNvSpPr>
            <a:spLocks/>
          </p:cNvSpPr>
          <p:nvPr/>
        </p:nvSpPr>
        <p:spPr bwMode="auto">
          <a:xfrm>
            <a:off x="2016125" y="693738"/>
            <a:ext cx="215900" cy="3311525"/>
          </a:xfrm>
          <a:prstGeom prst="leftBrace">
            <a:avLst>
              <a:gd name="adj1" fmla="val 127464"/>
              <a:gd name="adj2" fmla="val 50000"/>
            </a:avLst>
          </a:prstGeom>
          <a:noFill/>
          <a:ln w="57150">
            <a:solidFill>
              <a:srgbClr val="FF0000"/>
            </a:solidFill>
            <a:round/>
            <a:headEnd/>
            <a:tailEnd/>
          </a:ln>
        </p:spPr>
        <p:txBody>
          <a:bodyPr/>
          <a:lstStyle/>
          <a:p>
            <a:endParaRPr lang="zh-CN" altLang="en-US"/>
          </a:p>
        </p:txBody>
      </p:sp>
      <p:sp>
        <p:nvSpPr>
          <p:cNvPr id="30745" name="左大括号 30744"/>
          <p:cNvSpPr>
            <a:spLocks/>
          </p:cNvSpPr>
          <p:nvPr/>
        </p:nvSpPr>
        <p:spPr bwMode="auto">
          <a:xfrm>
            <a:off x="3816350" y="1701800"/>
            <a:ext cx="288925" cy="2447925"/>
          </a:xfrm>
          <a:prstGeom prst="leftBrace">
            <a:avLst>
              <a:gd name="adj1" fmla="val 70408"/>
              <a:gd name="adj2" fmla="val 50000"/>
            </a:avLst>
          </a:prstGeom>
          <a:noFill/>
          <a:ln w="57150">
            <a:solidFill>
              <a:schemeClr val="tx1"/>
            </a:solidFill>
            <a:round/>
            <a:headEnd/>
            <a:tailEnd/>
          </a:ln>
        </p:spPr>
        <p:txBody>
          <a:bodyPr/>
          <a:lstStyle/>
          <a:p>
            <a:endParaRPr lang="zh-CN" altLang="en-US"/>
          </a:p>
        </p:txBody>
      </p:sp>
      <p:sp>
        <p:nvSpPr>
          <p:cNvPr id="37901" name="直接连接符 30745"/>
          <p:cNvSpPr>
            <a:spLocks noChangeShapeType="1"/>
          </p:cNvSpPr>
          <p:nvPr/>
        </p:nvSpPr>
        <p:spPr bwMode="auto">
          <a:xfrm>
            <a:off x="8027988" y="1773238"/>
            <a:ext cx="0" cy="2232025"/>
          </a:xfrm>
          <a:prstGeom prst="line">
            <a:avLst/>
          </a:prstGeom>
          <a:noFill/>
          <a:ln w="38100">
            <a:solidFill>
              <a:srgbClr val="FF0000"/>
            </a:solidFill>
            <a:round/>
            <a:headEnd/>
            <a:tailEnd/>
          </a:ln>
        </p:spPr>
        <p:txBody>
          <a:bodyPr/>
          <a:lstStyle/>
          <a:p>
            <a:endParaRPr lang="zh-CN" altLang="en-US"/>
          </a:p>
        </p:txBody>
      </p:sp>
      <p:sp>
        <p:nvSpPr>
          <p:cNvPr id="30747" name="矩形 30746"/>
          <p:cNvSpPr>
            <a:spLocks noRot="1" noChangeArrowheads="1"/>
          </p:cNvSpPr>
          <p:nvPr/>
        </p:nvSpPr>
        <p:spPr bwMode="auto">
          <a:xfrm>
            <a:off x="684213" y="4437063"/>
            <a:ext cx="7920037" cy="1079500"/>
          </a:xfrm>
          <a:prstGeom prst="rect">
            <a:avLst/>
          </a:prstGeom>
          <a:solidFill>
            <a:srgbClr val="FFFF00"/>
          </a:solidFill>
          <a:ln w="9525">
            <a:noFill/>
            <a:miter lim="800000"/>
            <a:headEnd/>
            <a:tailEnd/>
          </a:ln>
        </p:spPr>
        <p:txBody>
          <a:bodyPr anchor="ctr"/>
          <a:lstStyle/>
          <a:p>
            <a:r>
              <a:rPr lang="en-US" altLang="zh-CN" sz="2900">
                <a:solidFill>
                  <a:srgbClr val="0000FF"/>
                </a:solidFill>
                <a:latin typeface="Garamond" pitchFamily="18" charset="0"/>
              </a:rPr>
              <a:t>    </a:t>
            </a:r>
            <a:r>
              <a:rPr lang="zh-CN" altLang="en-US" sz="3200" b="1">
                <a:solidFill>
                  <a:srgbClr val="0000FF"/>
                </a:solidFill>
                <a:latin typeface="Garamond" pitchFamily="18" charset="0"/>
              </a:rPr>
              <a:t>作者赋于了北方的雪以什么样的精神？从哪些地方体现出来？</a:t>
            </a:r>
          </a:p>
        </p:txBody>
      </p:sp>
      <p:sp>
        <p:nvSpPr>
          <p:cNvPr id="30748" name="矩形 30747"/>
          <p:cNvSpPr>
            <a:spLocks noRot="1" noChangeArrowheads="1"/>
          </p:cNvSpPr>
          <p:nvPr/>
        </p:nvSpPr>
        <p:spPr bwMode="auto">
          <a:xfrm>
            <a:off x="827088" y="5734050"/>
            <a:ext cx="6480175" cy="576263"/>
          </a:xfrm>
          <a:prstGeom prst="rect">
            <a:avLst/>
          </a:prstGeom>
          <a:solidFill>
            <a:srgbClr val="FFFF00"/>
          </a:solidFill>
          <a:ln w="9525">
            <a:noFill/>
            <a:miter lim="800000"/>
            <a:headEnd/>
            <a:tailEnd/>
          </a:ln>
        </p:spPr>
        <p:txBody>
          <a:bodyPr anchor="ctr"/>
          <a:lstStyle/>
          <a:p>
            <a:r>
              <a:rPr lang="zh-CN" altLang="en-US" sz="2900" b="1">
                <a:solidFill>
                  <a:srgbClr val="FF0000"/>
                </a:solidFill>
                <a:latin typeface="Garamond" pitchFamily="18" charset="0"/>
              </a:rPr>
              <a:t>独立的个性、斗争的激情、献身的精神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0745"/>
                                        </p:tgtEl>
                                        <p:attrNameLst>
                                          <p:attrName>style.visibility</p:attrName>
                                        </p:attrNameLst>
                                      </p:cBhvr>
                                      <p:to>
                                        <p:strVal val="visible"/>
                                      </p:to>
                                    </p:set>
                                    <p:anim calcmode="lin" valueType="num">
                                      <p:cBhvr>
                                        <p:cTn id="7" dur="500" fill="hold"/>
                                        <p:tgtEl>
                                          <p:spTgt spid="30745"/>
                                        </p:tgtEl>
                                        <p:attrNameLst>
                                          <p:attrName>ppt_w</p:attrName>
                                        </p:attrNameLst>
                                      </p:cBhvr>
                                      <p:tavLst>
                                        <p:tav tm="0">
                                          <p:val>
                                            <p:fltVal val="0"/>
                                          </p:val>
                                        </p:tav>
                                        <p:tav tm="100000">
                                          <p:val>
                                            <p:strVal val="#ppt_w"/>
                                          </p:val>
                                        </p:tav>
                                      </p:tavLst>
                                    </p:anim>
                                    <p:anim calcmode="lin" valueType="num">
                                      <p:cBhvr>
                                        <p:cTn id="8" dur="500" fill="hold"/>
                                        <p:tgtEl>
                                          <p:spTgt spid="3074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7"/>
                                        </p:tgtEl>
                                        <p:attrNameLst>
                                          <p:attrName>style.visibility</p:attrName>
                                        </p:attrNameLst>
                                      </p:cBhvr>
                                      <p:to>
                                        <p:strVal val="visible"/>
                                      </p:to>
                                    </p:set>
                                    <p:anim calcmode="lin" valueType="num">
                                      <p:cBhvr additive="base">
                                        <p:cTn id="13" dur="500" fill="hold"/>
                                        <p:tgtEl>
                                          <p:spTgt spid="30727"/>
                                        </p:tgtEl>
                                        <p:attrNameLst>
                                          <p:attrName>ppt_x</p:attrName>
                                        </p:attrNameLst>
                                      </p:cBhvr>
                                      <p:tavLst>
                                        <p:tav tm="0">
                                          <p:val>
                                            <p:strVal val="#ppt_x"/>
                                          </p:val>
                                        </p:tav>
                                        <p:tav tm="100000">
                                          <p:val>
                                            <p:strVal val="#ppt_x"/>
                                          </p:val>
                                        </p:tav>
                                      </p:tavLst>
                                    </p:anim>
                                    <p:anim calcmode="lin" valueType="num">
                                      <p:cBhvr additive="base">
                                        <p:cTn id="14"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9"/>
                                        </p:tgtEl>
                                        <p:attrNameLst>
                                          <p:attrName>style.visibility</p:attrName>
                                        </p:attrNameLst>
                                      </p:cBhvr>
                                      <p:to>
                                        <p:strVal val="visible"/>
                                      </p:to>
                                    </p:set>
                                    <p:anim calcmode="lin" valueType="num">
                                      <p:cBhvr additive="base">
                                        <p:cTn id="19" dur="500" fill="hold"/>
                                        <p:tgtEl>
                                          <p:spTgt spid="30729"/>
                                        </p:tgtEl>
                                        <p:attrNameLst>
                                          <p:attrName>ppt_x</p:attrName>
                                        </p:attrNameLst>
                                      </p:cBhvr>
                                      <p:tavLst>
                                        <p:tav tm="0">
                                          <p:val>
                                            <p:strVal val="#ppt_x"/>
                                          </p:val>
                                        </p:tav>
                                        <p:tav tm="100000">
                                          <p:val>
                                            <p:strVal val="#ppt_x"/>
                                          </p:val>
                                        </p:tav>
                                      </p:tavLst>
                                    </p:anim>
                                    <p:anim calcmode="lin" valueType="num">
                                      <p:cBhvr additive="base">
                                        <p:cTn id="20" dur="500" fill="hold"/>
                                        <p:tgtEl>
                                          <p:spTgt spid="307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30"/>
                                        </p:tgtEl>
                                        <p:attrNameLst>
                                          <p:attrName>style.visibility</p:attrName>
                                        </p:attrNameLst>
                                      </p:cBhvr>
                                      <p:to>
                                        <p:strVal val="visible"/>
                                      </p:to>
                                    </p:set>
                                    <p:anim calcmode="lin" valueType="num">
                                      <p:cBhvr additive="base">
                                        <p:cTn id="25" dur="500" fill="hold"/>
                                        <p:tgtEl>
                                          <p:spTgt spid="30730"/>
                                        </p:tgtEl>
                                        <p:attrNameLst>
                                          <p:attrName>ppt_x</p:attrName>
                                        </p:attrNameLst>
                                      </p:cBhvr>
                                      <p:tavLst>
                                        <p:tav tm="0">
                                          <p:val>
                                            <p:strVal val="#ppt_x"/>
                                          </p:val>
                                        </p:tav>
                                        <p:tav tm="100000">
                                          <p:val>
                                            <p:strVal val="#ppt_x"/>
                                          </p:val>
                                        </p:tav>
                                      </p:tavLst>
                                    </p:anim>
                                    <p:anim calcmode="lin" valueType="num">
                                      <p:cBhvr additive="base">
                                        <p:cTn id="26" dur="500" fill="hold"/>
                                        <p:tgtEl>
                                          <p:spTgt spid="307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731"/>
                                        </p:tgtEl>
                                        <p:attrNameLst>
                                          <p:attrName>style.visibility</p:attrName>
                                        </p:attrNameLst>
                                      </p:cBhvr>
                                      <p:to>
                                        <p:strVal val="visible"/>
                                      </p:to>
                                    </p:set>
                                    <p:anim calcmode="lin" valueType="num">
                                      <p:cBhvr additive="base">
                                        <p:cTn id="31" dur="500" fill="hold"/>
                                        <p:tgtEl>
                                          <p:spTgt spid="30731"/>
                                        </p:tgtEl>
                                        <p:attrNameLst>
                                          <p:attrName>ppt_x</p:attrName>
                                        </p:attrNameLst>
                                      </p:cBhvr>
                                      <p:tavLst>
                                        <p:tav tm="0">
                                          <p:val>
                                            <p:strVal val="#ppt_x"/>
                                          </p:val>
                                        </p:tav>
                                        <p:tav tm="100000">
                                          <p:val>
                                            <p:strVal val="#ppt_x"/>
                                          </p:val>
                                        </p:tav>
                                      </p:tavLst>
                                    </p:anim>
                                    <p:anim calcmode="lin" valueType="num">
                                      <p:cBhvr additive="base">
                                        <p:cTn id="32" dur="500" fill="hold"/>
                                        <p:tgtEl>
                                          <p:spTgt spid="3073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32"/>
                                        </p:tgtEl>
                                        <p:attrNameLst>
                                          <p:attrName>style.visibility</p:attrName>
                                        </p:attrNameLst>
                                      </p:cBhvr>
                                      <p:to>
                                        <p:strVal val="visible"/>
                                      </p:to>
                                    </p:set>
                                    <p:anim calcmode="lin" valueType="num">
                                      <p:cBhvr additive="base">
                                        <p:cTn id="37" dur="500" fill="hold"/>
                                        <p:tgtEl>
                                          <p:spTgt spid="30732"/>
                                        </p:tgtEl>
                                        <p:attrNameLst>
                                          <p:attrName>ppt_x</p:attrName>
                                        </p:attrNameLst>
                                      </p:cBhvr>
                                      <p:tavLst>
                                        <p:tav tm="0">
                                          <p:val>
                                            <p:strVal val="#ppt_x"/>
                                          </p:val>
                                        </p:tav>
                                        <p:tav tm="100000">
                                          <p:val>
                                            <p:strVal val="#ppt_x"/>
                                          </p:val>
                                        </p:tav>
                                      </p:tavLst>
                                    </p:anim>
                                    <p:anim calcmode="lin" valueType="num">
                                      <p:cBhvr additive="base">
                                        <p:cTn id="38" dur="500" fill="hold"/>
                                        <p:tgtEl>
                                          <p:spTgt spid="3073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0747"/>
                                        </p:tgtEl>
                                        <p:attrNameLst>
                                          <p:attrName>style.visibility</p:attrName>
                                        </p:attrNameLst>
                                      </p:cBhvr>
                                      <p:to>
                                        <p:strVal val="visible"/>
                                      </p:to>
                                    </p:set>
                                    <p:anim calcmode="lin" valueType="num">
                                      <p:cBhvr additive="base">
                                        <p:cTn id="43" dur="500" fill="hold"/>
                                        <p:tgtEl>
                                          <p:spTgt spid="30747"/>
                                        </p:tgtEl>
                                        <p:attrNameLst>
                                          <p:attrName>ppt_x</p:attrName>
                                        </p:attrNameLst>
                                      </p:cBhvr>
                                      <p:tavLst>
                                        <p:tav tm="0">
                                          <p:val>
                                            <p:strVal val="#ppt_x"/>
                                          </p:val>
                                        </p:tav>
                                        <p:tav tm="100000">
                                          <p:val>
                                            <p:strVal val="#ppt_x"/>
                                          </p:val>
                                        </p:tav>
                                      </p:tavLst>
                                    </p:anim>
                                    <p:anim calcmode="lin" valueType="num">
                                      <p:cBhvr additive="base">
                                        <p:cTn id="44" dur="500" fill="hold"/>
                                        <p:tgtEl>
                                          <p:spTgt spid="3074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0748"/>
                                        </p:tgtEl>
                                        <p:attrNameLst>
                                          <p:attrName>style.visibility</p:attrName>
                                        </p:attrNameLst>
                                      </p:cBhvr>
                                      <p:to>
                                        <p:strVal val="visible"/>
                                      </p:to>
                                    </p:set>
                                    <p:anim calcmode="lin" valueType="num">
                                      <p:cBhvr additive="base">
                                        <p:cTn id="49" dur="500" fill="hold"/>
                                        <p:tgtEl>
                                          <p:spTgt spid="30748"/>
                                        </p:tgtEl>
                                        <p:attrNameLst>
                                          <p:attrName>ppt_x</p:attrName>
                                        </p:attrNameLst>
                                      </p:cBhvr>
                                      <p:tavLst>
                                        <p:tav tm="0">
                                          <p:val>
                                            <p:strVal val="#ppt_x"/>
                                          </p:val>
                                        </p:tav>
                                        <p:tav tm="100000">
                                          <p:val>
                                            <p:strVal val="#ppt_x"/>
                                          </p:val>
                                        </p:tav>
                                      </p:tavLst>
                                    </p:anim>
                                    <p:anim calcmode="lin" valueType="num">
                                      <p:cBhvr additive="base">
                                        <p:cTn id="50" dur="500" fill="hold"/>
                                        <p:tgtEl>
                                          <p:spTgt spid="307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animBg="1"/>
      <p:bldP spid="30729" grpId="0" animBg="1"/>
      <p:bldP spid="30730" grpId="0" animBg="1"/>
      <p:bldP spid="30731" grpId="0" animBg="1"/>
      <p:bldP spid="30747" grpId="0" animBg="1"/>
      <p:bldP spid="3074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57345" descr="NT-027"/>
          <p:cNvPicPr>
            <a:picLocks noChangeAspect="1" noChangeArrowheads="1"/>
          </p:cNvPicPr>
          <p:nvPr/>
        </p:nvPicPr>
        <p:blipFill>
          <a:blip r:embed="rId2" cstate="print"/>
          <a:srcRect/>
          <a:stretch>
            <a:fillRect/>
          </a:stretch>
        </p:blipFill>
        <p:spPr bwMode="auto">
          <a:xfrm>
            <a:off x="0" y="-109538"/>
            <a:ext cx="9144000" cy="6967538"/>
          </a:xfrm>
          <a:prstGeom prst="rect">
            <a:avLst/>
          </a:prstGeom>
          <a:noFill/>
          <a:ln w="9525">
            <a:noFill/>
            <a:miter lim="800000"/>
            <a:headEnd/>
            <a:tailEnd/>
          </a:ln>
        </p:spPr>
      </p:pic>
      <p:sp>
        <p:nvSpPr>
          <p:cNvPr id="57347" name="文本框 57346"/>
          <p:cNvSpPr txBox="1">
            <a:spLocks noChangeArrowheads="1"/>
          </p:cNvSpPr>
          <p:nvPr/>
        </p:nvSpPr>
        <p:spPr bwMode="auto">
          <a:xfrm>
            <a:off x="381000" y="228600"/>
            <a:ext cx="5638800" cy="701675"/>
          </a:xfrm>
          <a:prstGeom prst="rect">
            <a:avLst/>
          </a:prstGeom>
          <a:noFill/>
          <a:ln w="9525">
            <a:noFill/>
            <a:miter lim="800000"/>
            <a:headEnd/>
            <a:tailEnd/>
          </a:ln>
        </p:spPr>
        <p:txBody>
          <a:bodyPr>
            <a:spAutoFit/>
          </a:bodyPr>
          <a:lstStyle/>
          <a:p>
            <a:pPr>
              <a:spcBef>
                <a:spcPct val="50000"/>
              </a:spcBef>
            </a:pPr>
            <a:r>
              <a:rPr lang="zh-CN" altLang="en-US" sz="4000" b="1">
                <a:solidFill>
                  <a:srgbClr val="FF00FF"/>
                </a:solidFill>
                <a:latin typeface="Times New Roman" pitchFamily="18" charset="0"/>
              </a:rPr>
              <a:t>如粉，如沙，绝不粘连</a:t>
            </a:r>
          </a:p>
        </p:txBody>
      </p:sp>
      <p:sp>
        <p:nvSpPr>
          <p:cNvPr id="38915"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barn(outHorizontal)">
                                      <p:cBhvr>
                                        <p:cTn id="7"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54273" descr="081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4275" name="文本框 54274"/>
          <p:cNvSpPr txBox="1">
            <a:spLocks noChangeArrowheads="1"/>
          </p:cNvSpPr>
          <p:nvPr/>
        </p:nvSpPr>
        <p:spPr bwMode="auto">
          <a:xfrm>
            <a:off x="838200" y="533400"/>
            <a:ext cx="5791200" cy="701675"/>
          </a:xfrm>
          <a:prstGeom prst="rect">
            <a:avLst/>
          </a:prstGeom>
          <a:noFill/>
          <a:ln w="9525">
            <a:noFill/>
            <a:miter lim="800000"/>
            <a:headEnd/>
            <a:tailEnd/>
          </a:ln>
        </p:spPr>
        <p:txBody>
          <a:bodyPr>
            <a:spAutoFit/>
          </a:bodyPr>
          <a:lstStyle/>
          <a:p>
            <a:pPr>
              <a:spcBef>
                <a:spcPct val="50000"/>
              </a:spcBef>
            </a:pPr>
            <a:r>
              <a:rPr lang="zh-CN" altLang="en-US" sz="4000" b="1">
                <a:solidFill>
                  <a:srgbClr val="FF00FF"/>
                </a:solidFill>
                <a:latin typeface="Times New Roman" pitchFamily="18" charset="0"/>
              </a:rPr>
              <a:t>蓬勃，奋飞</a:t>
            </a:r>
            <a:r>
              <a:rPr lang="en-US" altLang="zh-CN" sz="4000" b="1">
                <a:solidFill>
                  <a:srgbClr val="FF00FF"/>
                </a:solidFill>
                <a:latin typeface="Times New Roman" pitchFamily="18" charset="0"/>
              </a:rPr>
              <a:t>,</a:t>
            </a:r>
            <a:r>
              <a:rPr lang="zh-CN" altLang="en-US" sz="4000" b="1">
                <a:solidFill>
                  <a:srgbClr val="FF00FF"/>
                </a:solidFill>
                <a:latin typeface="Times New Roman" pitchFamily="18" charset="0"/>
              </a:rPr>
              <a:t>灿灿生光</a:t>
            </a:r>
          </a:p>
        </p:txBody>
      </p:sp>
      <p:sp>
        <p:nvSpPr>
          <p:cNvPr id="39939"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additive="base">
                                        <p:cTn id="7" dur="500" fill="hold"/>
                                        <p:tgtEl>
                                          <p:spTgt spid="54275"/>
                                        </p:tgtEl>
                                        <p:attrNameLst>
                                          <p:attrName>ppt_x</p:attrName>
                                        </p:attrNameLst>
                                      </p:cBhvr>
                                      <p:tavLst>
                                        <p:tav tm="0">
                                          <p:val>
                                            <p:strVal val="0-#ppt_w/2"/>
                                          </p:val>
                                        </p:tav>
                                        <p:tav tm="100000">
                                          <p:val>
                                            <p:strVal val="#ppt_x"/>
                                          </p:val>
                                        </p:tav>
                                      </p:tavLst>
                                    </p:anim>
                                    <p:anim calcmode="lin" valueType="num">
                                      <p:cBhvr additive="base">
                                        <p:cTn id="8" dur="500" fill="hold"/>
                                        <p:tgtEl>
                                          <p:spTgt spid="5427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图片 55297" descr="NT-035"/>
          <p:cNvPicPr>
            <a:picLocks noChangeAspect="1" noChangeArrowheads="1"/>
          </p:cNvPicPr>
          <p:nvPr/>
        </p:nvPicPr>
        <p:blipFill>
          <a:blip r:embed="rId3" cstate="print"/>
          <a:srcRect/>
          <a:stretch>
            <a:fillRect/>
          </a:stretch>
        </p:blipFill>
        <p:spPr bwMode="auto">
          <a:xfrm>
            <a:off x="0" y="0"/>
            <a:ext cx="9144000" cy="7010400"/>
          </a:xfrm>
          <a:prstGeom prst="rect">
            <a:avLst/>
          </a:prstGeom>
          <a:noFill/>
          <a:ln w="9525">
            <a:noFill/>
            <a:miter lim="800000"/>
            <a:headEnd/>
            <a:tailEnd/>
          </a:ln>
        </p:spPr>
      </p:pic>
      <p:sp>
        <p:nvSpPr>
          <p:cNvPr id="55299" name="矩形 55298"/>
          <p:cNvSpPr>
            <a:spLocks noChangeArrowheads="1"/>
          </p:cNvSpPr>
          <p:nvPr/>
        </p:nvSpPr>
        <p:spPr bwMode="auto">
          <a:xfrm>
            <a:off x="2895600" y="5334000"/>
            <a:ext cx="4770438" cy="701675"/>
          </a:xfrm>
          <a:prstGeom prst="rect">
            <a:avLst/>
          </a:prstGeom>
          <a:noFill/>
          <a:ln w="9525">
            <a:noFill/>
            <a:miter lim="800000"/>
            <a:headEnd/>
            <a:tailEnd/>
          </a:ln>
        </p:spPr>
        <p:txBody>
          <a:bodyPr wrap="none">
            <a:spAutoFit/>
          </a:bodyPr>
          <a:lstStyle/>
          <a:p>
            <a:r>
              <a:rPr lang="zh-CN" altLang="en-US" sz="4000" b="1">
                <a:solidFill>
                  <a:srgbClr val="FF00FF"/>
                </a:solidFill>
                <a:latin typeface="Times New Roman" pitchFamily="18" charset="0"/>
              </a:rPr>
              <a:t>旋转升腾，弥漫太空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barn(outVertical)">
                                      <p:cBhvr>
                                        <p:cTn id="7" dur="500"/>
                                        <p:tgtEl>
                                          <p:spTgt spid="5529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56321" descr="0817"/>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6323" name="文本框 56322"/>
          <p:cNvSpPr txBox="1">
            <a:spLocks noChangeArrowheads="1"/>
          </p:cNvSpPr>
          <p:nvPr/>
        </p:nvSpPr>
        <p:spPr bwMode="auto">
          <a:xfrm>
            <a:off x="0" y="5791200"/>
            <a:ext cx="6096000" cy="701675"/>
          </a:xfrm>
          <a:prstGeom prst="rect">
            <a:avLst/>
          </a:prstGeom>
          <a:noFill/>
          <a:ln w="9525">
            <a:noFill/>
            <a:miter lim="800000"/>
            <a:headEnd/>
            <a:tailEnd/>
          </a:ln>
        </p:spPr>
        <p:txBody>
          <a:bodyPr>
            <a:spAutoFit/>
          </a:bodyPr>
          <a:lstStyle/>
          <a:p>
            <a:pPr>
              <a:spcBef>
                <a:spcPct val="50000"/>
              </a:spcBef>
            </a:pPr>
            <a:r>
              <a:rPr lang="zh-CN" altLang="en-US" sz="4000" b="1">
                <a:solidFill>
                  <a:srgbClr val="FF00FF"/>
                </a:solidFill>
                <a:latin typeface="Times New Roman" pitchFamily="18" charset="0"/>
              </a:rPr>
              <a:t>无边的旷野　凛冽的天宇</a:t>
            </a:r>
          </a:p>
        </p:txBody>
      </p:sp>
      <p:sp>
        <p:nvSpPr>
          <p:cNvPr id="41987" name="动作按钮: 开始 56323">
            <a:hlinkClick r:id="rId3" action="ppaction://hlinksldjump" highlightClick="1"/>
          </p:cNvPr>
          <p:cNvSpPr>
            <a:spLocks noChangeArrowheads="1"/>
          </p:cNvSpPr>
          <p:nvPr/>
        </p:nvSpPr>
        <p:spPr bwMode="auto">
          <a:xfrm>
            <a:off x="7772400" y="6248400"/>
            <a:ext cx="838200" cy="304800"/>
          </a:xfrm>
          <a:prstGeom prst="actionButtonBeginning">
            <a:avLst/>
          </a:prstGeom>
          <a:solidFill>
            <a:schemeClr val="accent1"/>
          </a:solidFill>
          <a:ln w="9525">
            <a:noFill/>
            <a:miter lim="800000"/>
            <a:headEnd/>
            <a:tailEn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barn(outHorizontal)">
                                      <p:cBhvr>
                                        <p:cTn id="7" dur="5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0241"/>
          <p:cNvSpPr>
            <a:spLocks noChangeArrowheads="1" noChangeShapeType="1" noTextEdit="1"/>
          </p:cNvSpPr>
          <p:nvPr/>
        </p:nvSpPr>
        <p:spPr bwMode="auto">
          <a:xfrm>
            <a:off x="395288" y="620713"/>
            <a:ext cx="1866900" cy="485775"/>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headEnd/>
                  <a:tailEnd/>
                </a:ln>
                <a:latin typeface="华文行楷"/>
                <a:ea typeface="华文行楷"/>
              </a:rPr>
              <a:t>写作背景</a:t>
            </a:r>
          </a:p>
        </p:txBody>
      </p:sp>
      <p:sp>
        <p:nvSpPr>
          <p:cNvPr id="10243" name="文本框 10242"/>
          <p:cNvSpPr txBox="1">
            <a:spLocks noChangeArrowheads="1"/>
          </p:cNvSpPr>
          <p:nvPr/>
        </p:nvSpPr>
        <p:spPr bwMode="auto">
          <a:xfrm>
            <a:off x="0" y="1412875"/>
            <a:ext cx="9255125" cy="3081338"/>
          </a:xfrm>
          <a:prstGeom prst="rect">
            <a:avLst/>
          </a:prstGeom>
          <a:noFill/>
          <a:ln w="9525">
            <a:noFill/>
            <a:miter lim="800000"/>
            <a:headEnd/>
            <a:tailEnd/>
          </a:ln>
        </p:spPr>
        <p:txBody>
          <a:bodyPr wrap="none">
            <a:spAutoFit/>
          </a:bodyPr>
          <a:lstStyle/>
          <a:p>
            <a:r>
              <a:rPr lang="en-US" altLang="zh-CN" sz="2800" b="1">
                <a:latin typeface="Verdana" pitchFamily="34" charset="0"/>
                <a:ea typeface="黑体" pitchFamily="49" charset="-122"/>
              </a:rPr>
              <a:t>   《</a:t>
            </a:r>
            <a:r>
              <a:rPr lang="zh-CN" altLang="en-US" sz="2800" b="1">
                <a:latin typeface="Verdana" pitchFamily="34" charset="0"/>
                <a:ea typeface="黑体" pitchFamily="49" charset="-122"/>
              </a:rPr>
              <a:t>野草</a:t>
            </a:r>
            <a:r>
              <a:rPr lang="en-US" altLang="zh-CN" sz="2800" b="1">
                <a:latin typeface="Verdana" pitchFamily="34" charset="0"/>
                <a:ea typeface="黑体" pitchFamily="49" charset="-122"/>
              </a:rPr>
              <a:t>》</a:t>
            </a:r>
            <a:r>
              <a:rPr lang="zh-CN" altLang="en-US" sz="2800" b="1">
                <a:latin typeface="Verdana" pitchFamily="34" charset="0"/>
                <a:ea typeface="黑体" pitchFamily="49" charset="-122"/>
              </a:rPr>
              <a:t>创作时，正是蒋介石发动的“四</a:t>
            </a:r>
            <a:r>
              <a:rPr lang="en-US" altLang="zh-CN" sz="2800" b="1">
                <a:latin typeface="Verdana" pitchFamily="34" charset="0"/>
                <a:ea typeface="黑体" pitchFamily="49" charset="-122"/>
              </a:rPr>
              <a:t>.</a:t>
            </a:r>
            <a:r>
              <a:rPr lang="zh-CN" altLang="en-US" sz="2800" b="1">
                <a:latin typeface="Verdana" pitchFamily="34" charset="0"/>
                <a:ea typeface="黑体" pitchFamily="49" charset="-122"/>
              </a:rPr>
              <a:t>一二”反命政</a:t>
            </a:r>
          </a:p>
          <a:p>
            <a:r>
              <a:rPr lang="zh-CN" altLang="en-US" sz="2800" b="1">
                <a:latin typeface="Verdana" pitchFamily="34" charset="0"/>
                <a:ea typeface="黑体" pitchFamily="49" charset="-122"/>
              </a:rPr>
              <a:t>变后，白色恐怖非常严重时期，现实的环境异常地严酷</a:t>
            </a:r>
          </a:p>
          <a:p>
            <a:r>
              <a:rPr lang="zh-CN" altLang="en-US" sz="2800" b="1">
                <a:latin typeface="Verdana" pitchFamily="34" charset="0"/>
                <a:ea typeface="黑体" pitchFamily="49" charset="-122"/>
              </a:rPr>
              <a:t>在这部散文集中，鲁迅表现了他对黑暗势力的反抗和斗</a:t>
            </a:r>
          </a:p>
          <a:p>
            <a:r>
              <a:rPr lang="zh-CN" altLang="en-US" sz="2800" b="1">
                <a:latin typeface="Verdana" pitchFamily="34" charset="0"/>
                <a:ea typeface="黑体" pitchFamily="49" charset="-122"/>
              </a:rPr>
              <a:t>争，也表现了他对美好生活和光明未来的憧憬与追求，</a:t>
            </a:r>
          </a:p>
          <a:p>
            <a:r>
              <a:rPr lang="zh-CN" altLang="en-US" sz="2800" b="1">
                <a:latin typeface="Verdana" pitchFamily="34" charset="0"/>
                <a:ea typeface="黑体" pitchFamily="49" charset="-122"/>
              </a:rPr>
              <a:t>热烈赞颂现实中的叛逆，不屈服的勇士。</a:t>
            </a:r>
            <a:r>
              <a:rPr lang="en-US" altLang="zh-CN" sz="2800" b="1">
                <a:latin typeface="Verdana" pitchFamily="34" charset="0"/>
                <a:ea typeface="黑体" pitchFamily="49" charset="-122"/>
              </a:rPr>
              <a:t>《</a:t>
            </a:r>
            <a:r>
              <a:rPr lang="zh-CN" altLang="en-US" sz="2800" b="1">
                <a:latin typeface="Verdana" pitchFamily="34" charset="0"/>
                <a:ea typeface="黑体" pitchFamily="49" charset="-122"/>
              </a:rPr>
              <a:t>野草</a:t>
            </a:r>
            <a:r>
              <a:rPr lang="en-US" altLang="zh-CN" sz="2800" b="1">
                <a:latin typeface="Verdana" pitchFamily="34" charset="0"/>
                <a:ea typeface="黑体" pitchFamily="49" charset="-122"/>
              </a:rPr>
              <a:t>》</a:t>
            </a:r>
            <a:r>
              <a:rPr lang="zh-CN" altLang="en-US" sz="2800" b="1">
                <a:latin typeface="Verdana" pitchFamily="34" charset="0"/>
                <a:ea typeface="黑体" pitchFamily="49" charset="-122"/>
              </a:rPr>
              <a:t>共收</a:t>
            </a:r>
          </a:p>
          <a:p>
            <a:r>
              <a:rPr lang="zh-CN" altLang="en-US" sz="2800" b="1">
                <a:latin typeface="Verdana" pitchFamily="34" charset="0"/>
                <a:ea typeface="黑体" pitchFamily="49" charset="-122"/>
              </a:rPr>
              <a:t>录了鲁迅的散文诗</a:t>
            </a:r>
            <a:r>
              <a:rPr lang="en-US" altLang="zh-CN" sz="2800" b="1">
                <a:latin typeface="Verdana" pitchFamily="34" charset="0"/>
                <a:ea typeface="黑体" pitchFamily="49" charset="-122"/>
              </a:rPr>
              <a:t>23</a:t>
            </a:r>
            <a:r>
              <a:rPr lang="zh-CN" altLang="en-US" sz="2800" b="1">
                <a:latin typeface="Verdana" pitchFamily="34" charset="0"/>
                <a:ea typeface="黑体" pitchFamily="49" charset="-122"/>
              </a:rPr>
              <a:t>篇</a:t>
            </a:r>
            <a:r>
              <a:rPr lang="en-US" altLang="zh-CN" sz="2800" b="1">
                <a:latin typeface="Verdana" pitchFamily="34" charset="0"/>
                <a:ea typeface="黑体" pitchFamily="49" charset="-122"/>
              </a:rPr>
              <a:t>,</a:t>
            </a:r>
            <a:r>
              <a:rPr lang="zh-CN" altLang="en-US" sz="2800" b="1">
                <a:latin typeface="Verdana" pitchFamily="34" charset="0"/>
                <a:ea typeface="黑体" pitchFamily="49" charset="-122"/>
              </a:rPr>
              <a:t>是</a:t>
            </a:r>
            <a:r>
              <a:rPr lang="en-US" altLang="zh-CN" sz="2800" b="1">
                <a:latin typeface="Verdana" pitchFamily="34" charset="0"/>
                <a:ea typeface="黑体" pitchFamily="49" charset="-122"/>
              </a:rPr>
              <a:t>1924</a:t>
            </a:r>
            <a:r>
              <a:rPr lang="zh-CN" altLang="en-US" sz="2800" b="1">
                <a:latin typeface="Verdana" pitchFamily="34" charset="0"/>
                <a:ea typeface="黑体" pitchFamily="49" charset="-122"/>
              </a:rPr>
              <a:t>年</a:t>
            </a:r>
            <a:r>
              <a:rPr lang="en-US" altLang="zh-CN" sz="2800" b="1">
                <a:latin typeface="Verdana" pitchFamily="34" charset="0"/>
                <a:ea typeface="黑体" pitchFamily="49" charset="-122"/>
              </a:rPr>
              <a:t>9</a:t>
            </a:r>
            <a:r>
              <a:rPr lang="zh-CN" altLang="en-US" sz="2800" b="1">
                <a:latin typeface="Verdana" pitchFamily="34" charset="0"/>
                <a:ea typeface="黑体" pitchFamily="49" charset="-122"/>
              </a:rPr>
              <a:t>月至</a:t>
            </a:r>
            <a:r>
              <a:rPr lang="en-US" altLang="zh-CN" sz="2800" b="1">
                <a:latin typeface="Verdana" pitchFamily="34" charset="0"/>
                <a:ea typeface="黑体" pitchFamily="49" charset="-122"/>
              </a:rPr>
              <a:t>1926</a:t>
            </a:r>
            <a:r>
              <a:rPr lang="zh-CN" altLang="en-US" sz="2800" b="1">
                <a:latin typeface="Verdana" pitchFamily="34" charset="0"/>
                <a:ea typeface="黑体" pitchFamily="49" charset="-122"/>
              </a:rPr>
              <a:t>年</a:t>
            </a:r>
            <a:r>
              <a:rPr lang="en-US" altLang="zh-CN" sz="2800" b="1">
                <a:latin typeface="Verdana" pitchFamily="34" charset="0"/>
                <a:ea typeface="黑体" pitchFamily="49" charset="-122"/>
              </a:rPr>
              <a:t>4</a:t>
            </a:r>
          </a:p>
          <a:p>
            <a:r>
              <a:rPr lang="zh-CN" altLang="en-US" sz="2800" b="1">
                <a:latin typeface="Verdana" pitchFamily="34" charset="0"/>
                <a:ea typeface="黑体" pitchFamily="49" charset="-122"/>
              </a:rPr>
              <a:t>月在北京所作</a:t>
            </a:r>
            <a:r>
              <a:rPr lang="en-US" altLang="zh-CN" sz="2800" b="1">
                <a:latin typeface="Verdana" pitchFamily="34" charset="0"/>
                <a:ea typeface="黑体" pitchFamily="49" charset="-122"/>
              </a:rPr>
              <a:t>.</a:t>
            </a:r>
          </a:p>
        </p:txBody>
      </p:sp>
      <p:sp>
        <p:nvSpPr>
          <p:cNvPr id="6147" name="文本框 10243"/>
          <p:cNvSpPr txBox="1">
            <a:spLocks noChangeArrowheads="1"/>
          </p:cNvSpPr>
          <p:nvPr/>
        </p:nvSpPr>
        <p:spPr bwMode="auto">
          <a:xfrm>
            <a:off x="0" y="4724400"/>
            <a:ext cx="8934450" cy="1373188"/>
          </a:xfrm>
          <a:prstGeom prst="rect">
            <a:avLst/>
          </a:prstGeom>
          <a:noFill/>
          <a:ln w="9525">
            <a:noFill/>
            <a:miter lim="800000"/>
            <a:headEnd/>
            <a:tailEnd/>
          </a:ln>
        </p:spPr>
        <p:txBody>
          <a:bodyPr wrap="none">
            <a:spAutoFit/>
          </a:bodyPr>
          <a:lstStyle/>
          <a:p>
            <a:r>
              <a:rPr lang="en-US" altLang="zh-CN" sz="2800" b="1">
                <a:latin typeface="Verdana" pitchFamily="34" charset="0"/>
                <a:ea typeface="黑体" pitchFamily="49" charset="-122"/>
              </a:rPr>
              <a:t>   1924</a:t>
            </a:r>
            <a:r>
              <a:rPr lang="zh-CN" altLang="en-US" sz="2800" b="1">
                <a:latin typeface="Verdana" pitchFamily="34" charset="0"/>
                <a:ea typeface="黑体" pitchFamily="49" charset="-122"/>
              </a:rPr>
              <a:t>年岁暮</a:t>
            </a:r>
            <a:r>
              <a:rPr lang="en-US" altLang="zh-CN" sz="2800" b="1">
                <a:latin typeface="Verdana" pitchFamily="34" charset="0"/>
                <a:ea typeface="黑体" pitchFamily="49" charset="-122"/>
              </a:rPr>
              <a:t>,</a:t>
            </a:r>
            <a:r>
              <a:rPr lang="zh-CN" altLang="en-US" sz="2800" b="1">
                <a:latin typeface="Verdana" pitchFamily="34" charset="0"/>
                <a:ea typeface="黑体" pitchFamily="49" charset="-122"/>
              </a:rPr>
              <a:t>北方降雪</a:t>
            </a:r>
            <a:r>
              <a:rPr lang="en-US" altLang="zh-CN" sz="2800" b="1">
                <a:latin typeface="Verdana" pitchFamily="34" charset="0"/>
                <a:ea typeface="黑体" pitchFamily="49" charset="-122"/>
              </a:rPr>
              <a:t>,</a:t>
            </a:r>
            <a:r>
              <a:rPr lang="zh-CN" altLang="en-US" sz="2800" b="1">
                <a:latin typeface="Verdana" pitchFamily="34" charset="0"/>
                <a:ea typeface="黑体" pitchFamily="49" charset="-122"/>
              </a:rPr>
              <a:t>鲁迅身处北国</a:t>
            </a:r>
            <a:r>
              <a:rPr lang="en-US" altLang="zh-CN" sz="2800" b="1">
                <a:latin typeface="Verdana" pitchFamily="34" charset="0"/>
                <a:ea typeface="黑体" pitchFamily="49" charset="-122"/>
              </a:rPr>
              <a:t>,</a:t>
            </a:r>
            <a:r>
              <a:rPr lang="zh-CN" altLang="en-US" sz="2800" b="1">
                <a:latin typeface="Verdana" pitchFamily="34" charset="0"/>
                <a:ea typeface="黑体" pitchFamily="49" charset="-122"/>
              </a:rPr>
              <a:t>眼前“大风吹雪</a:t>
            </a:r>
          </a:p>
          <a:p>
            <a:r>
              <a:rPr lang="zh-CN" altLang="en-US" sz="2800" b="1">
                <a:latin typeface="Verdana" pitchFamily="34" charset="0"/>
                <a:ea typeface="黑体" pitchFamily="49" charset="-122"/>
              </a:rPr>
              <a:t>盈空际”，作者萌发了创作冲动，从眼前的飞雪联想到江</a:t>
            </a:r>
          </a:p>
          <a:p>
            <a:r>
              <a:rPr lang="zh-CN" altLang="en-US" sz="2800" b="1">
                <a:latin typeface="Verdana" pitchFamily="34" charset="0"/>
                <a:ea typeface="黑体" pitchFamily="49" charset="-122"/>
              </a:rPr>
              <a:t>南的雪景，思绪在回忆和现实中不断变幻和翻腾。</a:t>
            </a:r>
          </a:p>
        </p:txBody>
      </p:sp>
      <p:sp>
        <p:nvSpPr>
          <p:cNvPr id="6148"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 calcmode="lin" valueType="num">
                                      <p:cBhvr additive="base">
                                        <p:cTn id="12" dur="500" fill="hold"/>
                                        <p:tgtEl>
                                          <p:spTgt spid="10243"/>
                                        </p:tgtEl>
                                        <p:attrNameLst>
                                          <p:attrName>ppt_x</p:attrName>
                                        </p:attrNameLst>
                                      </p:cBhvr>
                                      <p:tavLst>
                                        <p:tav tm="0">
                                          <p:val>
                                            <p:strVal val="#ppt_x"/>
                                          </p:val>
                                        </p:tav>
                                        <p:tav tm="100000">
                                          <p:val>
                                            <p:strVal val="#ppt_x"/>
                                          </p:val>
                                        </p:tav>
                                      </p:tavLst>
                                    </p:anim>
                                    <p:anim calcmode="lin" valueType="num">
                                      <p:cBhvr additive="base">
                                        <p:cTn id="13"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1" animBg="1"/>
      <p:bldP spid="1024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59393" descr="nanatp158"/>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76200" cmpd="tri">
            <a:solidFill>
              <a:schemeClr val="bg1"/>
            </a:solidFill>
            <a:miter lim="800000"/>
            <a:headEnd/>
            <a:tailEnd/>
          </a:ln>
        </p:spPr>
      </p:pic>
      <p:sp>
        <p:nvSpPr>
          <p:cNvPr id="43010" name="矩形 59394"/>
          <p:cNvSpPr>
            <a:spLocks noChangeArrowheads="1" noChangeShapeType="1" noTextEdit="1"/>
          </p:cNvSpPr>
          <p:nvPr/>
        </p:nvSpPr>
        <p:spPr bwMode="auto">
          <a:xfrm>
            <a:off x="762000" y="0"/>
            <a:ext cx="3429000" cy="1263650"/>
          </a:xfrm>
          <a:prstGeom prst="rect">
            <a:avLst/>
          </a:prstGeom>
        </p:spPr>
        <p:txBody>
          <a:bodyPr wrap="none" fromWordArt="1">
            <a:prstTxWarp prst="textSlantUp">
              <a:avLst>
                <a:gd name="adj" fmla="val 32056"/>
              </a:avLst>
            </a:prstTxWarp>
          </a:bodyPr>
          <a:lstStyle/>
          <a:p>
            <a:pPr algn="ctr"/>
            <a:r>
              <a:rPr lang="zh-CN" altLang="en-US" sz="44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黑体"/>
                <a:ea typeface="黑体"/>
              </a:rPr>
              <a:t>三、研读探究</a:t>
            </a:r>
          </a:p>
        </p:txBody>
      </p:sp>
      <p:sp>
        <p:nvSpPr>
          <p:cNvPr id="43011" name="文本框 59395"/>
          <p:cNvSpPr txBox="1">
            <a:spLocks noChangeArrowheads="1"/>
          </p:cNvSpPr>
          <p:nvPr/>
        </p:nvSpPr>
        <p:spPr bwMode="auto">
          <a:xfrm>
            <a:off x="685800" y="1524000"/>
            <a:ext cx="7543800" cy="579438"/>
          </a:xfrm>
          <a:prstGeom prst="rect">
            <a:avLst/>
          </a:prstGeom>
          <a:noFill/>
          <a:ln w="9525">
            <a:noFill/>
            <a:miter lim="800000"/>
            <a:headEnd/>
            <a:tailEnd/>
          </a:ln>
        </p:spPr>
        <p:txBody>
          <a:bodyPr>
            <a:spAutoFit/>
          </a:bodyPr>
          <a:lstStyle/>
          <a:p>
            <a:pPr>
              <a:spcBef>
                <a:spcPct val="50000"/>
              </a:spcBef>
            </a:pPr>
            <a:r>
              <a:rPr lang="en-US" altLang="zh-CN" sz="3200" b="1">
                <a:solidFill>
                  <a:srgbClr val="FF0000"/>
                </a:solidFill>
                <a:latin typeface="黑体" pitchFamily="49" charset="-122"/>
                <a:ea typeface="黑体" pitchFamily="49" charset="-122"/>
              </a:rPr>
              <a:t>1</a:t>
            </a:r>
            <a:r>
              <a:rPr lang="zh-CN" altLang="en-US" sz="3200" b="1">
                <a:solidFill>
                  <a:srgbClr val="FF0000"/>
                </a:solidFill>
                <a:latin typeface="黑体" pitchFamily="49" charset="-122"/>
                <a:ea typeface="黑体" pitchFamily="49" charset="-122"/>
              </a:rPr>
              <a:t>、男女学生分组美读课文：</a:t>
            </a:r>
          </a:p>
        </p:txBody>
      </p:sp>
      <p:sp>
        <p:nvSpPr>
          <p:cNvPr id="43012" name="文本框 59396"/>
          <p:cNvSpPr txBox="1">
            <a:spLocks noChangeArrowheads="1"/>
          </p:cNvSpPr>
          <p:nvPr/>
        </p:nvSpPr>
        <p:spPr bwMode="auto">
          <a:xfrm>
            <a:off x="609600" y="2514600"/>
            <a:ext cx="8229600" cy="1066800"/>
          </a:xfrm>
          <a:prstGeom prst="rect">
            <a:avLst/>
          </a:prstGeom>
          <a:noFill/>
          <a:ln w="9525">
            <a:noFill/>
            <a:miter lim="800000"/>
            <a:headEnd/>
            <a:tailEnd/>
          </a:ln>
        </p:spPr>
        <p:txBody>
          <a:bodyPr>
            <a:spAutoFit/>
          </a:bodyPr>
          <a:lstStyle/>
          <a:p>
            <a:pPr>
              <a:spcBef>
                <a:spcPct val="50000"/>
              </a:spcBef>
            </a:pPr>
            <a:r>
              <a:rPr lang="zh-CN" altLang="en-US" sz="3200" b="1">
                <a:solidFill>
                  <a:srgbClr val="0000FF"/>
                </a:solidFill>
              </a:rPr>
              <a:t>前三段请女生朗读，要求读出</a:t>
            </a:r>
            <a:r>
              <a:rPr lang="en-US" altLang="zh-CN" sz="3200" b="1" u="sng">
                <a:solidFill>
                  <a:srgbClr val="0000FF"/>
                </a:solidFill>
              </a:rPr>
              <a:t>__________</a:t>
            </a:r>
            <a:r>
              <a:rPr lang="zh-CN" altLang="en-US" sz="3200" b="1">
                <a:solidFill>
                  <a:srgbClr val="0000FF"/>
                </a:solidFill>
              </a:rPr>
              <a:t>美，后三段请男生朗读，要求读出</a:t>
            </a:r>
            <a:r>
              <a:rPr lang="en-US" altLang="zh-CN" sz="3200" b="1" u="sng">
                <a:solidFill>
                  <a:srgbClr val="0000FF"/>
                </a:solidFill>
              </a:rPr>
              <a:t>_____</a:t>
            </a:r>
            <a:r>
              <a:rPr lang="en-US" altLang="zh-CN" b="1" u="sng">
                <a:solidFill>
                  <a:srgbClr val="0000FF"/>
                </a:solidFill>
              </a:rPr>
              <a:t>_</a:t>
            </a:r>
            <a:endParaRPr lang="en-US" altLang="zh-CN" sz="3200" b="1">
              <a:solidFill>
                <a:srgbClr val="0000FF"/>
              </a:solidFill>
            </a:endParaRPr>
          </a:p>
        </p:txBody>
      </p:sp>
      <p:sp>
        <p:nvSpPr>
          <p:cNvPr id="43013" name="文本框 59397"/>
          <p:cNvSpPr txBox="1">
            <a:spLocks noChangeArrowheads="1"/>
          </p:cNvSpPr>
          <p:nvPr/>
        </p:nvSpPr>
        <p:spPr bwMode="auto">
          <a:xfrm>
            <a:off x="6553200" y="2362200"/>
            <a:ext cx="1447800" cy="579438"/>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ea typeface="黑体" pitchFamily="49" charset="-122"/>
              </a:rPr>
              <a:t>优美</a:t>
            </a:r>
          </a:p>
        </p:txBody>
      </p:sp>
      <p:sp>
        <p:nvSpPr>
          <p:cNvPr id="43014" name="文本框 59398"/>
          <p:cNvSpPr txBox="1">
            <a:spLocks noChangeArrowheads="1"/>
          </p:cNvSpPr>
          <p:nvPr/>
        </p:nvSpPr>
        <p:spPr bwMode="auto">
          <a:xfrm>
            <a:off x="6858000" y="3048000"/>
            <a:ext cx="1371600" cy="579438"/>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ea typeface="黑体" pitchFamily="49" charset="-122"/>
              </a:rPr>
              <a:t>壮美</a:t>
            </a:r>
          </a:p>
        </p:txBody>
      </p:sp>
      <p:sp>
        <p:nvSpPr>
          <p:cNvPr id="43015" name="文本框 59400"/>
          <p:cNvSpPr txBox="1">
            <a:spLocks noChangeArrowheads="1"/>
          </p:cNvSpPr>
          <p:nvPr/>
        </p:nvSpPr>
        <p:spPr bwMode="auto">
          <a:xfrm>
            <a:off x="609600" y="3962400"/>
            <a:ext cx="7543800" cy="2041525"/>
          </a:xfrm>
          <a:prstGeom prst="rect">
            <a:avLst/>
          </a:prstGeom>
          <a:noFill/>
          <a:ln w="9525">
            <a:noFill/>
            <a:miter lim="800000"/>
            <a:headEnd/>
            <a:tailEnd/>
          </a:ln>
        </p:spPr>
        <p:txBody>
          <a:bodyPr>
            <a:spAutoFit/>
          </a:bodyPr>
          <a:lstStyle/>
          <a:p>
            <a:pPr>
              <a:spcBef>
                <a:spcPct val="50000"/>
              </a:spcBef>
            </a:pPr>
            <a:r>
              <a:rPr lang="en-US" altLang="zh-CN" sz="3200" b="1">
                <a:solidFill>
                  <a:srgbClr val="FF0000"/>
                </a:solidFill>
                <a:latin typeface="黑体" pitchFamily="49" charset="-122"/>
                <a:ea typeface="黑体" pitchFamily="49" charset="-122"/>
              </a:rPr>
              <a:t>2</a:t>
            </a:r>
            <a:r>
              <a:rPr lang="zh-CN" altLang="en-US" sz="3200" b="1">
                <a:solidFill>
                  <a:srgbClr val="FF0000"/>
                </a:solidFill>
                <a:latin typeface="黑体" pitchFamily="49" charset="-122"/>
                <a:ea typeface="黑体" pitchFamily="49" charset="-122"/>
              </a:rPr>
              <a:t>、在作者的笔下，这两幅雪景图都很美，你觉得作者更喜欢哪一幅雪景图？你从文中哪些文字中可以看出来？作者为什么会喜欢这一幅图？</a:t>
            </a:r>
          </a:p>
        </p:txBody>
      </p:sp>
      <p:sp>
        <p:nvSpPr>
          <p:cNvPr id="43016"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61441"/>
          <p:cNvSpPr>
            <a:spLocks noChangeArrowheads="1" noChangeShapeType="1" noTextEdit="1"/>
          </p:cNvSpPr>
          <p:nvPr/>
        </p:nvSpPr>
        <p:spPr bwMode="auto">
          <a:xfrm>
            <a:off x="684213" y="333375"/>
            <a:ext cx="4895850" cy="485775"/>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headEnd/>
                  <a:tailEnd/>
                </a:ln>
                <a:latin typeface="华文行楷"/>
                <a:ea typeface="华文行楷"/>
              </a:rPr>
              <a:t>作者更喜欢江北雪景图</a:t>
            </a:r>
          </a:p>
        </p:txBody>
      </p:sp>
      <p:sp>
        <p:nvSpPr>
          <p:cNvPr id="61444" name="文本框 61443"/>
          <p:cNvSpPr txBox="1">
            <a:spLocks noChangeArrowheads="1"/>
          </p:cNvSpPr>
          <p:nvPr/>
        </p:nvSpPr>
        <p:spPr bwMode="auto">
          <a:xfrm>
            <a:off x="609600" y="1077913"/>
            <a:ext cx="7754938" cy="457200"/>
          </a:xfrm>
          <a:prstGeom prst="rect">
            <a:avLst/>
          </a:prstGeom>
          <a:noFill/>
          <a:ln w="9525">
            <a:noFill/>
            <a:miter lim="800000"/>
            <a:headEnd/>
            <a:tailEnd/>
          </a:ln>
        </p:spPr>
        <p:txBody>
          <a:bodyPr wrap="none">
            <a:spAutoFit/>
          </a:bodyPr>
          <a:lstStyle/>
          <a:p>
            <a:r>
              <a:rPr lang="en-US" altLang="zh-CN" sz="2400" b="1">
                <a:solidFill>
                  <a:srgbClr val="0000FF"/>
                </a:solidFill>
                <a:latin typeface="Verdana" pitchFamily="34" charset="0"/>
              </a:rPr>
              <a:t>1</a:t>
            </a:r>
            <a:r>
              <a:rPr lang="zh-CN" altLang="en-US" sz="2400" b="1">
                <a:solidFill>
                  <a:srgbClr val="0000FF"/>
                </a:solidFill>
                <a:latin typeface="Verdana" pitchFamily="34" charset="0"/>
              </a:rPr>
              <a:t>、暖国的雨，向来没有变过冰冷的坚硬的灿烂的雪花。</a:t>
            </a:r>
          </a:p>
        </p:txBody>
      </p:sp>
      <p:sp>
        <p:nvSpPr>
          <p:cNvPr id="61445" name="文本框 61444"/>
          <p:cNvSpPr txBox="1">
            <a:spLocks noChangeArrowheads="1"/>
          </p:cNvSpPr>
          <p:nvPr/>
        </p:nvSpPr>
        <p:spPr bwMode="auto">
          <a:xfrm>
            <a:off x="533400" y="1600200"/>
            <a:ext cx="8153400" cy="466725"/>
          </a:xfrm>
          <a:prstGeom prst="rect">
            <a:avLst/>
          </a:prstGeom>
          <a:solidFill>
            <a:srgbClr val="FF0000"/>
          </a:solidFill>
          <a:ln w="9525">
            <a:solidFill>
              <a:srgbClr val="FF0000"/>
            </a:solidFill>
            <a:miter lim="800000"/>
            <a:headEnd/>
            <a:tailEnd/>
          </a:ln>
        </p:spPr>
        <p:txBody>
          <a:bodyPr>
            <a:spAutoFit/>
          </a:bodyPr>
          <a:lstStyle/>
          <a:p>
            <a:r>
              <a:rPr lang="zh-CN" altLang="en-US" sz="2400" b="1">
                <a:latin typeface="Verdana" pitchFamily="34" charset="0"/>
              </a:rPr>
              <a:t>提问：这三个形容词实际是指什么？这句话有什么含义？</a:t>
            </a:r>
          </a:p>
        </p:txBody>
      </p:sp>
      <p:sp>
        <p:nvSpPr>
          <p:cNvPr id="61446" name="直接连接符 61445"/>
          <p:cNvSpPr>
            <a:spLocks noChangeShapeType="1"/>
          </p:cNvSpPr>
          <p:nvPr/>
        </p:nvSpPr>
        <p:spPr bwMode="auto">
          <a:xfrm>
            <a:off x="4114800" y="1524000"/>
            <a:ext cx="792163" cy="0"/>
          </a:xfrm>
          <a:prstGeom prst="line">
            <a:avLst/>
          </a:prstGeom>
          <a:noFill/>
          <a:ln w="57150">
            <a:solidFill>
              <a:srgbClr val="FF0000"/>
            </a:solidFill>
            <a:round/>
            <a:headEnd/>
            <a:tailEnd/>
          </a:ln>
        </p:spPr>
        <p:txBody>
          <a:bodyPr/>
          <a:lstStyle/>
          <a:p>
            <a:endParaRPr lang="zh-CN" altLang="en-US"/>
          </a:p>
        </p:txBody>
      </p:sp>
      <p:sp>
        <p:nvSpPr>
          <p:cNvPr id="61447" name="直接连接符 61446"/>
          <p:cNvSpPr>
            <a:spLocks noChangeShapeType="1"/>
          </p:cNvSpPr>
          <p:nvPr/>
        </p:nvSpPr>
        <p:spPr bwMode="auto">
          <a:xfrm>
            <a:off x="5105400" y="1524000"/>
            <a:ext cx="792163" cy="0"/>
          </a:xfrm>
          <a:prstGeom prst="line">
            <a:avLst/>
          </a:prstGeom>
          <a:noFill/>
          <a:ln w="57150">
            <a:solidFill>
              <a:srgbClr val="FF0000"/>
            </a:solidFill>
            <a:round/>
            <a:headEnd/>
            <a:tailEnd/>
          </a:ln>
        </p:spPr>
        <p:txBody>
          <a:bodyPr/>
          <a:lstStyle/>
          <a:p>
            <a:endParaRPr lang="zh-CN" altLang="en-US"/>
          </a:p>
        </p:txBody>
      </p:sp>
      <p:sp>
        <p:nvSpPr>
          <p:cNvPr id="61448" name="直接连接符 61447"/>
          <p:cNvSpPr>
            <a:spLocks noChangeShapeType="1"/>
          </p:cNvSpPr>
          <p:nvPr/>
        </p:nvSpPr>
        <p:spPr bwMode="auto">
          <a:xfrm>
            <a:off x="6096000" y="1524000"/>
            <a:ext cx="792163" cy="0"/>
          </a:xfrm>
          <a:prstGeom prst="line">
            <a:avLst/>
          </a:prstGeom>
          <a:noFill/>
          <a:ln w="57150">
            <a:solidFill>
              <a:srgbClr val="FF0000"/>
            </a:solidFill>
            <a:round/>
            <a:headEnd/>
            <a:tailEnd/>
          </a:ln>
        </p:spPr>
        <p:txBody>
          <a:bodyPr/>
          <a:lstStyle/>
          <a:p>
            <a:endParaRPr lang="zh-CN" altLang="en-US"/>
          </a:p>
        </p:txBody>
      </p:sp>
      <p:sp>
        <p:nvSpPr>
          <p:cNvPr id="61449" name="文本框 61448"/>
          <p:cNvSpPr txBox="1">
            <a:spLocks noChangeArrowheads="1"/>
          </p:cNvSpPr>
          <p:nvPr/>
        </p:nvSpPr>
        <p:spPr bwMode="auto">
          <a:xfrm>
            <a:off x="185738" y="2108200"/>
            <a:ext cx="8723312" cy="1192213"/>
          </a:xfrm>
          <a:prstGeom prst="rect">
            <a:avLst/>
          </a:prstGeom>
          <a:noFill/>
          <a:ln w="9525">
            <a:noFill/>
            <a:miter lim="800000"/>
            <a:headEnd/>
            <a:tailEnd/>
          </a:ln>
        </p:spPr>
        <p:txBody>
          <a:bodyPr>
            <a:spAutoFit/>
          </a:bodyPr>
          <a:lstStyle/>
          <a:p>
            <a:r>
              <a:rPr lang="en-US" altLang="zh-CN" sz="2400" b="1">
                <a:latin typeface="Verdana" pitchFamily="34" charset="0"/>
              </a:rPr>
              <a:t>“</a:t>
            </a:r>
            <a:r>
              <a:rPr lang="zh-CN" altLang="en-US" sz="2400" b="1">
                <a:latin typeface="Verdana" pitchFamily="34" charset="0"/>
              </a:rPr>
              <a:t>灿烂”是指“北方的雪”，暖国的雪缺乏“冰冷和坚硬”，是一种单调，是一种不幸。强调的是一种不屈的精神，这种精神是“灿烂的”，是最值得先赞赏的。 </a:t>
            </a:r>
          </a:p>
        </p:txBody>
      </p:sp>
      <p:sp>
        <p:nvSpPr>
          <p:cNvPr id="61453" name="文本框 61452"/>
          <p:cNvSpPr txBox="1">
            <a:spLocks noChangeArrowheads="1"/>
          </p:cNvSpPr>
          <p:nvPr/>
        </p:nvSpPr>
        <p:spPr bwMode="auto">
          <a:xfrm>
            <a:off x="6172200" y="0"/>
            <a:ext cx="2667000" cy="762000"/>
          </a:xfrm>
          <a:prstGeom prst="rect">
            <a:avLst/>
          </a:prstGeom>
          <a:noFill/>
          <a:ln w="9525">
            <a:noFill/>
            <a:miter lim="800000"/>
            <a:headEnd/>
            <a:tailEnd/>
          </a:ln>
        </p:spPr>
        <p:txBody>
          <a:bodyPr>
            <a:spAutoFit/>
          </a:bodyPr>
          <a:lstStyle/>
          <a:p>
            <a:pPr>
              <a:spcBef>
                <a:spcPct val="50000"/>
              </a:spcBef>
            </a:pPr>
            <a:r>
              <a:rPr lang="zh-CN" altLang="en-US" sz="4400" b="1">
                <a:solidFill>
                  <a:srgbClr val="0000FF"/>
                </a:solidFill>
                <a:ea typeface="黑体" pitchFamily="49" charset="-122"/>
              </a:rPr>
              <a:t>表现在：</a:t>
            </a:r>
          </a:p>
        </p:txBody>
      </p:sp>
      <p:sp>
        <p:nvSpPr>
          <p:cNvPr id="61454" name="文本框 61453"/>
          <p:cNvSpPr txBox="1">
            <a:spLocks noChangeArrowheads="1"/>
          </p:cNvSpPr>
          <p:nvPr/>
        </p:nvSpPr>
        <p:spPr bwMode="auto">
          <a:xfrm>
            <a:off x="0" y="3581400"/>
            <a:ext cx="8839200" cy="1004888"/>
          </a:xfrm>
          <a:prstGeom prst="rect">
            <a:avLst/>
          </a:prstGeom>
          <a:noFill/>
          <a:ln w="9525">
            <a:noFill/>
            <a:miter lim="800000"/>
            <a:headEnd/>
            <a:tailEnd/>
          </a:ln>
        </p:spPr>
        <p:txBody>
          <a:bodyPr>
            <a:spAutoFit/>
          </a:bodyPr>
          <a:lstStyle/>
          <a:p>
            <a:pPr lvl="1">
              <a:spcBef>
                <a:spcPct val="50000"/>
              </a:spcBef>
              <a:buClr>
                <a:srgbClr val="FF9900"/>
              </a:buClr>
              <a:buFont typeface="Wingdings" pitchFamily="2" charset="2"/>
              <a:buNone/>
            </a:pPr>
            <a:r>
              <a:rPr lang="en-US" altLang="zh-CN" sz="2400" b="1">
                <a:solidFill>
                  <a:srgbClr val="0000FF"/>
                </a:solidFill>
              </a:rPr>
              <a:t>2</a:t>
            </a:r>
            <a:r>
              <a:rPr lang="zh-CN" altLang="en-US" sz="2400" b="1">
                <a:solidFill>
                  <a:srgbClr val="0000FF"/>
                </a:solidFill>
              </a:rPr>
              <a:t>、承接前后三段的</a:t>
            </a:r>
            <a:r>
              <a:rPr lang="zh-CN" altLang="en-US" sz="2400" b="1">
                <a:solidFill>
                  <a:srgbClr val="0000FF"/>
                </a:solidFill>
                <a:latin typeface="宋体" pitchFamily="2" charset="-122"/>
              </a:rPr>
              <a:t>“</a:t>
            </a:r>
            <a:r>
              <a:rPr lang="zh-CN" altLang="en-US" sz="2400" b="1">
                <a:solidFill>
                  <a:srgbClr val="0000FF"/>
                </a:solidFill>
              </a:rPr>
              <a:t>但是</a:t>
            </a:r>
            <a:r>
              <a:rPr lang="zh-CN" altLang="en-US" sz="2400" b="1">
                <a:solidFill>
                  <a:srgbClr val="0000FF"/>
                </a:solidFill>
                <a:latin typeface="宋体" pitchFamily="2" charset="-122"/>
              </a:rPr>
              <a:t>”</a:t>
            </a:r>
            <a:r>
              <a:rPr lang="zh-CN" altLang="en-US" sz="2400" b="1">
                <a:solidFill>
                  <a:srgbClr val="0000FF"/>
                </a:solidFill>
              </a:rPr>
              <a:t>，更加表明了作者的感情倾向。</a:t>
            </a:r>
          </a:p>
          <a:p>
            <a:pPr>
              <a:spcBef>
                <a:spcPct val="50000"/>
              </a:spcBef>
            </a:pPr>
            <a:endParaRPr lang="zh-CN" altLang="en-US" sz="2400" b="1"/>
          </a:p>
        </p:txBody>
      </p:sp>
      <p:sp>
        <p:nvSpPr>
          <p:cNvPr id="61455" name="文本框 61454"/>
          <p:cNvSpPr txBox="1">
            <a:spLocks noChangeArrowheads="1"/>
          </p:cNvSpPr>
          <p:nvPr/>
        </p:nvSpPr>
        <p:spPr bwMode="auto">
          <a:xfrm>
            <a:off x="533400" y="4953000"/>
            <a:ext cx="8305800" cy="2835275"/>
          </a:xfrm>
          <a:prstGeom prst="rect">
            <a:avLst/>
          </a:prstGeom>
          <a:noFill/>
          <a:ln w="9525">
            <a:noFill/>
            <a:miter lim="800000"/>
            <a:headEnd/>
            <a:tailEnd/>
          </a:ln>
        </p:spPr>
        <p:txBody>
          <a:bodyPr>
            <a:spAutoFit/>
          </a:bodyPr>
          <a:lstStyle/>
          <a:p>
            <a:r>
              <a:rPr lang="zh-CN" altLang="en-US" sz="4000" b="1">
                <a:solidFill>
                  <a:srgbClr val="0000FF"/>
                </a:solidFill>
                <a:latin typeface="黑体" pitchFamily="49" charset="-122"/>
                <a:ea typeface="黑体" pitchFamily="49" charset="-122"/>
              </a:rPr>
              <a:t>北方的雪具有一种不甘沉沦，昂扬向上，执著抗争精神。体现了一种直面惨淡人生的不屈不挠的精神。</a:t>
            </a:r>
          </a:p>
          <a:p>
            <a:pPr>
              <a:spcBef>
                <a:spcPct val="50000"/>
              </a:spcBef>
            </a:pPr>
            <a:endParaRPr lang="zh-CN" altLang="en-US" sz="4000" b="1">
              <a:solidFill>
                <a:srgbClr val="0000FF"/>
              </a:solidFill>
              <a:latin typeface="黑体" pitchFamily="49" charset="-122"/>
              <a:ea typeface="黑体" pitchFamily="49" charset="-122"/>
            </a:endParaRPr>
          </a:p>
        </p:txBody>
      </p:sp>
      <p:sp>
        <p:nvSpPr>
          <p:cNvPr id="48140" name="矩形 61455"/>
          <p:cNvSpPr>
            <a:spLocks noChangeArrowheads="1" noChangeShapeType="1" noTextEdit="1"/>
          </p:cNvSpPr>
          <p:nvPr/>
        </p:nvSpPr>
        <p:spPr bwMode="auto">
          <a:xfrm>
            <a:off x="533400" y="4191000"/>
            <a:ext cx="2800350" cy="609600"/>
          </a:xfrm>
          <a:prstGeom prst="rect">
            <a:avLst/>
          </a:prstGeom>
        </p:spPr>
        <p:txBody>
          <a:bodyPr wrap="none" fromWordArt="1">
            <a:prstTxWarp prst="textDeflate">
              <a:avLst>
                <a:gd name="adj" fmla="val 26227"/>
              </a:avLst>
            </a:prstTxWarp>
          </a:bodyPr>
          <a:lstStyle/>
          <a:p>
            <a:pPr algn="ctr"/>
            <a:r>
              <a:rPr lang="zh-CN" altLang="en-US" sz="3600" b="1" kern="10">
                <a:ln w="9525">
                  <a:solidFill>
                    <a:srgbClr val="000000"/>
                  </a:solidFill>
                  <a:round/>
                  <a:headEnd/>
                  <a:tailEnd/>
                </a:ln>
                <a:solidFill>
                  <a:srgbClr val="000000"/>
                </a:solidFill>
                <a:latin typeface="黑体"/>
                <a:ea typeface="黑体"/>
              </a:rPr>
              <a:t>为什么喜欢？</a:t>
            </a:r>
          </a:p>
        </p:txBody>
      </p:sp>
      <p:sp>
        <p:nvSpPr>
          <p:cNvPr id="44044"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to="" calcmode="lin" valueType="num">
                                      <p:cBhvr>
                                        <p:cTn id="7" dur="1" fill="hold"/>
                                        <p:tgtEl>
                                          <p:spTgt spid="48130"/>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453"/>
                                        </p:tgtEl>
                                        <p:attrNameLst>
                                          <p:attrName>style.visibility</p:attrName>
                                        </p:attrNameLst>
                                      </p:cBhvr>
                                      <p:to>
                                        <p:strVal val="visible"/>
                                      </p:to>
                                    </p:set>
                                    <p:anim calcmode="lin" valueType="num">
                                      <p:cBhvr additive="base">
                                        <p:cTn id="12" dur="500" fill="hold"/>
                                        <p:tgtEl>
                                          <p:spTgt spid="61453"/>
                                        </p:tgtEl>
                                        <p:attrNameLst>
                                          <p:attrName>ppt_x</p:attrName>
                                        </p:attrNameLst>
                                      </p:cBhvr>
                                      <p:tavLst>
                                        <p:tav tm="0">
                                          <p:val>
                                            <p:strVal val="#ppt_x"/>
                                          </p:val>
                                        </p:tav>
                                        <p:tav tm="100000">
                                          <p:val>
                                            <p:strVal val="#ppt_x"/>
                                          </p:val>
                                        </p:tav>
                                      </p:tavLst>
                                    </p:anim>
                                    <p:anim calcmode="lin" valueType="num">
                                      <p:cBhvr additive="base">
                                        <p:cTn id="13" dur="500" fill="hold"/>
                                        <p:tgtEl>
                                          <p:spTgt spid="6145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nodeType="clickEffect">
                                  <p:stCondLst>
                                    <p:cond delay="0"/>
                                  </p:stCondLst>
                                  <p:childTnLst>
                                    <p:set>
                                      <p:cBhvr>
                                        <p:cTn id="17" dur="1" fill="hold">
                                          <p:stCondLst>
                                            <p:cond delay="0"/>
                                          </p:stCondLst>
                                        </p:cTn>
                                        <p:tgtEl>
                                          <p:spTgt spid="61444">
                                            <p:txEl>
                                              <p:pRg st="0" end="0"/>
                                            </p:txEl>
                                          </p:spTgt>
                                        </p:tgtEl>
                                        <p:attrNameLst>
                                          <p:attrName>style.visibility</p:attrName>
                                        </p:attrNameLst>
                                      </p:cBhvr>
                                      <p:to>
                                        <p:strVal val="visible"/>
                                      </p:to>
                                    </p:set>
                                    <p:anim to="" calcmode="lin" valueType="num">
                                      <p:cBhvr>
                                        <p:cTn id="18" dur="1" fill="hold"/>
                                        <p:tgtEl>
                                          <p:spTgt spid="61444">
                                            <p:txEl>
                                              <p:pRg st="0" end="0"/>
                                            </p:txEl>
                                          </p:spTgt>
                                        </p:tgtEl>
                                      </p:cBhvr>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1446"/>
                                        </p:tgtEl>
                                        <p:attrNameLst>
                                          <p:attrName>style.visibility</p:attrName>
                                        </p:attrNameLst>
                                      </p:cBhvr>
                                      <p:to>
                                        <p:strVal val="visible"/>
                                      </p:to>
                                    </p:set>
                                    <p:anim calcmode="lin" valueType="num">
                                      <p:cBhvr additive="base">
                                        <p:cTn id="23" dur="500" fill="hold"/>
                                        <p:tgtEl>
                                          <p:spTgt spid="61446"/>
                                        </p:tgtEl>
                                        <p:attrNameLst>
                                          <p:attrName>ppt_x</p:attrName>
                                        </p:attrNameLst>
                                      </p:cBhvr>
                                      <p:tavLst>
                                        <p:tav tm="0">
                                          <p:val>
                                            <p:strVal val="#ppt_x"/>
                                          </p:val>
                                        </p:tav>
                                        <p:tav tm="100000">
                                          <p:val>
                                            <p:strVal val="#ppt_x"/>
                                          </p:val>
                                        </p:tav>
                                      </p:tavLst>
                                    </p:anim>
                                    <p:anim calcmode="lin" valueType="num">
                                      <p:cBhvr additive="base">
                                        <p:cTn id="24" dur="500" fill="hold"/>
                                        <p:tgtEl>
                                          <p:spTgt spid="6144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1447"/>
                                        </p:tgtEl>
                                        <p:attrNameLst>
                                          <p:attrName>style.visibility</p:attrName>
                                        </p:attrNameLst>
                                      </p:cBhvr>
                                      <p:to>
                                        <p:strVal val="visible"/>
                                      </p:to>
                                    </p:set>
                                    <p:anim calcmode="lin" valueType="num">
                                      <p:cBhvr additive="base">
                                        <p:cTn id="29" dur="500" fill="hold"/>
                                        <p:tgtEl>
                                          <p:spTgt spid="61447"/>
                                        </p:tgtEl>
                                        <p:attrNameLst>
                                          <p:attrName>ppt_x</p:attrName>
                                        </p:attrNameLst>
                                      </p:cBhvr>
                                      <p:tavLst>
                                        <p:tav tm="0">
                                          <p:val>
                                            <p:strVal val="#ppt_x"/>
                                          </p:val>
                                        </p:tav>
                                        <p:tav tm="100000">
                                          <p:val>
                                            <p:strVal val="#ppt_x"/>
                                          </p:val>
                                        </p:tav>
                                      </p:tavLst>
                                    </p:anim>
                                    <p:anim calcmode="lin" valueType="num">
                                      <p:cBhvr additive="base">
                                        <p:cTn id="30" dur="500" fill="hold"/>
                                        <p:tgtEl>
                                          <p:spTgt spid="6144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1448"/>
                                        </p:tgtEl>
                                        <p:attrNameLst>
                                          <p:attrName>style.visibility</p:attrName>
                                        </p:attrNameLst>
                                      </p:cBhvr>
                                      <p:to>
                                        <p:strVal val="visible"/>
                                      </p:to>
                                    </p:set>
                                    <p:anim calcmode="lin" valueType="num">
                                      <p:cBhvr additive="base">
                                        <p:cTn id="35" dur="500" fill="hold"/>
                                        <p:tgtEl>
                                          <p:spTgt spid="61448"/>
                                        </p:tgtEl>
                                        <p:attrNameLst>
                                          <p:attrName>ppt_x</p:attrName>
                                        </p:attrNameLst>
                                      </p:cBhvr>
                                      <p:tavLst>
                                        <p:tav tm="0">
                                          <p:val>
                                            <p:strVal val="#ppt_x"/>
                                          </p:val>
                                        </p:tav>
                                        <p:tav tm="100000">
                                          <p:val>
                                            <p:strVal val="#ppt_x"/>
                                          </p:val>
                                        </p:tav>
                                      </p:tavLst>
                                    </p:anim>
                                    <p:anim calcmode="lin" valueType="num">
                                      <p:cBhvr additive="base">
                                        <p:cTn id="36" dur="500" fill="hold"/>
                                        <p:tgtEl>
                                          <p:spTgt spid="6144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61445"/>
                                        </p:tgtEl>
                                        <p:attrNameLst>
                                          <p:attrName>style.visibility</p:attrName>
                                        </p:attrNameLst>
                                      </p:cBhvr>
                                      <p:to>
                                        <p:strVal val="visible"/>
                                      </p:to>
                                    </p:set>
                                    <p:anim to="" calcmode="lin" valueType="num">
                                      <p:cBhvr>
                                        <p:cTn id="41" dur="1" fill="hold"/>
                                        <p:tgtEl>
                                          <p:spTgt spid="61445"/>
                                        </p:tgtEl>
                                      </p:cBhvr>
                                    </p:anim>
                                  </p:childTnLst>
                                </p:cTn>
                              </p:par>
                            </p:childTnLst>
                          </p:cTn>
                        </p:par>
                      </p:childTnLst>
                    </p:cTn>
                  </p:par>
                  <p:par>
                    <p:cTn id="42" fill="hold">
                      <p:stCondLst>
                        <p:cond delay="indefinite"/>
                      </p:stCondLst>
                      <p:childTnLst>
                        <p:par>
                          <p:cTn id="43" fill="hold">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61449"/>
                                        </p:tgtEl>
                                        <p:attrNameLst>
                                          <p:attrName>style.visibility</p:attrName>
                                        </p:attrNameLst>
                                      </p:cBhvr>
                                      <p:to>
                                        <p:strVal val="visible"/>
                                      </p:to>
                                    </p:set>
                                    <p:anim to="" calcmode="lin" valueType="num">
                                      <p:cBhvr>
                                        <p:cTn id="46" dur="1" fill="hold"/>
                                        <p:tgtEl>
                                          <p:spTgt spid="61449"/>
                                        </p:tgtEl>
                                      </p:cBhvr>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61454"/>
                                        </p:tgtEl>
                                        <p:attrNameLst>
                                          <p:attrName>style.visibility</p:attrName>
                                        </p:attrNameLst>
                                      </p:cBhvr>
                                      <p:to>
                                        <p:strVal val="visible"/>
                                      </p:to>
                                    </p:set>
                                    <p:anim calcmode="lin" valueType="num">
                                      <p:cBhvr additive="base">
                                        <p:cTn id="51" dur="500" fill="hold"/>
                                        <p:tgtEl>
                                          <p:spTgt spid="61454"/>
                                        </p:tgtEl>
                                        <p:attrNameLst>
                                          <p:attrName>ppt_x</p:attrName>
                                        </p:attrNameLst>
                                      </p:cBhvr>
                                      <p:tavLst>
                                        <p:tav tm="0">
                                          <p:val>
                                            <p:strVal val="#ppt_x"/>
                                          </p:val>
                                        </p:tav>
                                        <p:tav tm="100000">
                                          <p:val>
                                            <p:strVal val="#ppt_x"/>
                                          </p:val>
                                        </p:tav>
                                      </p:tavLst>
                                    </p:anim>
                                    <p:anim calcmode="lin" valueType="num">
                                      <p:cBhvr additive="base">
                                        <p:cTn id="52" dur="500" fill="hold"/>
                                        <p:tgtEl>
                                          <p:spTgt spid="61454"/>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8140"/>
                                        </p:tgtEl>
                                        <p:attrNameLst>
                                          <p:attrName>style.visibility</p:attrName>
                                        </p:attrNameLst>
                                      </p:cBhvr>
                                      <p:to>
                                        <p:strVal val="visible"/>
                                      </p:to>
                                    </p:set>
                                    <p:anim calcmode="lin" valueType="num">
                                      <p:cBhvr additive="base">
                                        <p:cTn id="57" dur="500" fill="hold"/>
                                        <p:tgtEl>
                                          <p:spTgt spid="48140"/>
                                        </p:tgtEl>
                                        <p:attrNameLst>
                                          <p:attrName>ppt_x</p:attrName>
                                        </p:attrNameLst>
                                      </p:cBhvr>
                                      <p:tavLst>
                                        <p:tav tm="0">
                                          <p:val>
                                            <p:strVal val="#ppt_x"/>
                                          </p:val>
                                        </p:tav>
                                        <p:tav tm="100000">
                                          <p:val>
                                            <p:strVal val="#ppt_x"/>
                                          </p:val>
                                        </p:tav>
                                      </p:tavLst>
                                    </p:anim>
                                    <p:anim calcmode="lin" valueType="num">
                                      <p:cBhvr additive="base">
                                        <p:cTn id="58" dur="500" fill="hold"/>
                                        <p:tgtEl>
                                          <p:spTgt spid="4814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61455"/>
                                        </p:tgtEl>
                                        <p:attrNameLst>
                                          <p:attrName>style.visibility</p:attrName>
                                        </p:attrNameLst>
                                      </p:cBhvr>
                                      <p:to>
                                        <p:strVal val="visible"/>
                                      </p:to>
                                    </p:set>
                                    <p:anim calcmode="lin" valueType="num">
                                      <p:cBhvr additive="base">
                                        <p:cTn id="63" dur="500" fill="hold"/>
                                        <p:tgtEl>
                                          <p:spTgt spid="61455"/>
                                        </p:tgtEl>
                                        <p:attrNameLst>
                                          <p:attrName>ppt_x</p:attrName>
                                        </p:attrNameLst>
                                      </p:cBhvr>
                                      <p:tavLst>
                                        <p:tav tm="0">
                                          <p:val>
                                            <p:strVal val="#ppt_x"/>
                                          </p:val>
                                        </p:tav>
                                        <p:tav tm="100000">
                                          <p:val>
                                            <p:strVal val="#ppt_x"/>
                                          </p:val>
                                        </p:tav>
                                      </p:tavLst>
                                    </p:anim>
                                    <p:anim calcmode="lin" valueType="num">
                                      <p:cBhvr additive="base">
                                        <p:cTn id="64" dur="500" fill="hold"/>
                                        <p:tgtEl>
                                          <p:spTgt spid="614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p:bldP spid="61445" grpId="0" animBg="1"/>
      <p:bldP spid="61446" grpId="0" animBg="1"/>
      <p:bldP spid="61447" grpId="0" animBg="1"/>
      <p:bldP spid="61448" grpId="0" animBg="1"/>
      <p:bldP spid="61449" grpId="0"/>
      <p:bldP spid="61453" grpId="0"/>
      <p:bldP spid="61454" grpId="0"/>
      <p:bldP spid="61455" grpId="0"/>
      <p:bldP spid="4814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58371"/>
          <p:cNvSpPr/>
          <p:nvPr/>
        </p:nvSpPr>
        <p:spPr>
          <a:xfrm>
            <a:off x="304800" y="1066800"/>
            <a:ext cx="8208963" cy="863600"/>
          </a:xfrm>
          <a:prstGeom prst="rect">
            <a:avLst/>
          </a:prstGeom>
        </p:spPr>
        <p:txBody>
          <a:bodyPr wrap="none" fromWordArt="1">
            <a:prstTxWarp prst="textPlain">
              <a:avLst>
                <a:gd name="adj" fmla="val 50000"/>
              </a:avLst>
            </a:prstTxWarp>
            <a:normAutofit lnSpcReduction="10000"/>
          </a:bodyPr>
          <a:lstStyle/>
          <a:p>
            <a:pPr algn="ctr" eaLnBrk="0" hangingPunct="0"/>
            <a:r>
              <a:rPr lang="zh-CN" altLang="en-US" sz="2800" noProof="1">
                <a:ln w="9525" cap="flat" cmpd="sng">
                  <a:solidFill>
                    <a:schemeClr val="tx1"/>
                  </a:solidFill>
                  <a:prstDash val="solid"/>
                  <a:headEnd type="none" w="med" len="med"/>
                  <a:tailEnd type="none" w="med" len="med"/>
                </a:ln>
                <a:solidFill>
                  <a:srgbClr val="FF0000"/>
                </a:solidFill>
                <a:latin typeface="华文行楷" charset="0"/>
                <a:ea typeface="华文行楷" charset="0"/>
                <a:cs typeface="+mn-ea"/>
              </a:rPr>
              <a:t>思考：你更喜欢哪幅图画，你觉得作者仅仅</a:t>
            </a:r>
            <a:endParaRPr lang="zh-CN" altLang="en-US" sz="2800" noProof="1">
              <a:ln w="9525" cap="flat" cmpd="sng">
                <a:solidFill>
                  <a:schemeClr val="tx1"/>
                </a:solidFill>
                <a:prstDash val="solid"/>
                <a:headEnd type="none" w="med" len="med"/>
                <a:tailEnd type="none" w="med" len="med"/>
              </a:ln>
              <a:solidFill>
                <a:srgbClr val="FF0000"/>
              </a:solidFill>
              <a:latin typeface="华文行楷" charset="0"/>
              <a:ea typeface="华文行楷" charset="0"/>
            </a:endParaRPr>
          </a:p>
          <a:p>
            <a:pPr algn="ctr" eaLnBrk="0" hangingPunct="0"/>
            <a:r>
              <a:rPr lang="zh-CN" altLang="en-US" sz="2800" noProof="1">
                <a:ln w="9525" cap="flat" cmpd="sng">
                  <a:solidFill>
                    <a:schemeClr val="tx1"/>
                  </a:solidFill>
                  <a:prstDash val="solid"/>
                  <a:headEnd type="none" w="med" len="med"/>
                  <a:tailEnd type="none" w="med" len="med"/>
                </a:ln>
                <a:solidFill>
                  <a:srgbClr val="FF0000"/>
                </a:solidFill>
                <a:latin typeface="华文行楷" charset="0"/>
                <a:ea typeface="华文行楷" charset="0"/>
                <a:cs typeface="+mn-ea"/>
              </a:rPr>
              <a:t>在写雪吗？其中有没有更深层的意义？</a:t>
            </a:r>
            <a:endParaRPr lang="zh-CN" altLang="en-US" sz="2800" noProof="1">
              <a:ln w="9525" cap="flat" cmpd="sng">
                <a:solidFill>
                  <a:schemeClr val="tx1"/>
                </a:solidFill>
                <a:prstDash val="solid"/>
                <a:headEnd type="none" w="med" len="med"/>
                <a:tailEnd type="none" w="med" len="med"/>
              </a:ln>
              <a:solidFill>
                <a:srgbClr val="FF0000"/>
              </a:solidFill>
              <a:latin typeface="华文行楷" charset="0"/>
              <a:ea typeface="华文行楷" charset="0"/>
            </a:endParaRPr>
          </a:p>
        </p:txBody>
      </p:sp>
      <p:sp>
        <p:nvSpPr>
          <p:cNvPr id="49155" name="矩形 58372"/>
          <p:cNvSpPr>
            <a:spLocks noChangeArrowheads="1" noChangeShapeType="1" noTextEdit="1"/>
          </p:cNvSpPr>
          <p:nvPr/>
        </p:nvSpPr>
        <p:spPr bwMode="auto">
          <a:xfrm>
            <a:off x="838200" y="3733800"/>
            <a:ext cx="6067425" cy="485775"/>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headEnd/>
                  <a:tailEnd/>
                </a:ln>
                <a:solidFill>
                  <a:srgbClr val="66FF99"/>
                </a:solidFill>
                <a:latin typeface="华文行楷"/>
                <a:ea typeface="华文行楷"/>
              </a:rPr>
              <a:t>作者采用了什么表现手法呢？</a:t>
            </a:r>
          </a:p>
        </p:txBody>
      </p:sp>
      <p:sp>
        <p:nvSpPr>
          <p:cNvPr id="45059"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49154"/>
                                        </p:tgtEl>
                                        <p:attrNameLst>
                                          <p:attrName>style.visibility</p:attrName>
                                        </p:attrNameLst>
                                      </p:cBhvr>
                                      <p:to>
                                        <p:strVal val="visible"/>
                                      </p:to>
                                    </p:set>
                                    <p:anim to="" calcmode="lin" valueType="num">
                                      <p:cBhvr>
                                        <p:cTn id="7" dur="1" fill="hold"/>
                                        <p:tgtEl>
                                          <p:spTgt spid="49154"/>
                                        </p:tgtEl>
                                      </p:cBhvr>
                                    </p:anim>
                                  </p:childTnLst>
                                </p:cTn>
                              </p:par>
                            </p:childTnLst>
                          </p:cTn>
                        </p:par>
                        <p:par>
                          <p:cTn id="8" fill="hold">
                            <p:stCondLst>
                              <p:cond delay="1"/>
                            </p:stCondLst>
                            <p:childTnLst>
                              <p:par>
                                <p:cTn id="9" presetID="24" presetClass="entr" presetSubtype="0" fill="hold" grpId="0" nodeType="afterEffect">
                                  <p:stCondLst>
                                    <p:cond delay="0"/>
                                  </p:stCondLst>
                                  <p:childTnLst>
                                    <p:set>
                                      <p:cBhvr>
                                        <p:cTn id="10" dur="1" fill="hold">
                                          <p:stCondLst>
                                            <p:cond delay="0"/>
                                          </p:stCondLst>
                                        </p:cTn>
                                        <p:tgtEl>
                                          <p:spTgt spid="49155"/>
                                        </p:tgtEl>
                                        <p:attrNameLst>
                                          <p:attrName>style.visibility</p:attrName>
                                        </p:attrNameLst>
                                      </p:cBhvr>
                                      <p:to>
                                        <p:strVal val="visible"/>
                                      </p:to>
                                    </p:set>
                                    <p:anim to="" calcmode="lin" valueType="num">
                                      <p:cBhvr>
                                        <p:cTn id="11" dur="1" fill="hold"/>
                                        <p:tgtEl>
                                          <p:spTgt spid="4915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62465"/>
          <p:cNvSpPr>
            <a:spLocks noChangeArrowheads="1" noChangeShapeType="1" noTextEdit="1"/>
          </p:cNvSpPr>
          <p:nvPr/>
        </p:nvSpPr>
        <p:spPr bwMode="auto">
          <a:xfrm>
            <a:off x="684213" y="476250"/>
            <a:ext cx="7772400" cy="457200"/>
          </a:xfrm>
          <a:prstGeom prst="rect">
            <a:avLst/>
          </a:prstGeom>
        </p:spPr>
        <p:txBody>
          <a:bodyPr wrap="none" fromWordArt="1">
            <a:prstTxWarp prst="textPlain">
              <a:avLst>
                <a:gd name="adj" fmla="val 50000"/>
              </a:avLst>
            </a:prstTxWarp>
          </a:bodyPr>
          <a:lstStyle/>
          <a:p>
            <a:pPr algn="ctr"/>
            <a:r>
              <a:rPr lang="zh-CN" altLang="en-US" sz="3600" kern="10">
                <a:ln w="9525">
                  <a:solidFill>
                    <a:schemeClr val="tx1"/>
                  </a:solidFill>
                  <a:round/>
                  <a:headEnd/>
                  <a:tailEnd/>
                </a:ln>
                <a:solidFill>
                  <a:srgbClr val="FF0000"/>
                </a:solidFill>
                <a:latin typeface="黑体"/>
                <a:ea typeface="黑体"/>
              </a:rPr>
              <a:t>作者运用的是：托物言志    象征手法</a:t>
            </a:r>
          </a:p>
        </p:txBody>
      </p:sp>
      <p:sp>
        <p:nvSpPr>
          <p:cNvPr id="62467" name="文本框 62466"/>
          <p:cNvSpPr txBox="1">
            <a:spLocks noChangeArrowheads="1"/>
          </p:cNvSpPr>
          <p:nvPr/>
        </p:nvSpPr>
        <p:spPr bwMode="auto">
          <a:xfrm>
            <a:off x="1023938" y="947738"/>
            <a:ext cx="6711950" cy="1066800"/>
          </a:xfrm>
          <a:prstGeom prst="rect">
            <a:avLst/>
          </a:prstGeom>
          <a:noFill/>
          <a:ln w="9525">
            <a:noFill/>
            <a:miter lim="800000"/>
            <a:headEnd/>
            <a:tailEnd/>
          </a:ln>
        </p:spPr>
        <p:txBody>
          <a:bodyPr wrap="none">
            <a:spAutoFit/>
          </a:bodyPr>
          <a:lstStyle/>
          <a:p>
            <a:r>
              <a:rPr lang="zh-CN" altLang="en-US" sz="3200" b="1">
                <a:latin typeface="Verdana" pitchFamily="34" charset="0"/>
                <a:ea typeface="黑体" pitchFamily="49" charset="-122"/>
              </a:rPr>
              <a:t>用具体的事物表现某种特殊的意义。</a:t>
            </a:r>
          </a:p>
          <a:p>
            <a:r>
              <a:rPr lang="zh-CN" altLang="en-US" sz="3200" b="1">
                <a:latin typeface="Verdana" pitchFamily="34" charset="0"/>
                <a:ea typeface="黑体" pitchFamily="49" charset="-122"/>
              </a:rPr>
              <a:t>用来象征某种特殊意义的具体事物。</a:t>
            </a:r>
          </a:p>
        </p:txBody>
      </p:sp>
      <p:sp>
        <p:nvSpPr>
          <p:cNvPr id="62468" name="文本框 62467"/>
          <p:cNvSpPr txBox="1">
            <a:spLocks noChangeArrowheads="1"/>
          </p:cNvSpPr>
          <p:nvPr/>
        </p:nvSpPr>
        <p:spPr bwMode="auto">
          <a:xfrm>
            <a:off x="1258888" y="1989138"/>
            <a:ext cx="3856037" cy="579437"/>
          </a:xfrm>
          <a:prstGeom prst="rect">
            <a:avLst/>
          </a:prstGeom>
          <a:noFill/>
          <a:ln w="9525">
            <a:noFill/>
            <a:miter lim="800000"/>
            <a:headEnd/>
            <a:tailEnd/>
          </a:ln>
        </p:spPr>
        <p:txBody>
          <a:bodyPr wrap="none">
            <a:spAutoFit/>
          </a:bodyPr>
          <a:lstStyle/>
          <a:p>
            <a:r>
              <a:rPr lang="zh-CN" altLang="en-US" sz="3200" b="1">
                <a:latin typeface="Verdana" pitchFamily="34" charset="0"/>
                <a:ea typeface="黑体" pitchFamily="49" charset="-122"/>
              </a:rPr>
              <a:t>比如：火炬象征光明</a:t>
            </a:r>
          </a:p>
        </p:txBody>
      </p:sp>
      <p:sp>
        <p:nvSpPr>
          <p:cNvPr id="62469" name="文本框 62468"/>
          <p:cNvSpPr txBox="1">
            <a:spLocks noChangeArrowheads="1"/>
          </p:cNvSpPr>
          <p:nvPr/>
        </p:nvSpPr>
        <p:spPr bwMode="auto">
          <a:xfrm>
            <a:off x="457200" y="2590800"/>
            <a:ext cx="7935913" cy="579438"/>
          </a:xfrm>
          <a:prstGeom prst="rect">
            <a:avLst/>
          </a:prstGeom>
          <a:noFill/>
          <a:ln w="9525">
            <a:noFill/>
            <a:miter lim="800000"/>
            <a:headEnd/>
            <a:tailEnd/>
          </a:ln>
        </p:spPr>
        <p:txBody>
          <a:bodyPr wrap="none">
            <a:spAutoFit/>
          </a:bodyPr>
          <a:lstStyle/>
          <a:p>
            <a:r>
              <a:rPr lang="zh-CN" altLang="en-US" sz="3200" b="1">
                <a:latin typeface="Verdana" pitchFamily="34" charset="0"/>
                <a:ea typeface="黑体" pitchFamily="49" charset="-122"/>
              </a:rPr>
              <a:t>江南的雪象征：对美好事物的向往和追求。</a:t>
            </a:r>
          </a:p>
        </p:txBody>
      </p:sp>
      <p:sp>
        <p:nvSpPr>
          <p:cNvPr id="62470" name="文本框 62469"/>
          <p:cNvSpPr txBox="1">
            <a:spLocks noChangeArrowheads="1"/>
          </p:cNvSpPr>
          <p:nvPr/>
        </p:nvSpPr>
        <p:spPr bwMode="auto">
          <a:xfrm>
            <a:off x="457200" y="3352800"/>
            <a:ext cx="8689975" cy="1066800"/>
          </a:xfrm>
          <a:prstGeom prst="rect">
            <a:avLst/>
          </a:prstGeom>
          <a:noFill/>
          <a:ln w="9525">
            <a:noFill/>
            <a:miter lim="800000"/>
            <a:headEnd/>
            <a:tailEnd/>
          </a:ln>
        </p:spPr>
        <p:txBody>
          <a:bodyPr wrap="none">
            <a:spAutoFit/>
          </a:bodyPr>
          <a:lstStyle/>
          <a:p>
            <a:r>
              <a:rPr lang="zh-CN" altLang="en-US" sz="3200" b="1">
                <a:latin typeface="Verdana" pitchFamily="34" charset="0"/>
                <a:ea typeface="黑体" pitchFamily="49" charset="-122"/>
              </a:rPr>
              <a:t>北方的雪象征：一种不甘沉沦，昂扬向上，执</a:t>
            </a:r>
          </a:p>
          <a:p>
            <a:r>
              <a:rPr lang="zh-CN" altLang="en-US" sz="3200" b="1">
                <a:latin typeface="Verdana" pitchFamily="34" charset="0"/>
                <a:ea typeface="黑体" pitchFamily="49" charset="-122"/>
              </a:rPr>
              <a:t>                    著抗争精神</a:t>
            </a:r>
            <a:r>
              <a:rPr lang="zh-CN" altLang="en-US" sz="3200" b="1">
                <a:solidFill>
                  <a:srgbClr val="FF0000"/>
                </a:solidFill>
                <a:latin typeface="Verdana" pitchFamily="34" charset="0"/>
                <a:ea typeface="黑体" pitchFamily="49" charset="-122"/>
              </a:rPr>
              <a:t>（</a:t>
            </a:r>
            <a:r>
              <a:rPr lang="zh-CN" altLang="en-US" sz="3200" b="1">
                <a:solidFill>
                  <a:srgbClr val="FF0000"/>
                </a:solidFill>
              </a:rPr>
              <a:t>不屈不挠的精神）</a:t>
            </a:r>
          </a:p>
        </p:txBody>
      </p:sp>
      <p:sp>
        <p:nvSpPr>
          <p:cNvPr id="62471" name="文本框 62470"/>
          <p:cNvSpPr txBox="1">
            <a:spLocks noChangeArrowheads="1"/>
          </p:cNvSpPr>
          <p:nvPr/>
        </p:nvSpPr>
        <p:spPr bwMode="auto">
          <a:xfrm>
            <a:off x="533400" y="4572000"/>
            <a:ext cx="8610600" cy="1800225"/>
          </a:xfrm>
          <a:prstGeom prst="rect">
            <a:avLst/>
          </a:prstGeom>
          <a:noFill/>
          <a:ln w="9525">
            <a:noFill/>
            <a:miter lim="800000"/>
            <a:headEnd/>
            <a:tailEnd/>
          </a:ln>
        </p:spPr>
        <p:txBody>
          <a:bodyPr>
            <a:spAutoFit/>
          </a:bodyPr>
          <a:lstStyle/>
          <a:p>
            <a:r>
              <a:rPr lang="zh-CN" altLang="en-US" sz="2800" b="1">
                <a:latin typeface="Verdana" pitchFamily="34" charset="0"/>
                <a:ea typeface="黑体" pitchFamily="49" charset="-122"/>
              </a:rPr>
              <a:t>江南的雪是一种温润、宁静的美，但还需要北方的雪在孤独的境遇下独自抗争的精神。因此，两幅图景贯穿着作者一个共同的哲理：</a:t>
            </a:r>
            <a:r>
              <a:rPr lang="zh-CN" altLang="en-US" sz="2800" b="1">
                <a:solidFill>
                  <a:srgbClr val="FF0000"/>
                </a:solidFill>
                <a:latin typeface="Verdana" pitchFamily="34" charset="0"/>
                <a:ea typeface="黑体" pitchFamily="49" charset="-122"/>
              </a:rPr>
              <a:t>要用战斗来创造一个春天般的美好世界</a:t>
            </a:r>
          </a:p>
        </p:txBody>
      </p:sp>
      <p:sp>
        <p:nvSpPr>
          <p:cNvPr id="46087"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0178"/>
                                        </p:tgtEl>
                                        <p:attrNameLst>
                                          <p:attrName>style.visibility</p:attrName>
                                        </p:attrNameLst>
                                      </p:cBhvr>
                                      <p:to>
                                        <p:strVal val="visible"/>
                                      </p:to>
                                    </p:set>
                                    <p:anim to="" calcmode="lin" valueType="num">
                                      <p:cBhvr>
                                        <p:cTn id="7" dur="1" fill="hold"/>
                                        <p:tgtEl>
                                          <p:spTgt spid="50178"/>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62467"/>
                                        </p:tgtEl>
                                        <p:attrNameLst>
                                          <p:attrName>style.visibility</p:attrName>
                                        </p:attrNameLst>
                                      </p:cBhvr>
                                      <p:to>
                                        <p:strVal val="visible"/>
                                      </p:to>
                                    </p:set>
                                    <p:anim to="" calcmode="lin" valueType="num">
                                      <p:cBhvr>
                                        <p:cTn id="12" dur="1" fill="hold"/>
                                        <p:tgtEl>
                                          <p:spTgt spid="62467"/>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62468"/>
                                        </p:tgtEl>
                                        <p:attrNameLst>
                                          <p:attrName>style.visibility</p:attrName>
                                        </p:attrNameLst>
                                      </p:cBhvr>
                                      <p:to>
                                        <p:strVal val="visible"/>
                                      </p:to>
                                    </p:set>
                                    <p:anim to="" calcmode="lin" valueType="num">
                                      <p:cBhvr>
                                        <p:cTn id="17" dur="1" fill="hold"/>
                                        <p:tgtEl>
                                          <p:spTgt spid="62468"/>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62469"/>
                                        </p:tgtEl>
                                        <p:attrNameLst>
                                          <p:attrName>style.visibility</p:attrName>
                                        </p:attrNameLst>
                                      </p:cBhvr>
                                      <p:to>
                                        <p:strVal val="visible"/>
                                      </p:to>
                                    </p:set>
                                    <p:anim to="" calcmode="lin" valueType="num">
                                      <p:cBhvr>
                                        <p:cTn id="22" dur="1" fill="hold"/>
                                        <p:tgtEl>
                                          <p:spTgt spid="62469"/>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62470"/>
                                        </p:tgtEl>
                                        <p:attrNameLst>
                                          <p:attrName>style.visibility</p:attrName>
                                        </p:attrNameLst>
                                      </p:cBhvr>
                                      <p:to>
                                        <p:strVal val="visible"/>
                                      </p:to>
                                    </p:set>
                                    <p:anim to="" calcmode="lin" valueType="num">
                                      <p:cBhvr>
                                        <p:cTn id="27" dur="1" fill="hold"/>
                                        <p:tgtEl>
                                          <p:spTgt spid="62470"/>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62471"/>
                                        </p:tgtEl>
                                        <p:attrNameLst>
                                          <p:attrName>style.visibility</p:attrName>
                                        </p:attrNameLst>
                                      </p:cBhvr>
                                      <p:to>
                                        <p:strVal val="visible"/>
                                      </p:to>
                                    </p:set>
                                    <p:anim to="" calcmode="lin" valueType="num">
                                      <p:cBhvr>
                                        <p:cTn id="32" dur="1" fill="hold"/>
                                        <p:tgtEl>
                                          <p:spTgt spid="6247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nimBg="1"/>
      <p:bldP spid="62467" grpId="0"/>
      <p:bldP spid="62468" grpId="0"/>
      <p:bldP spid="62469" grpId="0"/>
      <p:bldP spid="62470" grpId="0"/>
      <p:bldP spid="6247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图片 63489" descr="BJ_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7106" name="文本框 63490"/>
          <p:cNvSpPr txBox="1">
            <a:spLocks noChangeArrowheads="1"/>
          </p:cNvSpPr>
          <p:nvPr/>
        </p:nvSpPr>
        <p:spPr bwMode="auto">
          <a:xfrm>
            <a:off x="1143000" y="914400"/>
            <a:ext cx="4572000" cy="641350"/>
          </a:xfrm>
          <a:prstGeom prst="rect">
            <a:avLst/>
          </a:prstGeom>
          <a:noFill/>
          <a:ln w="9525">
            <a:noFill/>
            <a:miter lim="800000"/>
            <a:headEnd/>
            <a:tailEnd/>
          </a:ln>
        </p:spPr>
        <p:txBody>
          <a:bodyPr>
            <a:spAutoFit/>
          </a:bodyPr>
          <a:lstStyle/>
          <a:p>
            <a:pPr>
              <a:spcBef>
                <a:spcPct val="50000"/>
              </a:spcBef>
            </a:pPr>
            <a:endParaRPr lang="zh-CN" altLang="en-US" sz="3600" b="1">
              <a:solidFill>
                <a:srgbClr val="9953D3"/>
              </a:solidFill>
              <a:latin typeface="Times New Roman" pitchFamily="18" charset="0"/>
            </a:endParaRPr>
          </a:p>
        </p:txBody>
      </p:sp>
      <p:sp>
        <p:nvSpPr>
          <p:cNvPr id="63492" name="文本框 63491"/>
          <p:cNvSpPr txBox="1">
            <a:spLocks noChangeArrowheads="1"/>
          </p:cNvSpPr>
          <p:nvPr/>
        </p:nvSpPr>
        <p:spPr bwMode="auto">
          <a:xfrm>
            <a:off x="685800" y="838200"/>
            <a:ext cx="8077200" cy="1190625"/>
          </a:xfrm>
          <a:prstGeom prst="rect">
            <a:avLst/>
          </a:prstGeom>
          <a:noFill/>
          <a:ln w="9525">
            <a:noFill/>
            <a:miter lim="800000"/>
            <a:headEnd/>
            <a:tailEnd/>
          </a:ln>
        </p:spPr>
        <p:txBody>
          <a:bodyPr>
            <a:spAutoFit/>
          </a:bodyPr>
          <a:lstStyle/>
          <a:p>
            <a:pPr>
              <a:spcBef>
                <a:spcPct val="50000"/>
              </a:spcBef>
            </a:pPr>
            <a:r>
              <a:rPr lang="en-US" altLang="zh-CN" sz="3600" b="1">
                <a:solidFill>
                  <a:srgbClr val="9953D3"/>
                </a:solidFill>
                <a:latin typeface="Times New Roman" pitchFamily="18" charset="0"/>
              </a:rPr>
              <a:t> 3.</a:t>
            </a:r>
            <a:r>
              <a:rPr lang="zh-CN" altLang="en-US" sz="3600" b="1">
                <a:solidFill>
                  <a:srgbClr val="9953D3"/>
                </a:solidFill>
                <a:latin typeface="Times New Roman" pitchFamily="18" charset="0"/>
              </a:rPr>
              <a:t>文章在江南与北方雪景的对比中，表达了作者怎样的思想感情？</a:t>
            </a:r>
          </a:p>
        </p:txBody>
      </p:sp>
      <p:sp>
        <p:nvSpPr>
          <p:cNvPr id="47108" name="文本框 63492"/>
          <p:cNvSpPr txBox="1">
            <a:spLocks noChangeArrowheads="1"/>
          </p:cNvSpPr>
          <p:nvPr/>
        </p:nvSpPr>
        <p:spPr bwMode="auto">
          <a:xfrm>
            <a:off x="762000" y="2743200"/>
            <a:ext cx="7620000" cy="457200"/>
          </a:xfrm>
          <a:prstGeom prst="rect">
            <a:avLst/>
          </a:prstGeom>
          <a:noFill/>
          <a:ln w="9525">
            <a:noFill/>
            <a:miter lim="800000"/>
            <a:headEnd/>
            <a:tailEnd/>
          </a:ln>
        </p:spPr>
        <p:txBody>
          <a:bodyPr>
            <a:spAutoFit/>
          </a:bodyPr>
          <a:lstStyle/>
          <a:p>
            <a:pPr>
              <a:spcBef>
                <a:spcPct val="50000"/>
              </a:spcBef>
            </a:pPr>
            <a:endParaRPr lang="zh-CN" altLang="en-US" sz="2400" b="1">
              <a:solidFill>
                <a:srgbClr val="0000CC"/>
              </a:solidFill>
              <a:ea typeface="楷体_GB2312" pitchFamily="49" charset="-122"/>
            </a:endParaRPr>
          </a:p>
        </p:txBody>
      </p:sp>
      <p:sp>
        <p:nvSpPr>
          <p:cNvPr id="63494" name="文本框 63493"/>
          <p:cNvSpPr txBox="1">
            <a:spLocks noChangeArrowheads="1"/>
          </p:cNvSpPr>
          <p:nvPr/>
        </p:nvSpPr>
        <p:spPr bwMode="auto">
          <a:xfrm>
            <a:off x="914400" y="2438400"/>
            <a:ext cx="7620000" cy="3386138"/>
          </a:xfrm>
          <a:prstGeom prst="rect">
            <a:avLst/>
          </a:prstGeom>
          <a:noFill/>
          <a:ln w="9525">
            <a:noFill/>
            <a:miter lim="800000"/>
            <a:headEnd/>
            <a:tailEnd/>
          </a:ln>
        </p:spPr>
        <p:txBody>
          <a:bodyPr>
            <a:spAutoFit/>
          </a:bodyPr>
          <a:lstStyle/>
          <a:p>
            <a:pPr>
              <a:spcBef>
                <a:spcPct val="50000"/>
              </a:spcBef>
              <a:buClr>
                <a:srgbClr val="FF9900"/>
              </a:buClr>
              <a:buFont typeface="Wingdings" pitchFamily="2" charset="2"/>
              <a:buChar char="§"/>
            </a:pPr>
            <a:r>
              <a:rPr lang="zh-CN" altLang="en-US" sz="3600" b="1">
                <a:solidFill>
                  <a:srgbClr val="3333CC"/>
                </a:solidFill>
                <a:ea typeface="楷体_GB2312" pitchFamily="49" charset="-122"/>
              </a:rPr>
              <a:t>表达了作者对朔方的雪的独立张扬的个性和斗争献身精神的赞颂之情，同时也暗含了作者敢于直面惨淡的人生，进行不屈不挠的斗争，在悲壮的战斗中得到升华的战斗精神。</a:t>
            </a:r>
          </a:p>
          <a:p>
            <a:pPr>
              <a:spcBef>
                <a:spcPct val="50000"/>
              </a:spcBef>
              <a:buClr>
                <a:srgbClr val="FF9900"/>
              </a:buClr>
              <a:buFont typeface="Wingdings" pitchFamily="2" charset="2"/>
              <a:buChar char="§"/>
            </a:pPr>
            <a:endParaRPr lang="zh-CN" altLang="en-US" sz="2400" b="1">
              <a:solidFill>
                <a:srgbClr val="3333CC"/>
              </a:solidFill>
              <a:ea typeface="楷体_GB2312" pitchFamily="49" charset="-122"/>
            </a:endParaRPr>
          </a:p>
        </p:txBody>
      </p:sp>
      <p:sp>
        <p:nvSpPr>
          <p:cNvPr id="47110"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0-#ppt_w/2"/>
                                          </p:val>
                                        </p:tav>
                                        <p:tav tm="100000">
                                          <p:val>
                                            <p:strVal val="#ppt_x"/>
                                          </p:val>
                                        </p:tav>
                                      </p:tavLst>
                                    </p:anim>
                                    <p:anim calcmode="lin" valueType="num">
                                      <p:cBhvr additive="base">
                                        <p:cTn id="8" dur="500" fill="hold"/>
                                        <p:tgtEl>
                                          <p:spTgt spid="634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3494"/>
                                        </p:tgtEl>
                                        <p:attrNameLst>
                                          <p:attrName>style.visibility</p:attrName>
                                        </p:attrNameLst>
                                      </p:cBhvr>
                                      <p:to>
                                        <p:strVal val="visible"/>
                                      </p:to>
                                    </p:set>
                                    <p:animEffect transition="in" filter="blinds(horizontal)">
                                      <p:cBhvr>
                                        <p:cTn id="13" dur="5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P spid="6349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9" name="图片 67588" descr="2004-03-06_13-35-01"/>
          <p:cNvPicPr>
            <a:picLocks noChangeAspect="1" noChangeArrowheads="1"/>
          </p:cNvPicPr>
          <p:nvPr/>
        </p:nvPicPr>
        <p:blipFill>
          <a:blip r:embed="rId2" cstate="print"/>
          <a:srcRect/>
          <a:stretch>
            <a:fillRect/>
          </a:stretch>
        </p:blipFill>
        <p:spPr bwMode="auto">
          <a:xfrm>
            <a:off x="0" y="0"/>
            <a:ext cx="9448800" cy="6972300"/>
          </a:xfrm>
          <a:prstGeom prst="rect">
            <a:avLst/>
          </a:prstGeom>
          <a:noFill/>
          <a:ln w="9525">
            <a:noFill/>
            <a:miter lim="800000"/>
            <a:headEnd/>
            <a:tailEnd/>
          </a:ln>
        </p:spPr>
      </p:pic>
      <p:sp>
        <p:nvSpPr>
          <p:cNvPr id="48130" name="文本框 67586"/>
          <p:cNvSpPr txBox="1">
            <a:spLocks noChangeArrowheads="1"/>
          </p:cNvSpPr>
          <p:nvPr/>
        </p:nvSpPr>
        <p:spPr bwMode="auto">
          <a:xfrm>
            <a:off x="3794125" y="344488"/>
            <a:ext cx="1203325" cy="701675"/>
          </a:xfrm>
          <a:prstGeom prst="rect">
            <a:avLst/>
          </a:prstGeom>
          <a:noFill/>
          <a:ln w="9525">
            <a:noFill/>
            <a:miter lim="800000"/>
            <a:headEnd/>
            <a:tailEnd/>
          </a:ln>
        </p:spPr>
        <p:txBody>
          <a:bodyPr wrap="none">
            <a:spAutoFit/>
          </a:bodyPr>
          <a:lstStyle/>
          <a:p>
            <a:r>
              <a:rPr lang="zh-CN" altLang="en-US" sz="4000" b="1">
                <a:solidFill>
                  <a:srgbClr val="0000FF"/>
                </a:solidFill>
                <a:ea typeface="楷体_GB2312" pitchFamily="49" charset="-122"/>
              </a:rPr>
              <a:t>小结</a:t>
            </a:r>
          </a:p>
        </p:txBody>
      </p:sp>
      <p:sp>
        <p:nvSpPr>
          <p:cNvPr id="48131" name="文本框 67587"/>
          <p:cNvSpPr txBox="1">
            <a:spLocks noChangeArrowheads="1"/>
          </p:cNvSpPr>
          <p:nvPr/>
        </p:nvSpPr>
        <p:spPr bwMode="auto">
          <a:xfrm>
            <a:off x="1905000" y="1143000"/>
            <a:ext cx="7239000" cy="5578475"/>
          </a:xfrm>
          <a:prstGeom prst="rect">
            <a:avLst/>
          </a:prstGeom>
          <a:noFill/>
          <a:ln w="9525">
            <a:noFill/>
            <a:miter lim="800000"/>
            <a:headEnd/>
            <a:tailEnd/>
          </a:ln>
        </p:spPr>
        <p:txBody>
          <a:bodyPr>
            <a:spAutoFit/>
          </a:bodyPr>
          <a:lstStyle/>
          <a:p>
            <a:pPr>
              <a:spcBef>
                <a:spcPct val="20000"/>
              </a:spcBef>
            </a:pPr>
            <a:r>
              <a:rPr lang="en-US" altLang="zh-CN" sz="3600" b="1">
                <a:solidFill>
                  <a:srgbClr val="0000FF"/>
                </a:solidFill>
                <a:ea typeface="楷体_GB2312" pitchFamily="49" charset="-122"/>
              </a:rPr>
              <a:t>        </a:t>
            </a:r>
            <a:r>
              <a:rPr lang="zh-CN" altLang="en-US" sz="4000" b="1">
                <a:solidFill>
                  <a:srgbClr val="FF0000"/>
                </a:solidFill>
                <a:ea typeface="黑体" pitchFamily="49" charset="-122"/>
              </a:rPr>
              <a:t>阅读鲁迅先生的</a:t>
            </a:r>
            <a:r>
              <a:rPr lang="en-US" altLang="zh-CN" sz="4000" b="1">
                <a:solidFill>
                  <a:srgbClr val="FF0000"/>
                </a:solidFill>
                <a:ea typeface="黑体" pitchFamily="49" charset="-122"/>
              </a:rPr>
              <a:t>《</a:t>
            </a:r>
            <a:r>
              <a:rPr lang="zh-CN" altLang="en-US" sz="4000" b="1">
                <a:solidFill>
                  <a:srgbClr val="FF0000"/>
                </a:solidFill>
                <a:ea typeface="黑体" pitchFamily="49" charset="-122"/>
              </a:rPr>
              <a:t>雪</a:t>
            </a:r>
            <a:r>
              <a:rPr lang="en-US" altLang="zh-CN" sz="4000" b="1">
                <a:solidFill>
                  <a:srgbClr val="FF0000"/>
                </a:solidFill>
                <a:ea typeface="黑体" pitchFamily="49" charset="-122"/>
              </a:rPr>
              <a:t>》</a:t>
            </a:r>
            <a:r>
              <a:rPr lang="zh-CN" altLang="en-US" sz="4000" b="1">
                <a:solidFill>
                  <a:srgbClr val="FF0000"/>
                </a:solidFill>
                <a:ea typeface="黑体" pitchFamily="49" charset="-122"/>
              </a:rPr>
              <a:t>，我们既欣赏到优美的江南雪景和壮美的朔方飞雪，更能体察到他那博大的胸襟和坚强的斗志。所以说，</a:t>
            </a:r>
            <a:r>
              <a:rPr lang="en-US" altLang="zh-CN" sz="4000" b="1">
                <a:solidFill>
                  <a:srgbClr val="FF0000"/>
                </a:solidFill>
                <a:ea typeface="黑体" pitchFamily="49" charset="-122"/>
              </a:rPr>
              <a:t>《</a:t>
            </a:r>
            <a:r>
              <a:rPr lang="zh-CN" altLang="en-US" sz="4000" b="1">
                <a:solidFill>
                  <a:srgbClr val="FF0000"/>
                </a:solidFill>
                <a:ea typeface="黑体" pitchFamily="49" charset="-122"/>
              </a:rPr>
              <a:t>雪</a:t>
            </a:r>
            <a:r>
              <a:rPr lang="en-US" altLang="zh-CN" sz="4000" b="1">
                <a:solidFill>
                  <a:srgbClr val="FF0000"/>
                </a:solidFill>
                <a:ea typeface="黑体" pitchFamily="49" charset="-122"/>
              </a:rPr>
              <a:t>》</a:t>
            </a:r>
            <a:r>
              <a:rPr lang="zh-CN" altLang="en-US" sz="4000" b="1">
                <a:solidFill>
                  <a:srgbClr val="FF0000"/>
                </a:solidFill>
                <a:ea typeface="黑体" pitchFamily="49" charset="-122"/>
              </a:rPr>
              <a:t>不仅是一支不同凡响的雪之绝唱，更是一曲响彻云霄的精神的赞歌。美情、美景相得益彰。</a:t>
            </a:r>
          </a:p>
          <a:p>
            <a:endParaRPr lang="zh-CN" altLang="en-US" sz="4000" b="1">
              <a:solidFill>
                <a:srgbClr val="FF0000"/>
              </a:solidFill>
              <a:ea typeface="黑体" pitchFamily="49" charset="-122"/>
            </a:endParaRPr>
          </a:p>
        </p:txBody>
      </p:sp>
      <p:sp>
        <p:nvSpPr>
          <p:cNvPr id="48132"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589"/>
                                        </p:tgtEl>
                                        <p:attrNameLst>
                                          <p:attrName>style.visibility</p:attrName>
                                        </p:attrNameLst>
                                      </p:cBhvr>
                                      <p:to>
                                        <p:strVal val="visible"/>
                                      </p:to>
                                    </p:set>
                                    <p:animEffect transition="in" filter="fade">
                                      <p:cBhvr>
                                        <p:cTn id="7" dur="2000"/>
                                        <p:tgtEl>
                                          <p:spTgt spid="67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图片 68609" descr="xuejing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9154" name="矩形 68610"/>
          <p:cNvSpPr>
            <a:spLocks noChangeArrowheads="1" noChangeShapeType="1" noTextEdit="1"/>
          </p:cNvSpPr>
          <p:nvPr/>
        </p:nvSpPr>
        <p:spPr bwMode="auto">
          <a:xfrm rot="532783">
            <a:off x="0" y="0"/>
            <a:ext cx="2667000" cy="1143000"/>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zh-CN" altLang="en-US" sz="3600">
                <a:ln w="9525">
                  <a:noFill/>
                  <a:round/>
                  <a:headEnd/>
                  <a:tailEnd/>
                </a:ln>
                <a:gradFill rotWithShape="1">
                  <a:gsLst>
                    <a:gs pos="0">
                      <a:srgbClr val="FFE701"/>
                    </a:gs>
                    <a:gs pos="100000">
                      <a:srgbClr val="FE3E02"/>
                    </a:gs>
                  </a:gsLst>
                  <a:lin ang="4860000" scaled="1"/>
                </a:gradFill>
                <a:latin typeface="隶书"/>
                <a:ea typeface="隶书"/>
              </a:rPr>
              <a:t>延伸训练</a:t>
            </a:r>
          </a:p>
        </p:txBody>
      </p:sp>
      <p:sp>
        <p:nvSpPr>
          <p:cNvPr id="49155" name="文本框 68611"/>
          <p:cNvSpPr txBox="1">
            <a:spLocks noChangeArrowheads="1"/>
          </p:cNvSpPr>
          <p:nvPr/>
        </p:nvSpPr>
        <p:spPr bwMode="auto">
          <a:xfrm>
            <a:off x="609600" y="1066800"/>
            <a:ext cx="8305800" cy="457200"/>
          </a:xfrm>
          <a:prstGeom prst="rect">
            <a:avLst/>
          </a:prstGeom>
          <a:solidFill>
            <a:schemeClr val="bg1"/>
          </a:solidFill>
          <a:ln w="9525">
            <a:noFill/>
            <a:miter lim="800000"/>
            <a:headEnd/>
            <a:tailEnd/>
          </a:ln>
        </p:spPr>
        <p:txBody>
          <a:bodyPr>
            <a:spAutoFit/>
          </a:bodyPr>
          <a:lstStyle/>
          <a:p>
            <a:pPr>
              <a:spcBef>
                <a:spcPct val="50000"/>
              </a:spcBef>
            </a:pPr>
            <a:r>
              <a:rPr lang="zh-CN" altLang="en-US" sz="2400" b="1">
                <a:solidFill>
                  <a:srgbClr val="0000CC"/>
                </a:solidFill>
                <a:ea typeface="楷体_GB2312" pitchFamily="49" charset="-122"/>
              </a:rPr>
              <a:t>你所知道的文学作品中有哪些是借描写雪来抒发情感的？</a:t>
            </a:r>
          </a:p>
        </p:txBody>
      </p:sp>
      <p:sp>
        <p:nvSpPr>
          <p:cNvPr id="68614" name="文本框 68613">
            <a:hlinkClick r:id="rId3" action="ppaction://hlinksldjump"/>
          </p:cNvPr>
          <p:cNvSpPr txBox="1">
            <a:spLocks noChangeArrowheads="1"/>
          </p:cNvSpPr>
          <p:nvPr/>
        </p:nvSpPr>
        <p:spPr bwMode="auto">
          <a:xfrm>
            <a:off x="685800" y="2362200"/>
            <a:ext cx="2286000" cy="457200"/>
          </a:xfrm>
          <a:prstGeom prst="rect">
            <a:avLst/>
          </a:prstGeom>
          <a:solidFill>
            <a:srgbClr val="FFFF00"/>
          </a:solidFill>
          <a:ln w="9525">
            <a:noFill/>
            <a:miter lim="800000"/>
            <a:headEnd/>
            <a:tailEnd/>
          </a:ln>
        </p:spPr>
        <p:txBody>
          <a:bodyPr>
            <a:spAutoFit/>
          </a:bodyPr>
          <a:lstStyle/>
          <a:p>
            <a:pPr>
              <a:spcBef>
                <a:spcPct val="50000"/>
              </a:spcBef>
            </a:pPr>
            <a:r>
              <a:rPr lang="en-US" altLang="zh-CN" sz="2400" b="1">
                <a:solidFill>
                  <a:srgbClr val="0000CC"/>
                </a:solidFill>
                <a:ea typeface="楷体_GB2312" pitchFamily="49" charset="-122"/>
              </a:rPr>
              <a:t>《</a:t>
            </a:r>
            <a:r>
              <a:rPr lang="zh-CN" altLang="en-US" sz="2400" b="1">
                <a:solidFill>
                  <a:srgbClr val="0000CC"/>
                </a:solidFill>
                <a:ea typeface="楷体_GB2312" pitchFamily="49" charset="-122"/>
              </a:rPr>
              <a:t>沁园春</a:t>
            </a:r>
            <a:r>
              <a:rPr lang="en-US" altLang="zh-CN" sz="2400" b="1">
                <a:solidFill>
                  <a:srgbClr val="0000CC"/>
                </a:solidFill>
                <a:ea typeface="楷体_GB2312" pitchFamily="49" charset="-122"/>
              </a:rPr>
              <a:t>.</a:t>
            </a:r>
            <a:r>
              <a:rPr lang="zh-CN" altLang="en-US" sz="2400" b="1">
                <a:solidFill>
                  <a:srgbClr val="0000CC"/>
                </a:solidFill>
                <a:ea typeface="楷体_GB2312" pitchFamily="49" charset="-122"/>
              </a:rPr>
              <a:t>雪〉</a:t>
            </a:r>
          </a:p>
        </p:txBody>
      </p:sp>
      <p:sp>
        <p:nvSpPr>
          <p:cNvPr id="68615" name="文本框 68614"/>
          <p:cNvSpPr txBox="1">
            <a:spLocks noChangeArrowheads="1"/>
          </p:cNvSpPr>
          <p:nvPr/>
        </p:nvSpPr>
        <p:spPr bwMode="auto">
          <a:xfrm>
            <a:off x="838200" y="4267200"/>
            <a:ext cx="1676400" cy="457200"/>
          </a:xfrm>
          <a:prstGeom prst="rect">
            <a:avLst/>
          </a:prstGeom>
          <a:solidFill>
            <a:srgbClr val="FFFF00"/>
          </a:solidFill>
          <a:ln w="9525">
            <a:noFill/>
            <a:miter lim="800000"/>
            <a:headEnd/>
            <a:tailEnd/>
          </a:ln>
        </p:spPr>
        <p:txBody>
          <a:bodyPr>
            <a:spAutoFit/>
          </a:bodyPr>
          <a:lstStyle/>
          <a:p>
            <a:pPr>
              <a:spcBef>
                <a:spcPct val="50000"/>
              </a:spcBef>
            </a:pPr>
            <a:r>
              <a:rPr lang="en-US" altLang="zh-CN" sz="2400" b="1">
                <a:solidFill>
                  <a:srgbClr val="0000CC"/>
                </a:solidFill>
                <a:ea typeface="楷体_GB2312" pitchFamily="49" charset="-122"/>
              </a:rPr>
              <a:t>《</a:t>
            </a:r>
            <a:r>
              <a:rPr lang="zh-CN" altLang="en-US" sz="2400" b="1">
                <a:solidFill>
                  <a:srgbClr val="0000CC"/>
                </a:solidFill>
                <a:ea typeface="楷体_GB2312" pitchFamily="49" charset="-122"/>
              </a:rPr>
              <a:t>江  雪</a:t>
            </a:r>
            <a:r>
              <a:rPr lang="en-US" altLang="zh-CN" sz="2400" b="1">
                <a:solidFill>
                  <a:srgbClr val="0000CC"/>
                </a:solidFill>
                <a:ea typeface="楷体_GB2312" pitchFamily="49" charset="-122"/>
              </a:rPr>
              <a:t>》</a:t>
            </a:r>
            <a:r>
              <a:rPr lang="en-US" altLang="zh-CN" sz="2400" b="1">
                <a:solidFill>
                  <a:srgbClr val="0000CC"/>
                </a:solidFill>
                <a:ea typeface="楷体_GB2312" pitchFamily="49" charset="-122"/>
                <a:hlinkClick r:id="rId4" action="ppaction://hlinksldjump"/>
              </a:rPr>
              <a:t>   </a:t>
            </a:r>
            <a:endParaRPr lang="en-US" altLang="zh-CN" sz="2400" b="1">
              <a:solidFill>
                <a:srgbClr val="0000CC"/>
              </a:solidFill>
              <a:ea typeface="楷体_GB2312" pitchFamily="49" charset="-122"/>
            </a:endParaRPr>
          </a:p>
        </p:txBody>
      </p:sp>
      <p:sp>
        <p:nvSpPr>
          <p:cNvPr id="68616" name="文本框 68615">
            <a:hlinkClick r:id="rId5" action="ppaction://hlinksldjump"/>
          </p:cNvPr>
          <p:cNvSpPr txBox="1">
            <a:spLocks noChangeArrowheads="1"/>
          </p:cNvSpPr>
          <p:nvPr/>
        </p:nvSpPr>
        <p:spPr bwMode="auto">
          <a:xfrm>
            <a:off x="762000" y="3276600"/>
            <a:ext cx="2514600" cy="457200"/>
          </a:xfrm>
          <a:prstGeom prst="rect">
            <a:avLst/>
          </a:prstGeom>
          <a:solidFill>
            <a:srgbClr val="FFFF66"/>
          </a:solidFill>
          <a:ln w="9525">
            <a:noFill/>
            <a:miter lim="800000"/>
            <a:headEnd/>
            <a:tailEnd/>
          </a:ln>
        </p:spPr>
        <p:txBody>
          <a:bodyPr>
            <a:spAutoFit/>
          </a:bodyPr>
          <a:lstStyle/>
          <a:p>
            <a:pPr>
              <a:spcBef>
                <a:spcPct val="50000"/>
              </a:spcBef>
            </a:pPr>
            <a:r>
              <a:rPr lang="en-US" altLang="zh-CN" sz="2400" b="1">
                <a:solidFill>
                  <a:srgbClr val="0000CC"/>
                </a:solidFill>
                <a:ea typeface="楷体_GB2312" pitchFamily="49" charset="-122"/>
              </a:rPr>
              <a:t>《</a:t>
            </a:r>
            <a:r>
              <a:rPr lang="zh-CN" altLang="en-US" sz="2400" b="1">
                <a:solidFill>
                  <a:srgbClr val="0000CC"/>
                </a:solidFill>
                <a:ea typeface="楷体_GB2312" pitchFamily="49" charset="-122"/>
              </a:rPr>
              <a:t>济南的冬天</a:t>
            </a:r>
            <a:r>
              <a:rPr lang="en-US" altLang="zh-CN" sz="2400" b="1">
                <a:solidFill>
                  <a:srgbClr val="0000CC"/>
                </a:solidFill>
                <a:ea typeface="楷体_GB2312" pitchFamily="49" charset="-122"/>
              </a:rPr>
              <a:t>》</a:t>
            </a:r>
          </a:p>
        </p:txBody>
      </p:sp>
      <p:sp>
        <p:nvSpPr>
          <p:cNvPr id="49159"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8614"/>
                                        </p:tgtEl>
                                        <p:attrNameLst>
                                          <p:attrName>style.visibility</p:attrName>
                                        </p:attrNameLst>
                                      </p:cBhvr>
                                      <p:to>
                                        <p:strVal val="visible"/>
                                      </p:to>
                                    </p:set>
                                    <p:anim calcmode="lin" valueType="num">
                                      <p:cBhvr>
                                        <p:cTn id="7" dur="500" fill="hold"/>
                                        <p:tgtEl>
                                          <p:spTgt spid="68614"/>
                                        </p:tgtEl>
                                        <p:attrNameLst>
                                          <p:attrName>ppt_w</p:attrName>
                                        </p:attrNameLst>
                                      </p:cBhvr>
                                      <p:tavLst>
                                        <p:tav tm="0">
                                          <p:val>
                                            <p:fltVal val="0"/>
                                          </p:val>
                                        </p:tav>
                                        <p:tav tm="100000">
                                          <p:val>
                                            <p:strVal val="#ppt_w"/>
                                          </p:val>
                                        </p:tav>
                                      </p:tavLst>
                                    </p:anim>
                                    <p:anim calcmode="lin" valueType="num">
                                      <p:cBhvr>
                                        <p:cTn id="8" dur="500" fill="hold"/>
                                        <p:tgtEl>
                                          <p:spTgt spid="68614"/>
                                        </p:tgtEl>
                                        <p:attrNameLst>
                                          <p:attrName>ppt_h</p:attrName>
                                        </p:attrNameLst>
                                      </p:cBhvr>
                                      <p:tavLst>
                                        <p:tav tm="0">
                                          <p:val>
                                            <p:fltVal val="0"/>
                                          </p:val>
                                        </p:tav>
                                        <p:tav tm="100000">
                                          <p:val>
                                            <p:strVal val="#ppt_h"/>
                                          </p:val>
                                        </p:tav>
                                      </p:tavLst>
                                    </p:anim>
                                    <p:animEffect transition="in" filter="fade">
                                      <p:cBhvr>
                                        <p:cTn id="9" dur="500"/>
                                        <p:tgtEl>
                                          <p:spTgt spid="6861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861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68615"/>
                                        </p:tgtEl>
                                        <p:attrNameLst>
                                          <p:attrName>style.visibility</p:attrName>
                                        </p:attrNameLst>
                                      </p:cBhvr>
                                      <p:to>
                                        <p:strVal val="visible"/>
                                      </p:to>
                                    </p:set>
                                    <p:anim calcmode="lin" valueType="num">
                                      <p:cBhvr>
                                        <p:cTn id="18" dur="500" fill="hold"/>
                                        <p:tgtEl>
                                          <p:spTgt spid="68615"/>
                                        </p:tgtEl>
                                        <p:attrNameLst>
                                          <p:attrName>ppt_w</p:attrName>
                                        </p:attrNameLst>
                                      </p:cBhvr>
                                      <p:tavLst>
                                        <p:tav tm="0">
                                          <p:val>
                                            <p:fltVal val="0"/>
                                          </p:val>
                                        </p:tav>
                                        <p:tav tm="100000">
                                          <p:val>
                                            <p:strVal val="#ppt_w"/>
                                          </p:val>
                                        </p:tav>
                                      </p:tavLst>
                                    </p:anim>
                                    <p:anim calcmode="lin" valueType="num">
                                      <p:cBhvr>
                                        <p:cTn id="19" dur="500" fill="hold"/>
                                        <p:tgtEl>
                                          <p:spTgt spid="68615"/>
                                        </p:tgtEl>
                                        <p:attrNameLst>
                                          <p:attrName>ppt_h</p:attrName>
                                        </p:attrNameLst>
                                      </p:cBhvr>
                                      <p:tavLst>
                                        <p:tav tm="0">
                                          <p:val>
                                            <p:fltVal val="0"/>
                                          </p:val>
                                        </p:tav>
                                        <p:tav tm="100000">
                                          <p:val>
                                            <p:strVal val="#ppt_h"/>
                                          </p:val>
                                        </p:tav>
                                      </p:tavLst>
                                    </p:anim>
                                    <p:animEffect transition="in" filter="fade">
                                      <p:cBhvr>
                                        <p:cTn id="20" dur="500"/>
                                        <p:tgtEl>
                                          <p:spTgt spid="68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animBg="1"/>
      <p:bldP spid="68615" grpId="0" animBg="1"/>
      <p:bldP spid="6861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70657" descr="xj"/>
          <p:cNvPicPr>
            <a:picLocks noChangeAspect="1" noChangeArrowheads="1"/>
          </p:cNvPicPr>
          <p:nvPr/>
        </p:nvPicPr>
        <p:blipFill>
          <a:blip r:embed="rId2" cstate="print"/>
          <a:srcRect/>
          <a:stretch>
            <a:fillRect/>
          </a:stretch>
        </p:blipFill>
        <p:spPr bwMode="auto">
          <a:xfrm>
            <a:off x="0" y="0"/>
            <a:ext cx="9067800" cy="6858000"/>
          </a:xfrm>
          <a:prstGeom prst="rect">
            <a:avLst/>
          </a:prstGeom>
          <a:noFill/>
          <a:ln w="9525">
            <a:noFill/>
            <a:miter lim="800000"/>
            <a:headEnd/>
            <a:tailEnd/>
          </a:ln>
        </p:spPr>
      </p:pic>
      <p:sp>
        <p:nvSpPr>
          <p:cNvPr id="50178" name="文本框 70658"/>
          <p:cNvSpPr txBox="1">
            <a:spLocks noChangeArrowheads="1"/>
          </p:cNvSpPr>
          <p:nvPr/>
        </p:nvSpPr>
        <p:spPr bwMode="auto">
          <a:xfrm>
            <a:off x="1447800" y="304800"/>
            <a:ext cx="6477000" cy="5880100"/>
          </a:xfrm>
          <a:prstGeom prst="rect">
            <a:avLst/>
          </a:prstGeom>
          <a:noFill/>
          <a:ln w="9525">
            <a:noFill/>
            <a:miter lim="800000"/>
            <a:headEnd/>
            <a:tailEnd/>
          </a:ln>
        </p:spPr>
        <p:txBody>
          <a:bodyPr>
            <a:spAutoFit/>
          </a:bodyPr>
          <a:lstStyle/>
          <a:p>
            <a:r>
              <a:rPr lang="en-US" altLang="zh-CN" sz="2400" b="1">
                <a:solidFill>
                  <a:srgbClr val="0000CC"/>
                </a:solidFill>
                <a:ea typeface="楷体_GB2312" pitchFamily="49" charset="-122"/>
              </a:rPr>
              <a:t>                     </a:t>
            </a:r>
            <a:r>
              <a:rPr lang="zh-CN" altLang="en-US" sz="3600">
                <a:solidFill>
                  <a:srgbClr val="FF0000"/>
                </a:solidFill>
                <a:latin typeface="黑体" pitchFamily="49" charset="-122"/>
                <a:ea typeface="黑体" pitchFamily="49" charset="-122"/>
              </a:rPr>
              <a:t>沁园春</a:t>
            </a:r>
            <a:r>
              <a:rPr lang="en-US" altLang="zh-CN" sz="3600">
                <a:solidFill>
                  <a:srgbClr val="FF0000"/>
                </a:solidFill>
                <a:latin typeface="黑体" pitchFamily="49" charset="-122"/>
                <a:ea typeface="黑体" pitchFamily="49" charset="-122"/>
              </a:rPr>
              <a:t>.</a:t>
            </a:r>
            <a:r>
              <a:rPr lang="zh-CN" altLang="en-US" sz="3600">
                <a:solidFill>
                  <a:srgbClr val="FF0000"/>
                </a:solidFill>
                <a:latin typeface="黑体" pitchFamily="49" charset="-122"/>
                <a:ea typeface="黑体" pitchFamily="49" charset="-122"/>
              </a:rPr>
              <a:t>雪　</a:t>
            </a:r>
          </a:p>
          <a:p>
            <a:r>
              <a:rPr lang="zh-CN" altLang="en-US" sz="2400">
                <a:solidFill>
                  <a:srgbClr val="0000CC"/>
                </a:solidFill>
                <a:latin typeface="黑体" pitchFamily="49" charset="-122"/>
                <a:ea typeface="黑体" pitchFamily="49" charset="-122"/>
              </a:rPr>
              <a:t>　</a:t>
            </a:r>
          </a:p>
          <a:p>
            <a:r>
              <a:rPr lang="zh-CN" altLang="en-US" sz="2400">
                <a:solidFill>
                  <a:srgbClr val="0000CC"/>
                </a:solidFill>
                <a:latin typeface="黑体" pitchFamily="49" charset="-122"/>
                <a:ea typeface="黑体" pitchFamily="49" charset="-122"/>
              </a:rPr>
              <a:t>      </a:t>
            </a:r>
            <a:r>
              <a:rPr lang="zh-CN" altLang="en-US" sz="3200" b="1">
                <a:solidFill>
                  <a:srgbClr val="FF3300"/>
                </a:solidFill>
                <a:latin typeface="黑体" pitchFamily="49" charset="-122"/>
                <a:ea typeface="黑体" pitchFamily="49" charset="-122"/>
              </a:rPr>
              <a:t>北国风光，千里冰封，万里雪飘。望长城内外，惟馀莽莽；大河上下，顿失滔滔。山舞银蛇，原驰蜡象，欲与天公试比高。须晴日，看红装素裹，分外妖娆。</a:t>
            </a:r>
            <a:r>
              <a:rPr lang="zh-CN" altLang="en-US" sz="3200" b="1">
                <a:solidFill>
                  <a:schemeClr val="tx2"/>
                </a:solidFill>
                <a:latin typeface="黑体" pitchFamily="49" charset="-122"/>
                <a:ea typeface="黑体" pitchFamily="49" charset="-122"/>
              </a:rPr>
              <a:t/>
            </a:r>
            <a:br>
              <a:rPr lang="zh-CN" altLang="en-US" sz="3200" b="1">
                <a:solidFill>
                  <a:schemeClr val="tx2"/>
                </a:solidFill>
                <a:latin typeface="黑体" pitchFamily="49" charset="-122"/>
                <a:ea typeface="黑体" pitchFamily="49" charset="-122"/>
              </a:rPr>
            </a:br>
            <a:r>
              <a:rPr lang="zh-CN" altLang="en-US" sz="3200">
                <a:solidFill>
                  <a:schemeClr val="tx2"/>
                </a:solidFill>
                <a:latin typeface="隶书" pitchFamily="49" charset="-122"/>
                <a:ea typeface="隶书" pitchFamily="49" charset="-122"/>
              </a:rPr>
              <a:t>　 </a:t>
            </a:r>
            <a:r>
              <a:rPr lang="zh-CN" altLang="en-US" sz="3200">
                <a:solidFill>
                  <a:schemeClr val="tx2"/>
                </a:solidFill>
                <a:latin typeface="黑体" pitchFamily="49" charset="-122"/>
                <a:ea typeface="黑体" pitchFamily="49" charset="-122"/>
              </a:rPr>
              <a:t>江山如此多娇，引无数英雄竞折腰。惜秦皇汉武，略输文采；唐宗宋祖，稍逊风骚。一代天骄，成吉思汗，只识弯弓射大雕。俱往矣，数风流人物，还看今朝。</a:t>
            </a:r>
            <a:r>
              <a:rPr lang="zh-CN" altLang="en-US" sz="2400">
                <a:solidFill>
                  <a:schemeClr val="tx2"/>
                </a:solidFill>
                <a:latin typeface="黑体" pitchFamily="49" charset="-122"/>
                <a:ea typeface="黑体" pitchFamily="49" charset="-122"/>
              </a:rPr>
              <a:t> </a:t>
            </a:r>
          </a:p>
        </p:txBody>
      </p:sp>
      <p:sp>
        <p:nvSpPr>
          <p:cNvPr id="50179"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01" name="对象 71681"/>
          <p:cNvGraphicFramePr>
            <a:graphicFrameLocks/>
          </p:cNvGraphicFramePr>
          <p:nvPr/>
        </p:nvGraphicFramePr>
        <p:xfrm>
          <a:off x="0" y="0"/>
          <a:ext cx="9144000" cy="6858000"/>
        </p:xfrm>
        <a:graphic>
          <a:graphicData uri="http://schemas.openxmlformats.org/presentationml/2006/ole">
            <p:oleObj spid="_x0000_s51201" r:id="rId3" imgW="6076190" imgH="4571429" progId="MSPhotoEd.3">
              <p:embed/>
            </p:oleObj>
          </a:graphicData>
        </a:graphic>
      </p:graphicFrame>
      <p:sp>
        <p:nvSpPr>
          <p:cNvPr id="51202" name="文本框 71682"/>
          <p:cNvSpPr txBox="1">
            <a:spLocks noChangeArrowheads="1"/>
          </p:cNvSpPr>
          <p:nvPr/>
        </p:nvSpPr>
        <p:spPr bwMode="auto">
          <a:xfrm>
            <a:off x="684213" y="404813"/>
            <a:ext cx="7920037" cy="5003800"/>
          </a:xfrm>
          <a:prstGeom prst="rect">
            <a:avLst/>
          </a:prstGeom>
          <a:noFill/>
          <a:ln w="9525">
            <a:noFill/>
            <a:miter lim="800000"/>
            <a:headEnd/>
            <a:tailEnd/>
          </a:ln>
        </p:spPr>
        <p:txBody>
          <a:bodyPr>
            <a:spAutoFit/>
          </a:bodyPr>
          <a:lstStyle/>
          <a:p>
            <a:pPr>
              <a:spcBef>
                <a:spcPct val="50000"/>
              </a:spcBef>
            </a:pPr>
            <a:r>
              <a:rPr lang="en-US" altLang="zh-CN"/>
              <a:t>       </a:t>
            </a:r>
            <a:r>
              <a:rPr lang="zh-CN" altLang="en-US" sz="2800" b="1">
                <a:solidFill>
                  <a:srgbClr val="FFFF00"/>
                </a:solidFill>
              </a:rPr>
              <a:t>最妙的是下点小雪呀。看吧，山上的矮松越发的青黑，树尖上顶着一髻儿白花，好像日本看护妇。山尖全白了，给蓝天镶上一道银边。山坡上，有的地方雪厚点，有的地方草色还露着；这样，一道儿白，一道儿暗黄，给山们穿上一件带水纹的花衣；看着看着，这件花衣好像被风儿吹动，叫你希望看见一点更美的山的肌肤。等到快回落的时候，微黄的阳光斜射在山腰上，那点薄雪好像忽然害了羞，微微露出点粉色。就是下小雪吧，济南是受不住大雪的，那些小山太秀气！</a:t>
            </a:r>
          </a:p>
          <a:p>
            <a:pPr>
              <a:spcBef>
                <a:spcPct val="50000"/>
              </a:spcBef>
            </a:pPr>
            <a:r>
              <a:rPr lang="zh-CN" altLang="en-US" sz="2800" b="1">
                <a:solidFill>
                  <a:srgbClr val="FFFF00"/>
                </a:solidFill>
              </a:rPr>
              <a:t>			</a:t>
            </a:r>
            <a:r>
              <a:rPr lang="en-US" altLang="zh-CN" sz="2800" b="1">
                <a:solidFill>
                  <a:srgbClr val="FFFF00"/>
                </a:solidFill>
              </a:rPr>
              <a:t>——</a:t>
            </a:r>
            <a:r>
              <a:rPr lang="zh-CN" altLang="en-US" sz="2800" b="1">
                <a:solidFill>
                  <a:srgbClr val="FFFF00"/>
                </a:solidFill>
              </a:rPr>
              <a:t>老舍：</a:t>
            </a:r>
            <a:r>
              <a:rPr lang="en-US" altLang="zh-CN" sz="2800" b="1">
                <a:solidFill>
                  <a:srgbClr val="FFFF00"/>
                </a:solidFill>
              </a:rPr>
              <a:t>《</a:t>
            </a:r>
            <a:r>
              <a:rPr lang="zh-CN" altLang="en-US" sz="2800" b="1">
                <a:solidFill>
                  <a:srgbClr val="FFFF00"/>
                </a:solidFill>
              </a:rPr>
              <a:t>济南的冬天</a:t>
            </a:r>
            <a:r>
              <a:rPr lang="en-US" altLang="zh-CN" sz="2800" b="1">
                <a:solidFill>
                  <a:srgbClr val="FFFF00"/>
                </a:solidFill>
              </a:rPr>
              <a:t>》</a:t>
            </a:r>
          </a:p>
        </p:txBody>
      </p:sp>
      <p:sp>
        <p:nvSpPr>
          <p:cNvPr id="51203"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图片 72705" descr="5"/>
          <p:cNvPicPr>
            <a:picLocks noChangeAspect="1" noChangeArrowheads="1"/>
          </p:cNvPicPr>
          <p:nvPr/>
        </p:nvPicPr>
        <p:blipFill>
          <a:blip r:embed="rId2" cstate="print"/>
          <a:srcRect/>
          <a:stretch>
            <a:fillRect/>
          </a:stretch>
        </p:blipFill>
        <p:spPr bwMode="auto">
          <a:xfrm>
            <a:off x="0" y="0"/>
            <a:ext cx="9144000" cy="6862763"/>
          </a:xfrm>
          <a:prstGeom prst="rect">
            <a:avLst/>
          </a:prstGeom>
          <a:noFill/>
          <a:ln w="9525">
            <a:noFill/>
            <a:miter lim="800000"/>
            <a:headEnd/>
            <a:tailEnd/>
          </a:ln>
        </p:spPr>
      </p:pic>
      <p:sp>
        <p:nvSpPr>
          <p:cNvPr id="72707" name="文本框 72706"/>
          <p:cNvSpPr txBox="1"/>
          <p:nvPr/>
        </p:nvSpPr>
        <p:spPr>
          <a:xfrm>
            <a:off x="762000" y="1219200"/>
            <a:ext cx="8077200" cy="4699000"/>
          </a:xfrm>
          <a:prstGeom prst="rect">
            <a:avLst/>
          </a:prstGeom>
          <a:noFill/>
          <a:ln w="9525">
            <a:noFill/>
            <a:miter/>
          </a:ln>
        </p:spPr>
        <p:txBody>
          <a:bodyPr>
            <a:spAutoFit/>
          </a:bodyPr>
          <a:lstStyle/>
          <a:p>
            <a:pPr algn="ctr">
              <a:spcBef>
                <a:spcPct val="50000"/>
              </a:spcBef>
            </a:pPr>
            <a:endParaRPr lang="en-US" altLang="zh-CN" sz="3200">
              <a:solidFill>
                <a:srgbClr val="800000"/>
              </a:solidFill>
              <a:effectLst>
                <a:outerShdw blurRad="38100" dist="38100" dir="2700000" algn="tl">
                  <a:srgbClr val="C0C0C0"/>
                </a:outerShdw>
              </a:effectLst>
              <a:latin typeface="Times New Roman" pitchFamily="18" charset="0"/>
              <a:ea typeface="隶书" pitchFamily="49" charset="-122"/>
            </a:endParaRPr>
          </a:p>
          <a:p>
            <a:pPr algn="ctr">
              <a:spcBef>
                <a:spcPct val="50000"/>
              </a:spcBef>
            </a:pPr>
            <a:r>
              <a:rPr lang="zh-CN" altLang="en-US" sz="3600" b="1">
                <a:solidFill>
                  <a:srgbClr val="FF0000"/>
                </a:solidFill>
                <a:latin typeface="Times New Roman" pitchFamily="18" charset="0"/>
                <a:ea typeface="黑体" pitchFamily="49" charset="-122"/>
              </a:rPr>
              <a:t>孤舟蓑笠翁，独钓寒江雪</a:t>
            </a:r>
          </a:p>
          <a:p>
            <a:pPr algn="ctr">
              <a:spcBef>
                <a:spcPct val="50000"/>
              </a:spcBef>
            </a:pPr>
            <a:r>
              <a:rPr lang="zh-CN" altLang="en-US" sz="3600" b="1">
                <a:solidFill>
                  <a:srgbClr val="FF0000"/>
                </a:solidFill>
                <a:latin typeface="Times New Roman" pitchFamily="18" charset="0"/>
                <a:ea typeface="黑体" pitchFamily="49" charset="-122"/>
              </a:rPr>
              <a:t>“撒盐空中差可拟”</a:t>
            </a:r>
          </a:p>
          <a:p>
            <a:pPr algn="ctr">
              <a:spcBef>
                <a:spcPct val="50000"/>
              </a:spcBef>
            </a:pPr>
            <a:r>
              <a:rPr lang="zh-CN" altLang="en-US" sz="3600" b="1">
                <a:solidFill>
                  <a:srgbClr val="FF0000"/>
                </a:solidFill>
                <a:latin typeface="Times New Roman" pitchFamily="18" charset="0"/>
                <a:ea typeface="黑体" pitchFamily="49" charset="-122"/>
              </a:rPr>
              <a:t>“未若柳絮因风起”</a:t>
            </a:r>
          </a:p>
          <a:p>
            <a:pPr algn="ctr">
              <a:spcBef>
                <a:spcPct val="50000"/>
              </a:spcBef>
            </a:pPr>
            <a:r>
              <a:rPr lang="zh-CN" altLang="en-US" sz="3600" b="1">
                <a:solidFill>
                  <a:srgbClr val="FF0000"/>
                </a:solidFill>
                <a:latin typeface="Times New Roman" pitchFamily="18" charset="0"/>
                <a:ea typeface="黑体" pitchFamily="49" charset="-122"/>
              </a:rPr>
              <a:t>“忽如一夜春风来，千树万树梨花开”</a:t>
            </a:r>
          </a:p>
          <a:p>
            <a:pPr algn="ctr">
              <a:spcBef>
                <a:spcPct val="50000"/>
              </a:spcBef>
            </a:pPr>
            <a:r>
              <a:rPr lang="zh-CN" altLang="en-US" sz="3600" b="1">
                <a:solidFill>
                  <a:srgbClr val="FF0000"/>
                </a:solidFill>
                <a:latin typeface="Times New Roman" pitchFamily="18" charset="0"/>
                <a:ea typeface="黑体" pitchFamily="49" charset="-122"/>
              </a:rPr>
              <a:t>“白雪却嫌春色晚，故穿庭树作飞花”</a:t>
            </a:r>
          </a:p>
        </p:txBody>
      </p:sp>
      <p:sp>
        <p:nvSpPr>
          <p:cNvPr id="52227"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pic>
        <p:nvPicPr>
          <p:cNvPr id="7170" name="图片 11267" descr="102411122934785"/>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266" name="文本框 11265"/>
          <p:cNvSpPr txBox="1">
            <a:spLocks noChangeArrowheads="1"/>
          </p:cNvSpPr>
          <p:nvPr/>
        </p:nvSpPr>
        <p:spPr bwMode="auto">
          <a:xfrm>
            <a:off x="0" y="488950"/>
            <a:ext cx="9132888" cy="2227263"/>
          </a:xfrm>
          <a:prstGeom prst="rect">
            <a:avLst/>
          </a:prstGeom>
          <a:noFill/>
          <a:ln w="9525">
            <a:noFill/>
            <a:miter lim="800000"/>
            <a:headEnd/>
            <a:tailEnd/>
          </a:ln>
        </p:spPr>
        <p:txBody>
          <a:bodyPr wrap="none">
            <a:spAutoFit/>
          </a:bodyPr>
          <a:lstStyle/>
          <a:p>
            <a:r>
              <a:rPr lang="en-US" altLang="zh-CN" sz="2800" b="1">
                <a:latin typeface="Verdana" pitchFamily="34" charset="0"/>
                <a:ea typeface="黑体" pitchFamily="49" charset="-122"/>
              </a:rPr>
              <a:t>      </a:t>
            </a:r>
            <a:r>
              <a:rPr lang="zh-CN" altLang="en-US" sz="2800" b="1">
                <a:latin typeface="Verdana" pitchFamily="34" charset="0"/>
                <a:ea typeface="黑体" pitchFamily="49" charset="-122"/>
              </a:rPr>
              <a:t>江南是作者的故乡，是鲁迅童年生活的地方。在作者</a:t>
            </a:r>
          </a:p>
          <a:p>
            <a:r>
              <a:rPr lang="zh-CN" altLang="en-US" sz="2800" b="1">
                <a:latin typeface="Verdana" pitchFamily="34" charset="0"/>
                <a:ea typeface="黑体" pitchFamily="49" charset="-122"/>
              </a:rPr>
              <a:t>记忆中，对故乡有许许多多回忆。那记忆是温暖的，是美</a:t>
            </a:r>
          </a:p>
          <a:p>
            <a:r>
              <a:rPr lang="zh-CN" altLang="en-US" sz="2800" b="1">
                <a:latin typeface="Verdana" pitchFamily="34" charset="0"/>
                <a:ea typeface="黑体" pitchFamily="49" charset="-122"/>
              </a:rPr>
              <a:t>好的。正如江南的雪，雪中美好的景色，让人回味和留念</a:t>
            </a:r>
          </a:p>
          <a:p>
            <a:r>
              <a:rPr lang="zh-CN" altLang="en-US" sz="2800" b="1">
                <a:latin typeface="Verdana" pitchFamily="34" charset="0"/>
                <a:ea typeface="黑体" pitchFamily="49" charset="-122"/>
              </a:rPr>
              <a:t>。故乡永远是鲁迅温暖的家，美好的理想是鲁迅永远的向</a:t>
            </a:r>
          </a:p>
          <a:p>
            <a:r>
              <a:rPr lang="zh-CN" altLang="en-US" sz="2800" b="1">
                <a:latin typeface="Verdana" pitchFamily="34" charset="0"/>
                <a:ea typeface="黑体" pitchFamily="49" charset="-122"/>
              </a:rPr>
              <a:t>往和追求。</a:t>
            </a:r>
          </a:p>
        </p:txBody>
      </p:sp>
      <p:sp>
        <p:nvSpPr>
          <p:cNvPr id="11267" name="文本框 11266"/>
          <p:cNvSpPr txBox="1">
            <a:spLocks noChangeArrowheads="1"/>
          </p:cNvSpPr>
          <p:nvPr/>
        </p:nvSpPr>
        <p:spPr bwMode="auto">
          <a:xfrm>
            <a:off x="11113" y="3200400"/>
            <a:ext cx="9132887" cy="1800225"/>
          </a:xfrm>
          <a:prstGeom prst="rect">
            <a:avLst/>
          </a:prstGeom>
          <a:noFill/>
          <a:ln w="9525">
            <a:noFill/>
            <a:miter lim="800000"/>
            <a:headEnd/>
            <a:tailEnd/>
          </a:ln>
        </p:spPr>
        <p:txBody>
          <a:bodyPr>
            <a:spAutoFit/>
          </a:bodyPr>
          <a:lstStyle/>
          <a:p>
            <a:r>
              <a:rPr lang="en-US" altLang="zh-CN" sz="2800" b="1">
                <a:latin typeface="Verdana" pitchFamily="34" charset="0"/>
                <a:ea typeface="黑体" pitchFamily="49" charset="-122"/>
              </a:rPr>
              <a:t>  </a:t>
            </a:r>
            <a:r>
              <a:rPr lang="zh-CN" altLang="en-US" sz="2800" b="1">
                <a:solidFill>
                  <a:srgbClr val="0000FF"/>
                </a:solidFill>
                <a:latin typeface="Verdana" pitchFamily="34" charset="0"/>
                <a:ea typeface="黑体" pitchFamily="49" charset="-122"/>
              </a:rPr>
              <a:t>北国，是鲁迅现在生活的地方，现实严酷的环境，作为战士，故乡固然十分美好，让人眷恋，但现在更需要坚定、勇敢、不屈不挠的抗争精神。正因为如此，才有</a:t>
            </a:r>
            <a:r>
              <a:rPr lang="en-US" altLang="zh-CN" sz="2800" b="1">
                <a:solidFill>
                  <a:srgbClr val="0000FF"/>
                </a:solidFill>
                <a:latin typeface="Verdana" pitchFamily="34" charset="0"/>
                <a:ea typeface="黑体" pitchFamily="49" charset="-122"/>
              </a:rPr>
              <a:t>《</a:t>
            </a:r>
            <a:r>
              <a:rPr lang="zh-CN" altLang="en-US" sz="2800" b="1">
                <a:solidFill>
                  <a:srgbClr val="0000FF"/>
                </a:solidFill>
                <a:latin typeface="Verdana" pitchFamily="34" charset="0"/>
                <a:ea typeface="黑体" pitchFamily="49" charset="-122"/>
              </a:rPr>
              <a:t>雪</a:t>
            </a:r>
            <a:r>
              <a:rPr lang="en-US" altLang="zh-CN" sz="2800" b="1">
                <a:solidFill>
                  <a:srgbClr val="0000FF"/>
                </a:solidFill>
                <a:latin typeface="Verdana" pitchFamily="34" charset="0"/>
                <a:ea typeface="黑体" pitchFamily="49" charset="-122"/>
              </a:rPr>
              <a:t>》</a:t>
            </a:r>
            <a:r>
              <a:rPr lang="zh-CN" altLang="en-US" sz="2800" b="1">
                <a:solidFill>
                  <a:srgbClr val="0000FF"/>
                </a:solidFill>
                <a:latin typeface="Verdana" pitchFamily="34" charset="0"/>
                <a:ea typeface="黑体" pitchFamily="49" charset="-122"/>
              </a:rPr>
              <a:t>中描写的绝妙的江南、江北雪景图。</a:t>
            </a:r>
          </a:p>
        </p:txBody>
      </p:sp>
      <p:sp>
        <p:nvSpPr>
          <p:cNvPr id="7173"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cBhvr>
                                    </p:anim>
                                  </p:childTnLst>
                                </p:cTn>
                              </p:par>
                            </p:childTnLst>
                          </p:cTn>
                        </p:par>
                        <p:par>
                          <p:cTn id="8" fill="hold">
                            <p:stCondLst>
                              <p:cond delay="1"/>
                            </p:stCondLst>
                            <p:childTnLst>
                              <p:par>
                                <p:cTn id="9" presetID="24" presetClass="entr" presetSubtype="0" fill="hold" grpId="0" nodeType="afterEffect">
                                  <p:stCondLst>
                                    <p:cond delay="0"/>
                                  </p:stCondLst>
                                  <p:childTnLst>
                                    <p:set>
                                      <p:cBhvr>
                                        <p:cTn id="10" dur="1" fill="hold">
                                          <p:stCondLst>
                                            <p:cond delay="0"/>
                                          </p:stCondLst>
                                        </p:cTn>
                                        <p:tgtEl>
                                          <p:spTgt spid="11267"/>
                                        </p:tgtEl>
                                        <p:attrNameLst>
                                          <p:attrName>style.visibility</p:attrName>
                                        </p:attrNameLst>
                                      </p:cBhvr>
                                      <p:to>
                                        <p:strVal val="visible"/>
                                      </p:to>
                                    </p:set>
                                    <p:anim to="" calcmode="lin" valueType="num">
                                      <p:cBhvr>
                                        <p:cTn id="11" dur="1" fill="hold"/>
                                        <p:tgtEl>
                                          <p:spTgt spid="1126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图片 73729" descr="pic_1068173383"/>
          <p:cNvPicPr>
            <a:picLocks noChangeAspect="1" noChangeArrowheads="1"/>
          </p:cNvPicPr>
          <p:nvPr/>
        </p:nvPicPr>
        <p:blipFill>
          <a:blip r:embed="rId2" cstate="print"/>
          <a:srcRect/>
          <a:stretch>
            <a:fillRect/>
          </a:stretch>
        </p:blipFill>
        <p:spPr bwMode="auto">
          <a:xfrm>
            <a:off x="4876800" y="3505200"/>
            <a:ext cx="3810000" cy="2854325"/>
          </a:xfrm>
          <a:prstGeom prst="rect">
            <a:avLst/>
          </a:prstGeom>
          <a:noFill/>
          <a:ln w="76200" cmpd="tri">
            <a:solidFill>
              <a:schemeClr val="hlink"/>
            </a:solidFill>
            <a:miter lim="800000"/>
            <a:headEnd/>
            <a:tailEnd/>
          </a:ln>
        </p:spPr>
      </p:pic>
      <p:sp>
        <p:nvSpPr>
          <p:cNvPr id="53250" name="文本框 73730"/>
          <p:cNvSpPr txBox="1">
            <a:spLocks noChangeArrowheads="1"/>
          </p:cNvSpPr>
          <p:nvPr/>
        </p:nvSpPr>
        <p:spPr bwMode="auto">
          <a:xfrm>
            <a:off x="0" y="0"/>
            <a:ext cx="6248400" cy="519113"/>
          </a:xfrm>
          <a:prstGeom prst="rect">
            <a:avLst/>
          </a:prstGeom>
          <a:noFill/>
          <a:ln w="9525">
            <a:noFill/>
            <a:miter lim="800000"/>
            <a:headEnd/>
            <a:tailEnd/>
          </a:ln>
        </p:spPr>
        <p:txBody>
          <a:bodyPr>
            <a:spAutoFit/>
          </a:bodyPr>
          <a:lstStyle/>
          <a:p>
            <a:pPr>
              <a:spcBef>
                <a:spcPct val="50000"/>
              </a:spcBef>
            </a:pPr>
            <a:r>
              <a:rPr lang="zh-CN" altLang="en-US" sz="2800" b="1">
                <a:solidFill>
                  <a:srgbClr val="800000"/>
                </a:solidFill>
                <a:latin typeface="Times New Roman" pitchFamily="18" charset="0"/>
                <a:ea typeface="隶书" pitchFamily="49" charset="-122"/>
              </a:rPr>
              <a:t>能力迁移（象征手法）</a:t>
            </a:r>
          </a:p>
        </p:txBody>
      </p:sp>
      <p:sp>
        <p:nvSpPr>
          <p:cNvPr id="53251" name="文本框 73731"/>
          <p:cNvSpPr txBox="1">
            <a:spLocks noChangeArrowheads="1"/>
          </p:cNvSpPr>
          <p:nvPr/>
        </p:nvSpPr>
        <p:spPr bwMode="auto">
          <a:xfrm>
            <a:off x="762000" y="1295400"/>
            <a:ext cx="7239000" cy="1554163"/>
          </a:xfrm>
          <a:prstGeom prst="rect">
            <a:avLst/>
          </a:prstGeom>
          <a:gradFill rotWithShape="0">
            <a:gsLst>
              <a:gs pos="0">
                <a:schemeClr val="hlink"/>
              </a:gs>
              <a:gs pos="100000">
                <a:srgbClr val="FFFFFF"/>
              </a:gs>
            </a:gsLst>
            <a:lin ang="5400000" scaled="1"/>
          </a:gradFill>
          <a:ln w="9525">
            <a:noFill/>
            <a:miter lim="800000"/>
            <a:headEnd/>
            <a:tailEnd/>
          </a:ln>
        </p:spPr>
        <p:txBody>
          <a:bodyPr>
            <a:spAutoFit/>
          </a:bodyPr>
          <a:lstStyle/>
          <a:p>
            <a:pPr>
              <a:spcBef>
                <a:spcPct val="50000"/>
              </a:spcBef>
            </a:pPr>
            <a:r>
              <a:rPr lang="en-US" altLang="zh-CN" sz="3200">
                <a:solidFill>
                  <a:srgbClr val="800000"/>
                </a:solidFill>
                <a:latin typeface="方正舒体" pitchFamily="2" charset="-122"/>
                <a:ea typeface="方正舒体" pitchFamily="2" charset="-122"/>
              </a:rPr>
              <a:t>    </a:t>
            </a:r>
            <a:r>
              <a:rPr lang="zh-CN" altLang="en-US" sz="3200">
                <a:solidFill>
                  <a:srgbClr val="800000"/>
                </a:solidFill>
                <a:latin typeface="方正舒体" pitchFamily="2" charset="-122"/>
                <a:ea typeface="方正舒体" pitchFamily="2" charset="-122"/>
              </a:rPr>
              <a:t>在鲁迅先生的笔下，雪象征着不屈的斗士。在你的想象中，雪还可以象征着什么？</a:t>
            </a:r>
          </a:p>
        </p:txBody>
      </p:sp>
      <p:sp>
        <p:nvSpPr>
          <p:cNvPr id="73733" name="文本框 73732"/>
          <p:cNvSpPr txBox="1">
            <a:spLocks noChangeArrowheads="1"/>
          </p:cNvSpPr>
          <p:nvPr/>
        </p:nvSpPr>
        <p:spPr bwMode="auto">
          <a:xfrm>
            <a:off x="685800" y="3810000"/>
            <a:ext cx="3200400" cy="1066800"/>
          </a:xfrm>
          <a:prstGeom prst="rect">
            <a:avLst/>
          </a:prstGeom>
          <a:gradFill rotWithShape="0">
            <a:gsLst>
              <a:gs pos="0">
                <a:srgbClr val="FFFFFF"/>
              </a:gs>
              <a:gs pos="100000">
                <a:schemeClr val="hlink"/>
              </a:gs>
            </a:gsLst>
            <a:lin ang="5400000" scaled="1"/>
          </a:gradFill>
          <a:ln w="9525">
            <a:noFill/>
            <a:miter lim="800000"/>
            <a:headEnd/>
            <a:tailEnd/>
          </a:ln>
        </p:spPr>
        <p:txBody>
          <a:bodyPr>
            <a:spAutoFit/>
          </a:bodyPr>
          <a:lstStyle/>
          <a:p>
            <a:pPr>
              <a:spcBef>
                <a:spcPct val="50000"/>
              </a:spcBef>
            </a:pPr>
            <a:r>
              <a:rPr lang="en-US" altLang="zh-CN" sz="3200">
                <a:solidFill>
                  <a:srgbClr val="800000"/>
                </a:solidFill>
                <a:latin typeface="方正舒体" pitchFamily="2" charset="-122"/>
                <a:ea typeface="方正舒体" pitchFamily="2" charset="-122"/>
              </a:rPr>
              <a:t>   </a:t>
            </a:r>
            <a:r>
              <a:rPr lang="zh-CN" altLang="en-US" sz="3200">
                <a:solidFill>
                  <a:srgbClr val="800000"/>
                </a:solidFill>
                <a:latin typeface="方正舒体" pitchFamily="2" charset="-122"/>
                <a:ea typeface="方正舒体" pitchFamily="2" charset="-122"/>
              </a:rPr>
              <a:t>请认真思考后  简单写一写。</a:t>
            </a:r>
          </a:p>
        </p:txBody>
      </p:sp>
      <p:sp>
        <p:nvSpPr>
          <p:cNvPr id="53253"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3"/>
                                        </p:tgtEl>
                                        <p:attrNameLst>
                                          <p:attrName>style.visibility</p:attrName>
                                        </p:attrNameLst>
                                      </p:cBhvr>
                                      <p:to>
                                        <p:strVal val="visible"/>
                                      </p:to>
                                    </p:set>
                                    <p:animEffect transition="in" filter="blinds(horizontal)">
                                      <p:cBhvr>
                                        <p:cTn id="7" dur="500"/>
                                        <p:tgtEl>
                                          <p:spTgt spid="73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图片 80897" descr="2004-03-06_13-32-0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80899" name="图片 80898" descr="XC4F4022"/>
          <p:cNvPicPr>
            <a:picLocks noChangeAspect="1" noChangeArrowheads="1"/>
          </p:cNvPicPr>
          <p:nvPr/>
        </p:nvPicPr>
        <p:blipFill>
          <a:blip r:embed="rId3" cstate="print"/>
          <a:srcRect/>
          <a:stretch>
            <a:fillRect/>
          </a:stretch>
        </p:blipFill>
        <p:spPr bwMode="auto">
          <a:xfrm>
            <a:off x="0" y="609600"/>
            <a:ext cx="9144000" cy="6248400"/>
          </a:xfrm>
          <a:prstGeom prst="rect">
            <a:avLst/>
          </a:prstGeom>
          <a:noFill/>
          <a:ln w="9525">
            <a:noFill/>
            <a:miter lim="800000"/>
            <a:headEnd/>
            <a:tailEnd/>
          </a:ln>
        </p:spPr>
      </p:pic>
      <p:pic>
        <p:nvPicPr>
          <p:cNvPr id="80900" name="图片 80899" descr="Aaaa0266"/>
          <p:cNvPicPr>
            <a:picLocks noChangeAspect="1" noChangeArrowheads="1"/>
          </p:cNvPicPr>
          <p:nvPr/>
        </p:nvPicPr>
        <p:blipFill>
          <a:blip r:embed="rId4"/>
          <a:srcRect/>
          <a:stretch>
            <a:fillRect/>
          </a:stretch>
        </p:blipFill>
        <p:spPr bwMode="auto">
          <a:xfrm>
            <a:off x="0" y="457200"/>
            <a:ext cx="8763000" cy="6400800"/>
          </a:xfrm>
          <a:prstGeom prst="rect">
            <a:avLst/>
          </a:prstGeom>
          <a:noFill/>
          <a:ln w="9525">
            <a:noFill/>
            <a:miter lim="800000"/>
            <a:headEnd/>
            <a:tailEnd/>
          </a:ln>
        </p:spPr>
      </p:pic>
      <p:pic>
        <p:nvPicPr>
          <p:cNvPr id="80901" name="图片 80900" descr="snow"/>
          <p:cNvPicPr>
            <a:picLocks noChangeAspect="1" noChangeArrowheads="1"/>
          </p:cNvPicPr>
          <p:nvPr/>
        </p:nvPicPr>
        <p:blipFill>
          <a:blip r:embed="rId5"/>
          <a:srcRect/>
          <a:stretch>
            <a:fillRect/>
          </a:stretch>
        </p:blipFill>
        <p:spPr bwMode="auto">
          <a:xfrm>
            <a:off x="0" y="0"/>
            <a:ext cx="9144000" cy="6705600"/>
          </a:xfrm>
          <a:prstGeom prst="rect">
            <a:avLst/>
          </a:prstGeom>
          <a:noFill/>
          <a:ln w="9525">
            <a:noFill/>
            <a:miter lim="800000"/>
            <a:headEnd/>
            <a:tailEnd/>
          </a:ln>
        </p:spPr>
      </p:pic>
      <p:pic>
        <p:nvPicPr>
          <p:cNvPr id="80902" name="图片 80901" descr="无标题4"/>
          <p:cNvPicPr>
            <a:picLocks noChangeAspect="1" noChangeArrowheads="1"/>
          </p:cNvPicPr>
          <p:nvPr/>
        </p:nvPicPr>
        <p:blipFill>
          <a:blip r:embed="rId6"/>
          <a:srcRect/>
          <a:stretch>
            <a:fillRect/>
          </a:stretch>
        </p:blipFill>
        <p:spPr bwMode="auto">
          <a:xfrm>
            <a:off x="0" y="0"/>
            <a:ext cx="8458200" cy="6629400"/>
          </a:xfrm>
          <a:prstGeom prst="rect">
            <a:avLst/>
          </a:prstGeom>
          <a:noFill/>
          <a:ln w="9525">
            <a:noFill/>
            <a:miter lim="800000"/>
            <a:headEnd/>
            <a:tailEnd/>
          </a:ln>
        </p:spPr>
      </p:pic>
      <p:pic>
        <p:nvPicPr>
          <p:cNvPr id="80903" name="图片 80902" descr="无标题13"/>
          <p:cNvPicPr>
            <a:picLocks noChangeAspect="1" noChangeArrowheads="1"/>
          </p:cNvPicPr>
          <p:nvPr/>
        </p:nvPicPr>
        <p:blipFill>
          <a:blip r:embed="rId7"/>
          <a:srcRect/>
          <a:stretch>
            <a:fillRect/>
          </a:stretch>
        </p:blipFill>
        <p:spPr bwMode="auto">
          <a:xfrm>
            <a:off x="152400" y="0"/>
            <a:ext cx="8991600" cy="6858000"/>
          </a:xfrm>
          <a:prstGeom prst="rect">
            <a:avLst/>
          </a:prstGeom>
          <a:noFill/>
          <a:ln w="9525">
            <a:noFill/>
            <a:miter lim="800000"/>
            <a:headEnd/>
            <a:tailEnd/>
          </a:ln>
        </p:spPr>
      </p:pic>
      <p:pic>
        <p:nvPicPr>
          <p:cNvPr id="80904" name="图片 80903" descr="无标题16"/>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p:spPr>
      </p:pic>
      <p:pic>
        <p:nvPicPr>
          <p:cNvPr id="80905" name="图片 80904" descr="2004-03-06_13-35-01"/>
          <p:cNvPicPr>
            <a:picLocks noChangeAspect="1" noChangeArrowheads="1"/>
          </p:cNvPicPr>
          <p:nvPr/>
        </p:nvPicPr>
        <p:blipFill>
          <a:blip r:embed="rId9"/>
          <a:srcRect/>
          <a:stretch>
            <a:fillRect/>
          </a:stretch>
        </p:blipFill>
        <p:spPr bwMode="auto">
          <a:xfrm>
            <a:off x="0" y="0"/>
            <a:ext cx="9448800" cy="6972300"/>
          </a:xfrm>
          <a:prstGeom prst="rect">
            <a:avLst/>
          </a:prstGeom>
          <a:noFill/>
          <a:ln w="9525">
            <a:noFill/>
            <a:miter lim="800000"/>
            <a:headEnd/>
            <a:tailEnd/>
          </a:ln>
        </p:spPr>
      </p:pic>
      <p:sp>
        <p:nvSpPr>
          <p:cNvPr id="54281" name="矩形 80905"/>
          <p:cNvSpPr>
            <a:spLocks noChangeArrowheads="1" noChangeShapeType="1" noTextEdit="1"/>
          </p:cNvSpPr>
          <p:nvPr/>
        </p:nvSpPr>
        <p:spPr bwMode="auto">
          <a:xfrm>
            <a:off x="3048000" y="1219200"/>
            <a:ext cx="4114800" cy="2057400"/>
          </a:xfrm>
          <a:prstGeom prst="rect">
            <a:avLst/>
          </a:prstGeom>
        </p:spPr>
        <p:txBody>
          <a:bodyPr wrap="none" fromWordArt="1">
            <a:prstTxWarp prst="textPlain">
              <a:avLst>
                <a:gd name="adj" fmla="val 50000"/>
              </a:avLst>
            </a:prstTxWarp>
          </a:bodyPr>
          <a:lstStyle/>
          <a:p>
            <a:pPr algn="ctr"/>
            <a:r>
              <a:rPr lang="zh-CN" alt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雪景欣赏</a:t>
            </a:r>
          </a:p>
        </p:txBody>
      </p:sp>
      <p:sp>
        <p:nvSpPr>
          <p:cNvPr id="54282"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fade">
                                      <p:cBhvr>
                                        <p:cTn id="7" dur="2000"/>
                                        <p:tgtEl>
                                          <p:spTgt spid="80899"/>
                                        </p:tgtEl>
                                      </p:cBhvr>
                                    </p:animEffect>
                                  </p:childTnLst>
                                </p:cTn>
                              </p:par>
                            </p:childTnLst>
                          </p:cTn>
                        </p:par>
                        <p:par>
                          <p:cTn id="8" fill="hold">
                            <p:stCondLst>
                              <p:cond delay="2000"/>
                            </p:stCondLst>
                            <p:childTnLst>
                              <p:par>
                                <p:cTn id="9" presetID="53" presetClass="exit" presetSubtype="16" fill="hold" nodeType="afterEffect">
                                  <p:stCondLst>
                                    <p:cond delay="0"/>
                                  </p:stCondLst>
                                  <p:childTnLst>
                                    <p:anim calcmode="lin" valueType="num">
                                      <p:cBhvr>
                                        <p:cTn id="10" dur="2000"/>
                                        <p:tgtEl>
                                          <p:spTgt spid="80899"/>
                                        </p:tgtEl>
                                        <p:attrNameLst>
                                          <p:attrName>ppt_w</p:attrName>
                                        </p:attrNameLst>
                                      </p:cBhvr>
                                      <p:tavLst>
                                        <p:tav tm="0">
                                          <p:val>
                                            <p:strVal val="ppt_w"/>
                                          </p:val>
                                        </p:tav>
                                        <p:tav tm="100000">
                                          <p:val>
                                            <p:fltVal val="0"/>
                                          </p:val>
                                        </p:tav>
                                      </p:tavLst>
                                    </p:anim>
                                    <p:anim calcmode="lin" valueType="num">
                                      <p:cBhvr>
                                        <p:cTn id="11" dur="2000"/>
                                        <p:tgtEl>
                                          <p:spTgt spid="80899"/>
                                        </p:tgtEl>
                                        <p:attrNameLst>
                                          <p:attrName>ppt_h</p:attrName>
                                        </p:attrNameLst>
                                      </p:cBhvr>
                                      <p:tavLst>
                                        <p:tav tm="0">
                                          <p:val>
                                            <p:strVal val="ppt_h"/>
                                          </p:val>
                                        </p:tav>
                                        <p:tav tm="100000">
                                          <p:val>
                                            <p:fltVal val="0"/>
                                          </p:val>
                                        </p:tav>
                                      </p:tavLst>
                                    </p:anim>
                                    <p:animEffect transition="out" filter="fade">
                                      <p:cBhvr>
                                        <p:cTn id="12" dur="2000"/>
                                        <p:tgtEl>
                                          <p:spTgt spid="80899"/>
                                        </p:tgtEl>
                                      </p:cBhvr>
                                    </p:animEffect>
                                    <p:set>
                                      <p:cBhvr>
                                        <p:cTn id="13" dur="1" fill="hold">
                                          <p:stCondLst>
                                            <p:cond delay="1999"/>
                                          </p:stCondLst>
                                        </p:cTn>
                                        <p:tgtEl>
                                          <p:spTgt spid="80899"/>
                                        </p:tgtEl>
                                        <p:attrNameLst>
                                          <p:attrName>style.visibility</p:attrName>
                                        </p:attrNameLst>
                                      </p:cBhvr>
                                      <p:to>
                                        <p:strVal val="hidden"/>
                                      </p:to>
                                    </p:set>
                                  </p:childTnLst>
                                </p:cTn>
                              </p:par>
                            </p:childTnLst>
                          </p:cTn>
                        </p:par>
                        <p:par>
                          <p:cTn id="14" fill="hold">
                            <p:stCondLst>
                              <p:cond delay="4000"/>
                            </p:stCondLst>
                            <p:childTnLst>
                              <p:par>
                                <p:cTn id="15" presetID="53" presetClass="entr" presetSubtype="16" fill="hold" nodeType="afterEffect">
                                  <p:stCondLst>
                                    <p:cond delay="0"/>
                                  </p:stCondLst>
                                  <p:childTnLst>
                                    <p:set>
                                      <p:cBhvr>
                                        <p:cTn id="16" dur="1" fill="hold">
                                          <p:stCondLst>
                                            <p:cond delay="0"/>
                                          </p:stCondLst>
                                        </p:cTn>
                                        <p:tgtEl>
                                          <p:spTgt spid="80900"/>
                                        </p:tgtEl>
                                        <p:attrNameLst>
                                          <p:attrName>style.visibility</p:attrName>
                                        </p:attrNameLst>
                                      </p:cBhvr>
                                      <p:to>
                                        <p:strVal val="visible"/>
                                      </p:to>
                                    </p:set>
                                    <p:anim calcmode="lin" valueType="num">
                                      <p:cBhvr>
                                        <p:cTn id="17" dur="500" fill="hold"/>
                                        <p:tgtEl>
                                          <p:spTgt spid="80900"/>
                                        </p:tgtEl>
                                        <p:attrNameLst>
                                          <p:attrName>ppt_w</p:attrName>
                                        </p:attrNameLst>
                                      </p:cBhvr>
                                      <p:tavLst>
                                        <p:tav tm="0">
                                          <p:val>
                                            <p:fltVal val="0"/>
                                          </p:val>
                                        </p:tav>
                                        <p:tav tm="100000">
                                          <p:val>
                                            <p:strVal val="#ppt_w"/>
                                          </p:val>
                                        </p:tav>
                                      </p:tavLst>
                                    </p:anim>
                                    <p:anim calcmode="lin" valueType="num">
                                      <p:cBhvr>
                                        <p:cTn id="18" dur="500" fill="hold"/>
                                        <p:tgtEl>
                                          <p:spTgt spid="80900"/>
                                        </p:tgtEl>
                                        <p:attrNameLst>
                                          <p:attrName>ppt_h</p:attrName>
                                        </p:attrNameLst>
                                      </p:cBhvr>
                                      <p:tavLst>
                                        <p:tav tm="0">
                                          <p:val>
                                            <p:fltVal val="0"/>
                                          </p:val>
                                        </p:tav>
                                        <p:tav tm="100000">
                                          <p:val>
                                            <p:strVal val="#ppt_h"/>
                                          </p:val>
                                        </p:tav>
                                      </p:tavLst>
                                    </p:anim>
                                    <p:animEffect transition="in" filter="fade">
                                      <p:cBhvr>
                                        <p:cTn id="19" dur="500"/>
                                        <p:tgtEl>
                                          <p:spTgt spid="80900"/>
                                        </p:tgtEl>
                                      </p:cBhvr>
                                    </p:animEffect>
                                  </p:childTnLst>
                                </p:cTn>
                              </p:par>
                            </p:childTnLst>
                          </p:cTn>
                        </p:par>
                        <p:par>
                          <p:cTn id="20" fill="hold">
                            <p:stCondLst>
                              <p:cond delay="4500"/>
                            </p:stCondLst>
                            <p:childTnLst>
                              <p:par>
                                <p:cTn id="21" presetID="53" presetClass="exit" presetSubtype="16" fill="hold" nodeType="afterEffect">
                                  <p:stCondLst>
                                    <p:cond delay="1000"/>
                                  </p:stCondLst>
                                  <p:childTnLst>
                                    <p:anim calcmode="lin" valueType="num">
                                      <p:cBhvr>
                                        <p:cTn id="22" dur="2000"/>
                                        <p:tgtEl>
                                          <p:spTgt spid="80900"/>
                                        </p:tgtEl>
                                        <p:attrNameLst>
                                          <p:attrName>ppt_w</p:attrName>
                                        </p:attrNameLst>
                                      </p:cBhvr>
                                      <p:tavLst>
                                        <p:tav tm="0">
                                          <p:val>
                                            <p:strVal val="ppt_w"/>
                                          </p:val>
                                        </p:tav>
                                        <p:tav tm="100000">
                                          <p:val>
                                            <p:fltVal val="0"/>
                                          </p:val>
                                        </p:tav>
                                      </p:tavLst>
                                    </p:anim>
                                    <p:anim calcmode="lin" valueType="num">
                                      <p:cBhvr>
                                        <p:cTn id="23" dur="2000"/>
                                        <p:tgtEl>
                                          <p:spTgt spid="80900"/>
                                        </p:tgtEl>
                                        <p:attrNameLst>
                                          <p:attrName>ppt_h</p:attrName>
                                        </p:attrNameLst>
                                      </p:cBhvr>
                                      <p:tavLst>
                                        <p:tav tm="0">
                                          <p:val>
                                            <p:strVal val="ppt_h"/>
                                          </p:val>
                                        </p:tav>
                                        <p:tav tm="100000">
                                          <p:val>
                                            <p:fltVal val="0"/>
                                          </p:val>
                                        </p:tav>
                                      </p:tavLst>
                                    </p:anim>
                                    <p:animEffect transition="out" filter="fade">
                                      <p:cBhvr>
                                        <p:cTn id="24" dur="2000"/>
                                        <p:tgtEl>
                                          <p:spTgt spid="80900"/>
                                        </p:tgtEl>
                                      </p:cBhvr>
                                    </p:animEffect>
                                    <p:set>
                                      <p:cBhvr>
                                        <p:cTn id="25" dur="1" fill="hold">
                                          <p:stCondLst>
                                            <p:cond delay="1999"/>
                                          </p:stCondLst>
                                        </p:cTn>
                                        <p:tgtEl>
                                          <p:spTgt spid="80900"/>
                                        </p:tgtEl>
                                        <p:attrNameLst>
                                          <p:attrName>style.visibility</p:attrName>
                                        </p:attrNameLst>
                                      </p:cBhvr>
                                      <p:to>
                                        <p:strVal val="hidden"/>
                                      </p:to>
                                    </p:set>
                                  </p:childTnLst>
                                </p:cTn>
                              </p:par>
                            </p:childTnLst>
                          </p:cTn>
                        </p:par>
                        <p:par>
                          <p:cTn id="26" fill="hold">
                            <p:stCondLst>
                              <p:cond delay="7500"/>
                            </p:stCondLst>
                            <p:childTnLst>
                              <p:par>
                                <p:cTn id="27" presetID="53" presetClass="entr" presetSubtype="16" fill="hold" nodeType="afterEffect">
                                  <p:stCondLst>
                                    <p:cond delay="0"/>
                                  </p:stCondLst>
                                  <p:childTnLst>
                                    <p:set>
                                      <p:cBhvr>
                                        <p:cTn id="28" dur="1" fill="hold">
                                          <p:stCondLst>
                                            <p:cond delay="0"/>
                                          </p:stCondLst>
                                        </p:cTn>
                                        <p:tgtEl>
                                          <p:spTgt spid="80901"/>
                                        </p:tgtEl>
                                        <p:attrNameLst>
                                          <p:attrName>style.visibility</p:attrName>
                                        </p:attrNameLst>
                                      </p:cBhvr>
                                      <p:to>
                                        <p:strVal val="visible"/>
                                      </p:to>
                                    </p:set>
                                    <p:anim calcmode="lin" valueType="num">
                                      <p:cBhvr>
                                        <p:cTn id="29" dur="500" fill="hold"/>
                                        <p:tgtEl>
                                          <p:spTgt spid="80901"/>
                                        </p:tgtEl>
                                        <p:attrNameLst>
                                          <p:attrName>ppt_w</p:attrName>
                                        </p:attrNameLst>
                                      </p:cBhvr>
                                      <p:tavLst>
                                        <p:tav tm="0">
                                          <p:val>
                                            <p:fltVal val="0"/>
                                          </p:val>
                                        </p:tav>
                                        <p:tav tm="100000">
                                          <p:val>
                                            <p:strVal val="#ppt_w"/>
                                          </p:val>
                                        </p:tav>
                                      </p:tavLst>
                                    </p:anim>
                                    <p:anim calcmode="lin" valueType="num">
                                      <p:cBhvr>
                                        <p:cTn id="30" dur="500" fill="hold"/>
                                        <p:tgtEl>
                                          <p:spTgt spid="80901"/>
                                        </p:tgtEl>
                                        <p:attrNameLst>
                                          <p:attrName>ppt_h</p:attrName>
                                        </p:attrNameLst>
                                      </p:cBhvr>
                                      <p:tavLst>
                                        <p:tav tm="0">
                                          <p:val>
                                            <p:fltVal val="0"/>
                                          </p:val>
                                        </p:tav>
                                        <p:tav tm="100000">
                                          <p:val>
                                            <p:strVal val="#ppt_h"/>
                                          </p:val>
                                        </p:tav>
                                      </p:tavLst>
                                    </p:anim>
                                    <p:animEffect transition="in" filter="fade">
                                      <p:cBhvr>
                                        <p:cTn id="31" dur="500"/>
                                        <p:tgtEl>
                                          <p:spTgt spid="80901"/>
                                        </p:tgtEl>
                                      </p:cBhvr>
                                    </p:animEffect>
                                  </p:childTnLst>
                                </p:cTn>
                              </p:par>
                            </p:childTnLst>
                          </p:cTn>
                        </p:par>
                        <p:par>
                          <p:cTn id="32" fill="hold">
                            <p:stCondLst>
                              <p:cond delay="8000"/>
                            </p:stCondLst>
                            <p:childTnLst>
                              <p:par>
                                <p:cTn id="33" presetID="53" presetClass="exit" presetSubtype="16" fill="hold" nodeType="afterEffect">
                                  <p:stCondLst>
                                    <p:cond delay="1000"/>
                                  </p:stCondLst>
                                  <p:childTnLst>
                                    <p:anim calcmode="lin" valueType="num">
                                      <p:cBhvr>
                                        <p:cTn id="34" dur="500"/>
                                        <p:tgtEl>
                                          <p:spTgt spid="80901"/>
                                        </p:tgtEl>
                                        <p:attrNameLst>
                                          <p:attrName>ppt_w</p:attrName>
                                        </p:attrNameLst>
                                      </p:cBhvr>
                                      <p:tavLst>
                                        <p:tav tm="0">
                                          <p:val>
                                            <p:strVal val="ppt_w"/>
                                          </p:val>
                                        </p:tav>
                                        <p:tav tm="100000">
                                          <p:val>
                                            <p:fltVal val="0"/>
                                          </p:val>
                                        </p:tav>
                                      </p:tavLst>
                                    </p:anim>
                                    <p:anim calcmode="lin" valueType="num">
                                      <p:cBhvr>
                                        <p:cTn id="35" dur="500"/>
                                        <p:tgtEl>
                                          <p:spTgt spid="80901"/>
                                        </p:tgtEl>
                                        <p:attrNameLst>
                                          <p:attrName>ppt_h</p:attrName>
                                        </p:attrNameLst>
                                      </p:cBhvr>
                                      <p:tavLst>
                                        <p:tav tm="0">
                                          <p:val>
                                            <p:strVal val="ppt_h"/>
                                          </p:val>
                                        </p:tav>
                                        <p:tav tm="100000">
                                          <p:val>
                                            <p:fltVal val="0"/>
                                          </p:val>
                                        </p:tav>
                                      </p:tavLst>
                                    </p:anim>
                                    <p:animEffect transition="out" filter="fade">
                                      <p:cBhvr>
                                        <p:cTn id="36" dur="500"/>
                                        <p:tgtEl>
                                          <p:spTgt spid="80901"/>
                                        </p:tgtEl>
                                      </p:cBhvr>
                                    </p:animEffect>
                                    <p:set>
                                      <p:cBhvr>
                                        <p:cTn id="37" dur="1" fill="hold">
                                          <p:stCondLst>
                                            <p:cond delay="499"/>
                                          </p:stCondLst>
                                        </p:cTn>
                                        <p:tgtEl>
                                          <p:spTgt spid="80901"/>
                                        </p:tgtEl>
                                        <p:attrNameLst>
                                          <p:attrName>style.visibility</p:attrName>
                                        </p:attrNameLst>
                                      </p:cBhvr>
                                      <p:to>
                                        <p:strVal val="hidden"/>
                                      </p:to>
                                    </p:set>
                                  </p:childTnLst>
                                </p:cTn>
                              </p:par>
                            </p:childTnLst>
                          </p:cTn>
                        </p:par>
                        <p:par>
                          <p:cTn id="38" fill="hold">
                            <p:stCondLst>
                              <p:cond delay="9500"/>
                            </p:stCondLst>
                            <p:childTnLst>
                              <p:par>
                                <p:cTn id="39" presetID="10" presetClass="entr" presetSubtype="0" fill="hold" nodeType="afterEffect">
                                  <p:stCondLst>
                                    <p:cond delay="0"/>
                                  </p:stCondLst>
                                  <p:childTnLst>
                                    <p:set>
                                      <p:cBhvr>
                                        <p:cTn id="40" dur="1" fill="hold">
                                          <p:stCondLst>
                                            <p:cond delay="0"/>
                                          </p:stCondLst>
                                        </p:cTn>
                                        <p:tgtEl>
                                          <p:spTgt spid="80902"/>
                                        </p:tgtEl>
                                        <p:attrNameLst>
                                          <p:attrName>style.visibility</p:attrName>
                                        </p:attrNameLst>
                                      </p:cBhvr>
                                      <p:to>
                                        <p:strVal val="visible"/>
                                      </p:to>
                                    </p:set>
                                    <p:animEffect transition="in" filter="fade">
                                      <p:cBhvr>
                                        <p:cTn id="41" dur="2000"/>
                                        <p:tgtEl>
                                          <p:spTgt spid="80902"/>
                                        </p:tgtEl>
                                      </p:cBhvr>
                                    </p:animEffect>
                                  </p:childTnLst>
                                </p:cTn>
                              </p:par>
                            </p:childTnLst>
                          </p:cTn>
                        </p:par>
                        <p:par>
                          <p:cTn id="42" fill="hold">
                            <p:stCondLst>
                              <p:cond delay="11500"/>
                            </p:stCondLst>
                            <p:childTnLst>
                              <p:par>
                                <p:cTn id="43" presetID="53" presetClass="exit" presetSubtype="16" fill="hold" nodeType="afterEffect">
                                  <p:stCondLst>
                                    <p:cond delay="1000"/>
                                  </p:stCondLst>
                                  <p:childTnLst>
                                    <p:anim calcmode="lin" valueType="num">
                                      <p:cBhvr>
                                        <p:cTn id="44" dur="2000"/>
                                        <p:tgtEl>
                                          <p:spTgt spid="80902"/>
                                        </p:tgtEl>
                                        <p:attrNameLst>
                                          <p:attrName>ppt_w</p:attrName>
                                        </p:attrNameLst>
                                      </p:cBhvr>
                                      <p:tavLst>
                                        <p:tav tm="0">
                                          <p:val>
                                            <p:strVal val="ppt_w"/>
                                          </p:val>
                                        </p:tav>
                                        <p:tav tm="100000">
                                          <p:val>
                                            <p:fltVal val="0"/>
                                          </p:val>
                                        </p:tav>
                                      </p:tavLst>
                                    </p:anim>
                                    <p:anim calcmode="lin" valueType="num">
                                      <p:cBhvr>
                                        <p:cTn id="45" dur="2000"/>
                                        <p:tgtEl>
                                          <p:spTgt spid="80902"/>
                                        </p:tgtEl>
                                        <p:attrNameLst>
                                          <p:attrName>ppt_h</p:attrName>
                                        </p:attrNameLst>
                                      </p:cBhvr>
                                      <p:tavLst>
                                        <p:tav tm="0">
                                          <p:val>
                                            <p:strVal val="ppt_h"/>
                                          </p:val>
                                        </p:tav>
                                        <p:tav tm="100000">
                                          <p:val>
                                            <p:fltVal val="0"/>
                                          </p:val>
                                        </p:tav>
                                      </p:tavLst>
                                    </p:anim>
                                    <p:animEffect transition="out" filter="fade">
                                      <p:cBhvr>
                                        <p:cTn id="46" dur="2000"/>
                                        <p:tgtEl>
                                          <p:spTgt spid="80902"/>
                                        </p:tgtEl>
                                      </p:cBhvr>
                                    </p:animEffect>
                                    <p:set>
                                      <p:cBhvr>
                                        <p:cTn id="47" dur="1" fill="hold">
                                          <p:stCondLst>
                                            <p:cond delay="1999"/>
                                          </p:stCondLst>
                                        </p:cTn>
                                        <p:tgtEl>
                                          <p:spTgt spid="80902"/>
                                        </p:tgtEl>
                                        <p:attrNameLst>
                                          <p:attrName>style.visibility</p:attrName>
                                        </p:attrNameLst>
                                      </p:cBhvr>
                                      <p:to>
                                        <p:strVal val="hidden"/>
                                      </p:to>
                                    </p:set>
                                  </p:childTnLst>
                                </p:cTn>
                              </p:par>
                            </p:childTnLst>
                          </p:cTn>
                        </p:par>
                        <p:par>
                          <p:cTn id="48" fill="hold">
                            <p:stCondLst>
                              <p:cond delay="14500"/>
                            </p:stCondLst>
                            <p:childTnLst>
                              <p:par>
                                <p:cTn id="49" presetID="10" presetClass="entr" presetSubtype="0" fill="hold" nodeType="afterEffect">
                                  <p:stCondLst>
                                    <p:cond delay="0"/>
                                  </p:stCondLst>
                                  <p:childTnLst>
                                    <p:set>
                                      <p:cBhvr>
                                        <p:cTn id="50" dur="1" fill="hold">
                                          <p:stCondLst>
                                            <p:cond delay="0"/>
                                          </p:stCondLst>
                                        </p:cTn>
                                        <p:tgtEl>
                                          <p:spTgt spid="80903"/>
                                        </p:tgtEl>
                                        <p:attrNameLst>
                                          <p:attrName>style.visibility</p:attrName>
                                        </p:attrNameLst>
                                      </p:cBhvr>
                                      <p:to>
                                        <p:strVal val="visible"/>
                                      </p:to>
                                    </p:set>
                                    <p:animEffect transition="in" filter="fade">
                                      <p:cBhvr>
                                        <p:cTn id="51" dur="2000"/>
                                        <p:tgtEl>
                                          <p:spTgt spid="80903"/>
                                        </p:tgtEl>
                                      </p:cBhvr>
                                    </p:animEffect>
                                  </p:childTnLst>
                                </p:cTn>
                              </p:par>
                            </p:childTnLst>
                          </p:cTn>
                        </p:par>
                        <p:par>
                          <p:cTn id="52" fill="hold">
                            <p:stCondLst>
                              <p:cond delay="16500"/>
                            </p:stCondLst>
                            <p:childTnLst>
                              <p:par>
                                <p:cTn id="53" presetID="53" presetClass="exit" presetSubtype="16" fill="hold" nodeType="afterEffect">
                                  <p:stCondLst>
                                    <p:cond delay="1500"/>
                                  </p:stCondLst>
                                  <p:childTnLst>
                                    <p:anim calcmode="lin" valueType="num">
                                      <p:cBhvr>
                                        <p:cTn id="54" dur="2000"/>
                                        <p:tgtEl>
                                          <p:spTgt spid="80903"/>
                                        </p:tgtEl>
                                        <p:attrNameLst>
                                          <p:attrName>ppt_w</p:attrName>
                                        </p:attrNameLst>
                                      </p:cBhvr>
                                      <p:tavLst>
                                        <p:tav tm="0">
                                          <p:val>
                                            <p:strVal val="ppt_w"/>
                                          </p:val>
                                        </p:tav>
                                        <p:tav tm="100000">
                                          <p:val>
                                            <p:fltVal val="0"/>
                                          </p:val>
                                        </p:tav>
                                      </p:tavLst>
                                    </p:anim>
                                    <p:anim calcmode="lin" valueType="num">
                                      <p:cBhvr>
                                        <p:cTn id="55" dur="2000"/>
                                        <p:tgtEl>
                                          <p:spTgt spid="80903"/>
                                        </p:tgtEl>
                                        <p:attrNameLst>
                                          <p:attrName>ppt_h</p:attrName>
                                        </p:attrNameLst>
                                      </p:cBhvr>
                                      <p:tavLst>
                                        <p:tav tm="0">
                                          <p:val>
                                            <p:strVal val="ppt_h"/>
                                          </p:val>
                                        </p:tav>
                                        <p:tav tm="100000">
                                          <p:val>
                                            <p:fltVal val="0"/>
                                          </p:val>
                                        </p:tav>
                                      </p:tavLst>
                                    </p:anim>
                                    <p:animEffect transition="out" filter="fade">
                                      <p:cBhvr>
                                        <p:cTn id="56" dur="2000"/>
                                        <p:tgtEl>
                                          <p:spTgt spid="80903"/>
                                        </p:tgtEl>
                                      </p:cBhvr>
                                    </p:animEffect>
                                    <p:set>
                                      <p:cBhvr>
                                        <p:cTn id="57" dur="1" fill="hold">
                                          <p:stCondLst>
                                            <p:cond delay="1999"/>
                                          </p:stCondLst>
                                        </p:cTn>
                                        <p:tgtEl>
                                          <p:spTgt spid="80903"/>
                                        </p:tgtEl>
                                        <p:attrNameLst>
                                          <p:attrName>style.visibility</p:attrName>
                                        </p:attrNameLst>
                                      </p:cBhvr>
                                      <p:to>
                                        <p:strVal val="hidden"/>
                                      </p:to>
                                    </p:set>
                                  </p:childTnLst>
                                </p:cTn>
                              </p:par>
                            </p:childTnLst>
                          </p:cTn>
                        </p:par>
                        <p:par>
                          <p:cTn id="58" fill="hold">
                            <p:stCondLst>
                              <p:cond delay="20000"/>
                            </p:stCondLst>
                            <p:childTnLst>
                              <p:par>
                                <p:cTn id="59" presetID="10" presetClass="entr" presetSubtype="0" fill="hold" nodeType="afterEffect">
                                  <p:stCondLst>
                                    <p:cond delay="0"/>
                                  </p:stCondLst>
                                  <p:childTnLst>
                                    <p:set>
                                      <p:cBhvr>
                                        <p:cTn id="60" dur="1" fill="hold">
                                          <p:stCondLst>
                                            <p:cond delay="0"/>
                                          </p:stCondLst>
                                        </p:cTn>
                                        <p:tgtEl>
                                          <p:spTgt spid="80904"/>
                                        </p:tgtEl>
                                        <p:attrNameLst>
                                          <p:attrName>style.visibility</p:attrName>
                                        </p:attrNameLst>
                                      </p:cBhvr>
                                      <p:to>
                                        <p:strVal val="visible"/>
                                      </p:to>
                                    </p:set>
                                    <p:animEffect transition="in" filter="fade">
                                      <p:cBhvr>
                                        <p:cTn id="61" dur="2000"/>
                                        <p:tgtEl>
                                          <p:spTgt spid="80904"/>
                                        </p:tgtEl>
                                      </p:cBhvr>
                                    </p:animEffect>
                                  </p:childTnLst>
                                </p:cTn>
                              </p:par>
                            </p:childTnLst>
                          </p:cTn>
                        </p:par>
                        <p:par>
                          <p:cTn id="62" fill="hold">
                            <p:stCondLst>
                              <p:cond delay="22000"/>
                            </p:stCondLst>
                            <p:childTnLst>
                              <p:par>
                                <p:cTn id="63" presetID="53" presetClass="exit" presetSubtype="16" fill="hold" nodeType="afterEffect">
                                  <p:stCondLst>
                                    <p:cond delay="0"/>
                                  </p:stCondLst>
                                  <p:childTnLst>
                                    <p:anim calcmode="lin" valueType="num">
                                      <p:cBhvr>
                                        <p:cTn id="64" dur="2000"/>
                                        <p:tgtEl>
                                          <p:spTgt spid="80904"/>
                                        </p:tgtEl>
                                        <p:attrNameLst>
                                          <p:attrName>ppt_w</p:attrName>
                                        </p:attrNameLst>
                                      </p:cBhvr>
                                      <p:tavLst>
                                        <p:tav tm="0">
                                          <p:val>
                                            <p:strVal val="ppt_w"/>
                                          </p:val>
                                        </p:tav>
                                        <p:tav tm="100000">
                                          <p:val>
                                            <p:fltVal val="0"/>
                                          </p:val>
                                        </p:tav>
                                      </p:tavLst>
                                    </p:anim>
                                    <p:anim calcmode="lin" valueType="num">
                                      <p:cBhvr>
                                        <p:cTn id="65" dur="2000"/>
                                        <p:tgtEl>
                                          <p:spTgt spid="80904"/>
                                        </p:tgtEl>
                                        <p:attrNameLst>
                                          <p:attrName>ppt_h</p:attrName>
                                        </p:attrNameLst>
                                      </p:cBhvr>
                                      <p:tavLst>
                                        <p:tav tm="0">
                                          <p:val>
                                            <p:strVal val="ppt_h"/>
                                          </p:val>
                                        </p:tav>
                                        <p:tav tm="100000">
                                          <p:val>
                                            <p:fltVal val="0"/>
                                          </p:val>
                                        </p:tav>
                                      </p:tavLst>
                                    </p:anim>
                                    <p:animEffect transition="out" filter="fade">
                                      <p:cBhvr>
                                        <p:cTn id="66" dur="2000"/>
                                        <p:tgtEl>
                                          <p:spTgt spid="80904"/>
                                        </p:tgtEl>
                                      </p:cBhvr>
                                    </p:animEffect>
                                    <p:set>
                                      <p:cBhvr>
                                        <p:cTn id="67" dur="1" fill="hold">
                                          <p:stCondLst>
                                            <p:cond delay="1999"/>
                                          </p:stCondLst>
                                        </p:cTn>
                                        <p:tgtEl>
                                          <p:spTgt spid="80904"/>
                                        </p:tgtEl>
                                        <p:attrNameLst>
                                          <p:attrName>style.visibility</p:attrName>
                                        </p:attrNameLst>
                                      </p:cBhvr>
                                      <p:to>
                                        <p:strVal val="hidden"/>
                                      </p:to>
                                    </p:set>
                                  </p:childTnLst>
                                </p:cTn>
                              </p:par>
                            </p:childTnLst>
                          </p:cTn>
                        </p:par>
                        <p:par>
                          <p:cTn id="68" fill="hold">
                            <p:stCondLst>
                              <p:cond delay="24000"/>
                            </p:stCondLst>
                            <p:childTnLst>
                              <p:par>
                                <p:cTn id="69" presetID="55" presetClass="entr" presetSubtype="0" fill="hold" nodeType="afterEffect">
                                  <p:stCondLst>
                                    <p:cond delay="500"/>
                                  </p:stCondLst>
                                  <p:childTnLst>
                                    <p:set>
                                      <p:cBhvr>
                                        <p:cTn id="70" dur="1" fill="hold">
                                          <p:stCondLst>
                                            <p:cond delay="0"/>
                                          </p:stCondLst>
                                        </p:cTn>
                                        <p:tgtEl>
                                          <p:spTgt spid="80898"/>
                                        </p:tgtEl>
                                        <p:attrNameLst>
                                          <p:attrName>style.visibility</p:attrName>
                                        </p:attrNameLst>
                                      </p:cBhvr>
                                      <p:to>
                                        <p:strVal val="visible"/>
                                      </p:to>
                                    </p:set>
                                    <p:anim calcmode="lin" valueType="num">
                                      <p:cBhvr>
                                        <p:cTn id="71" dur="500" fill="hold"/>
                                        <p:tgtEl>
                                          <p:spTgt spid="80898"/>
                                        </p:tgtEl>
                                        <p:attrNameLst>
                                          <p:attrName>ppt_w</p:attrName>
                                        </p:attrNameLst>
                                      </p:cBhvr>
                                      <p:tavLst>
                                        <p:tav tm="0">
                                          <p:val>
                                            <p:strVal val="#ppt_w*0.70"/>
                                          </p:val>
                                        </p:tav>
                                        <p:tav tm="100000">
                                          <p:val>
                                            <p:strVal val="#ppt_w"/>
                                          </p:val>
                                        </p:tav>
                                      </p:tavLst>
                                    </p:anim>
                                    <p:anim calcmode="lin" valueType="num">
                                      <p:cBhvr>
                                        <p:cTn id="72" dur="500" fill="hold"/>
                                        <p:tgtEl>
                                          <p:spTgt spid="80898"/>
                                        </p:tgtEl>
                                        <p:attrNameLst>
                                          <p:attrName>ppt_h</p:attrName>
                                        </p:attrNameLst>
                                      </p:cBhvr>
                                      <p:tavLst>
                                        <p:tav tm="0">
                                          <p:val>
                                            <p:strVal val="#ppt_h"/>
                                          </p:val>
                                        </p:tav>
                                        <p:tav tm="100000">
                                          <p:val>
                                            <p:strVal val="#ppt_h"/>
                                          </p:val>
                                        </p:tav>
                                      </p:tavLst>
                                    </p:anim>
                                    <p:animEffect transition="in" filter="fade">
                                      <p:cBhvr>
                                        <p:cTn id="73" dur="500"/>
                                        <p:tgtEl>
                                          <p:spTgt spid="80898"/>
                                        </p:tgtEl>
                                      </p:cBhvr>
                                    </p:animEffect>
                                  </p:childTnLst>
                                </p:cTn>
                              </p:par>
                            </p:childTnLst>
                          </p:cTn>
                        </p:par>
                        <p:par>
                          <p:cTn id="74" fill="hold">
                            <p:stCondLst>
                              <p:cond delay="25000"/>
                            </p:stCondLst>
                            <p:childTnLst>
                              <p:par>
                                <p:cTn id="75" presetID="10" presetClass="entr" presetSubtype="0" fill="hold" nodeType="afterEffect">
                                  <p:stCondLst>
                                    <p:cond delay="0"/>
                                  </p:stCondLst>
                                  <p:childTnLst>
                                    <p:set>
                                      <p:cBhvr>
                                        <p:cTn id="76" dur="1" fill="hold">
                                          <p:stCondLst>
                                            <p:cond delay="0"/>
                                          </p:stCondLst>
                                        </p:cTn>
                                        <p:tgtEl>
                                          <p:spTgt spid="80905"/>
                                        </p:tgtEl>
                                        <p:attrNameLst>
                                          <p:attrName>style.visibility</p:attrName>
                                        </p:attrNameLst>
                                      </p:cBhvr>
                                      <p:to>
                                        <p:strVal val="visible"/>
                                      </p:to>
                                    </p:set>
                                    <p:animEffect transition="in" filter="fade">
                                      <p:cBhvr>
                                        <p:cTn id="77" dur="2000"/>
                                        <p:tgtEl>
                                          <p:spTgt spid="80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图片 75777" descr="BJ_040"/>
          <p:cNvPicPr>
            <a:picLocks noChangeAspect="1" noChangeArrowheads="1"/>
          </p:cNvPicPr>
          <p:nvPr/>
        </p:nvPicPr>
        <p:blipFill>
          <a:blip r:embed="rId2">
            <a:lum bright="34000" contrast="-34000"/>
          </a:blip>
          <a:srcRect/>
          <a:stretch>
            <a:fillRect/>
          </a:stretch>
        </p:blipFill>
        <p:spPr bwMode="auto">
          <a:xfrm>
            <a:off x="0" y="0"/>
            <a:ext cx="9144000" cy="6858000"/>
          </a:xfrm>
          <a:prstGeom prst="rect">
            <a:avLst/>
          </a:prstGeom>
          <a:noFill/>
          <a:ln w="9525">
            <a:noFill/>
            <a:miter lim="800000"/>
            <a:headEnd/>
            <a:tailEnd/>
          </a:ln>
        </p:spPr>
      </p:pic>
      <p:sp>
        <p:nvSpPr>
          <p:cNvPr id="75779" name="标题 75778"/>
          <p:cNvSpPr>
            <a:spLocks noGrp="1" noRot="1"/>
          </p:cNvSpPr>
          <p:nvPr>
            <p:ph type="title"/>
          </p:nvPr>
        </p:nvSpPr>
        <p:spPr>
          <a:xfrm>
            <a:off x="685800" y="228600"/>
            <a:ext cx="5486400" cy="1143000"/>
          </a:xfrm>
        </p:spPr>
        <p:txBody>
          <a:bodyPr/>
          <a:lstStyle/>
          <a:p>
            <a:r>
              <a:rPr lang="zh-CN" altLang="en-US" sz="6600" b="1" smtClean="0">
                <a:solidFill>
                  <a:schemeClr val="hlink"/>
                </a:solidFill>
                <a:effectLst>
                  <a:outerShdw blurRad="38100" dist="38100" dir="2700000" algn="tl">
                    <a:srgbClr val="C0C0C0"/>
                  </a:outerShdw>
                </a:effectLst>
                <a:latin typeface="隶书" pitchFamily="49" charset="-122"/>
                <a:ea typeface="隶书" pitchFamily="49" charset="-122"/>
              </a:rPr>
              <a:t>作    业</a:t>
            </a:r>
          </a:p>
        </p:txBody>
      </p:sp>
      <p:sp>
        <p:nvSpPr>
          <p:cNvPr id="55299" name="文本占位符 75779"/>
          <p:cNvSpPr>
            <a:spLocks noGrp="1" noRot="1" noChangeArrowheads="1"/>
          </p:cNvSpPr>
          <p:nvPr>
            <p:ph idx="1"/>
          </p:nvPr>
        </p:nvSpPr>
        <p:spPr>
          <a:xfrm>
            <a:off x="304800" y="1600200"/>
            <a:ext cx="8382000" cy="2819400"/>
          </a:xfrm>
        </p:spPr>
        <p:txBody>
          <a:bodyPr/>
          <a:lstStyle/>
          <a:p>
            <a:pPr algn="just">
              <a:lnSpc>
                <a:spcPct val="90000"/>
              </a:lnSpc>
              <a:buFont typeface="Wingdings" pitchFamily="2" charset="2"/>
              <a:buBlip>
                <a:blip r:embed="rId3"/>
              </a:buBlip>
            </a:pPr>
            <a:r>
              <a:rPr lang="zh-CN" altLang="en-US" sz="3600" b="1" smtClean="0">
                <a:solidFill>
                  <a:srgbClr val="0000FF"/>
                </a:solidFill>
                <a:ea typeface="隶书" pitchFamily="49" charset="-122"/>
              </a:rPr>
              <a:t>搜集有关“雪”的诗句</a:t>
            </a:r>
          </a:p>
          <a:p>
            <a:pPr algn="just">
              <a:lnSpc>
                <a:spcPct val="90000"/>
              </a:lnSpc>
              <a:buFont typeface="Wingdings" pitchFamily="2" charset="2"/>
              <a:buBlip>
                <a:blip r:embed="rId3"/>
              </a:buBlip>
            </a:pPr>
            <a:r>
              <a:rPr lang="zh-CN" altLang="en-US" sz="3600" b="1" smtClean="0">
                <a:solidFill>
                  <a:srgbClr val="0000FF"/>
                </a:solidFill>
                <a:ea typeface="隶书" pitchFamily="49" charset="-122"/>
              </a:rPr>
              <a:t>课文中写了塑雪罗汉，</a:t>
            </a:r>
            <a:r>
              <a:rPr lang="en-US" altLang="zh-CN" sz="3600" b="1" smtClean="0">
                <a:solidFill>
                  <a:srgbClr val="0000FF"/>
                </a:solidFill>
                <a:ea typeface="隶书" pitchFamily="49" charset="-122"/>
              </a:rPr>
              <a:t>《</a:t>
            </a:r>
            <a:r>
              <a:rPr lang="zh-CN" altLang="en-US" sz="3600" b="1" smtClean="0">
                <a:solidFill>
                  <a:srgbClr val="0000FF"/>
                </a:solidFill>
                <a:ea typeface="隶书" pitchFamily="49" charset="-122"/>
              </a:rPr>
              <a:t>从百草园到三味书屋</a:t>
            </a:r>
            <a:r>
              <a:rPr lang="en-US" altLang="zh-CN" sz="3600" b="1" smtClean="0">
                <a:solidFill>
                  <a:srgbClr val="0000FF"/>
                </a:solidFill>
                <a:ea typeface="隶书" pitchFamily="49" charset="-122"/>
              </a:rPr>
              <a:t>》</a:t>
            </a:r>
            <a:r>
              <a:rPr lang="zh-CN" altLang="en-US" sz="3600" b="1" smtClean="0">
                <a:solidFill>
                  <a:srgbClr val="0000FF"/>
                </a:solidFill>
                <a:ea typeface="隶书" pitchFamily="49" charset="-122"/>
              </a:rPr>
              <a:t>中写了雪地捕鸟，描写都非常生动传神。你在雪地里做过什么游戏？试写一段文字描述出来。</a:t>
            </a:r>
          </a:p>
        </p:txBody>
      </p:sp>
      <p:pic>
        <p:nvPicPr>
          <p:cNvPr id="55300" name="图片 75782" descr="BS00554_"/>
          <p:cNvPicPr>
            <a:picLocks noChangeAspect="1" noChangeArrowheads="1"/>
          </p:cNvPicPr>
          <p:nvPr/>
        </p:nvPicPr>
        <p:blipFill>
          <a:blip r:embed="rId4"/>
          <a:srcRect/>
          <a:stretch>
            <a:fillRect/>
          </a:stretch>
        </p:blipFill>
        <p:spPr bwMode="auto">
          <a:xfrm>
            <a:off x="457200" y="4673600"/>
            <a:ext cx="2266950" cy="2184400"/>
          </a:xfrm>
          <a:prstGeom prst="rect">
            <a:avLst/>
          </a:prstGeom>
          <a:noFill/>
          <a:ln w="9525">
            <a:noFill/>
            <a:miter lim="800000"/>
            <a:headEnd/>
            <a:tailEnd/>
          </a:ln>
        </p:spPr>
      </p:pic>
      <p:pic>
        <p:nvPicPr>
          <p:cNvPr id="55301" name="图片 75783" descr="WW_036"/>
          <p:cNvPicPr>
            <a:picLocks noChangeAspect="1" noChangeArrowheads="1"/>
          </p:cNvPicPr>
          <p:nvPr/>
        </p:nvPicPr>
        <p:blipFill>
          <a:blip r:embed="rId5"/>
          <a:srcRect/>
          <a:stretch>
            <a:fillRect/>
          </a:stretch>
        </p:blipFill>
        <p:spPr bwMode="auto">
          <a:xfrm>
            <a:off x="6400800" y="4905375"/>
            <a:ext cx="1600200" cy="1333500"/>
          </a:xfrm>
          <a:prstGeom prst="rect">
            <a:avLst/>
          </a:prstGeom>
          <a:noFill/>
          <a:ln w="9525">
            <a:noFill/>
            <a:miter lim="800000"/>
            <a:headEnd/>
            <a:tailEnd/>
          </a:ln>
        </p:spPr>
      </p:pic>
      <p:pic>
        <p:nvPicPr>
          <p:cNvPr id="55302" name="图片 75784" descr="MCj04211800000[1]"/>
          <p:cNvPicPr>
            <a:picLocks noChangeAspect="1" noChangeArrowheads="1"/>
          </p:cNvPicPr>
          <p:nvPr/>
        </p:nvPicPr>
        <p:blipFill>
          <a:blip r:embed="rId6"/>
          <a:srcRect/>
          <a:stretch>
            <a:fillRect/>
          </a:stretch>
        </p:blipFill>
        <p:spPr bwMode="auto">
          <a:xfrm>
            <a:off x="6629400" y="304800"/>
            <a:ext cx="1804988" cy="1628775"/>
          </a:xfrm>
          <a:prstGeom prst="rect">
            <a:avLst/>
          </a:prstGeom>
          <a:noFill/>
          <a:ln w="9525">
            <a:noFill/>
            <a:miter lim="800000"/>
            <a:headEnd/>
            <a:tailEnd/>
          </a:ln>
        </p:spPr>
      </p:pic>
      <p:sp>
        <p:nvSpPr>
          <p:cNvPr id="55303"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图片 76801" descr="2004-03-06_13-32-2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6322" name="图片 76802" descr="bee"/>
          <p:cNvPicPr>
            <a:picLocks noChangeAspect="1" noChangeArrowheads="1"/>
          </p:cNvPicPr>
          <p:nvPr/>
        </p:nvPicPr>
        <p:blipFill>
          <a:blip r:embed="rId3"/>
          <a:srcRect/>
          <a:stretch>
            <a:fillRect/>
          </a:stretch>
        </p:blipFill>
        <p:spPr bwMode="auto">
          <a:xfrm>
            <a:off x="8153400" y="533400"/>
            <a:ext cx="457200" cy="457200"/>
          </a:xfrm>
          <a:prstGeom prst="rect">
            <a:avLst/>
          </a:prstGeom>
          <a:noFill/>
          <a:ln w="9525">
            <a:noFill/>
            <a:miter lim="800000"/>
            <a:headEnd/>
            <a:tailEnd/>
          </a:ln>
        </p:spPr>
      </p:pic>
      <p:pic>
        <p:nvPicPr>
          <p:cNvPr id="56323" name="图片 76803" descr="bee"/>
          <p:cNvPicPr>
            <a:picLocks noChangeAspect="1" noChangeArrowheads="1"/>
          </p:cNvPicPr>
          <p:nvPr/>
        </p:nvPicPr>
        <p:blipFill>
          <a:blip r:embed="rId3"/>
          <a:srcRect/>
          <a:stretch>
            <a:fillRect/>
          </a:stretch>
        </p:blipFill>
        <p:spPr bwMode="auto">
          <a:xfrm>
            <a:off x="7315200" y="914400"/>
            <a:ext cx="533400" cy="533400"/>
          </a:xfrm>
          <a:prstGeom prst="rect">
            <a:avLst/>
          </a:prstGeom>
          <a:noFill/>
          <a:ln w="9525">
            <a:noFill/>
            <a:miter lim="800000"/>
            <a:headEnd/>
            <a:tailEnd/>
          </a:ln>
        </p:spPr>
      </p:pic>
      <p:pic>
        <p:nvPicPr>
          <p:cNvPr id="56324" name="图片 76804" descr="bee"/>
          <p:cNvPicPr>
            <a:picLocks noChangeAspect="1" noChangeArrowheads="1"/>
          </p:cNvPicPr>
          <p:nvPr/>
        </p:nvPicPr>
        <p:blipFill>
          <a:blip r:embed="rId3"/>
          <a:srcRect/>
          <a:stretch>
            <a:fillRect/>
          </a:stretch>
        </p:blipFill>
        <p:spPr bwMode="auto">
          <a:xfrm>
            <a:off x="6096000" y="685800"/>
            <a:ext cx="685800" cy="685800"/>
          </a:xfrm>
          <a:prstGeom prst="rect">
            <a:avLst/>
          </a:prstGeom>
          <a:noFill/>
          <a:ln w="9525">
            <a:noFill/>
            <a:miter lim="800000"/>
            <a:headEnd/>
            <a:tailEnd/>
          </a:ln>
        </p:spPr>
      </p:pic>
      <p:pic>
        <p:nvPicPr>
          <p:cNvPr id="56325" name="图片 76805" descr="bee"/>
          <p:cNvPicPr>
            <a:picLocks noChangeAspect="1" noChangeArrowheads="1"/>
          </p:cNvPicPr>
          <p:nvPr/>
        </p:nvPicPr>
        <p:blipFill>
          <a:blip r:embed="rId3"/>
          <a:srcRect/>
          <a:stretch>
            <a:fillRect/>
          </a:stretch>
        </p:blipFill>
        <p:spPr bwMode="auto">
          <a:xfrm>
            <a:off x="5257800" y="2133600"/>
            <a:ext cx="609600" cy="609600"/>
          </a:xfrm>
          <a:prstGeom prst="rect">
            <a:avLst/>
          </a:prstGeom>
          <a:noFill/>
          <a:ln w="9525">
            <a:noFill/>
            <a:miter lim="800000"/>
            <a:headEnd/>
            <a:tailEnd/>
          </a:ln>
        </p:spPr>
      </p:pic>
      <p:pic>
        <p:nvPicPr>
          <p:cNvPr id="56326" name="图片 76806" descr="bee"/>
          <p:cNvPicPr>
            <a:picLocks noChangeAspect="1" noChangeArrowheads="1"/>
          </p:cNvPicPr>
          <p:nvPr/>
        </p:nvPicPr>
        <p:blipFill>
          <a:blip r:embed="rId3"/>
          <a:srcRect/>
          <a:stretch>
            <a:fillRect/>
          </a:stretch>
        </p:blipFill>
        <p:spPr bwMode="auto">
          <a:xfrm>
            <a:off x="6705600" y="1828800"/>
            <a:ext cx="533400" cy="533400"/>
          </a:xfrm>
          <a:prstGeom prst="rect">
            <a:avLst/>
          </a:prstGeom>
          <a:noFill/>
          <a:ln w="9525">
            <a:noFill/>
            <a:miter lim="800000"/>
            <a:headEnd/>
            <a:tailEnd/>
          </a:ln>
        </p:spPr>
      </p:pic>
      <p:pic>
        <p:nvPicPr>
          <p:cNvPr id="56327" name="图片 76807" descr="bee"/>
          <p:cNvPicPr>
            <a:picLocks noChangeAspect="1" noChangeArrowheads="1"/>
          </p:cNvPicPr>
          <p:nvPr/>
        </p:nvPicPr>
        <p:blipFill>
          <a:blip r:embed="rId3"/>
          <a:srcRect/>
          <a:stretch>
            <a:fillRect/>
          </a:stretch>
        </p:blipFill>
        <p:spPr bwMode="auto">
          <a:xfrm>
            <a:off x="3505200" y="3124200"/>
            <a:ext cx="533400" cy="533400"/>
          </a:xfrm>
          <a:prstGeom prst="rect">
            <a:avLst/>
          </a:prstGeom>
          <a:noFill/>
          <a:ln w="9525">
            <a:noFill/>
            <a:miter lim="800000"/>
            <a:headEnd/>
            <a:tailEnd/>
          </a:ln>
        </p:spPr>
      </p:pic>
      <p:pic>
        <p:nvPicPr>
          <p:cNvPr id="56328" name="图片 76808" descr="bee"/>
          <p:cNvPicPr>
            <a:picLocks noChangeAspect="1" noChangeArrowheads="1"/>
          </p:cNvPicPr>
          <p:nvPr/>
        </p:nvPicPr>
        <p:blipFill>
          <a:blip r:embed="rId3"/>
          <a:srcRect/>
          <a:stretch>
            <a:fillRect/>
          </a:stretch>
        </p:blipFill>
        <p:spPr bwMode="auto">
          <a:xfrm>
            <a:off x="8382000" y="1143000"/>
            <a:ext cx="457200" cy="457200"/>
          </a:xfrm>
          <a:prstGeom prst="rect">
            <a:avLst/>
          </a:prstGeom>
          <a:noFill/>
          <a:ln w="9525">
            <a:noFill/>
            <a:miter lim="800000"/>
            <a:headEnd/>
            <a:tailEnd/>
          </a:ln>
        </p:spPr>
      </p:pic>
      <p:pic>
        <p:nvPicPr>
          <p:cNvPr id="56329" name="图片 76809" descr="A2_082"/>
          <p:cNvPicPr>
            <a:picLocks noChangeAspect="1" noChangeArrowheads="1"/>
          </p:cNvPicPr>
          <p:nvPr/>
        </p:nvPicPr>
        <p:blipFill>
          <a:blip r:embed="rId4"/>
          <a:srcRect/>
          <a:stretch>
            <a:fillRect/>
          </a:stretch>
        </p:blipFill>
        <p:spPr bwMode="auto">
          <a:xfrm>
            <a:off x="3581400" y="4343400"/>
            <a:ext cx="885825" cy="971550"/>
          </a:xfrm>
          <a:prstGeom prst="rect">
            <a:avLst/>
          </a:prstGeom>
          <a:noFill/>
          <a:ln w="9525">
            <a:noFill/>
            <a:miter lim="800000"/>
            <a:headEnd/>
            <a:tailEnd/>
          </a:ln>
        </p:spPr>
      </p:pic>
      <p:pic>
        <p:nvPicPr>
          <p:cNvPr id="56330" name="图片 76810" descr="A2_082"/>
          <p:cNvPicPr>
            <a:picLocks noChangeAspect="1" noChangeArrowheads="1"/>
          </p:cNvPicPr>
          <p:nvPr/>
        </p:nvPicPr>
        <p:blipFill>
          <a:blip r:embed="rId4"/>
          <a:srcRect/>
          <a:stretch>
            <a:fillRect/>
          </a:stretch>
        </p:blipFill>
        <p:spPr bwMode="auto">
          <a:xfrm>
            <a:off x="2362200" y="3352800"/>
            <a:ext cx="885825" cy="971550"/>
          </a:xfrm>
          <a:prstGeom prst="rect">
            <a:avLst/>
          </a:prstGeom>
          <a:noFill/>
          <a:ln w="9525">
            <a:noFill/>
            <a:miter lim="800000"/>
            <a:headEnd/>
            <a:tailEnd/>
          </a:ln>
        </p:spPr>
      </p:pic>
      <p:pic>
        <p:nvPicPr>
          <p:cNvPr id="56331" name="图片 76811" descr="A2_082"/>
          <p:cNvPicPr>
            <a:picLocks noChangeAspect="1" noChangeArrowheads="1"/>
          </p:cNvPicPr>
          <p:nvPr/>
        </p:nvPicPr>
        <p:blipFill>
          <a:blip r:embed="rId4"/>
          <a:srcRect/>
          <a:stretch>
            <a:fillRect/>
          </a:stretch>
        </p:blipFill>
        <p:spPr bwMode="auto">
          <a:xfrm rot="3000000">
            <a:off x="4495800" y="3962401"/>
            <a:ext cx="885825" cy="971550"/>
          </a:xfrm>
          <a:prstGeom prst="rect">
            <a:avLst/>
          </a:prstGeom>
          <a:noFill/>
          <a:ln w="9525">
            <a:noFill/>
            <a:miter lim="800000"/>
            <a:headEnd/>
            <a:tailEnd/>
          </a:ln>
        </p:spPr>
      </p:pic>
      <p:pic>
        <p:nvPicPr>
          <p:cNvPr id="56332" name="图片 76812" descr="A2_082"/>
          <p:cNvPicPr>
            <a:picLocks noChangeAspect="1" noChangeArrowheads="1"/>
          </p:cNvPicPr>
          <p:nvPr/>
        </p:nvPicPr>
        <p:blipFill>
          <a:blip r:embed="rId4"/>
          <a:srcRect/>
          <a:stretch>
            <a:fillRect/>
          </a:stretch>
        </p:blipFill>
        <p:spPr bwMode="auto">
          <a:xfrm>
            <a:off x="4191000" y="4953000"/>
            <a:ext cx="885825" cy="971550"/>
          </a:xfrm>
          <a:prstGeom prst="rect">
            <a:avLst/>
          </a:prstGeom>
          <a:noFill/>
          <a:ln w="9525">
            <a:noFill/>
            <a:miter lim="800000"/>
            <a:headEnd/>
            <a:tailEnd/>
          </a:ln>
        </p:spPr>
      </p:pic>
      <p:pic>
        <p:nvPicPr>
          <p:cNvPr id="56333" name="图片 76813" descr="A2_082"/>
          <p:cNvPicPr>
            <a:picLocks noChangeAspect="1" noChangeArrowheads="1"/>
          </p:cNvPicPr>
          <p:nvPr/>
        </p:nvPicPr>
        <p:blipFill>
          <a:blip r:embed="rId4"/>
          <a:srcRect/>
          <a:stretch>
            <a:fillRect/>
          </a:stretch>
        </p:blipFill>
        <p:spPr bwMode="auto">
          <a:xfrm>
            <a:off x="3124200" y="4114800"/>
            <a:ext cx="885825" cy="971550"/>
          </a:xfrm>
          <a:prstGeom prst="rect">
            <a:avLst/>
          </a:prstGeom>
          <a:noFill/>
          <a:ln w="9525">
            <a:noFill/>
            <a:miter lim="800000"/>
            <a:headEnd/>
            <a:tailEnd/>
          </a:ln>
        </p:spPr>
      </p:pic>
      <p:pic>
        <p:nvPicPr>
          <p:cNvPr id="56334" name="图片 76814" descr="A2_082"/>
          <p:cNvPicPr>
            <a:picLocks noChangeAspect="1" noChangeArrowheads="1"/>
          </p:cNvPicPr>
          <p:nvPr/>
        </p:nvPicPr>
        <p:blipFill>
          <a:blip r:embed="rId4"/>
          <a:srcRect/>
          <a:stretch>
            <a:fillRect/>
          </a:stretch>
        </p:blipFill>
        <p:spPr bwMode="auto">
          <a:xfrm rot="5400000">
            <a:off x="6019800" y="5410201"/>
            <a:ext cx="885825" cy="971550"/>
          </a:xfrm>
          <a:prstGeom prst="rect">
            <a:avLst/>
          </a:prstGeom>
          <a:noFill/>
          <a:ln w="9525">
            <a:noFill/>
            <a:miter lim="800000"/>
            <a:headEnd/>
            <a:tailEnd/>
          </a:ln>
        </p:spPr>
      </p:pic>
      <p:pic>
        <p:nvPicPr>
          <p:cNvPr id="56335" name="图片 76815" descr="A2_082"/>
          <p:cNvPicPr>
            <a:picLocks noChangeAspect="1" noChangeArrowheads="1"/>
          </p:cNvPicPr>
          <p:nvPr/>
        </p:nvPicPr>
        <p:blipFill>
          <a:blip r:embed="rId4"/>
          <a:srcRect/>
          <a:stretch>
            <a:fillRect/>
          </a:stretch>
        </p:blipFill>
        <p:spPr bwMode="auto">
          <a:xfrm rot="3600000">
            <a:off x="5300662" y="3081338"/>
            <a:ext cx="885825" cy="971550"/>
          </a:xfrm>
          <a:prstGeom prst="rect">
            <a:avLst/>
          </a:prstGeom>
          <a:noFill/>
          <a:ln w="9525">
            <a:noFill/>
            <a:miter lim="800000"/>
            <a:headEnd/>
            <a:tailEnd/>
          </a:ln>
        </p:spPr>
      </p:pic>
      <p:pic>
        <p:nvPicPr>
          <p:cNvPr id="56336" name="图片 76816" descr="A2_082"/>
          <p:cNvPicPr>
            <a:picLocks noChangeAspect="1" noChangeArrowheads="1"/>
          </p:cNvPicPr>
          <p:nvPr/>
        </p:nvPicPr>
        <p:blipFill>
          <a:blip r:embed="rId4"/>
          <a:srcRect/>
          <a:stretch>
            <a:fillRect/>
          </a:stretch>
        </p:blipFill>
        <p:spPr bwMode="auto">
          <a:xfrm>
            <a:off x="5791200" y="3581400"/>
            <a:ext cx="885825" cy="971550"/>
          </a:xfrm>
          <a:prstGeom prst="rect">
            <a:avLst/>
          </a:prstGeom>
          <a:noFill/>
          <a:ln w="9525">
            <a:noFill/>
            <a:miter lim="800000"/>
            <a:headEnd/>
            <a:tailEnd/>
          </a:ln>
        </p:spPr>
      </p:pic>
      <p:pic>
        <p:nvPicPr>
          <p:cNvPr id="56337" name="图片 76817" descr="A2_082"/>
          <p:cNvPicPr>
            <a:picLocks noChangeAspect="1" noChangeArrowheads="1"/>
          </p:cNvPicPr>
          <p:nvPr/>
        </p:nvPicPr>
        <p:blipFill>
          <a:blip r:embed="rId4"/>
          <a:srcRect/>
          <a:stretch>
            <a:fillRect/>
          </a:stretch>
        </p:blipFill>
        <p:spPr bwMode="auto">
          <a:xfrm>
            <a:off x="2362200" y="4419600"/>
            <a:ext cx="885825" cy="971550"/>
          </a:xfrm>
          <a:prstGeom prst="rect">
            <a:avLst/>
          </a:prstGeom>
          <a:noFill/>
          <a:ln w="9525">
            <a:noFill/>
            <a:miter lim="800000"/>
            <a:headEnd/>
            <a:tailEnd/>
          </a:ln>
        </p:spPr>
      </p:pic>
      <p:sp>
        <p:nvSpPr>
          <p:cNvPr id="56338" name="矩形 76818"/>
          <p:cNvSpPr>
            <a:spLocks noChangeArrowheads="1" noChangeShapeType="1" noTextEdit="1"/>
          </p:cNvSpPr>
          <p:nvPr/>
        </p:nvSpPr>
        <p:spPr bwMode="auto">
          <a:xfrm>
            <a:off x="2819400" y="1143000"/>
            <a:ext cx="2438400" cy="1401763"/>
          </a:xfrm>
          <a:prstGeom prst="rect">
            <a:avLst/>
          </a:prstGeom>
        </p:spPr>
        <p:txBody>
          <a:bodyPr wrap="none" fromWordArt="1">
            <a:prstTxWarp prst="textDoubleWave1">
              <a:avLst>
                <a:gd name="adj1" fmla="val 6500"/>
                <a:gd name="adj2" fmla="val 0"/>
              </a:avLst>
            </a:prstTxWarp>
          </a:bodyPr>
          <a:lstStyle/>
          <a:p>
            <a:pPr algn="ctr"/>
            <a:r>
              <a:rPr lang="zh-CN" altLang="en-US" sz="9600" kern="10" spc="-960">
                <a:ln w="12700">
                  <a:solidFill>
                    <a:srgbClr val="000099"/>
                  </a:solidFill>
                  <a:round/>
                  <a:headEnd/>
                  <a:tailEnd/>
                </a:ln>
                <a:solidFill>
                  <a:srgbClr val="33CCFF"/>
                </a:solidFill>
                <a:effectLst>
                  <a:outerShdw dist="125724" dir="18900000" algn="ctr" rotWithShape="0">
                    <a:srgbClr val="000099"/>
                  </a:outerShdw>
                </a:effectLst>
                <a:latin typeface="宋体"/>
                <a:ea typeface="宋体"/>
              </a:rPr>
              <a:t>再见</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2289"/>
          <p:cNvSpPr>
            <a:spLocks noChangeArrowheads="1" noChangeShapeType="1" noTextEdit="1"/>
          </p:cNvSpPr>
          <p:nvPr/>
        </p:nvSpPr>
        <p:spPr bwMode="auto">
          <a:xfrm>
            <a:off x="611188" y="333375"/>
            <a:ext cx="1474787" cy="485775"/>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headEnd/>
                  <a:tailEnd/>
                </a:ln>
                <a:solidFill>
                  <a:srgbClr val="FF0000"/>
                </a:solidFill>
                <a:latin typeface="华文行楷"/>
                <a:ea typeface="华文行楷"/>
              </a:rPr>
              <a:t>文体</a:t>
            </a:r>
          </a:p>
        </p:txBody>
      </p:sp>
      <p:sp>
        <p:nvSpPr>
          <p:cNvPr id="9219" name="矩形 12290"/>
          <p:cNvSpPr>
            <a:spLocks noChangeArrowheads="1" noChangeShapeType="1" noTextEdit="1"/>
          </p:cNvSpPr>
          <p:nvPr/>
        </p:nvSpPr>
        <p:spPr bwMode="auto">
          <a:xfrm>
            <a:off x="2771775" y="333375"/>
            <a:ext cx="1400175" cy="485775"/>
          </a:xfrm>
          <a:prstGeom prst="rect">
            <a:avLst/>
          </a:prstGeom>
        </p:spPr>
        <p:txBody>
          <a:bodyPr wrap="none" fromWordArt="1">
            <a:prstTxWarp prst="textPlain">
              <a:avLst>
                <a:gd name="adj" fmla="val 50000"/>
              </a:avLst>
            </a:prstTxWarp>
          </a:bodyPr>
          <a:lstStyle/>
          <a:p>
            <a:pPr algn="ctr"/>
            <a:r>
              <a:rPr lang="zh-CN" altLang="en-US" sz="3600" b="1" kern="10">
                <a:ln w="9525">
                  <a:solidFill>
                    <a:schemeClr val="tx1"/>
                  </a:solidFill>
                  <a:round/>
                  <a:headEnd/>
                  <a:tailEnd/>
                </a:ln>
                <a:solidFill>
                  <a:schemeClr val="tx2"/>
                </a:solidFill>
                <a:latin typeface="华文行楷"/>
                <a:ea typeface="华文行楷"/>
              </a:rPr>
              <a:t>散文诗</a:t>
            </a:r>
          </a:p>
        </p:txBody>
      </p:sp>
      <p:sp>
        <p:nvSpPr>
          <p:cNvPr id="12292" name="文本框 12291"/>
          <p:cNvSpPr txBox="1">
            <a:spLocks noChangeArrowheads="1"/>
          </p:cNvSpPr>
          <p:nvPr/>
        </p:nvSpPr>
        <p:spPr bwMode="auto">
          <a:xfrm>
            <a:off x="0" y="1052513"/>
            <a:ext cx="9190038" cy="1066800"/>
          </a:xfrm>
          <a:prstGeom prst="rect">
            <a:avLst/>
          </a:prstGeom>
          <a:noFill/>
          <a:ln w="9525">
            <a:noFill/>
            <a:miter lim="800000"/>
            <a:headEnd/>
            <a:tailEnd/>
          </a:ln>
        </p:spPr>
        <p:txBody>
          <a:bodyPr wrap="none">
            <a:spAutoFit/>
          </a:bodyPr>
          <a:lstStyle/>
          <a:p>
            <a:r>
              <a:rPr lang="en-US" altLang="zh-CN" sz="3200" b="1">
                <a:latin typeface="Verdana" pitchFamily="34" charset="0"/>
                <a:ea typeface="黑体" pitchFamily="49" charset="-122"/>
              </a:rPr>
              <a:t>     </a:t>
            </a:r>
            <a:r>
              <a:rPr lang="zh-CN" altLang="en-US" sz="3200" b="1">
                <a:latin typeface="Verdana" pitchFamily="34" charset="0"/>
                <a:ea typeface="黑体" pitchFamily="49" charset="-122"/>
              </a:rPr>
              <a:t>介乎诗与散文之间</a:t>
            </a:r>
            <a:r>
              <a:rPr lang="en-US" altLang="zh-CN" sz="3200" b="1">
                <a:latin typeface="Verdana" pitchFamily="34" charset="0"/>
                <a:ea typeface="黑体" pitchFamily="49" charset="-122"/>
              </a:rPr>
              <a:t>,</a:t>
            </a:r>
            <a:r>
              <a:rPr lang="zh-CN" altLang="en-US" sz="3200" b="1">
                <a:latin typeface="Verdana" pitchFamily="34" charset="0"/>
                <a:ea typeface="黑体" pitchFamily="49" charset="-122"/>
              </a:rPr>
              <a:t>兼有诗与散文特点的一种现</a:t>
            </a:r>
          </a:p>
          <a:p>
            <a:r>
              <a:rPr lang="zh-CN" altLang="en-US" sz="3200" b="1">
                <a:latin typeface="Verdana" pitchFamily="34" charset="0"/>
                <a:ea typeface="黑体" pitchFamily="49" charset="-122"/>
              </a:rPr>
              <a:t>代抒情文学样式</a:t>
            </a:r>
            <a:r>
              <a:rPr lang="en-US" altLang="zh-CN" sz="3200" b="1">
                <a:latin typeface="Verdana" pitchFamily="34" charset="0"/>
                <a:ea typeface="黑体" pitchFamily="49" charset="-122"/>
              </a:rPr>
              <a:t>.</a:t>
            </a:r>
          </a:p>
        </p:txBody>
      </p:sp>
      <p:sp>
        <p:nvSpPr>
          <p:cNvPr id="12293" name="文本框 12292"/>
          <p:cNvSpPr txBox="1">
            <a:spLocks noChangeArrowheads="1"/>
          </p:cNvSpPr>
          <p:nvPr/>
        </p:nvSpPr>
        <p:spPr bwMode="auto">
          <a:xfrm>
            <a:off x="0" y="2349500"/>
            <a:ext cx="9191625" cy="1557338"/>
          </a:xfrm>
          <a:prstGeom prst="rect">
            <a:avLst/>
          </a:prstGeom>
          <a:noFill/>
          <a:ln w="9525">
            <a:noFill/>
            <a:miter lim="800000"/>
            <a:headEnd/>
            <a:tailEnd/>
          </a:ln>
        </p:spPr>
        <p:txBody>
          <a:bodyPr wrap="none">
            <a:spAutoFit/>
          </a:bodyPr>
          <a:lstStyle/>
          <a:p>
            <a:r>
              <a:rPr lang="en-US" altLang="zh-CN" sz="3200" b="1">
                <a:latin typeface="Verdana" pitchFamily="34" charset="0"/>
                <a:ea typeface="黑体" pitchFamily="49" charset="-122"/>
              </a:rPr>
              <a:t>     </a:t>
            </a:r>
            <a:r>
              <a:rPr lang="zh-CN" altLang="en-US" sz="3200" b="1">
                <a:latin typeface="Verdana" pitchFamily="34" charset="0"/>
                <a:ea typeface="黑体" pitchFamily="49" charset="-122"/>
              </a:rPr>
              <a:t>从本质上看</a:t>
            </a:r>
            <a:r>
              <a:rPr lang="en-US" altLang="zh-CN" sz="3200" b="1">
                <a:latin typeface="Verdana" pitchFamily="34" charset="0"/>
                <a:ea typeface="黑体" pitchFamily="49" charset="-122"/>
              </a:rPr>
              <a:t>,</a:t>
            </a:r>
            <a:r>
              <a:rPr lang="zh-CN" altLang="en-US" sz="3200" b="1">
                <a:latin typeface="Verdana" pitchFamily="34" charset="0"/>
                <a:ea typeface="黑体" pitchFamily="49" charset="-122"/>
              </a:rPr>
              <a:t>它有诗的意境，诗的情绪和幻想；</a:t>
            </a:r>
          </a:p>
          <a:p>
            <a:r>
              <a:rPr lang="zh-CN" altLang="en-US" sz="3200" b="1">
                <a:latin typeface="Verdana" pitchFamily="34" charset="0"/>
                <a:ea typeface="黑体" pitchFamily="49" charset="-122"/>
              </a:rPr>
              <a:t>从形式上看，它和散文一样，不分行，不押韵，</a:t>
            </a:r>
          </a:p>
          <a:p>
            <a:r>
              <a:rPr lang="zh-CN" altLang="en-US" sz="3200" b="1">
                <a:latin typeface="Verdana" pitchFamily="34" charset="0"/>
                <a:ea typeface="黑体" pitchFamily="49" charset="-122"/>
              </a:rPr>
              <a:t>语言比较自由。</a:t>
            </a:r>
          </a:p>
        </p:txBody>
      </p:sp>
      <p:sp>
        <p:nvSpPr>
          <p:cNvPr id="12294" name="文本框 12293"/>
          <p:cNvSpPr txBox="1">
            <a:spLocks noChangeArrowheads="1"/>
          </p:cNvSpPr>
          <p:nvPr/>
        </p:nvSpPr>
        <p:spPr bwMode="auto">
          <a:xfrm>
            <a:off x="-46038" y="3933825"/>
            <a:ext cx="9042401" cy="1066800"/>
          </a:xfrm>
          <a:prstGeom prst="rect">
            <a:avLst/>
          </a:prstGeom>
          <a:noFill/>
          <a:ln w="9525">
            <a:noFill/>
            <a:miter lim="800000"/>
            <a:headEnd/>
            <a:tailEnd/>
          </a:ln>
        </p:spPr>
        <p:txBody>
          <a:bodyPr wrap="none">
            <a:spAutoFit/>
          </a:bodyPr>
          <a:lstStyle/>
          <a:p>
            <a:r>
              <a:rPr lang="en-US" altLang="zh-CN" sz="3200" b="1">
                <a:latin typeface="Verdana" pitchFamily="34" charset="0"/>
                <a:ea typeface="黑体" pitchFamily="49" charset="-122"/>
              </a:rPr>
              <a:t>     </a:t>
            </a:r>
            <a:r>
              <a:rPr lang="zh-CN" altLang="en-US" sz="3200" b="1">
                <a:latin typeface="Verdana" pitchFamily="34" charset="0"/>
                <a:ea typeface="黑体" pitchFamily="49" charset="-122"/>
              </a:rPr>
              <a:t>鲁迅的散文诗集</a:t>
            </a:r>
            <a:r>
              <a:rPr lang="en-US" altLang="zh-CN" sz="3200" b="1">
                <a:latin typeface="Verdana" pitchFamily="34" charset="0"/>
                <a:ea typeface="黑体" pitchFamily="49" charset="-122"/>
              </a:rPr>
              <a:t>《</a:t>
            </a:r>
            <a:r>
              <a:rPr lang="zh-CN" altLang="en-US" sz="3200" b="1">
                <a:latin typeface="Verdana" pitchFamily="34" charset="0"/>
                <a:ea typeface="黑体" pitchFamily="49" charset="-122"/>
              </a:rPr>
              <a:t>野草</a:t>
            </a:r>
            <a:r>
              <a:rPr lang="en-US" altLang="zh-CN" sz="3200" b="1">
                <a:latin typeface="Verdana" pitchFamily="34" charset="0"/>
                <a:ea typeface="黑体" pitchFamily="49" charset="-122"/>
              </a:rPr>
              <a:t>》</a:t>
            </a:r>
            <a:r>
              <a:rPr lang="zh-CN" altLang="en-US" sz="3200" b="1">
                <a:latin typeface="Verdana" pitchFamily="34" charset="0"/>
                <a:ea typeface="黑体" pitchFamily="49" charset="-122"/>
              </a:rPr>
              <a:t>是其中成就最高、影</a:t>
            </a:r>
          </a:p>
          <a:p>
            <a:r>
              <a:rPr lang="zh-CN" altLang="en-US" sz="3200" b="1">
                <a:latin typeface="Verdana" pitchFamily="34" charset="0"/>
                <a:ea typeface="黑体" pitchFamily="49" charset="-122"/>
              </a:rPr>
              <a:t>响最大者。</a:t>
            </a:r>
          </a:p>
        </p:txBody>
      </p:sp>
      <p:sp>
        <p:nvSpPr>
          <p:cNvPr id="8198"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 to="" calcmode="lin" valueType="num">
                                      <p:cBhvr>
                                        <p:cTn id="12" dur="1" fill="hold"/>
                                        <p:tgtEl>
                                          <p:spTgt spid="921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2292"/>
                                        </p:tgtEl>
                                        <p:attrNameLst>
                                          <p:attrName>style.visibility</p:attrName>
                                        </p:attrNameLst>
                                      </p:cBhvr>
                                      <p:to>
                                        <p:strVal val="visible"/>
                                      </p:to>
                                    </p:set>
                                    <p:anim to="" calcmode="lin" valueType="num">
                                      <p:cBhvr>
                                        <p:cTn id="17" dur="1" fill="hold"/>
                                        <p:tgtEl>
                                          <p:spTgt spid="12292"/>
                                        </p:tgtEl>
                                      </p:cBhvr>
                                    </p:anim>
                                  </p:childTnLst>
                                </p:cTn>
                              </p:par>
                            </p:childTnLst>
                          </p:cTn>
                        </p:par>
                        <p:par>
                          <p:cTn id="18" fill="hold">
                            <p:stCondLst>
                              <p:cond delay="1"/>
                            </p:stCondLst>
                            <p:childTnLst>
                              <p:par>
                                <p:cTn id="19" presetID="24" presetClass="entr" presetSubtype="0" fill="hold" grpId="0" nodeType="afterEffect">
                                  <p:stCondLst>
                                    <p:cond delay="0"/>
                                  </p:stCondLst>
                                  <p:childTnLst>
                                    <p:set>
                                      <p:cBhvr>
                                        <p:cTn id="20" dur="1" fill="hold">
                                          <p:stCondLst>
                                            <p:cond delay="0"/>
                                          </p:stCondLst>
                                        </p:cTn>
                                        <p:tgtEl>
                                          <p:spTgt spid="12293"/>
                                        </p:tgtEl>
                                        <p:attrNameLst>
                                          <p:attrName>style.visibility</p:attrName>
                                        </p:attrNameLst>
                                      </p:cBhvr>
                                      <p:to>
                                        <p:strVal val="visible"/>
                                      </p:to>
                                    </p:set>
                                    <p:anim to="" calcmode="lin" valueType="num">
                                      <p:cBhvr>
                                        <p:cTn id="21" dur="1" fill="hold"/>
                                        <p:tgtEl>
                                          <p:spTgt spid="12293"/>
                                        </p:tgtEl>
                                      </p:cBhvr>
                                    </p:anim>
                                  </p:childTnLst>
                                </p:cTn>
                              </p:par>
                            </p:childTnLst>
                          </p:cTn>
                        </p:par>
                        <p:par>
                          <p:cTn id="22" fill="hold">
                            <p:stCondLst>
                              <p:cond delay="2"/>
                            </p:stCondLst>
                            <p:childTnLst>
                              <p:par>
                                <p:cTn id="23" presetID="24" presetClass="entr" presetSubtype="0" fill="hold" grpId="0" nodeType="afterEffect">
                                  <p:stCondLst>
                                    <p:cond delay="0"/>
                                  </p:stCondLst>
                                  <p:childTnLst>
                                    <p:set>
                                      <p:cBhvr>
                                        <p:cTn id="24" dur="1" fill="hold">
                                          <p:stCondLst>
                                            <p:cond delay="0"/>
                                          </p:stCondLst>
                                        </p:cTn>
                                        <p:tgtEl>
                                          <p:spTgt spid="12294"/>
                                        </p:tgtEl>
                                        <p:attrNameLst>
                                          <p:attrName>style.visibility</p:attrName>
                                        </p:attrNameLst>
                                      </p:cBhvr>
                                      <p:to>
                                        <p:strVal val="visible"/>
                                      </p:to>
                                    </p:set>
                                    <p:anim to="" calcmode="lin" valueType="num">
                                      <p:cBhvr>
                                        <p:cTn id="25" dur="1" fill="hold"/>
                                        <p:tgtEl>
                                          <p:spTgt spid="1229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nimBg="1"/>
      <p:bldP spid="12292" grpId="0"/>
      <p:bldP spid="12293" grpId="0"/>
      <p:bldP spid="122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22529" descr="BJ_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218" name="文本框 22530"/>
          <p:cNvSpPr txBox="1">
            <a:spLocks noChangeArrowheads="1"/>
          </p:cNvSpPr>
          <p:nvPr/>
        </p:nvSpPr>
        <p:spPr bwMode="auto">
          <a:xfrm>
            <a:off x="4114800" y="0"/>
            <a:ext cx="4648200" cy="823913"/>
          </a:xfrm>
          <a:prstGeom prst="rect">
            <a:avLst/>
          </a:prstGeom>
          <a:noFill/>
          <a:ln w="9525">
            <a:noFill/>
            <a:miter lim="800000"/>
            <a:headEnd/>
            <a:tailEnd/>
          </a:ln>
        </p:spPr>
        <p:txBody>
          <a:bodyPr>
            <a:spAutoFit/>
          </a:bodyPr>
          <a:lstStyle/>
          <a:p>
            <a:pPr>
              <a:spcBef>
                <a:spcPct val="50000"/>
              </a:spcBef>
            </a:pPr>
            <a:r>
              <a:rPr lang="zh-CN" altLang="en-US" sz="4800">
                <a:ea typeface="隶书" pitchFamily="49" charset="-122"/>
              </a:rPr>
              <a:t>给下列红色注音</a:t>
            </a:r>
          </a:p>
        </p:txBody>
      </p:sp>
      <p:sp>
        <p:nvSpPr>
          <p:cNvPr id="9219" name="文本框 22531"/>
          <p:cNvSpPr txBox="1">
            <a:spLocks noChangeArrowheads="1"/>
          </p:cNvSpPr>
          <p:nvPr/>
        </p:nvSpPr>
        <p:spPr bwMode="auto">
          <a:xfrm>
            <a:off x="1524000" y="2362200"/>
            <a:ext cx="6553200" cy="2771775"/>
          </a:xfrm>
          <a:prstGeom prst="rect">
            <a:avLst/>
          </a:prstGeom>
          <a:noFill/>
          <a:ln w="9525">
            <a:noFill/>
            <a:miter lim="800000"/>
            <a:headEnd/>
            <a:tailEnd/>
          </a:ln>
        </p:spPr>
        <p:txBody>
          <a:bodyPr>
            <a:spAutoFit/>
          </a:bodyPr>
          <a:lstStyle/>
          <a:p>
            <a:pPr>
              <a:spcBef>
                <a:spcPct val="50000"/>
              </a:spcBef>
            </a:pPr>
            <a:r>
              <a:rPr lang="zh-CN" altLang="en-US" sz="4400" b="1">
                <a:solidFill>
                  <a:srgbClr val="FF3300"/>
                </a:solidFill>
              </a:rPr>
              <a:t>凛</a:t>
            </a:r>
            <a:r>
              <a:rPr lang="zh-CN" altLang="en-US" sz="4400" b="1">
                <a:solidFill>
                  <a:srgbClr val="0000FF"/>
                </a:solidFill>
              </a:rPr>
              <a:t>冽       </a:t>
            </a:r>
            <a:r>
              <a:rPr lang="zh-CN" altLang="en-US" sz="4400" b="1">
                <a:solidFill>
                  <a:srgbClr val="FF3300"/>
                </a:solidFill>
              </a:rPr>
              <a:t>褪</a:t>
            </a:r>
            <a:r>
              <a:rPr lang="zh-CN" altLang="en-US" sz="4400" b="1">
                <a:solidFill>
                  <a:srgbClr val="0000FF"/>
                </a:solidFill>
              </a:rPr>
              <a:t>尽       脂粉</a:t>
            </a:r>
            <a:r>
              <a:rPr lang="zh-CN" altLang="en-US" sz="4400" b="1">
                <a:solidFill>
                  <a:srgbClr val="FF3300"/>
                </a:solidFill>
              </a:rPr>
              <a:t>奁 </a:t>
            </a:r>
            <a:r>
              <a:rPr lang="zh-CN" altLang="en-US" sz="4400" b="1">
                <a:solidFill>
                  <a:srgbClr val="0000FF"/>
                </a:solidFill>
              </a:rPr>
              <a:t>    </a:t>
            </a:r>
          </a:p>
          <a:p>
            <a:pPr>
              <a:spcBef>
                <a:spcPct val="50000"/>
              </a:spcBef>
            </a:pPr>
            <a:endParaRPr lang="zh-CN" altLang="en-US" sz="4400" b="1">
              <a:solidFill>
                <a:srgbClr val="0000FF"/>
              </a:solidFill>
            </a:endParaRPr>
          </a:p>
          <a:p>
            <a:pPr>
              <a:spcBef>
                <a:spcPct val="50000"/>
              </a:spcBef>
            </a:pPr>
            <a:r>
              <a:rPr lang="zh-CN" altLang="en-US" sz="4400" b="1">
                <a:solidFill>
                  <a:srgbClr val="FF3300"/>
                </a:solidFill>
              </a:rPr>
              <a:t>磬</a:t>
            </a:r>
            <a:r>
              <a:rPr lang="zh-CN" altLang="en-US" sz="4400" b="1">
                <a:solidFill>
                  <a:srgbClr val="0000FF"/>
                </a:solidFill>
              </a:rPr>
              <a:t>口       陈</a:t>
            </a:r>
            <a:r>
              <a:rPr lang="zh-CN" altLang="en-US" sz="4400" b="1">
                <a:solidFill>
                  <a:srgbClr val="FF3300"/>
                </a:solidFill>
              </a:rPr>
              <a:t>淏</a:t>
            </a:r>
            <a:r>
              <a:rPr lang="zh-CN" altLang="en-US" sz="4400" b="1">
                <a:solidFill>
                  <a:srgbClr val="0000FF"/>
                </a:solidFill>
              </a:rPr>
              <a:t>子   </a:t>
            </a:r>
            <a:r>
              <a:rPr lang="zh-CN" altLang="en-US" sz="4400" b="1">
                <a:solidFill>
                  <a:srgbClr val="FF3300"/>
                </a:solidFill>
              </a:rPr>
              <a:t>朔</a:t>
            </a:r>
            <a:r>
              <a:rPr lang="zh-CN" altLang="en-US" sz="4400" b="1">
                <a:solidFill>
                  <a:srgbClr val="0000FF"/>
                </a:solidFill>
              </a:rPr>
              <a:t>方</a:t>
            </a:r>
          </a:p>
        </p:txBody>
      </p:sp>
      <p:sp>
        <p:nvSpPr>
          <p:cNvPr id="22533" name="文本框 22532"/>
          <p:cNvSpPr txBox="1">
            <a:spLocks noChangeArrowheads="1"/>
          </p:cNvSpPr>
          <p:nvPr/>
        </p:nvSpPr>
        <p:spPr bwMode="auto">
          <a:xfrm>
            <a:off x="1600200" y="1828800"/>
            <a:ext cx="1066800" cy="641350"/>
          </a:xfrm>
          <a:prstGeom prst="rect">
            <a:avLst/>
          </a:prstGeom>
          <a:noFill/>
          <a:ln w="9525">
            <a:noFill/>
            <a:miter lim="800000"/>
            <a:headEnd/>
            <a:tailEnd/>
          </a:ln>
        </p:spPr>
        <p:txBody>
          <a:bodyPr>
            <a:spAutoFit/>
          </a:bodyPr>
          <a:lstStyle/>
          <a:p>
            <a:pPr>
              <a:spcBef>
                <a:spcPct val="50000"/>
              </a:spcBef>
            </a:pPr>
            <a:r>
              <a:rPr lang="en-US" altLang="zh-CN" sz="3600" b="1">
                <a:solidFill>
                  <a:srgbClr val="FF3300"/>
                </a:solidFill>
              </a:rPr>
              <a:t>lǐn</a:t>
            </a:r>
          </a:p>
        </p:txBody>
      </p:sp>
      <p:sp>
        <p:nvSpPr>
          <p:cNvPr id="22534" name="文本框 22533"/>
          <p:cNvSpPr txBox="1">
            <a:spLocks noChangeArrowheads="1"/>
          </p:cNvSpPr>
          <p:nvPr/>
        </p:nvSpPr>
        <p:spPr bwMode="auto">
          <a:xfrm>
            <a:off x="3810000" y="1828800"/>
            <a:ext cx="1371600" cy="641350"/>
          </a:xfrm>
          <a:prstGeom prst="rect">
            <a:avLst/>
          </a:prstGeom>
          <a:noFill/>
          <a:ln w="9525">
            <a:noFill/>
            <a:miter lim="800000"/>
            <a:headEnd/>
            <a:tailEnd/>
          </a:ln>
        </p:spPr>
        <p:txBody>
          <a:bodyPr>
            <a:spAutoFit/>
          </a:bodyPr>
          <a:lstStyle/>
          <a:p>
            <a:pPr>
              <a:spcBef>
                <a:spcPct val="50000"/>
              </a:spcBef>
            </a:pPr>
            <a:r>
              <a:rPr lang="en-US" altLang="zh-CN" sz="3600">
                <a:solidFill>
                  <a:srgbClr val="FF3300"/>
                </a:solidFill>
              </a:rPr>
              <a:t>tuì</a:t>
            </a:r>
          </a:p>
        </p:txBody>
      </p:sp>
      <p:sp>
        <p:nvSpPr>
          <p:cNvPr id="22535" name="文本框 22534"/>
          <p:cNvSpPr txBox="1">
            <a:spLocks noChangeArrowheads="1"/>
          </p:cNvSpPr>
          <p:nvPr/>
        </p:nvSpPr>
        <p:spPr bwMode="auto">
          <a:xfrm>
            <a:off x="7010400" y="1752600"/>
            <a:ext cx="1143000" cy="641350"/>
          </a:xfrm>
          <a:prstGeom prst="rect">
            <a:avLst/>
          </a:prstGeom>
          <a:noFill/>
          <a:ln w="9525">
            <a:noFill/>
            <a:miter lim="800000"/>
            <a:headEnd/>
            <a:tailEnd/>
          </a:ln>
        </p:spPr>
        <p:txBody>
          <a:bodyPr>
            <a:spAutoFit/>
          </a:bodyPr>
          <a:lstStyle/>
          <a:p>
            <a:pPr>
              <a:spcBef>
                <a:spcPct val="50000"/>
              </a:spcBef>
            </a:pPr>
            <a:r>
              <a:rPr lang="en-US" altLang="zh-CN" sz="3600">
                <a:solidFill>
                  <a:srgbClr val="FF3300"/>
                </a:solidFill>
              </a:rPr>
              <a:t>lián</a:t>
            </a:r>
          </a:p>
        </p:txBody>
      </p:sp>
      <p:sp>
        <p:nvSpPr>
          <p:cNvPr id="22536" name="文本框 22535"/>
          <p:cNvSpPr txBox="1">
            <a:spLocks noChangeArrowheads="1"/>
          </p:cNvSpPr>
          <p:nvPr/>
        </p:nvSpPr>
        <p:spPr bwMode="auto">
          <a:xfrm>
            <a:off x="1524000" y="3886200"/>
            <a:ext cx="1447800" cy="641350"/>
          </a:xfrm>
          <a:prstGeom prst="rect">
            <a:avLst/>
          </a:prstGeom>
          <a:noFill/>
          <a:ln w="9525">
            <a:noFill/>
            <a:miter lim="800000"/>
            <a:headEnd/>
            <a:tailEnd/>
          </a:ln>
        </p:spPr>
        <p:txBody>
          <a:bodyPr>
            <a:spAutoFit/>
          </a:bodyPr>
          <a:lstStyle/>
          <a:p>
            <a:pPr>
              <a:spcBef>
                <a:spcPct val="50000"/>
              </a:spcBef>
            </a:pPr>
            <a:r>
              <a:rPr lang="en-US" altLang="zh-CN" sz="3600">
                <a:solidFill>
                  <a:srgbClr val="FF3300"/>
                </a:solidFill>
              </a:rPr>
              <a:t>qìng</a:t>
            </a:r>
          </a:p>
        </p:txBody>
      </p:sp>
      <p:sp>
        <p:nvSpPr>
          <p:cNvPr id="22537" name="文本框 22536"/>
          <p:cNvSpPr txBox="1">
            <a:spLocks noChangeArrowheads="1"/>
          </p:cNvSpPr>
          <p:nvPr/>
        </p:nvSpPr>
        <p:spPr bwMode="auto">
          <a:xfrm>
            <a:off x="4191000" y="3886200"/>
            <a:ext cx="1295400" cy="641350"/>
          </a:xfrm>
          <a:prstGeom prst="rect">
            <a:avLst/>
          </a:prstGeom>
          <a:noFill/>
          <a:ln w="9525">
            <a:noFill/>
            <a:miter lim="800000"/>
            <a:headEnd/>
            <a:tailEnd/>
          </a:ln>
        </p:spPr>
        <p:txBody>
          <a:bodyPr>
            <a:spAutoFit/>
          </a:bodyPr>
          <a:lstStyle/>
          <a:p>
            <a:pPr>
              <a:spcBef>
                <a:spcPct val="50000"/>
              </a:spcBef>
            </a:pPr>
            <a:r>
              <a:rPr lang="en-US" altLang="zh-CN" sz="3600">
                <a:solidFill>
                  <a:srgbClr val="FF3300"/>
                </a:solidFill>
              </a:rPr>
              <a:t>hào</a:t>
            </a:r>
          </a:p>
        </p:txBody>
      </p:sp>
      <p:sp>
        <p:nvSpPr>
          <p:cNvPr id="22538" name="文本框 22537"/>
          <p:cNvSpPr txBox="1">
            <a:spLocks noChangeArrowheads="1"/>
          </p:cNvSpPr>
          <p:nvPr/>
        </p:nvSpPr>
        <p:spPr bwMode="auto">
          <a:xfrm>
            <a:off x="5638800" y="3962400"/>
            <a:ext cx="2438400" cy="641350"/>
          </a:xfrm>
          <a:prstGeom prst="rect">
            <a:avLst/>
          </a:prstGeom>
          <a:noFill/>
          <a:ln w="9525">
            <a:noFill/>
            <a:miter lim="800000"/>
            <a:headEnd/>
            <a:tailEnd/>
          </a:ln>
        </p:spPr>
        <p:txBody>
          <a:bodyPr>
            <a:spAutoFit/>
          </a:bodyPr>
          <a:lstStyle/>
          <a:p>
            <a:pPr>
              <a:spcBef>
                <a:spcPct val="50000"/>
              </a:spcBef>
            </a:pPr>
            <a:r>
              <a:rPr lang="en-US" altLang="zh-CN" sz="3600">
                <a:solidFill>
                  <a:srgbClr val="FF3300"/>
                </a:solidFill>
              </a:rPr>
              <a:t>shuò</a:t>
            </a:r>
          </a:p>
        </p:txBody>
      </p:sp>
      <p:pic>
        <p:nvPicPr>
          <p:cNvPr id="9226" name="图片 22539" descr="动态蝴蝶"/>
          <p:cNvPicPr>
            <a:picLocks noChangeAspect="1" noChangeArrowheads="1"/>
          </p:cNvPicPr>
          <p:nvPr/>
        </p:nvPicPr>
        <p:blipFill>
          <a:blip r:embed="rId3" cstate="print"/>
          <a:srcRect/>
          <a:stretch>
            <a:fillRect/>
          </a:stretch>
        </p:blipFill>
        <p:spPr bwMode="auto">
          <a:xfrm>
            <a:off x="1295400" y="990600"/>
            <a:ext cx="6096000" cy="422275"/>
          </a:xfrm>
          <a:prstGeom prst="rect">
            <a:avLst/>
          </a:prstGeom>
          <a:noFill/>
          <a:ln w="9525">
            <a:noFill/>
            <a:miter lim="800000"/>
            <a:headEnd/>
            <a:tailEnd/>
          </a:ln>
        </p:spPr>
      </p:pic>
      <p:sp>
        <p:nvSpPr>
          <p:cNvPr id="9227" name="矩形 22540"/>
          <p:cNvSpPr>
            <a:spLocks noChangeArrowheads="1" noChangeShapeType="1" noTextEdit="1"/>
          </p:cNvSpPr>
          <p:nvPr/>
        </p:nvSpPr>
        <p:spPr bwMode="auto">
          <a:xfrm>
            <a:off x="304800" y="0"/>
            <a:ext cx="3429000" cy="1263650"/>
          </a:xfrm>
          <a:prstGeom prst="rect">
            <a:avLst/>
          </a:prstGeom>
        </p:spPr>
        <p:txBody>
          <a:bodyPr wrap="none" fromWordArt="1">
            <a:prstTxWarp prst="textSlantUp">
              <a:avLst>
                <a:gd name="adj" fmla="val 32056"/>
              </a:avLst>
            </a:prstTxWarp>
          </a:bodyPr>
          <a:lstStyle/>
          <a:p>
            <a:pPr algn="ctr"/>
            <a:r>
              <a:rPr lang="zh-CN" altLang="en-US" sz="44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黑体"/>
                <a:ea typeface="黑体"/>
              </a:rPr>
              <a:t>一、检查预习</a:t>
            </a:r>
          </a:p>
        </p:txBody>
      </p:sp>
      <p:sp>
        <p:nvSpPr>
          <p:cNvPr id="9228" name="日期占位符 1"/>
          <p:cNvSpPr>
            <a:spLocks noGrp="1" noChangeArrowheads="1"/>
          </p:cNvSpPr>
          <p:nvPr>
            <p:ph type="dt" sz="quarter" idx="10"/>
          </p:nvPr>
        </p:nvSpPr>
        <p:spPr bwMode="auto">
          <a:noFill/>
          <a:ln>
            <a:miter lim="800000"/>
            <a:headEnd/>
            <a:tailEnd/>
          </a:ln>
        </p:spPr>
        <p:txBody>
          <a:bodyPr vert="horz" wrap="square" lIns="91440" tIns="45720" rIns="91440" bIns="45720" numCol="1" anchorCtr="0" compatLnSpc="1">
            <a:prstTxWarp prst="textNoShape">
              <a:avLst/>
            </a:prstTxWarp>
          </a:bodyPr>
          <a:lstStyle/>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25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25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25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25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25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P spid="22534" grpId="0"/>
      <p:bldP spid="22535" grpId="0"/>
      <p:bldP spid="22536" grpId="0"/>
      <p:bldP spid="22537" grpId="0"/>
      <p:bldP spid="225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23556" descr="BJ_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242" name="标题 23554"/>
          <p:cNvSpPr>
            <a:spLocks noGrp="1" noRot="1" noChangeArrowheads="1"/>
          </p:cNvSpPr>
          <p:nvPr>
            <p:ph type="title"/>
          </p:nvPr>
        </p:nvSpPr>
        <p:spPr/>
        <p:txBody>
          <a:bodyPr/>
          <a:lstStyle/>
          <a:p>
            <a:pPr algn="l"/>
            <a:r>
              <a:rPr lang="zh-CN" altLang="en-US" sz="4800" b="1" smtClean="0">
                <a:solidFill>
                  <a:srgbClr val="000000"/>
                </a:solidFill>
              </a:rPr>
              <a:t>解释下列词语</a:t>
            </a:r>
            <a:r>
              <a:rPr lang="zh-CN" altLang="en-US" smtClean="0"/>
              <a:t> </a:t>
            </a:r>
          </a:p>
        </p:txBody>
      </p:sp>
      <p:sp>
        <p:nvSpPr>
          <p:cNvPr id="10243" name="文本占位符 23555"/>
          <p:cNvSpPr>
            <a:spLocks noGrp="1" noRot="1" noChangeArrowheads="1"/>
          </p:cNvSpPr>
          <p:nvPr>
            <p:ph idx="1"/>
          </p:nvPr>
        </p:nvSpPr>
        <p:spPr>
          <a:xfrm>
            <a:off x="685800" y="1981200"/>
            <a:ext cx="8458200" cy="4114800"/>
          </a:xfrm>
        </p:spPr>
        <p:txBody>
          <a:bodyPr/>
          <a:lstStyle/>
          <a:p>
            <a:pPr>
              <a:lnSpc>
                <a:spcPct val="90000"/>
              </a:lnSpc>
            </a:pPr>
            <a:r>
              <a:rPr lang="zh-CN" altLang="en-US" sz="4000" b="1" smtClean="0">
                <a:solidFill>
                  <a:srgbClr val="CC0000"/>
                </a:solidFill>
                <a:ea typeface="华文新魏" pitchFamily="2" charset="-122"/>
              </a:rPr>
              <a:t>博识：见识广博。</a:t>
            </a:r>
          </a:p>
          <a:p>
            <a:pPr>
              <a:lnSpc>
                <a:spcPct val="90000"/>
              </a:lnSpc>
            </a:pPr>
            <a:r>
              <a:rPr lang="zh-CN" altLang="en-US" sz="4000" b="1" smtClean="0">
                <a:solidFill>
                  <a:srgbClr val="CC0000"/>
                </a:solidFill>
                <a:ea typeface="华文新魏" pitchFamily="2" charset="-122"/>
              </a:rPr>
              <a:t>凛冽：刺骨的寒冷。</a:t>
            </a:r>
          </a:p>
          <a:p>
            <a:pPr>
              <a:lnSpc>
                <a:spcPct val="90000"/>
              </a:lnSpc>
            </a:pPr>
            <a:r>
              <a:rPr lang="zh-CN" altLang="en-US" sz="4000" b="1" smtClean="0">
                <a:solidFill>
                  <a:srgbClr val="CC0000"/>
                </a:solidFill>
                <a:ea typeface="华文新魏" pitchFamily="2" charset="-122"/>
              </a:rPr>
              <a:t>天宇：这里指天空。宇，上下四方。</a:t>
            </a:r>
          </a:p>
          <a:p>
            <a:pPr>
              <a:lnSpc>
                <a:spcPct val="90000"/>
              </a:lnSpc>
            </a:pPr>
            <a:r>
              <a:rPr lang="zh-CN" altLang="en-US" sz="4000" b="1" smtClean="0">
                <a:solidFill>
                  <a:srgbClr val="CC0000"/>
                </a:solidFill>
                <a:ea typeface="华文新魏" pitchFamily="2" charset="-122"/>
              </a:rPr>
              <a:t>精魂：精灵，魂灵。  </a:t>
            </a:r>
          </a:p>
          <a:p>
            <a:pPr>
              <a:lnSpc>
                <a:spcPct val="90000"/>
              </a:lnSpc>
            </a:pPr>
            <a:r>
              <a:rPr lang="zh-CN" altLang="en-US" sz="4000" b="1" smtClean="0">
                <a:solidFill>
                  <a:srgbClr val="CC0000"/>
                </a:solidFill>
                <a:ea typeface="华文新魏" pitchFamily="2" charset="-122"/>
              </a:rPr>
              <a:t>消释：消溶。</a:t>
            </a:r>
          </a:p>
          <a:p>
            <a:pPr>
              <a:lnSpc>
                <a:spcPct val="90000"/>
              </a:lnSpc>
            </a:pPr>
            <a:r>
              <a:rPr lang="zh-CN" altLang="en-US" sz="4000" b="1" smtClean="0">
                <a:solidFill>
                  <a:srgbClr val="CC0000"/>
                </a:solidFill>
                <a:ea typeface="华文新魏" pitchFamily="2" charset="-122"/>
              </a:rPr>
              <a:t>升腾：</a:t>
            </a:r>
            <a:r>
              <a:rPr lang="en-US" altLang="zh-CN" sz="4000" b="1" smtClean="0">
                <a:solidFill>
                  <a:srgbClr val="CC0000"/>
                </a:solidFill>
                <a:ea typeface="华文新魏" pitchFamily="2" charset="-122"/>
              </a:rPr>
              <a:t>(</a:t>
            </a:r>
            <a:r>
              <a:rPr lang="zh-CN" altLang="en-US" sz="4000" b="1" smtClean="0">
                <a:solidFill>
                  <a:srgbClr val="CC0000"/>
                </a:solidFill>
                <a:ea typeface="华文新魏" pitchFamily="2" charset="-122"/>
              </a:rPr>
              <a:t>火焰、气体等</a:t>
            </a:r>
            <a:r>
              <a:rPr lang="en-US" altLang="zh-CN" sz="4000" b="1" smtClean="0">
                <a:solidFill>
                  <a:srgbClr val="CC0000"/>
                </a:solidFill>
                <a:ea typeface="华文新魏" pitchFamily="2" charset="-122"/>
              </a:rPr>
              <a:t>)</a:t>
            </a:r>
            <a:r>
              <a:rPr lang="zh-CN" altLang="en-US" sz="4000" b="1" smtClean="0">
                <a:solidFill>
                  <a:srgbClr val="CC0000"/>
                </a:solidFill>
                <a:ea typeface="华文新魏" pitchFamily="2" charset="-122"/>
              </a:rPr>
              <a:t>向上升起。</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25611" descr="BJ_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266" name="矩形 25602"/>
          <p:cNvSpPr>
            <a:spLocks noChangeArrowheads="1" noChangeShapeType="1" noTextEdit="1"/>
          </p:cNvSpPr>
          <p:nvPr/>
        </p:nvSpPr>
        <p:spPr bwMode="auto">
          <a:xfrm>
            <a:off x="533400" y="0"/>
            <a:ext cx="3429000" cy="1263650"/>
          </a:xfrm>
          <a:prstGeom prst="rect">
            <a:avLst/>
          </a:prstGeom>
        </p:spPr>
        <p:txBody>
          <a:bodyPr wrap="none" fromWordArt="1">
            <a:prstTxWarp prst="textSlantUp">
              <a:avLst>
                <a:gd name="adj" fmla="val 32056"/>
              </a:avLst>
            </a:prstTxWarp>
          </a:bodyPr>
          <a:lstStyle/>
          <a:p>
            <a:pPr algn="ctr"/>
            <a:r>
              <a:rPr lang="zh-CN" altLang="en-US" sz="44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黑体"/>
                <a:ea typeface="黑体"/>
              </a:rPr>
              <a:t>二、整体感知</a:t>
            </a:r>
          </a:p>
        </p:txBody>
      </p:sp>
      <p:sp>
        <p:nvSpPr>
          <p:cNvPr id="25604" name="文本框 25603"/>
          <p:cNvSpPr txBox="1"/>
          <p:nvPr/>
        </p:nvSpPr>
        <p:spPr>
          <a:xfrm>
            <a:off x="381000" y="1295400"/>
            <a:ext cx="7848600" cy="1709738"/>
          </a:xfrm>
          <a:prstGeom prst="rect">
            <a:avLst/>
          </a:prstGeom>
          <a:noFill/>
          <a:ln w="9525">
            <a:noFill/>
            <a:miter/>
          </a:ln>
        </p:spPr>
        <p:txBody>
          <a:bodyPr>
            <a:spAutoFit/>
          </a:bodyPr>
          <a:lstStyle/>
          <a:p>
            <a:pPr>
              <a:spcBef>
                <a:spcPct val="50000"/>
              </a:spcBef>
              <a:defRPr/>
            </a:pPr>
            <a:r>
              <a:rPr lang="en-US" altLang="zh-CN" sz="3600" b="1" noProof="1">
                <a:solidFill>
                  <a:srgbClr val="0000FF"/>
                </a:solidFill>
                <a:latin typeface="黑体" panose="02010609060101010101" pitchFamily="49" charset="-122"/>
                <a:ea typeface="黑体" panose="02010609060101010101" pitchFamily="49" charset="-122"/>
                <a:cs typeface="+mn-ea"/>
              </a:rPr>
              <a:t>1</a:t>
            </a:r>
            <a:r>
              <a:rPr lang="zh-CN" altLang="en-US" sz="3600" b="1" noProof="1">
                <a:solidFill>
                  <a:srgbClr val="0000FF"/>
                </a:solidFill>
                <a:latin typeface="黑体" panose="02010609060101010101" pitchFamily="49" charset="-122"/>
                <a:ea typeface="黑体" panose="02010609060101010101" pitchFamily="49" charset="-122"/>
                <a:cs typeface="+mn-ea"/>
              </a:rPr>
              <a:t>、自由朗读课文，感知美文：</a:t>
            </a:r>
            <a:endParaRPr lang="zh-CN" altLang="en-US" sz="3600" b="1" noProof="1">
              <a:solidFill>
                <a:srgbClr val="0000FF"/>
              </a:solidFill>
              <a:latin typeface="黑体" panose="02010609060101010101" pitchFamily="49" charset="-122"/>
              <a:ea typeface="黑体" panose="02010609060101010101" pitchFamily="49" charset="-122"/>
            </a:endParaRPr>
          </a:p>
          <a:p>
            <a:pPr>
              <a:spcBef>
                <a:spcPct val="50000"/>
              </a:spcBef>
              <a:defRPr/>
            </a:pPr>
            <a:r>
              <a:rPr lang="zh-CN" altLang="en-US" sz="2800" b="1" noProof="1">
                <a:solidFill>
                  <a:srgbClr val="FF0000"/>
                </a:solidFill>
                <a:effectLst>
                  <a:outerShdw blurRad="38100" dist="38100" dir="2700000">
                    <a:srgbClr val="000000"/>
                  </a:outerShdw>
                </a:effectLst>
                <a:ea typeface="黑体" panose="02010609060101010101" pitchFamily="49" charset="-122"/>
                <a:cs typeface="+mn-ea"/>
              </a:rPr>
              <a:t>文章的题目是</a:t>
            </a:r>
            <a:r>
              <a:rPr lang="en-US" altLang="zh-CN" sz="2800" b="1" noProof="1">
                <a:solidFill>
                  <a:srgbClr val="FF0000"/>
                </a:solidFill>
                <a:effectLst>
                  <a:outerShdw blurRad="38100" dist="38100" dir="2700000">
                    <a:srgbClr val="000000"/>
                  </a:outerShdw>
                </a:effectLst>
                <a:ea typeface="黑体" panose="02010609060101010101" pitchFamily="49" charset="-122"/>
                <a:cs typeface="+mn-ea"/>
              </a:rPr>
              <a:t>《</a:t>
            </a:r>
            <a:r>
              <a:rPr lang="zh-CN" altLang="en-US" sz="2800" b="1" noProof="1">
                <a:solidFill>
                  <a:srgbClr val="FF0000"/>
                </a:solidFill>
                <a:effectLst>
                  <a:outerShdw blurRad="38100" dist="38100" dir="2700000">
                    <a:srgbClr val="000000"/>
                  </a:outerShdw>
                </a:effectLst>
                <a:ea typeface="黑体" panose="02010609060101010101" pitchFamily="49" charset="-122"/>
                <a:cs typeface="+mn-ea"/>
              </a:rPr>
              <a:t>雪</a:t>
            </a:r>
            <a:r>
              <a:rPr lang="en-US" altLang="zh-CN" sz="2800" b="1" noProof="1">
                <a:solidFill>
                  <a:srgbClr val="FF0000"/>
                </a:solidFill>
                <a:effectLst>
                  <a:outerShdw blurRad="38100" dist="38100" dir="2700000">
                    <a:srgbClr val="000000"/>
                  </a:outerShdw>
                </a:effectLst>
                <a:ea typeface="黑体" panose="02010609060101010101" pitchFamily="49" charset="-122"/>
                <a:cs typeface="+mn-ea"/>
              </a:rPr>
              <a:t>》</a:t>
            </a:r>
            <a:r>
              <a:rPr lang="zh-CN" altLang="en-US" sz="2800" b="1" noProof="1">
                <a:solidFill>
                  <a:srgbClr val="FF0000"/>
                </a:solidFill>
                <a:effectLst>
                  <a:outerShdw blurRad="38100" dist="38100" dir="2700000">
                    <a:srgbClr val="000000"/>
                  </a:outerShdw>
                </a:effectLst>
                <a:ea typeface="黑体" panose="02010609060101010101" pitchFamily="49" charset="-122"/>
                <a:cs typeface="+mn-ea"/>
              </a:rPr>
              <a:t>，在文中作者写到了哪些地方的雪？分别体现在文中的哪些段落？</a:t>
            </a:r>
            <a:endParaRPr lang="zh-CN" altLang="en-US" sz="2800" b="1" noProof="1">
              <a:solidFill>
                <a:srgbClr val="FF0000"/>
              </a:solidFill>
              <a:effectLst>
                <a:outerShdw blurRad="38100" dist="38100" dir="2700000">
                  <a:srgbClr val="000000"/>
                </a:outerShdw>
              </a:effectLst>
              <a:ea typeface="黑体" panose="02010609060101010101" pitchFamily="49" charset="-122"/>
            </a:endParaRPr>
          </a:p>
        </p:txBody>
      </p:sp>
      <p:sp>
        <p:nvSpPr>
          <p:cNvPr id="11268" name="动作按钮: 结束 25605">
            <a:hlinkClick r:id="rId3" action="ppaction://hlinksldjump" highlightClick="1"/>
          </p:cNvPr>
          <p:cNvSpPr>
            <a:spLocks noChangeArrowheads="1"/>
          </p:cNvSpPr>
          <p:nvPr/>
        </p:nvSpPr>
        <p:spPr bwMode="auto">
          <a:xfrm>
            <a:off x="8153400" y="6248400"/>
            <a:ext cx="990600" cy="609600"/>
          </a:xfrm>
          <a:prstGeom prst="actionButtonEnd">
            <a:avLst/>
          </a:prstGeom>
          <a:solidFill>
            <a:schemeClr val="accent1"/>
          </a:solidFill>
          <a:ln w="9525">
            <a:noFill/>
            <a:miter lim="800000"/>
            <a:headEnd/>
            <a:tailEnd/>
          </a:ln>
        </p:spPr>
        <p:txBody>
          <a:bodyPr/>
          <a:lstStyle/>
          <a:p>
            <a:endParaRPr lang="zh-CN" altLang="en-US"/>
          </a:p>
        </p:txBody>
      </p:sp>
      <p:sp>
        <p:nvSpPr>
          <p:cNvPr id="25608" name="文本框 25607"/>
          <p:cNvSpPr txBox="1">
            <a:spLocks noChangeArrowheads="1"/>
          </p:cNvSpPr>
          <p:nvPr/>
        </p:nvSpPr>
        <p:spPr bwMode="auto">
          <a:xfrm>
            <a:off x="304800" y="3276600"/>
            <a:ext cx="8153400" cy="641350"/>
          </a:xfrm>
          <a:prstGeom prst="rect">
            <a:avLst/>
          </a:prstGeom>
          <a:noFill/>
          <a:ln w="9525">
            <a:noFill/>
            <a:miter lim="800000"/>
            <a:headEnd/>
            <a:tailEnd/>
          </a:ln>
        </p:spPr>
        <p:txBody>
          <a:bodyPr>
            <a:spAutoFit/>
          </a:bodyPr>
          <a:lstStyle/>
          <a:p>
            <a:pPr>
              <a:spcBef>
                <a:spcPct val="50000"/>
              </a:spcBef>
            </a:pPr>
            <a:r>
              <a:rPr lang="en-US" altLang="zh-CN" sz="3600" b="1">
                <a:solidFill>
                  <a:srgbClr val="0000FF"/>
                </a:solidFill>
                <a:latin typeface="黑体" pitchFamily="49" charset="-122"/>
                <a:ea typeface="黑体" pitchFamily="49" charset="-122"/>
              </a:rPr>
              <a:t>2</a:t>
            </a:r>
            <a:r>
              <a:rPr lang="zh-CN" altLang="en-US" sz="3600" b="1">
                <a:solidFill>
                  <a:srgbClr val="0000FF"/>
                </a:solidFill>
                <a:latin typeface="黑体" pitchFamily="49" charset="-122"/>
                <a:ea typeface="黑体" pitchFamily="49" charset="-122"/>
              </a:rPr>
              <a:t>、齐诵课文，根据句式回答下列问题：</a:t>
            </a:r>
          </a:p>
        </p:txBody>
      </p:sp>
      <p:sp>
        <p:nvSpPr>
          <p:cNvPr id="11270" name="动作按钮: 信息 25608">
            <a:hlinkClick r:id="" action="ppaction://hlinkshowjump?jump=nextslide" highlightClick="1"/>
          </p:cNvPr>
          <p:cNvSpPr>
            <a:spLocks noChangeArrowheads="1"/>
          </p:cNvSpPr>
          <p:nvPr/>
        </p:nvSpPr>
        <p:spPr bwMode="auto">
          <a:xfrm>
            <a:off x="8153400" y="3352800"/>
            <a:ext cx="609600" cy="533400"/>
          </a:xfrm>
          <a:prstGeom prst="actionButtonInformation">
            <a:avLst/>
          </a:prstGeom>
          <a:solidFill>
            <a:schemeClr val="accent1"/>
          </a:solidFill>
          <a:ln w="9525">
            <a:noFill/>
            <a:miter lim="800000"/>
            <a:headEnd/>
            <a:tailEnd/>
          </a:ln>
        </p:spPr>
        <p:txBody>
          <a:bodyPr/>
          <a:lstStyle/>
          <a:p>
            <a:endParaRPr lang="zh-CN" altLang="en-US"/>
          </a:p>
        </p:txBody>
      </p:sp>
      <p:sp>
        <p:nvSpPr>
          <p:cNvPr id="25610" name="文本框 25609"/>
          <p:cNvSpPr txBox="1">
            <a:spLocks noChangeArrowheads="1"/>
          </p:cNvSpPr>
          <p:nvPr/>
        </p:nvSpPr>
        <p:spPr bwMode="auto">
          <a:xfrm>
            <a:off x="304800" y="4114800"/>
            <a:ext cx="8610600" cy="3017838"/>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latin typeface="黑体" pitchFamily="49" charset="-122"/>
                <a:ea typeface="黑体" pitchFamily="49" charset="-122"/>
              </a:rPr>
              <a:t>我读出了</a:t>
            </a:r>
            <a:r>
              <a:rPr lang="zh-CN" altLang="en-US" sz="3200" b="1">
                <a:latin typeface="黑体" pitchFamily="49" charset="-122"/>
                <a:ea typeface="黑体" pitchFamily="49" charset="-122"/>
              </a:rPr>
              <a:t>江南的雪</a:t>
            </a:r>
            <a:r>
              <a:rPr lang="zh-CN" altLang="en-US" sz="3200" b="1">
                <a:solidFill>
                  <a:srgbClr val="FF0000"/>
                </a:solidFill>
                <a:latin typeface="黑体" pitchFamily="49" charset="-122"/>
                <a:ea typeface="黑体" pitchFamily="49" charset="-122"/>
              </a:rPr>
              <a:t>具有</a:t>
            </a:r>
            <a:r>
              <a:rPr lang="en-US" altLang="zh-CN" sz="3200" b="1">
                <a:solidFill>
                  <a:srgbClr val="FF0000"/>
                </a:solidFill>
                <a:latin typeface="黑体" pitchFamily="49" charset="-122"/>
                <a:ea typeface="黑体" pitchFamily="49" charset="-122"/>
              </a:rPr>
              <a:t>—————————</a:t>
            </a:r>
            <a:r>
              <a:rPr lang="zh-CN" altLang="en-US" sz="3200" b="1">
                <a:solidFill>
                  <a:srgbClr val="FF0000"/>
                </a:solidFill>
                <a:latin typeface="黑体" pitchFamily="49" charset="-122"/>
                <a:ea typeface="黑体" pitchFamily="49" charset="-122"/>
              </a:rPr>
              <a:t>特点，表现在：</a:t>
            </a:r>
            <a:r>
              <a:rPr lang="en-US" altLang="zh-CN" sz="3200" b="1">
                <a:solidFill>
                  <a:srgbClr val="FF0000"/>
                </a:solidFill>
                <a:latin typeface="黑体" pitchFamily="49" charset="-122"/>
                <a:ea typeface="黑体" pitchFamily="49" charset="-122"/>
              </a:rPr>
              <a:t>————————————</a:t>
            </a:r>
            <a:r>
              <a:rPr lang="zh-CN" altLang="en-US" sz="3200" b="1">
                <a:solidFill>
                  <a:srgbClr val="FF0000"/>
                </a:solidFill>
                <a:latin typeface="黑体" pitchFamily="49" charset="-122"/>
                <a:ea typeface="黑体" pitchFamily="49" charset="-122"/>
              </a:rPr>
              <a:t>。</a:t>
            </a:r>
          </a:p>
          <a:p>
            <a:pPr>
              <a:spcBef>
                <a:spcPct val="50000"/>
              </a:spcBef>
            </a:pPr>
            <a:r>
              <a:rPr lang="zh-CN" altLang="en-US" sz="3200" b="1">
                <a:solidFill>
                  <a:srgbClr val="FF0000"/>
                </a:solidFill>
              </a:rPr>
              <a:t>我读出了</a:t>
            </a:r>
            <a:r>
              <a:rPr lang="zh-CN" altLang="en-US" sz="3200" b="1"/>
              <a:t>朔方的雪</a:t>
            </a:r>
            <a:r>
              <a:rPr lang="zh-CN" altLang="en-US" sz="3200" b="1">
                <a:solidFill>
                  <a:srgbClr val="FF0000"/>
                </a:solidFill>
              </a:rPr>
              <a:t>具有</a:t>
            </a:r>
            <a:r>
              <a:rPr lang="en-US" altLang="zh-CN" sz="3200" b="1">
                <a:solidFill>
                  <a:srgbClr val="FF0000"/>
                </a:solidFill>
              </a:rPr>
              <a:t>—————————</a:t>
            </a:r>
            <a:r>
              <a:rPr lang="zh-CN" altLang="en-US" sz="3200" b="1">
                <a:solidFill>
                  <a:srgbClr val="FF0000"/>
                </a:solidFill>
              </a:rPr>
              <a:t>特点，表现在：</a:t>
            </a:r>
            <a:r>
              <a:rPr lang="en-US" altLang="zh-CN" sz="3200" b="1">
                <a:solidFill>
                  <a:srgbClr val="FF0000"/>
                </a:solidFill>
              </a:rPr>
              <a:t>————————————</a:t>
            </a:r>
            <a:r>
              <a:rPr lang="zh-CN" altLang="en-US" sz="3200" b="1">
                <a:solidFill>
                  <a:srgbClr val="FF0000"/>
                </a:solidFill>
              </a:rPr>
              <a:t>。</a:t>
            </a:r>
          </a:p>
          <a:p>
            <a:pPr>
              <a:spcBef>
                <a:spcPct val="50000"/>
              </a:spcBef>
            </a:pPr>
            <a:endParaRPr lang="zh-CN" altLang="en-US" sz="3200" b="1">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box(in)">
                                      <p:cBhvr>
                                        <p:cTn id="7" dur="5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5608"/>
                                        </p:tgtEl>
                                        <p:attrNameLst>
                                          <p:attrName>style.visibility</p:attrName>
                                        </p:attrNameLst>
                                      </p:cBhvr>
                                      <p:to>
                                        <p:strVal val="visible"/>
                                      </p:to>
                                    </p:set>
                                    <p:anim calcmode="lin" valueType="num">
                                      <p:cBhvr>
                                        <p:cTn id="12" dur="1000" fill="hold"/>
                                        <p:tgtEl>
                                          <p:spTgt spid="25608"/>
                                        </p:tgtEl>
                                        <p:attrNameLst>
                                          <p:attrName>ppt_w</p:attrName>
                                        </p:attrNameLst>
                                      </p:cBhvr>
                                      <p:tavLst>
                                        <p:tav tm="0">
                                          <p:val>
                                            <p:strVal val="#ppt_w*0.70"/>
                                          </p:val>
                                        </p:tav>
                                        <p:tav tm="100000">
                                          <p:val>
                                            <p:strVal val="#ppt_w"/>
                                          </p:val>
                                        </p:tav>
                                      </p:tavLst>
                                    </p:anim>
                                    <p:anim calcmode="lin" valueType="num">
                                      <p:cBhvr>
                                        <p:cTn id="13" dur="1000" fill="hold"/>
                                        <p:tgtEl>
                                          <p:spTgt spid="25608"/>
                                        </p:tgtEl>
                                        <p:attrNameLst>
                                          <p:attrName>ppt_h</p:attrName>
                                        </p:attrNameLst>
                                      </p:cBhvr>
                                      <p:tavLst>
                                        <p:tav tm="0">
                                          <p:val>
                                            <p:strVal val="#ppt_h"/>
                                          </p:val>
                                        </p:tav>
                                        <p:tav tm="100000">
                                          <p:val>
                                            <p:strVal val="#ppt_h"/>
                                          </p:val>
                                        </p:tav>
                                      </p:tavLst>
                                    </p:anim>
                                    <p:animEffect transition="in" filter="fade">
                                      <p:cBhvr>
                                        <p:cTn id="14" dur="1000"/>
                                        <p:tgtEl>
                                          <p:spTgt spid="25608"/>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5610"/>
                                        </p:tgtEl>
                                        <p:attrNameLst>
                                          <p:attrName>style.visibility</p:attrName>
                                        </p:attrNameLst>
                                      </p:cBhvr>
                                      <p:to>
                                        <p:strVal val="visible"/>
                                      </p:to>
                                    </p:set>
                                    <p:animEffect transition="in" filter="blinds(horizontal)">
                                      <p:cBhvr>
                                        <p:cTn id="19" dur="500"/>
                                        <p:tgtEl>
                                          <p:spTgt spid="25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8" grpId="0"/>
      <p:bldP spid="25610" grpId="0"/>
    </p:bldLst>
  </p:timing>
</p:sld>
</file>

<file path=ppt/theme/theme1.xml><?xml version="1.0" encoding="utf-8"?>
<a:theme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TotalTime>
  <Pages>0</Pages>
  <Words>2169</Words>
  <Characters>0</Characters>
  <Application>Microsoft Office PowerPoint</Application>
  <DocSecurity>0</DocSecurity>
  <PresentationFormat>全屏显示(4:3)</PresentationFormat>
  <Lines>0</Lines>
  <Paragraphs>180</Paragraphs>
  <Slides>53</Slides>
  <Notes>0</Notes>
  <HiddenSlides>0</HiddenSlides>
  <MMClips>2</MMClips>
  <ScaleCrop>false</ScaleCrop>
  <HeadingPairs>
    <vt:vector size="8" baseType="variant">
      <vt:variant>
        <vt:lpstr>已用的字体</vt:lpstr>
      </vt:variant>
      <vt:variant>
        <vt:i4>20</vt:i4>
      </vt: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75" baseType="lpstr">
      <vt:lpstr>Arial</vt:lpstr>
      <vt:lpstr>宋体</vt:lpstr>
      <vt:lpstr>Wingdings</vt:lpstr>
      <vt:lpstr>Calibri</vt:lpstr>
      <vt:lpstr>Verdana</vt:lpstr>
      <vt:lpstr>黑体</vt:lpstr>
      <vt:lpstr>隶书</vt:lpstr>
      <vt:lpstr>华文新魏</vt:lpstr>
      <vt:lpstr>方正舒体</vt:lpstr>
      <vt:lpstr>Times New Roman</vt:lpstr>
      <vt:lpstr>_x000b__x000c_</vt:lpstr>
      <vt:lpstr>Garamond</vt:lpstr>
      <vt:lpstr>楷体_GB2312</vt:lpstr>
      <vt:lpstr>华文新魏</vt:lpstr>
      <vt:lpstr>华文行楷</vt:lpstr>
      <vt:lpstr>Segoe Print</vt:lpstr>
      <vt:lpstr>微软雅黑</vt:lpstr>
      <vt:lpstr>楷体_GB2312</vt:lpstr>
      <vt:lpstr>隶书</vt:lpstr>
      <vt:lpstr>新宋体</vt:lpstr>
      <vt:lpstr>诗情画意</vt:lpstr>
      <vt:lpstr>MSPhotoEd.3</vt:lpstr>
      <vt:lpstr>幻灯片 1</vt:lpstr>
      <vt:lpstr>幻灯片 2</vt:lpstr>
      <vt:lpstr>幻灯片 3</vt:lpstr>
      <vt:lpstr>幻灯片 4</vt:lpstr>
      <vt:lpstr>幻灯片 5</vt:lpstr>
      <vt:lpstr>幻灯片 6</vt:lpstr>
      <vt:lpstr>幻灯片 7</vt:lpstr>
      <vt:lpstr>解释下列词语 </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作    业</vt:lpstr>
      <vt:lpstr>幻灯片 53</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为您服务教育网　http://www.wsbedu.com/</dc:creator>
  <cp:lastModifiedBy>lenovo</cp:lastModifiedBy>
  <cp:revision>51</cp:revision>
  <dcterms:created xsi:type="dcterms:W3CDTF">2016-03-23T02:36:58Z</dcterms:created>
  <dcterms:modified xsi:type="dcterms:W3CDTF">2017-03-08T13:30:32Z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2052-10.1.0.6206</vt:lpwstr>
  </property>
</Properties>
</file>