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90" r:id="rId34"/>
    <p:sldId id="289" r:id="rId35"/>
    <p:sldId id="291" r:id="rId36"/>
    <p:sldId id="292" r:id="rId37"/>
    <p:sldId id="293" r:id="rId38"/>
    <p:sldId id="294" r:id="rId39"/>
    <p:sldId id="295" r:id="rId40"/>
    <p:sldId id="296" r:id="rId41"/>
    <p:sldId id="297" r:id="rId42"/>
    <p:sldId id="298" r:id="rId43"/>
    <p:sldId id="299"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Lst>
  <p:sldSz cx="12192000" cy="6858000"/>
  <p:notesSz cx="6858000" cy="9144000"/>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2021-10-13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2021-10-13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2021-10-13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2021-10-13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2021-10-13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2021-10-13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2021-10-13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B8911141-7593-45A1-96C9-30D6B98753F0}" type="datetimeFigureOut">
              <a:rPr lang="zh-CN" altLang="en-US" smtClean="0"/>
              <a:t>2021-10-13</a:t>
            </a:fld>
            <a:endParaRPr lang="zh-CN" altLang="en-US" smtClean="0"/>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D85FE247-E02A-45F1-9B84-40A992CCEBBE}" type="slidenum">
              <a:rPr lang="zh-CN" altLang="en-US" smtClean="0"/>
              <a:t>‹#›</a:t>
            </a:fld>
            <a:endParaRPr lang="zh-CN" altLang="en-US" smtClean="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5.xml"/><Relationship Id="rId1" Type="http://schemas.openxmlformats.org/officeDocument/2006/relationships/tags" Target="../tags/tag64.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75.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66.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67.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95.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6.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97.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tags" Target="../tags/tag98.xm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0.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ags" Target="../tags/tag101.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ags" Target="../tags/tag102.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ags" Target="../tags/tag10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ags" Target="../tags/tag104.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tags" Target="../tags/tag105.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tags" Target="../tags/tag106.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ags" Target="../tags/tag107.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2.xml"/><Relationship Id="rId1" Type="http://schemas.openxmlformats.org/officeDocument/2006/relationships/tags" Target="../tags/tag108.xml"/><Relationship Id="rId4" Type="http://schemas.openxmlformats.org/officeDocument/2006/relationships/image" Target="../media/image32.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9.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ags" Target="../tags/tag110.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tags" Target="../tags/tag111.xml"/><Relationship Id="rId4" Type="http://schemas.openxmlformats.org/officeDocument/2006/relationships/image" Target="../media/image35.png"/></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ags" Target="../tags/tag112.xml"/></Relationships>
</file>

<file path=ppt/slides/_rels/slide4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ags" Target="../tags/tag11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69.xml"/><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tags" Target="../tags/tag114.xml"/></Relationships>
</file>

<file path=ppt/slides/_rels/slide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2.xml"/><Relationship Id="rId1" Type="http://schemas.openxmlformats.org/officeDocument/2006/relationships/tags" Target="../tags/tag115.xml"/><Relationship Id="rId4" Type="http://schemas.openxmlformats.org/officeDocument/2006/relationships/image" Target="../media/image40.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6.xml"/></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2.xml"/><Relationship Id="rId1" Type="http://schemas.openxmlformats.org/officeDocument/2006/relationships/tags" Target="../tags/tag117.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8.xm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2.xml"/><Relationship Id="rId1" Type="http://schemas.openxmlformats.org/officeDocument/2006/relationships/tags" Target="../tags/tag119.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tags" Target="../tags/tag120.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tags" Target="../tags/tag121.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2.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4.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5.xml"/></Relationships>
</file>

<file path=ppt/slides/_rels/slide6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2.xml"/><Relationship Id="rId1" Type="http://schemas.openxmlformats.org/officeDocument/2006/relationships/tags" Target="../tags/tag12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7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516890" y="914400"/>
            <a:ext cx="11273790" cy="2570480"/>
          </a:xfrm>
        </p:spPr>
        <p:txBody>
          <a:bodyPr/>
          <a:lstStyle/>
          <a:p>
            <a:r>
              <a:rPr lang="en-US" altLang="zh-CN" dirty="0" smtClean="0"/>
              <a:t>2022年初中语文中考一轮复习</a:t>
            </a:r>
            <a:r>
              <a:rPr lang="en-US" altLang="zh-CN" dirty="0"/>
              <a:t>《简爱》导读</a:t>
            </a: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403295"/>
            <a:ext cx="10969200" cy="705600"/>
          </a:xfrm>
        </p:spPr>
        <p:txBody>
          <a:bodyPr/>
          <a:lstStyle/>
          <a:p>
            <a:r>
              <a:rPr lang="zh-CN" altLang="en-US">
                <a:latin typeface="楷体" panose="02010609060101010101" charset="-122"/>
                <a:ea typeface="楷体" panose="02010609060101010101" charset="-122"/>
                <a:cs typeface="楷体" panose="02010609060101010101" charset="-122"/>
              </a:rPr>
              <a:t>补充原文</a:t>
            </a:r>
          </a:p>
        </p:txBody>
      </p:sp>
      <p:sp>
        <p:nvSpPr>
          <p:cNvPr id="4" name="文本框 3"/>
          <p:cNvSpPr txBox="1"/>
          <p:nvPr/>
        </p:nvSpPr>
        <p:spPr>
          <a:xfrm>
            <a:off x="213360" y="866775"/>
            <a:ext cx="8803005" cy="5212080"/>
          </a:xfrm>
          <a:prstGeom prst="rect">
            <a:avLst/>
          </a:prstGeom>
          <a:noFill/>
          <a:ln w="12700" cmpd="sng">
            <a:solidFill>
              <a:schemeClr val="accent4">
                <a:lumMod val="75000"/>
              </a:schemeClr>
            </a:solidFill>
            <a:prstDash val="sysDot"/>
          </a:ln>
        </p:spPr>
        <p:txBody>
          <a:bodyPr wrap="square" rtlCol="0">
            <a:spAutoFit/>
          </a:bodyPr>
          <a:lstStyle/>
          <a:p>
            <a:pPr indent="457200" algn="l" fontAlgn="auto">
              <a:lnSpc>
                <a:spcPct val="150000"/>
              </a:lnSpc>
            </a:pPr>
            <a:r>
              <a:rPr lang="zh-CN" altLang="en-US" sz="2800">
                <a:latin typeface="仿宋" panose="02010609060101010101" charset="-122"/>
                <a:ea typeface="仿宋" panose="02010609060101010101" charset="-122"/>
                <a:cs typeface="仿宋" panose="02010609060101010101" charset="-122"/>
                <a:sym typeface="+mn-ea"/>
              </a:rPr>
              <a:t>我已经不记得他了，只知道他是我的舅父－－我母亲的哥哥。他收养了我这个襁褓中的孤儿，而且在弥留之际，要里德太太答应，把我当做她自己的孩子来抚养。</a:t>
            </a:r>
          </a:p>
          <a:p>
            <a:pPr indent="457200" algn="l" fontAlgn="auto">
              <a:lnSpc>
                <a:spcPct val="150000"/>
              </a:lnSpc>
            </a:pPr>
            <a:r>
              <a:rPr lang="zh-CN" altLang="en-US" sz="2800">
                <a:latin typeface="仿宋" panose="02010609060101010101" charset="-122"/>
                <a:ea typeface="仿宋" panose="02010609060101010101" charset="-122"/>
                <a:cs typeface="仿宋" panose="02010609060101010101" charset="-122"/>
                <a:sym typeface="+mn-ea"/>
              </a:rPr>
              <a:t>（第二章）</a:t>
            </a:r>
          </a:p>
          <a:p>
            <a:pPr indent="457200" algn="l" fontAlgn="auto">
              <a:lnSpc>
                <a:spcPct val="150000"/>
              </a:lnSpc>
            </a:pPr>
            <a:r>
              <a:rPr lang="zh-CN" altLang="en-US" sz="2800">
                <a:latin typeface="仿宋" panose="02010609060101010101" charset="-122"/>
                <a:ea typeface="仿宋" panose="02010609060101010101" charset="-122"/>
                <a:cs typeface="仿宋" panose="02010609060101010101" charset="-122"/>
                <a:sym typeface="+mn-ea"/>
              </a:rPr>
              <a:t>我父母亲结婚才一年，父亲染上了斑疹伤寒，因为他奔走于助理牧师供职地区一个大工业城镇的穷人中间，而当时该地流行着斑疹伤寒。我母亲从父亲那儿染上了同一疾病，结果父母双双故去，前后相距不到一个月。</a:t>
            </a:r>
          </a:p>
        </p:txBody>
      </p:sp>
      <p:pic>
        <p:nvPicPr>
          <p:cNvPr id="5" name="图片 4"/>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016365" y="608330"/>
            <a:ext cx="2828925" cy="2924175"/>
          </a:xfrm>
          <a:prstGeom prst="rect">
            <a:avLst/>
          </a:prstGeom>
        </p:spPr>
      </p:pic>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403295"/>
            <a:ext cx="10969200" cy="705600"/>
          </a:xfrm>
        </p:spPr>
        <p:txBody>
          <a:bodyPr/>
          <a:lstStyle/>
          <a:p>
            <a:r>
              <a:rPr lang="zh-CN" altLang="en-US">
                <a:latin typeface="楷体" panose="02010609060101010101" charset="-122"/>
                <a:ea typeface="楷体" panose="02010609060101010101" charset="-122"/>
                <a:cs typeface="楷体" panose="02010609060101010101" charset="-122"/>
              </a:rPr>
              <a:t>补充原文</a:t>
            </a:r>
          </a:p>
        </p:txBody>
      </p:sp>
      <p:sp>
        <p:nvSpPr>
          <p:cNvPr id="4" name="文本框 3"/>
          <p:cNvSpPr txBox="1"/>
          <p:nvPr/>
        </p:nvSpPr>
        <p:spPr>
          <a:xfrm>
            <a:off x="213360" y="1108710"/>
            <a:ext cx="8803005" cy="4572000"/>
          </a:xfrm>
          <a:prstGeom prst="rect">
            <a:avLst/>
          </a:prstGeom>
          <a:noFill/>
          <a:ln w="12700" cmpd="sng">
            <a:solidFill>
              <a:schemeClr val="accent4">
                <a:lumMod val="75000"/>
              </a:schemeClr>
            </a:solidFill>
            <a:prstDash val="sysDot"/>
          </a:ln>
        </p:spPr>
        <p:txBody>
          <a:bodyPr wrap="square" rtlCol="0">
            <a:spAutoFit/>
          </a:bodyPr>
          <a:lstStyle/>
          <a:p>
            <a:pPr indent="457200" algn="l" fontAlgn="auto">
              <a:lnSpc>
                <a:spcPct val="150000"/>
              </a:lnSpc>
            </a:pPr>
            <a:r>
              <a:rPr lang="zh-CN" altLang="en-US" sz="2800" b="1">
                <a:latin typeface="仿宋" panose="02010609060101010101" charset="-122"/>
                <a:ea typeface="仿宋" panose="02010609060101010101" charset="-122"/>
                <a:cs typeface="仿宋" panose="02010609060101010101" charset="-122"/>
                <a:sym typeface="+mn-ea"/>
              </a:rPr>
              <a:t>约翰•里德是个十四岁的小学生，比我大四岁，因为我才十岁。论年龄，他长得又大又胖，但肤色灰暗。脸盘阔，五官粗，四肢肥，手脚大。还喜欢暴饮暴食，落得个肝火很旺，目光迟钝，两颊松弛。这阵子，他本该呆在学校里，可是他妈把他领回来住上一两个月，说是因为“身体虚弱”。但他老师迈尔斯先生却断言，要是家里少送些糕点糖果去，他会什么都很好的。（第一章）</a:t>
            </a:r>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016365" y="403225"/>
            <a:ext cx="3038475" cy="2714625"/>
          </a:xfrm>
          <a:prstGeom prst="rect">
            <a:avLst/>
          </a:prstGeom>
        </p:spPr>
      </p:pic>
      <p:pic>
        <p:nvPicPr>
          <p:cNvPr id="6" name="图片 5"/>
          <p:cNvPicPr>
            <a:picLocks noChangeAspect="1"/>
          </p:cNvPicPr>
          <p:nvPr/>
        </p:nvPicPr>
        <p:blipFill>
          <a:blip r:embed="rId4">
            <a:clrChange>
              <a:clrFrom>
                <a:srgbClr val="FAFEFF">
                  <a:alpha val="100000"/>
                </a:srgbClr>
              </a:clrFrom>
              <a:clrTo>
                <a:srgbClr val="FAFEFF">
                  <a:alpha val="100000"/>
                  <a:alpha val="0"/>
                </a:srgbClr>
              </a:clrTo>
            </a:clrChange>
          </a:blip>
          <a:stretch>
            <a:fillRect/>
          </a:stretch>
        </p:blipFill>
        <p:spPr>
          <a:xfrm>
            <a:off x="9417685" y="5664835"/>
            <a:ext cx="2236470" cy="700405"/>
          </a:xfrm>
          <a:prstGeom prst="rect">
            <a:avLst/>
          </a:prstGeom>
        </p:spPr>
      </p:pic>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403295"/>
            <a:ext cx="10969200" cy="705600"/>
          </a:xfrm>
        </p:spPr>
        <p:txBody>
          <a:bodyPr/>
          <a:lstStyle/>
          <a:p>
            <a:r>
              <a:rPr lang="zh-CN" altLang="en-US">
                <a:latin typeface="楷体" panose="02010609060101010101" charset="-122"/>
                <a:ea typeface="楷体" panose="02010609060101010101" charset="-122"/>
                <a:cs typeface="楷体" panose="02010609060101010101" charset="-122"/>
              </a:rPr>
              <a:t>原文赏析</a:t>
            </a:r>
          </a:p>
        </p:txBody>
      </p:sp>
      <p:sp>
        <p:nvSpPr>
          <p:cNvPr id="4" name="文本框 3"/>
          <p:cNvSpPr txBox="1"/>
          <p:nvPr/>
        </p:nvSpPr>
        <p:spPr>
          <a:xfrm>
            <a:off x="213360" y="1108710"/>
            <a:ext cx="8803005" cy="3931920"/>
          </a:xfrm>
          <a:prstGeom prst="rect">
            <a:avLst/>
          </a:prstGeom>
          <a:noFill/>
          <a:ln w="12700" cmpd="sng">
            <a:solidFill>
              <a:schemeClr val="accent4">
                <a:lumMod val="75000"/>
              </a:schemeClr>
            </a:solidFill>
            <a:prstDash val="sysDot"/>
          </a:ln>
        </p:spPr>
        <p:txBody>
          <a:bodyPr wrap="square" rtlCol="0">
            <a:spAutoFit/>
          </a:bodyPr>
          <a:lstStyle/>
          <a:p>
            <a:pPr indent="457200" algn="l" fontAlgn="auto">
              <a:lnSpc>
                <a:spcPct val="150000"/>
              </a:lnSpc>
            </a:pPr>
            <a:r>
              <a:rPr lang="en-US" altLang="zh-CN" sz="2800" b="1">
                <a:latin typeface="仿宋" panose="02010609060101010101" charset="-122"/>
                <a:ea typeface="仿宋" panose="02010609060101010101" charset="-122"/>
                <a:cs typeface="仿宋" panose="02010609060101010101" charset="-122"/>
                <a:sym typeface="+mn-ea"/>
              </a:rPr>
              <a:t>“找到你了，这本书是我的，你这个小偷。”</a:t>
            </a:r>
          </a:p>
          <a:p>
            <a:pPr indent="457200" algn="l" fontAlgn="auto">
              <a:lnSpc>
                <a:spcPct val="150000"/>
              </a:lnSpc>
            </a:pPr>
            <a:r>
              <a:rPr lang="en-US" altLang="zh-CN" sz="2800" b="1">
                <a:latin typeface="仿宋" panose="02010609060101010101" charset="-122"/>
                <a:ea typeface="仿宋" panose="02010609060101010101" charset="-122"/>
                <a:cs typeface="仿宋" panose="02010609060101010101" charset="-122"/>
                <a:sym typeface="+mn-ea"/>
              </a:rPr>
              <a:t>“是里德舅舅的。”</a:t>
            </a:r>
          </a:p>
          <a:p>
            <a:pPr indent="457200" algn="l" fontAlgn="auto">
              <a:lnSpc>
                <a:spcPct val="150000"/>
              </a:lnSpc>
            </a:pPr>
            <a:r>
              <a:rPr lang="en-US" altLang="zh-CN" sz="2800" b="1">
                <a:latin typeface="仿宋" panose="02010609060101010101" charset="-122"/>
                <a:ea typeface="仿宋" panose="02010609060101010101" charset="-122"/>
                <a:cs typeface="仿宋" panose="02010609060101010101" charset="-122"/>
                <a:sym typeface="+mn-ea"/>
              </a:rPr>
              <a:t>“你爸妈死的早，你爸死的时候什么都没给你留下你没资格和我们在一起，你用的一切东西都是我的，你就是我的奴隶。”</a:t>
            </a:r>
          </a:p>
          <a:p>
            <a:pPr indent="457200" algn="l" fontAlgn="auto">
              <a:lnSpc>
                <a:spcPct val="150000"/>
              </a:lnSpc>
            </a:pPr>
            <a:r>
              <a:rPr lang="en-US" altLang="zh-CN" sz="2800" b="1">
                <a:latin typeface="仿宋" panose="02010609060101010101" charset="-122"/>
                <a:ea typeface="仿宋" panose="02010609060101010101" charset="-122"/>
                <a:cs typeface="仿宋" panose="02010609060101010101" charset="-122"/>
                <a:sym typeface="+mn-ea"/>
              </a:rPr>
              <a:t>粗暴、冷漠（缺少同情心）</a:t>
            </a:r>
          </a:p>
        </p:txBody>
      </p:sp>
      <p:pic>
        <p:nvPicPr>
          <p:cNvPr id="5" name="图片 4"/>
          <p:cNvPicPr>
            <a:picLocks noChangeAspect="1"/>
          </p:cNvPicPr>
          <p:nvPr/>
        </p:nvPicPr>
        <p:blipFill>
          <a:blip r:embed="rId3">
            <a:clrChange>
              <a:clrFrom>
                <a:srgbClr val="FEFDFF">
                  <a:alpha val="100000"/>
                </a:srgbClr>
              </a:clrFrom>
              <a:clrTo>
                <a:srgbClr val="FEFDFF">
                  <a:alpha val="100000"/>
                  <a:alpha val="0"/>
                </a:srgbClr>
              </a:clrTo>
            </a:clrChange>
          </a:blip>
          <a:stretch>
            <a:fillRect/>
          </a:stretch>
        </p:blipFill>
        <p:spPr>
          <a:xfrm>
            <a:off x="7239000" y="3981450"/>
            <a:ext cx="4953000" cy="2876550"/>
          </a:xfrm>
          <a:prstGeom prst="rect">
            <a:avLst/>
          </a:prstGeom>
        </p:spPr>
      </p:pic>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403295"/>
            <a:ext cx="10969200" cy="705600"/>
          </a:xfrm>
        </p:spPr>
        <p:txBody>
          <a:bodyPr/>
          <a:lstStyle/>
          <a:p>
            <a:r>
              <a:rPr lang="zh-CN" altLang="en-US">
                <a:latin typeface="楷体" panose="02010609060101010101" charset="-122"/>
                <a:ea typeface="楷体" panose="02010609060101010101" charset="-122"/>
                <a:cs typeface="楷体" panose="02010609060101010101" charset="-122"/>
              </a:rPr>
              <a:t>原文赏析</a:t>
            </a:r>
          </a:p>
        </p:txBody>
      </p:sp>
      <p:sp>
        <p:nvSpPr>
          <p:cNvPr id="4" name="文本框 3"/>
          <p:cNvSpPr txBox="1"/>
          <p:nvPr/>
        </p:nvSpPr>
        <p:spPr>
          <a:xfrm>
            <a:off x="916940" y="1108710"/>
            <a:ext cx="10660380" cy="4572000"/>
          </a:xfrm>
          <a:prstGeom prst="rect">
            <a:avLst/>
          </a:prstGeom>
          <a:noFill/>
          <a:ln w="12700" cmpd="sng">
            <a:solidFill>
              <a:schemeClr val="accent4">
                <a:lumMod val="75000"/>
              </a:schemeClr>
            </a:solidFill>
            <a:prstDash val="sysDot"/>
          </a:ln>
        </p:spPr>
        <p:txBody>
          <a:bodyPr wrap="square" rtlCol="0">
            <a:spAutoFit/>
          </a:bodyPr>
          <a:lstStyle/>
          <a:p>
            <a:pPr indent="457200" algn="l" fontAlgn="auto">
              <a:lnSpc>
                <a:spcPct val="150000"/>
              </a:lnSpc>
            </a:pPr>
            <a:r>
              <a:rPr lang="en-US" altLang="zh-CN" sz="2800" b="1">
                <a:latin typeface="仿宋" panose="02010609060101010101" charset="-122"/>
                <a:ea typeface="仿宋" panose="02010609060101010101" charset="-122"/>
                <a:cs typeface="仿宋" panose="02010609060101010101" charset="-122"/>
                <a:sym typeface="+mn-ea"/>
              </a:rPr>
              <a:t>“你没资格动我们家的书。我妈说了，你是个靠别人养活的人，你没钱，你爸一分钱也没给你留下。你该去讨饭，不该在这儿跟我们这样上等人的孩子一起过活，跟我们吃一样的饭菜，穿我妈花钱买来的衣服。今天我要好好教训教训你，你竟敢乱翻我的书架，这些书全是我的。这整幢房子都是我的，或者说，过不了几年都是我的。滚！站到门口去，别挨着镜子和窗子。”</a:t>
            </a:r>
          </a:p>
          <a:p>
            <a:pPr indent="457200" algn="l" fontAlgn="auto">
              <a:lnSpc>
                <a:spcPct val="150000"/>
              </a:lnSpc>
            </a:pPr>
            <a:r>
              <a:rPr lang="en-US" altLang="zh-CN" sz="2800" b="1">
                <a:latin typeface="仿宋" panose="02010609060101010101" charset="-122"/>
                <a:ea typeface="仿宋" panose="02010609060101010101" charset="-122"/>
                <a:cs typeface="仿宋" panose="02010609060101010101" charset="-122"/>
                <a:sym typeface="+mn-ea"/>
              </a:rPr>
              <a:t>嚣张、无礼</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403295"/>
            <a:ext cx="10969200" cy="705600"/>
          </a:xfrm>
        </p:spPr>
        <p:txBody>
          <a:bodyPr/>
          <a:lstStyle/>
          <a:p>
            <a:r>
              <a:rPr lang="zh-CN" altLang="en-US">
                <a:latin typeface="楷体" panose="02010609060101010101" charset="-122"/>
                <a:ea typeface="楷体" panose="02010609060101010101" charset="-122"/>
                <a:cs typeface="楷体" panose="02010609060101010101" charset="-122"/>
              </a:rPr>
              <a:t>原文赏析</a:t>
            </a:r>
          </a:p>
        </p:txBody>
      </p:sp>
      <p:sp>
        <p:nvSpPr>
          <p:cNvPr id="4" name="文本框 3"/>
          <p:cNvSpPr txBox="1"/>
          <p:nvPr/>
        </p:nvSpPr>
        <p:spPr>
          <a:xfrm>
            <a:off x="916940" y="1108710"/>
            <a:ext cx="10660380" cy="4572000"/>
          </a:xfrm>
          <a:prstGeom prst="rect">
            <a:avLst/>
          </a:prstGeom>
          <a:noFill/>
          <a:ln w="12700" cmpd="sng">
            <a:solidFill>
              <a:schemeClr val="accent4">
                <a:lumMod val="75000"/>
              </a:schemeClr>
            </a:solidFill>
            <a:prstDash val="sysDot"/>
          </a:ln>
        </p:spPr>
        <p:txBody>
          <a:bodyPr wrap="square" rtlCol="0">
            <a:spAutoFit/>
          </a:bodyPr>
          <a:lstStyle/>
          <a:p>
            <a:pPr indent="457200" algn="l" fontAlgn="auto">
              <a:lnSpc>
                <a:spcPct val="150000"/>
              </a:lnSpc>
            </a:pPr>
            <a:r>
              <a:rPr lang="zh-CN" altLang="en-US" sz="2800" b="1">
                <a:solidFill>
                  <a:schemeClr val="tx1"/>
                </a:solidFill>
                <a:latin typeface="仿宋" panose="02010609060101010101" charset="-122"/>
                <a:ea typeface="仿宋" panose="02010609060101010101" charset="-122"/>
                <a:cs typeface="仿宋" panose="02010609060101010101" charset="-122"/>
                <a:sym typeface="+mn-ea"/>
              </a:rPr>
              <a:t>我照着做了，起初还不明白他这是什么用意，可是当我看到他举起那本书，掂了掂，站起身来，看样子要朝我扔过来时，我惊叫一声，本能地往旁边一闪。但已经来不及了，书扔了过来，打在我的身上，我跌倒在地，头撞到门上，磕破了，磕破的地方淌出了血，疼得厉害。这时，我的恐惧已经超过了极限，另外的心理紧接着占了上风。</a:t>
            </a:r>
          </a:p>
          <a:p>
            <a:pPr indent="457200" algn="l" fontAlgn="auto">
              <a:lnSpc>
                <a:spcPct val="150000"/>
              </a:lnSpc>
            </a:pPr>
            <a:r>
              <a:rPr lang="zh-CN" altLang="en-US" sz="2800" b="1">
                <a:solidFill>
                  <a:schemeClr val="tx1"/>
                </a:solidFill>
                <a:latin typeface="仿宋" panose="02010609060101010101" charset="-122"/>
                <a:ea typeface="仿宋" panose="02010609060101010101" charset="-122"/>
                <a:cs typeface="仿宋" panose="02010609060101010101" charset="-122"/>
                <a:sym typeface="+mn-ea"/>
              </a:rPr>
              <a:t>粗暴、蛮横</a:t>
            </a:r>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053830" y="4395470"/>
            <a:ext cx="2286000" cy="2190750"/>
          </a:xfrm>
          <a:prstGeom prst="rect">
            <a:avLst/>
          </a:prstGeom>
        </p:spPr>
      </p:pic>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403295"/>
            <a:ext cx="10969200" cy="705600"/>
          </a:xfrm>
        </p:spPr>
        <p:txBody>
          <a:bodyPr/>
          <a:lstStyle/>
          <a:p>
            <a:r>
              <a:rPr lang="zh-CN" altLang="en-US">
                <a:latin typeface="楷体" panose="02010609060101010101" charset="-122"/>
                <a:ea typeface="楷体" panose="02010609060101010101" charset="-122"/>
                <a:cs typeface="楷体" panose="02010609060101010101" charset="-122"/>
              </a:rPr>
              <a:t>原文赏析</a:t>
            </a:r>
          </a:p>
        </p:txBody>
      </p:sp>
      <p:sp>
        <p:nvSpPr>
          <p:cNvPr id="4" name="文本框 3"/>
          <p:cNvSpPr txBox="1"/>
          <p:nvPr/>
        </p:nvSpPr>
        <p:spPr>
          <a:xfrm>
            <a:off x="0" y="972185"/>
            <a:ext cx="9319895" cy="5577841"/>
          </a:xfrm>
          <a:prstGeom prst="rect">
            <a:avLst/>
          </a:prstGeom>
          <a:noFill/>
          <a:ln w="12700" cmpd="sng">
            <a:solidFill>
              <a:schemeClr val="accent4">
                <a:lumMod val="75000"/>
              </a:schemeClr>
            </a:solidFill>
            <a:prstDash val="sysDot"/>
          </a:ln>
        </p:spPr>
        <p:txBody>
          <a:bodyPr wrap="square" rtlCol="0">
            <a:spAutoFit/>
          </a:bodyPr>
          <a:lstStyle/>
          <a:p>
            <a:pPr indent="457200" algn="l" fontAlgn="auto">
              <a:lnSpc>
                <a:spcPct val="150000"/>
              </a:lnSpc>
            </a:pPr>
            <a:r>
              <a:rPr lang="en-US" altLang="zh-CN" sz="2400" b="1">
                <a:solidFill>
                  <a:schemeClr val="tx1"/>
                </a:solidFill>
                <a:latin typeface="仿宋" panose="02010609060101010101" charset="-122"/>
                <a:ea typeface="仿宋" panose="02010609060101010101" charset="-122"/>
                <a:cs typeface="仿宋" panose="02010609060101010101" charset="-122"/>
                <a:sym typeface="+mn-ea"/>
              </a:rPr>
              <a:t>“你这个狠毒的坏孩子！”我说，“你简直像个杀人犯……你是个管奴隶的监工……你像那班罗马暴君！”</a:t>
            </a:r>
          </a:p>
          <a:p>
            <a:pPr indent="457200" algn="l" fontAlgn="auto">
              <a:lnSpc>
                <a:spcPct val="150000"/>
              </a:lnSpc>
            </a:pPr>
            <a:r>
              <a:rPr lang="en-US" altLang="zh-CN" sz="2400" b="1">
                <a:solidFill>
                  <a:schemeClr val="tx1"/>
                </a:solidFill>
                <a:latin typeface="仿宋" panose="02010609060101010101" charset="-122"/>
                <a:ea typeface="仿宋" panose="02010609060101010101" charset="-122"/>
                <a:cs typeface="仿宋" panose="02010609060101010101" charset="-122"/>
                <a:sym typeface="+mn-ea"/>
              </a:rPr>
              <a:t>“什么！什么！他嚷了起来，“你竟敢对我说这样的话？伊丽莎乔治安娜，你们听见没有？我还能不去告诉妈妈？不过我先要……”他朝我直扑过来。我感到他揪住了我的头发，抓住了我的肩膀，他已经在跟一个无法无天的亡命之徒肉博了。我看他真是个暴君、杀人犯。我觉出有几滴血从我头上一直顺着脖子流下，还感到有些剧痛难当。这些感觉一时压倒了我的恐惧，我发疯似的和他支打起来。我的双究竟干了些什么，我自己也不大清楚，只听到他骂我“耗子！耗子！”还大声地吼叫着。            具有反抗精神</a:t>
            </a:r>
          </a:p>
        </p:txBody>
      </p:sp>
      <p:pic>
        <p:nvPicPr>
          <p:cNvPr id="5" name="图片 4"/>
          <p:cNvPicPr>
            <a:picLocks noChangeAspect="1"/>
          </p:cNvPicPr>
          <p:nvPr/>
        </p:nvPicPr>
        <p:blipFill>
          <a:blip r:embed="rId3"/>
          <a:stretch>
            <a:fillRect/>
          </a:stretch>
        </p:blipFill>
        <p:spPr>
          <a:xfrm>
            <a:off x="9086850" y="0"/>
            <a:ext cx="3105150" cy="1552575"/>
          </a:xfrm>
          <a:prstGeom prst="rect">
            <a:avLst/>
          </a:prstGeom>
        </p:spPr>
      </p:pic>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13360" y="1475105"/>
            <a:ext cx="11275060" cy="7132320"/>
          </a:xfrm>
          <a:prstGeom prst="rect">
            <a:avLst/>
          </a:prstGeom>
          <a:noFill/>
          <a:ln w="12700" cmpd="sng">
            <a:solidFill>
              <a:schemeClr val="accent4">
                <a:lumMod val="75000"/>
              </a:schemeClr>
            </a:solidFill>
            <a:prstDash val="sysDot"/>
          </a:ln>
        </p:spPr>
        <p:txBody>
          <a:bodyPr wrap="square" rtlCol="0">
            <a:spAutoFit/>
          </a:bodyPr>
          <a:lstStyle/>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约翰•里德</a:t>
            </a:r>
          </a:p>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   </a:t>
            </a:r>
          </a:p>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 简•爱的表兄</a:t>
            </a:r>
          </a:p>
          <a:p>
            <a:pPr indent="457200" algn="l" fontAlgn="auto">
              <a:lnSpc>
                <a:spcPct val="150000"/>
              </a:lnSpc>
            </a:pPr>
            <a:endParaRPr lang="zh-CN" altLang="en-US" sz="4400" b="1">
              <a:latin typeface="仿宋" panose="02010609060101010101" charset="-122"/>
              <a:ea typeface="仿宋" panose="02010609060101010101" charset="-122"/>
              <a:cs typeface="仿宋" panose="02010609060101010101" charset="-122"/>
              <a:sym typeface="+mn-ea"/>
            </a:endParaRPr>
          </a:p>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人物形象：不学无术、嚣张无礼、粗暴冷漠</a:t>
            </a:r>
          </a:p>
          <a:p>
            <a:pPr indent="457200" algn="l" fontAlgn="auto">
              <a:lnSpc>
                <a:spcPct val="150000"/>
              </a:lnSpc>
            </a:pPr>
            <a:endParaRPr lang="zh-CN" altLang="en-US" sz="4400" b="1">
              <a:latin typeface="仿宋" panose="02010609060101010101" charset="-122"/>
              <a:ea typeface="仿宋" panose="02010609060101010101" charset="-122"/>
              <a:cs typeface="仿宋" panose="02010609060101010101" charset="-122"/>
              <a:sym typeface="+mn-ea"/>
            </a:endParaRPr>
          </a:p>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（缺少同情心）</a:t>
            </a:r>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016365" y="403225"/>
            <a:ext cx="3038475" cy="2714625"/>
          </a:xfrm>
          <a:prstGeom prst="rect">
            <a:avLst/>
          </a:prstGeom>
        </p:spPr>
      </p:pic>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092835" y="844550"/>
            <a:ext cx="4240530" cy="5120640"/>
          </a:xfrm>
          <a:prstGeom prst="rect">
            <a:avLst/>
          </a:prstGeom>
          <a:noFill/>
          <a:ln w="12700" cmpd="sng">
            <a:solidFill>
              <a:schemeClr val="accent4">
                <a:lumMod val="75000"/>
              </a:schemeClr>
            </a:solidFill>
            <a:prstDash val="sysDot"/>
          </a:ln>
        </p:spPr>
        <p:txBody>
          <a:bodyPr wrap="square" rtlCol="0">
            <a:spAutoFit/>
          </a:bodyPr>
          <a:lstStyle/>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里德太太</a:t>
            </a:r>
          </a:p>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  简•爱的舅妈</a:t>
            </a:r>
          </a:p>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  溺爱孩子</a:t>
            </a:r>
          </a:p>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   冷酷护短</a:t>
            </a:r>
          </a:p>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   刁钻刻薄</a:t>
            </a:r>
          </a:p>
        </p:txBody>
      </p:sp>
      <p:pic>
        <p:nvPicPr>
          <p:cNvPr id="2" name="图片 1"/>
          <p:cNvPicPr>
            <a:picLocks noChangeAspect="1"/>
          </p:cNvPicPr>
          <p:nvPr/>
        </p:nvPicPr>
        <p:blipFill>
          <a:blip r:embed="rId3"/>
          <a:stretch>
            <a:fillRect/>
          </a:stretch>
        </p:blipFill>
        <p:spPr>
          <a:xfrm>
            <a:off x="7621905" y="209550"/>
            <a:ext cx="4457700" cy="2847975"/>
          </a:xfrm>
          <a:prstGeom prst="rect">
            <a:avLst/>
          </a:prstGeom>
        </p:spPr>
      </p:pic>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037590" y="209550"/>
            <a:ext cx="4240530" cy="5120640"/>
          </a:xfrm>
          <a:prstGeom prst="rect">
            <a:avLst/>
          </a:prstGeom>
          <a:noFill/>
          <a:ln w="12700" cmpd="sng">
            <a:solidFill>
              <a:schemeClr val="accent4">
                <a:lumMod val="75000"/>
              </a:schemeClr>
            </a:solidFill>
            <a:prstDash val="sysDot"/>
          </a:ln>
        </p:spPr>
        <p:txBody>
          <a:bodyPr wrap="square" rtlCol="0">
            <a:spAutoFit/>
          </a:bodyPr>
          <a:lstStyle/>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里德太太</a:t>
            </a:r>
          </a:p>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  简•爱的舅妈</a:t>
            </a:r>
          </a:p>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  溺爱孩子</a:t>
            </a:r>
          </a:p>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   冷酷护短</a:t>
            </a:r>
          </a:p>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   刁钻刻薄</a:t>
            </a:r>
          </a:p>
        </p:txBody>
      </p:sp>
      <p:pic>
        <p:nvPicPr>
          <p:cNvPr id="2" name="图片 1"/>
          <p:cNvPicPr>
            <a:picLocks noChangeAspect="1"/>
          </p:cNvPicPr>
          <p:nvPr/>
        </p:nvPicPr>
        <p:blipFill>
          <a:blip r:embed="rId3"/>
          <a:stretch>
            <a:fillRect/>
          </a:stretch>
        </p:blipFill>
        <p:spPr>
          <a:xfrm>
            <a:off x="7621905" y="209550"/>
            <a:ext cx="4457700" cy="2847975"/>
          </a:xfrm>
          <a:prstGeom prst="rect">
            <a:avLst/>
          </a:prstGeom>
        </p:spPr>
      </p:pic>
      <p:sp>
        <p:nvSpPr>
          <p:cNvPr id="3" name="文本框 2"/>
          <p:cNvSpPr txBox="1"/>
          <p:nvPr/>
        </p:nvSpPr>
        <p:spPr>
          <a:xfrm>
            <a:off x="781050" y="4220209"/>
            <a:ext cx="10915015" cy="2560320"/>
          </a:xfrm>
          <a:prstGeom prst="rect">
            <a:avLst/>
          </a:prstGeom>
          <a:noFill/>
          <a:ln w="12700" cmpd="sng">
            <a:solidFill>
              <a:schemeClr val="accent4">
                <a:lumMod val="75000"/>
              </a:schemeClr>
            </a:solidFill>
            <a:prstDash val="sysDot"/>
          </a:ln>
        </p:spPr>
        <p:txBody>
          <a:bodyPr wrap="square" rtlCol="0">
            <a:spAutoFit/>
          </a:bodyPr>
          <a:lstStyle/>
          <a:p>
            <a:pPr indent="457200" algn="l" fontAlgn="auto">
              <a:lnSpc>
                <a:spcPct val="150000"/>
              </a:lnSpc>
            </a:pPr>
            <a:r>
              <a:rPr lang="zh-CN" altLang="en-US" sz="3600">
                <a:solidFill>
                  <a:schemeClr val="tx1"/>
                </a:solidFill>
                <a:latin typeface="仿宋" panose="02010609060101010101" charset="-122"/>
                <a:ea typeface="仿宋" panose="02010609060101010101" charset="-122"/>
                <a:cs typeface="仿宋" panose="02010609060101010101" charset="-122"/>
                <a:sym typeface="+mn-ea"/>
              </a:rPr>
              <a:t>面对他（约翰）的恐吓和欺侮，我无处哭诉。佣人们不愿站在我一边去得罪他们的少爷，而里德太太则装聋作哑，儿子打我骂我，她熟视无睹。（第一章）</a:t>
            </a: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403295"/>
            <a:ext cx="10969200" cy="705600"/>
          </a:xfrm>
        </p:spPr>
        <p:txBody>
          <a:bodyPr/>
          <a:lstStyle/>
          <a:p>
            <a:r>
              <a:rPr lang="zh-CN" altLang="en-US">
                <a:latin typeface="楷体" panose="02010609060101010101" charset="-122"/>
                <a:ea typeface="楷体" panose="02010609060101010101" charset="-122"/>
                <a:cs typeface="楷体" panose="02010609060101010101" charset="-122"/>
              </a:rPr>
              <a:t>简•爱的反抗精神</a:t>
            </a:r>
          </a:p>
        </p:txBody>
      </p:sp>
      <p:sp>
        <p:nvSpPr>
          <p:cNvPr id="4" name="文本框 3"/>
          <p:cNvSpPr txBox="1"/>
          <p:nvPr/>
        </p:nvSpPr>
        <p:spPr>
          <a:xfrm>
            <a:off x="916940" y="1108710"/>
            <a:ext cx="10660380" cy="4358641"/>
          </a:xfrm>
          <a:prstGeom prst="rect">
            <a:avLst/>
          </a:prstGeom>
          <a:noFill/>
          <a:ln w="12700" cmpd="sng">
            <a:solidFill>
              <a:schemeClr val="accent4">
                <a:lumMod val="75000"/>
              </a:schemeClr>
            </a:solidFill>
            <a:prstDash val="sysDot"/>
          </a:ln>
        </p:spPr>
        <p:txBody>
          <a:bodyPr wrap="square" rtlCol="0">
            <a:spAutoFit/>
          </a:bodyPr>
          <a:lstStyle/>
          <a:p>
            <a:pPr algn="l" fontAlgn="auto">
              <a:lnSpc>
                <a:spcPct val="200000"/>
              </a:lnSpc>
            </a:pPr>
            <a:r>
              <a:rPr lang="en-US" altLang="zh-CN" sz="2800" b="1">
                <a:solidFill>
                  <a:schemeClr val="tx1"/>
                </a:solidFill>
                <a:latin typeface="仿宋" panose="02010609060101010101" charset="-122"/>
                <a:ea typeface="仿宋" panose="02010609060101010101" charset="-122"/>
                <a:cs typeface="仿宋" panose="02010609060101010101" charset="-122"/>
                <a:sym typeface="+mn-ea"/>
              </a:rPr>
              <a:t>“要是里德舅舅还活着，他会对你说什么啊？”我几乎不是有意地这么问道。</a:t>
            </a:r>
          </a:p>
          <a:p>
            <a:pPr algn="l" fontAlgn="auto">
              <a:lnSpc>
                <a:spcPct val="200000"/>
              </a:lnSpc>
            </a:pPr>
            <a:r>
              <a:rPr lang="en-US" altLang="zh-CN" sz="2800" b="1">
                <a:solidFill>
                  <a:schemeClr val="tx1"/>
                </a:solidFill>
                <a:latin typeface="仿宋" panose="02010609060101010101" charset="-122"/>
                <a:ea typeface="仿宋" panose="02010609060101010101" charset="-122"/>
                <a:cs typeface="仿宋" panose="02010609060101010101" charset="-122"/>
                <a:sym typeface="+mn-ea"/>
              </a:rPr>
              <a:t>“什么？”里德太太小声说；她那平时冷漠宁静的灰眼睛，被一种恐惧的神情扰乱了。她放开我的胳臂，盯着我，仿佛不知道我究竟是个孩子还是个魔鬼似的。现在我只好一不做二不休了。</a:t>
            </a: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218305" y="608330"/>
            <a:ext cx="7726045" cy="705485"/>
          </a:xfrm>
        </p:spPr>
        <p:txBody>
          <a:bodyPr>
            <a:normAutofit fontScale="90000"/>
          </a:bodyPr>
          <a:lstStyle/>
          <a:p>
            <a:pPr algn="r"/>
            <a:r>
              <a:rPr lang="zh-CN" altLang="zh-CN"/>
              <a:t>夏洛蒂.勃朗特(Charlotte Bronte)</a:t>
            </a:r>
            <a:br>
              <a:rPr lang="zh-CN" altLang="zh-CN"/>
            </a:br>
            <a:r>
              <a:rPr lang="zh-CN" altLang="zh-CN"/>
              <a:t>(1816-1855)</a:t>
            </a:r>
          </a:p>
        </p:txBody>
      </p:sp>
      <p:pic>
        <p:nvPicPr>
          <p:cNvPr id="4" name="图片 3"/>
          <p:cNvPicPr>
            <a:picLocks noChangeAspect="1"/>
          </p:cNvPicPr>
          <p:nvPr/>
        </p:nvPicPr>
        <p:blipFill>
          <a:blip r:embed="rId3"/>
          <a:stretch>
            <a:fillRect/>
          </a:stretch>
        </p:blipFill>
        <p:spPr>
          <a:xfrm>
            <a:off x="380365" y="1313815"/>
            <a:ext cx="3562350" cy="5019675"/>
          </a:xfrm>
          <a:prstGeom prst="rect">
            <a:avLst/>
          </a:prstGeom>
        </p:spPr>
      </p:pic>
      <p:sp>
        <p:nvSpPr>
          <p:cNvPr id="5" name="标题 1"/>
          <p:cNvSpPr>
            <a:spLocks noGrp="1"/>
          </p:cNvSpPr>
          <p:nvPr/>
        </p:nvSpPr>
        <p:spPr>
          <a:xfrm>
            <a:off x="4218305" y="2053590"/>
            <a:ext cx="7726045"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r"/>
            <a:r>
              <a:rPr lang="en-US"/>
              <a:t>19世纪著名的______ 作家、诗人</a:t>
            </a:r>
          </a:p>
        </p:txBody>
      </p:sp>
      <p:pic>
        <p:nvPicPr>
          <p:cNvPr id="6" name="图片 5"/>
          <p:cNvPicPr>
            <a:picLocks noChangeAspect="1"/>
          </p:cNvPicPr>
          <p:nvPr/>
        </p:nvPicPr>
        <p:blipFill>
          <a:blip r:embed="rId4"/>
          <a:stretch>
            <a:fillRect/>
          </a:stretch>
        </p:blipFill>
        <p:spPr>
          <a:xfrm>
            <a:off x="7515225" y="1527810"/>
            <a:ext cx="1678305" cy="810260"/>
          </a:xfrm>
          <a:prstGeom prst="rect">
            <a:avLst/>
          </a:prstGeom>
        </p:spPr>
      </p:pic>
      <p:sp>
        <p:nvSpPr>
          <p:cNvPr id="7" name="标题 1"/>
          <p:cNvSpPr>
            <a:spLocks noGrp="1"/>
          </p:cNvSpPr>
          <p:nvPr/>
        </p:nvSpPr>
        <p:spPr>
          <a:xfrm>
            <a:off x="4218305" y="3076575"/>
            <a:ext cx="7726045"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r"/>
            <a:r>
              <a:rPr lang="zh-CN" altLang="en-US"/>
              <a:t>成名作：《简爱》</a:t>
            </a:r>
          </a:p>
        </p:txBody>
      </p:sp>
      <p:sp>
        <p:nvSpPr>
          <p:cNvPr id="8" name="标题 1"/>
          <p:cNvSpPr>
            <a:spLocks noGrp="1"/>
          </p:cNvSpPr>
          <p:nvPr/>
        </p:nvSpPr>
        <p:spPr>
          <a:xfrm>
            <a:off x="4218305" y="3075940"/>
            <a:ext cx="7726045"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r"/>
            <a:r>
              <a:rPr lang="zh-CN" altLang="en-US"/>
              <a:t>成名作：《简爱》</a:t>
            </a:r>
          </a:p>
        </p:txBody>
      </p:sp>
      <p:sp>
        <p:nvSpPr>
          <p:cNvPr id="9" name="标题 1"/>
          <p:cNvSpPr>
            <a:spLocks noGrp="1"/>
          </p:cNvSpPr>
          <p:nvPr/>
        </p:nvSpPr>
        <p:spPr>
          <a:xfrm>
            <a:off x="4218305" y="4099560"/>
            <a:ext cx="7726045"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r>
              <a:rPr lang="zh-CN" altLang="en-US">
                <a:solidFill>
                  <a:schemeClr val="tx1"/>
                </a:solidFill>
              </a:rPr>
              <a:t>《简爱》是一部自传性色彩的小说</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403295"/>
            <a:ext cx="10969200" cy="705600"/>
          </a:xfrm>
        </p:spPr>
        <p:txBody>
          <a:bodyPr/>
          <a:lstStyle/>
          <a:p>
            <a:r>
              <a:rPr lang="zh-CN" altLang="en-US" dirty="0">
                <a:latin typeface="楷体" panose="02010609060101010101" charset="-122"/>
                <a:ea typeface="楷体" panose="02010609060101010101" charset="-122"/>
                <a:cs typeface="楷体" panose="02010609060101010101" charset="-122"/>
              </a:rPr>
              <a:t>简•爱的反抗精神</a:t>
            </a:r>
          </a:p>
        </p:txBody>
      </p:sp>
      <p:sp>
        <p:nvSpPr>
          <p:cNvPr id="4" name="文本框 3"/>
          <p:cNvSpPr txBox="1"/>
          <p:nvPr/>
        </p:nvSpPr>
        <p:spPr>
          <a:xfrm>
            <a:off x="462280" y="1108710"/>
            <a:ext cx="11118215" cy="6065521"/>
          </a:xfrm>
          <a:prstGeom prst="rect">
            <a:avLst/>
          </a:prstGeom>
          <a:noFill/>
          <a:ln w="12700" cmpd="sng">
            <a:solidFill>
              <a:schemeClr val="accent4">
                <a:lumMod val="75000"/>
              </a:schemeClr>
            </a:solidFill>
            <a:prstDash val="sysDot"/>
          </a:ln>
        </p:spPr>
        <p:txBody>
          <a:bodyPr wrap="square" rtlCol="0">
            <a:spAutoFit/>
          </a:bodyPr>
          <a:lstStyle/>
          <a:p>
            <a:pPr algn="l" fontAlgn="auto">
              <a:lnSpc>
                <a:spcPct val="200000"/>
              </a:lnSpc>
            </a:pPr>
            <a:r>
              <a:rPr lang="en-US" altLang="zh-CN" sz="2800" b="1" dirty="0">
                <a:solidFill>
                  <a:schemeClr val="tx1"/>
                </a:solidFill>
                <a:latin typeface="仿宋" panose="02010609060101010101" charset="-122"/>
                <a:ea typeface="仿宋" panose="02010609060101010101" charset="-122"/>
                <a:cs typeface="仿宋" panose="02010609060101010101" charset="-122"/>
                <a:sym typeface="+mn-ea"/>
              </a:rPr>
              <a:t>“</a:t>
            </a:r>
            <a:r>
              <a:rPr lang="en-US" altLang="zh-CN" sz="2800" b="1" dirty="0" err="1">
                <a:solidFill>
                  <a:schemeClr val="tx1"/>
                </a:solidFill>
                <a:latin typeface="仿宋" panose="02010609060101010101" charset="-122"/>
                <a:ea typeface="仿宋" panose="02010609060101010101" charset="-122"/>
                <a:cs typeface="仿宋" panose="02010609060101010101" charset="-122"/>
                <a:sym typeface="+mn-ea"/>
              </a:rPr>
              <a:t>我的里德舅舅在天上，你做的一切和想的一切，他都看得见，我爸爸妈妈也都看得见；他们知道你整天把我关起来，还巴不得我死掉</a:t>
            </a:r>
            <a:r>
              <a:rPr lang="en-US" altLang="zh-CN" sz="2800" b="1" dirty="0">
                <a:solidFill>
                  <a:schemeClr val="tx1"/>
                </a:solidFill>
                <a:latin typeface="仿宋" panose="02010609060101010101" charset="-122"/>
                <a:ea typeface="仿宋" panose="02010609060101010101" charset="-122"/>
                <a:cs typeface="仿宋" panose="02010609060101010101" charset="-122"/>
                <a:sym typeface="+mn-ea"/>
              </a:rPr>
              <a:t>。”</a:t>
            </a:r>
            <a:br>
              <a:rPr lang="en-US" altLang="zh-CN" sz="2800" b="1" dirty="0">
                <a:solidFill>
                  <a:schemeClr val="tx1"/>
                </a:solidFill>
                <a:latin typeface="仿宋" panose="02010609060101010101" charset="-122"/>
                <a:ea typeface="仿宋" panose="02010609060101010101" charset="-122"/>
                <a:cs typeface="仿宋" panose="02010609060101010101" charset="-122"/>
                <a:sym typeface="+mn-ea"/>
              </a:rPr>
            </a:br>
            <a:r>
              <a:rPr lang="en-US" altLang="zh-CN" sz="2800" b="1" dirty="0">
                <a:solidFill>
                  <a:schemeClr val="tx1"/>
                </a:solidFill>
                <a:latin typeface="仿宋" panose="02010609060101010101" charset="-122"/>
                <a:ea typeface="仿宋" panose="02010609060101010101" charset="-122"/>
                <a:cs typeface="仿宋" panose="02010609060101010101" charset="-122"/>
                <a:sym typeface="+mn-ea"/>
              </a:rPr>
              <a:t/>
            </a:r>
            <a:br>
              <a:rPr lang="en-US" altLang="zh-CN" sz="2800" b="1" dirty="0">
                <a:solidFill>
                  <a:schemeClr val="tx1"/>
                </a:solidFill>
                <a:latin typeface="仿宋" panose="02010609060101010101" charset="-122"/>
                <a:ea typeface="仿宋" panose="02010609060101010101" charset="-122"/>
                <a:cs typeface="仿宋" panose="02010609060101010101" charset="-122"/>
                <a:sym typeface="+mn-ea"/>
              </a:rPr>
            </a:br>
            <a:r>
              <a:rPr lang="en-US" altLang="zh-CN" sz="2800" b="1" dirty="0">
                <a:solidFill>
                  <a:schemeClr val="tx1"/>
                </a:solidFill>
                <a:latin typeface="仿宋" panose="02010609060101010101" charset="-122"/>
                <a:ea typeface="仿宋" panose="02010609060101010101" charset="-122"/>
                <a:cs typeface="仿宋" panose="02010609060101010101" charset="-122"/>
                <a:sym typeface="+mn-ea"/>
              </a:rPr>
              <a:t>里德太太不一会儿又神气起来，死命地摇我，打我的两边耳光，然后，一句话也不说，离开了我。白茜拿一个钟头的训诫填补了这一个间隙，证明我是人家抚养过最邪恶、最任性的孩子，说得不由得你不信。</a:t>
            </a: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403295"/>
            <a:ext cx="10969200" cy="705600"/>
          </a:xfrm>
        </p:spPr>
        <p:txBody>
          <a:bodyPr/>
          <a:lstStyle/>
          <a:p>
            <a:r>
              <a:rPr lang="en-US" altLang="zh-CN">
                <a:solidFill>
                  <a:srgbClr val="FF0000"/>
                </a:solidFill>
                <a:latin typeface="楷体" panose="02010609060101010101" charset="-122"/>
                <a:ea typeface="楷体" panose="02010609060101010101" charset="-122"/>
                <a:cs typeface="楷体" panose="02010609060101010101" charset="-122"/>
              </a:rPr>
              <a:t>[2019江苏盐城]</a:t>
            </a:r>
          </a:p>
        </p:txBody>
      </p:sp>
      <p:sp>
        <p:nvSpPr>
          <p:cNvPr id="4" name="文本框 3"/>
          <p:cNvSpPr txBox="1"/>
          <p:nvPr/>
        </p:nvSpPr>
        <p:spPr>
          <a:xfrm>
            <a:off x="280035" y="1108710"/>
            <a:ext cx="11666855" cy="4480560"/>
          </a:xfrm>
          <a:prstGeom prst="rect">
            <a:avLst/>
          </a:prstGeom>
          <a:noFill/>
          <a:ln w="12700" cmpd="sng">
            <a:solidFill>
              <a:schemeClr val="accent4">
                <a:lumMod val="75000"/>
              </a:schemeClr>
            </a:solidFill>
            <a:prstDash val="sysDot"/>
          </a:ln>
        </p:spPr>
        <p:txBody>
          <a:bodyPr wrap="square" rtlCol="0">
            <a:spAutoFit/>
          </a:bodyPr>
          <a:lstStyle/>
          <a:p>
            <a:pPr algn="l"/>
            <a:r>
              <a:rPr lang="zh-CN" altLang="en-US" sz="3200" b="1">
                <a:solidFill>
                  <a:srgbClr val="FF0000"/>
                </a:solidFill>
                <a:latin typeface="汉仪闪耀楷书" panose="02010509060101010101" charset="-122"/>
                <a:ea typeface="汉仪闪耀楷书" panose="02010509060101010101" charset="-122"/>
                <a:cs typeface="汉仪闪耀楷书" panose="02010509060101010101" charset="-122"/>
              </a:rPr>
              <a:t>下面选项中表述不正确的一项是（   ）</a:t>
            </a:r>
          </a:p>
          <a:p>
            <a:pPr algn="l"/>
            <a:r>
              <a:rPr lang="zh-CN" altLang="en-US" sz="3200" b="1">
                <a:solidFill>
                  <a:srgbClr val="FF0000"/>
                </a:solidFill>
                <a:latin typeface="汉仪闪耀楷书" panose="02010509060101010101" charset="-122"/>
                <a:ea typeface="汉仪闪耀楷书" panose="02010509060101010101" charset="-122"/>
                <a:cs typeface="汉仪闪耀楷书" panose="02010509060101010101" charset="-122"/>
              </a:rPr>
              <a:t>A.保尔在朱赫来的影响下，逐步走上革命道路，最终成长为无产阶级战士。</a:t>
            </a:r>
          </a:p>
          <a:p>
            <a:pPr algn="l"/>
            <a:r>
              <a:rPr lang="zh-CN" altLang="en-US" sz="3200" b="1">
                <a:solidFill>
                  <a:srgbClr val="FF0000"/>
                </a:solidFill>
                <a:latin typeface="汉仪闪耀楷书" panose="02010509060101010101" charset="-122"/>
                <a:ea typeface="汉仪闪耀楷书" panose="02010509060101010101" charset="-122"/>
                <a:cs typeface="汉仪闪耀楷书" panose="02010509060101010101" charset="-122"/>
              </a:rPr>
              <a:t>B.《红岩》中许云峰被捕后，面对徐鹏飞等人的威逼利诱，拒绝出卖党组织。</a:t>
            </a:r>
          </a:p>
          <a:p>
            <a:pPr algn="l"/>
            <a:r>
              <a:rPr lang="zh-CN" altLang="en-US" sz="3200" b="1">
                <a:solidFill>
                  <a:srgbClr val="FF0000"/>
                </a:solidFill>
                <a:latin typeface="汉仪闪耀楷书" panose="02010509060101010101" charset="-122"/>
                <a:ea typeface="汉仪闪耀楷书" panose="02010509060101010101" charset="-122"/>
                <a:cs typeface="汉仪闪耀楷书" panose="02010509060101010101" charset="-122"/>
              </a:rPr>
              <a:t>C.唐僧师徒四人路遇火焰山时受阻，孙悟空不得已，向铁扇公主借芭蕉扇。</a:t>
            </a:r>
          </a:p>
          <a:p>
            <a:pPr algn="l"/>
            <a:r>
              <a:rPr lang="zh-CN" altLang="en-US" sz="3200" b="1">
                <a:solidFill>
                  <a:srgbClr val="FF0000"/>
                </a:solidFill>
                <a:latin typeface="汉仪闪耀楷书" panose="02010509060101010101" charset="-122"/>
                <a:ea typeface="汉仪闪耀楷书" panose="02010509060101010101" charset="-122"/>
                <a:cs typeface="汉仪闪耀楷书" panose="02010509060101010101" charset="-122"/>
              </a:rPr>
              <a:t>D.在和表哥约翰•里德发生冲突后，简•爱被舅舅关进了阴森恐怖的红房子里。</a:t>
            </a:r>
          </a:p>
        </p:txBody>
      </p:sp>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403295"/>
            <a:ext cx="10969200" cy="705600"/>
          </a:xfrm>
        </p:spPr>
        <p:txBody>
          <a:bodyPr/>
          <a:lstStyle/>
          <a:p>
            <a:r>
              <a:rPr lang="en-US" altLang="zh-CN">
                <a:solidFill>
                  <a:srgbClr val="FF0000"/>
                </a:solidFill>
                <a:latin typeface="楷体" panose="02010609060101010101" charset="-122"/>
                <a:ea typeface="楷体" panose="02010609060101010101" charset="-122"/>
                <a:cs typeface="楷体" panose="02010609060101010101" charset="-122"/>
              </a:rPr>
              <a:t>[2019江苏盐城]</a:t>
            </a:r>
          </a:p>
        </p:txBody>
      </p:sp>
      <p:sp>
        <p:nvSpPr>
          <p:cNvPr id="4" name="文本框 3"/>
          <p:cNvSpPr txBox="1"/>
          <p:nvPr/>
        </p:nvSpPr>
        <p:spPr>
          <a:xfrm>
            <a:off x="280035" y="1108710"/>
            <a:ext cx="11666855" cy="1066800"/>
          </a:xfrm>
          <a:prstGeom prst="rect">
            <a:avLst/>
          </a:prstGeom>
          <a:noFill/>
          <a:ln w="12700" cmpd="sng">
            <a:solidFill>
              <a:schemeClr val="accent4">
                <a:lumMod val="75000"/>
              </a:schemeClr>
            </a:solidFill>
            <a:prstDash val="sysDot"/>
          </a:ln>
        </p:spPr>
        <p:txBody>
          <a:bodyPr wrap="square" rtlCol="0">
            <a:spAutoFit/>
          </a:bodyPr>
          <a:lstStyle/>
          <a:p>
            <a:pPr algn="l"/>
            <a:r>
              <a:rPr lang="en-US" altLang="zh-CN" sz="3200" b="1">
                <a:latin typeface="汉仪闪耀楷书" panose="02010509060101010101" charset="-122"/>
                <a:ea typeface="汉仪闪耀楷书" panose="02010509060101010101" charset="-122"/>
                <a:cs typeface="汉仪闪耀楷书" panose="02010509060101010101" charset="-122"/>
              </a:rPr>
              <a:t>D.在和表哥约翰•里德发生冲突后，简•爱被舅舅关进了阴森恐怖的红房子里。</a:t>
            </a:r>
          </a:p>
        </p:txBody>
      </p:sp>
      <p:sp>
        <p:nvSpPr>
          <p:cNvPr id="3" name="文本框 2"/>
          <p:cNvSpPr txBox="1"/>
          <p:nvPr/>
        </p:nvSpPr>
        <p:spPr>
          <a:xfrm>
            <a:off x="262255" y="4368800"/>
            <a:ext cx="11666855" cy="1066800"/>
          </a:xfrm>
          <a:prstGeom prst="rect">
            <a:avLst/>
          </a:prstGeom>
          <a:noFill/>
          <a:ln w="12700" cmpd="sng">
            <a:solidFill>
              <a:schemeClr val="accent4">
                <a:lumMod val="75000"/>
              </a:schemeClr>
            </a:solidFill>
            <a:prstDash val="sysDot"/>
          </a:ln>
        </p:spPr>
        <p:txBody>
          <a:bodyPr wrap="square" rtlCol="0">
            <a:spAutoFit/>
          </a:bodyPr>
          <a:lstStyle/>
          <a:p>
            <a:pPr algn="l"/>
            <a:r>
              <a:rPr lang="zh-CN" altLang="en-US" sz="3200" b="1">
                <a:solidFill>
                  <a:srgbClr val="FF0000"/>
                </a:solidFill>
                <a:latin typeface="汉仪闪耀楷书" panose="02010509060101010101" charset="-122"/>
                <a:ea typeface="汉仪闪耀楷书" panose="02010509060101010101" charset="-122"/>
                <a:cs typeface="汉仪闪耀楷书" panose="02010509060101010101" charset="-122"/>
                <a:sym typeface="+mn-ea"/>
              </a:rPr>
              <a:t>错误，在和表哥约翰•里德发生冲突后，简•爱被舅妈关进了阴森恐怖的红房子里。</a:t>
            </a: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a:solidFill>
                  <a:srgbClr val="FF0000"/>
                </a:solidFill>
              </a:rPr>
              <a:t>2020年浙江宁波中考试卷</a:t>
            </a:r>
          </a:p>
        </p:txBody>
      </p:sp>
      <p:sp>
        <p:nvSpPr>
          <p:cNvPr id="7" name="内容占位符 6"/>
          <p:cNvSpPr>
            <a:spLocks noGrp="1"/>
          </p:cNvSpPr>
          <p:nvPr>
            <p:ph idx="1"/>
          </p:nvPr>
        </p:nvSpPr>
        <p:spPr/>
        <p:txBody>
          <a:bodyPr/>
          <a:lstStyle/>
          <a:p>
            <a:r>
              <a:rPr lang="zh-CN" altLang="en-US"/>
              <a:t>根据下面的提示，从备选人物中任选一个，用他（她）的经历印证诗句（6分）</a:t>
            </a:r>
            <a:br>
              <a:rPr lang="zh-CN" altLang="en-US"/>
            </a:br>
            <a:r>
              <a:rPr lang="zh-CN" altLang="en-US"/>
              <a:t/>
            </a:r>
            <a:br>
              <a:rPr lang="zh-CN" altLang="en-US"/>
            </a:br>
            <a:r>
              <a:rPr lang="zh-CN" altLang="en-US"/>
              <a:t/>
            </a:r>
            <a:br>
              <a:rPr lang="zh-CN" altLang="en-US"/>
            </a:br>
            <a:r>
              <a:rPr lang="zh-CN" altLang="en-US"/>
              <a:t/>
            </a:r>
            <a:br>
              <a:rPr lang="zh-CN" altLang="en-US"/>
            </a:br>
            <a:r>
              <a:rPr lang="zh-CN" altLang="en-US"/>
              <a:t/>
            </a:r>
            <a:br>
              <a:rPr lang="zh-CN" altLang="en-US"/>
            </a:br>
            <a:r>
              <a:rPr lang="zh-CN" altLang="en-US"/>
              <a:t/>
            </a:r>
            <a:br>
              <a:rPr lang="zh-CN" altLang="en-US"/>
            </a:br>
            <a:r>
              <a:rPr lang="zh-CN" altLang="en-US"/>
              <a:t/>
            </a:r>
            <a:br>
              <a:rPr lang="zh-CN" altLang="en-US"/>
            </a:br>
            <a:r>
              <a:rPr lang="zh-CN" altLang="en-US"/>
              <a:t/>
            </a:r>
            <a:br>
              <a:rPr lang="zh-CN" altLang="en-US"/>
            </a:br>
            <a:r>
              <a:rPr lang="zh-CN" altLang="en-US"/>
              <a:t>[答案]这句诗让我想到了简•爱</a:t>
            </a:r>
          </a:p>
          <a:p>
            <a:r>
              <a:rPr lang="zh-CN" altLang="en-US"/>
              <a:t>她小时候寄养在舅妈家，有一次与表哥发生冲突时，原本逆来顺爱的她选择了反抗，和表哥扭打，这是她捍卫独立人格的起点。</a:t>
            </a:r>
          </a:p>
        </p:txBody>
      </p:sp>
      <p:sp>
        <p:nvSpPr>
          <p:cNvPr id="8" name="矩形 7"/>
          <p:cNvSpPr/>
          <p:nvPr/>
        </p:nvSpPr>
        <p:spPr>
          <a:xfrm>
            <a:off x="228600" y="2383790"/>
            <a:ext cx="3974465" cy="1703070"/>
          </a:xfrm>
          <a:prstGeom prst="rec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a:solidFill>
                  <a:schemeClr val="tx1"/>
                </a:solidFill>
              </a:rPr>
              <a:t>一片树林里分出两条路－－而我选择了人迹更少的一条，从此决定了我一生的道路。</a:t>
            </a:r>
            <a:br>
              <a:rPr lang="zh-CN" altLang="en-US">
                <a:solidFill>
                  <a:schemeClr val="tx1"/>
                </a:solidFill>
              </a:rPr>
            </a:br>
            <a:r>
              <a:rPr lang="zh-CN" altLang="en-US">
                <a:solidFill>
                  <a:schemeClr val="tx1"/>
                </a:solidFill>
              </a:rPr>
              <a:t>                                   －－弗罗斯特</a:t>
            </a:r>
          </a:p>
        </p:txBody>
      </p:sp>
      <p:cxnSp>
        <p:nvCxnSpPr>
          <p:cNvPr id="9" name="直接连接符 8"/>
          <p:cNvCxnSpPr/>
          <p:nvPr/>
        </p:nvCxnSpPr>
        <p:spPr>
          <a:xfrm flipV="1">
            <a:off x="4203700" y="2915285"/>
            <a:ext cx="3315335" cy="18415"/>
          </a:xfrm>
          <a:prstGeom prst="line">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4277360" y="3842385"/>
            <a:ext cx="3204845" cy="53975"/>
          </a:xfrm>
          <a:prstGeom prst="line">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7602855" y="2383790"/>
            <a:ext cx="3974465" cy="1703070"/>
          </a:xfrm>
          <a:prstGeom prst="rec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en-US">
                <a:solidFill>
                  <a:schemeClr val="tx1"/>
                </a:solidFill>
              </a:rPr>
              <a:t>A.简•爱（《简•爱》）</a:t>
            </a:r>
            <a:br>
              <a:rPr lang="en-US">
                <a:solidFill>
                  <a:schemeClr val="tx1"/>
                </a:solidFill>
              </a:rPr>
            </a:br>
            <a:r>
              <a:rPr lang="en-US">
                <a:solidFill>
                  <a:schemeClr val="tx1"/>
                </a:solidFill>
              </a:rPr>
              <a:t>B.刘思扬（《红岩》）</a:t>
            </a:r>
            <a:br>
              <a:rPr lang="en-US">
                <a:solidFill>
                  <a:schemeClr val="tx1"/>
                </a:solidFill>
              </a:rPr>
            </a:br>
            <a:r>
              <a:rPr lang="en-US">
                <a:solidFill>
                  <a:schemeClr val="tx1"/>
                </a:solidFill>
              </a:rPr>
              <a:t>C.孙少平（《平凡的世界》）</a:t>
            </a:r>
          </a:p>
        </p:txBody>
      </p:sp>
      <p:sp>
        <p:nvSpPr>
          <p:cNvPr id="12" name="文本框 11"/>
          <p:cNvSpPr txBox="1"/>
          <p:nvPr/>
        </p:nvSpPr>
        <p:spPr>
          <a:xfrm>
            <a:off x="4883785" y="2546985"/>
            <a:ext cx="2418080" cy="365760"/>
          </a:xfrm>
          <a:prstGeom prst="rect">
            <a:avLst/>
          </a:prstGeom>
          <a:noFill/>
        </p:spPr>
        <p:txBody>
          <a:bodyPr wrap="square" rtlCol="0">
            <a:spAutoFit/>
          </a:bodyPr>
          <a:lstStyle/>
          <a:p>
            <a:r>
              <a:rPr lang="zh-CN" altLang="en-US"/>
              <a:t>诗句让你想到谁</a:t>
            </a:r>
          </a:p>
        </p:txBody>
      </p:sp>
      <p:sp>
        <p:nvSpPr>
          <p:cNvPr id="13" name="文本框 12"/>
          <p:cNvSpPr txBox="1"/>
          <p:nvPr/>
        </p:nvSpPr>
        <p:spPr>
          <a:xfrm>
            <a:off x="4432935" y="3896359"/>
            <a:ext cx="3326130" cy="365760"/>
          </a:xfrm>
          <a:prstGeom prst="rect">
            <a:avLst/>
          </a:prstGeom>
          <a:noFill/>
        </p:spPr>
        <p:txBody>
          <a:bodyPr wrap="square" rtlCol="0">
            <a:spAutoFit/>
          </a:bodyPr>
          <a:lstStyle/>
          <a:p>
            <a:r>
              <a:rPr lang="zh-CN" altLang="en-US"/>
              <a:t>用他（她）的经历印证诗句</a:t>
            </a:r>
          </a:p>
        </p:txBody>
      </p:sp>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403295"/>
            <a:ext cx="10969200" cy="705600"/>
          </a:xfrm>
        </p:spPr>
        <p:txBody>
          <a:bodyPr/>
          <a:lstStyle/>
          <a:p>
            <a:r>
              <a:rPr lang="zh-CN" altLang="en-US">
                <a:latin typeface="楷体" panose="02010609060101010101" charset="-122"/>
                <a:ea typeface="楷体" panose="02010609060101010101" charset="-122"/>
                <a:cs typeface="楷体" panose="02010609060101010101" charset="-122"/>
              </a:rPr>
              <a:t>盖茨海德府</a:t>
            </a:r>
          </a:p>
        </p:txBody>
      </p:sp>
      <p:sp>
        <p:nvSpPr>
          <p:cNvPr id="4" name="文本框 3"/>
          <p:cNvSpPr txBox="1"/>
          <p:nvPr/>
        </p:nvSpPr>
        <p:spPr>
          <a:xfrm>
            <a:off x="462280" y="1108710"/>
            <a:ext cx="11118215" cy="3505200"/>
          </a:xfrm>
          <a:prstGeom prst="rect">
            <a:avLst/>
          </a:prstGeom>
          <a:noFill/>
          <a:ln w="12700" cmpd="sng">
            <a:solidFill>
              <a:schemeClr val="accent4">
                <a:lumMod val="75000"/>
              </a:schemeClr>
            </a:solidFill>
            <a:prstDash val="sysDot"/>
          </a:ln>
        </p:spPr>
        <p:txBody>
          <a:bodyPr wrap="square" rtlCol="0">
            <a:spAutoFit/>
          </a:bodyPr>
          <a:lstStyle/>
          <a:p>
            <a:pPr algn="l" fontAlgn="auto">
              <a:lnSpc>
                <a:spcPct val="200000"/>
              </a:lnSpc>
            </a:pPr>
            <a:r>
              <a:rPr lang="zh-CN" altLang="en-US" sz="2800">
                <a:latin typeface="仿宋" panose="02010609060101010101" charset="-122"/>
                <a:ea typeface="仿宋" panose="02010609060101010101" charset="-122"/>
                <a:cs typeface="仿宋" panose="02010609060101010101" charset="-122"/>
                <a:sym typeface="+mn-ea"/>
              </a:rPr>
              <a:t>简•爱幼年__________,寄养在_____________________的里德舅舅家。舅舅去世后，她备受刁钻刻薄的舅母里德太太以及表兄妹的歧视与虐待，童年生活________。终于，简•爱开始了反抗，舅妈将她送进了</a:t>
            </a:r>
          </a:p>
          <a:p>
            <a:pPr algn="l" fontAlgn="auto">
              <a:lnSpc>
                <a:spcPct val="200000"/>
              </a:lnSpc>
            </a:pPr>
            <a:r>
              <a:rPr lang="zh-CN" altLang="en-US" sz="2800">
                <a:latin typeface="仿宋" panose="02010609060101010101" charset="-122"/>
                <a:ea typeface="仿宋" panose="02010609060101010101" charset="-122"/>
                <a:cs typeface="仿宋" panose="02010609060101010101" charset="-122"/>
                <a:sym typeface="+mn-ea"/>
              </a:rPr>
              <a:t>_________学校……</a:t>
            </a:r>
          </a:p>
        </p:txBody>
      </p:sp>
      <p:pic>
        <p:nvPicPr>
          <p:cNvPr id="3" name="图片 2"/>
          <p:cNvPicPr>
            <a:picLocks noChangeAspect="1"/>
          </p:cNvPicPr>
          <p:nvPr/>
        </p:nvPicPr>
        <p:blipFill>
          <a:blip r:embed="rId3"/>
          <a:stretch>
            <a:fillRect/>
          </a:stretch>
        </p:blipFill>
        <p:spPr>
          <a:xfrm>
            <a:off x="8515350" y="4552950"/>
            <a:ext cx="3676650" cy="2305050"/>
          </a:xfrm>
          <a:prstGeom prst="rect">
            <a:avLst/>
          </a:prstGeom>
        </p:spPr>
      </p:pic>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645795" y="1047115"/>
            <a:ext cx="10862310" cy="5055235"/>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257300" y="1238250"/>
            <a:ext cx="9677400" cy="4381500"/>
          </a:xfrm>
          <a:prstGeom prst="rect">
            <a:avLst/>
          </a:prstGeom>
        </p:spPr>
      </p:pic>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919855" y="768985"/>
            <a:ext cx="4352925" cy="4219575"/>
          </a:xfrm>
          <a:prstGeom prst="rect">
            <a:avLst/>
          </a:prstGeom>
        </p:spPr>
      </p:pic>
      <p:sp>
        <p:nvSpPr>
          <p:cNvPr id="5" name="文本框 4"/>
          <p:cNvSpPr txBox="1"/>
          <p:nvPr/>
        </p:nvSpPr>
        <p:spPr>
          <a:xfrm>
            <a:off x="4633595" y="5241290"/>
            <a:ext cx="5678170" cy="579120"/>
          </a:xfrm>
          <a:prstGeom prst="rect">
            <a:avLst/>
          </a:prstGeom>
          <a:noFill/>
        </p:spPr>
        <p:txBody>
          <a:bodyPr wrap="square" rtlCol="0">
            <a:spAutoFit/>
          </a:bodyPr>
          <a:lstStyle/>
          <a:p>
            <a:r>
              <a:rPr lang="zh-CN" altLang="en-US" sz="32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洛伍德慈善学校</a:t>
            </a: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109345" y="1081405"/>
            <a:ext cx="9972675" cy="4695825"/>
          </a:xfrm>
          <a:prstGeom prst="rect">
            <a:avLst/>
          </a:prstGeom>
        </p:spPr>
      </p:pic>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补充文段（第四章）</a:t>
            </a:r>
          </a:p>
        </p:txBody>
      </p:sp>
      <p:sp>
        <p:nvSpPr>
          <p:cNvPr id="3" name="内容占位符 2"/>
          <p:cNvSpPr>
            <a:spLocks noGrp="1"/>
          </p:cNvSpPr>
          <p:nvPr>
            <p:ph idx="1"/>
          </p:nvPr>
        </p:nvSpPr>
        <p:spPr/>
        <p:txBody>
          <a:bodyPr/>
          <a:lstStyle/>
          <a:p>
            <a:pPr>
              <a:lnSpc>
                <a:spcPct val="150000"/>
              </a:lnSpc>
            </a:pPr>
            <a:r>
              <a:rPr lang="en-US" altLang="zh-CN" sz="2400">
                <a:latin typeface="微软雅黑" panose="020B0503020204020204" pitchFamily="34" charset="-122"/>
                <a:cs typeface="微软雅黑" panose="020B0503020204020204" pitchFamily="34" charset="-122"/>
              </a:rPr>
              <a:t>“呃，简•爱，你是个好孩子吗？”</a:t>
            </a:r>
          </a:p>
          <a:p>
            <a:pPr>
              <a:lnSpc>
                <a:spcPct val="150000"/>
              </a:lnSpc>
            </a:pPr>
            <a:r>
              <a:rPr lang="en-US" altLang="zh-CN" sz="2400">
                <a:latin typeface="微软雅黑" panose="020B0503020204020204" pitchFamily="34" charset="-122"/>
                <a:cs typeface="微软雅黑" panose="020B0503020204020204" pitchFamily="34" charset="-122"/>
              </a:rPr>
              <a:t>我不可能回答说“是的”，我那个小天地里的人都有着相反的意见；我沉默着。里德太太代我回答了，她意味深长的摇摇头，随后补了一句：“在这个问题上，也许越少谈越好，布洛克尔赫斯特先生。”</a:t>
            </a:r>
          </a:p>
          <a:p>
            <a:pPr>
              <a:lnSpc>
                <a:spcPct val="150000"/>
              </a:lnSpc>
            </a:pPr>
            <a:r>
              <a:rPr lang="en-US" altLang="zh-CN" sz="2400">
                <a:latin typeface="微软雅黑" panose="020B0503020204020204" pitchFamily="34" charset="-122"/>
                <a:cs typeface="微软雅黑" panose="020B0503020204020204" pitchFamily="34" charset="-122"/>
              </a:rPr>
              <a:t>“听了这话很遗憾！我得跟她谈谈。”他不再直挺挺地站着，却弯下身来，在里德太太对面的一张扶手椅上从下。“过来，”他说。</a:t>
            </a:r>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补充文段（第四章）</a:t>
            </a:r>
          </a:p>
        </p:txBody>
      </p:sp>
      <p:sp>
        <p:nvSpPr>
          <p:cNvPr id="3" name="内容占位符 2"/>
          <p:cNvSpPr>
            <a:spLocks noGrp="1"/>
          </p:cNvSpPr>
          <p:nvPr>
            <p:ph idx="1"/>
          </p:nvPr>
        </p:nvSpPr>
        <p:spPr/>
        <p:txBody>
          <a:bodyPr/>
          <a:lstStyle/>
          <a:p>
            <a:pPr>
              <a:lnSpc>
                <a:spcPct val="150000"/>
              </a:lnSpc>
            </a:pPr>
            <a:r>
              <a:rPr lang="zh-CN" altLang="en-US" sz="2400"/>
              <a:t>他开始说道，“你知道坏人死了以后上哪去吗？”</a:t>
            </a:r>
          </a:p>
          <a:p>
            <a:pPr>
              <a:lnSpc>
                <a:spcPct val="150000"/>
              </a:lnSpc>
            </a:pPr>
            <a:r>
              <a:rPr lang="zh-CN" altLang="en-US" sz="2400"/>
              <a:t>“他们要下地狱，”这是我随口说出的正统回答。</a:t>
            </a:r>
          </a:p>
          <a:p>
            <a:pPr>
              <a:lnSpc>
                <a:spcPct val="150000"/>
              </a:lnSpc>
            </a:pPr>
            <a:r>
              <a:rPr lang="zh-CN" altLang="en-US" sz="2400"/>
              <a:t>“地狱是什么地方？你能告诉我吗？”</a:t>
            </a:r>
          </a:p>
          <a:p>
            <a:pPr>
              <a:lnSpc>
                <a:spcPct val="150000"/>
              </a:lnSpc>
            </a:pPr>
            <a:r>
              <a:rPr lang="zh-CN" altLang="en-US" sz="2400"/>
              <a:t>“是一个火坑。”</a:t>
            </a:r>
          </a:p>
          <a:p>
            <a:pPr>
              <a:lnSpc>
                <a:spcPct val="150000"/>
              </a:lnSpc>
            </a:pPr>
            <a:r>
              <a:rPr lang="zh-CN" altLang="en-US" sz="2400"/>
              <a:t>“你可愿意掉进那个火坑，永远被火烧着吗？”</a:t>
            </a:r>
          </a:p>
          <a:p>
            <a:pPr>
              <a:lnSpc>
                <a:spcPct val="150000"/>
              </a:lnSpc>
            </a:pPr>
            <a:r>
              <a:rPr lang="zh-CN" altLang="en-US" sz="2400"/>
              <a:t>“不愿意，先生。”</a:t>
            </a: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218305" y="608330"/>
            <a:ext cx="7726045" cy="705485"/>
          </a:xfrm>
        </p:spPr>
        <p:txBody>
          <a:bodyPr>
            <a:normAutofit fontScale="90000"/>
          </a:bodyPr>
          <a:lstStyle/>
          <a:p>
            <a:pPr algn="r"/>
            <a:r>
              <a:rPr lang="zh-CN" altLang="zh-CN"/>
              <a:t>夏洛蒂.勃朗特(Charlotte Bronte)</a:t>
            </a:r>
            <a:br>
              <a:rPr lang="zh-CN" altLang="zh-CN"/>
            </a:br>
            <a:r>
              <a:rPr lang="zh-CN" altLang="zh-CN"/>
              <a:t>(1816-1855)</a:t>
            </a:r>
          </a:p>
        </p:txBody>
      </p:sp>
      <p:pic>
        <p:nvPicPr>
          <p:cNvPr id="4" name="图片 3"/>
          <p:cNvPicPr>
            <a:picLocks noChangeAspect="1"/>
          </p:cNvPicPr>
          <p:nvPr/>
        </p:nvPicPr>
        <p:blipFill>
          <a:blip r:embed="rId3"/>
          <a:stretch>
            <a:fillRect/>
          </a:stretch>
        </p:blipFill>
        <p:spPr>
          <a:xfrm>
            <a:off x="102235" y="608330"/>
            <a:ext cx="4116070" cy="5800090"/>
          </a:xfrm>
          <a:prstGeom prst="rect">
            <a:avLst/>
          </a:prstGeom>
        </p:spPr>
      </p:pic>
      <p:sp>
        <p:nvSpPr>
          <p:cNvPr id="5" name="标题 1"/>
          <p:cNvSpPr>
            <a:spLocks noGrp="1"/>
          </p:cNvSpPr>
          <p:nvPr/>
        </p:nvSpPr>
        <p:spPr>
          <a:xfrm>
            <a:off x="4218305" y="2053590"/>
            <a:ext cx="7726045"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r"/>
            <a:r>
              <a:rPr lang="en-US"/>
              <a:t>19世纪著名的______ 作家、诗人</a:t>
            </a:r>
          </a:p>
        </p:txBody>
      </p:sp>
      <p:pic>
        <p:nvPicPr>
          <p:cNvPr id="6" name="图片 5"/>
          <p:cNvPicPr>
            <a:picLocks noChangeAspect="1"/>
          </p:cNvPicPr>
          <p:nvPr/>
        </p:nvPicPr>
        <p:blipFill>
          <a:blip r:embed="rId4"/>
          <a:stretch>
            <a:fillRect/>
          </a:stretch>
        </p:blipFill>
        <p:spPr>
          <a:xfrm>
            <a:off x="7773670" y="1691640"/>
            <a:ext cx="1160145" cy="560070"/>
          </a:xfrm>
          <a:prstGeom prst="rect">
            <a:avLst/>
          </a:prstGeom>
        </p:spPr>
      </p:pic>
      <p:sp>
        <p:nvSpPr>
          <p:cNvPr id="7" name="标题 1"/>
          <p:cNvSpPr>
            <a:spLocks noGrp="1"/>
          </p:cNvSpPr>
          <p:nvPr/>
        </p:nvSpPr>
        <p:spPr>
          <a:xfrm>
            <a:off x="4218305" y="2664460"/>
            <a:ext cx="7726045"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r"/>
            <a:r>
              <a:rPr lang="zh-CN" altLang="en-US"/>
              <a:t>成名作：《简爱》</a:t>
            </a:r>
          </a:p>
        </p:txBody>
      </p:sp>
      <p:sp>
        <p:nvSpPr>
          <p:cNvPr id="9" name="标题 1"/>
          <p:cNvSpPr>
            <a:spLocks noGrp="1"/>
          </p:cNvSpPr>
          <p:nvPr/>
        </p:nvSpPr>
        <p:spPr>
          <a:xfrm>
            <a:off x="4218305" y="3369945"/>
            <a:ext cx="7726045"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r>
              <a:rPr lang="zh-CN" altLang="en-US">
                <a:solidFill>
                  <a:schemeClr val="tx1"/>
                </a:solidFill>
              </a:rPr>
              <a:t>《简爱》是一部自传性色彩的小说</a:t>
            </a:r>
          </a:p>
        </p:txBody>
      </p:sp>
      <p:sp>
        <p:nvSpPr>
          <p:cNvPr id="3" name="文本框 2"/>
          <p:cNvSpPr txBox="1"/>
          <p:nvPr/>
        </p:nvSpPr>
        <p:spPr>
          <a:xfrm>
            <a:off x="4452620" y="3924300"/>
            <a:ext cx="7739380" cy="3017520"/>
          </a:xfrm>
          <a:prstGeom prst="rect">
            <a:avLst/>
          </a:prstGeom>
          <a:noFill/>
          <a:ln w="12700" cmpd="sng">
            <a:solidFill>
              <a:schemeClr val="accent4">
                <a:lumMod val="75000"/>
              </a:schemeClr>
            </a:solidFill>
            <a:prstDash val="sysDot"/>
          </a:ln>
        </p:spPr>
        <p:txBody>
          <a:bodyPr wrap="square" rtlCol="0">
            <a:spAutoFit/>
          </a:bodyPr>
          <a:lstStyle/>
          <a:p>
            <a:r>
              <a:rPr lang="zh-CN" altLang="en-US" sz="3200" b="1" dirty="0"/>
              <a:t>作者人生经历：</a:t>
            </a:r>
          </a:p>
          <a:p>
            <a:r>
              <a:rPr lang="zh-CN" altLang="en-US" sz="3200" b="1" dirty="0"/>
              <a:t>五岁时母亲去世，八岁时被送入寄宿学校。</a:t>
            </a:r>
          </a:p>
          <a:p>
            <a:r>
              <a:rPr lang="zh-CN" altLang="en-US" sz="3200" b="1" dirty="0"/>
              <a:t>恶劣的生活条件使她的两位姐姐死于肺病。</a:t>
            </a:r>
          </a:p>
          <a:p>
            <a:r>
              <a:rPr lang="zh-CN" altLang="en-US" sz="3200" b="1" dirty="0"/>
              <a:t>15岁时她进了学校读书，几年后在这个学校当教师。后来她曾当过家庭教师，最终她投身于文学创作的道路。</a:t>
            </a:r>
          </a:p>
        </p:txBody>
      </p:sp>
    </p:spTree>
    <p:custDataLst>
      <p:tags r:id="rId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补充文段（第四章）</a:t>
            </a:r>
          </a:p>
        </p:txBody>
      </p:sp>
      <p:sp>
        <p:nvSpPr>
          <p:cNvPr id="3" name="内容占位符 2"/>
          <p:cNvSpPr>
            <a:spLocks noGrp="1"/>
          </p:cNvSpPr>
          <p:nvPr>
            <p:ph idx="1"/>
          </p:nvPr>
        </p:nvSpPr>
        <p:spPr/>
        <p:txBody>
          <a:bodyPr/>
          <a:lstStyle/>
          <a:p>
            <a:pPr>
              <a:lnSpc>
                <a:spcPct val="150000"/>
              </a:lnSpc>
            </a:pPr>
            <a:r>
              <a:rPr lang="en-US" sz="2400"/>
              <a:t>“你该做些什么来避免呢？”</a:t>
            </a:r>
          </a:p>
          <a:p>
            <a:pPr>
              <a:lnSpc>
                <a:spcPct val="150000"/>
              </a:lnSpc>
            </a:pPr>
            <a:r>
              <a:rPr lang="en-US" sz="2400"/>
              <a:t>我细细想了一会儿；可是，我说出来的回答却是不值一驳的：“我得保持健康，不要死掉。”</a:t>
            </a:r>
          </a:p>
          <a:p>
            <a:pPr>
              <a:lnSpc>
                <a:spcPct val="150000"/>
              </a:lnSpc>
            </a:pPr>
            <a:r>
              <a:rPr lang="en-US" sz="2400"/>
              <a:t>“你怎么保持健康呢？天天都有比你还小的孩子死掉。才一两天以前，我还埋掉一个五岁大的孩子，－－一个很好的小孩儿，如今他的灵魂已经进了天堂。你要是去世了，我怕不能说这样的话。”</a:t>
            </a:r>
          </a:p>
        </p:txBody>
      </p:sp>
    </p:spTree>
    <p:custDataLst>
      <p:tags r:id="rId1"/>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补充文段（第七章）</a:t>
            </a:r>
          </a:p>
        </p:txBody>
      </p:sp>
      <p:sp>
        <p:nvSpPr>
          <p:cNvPr id="3" name="内容占位符 2"/>
          <p:cNvSpPr>
            <a:spLocks noGrp="1"/>
          </p:cNvSpPr>
          <p:nvPr>
            <p:ph idx="1"/>
          </p:nvPr>
        </p:nvSpPr>
        <p:spPr/>
        <p:txBody>
          <a:bodyPr/>
          <a:lstStyle/>
          <a:p>
            <a:pPr>
              <a:lnSpc>
                <a:spcPct val="150000"/>
              </a:lnSpc>
            </a:pPr>
            <a:r>
              <a:rPr lang="en-US" sz="2400"/>
              <a:t>“我跟管家结帐，发现上两个星期，两次给姑娘们供应了点心，吃了面包奶酪。这是怎么回事？我查了一下规定，没有发现里面提到过点心之类的饭食。是谁搞的改革？又得到了谁的批准？”</a:t>
            </a:r>
          </a:p>
          <a:p>
            <a:pPr>
              <a:lnSpc>
                <a:spcPct val="150000"/>
              </a:lnSpc>
            </a:pPr>
            <a:r>
              <a:rPr lang="en-US" sz="2400"/>
              <a:t>谭波儿小姐回答说，“早饭烧得很糟糕，学生们都咽不下去。我不敢让她们一直饿着肚子到吃中饭。”</a:t>
            </a:r>
          </a:p>
          <a:p>
            <a:pPr>
              <a:lnSpc>
                <a:spcPct val="150000"/>
              </a:lnSpc>
            </a:pPr>
            <a:r>
              <a:rPr lang="en-US" sz="2400"/>
              <a:t>啊，小姐，当你不是把烧焦的粥，而是把面包和奶酪放进孩子们嘴里的时候，你也许是在喂她们邪恶的肉体，而你却没有想到，你在使她们不朽的灵魂挨饿！</a:t>
            </a:r>
          </a:p>
        </p:txBody>
      </p:sp>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131175" y="6024245"/>
            <a:ext cx="2781300" cy="523875"/>
          </a:xfrm>
          <a:prstGeom prst="rect">
            <a:avLst/>
          </a:prstGeom>
        </p:spPr>
      </p:pic>
    </p:spTree>
    <p:custDataLst>
      <p:tags r:id="rId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403295"/>
            <a:ext cx="10969200" cy="705600"/>
          </a:xfrm>
        </p:spPr>
        <p:txBody>
          <a:bodyPr/>
          <a:lstStyle/>
          <a:p>
            <a:r>
              <a:rPr lang="en-US" altLang="zh-CN">
                <a:solidFill>
                  <a:srgbClr val="FF0000"/>
                </a:solidFill>
                <a:latin typeface="楷体" panose="02010609060101010101" charset="-122"/>
                <a:ea typeface="楷体" panose="02010609060101010101" charset="-122"/>
                <a:cs typeface="楷体" panose="02010609060101010101" charset="-122"/>
              </a:rPr>
              <a:t>[2020福建中考]</a:t>
            </a:r>
          </a:p>
        </p:txBody>
      </p:sp>
      <p:sp>
        <p:nvSpPr>
          <p:cNvPr id="4" name="文本框 3"/>
          <p:cNvSpPr txBox="1"/>
          <p:nvPr/>
        </p:nvSpPr>
        <p:spPr>
          <a:xfrm>
            <a:off x="280035" y="1108710"/>
            <a:ext cx="11666855" cy="2529840"/>
          </a:xfrm>
          <a:prstGeom prst="rect">
            <a:avLst/>
          </a:prstGeom>
          <a:noFill/>
          <a:ln w="12700" cmpd="sng">
            <a:solidFill>
              <a:schemeClr val="accent4">
                <a:lumMod val="75000"/>
              </a:schemeClr>
            </a:solidFill>
            <a:prstDash val="sysDot"/>
          </a:ln>
        </p:spPr>
        <p:txBody>
          <a:bodyPr wrap="square" rtlCol="0">
            <a:spAutoFit/>
          </a:bodyPr>
          <a:lstStyle/>
          <a:p>
            <a:pPr algn="l"/>
            <a:r>
              <a:rPr lang="zh-CN" altLang="en-US" sz="3200" b="1">
                <a:latin typeface="汉仪闪耀楷书" panose="02010509060101010101" charset="-122"/>
                <a:ea typeface="汉仪闪耀楷书" panose="02010509060101010101" charset="-122"/>
                <a:cs typeface="汉仪闪耀楷书" panose="02010509060101010101" charset="-122"/>
              </a:rPr>
              <a:t>判断下列表述是否正确：</a:t>
            </a:r>
          </a:p>
          <a:p>
            <a:pPr algn="l"/>
            <a:r>
              <a:rPr lang="zh-CN" altLang="en-US" sz="3200" b="1">
                <a:latin typeface="汉仪闪耀楷书" panose="02010509060101010101" charset="-122"/>
                <a:ea typeface="汉仪闪耀楷书" panose="02010509060101010101" charset="-122"/>
                <a:cs typeface="汉仪闪耀楷书" panose="02010509060101010101" charset="-122"/>
              </a:rPr>
              <a:t>简•爱被舅母送到了一所食宿条件很好的学校，在那里，她抓住了有利的学习机会，勤奋刻苦，取得了优异的成绩。</a:t>
            </a:r>
          </a:p>
          <a:p>
            <a:pPr algn="l"/>
            <a:endParaRPr lang="zh-CN" altLang="en-US" sz="3200" b="1">
              <a:latin typeface="汉仪闪耀楷书" panose="02010509060101010101" charset="-122"/>
              <a:ea typeface="汉仪闪耀楷书" panose="02010509060101010101" charset="-122"/>
              <a:cs typeface="汉仪闪耀楷书" panose="02010509060101010101" charset="-122"/>
            </a:endParaRPr>
          </a:p>
          <a:p>
            <a:pPr algn="l"/>
            <a:r>
              <a:rPr lang="zh-CN" altLang="en-US" sz="3200" b="1">
                <a:latin typeface="汉仪闪耀楷书" panose="02010509060101010101" charset="-122"/>
                <a:ea typeface="汉仪闪耀楷书" panose="02010509060101010101" charset="-122"/>
                <a:cs typeface="汉仪闪耀楷书" panose="02010509060101010101" charset="-122"/>
              </a:rPr>
              <a:t>              正确（   ）   错误（   ）</a:t>
            </a:r>
          </a:p>
        </p:txBody>
      </p:sp>
      <p:sp>
        <p:nvSpPr>
          <p:cNvPr id="3" name="文本框 2"/>
          <p:cNvSpPr txBox="1"/>
          <p:nvPr/>
        </p:nvSpPr>
        <p:spPr>
          <a:xfrm>
            <a:off x="262255" y="4368800"/>
            <a:ext cx="11666855" cy="1066800"/>
          </a:xfrm>
          <a:prstGeom prst="rect">
            <a:avLst/>
          </a:prstGeom>
          <a:noFill/>
          <a:ln w="12700" cmpd="sng">
            <a:solidFill>
              <a:schemeClr val="accent4">
                <a:lumMod val="75000"/>
              </a:schemeClr>
            </a:solidFill>
            <a:prstDash val="sysDot"/>
          </a:ln>
        </p:spPr>
        <p:txBody>
          <a:bodyPr wrap="square" rtlCol="0">
            <a:spAutoFit/>
          </a:bodyPr>
          <a:lstStyle/>
          <a:p>
            <a:pPr algn="l"/>
            <a:r>
              <a:rPr lang="en-US" altLang="zh-CN" sz="3200" b="1">
                <a:solidFill>
                  <a:srgbClr val="FF0000"/>
                </a:solidFill>
                <a:latin typeface="汉仪闪耀楷书" panose="02010509060101010101" charset="-122"/>
                <a:ea typeface="汉仪闪耀楷书" panose="02010509060101010101" charset="-122"/>
                <a:cs typeface="汉仪闪耀楷书" panose="02010509060101010101" charset="-122"/>
                <a:sym typeface="+mn-ea"/>
              </a:rPr>
              <a:t>      错误，简爱被舅母送到了洛伍德寄宿学校，生活条件极为恶劣。“一所食宿条件很好的学校”错误。</a:t>
            </a:r>
          </a:p>
        </p:txBody>
      </p:sp>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13360" y="1475105"/>
            <a:ext cx="11275060" cy="7132320"/>
          </a:xfrm>
          <a:prstGeom prst="rect">
            <a:avLst/>
          </a:prstGeom>
          <a:noFill/>
          <a:ln w="12700" cmpd="sng">
            <a:solidFill>
              <a:schemeClr val="accent4">
                <a:lumMod val="75000"/>
              </a:schemeClr>
            </a:solidFill>
            <a:prstDash val="sysDot"/>
          </a:ln>
        </p:spPr>
        <p:txBody>
          <a:bodyPr wrap="square" rtlCol="0">
            <a:spAutoFit/>
          </a:bodyPr>
          <a:lstStyle/>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谭波儿</a:t>
            </a:r>
          </a:p>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   </a:t>
            </a:r>
          </a:p>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 简•爱最喜欢的老师</a:t>
            </a:r>
          </a:p>
          <a:p>
            <a:pPr indent="457200" algn="l" fontAlgn="auto">
              <a:lnSpc>
                <a:spcPct val="150000"/>
              </a:lnSpc>
            </a:pPr>
            <a:endParaRPr lang="zh-CN" altLang="en-US" sz="4400" b="1">
              <a:latin typeface="仿宋" panose="02010609060101010101" charset="-122"/>
              <a:ea typeface="仿宋" panose="02010609060101010101" charset="-122"/>
              <a:cs typeface="仿宋" panose="02010609060101010101" charset="-122"/>
              <a:sym typeface="+mn-ea"/>
            </a:endParaRPr>
          </a:p>
          <a:p>
            <a:pPr indent="457200" algn="l" fontAlgn="auto">
              <a:lnSpc>
                <a:spcPct val="150000"/>
              </a:lnSpc>
            </a:pPr>
            <a:r>
              <a:rPr lang="zh-CN" altLang="en-US" sz="4400" b="1">
                <a:latin typeface="仿宋" panose="02010609060101010101" charset="-122"/>
                <a:ea typeface="仿宋" panose="02010609060101010101" charset="-122"/>
                <a:cs typeface="仿宋" panose="02010609060101010101" charset="-122"/>
                <a:sym typeface="+mn-ea"/>
              </a:rPr>
              <a:t>    谭波儿是一位高高的女士、黑头发、黑眼睛，高高而白皙的前额，他的半个身子裹在一个大披肩里，面容严肃举止端庄。</a:t>
            </a:r>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029065" y="198755"/>
            <a:ext cx="3162935" cy="3537585"/>
          </a:xfrm>
          <a:prstGeom prst="rect">
            <a:avLst/>
          </a:prstGeom>
        </p:spPr>
      </p:pic>
    </p:spTree>
    <p:custDataLst>
      <p:tags r:id="rId1"/>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829310" y="1997710"/>
            <a:ext cx="2778760" cy="2916555"/>
          </a:xfrm>
          <a:prstGeom prst="rect">
            <a:avLst/>
          </a:prstGeom>
        </p:spPr>
      </p:pic>
      <p:grpSp>
        <p:nvGrpSpPr>
          <p:cNvPr id="7" name="组合 6"/>
          <p:cNvGrpSpPr/>
          <p:nvPr/>
        </p:nvGrpSpPr>
        <p:grpSpPr>
          <a:xfrm>
            <a:off x="4049395" y="1506220"/>
            <a:ext cx="7493635" cy="3845560"/>
            <a:chOff x="6377" y="2372"/>
            <a:chExt cx="11801" cy="6056"/>
          </a:xfrm>
        </p:grpSpPr>
        <p:pic>
          <p:nvPicPr>
            <p:cNvPr id="5" name="图片 4"/>
            <p:cNvPicPr>
              <a:picLocks noChangeAspect="1"/>
            </p:cNvPicPr>
            <p:nvPr/>
          </p:nvPicPr>
          <p:blipFill>
            <a:blip r:embed="rId4"/>
            <a:stretch>
              <a:fillRect/>
            </a:stretch>
          </p:blipFill>
          <p:spPr>
            <a:xfrm>
              <a:off x="6377" y="2372"/>
              <a:ext cx="11801" cy="6056"/>
            </a:xfrm>
            <a:prstGeom prst="rect">
              <a:avLst/>
            </a:prstGeom>
          </p:spPr>
        </p:pic>
        <p:sp>
          <p:nvSpPr>
            <p:cNvPr id="6" name="矩形 5"/>
            <p:cNvSpPr/>
            <p:nvPr/>
          </p:nvSpPr>
          <p:spPr>
            <a:xfrm>
              <a:off x="9407" y="4447"/>
              <a:ext cx="4875" cy="2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彭斯是学渣还是学霸？</a:t>
            </a:r>
          </a:p>
        </p:txBody>
      </p:sp>
      <p:sp>
        <p:nvSpPr>
          <p:cNvPr id="3" name="内容占位符 2"/>
          <p:cNvSpPr>
            <a:spLocks noGrp="1"/>
          </p:cNvSpPr>
          <p:nvPr>
            <p:ph idx="1"/>
          </p:nvPr>
        </p:nvSpPr>
        <p:spPr/>
        <p:txBody>
          <a:bodyPr>
            <a:normAutofit lnSpcReduction="10000"/>
          </a:bodyPr>
          <a:lstStyle/>
          <a:p>
            <a:pPr>
              <a:lnSpc>
                <a:spcPct val="150000"/>
              </a:lnSpc>
            </a:pPr>
            <a:r>
              <a:rPr lang="en-US" sz="2400">
                <a:latin typeface="微软雅黑" panose="020B0503020204020204" pitchFamily="34" charset="-122"/>
                <a:cs typeface="微软雅黑" panose="020B0503020204020204" pitchFamily="34" charset="-122"/>
              </a:rPr>
              <a:t>“彭斯，你站没站相，把鞋帮都踩在地上了，快把脚趾伸直。”</a:t>
            </a:r>
          </a:p>
          <a:p>
            <a:pPr>
              <a:lnSpc>
                <a:spcPct val="150000"/>
              </a:lnSpc>
            </a:pPr>
            <a:r>
              <a:rPr lang="en-US" sz="2400">
                <a:latin typeface="微软雅黑" panose="020B0503020204020204" pitchFamily="34" charset="-122"/>
                <a:cs typeface="微软雅黑" panose="020B0503020204020204" pitchFamily="34" charset="-122"/>
              </a:rPr>
              <a:t>“彭斯，你伸着下巴，讨嫌死了，快缩进去。”</a:t>
            </a:r>
          </a:p>
          <a:p>
            <a:pPr>
              <a:lnSpc>
                <a:spcPct val="150000"/>
              </a:lnSpc>
            </a:pPr>
            <a:r>
              <a:rPr lang="en-US" sz="2400">
                <a:latin typeface="微软雅黑" panose="020B0503020204020204" pitchFamily="34" charset="-122"/>
                <a:cs typeface="微软雅黑" panose="020B0503020204020204" pitchFamily="34" charset="-122"/>
              </a:rPr>
              <a:t>“彭斯，我一定要你把头挺直，我不许你这样站在我面前。”等等，等等。</a:t>
            </a:r>
          </a:p>
          <a:p>
            <a:pPr>
              <a:lnSpc>
                <a:spcPct val="150000"/>
              </a:lnSpc>
            </a:pPr>
            <a:r>
              <a:rPr lang="en-US" sz="2400">
                <a:latin typeface="微软雅黑" panose="020B0503020204020204" pitchFamily="34" charset="-122"/>
                <a:cs typeface="微软雅黑" panose="020B0503020204020204" pitchFamily="34" charset="-122"/>
              </a:rPr>
              <a:t>一章书从头到底念了两遍，书合起来，姑娘们受到考问。这一课包括查理一世王朝的一部分，问了各种关于船舶吨税和造舰税的问题，大多数姑娘似乎都答不上来，可是每道题一到彭斯那里就立刻解决了。她似乎把课文的整个内容都记在脑子里了，在每个细节上她都能对答如流。我一直在指望史凯德小姐称赞她用心，可是她非但不称赞，反而突然大声嚷道：</a:t>
            </a:r>
          </a:p>
        </p:txBody>
      </p:sp>
    </p:spTree>
    <p:custDataLst>
      <p:tags r:id="rId1"/>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彭斯是学渣还是学霸？</a:t>
            </a:r>
          </a:p>
        </p:txBody>
      </p:sp>
      <p:sp>
        <p:nvSpPr>
          <p:cNvPr id="3" name="内容占位符 2"/>
          <p:cNvSpPr>
            <a:spLocks noGrp="1"/>
          </p:cNvSpPr>
          <p:nvPr>
            <p:ph idx="1"/>
          </p:nvPr>
        </p:nvSpPr>
        <p:spPr/>
        <p:txBody>
          <a:bodyPr>
            <a:noAutofit/>
          </a:bodyPr>
          <a:lstStyle/>
          <a:p>
            <a:pPr>
              <a:lnSpc>
                <a:spcPct val="150000"/>
              </a:lnSpc>
            </a:pPr>
            <a:r>
              <a:rPr lang="zh-CN" altLang="en-US" sz="1900"/>
              <a:t>你这个肮脏讨厌的姑娘！你今早就没有把你的指甲洗干净！</a:t>
            </a:r>
          </a:p>
          <a:p>
            <a:pPr>
              <a:lnSpc>
                <a:spcPct val="150000"/>
              </a:lnSpc>
            </a:pPr>
            <a:r>
              <a:rPr lang="zh-CN" altLang="en-US" sz="1900"/>
              <a:t>彭斯没有回答；我对她的沉默感到诧异。</a:t>
            </a:r>
          </a:p>
          <a:p>
            <a:pPr>
              <a:lnSpc>
                <a:spcPct val="150000"/>
              </a:lnSpc>
            </a:pPr>
            <a:r>
              <a:rPr lang="zh-CN" altLang="en-US" sz="1900"/>
              <a:t>等我回到自己的座位上，她正发出一个命令，我没听清楚那命令是什么意思；只见彭斯马上走出教室，到放书的小小的里屋去，半分钟以后又回来了，手里拿着一束小树枝，树枝的一头捆在一起。</a:t>
            </a:r>
          </a:p>
          <a:p>
            <a:pPr>
              <a:lnSpc>
                <a:spcPct val="150000"/>
              </a:lnSpc>
            </a:pPr>
            <a:r>
              <a:rPr lang="zh-CN" altLang="en-US" sz="1900"/>
              <a:t>她恭恭敬敬地行了屈膝礼，把这个不祥的刑具交给史凯锲尔德小姐；随后，她不等人家命令她，就默默地解下围裙。</a:t>
            </a:r>
          </a:p>
          <a:p>
            <a:pPr>
              <a:lnSpc>
                <a:spcPct val="150000"/>
              </a:lnSpc>
            </a:pPr>
            <a:r>
              <a:rPr lang="zh-CN" altLang="en-US" sz="1900"/>
              <a:t>教师立刻用那束树枝的她脖子上狠狠地打了十来下。彭斯的眼睛里没出现一滴眼泪；我在旁边看着，不由得升起一股徒劳无益的怒火，连手都发抖了，只得停下活儿，而她那张沉思的脸上，却还是以往的那副表情，没一点改变。</a:t>
            </a:r>
          </a:p>
        </p:txBody>
      </p:sp>
    </p:spTree>
    <p:custDataLst>
      <p:tags r:id="rId1"/>
    </p:custData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403295"/>
            <a:ext cx="10969200" cy="705600"/>
          </a:xfrm>
        </p:spPr>
        <p:txBody>
          <a:bodyPr/>
          <a:lstStyle/>
          <a:p>
            <a:r>
              <a:rPr lang="en-US" altLang="zh-CN">
                <a:solidFill>
                  <a:srgbClr val="FF0000"/>
                </a:solidFill>
                <a:latin typeface="楷体" panose="02010609060101010101" charset="-122"/>
                <a:ea typeface="楷体" panose="02010609060101010101" charset="-122"/>
                <a:cs typeface="楷体" panose="02010609060101010101" charset="-122"/>
              </a:rPr>
              <a:t>[2020河北]</a:t>
            </a:r>
          </a:p>
        </p:txBody>
      </p:sp>
      <p:sp>
        <p:nvSpPr>
          <p:cNvPr id="4" name="文本框 3"/>
          <p:cNvSpPr txBox="1"/>
          <p:nvPr/>
        </p:nvSpPr>
        <p:spPr>
          <a:xfrm>
            <a:off x="280035" y="1108710"/>
            <a:ext cx="11666855" cy="1066800"/>
          </a:xfrm>
          <a:prstGeom prst="rect">
            <a:avLst/>
          </a:prstGeom>
          <a:noFill/>
          <a:ln w="12700" cmpd="sng">
            <a:solidFill>
              <a:schemeClr val="accent4">
                <a:lumMod val="75000"/>
              </a:schemeClr>
            </a:solidFill>
            <a:prstDash val="sysDot"/>
          </a:ln>
        </p:spPr>
        <p:txBody>
          <a:bodyPr wrap="square" rtlCol="0">
            <a:spAutoFit/>
          </a:bodyPr>
          <a:lstStyle/>
          <a:p>
            <a:pPr algn="l"/>
            <a:r>
              <a:rPr lang="zh-CN" altLang="en-US" sz="3200" b="1">
                <a:latin typeface="宋体" panose="02010600030101010101" pitchFamily="2" charset="-122"/>
                <a:ea typeface="宋体" panose="02010600030101010101" pitchFamily="2" charset="-122"/>
                <a:cs typeface="汉仪闪耀楷书" panose="02010509060101010101" charset="-122"/>
              </a:rPr>
              <a:t>请简述在洛伍德学校发生传染病疫情时简•爱与好友海伦•彭斯之间感人至深的故事情节。</a:t>
            </a:r>
          </a:p>
        </p:txBody>
      </p:sp>
      <p:sp>
        <p:nvSpPr>
          <p:cNvPr id="3" name="文本框 2"/>
          <p:cNvSpPr txBox="1"/>
          <p:nvPr/>
        </p:nvSpPr>
        <p:spPr>
          <a:xfrm>
            <a:off x="262255" y="4368800"/>
            <a:ext cx="11666855" cy="1554480"/>
          </a:xfrm>
          <a:prstGeom prst="rect">
            <a:avLst/>
          </a:prstGeom>
          <a:noFill/>
          <a:ln w="12700" cmpd="sng">
            <a:solidFill>
              <a:schemeClr val="accent4">
                <a:lumMod val="75000"/>
              </a:schemeClr>
            </a:solidFill>
            <a:prstDash val="sysDot"/>
          </a:ln>
        </p:spPr>
        <p:txBody>
          <a:bodyPr wrap="square" rtlCol="0">
            <a:spAutoFit/>
          </a:bodyPr>
          <a:lstStyle/>
          <a:p>
            <a:pPr algn="l"/>
            <a:r>
              <a:rPr lang="en-US" altLang="zh-CN" sz="3200" b="1">
                <a:solidFill>
                  <a:srgbClr val="FF0000"/>
                </a:solidFill>
                <a:latin typeface="汉仪闪耀楷书" panose="02010509060101010101" charset="-122"/>
                <a:ea typeface="汉仪闪耀楷书" panose="02010509060101010101" charset="-122"/>
                <a:cs typeface="汉仪闪耀楷书" panose="02010509060101010101" charset="-122"/>
                <a:sym typeface="+mn-ea"/>
              </a:rPr>
              <a:t>      解答：</a:t>
            </a:r>
            <a:br>
              <a:rPr lang="en-US" altLang="zh-CN" sz="3200" b="1">
                <a:solidFill>
                  <a:srgbClr val="FF0000"/>
                </a:solidFill>
                <a:latin typeface="汉仪闪耀楷书" panose="02010509060101010101" charset="-122"/>
                <a:ea typeface="汉仪闪耀楷书" panose="02010509060101010101" charset="-122"/>
                <a:cs typeface="汉仪闪耀楷书" panose="02010509060101010101" charset="-122"/>
                <a:sym typeface="+mn-ea"/>
              </a:rPr>
            </a:br>
            <a:r>
              <a:rPr lang="en-US" altLang="zh-CN" sz="3200" b="1">
                <a:solidFill>
                  <a:srgbClr val="FF0000"/>
                </a:solidFill>
                <a:latin typeface="汉仪闪耀楷书" panose="02010509060101010101" charset="-122"/>
                <a:ea typeface="汉仪闪耀楷书" panose="02010509060101010101" charset="-122"/>
                <a:cs typeface="汉仪闪耀楷书" panose="02010509060101010101" charset="-122"/>
                <a:sym typeface="+mn-ea"/>
              </a:rPr>
              <a:t>  她们睡在一张床上，说了很多话，简•爱承诺谁也不能让她离开海伦，然后她们相拥入眠，第二天醒来，海伦已经去了天堂。</a:t>
            </a:r>
          </a:p>
        </p:txBody>
      </p:sp>
      <p:pic>
        <p:nvPicPr>
          <p:cNvPr id="5" name="图片 4"/>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4004945" y="2185035"/>
            <a:ext cx="4181475" cy="1924050"/>
          </a:xfrm>
          <a:prstGeom prst="rect">
            <a:avLst/>
          </a:prstGeom>
        </p:spPr>
      </p:pic>
    </p:spTree>
    <p:custDataLst>
      <p:tags r:id="rId1"/>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1316355" y="1042035"/>
            <a:ext cx="9156065" cy="4774565"/>
          </a:xfrm>
          <a:prstGeom prst="rect">
            <a:avLst/>
          </a:prstGeom>
        </p:spPr>
      </p:pic>
    </p:spTree>
    <p:custDataLst>
      <p:tags r:id="rId1"/>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766185" y="689610"/>
            <a:ext cx="4751705" cy="5509260"/>
          </a:xfrm>
          <a:prstGeom prst="rect">
            <a:avLst/>
          </a:prstGeom>
        </p:spPr>
      </p:pic>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452620" y="197485"/>
            <a:ext cx="3777615" cy="705485"/>
          </a:xfrm>
        </p:spPr>
        <p:txBody>
          <a:bodyPr/>
          <a:lstStyle/>
          <a:p>
            <a:pPr algn="ctr"/>
            <a:r>
              <a:rPr lang="zh-CN" altLang="en-US">
                <a:highlight>
                  <a:srgbClr val="FFFF00"/>
                </a:highlight>
              </a:rPr>
              <a:t>勃朗特三姐妹</a:t>
            </a:r>
          </a:p>
        </p:txBody>
      </p:sp>
      <p:sp>
        <p:nvSpPr>
          <p:cNvPr id="4" name="文本框 3"/>
          <p:cNvSpPr txBox="1"/>
          <p:nvPr/>
        </p:nvSpPr>
        <p:spPr>
          <a:xfrm>
            <a:off x="387985" y="1395095"/>
            <a:ext cx="4064635" cy="2529840"/>
          </a:xfrm>
          <a:prstGeom prst="rect">
            <a:avLst/>
          </a:prstGeom>
          <a:noFill/>
          <a:ln w="12700" cmpd="sng">
            <a:solidFill>
              <a:schemeClr val="accent4">
                <a:lumMod val="75000"/>
              </a:schemeClr>
            </a:solidFill>
            <a:prstDash val="sysDot"/>
          </a:ln>
        </p:spPr>
        <p:txBody>
          <a:bodyPr wrap="square" rtlCol="0">
            <a:spAutoFit/>
          </a:bodyPr>
          <a:lstStyle/>
          <a:p>
            <a:pPr algn="ctr"/>
            <a:r>
              <a:rPr lang="zh-CN" altLang="en-US" sz="3200" b="1"/>
              <a:t>《简爱》的作者是谁：</a:t>
            </a:r>
          </a:p>
          <a:p>
            <a:pPr algn="ctr"/>
            <a:r>
              <a:rPr lang="zh-CN" altLang="en-US" sz="3200" b="1"/>
              <a:t>A.夏洛蒂•勃朗特</a:t>
            </a:r>
          </a:p>
          <a:p>
            <a:pPr algn="ctr"/>
            <a:r>
              <a:rPr lang="zh-CN" altLang="en-US" sz="3200" b="1"/>
              <a:t>B.夏洛特•的烦恼</a:t>
            </a:r>
          </a:p>
          <a:p>
            <a:pPr algn="ctr"/>
            <a:r>
              <a:rPr lang="zh-CN" altLang="en-US" sz="3200" b="1"/>
              <a:t>C.艾米莉•勃朗特</a:t>
            </a:r>
            <a:br>
              <a:rPr lang="zh-CN" altLang="en-US" sz="3200" b="1"/>
            </a:br>
            <a:r>
              <a:rPr lang="zh-CN" altLang="en-US" sz="3200" b="1"/>
              <a:t>D.安妮•勃朗特</a:t>
            </a:r>
          </a:p>
        </p:txBody>
      </p:sp>
      <p:pic>
        <p:nvPicPr>
          <p:cNvPr id="5" name="图片 4"/>
          <p:cNvPicPr>
            <a:picLocks noChangeAspect="1"/>
          </p:cNvPicPr>
          <p:nvPr/>
        </p:nvPicPr>
        <p:blipFill>
          <a:blip r:embed="rId3"/>
          <a:stretch>
            <a:fillRect/>
          </a:stretch>
        </p:blipFill>
        <p:spPr>
          <a:xfrm>
            <a:off x="5620385" y="1395095"/>
            <a:ext cx="5619750" cy="3067050"/>
          </a:xfrm>
          <a:prstGeom prst="rect">
            <a:avLst/>
          </a:prstGeom>
        </p:spPr>
      </p:pic>
      <p:sp>
        <p:nvSpPr>
          <p:cNvPr id="6" name="文本框 5"/>
          <p:cNvSpPr txBox="1"/>
          <p:nvPr/>
        </p:nvSpPr>
        <p:spPr>
          <a:xfrm>
            <a:off x="5823585" y="4606925"/>
            <a:ext cx="5213350" cy="1737360"/>
          </a:xfrm>
          <a:prstGeom prst="rect">
            <a:avLst/>
          </a:prstGeom>
          <a:noFill/>
        </p:spPr>
        <p:txBody>
          <a:bodyPr wrap="square" rtlCol="0" anchor="t">
            <a:spAutoFit/>
          </a:bodyPr>
          <a:lstStyle/>
          <a:p>
            <a:pPr fontAlgn="auto">
              <a:lnSpc>
                <a:spcPct val="200000"/>
              </a:lnSpc>
            </a:pPr>
            <a:r>
              <a:rPr lang="zh-CN" altLang="en-US">
                <a:latin typeface="仿宋" panose="02010609060101010101" charset="-122"/>
                <a:ea typeface="仿宋" panose="02010609060101010101" charset="-122"/>
                <a:cs typeface="仿宋" panose="02010609060101010101" charset="-122"/>
                <a:sym typeface="+mn-ea"/>
              </a:rPr>
              <a:t>夏洛蒂  Charlotte Bronte  （1816-1855）</a:t>
            </a:r>
          </a:p>
          <a:p>
            <a:pPr fontAlgn="auto">
              <a:lnSpc>
                <a:spcPct val="200000"/>
              </a:lnSpc>
            </a:pPr>
            <a:r>
              <a:rPr lang="zh-CN" altLang="en-US">
                <a:latin typeface="仿宋" panose="02010609060101010101" charset="-122"/>
                <a:ea typeface="仿宋" panose="02010609060101010101" charset="-122"/>
                <a:cs typeface="仿宋" panose="02010609060101010101" charset="-122"/>
                <a:sym typeface="+mn-ea"/>
              </a:rPr>
              <a:t>艾米莉  Emily Bronte      （1818-1848）</a:t>
            </a:r>
          </a:p>
          <a:p>
            <a:pPr fontAlgn="auto">
              <a:lnSpc>
                <a:spcPct val="200000"/>
              </a:lnSpc>
            </a:pPr>
            <a:r>
              <a:rPr lang="zh-CN" altLang="en-US">
                <a:latin typeface="仿宋" panose="02010609060101010101" charset="-122"/>
                <a:ea typeface="仿宋" panose="02010609060101010101" charset="-122"/>
                <a:cs typeface="仿宋" panose="02010609060101010101" charset="-122"/>
                <a:sym typeface="+mn-ea"/>
              </a:rPr>
              <a:t>安  妮  Anne Bronte       （1820-1849）</a:t>
            </a:r>
          </a:p>
        </p:txBody>
      </p:sp>
    </p:spTree>
    <p:custDataLst>
      <p:tags r:id="rId1"/>
    </p:custData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023620" y="1830705"/>
            <a:ext cx="3590925" cy="3324225"/>
          </a:xfrm>
          <a:prstGeom prst="rect">
            <a:avLst/>
          </a:prstGeom>
        </p:spPr>
      </p:pic>
      <p:sp>
        <p:nvSpPr>
          <p:cNvPr id="5" name="矩形 4"/>
          <p:cNvSpPr/>
          <p:nvPr/>
        </p:nvSpPr>
        <p:spPr>
          <a:xfrm>
            <a:off x="5326380" y="1991360"/>
            <a:ext cx="6062980" cy="2875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50000"/>
              </a:lnSpc>
            </a:pPr>
            <a:r>
              <a:rPr lang="zh-CN" altLang="en-US" sz="3200">
                <a:solidFill>
                  <a:schemeClr val="tx1"/>
                </a:solidFill>
              </a:rPr>
              <a:t>罗切斯特</a:t>
            </a:r>
          </a:p>
          <a:p>
            <a:pPr algn="ctr" fontAlgn="auto">
              <a:lnSpc>
                <a:spcPct val="150000"/>
              </a:lnSpc>
            </a:pPr>
            <a:r>
              <a:rPr lang="zh-CN" altLang="en-US" sz="3200">
                <a:solidFill>
                  <a:schemeClr val="tx1"/>
                </a:solidFill>
              </a:rPr>
              <a:t>MR.ROCHESTER</a:t>
            </a:r>
          </a:p>
          <a:p>
            <a:pPr algn="ctr" fontAlgn="auto">
              <a:lnSpc>
                <a:spcPct val="150000"/>
              </a:lnSpc>
            </a:pPr>
            <a:r>
              <a:rPr lang="zh-CN" altLang="en-US" sz="3200">
                <a:solidFill>
                  <a:schemeClr val="tx1"/>
                </a:solidFill>
              </a:rPr>
              <a:t>桑菲尔德庄园的主人</a:t>
            </a:r>
          </a:p>
        </p:txBody>
      </p:sp>
    </p:spTree>
    <p:custDataLst>
      <p:tags r:id="rId1"/>
    </p:custData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199640" y="1085215"/>
            <a:ext cx="7839075" cy="4742180"/>
          </a:xfrm>
          <a:prstGeom prst="rect">
            <a:avLst/>
          </a:prstGeom>
        </p:spPr>
      </p:pic>
    </p:spTree>
    <p:custDataLst>
      <p:tags r:id="rId1"/>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名场面来了</a:t>
            </a:r>
          </a:p>
        </p:txBody>
      </p:sp>
      <p:pic>
        <p:nvPicPr>
          <p:cNvPr id="4" name="图片 3"/>
          <p:cNvPicPr>
            <a:picLocks noChangeAspect="1"/>
          </p:cNvPicPr>
          <p:nvPr/>
        </p:nvPicPr>
        <p:blipFill>
          <a:blip r:embed="rId3"/>
          <a:stretch>
            <a:fillRect/>
          </a:stretch>
        </p:blipFill>
        <p:spPr>
          <a:xfrm>
            <a:off x="1731010" y="1313815"/>
            <a:ext cx="9097010" cy="5453380"/>
          </a:xfrm>
          <a:prstGeom prst="rect">
            <a:avLst/>
          </a:prstGeom>
        </p:spPr>
      </p:pic>
    </p:spTree>
    <p:custDataLst>
      <p:tags r:id="rId1"/>
    </p:custData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名场面来了</a:t>
            </a:r>
          </a:p>
        </p:txBody>
      </p:sp>
      <p:sp>
        <p:nvSpPr>
          <p:cNvPr id="3" name="文本框 2"/>
          <p:cNvSpPr txBox="1"/>
          <p:nvPr/>
        </p:nvSpPr>
        <p:spPr>
          <a:xfrm>
            <a:off x="458470" y="1737360"/>
            <a:ext cx="11275060" cy="3931920"/>
          </a:xfrm>
          <a:prstGeom prst="rect">
            <a:avLst/>
          </a:prstGeom>
          <a:noFill/>
          <a:ln w="12700" cmpd="sng">
            <a:solidFill>
              <a:schemeClr val="accent4">
                <a:lumMod val="75000"/>
              </a:schemeClr>
            </a:solidFill>
            <a:prstDash val="sysDot"/>
          </a:ln>
        </p:spPr>
        <p:txBody>
          <a:bodyPr wrap="square" rtlCol="0">
            <a:spAutoFit/>
          </a:bodyPr>
          <a:lstStyle/>
          <a:p>
            <a:pPr algn="l"/>
            <a:r>
              <a:rPr lang="en-US" altLang="zh-CN" sz="3600">
                <a:solidFill>
                  <a:schemeClr val="accent6">
                    <a:lumMod val="75000"/>
                  </a:schemeClr>
                </a:solidFill>
                <a:latin typeface="仿宋" panose="02010609060101010101" charset="-122"/>
                <a:ea typeface="仿宋" panose="02010609060101010101" charset="-122"/>
                <a:cs typeface="仿宋" panose="02010609060101010101" charset="-122"/>
                <a:sym typeface="+mn-ea"/>
              </a:rPr>
              <a:t>    你以为我会无足轻重的留在这里吗？你以为我是一架没有感情的机器人吗？你以为我贫穷、低微、不美、渺小，我就没有灵魂，没有心吗？你想错了，我和你有一样多的灵魂，一样充实的心。如果上帝赐予我一点美，许多钱，我就要你难以离开我，就像我现在难以离开你一样。我现在不是以社会生活和习俗的准则和你说话，而是我的心灵同你的心灵讲话。</a:t>
            </a:r>
          </a:p>
        </p:txBody>
      </p:sp>
      <p:pic>
        <p:nvPicPr>
          <p:cNvPr id="5" name="图片 4"/>
          <p:cNvPicPr>
            <a:picLocks noChangeAspect="1"/>
          </p:cNvPicPr>
          <p:nvPr/>
        </p:nvPicPr>
        <p:blipFill>
          <a:blip r:embed="rId3">
            <a:clrChange>
              <a:clrFrom>
                <a:srgbClr val="FEFEFF">
                  <a:alpha val="100000"/>
                </a:srgbClr>
              </a:clrFrom>
              <a:clrTo>
                <a:srgbClr val="FEFEFF">
                  <a:alpha val="100000"/>
                  <a:alpha val="0"/>
                </a:srgbClr>
              </a:clrTo>
            </a:clrChange>
          </a:blip>
          <a:stretch>
            <a:fillRect/>
          </a:stretch>
        </p:blipFill>
        <p:spPr>
          <a:xfrm>
            <a:off x="3598545" y="180975"/>
            <a:ext cx="1494790" cy="1310005"/>
          </a:xfrm>
          <a:prstGeom prst="rect">
            <a:avLst/>
          </a:prstGeom>
        </p:spPr>
      </p:pic>
    </p:spTree>
    <p:custDataLst>
      <p:tags r:id="rId1"/>
    </p:custData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4090035" y="744220"/>
            <a:ext cx="2270760" cy="5370195"/>
          </a:xfrm>
          <a:prstGeom prst="rect">
            <a:avLst/>
          </a:prstGeom>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6360795" y="3907155"/>
            <a:ext cx="3874135" cy="2207260"/>
          </a:xfrm>
          <a:prstGeom prst="rect">
            <a:avLst/>
          </a:prstGeom>
        </p:spPr>
      </p:pic>
    </p:spTree>
    <p:custDataLst>
      <p:tags r:id="rId1"/>
    </p:custData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403295"/>
            <a:ext cx="10969200" cy="705600"/>
          </a:xfrm>
        </p:spPr>
        <p:txBody>
          <a:bodyPr/>
          <a:lstStyle/>
          <a:p>
            <a:r>
              <a:rPr lang="en-US" altLang="zh-CN">
                <a:solidFill>
                  <a:srgbClr val="FF0000"/>
                </a:solidFill>
                <a:latin typeface="楷体" panose="02010609060101010101" charset="-122"/>
                <a:ea typeface="楷体" panose="02010609060101010101" charset="-122"/>
                <a:cs typeface="楷体" panose="02010609060101010101" charset="-122"/>
              </a:rPr>
              <a:t>[2019贵州安顺]</a:t>
            </a:r>
          </a:p>
        </p:txBody>
      </p:sp>
      <p:sp>
        <p:nvSpPr>
          <p:cNvPr id="4" name="文本框 3"/>
          <p:cNvSpPr txBox="1"/>
          <p:nvPr/>
        </p:nvSpPr>
        <p:spPr>
          <a:xfrm>
            <a:off x="280035" y="1108710"/>
            <a:ext cx="11649075" cy="2286000"/>
          </a:xfrm>
          <a:prstGeom prst="rect">
            <a:avLst/>
          </a:prstGeom>
          <a:noFill/>
          <a:ln w="12700" cmpd="sng">
            <a:solidFill>
              <a:schemeClr val="accent4">
                <a:lumMod val="75000"/>
              </a:schemeClr>
            </a:solidFill>
            <a:prstDash val="sysDot"/>
          </a:ln>
        </p:spPr>
        <p:txBody>
          <a:bodyPr wrap="square" rtlCol="0">
            <a:spAutoFit/>
          </a:bodyPr>
          <a:lstStyle/>
          <a:p>
            <a:pPr algn="l" fontAlgn="auto">
              <a:lnSpc>
                <a:spcPct val="150000"/>
              </a:lnSpc>
            </a:pPr>
            <a:r>
              <a:rPr lang="zh-CN" sz="2400"/>
              <a:t>（1）阅读材料，回答问题。</a:t>
            </a:r>
          </a:p>
          <a:p>
            <a:pPr algn="l" fontAlgn="auto">
              <a:lnSpc>
                <a:spcPct val="150000"/>
              </a:lnSpc>
            </a:pPr>
            <a:r>
              <a:rPr lang="zh-CN" sz="2400"/>
              <a:t>        她虽然帽不惊人，矮小瘦弱，但人格独立，心灵强大，是现代女性美的象征。在桑菲尔德庄园，她爱上了男主人，虽然地位悬殊，她却敢于追求爱情，具有强烈的自尊心和反抗精神。</a:t>
            </a:r>
          </a:p>
        </p:txBody>
      </p:sp>
      <p:sp>
        <p:nvSpPr>
          <p:cNvPr id="3" name="文本框 2"/>
          <p:cNvSpPr txBox="1"/>
          <p:nvPr/>
        </p:nvSpPr>
        <p:spPr>
          <a:xfrm>
            <a:off x="262255" y="4149089"/>
            <a:ext cx="11666855" cy="2042160"/>
          </a:xfrm>
          <a:prstGeom prst="rect">
            <a:avLst/>
          </a:prstGeom>
          <a:noFill/>
          <a:ln w="12700" cmpd="sng">
            <a:solidFill>
              <a:schemeClr val="accent4">
                <a:lumMod val="75000"/>
              </a:schemeClr>
            </a:solidFill>
            <a:prstDash val="sysDot"/>
          </a:ln>
        </p:spPr>
        <p:txBody>
          <a:bodyPr wrap="square" rtlCol="0">
            <a:spAutoFit/>
          </a:bodyPr>
          <a:lstStyle/>
          <a:p>
            <a:pPr algn="l"/>
            <a:r>
              <a:rPr lang="zh-CN" altLang="en-US" sz="3200" b="1">
                <a:solidFill>
                  <a:schemeClr val="tx1"/>
                </a:solidFill>
                <a:latin typeface="Calibri" panose="020F0502020204030204" charset="0"/>
                <a:ea typeface="汉仪闪耀楷书" panose="02010509060101010101" charset="-122"/>
                <a:cs typeface="汉仪闪耀楷书" panose="02010509060101010101" charset="-122"/>
                <a:sym typeface="+mn-ea"/>
              </a:rPr>
              <a:t>①材料中的“她”是一部外国文学名著中的主人公，“她”的名字是：</a:t>
            </a:r>
          </a:p>
          <a:p>
            <a:pPr algn="l"/>
            <a:r>
              <a:rPr lang="zh-CN" altLang="en-US" sz="3200" b="1">
                <a:solidFill>
                  <a:schemeClr val="tx1"/>
                </a:solidFill>
                <a:latin typeface="Calibri" panose="020F0502020204030204" charset="0"/>
                <a:ea typeface="汉仪闪耀楷书" panose="02010509060101010101" charset="-122"/>
                <a:cs typeface="汉仪闪耀楷书" panose="02010509060101010101" charset="-122"/>
                <a:sym typeface="+mn-ea"/>
              </a:rPr>
              <a:t>简•爱。</a:t>
            </a:r>
          </a:p>
          <a:p>
            <a:pPr algn="l"/>
            <a:r>
              <a:rPr lang="zh-CN" altLang="en-US" sz="3200" b="1">
                <a:solidFill>
                  <a:schemeClr val="tx1"/>
                </a:solidFill>
                <a:latin typeface="Calibri" panose="020F0502020204030204" charset="0"/>
                <a:ea typeface="汉仪闪耀楷书" panose="02010509060101010101" charset="-122"/>
                <a:cs typeface="汉仪闪耀楷书" panose="02010509060101010101" charset="-122"/>
                <a:sym typeface="+mn-ea"/>
              </a:rPr>
              <a:t>②这部外国文学名著的作者是：夏洛蒂•勃朗特</a:t>
            </a:r>
          </a:p>
        </p:txBody>
      </p:sp>
    </p:spTree>
    <p:custDataLst>
      <p:tags r:id="rId1"/>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5465515" y="2447360"/>
            <a:ext cx="10969200" cy="705600"/>
          </a:xfrm>
        </p:spPr>
        <p:txBody>
          <a:bodyPr>
            <a:normAutofit fontScale="90000"/>
          </a:bodyPr>
          <a:lstStyle/>
          <a:p>
            <a:r>
              <a:rPr lang="zh-CN" altLang="zh-CN"/>
              <a:t>桑菲尔德庄园的主人</a:t>
            </a:r>
            <a:br>
              <a:rPr lang="zh-CN" altLang="zh-CN"/>
            </a:br>
            <a:r>
              <a:rPr lang="zh-CN" altLang="zh-CN"/>
              <a:t>（一个富庶的贵族）</a:t>
            </a:r>
          </a:p>
        </p:txBody>
      </p:sp>
      <p:pic>
        <p:nvPicPr>
          <p:cNvPr id="4" name="内容占位符 3"/>
          <p:cNvPicPr>
            <a:picLocks noGrp="1" noChangeAspect="1"/>
          </p:cNvPicPr>
          <p:nvPr>
            <p:ph idx="1"/>
          </p:nvPr>
        </p:nvPicPr>
        <p:blipFill>
          <a:blip r:embed="rId3">
            <a:clrChange>
              <a:clrFrom>
                <a:srgbClr val="FFFFFF">
                  <a:alpha val="100000"/>
                </a:srgbClr>
              </a:clrFrom>
              <a:clrTo>
                <a:srgbClr val="FFFFFF">
                  <a:alpha val="100000"/>
                  <a:alpha val="0"/>
                </a:srgbClr>
              </a:clrTo>
            </a:clrChange>
          </a:blip>
          <a:stretch>
            <a:fillRect/>
          </a:stretch>
        </p:blipFill>
        <p:spPr>
          <a:xfrm>
            <a:off x="376555" y="1071245"/>
            <a:ext cx="3676650" cy="4714875"/>
          </a:xfrm>
          <a:prstGeom prst="rect">
            <a:avLst/>
          </a:prstGeom>
        </p:spPr>
      </p:pic>
      <p:sp>
        <p:nvSpPr>
          <p:cNvPr id="5" name="标题 1"/>
          <p:cNvSpPr>
            <a:spLocks noGrp="1"/>
          </p:cNvSpPr>
          <p:nvPr/>
        </p:nvSpPr>
        <p:spPr>
          <a:xfrm>
            <a:off x="5465515" y="4485710"/>
            <a:ext cx="10969200" cy="70560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r>
              <a:rPr lang="zh-CN" altLang="zh-CN" sz="2700">
                <a:latin typeface="楷体" panose="02010609060101010101" charset="-122"/>
                <a:ea typeface="楷体" panose="02010609060101010101" charset="-122"/>
                <a:cs typeface="楷体" panose="02010609060101010101" charset="-122"/>
              </a:rPr>
              <a:t>表面高冷傲慢沉默寡言</a:t>
            </a:r>
            <a:br>
              <a:rPr lang="zh-CN" altLang="zh-CN" sz="2700">
                <a:latin typeface="楷体" panose="02010609060101010101" charset="-122"/>
                <a:ea typeface="楷体" panose="02010609060101010101" charset="-122"/>
                <a:cs typeface="楷体" panose="02010609060101010101" charset="-122"/>
              </a:rPr>
            </a:br>
            <a:r>
              <a:rPr lang="zh-CN" altLang="zh-CN" sz="2700">
                <a:latin typeface="楷体" panose="02010609060101010101" charset="-122"/>
                <a:ea typeface="楷体" panose="02010609060101010101" charset="-122"/>
                <a:cs typeface="楷体" panose="02010609060101010101" charset="-122"/>
              </a:rPr>
              <a:t>内心仁爱善良尊重他人</a:t>
            </a:r>
          </a:p>
        </p:txBody>
      </p:sp>
    </p:spTree>
    <p:custDataLst>
      <p:tags r:id="rId1"/>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019935" y="342900"/>
            <a:ext cx="4314825" cy="6172200"/>
          </a:xfrm>
          <a:prstGeom prst="rect">
            <a:avLst/>
          </a:prstGeom>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6654165" y="2385060"/>
            <a:ext cx="2514600" cy="1733550"/>
          </a:xfrm>
          <a:prstGeom prst="rect">
            <a:avLst/>
          </a:prstGeom>
        </p:spPr>
      </p:pic>
    </p:spTree>
    <p:custDataLst>
      <p:tags r:id="rId1"/>
    </p:custData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302260" y="506095"/>
            <a:ext cx="11275060" cy="4785360"/>
          </a:xfrm>
          <a:prstGeom prst="rect">
            <a:avLst/>
          </a:prstGeom>
          <a:noFill/>
          <a:ln w="12700" cmpd="sng">
            <a:solidFill>
              <a:schemeClr val="accent4">
                <a:lumMod val="75000"/>
              </a:schemeClr>
            </a:solidFill>
            <a:prstDash val="sysDot"/>
          </a:ln>
        </p:spPr>
        <p:txBody>
          <a:bodyPr wrap="square" rtlCol="0">
            <a:spAutoFit/>
          </a:bodyPr>
          <a:lstStyle/>
          <a:p>
            <a:pPr algn="ctr"/>
            <a:r>
              <a:rPr lang="zh-CN" altLang="en-US" sz="4400" b="1">
                <a:latin typeface="楷体" panose="02010609060101010101" charset="-122"/>
                <a:ea typeface="楷体" panose="02010609060101010101" charset="-122"/>
                <a:cs typeface="楷体" panose="02010609060101010101" charset="-122"/>
                <a:sym typeface="+mn-ea"/>
              </a:rPr>
              <a:t>桑菲尔德庄园   </a:t>
            </a:r>
          </a:p>
          <a:p>
            <a:pPr algn="ctr"/>
            <a:r>
              <a:rPr lang="zh-CN" altLang="en-US" sz="4400" b="1">
                <a:latin typeface="楷体" panose="02010609060101010101" charset="-122"/>
                <a:ea typeface="楷体" panose="02010609060101010101" charset="-122"/>
                <a:cs typeface="楷体" panose="02010609060101010101" charset="-122"/>
                <a:sym typeface="+mn-ea"/>
              </a:rPr>
              <a:t> 简•爱在洛伍德学校待了8年后离开，来到桑菲尔德庄园当家庭老师。庄主罗切斯特喜怒无常、高深莫测，但固执又富有智慧。简•爱为其所动并付出真情。然而在婚前一刻，律师突然造访并控告罗切斯特的前妻。简•爱离开罗切斯特，两人陷入痛苦的深渊。</a:t>
            </a:r>
          </a:p>
        </p:txBody>
      </p:sp>
      <p:pic>
        <p:nvPicPr>
          <p:cNvPr id="5" name="内容占位符 4"/>
          <p:cNvPicPr>
            <a:picLocks noGrp="1" noChangeAspect="1"/>
          </p:cNvPicPr>
          <p:nvPr>
            <p:ph idx="1"/>
          </p:nvPr>
        </p:nvPicPr>
        <p:blipFill>
          <a:blip r:embed="rId3"/>
          <a:stretch>
            <a:fillRect/>
          </a:stretch>
        </p:blipFill>
        <p:spPr>
          <a:xfrm>
            <a:off x="9157970" y="4598670"/>
            <a:ext cx="3034030" cy="2281555"/>
          </a:xfrm>
          <a:prstGeom prst="rect">
            <a:avLst/>
          </a:prstGeom>
        </p:spPr>
      </p:pic>
    </p:spTree>
    <p:custDataLst>
      <p:tags r:id="rId1"/>
    </p:custData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3">
            <a:clrChange>
              <a:clrFrom>
                <a:srgbClr val="FEFEFE">
                  <a:alpha val="100000"/>
                </a:srgbClr>
              </a:clrFrom>
              <a:clrTo>
                <a:srgbClr val="FEFEFE">
                  <a:alpha val="100000"/>
                  <a:alpha val="0"/>
                </a:srgbClr>
              </a:clrTo>
            </a:clrChange>
          </a:blip>
          <a:stretch>
            <a:fillRect/>
          </a:stretch>
        </p:blipFill>
        <p:spPr>
          <a:xfrm>
            <a:off x="4219575" y="956945"/>
            <a:ext cx="3752850" cy="4667250"/>
          </a:xfrm>
          <a:prstGeom prst="rect">
            <a:avLst/>
          </a:prstGeom>
        </p:spPr>
      </p:pic>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452620" y="197485"/>
            <a:ext cx="3777615" cy="705485"/>
          </a:xfrm>
        </p:spPr>
        <p:txBody>
          <a:bodyPr/>
          <a:lstStyle/>
          <a:p>
            <a:pPr algn="ctr"/>
            <a:r>
              <a:rPr lang="zh-CN" altLang="en-US">
                <a:highlight>
                  <a:srgbClr val="FFFF00"/>
                </a:highlight>
              </a:rPr>
              <a:t>勃朗特三姐妹</a:t>
            </a:r>
          </a:p>
        </p:txBody>
      </p:sp>
      <p:pic>
        <p:nvPicPr>
          <p:cNvPr id="3" name="图片 2"/>
          <p:cNvPicPr>
            <a:picLocks noChangeAspect="1"/>
          </p:cNvPicPr>
          <p:nvPr/>
        </p:nvPicPr>
        <p:blipFill>
          <a:blip r:embed="rId3"/>
          <a:stretch>
            <a:fillRect/>
          </a:stretch>
        </p:blipFill>
        <p:spPr>
          <a:xfrm>
            <a:off x="1494155" y="1379855"/>
            <a:ext cx="9476740" cy="3230245"/>
          </a:xfrm>
          <a:prstGeom prst="rect">
            <a:avLst/>
          </a:prstGeom>
        </p:spPr>
      </p:pic>
      <p:pic>
        <p:nvPicPr>
          <p:cNvPr id="7" name="图片 6"/>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302385" y="4773295"/>
            <a:ext cx="9859645" cy="531495"/>
          </a:xfrm>
          <a:prstGeom prst="rect">
            <a:avLst/>
          </a:prstGeom>
        </p:spPr>
      </p:pic>
      <p:pic>
        <p:nvPicPr>
          <p:cNvPr id="8" name="图片 7"/>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1669415" y="5974080"/>
            <a:ext cx="9818370" cy="607695"/>
          </a:xfrm>
          <a:prstGeom prst="rect">
            <a:avLst/>
          </a:prstGeom>
        </p:spPr>
      </p:pic>
    </p:spTree>
    <p:custDataLst>
      <p:tags r:id="rId1"/>
    </p:custData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3">
            <a:clrChange>
              <a:clrFrom>
                <a:srgbClr val="FFFFFF">
                  <a:alpha val="100000"/>
                </a:srgbClr>
              </a:clrFrom>
              <a:clrTo>
                <a:srgbClr val="FFFFFF">
                  <a:alpha val="100000"/>
                  <a:alpha val="0"/>
                </a:srgbClr>
              </a:clrTo>
            </a:clrChange>
          </a:blip>
          <a:stretch>
            <a:fillRect/>
          </a:stretch>
        </p:blipFill>
        <p:spPr>
          <a:xfrm>
            <a:off x="2593975" y="608330"/>
            <a:ext cx="7045325" cy="5518150"/>
          </a:xfrm>
          <a:prstGeom prst="rect">
            <a:avLst/>
          </a:prstGeom>
        </p:spPr>
      </p:pic>
      <p:pic>
        <p:nvPicPr>
          <p:cNvPr id="5" name="图片 4"/>
          <p:cNvPicPr>
            <a:picLocks noChangeAspect="1"/>
          </p:cNvPicPr>
          <p:nvPr/>
        </p:nvPicPr>
        <p:blipFill>
          <a:blip r:embed="rId3"/>
          <a:stretch>
            <a:fillRect/>
          </a:stretch>
        </p:blipFill>
        <p:spPr>
          <a:xfrm>
            <a:off x="2647950" y="728345"/>
            <a:ext cx="6896100" cy="5400675"/>
          </a:xfrm>
          <a:prstGeom prst="rect">
            <a:avLst/>
          </a:prstGeom>
        </p:spPr>
      </p:pic>
    </p:spTree>
    <p:custDataLst>
      <p:tags r:id="rId1"/>
    </p:custData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801370" y="1656715"/>
            <a:ext cx="2514600" cy="2828925"/>
          </a:xfrm>
          <a:prstGeom prst="rect">
            <a:avLst/>
          </a:prstGeom>
        </p:spPr>
      </p:pic>
      <p:sp>
        <p:nvSpPr>
          <p:cNvPr id="7" name="标题 6"/>
          <p:cNvSpPr>
            <a:spLocks noGrp="1"/>
          </p:cNvSpPr>
          <p:nvPr>
            <p:ph type="title"/>
          </p:nvPr>
        </p:nvSpPr>
        <p:spPr/>
        <p:txBody>
          <a:bodyPr/>
          <a:lstStyle/>
          <a:p>
            <a:endParaRPr lang="zh-CN" altLang="en-US"/>
          </a:p>
        </p:txBody>
      </p:sp>
      <p:pic>
        <p:nvPicPr>
          <p:cNvPr id="8" name="图片 7"/>
          <p:cNvPicPr>
            <a:picLocks noChangeAspect="1"/>
          </p:cNvPicPr>
          <p:nvPr/>
        </p:nvPicPr>
        <p:blipFill>
          <a:blip r:embed="rId4">
            <a:clrChange>
              <a:clrFrom>
                <a:srgbClr val="FEFEFE">
                  <a:alpha val="100000"/>
                </a:srgbClr>
              </a:clrFrom>
              <a:clrTo>
                <a:srgbClr val="FEFEFE">
                  <a:alpha val="100000"/>
                  <a:alpha val="0"/>
                </a:srgbClr>
              </a:clrTo>
            </a:clrChange>
          </a:blip>
          <a:stretch>
            <a:fillRect/>
          </a:stretch>
        </p:blipFill>
        <p:spPr>
          <a:xfrm>
            <a:off x="4679950" y="2014855"/>
            <a:ext cx="5428615" cy="2112010"/>
          </a:xfrm>
          <a:prstGeom prst="rect">
            <a:avLst/>
          </a:prstGeom>
        </p:spPr>
      </p:pic>
    </p:spTree>
    <p:custDataLst>
      <p:tags r:id="rId1"/>
    </p:custData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403295"/>
            <a:ext cx="10969200" cy="705600"/>
          </a:xfrm>
        </p:spPr>
        <p:txBody>
          <a:bodyPr/>
          <a:lstStyle/>
          <a:p>
            <a:r>
              <a:rPr lang="zh-CN" altLang="en-US">
                <a:latin typeface="楷体" panose="02010609060101010101" charset="-122"/>
                <a:ea typeface="楷体" panose="02010609060101010101" charset="-122"/>
                <a:cs typeface="楷体" panose="02010609060101010101" charset="-122"/>
              </a:rPr>
              <a:t>原文赏析</a:t>
            </a:r>
          </a:p>
        </p:txBody>
      </p:sp>
      <p:sp>
        <p:nvSpPr>
          <p:cNvPr id="4" name="文本框 3"/>
          <p:cNvSpPr txBox="1"/>
          <p:nvPr/>
        </p:nvSpPr>
        <p:spPr>
          <a:xfrm>
            <a:off x="213360" y="1108710"/>
            <a:ext cx="11581130" cy="4572000"/>
          </a:xfrm>
          <a:prstGeom prst="rect">
            <a:avLst/>
          </a:prstGeom>
          <a:noFill/>
          <a:ln w="12700" cmpd="sng">
            <a:solidFill>
              <a:schemeClr val="accent4">
                <a:lumMod val="75000"/>
              </a:schemeClr>
            </a:solidFill>
            <a:prstDash val="sysDot"/>
          </a:ln>
        </p:spPr>
        <p:txBody>
          <a:bodyPr wrap="square" rtlCol="0">
            <a:spAutoFit/>
          </a:bodyPr>
          <a:lstStyle/>
          <a:p>
            <a:pPr indent="457200" algn="l" fontAlgn="auto">
              <a:lnSpc>
                <a:spcPct val="150000"/>
              </a:lnSpc>
            </a:pPr>
            <a:r>
              <a:rPr lang="en-US" altLang="zh-CN" sz="2800" b="1">
                <a:latin typeface="仿宋" panose="02010609060101010101" charset="-122"/>
                <a:ea typeface="仿宋" panose="02010609060101010101" charset="-122"/>
                <a:cs typeface="仿宋" panose="02010609060101010101" charset="-122"/>
                <a:sym typeface="+mn-ea"/>
              </a:rPr>
              <a:t>“那得我来代它说了。”他继续说道，语气深沉而毫不容情。</a:t>
            </a:r>
          </a:p>
          <a:p>
            <a:pPr indent="457200" algn="l" fontAlgn="auto">
              <a:lnSpc>
                <a:spcPct val="150000"/>
              </a:lnSpc>
            </a:pPr>
            <a:r>
              <a:rPr lang="en-US" altLang="zh-CN" sz="2800" b="1">
                <a:latin typeface="仿宋" panose="02010609060101010101" charset="-122"/>
                <a:ea typeface="仿宋" panose="02010609060101010101" charset="-122"/>
                <a:cs typeface="仿宋" panose="02010609060101010101" charset="-122"/>
                <a:sym typeface="+mn-ea"/>
              </a:rPr>
              <a:t>“简，跟我一起去印度吧；作为我的伴侣和同事，去吧！”</a:t>
            </a:r>
          </a:p>
          <a:p>
            <a:pPr indent="457200" algn="l" fontAlgn="auto">
              <a:lnSpc>
                <a:spcPct val="150000"/>
              </a:lnSpc>
            </a:pPr>
            <a:r>
              <a:rPr lang="en-US" altLang="zh-CN" sz="2800" b="1">
                <a:latin typeface="仿宋" panose="02010609060101010101" charset="-122"/>
                <a:ea typeface="仿宋" panose="02010609060101010101" charset="-122"/>
                <a:cs typeface="仿宋" panose="02010609060101010101" charset="-122"/>
                <a:sym typeface="+mn-ea"/>
              </a:rPr>
              <a:t>山谷和天空打起转来，山峦也在上下起伏！我仿佛听到了上天的召唤仿佛有个像马其顿的使者那样的异象中的使者，已经说了“请你过来帮助我们！”</a:t>
            </a:r>
          </a:p>
          <a:p>
            <a:pPr indent="457200" algn="l" fontAlgn="auto">
              <a:lnSpc>
                <a:spcPct val="150000"/>
              </a:lnSpc>
            </a:pPr>
            <a:r>
              <a:rPr lang="en-US" altLang="zh-CN" sz="2800" b="1">
                <a:latin typeface="仿宋" panose="02010609060101010101" charset="-122"/>
                <a:ea typeface="仿宋" panose="02010609060101010101" charset="-122"/>
                <a:cs typeface="仿宋" panose="02010609060101010101" charset="-122"/>
                <a:sym typeface="+mn-ea"/>
              </a:rPr>
              <a:t>可是我不是使徒－－我看不见那个使者－－我不能接受他的召唤。</a:t>
            </a:r>
          </a:p>
          <a:p>
            <a:pPr indent="457200" algn="l" fontAlgn="auto">
              <a:lnSpc>
                <a:spcPct val="150000"/>
              </a:lnSpc>
            </a:pPr>
            <a:r>
              <a:rPr lang="en-US" altLang="zh-CN" sz="2800" b="1">
                <a:latin typeface="仿宋" panose="02010609060101010101" charset="-122"/>
                <a:ea typeface="仿宋" panose="02010609060101010101" charset="-122"/>
                <a:cs typeface="仿宋" panose="02010609060101010101" charset="-122"/>
                <a:sym typeface="+mn-ea"/>
              </a:rPr>
              <a:t>“哦，圣•约翰！”我叫了起来，“你就行行好吧！”</a:t>
            </a:r>
          </a:p>
        </p:txBody>
      </p:sp>
    </p:spTree>
    <p:custDataLst>
      <p:tags r:id="rId1"/>
    </p:custData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302260" y="506095"/>
            <a:ext cx="11275060" cy="5455920"/>
          </a:xfrm>
          <a:prstGeom prst="rect">
            <a:avLst/>
          </a:prstGeom>
          <a:noFill/>
          <a:ln w="12700" cmpd="sng">
            <a:solidFill>
              <a:schemeClr val="accent4">
                <a:lumMod val="75000"/>
              </a:schemeClr>
            </a:solidFill>
            <a:prstDash val="sysDot"/>
          </a:ln>
        </p:spPr>
        <p:txBody>
          <a:bodyPr wrap="square" rtlCol="0">
            <a:spAutoFit/>
          </a:bodyPr>
          <a:lstStyle/>
          <a:p>
            <a:pPr algn="ctr"/>
            <a:r>
              <a:rPr lang="zh-CN" altLang="en-US" sz="4400" b="1">
                <a:latin typeface="楷体" panose="02010609060101010101" charset="-122"/>
                <a:ea typeface="楷体" panose="02010609060101010101" charset="-122"/>
                <a:cs typeface="楷体" panose="02010609060101010101" charset="-122"/>
                <a:sym typeface="+mn-ea"/>
              </a:rPr>
              <a:t>沼泽郡   </a:t>
            </a:r>
          </a:p>
          <a:p>
            <a:pPr algn="ctr"/>
            <a:r>
              <a:rPr lang="zh-CN" altLang="en-US" sz="4400" b="1">
                <a:latin typeface="楷体" panose="02010609060101010101" charset="-122"/>
                <a:ea typeface="楷体" panose="02010609060101010101" charset="-122"/>
                <a:cs typeface="楷体" panose="02010609060101010101" charset="-122"/>
                <a:sym typeface="+mn-ea"/>
              </a:rPr>
              <a:t> 简•爱离开庄园，茫然走入荒野，绝望地想要死去，后受到沼泽郡圣•约翰兄妹的救助和收留。简•爱在这里得到了内心的平静和欢乐。简•爱在这里又做了教师。后简•爱得知自己与圣•约翰兄妹是表亲，还继承了叔叔的遗产。圣•约翰与简•爱求婚，但简•爱最终拒绝了表兄圣•约翰的求婚。</a:t>
            </a:r>
          </a:p>
        </p:txBody>
      </p:sp>
      <p:pic>
        <p:nvPicPr>
          <p:cNvPr id="3" name="内容占位符 2"/>
          <p:cNvPicPr>
            <a:picLocks noGrp="1" noChangeAspect="1"/>
          </p:cNvPicPr>
          <p:nvPr>
            <p:ph idx="1"/>
          </p:nvPr>
        </p:nvPicPr>
        <p:blipFill>
          <a:blip r:embed="rId3"/>
          <a:stretch>
            <a:fillRect/>
          </a:stretch>
        </p:blipFill>
        <p:spPr>
          <a:xfrm>
            <a:off x="7938770" y="4721860"/>
            <a:ext cx="3638550" cy="1981200"/>
          </a:xfrm>
          <a:prstGeom prst="rect">
            <a:avLst/>
          </a:prstGeom>
        </p:spPr>
      </p:pic>
    </p:spTree>
    <p:custDataLst>
      <p:tags r:id="rId1"/>
    </p:custData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403295"/>
            <a:ext cx="10969200" cy="705600"/>
          </a:xfrm>
        </p:spPr>
        <p:txBody>
          <a:bodyPr/>
          <a:lstStyle/>
          <a:p>
            <a:r>
              <a:rPr lang="en-US" altLang="zh-CN">
                <a:solidFill>
                  <a:srgbClr val="FF0000"/>
                </a:solidFill>
                <a:latin typeface="楷体" panose="02010609060101010101" charset="-122"/>
                <a:ea typeface="楷体" panose="02010609060101010101" charset="-122"/>
                <a:cs typeface="楷体" panose="02010609060101010101" charset="-122"/>
              </a:rPr>
              <a:t>[2020济宁一模]</a:t>
            </a:r>
          </a:p>
        </p:txBody>
      </p:sp>
      <p:sp>
        <p:nvSpPr>
          <p:cNvPr id="4" name="文本框 3"/>
          <p:cNvSpPr txBox="1"/>
          <p:nvPr/>
        </p:nvSpPr>
        <p:spPr>
          <a:xfrm>
            <a:off x="280035" y="1108710"/>
            <a:ext cx="11666855" cy="1554480"/>
          </a:xfrm>
          <a:prstGeom prst="rect">
            <a:avLst/>
          </a:prstGeom>
          <a:noFill/>
          <a:ln w="12700" cmpd="sng">
            <a:solidFill>
              <a:schemeClr val="accent4">
                <a:lumMod val="75000"/>
              </a:schemeClr>
            </a:solidFill>
            <a:prstDash val="sysDot"/>
          </a:ln>
        </p:spPr>
        <p:txBody>
          <a:bodyPr wrap="square" rtlCol="0">
            <a:spAutoFit/>
          </a:bodyPr>
          <a:lstStyle/>
          <a:p>
            <a:pPr algn="l"/>
            <a:r>
              <a:rPr lang="zh-CN" altLang="en-US" sz="3200" b="1">
                <a:latin typeface="宋体" panose="02010600030101010101" pitchFamily="2" charset="-122"/>
                <a:ea typeface="宋体" panose="02010600030101010101" pitchFamily="2" charset="-122"/>
                <a:cs typeface="汉仪闪耀楷书" panose="02010509060101010101" charset="-122"/>
              </a:rPr>
              <a:t>判断下列关于名著表述是否正确？</a:t>
            </a:r>
          </a:p>
          <a:p>
            <a:pPr algn="l"/>
            <a:r>
              <a:rPr lang="zh-CN" altLang="en-US" sz="3200" b="1">
                <a:latin typeface="宋体" panose="02010600030101010101" pitchFamily="2" charset="-122"/>
                <a:ea typeface="宋体" panose="02010600030101010101" pitchFamily="2" charset="-122"/>
                <a:cs typeface="汉仪闪耀楷书" panose="02010509060101010101" charset="-122"/>
              </a:rPr>
              <a:t>《简•爱》中，除了罗切斯特先生以外，圣•约翰差点走进简爱的内心，他对简爱有真挚的爱情，可简爱将这份爱情坚定地拒绝了。</a:t>
            </a:r>
          </a:p>
        </p:txBody>
      </p:sp>
      <p:sp>
        <p:nvSpPr>
          <p:cNvPr id="3" name="文本框 2"/>
          <p:cNvSpPr txBox="1"/>
          <p:nvPr/>
        </p:nvSpPr>
        <p:spPr>
          <a:xfrm>
            <a:off x="262255" y="4368799"/>
            <a:ext cx="11666855" cy="2042160"/>
          </a:xfrm>
          <a:prstGeom prst="rect">
            <a:avLst/>
          </a:prstGeom>
          <a:noFill/>
          <a:ln w="12700" cmpd="sng">
            <a:solidFill>
              <a:schemeClr val="accent4">
                <a:lumMod val="75000"/>
              </a:schemeClr>
            </a:solidFill>
            <a:prstDash val="sysDot"/>
          </a:ln>
        </p:spPr>
        <p:txBody>
          <a:bodyPr wrap="square" rtlCol="0">
            <a:spAutoFit/>
          </a:bodyPr>
          <a:lstStyle/>
          <a:p>
            <a:pPr algn="l"/>
            <a:r>
              <a:rPr lang="en-US" altLang="zh-CN" sz="3200" b="1">
                <a:solidFill>
                  <a:srgbClr val="FF0000"/>
                </a:solidFill>
                <a:latin typeface="汉仪闪耀楷书" panose="02010509060101010101" charset="-122"/>
                <a:ea typeface="汉仪闪耀楷书" panose="02010509060101010101" charset="-122"/>
                <a:cs typeface="汉仪闪耀楷书" panose="02010509060101010101" charset="-122"/>
                <a:sym typeface="+mn-ea"/>
              </a:rPr>
              <a:t>     答案：</a:t>
            </a:r>
            <a:br>
              <a:rPr lang="en-US" altLang="zh-CN" sz="3200" b="1">
                <a:solidFill>
                  <a:srgbClr val="FF0000"/>
                </a:solidFill>
                <a:latin typeface="汉仪闪耀楷书" panose="02010509060101010101" charset="-122"/>
                <a:ea typeface="汉仪闪耀楷书" panose="02010509060101010101" charset="-122"/>
                <a:cs typeface="汉仪闪耀楷书" panose="02010509060101010101" charset="-122"/>
                <a:sym typeface="+mn-ea"/>
              </a:rPr>
            </a:br>
            <a:r>
              <a:rPr lang="en-US" altLang="zh-CN" sz="3200" b="1">
                <a:solidFill>
                  <a:srgbClr val="FF0000"/>
                </a:solidFill>
                <a:latin typeface="汉仪闪耀楷书" panose="02010509060101010101" charset="-122"/>
                <a:ea typeface="汉仪闪耀楷书" panose="02010509060101010101" charset="-122"/>
                <a:cs typeface="汉仪闪耀楷书" panose="02010509060101010101" charset="-122"/>
                <a:sym typeface="+mn-ea"/>
              </a:rPr>
              <a:t>  不正确，圣•约翰是一个奉行禁欲主义的传教士，他号召简爱去过一种完全克制的生活，和他缔结没有世俗的婚姻，相伴去印度传教。所以选项中“他对简爱有真挚的爱情”表述有误；</a:t>
            </a:r>
          </a:p>
        </p:txBody>
      </p:sp>
      <p:sp>
        <p:nvSpPr>
          <p:cNvPr id="6" name="文本框 5"/>
          <p:cNvSpPr txBox="1"/>
          <p:nvPr/>
        </p:nvSpPr>
        <p:spPr>
          <a:xfrm>
            <a:off x="4324985" y="3324859"/>
            <a:ext cx="5759450" cy="518160"/>
          </a:xfrm>
          <a:prstGeom prst="rect">
            <a:avLst/>
          </a:prstGeom>
          <a:noFill/>
        </p:spPr>
        <p:txBody>
          <a:bodyPr wrap="square" rtlCol="0" anchor="t">
            <a:spAutoFit/>
          </a:bodyPr>
          <a:lstStyle/>
          <a:p>
            <a:r>
              <a:rPr lang="zh-CN" altLang="en-US" sz="2800" b="1">
                <a:latin typeface="宋体" panose="02010600030101010101" pitchFamily="2" charset="-122"/>
                <a:ea typeface="宋体" panose="02010600030101010101" pitchFamily="2" charset="-122"/>
                <a:cs typeface="汉仪闪耀楷书" panose="02010509060101010101" charset="-122"/>
                <a:sym typeface="+mn-ea"/>
              </a:rPr>
              <a:t>正确（ 是  ）   错误（ 否  ）</a:t>
            </a:r>
          </a:p>
        </p:txBody>
      </p:sp>
    </p:spTree>
    <p:custDataLst>
      <p:tags r:id="rId1"/>
    </p:custData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729990" y="639445"/>
            <a:ext cx="4990465" cy="5765165"/>
          </a:xfrm>
          <a:prstGeom prst="rect">
            <a:avLst/>
          </a:prstGeom>
        </p:spPr>
      </p:pic>
    </p:spTree>
    <p:custDataLst>
      <p:tags r:id="rId1"/>
    </p:custData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3">
            <a:clrChange>
              <a:clrFrom>
                <a:srgbClr val="FFFFFF">
                  <a:alpha val="100000"/>
                </a:srgbClr>
              </a:clrFrom>
              <a:clrTo>
                <a:srgbClr val="FFFFFF">
                  <a:alpha val="100000"/>
                  <a:alpha val="0"/>
                </a:srgbClr>
              </a:clrTo>
            </a:clrChange>
          </a:blip>
          <a:stretch>
            <a:fillRect/>
          </a:stretch>
        </p:blipFill>
        <p:spPr>
          <a:xfrm>
            <a:off x="1273810" y="132715"/>
            <a:ext cx="9637395" cy="6725285"/>
          </a:xfrm>
          <a:prstGeom prst="rect">
            <a:avLst/>
          </a:prstGeom>
        </p:spPr>
      </p:pic>
    </p:spTree>
    <p:custDataLst>
      <p:tags r:id="rId1"/>
    </p:custData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图片 3"/>
          <p:cNvPicPr>
            <a:picLocks noChangeAspect="1"/>
          </p:cNvPicPr>
          <p:nvPr/>
        </p:nvPicPr>
        <p:blipFill>
          <a:blip r:embed="rId3"/>
          <a:stretch>
            <a:fillRect/>
          </a:stretch>
        </p:blipFill>
        <p:spPr>
          <a:xfrm>
            <a:off x="2161540" y="1463040"/>
            <a:ext cx="7542530" cy="3152140"/>
          </a:xfrm>
          <a:prstGeom prst="rect">
            <a:avLst/>
          </a:prstGeom>
        </p:spPr>
      </p:pic>
    </p:spTree>
    <p:custDataLst>
      <p:tags r:id="rId1"/>
    </p:custData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403295"/>
            <a:ext cx="10969200" cy="705600"/>
          </a:xfrm>
        </p:spPr>
        <p:txBody>
          <a:bodyPr/>
          <a:lstStyle/>
          <a:p>
            <a:r>
              <a:rPr lang="zh-CN" altLang="en-US">
                <a:latin typeface="楷体" panose="02010609060101010101" charset="-122"/>
                <a:ea typeface="楷体" panose="02010609060101010101" charset="-122"/>
                <a:cs typeface="楷体" panose="02010609060101010101" charset="-122"/>
              </a:rPr>
              <a:t>原文赏析</a:t>
            </a:r>
          </a:p>
        </p:txBody>
      </p:sp>
      <p:sp>
        <p:nvSpPr>
          <p:cNvPr id="4" name="文本框 3"/>
          <p:cNvSpPr txBox="1"/>
          <p:nvPr/>
        </p:nvSpPr>
        <p:spPr>
          <a:xfrm>
            <a:off x="302260" y="949960"/>
            <a:ext cx="11581130" cy="5852160"/>
          </a:xfrm>
          <a:prstGeom prst="rect">
            <a:avLst/>
          </a:prstGeom>
          <a:noFill/>
          <a:ln w="12700" cmpd="sng">
            <a:solidFill>
              <a:schemeClr val="accent4">
                <a:lumMod val="75000"/>
              </a:schemeClr>
            </a:solidFill>
            <a:prstDash val="sysDot"/>
          </a:ln>
        </p:spPr>
        <p:txBody>
          <a:bodyPr wrap="square" rtlCol="0">
            <a:spAutoFit/>
          </a:bodyPr>
          <a:lstStyle/>
          <a:p>
            <a:pPr indent="457200" algn="l" fontAlgn="auto">
              <a:lnSpc>
                <a:spcPct val="150000"/>
              </a:lnSpc>
            </a:pPr>
            <a:r>
              <a:rPr lang="zh-CN" altLang="en-US" sz="2800">
                <a:latin typeface="宋体" panose="02010600030101010101" pitchFamily="2" charset="-122"/>
                <a:ea typeface="宋体" panose="02010600030101010101" pitchFamily="2" charset="-122"/>
                <a:cs typeface="仿宋" panose="02010609060101010101" charset="-122"/>
              </a:rPr>
              <a:t>因为，他的爱情像殉道一般，专一到打算为其作永远的牺牲，贫困时是这样，富有时仍是这样，更不会因为罗切斯特身体上的残疾而弃之不顾。</a:t>
            </a:r>
          </a:p>
          <a:p>
            <a:pPr indent="457200" algn="l" fontAlgn="auto">
              <a:lnSpc>
                <a:spcPct val="150000"/>
              </a:lnSpc>
            </a:pPr>
            <a:r>
              <a:rPr lang="zh-CN" altLang="en-US" sz="2800">
                <a:latin typeface="宋体" panose="02010600030101010101" pitchFamily="2" charset="-122"/>
                <a:ea typeface="宋体" panose="02010600030101010101" pitchFamily="2" charset="-122"/>
                <a:cs typeface="仿宋" panose="02010609060101010101" charset="-122"/>
              </a:rPr>
              <a:t>“从今天起，先生，我永远不会离开你了。”</a:t>
            </a:r>
            <a:br>
              <a:rPr lang="zh-CN" altLang="en-US" sz="2800">
                <a:latin typeface="宋体" panose="02010600030101010101" pitchFamily="2" charset="-122"/>
                <a:ea typeface="宋体" panose="02010600030101010101" pitchFamily="2" charset="-122"/>
                <a:cs typeface="仿宋" panose="02010609060101010101" charset="-122"/>
              </a:rPr>
            </a:br>
            <a:r>
              <a:rPr lang="zh-CN" altLang="en-US" sz="2800">
                <a:latin typeface="宋体" panose="02010600030101010101" pitchFamily="2" charset="-122"/>
                <a:ea typeface="宋体" panose="02010600030101010101" pitchFamily="2" charset="-122"/>
                <a:cs typeface="仿宋" panose="02010609060101010101" charset="-122"/>
              </a:rPr>
              <a:t>……</a:t>
            </a:r>
          </a:p>
          <a:p>
            <a:pPr indent="457200" algn="l" fontAlgn="auto">
              <a:lnSpc>
                <a:spcPct val="150000"/>
              </a:lnSpc>
            </a:pPr>
            <a:r>
              <a:rPr lang="zh-CN" altLang="en-US" sz="2800">
                <a:latin typeface="宋体" panose="02010600030101010101" pitchFamily="2" charset="-122"/>
                <a:ea typeface="宋体" panose="02010600030101010101" pitchFamily="2" charset="-122"/>
                <a:cs typeface="仿宋" panose="02010609060101010101" charset="-122"/>
              </a:rPr>
              <a:t>“你是简吗，你回到我这来啦？”</a:t>
            </a:r>
          </a:p>
          <a:p>
            <a:pPr indent="457200" algn="l" fontAlgn="auto">
              <a:lnSpc>
                <a:spcPct val="150000"/>
              </a:lnSpc>
            </a:pPr>
            <a:r>
              <a:rPr lang="zh-CN" altLang="en-US" sz="2800">
                <a:latin typeface="宋体" panose="02010600030101010101" pitchFamily="2" charset="-122"/>
                <a:ea typeface="宋体" panose="02010600030101010101" pitchFamily="2" charset="-122"/>
                <a:cs typeface="仿宋" panose="02010609060101010101" charset="-122"/>
              </a:rPr>
              <a:t>“是的。我马德拉的叔叔去世了，留给了我五千英磅。”</a:t>
            </a:r>
          </a:p>
          <a:p>
            <a:pPr indent="457200" algn="l" fontAlgn="auto">
              <a:lnSpc>
                <a:spcPct val="150000"/>
              </a:lnSpc>
            </a:pPr>
            <a:r>
              <a:rPr lang="zh-CN" altLang="en-US" sz="2800">
                <a:latin typeface="宋体" panose="02010600030101010101" pitchFamily="2" charset="-122"/>
                <a:ea typeface="宋体" panose="02010600030101010101" pitchFamily="2" charset="-122"/>
                <a:cs typeface="仿宋" panose="02010609060101010101" charset="-122"/>
              </a:rPr>
              <a:t>“呵，这可是实在的、是真的，”他喊道：“我绝不会做这样的梦。而且，还是她独特的嗓子，那么活泼、调皮，有那么温柔，复活了那颗枯竭的心，给了它生命。什么，简，你成了独立的女人，有钱的女人了？”</a:t>
            </a:r>
          </a:p>
        </p:txBody>
      </p:sp>
    </p:spTree>
    <p:custDataLst>
      <p:tags r:id="rId1"/>
    </p:custData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403295"/>
            <a:ext cx="10969200" cy="705600"/>
          </a:xfrm>
        </p:spPr>
        <p:txBody>
          <a:bodyPr/>
          <a:lstStyle/>
          <a:p>
            <a:r>
              <a:rPr lang="zh-CN" altLang="en-US">
                <a:latin typeface="楷体" panose="02010609060101010101" charset="-122"/>
                <a:ea typeface="楷体" panose="02010609060101010101" charset="-122"/>
                <a:cs typeface="楷体" panose="02010609060101010101" charset="-122"/>
              </a:rPr>
              <a:t>原文赏析</a:t>
            </a:r>
          </a:p>
        </p:txBody>
      </p:sp>
      <p:sp>
        <p:nvSpPr>
          <p:cNvPr id="4" name="文本框 3"/>
          <p:cNvSpPr txBox="1"/>
          <p:nvPr/>
        </p:nvSpPr>
        <p:spPr>
          <a:xfrm>
            <a:off x="302260" y="949960"/>
            <a:ext cx="11581130" cy="6492240"/>
          </a:xfrm>
          <a:prstGeom prst="rect">
            <a:avLst/>
          </a:prstGeom>
          <a:noFill/>
          <a:ln w="12700" cmpd="sng">
            <a:solidFill>
              <a:schemeClr val="accent4">
                <a:lumMod val="75000"/>
              </a:schemeClr>
            </a:solidFill>
            <a:prstDash val="sysDot"/>
          </a:ln>
        </p:spPr>
        <p:txBody>
          <a:bodyPr wrap="square" rtlCol="0">
            <a:spAutoFit/>
          </a:bodyPr>
          <a:lstStyle/>
          <a:p>
            <a:pPr indent="457200" algn="l" fontAlgn="auto">
              <a:lnSpc>
                <a:spcPct val="150000"/>
              </a:lnSpc>
            </a:pPr>
            <a:r>
              <a:rPr lang="en-US" sz="2800">
                <a:latin typeface="宋体" panose="02010600030101010101" pitchFamily="2" charset="-122"/>
                <a:ea typeface="宋体" panose="02010600030101010101" pitchFamily="2" charset="-122"/>
                <a:cs typeface="仿宋" panose="02010609060101010101" charset="-122"/>
              </a:rPr>
              <a:t>“很有钱了，先生。要是你不让我同你一起生活，我可以紧靠你的门建造一幢房子，晚上你要人作伴的时候，你可以过来，坐在我的客厅里。”</a:t>
            </a:r>
          </a:p>
          <a:p>
            <a:pPr indent="457200" algn="l" fontAlgn="auto">
              <a:lnSpc>
                <a:spcPct val="150000"/>
              </a:lnSpc>
            </a:pPr>
            <a:r>
              <a:rPr lang="en-US" sz="2800">
                <a:latin typeface="宋体" panose="02010600030101010101" pitchFamily="2" charset="-122"/>
                <a:ea typeface="宋体" panose="02010600030101010101" pitchFamily="2" charset="-122"/>
                <a:cs typeface="仿宋" panose="02010609060101010101" charset="-122"/>
              </a:rPr>
              <a:t>“可是你有钱了，简，不用说，如今你有朋友会照顾你，不会容许你忠实于一个像我这样的瞎眼瘸子。”</a:t>
            </a:r>
          </a:p>
          <a:p>
            <a:pPr indent="457200" algn="l" fontAlgn="auto">
              <a:lnSpc>
                <a:spcPct val="150000"/>
              </a:lnSpc>
            </a:pPr>
            <a:r>
              <a:rPr lang="en-US" sz="2800">
                <a:latin typeface="宋体" panose="02010600030101010101" pitchFamily="2" charset="-122"/>
                <a:ea typeface="宋体" panose="02010600030101010101" pitchFamily="2" charset="-122"/>
                <a:cs typeface="仿宋" panose="02010609060101010101" charset="-122"/>
              </a:rPr>
              <a:t>“我同你说过我独立了，先生，而且，我有钱，我可以自己做主。”</a:t>
            </a:r>
          </a:p>
          <a:p>
            <a:pPr indent="457200" algn="l" fontAlgn="auto">
              <a:lnSpc>
                <a:spcPct val="150000"/>
              </a:lnSpc>
            </a:pPr>
            <a:r>
              <a:rPr lang="en-US" sz="2800">
                <a:latin typeface="宋体" panose="02010600030101010101" pitchFamily="2" charset="-122"/>
                <a:ea typeface="宋体" panose="02010600030101010101" pitchFamily="2" charset="-122"/>
                <a:cs typeface="仿宋" panose="02010609060101010101" charset="-122"/>
              </a:rPr>
              <a:t>“那你愿意同我待在一起？”</a:t>
            </a:r>
          </a:p>
          <a:p>
            <a:pPr indent="457200" algn="l" fontAlgn="auto">
              <a:lnSpc>
                <a:spcPct val="150000"/>
              </a:lnSpc>
            </a:pPr>
            <a:r>
              <a:rPr lang="en-US" sz="2800">
                <a:latin typeface="宋体" panose="02010600030101010101" pitchFamily="2" charset="-122"/>
                <a:ea typeface="宋体" panose="02010600030101010101" pitchFamily="2" charset="-122"/>
                <a:cs typeface="仿宋" panose="02010609060101010101" charset="-122"/>
              </a:rPr>
              <a:t>“当然，除非你反地。我愿意当你的邻居，你的护士，你的管家。我发觉你很孤独，我愿陪伴你，读书给你听，同你一起散步，同你坐在一起，伺候你，成为你的眼睛和双手。”</a:t>
            </a: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latin typeface="楷体" panose="02010609060101010101" charset="-122"/>
                <a:ea typeface="楷体" panose="02010609060101010101" charset="-122"/>
                <a:cs typeface="楷体" panose="02010609060101010101" charset="-122"/>
              </a:rPr>
              <a:t>简•爱的人生轨迹</a:t>
            </a:r>
          </a:p>
        </p:txBody>
      </p:sp>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247775" y="1704975"/>
            <a:ext cx="9696450" cy="4371975"/>
          </a:xfrm>
          <a:prstGeom prst="rect">
            <a:avLst/>
          </a:prstGeom>
        </p:spPr>
      </p:pic>
    </p:spTree>
    <p:custDataLst>
      <p:tags r:id="rId1"/>
    </p:custData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403295"/>
            <a:ext cx="10969200" cy="705600"/>
          </a:xfrm>
        </p:spPr>
        <p:txBody>
          <a:bodyPr/>
          <a:lstStyle/>
          <a:p>
            <a:r>
              <a:rPr lang="en-US" altLang="zh-CN">
                <a:solidFill>
                  <a:srgbClr val="FF0000"/>
                </a:solidFill>
                <a:latin typeface="楷体" panose="02010609060101010101" charset="-122"/>
                <a:ea typeface="楷体" panose="02010609060101010101" charset="-122"/>
                <a:cs typeface="楷体" panose="02010609060101010101" charset="-122"/>
              </a:rPr>
              <a:t>[2019辽宁锦州]</a:t>
            </a:r>
          </a:p>
        </p:txBody>
      </p:sp>
      <p:sp>
        <p:nvSpPr>
          <p:cNvPr id="4" name="文本框 3"/>
          <p:cNvSpPr txBox="1"/>
          <p:nvPr/>
        </p:nvSpPr>
        <p:spPr>
          <a:xfrm>
            <a:off x="280035" y="1108710"/>
            <a:ext cx="11666855" cy="2042160"/>
          </a:xfrm>
          <a:prstGeom prst="rect">
            <a:avLst/>
          </a:prstGeom>
          <a:noFill/>
          <a:ln w="12700" cmpd="sng">
            <a:solidFill>
              <a:schemeClr val="accent4">
                <a:lumMod val="75000"/>
              </a:schemeClr>
            </a:solidFill>
            <a:prstDash val="sysDot"/>
          </a:ln>
        </p:spPr>
        <p:txBody>
          <a:bodyPr wrap="square" rtlCol="0">
            <a:spAutoFit/>
          </a:bodyPr>
          <a:lstStyle/>
          <a:p>
            <a:pPr algn="l"/>
            <a:r>
              <a:rPr lang="zh-CN" altLang="en-US" sz="3200" b="1">
                <a:latin typeface="宋体" panose="02010600030101010101" pitchFamily="2" charset="-122"/>
                <a:ea typeface="宋体" panose="02010600030101010101" pitchFamily="2" charset="-122"/>
                <a:cs typeface="汉仪闪耀楷书" panose="02010509060101010101" charset="-122"/>
              </a:rPr>
              <a:t>判断下列关于简•爱的表述是否正确？</a:t>
            </a:r>
          </a:p>
          <a:p>
            <a:pPr algn="l"/>
            <a:r>
              <a:rPr lang="zh-CN" altLang="en-US" sz="3200" b="1">
                <a:latin typeface="宋体" panose="02010600030101010101" pitchFamily="2" charset="-122"/>
                <a:ea typeface="宋体" panose="02010600030101010101" pitchFamily="2" charset="-122"/>
                <a:cs typeface="汉仪闪耀楷书" panose="02010509060101010101" charset="-122"/>
              </a:rPr>
              <a:t>《简•爱》塑造了一个坚强的女性形象－－简爱，她和罗切斯特之间的经历一波三折。当她再次回到桑菲尔德庄园时，罗切斯特已双耳失聪，双腿残疾，但简•爱依然爱他。</a:t>
            </a:r>
          </a:p>
        </p:txBody>
      </p:sp>
      <p:sp>
        <p:nvSpPr>
          <p:cNvPr id="3" name="文本框 2"/>
          <p:cNvSpPr txBox="1"/>
          <p:nvPr/>
        </p:nvSpPr>
        <p:spPr>
          <a:xfrm>
            <a:off x="262255" y="4368799"/>
            <a:ext cx="11666855" cy="2042160"/>
          </a:xfrm>
          <a:prstGeom prst="rect">
            <a:avLst/>
          </a:prstGeom>
          <a:noFill/>
          <a:ln w="12700" cmpd="sng">
            <a:solidFill>
              <a:schemeClr val="accent4">
                <a:lumMod val="75000"/>
              </a:schemeClr>
            </a:solidFill>
            <a:prstDash val="sysDot"/>
          </a:ln>
        </p:spPr>
        <p:txBody>
          <a:bodyPr wrap="square" rtlCol="0">
            <a:spAutoFit/>
          </a:bodyPr>
          <a:lstStyle/>
          <a:p>
            <a:pPr algn="l"/>
            <a:r>
              <a:rPr lang="en-US" altLang="zh-CN" sz="3200" b="1">
                <a:solidFill>
                  <a:srgbClr val="FF0000"/>
                </a:solidFill>
                <a:latin typeface="汉仪闪耀楷书" panose="02010509060101010101" charset="-122"/>
                <a:ea typeface="汉仪闪耀楷书" panose="02010509060101010101" charset="-122"/>
                <a:cs typeface="汉仪闪耀楷书" panose="02010509060101010101" charset="-122"/>
                <a:sym typeface="+mn-ea"/>
              </a:rPr>
              <a:t>     解析：</a:t>
            </a:r>
            <a:br>
              <a:rPr lang="en-US" altLang="zh-CN" sz="3200" b="1">
                <a:solidFill>
                  <a:srgbClr val="FF0000"/>
                </a:solidFill>
                <a:latin typeface="汉仪闪耀楷书" panose="02010509060101010101" charset="-122"/>
                <a:ea typeface="汉仪闪耀楷书" panose="02010509060101010101" charset="-122"/>
                <a:cs typeface="汉仪闪耀楷书" panose="02010509060101010101" charset="-122"/>
                <a:sym typeface="+mn-ea"/>
              </a:rPr>
            </a:br>
            <a:r>
              <a:rPr lang="en-US" altLang="zh-CN" sz="3200" b="1">
                <a:solidFill>
                  <a:srgbClr val="FF0000"/>
                </a:solidFill>
                <a:latin typeface="汉仪闪耀楷书" panose="02010509060101010101" charset="-122"/>
                <a:ea typeface="汉仪闪耀楷书" panose="02010509060101010101" charset="-122"/>
                <a:cs typeface="汉仪闪耀楷书" panose="02010509060101010101" charset="-122"/>
                <a:sym typeface="+mn-ea"/>
              </a:rPr>
              <a:t>  表述有误，原著中是罗切斯特失去一条胳膊和一只眼睛，另一只眼睛也失明了。最后成为简•爱的丈夫。婚后两年眼睛复明。所以“双耳失聪”表述错误，应是“双目失明”</a:t>
            </a:r>
          </a:p>
        </p:txBody>
      </p:sp>
      <p:sp>
        <p:nvSpPr>
          <p:cNvPr id="6" name="文本框 5"/>
          <p:cNvSpPr txBox="1"/>
          <p:nvPr/>
        </p:nvSpPr>
        <p:spPr>
          <a:xfrm>
            <a:off x="4324985" y="3324859"/>
            <a:ext cx="5759450" cy="518160"/>
          </a:xfrm>
          <a:prstGeom prst="rect">
            <a:avLst/>
          </a:prstGeom>
          <a:noFill/>
        </p:spPr>
        <p:txBody>
          <a:bodyPr wrap="square" rtlCol="0" anchor="t">
            <a:spAutoFit/>
          </a:bodyPr>
          <a:lstStyle/>
          <a:p>
            <a:r>
              <a:rPr lang="zh-CN" altLang="en-US" sz="2800" b="1">
                <a:latin typeface="宋体" panose="02010600030101010101" pitchFamily="2" charset="-122"/>
                <a:ea typeface="宋体" panose="02010600030101010101" pitchFamily="2" charset="-122"/>
                <a:cs typeface="汉仪闪耀楷书" panose="02010509060101010101" charset="-122"/>
                <a:sym typeface="+mn-ea"/>
              </a:rPr>
              <a:t>正确（ 是  ）   错误（ 否  ）</a:t>
            </a:r>
          </a:p>
        </p:txBody>
      </p:sp>
    </p:spTree>
    <p:custDataLst>
      <p:tags r:id="rId1"/>
    </p:custData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403295"/>
            <a:ext cx="10969200" cy="705600"/>
          </a:xfrm>
        </p:spPr>
        <p:txBody>
          <a:bodyPr/>
          <a:lstStyle/>
          <a:p>
            <a:r>
              <a:rPr lang="en-US" altLang="zh-CN">
                <a:solidFill>
                  <a:srgbClr val="FF0000"/>
                </a:solidFill>
                <a:latin typeface="楷体" panose="02010609060101010101" charset="-122"/>
                <a:ea typeface="楷体" panose="02010609060101010101" charset="-122"/>
                <a:cs typeface="楷体" panose="02010609060101010101" charset="-122"/>
              </a:rPr>
              <a:t>[2019山东日照]</a:t>
            </a:r>
          </a:p>
        </p:txBody>
      </p:sp>
      <p:sp>
        <p:nvSpPr>
          <p:cNvPr id="4" name="文本框 3"/>
          <p:cNvSpPr txBox="1"/>
          <p:nvPr/>
        </p:nvSpPr>
        <p:spPr>
          <a:xfrm>
            <a:off x="280035" y="1108710"/>
            <a:ext cx="11666855" cy="2042160"/>
          </a:xfrm>
          <a:prstGeom prst="rect">
            <a:avLst/>
          </a:prstGeom>
          <a:noFill/>
          <a:ln w="12700" cmpd="sng">
            <a:solidFill>
              <a:schemeClr val="accent4">
                <a:lumMod val="75000"/>
              </a:schemeClr>
            </a:solidFill>
            <a:prstDash val="sysDot"/>
          </a:ln>
        </p:spPr>
        <p:txBody>
          <a:bodyPr wrap="square" rtlCol="0">
            <a:spAutoFit/>
          </a:bodyPr>
          <a:lstStyle/>
          <a:p>
            <a:pPr algn="l"/>
            <a:r>
              <a:rPr lang="zh-CN" altLang="en-US" sz="3200" b="1">
                <a:latin typeface="宋体" panose="02010600030101010101" pitchFamily="2" charset="-122"/>
                <a:ea typeface="宋体" panose="02010600030101010101" pitchFamily="2" charset="-122"/>
                <a:cs typeface="汉仪闪耀楷书" panose="02010509060101010101" charset="-122"/>
              </a:rPr>
              <a:t>判断下列关于简•爱的表述是否正确？</a:t>
            </a:r>
          </a:p>
          <a:p>
            <a:pPr algn="l"/>
            <a:r>
              <a:rPr lang="zh-CN" altLang="en-US" sz="3200" b="1">
                <a:latin typeface="宋体" panose="02010600030101010101" pitchFamily="2" charset="-122"/>
                <a:ea typeface="宋体" panose="02010600030101010101" pitchFamily="2" charset="-122"/>
                <a:cs typeface="汉仪闪耀楷书" panose="02010509060101010101" charset="-122"/>
              </a:rPr>
              <a:t>《简•爱》最后写简爱回到芬丁庄园与失明的罗切斯特结婚，是因为简爱从去世的叔叔那里继承了五千英镑的遗产，与罗切斯特经济上平等。</a:t>
            </a:r>
          </a:p>
        </p:txBody>
      </p:sp>
      <p:sp>
        <p:nvSpPr>
          <p:cNvPr id="3" name="文本框 2"/>
          <p:cNvSpPr txBox="1"/>
          <p:nvPr/>
        </p:nvSpPr>
        <p:spPr>
          <a:xfrm>
            <a:off x="262255" y="4368800"/>
            <a:ext cx="11666855" cy="1554480"/>
          </a:xfrm>
          <a:prstGeom prst="rect">
            <a:avLst/>
          </a:prstGeom>
          <a:noFill/>
          <a:ln w="12700" cmpd="sng">
            <a:solidFill>
              <a:schemeClr val="accent4">
                <a:lumMod val="75000"/>
              </a:schemeClr>
            </a:solidFill>
            <a:prstDash val="sysDot"/>
          </a:ln>
        </p:spPr>
        <p:txBody>
          <a:bodyPr wrap="square" rtlCol="0">
            <a:spAutoFit/>
          </a:bodyPr>
          <a:lstStyle/>
          <a:p>
            <a:pPr algn="l"/>
            <a:r>
              <a:rPr lang="en-US" altLang="zh-CN" sz="3200" b="1">
                <a:solidFill>
                  <a:srgbClr val="FF0000"/>
                </a:solidFill>
                <a:latin typeface="汉仪闪耀楷书" panose="02010509060101010101" charset="-122"/>
                <a:ea typeface="汉仪闪耀楷书" panose="02010509060101010101" charset="-122"/>
                <a:cs typeface="汉仪闪耀楷书" panose="02010509060101010101" charset="-122"/>
                <a:sym typeface="+mn-ea"/>
              </a:rPr>
              <a:t>     解析：</a:t>
            </a:r>
            <a:br>
              <a:rPr lang="en-US" altLang="zh-CN" sz="3200" b="1">
                <a:solidFill>
                  <a:srgbClr val="FF0000"/>
                </a:solidFill>
                <a:latin typeface="汉仪闪耀楷书" panose="02010509060101010101" charset="-122"/>
                <a:ea typeface="汉仪闪耀楷书" panose="02010509060101010101" charset="-122"/>
                <a:cs typeface="汉仪闪耀楷书" panose="02010509060101010101" charset="-122"/>
                <a:sym typeface="+mn-ea"/>
              </a:rPr>
            </a:br>
            <a:r>
              <a:rPr lang="en-US" altLang="zh-CN" sz="3200" b="1">
                <a:solidFill>
                  <a:srgbClr val="FF0000"/>
                </a:solidFill>
                <a:latin typeface="汉仪闪耀楷书" panose="02010509060101010101" charset="-122"/>
                <a:ea typeface="汉仪闪耀楷书" panose="02010509060101010101" charset="-122"/>
                <a:cs typeface="汉仪闪耀楷书" panose="02010509060101010101" charset="-122"/>
                <a:sym typeface="+mn-ea"/>
              </a:rPr>
              <a:t>  错误，简爱回到芬丁庄园与罗切斯特结婚，是因为简爱爱罗切斯特。</a:t>
            </a:r>
          </a:p>
        </p:txBody>
      </p:sp>
      <p:sp>
        <p:nvSpPr>
          <p:cNvPr id="6" name="文本框 5"/>
          <p:cNvSpPr txBox="1"/>
          <p:nvPr/>
        </p:nvSpPr>
        <p:spPr>
          <a:xfrm>
            <a:off x="4324985" y="3324859"/>
            <a:ext cx="5759450" cy="518160"/>
          </a:xfrm>
          <a:prstGeom prst="rect">
            <a:avLst/>
          </a:prstGeom>
          <a:noFill/>
        </p:spPr>
        <p:txBody>
          <a:bodyPr wrap="square" rtlCol="0" anchor="t">
            <a:spAutoFit/>
          </a:bodyPr>
          <a:lstStyle/>
          <a:p>
            <a:r>
              <a:rPr lang="zh-CN" altLang="en-US" sz="2800" b="1">
                <a:latin typeface="宋体" panose="02010600030101010101" pitchFamily="2" charset="-122"/>
                <a:ea typeface="宋体" panose="02010600030101010101" pitchFamily="2" charset="-122"/>
                <a:cs typeface="汉仪闪耀楷书" panose="02010509060101010101" charset="-122"/>
                <a:sym typeface="+mn-ea"/>
              </a:rPr>
              <a:t>正确（ 是  ）   错误（ 否  ）</a:t>
            </a:r>
          </a:p>
        </p:txBody>
      </p:sp>
    </p:spTree>
    <p:custDataLst>
      <p:tags r:id="rId1"/>
    </p:custData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403295"/>
            <a:ext cx="10969200" cy="705600"/>
          </a:xfrm>
        </p:spPr>
        <p:txBody>
          <a:bodyPr/>
          <a:lstStyle/>
          <a:p>
            <a:r>
              <a:rPr lang="en-US" altLang="zh-CN">
                <a:solidFill>
                  <a:srgbClr val="FF0000"/>
                </a:solidFill>
                <a:latin typeface="楷体" panose="02010609060101010101" charset="-122"/>
                <a:ea typeface="楷体" panose="02010609060101010101" charset="-122"/>
                <a:cs typeface="楷体" panose="02010609060101010101" charset="-122"/>
              </a:rPr>
              <a:t>[2019山东日照]</a:t>
            </a:r>
          </a:p>
        </p:txBody>
      </p:sp>
      <p:sp>
        <p:nvSpPr>
          <p:cNvPr id="4" name="文本框 3"/>
          <p:cNvSpPr txBox="1"/>
          <p:nvPr/>
        </p:nvSpPr>
        <p:spPr>
          <a:xfrm>
            <a:off x="280035" y="1108710"/>
            <a:ext cx="11666855" cy="6431280"/>
          </a:xfrm>
          <a:prstGeom prst="rect">
            <a:avLst/>
          </a:prstGeom>
          <a:noFill/>
          <a:ln w="12700" cmpd="sng">
            <a:solidFill>
              <a:schemeClr val="accent4">
                <a:lumMod val="75000"/>
              </a:schemeClr>
            </a:solidFill>
            <a:prstDash val="sysDot"/>
          </a:ln>
        </p:spPr>
        <p:txBody>
          <a:bodyPr wrap="square" rtlCol="0">
            <a:spAutoFit/>
          </a:bodyPr>
          <a:lstStyle/>
          <a:p>
            <a:pPr algn="l"/>
            <a:r>
              <a:rPr lang="zh-CN" altLang="en-US" sz="3200" b="1">
                <a:solidFill>
                  <a:srgbClr val="FF0000"/>
                </a:solidFill>
                <a:latin typeface="汉仪闪耀楷书" panose="02010509060101010101" charset="-122"/>
                <a:ea typeface="汉仪闪耀楷书" panose="02010509060101010101" charset="-122"/>
                <a:cs typeface="汉仪闪耀楷书" panose="02010509060101010101" charset="-122"/>
              </a:rPr>
              <a:t>下列有关名著的表述，正确的一项是（ B  ）</a:t>
            </a:r>
          </a:p>
          <a:p>
            <a:pPr algn="l"/>
            <a:r>
              <a:rPr lang="zh-CN" altLang="en-US" sz="3200" b="1">
                <a:solidFill>
                  <a:srgbClr val="FF0000"/>
                </a:solidFill>
                <a:latin typeface="汉仪闪耀楷书" panose="02010509060101010101" charset="-122"/>
                <a:ea typeface="汉仪闪耀楷书" panose="02010509060101010101" charset="-122"/>
                <a:cs typeface="汉仪闪耀楷书" panose="02010509060101010101" charset="-122"/>
              </a:rPr>
              <a:t>A.《西游记》三借芭蕉扇中，孙悟空第一次借到假扇；第二次骗到真扇，却被牛魔王又骗回去；第三次猪八戒打得牛魔王现出原形，借得真扇。</a:t>
            </a:r>
          </a:p>
          <a:p>
            <a:pPr algn="l"/>
            <a:r>
              <a:rPr lang="zh-CN" altLang="en-US" sz="3200" b="1">
                <a:solidFill>
                  <a:srgbClr val="FF0000"/>
                </a:solidFill>
                <a:latin typeface="汉仪闪耀楷书" panose="02010509060101010101" charset="-122"/>
                <a:ea typeface="汉仪闪耀楷书" panose="02010509060101010101" charset="-122"/>
                <a:cs typeface="汉仪闪耀楷书" panose="02010509060101010101" charset="-122"/>
              </a:rPr>
              <a:t>B.《红星照耀中国》是美国记者埃德加•斯诺依据自己1936年在根据地的采访和考察资料写成的，作品客观报道共产党和红军的真实情况，并且预言红星必将照耀全中国。</a:t>
            </a:r>
          </a:p>
          <a:p>
            <a:pPr algn="l"/>
            <a:r>
              <a:rPr lang="zh-CN" altLang="en-US" sz="3200" b="1">
                <a:solidFill>
                  <a:srgbClr val="FF0000"/>
                </a:solidFill>
                <a:latin typeface="汉仪闪耀楷书" panose="02010509060101010101" charset="-122"/>
                <a:ea typeface="汉仪闪耀楷书" panose="02010509060101010101" charset="-122"/>
                <a:cs typeface="汉仪闪耀楷书" panose="02010509060101010101" charset="-122"/>
              </a:rPr>
              <a:t>C.《简•爱》最后写简爱回到芬丁庄园与失明的罗切斯特结婚，是因为简爱从去世的叔叔那里继承了五千英镑的遗产，与罗切斯特经济上平等。</a:t>
            </a:r>
          </a:p>
          <a:p>
            <a:pPr algn="l"/>
            <a:r>
              <a:rPr lang="zh-CN" altLang="en-US" sz="3200" b="1">
                <a:solidFill>
                  <a:srgbClr val="FF0000"/>
                </a:solidFill>
                <a:latin typeface="汉仪闪耀楷书" panose="02010509060101010101" charset="-122"/>
                <a:ea typeface="汉仪闪耀楷书" panose="02010509060101010101" charset="-122"/>
                <a:cs typeface="汉仪闪耀楷书" panose="02010509060101010101" charset="-122"/>
              </a:rPr>
              <a:t>D.《水浒传》中，青面兽杨志因在东京卖宝刀时杀了泼皮牛二，被监禁于死囚牢中；后受梁中书赏识押运花石纲，在黄泥岗失陷花石纲，只好投二龙山落草。</a:t>
            </a:r>
          </a:p>
        </p:txBody>
      </p:sp>
      <p:pic>
        <p:nvPicPr>
          <p:cNvPr id="5" name="New picture"/>
          <p:cNvPicPr/>
          <p:nvPr/>
        </p:nvPicPr>
        <p:blipFill>
          <a:blip r:embed="rId3"/>
          <a:stretch>
            <a:fillRect/>
          </a:stretch>
        </p:blipFill>
        <p:spPr>
          <a:xfrm>
            <a:off x="11684000" y="11036300"/>
            <a:ext cx="304800" cy="228600"/>
          </a:xfrm>
          <a:prstGeom prst="cube">
            <a:avLst/>
          </a:prstGeom>
        </p:spPr>
      </p:pic>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latin typeface="楷体" panose="02010609060101010101" charset="-122"/>
                <a:ea typeface="楷体" panose="02010609060101010101" charset="-122"/>
                <a:cs typeface="楷体" panose="02010609060101010101" charset="-122"/>
              </a:rPr>
              <a:t>简•爱的人生轨迹</a:t>
            </a:r>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781425" y="1240790"/>
            <a:ext cx="4629150" cy="5105400"/>
          </a:xfrm>
          <a:prstGeom prst="rect">
            <a:avLst/>
          </a:prstGeom>
        </p:spPr>
      </p:pic>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latin typeface="楷体" panose="02010609060101010101" charset="-122"/>
                <a:ea typeface="楷体" panose="02010609060101010101" charset="-122"/>
                <a:cs typeface="楷体" panose="02010609060101010101" charset="-122"/>
              </a:rPr>
              <a:t>简•爱的人生轨迹</a:t>
            </a:r>
          </a:p>
        </p:txBody>
      </p:sp>
      <p:sp>
        <p:nvSpPr>
          <p:cNvPr id="4" name="文本框 3"/>
          <p:cNvSpPr txBox="1"/>
          <p:nvPr/>
        </p:nvSpPr>
        <p:spPr>
          <a:xfrm>
            <a:off x="608330" y="1548765"/>
            <a:ext cx="7343775" cy="2529840"/>
          </a:xfrm>
          <a:prstGeom prst="rect">
            <a:avLst/>
          </a:prstGeom>
          <a:noFill/>
          <a:ln w="12700" cmpd="sng">
            <a:solidFill>
              <a:schemeClr val="accent4">
                <a:lumMod val="75000"/>
              </a:schemeClr>
            </a:solidFill>
            <a:prstDash val="sysDot"/>
          </a:ln>
        </p:spPr>
        <p:txBody>
          <a:bodyPr wrap="square" rtlCol="0">
            <a:spAutoFit/>
          </a:bodyPr>
          <a:lstStyle/>
          <a:p>
            <a:pPr algn="ctr"/>
            <a:r>
              <a:rPr lang="zh-CN" altLang="en-US" sz="3200">
                <a:latin typeface="楷体" panose="02010609060101010101" charset="-122"/>
                <a:ea typeface="楷体" panose="02010609060101010101" charset="-122"/>
                <a:cs typeface="楷体" panose="02010609060101010101" charset="-122"/>
                <a:sym typeface="+mn-ea"/>
              </a:rPr>
              <a:t>简•爱为什么会来到盖茨海德府？</a:t>
            </a:r>
          </a:p>
          <a:p>
            <a:pPr algn="ctr"/>
            <a:r>
              <a:rPr lang="zh-CN" altLang="en-US" sz="3200">
                <a:latin typeface="楷体" panose="02010609060101010101" charset="-122"/>
                <a:ea typeface="楷体" panose="02010609060101010101" charset="-122"/>
                <a:cs typeface="楷体" panose="02010609060101010101" charset="-122"/>
                <a:sym typeface="+mn-ea"/>
              </a:rPr>
              <a:t>A.来旅游</a:t>
            </a:r>
          </a:p>
          <a:p>
            <a:pPr algn="ctr"/>
            <a:r>
              <a:rPr lang="zh-CN" altLang="en-US" sz="3200">
                <a:latin typeface="楷体" panose="02010609060101010101" charset="-122"/>
                <a:ea typeface="楷体" panose="02010609060101010101" charset="-122"/>
                <a:cs typeface="楷体" panose="02010609060101010101" charset="-122"/>
                <a:sym typeface="+mn-ea"/>
              </a:rPr>
              <a:t>B.来继承遗产</a:t>
            </a:r>
          </a:p>
          <a:p>
            <a:pPr algn="ctr"/>
            <a:r>
              <a:rPr lang="zh-CN" altLang="en-US" sz="3200">
                <a:latin typeface="楷体" panose="02010609060101010101" charset="-122"/>
                <a:ea typeface="楷体" panose="02010609060101010101" charset="-122"/>
                <a:cs typeface="楷体" panose="02010609060101010101" charset="-122"/>
                <a:sym typeface="+mn-ea"/>
              </a:rPr>
              <a:t>C.父母双亡，被收留</a:t>
            </a:r>
            <a:br>
              <a:rPr lang="zh-CN" altLang="en-US" sz="3200">
                <a:latin typeface="楷体" panose="02010609060101010101" charset="-122"/>
                <a:ea typeface="楷体" panose="02010609060101010101" charset="-122"/>
                <a:cs typeface="楷体" panose="02010609060101010101" charset="-122"/>
                <a:sym typeface="+mn-ea"/>
              </a:rPr>
            </a:br>
            <a:r>
              <a:rPr lang="zh-CN" altLang="en-US" sz="3200">
                <a:latin typeface="楷体" panose="02010609060101010101" charset="-122"/>
                <a:ea typeface="楷体" panose="02010609060101010101" charset="-122"/>
                <a:cs typeface="楷体" panose="02010609060101010101" charset="-122"/>
                <a:sym typeface="+mn-ea"/>
              </a:rPr>
              <a:t>D.舅舅一家邀请简爱来做客</a:t>
            </a:r>
          </a:p>
        </p:txBody>
      </p:sp>
      <p:pic>
        <p:nvPicPr>
          <p:cNvPr id="5" name="图片 4"/>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016365" y="608330"/>
            <a:ext cx="2828925" cy="2924175"/>
          </a:xfrm>
          <a:prstGeom prst="rect">
            <a:avLst/>
          </a:prstGeom>
        </p:spPr>
      </p:pic>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latin typeface="楷体" panose="02010609060101010101" charset="-122"/>
                <a:ea typeface="楷体" panose="02010609060101010101" charset="-122"/>
                <a:cs typeface="楷体" panose="02010609060101010101" charset="-122"/>
              </a:rPr>
              <a:t>简•爱的人生轨迹</a:t>
            </a:r>
          </a:p>
        </p:txBody>
      </p:sp>
      <p:sp>
        <p:nvSpPr>
          <p:cNvPr id="4" name="文本框 3"/>
          <p:cNvSpPr txBox="1"/>
          <p:nvPr/>
        </p:nvSpPr>
        <p:spPr>
          <a:xfrm>
            <a:off x="608330" y="1548765"/>
            <a:ext cx="7343775" cy="2529840"/>
          </a:xfrm>
          <a:prstGeom prst="rect">
            <a:avLst/>
          </a:prstGeom>
          <a:noFill/>
          <a:ln w="12700" cmpd="sng">
            <a:solidFill>
              <a:schemeClr val="accent4">
                <a:lumMod val="75000"/>
              </a:schemeClr>
            </a:solidFill>
            <a:prstDash val="sysDot"/>
          </a:ln>
        </p:spPr>
        <p:txBody>
          <a:bodyPr wrap="square" rtlCol="0">
            <a:spAutoFit/>
          </a:bodyPr>
          <a:lstStyle/>
          <a:p>
            <a:pPr algn="ctr"/>
            <a:r>
              <a:rPr lang="zh-CN" altLang="en-US" sz="3200">
                <a:latin typeface="楷体" panose="02010609060101010101" charset="-122"/>
                <a:ea typeface="楷体" panose="02010609060101010101" charset="-122"/>
                <a:cs typeface="楷体" panose="02010609060101010101" charset="-122"/>
                <a:sym typeface="+mn-ea"/>
              </a:rPr>
              <a:t>简•爱为什么会来到盖茨海德府？</a:t>
            </a:r>
          </a:p>
          <a:p>
            <a:pPr algn="ctr"/>
            <a:r>
              <a:rPr lang="zh-CN" altLang="en-US" sz="3200">
                <a:latin typeface="楷体" panose="02010609060101010101" charset="-122"/>
                <a:ea typeface="楷体" panose="02010609060101010101" charset="-122"/>
                <a:cs typeface="楷体" panose="02010609060101010101" charset="-122"/>
                <a:sym typeface="+mn-ea"/>
              </a:rPr>
              <a:t>A.来旅游</a:t>
            </a:r>
          </a:p>
          <a:p>
            <a:pPr algn="ctr"/>
            <a:r>
              <a:rPr lang="zh-CN" altLang="en-US" sz="3200">
                <a:latin typeface="楷体" panose="02010609060101010101" charset="-122"/>
                <a:ea typeface="楷体" panose="02010609060101010101" charset="-122"/>
                <a:cs typeface="楷体" panose="02010609060101010101" charset="-122"/>
                <a:sym typeface="+mn-ea"/>
              </a:rPr>
              <a:t>B.来继承遗产</a:t>
            </a:r>
          </a:p>
          <a:p>
            <a:pPr algn="ctr"/>
            <a:r>
              <a:rPr lang="zh-CN" altLang="en-US" sz="3200">
                <a:latin typeface="楷体" panose="02010609060101010101" charset="-122"/>
                <a:ea typeface="楷体" panose="02010609060101010101" charset="-122"/>
                <a:cs typeface="楷体" panose="02010609060101010101" charset="-122"/>
                <a:sym typeface="+mn-ea"/>
              </a:rPr>
              <a:t>C.父母双亡，被收留</a:t>
            </a:r>
            <a:br>
              <a:rPr lang="zh-CN" altLang="en-US" sz="3200">
                <a:latin typeface="楷体" panose="02010609060101010101" charset="-122"/>
                <a:ea typeface="楷体" panose="02010609060101010101" charset="-122"/>
                <a:cs typeface="楷体" panose="02010609060101010101" charset="-122"/>
                <a:sym typeface="+mn-ea"/>
              </a:rPr>
            </a:br>
            <a:r>
              <a:rPr lang="zh-CN" altLang="en-US" sz="3200">
                <a:latin typeface="楷体" panose="02010609060101010101" charset="-122"/>
                <a:ea typeface="楷体" panose="02010609060101010101" charset="-122"/>
                <a:cs typeface="楷体" panose="02010609060101010101" charset="-122"/>
                <a:sym typeface="+mn-ea"/>
              </a:rPr>
              <a:t>D.舅舅一家邀请简爱来做客</a:t>
            </a:r>
          </a:p>
        </p:txBody>
      </p:sp>
      <p:pic>
        <p:nvPicPr>
          <p:cNvPr id="5" name="图片 4"/>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016365" y="608330"/>
            <a:ext cx="2828925" cy="2924175"/>
          </a:xfrm>
          <a:prstGeom prst="rect">
            <a:avLst/>
          </a:prstGeom>
        </p:spPr>
      </p:pic>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2696</Words>
  <Application>Microsoft Office PowerPoint</Application>
  <PresentationFormat>自定义</PresentationFormat>
  <Paragraphs>199</Paragraphs>
  <Slides>62</Slides>
  <Notes>0</Notes>
  <HiddenSlides>0</HiddenSlides>
  <MMClips>0</MMClips>
  <ScaleCrop>false</ScaleCrop>
  <HeadingPairs>
    <vt:vector size="4" baseType="variant">
      <vt:variant>
        <vt:lpstr>主题</vt:lpstr>
      </vt:variant>
      <vt:variant>
        <vt:i4>1</vt:i4>
      </vt:variant>
      <vt:variant>
        <vt:lpstr>幻灯片标题</vt:lpstr>
      </vt:variant>
      <vt:variant>
        <vt:i4>62</vt:i4>
      </vt:variant>
    </vt:vector>
  </HeadingPairs>
  <TitlesOfParts>
    <vt:vector size="63" baseType="lpstr">
      <vt:lpstr>Office 主题​​</vt:lpstr>
      <vt:lpstr>2022年初中语文中考一轮复习《简爱》导读</vt:lpstr>
      <vt:lpstr>夏洛蒂.勃朗特(Charlotte Bronte) (1816-1855)</vt:lpstr>
      <vt:lpstr>夏洛蒂.勃朗特(Charlotte Bronte) (1816-1855)</vt:lpstr>
      <vt:lpstr>勃朗特三姐妹</vt:lpstr>
      <vt:lpstr>勃朗特三姐妹</vt:lpstr>
      <vt:lpstr>简•爱的人生轨迹</vt:lpstr>
      <vt:lpstr>简•爱的人生轨迹</vt:lpstr>
      <vt:lpstr>简•爱的人生轨迹</vt:lpstr>
      <vt:lpstr>简•爱的人生轨迹</vt:lpstr>
      <vt:lpstr>补充原文</vt:lpstr>
      <vt:lpstr>补充原文</vt:lpstr>
      <vt:lpstr>原文赏析</vt:lpstr>
      <vt:lpstr>原文赏析</vt:lpstr>
      <vt:lpstr>原文赏析</vt:lpstr>
      <vt:lpstr>原文赏析</vt:lpstr>
      <vt:lpstr>PowerPoint 演示文稿</vt:lpstr>
      <vt:lpstr>PowerPoint 演示文稿</vt:lpstr>
      <vt:lpstr>PowerPoint 演示文稿</vt:lpstr>
      <vt:lpstr>简•爱的反抗精神</vt:lpstr>
      <vt:lpstr>简•爱的反抗精神</vt:lpstr>
      <vt:lpstr>[2019江苏盐城]</vt:lpstr>
      <vt:lpstr>[2019江苏盐城]</vt:lpstr>
      <vt:lpstr>2020年浙江宁波中考试卷</vt:lpstr>
      <vt:lpstr>盖茨海德府</vt:lpstr>
      <vt:lpstr>PowerPoint 演示文稿</vt:lpstr>
      <vt:lpstr>PowerPoint 演示文稿</vt:lpstr>
      <vt:lpstr>PowerPoint 演示文稿</vt:lpstr>
      <vt:lpstr>补充文段（第四章）</vt:lpstr>
      <vt:lpstr>补充文段（第四章）</vt:lpstr>
      <vt:lpstr>补充文段（第四章）</vt:lpstr>
      <vt:lpstr>补充文段（第七章）</vt:lpstr>
      <vt:lpstr>[2020福建中考]</vt:lpstr>
      <vt:lpstr>PowerPoint 演示文稿</vt:lpstr>
      <vt:lpstr>PowerPoint 演示文稿</vt:lpstr>
      <vt:lpstr>彭斯是学渣还是学霸？</vt:lpstr>
      <vt:lpstr>彭斯是学渣还是学霸？</vt:lpstr>
      <vt:lpstr>[2020河北]</vt:lpstr>
      <vt:lpstr>PowerPoint 演示文稿</vt:lpstr>
      <vt:lpstr>PowerPoint 演示文稿</vt:lpstr>
      <vt:lpstr>PowerPoint 演示文稿</vt:lpstr>
      <vt:lpstr>PowerPoint 演示文稿</vt:lpstr>
      <vt:lpstr>名场面来了</vt:lpstr>
      <vt:lpstr>名场面来了</vt:lpstr>
      <vt:lpstr>PowerPoint 演示文稿</vt:lpstr>
      <vt:lpstr>[2019贵州安顺]</vt:lpstr>
      <vt:lpstr>桑菲尔德庄园的主人 （一个富庶的贵族）</vt:lpstr>
      <vt:lpstr>PowerPoint 演示文稿</vt:lpstr>
      <vt:lpstr>PowerPoint 演示文稿</vt:lpstr>
      <vt:lpstr>PowerPoint 演示文稿</vt:lpstr>
      <vt:lpstr>PowerPoint 演示文稿</vt:lpstr>
      <vt:lpstr>PowerPoint 演示文稿</vt:lpstr>
      <vt:lpstr>原文赏析</vt:lpstr>
      <vt:lpstr>PowerPoint 演示文稿</vt:lpstr>
      <vt:lpstr>[2020济宁一模]</vt:lpstr>
      <vt:lpstr>PowerPoint 演示文稿</vt:lpstr>
      <vt:lpstr>PowerPoint 演示文稿</vt:lpstr>
      <vt:lpstr>PowerPoint 演示文稿</vt:lpstr>
      <vt:lpstr>原文赏析</vt:lpstr>
      <vt:lpstr>原文赏析</vt:lpstr>
      <vt:lpstr>[2019辽宁锦州]</vt:lpstr>
      <vt:lpstr>[2019山东日照]</vt:lpstr>
      <vt:lpstr>[2019山东日照]</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2022年初中语文中考一轮复习《简爱》导读</dc:title>
  <dc:creator>rbm.xkw.com</dc:creator>
  <cp:lastModifiedBy>hj</cp:lastModifiedBy>
  <cp:revision>3</cp:revision>
  <cp:lastPrinted>2021-09-27T10:22:34Z</cp:lastPrinted>
  <dcterms:created xsi:type="dcterms:W3CDTF">2021-09-27T10:22:34Z</dcterms:created>
  <dcterms:modified xsi:type="dcterms:W3CDTF">2021-10-13T04:37:30Z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