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0" r:id="rId4"/>
    <p:sldId id="262" r:id="rId5"/>
    <p:sldId id="297" r:id="rId6"/>
    <p:sldId id="300" r:id="rId7"/>
    <p:sldId id="302" r:id="rId8"/>
    <p:sldId id="309" r:id="rId9"/>
    <p:sldId id="311" r:id="rId10"/>
    <p:sldId id="312" r:id="rId11"/>
    <p:sldId id="299" r:id="rId12"/>
    <p:sldId id="263" r:id="rId13"/>
    <p:sldId id="306" r:id="rId14"/>
    <p:sldId id="316" r:id="rId15"/>
    <p:sldId id="317" r:id="rId16"/>
    <p:sldId id="318" r:id="rId17"/>
    <p:sldId id="319" r:id="rId18"/>
    <p:sldId id="320" r:id="rId19"/>
    <p:sldId id="321" r:id="rId20"/>
    <p:sldId id="322" r:id="rId21"/>
    <p:sldId id="323" r:id="rId22"/>
    <p:sldId id="339" r:id="rId23"/>
    <p:sldId id="324" r:id="rId24"/>
    <p:sldId id="303" r:id="rId25"/>
    <p:sldId id="272" r:id="rId26"/>
    <p:sldId id="307" r:id="rId27"/>
    <p:sldId id="325" r:id="rId28"/>
    <p:sldId id="326" r:id="rId29"/>
    <p:sldId id="340" r:id="rId30"/>
    <p:sldId id="304" r:id="rId31"/>
    <p:sldId id="274" r:id="rId32"/>
    <p:sldId id="308" r:id="rId33"/>
    <p:sldId id="327" r:id="rId34"/>
    <p:sldId id="328" r:id="rId35"/>
    <p:sldId id="329" r:id="rId36"/>
    <p:sldId id="330" r:id="rId37"/>
    <p:sldId id="334" r:id="rId38"/>
    <p:sldId id="331" r:id="rId39"/>
    <p:sldId id="332" r:id="rId40"/>
    <p:sldId id="341" r:id="rId41"/>
    <p:sldId id="305" r:id="rId42"/>
    <p:sldId id="273" r:id="rId43"/>
    <p:sldId id="276" r:id="rId44"/>
    <p:sldId id="335" r:id="rId45"/>
    <p:sldId id="338" r:id="rId46"/>
    <p:sldId id="336" r:id="rId47"/>
    <p:sldId id="337" r:id="rId48"/>
    <p:sldId id="342" r:id="rId49"/>
    <p:sldId id="287" r:id="rId50"/>
    <p:sldId id="296" r:id="rId51"/>
    <p:sldId id="288" r:id="rId52"/>
    <p:sldId id="295" r:id="rId53"/>
    <p:sldId id="289" r:id="rId54"/>
    <p:sldId id="271"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haoqingju"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60A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2" autoAdjust="0"/>
    <p:restoredTop sz="94660"/>
  </p:normalViewPr>
  <p:slideViewPr>
    <p:cSldViewPr>
      <p:cViewPr>
        <p:scale>
          <a:sx n="80" d="100"/>
          <a:sy n="80" d="100"/>
        </p:scale>
        <p:origin x="-102" y="4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9" Type="http://schemas.openxmlformats.org/officeDocument/2006/relationships/commentAuthors" Target="commentAuthors.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836712"/>
            <a:ext cx="8229600" cy="936104"/>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927373"/>
            <a:ext cx="8229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0"/>
            <a:ext cx="2133600" cy="366713"/>
          </a:xfrm>
          <a:prstGeom prst="rect">
            <a:avLst/>
          </a:prstGeom>
        </p:spPr>
        <p:txBody>
          <a:bodyPr vert="horz" wrap="square" lIns="91440" tIns="45720" rIns="91440" bIns="45720" numCol="1" anchor="t" anchorCtr="0" compatLnSpc="1"/>
          <a:lstStyle>
            <a:lvl1pPr>
              <a:defRPr sz="1600">
                <a:solidFill>
                  <a:prstClr val="black"/>
                </a:solidFill>
                <a:latin typeface="Arial" panose="020B0604020202020204" pitchFamily="34" charset="0"/>
                <a:ea typeface="宋体" panose="02010600030101010101" pitchFamily="2" charset="-122"/>
              </a:defRPr>
            </a:lvl1pPr>
          </a:lstStyle>
          <a:p>
            <a:pPr>
              <a:defRPr/>
            </a:pPr>
            <a:endParaRPr lang="en-US" altLang="zh-CN"/>
          </a:p>
        </p:txBody>
      </p:sp>
      <p:sp>
        <p:nvSpPr>
          <p:cNvPr id="3" name="页脚占位符 4"/>
          <p:cNvSpPr>
            <a:spLocks noGrp="1"/>
          </p:cNvSpPr>
          <p:nvPr>
            <p:ph type="ftr" sz="quarter" idx="11"/>
          </p:nvPr>
        </p:nvSpPr>
        <p:spPr>
          <a:xfrm>
            <a:off x="3124200" y="6356350"/>
            <a:ext cx="2895600" cy="366713"/>
          </a:xfrm>
          <a:prstGeom prst="rect">
            <a:avLst/>
          </a:prstGeom>
        </p:spPr>
        <p:txBody>
          <a:bodyPr vert="horz" wrap="square" lIns="91440" tIns="45720" rIns="91440" bIns="45720" numCol="1" anchor="t" anchorCtr="0" compatLnSpc="1"/>
          <a:lstStyle>
            <a:lvl1pPr>
              <a:defRPr sz="1600">
                <a:solidFill>
                  <a:prstClr val="black"/>
                </a:solidFill>
                <a:latin typeface="Arial" panose="020B0604020202020204" pitchFamily="34" charset="0"/>
                <a:ea typeface="宋体" panose="02010600030101010101" pitchFamily="2" charset="-122"/>
              </a:defRPr>
            </a:lvl1pPr>
          </a:lstStyle>
          <a:p>
            <a:pPr>
              <a:defRPr/>
            </a:pPr>
            <a:endParaRPr lang="en-US" altLang="zh-CN"/>
          </a:p>
        </p:txBody>
      </p:sp>
      <p:sp>
        <p:nvSpPr>
          <p:cNvPr id="4" name="灯片编号占位符 5"/>
          <p:cNvSpPr>
            <a:spLocks noGrp="1"/>
          </p:cNvSpPr>
          <p:nvPr>
            <p:ph type="sldNum" sz="quarter" idx="12"/>
          </p:nvPr>
        </p:nvSpPr>
        <p:spPr>
          <a:xfrm>
            <a:off x="6553200" y="6356350"/>
            <a:ext cx="2133600" cy="366713"/>
          </a:xfrm>
          <a:prstGeom prst="rect">
            <a:avLst/>
          </a:prstGeom>
        </p:spPr>
        <p:txBody>
          <a:bodyPr vert="horz" wrap="square" lIns="91440" tIns="45720" rIns="91440" bIns="45720" numCol="1" anchor="t" anchorCtr="0" compatLnSpc="1"/>
          <a:lstStyle>
            <a:lvl1pPr>
              <a:defRPr sz="1600">
                <a:solidFill>
                  <a:prstClr val="black"/>
                </a:solidFill>
                <a:latin typeface="Arial" panose="020B0604020202020204" pitchFamily="34" charset="0"/>
                <a:ea typeface="宋体" panose="02010600030101010101" pitchFamily="2" charset="-122"/>
              </a:defRPr>
            </a:lvl1pPr>
          </a:lstStyle>
          <a:p>
            <a:pPr>
              <a:defRPr/>
            </a:pPr>
            <a:fld id="{5FF68F22-FE2C-4467-B2ED-FE8BD6539786}" type="slidenum">
              <a:rPr lang="en-US" altLang="zh-CN"/>
            </a:fld>
            <a:endParaRPr lang="en-US" altLang="zh-CN"/>
          </a:p>
        </p:txBody>
      </p:sp>
    </p:spTree>
  </p:cSld>
  <p:clrMapOvr>
    <a:masterClrMapping/>
  </p:clrMapOvr>
  <p:transition spd="slow">
    <p:push/>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audio" Target="../media/audio2.wav"/></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slide" Target="slid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audio" Target="../media/audio3.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hyperlink" Target="&#36807;&#38646;&#19969;&#27915;.mp3" TargetMode="Externa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hyperlink" Target="http://wylib.jiangmen.gd.cn/INDEXPIC.ASP?page=3&amp;classid=10&amp;Nclassid=48" TargetMode="Externa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hyperlink" Target="http://www.sc918.com/hebaoliu/index1.html"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448586" y="1484784"/>
            <a:ext cx="8245554" cy="2123658"/>
          </a:xfrm>
          <a:prstGeom prst="rect">
            <a:avLst/>
          </a:prstGeom>
          <a:noFill/>
        </p:spPr>
        <p:txBody>
          <a:bodyPr wrap="square" rtlCol="0">
            <a:spAutoFit/>
          </a:bodyPr>
          <a:lstStyle/>
          <a:p>
            <a:pPr algn="ctr">
              <a:lnSpc>
                <a:spcPct val="150000"/>
              </a:lnSpc>
            </a:pPr>
            <a:r>
              <a:rPr lang="zh-CN" altLang="en-US" sz="4400" b="1" dirty="0" smtClean="0">
                <a:solidFill>
                  <a:srgbClr val="F60A75"/>
                </a:solidFill>
                <a:latin typeface="Times New Roman" panose="02020603050405020304" pitchFamily="18" charset="0"/>
                <a:cs typeface="Times New Roman" panose="02020603050405020304" pitchFamily="18" charset="0"/>
              </a:rPr>
              <a:t>第</a:t>
            </a:r>
            <a:r>
              <a:rPr lang="en-US" altLang="zh-CN" sz="4400" b="1" dirty="0" smtClean="0">
                <a:solidFill>
                  <a:srgbClr val="F60A75"/>
                </a:solidFill>
                <a:latin typeface="Times New Roman" panose="02020603050405020304" pitchFamily="18" charset="0"/>
                <a:cs typeface="Times New Roman" panose="02020603050405020304" pitchFamily="18" charset="0"/>
              </a:rPr>
              <a:t>23</a:t>
            </a:r>
            <a:r>
              <a:rPr lang="zh-CN" altLang="en-US" sz="4400" b="1" dirty="0" smtClean="0">
                <a:solidFill>
                  <a:srgbClr val="F60A75"/>
                </a:solidFill>
                <a:latin typeface="Times New Roman" panose="02020603050405020304" pitchFamily="18" charset="0"/>
                <a:cs typeface="Times New Roman" panose="02020603050405020304" pitchFamily="18" charset="0"/>
              </a:rPr>
              <a:t>课</a:t>
            </a:r>
            <a:endParaRPr lang="en-US" altLang="zh-CN" sz="4400" b="1" dirty="0" smtClean="0">
              <a:solidFill>
                <a:srgbClr val="F60A75"/>
              </a:solidFill>
              <a:latin typeface="Times New Roman" panose="02020603050405020304" pitchFamily="18" charset="0"/>
              <a:cs typeface="Times New Roman" panose="02020603050405020304" pitchFamily="18" charset="0"/>
            </a:endParaRPr>
          </a:p>
          <a:p>
            <a:pPr algn="ctr">
              <a:lnSpc>
                <a:spcPct val="150000"/>
              </a:lnSpc>
            </a:pPr>
            <a:r>
              <a:rPr lang="zh-CN" altLang="en-US" sz="4400" b="1" dirty="0" smtClean="0">
                <a:solidFill>
                  <a:srgbClr val="F60A75"/>
                </a:solidFill>
                <a:latin typeface="Times New Roman" panose="02020603050405020304" pitchFamily="18" charset="0"/>
                <a:cs typeface="Times New Roman" panose="02020603050405020304" pitchFamily="18" charset="0"/>
              </a:rPr>
              <a:t>诗词曲五首</a:t>
            </a:r>
            <a:endParaRPr lang="en-US" altLang="zh-CN" sz="4400" b="1" dirty="0" smtClean="0">
              <a:solidFill>
                <a:srgbClr val="F60A75"/>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09732" y="1302158"/>
            <a:ext cx="954026" cy="80467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448586" y="2276872"/>
            <a:ext cx="8245554" cy="979499"/>
          </a:xfrm>
          <a:prstGeom prst="rect">
            <a:avLst/>
          </a:prstGeom>
          <a:noFill/>
        </p:spPr>
        <p:txBody>
          <a:bodyPr wrap="square" rtlCol="0">
            <a:spAutoFit/>
          </a:bodyPr>
          <a:lstStyle/>
          <a:p>
            <a:pPr algn="ctr">
              <a:lnSpc>
                <a:spcPct val="150000"/>
              </a:lnSpc>
            </a:pPr>
            <a:r>
              <a:rPr lang="zh-CN" altLang="en-US" sz="4400" b="1" dirty="0" smtClean="0">
                <a:solidFill>
                  <a:srgbClr val="F60A75"/>
                </a:solidFill>
                <a:latin typeface="Times New Roman" panose="02020603050405020304" pitchFamily="18" charset="0"/>
                <a:cs typeface="Times New Roman" panose="02020603050405020304" pitchFamily="18" charset="0"/>
              </a:rPr>
              <a:t>白雪歌送武判官归京</a:t>
            </a:r>
            <a:endParaRPr lang="en-US" altLang="zh-CN" sz="4400" b="1" dirty="0" smtClean="0">
              <a:solidFill>
                <a:srgbClr val="F60A75"/>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09732" y="1302158"/>
            <a:ext cx="954026" cy="80467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844824"/>
            <a:ext cx="8229600" cy="4669979"/>
          </a:xfrm>
        </p:spPr>
        <p:txBody>
          <a:bodyPr>
            <a:normAutofit/>
          </a:bodyPr>
          <a:lstStyle/>
          <a:p>
            <a:pPr marL="0" indent="720090">
              <a:lnSpc>
                <a:spcPct val="150000"/>
              </a:lnSpc>
              <a:spcBef>
                <a:spcPts val="0"/>
              </a:spcBef>
              <a:buNone/>
            </a:pPr>
            <a:r>
              <a:rPr lang="zh-CN" altLang="en-US" sz="2800" dirty="0" smtClean="0">
                <a:latin typeface="微软雅黑" panose="020B0503020204020204" pitchFamily="34" charset="-122"/>
                <a:ea typeface="微软雅黑" panose="020B0503020204020204" pitchFamily="34" charset="-122"/>
              </a:rPr>
              <a:t>岑参（约</a:t>
            </a:r>
            <a:r>
              <a:rPr lang="en-US" altLang="zh-CN" sz="2800" dirty="0" smtClean="0">
                <a:latin typeface="微软雅黑" panose="020B0503020204020204" pitchFamily="34" charset="-122"/>
                <a:ea typeface="微软雅黑" panose="020B0503020204020204" pitchFamily="34" charset="-122"/>
              </a:rPr>
              <a:t>715—770</a:t>
            </a:r>
            <a:r>
              <a:rPr lang="zh-CN" altLang="en-US" sz="2800" dirty="0" smtClean="0">
                <a:latin typeface="微软雅黑" panose="020B0503020204020204" pitchFamily="34" charset="-122"/>
                <a:ea typeface="微软雅黑" panose="020B0503020204020204" pitchFamily="34" charset="-122"/>
              </a:rPr>
              <a:t>），江陵（今湖北荆州）人，唐代诗人，与高适并称“高岑”。曾任嘉州刺史，世称“岑嘉州”。由于从军西域多年，对边塞生活有深刻体验，岑参善于描绘异域风光和战争景象。其诗气势豪迈，情辞慷慨，语言变化自如。代表作有</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逢入京使</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白雪歌送武判官归京</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走马川行奉送封大夫出师西征</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等。</a:t>
            </a:r>
            <a:endParaRPr lang="zh-CN" altLang="en-US" sz="2800" dirty="0" smtClean="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作者简介</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0"/>
            <a:ext cx="8229600" cy="4669979"/>
          </a:xfrm>
        </p:spPr>
        <p:txBody>
          <a:bodyPr>
            <a:normAutofit/>
          </a:bodyPr>
          <a:lstStyle/>
          <a:p>
            <a:pPr marL="0" indent="720090">
              <a:lnSpc>
                <a:spcPct val="150000"/>
              </a:lnSpc>
              <a:spcBef>
                <a:spcPts val="0"/>
              </a:spcBef>
              <a:buNone/>
            </a:pPr>
            <a:r>
              <a:rPr lang="zh-CN" altLang="en-US" sz="2800" dirty="0" smtClean="0">
                <a:latin typeface="微软雅黑" panose="020B0503020204020204" pitchFamily="34" charset="-122"/>
                <a:ea typeface="微软雅黑" panose="020B0503020204020204" pitchFamily="34" charset="-122"/>
              </a:rPr>
              <a:t>唐代天宝年间，李唐王朝在西北战事不断，许多文人也纷纷投入军人幕府，寻求个人发展。天宝十三年（</a:t>
            </a:r>
            <a:r>
              <a:rPr lang="en-US" altLang="zh-CN" sz="2800" dirty="0" smtClean="0">
                <a:latin typeface="微软雅黑" panose="020B0503020204020204" pitchFamily="34" charset="-122"/>
                <a:ea typeface="微软雅黑" panose="020B0503020204020204" pitchFamily="34" charset="-122"/>
              </a:rPr>
              <a:t>754</a:t>
            </a:r>
            <a:r>
              <a:rPr lang="zh-CN" altLang="en-US" sz="2800" dirty="0" smtClean="0">
                <a:latin typeface="微软雅黑" panose="020B0503020204020204" pitchFamily="34" charset="-122"/>
                <a:ea typeface="微软雅黑" panose="020B0503020204020204" pitchFamily="34" charset="-122"/>
              </a:rPr>
              <a:t>），岑参任安西北庭节度判官。此时，他的同僚武判官要回京述职，诗人便在军帐中设宴为武判官送行，于是有了这首咏雪送人的名作。这首诗可以说是唐代中期边塞诗的代表作。</a:t>
            </a:r>
            <a:endParaRPr lang="zh-CN" altLang="en-US" sz="2800" dirty="0" smtClean="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背景材料</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988840"/>
            <a:ext cx="8229600" cy="4669979"/>
          </a:xfrm>
        </p:spPr>
        <p:txBody>
          <a:bodyPr>
            <a:normAutofit/>
          </a:bodyPr>
          <a:lstStyle/>
          <a:p>
            <a:pPr>
              <a:buNone/>
            </a:pPr>
            <a:endParaRPr lang="en-US" altLang="zh-CN" sz="2800" dirty="0" smtClean="0">
              <a:latin typeface="微软雅黑" panose="020B0503020204020204" pitchFamily="34" charset="-122"/>
              <a:ea typeface="微软雅黑" panose="020B0503020204020204" pitchFamily="34" charset="-122"/>
            </a:endParaRPr>
          </a:p>
          <a:p>
            <a:pPr marL="0" indent="720090">
              <a:lnSpc>
                <a:spcPct val="150000"/>
              </a:lnSpc>
              <a:spcBef>
                <a:spcPts val="0"/>
              </a:spcBef>
              <a:buNone/>
            </a:pPr>
            <a:r>
              <a:rPr lang="zh-CN" altLang="en-US" sz="2800" b="1" dirty="0" smtClean="0">
                <a:latin typeface="微软雅黑" panose="020B0503020204020204" pitchFamily="34" charset="-122"/>
                <a:ea typeface="微软雅黑" panose="020B0503020204020204" pitchFamily="34" charset="-122"/>
              </a:rPr>
              <a:t>第一层</a:t>
            </a:r>
            <a:r>
              <a:rPr lang="zh-CN" altLang="en-US" sz="2800" dirty="0" smtClean="0">
                <a:latin typeface="微软雅黑" panose="020B0503020204020204" pitchFamily="34" charset="-122"/>
                <a:ea typeface="微软雅黑" panose="020B0503020204020204" pitchFamily="34" charset="-122"/>
              </a:rPr>
              <a:t>，描写边塞漫天大雪的奇丽景象。</a:t>
            </a:r>
            <a:endParaRPr lang="en-US" altLang="zh-CN" sz="2800" dirty="0" smtClean="0">
              <a:latin typeface="微软雅黑" panose="020B0503020204020204" pitchFamily="34" charset="-122"/>
              <a:ea typeface="微软雅黑" panose="020B0503020204020204" pitchFamily="34" charset="-122"/>
            </a:endParaRPr>
          </a:p>
          <a:p>
            <a:pPr marL="0" indent="720090">
              <a:lnSpc>
                <a:spcPct val="150000"/>
              </a:lnSpc>
              <a:spcBef>
                <a:spcPts val="0"/>
              </a:spcBef>
              <a:buNone/>
            </a:pPr>
            <a:r>
              <a:rPr lang="zh-CN" altLang="en-US" sz="2800" b="1" dirty="0" smtClean="0">
                <a:latin typeface="微软雅黑" panose="020B0503020204020204" pitchFamily="34" charset="-122"/>
                <a:ea typeface="微软雅黑" panose="020B0503020204020204" pitchFamily="34" charset="-122"/>
              </a:rPr>
              <a:t>第二层</a:t>
            </a:r>
            <a:r>
              <a:rPr lang="zh-CN" altLang="en-US" sz="2800" dirty="0" smtClean="0">
                <a:latin typeface="微软雅黑" panose="020B0503020204020204" pitchFamily="34" charset="-122"/>
                <a:ea typeface="微软雅黑" panose="020B0503020204020204" pitchFamily="34" charset="-122"/>
              </a:rPr>
              <a:t>，写雪中送别武判官的情形。</a:t>
            </a:r>
            <a:endParaRPr lang="zh-CN" altLang="en-US" sz="2800" dirty="0" smtClean="0">
              <a:latin typeface="微软雅黑" panose="020B0503020204020204" pitchFamily="34" charset="-122"/>
              <a:ea typeface="微软雅黑" panose="020B0503020204020204" pitchFamily="34" charset="-122"/>
            </a:endParaRPr>
          </a:p>
        </p:txBody>
      </p:sp>
      <p:sp>
        <p:nvSpPr>
          <p:cNvPr id="7" name="左大括号 6"/>
          <p:cNvSpPr/>
          <p:nvPr/>
        </p:nvSpPr>
        <p:spPr>
          <a:xfrm>
            <a:off x="971600" y="2636912"/>
            <a:ext cx="288032" cy="936104"/>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圆角矩形 3"/>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整体感知</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Text Box 3"/>
          <p:cNvSpPr txBox="1">
            <a:spLocks noChangeArrowheads="1"/>
          </p:cNvSpPr>
          <p:nvPr/>
        </p:nvSpPr>
        <p:spPr bwMode="auto">
          <a:xfrm>
            <a:off x="1301750" y="954088"/>
            <a:ext cx="6934200" cy="556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70000"/>
              </a:lnSpc>
              <a:spcBef>
                <a:spcPct val="50000"/>
              </a:spcBef>
              <a:buFont typeface="Arial" panose="020B0604020202020204" pitchFamily="34" charset="0"/>
              <a:buNone/>
            </a:pPr>
            <a:r>
              <a:rPr lang="zh-CN" altLang="en-US" sz="3200" b="1" dirty="0">
                <a:solidFill>
                  <a:srgbClr val="0000FF"/>
                </a:solidFill>
              </a:rPr>
              <a:t>白雪歌送武</a:t>
            </a:r>
            <a:r>
              <a:rPr lang="zh-CN" altLang="en-US" sz="3200" b="1" dirty="0">
                <a:solidFill>
                  <a:srgbClr val="FF5050"/>
                </a:solidFill>
              </a:rPr>
              <a:t>判官</a:t>
            </a:r>
            <a:r>
              <a:rPr lang="zh-CN" altLang="en-US" sz="3200" b="1" dirty="0">
                <a:solidFill>
                  <a:srgbClr val="0000FF"/>
                </a:solidFill>
              </a:rPr>
              <a:t>归京</a:t>
            </a:r>
            <a:endParaRPr lang="zh-CN" altLang="en-US" sz="3200" b="1" dirty="0">
              <a:solidFill>
                <a:srgbClr val="0000FF"/>
              </a:solidFill>
            </a:endParaRPr>
          </a:p>
          <a:p>
            <a:pPr algn="ctr" eaLnBrk="1" hangingPunct="1">
              <a:lnSpc>
                <a:spcPct val="70000"/>
              </a:lnSpc>
              <a:spcBef>
                <a:spcPct val="50000"/>
              </a:spcBef>
              <a:buFont typeface="Arial" panose="020B0604020202020204" pitchFamily="34" charset="0"/>
              <a:buNone/>
            </a:pPr>
            <a:r>
              <a:rPr lang="zh-CN" altLang="en-US" sz="2800" b="1" dirty="0">
                <a:solidFill>
                  <a:srgbClr val="0000FF"/>
                </a:solidFill>
              </a:rPr>
              <a:t>岑  参</a:t>
            </a:r>
            <a:endParaRPr lang="zh-CN" altLang="en-US" sz="2800" b="1" dirty="0">
              <a:solidFill>
                <a:srgbClr val="0000FF"/>
              </a:solidFill>
            </a:endParaRPr>
          </a:p>
          <a:p>
            <a:pPr algn="ctr" eaLnBrk="1" hangingPunct="1">
              <a:lnSpc>
                <a:spcPct val="70000"/>
              </a:lnSpc>
              <a:spcBef>
                <a:spcPct val="50000"/>
              </a:spcBef>
              <a:buFont typeface="Arial" panose="020B0604020202020204" pitchFamily="34" charset="0"/>
              <a:buNone/>
            </a:pPr>
            <a:r>
              <a:rPr lang="zh-CN" altLang="en-US" sz="2800" b="1" dirty="0">
                <a:solidFill>
                  <a:srgbClr val="0000FF"/>
                </a:solidFill>
              </a:rPr>
              <a:t>北风卷地白草折，</a:t>
            </a:r>
            <a:r>
              <a:rPr lang="zh-CN" altLang="en-US" sz="2800" b="1" dirty="0">
                <a:solidFill>
                  <a:srgbClr val="FF5050"/>
                </a:solidFill>
              </a:rPr>
              <a:t>胡天</a:t>
            </a:r>
            <a:r>
              <a:rPr lang="zh-CN" altLang="en-US" sz="2800" b="1" dirty="0">
                <a:solidFill>
                  <a:srgbClr val="0000FF"/>
                </a:solidFill>
              </a:rPr>
              <a:t>八月即飞雪。</a:t>
            </a:r>
            <a:endParaRPr lang="zh-CN" altLang="en-US" sz="2800" b="1" dirty="0">
              <a:solidFill>
                <a:srgbClr val="0000FF"/>
              </a:solidFill>
            </a:endParaRPr>
          </a:p>
          <a:p>
            <a:pPr algn="ctr" eaLnBrk="1" hangingPunct="1">
              <a:lnSpc>
                <a:spcPct val="70000"/>
              </a:lnSpc>
              <a:spcBef>
                <a:spcPct val="50000"/>
              </a:spcBef>
              <a:buFont typeface="Arial" panose="020B0604020202020204" pitchFamily="34" charset="0"/>
              <a:buNone/>
            </a:pPr>
            <a:r>
              <a:rPr lang="zh-CN" altLang="en-US" sz="2800" b="1" dirty="0">
                <a:solidFill>
                  <a:srgbClr val="0000FF"/>
                </a:solidFill>
              </a:rPr>
              <a:t>忽如一夜春风来，千树万树</a:t>
            </a:r>
            <a:r>
              <a:rPr lang="zh-CN" altLang="en-US" sz="2800" b="1" dirty="0">
                <a:solidFill>
                  <a:srgbClr val="FF5050"/>
                </a:solidFill>
              </a:rPr>
              <a:t>梨花</a:t>
            </a:r>
            <a:r>
              <a:rPr lang="zh-CN" altLang="en-US" sz="2800" b="1" dirty="0">
                <a:solidFill>
                  <a:srgbClr val="0000FF"/>
                </a:solidFill>
              </a:rPr>
              <a:t>开。</a:t>
            </a:r>
            <a:endParaRPr lang="zh-CN" altLang="en-US" sz="2800" b="1" dirty="0">
              <a:solidFill>
                <a:srgbClr val="0000FF"/>
              </a:solidFill>
            </a:endParaRPr>
          </a:p>
          <a:p>
            <a:pPr algn="ctr" eaLnBrk="1" hangingPunct="1">
              <a:lnSpc>
                <a:spcPct val="70000"/>
              </a:lnSpc>
              <a:spcBef>
                <a:spcPct val="50000"/>
              </a:spcBef>
              <a:buFont typeface="Arial" panose="020B0604020202020204" pitchFamily="34" charset="0"/>
              <a:buNone/>
            </a:pPr>
            <a:r>
              <a:rPr lang="zh-CN" altLang="en-US" sz="2800" b="1" dirty="0">
                <a:solidFill>
                  <a:srgbClr val="0000FF"/>
                </a:solidFill>
              </a:rPr>
              <a:t>散入珠帘湿</a:t>
            </a:r>
            <a:r>
              <a:rPr lang="zh-CN" altLang="en-US" sz="2800" b="1" dirty="0">
                <a:solidFill>
                  <a:srgbClr val="FF5050"/>
                </a:solidFill>
              </a:rPr>
              <a:t>罗幕</a:t>
            </a:r>
            <a:r>
              <a:rPr lang="zh-CN" altLang="en-US" sz="2800" b="1" dirty="0">
                <a:solidFill>
                  <a:srgbClr val="0000FF"/>
                </a:solidFill>
              </a:rPr>
              <a:t>，</a:t>
            </a:r>
            <a:r>
              <a:rPr lang="zh-CN" altLang="en-US" sz="2800" b="1" dirty="0">
                <a:solidFill>
                  <a:srgbClr val="FF5050"/>
                </a:solidFill>
              </a:rPr>
              <a:t>狐裘</a:t>
            </a:r>
            <a:r>
              <a:rPr lang="zh-CN" altLang="en-US" sz="2800" b="1" dirty="0">
                <a:solidFill>
                  <a:srgbClr val="0000FF"/>
                </a:solidFill>
              </a:rPr>
              <a:t>不暖</a:t>
            </a:r>
            <a:r>
              <a:rPr lang="zh-CN" altLang="en-US" sz="2800" b="1" dirty="0">
                <a:solidFill>
                  <a:srgbClr val="FF5050"/>
                </a:solidFill>
              </a:rPr>
              <a:t>锦衾</a:t>
            </a:r>
            <a:r>
              <a:rPr lang="zh-CN" altLang="en-US" sz="2800" b="1" dirty="0">
                <a:solidFill>
                  <a:srgbClr val="0000FF"/>
                </a:solidFill>
              </a:rPr>
              <a:t>薄。</a:t>
            </a:r>
            <a:endParaRPr lang="zh-CN" altLang="en-US" sz="2800" b="1" dirty="0">
              <a:solidFill>
                <a:srgbClr val="0000FF"/>
              </a:solidFill>
            </a:endParaRPr>
          </a:p>
          <a:p>
            <a:pPr algn="ctr" eaLnBrk="1" hangingPunct="1">
              <a:lnSpc>
                <a:spcPct val="70000"/>
              </a:lnSpc>
              <a:spcBef>
                <a:spcPct val="50000"/>
              </a:spcBef>
              <a:buFont typeface="Arial" panose="020B0604020202020204" pitchFamily="34" charset="0"/>
              <a:buNone/>
            </a:pPr>
            <a:r>
              <a:rPr lang="zh-CN" altLang="en-US" sz="2800" b="1" dirty="0">
                <a:solidFill>
                  <a:srgbClr val="0000FF"/>
                </a:solidFill>
              </a:rPr>
              <a:t>将军</a:t>
            </a:r>
            <a:r>
              <a:rPr lang="zh-CN" altLang="en-US" sz="2800" b="1" dirty="0">
                <a:solidFill>
                  <a:srgbClr val="FF5050"/>
                </a:solidFill>
              </a:rPr>
              <a:t>角弓不得控</a:t>
            </a:r>
            <a:r>
              <a:rPr lang="zh-CN" altLang="en-US" sz="2800" b="1" dirty="0">
                <a:solidFill>
                  <a:srgbClr val="0000FF"/>
                </a:solidFill>
              </a:rPr>
              <a:t>，</a:t>
            </a:r>
            <a:r>
              <a:rPr lang="zh-CN" altLang="en-US" sz="2800" b="1" dirty="0">
                <a:solidFill>
                  <a:srgbClr val="FF5050"/>
                </a:solidFill>
              </a:rPr>
              <a:t>都护</a:t>
            </a:r>
            <a:r>
              <a:rPr lang="zh-CN" altLang="en-US" sz="2800" b="1" dirty="0">
                <a:solidFill>
                  <a:srgbClr val="0000FF"/>
                </a:solidFill>
              </a:rPr>
              <a:t>铁衣冷难</a:t>
            </a:r>
            <a:r>
              <a:rPr lang="zh-CN" altLang="en-US" sz="2800" b="1" dirty="0">
                <a:solidFill>
                  <a:srgbClr val="FF5050"/>
                </a:solidFill>
              </a:rPr>
              <a:t>着</a:t>
            </a:r>
            <a:r>
              <a:rPr lang="zh-CN" altLang="en-US" sz="2800" b="1" dirty="0">
                <a:solidFill>
                  <a:srgbClr val="0000FF"/>
                </a:solidFill>
              </a:rPr>
              <a:t>。</a:t>
            </a:r>
            <a:endParaRPr lang="zh-CN" altLang="en-US" sz="2800" b="1" dirty="0">
              <a:solidFill>
                <a:srgbClr val="0000FF"/>
              </a:solidFill>
            </a:endParaRPr>
          </a:p>
          <a:p>
            <a:pPr algn="ctr" eaLnBrk="1" hangingPunct="1">
              <a:lnSpc>
                <a:spcPct val="70000"/>
              </a:lnSpc>
              <a:spcBef>
                <a:spcPct val="50000"/>
              </a:spcBef>
              <a:buFont typeface="Arial" panose="020B0604020202020204" pitchFamily="34" charset="0"/>
              <a:buNone/>
            </a:pPr>
            <a:r>
              <a:rPr lang="zh-CN" altLang="en-US" sz="2800" b="1" dirty="0">
                <a:solidFill>
                  <a:srgbClr val="FF5050"/>
                </a:solidFill>
              </a:rPr>
              <a:t>瀚海阑干</a:t>
            </a:r>
            <a:r>
              <a:rPr lang="zh-CN" altLang="en-US" sz="2800" b="1" dirty="0">
                <a:solidFill>
                  <a:srgbClr val="0000FF"/>
                </a:solidFill>
              </a:rPr>
              <a:t>百丈冰，</a:t>
            </a:r>
            <a:r>
              <a:rPr lang="zh-CN" altLang="en-US" sz="2800" b="1" dirty="0">
                <a:solidFill>
                  <a:srgbClr val="FF5050"/>
                </a:solidFill>
              </a:rPr>
              <a:t>愁云惨淡</a:t>
            </a:r>
            <a:r>
              <a:rPr lang="zh-CN" altLang="en-US" sz="2800" b="1" dirty="0">
                <a:solidFill>
                  <a:srgbClr val="0000FF"/>
                </a:solidFill>
              </a:rPr>
              <a:t>万里凝。</a:t>
            </a:r>
            <a:endParaRPr lang="zh-CN" altLang="en-US" sz="2800" b="1" dirty="0">
              <a:solidFill>
                <a:srgbClr val="0000FF"/>
              </a:solidFill>
            </a:endParaRPr>
          </a:p>
          <a:p>
            <a:pPr algn="ctr" eaLnBrk="1" hangingPunct="1">
              <a:lnSpc>
                <a:spcPct val="70000"/>
              </a:lnSpc>
              <a:spcBef>
                <a:spcPct val="50000"/>
              </a:spcBef>
              <a:buFont typeface="Arial" panose="020B0604020202020204" pitchFamily="34" charset="0"/>
              <a:buNone/>
            </a:pPr>
            <a:r>
              <a:rPr lang="zh-CN" altLang="en-US" sz="2800" b="1" dirty="0">
                <a:solidFill>
                  <a:srgbClr val="FF5050"/>
                </a:solidFill>
              </a:rPr>
              <a:t>中军</a:t>
            </a:r>
            <a:r>
              <a:rPr lang="zh-CN" altLang="en-US" sz="2800" b="1" dirty="0">
                <a:solidFill>
                  <a:srgbClr val="0000FF"/>
                </a:solidFill>
              </a:rPr>
              <a:t>置酒饮归客，胡琴琵琶与羌笛。</a:t>
            </a:r>
            <a:endParaRPr lang="zh-CN" altLang="en-US" sz="2800" b="1" dirty="0">
              <a:solidFill>
                <a:srgbClr val="0000FF"/>
              </a:solidFill>
            </a:endParaRPr>
          </a:p>
          <a:p>
            <a:pPr algn="ctr" eaLnBrk="1" hangingPunct="1">
              <a:lnSpc>
                <a:spcPct val="70000"/>
              </a:lnSpc>
              <a:spcBef>
                <a:spcPct val="50000"/>
              </a:spcBef>
              <a:buFont typeface="Arial" panose="020B0604020202020204" pitchFamily="34" charset="0"/>
              <a:buNone/>
            </a:pPr>
            <a:r>
              <a:rPr lang="zh-CN" altLang="en-US" sz="2800" b="1" dirty="0">
                <a:solidFill>
                  <a:srgbClr val="0000FF"/>
                </a:solidFill>
              </a:rPr>
              <a:t>纷纷暮雪下</a:t>
            </a:r>
            <a:r>
              <a:rPr lang="zh-CN" altLang="en-US" sz="2800" b="1" dirty="0">
                <a:solidFill>
                  <a:srgbClr val="FF5050"/>
                </a:solidFill>
              </a:rPr>
              <a:t>辕门</a:t>
            </a:r>
            <a:r>
              <a:rPr lang="zh-CN" altLang="en-US" sz="2800" b="1" dirty="0">
                <a:solidFill>
                  <a:srgbClr val="0000FF"/>
                </a:solidFill>
              </a:rPr>
              <a:t>，风</a:t>
            </a:r>
            <a:r>
              <a:rPr lang="zh-CN" altLang="en-US" sz="2800" b="1" dirty="0">
                <a:solidFill>
                  <a:srgbClr val="FF5050"/>
                </a:solidFill>
              </a:rPr>
              <a:t>掣</a:t>
            </a:r>
            <a:r>
              <a:rPr lang="zh-CN" altLang="en-US" sz="2800" b="1" dirty="0">
                <a:solidFill>
                  <a:srgbClr val="0000FF"/>
                </a:solidFill>
              </a:rPr>
              <a:t>红旗</a:t>
            </a:r>
            <a:r>
              <a:rPr lang="zh-CN" altLang="en-US" sz="2800" b="1" dirty="0">
                <a:solidFill>
                  <a:srgbClr val="FF5050"/>
                </a:solidFill>
              </a:rPr>
              <a:t>冻不翻</a:t>
            </a:r>
            <a:r>
              <a:rPr lang="zh-CN" altLang="en-US" sz="2800" b="1" dirty="0">
                <a:solidFill>
                  <a:srgbClr val="0000FF"/>
                </a:solidFill>
              </a:rPr>
              <a:t>。</a:t>
            </a:r>
            <a:endParaRPr lang="zh-CN" altLang="en-US" sz="2800" b="1" dirty="0">
              <a:solidFill>
                <a:srgbClr val="0000FF"/>
              </a:solidFill>
            </a:endParaRPr>
          </a:p>
          <a:p>
            <a:pPr algn="ctr" eaLnBrk="1" hangingPunct="1">
              <a:lnSpc>
                <a:spcPct val="70000"/>
              </a:lnSpc>
              <a:spcBef>
                <a:spcPct val="50000"/>
              </a:spcBef>
              <a:buFont typeface="Arial" panose="020B0604020202020204" pitchFamily="34" charset="0"/>
              <a:buNone/>
            </a:pPr>
            <a:r>
              <a:rPr lang="zh-CN" altLang="en-US" sz="2800" b="1" dirty="0">
                <a:solidFill>
                  <a:srgbClr val="0000FF"/>
                </a:solidFill>
              </a:rPr>
              <a:t>轮台东门送君去，去时雪满天山路。</a:t>
            </a:r>
            <a:endParaRPr lang="zh-CN" altLang="en-US" sz="2800" b="1" dirty="0">
              <a:solidFill>
                <a:srgbClr val="0000FF"/>
              </a:solidFill>
            </a:endParaRPr>
          </a:p>
          <a:p>
            <a:pPr algn="ctr" eaLnBrk="1" hangingPunct="1">
              <a:lnSpc>
                <a:spcPct val="70000"/>
              </a:lnSpc>
              <a:spcBef>
                <a:spcPct val="50000"/>
              </a:spcBef>
              <a:buFont typeface="Arial" panose="020B0604020202020204" pitchFamily="34" charset="0"/>
              <a:buNone/>
            </a:pPr>
            <a:r>
              <a:rPr lang="zh-CN" altLang="en-US" sz="2800" b="1" dirty="0">
                <a:solidFill>
                  <a:srgbClr val="0000FF"/>
                </a:solidFill>
              </a:rPr>
              <a:t>山回路转不见君，雪上空留马行处。</a:t>
            </a:r>
            <a:endParaRPr lang="zh-CN" altLang="en-US" sz="2800" b="1" dirty="0">
              <a:solidFill>
                <a:srgbClr val="0000FF"/>
              </a:solidFill>
            </a:endParaRPr>
          </a:p>
        </p:txBody>
      </p:sp>
      <p:sp>
        <p:nvSpPr>
          <p:cNvPr id="46084" name="AutoShape 4"/>
          <p:cNvSpPr>
            <a:spLocks noChangeArrowheads="1"/>
          </p:cNvSpPr>
          <p:nvPr/>
        </p:nvSpPr>
        <p:spPr bwMode="auto">
          <a:xfrm>
            <a:off x="4648200" y="469900"/>
            <a:ext cx="2362200" cy="800100"/>
          </a:xfrm>
          <a:prstGeom prst="wedgeRoundRectCallout">
            <a:avLst>
              <a:gd name="adj1" fmla="val -22060"/>
              <a:gd name="adj2" fmla="val 70032"/>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1600" b="1"/>
              <a:t>节度使下面资佐理的官吏</a:t>
            </a:r>
            <a:endParaRPr lang="zh-CN" altLang="en-US" sz="1600" b="1"/>
          </a:p>
        </p:txBody>
      </p:sp>
      <p:sp>
        <p:nvSpPr>
          <p:cNvPr id="46085" name="AutoShape 5"/>
          <p:cNvSpPr>
            <a:spLocks noChangeArrowheads="1"/>
          </p:cNvSpPr>
          <p:nvPr/>
        </p:nvSpPr>
        <p:spPr bwMode="auto">
          <a:xfrm>
            <a:off x="5486400" y="1219200"/>
            <a:ext cx="2209800" cy="685800"/>
          </a:xfrm>
          <a:prstGeom prst="wedgeRoundRectCallout">
            <a:avLst>
              <a:gd name="adj1" fmla="val -16810"/>
              <a:gd name="adj2" fmla="val 69907"/>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400" b="1"/>
              <a:t>指西域的天气</a:t>
            </a:r>
            <a:endParaRPr lang="zh-CN" altLang="en-US" sz="2400" b="1"/>
          </a:p>
        </p:txBody>
      </p:sp>
      <p:sp>
        <p:nvSpPr>
          <p:cNvPr id="46086" name="AutoShape 6"/>
          <p:cNvSpPr>
            <a:spLocks noChangeArrowheads="1"/>
          </p:cNvSpPr>
          <p:nvPr/>
        </p:nvSpPr>
        <p:spPr bwMode="auto">
          <a:xfrm>
            <a:off x="7662863" y="1676400"/>
            <a:ext cx="1905000" cy="609600"/>
          </a:xfrm>
          <a:prstGeom prst="wedgeRoundRectCallout">
            <a:avLst>
              <a:gd name="adj1" fmla="val -20500"/>
              <a:gd name="adj2" fmla="val 100000"/>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800" b="1"/>
              <a:t>狐皮袍子</a:t>
            </a:r>
            <a:endParaRPr lang="zh-CN" altLang="en-US" sz="2800" b="1"/>
          </a:p>
        </p:txBody>
      </p:sp>
      <p:sp>
        <p:nvSpPr>
          <p:cNvPr id="46087" name="AutoShape 7"/>
          <p:cNvSpPr>
            <a:spLocks noChangeArrowheads="1"/>
          </p:cNvSpPr>
          <p:nvPr/>
        </p:nvSpPr>
        <p:spPr bwMode="auto">
          <a:xfrm>
            <a:off x="7245350" y="2079625"/>
            <a:ext cx="1600200" cy="838200"/>
          </a:xfrm>
          <a:prstGeom prst="wedgeRoundRectCallout">
            <a:avLst>
              <a:gd name="adj1" fmla="val -33532"/>
              <a:gd name="adj2" fmla="val 73106"/>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400" b="1"/>
              <a:t>锦缎做的被子</a:t>
            </a:r>
            <a:endParaRPr lang="zh-CN" altLang="en-US" sz="2400" b="1"/>
          </a:p>
        </p:txBody>
      </p:sp>
      <p:sp>
        <p:nvSpPr>
          <p:cNvPr id="46088" name="AutoShape 8"/>
          <p:cNvSpPr>
            <a:spLocks noChangeArrowheads="1"/>
          </p:cNvSpPr>
          <p:nvPr/>
        </p:nvSpPr>
        <p:spPr bwMode="auto">
          <a:xfrm>
            <a:off x="107950" y="1363663"/>
            <a:ext cx="1600200" cy="838200"/>
          </a:xfrm>
          <a:prstGeom prst="wedgeRoundRectCallout">
            <a:avLst>
              <a:gd name="adj1" fmla="val 132329"/>
              <a:gd name="adj2" fmla="val 212602"/>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400" b="1"/>
              <a:t>用兽角装饰的硬弓</a:t>
            </a:r>
            <a:endParaRPr lang="zh-CN" altLang="en-US" sz="2400" b="1"/>
          </a:p>
        </p:txBody>
      </p:sp>
      <p:sp>
        <p:nvSpPr>
          <p:cNvPr id="46089" name="AutoShape 9"/>
          <p:cNvSpPr>
            <a:spLocks noChangeArrowheads="1"/>
          </p:cNvSpPr>
          <p:nvPr/>
        </p:nvSpPr>
        <p:spPr bwMode="auto">
          <a:xfrm>
            <a:off x="7162800" y="3278147"/>
            <a:ext cx="2438400" cy="1676400"/>
          </a:xfrm>
          <a:prstGeom prst="wedgeRoundRectCallout">
            <a:avLst>
              <a:gd name="adj1" fmla="val -88542"/>
              <a:gd name="adj2" fmla="val -17139"/>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000" b="1" dirty="0"/>
              <a:t>镇守边镇的长官此为泛指，与上文的“将军”是互文</a:t>
            </a:r>
            <a:endParaRPr lang="zh-CN" altLang="en-US" sz="2000" b="1" dirty="0"/>
          </a:p>
        </p:txBody>
      </p:sp>
      <p:sp>
        <p:nvSpPr>
          <p:cNvPr id="46090" name="AutoShape 10"/>
          <p:cNvSpPr>
            <a:spLocks noChangeArrowheads="1"/>
          </p:cNvSpPr>
          <p:nvPr/>
        </p:nvSpPr>
        <p:spPr bwMode="auto">
          <a:xfrm>
            <a:off x="7353300" y="5517232"/>
            <a:ext cx="2057400" cy="1066800"/>
          </a:xfrm>
          <a:prstGeom prst="wedgeRoundRectCallout">
            <a:avLst>
              <a:gd name="adj1" fmla="val -194947"/>
              <a:gd name="adj2" fmla="val -209978"/>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400" b="1" dirty="0"/>
              <a:t>天太冷而冻得拉不开弓</a:t>
            </a:r>
            <a:endParaRPr lang="zh-CN" altLang="en-US" sz="2400" b="1" dirty="0"/>
          </a:p>
        </p:txBody>
      </p:sp>
      <p:sp>
        <p:nvSpPr>
          <p:cNvPr id="46091" name="AutoShape 11"/>
          <p:cNvSpPr>
            <a:spLocks noChangeArrowheads="1"/>
          </p:cNvSpPr>
          <p:nvPr/>
        </p:nvSpPr>
        <p:spPr bwMode="auto">
          <a:xfrm>
            <a:off x="7467600" y="2805113"/>
            <a:ext cx="762000" cy="609600"/>
          </a:xfrm>
          <a:prstGeom prst="wedgeRoundRectCallout">
            <a:avLst>
              <a:gd name="adj1" fmla="val 28958"/>
              <a:gd name="adj2" fmla="val 91667"/>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800" b="1" dirty="0"/>
              <a:t>穿</a:t>
            </a:r>
            <a:endParaRPr lang="zh-CN" altLang="en-US" sz="2800" b="1" dirty="0"/>
          </a:p>
        </p:txBody>
      </p:sp>
      <p:sp>
        <p:nvSpPr>
          <p:cNvPr id="46092" name="AutoShape 12"/>
          <p:cNvSpPr>
            <a:spLocks noChangeArrowheads="1"/>
          </p:cNvSpPr>
          <p:nvPr/>
        </p:nvSpPr>
        <p:spPr bwMode="auto">
          <a:xfrm>
            <a:off x="609600" y="2819400"/>
            <a:ext cx="1295400" cy="533400"/>
          </a:xfrm>
          <a:prstGeom prst="wedgeRoundRectCallout">
            <a:avLst>
              <a:gd name="adj1" fmla="val 132352"/>
              <a:gd name="adj2" fmla="val 205356"/>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400" b="1"/>
              <a:t>大沙漠</a:t>
            </a:r>
            <a:endParaRPr lang="zh-CN" altLang="en-US" sz="2400" b="1"/>
          </a:p>
        </p:txBody>
      </p:sp>
      <p:sp>
        <p:nvSpPr>
          <p:cNvPr id="46093" name="AutoShape 13"/>
          <p:cNvSpPr>
            <a:spLocks noChangeArrowheads="1"/>
          </p:cNvSpPr>
          <p:nvPr/>
        </p:nvSpPr>
        <p:spPr bwMode="auto">
          <a:xfrm>
            <a:off x="533400" y="2209800"/>
            <a:ext cx="1295400" cy="838200"/>
          </a:xfrm>
          <a:prstGeom prst="wedgeRoundRectCallout">
            <a:avLst>
              <a:gd name="adj1" fmla="val 201347"/>
              <a:gd name="adj2" fmla="val 173106"/>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400" b="1"/>
              <a:t>纵横的样子</a:t>
            </a:r>
            <a:endParaRPr lang="zh-CN" altLang="en-US" sz="2400" b="1"/>
          </a:p>
        </p:txBody>
      </p:sp>
      <p:sp>
        <p:nvSpPr>
          <p:cNvPr id="46094" name="AutoShape 14"/>
          <p:cNvSpPr>
            <a:spLocks noChangeArrowheads="1"/>
          </p:cNvSpPr>
          <p:nvPr/>
        </p:nvSpPr>
        <p:spPr bwMode="auto">
          <a:xfrm>
            <a:off x="-63500" y="3262313"/>
            <a:ext cx="1600200" cy="914400"/>
          </a:xfrm>
          <a:prstGeom prst="wedgeRoundRectCallout">
            <a:avLst>
              <a:gd name="adj1" fmla="val 77671"/>
              <a:gd name="adj2" fmla="val 107602"/>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400" b="1"/>
              <a:t>这里指主帅的营帐</a:t>
            </a:r>
            <a:endParaRPr lang="zh-CN" altLang="en-US" sz="2400" b="1"/>
          </a:p>
        </p:txBody>
      </p:sp>
      <p:sp>
        <p:nvSpPr>
          <p:cNvPr id="46095" name="AutoShape 15"/>
          <p:cNvSpPr>
            <a:spLocks noChangeArrowheads="1"/>
          </p:cNvSpPr>
          <p:nvPr/>
        </p:nvSpPr>
        <p:spPr bwMode="auto">
          <a:xfrm>
            <a:off x="685800" y="4648200"/>
            <a:ext cx="914400" cy="685800"/>
          </a:xfrm>
          <a:prstGeom prst="wedgeRoundRectCallout">
            <a:avLst>
              <a:gd name="adj1" fmla="val 382639"/>
              <a:gd name="adj2" fmla="val 18287"/>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buFont typeface="Arial" panose="020B0604020202020204" pitchFamily="34" charset="0"/>
              <a:buNone/>
            </a:pPr>
            <a:r>
              <a:rPr lang="zh-CN" altLang="en-US" sz="2400" b="1"/>
              <a:t>营门</a:t>
            </a:r>
            <a:endParaRPr lang="zh-CN" altLang="en-US" sz="2400" b="1"/>
          </a:p>
        </p:txBody>
      </p:sp>
      <p:sp>
        <p:nvSpPr>
          <p:cNvPr id="46096" name="AutoShape 16"/>
          <p:cNvSpPr>
            <a:spLocks noChangeArrowheads="1"/>
          </p:cNvSpPr>
          <p:nvPr/>
        </p:nvSpPr>
        <p:spPr bwMode="auto">
          <a:xfrm>
            <a:off x="5791200" y="3733800"/>
            <a:ext cx="1447800" cy="762000"/>
          </a:xfrm>
          <a:prstGeom prst="wedgeRoundRectCallout">
            <a:avLst>
              <a:gd name="adj1" fmla="val -26972"/>
              <a:gd name="adj2" fmla="val 127917"/>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en-US" altLang="zh-CN" sz="2400" b="1"/>
              <a:t>chè</a:t>
            </a:r>
            <a:r>
              <a:rPr lang="zh-CN" altLang="en-US" sz="2400" b="1"/>
              <a:t>牵引</a:t>
            </a:r>
            <a:endParaRPr lang="zh-CN" altLang="en-US" sz="2400" b="1"/>
          </a:p>
        </p:txBody>
      </p:sp>
      <p:sp>
        <p:nvSpPr>
          <p:cNvPr id="46097" name="AutoShape 17"/>
          <p:cNvSpPr>
            <a:spLocks noChangeArrowheads="1"/>
          </p:cNvSpPr>
          <p:nvPr/>
        </p:nvSpPr>
        <p:spPr bwMode="auto">
          <a:xfrm>
            <a:off x="7169150" y="4364429"/>
            <a:ext cx="1981200" cy="1447800"/>
          </a:xfrm>
          <a:prstGeom prst="wedgeRoundRectCallout">
            <a:avLst>
              <a:gd name="adj1" fmla="val -19472"/>
              <a:gd name="adj2" fmla="val 28292"/>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000" b="1" dirty="0"/>
              <a:t>下雪后红旗冻住了，北风吹来，也不能飘动了</a:t>
            </a:r>
            <a:endParaRPr lang="zh-CN" altLang="en-US" sz="2000" b="1" dirty="0"/>
          </a:p>
        </p:txBody>
      </p:sp>
      <p:sp>
        <p:nvSpPr>
          <p:cNvPr id="46098" name="AutoShape 18"/>
          <p:cNvSpPr>
            <a:spLocks noChangeArrowheads="1"/>
          </p:cNvSpPr>
          <p:nvPr/>
        </p:nvSpPr>
        <p:spPr bwMode="auto">
          <a:xfrm>
            <a:off x="7239000" y="639763"/>
            <a:ext cx="1143000" cy="990600"/>
          </a:xfrm>
          <a:prstGeom prst="wedgeRoundRectCallout">
            <a:avLst>
              <a:gd name="adj1" fmla="val -46389"/>
              <a:gd name="adj2" fmla="val 113620"/>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000" b="1"/>
              <a:t>这里形容雪花</a:t>
            </a:r>
            <a:endParaRPr lang="zh-CN" altLang="en-US" sz="2000" b="1"/>
          </a:p>
        </p:txBody>
      </p:sp>
      <p:sp>
        <p:nvSpPr>
          <p:cNvPr id="46099" name="AutoShape 19"/>
          <p:cNvSpPr>
            <a:spLocks noChangeArrowheads="1"/>
          </p:cNvSpPr>
          <p:nvPr/>
        </p:nvSpPr>
        <p:spPr bwMode="auto">
          <a:xfrm>
            <a:off x="6858000" y="1524000"/>
            <a:ext cx="1219200" cy="685800"/>
          </a:xfrm>
          <a:prstGeom prst="wedgeRoundRectCallout">
            <a:avLst>
              <a:gd name="adj1" fmla="val -128907"/>
              <a:gd name="adj2" fmla="val 338889"/>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buFont typeface="Arial" panose="020B0604020202020204" pitchFamily="34" charset="0"/>
              <a:buNone/>
            </a:pPr>
            <a:r>
              <a:rPr lang="zh-CN" altLang="en-US" sz="2400" b="1"/>
              <a:t>阴云</a:t>
            </a:r>
            <a:endParaRPr lang="zh-CN" altLang="en-US" sz="2400" b="1"/>
          </a:p>
        </p:txBody>
      </p:sp>
      <p:sp>
        <p:nvSpPr>
          <p:cNvPr id="46100" name="AutoShape 20"/>
          <p:cNvSpPr>
            <a:spLocks noChangeArrowheads="1"/>
          </p:cNvSpPr>
          <p:nvPr/>
        </p:nvSpPr>
        <p:spPr bwMode="auto">
          <a:xfrm>
            <a:off x="7169150" y="3109913"/>
            <a:ext cx="1676400" cy="609600"/>
          </a:xfrm>
          <a:prstGeom prst="wedgeRoundRectCallout">
            <a:avLst>
              <a:gd name="adj1" fmla="val -83995"/>
              <a:gd name="adj2" fmla="val 123958"/>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400" b="1"/>
              <a:t>阴暗无光</a:t>
            </a:r>
            <a:endParaRPr lang="zh-CN" altLang="en-US" sz="2400" b="1"/>
          </a:p>
        </p:txBody>
      </p:sp>
      <p:sp>
        <p:nvSpPr>
          <p:cNvPr id="46101" name="AutoShape 21"/>
          <p:cNvSpPr>
            <a:spLocks noChangeArrowheads="1"/>
          </p:cNvSpPr>
          <p:nvPr/>
        </p:nvSpPr>
        <p:spPr bwMode="auto">
          <a:xfrm>
            <a:off x="1238250" y="762000"/>
            <a:ext cx="1600200" cy="914400"/>
          </a:xfrm>
          <a:prstGeom prst="wedgeRoundRectCallout">
            <a:avLst>
              <a:gd name="adj1" fmla="val 203569"/>
              <a:gd name="adj2" fmla="val 188370"/>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buFont typeface="Arial" panose="020B0604020202020204" pitchFamily="34" charset="0"/>
              <a:buNone/>
            </a:pPr>
            <a:r>
              <a:rPr lang="zh-CN" altLang="en-US" sz="2400" b="1"/>
              <a:t>用丝织成的帐幕</a:t>
            </a:r>
            <a:endParaRPr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box(in)">
                                      <p:cBhvr>
                                        <p:cTn id="7" dur="500"/>
                                        <p:tgtEl>
                                          <p:spTgt spid="46084"/>
                                        </p:tgtEl>
                                      </p:cBhvr>
                                    </p:animEffect>
                                  </p:childTnLst>
                                  <p:subTnLst>
                                    <p:set>
                                      <p:cBhvr override="childStyle">
                                        <p:cTn dur="1" fill="hold" display="0" masterRel="nextClick" afterEffect="1"/>
                                        <p:tgtEl>
                                          <p:spTgt spid="4608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6085"/>
                                        </p:tgtEl>
                                        <p:attrNameLst>
                                          <p:attrName>style.visibility</p:attrName>
                                        </p:attrNameLst>
                                      </p:cBhvr>
                                      <p:to>
                                        <p:strVal val="visible"/>
                                      </p:to>
                                    </p:set>
                                    <p:animEffect transition="in" filter="box(in)">
                                      <p:cBhvr>
                                        <p:cTn id="12" dur="500"/>
                                        <p:tgtEl>
                                          <p:spTgt spid="46085"/>
                                        </p:tgtEl>
                                      </p:cBhvr>
                                    </p:animEffect>
                                  </p:childTnLst>
                                  <p:subTnLst>
                                    <p:set>
                                      <p:cBhvr override="childStyle">
                                        <p:cTn dur="1" fill="hold" display="0" masterRel="nextClick" afterEffect="1"/>
                                        <p:tgtEl>
                                          <p:spTgt spid="46085"/>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6098"/>
                                        </p:tgtEl>
                                        <p:attrNameLst>
                                          <p:attrName>style.visibility</p:attrName>
                                        </p:attrNameLst>
                                      </p:cBhvr>
                                      <p:to>
                                        <p:strVal val="visible"/>
                                      </p:to>
                                    </p:set>
                                    <p:animEffect transition="in" filter="box(in)">
                                      <p:cBhvr>
                                        <p:cTn id="17" dur="500"/>
                                        <p:tgtEl>
                                          <p:spTgt spid="46098"/>
                                        </p:tgtEl>
                                      </p:cBhvr>
                                    </p:animEffect>
                                  </p:childTnLst>
                                  <p:subTnLst>
                                    <p:set>
                                      <p:cBhvr override="childStyle">
                                        <p:cTn dur="1" fill="hold" display="0" masterRel="nextClick" afterEffect="1"/>
                                        <p:tgtEl>
                                          <p:spTgt spid="46098"/>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6101"/>
                                        </p:tgtEl>
                                        <p:attrNameLst>
                                          <p:attrName>style.visibility</p:attrName>
                                        </p:attrNameLst>
                                      </p:cBhvr>
                                      <p:to>
                                        <p:strVal val="visible"/>
                                      </p:to>
                                    </p:set>
                                    <p:animEffect transition="in" filter="box(in)">
                                      <p:cBhvr>
                                        <p:cTn id="22" dur="500"/>
                                        <p:tgtEl>
                                          <p:spTgt spid="46101"/>
                                        </p:tgtEl>
                                      </p:cBhvr>
                                    </p:animEffect>
                                  </p:childTnLst>
                                  <p:subTnLst>
                                    <p:set>
                                      <p:cBhvr override="childStyle">
                                        <p:cTn dur="1" fill="hold" display="0" masterRel="nextClick" afterEffect="1"/>
                                        <p:tgtEl>
                                          <p:spTgt spid="46101"/>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6086"/>
                                        </p:tgtEl>
                                        <p:attrNameLst>
                                          <p:attrName>style.visibility</p:attrName>
                                        </p:attrNameLst>
                                      </p:cBhvr>
                                      <p:to>
                                        <p:strVal val="visible"/>
                                      </p:to>
                                    </p:set>
                                    <p:animEffect transition="in" filter="box(in)">
                                      <p:cBhvr>
                                        <p:cTn id="27" dur="500"/>
                                        <p:tgtEl>
                                          <p:spTgt spid="46086"/>
                                        </p:tgtEl>
                                      </p:cBhvr>
                                    </p:animEffect>
                                  </p:childTnLst>
                                  <p:subTnLst>
                                    <p:set>
                                      <p:cBhvr override="childStyle">
                                        <p:cTn dur="1" fill="hold" display="0" masterRel="nextClick" afterEffect="1"/>
                                        <p:tgtEl>
                                          <p:spTgt spid="46086"/>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6087"/>
                                        </p:tgtEl>
                                        <p:attrNameLst>
                                          <p:attrName>style.visibility</p:attrName>
                                        </p:attrNameLst>
                                      </p:cBhvr>
                                      <p:to>
                                        <p:strVal val="visible"/>
                                      </p:to>
                                    </p:set>
                                    <p:animEffect transition="in" filter="box(in)">
                                      <p:cBhvr>
                                        <p:cTn id="32" dur="500"/>
                                        <p:tgtEl>
                                          <p:spTgt spid="46087"/>
                                        </p:tgtEl>
                                      </p:cBhvr>
                                    </p:animEffect>
                                  </p:childTnLst>
                                  <p:subTnLst>
                                    <p:set>
                                      <p:cBhvr override="childStyle">
                                        <p:cTn dur="1" fill="hold" display="0" masterRel="nextClick" afterEffect="1"/>
                                        <p:tgtEl>
                                          <p:spTgt spid="46087"/>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46088"/>
                                        </p:tgtEl>
                                        <p:attrNameLst>
                                          <p:attrName>style.visibility</p:attrName>
                                        </p:attrNameLst>
                                      </p:cBhvr>
                                      <p:to>
                                        <p:strVal val="visible"/>
                                      </p:to>
                                    </p:set>
                                    <p:animEffect transition="in" filter="box(in)">
                                      <p:cBhvr>
                                        <p:cTn id="37" dur="500"/>
                                        <p:tgtEl>
                                          <p:spTgt spid="46088"/>
                                        </p:tgtEl>
                                      </p:cBhvr>
                                    </p:animEffect>
                                  </p:childTnLst>
                                  <p:subTnLst>
                                    <p:set>
                                      <p:cBhvr override="childStyle">
                                        <p:cTn dur="1" fill="hold" display="0" masterRel="nextClick" afterEffect="1"/>
                                        <p:tgtEl>
                                          <p:spTgt spid="46088"/>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46090"/>
                                        </p:tgtEl>
                                        <p:attrNameLst>
                                          <p:attrName>style.visibility</p:attrName>
                                        </p:attrNameLst>
                                      </p:cBhvr>
                                      <p:to>
                                        <p:strVal val="visible"/>
                                      </p:to>
                                    </p:set>
                                    <p:animEffect transition="in" filter="box(in)">
                                      <p:cBhvr>
                                        <p:cTn id="42" dur="500"/>
                                        <p:tgtEl>
                                          <p:spTgt spid="46090"/>
                                        </p:tgtEl>
                                      </p:cBhvr>
                                    </p:animEffect>
                                  </p:childTnLst>
                                  <p:subTnLst>
                                    <p:set>
                                      <p:cBhvr override="childStyle">
                                        <p:cTn dur="1" fill="hold" display="0" masterRel="nextClick" afterEffect="1"/>
                                        <p:tgtEl>
                                          <p:spTgt spid="46090"/>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46089"/>
                                        </p:tgtEl>
                                        <p:attrNameLst>
                                          <p:attrName>style.visibility</p:attrName>
                                        </p:attrNameLst>
                                      </p:cBhvr>
                                      <p:to>
                                        <p:strVal val="visible"/>
                                      </p:to>
                                    </p:set>
                                    <p:animEffect transition="in" filter="box(in)">
                                      <p:cBhvr>
                                        <p:cTn id="47" dur="500"/>
                                        <p:tgtEl>
                                          <p:spTgt spid="46089"/>
                                        </p:tgtEl>
                                      </p:cBhvr>
                                    </p:animEffect>
                                  </p:childTnLst>
                                  <p:subTnLst>
                                    <p:set>
                                      <p:cBhvr override="childStyle">
                                        <p:cTn dur="1" fill="hold" display="0" masterRel="nextClick" afterEffect="1"/>
                                        <p:tgtEl>
                                          <p:spTgt spid="46089"/>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46091"/>
                                        </p:tgtEl>
                                        <p:attrNameLst>
                                          <p:attrName>style.visibility</p:attrName>
                                        </p:attrNameLst>
                                      </p:cBhvr>
                                      <p:to>
                                        <p:strVal val="visible"/>
                                      </p:to>
                                    </p:set>
                                    <p:animEffect transition="in" filter="box(in)">
                                      <p:cBhvr>
                                        <p:cTn id="52" dur="500"/>
                                        <p:tgtEl>
                                          <p:spTgt spid="46091"/>
                                        </p:tgtEl>
                                      </p:cBhvr>
                                    </p:animEffect>
                                  </p:childTnLst>
                                  <p:subTnLst>
                                    <p:set>
                                      <p:cBhvr override="childStyle">
                                        <p:cTn dur="1" fill="hold" display="0" masterRel="nextClick" afterEffect="1"/>
                                        <p:tgtEl>
                                          <p:spTgt spid="46091"/>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46092"/>
                                        </p:tgtEl>
                                        <p:attrNameLst>
                                          <p:attrName>style.visibility</p:attrName>
                                        </p:attrNameLst>
                                      </p:cBhvr>
                                      <p:to>
                                        <p:strVal val="visible"/>
                                      </p:to>
                                    </p:set>
                                    <p:animEffect transition="in" filter="box(in)">
                                      <p:cBhvr>
                                        <p:cTn id="57" dur="500"/>
                                        <p:tgtEl>
                                          <p:spTgt spid="46092"/>
                                        </p:tgtEl>
                                      </p:cBhvr>
                                    </p:animEffect>
                                  </p:childTnLst>
                                  <p:subTnLst>
                                    <p:set>
                                      <p:cBhvr override="childStyle">
                                        <p:cTn dur="1" fill="hold" display="0" masterRel="nextClick" afterEffect="1"/>
                                        <p:tgtEl>
                                          <p:spTgt spid="46092"/>
                                        </p:tgtEl>
                                        <p:attrNameLst>
                                          <p:attrName>style.visibility</p:attrName>
                                        </p:attrNameLst>
                                      </p:cBhvr>
                                      <p:to>
                                        <p:strVal val="hidden"/>
                                      </p:to>
                                    </p:set>
                                  </p:sub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46093"/>
                                        </p:tgtEl>
                                        <p:attrNameLst>
                                          <p:attrName>style.visibility</p:attrName>
                                        </p:attrNameLst>
                                      </p:cBhvr>
                                      <p:to>
                                        <p:strVal val="visible"/>
                                      </p:to>
                                    </p:set>
                                    <p:animEffect transition="in" filter="box(in)">
                                      <p:cBhvr>
                                        <p:cTn id="62" dur="500"/>
                                        <p:tgtEl>
                                          <p:spTgt spid="46093"/>
                                        </p:tgtEl>
                                      </p:cBhvr>
                                    </p:animEffect>
                                  </p:childTnLst>
                                  <p:subTnLst>
                                    <p:set>
                                      <p:cBhvr override="childStyle">
                                        <p:cTn dur="1" fill="hold" display="0" masterRel="nextClick" afterEffect="1"/>
                                        <p:tgtEl>
                                          <p:spTgt spid="46093"/>
                                        </p:tgtEl>
                                        <p:attrNameLst>
                                          <p:attrName>style.visibility</p:attrName>
                                        </p:attrNameLst>
                                      </p:cBhvr>
                                      <p:to>
                                        <p:strVal val="hidden"/>
                                      </p:to>
                                    </p:set>
                                  </p:sub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46099"/>
                                        </p:tgtEl>
                                        <p:attrNameLst>
                                          <p:attrName>style.visibility</p:attrName>
                                        </p:attrNameLst>
                                      </p:cBhvr>
                                      <p:to>
                                        <p:strVal val="visible"/>
                                      </p:to>
                                    </p:set>
                                    <p:animEffect transition="in" filter="box(in)">
                                      <p:cBhvr>
                                        <p:cTn id="67" dur="500"/>
                                        <p:tgtEl>
                                          <p:spTgt spid="46099"/>
                                        </p:tgtEl>
                                      </p:cBhvr>
                                    </p:animEffect>
                                  </p:childTnLst>
                                  <p:subTnLst>
                                    <p:set>
                                      <p:cBhvr override="childStyle">
                                        <p:cTn dur="1" fill="hold" display="0" masterRel="nextClick" afterEffect="1"/>
                                        <p:tgtEl>
                                          <p:spTgt spid="46099"/>
                                        </p:tgtEl>
                                        <p:attrNameLst>
                                          <p:attrName>style.visibility</p:attrName>
                                        </p:attrNameLst>
                                      </p:cBhvr>
                                      <p:to>
                                        <p:strVal val="hidden"/>
                                      </p:to>
                                    </p:set>
                                  </p:sub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46100"/>
                                        </p:tgtEl>
                                        <p:attrNameLst>
                                          <p:attrName>style.visibility</p:attrName>
                                        </p:attrNameLst>
                                      </p:cBhvr>
                                      <p:to>
                                        <p:strVal val="visible"/>
                                      </p:to>
                                    </p:set>
                                    <p:animEffect transition="in" filter="box(in)">
                                      <p:cBhvr>
                                        <p:cTn id="72" dur="500"/>
                                        <p:tgtEl>
                                          <p:spTgt spid="46100"/>
                                        </p:tgtEl>
                                      </p:cBhvr>
                                    </p:animEffect>
                                  </p:childTnLst>
                                  <p:subTnLst>
                                    <p:set>
                                      <p:cBhvr override="childStyle">
                                        <p:cTn dur="1" fill="hold" display="0" masterRel="nextClick" afterEffect="1"/>
                                        <p:tgtEl>
                                          <p:spTgt spid="46100"/>
                                        </p:tgtEl>
                                        <p:attrNameLst>
                                          <p:attrName>style.visibility</p:attrName>
                                        </p:attrNameLst>
                                      </p:cBhvr>
                                      <p:to>
                                        <p:strVal val="hidden"/>
                                      </p:to>
                                    </p:set>
                                  </p:sub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46094"/>
                                        </p:tgtEl>
                                        <p:attrNameLst>
                                          <p:attrName>style.visibility</p:attrName>
                                        </p:attrNameLst>
                                      </p:cBhvr>
                                      <p:to>
                                        <p:strVal val="visible"/>
                                      </p:to>
                                    </p:set>
                                    <p:animEffect transition="in" filter="box(in)">
                                      <p:cBhvr>
                                        <p:cTn id="77" dur="500"/>
                                        <p:tgtEl>
                                          <p:spTgt spid="46094"/>
                                        </p:tgtEl>
                                      </p:cBhvr>
                                    </p:animEffect>
                                  </p:childTnLst>
                                  <p:subTnLst>
                                    <p:set>
                                      <p:cBhvr override="childStyle">
                                        <p:cTn dur="1" fill="hold" display="0" masterRel="nextClick" afterEffect="1"/>
                                        <p:tgtEl>
                                          <p:spTgt spid="46094"/>
                                        </p:tgtEl>
                                        <p:attrNameLst>
                                          <p:attrName>style.visibility</p:attrName>
                                        </p:attrNameLst>
                                      </p:cBhvr>
                                      <p:to>
                                        <p:strVal val="hidden"/>
                                      </p:to>
                                    </p:set>
                                  </p:subTnLst>
                                </p:cTn>
                              </p:par>
                            </p:childTnLst>
                          </p:cTn>
                        </p:par>
                      </p:childTnLst>
                    </p:cTn>
                  </p:par>
                  <p:par>
                    <p:cTn id="78" fill="hold">
                      <p:stCondLst>
                        <p:cond delay="indefinite"/>
                      </p:stCondLst>
                      <p:childTnLst>
                        <p:par>
                          <p:cTn id="79" fill="hold">
                            <p:stCondLst>
                              <p:cond delay="0"/>
                            </p:stCondLst>
                            <p:childTnLst>
                              <p:par>
                                <p:cTn id="80" presetID="4" presetClass="entr" presetSubtype="16" fill="hold" grpId="0" nodeType="clickEffect">
                                  <p:stCondLst>
                                    <p:cond delay="0"/>
                                  </p:stCondLst>
                                  <p:childTnLst>
                                    <p:set>
                                      <p:cBhvr>
                                        <p:cTn id="81" dur="1" fill="hold">
                                          <p:stCondLst>
                                            <p:cond delay="0"/>
                                          </p:stCondLst>
                                        </p:cTn>
                                        <p:tgtEl>
                                          <p:spTgt spid="46095"/>
                                        </p:tgtEl>
                                        <p:attrNameLst>
                                          <p:attrName>style.visibility</p:attrName>
                                        </p:attrNameLst>
                                      </p:cBhvr>
                                      <p:to>
                                        <p:strVal val="visible"/>
                                      </p:to>
                                    </p:set>
                                    <p:animEffect transition="in" filter="box(in)">
                                      <p:cBhvr>
                                        <p:cTn id="82" dur="500"/>
                                        <p:tgtEl>
                                          <p:spTgt spid="46095"/>
                                        </p:tgtEl>
                                      </p:cBhvr>
                                    </p:animEffect>
                                  </p:childTnLst>
                                  <p:subTnLst>
                                    <p:set>
                                      <p:cBhvr override="childStyle">
                                        <p:cTn dur="1" fill="hold" display="0" masterRel="nextClick" afterEffect="1"/>
                                        <p:tgtEl>
                                          <p:spTgt spid="46095"/>
                                        </p:tgtEl>
                                        <p:attrNameLst>
                                          <p:attrName>style.visibility</p:attrName>
                                        </p:attrNameLst>
                                      </p:cBhvr>
                                      <p:to>
                                        <p:strVal val="hidden"/>
                                      </p:to>
                                    </p:set>
                                  </p:subTnLst>
                                </p:cTn>
                              </p:par>
                            </p:childTnLst>
                          </p:cTn>
                        </p:par>
                      </p:childTnLst>
                    </p:cTn>
                  </p:par>
                  <p:par>
                    <p:cTn id="83" fill="hold">
                      <p:stCondLst>
                        <p:cond delay="indefinite"/>
                      </p:stCondLst>
                      <p:childTnLst>
                        <p:par>
                          <p:cTn id="84" fill="hold">
                            <p:stCondLst>
                              <p:cond delay="0"/>
                            </p:stCondLst>
                            <p:childTnLst>
                              <p:par>
                                <p:cTn id="85" presetID="4" presetClass="entr" presetSubtype="16" fill="hold" grpId="0" nodeType="clickEffect">
                                  <p:stCondLst>
                                    <p:cond delay="0"/>
                                  </p:stCondLst>
                                  <p:childTnLst>
                                    <p:set>
                                      <p:cBhvr>
                                        <p:cTn id="86" dur="1" fill="hold">
                                          <p:stCondLst>
                                            <p:cond delay="0"/>
                                          </p:stCondLst>
                                        </p:cTn>
                                        <p:tgtEl>
                                          <p:spTgt spid="46096"/>
                                        </p:tgtEl>
                                        <p:attrNameLst>
                                          <p:attrName>style.visibility</p:attrName>
                                        </p:attrNameLst>
                                      </p:cBhvr>
                                      <p:to>
                                        <p:strVal val="visible"/>
                                      </p:to>
                                    </p:set>
                                    <p:animEffect transition="in" filter="box(in)">
                                      <p:cBhvr>
                                        <p:cTn id="87" dur="500"/>
                                        <p:tgtEl>
                                          <p:spTgt spid="46096"/>
                                        </p:tgtEl>
                                      </p:cBhvr>
                                    </p:animEffect>
                                  </p:childTnLst>
                                  <p:subTnLst>
                                    <p:set>
                                      <p:cBhvr override="childStyle">
                                        <p:cTn dur="1" fill="hold" display="0" masterRel="nextClick" afterEffect="1"/>
                                        <p:tgtEl>
                                          <p:spTgt spid="46096"/>
                                        </p:tgtEl>
                                        <p:attrNameLst>
                                          <p:attrName>style.visibility</p:attrName>
                                        </p:attrNameLst>
                                      </p:cBhvr>
                                      <p:to>
                                        <p:strVal val="hidden"/>
                                      </p:to>
                                    </p:set>
                                  </p:subTnLst>
                                </p:cTn>
                              </p:par>
                            </p:childTnLst>
                          </p:cTn>
                        </p:par>
                      </p:childTnLst>
                    </p:cTn>
                  </p:par>
                  <p:par>
                    <p:cTn id="88" fill="hold">
                      <p:stCondLst>
                        <p:cond delay="indefinite"/>
                      </p:stCondLst>
                      <p:childTnLst>
                        <p:par>
                          <p:cTn id="89" fill="hold">
                            <p:stCondLst>
                              <p:cond delay="0"/>
                            </p:stCondLst>
                            <p:childTnLst>
                              <p:par>
                                <p:cTn id="90" presetID="4" presetClass="entr" presetSubtype="16" fill="hold" grpId="0" nodeType="clickEffect">
                                  <p:stCondLst>
                                    <p:cond delay="0"/>
                                  </p:stCondLst>
                                  <p:childTnLst>
                                    <p:set>
                                      <p:cBhvr>
                                        <p:cTn id="91" dur="1" fill="hold">
                                          <p:stCondLst>
                                            <p:cond delay="0"/>
                                          </p:stCondLst>
                                        </p:cTn>
                                        <p:tgtEl>
                                          <p:spTgt spid="46097"/>
                                        </p:tgtEl>
                                        <p:attrNameLst>
                                          <p:attrName>style.visibility</p:attrName>
                                        </p:attrNameLst>
                                      </p:cBhvr>
                                      <p:to>
                                        <p:strVal val="visible"/>
                                      </p:to>
                                    </p:set>
                                    <p:animEffect transition="in" filter="box(in)">
                                      <p:cBhvr>
                                        <p:cTn id="92" dur="500"/>
                                        <p:tgtEl>
                                          <p:spTgt spid="46097"/>
                                        </p:tgtEl>
                                      </p:cBhvr>
                                    </p:animEffect>
                                  </p:childTnLst>
                                  <p:subTnLst>
                                    <p:set>
                                      <p:cBhvr override="childStyle">
                                        <p:cTn dur="1" fill="hold" display="0" masterRel="nextClick" afterEffect="1"/>
                                        <p:tgtEl>
                                          <p:spTgt spid="4609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46085" grpId="0"/>
      <p:bldP spid="46086" grpId="0"/>
      <p:bldP spid="46087" grpId="0"/>
      <p:bldP spid="46088" grpId="0"/>
      <p:bldP spid="46089" grpId="0"/>
      <p:bldP spid="46090" grpId="0"/>
      <p:bldP spid="46091" grpId="0"/>
      <p:bldP spid="46092" grpId="0"/>
      <p:bldP spid="46093" grpId="0"/>
      <p:bldP spid="46094" grpId="0"/>
      <p:bldP spid="46095" grpId="0"/>
      <p:bldP spid="46096" grpId="0"/>
      <p:bldP spid="46097" grpId="0"/>
      <p:bldP spid="46098" grpId="0"/>
      <p:bldP spid="46099" grpId="0"/>
      <p:bldP spid="46100" grpId="0"/>
      <p:bldP spid="4610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4775200" y="752475"/>
            <a:ext cx="511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400" b="1">
                <a:latin typeface="Times New Roman" panose="02020603050405020304" pitchFamily="18" charset="0"/>
              </a:rPr>
              <a:t>                                                                                            </a:t>
            </a:r>
            <a:endParaRPr lang="en-US" altLang="zh-CN" sz="2400" b="1">
              <a:latin typeface="Times New Roman" panose="02020603050405020304" pitchFamily="18" charset="0"/>
            </a:endParaRPr>
          </a:p>
        </p:txBody>
      </p:sp>
      <p:sp>
        <p:nvSpPr>
          <p:cNvPr id="47107" name="Text Box 3"/>
          <p:cNvSpPr txBox="1">
            <a:spLocks noChangeArrowheads="1"/>
          </p:cNvSpPr>
          <p:nvPr/>
        </p:nvSpPr>
        <p:spPr bwMode="auto">
          <a:xfrm>
            <a:off x="431800" y="817563"/>
            <a:ext cx="8686800" cy="52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3600" b="1">
                <a:solidFill>
                  <a:srgbClr val="FF3300"/>
                </a:solidFill>
                <a:latin typeface="Times New Roman" panose="02020603050405020304" pitchFamily="18" charset="0"/>
              </a:rPr>
              <a:t>   </a:t>
            </a:r>
            <a:r>
              <a:rPr lang="zh-CN" altLang="en-US" sz="2800" b="1">
                <a:solidFill>
                  <a:srgbClr val="FF3300"/>
                </a:solidFill>
                <a:latin typeface="Times New Roman" panose="02020603050405020304" pitchFamily="18" charset="0"/>
              </a:rPr>
              <a:t>北风卷地白草折，胡天八月即飞雪。</a:t>
            </a:r>
            <a:endParaRPr lang="zh-CN" altLang="en-US" sz="2800" b="1">
              <a:solidFill>
                <a:srgbClr val="FF3300"/>
              </a:solidFill>
              <a:latin typeface="Times New Roman" panose="02020603050405020304" pitchFamily="18" charset="0"/>
            </a:endParaRPr>
          </a:p>
          <a:p>
            <a:pPr eaLnBrk="1" hangingPunct="1">
              <a:spcBef>
                <a:spcPct val="50000"/>
              </a:spcBef>
              <a:buFont typeface="Arial" panose="020B0604020202020204" pitchFamily="34" charset="0"/>
              <a:buNone/>
            </a:pPr>
            <a:r>
              <a:rPr lang="zh-CN" altLang="en-US" sz="2800" b="1">
                <a:latin typeface="Times New Roman" panose="02020603050405020304" pitchFamily="18" charset="0"/>
                <a:ea typeface="黑体" panose="02010609060101010101" pitchFamily="49" charset="-122"/>
              </a:rPr>
              <a:t>    呼呼的北风卷地而来，连白草也被刮倒了。塞北的天空，才八月就已雪花纷飞。</a:t>
            </a:r>
            <a:endParaRPr lang="zh-CN" altLang="en-US" sz="2800" b="1">
              <a:latin typeface="Times New Roman" panose="02020603050405020304" pitchFamily="18" charset="0"/>
            </a:endParaRPr>
          </a:p>
          <a:p>
            <a:pPr eaLnBrk="1" hangingPunct="1">
              <a:spcBef>
                <a:spcPct val="50000"/>
              </a:spcBef>
              <a:buFont typeface="Arial" panose="020B0604020202020204" pitchFamily="34" charset="0"/>
              <a:buNone/>
            </a:pPr>
            <a:r>
              <a:rPr lang="zh-CN" altLang="en-US" sz="2800" b="1">
                <a:solidFill>
                  <a:srgbClr val="FF3300"/>
                </a:solidFill>
                <a:latin typeface="Times New Roman" panose="02020603050405020304" pitchFamily="18" charset="0"/>
              </a:rPr>
              <a:t>     忽如一夜春风来，千树万树梨花开。</a:t>
            </a:r>
            <a:endParaRPr lang="zh-CN" altLang="en-US" sz="2800" b="1">
              <a:latin typeface="Times New Roman" panose="02020603050405020304" pitchFamily="18" charset="0"/>
            </a:endParaRPr>
          </a:p>
          <a:p>
            <a:pPr eaLnBrk="1" hangingPunct="1">
              <a:spcBef>
                <a:spcPct val="50000"/>
              </a:spcBef>
              <a:buFont typeface="Arial" panose="020B0604020202020204" pitchFamily="34" charset="0"/>
              <a:buNone/>
            </a:pPr>
            <a:r>
              <a:rPr lang="zh-CN" altLang="en-US" sz="2800" b="1">
                <a:latin typeface="Times New Roman" panose="02020603050405020304" pitchFamily="18" charset="0"/>
                <a:ea typeface="黑体" panose="02010609060101010101" pitchFamily="49" charset="-122"/>
              </a:rPr>
              <a:t>     好像是一夜之间春风突然吹来，千树万树的梨花同时盛开。</a:t>
            </a:r>
            <a:endParaRPr lang="zh-CN" altLang="en-US" sz="2800" b="1">
              <a:latin typeface="Times New Roman" panose="02020603050405020304" pitchFamily="18" charset="0"/>
              <a:ea typeface="黑体" panose="02010609060101010101" pitchFamily="49" charset="-122"/>
            </a:endParaRPr>
          </a:p>
          <a:p>
            <a:pPr eaLnBrk="1" hangingPunct="1">
              <a:spcBef>
                <a:spcPct val="50000"/>
              </a:spcBef>
              <a:buFont typeface="Arial" panose="020B0604020202020204" pitchFamily="34" charset="0"/>
              <a:buNone/>
            </a:pPr>
            <a:r>
              <a:rPr lang="zh-CN" altLang="en-US" sz="2800" b="1">
                <a:solidFill>
                  <a:srgbClr val="FF3300"/>
                </a:solidFill>
                <a:latin typeface="Times New Roman" panose="02020603050405020304" pitchFamily="18" charset="0"/>
              </a:rPr>
              <a:t>   散入珠帘湿罗幕，狐裘不暖锦衾薄。</a:t>
            </a:r>
            <a:endParaRPr lang="zh-CN" altLang="en-US" sz="2800" b="1">
              <a:solidFill>
                <a:srgbClr val="003399"/>
              </a:solidFill>
              <a:latin typeface="Times New Roman" panose="02020603050405020304" pitchFamily="18" charset="0"/>
            </a:endParaRPr>
          </a:p>
          <a:p>
            <a:pPr eaLnBrk="1" hangingPunct="1">
              <a:spcBef>
                <a:spcPct val="50000"/>
              </a:spcBef>
              <a:buFont typeface="Arial" panose="020B0604020202020204" pitchFamily="34" charset="0"/>
              <a:buNone/>
            </a:pPr>
            <a:r>
              <a:rPr lang="zh-CN" altLang="en-US" sz="2800" b="1">
                <a:latin typeface="Times New Roman" panose="02020603050405020304" pitchFamily="18" charset="0"/>
                <a:ea typeface="黑体" panose="02010609060101010101" pitchFamily="49" charset="-122"/>
              </a:rPr>
              <a:t>   雪花飘进珠帘沾湿了帐幕，穿着狐皮大衣不觉得暖和，织锦的被子也显得太单薄</a:t>
            </a:r>
            <a:r>
              <a:rPr lang="zh-CN" altLang="en-US" sz="3600" b="1">
                <a:latin typeface="Times New Roman" panose="02020603050405020304" pitchFamily="18" charset="0"/>
                <a:ea typeface="黑体" panose="02010609060101010101" pitchFamily="49" charset="-122"/>
              </a:rPr>
              <a:t>。</a:t>
            </a:r>
            <a:endParaRPr lang="zh-CN" altLang="en-US" sz="36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blinds(vertical)">
                                      <p:cBhvr>
                                        <p:cTn id="7" dur="500"/>
                                        <p:tgtEl>
                                          <p:spTgt spid="47107"/>
                                        </p:tgtEl>
                                      </p:cBhvr>
                                    </p:animEffect>
                                  </p:childTnLst>
                                  <p:subTnLst>
                                    <p:audio>
                                      <p:cMediaNode>
                                        <p:cTn display="0" masterRel="sameClick">
                                          <p:stCondLst>
                                            <p:cond evt="begin" delay="0">
                                              <p:tn val="5"/>
                                            </p:cond>
                                          </p:stCondLst>
                                          <p:endCondLst>
                                            <p:cond evt="onStopAudio" delay="0">
                                              <p:tgtEl>
                                                <p:sldTgt/>
                                              </p:tgtEl>
                                            </p:cond>
                                          </p:endCondLst>
                                        </p:cTn>
                                        <p:tgtEl>
                                          <p:sndTgt r:embed="rId1"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179388" y="765175"/>
            <a:ext cx="9144000" cy="510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 hangingPunct="1">
              <a:spcBef>
                <a:spcPct val="50000"/>
              </a:spcBef>
              <a:buFont typeface="Arial" panose="020B0604020202020204" pitchFamily="34" charset="0"/>
              <a:buNone/>
            </a:pPr>
            <a:r>
              <a:rPr lang="en-US" altLang="zh-CN" sz="3200" b="1">
                <a:solidFill>
                  <a:srgbClr val="FF3300"/>
                </a:solidFill>
                <a:latin typeface="Times New Roman" panose="02020603050405020304" pitchFamily="18" charset="0"/>
              </a:rPr>
              <a:t>      </a:t>
            </a:r>
            <a:r>
              <a:rPr lang="zh-CN" altLang="en-US" sz="2800" b="1">
                <a:solidFill>
                  <a:srgbClr val="FF3300"/>
                </a:solidFill>
                <a:latin typeface="Times New Roman" panose="02020603050405020304" pitchFamily="18" charset="0"/>
              </a:rPr>
              <a:t>将军角弓不得控，都护铁衣冷难着。</a:t>
            </a:r>
            <a:endParaRPr lang="zh-CN" altLang="en-US" sz="2800" b="1">
              <a:latin typeface="Times New Roman" panose="02020603050405020304" pitchFamily="18" charset="0"/>
            </a:endParaRPr>
          </a:p>
          <a:p>
            <a:pPr eaLnBrk="1" fontAlgn="b" hangingPunct="1">
              <a:spcBef>
                <a:spcPct val="50000"/>
              </a:spcBef>
              <a:buFont typeface="Arial" panose="020B0604020202020204" pitchFamily="34" charset="0"/>
              <a:buNone/>
            </a:pPr>
            <a:r>
              <a:rPr lang="zh-CN" altLang="en-US" sz="2800" b="1">
                <a:latin typeface="Times New Roman" panose="02020603050405020304" pitchFamily="18" charset="0"/>
              </a:rPr>
              <a:t>      </a:t>
            </a:r>
            <a:r>
              <a:rPr lang="zh-CN" altLang="en-US" sz="2800" b="1">
                <a:latin typeface="Times New Roman" panose="02020603050405020304" pitchFamily="18" charset="0"/>
                <a:ea typeface="黑体" panose="02010609060101010101" pitchFamily="49" charset="-122"/>
              </a:rPr>
              <a:t>将军、都护的角弓冻得无法拉开，他们的铁甲战衣也寒冷得无法披戴。</a:t>
            </a:r>
            <a:endParaRPr lang="zh-CN" altLang="en-US" sz="2800" b="1">
              <a:latin typeface="Times New Roman" panose="02020603050405020304" pitchFamily="18" charset="0"/>
            </a:endParaRPr>
          </a:p>
          <a:p>
            <a:pPr eaLnBrk="1" fontAlgn="b" hangingPunct="1">
              <a:spcBef>
                <a:spcPct val="50000"/>
              </a:spcBef>
              <a:buFont typeface="Arial" panose="020B0604020202020204" pitchFamily="34" charset="0"/>
              <a:buNone/>
            </a:pPr>
            <a:r>
              <a:rPr lang="zh-CN" altLang="en-US" sz="2800" b="1">
                <a:solidFill>
                  <a:srgbClr val="FF3300"/>
                </a:solidFill>
                <a:latin typeface="Times New Roman" panose="02020603050405020304" pitchFamily="18" charset="0"/>
              </a:rPr>
              <a:t>      瀚海阑干百丈冰，愁云惨淡万里凝。</a:t>
            </a:r>
            <a:endParaRPr lang="zh-CN" altLang="en-US" sz="2800" b="1">
              <a:latin typeface="Times New Roman" panose="02020603050405020304" pitchFamily="18" charset="0"/>
            </a:endParaRPr>
          </a:p>
          <a:p>
            <a:pPr eaLnBrk="1" fontAlgn="b" hangingPunct="1">
              <a:spcBef>
                <a:spcPct val="50000"/>
              </a:spcBef>
              <a:buFont typeface="Arial" panose="020B0604020202020204" pitchFamily="34" charset="0"/>
              <a:buNone/>
            </a:pPr>
            <a:r>
              <a:rPr lang="zh-CN" altLang="en-US" sz="2800" b="1">
                <a:latin typeface="Times New Roman" panose="02020603050405020304" pitchFamily="18" charset="0"/>
                <a:ea typeface="黑体" panose="02010609060101010101" pitchFamily="49" charset="-122"/>
              </a:rPr>
              <a:t>      辽阔的边塞地区覆盖着厚厚的冰层，万里长空阴云暗淡，好像凝固了似的一动不动。</a:t>
            </a:r>
            <a:endParaRPr lang="zh-CN" altLang="en-US" sz="2800" b="1">
              <a:latin typeface="Times New Roman" panose="02020603050405020304" pitchFamily="18" charset="0"/>
            </a:endParaRPr>
          </a:p>
          <a:p>
            <a:pPr eaLnBrk="1" fontAlgn="b" hangingPunct="1">
              <a:spcBef>
                <a:spcPct val="50000"/>
              </a:spcBef>
              <a:buFont typeface="Arial" panose="020B0604020202020204" pitchFamily="34" charset="0"/>
              <a:buNone/>
            </a:pPr>
            <a:r>
              <a:rPr lang="zh-CN" altLang="en-US" sz="2800" b="1">
                <a:solidFill>
                  <a:srgbClr val="FF3300"/>
                </a:solidFill>
                <a:latin typeface="Times New Roman" panose="02020603050405020304" pitchFamily="18" charset="0"/>
              </a:rPr>
              <a:t>     中军置酒饮归客，胡琴琵琶与羌笛。</a:t>
            </a:r>
            <a:endParaRPr lang="zh-CN" altLang="en-US" sz="2800" b="1">
              <a:latin typeface="Times New Roman" panose="02020603050405020304" pitchFamily="18" charset="0"/>
            </a:endParaRPr>
          </a:p>
          <a:p>
            <a:pPr eaLnBrk="1" fontAlgn="b" hangingPunct="1">
              <a:spcBef>
                <a:spcPct val="50000"/>
              </a:spcBef>
              <a:buFont typeface="Arial" panose="020B0604020202020204" pitchFamily="34" charset="0"/>
              <a:buNone/>
            </a:pPr>
            <a:r>
              <a:rPr lang="zh-CN" altLang="en-US" sz="2800" b="1">
                <a:latin typeface="Times New Roman" panose="02020603050405020304" pitchFamily="18" charset="0"/>
                <a:ea typeface="黑体" panose="02010609060101010101" pitchFamily="49" charset="-122"/>
              </a:rPr>
              <a:t>     军中主帅在营幕里设置酒席欢送回京的客人，伴奏助兴的有胡琴、琵琶和羌笛。</a:t>
            </a:r>
            <a:endParaRPr lang="zh-CN" altLang="en-US" sz="28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box(in)">
                                      <p:cBhvr>
                                        <p:cTn id="7" dur="500"/>
                                        <p:tgtEl>
                                          <p:spTgt spid="48130"/>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381000" y="836613"/>
            <a:ext cx="8763000" cy="510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 hangingPunct="1">
              <a:spcBef>
                <a:spcPct val="50000"/>
              </a:spcBef>
              <a:buFont typeface="Arial" panose="020B0604020202020204" pitchFamily="34" charset="0"/>
              <a:buNone/>
            </a:pPr>
            <a:r>
              <a:rPr lang="en-US" altLang="zh-CN" sz="3200" b="1">
                <a:solidFill>
                  <a:srgbClr val="FF3300"/>
                </a:solidFill>
                <a:latin typeface="Times New Roman" panose="02020603050405020304" pitchFamily="18" charset="0"/>
              </a:rPr>
              <a:t>      </a:t>
            </a:r>
            <a:r>
              <a:rPr lang="zh-CN" altLang="en-US" sz="2800" b="1">
                <a:solidFill>
                  <a:srgbClr val="FF3300"/>
                </a:solidFill>
                <a:latin typeface="Times New Roman" panose="02020603050405020304" pitchFamily="18" charset="0"/>
              </a:rPr>
              <a:t>纷纷暮雪下辕门，风擎红旗冻不翻。</a:t>
            </a:r>
            <a:endParaRPr lang="zh-CN" altLang="en-US" sz="2800" b="1">
              <a:latin typeface="Times New Roman" panose="02020603050405020304" pitchFamily="18" charset="0"/>
            </a:endParaRPr>
          </a:p>
          <a:p>
            <a:pPr eaLnBrk="1" fontAlgn="b" hangingPunct="1">
              <a:spcBef>
                <a:spcPct val="50000"/>
              </a:spcBef>
              <a:buFont typeface="Arial" panose="020B0604020202020204" pitchFamily="34" charset="0"/>
              <a:buNone/>
            </a:pPr>
            <a:r>
              <a:rPr lang="zh-CN" altLang="en-US" sz="2800" b="1">
                <a:latin typeface="Times New Roman" panose="02020603050405020304" pitchFamily="18" charset="0"/>
                <a:ea typeface="黑体" panose="02010609060101010101" pitchFamily="49" charset="-122"/>
              </a:rPr>
              <a:t>      傍晚送客出辕门，又见大雪纷飞，被冻僵的红旗，就是强劲的北风也无法让它招展</a:t>
            </a:r>
            <a:r>
              <a:rPr lang="zh-CN" altLang="en-US" sz="2800" b="1">
                <a:latin typeface="Times New Roman" panose="02020603050405020304" pitchFamily="18" charset="0"/>
              </a:rPr>
              <a:t>。</a:t>
            </a:r>
            <a:endParaRPr lang="zh-CN" altLang="en-US" sz="2800" b="1">
              <a:latin typeface="Times New Roman" panose="02020603050405020304" pitchFamily="18" charset="0"/>
            </a:endParaRPr>
          </a:p>
          <a:p>
            <a:pPr eaLnBrk="1" fontAlgn="b" hangingPunct="1">
              <a:spcBef>
                <a:spcPct val="50000"/>
              </a:spcBef>
              <a:buFont typeface="Arial" panose="020B0604020202020204" pitchFamily="34" charset="0"/>
              <a:buNone/>
            </a:pPr>
            <a:r>
              <a:rPr lang="zh-CN" altLang="en-US" sz="2800" b="1">
                <a:solidFill>
                  <a:srgbClr val="FF3300"/>
                </a:solidFill>
                <a:latin typeface="Times New Roman" panose="02020603050405020304" pitchFamily="18" charset="0"/>
              </a:rPr>
              <a:t>       轮台东门送君去，去时雪满天山路。</a:t>
            </a:r>
            <a:endParaRPr lang="zh-CN" altLang="en-US" sz="2800" b="1">
              <a:latin typeface="Times New Roman" panose="02020603050405020304" pitchFamily="18" charset="0"/>
            </a:endParaRPr>
          </a:p>
          <a:p>
            <a:pPr eaLnBrk="1" fontAlgn="b" hangingPunct="1">
              <a:spcBef>
                <a:spcPct val="50000"/>
              </a:spcBef>
              <a:buFont typeface="Arial" panose="020B0604020202020204" pitchFamily="34" charset="0"/>
              <a:buNone/>
            </a:pPr>
            <a:r>
              <a:rPr lang="zh-CN" altLang="en-US" sz="2800" b="1">
                <a:latin typeface="Times New Roman" panose="02020603050405020304" pitchFamily="18" charset="0"/>
                <a:ea typeface="黑体" panose="02010609060101010101" pitchFamily="49" charset="-122"/>
              </a:rPr>
              <a:t>     在轮台的东门，我送您踏上归途，分手时大雪已掩没了天山上的道路。</a:t>
            </a:r>
            <a:endParaRPr lang="zh-CN" altLang="en-US" sz="2800" b="1">
              <a:latin typeface="Times New Roman" panose="02020603050405020304" pitchFamily="18" charset="0"/>
              <a:ea typeface="黑体" panose="02010609060101010101" pitchFamily="49" charset="-122"/>
            </a:endParaRPr>
          </a:p>
          <a:p>
            <a:pPr eaLnBrk="1" fontAlgn="b" hangingPunct="1">
              <a:spcBef>
                <a:spcPct val="50000"/>
              </a:spcBef>
              <a:buFont typeface="Arial" panose="020B0604020202020204" pitchFamily="34" charset="0"/>
              <a:buNone/>
            </a:pPr>
            <a:r>
              <a:rPr lang="zh-CN" altLang="en-US" sz="2800" b="1">
                <a:solidFill>
                  <a:srgbClr val="FF3300"/>
                </a:solidFill>
                <a:latin typeface="Times New Roman" panose="02020603050405020304" pitchFamily="18" charset="0"/>
              </a:rPr>
              <a:t>      山回路转不见君，雪上空留马行处。</a:t>
            </a:r>
            <a:endParaRPr lang="zh-CN" altLang="en-US" sz="2800" b="1">
              <a:latin typeface="Times New Roman" panose="02020603050405020304" pitchFamily="18" charset="0"/>
            </a:endParaRPr>
          </a:p>
          <a:p>
            <a:pPr eaLnBrk="1" fontAlgn="b" hangingPunct="1">
              <a:spcBef>
                <a:spcPct val="50000"/>
              </a:spcBef>
              <a:buFont typeface="Arial" panose="020B0604020202020204" pitchFamily="34" charset="0"/>
              <a:buNone/>
            </a:pPr>
            <a:r>
              <a:rPr lang="zh-CN" altLang="en-US" sz="2800" b="1">
                <a:latin typeface="Times New Roman" panose="02020603050405020304" pitchFamily="18" charset="0"/>
                <a:ea typeface="黑体" panose="02010609060101010101" pitchFamily="49" charset="-122"/>
              </a:rPr>
              <a:t>      山路曲折，山峰环绕，渐渐看不到您的身影，雪地上只留下您马儿走过的脚印。</a:t>
            </a:r>
            <a:endParaRPr lang="zh-CN" altLang="en-US" sz="2800" b="1">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1471613" y="4419600"/>
            <a:ext cx="129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endParaRPr lang="zh-CN" altLang="en-US" sz="3600" b="1">
              <a:latin typeface="Times New Roman" panose="02020603050405020304" pitchFamily="18" charset="0"/>
            </a:endParaRPr>
          </a:p>
        </p:txBody>
      </p:sp>
      <p:sp>
        <p:nvSpPr>
          <p:cNvPr id="50179" name="Text Box 3"/>
          <p:cNvSpPr txBox="1">
            <a:spLocks noChangeArrowheads="1"/>
          </p:cNvSpPr>
          <p:nvPr/>
        </p:nvSpPr>
        <p:spPr bwMode="auto">
          <a:xfrm>
            <a:off x="1471613" y="2057400"/>
            <a:ext cx="6629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4000" b="1">
                <a:latin typeface="Times New Roman" panose="02020603050405020304" pitchFamily="18" charset="0"/>
              </a:rPr>
              <a:t>1.</a:t>
            </a:r>
            <a:r>
              <a:rPr lang="zh-CN" altLang="en-US" sz="4000" b="1">
                <a:latin typeface="Times New Roman" panose="02020603050405020304" pitchFamily="18" charset="0"/>
              </a:rPr>
              <a:t>内容上写了哪两个方面</a:t>
            </a:r>
            <a:r>
              <a:rPr lang="zh-CN" altLang="en-US" sz="3600" b="1">
                <a:latin typeface="Times New Roman" panose="02020603050405020304" pitchFamily="18" charset="0"/>
              </a:rPr>
              <a:t>？</a:t>
            </a:r>
            <a:endParaRPr lang="zh-CN" altLang="en-US" sz="3600" b="1">
              <a:latin typeface="Times New Roman" panose="02020603050405020304" pitchFamily="18" charset="0"/>
            </a:endParaRPr>
          </a:p>
        </p:txBody>
      </p:sp>
      <p:sp>
        <p:nvSpPr>
          <p:cNvPr id="50180" name="Text Box 4"/>
          <p:cNvSpPr txBox="1">
            <a:spLocks noChangeArrowheads="1"/>
          </p:cNvSpPr>
          <p:nvPr/>
        </p:nvSpPr>
        <p:spPr bwMode="auto">
          <a:xfrm>
            <a:off x="1547813" y="3505200"/>
            <a:ext cx="5715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4000" b="1">
                <a:latin typeface="Times New Roman" panose="02020603050405020304" pitchFamily="18" charset="0"/>
              </a:rPr>
              <a:t>2.</a:t>
            </a:r>
            <a:r>
              <a:rPr lang="zh-CN" altLang="en-US" sz="4000" b="1">
                <a:latin typeface="Times New Roman" panose="02020603050405020304" pitchFamily="18" charset="0"/>
              </a:rPr>
              <a:t>表现了怎样的环境？</a:t>
            </a:r>
            <a:endParaRPr lang="zh-CN" altLang="en-US" sz="3600" b="1">
              <a:latin typeface="Times New Roman" panose="02020603050405020304" pitchFamily="18" charset="0"/>
            </a:endParaRPr>
          </a:p>
        </p:txBody>
      </p:sp>
      <p:sp>
        <p:nvSpPr>
          <p:cNvPr id="50181" name="Text Box 5"/>
          <p:cNvSpPr txBox="1">
            <a:spLocks noChangeArrowheads="1"/>
          </p:cNvSpPr>
          <p:nvPr/>
        </p:nvSpPr>
        <p:spPr bwMode="auto">
          <a:xfrm>
            <a:off x="1547813" y="4953000"/>
            <a:ext cx="6096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4000" b="1">
                <a:latin typeface="Times New Roman" panose="02020603050405020304" pitchFamily="18" charset="0"/>
              </a:rPr>
              <a:t>3.</a:t>
            </a:r>
            <a:r>
              <a:rPr lang="zh-CN" altLang="en-US" sz="4000" b="1">
                <a:latin typeface="Times New Roman" panose="02020603050405020304" pitchFamily="18" charset="0"/>
              </a:rPr>
              <a:t>抒发了诗人怎样情感？</a:t>
            </a:r>
            <a:endParaRPr lang="zh-CN" altLang="en-US" sz="4000" b="1">
              <a:latin typeface="Times New Roman" panose="02020603050405020304" pitchFamily="18" charset="0"/>
            </a:endParaRPr>
          </a:p>
        </p:txBody>
      </p:sp>
      <p:sp>
        <p:nvSpPr>
          <p:cNvPr id="10" name="圆角矩形 9"/>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问题探究</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randombar(vertical)">
                                      <p:cBhvr>
                                        <p:cTn id="7" dur="500"/>
                                        <p:tgtEl>
                                          <p:spTgt spid="5017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0180"/>
                                        </p:tgtEl>
                                        <p:attrNameLst>
                                          <p:attrName>style.visibility</p:attrName>
                                        </p:attrNameLst>
                                      </p:cBhvr>
                                      <p:to>
                                        <p:strVal val="visible"/>
                                      </p:to>
                                    </p:set>
                                    <p:animEffect transition="in" filter="slide(fromBottom)">
                                      <p:cBhvr>
                                        <p:cTn id="12" dur="500"/>
                                        <p:tgtEl>
                                          <p:spTgt spid="5018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0181"/>
                                        </p:tgtEl>
                                        <p:attrNameLst>
                                          <p:attrName>style.visibility</p:attrName>
                                        </p:attrNameLst>
                                      </p:cBhvr>
                                      <p:to>
                                        <p:strVal val="visible"/>
                                      </p:to>
                                    </p:set>
                                    <p:animEffect transition="in" filter="slide(fromBottom)">
                                      <p:cBhvr>
                                        <p:cTn id="17" dur="500"/>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utoUpdateAnimBg="0"/>
      <p:bldP spid="50180" grpId="0" autoUpdateAnimBg="0"/>
      <p:bldP spid="5018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3490" name="Group 2"/>
          <p:cNvGrpSpPr/>
          <p:nvPr/>
        </p:nvGrpSpPr>
        <p:grpSpPr bwMode="auto">
          <a:xfrm>
            <a:off x="2030413" y="765175"/>
            <a:ext cx="5334000" cy="1749425"/>
            <a:chOff x="0" y="98"/>
            <a:chExt cx="3360" cy="1102"/>
          </a:xfrm>
        </p:grpSpPr>
        <p:sp>
          <p:nvSpPr>
            <p:cNvPr id="63499" name="Text Box 3"/>
            <p:cNvSpPr txBox="1">
              <a:spLocks noChangeArrowheads="1"/>
            </p:cNvSpPr>
            <p:nvPr/>
          </p:nvSpPr>
          <p:spPr bwMode="auto">
            <a:xfrm>
              <a:off x="0" y="98"/>
              <a:ext cx="33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4400" b="1">
                  <a:solidFill>
                    <a:schemeClr val="accent2"/>
                  </a:solidFill>
                  <a:latin typeface="Times New Roman" panose="02020603050405020304" pitchFamily="18" charset="0"/>
                </a:rPr>
                <a:t>白雪歌送武判官归京</a:t>
              </a:r>
              <a:endParaRPr lang="zh-CN" altLang="en-US" sz="4400" b="1">
                <a:solidFill>
                  <a:srgbClr val="FF3399"/>
                </a:solidFill>
                <a:latin typeface="Times New Roman" panose="02020603050405020304" pitchFamily="18" charset="0"/>
              </a:endParaRPr>
            </a:p>
          </p:txBody>
        </p:sp>
        <p:sp>
          <p:nvSpPr>
            <p:cNvPr id="63500" name="Text Box 4"/>
            <p:cNvSpPr txBox="1">
              <a:spLocks noChangeArrowheads="1"/>
            </p:cNvSpPr>
            <p:nvPr/>
          </p:nvSpPr>
          <p:spPr bwMode="auto">
            <a:xfrm>
              <a:off x="1104" y="720"/>
              <a:ext cx="124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4400" b="1">
                  <a:solidFill>
                    <a:schemeClr val="accent2"/>
                  </a:solidFill>
                  <a:latin typeface="Times New Roman" panose="02020603050405020304" pitchFamily="18" charset="0"/>
                </a:rPr>
                <a:t>岑　参</a:t>
              </a:r>
              <a:endParaRPr lang="zh-CN" altLang="en-US" sz="4400" b="1">
                <a:latin typeface="Times New Roman" panose="02020603050405020304" pitchFamily="18" charset="0"/>
              </a:endParaRPr>
            </a:p>
          </p:txBody>
        </p:sp>
      </p:grpSp>
      <p:grpSp>
        <p:nvGrpSpPr>
          <p:cNvPr id="51205" name="Group 5"/>
          <p:cNvGrpSpPr/>
          <p:nvPr/>
        </p:nvGrpSpPr>
        <p:grpSpPr bwMode="auto">
          <a:xfrm>
            <a:off x="1192213" y="3657600"/>
            <a:ext cx="3505200" cy="762000"/>
            <a:chOff x="0" y="0"/>
            <a:chExt cx="1776" cy="428"/>
          </a:xfrm>
        </p:grpSpPr>
        <p:sp>
          <p:nvSpPr>
            <p:cNvPr id="63497" name="Text Box 6"/>
            <p:cNvSpPr txBox="1">
              <a:spLocks noChangeArrowheads="1"/>
            </p:cNvSpPr>
            <p:nvPr/>
          </p:nvSpPr>
          <p:spPr bwMode="auto">
            <a:xfrm>
              <a:off x="0" y="0"/>
              <a:ext cx="1009" cy="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4400" b="1">
                  <a:latin typeface="Times New Roman" panose="02020603050405020304" pitchFamily="18" charset="0"/>
                  <a:ea typeface="楷体_GB2312" pitchFamily="49" charset="-122"/>
                </a:rPr>
                <a:t>咏雪</a:t>
              </a:r>
              <a:endParaRPr lang="zh-CN" altLang="en-US" sz="4400" b="1">
                <a:latin typeface="Times New Roman" panose="02020603050405020304" pitchFamily="18" charset="0"/>
                <a:ea typeface="楷体_GB2312" pitchFamily="49" charset="-122"/>
              </a:endParaRPr>
            </a:p>
          </p:txBody>
        </p:sp>
        <p:sp>
          <p:nvSpPr>
            <p:cNvPr id="63498" name="Text Box 7"/>
            <p:cNvSpPr txBox="1">
              <a:spLocks noChangeArrowheads="1"/>
            </p:cNvSpPr>
            <p:nvPr/>
          </p:nvSpPr>
          <p:spPr bwMode="auto">
            <a:xfrm>
              <a:off x="1009" y="0"/>
              <a:ext cx="767" cy="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4400" b="1">
                  <a:latin typeface="Times New Roman" panose="02020603050405020304" pitchFamily="18" charset="0"/>
                  <a:ea typeface="楷体_GB2312" pitchFamily="49" charset="-122"/>
                </a:rPr>
                <a:t>送别</a:t>
              </a:r>
              <a:endParaRPr lang="zh-CN" altLang="en-US" sz="4400" b="1">
                <a:latin typeface="Times New Roman" panose="02020603050405020304" pitchFamily="18" charset="0"/>
                <a:ea typeface="楷体_GB2312" pitchFamily="49" charset="-122"/>
              </a:endParaRPr>
            </a:p>
          </p:txBody>
        </p:sp>
      </p:grpSp>
      <p:grpSp>
        <p:nvGrpSpPr>
          <p:cNvPr id="51208" name="Group 8"/>
          <p:cNvGrpSpPr/>
          <p:nvPr/>
        </p:nvGrpSpPr>
        <p:grpSpPr bwMode="auto">
          <a:xfrm>
            <a:off x="1192213" y="4800600"/>
            <a:ext cx="3581400" cy="762000"/>
            <a:chOff x="0" y="0"/>
            <a:chExt cx="1776" cy="856"/>
          </a:xfrm>
        </p:grpSpPr>
        <p:sp>
          <p:nvSpPr>
            <p:cNvPr id="63495" name="Text Box 9"/>
            <p:cNvSpPr txBox="1">
              <a:spLocks noChangeArrowheads="1"/>
            </p:cNvSpPr>
            <p:nvPr/>
          </p:nvSpPr>
          <p:spPr bwMode="auto">
            <a:xfrm>
              <a:off x="0" y="0"/>
              <a:ext cx="672" cy="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4400" b="1">
                  <a:solidFill>
                    <a:srgbClr val="000000"/>
                  </a:solidFill>
                  <a:latin typeface="Times New Roman" panose="02020603050405020304" pitchFamily="18" charset="0"/>
                  <a:ea typeface="楷体_GB2312" pitchFamily="49" charset="-122"/>
                </a:rPr>
                <a:t>天寒</a:t>
              </a:r>
              <a:endParaRPr lang="zh-CN" altLang="en-US" sz="4400" b="1">
                <a:solidFill>
                  <a:srgbClr val="000000"/>
                </a:solidFill>
                <a:latin typeface="Times New Roman" panose="02020603050405020304" pitchFamily="18" charset="0"/>
                <a:ea typeface="楷体_GB2312" pitchFamily="49" charset="-122"/>
              </a:endParaRPr>
            </a:p>
          </p:txBody>
        </p:sp>
        <p:sp>
          <p:nvSpPr>
            <p:cNvPr id="63496" name="Text Box 10"/>
            <p:cNvSpPr txBox="1">
              <a:spLocks noChangeArrowheads="1"/>
            </p:cNvSpPr>
            <p:nvPr/>
          </p:nvSpPr>
          <p:spPr bwMode="auto">
            <a:xfrm>
              <a:off x="1008" y="0"/>
              <a:ext cx="768" cy="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4400" b="1">
                  <a:solidFill>
                    <a:srgbClr val="FF0000"/>
                  </a:solidFill>
                  <a:latin typeface="Times New Roman" panose="02020603050405020304" pitchFamily="18" charset="0"/>
                  <a:ea typeface="楷体_GB2312" pitchFamily="49" charset="-122"/>
                </a:rPr>
                <a:t>情暖</a:t>
              </a:r>
              <a:endParaRPr lang="zh-CN" altLang="en-US" sz="4400" b="1">
                <a:solidFill>
                  <a:srgbClr val="FF0000"/>
                </a:solidFill>
                <a:latin typeface="Times New Roman" panose="02020603050405020304" pitchFamily="18" charset="0"/>
                <a:ea typeface="楷体_GB2312" pitchFamily="49" charset="-122"/>
              </a:endParaRPr>
            </a:p>
          </p:txBody>
        </p:sp>
      </p:grpSp>
      <p:sp>
        <p:nvSpPr>
          <p:cNvPr id="51211" name="Text Box 11"/>
          <p:cNvSpPr txBox="1">
            <a:spLocks noChangeArrowheads="1"/>
          </p:cNvSpPr>
          <p:nvPr/>
        </p:nvSpPr>
        <p:spPr bwMode="auto">
          <a:xfrm>
            <a:off x="5002213" y="4114800"/>
            <a:ext cx="396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4400" b="1">
                <a:latin typeface="Times New Roman" panose="02020603050405020304" pitchFamily="18" charset="0"/>
                <a:ea typeface="黑体" panose="02010609060101010101" pitchFamily="49" charset="-122"/>
              </a:rPr>
              <a:t>依依惜别之情</a:t>
            </a:r>
            <a:endParaRPr lang="zh-CN" altLang="en-US" sz="4400" b="1">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1205"/>
                                        </p:tgtEl>
                                        <p:attrNameLst>
                                          <p:attrName>style.visibility</p:attrName>
                                        </p:attrNameLst>
                                      </p:cBhvr>
                                      <p:to>
                                        <p:strVal val="visible"/>
                                      </p:to>
                                    </p:set>
                                    <p:animEffect transition="in" filter="checkerboard(across)">
                                      <p:cBhvr>
                                        <p:cTn id="7" dur="500"/>
                                        <p:tgtEl>
                                          <p:spTgt spid="5120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1208"/>
                                        </p:tgtEl>
                                        <p:attrNameLst>
                                          <p:attrName>style.visibility</p:attrName>
                                        </p:attrNameLst>
                                      </p:cBhvr>
                                      <p:to>
                                        <p:strVal val="visible"/>
                                      </p:to>
                                    </p:set>
                                    <p:animEffect transition="in" filter="checkerboard(across)">
                                      <p:cBhvr>
                                        <p:cTn id="12" dur="500"/>
                                        <p:tgtEl>
                                          <p:spTgt spid="5120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1211"/>
                                        </p:tgtEl>
                                        <p:attrNameLst>
                                          <p:attrName>style.visibility</p:attrName>
                                        </p:attrNameLst>
                                      </p:cBhvr>
                                      <p:to>
                                        <p:strVal val="visible"/>
                                      </p:to>
                                    </p:set>
                                    <p:animEffect transition="in" filter="checkerboard(across)">
                                      <p:cBhvr>
                                        <p:cTn id="17" dur="500"/>
                                        <p:tgtEl>
                                          <p:spTgt spid="51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1"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258" cy="58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新课导入</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pic>
        <p:nvPicPr>
          <p:cNvPr id="9" name="内容占位符 8" descr="白雪歌送.jpg"/>
          <p:cNvPicPr>
            <a:picLocks noGrp="1" noChangeAspect="1"/>
          </p:cNvPicPr>
          <p:nvPr>
            <p:ph idx="1"/>
          </p:nvPr>
        </p:nvPicPr>
        <p:blipFill>
          <a:blip r:embed="rId1" cstate="print"/>
          <a:stretch>
            <a:fillRect/>
          </a:stretch>
        </p:blipFill>
        <p:spPr>
          <a:xfrm>
            <a:off x="3491880" y="1957288"/>
            <a:ext cx="4064000" cy="4064000"/>
          </a:xfrm>
        </p:spPr>
      </p:pic>
      <p:sp>
        <p:nvSpPr>
          <p:cNvPr id="10" name="TextBox 9"/>
          <p:cNvSpPr txBox="1"/>
          <p:nvPr/>
        </p:nvSpPr>
        <p:spPr>
          <a:xfrm>
            <a:off x="1438488" y="2492896"/>
            <a:ext cx="1477328" cy="3168352"/>
          </a:xfrm>
          <a:prstGeom prst="rect">
            <a:avLst/>
          </a:prstGeom>
          <a:noFill/>
        </p:spPr>
        <p:txBody>
          <a:bodyPr vert="eaVert"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忽如一夜春风来，千树万树梨花开。</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7" name="Text Box 3"/>
          <p:cNvSpPr txBox="1">
            <a:spLocks noChangeArrowheads="1"/>
          </p:cNvSpPr>
          <p:nvPr/>
        </p:nvSpPr>
        <p:spPr bwMode="auto">
          <a:xfrm>
            <a:off x="2755900" y="990600"/>
            <a:ext cx="1524000" cy="576263"/>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2800" b="1">
                <a:solidFill>
                  <a:srgbClr val="0000CC"/>
                </a:solidFill>
              </a:rPr>
              <a:t>白 雪 歌</a:t>
            </a:r>
            <a:endParaRPr lang="zh-CN" altLang="en-US" sz="2800" b="1">
              <a:solidFill>
                <a:srgbClr val="0000CC"/>
              </a:solidFill>
            </a:endParaRPr>
          </a:p>
        </p:txBody>
      </p:sp>
      <p:sp>
        <p:nvSpPr>
          <p:cNvPr id="52228" name="Text Box 4"/>
          <p:cNvSpPr txBox="1">
            <a:spLocks noChangeArrowheads="1"/>
          </p:cNvSpPr>
          <p:nvPr/>
        </p:nvSpPr>
        <p:spPr bwMode="auto">
          <a:xfrm>
            <a:off x="5118100" y="990600"/>
            <a:ext cx="2895600" cy="576263"/>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2800" b="1">
                <a:solidFill>
                  <a:srgbClr val="0000FF"/>
                </a:solidFill>
              </a:rPr>
              <a:t>送 武 判 官 归 京</a:t>
            </a:r>
            <a:endParaRPr lang="zh-CN" altLang="en-US" sz="2800" b="1">
              <a:solidFill>
                <a:srgbClr val="0000FF"/>
              </a:solidFill>
            </a:endParaRPr>
          </a:p>
        </p:txBody>
      </p:sp>
      <p:sp>
        <p:nvSpPr>
          <p:cNvPr id="52229" name="Line 5"/>
          <p:cNvSpPr>
            <a:spLocks noChangeShapeType="1"/>
          </p:cNvSpPr>
          <p:nvPr/>
        </p:nvSpPr>
        <p:spPr bwMode="auto">
          <a:xfrm>
            <a:off x="3441700" y="1524000"/>
            <a:ext cx="0" cy="457200"/>
          </a:xfrm>
          <a:prstGeom prst="line">
            <a:avLst/>
          </a:prstGeom>
          <a:noFill/>
          <a:ln w="57150">
            <a:solidFill>
              <a:srgbClr val="00FF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2230" name="Text Box 6"/>
          <p:cNvSpPr txBox="1">
            <a:spLocks noChangeArrowheads="1"/>
          </p:cNvSpPr>
          <p:nvPr/>
        </p:nvSpPr>
        <p:spPr bwMode="auto">
          <a:xfrm>
            <a:off x="2222500" y="2057400"/>
            <a:ext cx="3276600" cy="8794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2400" b="1"/>
              <a:t> </a:t>
            </a:r>
            <a:r>
              <a:rPr lang="zh-CN" altLang="en-US" sz="2400" b="1">
                <a:solidFill>
                  <a:srgbClr val="0000FF"/>
                </a:solidFill>
              </a:rPr>
              <a:t>漫天大雪图（前</a:t>
            </a:r>
            <a:r>
              <a:rPr lang="en-US" altLang="zh-CN" sz="2400" b="1">
                <a:solidFill>
                  <a:srgbClr val="0000FF"/>
                </a:solidFill>
              </a:rPr>
              <a:t>10</a:t>
            </a:r>
            <a:r>
              <a:rPr lang="zh-CN" altLang="en-US" sz="2400" b="1">
                <a:solidFill>
                  <a:srgbClr val="0000FF"/>
                </a:solidFill>
              </a:rPr>
              <a:t>句）</a:t>
            </a:r>
            <a:endParaRPr lang="zh-CN" altLang="en-US" sz="2400" b="1">
              <a:solidFill>
                <a:srgbClr val="0000FF"/>
              </a:solidFill>
            </a:endParaRPr>
          </a:p>
        </p:txBody>
      </p:sp>
      <p:sp>
        <p:nvSpPr>
          <p:cNvPr id="52231" name="Line 7"/>
          <p:cNvSpPr>
            <a:spLocks noChangeShapeType="1"/>
          </p:cNvSpPr>
          <p:nvPr/>
        </p:nvSpPr>
        <p:spPr bwMode="auto">
          <a:xfrm>
            <a:off x="2603500" y="2971800"/>
            <a:ext cx="0" cy="381000"/>
          </a:xfrm>
          <a:prstGeom prst="line">
            <a:avLst/>
          </a:prstGeom>
          <a:noFill/>
          <a:ln w="57150">
            <a:solidFill>
              <a:srgbClr val="00FF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2232" name="Text Box 8"/>
          <p:cNvSpPr txBox="1">
            <a:spLocks noChangeArrowheads="1"/>
          </p:cNvSpPr>
          <p:nvPr/>
        </p:nvSpPr>
        <p:spPr bwMode="auto">
          <a:xfrm>
            <a:off x="2098675" y="3352800"/>
            <a:ext cx="971550" cy="1371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2400" b="1">
                <a:solidFill>
                  <a:srgbClr val="0000FF"/>
                </a:solidFill>
              </a:rPr>
              <a:t>大雪纷飞遍地银妆</a:t>
            </a:r>
            <a:endParaRPr lang="zh-CN" altLang="en-US" sz="2400" b="1">
              <a:solidFill>
                <a:srgbClr val="0000FF"/>
              </a:solidFill>
            </a:endParaRPr>
          </a:p>
        </p:txBody>
      </p:sp>
      <p:sp>
        <p:nvSpPr>
          <p:cNvPr id="52233" name="Line 9"/>
          <p:cNvSpPr>
            <a:spLocks noChangeShapeType="1"/>
          </p:cNvSpPr>
          <p:nvPr/>
        </p:nvSpPr>
        <p:spPr bwMode="auto">
          <a:xfrm>
            <a:off x="3822700" y="2971800"/>
            <a:ext cx="0" cy="381000"/>
          </a:xfrm>
          <a:prstGeom prst="line">
            <a:avLst/>
          </a:prstGeom>
          <a:noFill/>
          <a:ln w="57150">
            <a:solidFill>
              <a:srgbClr val="00FF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2234" name="Text Box 10"/>
          <p:cNvSpPr txBox="1">
            <a:spLocks noChangeArrowheads="1"/>
          </p:cNvSpPr>
          <p:nvPr/>
        </p:nvSpPr>
        <p:spPr bwMode="auto">
          <a:xfrm>
            <a:off x="3317875" y="3352800"/>
            <a:ext cx="971550" cy="1371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solidFill>
                  <a:srgbClr val="0000FF"/>
                </a:solidFill>
              </a:rPr>
              <a:t>雪天奇寒难以忍受</a:t>
            </a:r>
            <a:endParaRPr lang="zh-CN" altLang="en-US" sz="2400" b="1">
              <a:solidFill>
                <a:srgbClr val="0000FF"/>
              </a:solidFill>
            </a:endParaRPr>
          </a:p>
        </p:txBody>
      </p:sp>
      <p:sp>
        <p:nvSpPr>
          <p:cNvPr id="52235" name="Line 11"/>
          <p:cNvSpPr>
            <a:spLocks noChangeShapeType="1"/>
          </p:cNvSpPr>
          <p:nvPr/>
        </p:nvSpPr>
        <p:spPr bwMode="auto">
          <a:xfrm>
            <a:off x="5118100" y="2971800"/>
            <a:ext cx="0" cy="381000"/>
          </a:xfrm>
          <a:prstGeom prst="line">
            <a:avLst/>
          </a:prstGeom>
          <a:noFill/>
          <a:ln w="57150">
            <a:solidFill>
              <a:srgbClr val="00FF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2236" name="Text Box 12"/>
          <p:cNvSpPr txBox="1">
            <a:spLocks noChangeArrowheads="1"/>
          </p:cNvSpPr>
          <p:nvPr/>
        </p:nvSpPr>
        <p:spPr bwMode="auto">
          <a:xfrm>
            <a:off x="4613275" y="3352800"/>
            <a:ext cx="971550" cy="1371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solidFill>
                  <a:srgbClr val="0000FF"/>
                </a:solidFill>
              </a:rPr>
              <a:t>沙漠冰封愁云惨淡</a:t>
            </a:r>
            <a:endParaRPr lang="zh-CN" altLang="en-US" sz="2400" b="1">
              <a:solidFill>
                <a:srgbClr val="0000FF"/>
              </a:solidFill>
            </a:endParaRPr>
          </a:p>
        </p:txBody>
      </p:sp>
      <p:sp>
        <p:nvSpPr>
          <p:cNvPr id="52237" name="Line 13"/>
          <p:cNvSpPr>
            <a:spLocks noChangeShapeType="1"/>
          </p:cNvSpPr>
          <p:nvPr/>
        </p:nvSpPr>
        <p:spPr bwMode="auto">
          <a:xfrm>
            <a:off x="6642100" y="1524000"/>
            <a:ext cx="0" cy="533400"/>
          </a:xfrm>
          <a:prstGeom prst="line">
            <a:avLst/>
          </a:prstGeom>
          <a:noFill/>
          <a:ln w="57150">
            <a:solidFill>
              <a:srgbClr val="00FF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2238" name="Text Box 14"/>
          <p:cNvSpPr txBox="1">
            <a:spLocks noChangeArrowheads="1"/>
          </p:cNvSpPr>
          <p:nvPr/>
        </p:nvSpPr>
        <p:spPr bwMode="auto">
          <a:xfrm>
            <a:off x="5651500" y="2057400"/>
            <a:ext cx="3124200" cy="8794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solidFill>
                  <a:srgbClr val="0000FF"/>
                </a:solidFill>
              </a:rPr>
              <a:t>雪中送别图（后</a:t>
            </a:r>
            <a:r>
              <a:rPr lang="en-US" altLang="zh-CN" sz="2400" b="1">
                <a:solidFill>
                  <a:srgbClr val="0000FF"/>
                </a:solidFill>
              </a:rPr>
              <a:t>8</a:t>
            </a:r>
            <a:r>
              <a:rPr lang="zh-CN" altLang="en-US" sz="2400" b="1">
                <a:solidFill>
                  <a:srgbClr val="0000FF"/>
                </a:solidFill>
              </a:rPr>
              <a:t>句）</a:t>
            </a:r>
            <a:endParaRPr lang="zh-CN" altLang="en-US" sz="2400" b="1">
              <a:solidFill>
                <a:srgbClr val="0000FF"/>
              </a:solidFill>
            </a:endParaRPr>
          </a:p>
        </p:txBody>
      </p:sp>
      <p:sp>
        <p:nvSpPr>
          <p:cNvPr id="52239" name="Line 15"/>
          <p:cNvSpPr>
            <a:spLocks noChangeShapeType="1"/>
          </p:cNvSpPr>
          <p:nvPr/>
        </p:nvSpPr>
        <p:spPr bwMode="auto">
          <a:xfrm>
            <a:off x="6565900" y="2971800"/>
            <a:ext cx="0" cy="381000"/>
          </a:xfrm>
          <a:prstGeom prst="line">
            <a:avLst/>
          </a:prstGeom>
          <a:noFill/>
          <a:ln w="57150">
            <a:solidFill>
              <a:srgbClr val="00FF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2240" name="Text Box 16"/>
          <p:cNvSpPr txBox="1">
            <a:spLocks noChangeArrowheads="1"/>
          </p:cNvSpPr>
          <p:nvPr/>
        </p:nvSpPr>
        <p:spPr bwMode="auto">
          <a:xfrm>
            <a:off x="6061075" y="3352800"/>
            <a:ext cx="971550" cy="1371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solidFill>
                  <a:srgbClr val="0000FF"/>
                </a:solidFill>
              </a:rPr>
              <a:t>设宴饯别寄寓感慨</a:t>
            </a:r>
            <a:endParaRPr lang="zh-CN" altLang="en-US" sz="2400" b="1">
              <a:solidFill>
                <a:srgbClr val="0000FF"/>
              </a:solidFill>
            </a:endParaRPr>
          </a:p>
        </p:txBody>
      </p:sp>
      <p:sp>
        <p:nvSpPr>
          <p:cNvPr id="52241" name="Line 17"/>
          <p:cNvSpPr>
            <a:spLocks noChangeShapeType="1"/>
          </p:cNvSpPr>
          <p:nvPr/>
        </p:nvSpPr>
        <p:spPr bwMode="auto">
          <a:xfrm>
            <a:off x="8242300" y="2971800"/>
            <a:ext cx="0" cy="381000"/>
          </a:xfrm>
          <a:prstGeom prst="line">
            <a:avLst/>
          </a:prstGeom>
          <a:noFill/>
          <a:ln w="57150">
            <a:solidFill>
              <a:srgbClr val="00FF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2242" name="Text Box 18"/>
          <p:cNvSpPr txBox="1">
            <a:spLocks noChangeArrowheads="1"/>
          </p:cNvSpPr>
          <p:nvPr/>
        </p:nvSpPr>
        <p:spPr bwMode="auto">
          <a:xfrm>
            <a:off x="7813675" y="3352800"/>
            <a:ext cx="971550" cy="1371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solidFill>
                  <a:srgbClr val="0000FF"/>
                </a:solidFill>
              </a:rPr>
              <a:t>依依惜别无限惆怅</a:t>
            </a:r>
            <a:endParaRPr lang="zh-CN" altLang="en-US" sz="2400" b="1">
              <a:solidFill>
                <a:srgbClr val="0000FF"/>
              </a:solidFill>
            </a:endParaRPr>
          </a:p>
        </p:txBody>
      </p:sp>
      <p:sp>
        <p:nvSpPr>
          <p:cNvPr id="52243" name="Line 19"/>
          <p:cNvSpPr>
            <a:spLocks noChangeShapeType="1"/>
          </p:cNvSpPr>
          <p:nvPr/>
        </p:nvSpPr>
        <p:spPr bwMode="auto">
          <a:xfrm>
            <a:off x="2603500" y="4724400"/>
            <a:ext cx="0" cy="533400"/>
          </a:xfrm>
          <a:prstGeom prst="line">
            <a:avLst/>
          </a:prstGeom>
          <a:noFill/>
          <a:ln w="57150">
            <a:solidFill>
              <a:srgbClr val="00FF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2244" name="Line 20"/>
          <p:cNvSpPr>
            <a:spLocks noChangeShapeType="1"/>
          </p:cNvSpPr>
          <p:nvPr/>
        </p:nvSpPr>
        <p:spPr bwMode="auto">
          <a:xfrm>
            <a:off x="8318500" y="4724400"/>
            <a:ext cx="0" cy="533400"/>
          </a:xfrm>
          <a:prstGeom prst="line">
            <a:avLst/>
          </a:prstGeom>
          <a:noFill/>
          <a:ln w="57150">
            <a:solidFill>
              <a:srgbClr val="00FF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2245" name="Text Box 21"/>
          <p:cNvSpPr txBox="1">
            <a:spLocks noChangeArrowheads="1"/>
          </p:cNvSpPr>
          <p:nvPr/>
        </p:nvSpPr>
        <p:spPr bwMode="auto">
          <a:xfrm>
            <a:off x="1460500" y="5248275"/>
            <a:ext cx="3276600" cy="1244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solidFill>
                  <a:srgbClr val="FF5050"/>
                </a:solidFill>
              </a:rPr>
              <a:t>描写边地奇异风光热爱边塞风光，颂扬将士意志，</a:t>
            </a:r>
            <a:endParaRPr lang="zh-CN" altLang="en-US" sz="2400" b="1">
              <a:solidFill>
                <a:srgbClr val="FF5050"/>
              </a:solidFill>
            </a:endParaRPr>
          </a:p>
        </p:txBody>
      </p:sp>
      <p:sp>
        <p:nvSpPr>
          <p:cNvPr id="64533" name="WordArt 22"/>
          <p:cNvSpPr>
            <a:spLocks noChangeArrowheads="1" noChangeShapeType="1" noTextEdit="1"/>
          </p:cNvSpPr>
          <p:nvPr/>
        </p:nvSpPr>
        <p:spPr bwMode="auto">
          <a:xfrm>
            <a:off x="431800" y="773113"/>
            <a:ext cx="2057400" cy="504825"/>
          </a:xfrm>
          <a:prstGeom prst="rect">
            <a:avLst/>
          </a:prstGeom>
        </p:spPr>
        <p:txBody>
          <a:bodyPr wrap="none" fromWordArt="1">
            <a:prstTxWarp prst="textPlain">
              <a:avLst>
                <a:gd name="adj" fmla="val 50000"/>
              </a:avLst>
            </a:prstTxWarp>
          </a:bodyPr>
          <a:lstStyle/>
          <a:p>
            <a:pPr algn="ctr"/>
            <a:r>
              <a:rPr lang="zh-CN" altLang="en-US" sz="4000" b="1"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诗意分析</a:t>
            </a:r>
            <a:endParaRPr lang="zh-CN" altLang="en-US" sz="4000" b="1"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sp>
        <p:nvSpPr>
          <p:cNvPr id="52247" name="Text Box 23"/>
          <p:cNvSpPr txBox="1">
            <a:spLocks noChangeArrowheads="1"/>
          </p:cNvSpPr>
          <p:nvPr/>
        </p:nvSpPr>
        <p:spPr bwMode="auto">
          <a:xfrm>
            <a:off x="6032500" y="5257800"/>
            <a:ext cx="3140075" cy="1244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00FF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b="1">
                <a:solidFill>
                  <a:srgbClr val="FF5050"/>
                </a:solidFill>
              </a:rPr>
              <a:t>朋友之间的深厚情谊，抒发无限惆怅之情</a:t>
            </a:r>
            <a:endParaRPr lang="zh-CN" altLang="en-US" sz="2400" b="1">
              <a:solidFill>
                <a:srgbClr val="FF5050"/>
              </a:solidFill>
            </a:endParaRPr>
          </a:p>
        </p:txBody>
      </p:sp>
      <p:sp>
        <p:nvSpPr>
          <p:cNvPr id="64535" name="Line 24">
            <a:hlinkClick r:id="rId1" action="ppaction://hlinksldjump"/>
          </p:cNvPr>
          <p:cNvSpPr>
            <a:spLocks noChangeShapeType="1"/>
          </p:cNvSpPr>
          <p:nvPr/>
        </p:nvSpPr>
        <p:spPr bwMode="auto">
          <a:xfrm flipH="1">
            <a:off x="8089900" y="6705600"/>
            <a:ext cx="685800" cy="0"/>
          </a:xfrm>
          <a:prstGeom prst="line">
            <a:avLst/>
          </a:prstGeom>
          <a:noFill/>
          <a:ln w="762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 calcmode="lin" valueType="num">
                                      <p:cBhvr additive="base">
                                        <p:cTn id="7" dur="5000" fill="hold"/>
                                        <p:tgtEl>
                                          <p:spTgt spid="52227"/>
                                        </p:tgtEl>
                                        <p:attrNameLst>
                                          <p:attrName>ppt_x</p:attrName>
                                        </p:attrNameLst>
                                      </p:cBhvr>
                                      <p:tavLst>
                                        <p:tav tm="0">
                                          <p:val>
                                            <p:strVal val="0-#ppt_w/2"/>
                                          </p:val>
                                        </p:tav>
                                        <p:tav tm="100000">
                                          <p:val>
                                            <p:strVal val="#ppt_x"/>
                                          </p:val>
                                        </p:tav>
                                      </p:tavLst>
                                    </p:anim>
                                    <p:anim calcmode="lin" valueType="num">
                                      <p:cBhvr additive="base">
                                        <p:cTn id="8" dur="5000" fill="hold"/>
                                        <p:tgtEl>
                                          <p:spTgt spid="522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2" fill="hold" grpId="0" nodeType="clickEffect">
                                  <p:stCondLst>
                                    <p:cond delay="0"/>
                                  </p:stCondLst>
                                  <p:childTnLst>
                                    <p:set>
                                      <p:cBhvr>
                                        <p:cTn id="12" dur="1" fill="hold">
                                          <p:stCondLst>
                                            <p:cond delay="0"/>
                                          </p:stCondLst>
                                        </p:cTn>
                                        <p:tgtEl>
                                          <p:spTgt spid="52228"/>
                                        </p:tgtEl>
                                        <p:attrNameLst>
                                          <p:attrName>style.visibility</p:attrName>
                                        </p:attrNameLst>
                                      </p:cBhvr>
                                      <p:to>
                                        <p:strVal val="visible"/>
                                      </p:to>
                                    </p:set>
                                    <p:anim calcmode="lin" valueType="num">
                                      <p:cBhvr additive="base">
                                        <p:cTn id="13" dur="5000" fill="hold"/>
                                        <p:tgtEl>
                                          <p:spTgt spid="52228"/>
                                        </p:tgtEl>
                                        <p:attrNameLst>
                                          <p:attrName>ppt_x</p:attrName>
                                        </p:attrNameLst>
                                      </p:cBhvr>
                                      <p:tavLst>
                                        <p:tav tm="0">
                                          <p:val>
                                            <p:strVal val="1+#ppt_w/2"/>
                                          </p:val>
                                        </p:tav>
                                        <p:tav tm="100000">
                                          <p:val>
                                            <p:strVal val="#ppt_x"/>
                                          </p:val>
                                        </p:tav>
                                      </p:tavLst>
                                    </p:anim>
                                    <p:anim calcmode="lin" valueType="num">
                                      <p:cBhvr additive="base">
                                        <p:cTn id="14" dur="5000" fill="hold"/>
                                        <p:tgtEl>
                                          <p:spTgt spid="5222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2229"/>
                                        </p:tgtEl>
                                        <p:attrNameLst>
                                          <p:attrName>style.visibility</p:attrName>
                                        </p:attrNameLst>
                                      </p:cBhvr>
                                      <p:to>
                                        <p:strVal val="visible"/>
                                      </p:to>
                                    </p:set>
                                    <p:anim calcmode="lin" valueType="num">
                                      <p:cBhvr additive="base">
                                        <p:cTn id="19" dur="500" fill="hold"/>
                                        <p:tgtEl>
                                          <p:spTgt spid="52229"/>
                                        </p:tgtEl>
                                        <p:attrNameLst>
                                          <p:attrName>ppt_x</p:attrName>
                                        </p:attrNameLst>
                                      </p:cBhvr>
                                      <p:tavLst>
                                        <p:tav tm="0">
                                          <p:val>
                                            <p:strVal val="0-#ppt_w/2"/>
                                          </p:val>
                                        </p:tav>
                                        <p:tav tm="100000">
                                          <p:val>
                                            <p:strVal val="#ppt_x"/>
                                          </p:val>
                                        </p:tav>
                                      </p:tavLst>
                                    </p:anim>
                                    <p:anim calcmode="lin" valueType="num">
                                      <p:cBhvr additive="base">
                                        <p:cTn id="20" dur="500" fill="hold"/>
                                        <p:tgtEl>
                                          <p:spTgt spid="5222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2237"/>
                                        </p:tgtEl>
                                        <p:attrNameLst>
                                          <p:attrName>style.visibility</p:attrName>
                                        </p:attrNameLst>
                                      </p:cBhvr>
                                      <p:to>
                                        <p:strVal val="visible"/>
                                      </p:to>
                                    </p:set>
                                    <p:anim calcmode="lin" valueType="num">
                                      <p:cBhvr additive="base">
                                        <p:cTn id="25" dur="500" fill="hold"/>
                                        <p:tgtEl>
                                          <p:spTgt spid="52237"/>
                                        </p:tgtEl>
                                        <p:attrNameLst>
                                          <p:attrName>ppt_x</p:attrName>
                                        </p:attrNameLst>
                                      </p:cBhvr>
                                      <p:tavLst>
                                        <p:tav tm="0">
                                          <p:val>
                                            <p:strVal val="1+#ppt_w/2"/>
                                          </p:val>
                                        </p:tav>
                                        <p:tav tm="100000">
                                          <p:val>
                                            <p:strVal val="#ppt_x"/>
                                          </p:val>
                                        </p:tav>
                                      </p:tavLst>
                                    </p:anim>
                                    <p:anim calcmode="lin" valueType="num">
                                      <p:cBhvr additive="base">
                                        <p:cTn id="26" dur="500" fill="hold"/>
                                        <p:tgtEl>
                                          <p:spTgt spid="5223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8" fill="hold" grpId="0" nodeType="clickEffect">
                                  <p:stCondLst>
                                    <p:cond delay="0"/>
                                  </p:stCondLst>
                                  <p:childTnLst>
                                    <p:set>
                                      <p:cBhvr>
                                        <p:cTn id="30" dur="1" fill="hold">
                                          <p:stCondLst>
                                            <p:cond delay="0"/>
                                          </p:stCondLst>
                                        </p:cTn>
                                        <p:tgtEl>
                                          <p:spTgt spid="52230"/>
                                        </p:tgtEl>
                                        <p:attrNameLst>
                                          <p:attrName>style.visibility</p:attrName>
                                        </p:attrNameLst>
                                      </p:cBhvr>
                                      <p:to>
                                        <p:strVal val="visible"/>
                                      </p:to>
                                    </p:set>
                                    <p:anim calcmode="lin" valueType="num">
                                      <p:cBhvr additive="base">
                                        <p:cTn id="31" dur="5000" fill="hold"/>
                                        <p:tgtEl>
                                          <p:spTgt spid="52230"/>
                                        </p:tgtEl>
                                        <p:attrNameLst>
                                          <p:attrName>ppt_x</p:attrName>
                                        </p:attrNameLst>
                                      </p:cBhvr>
                                      <p:tavLst>
                                        <p:tav tm="0">
                                          <p:val>
                                            <p:strVal val="0-#ppt_w/2"/>
                                          </p:val>
                                        </p:tav>
                                        <p:tav tm="100000">
                                          <p:val>
                                            <p:strVal val="#ppt_x"/>
                                          </p:val>
                                        </p:tav>
                                      </p:tavLst>
                                    </p:anim>
                                    <p:anim calcmode="lin" valueType="num">
                                      <p:cBhvr additive="base">
                                        <p:cTn id="32" dur="5000" fill="hold"/>
                                        <p:tgtEl>
                                          <p:spTgt spid="5223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2231"/>
                                        </p:tgtEl>
                                        <p:attrNameLst>
                                          <p:attrName>style.visibility</p:attrName>
                                        </p:attrNameLst>
                                      </p:cBhvr>
                                      <p:to>
                                        <p:strVal val="visible"/>
                                      </p:to>
                                    </p:set>
                                    <p:anim calcmode="lin" valueType="num">
                                      <p:cBhvr additive="base">
                                        <p:cTn id="37" dur="500" fill="hold"/>
                                        <p:tgtEl>
                                          <p:spTgt spid="52231"/>
                                        </p:tgtEl>
                                        <p:attrNameLst>
                                          <p:attrName>ppt_x</p:attrName>
                                        </p:attrNameLst>
                                      </p:cBhvr>
                                      <p:tavLst>
                                        <p:tav tm="0">
                                          <p:val>
                                            <p:strVal val="0-#ppt_w/2"/>
                                          </p:val>
                                        </p:tav>
                                        <p:tav tm="100000">
                                          <p:val>
                                            <p:strVal val="#ppt_x"/>
                                          </p:val>
                                        </p:tav>
                                      </p:tavLst>
                                    </p:anim>
                                    <p:anim calcmode="lin" valueType="num">
                                      <p:cBhvr additive="base">
                                        <p:cTn id="38" dur="500" fill="hold"/>
                                        <p:tgtEl>
                                          <p:spTgt spid="5223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7" presetClass="entr" presetSubtype="8" fill="hold" grpId="0" nodeType="clickEffect">
                                  <p:stCondLst>
                                    <p:cond delay="0"/>
                                  </p:stCondLst>
                                  <p:childTnLst>
                                    <p:set>
                                      <p:cBhvr>
                                        <p:cTn id="42" dur="1" fill="hold">
                                          <p:stCondLst>
                                            <p:cond delay="0"/>
                                          </p:stCondLst>
                                        </p:cTn>
                                        <p:tgtEl>
                                          <p:spTgt spid="52232"/>
                                        </p:tgtEl>
                                        <p:attrNameLst>
                                          <p:attrName>style.visibility</p:attrName>
                                        </p:attrNameLst>
                                      </p:cBhvr>
                                      <p:to>
                                        <p:strVal val="visible"/>
                                      </p:to>
                                    </p:set>
                                    <p:anim calcmode="lin" valueType="num">
                                      <p:cBhvr additive="base">
                                        <p:cTn id="43" dur="5000" fill="hold"/>
                                        <p:tgtEl>
                                          <p:spTgt spid="52232"/>
                                        </p:tgtEl>
                                        <p:attrNameLst>
                                          <p:attrName>ppt_x</p:attrName>
                                        </p:attrNameLst>
                                      </p:cBhvr>
                                      <p:tavLst>
                                        <p:tav tm="0">
                                          <p:val>
                                            <p:strVal val="0-#ppt_w/2"/>
                                          </p:val>
                                        </p:tav>
                                        <p:tav tm="100000">
                                          <p:val>
                                            <p:strVal val="#ppt_x"/>
                                          </p:val>
                                        </p:tav>
                                      </p:tavLst>
                                    </p:anim>
                                    <p:anim calcmode="lin" valueType="num">
                                      <p:cBhvr additive="base">
                                        <p:cTn id="44" dur="5000" fill="hold"/>
                                        <p:tgtEl>
                                          <p:spTgt spid="5223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52233"/>
                                        </p:tgtEl>
                                        <p:attrNameLst>
                                          <p:attrName>style.visibility</p:attrName>
                                        </p:attrNameLst>
                                      </p:cBhvr>
                                      <p:to>
                                        <p:strVal val="visible"/>
                                      </p:to>
                                    </p:set>
                                    <p:anim calcmode="lin" valueType="num">
                                      <p:cBhvr additive="base">
                                        <p:cTn id="49" dur="500" fill="hold"/>
                                        <p:tgtEl>
                                          <p:spTgt spid="52233"/>
                                        </p:tgtEl>
                                        <p:attrNameLst>
                                          <p:attrName>ppt_x</p:attrName>
                                        </p:attrNameLst>
                                      </p:cBhvr>
                                      <p:tavLst>
                                        <p:tav tm="0">
                                          <p:val>
                                            <p:strVal val="1+#ppt_w/2"/>
                                          </p:val>
                                        </p:tav>
                                        <p:tav tm="100000">
                                          <p:val>
                                            <p:strVal val="#ppt_x"/>
                                          </p:val>
                                        </p:tav>
                                      </p:tavLst>
                                    </p:anim>
                                    <p:anim calcmode="lin" valueType="num">
                                      <p:cBhvr additive="base">
                                        <p:cTn id="50" dur="500" fill="hold"/>
                                        <p:tgtEl>
                                          <p:spTgt spid="5223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7" presetClass="entr" presetSubtype="2" fill="hold" grpId="0" nodeType="clickEffect">
                                  <p:stCondLst>
                                    <p:cond delay="0"/>
                                  </p:stCondLst>
                                  <p:childTnLst>
                                    <p:set>
                                      <p:cBhvr>
                                        <p:cTn id="54" dur="1" fill="hold">
                                          <p:stCondLst>
                                            <p:cond delay="0"/>
                                          </p:stCondLst>
                                        </p:cTn>
                                        <p:tgtEl>
                                          <p:spTgt spid="52234"/>
                                        </p:tgtEl>
                                        <p:attrNameLst>
                                          <p:attrName>style.visibility</p:attrName>
                                        </p:attrNameLst>
                                      </p:cBhvr>
                                      <p:to>
                                        <p:strVal val="visible"/>
                                      </p:to>
                                    </p:set>
                                    <p:anim calcmode="lin" valueType="num">
                                      <p:cBhvr additive="base">
                                        <p:cTn id="55" dur="5000" fill="hold"/>
                                        <p:tgtEl>
                                          <p:spTgt spid="52234"/>
                                        </p:tgtEl>
                                        <p:attrNameLst>
                                          <p:attrName>ppt_x</p:attrName>
                                        </p:attrNameLst>
                                      </p:cBhvr>
                                      <p:tavLst>
                                        <p:tav tm="0">
                                          <p:val>
                                            <p:strVal val="1+#ppt_w/2"/>
                                          </p:val>
                                        </p:tav>
                                        <p:tav tm="100000">
                                          <p:val>
                                            <p:strVal val="#ppt_x"/>
                                          </p:val>
                                        </p:tav>
                                      </p:tavLst>
                                    </p:anim>
                                    <p:anim calcmode="lin" valueType="num">
                                      <p:cBhvr additive="base">
                                        <p:cTn id="56" dur="5000" fill="hold"/>
                                        <p:tgtEl>
                                          <p:spTgt spid="5223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52235"/>
                                        </p:tgtEl>
                                        <p:attrNameLst>
                                          <p:attrName>style.visibility</p:attrName>
                                        </p:attrNameLst>
                                      </p:cBhvr>
                                      <p:to>
                                        <p:strVal val="visible"/>
                                      </p:to>
                                    </p:set>
                                    <p:anim calcmode="lin" valueType="num">
                                      <p:cBhvr additive="base">
                                        <p:cTn id="61" dur="500" fill="hold"/>
                                        <p:tgtEl>
                                          <p:spTgt spid="52235"/>
                                        </p:tgtEl>
                                        <p:attrNameLst>
                                          <p:attrName>ppt_x</p:attrName>
                                        </p:attrNameLst>
                                      </p:cBhvr>
                                      <p:tavLst>
                                        <p:tav tm="0">
                                          <p:val>
                                            <p:strVal val="1+#ppt_w/2"/>
                                          </p:val>
                                        </p:tav>
                                        <p:tav tm="100000">
                                          <p:val>
                                            <p:strVal val="#ppt_x"/>
                                          </p:val>
                                        </p:tav>
                                      </p:tavLst>
                                    </p:anim>
                                    <p:anim calcmode="lin" valueType="num">
                                      <p:cBhvr additive="base">
                                        <p:cTn id="62" dur="500" fill="hold"/>
                                        <p:tgtEl>
                                          <p:spTgt spid="5223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7" presetClass="entr" presetSubtype="2" fill="hold" grpId="0" nodeType="clickEffect">
                                  <p:stCondLst>
                                    <p:cond delay="0"/>
                                  </p:stCondLst>
                                  <p:childTnLst>
                                    <p:set>
                                      <p:cBhvr>
                                        <p:cTn id="66" dur="1" fill="hold">
                                          <p:stCondLst>
                                            <p:cond delay="0"/>
                                          </p:stCondLst>
                                        </p:cTn>
                                        <p:tgtEl>
                                          <p:spTgt spid="52236"/>
                                        </p:tgtEl>
                                        <p:attrNameLst>
                                          <p:attrName>style.visibility</p:attrName>
                                        </p:attrNameLst>
                                      </p:cBhvr>
                                      <p:to>
                                        <p:strVal val="visible"/>
                                      </p:to>
                                    </p:set>
                                    <p:anim calcmode="lin" valueType="num">
                                      <p:cBhvr additive="base">
                                        <p:cTn id="67" dur="5000" fill="hold"/>
                                        <p:tgtEl>
                                          <p:spTgt spid="52236"/>
                                        </p:tgtEl>
                                        <p:attrNameLst>
                                          <p:attrName>ppt_x</p:attrName>
                                        </p:attrNameLst>
                                      </p:cBhvr>
                                      <p:tavLst>
                                        <p:tav tm="0">
                                          <p:val>
                                            <p:strVal val="1+#ppt_w/2"/>
                                          </p:val>
                                        </p:tav>
                                        <p:tav tm="100000">
                                          <p:val>
                                            <p:strVal val="#ppt_x"/>
                                          </p:val>
                                        </p:tav>
                                      </p:tavLst>
                                    </p:anim>
                                    <p:anim calcmode="lin" valueType="num">
                                      <p:cBhvr additive="base">
                                        <p:cTn id="68" dur="5000" fill="hold"/>
                                        <p:tgtEl>
                                          <p:spTgt spid="52236"/>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7" presetClass="entr" presetSubtype="2" fill="hold" grpId="0" nodeType="clickEffect">
                                  <p:stCondLst>
                                    <p:cond delay="0"/>
                                  </p:stCondLst>
                                  <p:childTnLst>
                                    <p:set>
                                      <p:cBhvr>
                                        <p:cTn id="72" dur="1" fill="hold">
                                          <p:stCondLst>
                                            <p:cond delay="0"/>
                                          </p:stCondLst>
                                        </p:cTn>
                                        <p:tgtEl>
                                          <p:spTgt spid="52238"/>
                                        </p:tgtEl>
                                        <p:attrNameLst>
                                          <p:attrName>style.visibility</p:attrName>
                                        </p:attrNameLst>
                                      </p:cBhvr>
                                      <p:to>
                                        <p:strVal val="visible"/>
                                      </p:to>
                                    </p:set>
                                    <p:anim calcmode="lin" valueType="num">
                                      <p:cBhvr additive="base">
                                        <p:cTn id="73" dur="5000" fill="hold"/>
                                        <p:tgtEl>
                                          <p:spTgt spid="52238"/>
                                        </p:tgtEl>
                                        <p:attrNameLst>
                                          <p:attrName>ppt_x</p:attrName>
                                        </p:attrNameLst>
                                      </p:cBhvr>
                                      <p:tavLst>
                                        <p:tav tm="0">
                                          <p:val>
                                            <p:strVal val="1+#ppt_w/2"/>
                                          </p:val>
                                        </p:tav>
                                        <p:tav tm="100000">
                                          <p:val>
                                            <p:strVal val="#ppt_x"/>
                                          </p:val>
                                        </p:tav>
                                      </p:tavLst>
                                    </p:anim>
                                    <p:anim calcmode="lin" valueType="num">
                                      <p:cBhvr additive="base">
                                        <p:cTn id="74" dur="5000" fill="hold"/>
                                        <p:tgtEl>
                                          <p:spTgt spid="5223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52239"/>
                                        </p:tgtEl>
                                        <p:attrNameLst>
                                          <p:attrName>style.visibility</p:attrName>
                                        </p:attrNameLst>
                                      </p:cBhvr>
                                      <p:to>
                                        <p:strVal val="visible"/>
                                      </p:to>
                                    </p:set>
                                    <p:anim calcmode="lin" valueType="num">
                                      <p:cBhvr additive="base">
                                        <p:cTn id="79" dur="500" fill="hold"/>
                                        <p:tgtEl>
                                          <p:spTgt spid="52239"/>
                                        </p:tgtEl>
                                        <p:attrNameLst>
                                          <p:attrName>ppt_x</p:attrName>
                                        </p:attrNameLst>
                                      </p:cBhvr>
                                      <p:tavLst>
                                        <p:tav tm="0">
                                          <p:val>
                                            <p:strVal val="1+#ppt_w/2"/>
                                          </p:val>
                                        </p:tav>
                                        <p:tav tm="100000">
                                          <p:val>
                                            <p:strVal val="#ppt_x"/>
                                          </p:val>
                                        </p:tav>
                                      </p:tavLst>
                                    </p:anim>
                                    <p:anim calcmode="lin" valueType="num">
                                      <p:cBhvr additive="base">
                                        <p:cTn id="80" dur="500" fill="hold"/>
                                        <p:tgtEl>
                                          <p:spTgt spid="52239"/>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7" presetClass="entr" presetSubtype="2" fill="hold" grpId="0" nodeType="clickEffect">
                                  <p:stCondLst>
                                    <p:cond delay="0"/>
                                  </p:stCondLst>
                                  <p:childTnLst>
                                    <p:set>
                                      <p:cBhvr>
                                        <p:cTn id="84" dur="1" fill="hold">
                                          <p:stCondLst>
                                            <p:cond delay="0"/>
                                          </p:stCondLst>
                                        </p:cTn>
                                        <p:tgtEl>
                                          <p:spTgt spid="52240"/>
                                        </p:tgtEl>
                                        <p:attrNameLst>
                                          <p:attrName>style.visibility</p:attrName>
                                        </p:attrNameLst>
                                      </p:cBhvr>
                                      <p:to>
                                        <p:strVal val="visible"/>
                                      </p:to>
                                    </p:set>
                                    <p:anim calcmode="lin" valueType="num">
                                      <p:cBhvr additive="base">
                                        <p:cTn id="85" dur="5000" fill="hold"/>
                                        <p:tgtEl>
                                          <p:spTgt spid="52240"/>
                                        </p:tgtEl>
                                        <p:attrNameLst>
                                          <p:attrName>ppt_x</p:attrName>
                                        </p:attrNameLst>
                                      </p:cBhvr>
                                      <p:tavLst>
                                        <p:tav tm="0">
                                          <p:val>
                                            <p:strVal val="1+#ppt_w/2"/>
                                          </p:val>
                                        </p:tav>
                                        <p:tav tm="100000">
                                          <p:val>
                                            <p:strVal val="#ppt_x"/>
                                          </p:val>
                                        </p:tav>
                                      </p:tavLst>
                                    </p:anim>
                                    <p:anim calcmode="lin" valueType="num">
                                      <p:cBhvr additive="base">
                                        <p:cTn id="86" dur="5000" fill="hold"/>
                                        <p:tgtEl>
                                          <p:spTgt spid="5224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52241"/>
                                        </p:tgtEl>
                                        <p:attrNameLst>
                                          <p:attrName>style.visibility</p:attrName>
                                        </p:attrNameLst>
                                      </p:cBhvr>
                                      <p:to>
                                        <p:strVal val="visible"/>
                                      </p:to>
                                    </p:set>
                                    <p:anim calcmode="lin" valueType="num">
                                      <p:cBhvr additive="base">
                                        <p:cTn id="91" dur="500" fill="hold"/>
                                        <p:tgtEl>
                                          <p:spTgt spid="52241"/>
                                        </p:tgtEl>
                                        <p:attrNameLst>
                                          <p:attrName>ppt_x</p:attrName>
                                        </p:attrNameLst>
                                      </p:cBhvr>
                                      <p:tavLst>
                                        <p:tav tm="0">
                                          <p:val>
                                            <p:strVal val="1+#ppt_w/2"/>
                                          </p:val>
                                        </p:tav>
                                        <p:tav tm="100000">
                                          <p:val>
                                            <p:strVal val="#ppt_x"/>
                                          </p:val>
                                        </p:tav>
                                      </p:tavLst>
                                    </p:anim>
                                    <p:anim calcmode="lin" valueType="num">
                                      <p:cBhvr additive="base">
                                        <p:cTn id="92" dur="500" fill="hold"/>
                                        <p:tgtEl>
                                          <p:spTgt spid="52241"/>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7" presetClass="entr" presetSubtype="2" fill="hold" grpId="0" nodeType="clickEffect">
                                  <p:stCondLst>
                                    <p:cond delay="0"/>
                                  </p:stCondLst>
                                  <p:childTnLst>
                                    <p:set>
                                      <p:cBhvr>
                                        <p:cTn id="96" dur="1" fill="hold">
                                          <p:stCondLst>
                                            <p:cond delay="0"/>
                                          </p:stCondLst>
                                        </p:cTn>
                                        <p:tgtEl>
                                          <p:spTgt spid="52242"/>
                                        </p:tgtEl>
                                        <p:attrNameLst>
                                          <p:attrName>style.visibility</p:attrName>
                                        </p:attrNameLst>
                                      </p:cBhvr>
                                      <p:to>
                                        <p:strVal val="visible"/>
                                      </p:to>
                                    </p:set>
                                    <p:anim calcmode="lin" valueType="num">
                                      <p:cBhvr additive="base">
                                        <p:cTn id="97" dur="5000" fill="hold"/>
                                        <p:tgtEl>
                                          <p:spTgt spid="52242"/>
                                        </p:tgtEl>
                                        <p:attrNameLst>
                                          <p:attrName>ppt_x</p:attrName>
                                        </p:attrNameLst>
                                      </p:cBhvr>
                                      <p:tavLst>
                                        <p:tav tm="0">
                                          <p:val>
                                            <p:strVal val="1+#ppt_w/2"/>
                                          </p:val>
                                        </p:tav>
                                        <p:tav tm="100000">
                                          <p:val>
                                            <p:strVal val="#ppt_x"/>
                                          </p:val>
                                        </p:tav>
                                      </p:tavLst>
                                    </p:anim>
                                    <p:anim calcmode="lin" valueType="num">
                                      <p:cBhvr additive="base">
                                        <p:cTn id="98" dur="5000" fill="hold"/>
                                        <p:tgtEl>
                                          <p:spTgt spid="52242"/>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52243"/>
                                        </p:tgtEl>
                                        <p:attrNameLst>
                                          <p:attrName>style.visibility</p:attrName>
                                        </p:attrNameLst>
                                      </p:cBhvr>
                                      <p:to>
                                        <p:strVal val="visible"/>
                                      </p:to>
                                    </p:set>
                                    <p:anim calcmode="lin" valueType="num">
                                      <p:cBhvr additive="base">
                                        <p:cTn id="103" dur="500" fill="hold"/>
                                        <p:tgtEl>
                                          <p:spTgt spid="52243"/>
                                        </p:tgtEl>
                                        <p:attrNameLst>
                                          <p:attrName>ppt_x</p:attrName>
                                        </p:attrNameLst>
                                      </p:cBhvr>
                                      <p:tavLst>
                                        <p:tav tm="0">
                                          <p:val>
                                            <p:strVal val="0-#ppt_w/2"/>
                                          </p:val>
                                        </p:tav>
                                        <p:tav tm="100000">
                                          <p:val>
                                            <p:strVal val="#ppt_x"/>
                                          </p:val>
                                        </p:tav>
                                      </p:tavLst>
                                    </p:anim>
                                    <p:anim calcmode="lin" valueType="num">
                                      <p:cBhvr additive="base">
                                        <p:cTn id="104" dur="500" fill="hold"/>
                                        <p:tgtEl>
                                          <p:spTgt spid="52243"/>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2" fill="hold" grpId="0" nodeType="clickEffect">
                                  <p:stCondLst>
                                    <p:cond delay="0"/>
                                  </p:stCondLst>
                                  <p:childTnLst>
                                    <p:set>
                                      <p:cBhvr>
                                        <p:cTn id="108" dur="1" fill="hold">
                                          <p:stCondLst>
                                            <p:cond delay="0"/>
                                          </p:stCondLst>
                                        </p:cTn>
                                        <p:tgtEl>
                                          <p:spTgt spid="52244"/>
                                        </p:tgtEl>
                                        <p:attrNameLst>
                                          <p:attrName>style.visibility</p:attrName>
                                        </p:attrNameLst>
                                      </p:cBhvr>
                                      <p:to>
                                        <p:strVal val="visible"/>
                                      </p:to>
                                    </p:set>
                                    <p:anim calcmode="lin" valueType="num">
                                      <p:cBhvr additive="base">
                                        <p:cTn id="109" dur="500" fill="hold"/>
                                        <p:tgtEl>
                                          <p:spTgt spid="52244"/>
                                        </p:tgtEl>
                                        <p:attrNameLst>
                                          <p:attrName>ppt_x</p:attrName>
                                        </p:attrNameLst>
                                      </p:cBhvr>
                                      <p:tavLst>
                                        <p:tav tm="0">
                                          <p:val>
                                            <p:strVal val="1+#ppt_w/2"/>
                                          </p:val>
                                        </p:tav>
                                        <p:tav tm="100000">
                                          <p:val>
                                            <p:strVal val="#ppt_x"/>
                                          </p:val>
                                        </p:tav>
                                      </p:tavLst>
                                    </p:anim>
                                    <p:anim calcmode="lin" valueType="num">
                                      <p:cBhvr additive="base">
                                        <p:cTn id="110" dur="500" fill="hold"/>
                                        <p:tgtEl>
                                          <p:spTgt spid="52244"/>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7" presetClass="entr" presetSubtype="4" fill="hold" grpId="0" nodeType="clickEffect">
                                  <p:stCondLst>
                                    <p:cond delay="0"/>
                                  </p:stCondLst>
                                  <p:childTnLst>
                                    <p:set>
                                      <p:cBhvr>
                                        <p:cTn id="114" dur="1" fill="hold">
                                          <p:stCondLst>
                                            <p:cond delay="0"/>
                                          </p:stCondLst>
                                        </p:cTn>
                                        <p:tgtEl>
                                          <p:spTgt spid="52245"/>
                                        </p:tgtEl>
                                        <p:attrNameLst>
                                          <p:attrName>style.visibility</p:attrName>
                                        </p:attrNameLst>
                                      </p:cBhvr>
                                      <p:to>
                                        <p:strVal val="visible"/>
                                      </p:to>
                                    </p:set>
                                    <p:anim calcmode="lin" valueType="num">
                                      <p:cBhvr additive="base">
                                        <p:cTn id="115" dur="5000" fill="hold"/>
                                        <p:tgtEl>
                                          <p:spTgt spid="52245"/>
                                        </p:tgtEl>
                                        <p:attrNameLst>
                                          <p:attrName>ppt_x</p:attrName>
                                        </p:attrNameLst>
                                      </p:cBhvr>
                                      <p:tavLst>
                                        <p:tav tm="0">
                                          <p:val>
                                            <p:strVal val="#ppt_x"/>
                                          </p:val>
                                        </p:tav>
                                        <p:tav tm="100000">
                                          <p:val>
                                            <p:strVal val="#ppt_x"/>
                                          </p:val>
                                        </p:tav>
                                      </p:tavLst>
                                    </p:anim>
                                    <p:anim calcmode="lin" valueType="num">
                                      <p:cBhvr additive="base">
                                        <p:cTn id="116" dur="5000" fill="hold"/>
                                        <p:tgtEl>
                                          <p:spTgt spid="52245"/>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52247"/>
                                        </p:tgtEl>
                                        <p:attrNameLst>
                                          <p:attrName>style.visibility</p:attrName>
                                        </p:attrNameLst>
                                      </p:cBhvr>
                                      <p:to>
                                        <p:strVal val="visible"/>
                                      </p:to>
                                    </p:set>
                                    <p:anim calcmode="lin" valueType="num">
                                      <p:cBhvr additive="base">
                                        <p:cTn id="121" dur="500" fill="hold"/>
                                        <p:tgtEl>
                                          <p:spTgt spid="52247"/>
                                        </p:tgtEl>
                                        <p:attrNameLst>
                                          <p:attrName>ppt_x</p:attrName>
                                        </p:attrNameLst>
                                      </p:cBhvr>
                                      <p:tavLst>
                                        <p:tav tm="0">
                                          <p:val>
                                            <p:strVal val="#ppt_x"/>
                                          </p:val>
                                        </p:tav>
                                        <p:tav tm="100000">
                                          <p:val>
                                            <p:strVal val="#ppt_x"/>
                                          </p:val>
                                        </p:tav>
                                      </p:tavLst>
                                    </p:anim>
                                    <p:anim calcmode="lin" valueType="num">
                                      <p:cBhvr additive="base">
                                        <p:cTn id="122" dur="500" fill="hold"/>
                                        <p:tgtEl>
                                          <p:spTgt spid="522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2228" grpId="0"/>
      <p:bldP spid="52229" grpId="0" animBg="1"/>
      <p:bldP spid="52230" grpId="0"/>
      <p:bldP spid="52231" grpId="0" animBg="1"/>
      <p:bldP spid="52232" grpId="0"/>
      <p:bldP spid="52233" grpId="0" animBg="1"/>
      <p:bldP spid="52234" grpId="0"/>
      <p:bldP spid="52235" grpId="0" animBg="1"/>
      <p:bldP spid="52236" grpId="0"/>
      <p:bldP spid="52237" grpId="0" animBg="1"/>
      <p:bldP spid="52238" grpId="0"/>
      <p:bldP spid="52239" grpId="0" animBg="1"/>
      <p:bldP spid="52240" grpId="0"/>
      <p:bldP spid="52241" grpId="0" animBg="1"/>
      <p:bldP spid="52242" grpId="0"/>
      <p:bldP spid="52243" grpId="0" animBg="1"/>
      <p:bldP spid="52244" grpId="0" animBg="1"/>
      <p:bldP spid="52245" grpId="0"/>
      <p:bldP spid="5224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1"/>
            <a:ext cx="8229600" cy="4032447"/>
          </a:xfrm>
        </p:spPr>
        <p:txBody>
          <a:bodyPr>
            <a:normAutofit fontScale="85000" lnSpcReduction="10000"/>
          </a:bodyPr>
          <a:lstStyle/>
          <a:p>
            <a:pPr marL="0" indent="0">
              <a:lnSpc>
                <a:spcPct val="160000"/>
              </a:lnSpc>
              <a:buNone/>
            </a:pPr>
            <a:r>
              <a:rPr lang="zh-CN" altLang="zh-CN" sz="2800" dirty="0" smtClean="0">
                <a:solidFill>
                  <a:srgbClr val="FF0000"/>
                </a:solidFill>
                <a:latin typeface="微软雅黑" panose="020B0503020204020204" pitchFamily="34" charset="-122"/>
                <a:ea typeface="微软雅黑" panose="020B0503020204020204" pitchFamily="34" charset="-122"/>
              </a:rPr>
              <a:t>情景交融</a:t>
            </a:r>
            <a:r>
              <a:rPr lang="zh-CN" altLang="zh-CN" sz="2800" dirty="0">
                <a:solidFill>
                  <a:srgbClr val="FF0000"/>
                </a:solidFill>
                <a:latin typeface="微软雅黑" panose="020B0503020204020204" pitchFamily="34" charset="-122"/>
                <a:ea typeface="微软雅黑" panose="020B0503020204020204" pitchFamily="34" charset="-122"/>
              </a:rPr>
              <a:t>，充满奇思妙想</a:t>
            </a:r>
            <a:r>
              <a:rPr lang="zh-CN" altLang="zh-CN" sz="2800" dirty="0" smtClean="0">
                <a:solidFill>
                  <a:srgbClr val="FF0000"/>
                </a:solidFill>
                <a:latin typeface="微软雅黑" panose="020B0503020204020204" pitchFamily="34" charset="-122"/>
                <a:ea typeface="微软雅黑" panose="020B0503020204020204" pitchFamily="34" charset="-122"/>
              </a:rPr>
              <a:t>。</a:t>
            </a:r>
            <a:endParaRPr lang="en-US" altLang="zh-CN" sz="2800" dirty="0" smtClean="0">
              <a:solidFill>
                <a:srgbClr val="FF0000"/>
              </a:solidFill>
              <a:latin typeface="微软雅黑" panose="020B0503020204020204" pitchFamily="34" charset="-122"/>
              <a:ea typeface="微软雅黑" panose="020B0503020204020204" pitchFamily="34" charset="-122"/>
            </a:endParaRPr>
          </a:p>
          <a:p>
            <a:pPr marL="0" indent="0">
              <a:lnSpc>
                <a:spcPct val="160000"/>
              </a:lnSpc>
              <a:buNone/>
            </a:pPr>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本</a:t>
            </a:r>
            <a:r>
              <a:rPr lang="zh-CN" altLang="zh-CN" sz="2800" dirty="0">
                <a:latin typeface="微软雅黑" panose="020B0503020204020204" pitchFamily="34" charset="-122"/>
                <a:ea typeface="微软雅黑" panose="020B0503020204020204" pitchFamily="34" charset="-122"/>
              </a:rPr>
              <a:t>诗紧扣“雪”字生发奇思妙想。诗中虽只有四处写到“雪”字，但诗句中处处含“雪”。雪是写景的中心，雪景衬托送别之情，送别的场面又体现了雪景，情景交融，匠心独具。诗人笔下的雪景，既有大笔挥洒，又有细笔描绘。诗人运用奇特的想象，营造了优美壮观的意境。全诗气势宏大，风格奇特，想象丰富。</a:t>
            </a:r>
            <a:endParaRPr lang="zh-CN" altLang="zh-CN" sz="2800" dirty="0">
              <a:latin typeface="微软雅黑" panose="020B0503020204020204" pitchFamily="34" charset="-122"/>
              <a:ea typeface="微软雅黑" panose="020B0503020204020204" pitchFamily="34" charset="-122"/>
            </a:endParaRPr>
          </a:p>
          <a:p>
            <a:pPr>
              <a:lnSpc>
                <a:spcPct val="150000"/>
              </a:lnSpc>
              <a:buNone/>
            </a:pPr>
            <a:endParaRPr lang="zh-CN" altLang="en-US" sz="2800" dirty="0" smtClean="0">
              <a:latin typeface="微软雅黑" panose="020B0503020204020204" pitchFamily="34" charset="-122"/>
              <a:ea typeface="微软雅黑" panose="020B0503020204020204" pitchFamily="34" charset="-122"/>
            </a:endParaRPr>
          </a:p>
          <a:p>
            <a:pPr>
              <a:buNone/>
            </a:pPr>
            <a:endParaRPr lang="zh-CN" altLang="en-US" sz="2800" dirty="0" smtClean="0">
              <a:latin typeface="微软雅黑" panose="020B0503020204020204" pitchFamily="34" charset="-122"/>
              <a:ea typeface="微软雅黑" panose="020B0503020204020204" pitchFamily="34" charset="-122"/>
            </a:endParaRPr>
          </a:p>
          <a:p>
            <a:pPr>
              <a:buNone/>
            </a:pPr>
            <a:endParaRPr lang="zh-CN" altLang="en-US" sz="2800" dirty="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写作特色</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419100" y="1166455"/>
            <a:ext cx="8474075"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 hangingPunct="1">
              <a:spcBef>
                <a:spcPct val="50000"/>
              </a:spcBef>
              <a:buFont typeface="Arial" panose="020B0604020202020204" pitchFamily="34" charset="0"/>
              <a:buNone/>
            </a:pPr>
            <a:r>
              <a:rPr lang="zh-CN" altLang="en-US" sz="3600" b="1" dirty="0">
                <a:solidFill>
                  <a:srgbClr val="003399"/>
                </a:solidFill>
                <a:latin typeface="Times New Roman" panose="02020603050405020304" pitchFamily="18" charset="0"/>
                <a:ea typeface="隶书" pitchFamily="49" charset="-122"/>
              </a:rPr>
              <a:t>小结：</a:t>
            </a:r>
            <a:endParaRPr lang="zh-CN" altLang="en-US" sz="3600" b="1" dirty="0">
              <a:solidFill>
                <a:srgbClr val="003399"/>
              </a:solidFill>
              <a:latin typeface="Times New Roman" panose="02020603050405020304" pitchFamily="18" charset="0"/>
              <a:ea typeface="隶书" pitchFamily="49" charset="-122"/>
            </a:endParaRPr>
          </a:p>
          <a:p>
            <a:pPr eaLnBrk="1" fontAlgn="b" hangingPunct="1">
              <a:spcBef>
                <a:spcPct val="50000"/>
              </a:spcBef>
              <a:buFont typeface="Arial" panose="020B0604020202020204" pitchFamily="34" charset="0"/>
              <a:buNone/>
            </a:pPr>
            <a:r>
              <a:rPr lang="zh-CN" altLang="en-US" sz="3600" b="1" dirty="0">
                <a:solidFill>
                  <a:srgbClr val="FF0000"/>
                </a:solidFill>
                <a:latin typeface="Times New Roman" panose="02020603050405020304" pitchFamily="18" charset="0"/>
                <a:ea typeface="隶书" pitchFamily="49" charset="-122"/>
              </a:rPr>
              <a:t>       </a:t>
            </a:r>
            <a:r>
              <a:rPr lang="zh-CN" altLang="en-US" sz="3600" b="1" dirty="0">
                <a:latin typeface="Times New Roman" panose="02020603050405020304" pitchFamily="18" charset="0"/>
                <a:ea typeface="隶书" pitchFamily="49" charset="-122"/>
              </a:rPr>
              <a:t> 这首咏雪送别诗，前十句从不同侧面写雪，后八句写送别。</a:t>
            </a:r>
            <a:r>
              <a:rPr lang="zh-CN" altLang="en-US" sz="3600" b="1" dirty="0">
                <a:solidFill>
                  <a:srgbClr val="FF3300"/>
                </a:solidFill>
                <a:latin typeface="Times New Roman" panose="02020603050405020304" pitchFamily="18" charset="0"/>
                <a:ea typeface="隶书" pitchFamily="49" charset="-122"/>
              </a:rPr>
              <a:t>全诗以“雪”为线索，以雪景衬托送别，送别中又描写雪景，情景交融。</a:t>
            </a:r>
            <a:r>
              <a:rPr lang="zh-CN" altLang="en-US" sz="3600" b="1" dirty="0">
                <a:latin typeface="Times New Roman" panose="02020603050405020304" pitchFamily="18" charset="0"/>
                <a:ea typeface="隶书" pitchFamily="49" charset="-122"/>
              </a:rPr>
              <a:t>诗在咏雪景的同时表现了雪中送友的真挚情谊，还传达出诗人独特奇妙的感受，意境鲜明壮伟，具有极强的艺术感染力。</a:t>
            </a:r>
            <a:endParaRPr lang="zh-CN" altLang="en-US" sz="3600" b="1"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dissolve">
                                      <p:cBhvr>
                                        <p:cTn id="7" dur="500"/>
                                        <p:tgtEl>
                                          <p:spTgt spid="53250"/>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448586" y="2276872"/>
            <a:ext cx="8245554" cy="979499"/>
          </a:xfrm>
          <a:prstGeom prst="rect">
            <a:avLst/>
          </a:prstGeom>
          <a:noFill/>
        </p:spPr>
        <p:txBody>
          <a:bodyPr wrap="square" rtlCol="0">
            <a:spAutoFit/>
          </a:bodyPr>
          <a:lstStyle/>
          <a:p>
            <a:pPr algn="ctr">
              <a:lnSpc>
                <a:spcPct val="150000"/>
              </a:lnSpc>
            </a:pPr>
            <a:r>
              <a:rPr lang="zh-CN" altLang="en-US" sz="4400" b="1" dirty="0" smtClean="0">
                <a:solidFill>
                  <a:srgbClr val="F60A75"/>
                </a:solidFill>
                <a:latin typeface="Times New Roman" panose="02020603050405020304" pitchFamily="18" charset="0"/>
                <a:cs typeface="Times New Roman" panose="02020603050405020304" pitchFamily="18" charset="0"/>
              </a:rPr>
              <a:t>南乡子</a:t>
            </a:r>
            <a:r>
              <a:rPr lang="en-US" altLang="zh-CN" sz="4400" b="1" dirty="0" smtClean="0">
                <a:solidFill>
                  <a:srgbClr val="F60A75"/>
                </a:solidFill>
                <a:latin typeface="Times New Roman" panose="02020603050405020304" pitchFamily="18" charset="0"/>
                <a:cs typeface="Times New Roman" panose="02020603050405020304" pitchFamily="18" charset="0"/>
              </a:rPr>
              <a:t>·</a:t>
            </a:r>
            <a:r>
              <a:rPr lang="zh-CN" altLang="en-US" sz="4400" b="1" dirty="0" smtClean="0">
                <a:solidFill>
                  <a:srgbClr val="F60A75"/>
                </a:solidFill>
                <a:latin typeface="Times New Roman" panose="02020603050405020304" pitchFamily="18" charset="0"/>
                <a:cs typeface="Times New Roman" panose="02020603050405020304" pitchFamily="18" charset="0"/>
              </a:rPr>
              <a:t>登京口北固亭有怀</a:t>
            </a:r>
            <a:endParaRPr lang="en-US" altLang="zh-CN" sz="4400" b="1" dirty="0" smtClean="0">
              <a:solidFill>
                <a:srgbClr val="F60A75"/>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09732" y="1302158"/>
            <a:ext cx="954026" cy="804674"/>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988840"/>
            <a:ext cx="8229600" cy="4669979"/>
          </a:xfrm>
        </p:spPr>
        <p:txBody>
          <a:bodyPr>
            <a:normAutofit/>
          </a:bodyPr>
          <a:lstStyle/>
          <a:p>
            <a:pPr marL="0" indent="720090">
              <a:lnSpc>
                <a:spcPct val="150000"/>
              </a:lnSpc>
              <a:spcBef>
                <a:spcPts val="0"/>
              </a:spcBef>
              <a:buNone/>
            </a:pPr>
            <a:r>
              <a:rPr lang="zh-CN" altLang="en-US" sz="2800" dirty="0" smtClean="0">
                <a:latin typeface="微软雅黑" panose="020B0503020204020204" pitchFamily="34" charset="-122"/>
                <a:ea typeface="微软雅黑" panose="020B0503020204020204" pitchFamily="34" charset="-122"/>
              </a:rPr>
              <a:t>辛弃疾（</a:t>
            </a:r>
            <a:r>
              <a:rPr lang="en-US" altLang="zh-CN" sz="2800" dirty="0" smtClean="0">
                <a:latin typeface="微软雅黑" panose="020B0503020204020204" pitchFamily="34" charset="-122"/>
                <a:ea typeface="微软雅黑" panose="020B0503020204020204" pitchFamily="34" charset="-122"/>
              </a:rPr>
              <a:t>1140—1207</a:t>
            </a:r>
            <a:r>
              <a:rPr lang="zh-CN" altLang="en-US" sz="2800" dirty="0" smtClean="0">
                <a:latin typeface="微软雅黑" panose="020B0503020204020204" pitchFamily="34" charset="-122"/>
                <a:ea typeface="微软雅黑" panose="020B0503020204020204" pitchFamily="34" charset="-122"/>
              </a:rPr>
              <a:t>），字幼安，号稼轩，历城（今山东济南）人，南宋词人，豪放派代表词人之一。其词题材广泛，风格多样，多抒写力图恢复国家统一的爱国情怀，倾诉壮志难酬的悲愤，对南宋统治集团的屈辱投降政策进行揭露和批判。著有</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稼轩长短句</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a:t>
            </a:r>
            <a:endParaRPr lang="zh-CN" altLang="en-US" sz="2800" dirty="0" smtClean="0">
              <a:latin typeface="微软雅黑" panose="020B0503020204020204" pitchFamily="34" charset="-122"/>
              <a:ea typeface="微软雅黑" panose="020B0503020204020204" pitchFamily="34" charset="-122"/>
            </a:endParaRPr>
          </a:p>
        </p:txBody>
      </p:sp>
      <p:sp>
        <p:nvSpPr>
          <p:cNvPr id="4" name="圆角矩形 3"/>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作者简介</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988840"/>
            <a:ext cx="8229600" cy="4669979"/>
          </a:xfrm>
        </p:spPr>
        <p:txBody>
          <a:bodyPr>
            <a:normAutofit/>
          </a:bodyPr>
          <a:lstStyle/>
          <a:p>
            <a:pPr marL="0" indent="720090">
              <a:lnSpc>
                <a:spcPct val="150000"/>
              </a:lnSpc>
              <a:spcBef>
                <a:spcPts val="0"/>
              </a:spcBef>
              <a:buNone/>
            </a:pPr>
            <a:r>
              <a:rPr lang="zh-CN" altLang="en-US" sz="2800" dirty="0" smtClean="0">
                <a:latin typeface="微软雅黑" panose="020B0503020204020204" pitchFamily="34" charset="-122"/>
                <a:ea typeface="微软雅黑" panose="020B0503020204020204" pitchFamily="34" charset="-122"/>
              </a:rPr>
              <a:t>宋宁宗嘉泰三年（</a:t>
            </a:r>
            <a:r>
              <a:rPr lang="en-US" altLang="zh-CN" sz="2800" dirty="0" smtClean="0">
                <a:latin typeface="微软雅黑" panose="020B0503020204020204" pitchFamily="34" charset="-122"/>
                <a:ea typeface="微软雅黑" panose="020B0503020204020204" pitchFamily="34" charset="-122"/>
              </a:rPr>
              <a:t>1203</a:t>
            </a:r>
            <a:r>
              <a:rPr lang="zh-CN" altLang="en-US" sz="2800" dirty="0" smtClean="0">
                <a:latin typeface="微软雅黑" panose="020B0503020204020204" pitchFamily="34" charset="-122"/>
                <a:ea typeface="微软雅黑" panose="020B0503020204020204" pitchFamily="34" charset="-122"/>
              </a:rPr>
              <a:t>）六月末，辛弃疾被起用为绍兴知府兼浙东安抚使。不久，他又被改派到镇江任知府。镇江，在历史上曾是英雄用武和建功立业之地，此时成了与金人对垒的第二道防线。辛弃疾在镇江登临北固亭时，触景生情，有感而发。这首词就是在这一背景下创作的。</a:t>
            </a:r>
            <a:endParaRPr lang="zh-CN" altLang="en-US" sz="2800" dirty="0">
              <a:latin typeface="微软雅黑" panose="020B0503020204020204" pitchFamily="34" charset="-122"/>
              <a:ea typeface="微软雅黑" panose="020B0503020204020204" pitchFamily="34" charset="-122"/>
            </a:endParaRPr>
          </a:p>
        </p:txBody>
      </p:sp>
      <p:sp>
        <p:nvSpPr>
          <p:cNvPr id="4" name="圆角矩形 3"/>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背景材料</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ph type="body" idx="4294967295"/>
          </p:nvPr>
        </p:nvSpPr>
        <p:spPr bwMode="auto">
          <a:xfrm>
            <a:off x="152400" y="1600200"/>
            <a:ext cx="4035425" cy="489267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pPr>
              <a:lnSpc>
                <a:spcPct val="90000"/>
              </a:lnSpc>
              <a:buFontTx/>
              <a:buNone/>
              <a:defRPr/>
            </a:pPr>
            <a:endParaRPr lang="en-US" altLang="zh-CN" sz="2500" b="1" dirty="0" smtClean="0">
              <a:latin typeface="+mn-ea"/>
            </a:endParaRPr>
          </a:p>
          <a:p>
            <a:pPr>
              <a:lnSpc>
                <a:spcPct val="90000"/>
              </a:lnSpc>
              <a:buFontTx/>
              <a:buNone/>
              <a:defRPr/>
            </a:pPr>
            <a:r>
              <a:rPr lang="zh-CN" altLang="en-US" sz="2500" b="1" dirty="0" smtClean="0">
                <a:latin typeface="+mn-ea"/>
              </a:rPr>
              <a:t>何处望神州？</a:t>
            </a:r>
            <a:endParaRPr lang="en-US" altLang="zh-CN" sz="2500" b="1" dirty="0" smtClean="0">
              <a:latin typeface="+mn-ea"/>
            </a:endParaRPr>
          </a:p>
          <a:p>
            <a:pPr>
              <a:lnSpc>
                <a:spcPct val="90000"/>
              </a:lnSpc>
              <a:buFontTx/>
              <a:buNone/>
              <a:defRPr/>
            </a:pPr>
            <a:r>
              <a:rPr lang="zh-CN" altLang="en-US" sz="2500" b="1" dirty="0" smtClean="0">
                <a:latin typeface="+mn-ea"/>
              </a:rPr>
              <a:t>满眼风光北固楼。</a:t>
            </a:r>
            <a:endParaRPr lang="zh-CN" altLang="en-US" sz="2500" b="1" dirty="0" smtClean="0">
              <a:latin typeface="+mn-ea"/>
            </a:endParaRPr>
          </a:p>
          <a:p>
            <a:pPr>
              <a:lnSpc>
                <a:spcPct val="90000"/>
              </a:lnSpc>
              <a:buFontTx/>
              <a:buNone/>
              <a:defRPr/>
            </a:pPr>
            <a:endParaRPr lang="en-US" altLang="zh-CN" sz="2500" b="1" dirty="0" smtClean="0">
              <a:latin typeface="+mn-ea"/>
            </a:endParaRPr>
          </a:p>
          <a:p>
            <a:pPr>
              <a:lnSpc>
                <a:spcPct val="90000"/>
              </a:lnSpc>
              <a:buFontTx/>
              <a:buNone/>
              <a:defRPr/>
            </a:pPr>
            <a:endParaRPr lang="zh-CN" altLang="en-US" sz="2500" b="1" dirty="0" smtClean="0">
              <a:latin typeface="+mn-ea"/>
            </a:endParaRPr>
          </a:p>
          <a:p>
            <a:pPr>
              <a:lnSpc>
                <a:spcPct val="90000"/>
              </a:lnSpc>
              <a:buFontTx/>
              <a:buNone/>
              <a:defRPr/>
            </a:pPr>
            <a:r>
              <a:rPr lang="zh-CN" altLang="en-US" sz="2500" b="1" dirty="0" smtClean="0">
                <a:latin typeface="+mn-ea"/>
              </a:rPr>
              <a:t>千古兴亡多少事，悠悠，</a:t>
            </a:r>
            <a:endParaRPr lang="en-US" altLang="zh-CN" sz="2500" b="1" dirty="0" smtClean="0">
              <a:latin typeface="+mn-ea"/>
            </a:endParaRPr>
          </a:p>
          <a:p>
            <a:pPr>
              <a:lnSpc>
                <a:spcPct val="90000"/>
              </a:lnSpc>
              <a:buFontTx/>
              <a:buNone/>
              <a:defRPr/>
            </a:pPr>
            <a:r>
              <a:rPr lang="zh-CN" altLang="en-US" sz="2500" b="1" dirty="0" smtClean="0">
                <a:latin typeface="+mn-ea"/>
              </a:rPr>
              <a:t>不尽长江滚滚流。</a:t>
            </a:r>
            <a:endParaRPr lang="en-US" altLang="zh-CN" sz="2500" b="1" dirty="0" smtClean="0">
              <a:latin typeface="+mn-ea"/>
            </a:endParaRPr>
          </a:p>
          <a:p>
            <a:pPr>
              <a:lnSpc>
                <a:spcPct val="90000"/>
              </a:lnSpc>
              <a:buFontTx/>
              <a:buNone/>
              <a:defRPr/>
            </a:pPr>
            <a:endParaRPr lang="zh-CN" altLang="en-US" sz="2500" b="1" dirty="0" smtClean="0">
              <a:latin typeface="+mn-ea"/>
            </a:endParaRPr>
          </a:p>
          <a:p>
            <a:pPr>
              <a:lnSpc>
                <a:spcPct val="90000"/>
              </a:lnSpc>
              <a:buFontTx/>
              <a:buNone/>
              <a:defRPr/>
            </a:pPr>
            <a:r>
              <a:rPr lang="zh-CN" altLang="en-US" sz="2500" b="1" dirty="0" smtClean="0">
                <a:latin typeface="+mn-ea"/>
              </a:rPr>
              <a:t>年少万兜鍪</a:t>
            </a:r>
            <a:r>
              <a:rPr lang="en-US" altLang="zh-CN" sz="2500" b="1" dirty="0" smtClean="0">
                <a:latin typeface="+mn-ea"/>
              </a:rPr>
              <a:t>(</a:t>
            </a:r>
            <a:r>
              <a:rPr lang="en-US" altLang="zh-CN" sz="2500" b="1" dirty="0" err="1" smtClean="0">
                <a:latin typeface="+mn-ea"/>
              </a:rPr>
              <a:t>móu</a:t>
            </a:r>
            <a:r>
              <a:rPr lang="en-US" altLang="zh-CN" sz="2500" b="1" dirty="0" smtClean="0">
                <a:latin typeface="+mn-ea"/>
              </a:rPr>
              <a:t>)</a:t>
            </a:r>
            <a:r>
              <a:rPr lang="zh-CN" altLang="en-US" sz="2500" b="1" dirty="0" smtClean="0">
                <a:latin typeface="+mn-ea"/>
              </a:rPr>
              <a:t>，</a:t>
            </a:r>
            <a:endParaRPr lang="en-US" altLang="zh-CN" sz="2500" b="1" dirty="0" smtClean="0">
              <a:latin typeface="+mn-ea"/>
            </a:endParaRPr>
          </a:p>
          <a:p>
            <a:pPr>
              <a:lnSpc>
                <a:spcPct val="90000"/>
              </a:lnSpc>
              <a:buFontTx/>
              <a:buNone/>
              <a:defRPr/>
            </a:pPr>
            <a:r>
              <a:rPr lang="zh-CN" altLang="en-US" sz="2500" b="1" dirty="0" smtClean="0">
                <a:latin typeface="+mn-ea"/>
              </a:rPr>
              <a:t>坐断东南战未休。</a:t>
            </a:r>
            <a:endParaRPr lang="zh-CN" altLang="en-US" sz="2500" b="1" dirty="0" smtClean="0">
              <a:latin typeface="+mn-ea"/>
            </a:endParaRPr>
          </a:p>
          <a:p>
            <a:pPr>
              <a:lnSpc>
                <a:spcPct val="90000"/>
              </a:lnSpc>
              <a:buFontTx/>
              <a:buNone/>
              <a:defRPr/>
            </a:pPr>
            <a:r>
              <a:rPr lang="zh-CN" altLang="en-US" sz="2500" b="1" dirty="0" smtClean="0">
                <a:latin typeface="+mn-ea"/>
              </a:rPr>
              <a:t>天下英雄谁敌手？曹、刘。</a:t>
            </a:r>
            <a:endParaRPr lang="en-US" altLang="zh-CN" sz="2500" b="1" dirty="0" smtClean="0">
              <a:latin typeface="+mn-ea"/>
            </a:endParaRPr>
          </a:p>
          <a:p>
            <a:pPr>
              <a:lnSpc>
                <a:spcPct val="90000"/>
              </a:lnSpc>
              <a:buFontTx/>
              <a:buNone/>
              <a:defRPr/>
            </a:pPr>
            <a:r>
              <a:rPr lang="zh-CN" altLang="en-US" sz="2500" b="1" dirty="0" smtClean="0">
                <a:latin typeface="+mn-ea"/>
              </a:rPr>
              <a:t>生子当如孙仲谋。</a:t>
            </a:r>
            <a:endParaRPr lang="zh-CN" altLang="en-US" sz="2500" b="1" dirty="0" smtClean="0">
              <a:latin typeface="+mn-ea"/>
            </a:endParaRPr>
          </a:p>
        </p:txBody>
      </p:sp>
      <p:sp>
        <p:nvSpPr>
          <p:cNvPr id="26628" name="AutoShape 4"/>
          <p:cNvSpPr>
            <a:spLocks noChangeArrowheads="1"/>
          </p:cNvSpPr>
          <p:nvPr/>
        </p:nvSpPr>
        <p:spPr bwMode="auto">
          <a:xfrm>
            <a:off x="92075" y="269875"/>
            <a:ext cx="3071813" cy="2135188"/>
          </a:xfrm>
          <a:prstGeom prst="flowChartMagneticTap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lstStyle/>
          <a:p>
            <a:pPr algn="ctr"/>
            <a:endParaRPr lang="zh-CN" altLang="zh-CN" sz="2000"/>
          </a:p>
        </p:txBody>
      </p:sp>
      <p:sp>
        <p:nvSpPr>
          <p:cNvPr id="26629" name="Text Box 5"/>
          <p:cNvSpPr txBox="1">
            <a:spLocks noChangeArrowheads="1"/>
          </p:cNvSpPr>
          <p:nvPr/>
        </p:nvSpPr>
        <p:spPr bwMode="auto">
          <a:xfrm>
            <a:off x="4191000" y="1828800"/>
            <a:ext cx="4953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FF0000"/>
                </a:solidFill>
                <a:latin typeface="楷体" panose="02010609060101010101" pitchFamily="49" charset="-122"/>
                <a:ea typeface="楷体" panose="02010609060101010101" pitchFamily="49" charset="-122"/>
              </a:rPr>
              <a:t>开篇设问</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何处望神州”言外之意是中原已非己有。北固楼的“满眼风光”</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使词人无限感慨</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大有风景不殊、山河改异之感。</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26630" name="AutoShape 6"/>
          <p:cNvSpPr>
            <a:spLocks noChangeArrowheads="1"/>
          </p:cNvSpPr>
          <p:nvPr/>
        </p:nvSpPr>
        <p:spPr bwMode="auto">
          <a:xfrm>
            <a:off x="5219700" y="1843088"/>
            <a:ext cx="3733800" cy="1512887"/>
          </a:xfrm>
          <a:prstGeom prst="cloudCallout">
            <a:avLst>
              <a:gd name="adj1" fmla="val -60287"/>
              <a:gd name="adj2" fmla="val 59023"/>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14:hiddenLine>
            </a:ext>
          </a:extLst>
        </p:spPr>
        <p:txBody>
          <a:bodyPr/>
          <a:lstStyle/>
          <a:p>
            <a:pPr algn="ctr"/>
            <a:endParaRPr lang="zh-CN" altLang="zh-CN" sz="2000"/>
          </a:p>
        </p:txBody>
      </p:sp>
      <p:sp>
        <p:nvSpPr>
          <p:cNvPr id="26631" name="Text Box 7"/>
          <p:cNvSpPr txBox="1">
            <a:spLocks noChangeArrowheads="1"/>
          </p:cNvSpPr>
          <p:nvPr/>
        </p:nvSpPr>
        <p:spPr bwMode="auto">
          <a:xfrm>
            <a:off x="4191000" y="3733800"/>
            <a:ext cx="39512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FF0000"/>
                </a:solidFill>
                <a:latin typeface="楷体" panose="02010609060101010101" pitchFamily="49" charset="-122"/>
                <a:ea typeface="楷体" panose="02010609060101010101" pitchFamily="49" charset="-122"/>
              </a:rPr>
              <a:t>纵观千古成败，意味深长。</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26632" name="AutoShape 8"/>
          <p:cNvSpPr>
            <a:spLocks noChangeArrowheads="1"/>
          </p:cNvSpPr>
          <p:nvPr/>
        </p:nvSpPr>
        <p:spPr bwMode="auto">
          <a:xfrm flipH="1">
            <a:off x="725488" y="3733800"/>
            <a:ext cx="1944687" cy="495300"/>
          </a:xfrm>
          <a:prstGeom prst="wedgeRoundRectCallout">
            <a:avLst>
              <a:gd name="adj1" fmla="val -63556"/>
              <a:gd name="adj2" fmla="val 221153"/>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endParaRPr lang="zh-CN" altLang="zh-CN" sz="2000"/>
          </a:p>
        </p:txBody>
      </p:sp>
      <p:sp>
        <p:nvSpPr>
          <p:cNvPr id="26633" name="Text Box 9"/>
          <p:cNvSpPr txBox="1">
            <a:spLocks noChangeArrowheads="1"/>
          </p:cNvSpPr>
          <p:nvPr/>
        </p:nvSpPr>
        <p:spPr bwMode="auto">
          <a:xfrm>
            <a:off x="4191000" y="4943475"/>
            <a:ext cx="2119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FF0000"/>
                </a:solidFill>
                <a:latin typeface="楷体" panose="02010609060101010101" pitchFamily="49" charset="-122"/>
                <a:ea typeface="楷体" panose="02010609060101010101" pitchFamily="49" charset="-122"/>
              </a:rPr>
              <a:t>实写史事。</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26634" name="AutoShape 10"/>
          <p:cNvSpPr>
            <a:spLocks noChangeArrowheads="1"/>
          </p:cNvSpPr>
          <p:nvPr/>
        </p:nvSpPr>
        <p:spPr bwMode="auto">
          <a:xfrm flipH="1">
            <a:off x="344488" y="5143500"/>
            <a:ext cx="1944687" cy="1296988"/>
          </a:xfrm>
          <a:prstGeom prst="wedgeRoundRectCallout">
            <a:avLst>
              <a:gd name="adj1" fmla="val -90245"/>
              <a:gd name="adj2" fmla="val 33597"/>
              <a:gd name="adj3" fmla="val 16667"/>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endParaRPr lang="zh-CN" altLang="zh-CN" sz="2000"/>
          </a:p>
        </p:txBody>
      </p:sp>
      <p:sp>
        <p:nvSpPr>
          <p:cNvPr id="26635" name="Text Box 11"/>
          <p:cNvSpPr txBox="1">
            <a:spLocks noChangeArrowheads="1"/>
          </p:cNvSpPr>
          <p:nvPr/>
        </p:nvSpPr>
        <p:spPr bwMode="auto">
          <a:xfrm>
            <a:off x="4267200" y="5722938"/>
            <a:ext cx="47625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FF0000"/>
                </a:solidFill>
                <a:latin typeface="楷体" panose="02010609060101010101" pitchFamily="49" charset="-122"/>
                <a:ea typeface="楷体" panose="02010609060101010101" pitchFamily="49" charset="-122"/>
              </a:rPr>
              <a:t>极力渲染孙权意气风发的雄姿</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委婉地暗示了对朝廷的不满。</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40971" name="Text Box 13"/>
          <p:cNvSpPr txBox="1">
            <a:spLocks noChangeArrowheads="1"/>
          </p:cNvSpPr>
          <p:nvPr/>
        </p:nvSpPr>
        <p:spPr bwMode="auto">
          <a:xfrm>
            <a:off x="3276600" y="0"/>
            <a:ext cx="39592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000"/>
          </a:p>
        </p:txBody>
      </p:sp>
      <p:sp>
        <p:nvSpPr>
          <p:cNvPr id="15" name="Text Box 9"/>
          <p:cNvSpPr txBox="1">
            <a:spLocks noChangeArrowheads="1"/>
          </p:cNvSpPr>
          <p:nvPr/>
        </p:nvSpPr>
        <p:spPr bwMode="auto">
          <a:xfrm>
            <a:off x="838200" y="457200"/>
            <a:ext cx="8001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0000FF"/>
                </a:solidFill>
                <a:latin typeface="隶书" pitchFamily="49" charset="-122"/>
                <a:ea typeface="隶书" pitchFamily="49" charset="-122"/>
              </a:rPr>
              <a:t>南乡子  登京口北固亭有怀</a:t>
            </a:r>
            <a:endParaRPr lang="zh-CN" altLang="en-US" sz="4800" b="1">
              <a:solidFill>
                <a:srgbClr val="0000FF"/>
              </a:solidFill>
              <a:latin typeface="隶书" pitchFamily="49" charset="-122"/>
              <a:ea typeface="隶书" pitchFamily="49" charset="-122"/>
            </a:endParaRPr>
          </a:p>
        </p:txBody>
      </p:sp>
      <p:sp>
        <p:nvSpPr>
          <p:cNvPr id="40973" name="矩形 15"/>
          <p:cNvSpPr>
            <a:spLocks noChangeArrowheads="1"/>
          </p:cNvSpPr>
          <p:nvPr/>
        </p:nvSpPr>
        <p:spPr bwMode="auto">
          <a:xfrm>
            <a:off x="3810000" y="1295400"/>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0070C0"/>
                </a:solidFill>
                <a:latin typeface="楷体" panose="02010609060101010101" pitchFamily="49" charset="-122"/>
                <a:ea typeface="楷体" panose="02010609060101010101" pitchFamily="49" charset="-122"/>
              </a:rPr>
              <a:t>辛弃疾</a:t>
            </a:r>
            <a:endParaRPr lang="zh-CN" altLang="en-US" sz="2800" b="1">
              <a:solidFill>
                <a:srgbClr val="0070C0"/>
              </a:solidFill>
              <a:latin typeface="楷体" panose="02010609060101010101" pitchFamily="49" charset="-122"/>
              <a:ea typeface="楷体" panose="02010609060101010101"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6626">
                                            <p:txEl>
                                              <p:pRg st="1" end="1"/>
                                            </p:txEl>
                                          </p:spTgt>
                                        </p:tgtEl>
                                        <p:attrNameLst>
                                          <p:attrName>style.visibility</p:attrName>
                                        </p:attrNameLst>
                                      </p:cBhvr>
                                      <p:to>
                                        <p:strVal val="visible"/>
                                      </p:to>
                                    </p:set>
                                    <p:animEffect transition="in" filter="checkerboard(across)">
                                      <p:cBhvr>
                                        <p:cTn id="7" dur="500"/>
                                        <p:tgtEl>
                                          <p:spTgt spid="26626">
                                            <p:txEl>
                                              <p:pRg st="1" end="1"/>
                                            </p:txEl>
                                          </p:spTgt>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26626">
                                            <p:txEl>
                                              <p:pRg st="2" end="2"/>
                                            </p:txEl>
                                          </p:spTgt>
                                        </p:tgtEl>
                                        <p:attrNameLst>
                                          <p:attrName>style.visibility</p:attrName>
                                        </p:attrNameLst>
                                      </p:cBhvr>
                                      <p:to>
                                        <p:strVal val="visible"/>
                                      </p:to>
                                    </p:set>
                                    <p:animEffect transition="in" filter="checkerboard(across)">
                                      <p:cBhvr>
                                        <p:cTn id="11" dur="500"/>
                                        <p:tgtEl>
                                          <p:spTgt spid="26626">
                                            <p:txEl>
                                              <p:pRg st="2" end="2"/>
                                            </p:txEl>
                                          </p:spTgt>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26626">
                                            <p:txEl>
                                              <p:pRg st="5" end="5"/>
                                            </p:txEl>
                                          </p:spTgt>
                                        </p:tgtEl>
                                        <p:attrNameLst>
                                          <p:attrName>style.visibility</p:attrName>
                                        </p:attrNameLst>
                                      </p:cBhvr>
                                      <p:to>
                                        <p:strVal val="visible"/>
                                      </p:to>
                                    </p:set>
                                    <p:animEffect transition="in" filter="checkerboard(across)">
                                      <p:cBhvr>
                                        <p:cTn id="15" dur="500"/>
                                        <p:tgtEl>
                                          <p:spTgt spid="26626">
                                            <p:txEl>
                                              <p:pRg st="5" end="5"/>
                                            </p:txEl>
                                          </p:spTgt>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26626">
                                            <p:txEl>
                                              <p:pRg st="6" end="6"/>
                                            </p:txEl>
                                          </p:spTgt>
                                        </p:tgtEl>
                                        <p:attrNameLst>
                                          <p:attrName>style.visibility</p:attrName>
                                        </p:attrNameLst>
                                      </p:cBhvr>
                                      <p:to>
                                        <p:strVal val="visible"/>
                                      </p:to>
                                    </p:set>
                                    <p:animEffect transition="in" filter="checkerboard(across)">
                                      <p:cBhvr>
                                        <p:cTn id="19" dur="500"/>
                                        <p:tgtEl>
                                          <p:spTgt spid="26626">
                                            <p:txEl>
                                              <p:pRg st="6" end="6"/>
                                            </p:txEl>
                                          </p:spTgt>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26626">
                                            <p:txEl>
                                              <p:pRg st="8" end="8"/>
                                            </p:txEl>
                                          </p:spTgt>
                                        </p:tgtEl>
                                        <p:attrNameLst>
                                          <p:attrName>style.visibility</p:attrName>
                                        </p:attrNameLst>
                                      </p:cBhvr>
                                      <p:to>
                                        <p:strVal val="visible"/>
                                      </p:to>
                                    </p:set>
                                    <p:animEffect transition="in" filter="checkerboard(across)">
                                      <p:cBhvr>
                                        <p:cTn id="23" dur="500"/>
                                        <p:tgtEl>
                                          <p:spTgt spid="26626">
                                            <p:txEl>
                                              <p:pRg st="8" end="8"/>
                                            </p:txEl>
                                          </p:spTgt>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26626">
                                            <p:txEl>
                                              <p:pRg st="9" end="9"/>
                                            </p:txEl>
                                          </p:spTgt>
                                        </p:tgtEl>
                                        <p:attrNameLst>
                                          <p:attrName>style.visibility</p:attrName>
                                        </p:attrNameLst>
                                      </p:cBhvr>
                                      <p:to>
                                        <p:strVal val="visible"/>
                                      </p:to>
                                    </p:set>
                                    <p:animEffect transition="in" filter="checkerboard(across)">
                                      <p:cBhvr>
                                        <p:cTn id="27" dur="500"/>
                                        <p:tgtEl>
                                          <p:spTgt spid="26626">
                                            <p:txEl>
                                              <p:pRg st="9" end="9"/>
                                            </p:txEl>
                                          </p:spTgt>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26626">
                                            <p:txEl>
                                              <p:pRg st="10" end="10"/>
                                            </p:txEl>
                                          </p:spTgt>
                                        </p:tgtEl>
                                        <p:attrNameLst>
                                          <p:attrName>style.visibility</p:attrName>
                                        </p:attrNameLst>
                                      </p:cBhvr>
                                      <p:to>
                                        <p:strVal val="visible"/>
                                      </p:to>
                                    </p:set>
                                    <p:animEffect transition="in" filter="checkerboard(across)">
                                      <p:cBhvr>
                                        <p:cTn id="31" dur="500"/>
                                        <p:tgtEl>
                                          <p:spTgt spid="26626">
                                            <p:txEl>
                                              <p:pRg st="10" end="10"/>
                                            </p:txEl>
                                          </p:spTgt>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26626">
                                            <p:txEl>
                                              <p:pRg st="11" end="11"/>
                                            </p:txEl>
                                          </p:spTgt>
                                        </p:tgtEl>
                                        <p:attrNameLst>
                                          <p:attrName>style.visibility</p:attrName>
                                        </p:attrNameLst>
                                      </p:cBhvr>
                                      <p:to>
                                        <p:strVal val="visible"/>
                                      </p:to>
                                    </p:set>
                                    <p:animEffect transition="in" filter="checkerboard(across)">
                                      <p:cBhvr>
                                        <p:cTn id="35" dur="500"/>
                                        <p:tgtEl>
                                          <p:spTgt spid="26626">
                                            <p:txEl>
                                              <p:pRg st="11" end="1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26629"/>
                                        </p:tgtEl>
                                        <p:attrNameLst>
                                          <p:attrName>style.visibility</p:attrName>
                                        </p:attrNameLst>
                                      </p:cBhvr>
                                      <p:to>
                                        <p:strVal val="visible"/>
                                      </p:to>
                                    </p:set>
                                    <p:anim calcmode="lin" valueType="num">
                                      <p:cBhvr>
                                        <p:cTn id="40" dur="500" fill="hold"/>
                                        <p:tgtEl>
                                          <p:spTgt spid="26629"/>
                                        </p:tgtEl>
                                        <p:attrNameLst>
                                          <p:attrName>ppt_w</p:attrName>
                                        </p:attrNameLst>
                                      </p:cBhvr>
                                      <p:tavLst>
                                        <p:tav tm="0">
                                          <p:val>
                                            <p:fltVal val="0"/>
                                          </p:val>
                                        </p:tav>
                                        <p:tav tm="100000">
                                          <p:val>
                                            <p:strVal val="#ppt_w"/>
                                          </p:val>
                                        </p:tav>
                                      </p:tavLst>
                                    </p:anim>
                                    <p:anim calcmode="lin" valueType="num">
                                      <p:cBhvr>
                                        <p:cTn id="41" dur="500" fill="hold"/>
                                        <p:tgtEl>
                                          <p:spTgt spid="26629"/>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nodePh="1">
                                  <p:stCondLst>
                                    <p:cond delay="0"/>
                                  </p:stCondLst>
                                  <p:endCondLst>
                                    <p:cond evt="begin" delay="0">
                                      <p:tn val="42"/>
                                    </p:cond>
                                  </p:endCondLst>
                                  <p:childTnLst>
                                    <p:set>
                                      <p:cBhvr>
                                        <p:cTn id="43" dur="1" fill="hold">
                                          <p:stCondLst>
                                            <p:cond delay="0"/>
                                          </p:stCondLst>
                                        </p:cTn>
                                        <p:tgtEl>
                                          <p:spTgt spid="26628"/>
                                        </p:tgtEl>
                                        <p:attrNameLst>
                                          <p:attrName>style.visibility</p:attrName>
                                        </p:attrNameLst>
                                      </p:cBhvr>
                                      <p:to>
                                        <p:strVal val="visible"/>
                                      </p:to>
                                    </p:set>
                                    <p:anim calcmode="lin" valueType="num">
                                      <p:cBhvr>
                                        <p:cTn id="44" dur="500" fill="hold"/>
                                        <p:tgtEl>
                                          <p:spTgt spid="26628"/>
                                        </p:tgtEl>
                                        <p:attrNameLst>
                                          <p:attrName>ppt_w</p:attrName>
                                        </p:attrNameLst>
                                      </p:cBhvr>
                                      <p:tavLst>
                                        <p:tav tm="0">
                                          <p:val>
                                            <p:fltVal val="0"/>
                                          </p:val>
                                        </p:tav>
                                        <p:tav tm="100000">
                                          <p:val>
                                            <p:strVal val="#ppt_w"/>
                                          </p:val>
                                        </p:tav>
                                      </p:tavLst>
                                    </p:anim>
                                    <p:anim calcmode="lin" valueType="num">
                                      <p:cBhvr>
                                        <p:cTn id="45" dur="500" fill="hold"/>
                                        <p:tgtEl>
                                          <p:spTgt spid="26628"/>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7" presetClass="entr" presetSubtype="10" fill="hold" grpId="0" nodeType="clickEffect">
                                  <p:stCondLst>
                                    <p:cond delay="0"/>
                                  </p:stCondLst>
                                  <p:childTnLst>
                                    <p:set>
                                      <p:cBhvr>
                                        <p:cTn id="49" dur="1" fill="hold">
                                          <p:stCondLst>
                                            <p:cond delay="0"/>
                                          </p:stCondLst>
                                        </p:cTn>
                                        <p:tgtEl>
                                          <p:spTgt spid="26631"/>
                                        </p:tgtEl>
                                        <p:attrNameLst>
                                          <p:attrName>style.visibility</p:attrName>
                                        </p:attrNameLst>
                                      </p:cBhvr>
                                      <p:to>
                                        <p:strVal val="visible"/>
                                      </p:to>
                                    </p:set>
                                    <p:anim calcmode="lin" valueType="num">
                                      <p:cBhvr>
                                        <p:cTn id="50" dur="500" fill="hold"/>
                                        <p:tgtEl>
                                          <p:spTgt spid="26631"/>
                                        </p:tgtEl>
                                        <p:attrNameLst>
                                          <p:attrName>ppt_w</p:attrName>
                                        </p:attrNameLst>
                                      </p:cBhvr>
                                      <p:tavLst>
                                        <p:tav tm="0">
                                          <p:val>
                                            <p:fltVal val="0"/>
                                          </p:val>
                                        </p:tav>
                                        <p:tav tm="100000">
                                          <p:val>
                                            <p:strVal val="#ppt_w"/>
                                          </p:val>
                                        </p:tav>
                                      </p:tavLst>
                                    </p:anim>
                                    <p:anim calcmode="lin" valueType="num">
                                      <p:cBhvr>
                                        <p:cTn id="51" dur="500" fill="hold"/>
                                        <p:tgtEl>
                                          <p:spTgt spid="26631"/>
                                        </p:tgtEl>
                                        <p:attrNameLst>
                                          <p:attrName>ppt_h</p:attrName>
                                        </p:attrNameLst>
                                      </p:cBhvr>
                                      <p:tavLst>
                                        <p:tav tm="0">
                                          <p:val>
                                            <p:strVal val="#ppt_h"/>
                                          </p:val>
                                        </p:tav>
                                        <p:tav tm="100000">
                                          <p:val>
                                            <p:strVal val="#ppt_h"/>
                                          </p:val>
                                        </p:tav>
                                      </p:tavLst>
                                    </p:anim>
                                  </p:childTnLst>
                                </p:cTn>
                              </p:par>
                              <p:par>
                                <p:cTn id="52" presetID="17" presetClass="entr" presetSubtype="10" fill="hold" grpId="0" nodeType="withEffect" nodePh="1">
                                  <p:stCondLst>
                                    <p:cond delay="0"/>
                                  </p:stCondLst>
                                  <p:endCondLst>
                                    <p:cond evt="begin" delay="0">
                                      <p:tn val="52"/>
                                    </p:cond>
                                  </p:endCondLst>
                                  <p:childTnLst>
                                    <p:set>
                                      <p:cBhvr>
                                        <p:cTn id="53" dur="1" fill="hold">
                                          <p:stCondLst>
                                            <p:cond delay="0"/>
                                          </p:stCondLst>
                                        </p:cTn>
                                        <p:tgtEl>
                                          <p:spTgt spid="26630"/>
                                        </p:tgtEl>
                                        <p:attrNameLst>
                                          <p:attrName>style.visibility</p:attrName>
                                        </p:attrNameLst>
                                      </p:cBhvr>
                                      <p:to>
                                        <p:strVal val="visible"/>
                                      </p:to>
                                    </p:set>
                                    <p:anim calcmode="lin" valueType="num">
                                      <p:cBhvr>
                                        <p:cTn id="54" dur="500" fill="hold"/>
                                        <p:tgtEl>
                                          <p:spTgt spid="26630"/>
                                        </p:tgtEl>
                                        <p:attrNameLst>
                                          <p:attrName>ppt_w</p:attrName>
                                        </p:attrNameLst>
                                      </p:cBhvr>
                                      <p:tavLst>
                                        <p:tav tm="0">
                                          <p:val>
                                            <p:fltVal val="0"/>
                                          </p:val>
                                        </p:tav>
                                        <p:tav tm="100000">
                                          <p:val>
                                            <p:strVal val="#ppt_w"/>
                                          </p:val>
                                        </p:tav>
                                      </p:tavLst>
                                    </p:anim>
                                    <p:anim calcmode="lin" valueType="num">
                                      <p:cBhvr>
                                        <p:cTn id="55" dur="500" fill="hold"/>
                                        <p:tgtEl>
                                          <p:spTgt spid="26630"/>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17" presetClass="entr" presetSubtype="10" fill="hold" grpId="0" nodeType="clickEffect">
                                  <p:stCondLst>
                                    <p:cond delay="0"/>
                                  </p:stCondLst>
                                  <p:childTnLst>
                                    <p:set>
                                      <p:cBhvr>
                                        <p:cTn id="59" dur="1" fill="hold">
                                          <p:stCondLst>
                                            <p:cond delay="0"/>
                                          </p:stCondLst>
                                        </p:cTn>
                                        <p:tgtEl>
                                          <p:spTgt spid="26633"/>
                                        </p:tgtEl>
                                        <p:attrNameLst>
                                          <p:attrName>style.visibility</p:attrName>
                                        </p:attrNameLst>
                                      </p:cBhvr>
                                      <p:to>
                                        <p:strVal val="visible"/>
                                      </p:to>
                                    </p:set>
                                    <p:anim calcmode="lin" valueType="num">
                                      <p:cBhvr>
                                        <p:cTn id="60" dur="500" fill="hold"/>
                                        <p:tgtEl>
                                          <p:spTgt spid="26633"/>
                                        </p:tgtEl>
                                        <p:attrNameLst>
                                          <p:attrName>ppt_w</p:attrName>
                                        </p:attrNameLst>
                                      </p:cBhvr>
                                      <p:tavLst>
                                        <p:tav tm="0">
                                          <p:val>
                                            <p:fltVal val="0"/>
                                          </p:val>
                                        </p:tav>
                                        <p:tav tm="100000">
                                          <p:val>
                                            <p:strVal val="#ppt_w"/>
                                          </p:val>
                                        </p:tav>
                                      </p:tavLst>
                                    </p:anim>
                                    <p:anim calcmode="lin" valueType="num">
                                      <p:cBhvr>
                                        <p:cTn id="61" dur="500" fill="hold"/>
                                        <p:tgtEl>
                                          <p:spTgt spid="26633"/>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nodePh="1">
                                  <p:stCondLst>
                                    <p:cond delay="0"/>
                                  </p:stCondLst>
                                  <p:endCondLst>
                                    <p:cond evt="begin" delay="0">
                                      <p:tn val="62"/>
                                    </p:cond>
                                  </p:endCondLst>
                                  <p:childTnLst>
                                    <p:set>
                                      <p:cBhvr>
                                        <p:cTn id="63" dur="1" fill="hold">
                                          <p:stCondLst>
                                            <p:cond delay="0"/>
                                          </p:stCondLst>
                                        </p:cTn>
                                        <p:tgtEl>
                                          <p:spTgt spid="26632"/>
                                        </p:tgtEl>
                                        <p:attrNameLst>
                                          <p:attrName>style.visibility</p:attrName>
                                        </p:attrNameLst>
                                      </p:cBhvr>
                                      <p:to>
                                        <p:strVal val="visible"/>
                                      </p:to>
                                    </p:set>
                                    <p:anim calcmode="lin" valueType="num">
                                      <p:cBhvr>
                                        <p:cTn id="64" dur="500" fill="hold"/>
                                        <p:tgtEl>
                                          <p:spTgt spid="26632"/>
                                        </p:tgtEl>
                                        <p:attrNameLst>
                                          <p:attrName>ppt_w</p:attrName>
                                        </p:attrNameLst>
                                      </p:cBhvr>
                                      <p:tavLst>
                                        <p:tav tm="0">
                                          <p:val>
                                            <p:fltVal val="0"/>
                                          </p:val>
                                        </p:tav>
                                        <p:tav tm="100000">
                                          <p:val>
                                            <p:strVal val="#ppt_w"/>
                                          </p:val>
                                        </p:tav>
                                      </p:tavLst>
                                    </p:anim>
                                    <p:anim calcmode="lin" valueType="num">
                                      <p:cBhvr>
                                        <p:cTn id="65" dur="500" fill="hold"/>
                                        <p:tgtEl>
                                          <p:spTgt spid="26632"/>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17" presetClass="entr" presetSubtype="10" fill="hold" grpId="0" nodeType="clickEffect">
                                  <p:stCondLst>
                                    <p:cond delay="0"/>
                                  </p:stCondLst>
                                  <p:childTnLst>
                                    <p:set>
                                      <p:cBhvr>
                                        <p:cTn id="69" dur="1" fill="hold">
                                          <p:stCondLst>
                                            <p:cond delay="0"/>
                                          </p:stCondLst>
                                        </p:cTn>
                                        <p:tgtEl>
                                          <p:spTgt spid="26635"/>
                                        </p:tgtEl>
                                        <p:attrNameLst>
                                          <p:attrName>style.visibility</p:attrName>
                                        </p:attrNameLst>
                                      </p:cBhvr>
                                      <p:to>
                                        <p:strVal val="visible"/>
                                      </p:to>
                                    </p:set>
                                    <p:anim calcmode="lin" valueType="num">
                                      <p:cBhvr>
                                        <p:cTn id="70" dur="500" fill="hold"/>
                                        <p:tgtEl>
                                          <p:spTgt spid="26635"/>
                                        </p:tgtEl>
                                        <p:attrNameLst>
                                          <p:attrName>ppt_w</p:attrName>
                                        </p:attrNameLst>
                                      </p:cBhvr>
                                      <p:tavLst>
                                        <p:tav tm="0">
                                          <p:val>
                                            <p:fltVal val="0"/>
                                          </p:val>
                                        </p:tav>
                                        <p:tav tm="100000">
                                          <p:val>
                                            <p:strVal val="#ppt_w"/>
                                          </p:val>
                                        </p:tav>
                                      </p:tavLst>
                                    </p:anim>
                                    <p:anim calcmode="lin" valueType="num">
                                      <p:cBhvr>
                                        <p:cTn id="71" dur="500" fill="hold"/>
                                        <p:tgtEl>
                                          <p:spTgt spid="26635"/>
                                        </p:tgtEl>
                                        <p:attrNameLst>
                                          <p:attrName>ppt_h</p:attrName>
                                        </p:attrNameLst>
                                      </p:cBhvr>
                                      <p:tavLst>
                                        <p:tav tm="0">
                                          <p:val>
                                            <p:strVal val="#ppt_h"/>
                                          </p:val>
                                        </p:tav>
                                        <p:tav tm="100000">
                                          <p:val>
                                            <p:strVal val="#ppt_h"/>
                                          </p:val>
                                        </p:tav>
                                      </p:tavLst>
                                    </p:anim>
                                  </p:childTnLst>
                                </p:cTn>
                              </p:par>
                              <p:par>
                                <p:cTn id="72" presetID="17" presetClass="entr" presetSubtype="10" fill="hold" grpId="0" nodeType="withEffect" nodePh="1">
                                  <p:stCondLst>
                                    <p:cond delay="0"/>
                                  </p:stCondLst>
                                  <p:endCondLst>
                                    <p:cond evt="begin" delay="0">
                                      <p:tn val="72"/>
                                    </p:cond>
                                  </p:endCondLst>
                                  <p:childTnLst>
                                    <p:set>
                                      <p:cBhvr>
                                        <p:cTn id="73" dur="1" fill="hold">
                                          <p:stCondLst>
                                            <p:cond delay="0"/>
                                          </p:stCondLst>
                                        </p:cTn>
                                        <p:tgtEl>
                                          <p:spTgt spid="26634"/>
                                        </p:tgtEl>
                                        <p:attrNameLst>
                                          <p:attrName>style.visibility</p:attrName>
                                        </p:attrNameLst>
                                      </p:cBhvr>
                                      <p:to>
                                        <p:strVal val="visible"/>
                                      </p:to>
                                    </p:set>
                                    <p:anim calcmode="lin" valueType="num">
                                      <p:cBhvr>
                                        <p:cTn id="74" dur="500" fill="hold"/>
                                        <p:tgtEl>
                                          <p:spTgt spid="26634"/>
                                        </p:tgtEl>
                                        <p:attrNameLst>
                                          <p:attrName>ppt_w</p:attrName>
                                        </p:attrNameLst>
                                      </p:cBhvr>
                                      <p:tavLst>
                                        <p:tav tm="0">
                                          <p:val>
                                            <p:fltVal val="0"/>
                                          </p:val>
                                        </p:tav>
                                        <p:tav tm="100000">
                                          <p:val>
                                            <p:strVal val="#ppt_w"/>
                                          </p:val>
                                        </p:tav>
                                      </p:tavLst>
                                    </p:anim>
                                    <p:anim calcmode="lin" valueType="num">
                                      <p:cBhvr>
                                        <p:cTn id="75" dur="500" fill="hold"/>
                                        <p:tgtEl>
                                          <p:spTgt spid="26634"/>
                                        </p:tgtEl>
                                        <p:attrNameLst>
                                          <p:attrName>ppt_h</p:attrName>
                                        </p:attrNameLst>
                                      </p:cBhvr>
                                      <p:tavLst>
                                        <p:tav tm="0">
                                          <p:val>
                                            <p:strVal val="#ppt_h"/>
                                          </p:val>
                                        </p:tav>
                                        <p:tav tm="100000">
                                          <p:val>
                                            <p:strVal val="#ppt_h"/>
                                          </p:val>
                                        </p:tav>
                                      </p:tavLst>
                                    </p:anim>
                                  </p:childTnLst>
                                </p:cTn>
                              </p:par>
                              <p:par>
                                <p:cTn id="76" presetID="6" presetClass="entr" presetSubtype="16"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circle(in)">
                                      <p:cBhvr>
                                        <p:cTn id="78"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P spid="26630" grpId="0"/>
      <p:bldP spid="26631" grpId="0"/>
      <p:bldP spid="26632" grpId="0"/>
      <p:bldP spid="26633" grpId="0"/>
      <p:bldP spid="26634" grpId="0"/>
      <p:bldP spid="26635"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bwMode="auto">
          <a:xfrm>
            <a:off x="403426" y="2276872"/>
            <a:ext cx="8379260" cy="38719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a:lnSpc>
                <a:spcPct val="150000"/>
              </a:lnSpc>
              <a:buNone/>
            </a:pP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十五从军征</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和</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诉衷情</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写的都是士兵，它们在表现手法上有什么不同？</a:t>
            </a:r>
            <a:endParaRPr lang="zh-CN" altLang="en-US" dirty="0" smtClean="0">
              <a:latin typeface="微软雅黑" panose="020B0503020204020204" pitchFamily="34" charset="-122"/>
              <a:ea typeface="微软雅黑" panose="020B0503020204020204" pitchFamily="34" charset="-122"/>
            </a:endParaRPr>
          </a:p>
          <a:p>
            <a:pPr>
              <a:lnSpc>
                <a:spcPct val="150000"/>
              </a:lnSpc>
            </a:pPr>
            <a:endParaRPr lang="zh-CN" altLang="en-US" dirty="0" smtClean="0">
              <a:latin typeface="微软雅黑" panose="020B0503020204020204" pitchFamily="34" charset="-122"/>
              <a:ea typeface="微软雅黑" panose="020B0503020204020204" pitchFamily="34" charset="-122"/>
            </a:endParaRPr>
          </a:p>
          <a:p>
            <a:pPr>
              <a:lnSpc>
                <a:spcPct val="150000"/>
              </a:lnSpc>
              <a:buFontTx/>
              <a:buNone/>
            </a:pPr>
            <a:endParaRPr lang="zh-CN" altLang="en-US" dirty="0" smtClean="0">
              <a:latin typeface="微软雅黑" panose="020B0503020204020204" pitchFamily="34" charset="-122"/>
              <a:ea typeface="微软雅黑" panose="020B0503020204020204" pitchFamily="34" charset="-122"/>
            </a:endParaRPr>
          </a:p>
          <a:p>
            <a:pPr>
              <a:lnSpc>
                <a:spcPct val="150000"/>
              </a:lnSpc>
              <a:buFontTx/>
              <a:buNone/>
            </a:pPr>
            <a:endParaRPr lang="zh-CN" altLang="en-US" dirty="0" smtClean="0">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36562" y="3962400"/>
            <a:ext cx="8250237" cy="195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rPr>
              <a:t>十五从军征</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rPr>
              <a:t>以叙述为主，借老翁所见所感，抒写他的悲凉凄楚之情。</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rPr>
              <a:t>诉衷情</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rPr>
              <a:t>是通过回忆往事，抒发壮志难酬的悲愤之情。</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问题探究</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1"/>
            <a:ext cx="8229600" cy="4320479"/>
          </a:xfrm>
        </p:spPr>
        <p:txBody>
          <a:bodyPr>
            <a:normAutofit fontScale="77500" lnSpcReduction="20000"/>
          </a:bodyPr>
          <a:lstStyle/>
          <a:p>
            <a:pPr marL="0" indent="0">
              <a:lnSpc>
                <a:spcPct val="150000"/>
              </a:lnSpc>
              <a:buNone/>
            </a:pPr>
            <a:r>
              <a:rPr lang="en-US" altLang="zh-CN" sz="2800" dirty="0">
                <a:solidFill>
                  <a:srgbClr val="FF0000"/>
                </a:solidFill>
                <a:latin typeface="微软雅黑" panose="020B0503020204020204" pitchFamily="34" charset="-122"/>
                <a:ea typeface="微软雅黑" panose="020B0503020204020204" pitchFamily="34" charset="-122"/>
              </a:rPr>
              <a:t>1.</a:t>
            </a:r>
            <a:r>
              <a:rPr lang="zh-CN" altLang="zh-CN" sz="2800" dirty="0">
                <a:solidFill>
                  <a:srgbClr val="FF0000"/>
                </a:solidFill>
                <a:latin typeface="微软雅黑" panose="020B0503020204020204" pitchFamily="34" charset="-122"/>
                <a:ea typeface="微软雅黑" panose="020B0503020204020204" pitchFamily="34" charset="-122"/>
              </a:rPr>
              <a:t>写景、抒情、议论相结合</a:t>
            </a:r>
            <a:r>
              <a:rPr lang="zh-CN" altLang="zh-CN" sz="2800" dirty="0" smtClean="0">
                <a:solidFill>
                  <a:srgbClr val="FF0000"/>
                </a:solidFill>
                <a:latin typeface="微软雅黑" panose="020B0503020204020204" pitchFamily="34" charset="-122"/>
                <a:ea typeface="微软雅黑" panose="020B0503020204020204" pitchFamily="34" charset="-122"/>
              </a:rPr>
              <a:t>。</a:t>
            </a:r>
            <a:endParaRPr lang="en-US" altLang="zh-CN" sz="2800" dirty="0" smtClean="0">
              <a:solidFill>
                <a:srgbClr val="FF0000"/>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写景</a:t>
            </a:r>
            <a:r>
              <a:rPr lang="zh-CN" altLang="zh-CN" sz="2800" dirty="0">
                <a:latin typeface="微软雅黑" panose="020B0503020204020204" pitchFamily="34" charset="-122"/>
                <a:ea typeface="微软雅黑" panose="020B0503020204020204" pitchFamily="34" charset="-122"/>
              </a:rPr>
              <a:t>从大处落墨</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视野开阔</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抒情集中于慨叹“千古兴亡”的悠远</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议论则赞扬建立伟业的少年英雄孙权</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气魄极其宏大。</a:t>
            </a:r>
            <a:endParaRPr lang="zh-CN" altLang="zh-CN" sz="2800" dirty="0">
              <a:latin typeface="微软雅黑" panose="020B0503020204020204" pitchFamily="34" charset="-122"/>
              <a:ea typeface="微软雅黑" panose="020B0503020204020204" pitchFamily="34" charset="-122"/>
            </a:endParaRPr>
          </a:p>
          <a:p>
            <a:pPr marL="0" indent="0">
              <a:lnSpc>
                <a:spcPct val="150000"/>
              </a:lnSpc>
              <a:buNone/>
            </a:pPr>
            <a:r>
              <a:rPr lang="en-US" altLang="zh-CN" sz="2800" dirty="0">
                <a:solidFill>
                  <a:srgbClr val="FF0000"/>
                </a:solidFill>
                <a:latin typeface="微软雅黑" panose="020B0503020204020204" pitchFamily="34" charset="-122"/>
                <a:ea typeface="微软雅黑" panose="020B0503020204020204" pitchFamily="34" charset="-122"/>
              </a:rPr>
              <a:t>2.</a:t>
            </a:r>
            <a:r>
              <a:rPr lang="zh-CN" altLang="zh-CN" sz="2800" dirty="0">
                <a:solidFill>
                  <a:srgbClr val="FF0000"/>
                </a:solidFill>
                <a:latin typeface="微软雅黑" panose="020B0503020204020204" pitchFamily="34" charset="-122"/>
                <a:ea typeface="微软雅黑" panose="020B0503020204020204" pitchFamily="34" charset="-122"/>
              </a:rPr>
              <a:t>善用典故</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zh-CN" sz="2800" dirty="0">
                <a:solidFill>
                  <a:srgbClr val="FF0000"/>
                </a:solidFill>
                <a:latin typeface="微软雅黑" panose="020B0503020204020204" pitchFamily="34" charset="-122"/>
                <a:ea typeface="微软雅黑" panose="020B0503020204020204" pitchFamily="34" charset="-122"/>
              </a:rPr>
              <a:t>委婉</a:t>
            </a:r>
            <a:r>
              <a:rPr lang="zh-CN" altLang="zh-CN" sz="2800" dirty="0" smtClean="0">
                <a:solidFill>
                  <a:srgbClr val="FF0000"/>
                </a:solidFill>
                <a:latin typeface="微软雅黑" panose="020B0503020204020204" pitchFamily="34" charset="-122"/>
                <a:ea typeface="微软雅黑" panose="020B0503020204020204" pitchFamily="34" charset="-122"/>
              </a:rPr>
              <a:t>含蓄。</a:t>
            </a:r>
            <a:endParaRPr lang="en-US" altLang="zh-CN" sz="2800" dirty="0" smtClean="0">
              <a:solidFill>
                <a:srgbClr val="FF0000"/>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这</a:t>
            </a:r>
            <a:r>
              <a:rPr lang="zh-CN" altLang="zh-CN" sz="2800" dirty="0">
                <a:latin typeface="微软雅黑" panose="020B0503020204020204" pitchFamily="34" charset="-122"/>
                <a:ea typeface="微软雅黑" panose="020B0503020204020204" pitchFamily="34" charset="-122"/>
              </a:rPr>
              <a:t>首词善用典故</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自然贴切。例如</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“不尽长江滚滚流”化用杜甫《登高》中的“不尽长江滚滚来”</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但杜甫的诗是写个人流离之悲</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而这首词却是写国家兴亡之感</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意境不同</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尾句“生子当如孙仲谋”</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借用曹操的话</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含蓄地对南宋朝廷进行了讽刺</a:t>
            </a:r>
            <a:r>
              <a:rPr lang="zh-CN" altLang="zh-CN" sz="2800" dirty="0" smtClean="0">
                <a:latin typeface="微软雅黑" panose="020B0503020204020204" pitchFamily="34" charset="-122"/>
                <a:ea typeface="微软雅黑" panose="020B0503020204020204" pitchFamily="34" charset="-122"/>
              </a:rPr>
              <a:t>。</a:t>
            </a:r>
            <a:endParaRPr lang="zh-CN" altLang="en-US" sz="2800" dirty="0" smtClean="0">
              <a:latin typeface="微软雅黑" panose="020B0503020204020204" pitchFamily="34" charset="-122"/>
              <a:ea typeface="微软雅黑" panose="020B0503020204020204" pitchFamily="34" charset="-122"/>
            </a:endParaRPr>
          </a:p>
          <a:p>
            <a:pPr>
              <a:buNone/>
            </a:pPr>
            <a:endParaRPr lang="zh-CN" altLang="en-US" sz="2800" dirty="0" smtClean="0">
              <a:latin typeface="微软雅黑" panose="020B0503020204020204" pitchFamily="34" charset="-122"/>
              <a:ea typeface="微软雅黑" panose="020B0503020204020204" pitchFamily="34" charset="-122"/>
            </a:endParaRPr>
          </a:p>
          <a:p>
            <a:pPr>
              <a:buNone/>
            </a:pPr>
            <a:endParaRPr lang="zh-CN" altLang="en-US" sz="2800" dirty="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写作特色</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448586" y="2276872"/>
            <a:ext cx="8245554" cy="979499"/>
          </a:xfrm>
          <a:prstGeom prst="rect">
            <a:avLst/>
          </a:prstGeom>
          <a:noFill/>
        </p:spPr>
        <p:txBody>
          <a:bodyPr wrap="square" rtlCol="0">
            <a:spAutoFit/>
          </a:bodyPr>
          <a:lstStyle/>
          <a:p>
            <a:pPr algn="ctr">
              <a:lnSpc>
                <a:spcPct val="150000"/>
              </a:lnSpc>
            </a:pPr>
            <a:r>
              <a:rPr lang="zh-CN" altLang="en-US" sz="4400" b="1" dirty="0" smtClean="0">
                <a:solidFill>
                  <a:srgbClr val="F60A75"/>
                </a:solidFill>
                <a:latin typeface="Times New Roman" panose="02020603050405020304" pitchFamily="18" charset="0"/>
                <a:cs typeface="Times New Roman" panose="02020603050405020304" pitchFamily="18" charset="0"/>
              </a:rPr>
              <a:t>过零丁洋</a:t>
            </a:r>
            <a:endParaRPr lang="en-US" altLang="zh-CN" sz="4400" b="1" dirty="0" smtClean="0">
              <a:solidFill>
                <a:srgbClr val="F60A75"/>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09732" y="1302158"/>
            <a:ext cx="954026" cy="804674"/>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0"/>
            <a:ext cx="8229600" cy="4669979"/>
          </a:xfrm>
        </p:spPr>
        <p:txBody>
          <a:bodyPr>
            <a:normAutofit/>
          </a:bodyPr>
          <a:lstStyle/>
          <a:p>
            <a:pPr>
              <a:lnSpc>
                <a:spcPct val="150000"/>
              </a:lnSpc>
              <a:buNone/>
            </a:pPr>
            <a:r>
              <a:rPr lang="en-US" altLang="zh-CN" sz="2800" dirty="0" smtClean="0">
                <a:solidFill>
                  <a:srgbClr val="FF0000"/>
                </a:solidFill>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识记</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乐府诗集</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、岑参、辛弃疾、文天祥等的相关文学常识，背诵这五首诗词曲。</a:t>
            </a:r>
            <a:endParaRPr lang="zh-CN" altLang="en-US" sz="2800" dirty="0" smtClean="0">
              <a:latin typeface="微软雅黑" panose="020B0503020204020204" pitchFamily="34" charset="-122"/>
              <a:ea typeface="微软雅黑" panose="020B0503020204020204" pitchFamily="34" charset="-122"/>
            </a:endParaRPr>
          </a:p>
          <a:p>
            <a:pPr>
              <a:lnSpc>
                <a:spcPct val="150000"/>
              </a:lnSpc>
              <a:buNone/>
            </a:pPr>
            <a:r>
              <a:rPr lang="en-US" altLang="zh-CN" sz="2800" dirty="0" smtClean="0">
                <a:solidFill>
                  <a:srgbClr val="FF0000"/>
                </a:solidFill>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把握诗歌内容，体会诗歌的意境，学会鉴赏诗歌的表达技巧。</a:t>
            </a:r>
            <a:endParaRPr lang="zh-CN" altLang="en-US" sz="2800" dirty="0" smtClean="0">
              <a:latin typeface="微软雅黑" panose="020B0503020204020204" pitchFamily="34" charset="-122"/>
              <a:ea typeface="微软雅黑" panose="020B0503020204020204" pitchFamily="34" charset="-122"/>
            </a:endParaRPr>
          </a:p>
          <a:p>
            <a:pPr>
              <a:lnSpc>
                <a:spcPct val="150000"/>
              </a:lnSpc>
              <a:buNone/>
            </a:pPr>
            <a:r>
              <a:rPr lang="en-US" altLang="zh-CN" sz="2800" dirty="0" smtClean="0">
                <a:solidFill>
                  <a:srgbClr val="FF0000"/>
                </a:solidFill>
                <a:latin typeface="微软雅黑" panose="020B0503020204020204" pitchFamily="34" charset="-122"/>
                <a:ea typeface="微软雅黑" panose="020B0503020204020204" pitchFamily="34" charset="-122"/>
              </a:rPr>
              <a:t>3.</a:t>
            </a:r>
            <a:r>
              <a:rPr lang="zh-CN" altLang="en-US" sz="2800" dirty="0" smtClean="0">
                <a:latin typeface="微软雅黑" panose="020B0503020204020204" pitchFamily="34" charset="-122"/>
                <a:ea typeface="微软雅黑" panose="020B0503020204020204" pitchFamily="34" charset="-122"/>
              </a:rPr>
              <a:t>体会作品的意蕴和艺术感染力，提高对古诗词的鉴赏能力。</a:t>
            </a:r>
            <a:endParaRPr lang="zh-CN" altLang="en-US" sz="2800" dirty="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988840"/>
            <a:ext cx="8229600" cy="4669979"/>
          </a:xfrm>
        </p:spPr>
        <p:txBody>
          <a:bodyPr>
            <a:normAutofit/>
          </a:bodyPr>
          <a:lstStyle/>
          <a:p>
            <a:pPr marL="0" indent="720090">
              <a:lnSpc>
                <a:spcPct val="150000"/>
              </a:lnSpc>
              <a:spcBef>
                <a:spcPts val="0"/>
              </a:spcBef>
              <a:buNone/>
            </a:pPr>
            <a:r>
              <a:rPr lang="zh-CN" altLang="en-US" sz="2800" dirty="0" smtClean="0">
                <a:latin typeface="微软雅黑" panose="020B0503020204020204" pitchFamily="34" charset="-122"/>
                <a:ea typeface="微软雅黑" panose="020B0503020204020204" pitchFamily="34" charset="-122"/>
              </a:rPr>
              <a:t>文天祥（</a:t>
            </a:r>
            <a:r>
              <a:rPr lang="en-US" altLang="zh-CN" sz="2800" dirty="0" smtClean="0">
                <a:latin typeface="微软雅黑" panose="020B0503020204020204" pitchFamily="34" charset="-122"/>
                <a:ea typeface="微软雅黑" panose="020B0503020204020204" pitchFamily="34" charset="-122"/>
              </a:rPr>
              <a:t>1236—1283</a:t>
            </a:r>
            <a:r>
              <a:rPr lang="zh-CN" altLang="en-US" sz="2800" dirty="0" smtClean="0">
                <a:latin typeface="微软雅黑" panose="020B0503020204020204" pitchFamily="34" charset="-122"/>
                <a:ea typeface="微软雅黑" panose="020B0503020204020204" pitchFamily="34" charset="-122"/>
              </a:rPr>
              <a:t>），字履善，又字宋瑞，号文山，吉州庐陵</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今江西吉安</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人，南宋政治家、文学家。著有</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文山先生全集</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。其诗表现出崇高的民族气节和昂扬的斗争精神，沉郁悲壮，深刻动人。</a:t>
            </a:r>
            <a:endParaRPr lang="zh-CN" altLang="en-US" sz="2800" dirty="0" smtClean="0">
              <a:latin typeface="微软雅黑" panose="020B0503020204020204" pitchFamily="34" charset="-122"/>
              <a:ea typeface="微软雅黑" panose="020B0503020204020204" pitchFamily="34" charset="-122"/>
            </a:endParaRPr>
          </a:p>
        </p:txBody>
      </p:sp>
      <p:sp>
        <p:nvSpPr>
          <p:cNvPr id="4" name="圆角矩形 3"/>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作者简介</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844824"/>
            <a:ext cx="8229600" cy="4669979"/>
          </a:xfrm>
        </p:spPr>
        <p:txBody>
          <a:bodyPr>
            <a:normAutofit/>
          </a:bodyPr>
          <a:lstStyle/>
          <a:p>
            <a:pPr marL="0" indent="720090">
              <a:lnSpc>
                <a:spcPct val="150000"/>
              </a:lnSpc>
              <a:spcBef>
                <a:spcPts val="0"/>
              </a:spcBef>
              <a:buNone/>
            </a:pPr>
            <a:r>
              <a:rPr lang="zh-CN" altLang="en-US" sz="2800" dirty="0" smtClean="0">
                <a:latin typeface="微软雅黑" panose="020B0503020204020204" pitchFamily="34" charset="-122"/>
                <a:ea typeface="微软雅黑" panose="020B0503020204020204" pitchFamily="34" charset="-122"/>
              </a:rPr>
              <a:t>文天祥于宋末帝赵昺（ｂ</a:t>
            </a:r>
            <a:r>
              <a:rPr lang="en-US" altLang="zh-CN" sz="2800" dirty="0" smtClean="0">
                <a:latin typeface="微软雅黑" panose="020B0503020204020204" pitchFamily="34" charset="-122"/>
                <a:ea typeface="微软雅黑" panose="020B0503020204020204" pitchFamily="34" charset="-122"/>
              </a:rPr>
              <a:t>ǐ</a:t>
            </a:r>
            <a:r>
              <a:rPr lang="zh-CN" altLang="en-US" sz="2800" dirty="0" smtClean="0">
                <a:latin typeface="微软雅黑" panose="020B0503020204020204" pitchFamily="34" charset="-122"/>
                <a:ea typeface="微软雅黑" panose="020B0503020204020204" pitchFamily="34" charset="-122"/>
              </a:rPr>
              <a:t>ｎ</a:t>
            </a:r>
            <a:r>
              <a:rPr lang="en-US" altLang="zh-CN" sz="2800" dirty="0" smtClean="0">
                <a:latin typeface="微软雅黑" panose="020B0503020204020204" pitchFamily="34" charset="-122"/>
                <a:ea typeface="微软雅黑" panose="020B0503020204020204" pitchFamily="34" charset="-122"/>
              </a:rPr>
              <a:t>ɡ</a:t>
            </a:r>
            <a:r>
              <a:rPr lang="zh-CN" altLang="en-US" sz="2800" dirty="0" smtClean="0">
                <a:latin typeface="微软雅黑" panose="020B0503020204020204" pitchFamily="34" charset="-122"/>
                <a:ea typeface="微软雅黑" panose="020B0503020204020204" pitchFamily="34" charset="-122"/>
              </a:rPr>
              <a:t>）祥兴元年（</a:t>
            </a:r>
            <a:r>
              <a:rPr lang="en-US" altLang="zh-CN" sz="2800" dirty="0" smtClean="0">
                <a:latin typeface="微软雅黑" panose="020B0503020204020204" pitchFamily="34" charset="-122"/>
                <a:ea typeface="微软雅黑" panose="020B0503020204020204" pitchFamily="34" charset="-122"/>
              </a:rPr>
              <a:t>1278</a:t>
            </a:r>
            <a:r>
              <a:rPr lang="zh-CN" altLang="en-US" sz="2800" dirty="0" smtClean="0">
                <a:latin typeface="微软雅黑" panose="020B0503020204020204" pitchFamily="34" charset="-122"/>
                <a:ea typeface="微软雅黑" panose="020B0503020204020204" pitchFamily="34" charset="-122"/>
              </a:rPr>
              <a:t>）被元军所俘。次年，文天祥过零丁洋（即“伶仃洋”，今广东珠江口外），写了这首诗。元军元帅张弘范一再逼迫文天祥写信招降在海上坚持抵抗的南宋将领张世杰等人，文天祥出示此诗以明志节。后文天祥被押送至大都（今北京），于</a:t>
            </a:r>
            <a:r>
              <a:rPr lang="en-US" altLang="zh-CN" sz="2800" dirty="0" smtClean="0">
                <a:latin typeface="微软雅黑" panose="020B0503020204020204" pitchFamily="34" charset="-122"/>
                <a:ea typeface="微软雅黑" panose="020B0503020204020204" pitchFamily="34" charset="-122"/>
              </a:rPr>
              <a:t>1283</a:t>
            </a:r>
            <a:r>
              <a:rPr lang="zh-CN" altLang="en-US" sz="2800" dirty="0" smtClean="0">
                <a:latin typeface="微软雅黑" panose="020B0503020204020204" pitchFamily="34" charset="-122"/>
                <a:ea typeface="微软雅黑" panose="020B0503020204020204" pitchFamily="34" charset="-122"/>
              </a:rPr>
              <a:t>年初英勇就义。</a:t>
            </a:r>
            <a:endParaRPr lang="zh-CN" altLang="en-US" sz="2800" dirty="0">
              <a:latin typeface="微软雅黑" panose="020B0503020204020204" pitchFamily="34" charset="-122"/>
              <a:ea typeface="微软雅黑" panose="020B0503020204020204" pitchFamily="34" charset="-122"/>
            </a:endParaRPr>
          </a:p>
        </p:txBody>
      </p:sp>
      <p:sp>
        <p:nvSpPr>
          <p:cNvPr id="4" name="圆角矩形 3"/>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背景材料</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Text Box 3"/>
          <p:cNvSpPr txBox="1">
            <a:spLocks noChangeArrowheads="1"/>
          </p:cNvSpPr>
          <p:nvPr/>
        </p:nvSpPr>
        <p:spPr bwMode="auto">
          <a:xfrm>
            <a:off x="468313" y="476250"/>
            <a:ext cx="8534400" cy="606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algn="ctr" eaLnBrk="1" hangingPunct="1">
              <a:spcBef>
                <a:spcPct val="50000"/>
              </a:spcBef>
            </a:pPr>
            <a:r>
              <a:rPr lang="zh-CN" altLang="en-US" sz="4400" b="1" dirty="0">
                <a:solidFill>
                  <a:srgbClr val="FF0000"/>
                </a:solidFill>
                <a:latin typeface="Times New Roman" panose="02020603050405020304" pitchFamily="18" charset="0"/>
                <a:ea typeface="华文新魏" pitchFamily="2" charset="-122"/>
                <a:hlinkClick r:id="rId1"/>
              </a:rPr>
              <a:t>过零丁洋</a:t>
            </a:r>
            <a:endParaRPr lang="zh-CN" altLang="en-US" sz="4400" b="1" dirty="0">
              <a:solidFill>
                <a:srgbClr val="FF0000"/>
              </a:solidFill>
              <a:latin typeface="Times New Roman" panose="02020603050405020304" pitchFamily="18" charset="0"/>
              <a:ea typeface="华文新魏" pitchFamily="2" charset="-122"/>
            </a:endParaRPr>
          </a:p>
          <a:p>
            <a:pPr algn="ctr" eaLnBrk="1" hangingPunct="1">
              <a:spcBef>
                <a:spcPct val="50000"/>
              </a:spcBef>
            </a:pPr>
            <a:r>
              <a:rPr lang="zh-CN" altLang="en-US" sz="3200" b="1" dirty="0">
                <a:solidFill>
                  <a:schemeClr val="accent2"/>
                </a:solidFill>
                <a:latin typeface="Times New Roman" panose="02020603050405020304" pitchFamily="18" charset="0"/>
                <a:ea typeface="宋体" panose="02010600030101010101" pitchFamily="2" charset="-122"/>
              </a:rPr>
              <a:t>文天祥</a:t>
            </a:r>
            <a:endParaRPr lang="zh-CN" altLang="en-US" sz="3200" b="1" dirty="0">
              <a:solidFill>
                <a:schemeClr val="accent2"/>
              </a:solidFill>
              <a:latin typeface="Times New Roman" panose="02020603050405020304" pitchFamily="18" charset="0"/>
              <a:ea typeface="宋体" panose="02010600030101010101" pitchFamily="2" charset="-122"/>
            </a:endParaRPr>
          </a:p>
          <a:p>
            <a:pPr algn="ctr" eaLnBrk="1" hangingPunct="1">
              <a:spcBef>
                <a:spcPct val="50000"/>
              </a:spcBef>
            </a:pPr>
            <a:r>
              <a:rPr lang="zh-CN" altLang="en-US" sz="4000" b="1" dirty="0">
                <a:solidFill>
                  <a:srgbClr val="0000FF"/>
                </a:solidFill>
                <a:latin typeface="Times New Roman" panose="02020603050405020304" pitchFamily="18" charset="0"/>
                <a:ea typeface="华文新魏" pitchFamily="2" charset="-122"/>
              </a:rPr>
              <a:t>辛苦遭逢起一经，干戈寥落四周星。</a:t>
            </a:r>
            <a:br>
              <a:rPr lang="zh-CN" altLang="en-US" sz="4000" b="1" dirty="0">
                <a:solidFill>
                  <a:srgbClr val="0000FF"/>
                </a:solidFill>
                <a:latin typeface="Times New Roman" panose="02020603050405020304" pitchFamily="18" charset="0"/>
                <a:ea typeface="华文新魏" pitchFamily="2" charset="-122"/>
              </a:rPr>
            </a:br>
            <a:br>
              <a:rPr lang="zh-CN" altLang="en-US" sz="4000" b="1" dirty="0">
                <a:solidFill>
                  <a:srgbClr val="0000FF"/>
                </a:solidFill>
                <a:latin typeface="Times New Roman" panose="02020603050405020304" pitchFamily="18" charset="0"/>
                <a:ea typeface="华文新魏" pitchFamily="2" charset="-122"/>
              </a:rPr>
            </a:br>
            <a:r>
              <a:rPr lang="zh-CN" altLang="en-US" sz="4000" b="1" dirty="0">
                <a:solidFill>
                  <a:srgbClr val="0000FF"/>
                </a:solidFill>
                <a:latin typeface="Times New Roman" panose="02020603050405020304" pitchFamily="18" charset="0"/>
                <a:ea typeface="华文新魏" pitchFamily="2" charset="-122"/>
              </a:rPr>
              <a:t>山河破碎风飘絮，身世浮沉雨打萍。</a:t>
            </a:r>
            <a:br>
              <a:rPr lang="zh-CN" altLang="en-US" sz="4000" b="1" dirty="0">
                <a:solidFill>
                  <a:srgbClr val="0000FF"/>
                </a:solidFill>
                <a:latin typeface="Times New Roman" panose="02020603050405020304" pitchFamily="18" charset="0"/>
                <a:ea typeface="华文新魏" pitchFamily="2" charset="-122"/>
              </a:rPr>
            </a:br>
            <a:br>
              <a:rPr lang="zh-CN" altLang="en-US" sz="4000" b="1" dirty="0">
                <a:solidFill>
                  <a:srgbClr val="0000FF"/>
                </a:solidFill>
                <a:latin typeface="Times New Roman" panose="02020603050405020304" pitchFamily="18" charset="0"/>
                <a:ea typeface="华文新魏" pitchFamily="2" charset="-122"/>
              </a:rPr>
            </a:br>
            <a:r>
              <a:rPr lang="zh-CN" altLang="en-US" sz="4000" b="1" dirty="0">
                <a:solidFill>
                  <a:srgbClr val="0000FF"/>
                </a:solidFill>
                <a:latin typeface="Times New Roman" panose="02020603050405020304" pitchFamily="18" charset="0"/>
                <a:ea typeface="华文新魏" pitchFamily="2" charset="-122"/>
              </a:rPr>
              <a:t>惶恐滩头说惶恐，零丁洋里叹零丁。</a:t>
            </a:r>
            <a:br>
              <a:rPr lang="zh-CN" altLang="en-US" sz="4000" b="1" dirty="0">
                <a:solidFill>
                  <a:srgbClr val="0000FF"/>
                </a:solidFill>
                <a:latin typeface="Times New Roman" panose="02020603050405020304" pitchFamily="18" charset="0"/>
                <a:ea typeface="华文新魏" pitchFamily="2" charset="-122"/>
              </a:rPr>
            </a:br>
            <a:br>
              <a:rPr lang="zh-CN" altLang="en-US" sz="4000" b="1" dirty="0">
                <a:solidFill>
                  <a:srgbClr val="0000FF"/>
                </a:solidFill>
                <a:latin typeface="Times New Roman" panose="02020603050405020304" pitchFamily="18" charset="0"/>
                <a:ea typeface="华文新魏" pitchFamily="2" charset="-122"/>
              </a:rPr>
            </a:br>
            <a:r>
              <a:rPr lang="zh-CN" altLang="en-US" sz="4000" b="1" dirty="0">
                <a:solidFill>
                  <a:srgbClr val="0000FF"/>
                </a:solidFill>
                <a:latin typeface="Times New Roman" panose="02020603050405020304" pitchFamily="18" charset="0"/>
                <a:ea typeface="华文新魏" pitchFamily="2" charset="-122"/>
              </a:rPr>
              <a:t>人生自古谁无死！留取丹心照汗青。</a:t>
            </a:r>
            <a:endParaRPr lang="zh-CN" altLang="en-US" sz="4000" b="1" dirty="0">
              <a:solidFill>
                <a:srgbClr val="0000FF"/>
              </a:solidFill>
              <a:latin typeface="Times New Roman" panose="02020603050405020304" pitchFamily="18" charset="0"/>
              <a:ea typeface="华文新魏" pitchFamily="2" charset="-122"/>
            </a:endParaRPr>
          </a:p>
        </p:txBody>
      </p:sp>
    </p:spTree>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Picture 2" descr="wt">
            <a:hlinkClick r:id="rId1"/>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08" y="1665274"/>
            <a:ext cx="2952328" cy="4760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3"/>
          <p:cNvSpPr>
            <a:spLocks noChangeArrowheads="1"/>
          </p:cNvSpPr>
          <p:nvPr/>
        </p:nvSpPr>
        <p:spPr bwMode="auto">
          <a:xfrm>
            <a:off x="4179178" y="1844824"/>
            <a:ext cx="5148263" cy="867930"/>
          </a:xfrm>
          <a:prstGeom prst="rect">
            <a:avLst/>
          </a:prstGeom>
          <a:noFill/>
          <a:ln>
            <a:noFill/>
          </a:ln>
          <a:effectLst>
            <a:outerShdw dist="28398" dir="1593903"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90000"/>
              </a:lnSpc>
            </a:pPr>
            <a:r>
              <a:rPr lang="zh-CN" altLang="en-US" sz="2800" b="1" dirty="0">
                <a:latin typeface="Arial" panose="020B0604020202020204" pitchFamily="34" charset="0"/>
              </a:rPr>
              <a:t>辛苦遭逢起一经，</a:t>
            </a:r>
            <a:endParaRPr lang="zh-CN" altLang="en-US" sz="2800" b="1" dirty="0">
              <a:latin typeface="Arial" panose="020B0604020202020204" pitchFamily="34" charset="0"/>
            </a:endParaRPr>
          </a:p>
          <a:p>
            <a:pPr>
              <a:lnSpc>
                <a:spcPct val="90000"/>
              </a:lnSpc>
            </a:pPr>
            <a:r>
              <a:rPr lang="zh-CN" altLang="en-US" sz="2800" b="1" dirty="0">
                <a:latin typeface="Arial" panose="020B0604020202020204" pitchFamily="34" charset="0"/>
              </a:rPr>
              <a:t>干戈寥落四周星。</a:t>
            </a:r>
            <a:endParaRPr lang="zh-CN" altLang="en-US" sz="2800" b="1" dirty="0">
              <a:latin typeface="Arial" panose="020B0604020202020204" pitchFamily="34" charset="0"/>
            </a:endParaRPr>
          </a:p>
        </p:txBody>
      </p:sp>
      <p:sp>
        <p:nvSpPr>
          <p:cNvPr id="37892" name="Rectangle 4"/>
          <p:cNvSpPr>
            <a:spLocks noChangeArrowheads="1"/>
          </p:cNvSpPr>
          <p:nvPr/>
        </p:nvSpPr>
        <p:spPr bwMode="auto">
          <a:xfrm>
            <a:off x="3456707" y="2829095"/>
            <a:ext cx="5436096" cy="954107"/>
          </a:xfrm>
          <a:prstGeom prst="rect">
            <a:avLst/>
          </a:prstGeom>
          <a:noFill/>
          <a:ln>
            <a:noFill/>
          </a:ln>
          <a:effectLst>
            <a:outerShdw dist="28398" dir="1593903"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FF00FF"/>
                </a:solidFill>
                <a:latin typeface="Arial" panose="020B0604020202020204" pitchFamily="34" charset="0"/>
                <a:ea typeface="华文中宋" pitchFamily="2" charset="-122"/>
              </a:rPr>
              <a:t>回想我早年由科举入仕历尽苦辛，如今战火消歇已熬过了四个年头。</a:t>
            </a:r>
            <a:endParaRPr lang="zh-CN" altLang="en-US" sz="2800" b="1" dirty="0">
              <a:solidFill>
                <a:srgbClr val="FF00FF"/>
              </a:solidFill>
              <a:latin typeface="Arial" panose="020B0604020202020204" pitchFamily="34" charset="0"/>
              <a:ea typeface="华文中宋" pitchFamily="2" charset="-122"/>
            </a:endParaRPr>
          </a:p>
        </p:txBody>
      </p:sp>
      <p:sp>
        <p:nvSpPr>
          <p:cNvPr id="37893" name="Rectangle 5"/>
          <p:cNvSpPr>
            <a:spLocks noChangeArrowheads="1"/>
          </p:cNvSpPr>
          <p:nvPr/>
        </p:nvSpPr>
        <p:spPr bwMode="auto">
          <a:xfrm>
            <a:off x="4238274" y="4214090"/>
            <a:ext cx="5526087" cy="867930"/>
          </a:xfrm>
          <a:prstGeom prst="rect">
            <a:avLst/>
          </a:prstGeom>
          <a:noFill/>
          <a:ln>
            <a:noFill/>
          </a:ln>
          <a:effectLst>
            <a:outerShdw dist="28398" dir="1593903"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90000"/>
              </a:lnSpc>
            </a:pPr>
            <a:r>
              <a:rPr lang="zh-CN" altLang="en-US" sz="2800" b="1" dirty="0">
                <a:latin typeface="Arial" panose="020B0604020202020204" pitchFamily="34" charset="0"/>
              </a:rPr>
              <a:t>山河破碎风飘絮，</a:t>
            </a:r>
            <a:endParaRPr lang="zh-CN" altLang="en-US" sz="2800" b="1" dirty="0">
              <a:latin typeface="Arial" panose="020B0604020202020204" pitchFamily="34" charset="0"/>
            </a:endParaRPr>
          </a:p>
          <a:p>
            <a:pPr>
              <a:lnSpc>
                <a:spcPct val="90000"/>
              </a:lnSpc>
            </a:pPr>
            <a:r>
              <a:rPr lang="zh-CN" altLang="en-US" sz="2800" b="1" dirty="0">
                <a:latin typeface="Arial" panose="020B0604020202020204" pitchFamily="34" charset="0"/>
              </a:rPr>
              <a:t>身世浮沉雨打萍。</a:t>
            </a:r>
            <a:endParaRPr lang="zh-CN" altLang="en-US" sz="2800" b="1" dirty="0">
              <a:latin typeface="Arial" panose="020B0604020202020204" pitchFamily="34" charset="0"/>
            </a:endParaRPr>
          </a:p>
        </p:txBody>
      </p:sp>
      <p:sp>
        <p:nvSpPr>
          <p:cNvPr id="37894" name="Rectangle 6"/>
          <p:cNvSpPr>
            <a:spLocks noChangeArrowheads="1"/>
          </p:cNvSpPr>
          <p:nvPr/>
        </p:nvSpPr>
        <p:spPr bwMode="auto">
          <a:xfrm>
            <a:off x="3546301" y="5109897"/>
            <a:ext cx="5256907" cy="954107"/>
          </a:xfrm>
          <a:prstGeom prst="rect">
            <a:avLst/>
          </a:prstGeom>
          <a:noFill/>
          <a:ln>
            <a:noFill/>
          </a:ln>
          <a:effectLst>
            <a:outerShdw dist="28398" dir="1593903"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FF00FF"/>
                </a:solidFill>
                <a:latin typeface="Arial" panose="020B0604020202020204" pitchFamily="34" charset="0"/>
                <a:ea typeface="华文中宋" pitchFamily="2" charset="-122"/>
              </a:rPr>
              <a:t>国家危在旦夕恰如狂风中的柳絮，个人又哪堪言说似骤雨里的浮萍。</a:t>
            </a:r>
            <a:endParaRPr lang="zh-CN" altLang="en-US" sz="2800" b="1" dirty="0">
              <a:solidFill>
                <a:srgbClr val="FF00FF"/>
              </a:solidFill>
              <a:latin typeface="Arial" panose="020B0604020202020204" pitchFamily="34" charset="0"/>
              <a:ea typeface="华文中宋" pitchFamily="2" charset="-122"/>
            </a:endParaRPr>
          </a:p>
        </p:txBody>
      </p:sp>
      <p:sp>
        <p:nvSpPr>
          <p:cNvPr id="8" name="圆角矩形 7"/>
          <p:cNvSpPr/>
          <p:nvPr/>
        </p:nvSpPr>
        <p:spPr>
          <a:xfrm>
            <a:off x="3208771" y="892999"/>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6"/>
          <p:cNvSpPr txBox="1">
            <a:spLocks noChangeArrowheads="1"/>
          </p:cNvSpPr>
          <p:nvPr/>
        </p:nvSpPr>
        <p:spPr bwMode="auto">
          <a:xfrm>
            <a:off x="3277898" y="986748"/>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疏通诗意</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diamond(in)">
                                      <p:cBhvr>
                                        <p:cTn id="7" dur="20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7891"/>
                                        </p:tgtEl>
                                        <p:attrNameLst>
                                          <p:attrName>style.visibility</p:attrName>
                                        </p:attrNameLst>
                                      </p:cBhvr>
                                      <p:to>
                                        <p:strVal val="visible"/>
                                      </p:to>
                                    </p:set>
                                    <p:animEffect transition="in" filter="diamond(in)">
                                      <p:cBhvr>
                                        <p:cTn id="12" dur="2000"/>
                                        <p:tgtEl>
                                          <p:spTgt spid="3789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7892"/>
                                        </p:tgtEl>
                                        <p:attrNameLst>
                                          <p:attrName>style.visibility</p:attrName>
                                        </p:attrNameLst>
                                      </p:cBhvr>
                                      <p:to>
                                        <p:strVal val="visible"/>
                                      </p:to>
                                    </p:set>
                                    <p:animEffect transition="in" filter="diamond(in)">
                                      <p:cBhvr>
                                        <p:cTn id="17" dur="2000"/>
                                        <p:tgtEl>
                                          <p:spTgt spid="3789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7893"/>
                                        </p:tgtEl>
                                        <p:attrNameLst>
                                          <p:attrName>style.visibility</p:attrName>
                                        </p:attrNameLst>
                                      </p:cBhvr>
                                      <p:to>
                                        <p:strVal val="visible"/>
                                      </p:to>
                                    </p:set>
                                    <p:animEffect transition="in" filter="diamond(in)">
                                      <p:cBhvr>
                                        <p:cTn id="22" dur="2000"/>
                                        <p:tgtEl>
                                          <p:spTgt spid="37893"/>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7894"/>
                                        </p:tgtEl>
                                        <p:attrNameLst>
                                          <p:attrName>style.visibility</p:attrName>
                                        </p:attrNameLst>
                                      </p:cBhvr>
                                      <p:to>
                                        <p:strVal val="visible"/>
                                      </p:to>
                                    </p:set>
                                    <p:animEffect transition="in" filter="diamond(in)">
                                      <p:cBhvr>
                                        <p:cTn id="27" dur="2000"/>
                                        <p:tgtEl>
                                          <p:spTgt spid="3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utoUpdateAnimBg="0"/>
      <p:bldP spid="37892" grpId="0" autoUpdateAnimBg="0"/>
      <p:bldP spid="37893" grpId="0" autoUpdateAnimBg="0"/>
      <p:bldP spid="37894"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914" name="Picture 2" descr="19">
            <a:hlinkClick r:id="rId1"/>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6169" y="1412776"/>
            <a:ext cx="3097901" cy="5069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Rectangle 3"/>
          <p:cNvSpPr>
            <a:spLocks noChangeArrowheads="1"/>
          </p:cNvSpPr>
          <p:nvPr/>
        </p:nvSpPr>
        <p:spPr bwMode="auto">
          <a:xfrm>
            <a:off x="642498" y="1400317"/>
            <a:ext cx="4895850"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90000"/>
              </a:lnSpc>
            </a:pPr>
            <a:r>
              <a:rPr lang="zh-CN" altLang="en-US" sz="2800" b="1" dirty="0">
                <a:latin typeface="Arial" panose="020B0604020202020204" pitchFamily="34" charset="0"/>
              </a:rPr>
              <a:t>惶恐滩头说惶恐，</a:t>
            </a:r>
            <a:endParaRPr lang="zh-CN" altLang="en-US" sz="2800" b="1" dirty="0">
              <a:latin typeface="Arial" panose="020B0604020202020204" pitchFamily="34" charset="0"/>
            </a:endParaRPr>
          </a:p>
          <a:p>
            <a:pPr>
              <a:lnSpc>
                <a:spcPct val="90000"/>
              </a:lnSpc>
            </a:pPr>
            <a:r>
              <a:rPr lang="zh-CN" altLang="en-US" sz="2800" b="1" dirty="0">
                <a:latin typeface="Arial" panose="020B0604020202020204" pitchFamily="34" charset="0"/>
              </a:rPr>
              <a:t>零丁洋里叹零丁。</a:t>
            </a:r>
            <a:endParaRPr lang="zh-CN" altLang="en-US" sz="2800" b="1" dirty="0">
              <a:latin typeface="Arial" panose="020B0604020202020204" pitchFamily="34" charset="0"/>
            </a:endParaRPr>
          </a:p>
        </p:txBody>
      </p:sp>
      <p:sp>
        <p:nvSpPr>
          <p:cNvPr id="38916" name="Rectangle 4"/>
          <p:cNvSpPr>
            <a:spLocks noChangeArrowheads="1"/>
          </p:cNvSpPr>
          <p:nvPr/>
        </p:nvSpPr>
        <p:spPr bwMode="auto">
          <a:xfrm>
            <a:off x="318115" y="2420888"/>
            <a:ext cx="5544616" cy="954107"/>
          </a:xfrm>
          <a:prstGeom prst="rect">
            <a:avLst/>
          </a:prstGeom>
          <a:noFill/>
          <a:ln>
            <a:noFill/>
          </a:ln>
          <a:effectLst>
            <a:outerShdw dist="28398" dir="1593903"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FF00FF"/>
                </a:solidFill>
                <a:latin typeface="Arial" panose="020B0604020202020204" pitchFamily="34" charset="0"/>
                <a:ea typeface="华文中宋" pitchFamily="2" charset="-122"/>
              </a:rPr>
              <a:t>惶恐滩的惨败让我至今依然惶恐，零丁洋身陷元虏可叹我孤苦零丁。</a:t>
            </a:r>
            <a:endParaRPr lang="zh-CN" altLang="en-US" sz="2800" b="1" dirty="0">
              <a:solidFill>
                <a:srgbClr val="FF00FF"/>
              </a:solidFill>
              <a:latin typeface="Arial" panose="020B0604020202020204" pitchFamily="34" charset="0"/>
              <a:ea typeface="华文中宋" pitchFamily="2" charset="-122"/>
            </a:endParaRPr>
          </a:p>
        </p:txBody>
      </p:sp>
      <p:sp>
        <p:nvSpPr>
          <p:cNvPr id="38917" name="Rectangle 5"/>
          <p:cNvSpPr>
            <a:spLocks noChangeArrowheads="1"/>
          </p:cNvSpPr>
          <p:nvPr/>
        </p:nvSpPr>
        <p:spPr bwMode="auto">
          <a:xfrm>
            <a:off x="689779" y="3717454"/>
            <a:ext cx="5400675" cy="867930"/>
          </a:xfrm>
          <a:prstGeom prst="rect">
            <a:avLst/>
          </a:prstGeom>
          <a:noFill/>
          <a:ln>
            <a:noFill/>
          </a:ln>
          <a:effectLst>
            <a:outerShdw dist="28398" dir="1593903"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90000"/>
              </a:lnSpc>
            </a:pPr>
            <a:r>
              <a:rPr lang="zh-CN" altLang="en-US" sz="2800" b="1" dirty="0">
                <a:latin typeface="Arial" panose="020B0604020202020204" pitchFamily="34" charset="0"/>
              </a:rPr>
              <a:t>人生自古谁无死，</a:t>
            </a:r>
            <a:endParaRPr lang="zh-CN" altLang="en-US" sz="2800" b="1" dirty="0">
              <a:latin typeface="Arial" panose="020B0604020202020204" pitchFamily="34" charset="0"/>
            </a:endParaRPr>
          </a:p>
          <a:p>
            <a:pPr>
              <a:lnSpc>
                <a:spcPct val="90000"/>
              </a:lnSpc>
            </a:pPr>
            <a:r>
              <a:rPr lang="zh-CN" altLang="en-US" sz="2800" b="1" dirty="0">
                <a:latin typeface="Arial" panose="020B0604020202020204" pitchFamily="34" charset="0"/>
              </a:rPr>
              <a:t>留取丹心照汗青。</a:t>
            </a:r>
            <a:endParaRPr lang="zh-CN" altLang="en-US" sz="2800" b="1" dirty="0">
              <a:latin typeface="Arial" panose="020B0604020202020204" pitchFamily="34" charset="0"/>
            </a:endParaRPr>
          </a:p>
        </p:txBody>
      </p:sp>
      <p:sp>
        <p:nvSpPr>
          <p:cNvPr id="38918" name="Rectangle 6"/>
          <p:cNvSpPr>
            <a:spLocks noChangeArrowheads="1"/>
          </p:cNvSpPr>
          <p:nvPr/>
        </p:nvSpPr>
        <p:spPr bwMode="auto">
          <a:xfrm>
            <a:off x="395535" y="4730055"/>
            <a:ext cx="5166251" cy="954107"/>
          </a:xfrm>
          <a:prstGeom prst="rect">
            <a:avLst/>
          </a:prstGeom>
          <a:noFill/>
          <a:ln>
            <a:noFill/>
          </a:ln>
          <a:effectLst>
            <a:outerShdw dist="28398" dir="1593903"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FF00FF"/>
                </a:solidFill>
                <a:latin typeface="Arial" panose="020B0604020202020204" pitchFamily="34" charset="0"/>
                <a:ea typeface="华文中宋" pitchFamily="2" charset="-122"/>
              </a:rPr>
              <a:t>人生自古以来有谁能够长生不死，我要留一片爱国的丹心映照汗青。</a:t>
            </a:r>
            <a:endParaRPr lang="zh-CN" altLang="en-US" sz="2800" b="1" dirty="0">
              <a:solidFill>
                <a:srgbClr val="FF00FF"/>
              </a:solidFill>
              <a:latin typeface="Arial" panose="020B0604020202020204" pitchFamily="34" charset="0"/>
              <a:ea typeface="华文中宋"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diamond(in)">
                                      <p:cBhvr>
                                        <p:cTn id="7" dur="20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8915"/>
                                        </p:tgtEl>
                                        <p:attrNameLst>
                                          <p:attrName>style.visibility</p:attrName>
                                        </p:attrNameLst>
                                      </p:cBhvr>
                                      <p:to>
                                        <p:strVal val="visible"/>
                                      </p:to>
                                    </p:set>
                                    <p:animEffect transition="in" filter="diamond(in)">
                                      <p:cBhvr>
                                        <p:cTn id="12" dur="2000"/>
                                        <p:tgtEl>
                                          <p:spTgt spid="389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8916"/>
                                        </p:tgtEl>
                                        <p:attrNameLst>
                                          <p:attrName>style.visibility</p:attrName>
                                        </p:attrNameLst>
                                      </p:cBhvr>
                                      <p:to>
                                        <p:strVal val="visible"/>
                                      </p:to>
                                    </p:set>
                                    <p:animEffect transition="in" filter="diamond(in)">
                                      <p:cBhvr>
                                        <p:cTn id="17" dur="2000"/>
                                        <p:tgtEl>
                                          <p:spTgt spid="3891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8917"/>
                                        </p:tgtEl>
                                        <p:attrNameLst>
                                          <p:attrName>style.visibility</p:attrName>
                                        </p:attrNameLst>
                                      </p:cBhvr>
                                      <p:to>
                                        <p:strVal val="visible"/>
                                      </p:to>
                                    </p:set>
                                    <p:animEffect transition="in" filter="diamond(in)">
                                      <p:cBhvr>
                                        <p:cTn id="22" dur="2000"/>
                                        <p:tgtEl>
                                          <p:spTgt spid="3891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8918"/>
                                        </p:tgtEl>
                                        <p:attrNameLst>
                                          <p:attrName>style.visibility</p:attrName>
                                        </p:attrNameLst>
                                      </p:cBhvr>
                                      <p:to>
                                        <p:strVal val="visible"/>
                                      </p:to>
                                    </p:set>
                                    <p:animEffect transition="in" filter="diamond(in)">
                                      <p:cBhvr>
                                        <p:cTn id="27" dur="2000"/>
                                        <p:tgtEl>
                                          <p:spTgt spid="38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utoUpdateAnimBg="0"/>
      <p:bldP spid="38916" grpId="0" autoUpdateAnimBg="0"/>
      <p:bldP spid="38917" grpId="0" autoUpdateAnimBg="0"/>
      <p:bldP spid="38918"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整体感知</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
        <p:nvSpPr>
          <p:cNvPr id="10" name="Text Box 5"/>
          <p:cNvSpPr txBox="1">
            <a:spLocks noChangeArrowheads="1"/>
          </p:cNvSpPr>
          <p:nvPr/>
        </p:nvSpPr>
        <p:spPr bwMode="auto">
          <a:xfrm>
            <a:off x="1036638" y="3402012"/>
            <a:ext cx="152876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3200" b="1">
                <a:latin typeface="Arial" panose="020B0604020202020204" pitchFamily="34" charset="0"/>
                <a:ea typeface="宋体" panose="02010600030101010101" pitchFamily="2" charset="-122"/>
              </a:rPr>
              <a:t>叙事</a:t>
            </a:r>
            <a:endParaRPr lang="zh-CN" altLang="en-US" sz="3200" b="1">
              <a:latin typeface="Arial" panose="020B0604020202020204" pitchFamily="34" charset="0"/>
              <a:ea typeface="宋体" panose="02010600030101010101" pitchFamily="2" charset="-122"/>
            </a:endParaRPr>
          </a:p>
        </p:txBody>
      </p:sp>
      <p:grpSp>
        <p:nvGrpSpPr>
          <p:cNvPr id="11" name="Group 6"/>
          <p:cNvGrpSpPr/>
          <p:nvPr/>
        </p:nvGrpSpPr>
        <p:grpSpPr bwMode="auto">
          <a:xfrm>
            <a:off x="2224088" y="2441575"/>
            <a:ext cx="609600" cy="2590800"/>
            <a:chOff x="0" y="0"/>
            <a:chExt cx="384" cy="1632"/>
          </a:xfrm>
        </p:grpSpPr>
        <p:sp>
          <p:nvSpPr>
            <p:cNvPr id="12" name="AutoShape 7"/>
            <p:cNvSpPr/>
            <p:nvPr/>
          </p:nvSpPr>
          <p:spPr bwMode="auto">
            <a:xfrm>
              <a:off x="0" y="96"/>
              <a:ext cx="48" cy="1440"/>
            </a:xfrm>
            <a:prstGeom prst="leftBracket">
              <a:avLst>
                <a:gd name="adj" fmla="val 2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13" name="Group 8"/>
            <p:cNvGrpSpPr/>
            <p:nvPr/>
          </p:nvGrpSpPr>
          <p:grpSpPr bwMode="auto">
            <a:xfrm>
              <a:off x="0" y="0"/>
              <a:ext cx="384" cy="384"/>
              <a:chOff x="0" y="0"/>
              <a:chExt cx="384" cy="384"/>
            </a:xfrm>
          </p:grpSpPr>
          <p:sp>
            <p:nvSpPr>
              <p:cNvPr id="20" name="AutoShape 9"/>
              <p:cNvSpPr/>
              <p:nvPr/>
            </p:nvSpPr>
            <p:spPr bwMode="auto">
              <a:xfrm>
                <a:off x="336" y="0"/>
                <a:ext cx="48" cy="384"/>
              </a:xfrm>
              <a:prstGeom prst="leftBrace">
                <a:avLst>
                  <a:gd name="adj1" fmla="val 66667"/>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 name="Line 10"/>
              <p:cNvSpPr>
                <a:spLocks noChangeShapeType="1"/>
              </p:cNvSpPr>
              <p:nvPr/>
            </p:nvSpPr>
            <p:spPr bwMode="auto">
              <a:xfrm>
                <a:off x="0" y="192"/>
                <a:ext cx="288"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14" name="Group 11"/>
            <p:cNvGrpSpPr/>
            <p:nvPr/>
          </p:nvGrpSpPr>
          <p:grpSpPr bwMode="auto">
            <a:xfrm>
              <a:off x="0" y="624"/>
              <a:ext cx="336" cy="384"/>
              <a:chOff x="0" y="0"/>
              <a:chExt cx="336" cy="384"/>
            </a:xfrm>
          </p:grpSpPr>
          <p:sp>
            <p:nvSpPr>
              <p:cNvPr id="18" name="AutoShape 12"/>
              <p:cNvSpPr/>
              <p:nvPr/>
            </p:nvSpPr>
            <p:spPr bwMode="auto">
              <a:xfrm>
                <a:off x="288" y="0"/>
                <a:ext cx="48" cy="384"/>
              </a:xfrm>
              <a:prstGeom prst="leftBrace">
                <a:avLst>
                  <a:gd name="adj1" fmla="val 66667"/>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 name="Line 13"/>
              <p:cNvSpPr>
                <a:spLocks noChangeShapeType="1"/>
              </p:cNvSpPr>
              <p:nvPr/>
            </p:nvSpPr>
            <p:spPr bwMode="auto">
              <a:xfrm>
                <a:off x="0" y="192"/>
                <a:ext cx="288"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15" name="Group 14"/>
            <p:cNvGrpSpPr/>
            <p:nvPr/>
          </p:nvGrpSpPr>
          <p:grpSpPr bwMode="auto">
            <a:xfrm>
              <a:off x="0" y="1248"/>
              <a:ext cx="336" cy="384"/>
              <a:chOff x="0" y="0"/>
              <a:chExt cx="336" cy="384"/>
            </a:xfrm>
          </p:grpSpPr>
          <p:sp>
            <p:nvSpPr>
              <p:cNvPr id="16" name="AutoShape 15"/>
              <p:cNvSpPr/>
              <p:nvPr/>
            </p:nvSpPr>
            <p:spPr bwMode="auto">
              <a:xfrm>
                <a:off x="288" y="0"/>
                <a:ext cx="48" cy="384"/>
              </a:xfrm>
              <a:prstGeom prst="leftBrace">
                <a:avLst>
                  <a:gd name="adj1" fmla="val 66667"/>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 name="Line 16"/>
              <p:cNvSpPr>
                <a:spLocks noChangeShapeType="1"/>
              </p:cNvSpPr>
              <p:nvPr/>
            </p:nvSpPr>
            <p:spPr bwMode="auto">
              <a:xfrm>
                <a:off x="0" y="192"/>
                <a:ext cx="288"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2" name="Text Box 17"/>
          <p:cNvSpPr txBox="1">
            <a:spLocks noChangeArrowheads="1"/>
          </p:cNvSpPr>
          <p:nvPr/>
        </p:nvSpPr>
        <p:spPr bwMode="auto">
          <a:xfrm>
            <a:off x="2909888" y="2238375"/>
            <a:ext cx="18875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latin typeface="Arial" panose="020B0604020202020204" pitchFamily="34" charset="0"/>
                <a:ea typeface="宋体" panose="02010600030101010101" pitchFamily="2" charset="-122"/>
              </a:rPr>
              <a:t>步入仕途</a:t>
            </a:r>
            <a:endParaRPr lang="zh-CN" altLang="en-US" sz="2800" b="1">
              <a:latin typeface="Arial" panose="020B0604020202020204" pitchFamily="34" charset="0"/>
              <a:ea typeface="宋体" panose="02010600030101010101" pitchFamily="2" charset="-122"/>
            </a:endParaRPr>
          </a:p>
        </p:txBody>
      </p:sp>
      <p:sp>
        <p:nvSpPr>
          <p:cNvPr id="23" name="Text Box 18"/>
          <p:cNvSpPr txBox="1">
            <a:spLocks noChangeArrowheads="1"/>
          </p:cNvSpPr>
          <p:nvPr/>
        </p:nvSpPr>
        <p:spPr bwMode="auto">
          <a:xfrm>
            <a:off x="2909888" y="2617787"/>
            <a:ext cx="18161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latin typeface="Arial" panose="020B0604020202020204" pitchFamily="34" charset="0"/>
                <a:ea typeface="宋体" panose="02010600030101010101" pitchFamily="2" charset="-122"/>
              </a:rPr>
              <a:t>起兵抗元</a:t>
            </a:r>
            <a:endParaRPr lang="zh-CN" altLang="en-US" sz="2800" b="1">
              <a:latin typeface="Arial" panose="020B0604020202020204" pitchFamily="34" charset="0"/>
              <a:ea typeface="宋体" panose="02010600030101010101" pitchFamily="2" charset="-122"/>
            </a:endParaRPr>
          </a:p>
        </p:txBody>
      </p:sp>
      <p:sp>
        <p:nvSpPr>
          <p:cNvPr id="24" name="Text Box 19"/>
          <p:cNvSpPr txBox="1">
            <a:spLocks noChangeArrowheads="1"/>
          </p:cNvSpPr>
          <p:nvPr/>
        </p:nvSpPr>
        <p:spPr bwMode="auto">
          <a:xfrm>
            <a:off x="2817813" y="3227387"/>
            <a:ext cx="17637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latin typeface="Arial" panose="020B0604020202020204" pitchFamily="34" charset="0"/>
                <a:ea typeface="宋体" panose="02010600030101010101" pitchFamily="2" charset="-122"/>
              </a:rPr>
              <a:t>国家危难</a:t>
            </a:r>
            <a:endParaRPr lang="zh-CN" altLang="en-US" sz="2800" b="1">
              <a:latin typeface="Arial" panose="020B0604020202020204" pitchFamily="34" charset="0"/>
              <a:ea typeface="宋体" panose="02010600030101010101" pitchFamily="2" charset="-122"/>
            </a:endParaRPr>
          </a:p>
        </p:txBody>
      </p:sp>
      <p:sp>
        <p:nvSpPr>
          <p:cNvPr id="25" name="Text Box 20"/>
          <p:cNvSpPr txBox="1">
            <a:spLocks noChangeArrowheads="1"/>
          </p:cNvSpPr>
          <p:nvPr/>
        </p:nvSpPr>
        <p:spPr bwMode="auto">
          <a:xfrm>
            <a:off x="2757488" y="3662362"/>
            <a:ext cx="18240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latin typeface="Arial" panose="020B0604020202020204" pitchFamily="34" charset="0"/>
                <a:ea typeface="宋体" panose="02010600030101010101" pitchFamily="2" charset="-122"/>
              </a:rPr>
              <a:t>命运艰辛</a:t>
            </a:r>
            <a:endParaRPr lang="zh-CN" altLang="en-US" sz="2800" b="1">
              <a:latin typeface="Arial" panose="020B0604020202020204" pitchFamily="34" charset="0"/>
              <a:ea typeface="宋体" panose="02010600030101010101" pitchFamily="2" charset="-122"/>
            </a:endParaRPr>
          </a:p>
        </p:txBody>
      </p:sp>
      <p:sp>
        <p:nvSpPr>
          <p:cNvPr id="26" name="Text Box 21"/>
          <p:cNvSpPr txBox="1">
            <a:spLocks noChangeArrowheads="1"/>
          </p:cNvSpPr>
          <p:nvPr/>
        </p:nvSpPr>
        <p:spPr bwMode="auto">
          <a:xfrm>
            <a:off x="2741613" y="4294187"/>
            <a:ext cx="19129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latin typeface="Arial" panose="020B0604020202020204" pitchFamily="34" charset="0"/>
                <a:ea typeface="宋体" panose="02010600030101010101" pitchFamily="2" charset="-122"/>
              </a:rPr>
              <a:t>形势险恶</a:t>
            </a:r>
            <a:endParaRPr lang="zh-CN" altLang="en-US" sz="2800" b="1">
              <a:latin typeface="Arial" panose="020B0604020202020204" pitchFamily="34" charset="0"/>
              <a:ea typeface="宋体" panose="02010600030101010101" pitchFamily="2" charset="-122"/>
            </a:endParaRPr>
          </a:p>
        </p:txBody>
      </p:sp>
      <p:sp>
        <p:nvSpPr>
          <p:cNvPr id="27" name="Text Box 22"/>
          <p:cNvSpPr txBox="1">
            <a:spLocks noChangeArrowheads="1"/>
          </p:cNvSpPr>
          <p:nvPr/>
        </p:nvSpPr>
        <p:spPr bwMode="auto">
          <a:xfrm>
            <a:off x="2681288" y="4652962"/>
            <a:ext cx="1828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latin typeface="Arial" panose="020B0604020202020204" pitchFamily="34" charset="0"/>
                <a:ea typeface="宋体" panose="02010600030101010101" pitchFamily="2" charset="-122"/>
              </a:rPr>
              <a:t>境况危苦</a:t>
            </a:r>
            <a:endParaRPr lang="zh-CN" altLang="en-US" sz="2800" b="1">
              <a:latin typeface="Arial" panose="020B0604020202020204" pitchFamily="34" charset="0"/>
              <a:ea typeface="宋体" panose="02010600030101010101" pitchFamily="2" charset="-122"/>
            </a:endParaRPr>
          </a:p>
        </p:txBody>
      </p:sp>
      <p:sp>
        <p:nvSpPr>
          <p:cNvPr id="28" name="Text Box 23"/>
          <p:cNvSpPr txBox="1">
            <a:spLocks noChangeArrowheads="1"/>
          </p:cNvSpPr>
          <p:nvPr/>
        </p:nvSpPr>
        <p:spPr bwMode="auto">
          <a:xfrm>
            <a:off x="1004888" y="5557837"/>
            <a:ext cx="13446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3200" b="1">
                <a:latin typeface="Arial" panose="020B0604020202020204" pitchFamily="34" charset="0"/>
                <a:ea typeface="宋体" panose="02010600030101010101" pitchFamily="2" charset="-122"/>
              </a:rPr>
              <a:t>抒情</a:t>
            </a:r>
            <a:endParaRPr lang="zh-CN" altLang="en-US" sz="3200" b="1">
              <a:latin typeface="Arial" panose="020B0604020202020204" pitchFamily="34" charset="0"/>
              <a:ea typeface="宋体" panose="02010600030101010101" pitchFamily="2" charset="-122"/>
            </a:endParaRPr>
          </a:p>
        </p:txBody>
      </p:sp>
      <p:sp>
        <p:nvSpPr>
          <p:cNvPr id="29" name="AutoShape 24"/>
          <p:cNvSpPr/>
          <p:nvPr/>
        </p:nvSpPr>
        <p:spPr bwMode="auto">
          <a:xfrm>
            <a:off x="2452688" y="5641975"/>
            <a:ext cx="76200" cy="609600"/>
          </a:xfrm>
          <a:prstGeom prst="leftBrace">
            <a:avLst>
              <a:gd name="adj1" fmla="val 66667"/>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0" name="Text Box 25"/>
          <p:cNvSpPr txBox="1">
            <a:spLocks noChangeArrowheads="1"/>
          </p:cNvSpPr>
          <p:nvPr/>
        </p:nvSpPr>
        <p:spPr bwMode="auto">
          <a:xfrm>
            <a:off x="2649538" y="5360987"/>
            <a:ext cx="19319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latin typeface="Arial" panose="020B0604020202020204" pitchFamily="34" charset="0"/>
                <a:ea typeface="宋体" panose="02010600030101010101" pitchFamily="2" charset="-122"/>
              </a:rPr>
              <a:t>舍生取义</a:t>
            </a:r>
            <a:endParaRPr lang="zh-CN" altLang="en-US" sz="2800" b="1">
              <a:latin typeface="Arial" panose="020B0604020202020204" pitchFamily="34" charset="0"/>
              <a:ea typeface="宋体" panose="02010600030101010101" pitchFamily="2" charset="-122"/>
            </a:endParaRPr>
          </a:p>
        </p:txBody>
      </p:sp>
      <p:sp>
        <p:nvSpPr>
          <p:cNvPr id="31" name="Text Box 26"/>
          <p:cNvSpPr txBox="1">
            <a:spLocks noChangeArrowheads="1"/>
          </p:cNvSpPr>
          <p:nvPr/>
        </p:nvSpPr>
        <p:spPr bwMode="auto">
          <a:xfrm>
            <a:off x="2649538" y="5894387"/>
            <a:ext cx="1860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latin typeface="Arial" panose="020B0604020202020204" pitchFamily="34" charset="0"/>
                <a:ea typeface="宋体" panose="02010600030101010101" pitchFamily="2" charset="-122"/>
              </a:rPr>
              <a:t>名垂青史</a:t>
            </a:r>
            <a:endParaRPr lang="zh-CN" altLang="en-US" sz="2800" b="1">
              <a:latin typeface="Arial" panose="020B0604020202020204" pitchFamily="34" charset="0"/>
              <a:ea typeface="宋体" panose="02010600030101010101" pitchFamily="2" charset="-122"/>
            </a:endParaRPr>
          </a:p>
        </p:txBody>
      </p:sp>
      <p:sp>
        <p:nvSpPr>
          <p:cNvPr id="32" name="AutoShape 27"/>
          <p:cNvSpPr/>
          <p:nvPr/>
        </p:nvSpPr>
        <p:spPr bwMode="auto">
          <a:xfrm>
            <a:off x="4357688" y="3355975"/>
            <a:ext cx="228600" cy="838200"/>
          </a:xfrm>
          <a:prstGeom prst="rightBrace">
            <a:avLst>
              <a:gd name="adj1" fmla="val 30556"/>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3" name="Text Box 28"/>
          <p:cNvSpPr txBox="1">
            <a:spLocks noChangeArrowheads="1"/>
          </p:cNvSpPr>
          <p:nvPr/>
        </p:nvSpPr>
        <p:spPr bwMode="auto">
          <a:xfrm>
            <a:off x="4630738" y="3508375"/>
            <a:ext cx="8874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solidFill>
                  <a:schemeClr val="tx2"/>
                </a:solidFill>
                <a:latin typeface="Arial" panose="020B0604020202020204" pitchFamily="34" charset="0"/>
                <a:ea typeface="宋体" panose="02010600030101010101" pitchFamily="2" charset="-122"/>
              </a:rPr>
              <a:t>比喻</a:t>
            </a:r>
            <a:endParaRPr lang="zh-CN" altLang="en-US" sz="2400" b="1">
              <a:solidFill>
                <a:schemeClr val="tx2"/>
              </a:solidFill>
              <a:latin typeface="Arial" panose="020B0604020202020204" pitchFamily="34" charset="0"/>
              <a:ea typeface="宋体" panose="02010600030101010101" pitchFamily="2" charset="-122"/>
            </a:endParaRPr>
          </a:p>
        </p:txBody>
      </p:sp>
      <p:sp>
        <p:nvSpPr>
          <p:cNvPr id="34" name="AutoShape 29"/>
          <p:cNvSpPr/>
          <p:nvPr/>
        </p:nvSpPr>
        <p:spPr bwMode="auto">
          <a:xfrm>
            <a:off x="4662488" y="4041775"/>
            <a:ext cx="152400" cy="1219200"/>
          </a:xfrm>
          <a:prstGeom prst="rightBrace">
            <a:avLst>
              <a:gd name="adj1" fmla="val 66667"/>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 name="Text Box 30"/>
          <p:cNvSpPr txBox="1">
            <a:spLocks noChangeArrowheads="1"/>
          </p:cNvSpPr>
          <p:nvPr/>
        </p:nvSpPr>
        <p:spPr bwMode="auto">
          <a:xfrm>
            <a:off x="4891088" y="4422775"/>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solidFill>
                  <a:schemeClr val="tx2"/>
                </a:solidFill>
                <a:latin typeface="Arial" panose="020B0604020202020204" pitchFamily="34" charset="0"/>
                <a:ea typeface="宋体" panose="02010600030101010101" pitchFamily="2" charset="-122"/>
              </a:rPr>
              <a:t>对偶</a:t>
            </a:r>
            <a:endParaRPr lang="zh-CN" altLang="en-US" sz="2400" b="1">
              <a:solidFill>
                <a:schemeClr val="tx2"/>
              </a:solidFill>
              <a:latin typeface="Arial" panose="020B0604020202020204" pitchFamily="34" charset="0"/>
              <a:ea typeface="宋体" panose="02010600030101010101" pitchFamily="2" charset="-122"/>
            </a:endParaRPr>
          </a:p>
        </p:txBody>
      </p:sp>
      <p:sp>
        <p:nvSpPr>
          <p:cNvPr id="36" name="AutoShape 31"/>
          <p:cNvSpPr/>
          <p:nvPr/>
        </p:nvSpPr>
        <p:spPr bwMode="auto">
          <a:xfrm>
            <a:off x="5348288" y="2517775"/>
            <a:ext cx="304800" cy="3886200"/>
          </a:xfrm>
          <a:prstGeom prst="rightBracket">
            <a:avLst>
              <a:gd name="adj" fmla="val 10625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7" name="Text Box 32"/>
          <p:cNvSpPr txBox="1">
            <a:spLocks noChangeArrowheads="1"/>
          </p:cNvSpPr>
          <p:nvPr/>
        </p:nvSpPr>
        <p:spPr bwMode="auto">
          <a:xfrm>
            <a:off x="5805488" y="3355975"/>
            <a:ext cx="2881312"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latin typeface="Arial" panose="020B0604020202020204" pitchFamily="34" charset="0"/>
                <a:ea typeface="宋体" panose="02010600030101010101" pitchFamily="2" charset="-122"/>
              </a:rPr>
              <a:t>追忆</a:t>
            </a:r>
            <a:r>
              <a:rPr lang="zh-CN" altLang="en-US" sz="2800" b="1">
                <a:solidFill>
                  <a:srgbClr val="FF0000"/>
                </a:solidFill>
                <a:latin typeface="Arial" panose="020B0604020202020204" pitchFamily="34" charset="0"/>
                <a:ea typeface="宋体" panose="02010600030101010101" pitchFamily="2" charset="-122"/>
              </a:rPr>
              <a:t>抗元经历</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表现</a:t>
            </a:r>
            <a:r>
              <a:rPr lang="zh-CN" altLang="en-US" sz="2800" b="1">
                <a:solidFill>
                  <a:srgbClr val="FF0000"/>
                </a:solidFill>
                <a:latin typeface="Arial" panose="020B0604020202020204" pitchFamily="34" charset="0"/>
                <a:ea typeface="宋体" panose="02010600030101010101" pitchFamily="2" charset="-122"/>
              </a:rPr>
              <a:t>忧国之痛</a:t>
            </a:r>
            <a:r>
              <a:rPr lang="zh-CN" altLang="en-US" sz="2800" b="1">
                <a:latin typeface="Arial" panose="020B0604020202020204" pitchFamily="34" charset="0"/>
                <a:ea typeface="宋体" panose="02010600030101010101" pitchFamily="2" charset="-122"/>
              </a:rPr>
              <a:t>和</a:t>
            </a:r>
            <a:r>
              <a:rPr lang="zh-CN" altLang="en-US" sz="2800" b="1">
                <a:solidFill>
                  <a:srgbClr val="FF0000"/>
                </a:solidFill>
                <a:latin typeface="Arial" panose="020B0604020202020204" pitchFamily="34" charset="0"/>
                <a:ea typeface="宋体" panose="02010600030101010101" pitchFamily="2" charset="-122"/>
              </a:rPr>
              <a:t>以死明志</a:t>
            </a:r>
            <a:r>
              <a:rPr lang="zh-CN" altLang="en-US" sz="20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为国捐躯</a:t>
            </a:r>
            <a:r>
              <a:rPr lang="zh-CN" altLang="en-US" sz="2800" b="1">
                <a:latin typeface="Arial" panose="020B0604020202020204" pitchFamily="34" charset="0"/>
                <a:ea typeface="宋体" panose="02010600030101010101" pitchFamily="2" charset="-122"/>
              </a:rPr>
              <a:t>的豪情壮志</a:t>
            </a:r>
            <a:endParaRPr lang="zh-CN" altLang="en-US" sz="2800" b="1">
              <a:latin typeface="Arial" panose="020B0604020202020204" pitchFamily="34" charset="0"/>
              <a:ea typeface="宋体" panose="02010600030101010101" pitchFamily="2" charset="-122"/>
            </a:endParaRPr>
          </a:p>
        </p:txBody>
      </p:sp>
      <p:sp>
        <p:nvSpPr>
          <p:cNvPr id="2" name="TextBox 1"/>
          <p:cNvSpPr txBox="1"/>
          <p:nvPr/>
        </p:nvSpPr>
        <p:spPr>
          <a:xfrm>
            <a:off x="251520" y="3150180"/>
            <a:ext cx="615553" cy="2110795"/>
          </a:xfrm>
          <a:prstGeom prst="rect">
            <a:avLst/>
          </a:prstGeom>
          <a:noFill/>
        </p:spPr>
        <p:txBody>
          <a:bodyPr vert="eaVert" wrap="square" rtlCol="0">
            <a:spAutoFit/>
          </a:bodyPr>
          <a:lstStyle/>
          <a:p>
            <a:r>
              <a:rPr lang="zh-CN" altLang="en-US" sz="2800" b="1" kern="10" dirty="0" smtClean="0">
                <a:ln w="9525">
                  <a:solidFill>
                    <a:srgbClr val="000000"/>
                  </a:solidFill>
                  <a:round/>
                </a:ln>
                <a:solidFill>
                  <a:srgbClr val="FFFFFF"/>
                </a:solidFill>
                <a:latin typeface="宋体" panose="02010600030101010101" pitchFamily="2" charset="-122"/>
              </a:rPr>
              <a:t>过</a:t>
            </a:r>
            <a:r>
              <a:rPr lang="zh-CN" altLang="en-US" sz="2800" b="1" kern="10" dirty="0">
                <a:ln w="9525">
                  <a:solidFill>
                    <a:srgbClr val="000000"/>
                  </a:solidFill>
                  <a:round/>
                </a:ln>
                <a:solidFill>
                  <a:srgbClr val="FFFFFF"/>
                </a:solidFill>
                <a:latin typeface="宋体" panose="02010600030101010101" pitchFamily="2" charset="-122"/>
              </a:rPr>
              <a:t>零</a:t>
            </a:r>
            <a:r>
              <a:rPr lang="zh-CN" altLang="en-US" sz="2800" b="1" kern="10" dirty="0" smtClean="0">
                <a:ln w="9525">
                  <a:solidFill>
                    <a:srgbClr val="000000"/>
                  </a:solidFill>
                  <a:round/>
                </a:ln>
                <a:solidFill>
                  <a:srgbClr val="FFFFFF"/>
                </a:solidFill>
                <a:latin typeface="宋体" panose="02010600030101010101" pitchFamily="2" charset="-122"/>
              </a:rPr>
              <a:t>丁洋</a:t>
            </a:r>
            <a:endParaRPr lang="zh-CN" altLang="en-US" sz="2800" b="1" kern="10" dirty="0">
              <a:ln w="9525">
                <a:solidFill>
                  <a:srgbClr val="000000"/>
                </a:solidFill>
                <a:round/>
              </a:ln>
              <a:solidFill>
                <a:srgbClr val="FFFFFF"/>
              </a:solidFill>
              <a:latin typeface="宋体" panose="02010600030101010101"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slide(fromBottom)">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Bottom)">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slide(fromBottom)">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slide(fromBottom)">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Bottom)">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slide(fromBottom)">
                                      <p:cBhvr>
                                        <p:cTn id="44" dur="5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box(in)">
                                      <p:cBhvr>
                                        <p:cTn id="49" dur="500"/>
                                        <p:tgtEl>
                                          <p:spTgt spid="32"/>
                                        </p:tgtEl>
                                      </p:cBhvr>
                                    </p:animEffect>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grpId="0"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box(in)">
                                      <p:cBhvr>
                                        <p:cTn id="54" dur="500"/>
                                        <p:tgtEl>
                                          <p:spTgt spid="33"/>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box(in)">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4" presetClass="entr" presetSubtype="16" fill="hold" grpId="0"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box(in)">
                                      <p:cBhvr>
                                        <p:cTn id="64" dur="500"/>
                                        <p:tgtEl>
                                          <p:spTgt spid="35"/>
                                        </p:tgtEl>
                                      </p:cBhvr>
                                    </p:animEffect>
                                  </p:childTnLst>
                                </p:cTn>
                              </p:par>
                            </p:childTnLst>
                          </p:cTn>
                        </p:par>
                      </p:childTnLst>
                    </p:cTn>
                  </p:par>
                  <p:par>
                    <p:cTn id="65" fill="hold">
                      <p:stCondLst>
                        <p:cond delay="indefinite"/>
                      </p:stCondLst>
                      <p:childTnLst>
                        <p:par>
                          <p:cTn id="66" fill="hold">
                            <p:stCondLst>
                              <p:cond delay="0"/>
                            </p:stCondLst>
                            <p:childTnLst>
                              <p:par>
                                <p:cTn id="67" presetID="4" presetClass="entr" presetSubtype="16"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box(in)">
                                      <p:cBhvr>
                                        <p:cTn id="69" dur="500"/>
                                        <p:tgtEl>
                                          <p:spTgt spid="28"/>
                                        </p:tgtEl>
                                      </p:cBhvr>
                                    </p:animEffect>
                                  </p:childTnLst>
                                </p:cTn>
                              </p:par>
                            </p:childTnLst>
                          </p:cTn>
                        </p:par>
                        <p:par>
                          <p:cTn id="70" fill="hold">
                            <p:stCondLst>
                              <p:cond delay="500"/>
                            </p:stCondLst>
                            <p:childTnLst>
                              <p:par>
                                <p:cTn id="71" presetID="1" presetClass="entr" presetSubtype="0" fill="hold" grpId="0" nodeType="afterEffect">
                                  <p:stCondLst>
                                    <p:cond delay="0"/>
                                  </p:stCondLst>
                                  <p:childTnLst>
                                    <p:set>
                                      <p:cBhvr>
                                        <p:cTn id="72" dur="1" fill="hold">
                                          <p:stCondLst>
                                            <p:cond delay="499"/>
                                          </p:stCondLst>
                                        </p:cTn>
                                        <p:tgtEl>
                                          <p:spTgt spid="29"/>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499"/>
                                          </p:stCondLst>
                                        </p:cTn>
                                        <p:tgtEl>
                                          <p:spTgt spid="30"/>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499"/>
                                          </p:stCondLst>
                                        </p:cTn>
                                        <p:tgtEl>
                                          <p:spTgt spid="31"/>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additive="base">
                                        <p:cTn id="85" dur="500" fill="hold"/>
                                        <p:tgtEl>
                                          <p:spTgt spid="36"/>
                                        </p:tgtEl>
                                        <p:attrNameLst>
                                          <p:attrName>ppt_x</p:attrName>
                                        </p:attrNameLst>
                                      </p:cBhvr>
                                      <p:tavLst>
                                        <p:tav tm="0">
                                          <p:val>
                                            <p:strVal val="0-#ppt_w/2"/>
                                          </p:val>
                                        </p:tav>
                                        <p:tav tm="100000">
                                          <p:val>
                                            <p:strVal val="#ppt_x"/>
                                          </p:val>
                                        </p:tav>
                                      </p:tavLst>
                                    </p:anim>
                                    <p:anim calcmode="lin" valueType="num">
                                      <p:cBhvr additive="base">
                                        <p:cTn id="86"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2" presetClass="entr" presetSubtype="2" fill="hold" grpId="0" nodeType="click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slide(fromRight)">
                                      <p:cBhvr>
                                        <p:cTn id="9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nimBg="1"/>
      <p:bldP spid="30" grpId="0" autoUpdateAnimBg="0"/>
      <p:bldP spid="31" grpId="0" autoUpdateAnimBg="0"/>
      <p:bldP spid="32" grpId="0" animBg="1"/>
      <p:bldP spid="33" grpId="0" autoUpdateAnimBg="0"/>
      <p:bldP spid="34" grpId="0" animBg="1"/>
      <p:bldP spid="35" grpId="0" autoUpdateAnimBg="0"/>
      <p:bldP spid="36" grpId="0" animBg="1"/>
      <p:bldP spid="37"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9" name="Text Box 3"/>
          <p:cNvSpPr txBox="1">
            <a:spLocks noChangeArrowheads="1"/>
          </p:cNvSpPr>
          <p:nvPr/>
        </p:nvSpPr>
        <p:spPr bwMode="auto">
          <a:xfrm>
            <a:off x="415457" y="1329433"/>
            <a:ext cx="9540875"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endParaRPr lang="en-US" altLang="zh-CN"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r>
              <a:rPr lang="en-US" altLang="zh-CN" sz="3200" b="1" dirty="0">
                <a:solidFill>
                  <a:srgbClr val="0000FF"/>
                </a:solidFill>
                <a:latin typeface="Times New Roman" panose="02020603050405020304" pitchFamily="18" charset="0"/>
                <a:ea typeface="宋体" panose="02010600030101010101" pitchFamily="2" charset="-122"/>
              </a:rPr>
              <a:t>1.</a:t>
            </a:r>
            <a:r>
              <a:rPr lang="zh-CN" altLang="en-US" sz="3200" b="1" dirty="0">
                <a:solidFill>
                  <a:srgbClr val="0000FF"/>
                </a:solidFill>
                <a:latin typeface="Times New Roman" panose="02020603050405020304" pitchFamily="18" charset="0"/>
                <a:ea typeface="宋体" panose="02010600030101010101" pitchFamily="2" charset="-122"/>
              </a:rPr>
              <a:t>首联回顾了诗人怎样的经历？</a:t>
            </a: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r>
              <a:rPr lang="en-US" altLang="zh-CN" sz="3200" b="1" dirty="0">
                <a:solidFill>
                  <a:srgbClr val="0000FF"/>
                </a:solidFill>
                <a:latin typeface="Times New Roman" panose="02020603050405020304" pitchFamily="18" charset="0"/>
                <a:ea typeface="宋体" panose="02010600030101010101" pitchFamily="2" charset="-122"/>
              </a:rPr>
              <a:t>2.</a:t>
            </a:r>
            <a:r>
              <a:rPr lang="zh-CN" altLang="en-US" sz="3200" b="1" dirty="0">
                <a:solidFill>
                  <a:srgbClr val="0000FF"/>
                </a:solidFill>
                <a:latin typeface="Times New Roman" panose="02020603050405020304" pitchFamily="18" charset="0"/>
                <a:ea typeface="宋体" panose="02010600030101010101" pitchFamily="2" charset="-122"/>
              </a:rPr>
              <a:t>颔联“风飘絮”“雨打萍”比喻什么？</a:t>
            </a:r>
            <a:endParaRPr lang="zh-CN" altLang="en-US" sz="3200" b="1" dirty="0">
              <a:solidFill>
                <a:srgbClr val="0000FF"/>
              </a:solidFill>
              <a:latin typeface="Times New Roman" panose="02020603050405020304" pitchFamily="18" charset="0"/>
              <a:ea typeface="宋体" panose="02010600030101010101" pitchFamily="2" charset="-122"/>
            </a:endParaRPr>
          </a:p>
        </p:txBody>
      </p:sp>
      <p:sp>
        <p:nvSpPr>
          <p:cNvPr id="39940" name="Text Box 4"/>
          <p:cNvSpPr txBox="1">
            <a:spLocks noChangeArrowheads="1"/>
          </p:cNvSpPr>
          <p:nvPr/>
        </p:nvSpPr>
        <p:spPr bwMode="auto">
          <a:xfrm>
            <a:off x="415457" y="2636912"/>
            <a:ext cx="84582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3200" b="1" dirty="0">
                <a:latin typeface="Times New Roman" panose="02020603050405020304" pitchFamily="18" charset="0"/>
                <a:ea typeface="宋体" panose="02010600030101010101" pitchFamily="2" charset="-122"/>
              </a:rPr>
              <a:t>写了个人和国家的两件大事：</a:t>
            </a:r>
            <a:r>
              <a:rPr lang="zh-CN" altLang="en-US" sz="3200" b="1" dirty="0">
                <a:solidFill>
                  <a:srgbClr val="FF0000"/>
                </a:solidFill>
                <a:latin typeface="Times New Roman" panose="02020603050405020304" pitchFamily="18" charset="0"/>
                <a:ea typeface="宋体" panose="02010600030101010101" pitchFamily="2" charset="-122"/>
              </a:rPr>
              <a:t>一是</a:t>
            </a:r>
            <a:r>
              <a:rPr lang="en-US" altLang="zh-CN" sz="3200" b="1" dirty="0">
                <a:solidFill>
                  <a:srgbClr val="FF0000"/>
                </a:solidFill>
                <a:latin typeface="Times New Roman" panose="02020603050405020304" pitchFamily="18" charset="0"/>
                <a:ea typeface="宋体" panose="02010600030101010101" pitchFamily="2" charset="-122"/>
              </a:rPr>
              <a:t>21</a:t>
            </a:r>
            <a:r>
              <a:rPr lang="zh-CN" altLang="en-US" sz="3200" b="1" dirty="0">
                <a:solidFill>
                  <a:srgbClr val="FF0000"/>
                </a:solidFill>
                <a:latin typeface="Times New Roman" panose="02020603050405020304" pitchFamily="18" charset="0"/>
                <a:ea typeface="宋体" panose="02010600030101010101" pitchFamily="2" charset="-122"/>
              </a:rPr>
              <a:t>岁读经书入仕途；二是在国家危急存亡关头，起兵抗元。</a:t>
            </a:r>
            <a:endParaRPr lang="zh-CN" altLang="en-US" sz="3200" b="1" dirty="0">
              <a:solidFill>
                <a:srgbClr val="FF0000"/>
              </a:solidFill>
              <a:latin typeface="Times New Roman" panose="02020603050405020304" pitchFamily="18" charset="0"/>
              <a:ea typeface="宋体" panose="02010600030101010101" pitchFamily="2" charset="-122"/>
            </a:endParaRPr>
          </a:p>
        </p:txBody>
      </p:sp>
      <p:sp>
        <p:nvSpPr>
          <p:cNvPr id="39941" name="Text Box 5"/>
          <p:cNvSpPr txBox="1">
            <a:spLocks noChangeArrowheads="1"/>
          </p:cNvSpPr>
          <p:nvPr/>
        </p:nvSpPr>
        <p:spPr bwMode="auto">
          <a:xfrm>
            <a:off x="542925" y="4868863"/>
            <a:ext cx="83597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3200" b="1" dirty="0">
                <a:solidFill>
                  <a:srgbClr val="FF0000"/>
                </a:solidFill>
                <a:latin typeface="Times New Roman" panose="02020603050405020304" pitchFamily="18" charset="0"/>
                <a:ea typeface="宋体" panose="02010600030101010101" pitchFamily="2" charset="-122"/>
              </a:rPr>
              <a:t>“风飘絮”比喻国家命运惨淡，危在旦夕；“雨打萍”比喻自己家破人亡，孤苦伶仃。</a:t>
            </a:r>
            <a:endParaRPr lang="zh-CN" altLang="en-US" sz="3200" b="1" dirty="0">
              <a:solidFill>
                <a:srgbClr val="FF0000"/>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FF0000"/>
              </a:solidFill>
              <a:latin typeface="Times New Roman" panose="02020603050405020304" pitchFamily="18" charset="0"/>
              <a:ea typeface="宋体" panose="02010600030101010101" pitchFamily="2" charset="-122"/>
            </a:endParaRPr>
          </a:p>
        </p:txBody>
      </p:sp>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问题探究</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 calcmode="lin" valueType="num">
                                      <p:cBhvr additive="base">
                                        <p:cTn id="7" dur="500" fill="hold"/>
                                        <p:tgtEl>
                                          <p:spTgt spid="39939">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93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939">
                                            <p:txEl>
                                              <p:pRg st="4" end="4"/>
                                            </p:txEl>
                                          </p:spTgt>
                                        </p:tgtEl>
                                        <p:attrNameLst>
                                          <p:attrName>style.visibility</p:attrName>
                                        </p:attrNameLst>
                                      </p:cBhvr>
                                      <p:to>
                                        <p:strVal val="visible"/>
                                      </p:to>
                                    </p:set>
                                    <p:anim calcmode="lin" valueType="num">
                                      <p:cBhvr additive="base">
                                        <p:cTn id="13" dur="500" fill="hold"/>
                                        <p:tgtEl>
                                          <p:spTgt spid="39939">
                                            <p:txEl>
                                              <p:pRg st="4" end="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93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940"/>
                                        </p:tgtEl>
                                        <p:attrNameLst>
                                          <p:attrName>style.visibility</p:attrName>
                                        </p:attrNameLst>
                                      </p:cBhvr>
                                      <p:to>
                                        <p:strVal val="visible"/>
                                      </p:to>
                                    </p:set>
                                    <p:anim calcmode="lin" valueType="num">
                                      <p:cBhvr additive="base">
                                        <p:cTn id="19" dur="500" fill="hold"/>
                                        <p:tgtEl>
                                          <p:spTgt spid="39940"/>
                                        </p:tgtEl>
                                        <p:attrNameLst>
                                          <p:attrName>ppt_x</p:attrName>
                                        </p:attrNameLst>
                                      </p:cBhvr>
                                      <p:tavLst>
                                        <p:tav tm="0">
                                          <p:val>
                                            <p:strVal val="0-#ppt_w/2"/>
                                          </p:val>
                                        </p:tav>
                                        <p:tav tm="100000">
                                          <p:val>
                                            <p:strVal val="#ppt_x"/>
                                          </p:val>
                                        </p:tav>
                                      </p:tavLst>
                                    </p:anim>
                                    <p:anim calcmode="lin" valueType="num">
                                      <p:cBhvr additive="base">
                                        <p:cTn id="20" dur="500" fill="hold"/>
                                        <p:tgtEl>
                                          <p:spTgt spid="3994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941"/>
                                        </p:tgtEl>
                                        <p:attrNameLst>
                                          <p:attrName>style.visibility</p:attrName>
                                        </p:attrNameLst>
                                      </p:cBhvr>
                                      <p:to>
                                        <p:strVal val="visible"/>
                                      </p:to>
                                    </p:set>
                                    <p:anim calcmode="lin" valueType="num">
                                      <p:cBhvr additive="base">
                                        <p:cTn id="25" dur="500" fill="hold"/>
                                        <p:tgtEl>
                                          <p:spTgt spid="39941"/>
                                        </p:tgtEl>
                                        <p:attrNameLst>
                                          <p:attrName>ppt_x</p:attrName>
                                        </p:attrNameLst>
                                      </p:cBhvr>
                                      <p:tavLst>
                                        <p:tav tm="0">
                                          <p:val>
                                            <p:strVal val="0-#ppt_w/2"/>
                                          </p:val>
                                        </p:tav>
                                        <p:tav tm="100000">
                                          <p:val>
                                            <p:strVal val="#ppt_x"/>
                                          </p:val>
                                        </p:tav>
                                      </p:tavLst>
                                    </p:anim>
                                    <p:anim calcmode="lin" valueType="num">
                                      <p:cBhvr additive="base">
                                        <p:cTn id="26" dur="500" fill="hold"/>
                                        <p:tgtEl>
                                          <p:spTgt spid="399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utoUpdateAnimBg="0" build="p"/>
      <p:bldP spid="39940" grpId="0" autoUpdateAnimBg="0"/>
      <p:bldP spid="39941"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3" name="Text Box 3"/>
          <p:cNvSpPr txBox="1">
            <a:spLocks noChangeArrowheads="1"/>
          </p:cNvSpPr>
          <p:nvPr/>
        </p:nvSpPr>
        <p:spPr bwMode="auto">
          <a:xfrm>
            <a:off x="347199" y="1134695"/>
            <a:ext cx="8610600"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en-US" altLang="zh-CN" sz="3200" b="1" dirty="0">
                <a:solidFill>
                  <a:srgbClr val="0000FF"/>
                </a:solidFill>
                <a:latin typeface="Times New Roman" panose="02020603050405020304" pitchFamily="18" charset="0"/>
                <a:ea typeface="宋体" panose="02010600030101010101" pitchFamily="2" charset="-122"/>
              </a:rPr>
              <a:t>3.</a:t>
            </a:r>
            <a:r>
              <a:rPr lang="zh-CN" altLang="en-US" sz="3200" b="1" dirty="0">
                <a:solidFill>
                  <a:srgbClr val="0000FF"/>
                </a:solidFill>
                <a:latin typeface="Times New Roman" panose="02020603050405020304" pitchFamily="18" charset="0"/>
                <a:ea typeface="宋体" panose="02010600030101010101" pitchFamily="2" charset="-122"/>
              </a:rPr>
              <a:t>颈联两人个“惶恐”两个“零丁”各有什么含义？表达了作者怎样的思想感情？</a:t>
            </a: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r>
              <a:rPr lang="en-US" altLang="zh-CN" sz="3200" b="1" dirty="0">
                <a:solidFill>
                  <a:srgbClr val="0000FF"/>
                </a:solidFill>
                <a:latin typeface="Times New Roman" panose="02020603050405020304" pitchFamily="18" charset="0"/>
                <a:ea typeface="宋体" panose="02010600030101010101" pitchFamily="2" charset="-122"/>
              </a:rPr>
              <a:t>4.</a:t>
            </a:r>
            <a:r>
              <a:rPr lang="zh-CN" altLang="en-US" sz="3200" b="1" dirty="0">
                <a:solidFill>
                  <a:srgbClr val="0000FF"/>
                </a:solidFill>
                <a:latin typeface="Times New Roman" panose="02020603050405020304" pitchFamily="18" charset="0"/>
                <a:ea typeface="宋体" panose="02010600030101010101" pitchFamily="2" charset="-122"/>
              </a:rPr>
              <a:t>尾联表明了诗人怎样的气节？</a:t>
            </a:r>
            <a:endParaRPr lang="zh-CN" altLang="en-US" sz="3200" b="1" dirty="0">
              <a:solidFill>
                <a:srgbClr val="0000FF"/>
              </a:solidFill>
              <a:latin typeface="Times New Roman" panose="02020603050405020304" pitchFamily="18" charset="0"/>
              <a:ea typeface="宋体" panose="02010600030101010101" pitchFamily="2" charset="-122"/>
            </a:endParaRPr>
          </a:p>
        </p:txBody>
      </p:sp>
      <p:sp>
        <p:nvSpPr>
          <p:cNvPr id="40964" name="Text Box 4"/>
          <p:cNvSpPr txBox="1">
            <a:spLocks noChangeArrowheads="1"/>
          </p:cNvSpPr>
          <p:nvPr/>
        </p:nvSpPr>
        <p:spPr bwMode="auto">
          <a:xfrm>
            <a:off x="761114" y="2365801"/>
            <a:ext cx="82296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3200" b="1" dirty="0">
                <a:latin typeface="Times New Roman" panose="02020603050405020304" pitchFamily="18" charset="0"/>
                <a:ea typeface="宋体" panose="02010600030101010101" pitchFamily="2" charset="-122"/>
              </a:rPr>
              <a:t>前者各表地名，后者各表心绪。</a:t>
            </a:r>
            <a:endParaRPr lang="zh-CN" altLang="en-US" sz="3200" b="1" dirty="0">
              <a:latin typeface="Times New Roman" panose="02020603050405020304" pitchFamily="18" charset="0"/>
              <a:ea typeface="宋体" panose="02010600030101010101" pitchFamily="2" charset="-122"/>
            </a:endParaRPr>
          </a:p>
          <a:p>
            <a:pPr eaLnBrk="1" hangingPunct="1">
              <a:spcBef>
                <a:spcPct val="50000"/>
              </a:spcBef>
            </a:pPr>
            <a:r>
              <a:rPr lang="zh-CN" altLang="en-US" sz="3200" b="1" dirty="0">
                <a:solidFill>
                  <a:srgbClr val="FF0000"/>
                </a:solidFill>
                <a:latin typeface="Times New Roman" panose="02020603050405020304" pitchFamily="18" charset="0"/>
                <a:ea typeface="宋体" panose="02010600030101010101" pitchFamily="2" charset="-122"/>
              </a:rPr>
              <a:t>写出了形势的险恶和境况的危苦。</a:t>
            </a:r>
            <a:endParaRPr lang="zh-CN" altLang="en-US" sz="3200" b="1" dirty="0">
              <a:solidFill>
                <a:srgbClr val="FF0000"/>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FF0000"/>
              </a:solidFill>
              <a:latin typeface="Times New Roman" panose="02020603050405020304" pitchFamily="18" charset="0"/>
              <a:ea typeface="宋体" panose="02010600030101010101" pitchFamily="2" charset="-122"/>
            </a:endParaRPr>
          </a:p>
        </p:txBody>
      </p:sp>
      <p:sp>
        <p:nvSpPr>
          <p:cNvPr id="40965" name="Text Box 5"/>
          <p:cNvSpPr txBox="1">
            <a:spLocks noChangeArrowheads="1"/>
          </p:cNvSpPr>
          <p:nvPr/>
        </p:nvSpPr>
        <p:spPr bwMode="auto">
          <a:xfrm>
            <a:off x="761114" y="4849282"/>
            <a:ext cx="87630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3200" b="1" dirty="0">
                <a:solidFill>
                  <a:srgbClr val="FF0000"/>
                </a:solidFill>
                <a:latin typeface="Times New Roman" panose="02020603050405020304" pitchFamily="18" charset="0"/>
                <a:ea typeface="宋体" panose="02010600030101010101" pitchFamily="2" charset="-122"/>
              </a:rPr>
              <a:t>表明诗人舍生取义，以死明志的决心。</a:t>
            </a:r>
            <a:endParaRPr lang="zh-CN" altLang="en-US" sz="3200" b="1" dirty="0">
              <a:solidFill>
                <a:srgbClr val="FF0000"/>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additive="base">
                                        <p:cTn id="7" dur="500" fill="hold"/>
                                        <p:tgtEl>
                                          <p:spTgt spid="40963"/>
                                        </p:tgtEl>
                                        <p:attrNameLst>
                                          <p:attrName>ppt_x</p:attrName>
                                        </p:attrNameLst>
                                      </p:cBhvr>
                                      <p:tavLst>
                                        <p:tav tm="0">
                                          <p:val>
                                            <p:strVal val="0-#ppt_w/2"/>
                                          </p:val>
                                        </p:tav>
                                        <p:tav tm="100000">
                                          <p:val>
                                            <p:strVal val="#ppt_x"/>
                                          </p:val>
                                        </p:tav>
                                      </p:tavLst>
                                    </p:anim>
                                    <p:anim calcmode="lin" valueType="num">
                                      <p:cBhvr additive="base">
                                        <p:cTn id="8" dur="500" fill="hold"/>
                                        <p:tgtEl>
                                          <p:spTgt spid="409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64"/>
                                        </p:tgtEl>
                                        <p:attrNameLst>
                                          <p:attrName>style.visibility</p:attrName>
                                        </p:attrNameLst>
                                      </p:cBhvr>
                                      <p:to>
                                        <p:strVal val="visible"/>
                                      </p:to>
                                    </p:set>
                                    <p:anim calcmode="lin" valueType="num">
                                      <p:cBhvr additive="base">
                                        <p:cTn id="13" dur="500" fill="hold"/>
                                        <p:tgtEl>
                                          <p:spTgt spid="40964"/>
                                        </p:tgtEl>
                                        <p:attrNameLst>
                                          <p:attrName>ppt_x</p:attrName>
                                        </p:attrNameLst>
                                      </p:cBhvr>
                                      <p:tavLst>
                                        <p:tav tm="0">
                                          <p:val>
                                            <p:strVal val="0-#ppt_w/2"/>
                                          </p:val>
                                        </p:tav>
                                        <p:tav tm="100000">
                                          <p:val>
                                            <p:strVal val="#ppt_x"/>
                                          </p:val>
                                        </p:tav>
                                      </p:tavLst>
                                    </p:anim>
                                    <p:anim calcmode="lin" valueType="num">
                                      <p:cBhvr additive="base">
                                        <p:cTn id="14" dur="500" fill="hold"/>
                                        <p:tgtEl>
                                          <p:spTgt spid="4096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65"/>
                                        </p:tgtEl>
                                        <p:attrNameLst>
                                          <p:attrName>style.visibility</p:attrName>
                                        </p:attrNameLst>
                                      </p:cBhvr>
                                      <p:to>
                                        <p:strVal val="visible"/>
                                      </p:to>
                                    </p:set>
                                    <p:anim calcmode="lin" valueType="num">
                                      <p:cBhvr additive="base">
                                        <p:cTn id="19" dur="500" fill="hold"/>
                                        <p:tgtEl>
                                          <p:spTgt spid="40965"/>
                                        </p:tgtEl>
                                        <p:attrNameLst>
                                          <p:attrName>ppt_x</p:attrName>
                                        </p:attrNameLst>
                                      </p:cBhvr>
                                      <p:tavLst>
                                        <p:tav tm="0">
                                          <p:val>
                                            <p:strVal val="0-#ppt_w/2"/>
                                          </p:val>
                                        </p:tav>
                                        <p:tav tm="100000">
                                          <p:val>
                                            <p:strVal val="#ppt_x"/>
                                          </p:val>
                                        </p:tav>
                                      </p:tavLst>
                                    </p:anim>
                                    <p:anim calcmode="lin" valueType="num">
                                      <p:cBhvr additive="base">
                                        <p:cTn id="20" dur="500" fill="hold"/>
                                        <p:tgtEl>
                                          <p:spTgt spid="409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utoUpdateAnimBg="0"/>
      <p:bldP spid="40964" grpId="0" autoUpdateAnimBg="0"/>
      <p:bldP spid="40965"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Rectangle 3"/>
          <p:cNvSpPr>
            <a:spLocks noChangeArrowheads="1"/>
          </p:cNvSpPr>
          <p:nvPr/>
        </p:nvSpPr>
        <p:spPr bwMode="auto">
          <a:xfrm>
            <a:off x="611560" y="2348880"/>
            <a:ext cx="813435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ct val="50000"/>
              </a:spcBef>
            </a:pPr>
            <a:r>
              <a:rPr lang="zh-CN" altLang="en-US" sz="3600" b="1" dirty="0" smtClean="0">
                <a:solidFill>
                  <a:srgbClr val="0000FF"/>
                </a:solidFill>
                <a:latin typeface="Times New Roman" panose="02020603050405020304" pitchFamily="18" charset="0"/>
                <a:ea typeface="宋体" panose="02010600030101010101" pitchFamily="2" charset="-122"/>
              </a:rPr>
              <a:t>本诗通过</a:t>
            </a:r>
            <a:r>
              <a:rPr lang="zh-CN" altLang="en-US" sz="3600" b="1" dirty="0">
                <a:solidFill>
                  <a:srgbClr val="0000FF"/>
                </a:solidFill>
                <a:latin typeface="Times New Roman" panose="02020603050405020304" pitchFamily="18" charset="0"/>
                <a:ea typeface="宋体" panose="02010600030101010101" pitchFamily="2" charset="-122"/>
              </a:rPr>
              <a:t>追忆自己抗元的艰辛经历，表现诗人</a:t>
            </a:r>
            <a:r>
              <a:rPr lang="zh-CN" altLang="en-US" sz="3600" b="1" dirty="0">
                <a:solidFill>
                  <a:srgbClr val="FF0000"/>
                </a:solidFill>
                <a:latin typeface="Times New Roman" panose="02020603050405020304" pitchFamily="18" charset="0"/>
                <a:ea typeface="宋体" panose="02010600030101010101" pitchFamily="2" charset="-122"/>
              </a:rPr>
              <a:t>忧国之痛</a:t>
            </a:r>
            <a:r>
              <a:rPr lang="zh-CN" altLang="en-US" sz="3600" b="1" dirty="0">
                <a:solidFill>
                  <a:srgbClr val="0000FF"/>
                </a:solidFill>
                <a:latin typeface="Times New Roman" panose="02020603050405020304" pitchFamily="18" charset="0"/>
                <a:ea typeface="宋体" panose="02010600030101010101" pitchFamily="2" charset="-122"/>
              </a:rPr>
              <a:t>和甘愿</a:t>
            </a:r>
            <a:r>
              <a:rPr lang="zh-CN" altLang="en-US" sz="3600" b="1" dirty="0">
                <a:solidFill>
                  <a:srgbClr val="FF0000"/>
                </a:solidFill>
                <a:latin typeface="Times New Roman" panose="02020603050405020304" pitchFamily="18" charset="0"/>
                <a:ea typeface="宋体" panose="02010600030101010101" pitchFamily="2" charset="-122"/>
              </a:rPr>
              <a:t>以死明志、为国捐躯</a:t>
            </a:r>
            <a:r>
              <a:rPr lang="zh-CN" altLang="en-US" sz="3600" b="1" dirty="0">
                <a:solidFill>
                  <a:srgbClr val="0000FF"/>
                </a:solidFill>
                <a:latin typeface="Times New Roman" panose="02020603050405020304" pitchFamily="18" charset="0"/>
                <a:ea typeface="宋体" panose="02010600030101010101" pitchFamily="2" charset="-122"/>
              </a:rPr>
              <a:t>的豪情壮志。</a:t>
            </a:r>
            <a:endParaRPr lang="zh-CN" altLang="en-US" sz="3600" b="1" dirty="0">
              <a:solidFill>
                <a:srgbClr val="0000FF"/>
              </a:solidFill>
              <a:latin typeface="Times New Roman" panose="02020603050405020304" pitchFamily="18" charset="0"/>
              <a:ea typeface="宋体" panose="02010600030101010101" pitchFamily="2" charset="-122"/>
            </a:endParaRPr>
          </a:p>
        </p:txBody>
      </p:sp>
      <p:sp>
        <p:nvSpPr>
          <p:cNvPr id="48131" name="Text Box 4"/>
          <p:cNvSpPr txBox="1">
            <a:spLocks noChangeArrowheads="1"/>
          </p:cNvSpPr>
          <p:nvPr/>
        </p:nvSpPr>
        <p:spPr bwMode="auto">
          <a:xfrm>
            <a:off x="468313" y="1117682"/>
            <a:ext cx="3276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4400" b="1" dirty="0" smtClean="0">
                <a:solidFill>
                  <a:srgbClr val="FF00FF"/>
                </a:solidFill>
                <a:latin typeface="Times New Roman" panose="02020603050405020304" pitchFamily="18" charset="0"/>
                <a:ea typeface="隶书" pitchFamily="49" charset="-122"/>
              </a:rPr>
              <a:t>小结：</a:t>
            </a:r>
            <a:endParaRPr lang="zh-CN" altLang="en-US" sz="4400" b="1" dirty="0">
              <a:solidFill>
                <a:srgbClr val="FF00FF"/>
              </a:solidFill>
              <a:latin typeface="Times New Roman" panose="02020603050405020304" pitchFamily="18" charset="0"/>
              <a:ea typeface="隶书" pitchFamily="49" charset="-122"/>
            </a:endParaRPr>
          </a:p>
        </p:txBody>
      </p:sp>
    </p:spTree>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1"/>
            <a:ext cx="8229600" cy="3672407"/>
          </a:xfrm>
        </p:spPr>
        <p:txBody>
          <a:bodyPr>
            <a:normAutofit fontScale="92500" lnSpcReduction="10000"/>
          </a:bodyPr>
          <a:lstStyle/>
          <a:p>
            <a:pPr marL="0" indent="0">
              <a:lnSpc>
                <a:spcPct val="150000"/>
              </a:lnSpc>
              <a:buNone/>
            </a:pPr>
            <a:r>
              <a:rPr lang="zh-CN" altLang="zh-CN" sz="2800" dirty="0">
                <a:solidFill>
                  <a:srgbClr val="FF0000"/>
                </a:solidFill>
                <a:latin typeface="微软雅黑" panose="020B0503020204020204" pitchFamily="34" charset="-122"/>
                <a:ea typeface="微软雅黑" panose="020B0503020204020204" pitchFamily="34" charset="-122"/>
              </a:rPr>
              <a:t>妙用修辞，浑然天成</a:t>
            </a:r>
            <a:r>
              <a:rPr lang="zh-CN" altLang="zh-CN" sz="2800" dirty="0" smtClean="0">
                <a:solidFill>
                  <a:srgbClr val="FF0000"/>
                </a:solidFill>
                <a:latin typeface="微软雅黑" panose="020B0503020204020204" pitchFamily="34" charset="-122"/>
                <a:ea typeface="微软雅黑" panose="020B0503020204020204" pitchFamily="34" charset="-122"/>
              </a:rPr>
              <a:t>。</a:t>
            </a:r>
            <a:endParaRPr lang="en-US" altLang="zh-CN" sz="2800" dirty="0" smtClean="0">
              <a:solidFill>
                <a:srgbClr val="FF0000"/>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颔联</a:t>
            </a:r>
            <a:r>
              <a:rPr lang="zh-CN" altLang="zh-CN" sz="2800" dirty="0">
                <a:latin typeface="微软雅黑" panose="020B0503020204020204" pitchFamily="34" charset="-122"/>
                <a:ea typeface="微软雅黑" panose="020B0503020204020204" pitchFamily="34" charset="-122"/>
              </a:rPr>
              <a:t>、颈联运用了多种修辞手法，增强了诗歌的艺术性和感染力。在形式上巧用对偶，在内容上颔联以比喻的手法描述国势与身世，颈联语带双关，巧用“惶恐滩”和“零丁洋”这两个地名来抒发对国家和身世的感慨，形象贴切，浑然天成。</a:t>
            </a:r>
            <a:endParaRPr lang="zh-CN" altLang="zh-CN" sz="2800" dirty="0">
              <a:latin typeface="微软雅黑" panose="020B0503020204020204" pitchFamily="34" charset="-122"/>
              <a:ea typeface="微软雅黑" panose="020B0503020204020204" pitchFamily="34" charset="-122"/>
            </a:endParaRPr>
          </a:p>
          <a:p>
            <a:pPr>
              <a:buNone/>
            </a:pPr>
            <a:endParaRPr lang="zh-CN" altLang="en-US" sz="2800" dirty="0" smtClean="0">
              <a:latin typeface="微软雅黑" panose="020B0503020204020204" pitchFamily="34" charset="-122"/>
              <a:ea typeface="微软雅黑" panose="020B0503020204020204" pitchFamily="34" charset="-122"/>
            </a:endParaRPr>
          </a:p>
          <a:p>
            <a:pPr>
              <a:buNone/>
            </a:pPr>
            <a:endParaRPr lang="zh-CN" altLang="en-US" sz="2800" dirty="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写作特色</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448586" y="2276872"/>
            <a:ext cx="8245554" cy="979499"/>
          </a:xfrm>
          <a:prstGeom prst="rect">
            <a:avLst/>
          </a:prstGeom>
          <a:noFill/>
        </p:spPr>
        <p:txBody>
          <a:bodyPr wrap="square" rtlCol="0">
            <a:spAutoFit/>
          </a:bodyPr>
          <a:lstStyle/>
          <a:p>
            <a:pPr algn="ctr">
              <a:lnSpc>
                <a:spcPct val="150000"/>
              </a:lnSpc>
            </a:pPr>
            <a:r>
              <a:rPr lang="zh-CN" altLang="en-US" sz="4400" b="1" dirty="0">
                <a:solidFill>
                  <a:srgbClr val="F60A75"/>
                </a:solidFill>
                <a:latin typeface="Times New Roman" panose="02020603050405020304" pitchFamily="18" charset="0"/>
                <a:cs typeface="Times New Roman" panose="02020603050405020304" pitchFamily="18" charset="0"/>
              </a:rPr>
              <a:t>十五从军征</a:t>
            </a:r>
            <a:endParaRPr lang="en-US" altLang="zh-CN" sz="4400" b="1" dirty="0" smtClean="0">
              <a:solidFill>
                <a:srgbClr val="F60A75"/>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09732" y="1302158"/>
            <a:ext cx="954026" cy="804674"/>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448586" y="2276872"/>
            <a:ext cx="8245554" cy="979499"/>
          </a:xfrm>
          <a:prstGeom prst="rect">
            <a:avLst/>
          </a:prstGeom>
          <a:noFill/>
        </p:spPr>
        <p:txBody>
          <a:bodyPr wrap="square" rtlCol="0">
            <a:spAutoFit/>
          </a:bodyPr>
          <a:lstStyle/>
          <a:p>
            <a:pPr algn="ctr">
              <a:lnSpc>
                <a:spcPct val="150000"/>
              </a:lnSpc>
            </a:pPr>
            <a:r>
              <a:rPr lang="zh-CN" altLang="en-US" sz="4400" b="1" dirty="0" smtClean="0">
                <a:solidFill>
                  <a:srgbClr val="F60A75"/>
                </a:solidFill>
                <a:latin typeface="Times New Roman" panose="02020603050405020304" pitchFamily="18" charset="0"/>
                <a:cs typeface="Times New Roman" panose="02020603050405020304" pitchFamily="18" charset="0"/>
              </a:rPr>
              <a:t>山坡羊</a:t>
            </a:r>
            <a:r>
              <a:rPr lang="en-US" altLang="zh-CN" sz="4400" b="1" dirty="0" smtClean="0">
                <a:solidFill>
                  <a:srgbClr val="F60A75"/>
                </a:solidFill>
                <a:latin typeface="Times New Roman" panose="02020603050405020304" pitchFamily="18" charset="0"/>
                <a:cs typeface="Times New Roman" panose="02020603050405020304" pitchFamily="18" charset="0"/>
              </a:rPr>
              <a:t>·</a:t>
            </a:r>
            <a:r>
              <a:rPr lang="zh-CN" altLang="en-US" sz="4400" b="1" dirty="0" smtClean="0">
                <a:solidFill>
                  <a:srgbClr val="F60A75"/>
                </a:solidFill>
                <a:latin typeface="Times New Roman" panose="02020603050405020304" pitchFamily="18" charset="0"/>
                <a:cs typeface="Times New Roman" panose="02020603050405020304" pitchFamily="18" charset="0"/>
              </a:rPr>
              <a:t>潼关怀古</a:t>
            </a:r>
            <a:endParaRPr lang="en-US" altLang="zh-CN" sz="4400" b="1" dirty="0" smtClean="0">
              <a:solidFill>
                <a:srgbClr val="F60A75"/>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09732" y="1302158"/>
            <a:ext cx="954026" cy="804674"/>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988840"/>
            <a:ext cx="8229600" cy="4669979"/>
          </a:xfrm>
        </p:spPr>
        <p:txBody>
          <a:bodyPr>
            <a:normAutofit/>
          </a:bodyPr>
          <a:lstStyle/>
          <a:p>
            <a:pPr marL="0" indent="720090">
              <a:lnSpc>
                <a:spcPct val="150000"/>
              </a:lnSpc>
              <a:spcBef>
                <a:spcPts val="0"/>
              </a:spcBef>
              <a:buNone/>
            </a:pPr>
            <a:r>
              <a:rPr lang="zh-CN" altLang="en-US" sz="2800" dirty="0" smtClean="0">
                <a:latin typeface="微软雅黑" panose="020B0503020204020204" pitchFamily="34" charset="-122"/>
                <a:ea typeface="微软雅黑" panose="020B0503020204020204" pitchFamily="34" charset="-122"/>
              </a:rPr>
              <a:t>张养浩（</a:t>
            </a:r>
            <a:r>
              <a:rPr lang="en-US" altLang="zh-CN" sz="2800" dirty="0" smtClean="0">
                <a:latin typeface="微软雅黑" panose="020B0503020204020204" pitchFamily="34" charset="-122"/>
                <a:ea typeface="微软雅黑" panose="020B0503020204020204" pitchFamily="34" charset="-122"/>
              </a:rPr>
              <a:t>1270—1329</a:t>
            </a:r>
            <a:r>
              <a:rPr lang="zh-CN" altLang="en-US" sz="2800" dirty="0" smtClean="0">
                <a:latin typeface="微软雅黑" panose="020B0503020204020204" pitchFamily="34" charset="-122"/>
                <a:ea typeface="微软雅黑" panose="020B0503020204020204" pitchFamily="34" charset="-122"/>
              </a:rPr>
              <a:t>），字希孟，号云庄，济南（今属山东）人，元代文学家。所作散曲以豪放著称。著有散曲集</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云庄休居自适小乐府</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a:t>
            </a:r>
            <a:endParaRPr lang="zh-CN" altLang="en-US" sz="2800" dirty="0" smtClean="0">
              <a:latin typeface="微软雅黑" panose="020B0503020204020204" pitchFamily="34" charset="-122"/>
              <a:ea typeface="微软雅黑" panose="020B0503020204020204" pitchFamily="34" charset="-122"/>
            </a:endParaRPr>
          </a:p>
        </p:txBody>
      </p:sp>
      <p:sp>
        <p:nvSpPr>
          <p:cNvPr id="4" name="圆角矩形 3"/>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作者简介</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844824"/>
            <a:ext cx="8229600" cy="4669979"/>
          </a:xfrm>
        </p:spPr>
        <p:txBody>
          <a:bodyPr>
            <a:normAutofit/>
          </a:bodyPr>
          <a:lstStyle/>
          <a:p>
            <a:pPr marL="0" indent="720090">
              <a:lnSpc>
                <a:spcPct val="150000"/>
              </a:lnSpc>
              <a:spcBef>
                <a:spcPts val="0"/>
              </a:spcBef>
              <a:buNone/>
            </a:pPr>
            <a:r>
              <a:rPr lang="zh-CN" altLang="en-US" sz="2800" dirty="0" smtClean="0">
                <a:latin typeface="微软雅黑" panose="020B0503020204020204" pitchFamily="34" charset="-122"/>
                <a:ea typeface="微软雅黑" panose="020B0503020204020204" pitchFamily="34" charset="-122"/>
              </a:rPr>
              <a:t>张养浩为官清廉，爱民如子。他隐居后，决意不再涉足官场，但听说朝廷重召他是为了赈济陕西灾民，就不顾年事已高，毅然应命。其间，他亲睹人民的深重灾难，感慨喟叹，满怀同情，遂散尽家财，尽心尽力去救灾，终因过度操劳而殉职。这首小令就是张养浩在赴任陕西行台中丞赈济关中旱灾的途中写的。</a:t>
            </a:r>
            <a:endParaRPr lang="zh-CN" altLang="en-US" sz="2800" dirty="0" smtClean="0">
              <a:latin typeface="微软雅黑" panose="020B0503020204020204" pitchFamily="34" charset="-122"/>
              <a:ea typeface="微软雅黑" panose="020B0503020204020204" pitchFamily="34" charset="-122"/>
            </a:endParaRPr>
          </a:p>
          <a:p>
            <a:pPr marL="0" indent="0">
              <a:buNone/>
            </a:pPr>
            <a:endParaRPr lang="zh-CN" altLang="en-US" sz="2800" dirty="0">
              <a:latin typeface="微软雅黑" panose="020B0503020204020204" pitchFamily="34" charset="-122"/>
              <a:ea typeface="微软雅黑" panose="020B0503020204020204" pitchFamily="34" charset="-122"/>
            </a:endParaRPr>
          </a:p>
        </p:txBody>
      </p:sp>
      <p:sp>
        <p:nvSpPr>
          <p:cNvPr id="4" name="圆角矩形 3"/>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背景材料</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7" name="AutoShape 3"/>
          <p:cNvSpPr>
            <a:spLocks noChangeArrowheads="1"/>
          </p:cNvSpPr>
          <p:nvPr/>
        </p:nvSpPr>
        <p:spPr bwMode="auto">
          <a:xfrm>
            <a:off x="4962525" y="5489575"/>
            <a:ext cx="3324225" cy="823913"/>
          </a:xfrm>
          <a:prstGeom prst="wedgeRoundRectCallout">
            <a:avLst>
              <a:gd name="adj1" fmla="val -61463"/>
              <a:gd name="adj2" fmla="val -405491"/>
              <a:gd name="adj3" fmla="val 16667"/>
            </a:avLst>
          </a:prstGeom>
          <a:solidFill>
            <a:srgbClr val="00FFFF"/>
          </a:solidFill>
          <a:ln w="9525">
            <a:solidFill>
              <a:srgbClr val="FF00FF"/>
            </a:solidFill>
            <a:miter lim="800000"/>
          </a:ln>
        </p:spPr>
        <p:txBody>
          <a:bodyPr>
            <a:spAutoFit/>
          </a:bodyPr>
          <a:lstStyle/>
          <a:p>
            <a:pPr>
              <a:spcBef>
                <a:spcPct val="50000"/>
              </a:spcBef>
            </a:pPr>
            <a:r>
              <a:rPr lang="zh-CN" altLang="en-US" sz="4400" b="1">
                <a:solidFill>
                  <a:srgbClr val="FF0000"/>
                </a:solidFill>
                <a:latin typeface="Arial" panose="020B0604020202020204" pitchFamily="34" charset="0"/>
              </a:rPr>
              <a:t>元代散曲家</a:t>
            </a:r>
            <a:endParaRPr lang="zh-CN" altLang="en-US" sz="4400" b="1">
              <a:solidFill>
                <a:srgbClr val="FF0000"/>
              </a:solidFill>
              <a:latin typeface="Arial" panose="020B0604020202020204" pitchFamily="34" charset="0"/>
            </a:endParaRPr>
          </a:p>
        </p:txBody>
      </p:sp>
      <p:sp>
        <p:nvSpPr>
          <p:cNvPr id="57348" name="Rectangle 4"/>
          <p:cNvSpPr>
            <a:spLocks noChangeArrowheads="1"/>
          </p:cNvSpPr>
          <p:nvPr/>
        </p:nvSpPr>
        <p:spPr bwMode="auto">
          <a:xfrm>
            <a:off x="900113" y="523875"/>
            <a:ext cx="7920037" cy="5451475"/>
          </a:xfrm>
          <a:prstGeom prst="rect">
            <a:avLst/>
          </a:prstGeom>
          <a:noFill/>
          <a:ln>
            <a:noFill/>
          </a:ln>
          <a:effectLst>
            <a:outerShdw dist="28398" dir="20006097"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4400" b="1">
                <a:solidFill>
                  <a:srgbClr val="FF00FF"/>
                </a:solidFill>
                <a:latin typeface="华文中宋" pitchFamily="2" charset="-122"/>
                <a:ea typeface="华文中宋" pitchFamily="2" charset="-122"/>
              </a:rPr>
              <a:t>山坡羊</a:t>
            </a:r>
            <a:r>
              <a:rPr lang="zh-CN" altLang="en-US" sz="4400" b="1">
                <a:latin typeface="华文中宋" pitchFamily="2" charset="-122"/>
                <a:ea typeface="华文中宋" pitchFamily="2" charset="-122"/>
              </a:rPr>
              <a:t> </a:t>
            </a:r>
            <a:endParaRPr lang="zh-CN" altLang="en-US" sz="4400" b="1">
              <a:latin typeface="华文中宋" pitchFamily="2" charset="-122"/>
              <a:ea typeface="华文中宋" pitchFamily="2" charset="-122"/>
            </a:endParaRPr>
          </a:p>
          <a:p>
            <a:pPr algn="ctr"/>
            <a:r>
              <a:rPr lang="zh-CN" altLang="en-US" sz="4400" b="1">
                <a:solidFill>
                  <a:srgbClr val="FF0000"/>
                </a:solidFill>
                <a:latin typeface="华文中宋" pitchFamily="2" charset="-122"/>
                <a:ea typeface="华文中宋" pitchFamily="2" charset="-122"/>
              </a:rPr>
              <a:t>潼关怀古</a:t>
            </a:r>
            <a:r>
              <a:rPr lang="zh-CN" altLang="en-US" sz="4400" b="1">
                <a:latin typeface="华文中宋" pitchFamily="2" charset="-122"/>
                <a:ea typeface="华文中宋" pitchFamily="2" charset="-122"/>
              </a:rPr>
              <a:t> </a:t>
            </a:r>
            <a:endParaRPr lang="zh-CN" altLang="en-US" sz="4400" b="1">
              <a:latin typeface="华文中宋" pitchFamily="2" charset="-122"/>
              <a:ea typeface="华文中宋" pitchFamily="2" charset="-122"/>
            </a:endParaRPr>
          </a:p>
          <a:p>
            <a:pPr algn="ctr"/>
            <a:r>
              <a:rPr lang="zh-CN" altLang="en-US" sz="4400" b="1">
                <a:solidFill>
                  <a:srgbClr val="0000FF"/>
                </a:solidFill>
                <a:latin typeface="华文中宋" pitchFamily="2" charset="-122"/>
                <a:ea typeface="华文中宋" pitchFamily="2" charset="-122"/>
              </a:rPr>
              <a:t>张养浩</a:t>
            </a:r>
            <a:endParaRPr lang="zh-CN" altLang="en-US" sz="4400" b="1">
              <a:solidFill>
                <a:srgbClr val="0000FF"/>
              </a:solidFill>
              <a:latin typeface="华文中宋" pitchFamily="2" charset="-122"/>
              <a:ea typeface="华文中宋" pitchFamily="2" charset="-122"/>
            </a:endParaRPr>
          </a:p>
          <a:p>
            <a:r>
              <a:rPr lang="zh-CN" altLang="en-US" sz="4400" b="1">
                <a:latin typeface="华文中宋" pitchFamily="2" charset="-122"/>
                <a:ea typeface="华文中宋" pitchFamily="2" charset="-122"/>
              </a:rPr>
              <a:t>      </a:t>
            </a:r>
            <a:r>
              <a:rPr lang="zh-CN" altLang="en-US" sz="4400" b="1">
                <a:solidFill>
                  <a:srgbClr val="FF0000"/>
                </a:solidFill>
                <a:latin typeface="华文中宋" pitchFamily="2" charset="-122"/>
                <a:ea typeface="华文中宋" pitchFamily="2" charset="-122"/>
              </a:rPr>
              <a:t>峰峦如聚，波涛如怒，山河表里潼关路。望西都，意踌躇。伤心秦汉经行处，宫阙万间都做了土。兴，百姓苦；亡，百姓苦！ </a:t>
            </a:r>
            <a:endParaRPr lang="zh-CN" altLang="en-US" sz="4400" b="1">
              <a:solidFill>
                <a:srgbClr val="FF0000"/>
              </a:solidFill>
              <a:latin typeface="华文中宋" pitchFamily="2" charset="-122"/>
              <a:ea typeface="华文中宋" pitchFamily="2" charset="-122"/>
            </a:endParaRPr>
          </a:p>
        </p:txBody>
      </p:sp>
      <p:sp>
        <p:nvSpPr>
          <p:cNvPr id="57349" name="AutoShape 5"/>
          <p:cNvSpPr>
            <a:spLocks noChangeArrowheads="1"/>
          </p:cNvSpPr>
          <p:nvPr/>
        </p:nvSpPr>
        <p:spPr bwMode="auto">
          <a:xfrm>
            <a:off x="614363" y="1241425"/>
            <a:ext cx="2084387" cy="823913"/>
          </a:xfrm>
          <a:prstGeom prst="wedgeRoundRectCallout">
            <a:avLst>
              <a:gd name="adj1" fmla="val 109787"/>
              <a:gd name="adj2" fmla="val -67343"/>
              <a:gd name="adj3" fmla="val 16667"/>
            </a:avLst>
          </a:prstGeom>
          <a:solidFill>
            <a:srgbClr val="00FFFF"/>
          </a:solidFill>
          <a:ln w="9525">
            <a:solidFill>
              <a:srgbClr val="FF00FF"/>
            </a:solidFill>
            <a:miter lim="800000"/>
          </a:ln>
          <a:effectLst>
            <a:outerShdw dist="25400" algn="ctr" rotWithShape="0">
              <a:schemeClr val="bg2"/>
            </a:outerShdw>
          </a:effectLst>
        </p:spPr>
        <p:txBody>
          <a:bodyPr>
            <a:spAutoFit/>
          </a:bodyPr>
          <a:lstStyle/>
          <a:p>
            <a:pPr>
              <a:spcBef>
                <a:spcPct val="50000"/>
              </a:spcBef>
            </a:pPr>
            <a:r>
              <a:rPr lang="zh-CN" altLang="en-US" sz="4400" b="1">
                <a:solidFill>
                  <a:srgbClr val="FF0000"/>
                </a:solidFill>
                <a:latin typeface="Arial" panose="020B0604020202020204" pitchFamily="34" charset="0"/>
              </a:rPr>
              <a:t>曲牌名</a:t>
            </a:r>
            <a:endParaRPr lang="zh-CN" altLang="en-US" sz="4400" b="1">
              <a:solidFill>
                <a:srgbClr val="FF0000"/>
              </a:solidFill>
              <a:latin typeface="Arial" panose="020B0604020202020204" pitchFamily="34" charset="0"/>
            </a:endParaRPr>
          </a:p>
        </p:txBody>
      </p:sp>
      <p:sp>
        <p:nvSpPr>
          <p:cNvPr id="57350" name="AutoShape 6"/>
          <p:cNvSpPr>
            <a:spLocks noChangeArrowheads="1"/>
          </p:cNvSpPr>
          <p:nvPr/>
        </p:nvSpPr>
        <p:spPr bwMode="auto">
          <a:xfrm>
            <a:off x="7164388" y="620713"/>
            <a:ext cx="1460500" cy="823912"/>
          </a:xfrm>
          <a:prstGeom prst="wedgeRoundRectCallout">
            <a:avLst>
              <a:gd name="adj1" fmla="val -126306"/>
              <a:gd name="adj2" fmla="val 72352"/>
              <a:gd name="adj3" fmla="val 16667"/>
            </a:avLst>
          </a:prstGeom>
          <a:solidFill>
            <a:srgbClr val="00FFFF"/>
          </a:solidFill>
          <a:ln w="9525">
            <a:solidFill>
              <a:srgbClr val="FF00FF"/>
            </a:solidFill>
            <a:miter lim="800000"/>
          </a:ln>
          <a:effectLst>
            <a:outerShdw dist="28398" dir="1593903" algn="ctr" rotWithShape="0">
              <a:schemeClr val="bg2"/>
            </a:outerShdw>
          </a:effectLst>
        </p:spPr>
        <p:txBody>
          <a:bodyPr>
            <a:spAutoFit/>
          </a:bodyPr>
          <a:lstStyle/>
          <a:p>
            <a:pPr>
              <a:spcBef>
                <a:spcPct val="50000"/>
              </a:spcBef>
            </a:pPr>
            <a:r>
              <a:rPr lang="zh-CN" altLang="en-US" sz="4400" b="1">
                <a:solidFill>
                  <a:srgbClr val="FF0000"/>
                </a:solidFill>
                <a:latin typeface="Arial" panose="020B0604020202020204" pitchFamily="34" charset="0"/>
              </a:rPr>
              <a:t>题目</a:t>
            </a:r>
            <a:endParaRPr lang="zh-CN" altLang="en-US" sz="4400" b="1">
              <a:solidFill>
                <a:srgbClr val="FF00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7348"/>
                                        </p:tgtEl>
                                        <p:attrNameLst>
                                          <p:attrName>style.visibility</p:attrName>
                                        </p:attrNameLst>
                                      </p:cBhvr>
                                      <p:to>
                                        <p:strVal val="visible"/>
                                      </p:to>
                                    </p:set>
                                    <p:animEffect transition="in" filter="diamond(in)">
                                      <p:cBhvr>
                                        <p:cTn id="7" dur="2000"/>
                                        <p:tgtEl>
                                          <p:spTgt spid="5734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7349"/>
                                        </p:tgtEl>
                                        <p:attrNameLst>
                                          <p:attrName>style.visibility</p:attrName>
                                        </p:attrNameLst>
                                      </p:cBhvr>
                                      <p:to>
                                        <p:strVal val="visible"/>
                                      </p:to>
                                    </p:set>
                                    <p:animEffect transition="in" filter="diamond(in)">
                                      <p:cBhvr>
                                        <p:cTn id="12" dur="2000"/>
                                        <p:tgtEl>
                                          <p:spTgt spid="5734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7350"/>
                                        </p:tgtEl>
                                        <p:attrNameLst>
                                          <p:attrName>style.visibility</p:attrName>
                                        </p:attrNameLst>
                                      </p:cBhvr>
                                      <p:to>
                                        <p:strVal val="visible"/>
                                      </p:to>
                                    </p:set>
                                    <p:animEffect transition="in" filter="diamond(in)">
                                      <p:cBhvr>
                                        <p:cTn id="17" dur="2000"/>
                                        <p:tgtEl>
                                          <p:spTgt spid="5735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7347"/>
                                        </p:tgtEl>
                                        <p:attrNameLst>
                                          <p:attrName>style.visibility</p:attrName>
                                        </p:attrNameLst>
                                      </p:cBhvr>
                                      <p:to>
                                        <p:strVal val="visible"/>
                                      </p:to>
                                    </p:set>
                                    <p:animEffect transition="in" filter="diamond(in)">
                                      <p:cBhvr>
                                        <p:cTn id="22" dur="20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nimBg="1" autoUpdateAnimBg="0"/>
      <p:bldP spid="57348" grpId="0" autoUpdateAnimBg="0"/>
      <p:bldP spid="57349" grpId="0" animBg="1" autoUpdateAnimBg="0"/>
      <p:bldP spid="57350" grpId="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5" name="Text Box 5"/>
          <p:cNvSpPr txBox="1">
            <a:spLocks noChangeArrowheads="1"/>
          </p:cNvSpPr>
          <p:nvPr/>
        </p:nvSpPr>
        <p:spPr bwMode="auto">
          <a:xfrm>
            <a:off x="394019" y="2810782"/>
            <a:ext cx="611188" cy="441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solidFill>
                  <a:srgbClr val="FF0000"/>
                </a:solidFill>
                <a:latin typeface="Arial" panose="020B0604020202020204" pitchFamily="34" charset="0"/>
                <a:ea typeface="宋体" panose="02010600030101010101" pitchFamily="2" charset="-122"/>
              </a:rPr>
              <a:t>忧虑国计民生</a:t>
            </a:r>
            <a:endParaRPr lang="zh-CN" altLang="en-US" sz="2800" b="1">
              <a:solidFill>
                <a:srgbClr val="FF0000"/>
              </a:solidFill>
              <a:latin typeface="Arial" panose="020B0604020202020204" pitchFamily="34" charset="0"/>
              <a:ea typeface="宋体" panose="02010600030101010101" pitchFamily="2" charset="-122"/>
            </a:endParaRPr>
          </a:p>
        </p:txBody>
      </p:sp>
      <p:sp>
        <p:nvSpPr>
          <p:cNvPr id="61446" name="AutoShape 6"/>
          <p:cNvSpPr/>
          <p:nvPr/>
        </p:nvSpPr>
        <p:spPr bwMode="auto">
          <a:xfrm>
            <a:off x="1079819" y="2347232"/>
            <a:ext cx="304800" cy="3276600"/>
          </a:xfrm>
          <a:prstGeom prst="leftBrace">
            <a:avLst>
              <a:gd name="adj1" fmla="val 89583"/>
              <a:gd name="adj2" fmla="val 50000"/>
            </a:avLst>
          </a:prstGeom>
          <a:noFill/>
          <a:ln w="571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1447" name="Text Box 7"/>
          <p:cNvSpPr txBox="1">
            <a:spLocks noChangeArrowheads="1"/>
          </p:cNvSpPr>
          <p:nvPr/>
        </p:nvSpPr>
        <p:spPr bwMode="auto">
          <a:xfrm>
            <a:off x="1384619" y="2291670"/>
            <a:ext cx="1611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latin typeface="Arial" panose="020B0604020202020204" pitchFamily="34" charset="0"/>
                <a:ea typeface="宋体" panose="02010600030101010101" pitchFamily="2" charset="-122"/>
              </a:rPr>
              <a:t>凭吊写景</a:t>
            </a:r>
            <a:endParaRPr lang="zh-CN" altLang="en-US" sz="2400" b="1">
              <a:latin typeface="Arial" panose="020B0604020202020204" pitchFamily="34" charset="0"/>
              <a:ea typeface="宋体" panose="02010600030101010101" pitchFamily="2" charset="-122"/>
            </a:endParaRPr>
          </a:p>
        </p:txBody>
      </p:sp>
      <p:sp>
        <p:nvSpPr>
          <p:cNvPr id="61448" name="AutoShape 8"/>
          <p:cNvSpPr/>
          <p:nvPr/>
        </p:nvSpPr>
        <p:spPr bwMode="auto">
          <a:xfrm>
            <a:off x="2832419" y="2042432"/>
            <a:ext cx="152400" cy="914400"/>
          </a:xfrm>
          <a:prstGeom prst="leftBrace">
            <a:avLst>
              <a:gd name="adj1" fmla="val 50000"/>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1449" name="Text Box 9"/>
          <p:cNvSpPr txBox="1">
            <a:spLocks noChangeArrowheads="1"/>
          </p:cNvSpPr>
          <p:nvPr/>
        </p:nvSpPr>
        <p:spPr bwMode="auto">
          <a:xfrm>
            <a:off x="2987994" y="1929720"/>
            <a:ext cx="1952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solidFill>
                  <a:schemeClr val="tx2"/>
                </a:solidFill>
                <a:latin typeface="Arial" panose="020B0604020202020204" pitchFamily="34" charset="0"/>
                <a:ea typeface="宋体" panose="02010600030101010101" pitchFamily="2" charset="-122"/>
              </a:rPr>
              <a:t>山</a:t>
            </a:r>
            <a:r>
              <a:rPr lang="en-US" altLang="zh-CN" sz="2400" b="1">
                <a:solidFill>
                  <a:schemeClr val="tx2"/>
                </a:solidFill>
                <a:latin typeface="Arial" panose="020B0604020202020204" pitchFamily="34" charset="0"/>
                <a:ea typeface="宋体" panose="02010600030101010101" pitchFamily="2" charset="-122"/>
              </a:rPr>
              <a:t>:</a:t>
            </a:r>
            <a:r>
              <a:rPr lang="zh-CN" altLang="en-US" sz="2400" b="1">
                <a:solidFill>
                  <a:schemeClr val="tx2"/>
                </a:solidFill>
                <a:latin typeface="Arial" panose="020B0604020202020204" pitchFamily="34" charset="0"/>
                <a:ea typeface="宋体" panose="02010600030101010101" pitchFamily="2" charset="-122"/>
              </a:rPr>
              <a:t>峰峦如聚</a:t>
            </a:r>
            <a:endParaRPr lang="zh-CN" altLang="en-US" sz="2400" b="1">
              <a:solidFill>
                <a:schemeClr val="tx2"/>
              </a:solidFill>
              <a:latin typeface="Arial" panose="020B0604020202020204" pitchFamily="34" charset="0"/>
              <a:ea typeface="宋体" panose="02010600030101010101" pitchFamily="2" charset="-122"/>
            </a:endParaRPr>
          </a:p>
        </p:txBody>
      </p:sp>
      <p:sp>
        <p:nvSpPr>
          <p:cNvPr id="61450" name="Text Box 10"/>
          <p:cNvSpPr txBox="1">
            <a:spLocks noChangeArrowheads="1"/>
          </p:cNvSpPr>
          <p:nvPr/>
        </p:nvSpPr>
        <p:spPr bwMode="auto">
          <a:xfrm>
            <a:off x="2984819" y="2615520"/>
            <a:ext cx="2100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solidFill>
                  <a:schemeClr val="tx2"/>
                </a:solidFill>
                <a:latin typeface="Arial" panose="020B0604020202020204" pitchFamily="34" charset="0"/>
                <a:ea typeface="宋体" panose="02010600030101010101" pitchFamily="2" charset="-122"/>
              </a:rPr>
              <a:t>水</a:t>
            </a:r>
            <a:r>
              <a:rPr lang="en-US" altLang="zh-CN" sz="2400" b="1">
                <a:solidFill>
                  <a:schemeClr val="tx2"/>
                </a:solidFill>
                <a:latin typeface="Arial" panose="020B0604020202020204" pitchFamily="34" charset="0"/>
                <a:ea typeface="宋体" panose="02010600030101010101" pitchFamily="2" charset="-122"/>
              </a:rPr>
              <a:t>:</a:t>
            </a:r>
            <a:r>
              <a:rPr lang="zh-CN" altLang="en-US" sz="2400" b="1">
                <a:solidFill>
                  <a:schemeClr val="tx2"/>
                </a:solidFill>
                <a:latin typeface="Arial" panose="020B0604020202020204" pitchFamily="34" charset="0"/>
                <a:ea typeface="宋体" panose="02010600030101010101" pitchFamily="2" charset="-122"/>
              </a:rPr>
              <a:t>波涛如怒</a:t>
            </a:r>
            <a:endParaRPr lang="zh-CN" altLang="en-US" sz="2400" b="1">
              <a:solidFill>
                <a:schemeClr val="tx2"/>
              </a:solidFill>
              <a:latin typeface="Arial" panose="020B0604020202020204" pitchFamily="34" charset="0"/>
              <a:ea typeface="宋体" panose="02010600030101010101" pitchFamily="2" charset="-122"/>
            </a:endParaRPr>
          </a:p>
        </p:txBody>
      </p:sp>
      <p:sp>
        <p:nvSpPr>
          <p:cNvPr id="61451" name="Text Box 11"/>
          <p:cNvSpPr txBox="1">
            <a:spLocks noChangeArrowheads="1"/>
          </p:cNvSpPr>
          <p:nvPr/>
        </p:nvSpPr>
        <p:spPr bwMode="auto">
          <a:xfrm>
            <a:off x="4721544" y="1853520"/>
            <a:ext cx="692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en-US" altLang="zh-CN" sz="2400" b="1">
                <a:latin typeface="Arial" panose="020B0604020202020204" pitchFamily="34" charset="0"/>
                <a:ea typeface="宋体" panose="02010600030101010101" pitchFamily="2" charset="-122"/>
              </a:rPr>
              <a:t>(</a:t>
            </a:r>
            <a:r>
              <a:rPr lang="zh-CN" altLang="en-US" sz="2400" b="1">
                <a:latin typeface="Arial" panose="020B0604020202020204" pitchFamily="34" charset="0"/>
                <a:ea typeface="宋体" panose="02010600030101010101" pitchFamily="2" charset="-122"/>
              </a:rPr>
              <a:t>视</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p:txBody>
      </p:sp>
      <p:sp>
        <p:nvSpPr>
          <p:cNvPr id="61452" name="Text Box 12"/>
          <p:cNvSpPr txBox="1">
            <a:spLocks noChangeArrowheads="1"/>
          </p:cNvSpPr>
          <p:nvPr/>
        </p:nvSpPr>
        <p:spPr bwMode="auto">
          <a:xfrm>
            <a:off x="4645344" y="2615520"/>
            <a:ext cx="692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en-US" altLang="zh-CN" sz="2400" b="1">
                <a:latin typeface="Arial" panose="020B0604020202020204" pitchFamily="34" charset="0"/>
                <a:ea typeface="宋体" panose="02010600030101010101" pitchFamily="2" charset="-122"/>
              </a:rPr>
              <a:t>(</a:t>
            </a:r>
            <a:r>
              <a:rPr lang="zh-CN" altLang="en-US" sz="2400" b="1">
                <a:latin typeface="Arial" panose="020B0604020202020204" pitchFamily="34" charset="0"/>
                <a:ea typeface="宋体" panose="02010600030101010101" pitchFamily="2" charset="-122"/>
              </a:rPr>
              <a:t>听</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p:txBody>
      </p:sp>
      <p:sp>
        <p:nvSpPr>
          <p:cNvPr id="61453" name="Text Box 13"/>
          <p:cNvSpPr txBox="1">
            <a:spLocks noChangeArrowheads="1"/>
          </p:cNvSpPr>
          <p:nvPr/>
        </p:nvSpPr>
        <p:spPr bwMode="auto">
          <a:xfrm>
            <a:off x="5635944" y="2086882"/>
            <a:ext cx="189706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800" b="1">
                <a:solidFill>
                  <a:srgbClr val="FF0000"/>
                </a:solidFill>
                <a:latin typeface="Arial" panose="020B0604020202020204" pitchFamily="34" charset="0"/>
                <a:ea typeface="宋体" panose="02010600030101010101" pitchFamily="2" charset="-122"/>
              </a:rPr>
              <a:t>雄伟险要</a:t>
            </a:r>
            <a:endParaRPr lang="zh-CN" altLang="en-US" sz="2800" b="1">
              <a:solidFill>
                <a:srgbClr val="FF0000"/>
              </a:solidFill>
              <a:latin typeface="Arial" panose="020B0604020202020204" pitchFamily="34" charset="0"/>
              <a:ea typeface="宋体" panose="02010600030101010101" pitchFamily="2" charset="-122"/>
            </a:endParaRPr>
          </a:p>
          <a:p>
            <a:pPr eaLnBrk="1" hangingPunct="1"/>
            <a:r>
              <a:rPr lang="zh-CN" altLang="en-US" sz="2800" b="1">
                <a:solidFill>
                  <a:srgbClr val="FF0000"/>
                </a:solidFill>
                <a:latin typeface="Arial" panose="020B0604020202020204" pitchFamily="34" charset="0"/>
                <a:ea typeface="宋体" panose="02010600030101010101" pitchFamily="2" charset="-122"/>
              </a:rPr>
              <a:t>兵家必争</a:t>
            </a:r>
            <a:endParaRPr lang="zh-CN" altLang="en-US" sz="2800" b="1">
              <a:solidFill>
                <a:srgbClr val="FF0000"/>
              </a:solidFill>
              <a:latin typeface="Arial" panose="020B0604020202020204" pitchFamily="34" charset="0"/>
              <a:ea typeface="宋体" panose="02010600030101010101" pitchFamily="2" charset="-122"/>
            </a:endParaRPr>
          </a:p>
        </p:txBody>
      </p:sp>
      <p:sp>
        <p:nvSpPr>
          <p:cNvPr id="61454" name="Text Box 14"/>
          <p:cNvSpPr txBox="1">
            <a:spLocks noChangeArrowheads="1"/>
          </p:cNvSpPr>
          <p:nvPr/>
        </p:nvSpPr>
        <p:spPr bwMode="auto">
          <a:xfrm>
            <a:off x="1308419" y="3869645"/>
            <a:ext cx="1616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latin typeface="Arial" panose="020B0604020202020204" pitchFamily="34" charset="0"/>
                <a:ea typeface="宋体" panose="02010600030101010101" pitchFamily="2" charset="-122"/>
              </a:rPr>
              <a:t>怀古抒情</a:t>
            </a:r>
            <a:endParaRPr lang="zh-CN" altLang="en-US" sz="2400" b="1">
              <a:latin typeface="Arial" panose="020B0604020202020204" pitchFamily="34" charset="0"/>
              <a:ea typeface="宋体" panose="02010600030101010101" pitchFamily="2" charset="-122"/>
            </a:endParaRPr>
          </a:p>
        </p:txBody>
      </p:sp>
      <p:sp>
        <p:nvSpPr>
          <p:cNvPr id="61455" name="AutoShape 15"/>
          <p:cNvSpPr/>
          <p:nvPr/>
        </p:nvSpPr>
        <p:spPr bwMode="auto">
          <a:xfrm>
            <a:off x="2832419" y="3642632"/>
            <a:ext cx="152400" cy="914400"/>
          </a:xfrm>
          <a:prstGeom prst="leftBrace">
            <a:avLst>
              <a:gd name="adj1" fmla="val 50000"/>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1456" name="Text Box 16"/>
          <p:cNvSpPr txBox="1">
            <a:spLocks noChangeArrowheads="1"/>
          </p:cNvSpPr>
          <p:nvPr/>
        </p:nvSpPr>
        <p:spPr bwMode="auto">
          <a:xfrm>
            <a:off x="3061019" y="3569607"/>
            <a:ext cx="590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latin typeface="Arial" panose="020B0604020202020204" pitchFamily="34" charset="0"/>
                <a:ea typeface="宋体" panose="02010600030101010101" pitchFamily="2" charset="-122"/>
              </a:rPr>
              <a:t>望</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p:txBody>
      </p:sp>
      <p:sp>
        <p:nvSpPr>
          <p:cNvPr id="61457" name="Text Box 17"/>
          <p:cNvSpPr txBox="1">
            <a:spLocks noChangeArrowheads="1"/>
          </p:cNvSpPr>
          <p:nvPr/>
        </p:nvSpPr>
        <p:spPr bwMode="auto">
          <a:xfrm>
            <a:off x="3861119" y="3553732"/>
            <a:ext cx="1460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latin typeface="Arial" panose="020B0604020202020204" pitchFamily="34" charset="0"/>
                <a:ea typeface="宋体" panose="02010600030101010101" pitchFamily="2" charset="-122"/>
              </a:rPr>
              <a:t>西都</a:t>
            </a:r>
            <a:endParaRPr lang="zh-CN" altLang="en-US" sz="2400" b="1">
              <a:latin typeface="Arial" panose="020B0604020202020204" pitchFamily="34" charset="0"/>
              <a:ea typeface="宋体" panose="02010600030101010101" pitchFamily="2" charset="-122"/>
            </a:endParaRPr>
          </a:p>
        </p:txBody>
      </p:sp>
      <p:sp>
        <p:nvSpPr>
          <p:cNvPr id="61458" name="Text Box 18"/>
          <p:cNvSpPr txBox="1">
            <a:spLocks noChangeArrowheads="1"/>
          </p:cNvSpPr>
          <p:nvPr/>
        </p:nvSpPr>
        <p:spPr bwMode="auto">
          <a:xfrm>
            <a:off x="3061019" y="4103007"/>
            <a:ext cx="590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latin typeface="Arial" panose="020B0604020202020204" pitchFamily="34" charset="0"/>
                <a:ea typeface="宋体" panose="02010600030101010101" pitchFamily="2" charset="-122"/>
              </a:rPr>
              <a:t>意</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p:txBody>
      </p:sp>
      <p:sp>
        <p:nvSpPr>
          <p:cNvPr id="61459" name="Text Box 19"/>
          <p:cNvSpPr txBox="1">
            <a:spLocks noChangeArrowheads="1"/>
          </p:cNvSpPr>
          <p:nvPr/>
        </p:nvSpPr>
        <p:spPr bwMode="auto">
          <a:xfrm>
            <a:off x="3645219" y="4010932"/>
            <a:ext cx="30670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latin typeface="Arial" panose="020B0604020202020204" pitchFamily="34" charset="0"/>
                <a:ea typeface="宋体" panose="02010600030101010101" pitchFamily="2" charset="-122"/>
              </a:rPr>
              <a:t>伤心秦汉－－经行处</a:t>
            </a:r>
            <a:endParaRPr lang="zh-CN" altLang="en-US" sz="2400" b="1">
              <a:latin typeface="Arial" panose="020B0604020202020204" pitchFamily="34" charset="0"/>
              <a:ea typeface="宋体" panose="02010600030101010101" pitchFamily="2" charset="-122"/>
            </a:endParaRPr>
          </a:p>
          <a:p>
            <a:pPr eaLnBrk="1" hangingPunct="1"/>
            <a:r>
              <a:rPr lang="zh-CN" altLang="en-US" sz="2400" b="1">
                <a:latin typeface="Arial" panose="020B0604020202020204" pitchFamily="34" charset="0"/>
                <a:ea typeface="宋体" panose="02010600030101010101" pitchFamily="2" charset="-122"/>
              </a:rPr>
              <a:t>宫阙万间－－做了土</a:t>
            </a:r>
            <a:endParaRPr lang="zh-CN" altLang="en-US" sz="2400" b="1">
              <a:latin typeface="Arial" panose="020B0604020202020204" pitchFamily="34" charset="0"/>
              <a:ea typeface="宋体" panose="02010600030101010101" pitchFamily="2" charset="-122"/>
            </a:endParaRPr>
          </a:p>
        </p:txBody>
      </p:sp>
      <p:sp>
        <p:nvSpPr>
          <p:cNvPr id="61460" name="Line 20"/>
          <p:cNvSpPr>
            <a:spLocks noChangeShapeType="1"/>
          </p:cNvSpPr>
          <p:nvPr/>
        </p:nvSpPr>
        <p:spPr bwMode="auto">
          <a:xfrm>
            <a:off x="4813619" y="2499632"/>
            <a:ext cx="762000" cy="0"/>
          </a:xfrm>
          <a:prstGeom prst="line">
            <a:avLst/>
          </a:prstGeom>
          <a:noFill/>
          <a:ln w="381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1461" name="Line 21"/>
          <p:cNvSpPr>
            <a:spLocks noChangeShapeType="1"/>
          </p:cNvSpPr>
          <p:nvPr/>
        </p:nvSpPr>
        <p:spPr bwMode="auto">
          <a:xfrm>
            <a:off x="6718619" y="4176032"/>
            <a:ext cx="381000" cy="0"/>
          </a:xfrm>
          <a:prstGeom prst="line">
            <a:avLst/>
          </a:prstGeom>
          <a:noFill/>
          <a:ln w="381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1462" name="Text Box 22"/>
          <p:cNvSpPr txBox="1">
            <a:spLocks noChangeArrowheads="1"/>
          </p:cNvSpPr>
          <p:nvPr/>
        </p:nvSpPr>
        <p:spPr bwMode="auto">
          <a:xfrm>
            <a:off x="7220269" y="3658507"/>
            <a:ext cx="18605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solidFill>
                  <a:srgbClr val="FF0000"/>
                </a:solidFill>
                <a:latin typeface="Arial" panose="020B0604020202020204" pitchFamily="34" charset="0"/>
                <a:ea typeface="宋体" panose="02010600030101010101" pitchFamily="2" charset="-122"/>
              </a:rPr>
              <a:t>战争连连</a:t>
            </a:r>
            <a:endParaRPr lang="zh-CN" altLang="en-US" sz="2400" b="1">
              <a:solidFill>
                <a:srgbClr val="FF0000"/>
              </a:solidFill>
              <a:latin typeface="Arial" panose="020B0604020202020204" pitchFamily="34" charset="0"/>
              <a:ea typeface="宋体" panose="02010600030101010101" pitchFamily="2" charset="-122"/>
            </a:endParaRPr>
          </a:p>
          <a:p>
            <a:pPr eaLnBrk="1" hangingPunct="1"/>
            <a:r>
              <a:rPr lang="zh-CN" altLang="en-US" sz="2400" b="1">
                <a:solidFill>
                  <a:srgbClr val="FF0000"/>
                </a:solidFill>
                <a:latin typeface="Arial" panose="020B0604020202020204" pitchFamily="34" charset="0"/>
                <a:ea typeface="宋体" panose="02010600030101010101" pitchFamily="2" charset="-122"/>
              </a:rPr>
              <a:t>改朝换代</a:t>
            </a:r>
            <a:endParaRPr lang="zh-CN" altLang="en-US" sz="2400" b="1">
              <a:solidFill>
                <a:srgbClr val="FF0000"/>
              </a:solidFill>
              <a:latin typeface="Arial" panose="020B0604020202020204" pitchFamily="34" charset="0"/>
              <a:ea typeface="宋体" panose="02010600030101010101" pitchFamily="2" charset="-122"/>
            </a:endParaRPr>
          </a:p>
        </p:txBody>
      </p:sp>
      <p:sp>
        <p:nvSpPr>
          <p:cNvPr id="61463" name="Text Box 23"/>
          <p:cNvSpPr txBox="1">
            <a:spLocks noChangeArrowheads="1"/>
          </p:cNvSpPr>
          <p:nvPr/>
        </p:nvSpPr>
        <p:spPr bwMode="auto">
          <a:xfrm>
            <a:off x="1308419" y="5166632"/>
            <a:ext cx="1616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latin typeface="Arial" panose="020B0604020202020204" pitchFamily="34" charset="0"/>
                <a:ea typeface="宋体" panose="02010600030101010101" pitchFamily="2" charset="-122"/>
              </a:rPr>
              <a:t>主旨议论</a:t>
            </a:r>
            <a:endParaRPr lang="zh-CN" altLang="en-US" sz="2400" b="1">
              <a:latin typeface="Arial" panose="020B0604020202020204" pitchFamily="34" charset="0"/>
              <a:ea typeface="宋体" panose="02010600030101010101" pitchFamily="2" charset="-122"/>
            </a:endParaRPr>
          </a:p>
        </p:txBody>
      </p:sp>
      <p:sp>
        <p:nvSpPr>
          <p:cNvPr id="61464" name="AutoShape 24"/>
          <p:cNvSpPr/>
          <p:nvPr/>
        </p:nvSpPr>
        <p:spPr bwMode="auto">
          <a:xfrm>
            <a:off x="2832419" y="5090432"/>
            <a:ext cx="152400" cy="914400"/>
          </a:xfrm>
          <a:prstGeom prst="leftBrace">
            <a:avLst>
              <a:gd name="adj1" fmla="val 50000"/>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1465" name="Text Box 25"/>
          <p:cNvSpPr txBox="1">
            <a:spLocks noChangeArrowheads="1"/>
          </p:cNvSpPr>
          <p:nvPr/>
        </p:nvSpPr>
        <p:spPr bwMode="auto">
          <a:xfrm>
            <a:off x="2968944" y="4958670"/>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solidFill>
                  <a:schemeClr val="tx2"/>
                </a:solidFill>
                <a:latin typeface="Arial" panose="020B0604020202020204" pitchFamily="34" charset="0"/>
                <a:ea typeface="宋体" panose="02010600030101010101" pitchFamily="2" charset="-122"/>
              </a:rPr>
              <a:t>兴</a:t>
            </a:r>
            <a:endParaRPr lang="zh-CN" altLang="en-US" sz="2400" b="1">
              <a:solidFill>
                <a:schemeClr val="tx2"/>
              </a:solidFill>
              <a:latin typeface="Arial" panose="020B0604020202020204" pitchFamily="34" charset="0"/>
              <a:ea typeface="宋体" panose="02010600030101010101" pitchFamily="2" charset="-122"/>
            </a:endParaRPr>
          </a:p>
        </p:txBody>
      </p:sp>
      <p:sp>
        <p:nvSpPr>
          <p:cNvPr id="61466" name="Text Box 26"/>
          <p:cNvSpPr txBox="1">
            <a:spLocks noChangeArrowheads="1"/>
          </p:cNvSpPr>
          <p:nvPr/>
        </p:nvSpPr>
        <p:spPr bwMode="auto">
          <a:xfrm>
            <a:off x="2984819" y="5546045"/>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solidFill>
                  <a:schemeClr val="tx2"/>
                </a:solidFill>
                <a:latin typeface="Arial" panose="020B0604020202020204" pitchFamily="34" charset="0"/>
                <a:ea typeface="宋体" panose="02010600030101010101" pitchFamily="2" charset="-122"/>
              </a:rPr>
              <a:t>亡</a:t>
            </a:r>
            <a:endParaRPr lang="zh-CN" altLang="en-US" sz="2400" b="1">
              <a:solidFill>
                <a:schemeClr val="tx2"/>
              </a:solidFill>
              <a:latin typeface="Arial" panose="020B0604020202020204" pitchFamily="34" charset="0"/>
              <a:ea typeface="宋体" panose="02010600030101010101" pitchFamily="2" charset="-122"/>
            </a:endParaRPr>
          </a:p>
        </p:txBody>
      </p:sp>
      <p:sp>
        <p:nvSpPr>
          <p:cNvPr id="61467" name="Text Box 27"/>
          <p:cNvSpPr txBox="1">
            <a:spLocks noChangeArrowheads="1"/>
          </p:cNvSpPr>
          <p:nvPr/>
        </p:nvSpPr>
        <p:spPr bwMode="auto">
          <a:xfrm>
            <a:off x="3883344" y="5263470"/>
            <a:ext cx="134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solidFill>
                  <a:schemeClr val="tx2"/>
                </a:solidFill>
                <a:latin typeface="Arial" panose="020B0604020202020204" pitchFamily="34" charset="0"/>
                <a:ea typeface="宋体" panose="02010600030101010101" pitchFamily="2" charset="-122"/>
              </a:rPr>
              <a:t>百姓苦</a:t>
            </a:r>
            <a:endParaRPr lang="zh-CN" altLang="en-US" sz="2400" b="1">
              <a:solidFill>
                <a:schemeClr val="tx2"/>
              </a:solidFill>
              <a:latin typeface="Arial" panose="020B0604020202020204" pitchFamily="34" charset="0"/>
              <a:ea typeface="宋体" panose="02010600030101010101" pitchFamily="2" charset="-122"/>
            </a:endParaRPr>
          </a:p>
        </p:txBody>
      </p:sp>
      <p:sp>
        <p:nvSpPr>
          <p:cNvPr id="61468" name="Line 28"/>
          <p:cNvSpPr>
            <a:spLocks noChangeShapeType="1"/>
          </p:cNvSpPr>
          <p:nvPr/>
        </p:nvSpPr>
        <p:spPr bwMode="auto">
          <a:xfrm>
            <a:off x="5042219" y="5547632"/>
            <a:ext cx="762000" cy="0"/>
          </a:xfrm>
          <a:prstGeom prst="line">
            <a:avLst/>
          </a:prstGeom>
          <a:noFill/>
          <a:ln w="381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1469" name="Text Box 29"/>
          <p:cNvSpPr txBox="1">
            <a:spLocks noChangeArrowheads="1"/>
          </p:cNvSpPr>
          <p:nvPr/>
        </p:nvSpPr>
        <p:spPr bwMode="auto">
          <a:xfrm>
            <a:off x="5804219" y="5242832"/>
            <a:ext cx="1873250" cy="457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r>
              <a:rPr lang="zh-CN" altLang="en-US" sz="2400" b="1">
                <a:solidFill>
                  <a:srgbClr val="FF0000"/>
                </a:solidFill>
                <a:latin typeface="Arial" panose="020B0604020202020204" pitchFamily="34" charset="0"/>
                <a:ea typeface="宋体" panose="02010600030101010101" pitchFamily="2" charset="-122"/>
              </a:rPr>
              <a:t>人民疾苦</a:t>
            </a:r>
            <a:endParaRPr lang="zh-CN" altLang="en-US" sz="2400" b="1">
              <a:solidFill>
                <a:srgbClr val="FF0000"/>
              </a:solidFill>
              <a:latin typeface="Arial" panose="020B0604020202020204" pitchFamily="34" charset="0"/>
              <a:ea typeface="宋体" panose="02010600030101010101" pitchFamily="2" charset="-122"/>
            </a:endParaRPr>
          </a:p>
        </p:txBody>
      </p:sp>
      <p:sp>
        <p:nvSpPr>
          <p:cNvPr id="27" name="圆角矩形 26"/>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整体感知</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1447"/>
                                        </p:tgtEl>
                                        <p:attrNameLst>
                                          <p:attrName>style.visibility</p:attrName>
                                        </p:attrNameLst>
                                      </p:cBhvr>
                                      <p:to>
                                        <p:strVal val="visible"/>
                                      </p:to>
                                    </p:set>
                                    <p:animEffect transition="in" filter="checkerboard(across)">
                                      <p:cBhvr>
                                        <p:cTn id="7" dur="500"/>
                                        <p:tgtEl>
                                          <p:spTgt spid="614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144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61449"/>
                                        </p:tgtEl>
                                        <p:attrNameLst>
                                          <p:attrName>style.visibility</p:attrName>
                                        </p:attrNameLst>
                                      </p:cBhvr>
                                      <p:to>
                                        <p:strVal val="visible"/>
                                      </p:to>
                                    </p:set>
                                    <p:animEffect transition="in" filter="checkerboard(across)">
                                      <p:cBhvr>
                                        <p:cTn id="16" dur="500"/>
                                        <p:tgtEl>
                                          <p:spTgt spid="61449"/>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61450"/>
                                        </p:tgtEl>
                                        <p:attrNameLst>
                                          <p:attrName>style.visibility</p:attrName>
                                        </p:attrNameLst>
                                      </p:cBhvr>
                                      <p:to>
                                        <p:strVal val="visible"/>
                                      </p:to>
                                    </p:set>
                                    <p:animEffect transition="in" filter="checkerboard(across)">
                                      <p:cBhvr>
                                        <p:cTn id="21" dur="500"/>
                                        <p:tgtEl>
                                          <p:spTgt spid="61450"/>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61451"/>
                                        </p:tgtEl>
                                        <p:attrNameLst>
                                          <p:attrName>style.visibility</p:attrName>
                                        </p:attrNameLst>
                                      </p:cBhvr>
                                      <p:to>
                                        <p:strVal val="visible"/>
                                      </p:to>
                                    </p:set>
                                    <p:animEffect transition="in" filter="box(in)">
                                      <p:cBhvr>
                                        <p:cTn id="26" dur="500"/>
                                        <p:tgtEl>
                                          <p:spTgt spid="61451"/>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61452"/>
                                        </p:tgtEl>
                                        <p:attrNameLst>
                                          <p:attrName>style.visibility</p:attrName>
                                        </p:attrNameLst>
                                      </p:cBhvr>
                                      <p:to>
                                        <p:strVal val="visible"/>
                                      </p:to>
                                    </p:set>
                                    <p:animEffect transition="in" filter="box(in)">
                                      <p:cBhvr>
                                        <p:cTn id="31" dur="500"/>
                                        <p:tgtEl>
                                          <p:spTgt spid="61452"/>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6146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61453"/>
                                        </p:tgtEl>
                                        <p:attrNameLst>
                                          <p:attrName>style.visibility</p:attrName>
                                        </p:attrNameLst>
                                      </p:cBhvr>
                                      <p:to>
                                        <p:strVal val="visible"/>
                                      </p:to>
                                    </p:set>
                                    <p:animEffect transition="in" filter="checkerboard(across)">
                                      <p:cBhvr>
                                        <p:cTn id="40" dur="500"/>
                                        <p:tgtEl>
                                          <p:spTgt spid="61453"/>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61454"/>
                                        </p:tgtEl>
                                        <p:attrNameLst>
                                          <p:attrName>style.visibility</p:attrName>
                                        </p:attrNameLst>
                                      </p:cBhvr>
                                      <p:to>
                                        <p:strVal val="visible"/>
                                      </p:to>
                                    </p:set>
                                    <p:animEffect transition="in" filter="box(in)">
                                      <p:cBhvr>
                                        <p:cTn id="45" dur="500"/>
                                        <p:tgtEl>
                                          <p:spTgt spid="61454"/>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499"/>
                                          </p:stCondLst>
                                        </p:cTn>
                                        <p:tgtEl>
                                          <p:spTgt spid="6145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grpId="0" nodeType="clickEffect">
                                  <p:stCondLst>
                                    <p:cond delay="0"/>
                                  </p:stCondLst>
                                  <p:childTnLst>
                                    <p:set>
                                      <p:cBhvr>
                                        <p:cTn id="53" dur="1" fill="hold">
                                          <p:stCondLst>
                                            <p:cond delay="0"/>
                                          </p:stCondLst>
                                        </p:cTn>
                                        <p:tgtEl>
                                          <p:spTgt spid="61456"/>
                                        </p:tgtEl>
                                        <p:attrNameLst>
                                          <p:attrName>style.visibility</p:attrName>
                                        </p:attrNameLst>
                                      </p:cBhvr>
                                      <p:to>
                                        <p:strVal val="visible"/>
                                      </p:to>
                                    </p:set>
                                    <p:animEffect transition="in" filter="box(in)">
                                      <p:cBhvr>
                                        <p:cTn id="54" dur="500"/>
                                        <p:tgtEl>
                                          <p:spTgt spid="61456"/>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61457"/>
                                        </p:tgtEl>
                                        <p:attrNameLst>
                                          <p:attrName>style.visibility</p:attrName>
                                        </p:attrNameLst>
                                      </p:cBhvr>
                                      <p:to>
                                        <p:strVal val="visible"/>
                                      </p:to>
                                    </p:set>
                                    <p:anim calcmode="lin" valueType="num">
                                      <p:cBhvr additive="base">
                                        <p:cTn id="59" dur="500" fill="hold"/>
                                        <p:tgtEl>
                                          <p:spTgt spid="61457"/>
                                        </p:tgtEl>
                                        <p:attrNameLst>
                                          <p:attrName>ppt_x</p:attrName>
                                        </p:attrNameLst>
                                      </p:cBhvr>
                                      <p:tavLst>
                                        <p:tav tm="0">
                                          <p:val>
                                            <p:strVal val="0-#ppt_w/2"/>
                                          </p:val>
                                        </p:tav>
                                        <p:tav tm="100000">
                                          <p:val>
                                            <p:strVal val="#ppt_x"/>
                                          </p:val>
                                        </p:tav>
                                      </p:tavLst>
                                    </p:anim>
                                    <p:anim calcmode="lin" valueType="num">
                                      <p:cBhvr additive="base">
                                        <p:cTn id="60" dur="500" fill="hold"/>
                                        <p:tgtEl>
                                          <p:spTgt spid="61457"/>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grpId="0" nodeType="clickEffect">
                                  <p:stCondLst>
                                    <p:cond delay="0"/>
                                  </p:stCondLst>
                                  <p:childTnLst>
                                    <p:set>
                                      <p:cBhvr>
                                        <p:cTn id="64" dur="1" fill="hold">
                                          <p:stCondLst>
                                            <p:cond delay="0"/>
                                          </p:stCondLst>
                                        </p:cTn>
                                        <p:tgtEl>
                                          <p:spTgt spid="61458"/>
                                        </p:tgtEl>
                                        <p:attrNameLst>
                                          <p:attrName>style.visibility</p:attrName>
                                        </p:attrNameLst>
                                      </p:cBhvr>
                                      <p:to>
                                        <p:strVal val="visible"/>
                                      </p:to>
                                    </p:set>
                                    <p:animEffect transition="in" filter="box(in)">
                                      <p:cBhvr>
                                        <p:cTn id="65" dur="500"/>
                                        <p:tgtEl>
                                          <p:spTgt spid="61458"/>
                                        </p:tgtEl>
                                      </p:cBhvr>
                                    </p:animEffect>
                                  </p:childTnLst>
                                </p:cTn>
                              </p:par>
                            </p:childTnLst>
                          </p:cTn>
                        </p:par>
                      </p:childTnLst>
                    </p:cTn>
                  </p:par>
                  <p:par>
                    <p:cTn id="66" fill="hold">
                      <p:stCondLst>
                        <p:cond delay="indefinite"/>
                      </p:stCondLst>
                      <p:childTnLst>
                        <p:par>
                          <p:cTn id="67" fill="hold">
                            <p:stCondLst>
                              <p:cond delay="0"/>
                            </p:stCondLst>
                            <p:childTnLst>
                              <p:par>
                                <p:cTn id="68" presetID="4" presetClass="entr" presetSubtype="16" fill="hold" grpId="0" nodeType="clickEffect">
                                  <p:stCondLst>
                                    <p:cond delay="0"/>
                                  </p:stCondLst>
                                  <p:childTnLst>
                                    <p:set>
                                      <p:cBhvr>
                                        <p:cTn id="69" dur="1" fill="hold">
                                          <p:stCondLst>
                                            <p:cond delay="0"/>
                                          </p:stCondLst>
                                        </p:cTn>
                                        <p:tgtEl>
                                          <p:spTgt spid="61459"/>
                                        </p:tgtEl>
                                        <p:attrNameLst>
                                          <p:attrName>style.visibility</p:attrName>
                                        </p:attrNameLst>
                                      </p:cBhvr>
                                      <p:to>
                                        <p:strVal val="visible"/>
                                      </p:to>
                                    </p:set>
                                    <p:animEffect transition="in" filter="box(in)">
                                      <p:cBhvr>
                                        <p:cTn id="70" dur="500"/>
                                        <p:tgtEl>
                                          <p:spTgt spid="61459"/>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499"/>
                                          </p:stCondLst>
                                        </p:cTn>
                                        <p:tgtEl>
                                          <p:spTgt spid="6146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4" presetClass="entr" presetSubtype="16" fill="hold" grpId="0" nodeType="clickEffect">
                                  <p:stCondLst>
                                    <p:cond delay="0"/>
                                  </p:stCondLst>
                                  <p:childTnLst>
                                    <p:set>
                                      <p:cBhvr>
                                        <p:cTn id="78" dur="1" fill="hold">
                                          <p:stCondLst>
                                            <p:cond delay="0"/>
                                          </p:stCondLst>
                                        </p:cTn>
                                        <p:tgtEl>
                                          <p:spTgt spid="61462"/>
                                        </p:tgtEl>
                                        <p:attrNameLst>
                                          <p:attrName>style.visibility</p:attrName>
                                        </p:attrNameLst>
                                      </p:cBhvr>
                                      <p:to>
                                        <p:strVal val="visible"/>
                                      </p:to>
                                    </p:set>
                                    <p:animEffect transition="in" filter="box(in)">
                                      <p:cBhvr>
                                        <p:cTn id="79" dur="500"/>
                                        <p:tgtEl>
                                          <p:spTgt spid="61462"/>
                                        </p:tgtEl>
                                      </p:cBhvr>
                                    </p:animEffect>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grpId="0" nodeType="clickEffect">
                                  <p:stCondLst>
                                    <p:cond delay="0"/>
                                  </p:stCondLst>
                                  <p:childTnLst>
                                    <p:set>
                                      <p:cBhvr>
                                        <p:cTn id="83" dur="1" fill="hold">
                                          <p:stCondLst>
                                            <p:cond delay="0"/>
                                          </p:stCondLst>
                                        </p:cTn>
                                        <p:tgtEl>
                                          <p:spTgt spid="61463"/>
                                        </p:tgtEl>
                                        <p:attrNameLst>
                                          <p:attrName>style.visibility</p:attrName>
                                        </p:attrNameLst>
                                      </p:cBhvr>
                                      <p:to>
                                        <p:strVal val="visible"/>
                                      </p:to>
                                    </p:set>
                                    <p:animEffect transition="in" filter="checkerboard(across)">
                                      <p:cBhvr>
                                        <p:cTn id="84" dur="500"/>
                                        <p:tgtEl>
                                          <p:spTgt spid="61463"/>
                                        </p:tgtEl>
                                      </p:cBhvr>
                                    </p:animEffec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499"/>
                                          </p:stCondLst>
                                        </p:cTn>
                                        <p:tgtEl>
                                          <p:spTgt spid="61464"/>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5" presetClass="entr" presetSubtype="10" fill="hold" grpId="0" nodeType="clickEffect">
                                  <p:stCondLst>
                                    <p:cond delay="0"/>
                                  </p:stCondLst>
                                  <p:childTnLst>
                                    <p:set>
                                      <p:cBhvr>
                                        <p:cTn id="92" dur="1" fill="hold">
                                          <p:stCondLst>
                                            <p:cond delay="0"/>
                                          </p:stCondLst>
                                        </p:cTn>
                                        <p:tgtEl>
                                          <p:spTgt spid="61465"/>
                                        </p:tgtEl>
                                        <p:attrNameLst>
                                          <p:attrName>style.visibility</p:attrName>
                                        </p:attrNameLst>
                                      </p:cBhvr>
                                      <p:to>
                                        <p:strVal val="visible"/>
                                      </p:to>
                                    </p:set>
                                    <p:animEffect transition="in" filter="checkerboard(across)">
                                      <p:cBhvr>
                                        <p:cTn id="93" dur="500"/>
                                        <p:tgtEl>
                                          <p:spTgt spid="61465"/>
                                        </p:tgtEl>
                                      </p:cBhvr>
                                    </p:animEffect>
                                  </p:childTnLst>
                                </p:cTn>
                              </p:par>
                            </p:childTnLst>
                          </p:cTn>
                        </p:par>
                      </p:childTnLst>
                    </p:cTn>
                  </p:par>
                  <p:par>
                    <p:cTn id="94" fill="hold">
                      <p:stCondLst>
                        <p:cond delay="indefinite"/>
                      </p:stCondLst>
                      <p:childTnLst>
                        <p:par>
                          <p:cTn id="95" fill="hold">
                            <p:stCondLst>
                              <p:cond delay="0"/>
                            </p:stCondLst>
                            <p:childTnLst>
                              <p:par>
                                <p:cTn id="96" presetID="5" presetClass="entr" presetSubtype="10" fill="hold" grpId="0" nodeType="clickEffect">
                                  <p:stCondLst>
                                    <p:cond delay="0"/>
                                  </p:stCondLst>
                                  <p:childTnLst>
                                    <p:set>
                                      <p:cBhvr>
                                        <p:cTn id="97" dur="1" fill="hold">
                                          <p:stCondLst>
                                            <p:cond delay="0"/>
                                          </p:stCondLst>
                                        </p:cTn>
                                        <p:tgtEl>
                                          <p:spTgt spid="61466"/>
                                        </p:tgtEl>
                                        <p:attrNameLst>
                                          <p:attrName>style.visibility</p:attrName>
                                        </p:attrNameLst>
                                      </p:cBhvr>
                                      <p:to>
                                        <p:strVal val="visible"/>
                                      </p:to>
                                    </p:set>
                                    <p:animEffect transition="in" filter="checkerboard(across)">
                                      <p:cBhvr>
                                        <p:cTn id="98" dur="500"/>
                                        <p:tgtEl>
                                          <p:spTgt spid="61466"/>
                                        </p:tgtEl>
                                      </p:cBhvr>
                                    </p:animEffect>
                                  </p:childTnLst>
                                </p:cTn>
                              </p:par>
                            </p:childTnLst>
                          </p:cTn>
                        </p:par>
                      </p:childTnLst>
                    </p:cTn>
                  </p:par>
                  <p:par>
                    <p:cTn id="99" fill="hold">
                      <p:stCondLst>
                        <p:cond delay="indefinite"/>
                      </p:stCondLst>
                      <p:childTnLst>
                        <p:par>
                          <p:cTn id="100" fill="hold">
                            <p:stCondLst>
                              <p:cond delay="0"/>
                            </p:stCondLst>
                            <p:childTnLst>
                              <p:par>
                                <p:cTn id="101" presetID="5" presetClass="entr" presetSubtype="10" fill="hold" grpId="0" nodeType="clickEffect">
                                  <p:stCondLst>
                                    <p:cond delay="0"/>
                                  </p:stCondLst>
                                  <p:childTnLst>
                                    <p:set>
                                      <p:cBhvr>
                                        <p:cTn id="102" dur="1" fill="hold">
                                          <p:stCondLst>
                                            <p:cond delay="0"/>
                                          </p:stCondLst>
                                        </p:cTn>
                                        <p:tgtEl>
                                          <p:spTgt spid="61467"/>
                                        </p:tgtEl>
                                        <p:attrNameLst>
                                          <p:attrName>style.visibility</p:attrName>
                                        </p:attrNameLst>
                                      </p:cBhvr>
                                      <p:to>
                                        <p:strVal val="visible"/>
                                      </p:to>
                                    </p:set>
                                    <p:animEffect transition="in" filter="checkerboard(across)">
                                      <p:cBhvr>
                                        <p:cTn id="103" dur="500"/>
                                        <p:tgtEl>
                                          <p:spTgt spid="61467"/>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499"/>
                                          </p:stCondLst>
                                        </p:cTn>
                                        <p:tgtEl>
                                          <p:spTgt spid="61468"/>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5" presetClass="entr" presetSubtype="10" fill="hold" grpId="0" nodeType="clickEffect">
                                  <p:stCondLst>
                                    <p:cond delay="0"/>
                                  </p:stCondLst>
                                  <p:childTnLst>
                                    <p:set>
                                      <p:cBhvr>
                                        <p:cTn id="111" dur="1" fill="hold">
                                          <p:stCondLst>
                                            <p:cond delay="0"/>
                                          </p:stCondLst>
                                        </p:cTn>
                                        <p:tgtEl>
                                          <p:spTgt spid="61469"/>
                                        </p:tgtEl>
                                        <p:attrNameLst>
                                          <p:attrName>style.visibility</p:attrName>
                                        </p:attrNameLst>
                                      </p:cBhvr>
                                      <p:to>
                                        <p:strVal val="visible"/>
                                      </p:to>
                                    </p:set>
                                    <p:animEffect transition="in" filter="checkerboard(across)">
                                      <p:cBhvr>
                                        <p:cTn id="112" dur="500"/>
                                        <p:tgtEl>
                                          <p:spTgt spid="61469"/>
                                        </p:tgtEl>
                                      </p:cBhvr>
                                    </p:animEffect>
                                  </p:childTnLst>
                                </p:cTn>
                              </p:par>
                            </p:childTnLst>
                          </p:cTn>
                        </p:par>
                      </p:childTnLst>
                    </p:cTn>
                  </p:par>
                  <p:par>
                    <p:cTn id="113" fill="hold">
                      <p:stCondLst>
                        <p:cond delay="indefinite"/>
                      </p:stCondLst>
                      <p:childTnLst>
                        <p:par>
                          <p:cTn id="114" fill="hold">
                            <p:stCondLst>
                              <p:cond delay="0"/>
                            </p:stCondLst>
                            <p:childTnLst>
                              <p:par>
                                <p:cTn id="115" presetID="2" presetClass="entr" presetSubtype="8" fill="hold" grpId="0" nodeType="clickEffect">
                                  <p:stCondLst>
                                    <p:cond delay="0"/>
                                  </p:stCondLst>
                                  <p:childTnLst>
                                    <p:set>
                                      <p:cBhvr>
                                        <p:cTn id="116" dur="1" fill="hold">
                                          <p:stCondLst>
                                            <p:cond delay="0"/>
                                          </p:stCondLst>
                                        </p:cTn>
                                        <p:tgtEl>
                                          <p:spTgt spid="61446"/>
                                        </p:tgtEl>
                                        <p:attrNameLst>
                                          <p:attrName>style.visibility</p:attrName>
                                        </p:attrNameLst>
                                      </p:cBhvr>
                                      <p:to>
                                        <p:strVal val="visible"/>
                                      </p:to>
                                    </p:set>
                                    <p:anim calcmode="lin" valueType="num">
                                      <p:cBhvr additive="base">
                                        <p:cTn id="117" dur="500" fill="hold"/>
                                        <p:tgtEl>
                                          <p:spTgt spid="61446"/>
                                        </p:tgtEl>
                                        <p:attrNameLst>
                                          <p:attrName>ppt_x</p:attrName>
                                        </p:attrNameLst>
                                      </p:cBhvr>
                                      <p:tavLst>
                                        <p:tav tm="0">
                                          <p:val>
                                            <p:strVal val="0-#ppt_w/2"/>
                                          </p:val>
                                        </p:tav>
                                        <p:tav tm="100000">
                                          <p:val>
                                            <p:strVal val="#ppt_x"/>
                                          </p:val>
                                        </p:tav>
                                      </p:tavLst>
                                    </p:anim>
                                    <p:anim calcmode="lin" valueType="num">
                                      <p:cBhvr additive="base">
                                        <p:cTn id="118" dur="500" fill="hold"/>
                                        <p:tgtEl>
                                          <p:spTgt spid="61446"/>
                                        </p:tgtEl>
                                        <p:attrNameLst>
                                          <p:attrName>ppt_y</p:attrName>
                                        </p:attrNameLst>
                                      </p:cBhvr>
                                      <p:tavLst>
                                        <p:tav tm="0">
                                          <p:val>
                                            <p:strVal val="#ppt_y"/>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8" fill="hold" grpId="0" nodeType="clickEffect">
                                  <p:stCondLst>
                                    <p:cond delay="0"/>
                                  </p:stCondLst>
                                  <p:childTnLst>
                                    <p:set>
                                      <p:cBhvr>
                                        <p:cTn id="122" dur="1" fill="hold">
                                          <p:stCondLst>
                                            <p:cond delay="0"/>
                                          </p:stCondLst>
                                        </p:cTn>
                                        <p:tgtEl>
                                          <p:spTgt spid="61445"/>
                                        </p:tgtEl>
                                        <p:attrNameLst>
                                          <p:attrName>style.visibility</p:attrName>
                                        </p:attrNameLst>
                                      </p:cBhvr>
                                      <p:to>
                                        <p:strVal val="visible"/>
                                      </p:to>
                                    </p:set>
                                    <p:anim calcmode="lin" valueType="num">
                                      <p:cBhvr additive="base">
                                        <p:cTn id="123" dur="500" fill="hold"/>
                                        <p:tgtEl>
                                          <p:spTgt spid="61445"/>
                                        </p:tgtEl>
                                        <p:attrNameLst>
                                          <p:attrName>ppt_x</p:attrName>
                                        </p:attrNameLst>
                                      </p:cBhvr>
                                      <p:tavLst>
                                        <p:tav tm="0">
                                          <p:val>
                                            <p:strVal val="0-#ppt_w/2"/>
                                          </p:val>
                                        </p:tav>
                                        <p:tav tm="100000">
                                          <p:val>
                                            <p:strVal val="#ppt_x"/>
                                          </p:val>
                                        </p:tav>
                                      </p:tavLst>
                                    </p:anim>
                                    <p:anim calcmode="lin" valueType="num">
                                      <p:cBhvr additive="base">
                                        <p:cTn id="124" dur="500" fill="hold"/>
                                        <p:tgtEl>
                                          <p:spTgt spid="614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autoUpdateAnimBg="0"/>
      <p:bldP spid="61446" grpId="0" animBg="1"/>
      <p:bldP spid="61447" grpId="0" autoUpdateAnimBg="0"/>
      <p:bldP spid="61448" grpId="0" animBg="1"/>
      <p:bldP spid="61449" grpId="0" autoUpdateAnimBg="0"/>
      <p:bldP spid="61450" grpId="0" autoUpdateAnimBg="0"/>
      <p:bldP spid="61451" grpId="0" autoUpdateAnimBg="0"/>
      <p:bldP spid="61452" grpId="0" autoUpdateAnimBg="0"/>
      <p:bldP spid="61453" grpId="0" autoUpdateAnimBg="0"/>
      <p:bldP spid="61454" grpId="0" autoUpdateAnimBg="0"/>
      <p:bldP spid="61455" grpId="0" animBg="1"/>
      <p:bldP spid="61456" grpId="0" autoUpdateAnimBg="0"/>
      <p:bldP spid="61457" grpId="0" autoUpdateAnimBg="0"/>
      <p:bldP spid="61458" grpId="0" autoUpdateAnimBg="0"/>
      <p:bldP spid="61459" grpId="0" autoUpdateAnimBg="0"/>
      <p:bldP spid="61460" grpId="0" animBg="1"/>
      <p:bldP spid="61461" grpId="0" animBg="1"/>
      <p:bldP spid="61462" grpId="0" autoUpdateAnimBg="0"/>
      <p:bldP spid="61463" grpId="0" autoUpdateAnimBg="0"/>
      <p:bldP spid="61464" grpId="0" animBg="1"/>
      <p:bldP spid="61465" grpId="0" autoUpdateAnimBg="0"/>
      <p:bldP spid="61466" grpId="0" autoUpdateAnimBg="0"/>
      <p:bldP spid="61467" grpId="0" autoUpdateAnimBg="0"/>
      <p:bldP spid="61468" grpId="0" animBg="1"/>
      <p:bldP spid="61469"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5" name="Text Box 3"/>
          <p:cNvSpPr txBox="1">
            <a:spLocks noChangeArrowheads="1"/>
          </p:cNvSpPr>
          <p:nvPr/>
        </p:nvSpPr>
        <p:spPr bwMode="auto">
          <a:xfrm>
            <a:off x="231775" y="1618342"/>
            <a:ext cx="8915400"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en-US" altLang="zh-CN" sz="3200" b="1" dirty="0">
                <a:solidFill>
                  <a:srgbClr val="0000FF"/>
                </a:solidFill>
                <a:latin typeface="Times New Roman" panose="02020603050405020304" pitchFamily="18" charset="0"/>
                <a:ea typeface="宋体" panose="02010600030101010101" pitchFamily="2" charset="-122"/>
              </a:rPr>
              <a:t>1.</a:t>
            </a:r>
            <a:r>
              <a:rPr lang="zh-CN" altLang="en-US" sz="3200" b="1" dirty="0">
                <a:solidFill>
                  <a:srgbClr val="0000FF"/>
                </a:solidFill>
                <a:latin typeface="Times New Roman" panose="02020603050405020304" pitchFamily="18" charset="0"/>
                <a:ea typeface="宋体" panose="02010600030101010101" pitchFamily="2" charset="-122"/>
              </a:rPr>
              <a:t>给这首曲划分层次，概括大意。</a:t>
            </a: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r>
              <a:rPr lang="en-US" altLang="zh-CN" sz="3200" b="1" dirty="0">
                <a:solidFill>
                  <a:srgbClr val="0000FF"/>
                </a:solidFill>
                <a:latin typeface="Times New Roman" panose="02020603050405020304" pitchFamily="18" charset="0"/>
                <a:ea typeface="宋体" panose="02010600030101010101" pitchFamily="2" charset="-122"/>
              </a:rPr>
              <a:t>2</a:t>
            </a:r>
            <a:r>
              <a:rPr lang="en-US" altLang="zh-CN" sz="3200" b="1" dirty="0" smtClean="0">
                <a:solidFill>
                  <a:srgbClr val="0000FF"/>
                </a:solidFill>
                <a:latin typeface="Times New Roman" panose="02020603050405020304" pitchFamily="18" charset="0"/>
                <a:ea typeface="宋体" panose="02010600030101010101" pitchFamily="2" charset="-122"/>
              </a:rPr>
              <a:t>.</a:t>
            </a:r>
            <a:r>
              <a:rPr lang="zh-CN" altLang="en-US" sz="3200" b="1" dirty="0" smtClean="0">
                <a:solidFill>
                  <a:srgbClr val="0000FF"/>
                </a:solidFill>
                <a:latin typeface="Times New Roman" panose="02020603050405020304" pitchFamily="18" charset="0"/>
                <a:ea typeface="宋体" panose="02010600030101010101" pitchFamily="2" charset="-122"/>
              </a:rPr>
              <a:t>“如聚”</a:t>
            </a:r>
            <a:r>
              <a:rPr lang="zh-CN" altLang="en-US" sz="3200" b="1" dirty="0">
                <a:solidFill>
                  <a:srgbClr val="0000FF"/>
                </a:solidFill>
                <a:latin typeface="Times New Roman" panose="02020603050405020304" pitchFamily="18" charset="0"/>
                <a:ea typeface="宋体" panose="02010600030101010101" pitchFamily="2" charset="-122"/>
              </a:rPr>
              <a:t>“如怒”描写了怎样的情景？</a:t>
            </a: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0000FF"/>
              </a:solidFill>
              <a:latin typeface="Times New Roman" panose="02020603050405020304" pitchFamily="18" charset="0"/>
              <a:ea typeface="宋体" panose="02010600030101010101" pitchFamily="2" charset="-122"/>
            </a:endParaRPr>
          </a:p>
          <a:p>
            <a:pPr eaLnBrk="1" hangingPunct="1">
              <a:spcBef>
                <a:spcPct val="50000"/>
              </a:spcBef>
            </a:pPr>
            <a:r>
              <a:rPr lang="en-US" altLang="zh-CN" sz="3200" b="1" dirty="0">
                <a:solidFill>
                  <a:srgbClr val="0000FF"/>
                </a:solidFill>
                <a:latin typeface="Times New Roman" panose="02020603050405020304" pitchFamily="18" charset="0"/>
                <a:ea typeface="宋体" panose="02010600030101010101" pitchFamily="2" charset="-122"/>
              </a:rPr>
              <a:t>3.</a:t>
            </a:r>
            <a:r>
              <a:rPr lang="zh-CN" altLang="en-US" sz="3200" b="1" dirty="0">
                <a:solidFill>
                  <a:srgbClr val="0000FF"/>
                </a:solidFill>
                <a:latin typeface="Times New Roman" panose="02020603050405020304" pitchFamily="18" charset="0"/>
                <a:ea typeface="宋体" panose="02010600030101010101" pitchFamily="2" charset="-122"/>
              </a:rPr>
              <a:t>怎样理解“宫阙万间都做了土”？</a:t>
            </a:r>
            <a:endParaRPr lang="zh-CN" altLang="en-US" sz="3200" b="1" dirty="0">
              <a:solidFill>
                <a:srgbClr val="0000FF"/>
              </a:solidFill>
              <a:latin typeface="Times New Roman" panose="02020603050405020304" pitchFamily="18" charset="0"/>
              <a:ea typeface="宋体" panose="02010600030101010101" pitchFamily="2" charset="-122"/>
            </a:endParaRPr>
          </a:p>
        </p:txBody>
      </p:sp>
      <p:sp>
        <p:nvSpPr>
          <p:cNvPr id="59396" name="Text Box 4"/>
          <p:cNvSpPr txBox="1">
            <a:spLocks noChangeArrowheads="1"/>
          </p:cNvSpPr>
          <p:nvPr/>
        </p:nvSpPr>
        <p:spPr bwMode="auto">
          <a:xfrm>
            <a:off x="269875" y="2111067"/>
            <a:ext cx="8839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宋体" panose="02010600030101010101" pitchFamily="2" charset="-122"/>
              </a:rPr>
              <a:t>第一层：写潼关的雄伟气势。第二层：写作者途经潼关时的所见所感。第三层：总写作者的感慨。</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59397" name="Text Box 5"/>
          <p:cNvSpPr txBox="1">
            <a:spLocks noChangeArrowheads="1"/>
          </p:cNvSpPr>
          <p:nvPr/>
        </p:nvSpPr>
        <p:spPr bwMode="auto">
          <a:xfrm>
            <a:off x="269875" y="3772778"/>
            <a:ext cx="8568952"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宋体" panose="02010600030101010101" pitchFamily="2" charset="-122"/>
              </a:rPr>
              <a:t>“如聚”形容潼关在重重山峦的包围之中。“如怒”形容黄河之水奔腾澎湃。从视觉、听觉写出了潼关的险要。</a:t>
            </a:r>
            <a:endParaRPr lang="zh-CN" altLang="en-US" sz="2800" b="1" dirty="0">
              <a:solidFill>
                <a:srgbClr val="FF0000"/>
              </a:solidFill>
              <a:latin typeface="Times New Roman" panose="02020603050405020304" pitchFamily="18" charset="0"/>
              <a:ea typeface="宋体" panose="02010600030101010101" pitchFamily="2" charset="-122"/>
            </a:endParaRPr>
          </a:p>
          <a:p>
            <a:pPr eaLnBrk="1" hangingPunct="1">
              <a:spcBef>
                <a:spcPct val="50000"/>
              </a:spcBef>
            </a:pPr>
            <a:endParaRPr lang="zh-CN" altLang="en-US" sz="3200" b="1" dirty="0">
              <a:solidFill>
                <a:srgbClr val="FF0000"/>
              </a:solidFill>
              <a:latin typeface="Times New Roman" panose="02020603050405020304" pitchFamily="18" charset="0"/>
              <a:ea typeface="宋体" panose="02010600030101010101" pitchFamily="2" charset="-122"/>
            </a:endParaRPr>
          </a:p>
        </p:txBody>
      </p:sp>
      <p:sp>
        <p:nvSpPr>
          <p:cNvPr id="59398" name="Text Box 6"/>
          <p:cNvSpPr txBox="1">
            <a:spLocks noChangeArrowheads="1"/>
          </p:cNvSpPr>
          <p:nvPr/>
        </p:nvSpPr>
        <p:spPr bwMode="auto">
          <a:xfrm>
            <a:off x="683568" y="5999499"/>
            <a:ext cx="701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宋体" panose="02010600030101010101" pitchFamily="2" charset="-122"/>
              </a:rPr>
              <a:t>这是国家由盛而衰的写照。</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6" name="圆角矩形 5"/>
          <p:cNvSpPr/>
          <p:nvPr/>
        </p:nvSpPr>
        <p:spPr>
          <a:xfrm>
            <a:off x="3203848" y="877726"/>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6"/>
          <p:cNvSpPr txBox="1">
            <a:spLocks noChangeArrowheads="1"/>
          </p:cNvSpPr>
          <p:nvPr/>
        </p:nvSpPr>
        <p:spPr bwMode="auto">
          <a:xfrm>
            <a:off x="3325317" y="971235"/>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问题探究</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 calcmode="lin" valueType="num">
                                      <p:cBhvr additive="base">
                                        <p:cTn id="7" dur="500" fill="hold"/>
                                        <p:tgtEl>
                                          <p:spTgt spid="593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93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9395">
                                            <p:txEl>
                                              <p:pRg st="2" end="2"/>
                                            </p:txEl>
                                          </p:spTgt>
                                        </p:tgtEl>
                                        <p:attrNameLst>
                                          <p:attrName>style.visibility</p:attrName>
                                        </p:attrNameLst>
                                      </p:cBhvr>
                                      <p:to>
                                        <p:strVal val="visible"/>
                                      </p:to>
                                    </p:set>
                                    <p:anim calcmode="lin" valueType="num">
                                      <p:cBhvr additive="base">
                                        <p:cTn id="13" dur="500" fill="hold"/>
                                        <p:tgtEl>
                                          <p:spTgt spid="59395">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93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9395">
                                            <p:txEl>
                                              <p:pRg st="5" end="5"/>
                                            </p:txEl>
                                          </p:spTgt>
                                        </p:tgtEl>
                                        <p:attrNameLst>
                                          <p:attrName>style.visibility</p:attrName>
                                        </p:attrNameLst>
                                      </p:cBhvr>
                                      <p:to>
                                        <p:strVal val="visible"/>
                                      </p:to>
                                    </p:set>
                                    <p:anim calcmode="lin" valueType="num">
                                      <p:cBhvr additive="base">
                                        <p:cTn id="19" dur="500" fill="hold"/>
                                        <p:tgtEl>
                                          <p:spTgt spid="59395">
                                            <p:txEl>
                                              <p:pRg st="5" end="5"/>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939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9396"/>
                                        </p:tgtEl>
                                        <p:attrNameLst>
                                          <p:attrName>style.visibility</p:attrName>
                                        </p:attrNameLst>
                                      </p:cBhvr>
                                      <p:to>
                                        <p:strVal val="visible"/>
                                      </p:to>
                                    </p:set>
                                    <p:anim calcmode="lin" valueType="num">
                                      <p:cBhvr additive="base">
                                        <p:cTn id="25" dur="500" fill="hold"/>
                                        <p:tgtEl>
                                          <p:spTgt spid="59396"/>
                                        </p:tgtEl>
                                        <p:attrNameLst>
                                          <p:attrName>ppt_x</p:attrName>
                                        </p:attrNameLst>
                                      </p:cBhvr>
                                      <p:tavLst>
                                        <p:tav tm="0">
                                          <p:val>
                                            <p:strVal val="0-#ppt_w/2"/>
                                          </p:val>
                                        </p:tav>
                                        <p:tav tm="100000">
                                          <p:val>
                                            <p:strVal val="#ppt_x"/>
                                          </p:val>
                                        </p:tav>
                                      </p:tavLst>
                                    </p:anim>
                                    <p:anim calcmode="lin" valueType="num">
                                      <p:cBhvr additive="base">
                                        <p:cTn id="26" dur="500" fill="hold"/>
                                        <p:tgtEl>
                                          <p:spTgt spid="5939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9397"/>
                                        </p:tgtEl>
                                        <p:attrNameLst>
                                          <p:attrName>style.visibility</p:attrName>
                                        </p:attrNameLst>
                                      </p:cBhvr>
                                      <p:to>
                                        <p:strVal val="visible"/>
                                      </p:to>
                                    </p:set>
                                    <p:anim calcmode="lin" valueType="num">
                                      <p:cBhvr additive="base">
                                        <p:cTn id="31" dur="500" fill="hold"/>
                                        <p:tgtEl>
                                          <p:spTgt spid="59397"/>
                                        </p:tgtEl>
                                        <p:attrNameLst>
                                          <p:attrName>ppt_x</p:attrName>
                                        </p:attrNameLst>
                                      </p:cBhvr>
                                      <p:tavLst>
                                        <p:tav tm="0">
                                          <p:val>
                                            <p:strVal val="0-#ppt_w/2"/>
                                          </p:val>
                                        </p:tav>
                                        <p:tav tm="100000">
                                          <p:val>
                                            <p:strVal val="#ppt_x"/>
                                          </p:val>
                                        </p:tav>
                                      </p:tavLst>
                                    </p:anim>
                                    <p:anim calcmode="lin" valueType="num">
                                      <p:cBhvr additive="base">
                                        <p:cTn id="32" dur="500" fill="hold"/>
                                        <p:tgtEl>
                                          <p:spTgt spid="5939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9398"/>
                                        </p:tgtEl>
                                        <p:attrNameLst>
                                          <p:attrName>style.visibility</p:attrName>
                                        </p:attrNameLst>
                                      </p:cBhvr>
                                      <p:to>
                                        <p:strVal val="visible"/>
                                      </p:to>
                                    </p:set>
                                    <p:anim calcmode="lin" valueType="num">
                                      <p:cBhvr additive="base">
                                        <p:cTn id="37" dur="500" fill="hold"/>
                                        <p:tgtEl>
                                          <p:spTgt spid="59398"/>
                                        </p:tgtEl>
                                        <p:attrNameLst>
                                          <p:attrName>ppt_x</p:attrName>
                                        </p:attrNameLst>
                                      </p:cBhvr>
                                      <p:tavLst>
                                        <p:tav tm="0">
                                          <p:val>
                                            <p:strVal val="0-#ppt_w/2"/>
                                          </p:val>
                                        </p:tav>
                                        <p:tav tm="100000">
                                          <p:val>
                                            <p:strVal val="#ppt_x"/>
                                          </p:val>
                                        </p:tav>
                                      </p:tavLst>
                                    </p:anim>
                                    <p:anim calcmode="lin" valueType="num">
                                      <p:cBhvr additive="base">
                                        <p:cTn id="38" dur="500" fill="hold"/>
                                        <p:tgtEl>
                                          <p:spTgt spid="593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autoUpdateAnimBg="0" build="p"/>
      <p:bldP spid="59396" grpId="0" autoUpdateAnimBg="0"/>
      <p:bldP spid="59397" grpId="0" autoUpdateAnimBg="0"/>
      <p:bldP spid="59398"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9" name="Text Box 3"/>
          <p:cNvSpPr txBox="1">
            <a:spLocks noChangeArrowheads="1"/>
          </p:cNvSpPr>
          <p:nvPr/>
        </p:nvSpPr>
        <p:spPr bwMode="auto">
          <a:xfrm>
            <a:off x="323528" y="1484784"/>
            <a:ext cx="9144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en-US" altLang="zh-CN" sz="3200" b="1" dirty="0">
                <a:solidFill>
                  <a:srgbClr val="0000FF"/>
                </a:solidFill>
                <a:latin typeface="Times New Roman" panose="02020603050405020304" pitchFamily="18" charset="0"/>
                <a:ea typeface="宋体" panose="02010600030101010101" pitchFamily="2" charset="-122"/>
              </a:rPr>
              <a:t>4.</a:t>
            </a:r>
            <a:r>
              <a:rPr lang="zh-CN" altLang="en-US" sz="3200" b="1" dirty="0">
                <a:solidFill>
                  <a:srgbClr val="0000FF"/>
                </a:solidFill>
                <a:latin typeface="Times New Roman" panose="02020603050405020304" pitchFamily="18" charset="0"/>
                <a:ea typeface="宋体" panose="02010600030101010101" pitchFamily="2" charset="-122"/>
              </a:rPr>
              <a:t>为什么说“兴，百姓苦；亡，百姓苦</a:t>
            </a:r>
            <a:r>
              <a:rPr lang="zh-CN" altLang="en-US" sz="3200" b="1" dirty="0" smtClean="0">
                <a:solidFill>
                  <a:srgbClr val="0000FF"/>
                </a:solidFill>
                <a:latin typeface="Times New Roman" panose="02020603050405020304" pitchFamily="18" charset="0"/>
                <a:ea typeface="宋体" panose="02010600030101010101" pitchFamily="2" charset="-122"/>
              </a:rPr>
              <a:t>”？</a:t>
            </a:r>
            <a:endParaRPr lang="zh-CN" altLang="en-US" sz="3200" b="1" dirty="0" smtClean="0">
              <a:solidFill>
                <a:srgbClr val="0000FF"/>
              </a:solidFill>
              <a:latin typeface="Times New Roman" panose="02020603050405020304" pitchFamily="18" charset="0"/>
              <a:ea typeface="宋体" panose="02010600030101010101" pitchFamily="2" charset="-122"/>
            </a:endParaRPr>
          </a:p>
        </p:txBody>
      </p:sp>
      <p:sp>
        <p:nvSpPr>
          <p:cNvPr id="60420" name="Text Box 4"/>
          <p:cNvSpPr txBox="1">
            <a:spLocks noChangeArrowheads="1"/>
          </p:cNvSpPr>
          <p:nvPr/>
        </p:nvSpPr>
        <p:spPr bwMode="auto">
          <a:xfrm>
            <a:off x="609600" y="4876800"/>
            <a:ext cx="8153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2800" b="1">
                <a:solidFill>
                  <a:srgbClr val="FF0000"/>
                </a:solidFill>
                <a:latin typeface="Times New Roman" panose="02020603050405020304" pitchFamily="18" charset="0"/>
                <a:ea typeface="宋体" panose="02010600030101010101" pitchFamily="2" charset="-122"/>
              </a:rPr>
              <a:t>表现了作者忧虑国计民生的思想感情。</a:t>
            </a:r>
            <a:endParaRPr lang="zh-CN" altLang="en-US" sz="2800" b="1">
              <a:solidFill>
                <a:srgbClr val="FF0000"/>
              </a:solidFill>
              <a:latin typeface="Times New Roman" panose="02020603050405020304" pitchFamily="18" charset="0"/>
              <a:ea typeface="宋体" panose="02010600030101010101" pitchFamily="2" charset="-122"/>
            </a:endParaRPr>
          </a:p>
        </p:txBody>
      </p:sp>
      <p:sp>
        <p:nvSpPr>
          <p:cNvPr id="60421" name="Text Box 5"/>
          <p:cNvSpPr txBox="1">
            <a:spLocks noChangeArrowheads="1"/>
          </p:cNvSpPr>
          <p:nvPr/>
        </p:nvSpPr>
        <p:spPr bwMode="auto">
          <a:xfrm>
            <a:off x="539552" y="2276872"/>
            <a:ext cx="8001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宋体" panose="02010600030101010101" pitchFamily="2" charset="-122"/>
              </a:rPr>
              <a:t>一个朝代兴起，必定大兴土木，修建豪华的宫殿，从而给百姓带来巨大的灾难；一代朝代灭亡，在战争中遭殃的也是百姓。</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60422" name="Text Box 6"/>
          <p:cNvSpPr txBox="1">
            <a:spLocks noChangeArrowheads="1"/>
          </p:cNvSpPr>
          <p:nvPr/>
        </p:nvSpPr>
        <p:spPr bwMode="auto">
          <a:xfrm>
            <a:off x="609600" y="4077072"/>
            <a:ext cx="3124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spcBef>
                <a:spcPct val="50000"/>
              </a:spcBef>
            </a:pPr>
            <a:r>
              <a:rPr lang="zh-CN" altLang="en-US" sz="3200" b="1" dirty="0">
                <a:solidFill>
                  <a:srgbClr val="FF00FF"/>
                </a:solidFill>
                <a:latin typeface="Times New Roman" panose="02020603050405020304" pitchFamily="18" charset="0"/>
                <a:ea typeface="隶书" pitchFamily="49" charset="-122"/>
              </a:rPr>
              <a:t>思想感情：</a:t>
            </a:r>
            <a:endParaRPr lang="zh-CN" altLang="en-US" sz="3200" b="1" dirty="0">
              <a:solidFill>
                <a:srgbClr val="FF00FF"/>
              </a:solidFill>
              <a:latin typeface="Times New Roman" panose="02020603050405020304" pitchFamily="18" charset="0"/>
              <a:ea typeface="隶书"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 calcmode="lin" valueType="num">
                                      <p:cBhvr additive="base">
                                        <p:cTn id="7" dur="500" fill="hold"/>
                                        <p:tgtEl>
                                          <p:spTgt spid="6041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04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0421"/>
                                        </p:tgtEl>
                                        <p:attrNameLst>
                                          <p:attrName>style.visibility</p:attrName>
                                        </p:attrNameLst>
                                      </p:cBhvr>
                                      <p:to>
                                        <p:strVal val="visible"/>
                                      </p:to>
                                    </p:set>
                                    <p:anim calcmode="lin" valueType="num">
                                      <p:cBhvr additive="base">
                                        <p:cTn id="13" dur="500" fill="hold"/>
                                        <p:tgtEl>
                                          <p:spTgt spid="60421"/>
                                        </p:tgtEl>
                                        <p:attrNameLst>
                                          <p:attrName>ppt_x</p:attrName>
                                        </p:attrNameLst>
                                      </p:cBhvr>
                                      <p:tavLst>
                                        <p:tav tm="0">
                                          <p:val>
                                            <p:strVal val="0-#ppt_w/2"/>
                                          </p:val>
                                        </p:tav>
                                        <p:tav tm="100000">
                                          <p:val>
                                            <p:strVal val="#ppt_x"/>
                                          </p:val>
                                        </p:tav>
                                      </p:tavLst>
                                    </p:anim>
                                    <p:anim calcmode="lin" valueType="num">
                                      <p:cBhvr additive="base">
                                        <p:cTn id="14" dur="500" fill="hold"/>
                                        <p:tgtEl>
                                          <p:spTgt spid="604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0422"/>
                                        </p:tgtEl>
                                        <p:attrNameLst>
                                          <p:attrName>style.visibility</p:attrName>
                                        </p:attrNameLst>
                                      </p:cBhvr>
                                      <p:to>
                                        <p:strVal val="visible"/>
                                      </p:to>
                                    </p:set>
                                    <p:anim calcmode="lin" valueType="num">
                                      <p:cBhvr additive="base">
                                        <p:cTn id="19" dur="500" fill="hold"/>
                                        <p:tgtEl>
                                          <p:spTgt spid="60422"/>
                                        </p:tgtEl>
                                        <p:attrNameLst>
                                          <p:attrName>ppt_x</p:attrName>
                                        </p:attrNameLst>
                                      </p:cBhvr>
                                      <p:tavLst>
                                        <p:tav tm="0">
                                          <p:val>
                                            <p:strVal val="0-#ppt_w/2"/>
                                          </p:val>
                                        </p:tav>
                                        <p:tav tm="100000">
                                          <p:val>
                                            <p:strVal val="#ppt_x"/>
                                          </p:val>
                                        </p:tav>
                                      </p:tavLst>
                                    </p:anim>
                                    <p:anim calcmode="lin" valueType="num">
                                      <p:cBhvr additive="base">
                                        <p:cTn id="20" dur="500" fill="hold"/>
                                        <p:tgtEl>
                                          <p:spTgt spid="6042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0420"/>
                                        </p:tgtEl>
                                        <p:attrNameLst>
                                          <p:attrName>style.visibility</p:attrName>
                                        </p:attrNameLst>
                                      </p:cBhvr>
                                      <p:to>
                                        <p:strVal val="visible"/>
                                      </p:to>
                                    </p:set>
                                    <p:anim calcmode="lin" valueType="num">
                                      <p:cBhvr additive="base">
                                        <p:cTn id="25" dur="500" fill="hold"/>
                                        <p:tgtEl>
                                          <p:spTgt spid="60420"/>
                                        </p:tgtEl>
                                        <p:attrNameLst>
                                          <p:attrName>ppt_x</p:attrName>
                                        </p:attrNameLst>
                                      </p:cBhvr>
                                      <p:tavLst>
                                        <p:tav tm="0">
                                          <p:val>
                                            <p:strVal val="0-#ppt_w/2"/>
                                          </p:val>
                                        </p:tav>
                                        <p:tav tm="100000">
                                          <p:val>
                                            <p:strVal val="#ppt_x"/>
                                          </p:val>
                                        </p:tav>
                                      </p:tavLst>
                                    </p:anim>
                                    <p:anim calcmode="lin" valueType="num">
                                      <p:cBhvr additive="base">
                                        <p:cTn id="26" dur="500" fill="hold"/>
                                        <p:tgtEl>
                                          <p:spTgt spid="604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autoUpdateAnimBg="0" build="p"/>
      <p:bldP spid="60420" grpId="0" autoUpdateAnimBg="0"/>
      <p:bldP spid="60421" grpId="0" autoUpdateAnimBg="0"/>
      <p:bldP spid="60422"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1"/>
            <a:ext cx="8229600" cy="3384375"/>
          </a:xfrm>
        </p:spPr>
        <p:txBody>
          <a:bodyPr>
            <a:normAutofit fontScale="92500" lnSpcReduction="20000"/>
          </a:bodyPr>
          <a:lstStyle/>
          <a:p>
            <a:pPr marL="0" indent="0">
              <a:lnSpc>
                <a:spcPct val="150000"/>
              </a:lnSpc>
              <a:buNone/>
            </a:pPr>
            <a:r>
              <a:rPr lang="zh-CN" altLang="zh-CN" sz="2800" dirty="0">
                <a:solidFill>
                  <a:srgbClr val="FF0000"/>
                </a:solidFill>
                <a:latin typeface="微软雅黑" panose="020B0503020204020204" pitchFamily="34" charset="-122"/>
                <a:ea typeface="微软雅黑" panose="020B0503020204020204" pitchFamily="34" charset="-122"/>
              </a:rPr>
              <a:t>吊古伤今，层层深入</a:t>
            </a:r>
            <a:r>
              <a:rPr lang="zh-CN" altLang="zh-CN" sz="2800" dirty="0" smtClean="0">
                <a:solidFill>
                  <a:srgbClr val="FF0000"/>
                </a:solidFill>
                <a:latin typeface="微软雅黑" panose="020B0503020204020204" pitchFamily="34" charset="-122"/>
                <a:ea typeface="微软雅黑" panose="020B0503020204020204" pitchFamily="34" charset="-122"/>
              </a:rPr>
              <a:t>。</a:t>
            </a:r>
            <a:endParaRPr lang="en-US" altLang="zh-CN" sz="2800" dirty="0" smtClean="0">
              <a:solidFill>
                <a:srgbClr val="FF0000"/>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由</a:t>
            </a:r>
            <a:r>
              <a:rPr lang="zh-CN" altLang="zh-CN" sz="2800" dirty="0">
                <a:latin typeface="微软雅黑" panose="020B0503020204020204" pitchFamily="34" charset="-122"/>
                <a:ea typeface="微软雅黑" panose="020B0503020204020204" pitchFamily="34" charset="-122"/>
              </a:rPr>
              <a:t>写景而怀古，再到议论；由叙述潼关险要，引出历代战祸，并通过“望”和“伤心”引出自己的感慨——战祸之深重、灾难之巨大、百姓之艰苦。最后以警句的形式揭示主旨，鞭辟入里，字里行间洋溢着历史的沧桑感和时代感。</a:t>
            </a:r>
            <a:endParaRPr lang="zh-CN" altLang="zh-CN" sz="2800" dirty="0">
              <a:latin typeface="微软雅黑" panose="020B0503020204020204" pitchFamily="34" charset="-122"/>
              <a:ea typeface="微软雅黑" panose="020B0503020204020204" pitchFamily="34" charset="-122"/>
            </a:endParaRPr>
          </a:p>
          <a:p>
            <a:pPr>
              <a:buNone/>
            </a:pPr>
            <a:endParaRPr lang="zh-CN" altLang="en-US" sz="2800" dirty="0" smtClean="0">
              <a:latin typeface="微软雅黑" panose="020B0503020204020204" pitchFamily="34" charset="-122"/>
              <a:ea typeface="微软雅黑" panose="020B0503020204020204" pitchFamily="34" charset="-122"/>
            </a:endParaRPr>
          </a:p>
          <a:p>
            <a:pPr>
              <a:buNone/>
            </a:pPr>
            <a:endParaRPr lang="zh-CN" altLang="en-US" sz="2800" dirty="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写作特色</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395536" y="1700808"/>
            <a:ext cx="8568952" cy="4896544"/>
          </a:xfrm>
        </p:spPr>
        <p:txBody>
          <a:bodyPr>
            <a:noAutofit/>
          </a:bodyPr>
          <a:lstStyle/>
          <a:p>
            <a:pPr>
              <a:lnSpc>
                <a:spcPct val="150000"/>
              </a:lnSpc>
              <a:buNone/>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下列有关</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过零丁洋</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的说法错误的一项是（</a:t>
            </a:r>
            <a:r>
              <a:rPr lang="en-US" altLang="zh-CN" sz="2400" dirty="0" smtClean="0">
                <a:solidFill>
                  <a:srgbClr val="FF0000"/>
                </a:solidFill>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a:t>
            </a:r>
            <a:endParaRPr lang="zh-CN" altLang="en-US" sz="2400" dirty="0" smtClean="0">
              <a:latin typeface="微软雅黑" panose="020B0503020204020204" pitchFamily="34" charset="-122"/>
              <a:ea typeface="微软雅黑" panose="020B0503020204020204" pitchFamily="34" charset="-122"/>
            </a:endParaRPr>
          </a:p>
          <a:p>
            <a:pPr>
              <a:lnSpc>
                <a:spcPct val="150000"/>
              </a:lnSpc>
              <a:buNone/>
            </a:pPr>
            <a:r>
              <a:rPr lang="en-US" altLang="zh-CN" sz="2400" dirty="0" smtClean="0">
                <a:latin typeface="微软雅黑" panose="020B0503020204020204" pitchFamily="34" charset="-122"/>
                <a:ea typeface="微软雅黑" panose="020B0503020204020204" pitchFamily="34" charset="-122"/>
              </a:rPr>
              <a:t>A.</a:t>
            </a:r>
            <a:r>
              <a:rPr lang="zh-CN" altLang="en-US" sz="2400" dirty="0" smtClean="0">
                <a:latin typeface="微软雅黑" panose="020B0503020204020204" pitchFamily="34" charset="-122"/>
                <a:ea typeface="微软雅黑" panose="020B0503020204020204" pitchFamily="34" charset="-122"/>
              </a:rPr>
              <a:t>这是一首七言律诗，作者以死明志，丹心光照千秋。</a:t>
            </a:r>
            <a:endParaRPr lang="zh-CN" altLang="en-US" sz="2400" dirty="0" smtClean="0">
              <a:latin typeface="微软雅黑" panose="020B0503020204020204" pitchFamily="34" charset="-122"/>
              <a:ea typeface="微软雅黑" panose="020B0503020204020204" pitchFamily="34" charset="-122"/>
            </a:endParaRPr>
          </a:p>
          <a:p>
            <a:pPr>
              <a:lnSpc>
                <a:spcPct val="150000"/>
              </a:lnSpc>
              <a:buNone/>
            </a:pPr>
            <a:r>
              <a:rPr lang="en-US" altLang="zh-CN" sz="2400" dirty="0" smtClean="0">
                <a:latin typeface="微软雅黑" panose="020B0503020204020204" pitchFamily="34" charset="-122"/>
                <a:ea typeface="微软雅黑" panose="020B0503020204020204" pitchFamily="34" charset="-122"/>
              </a:rPr>
              <a:t>B.</a:t>
            </a:r>
            <a:r>
              <a:rPr lang="zh-CN" altLang="en-US" sz="2400" dirty="0" smtClean="0">
                <a:latin typeface="微软雅黑" panose="020B0503020204020204" pitchFamily="34" charset="-122"/>
                <a:ea typeface="微软雅黑" panose="020B0503020204020204" pitchFamily="34" charset="-122"/>
              </a:rPr>
              <a:t>首联写自己步入仕途和四年抗敌的经历，“辛苦”和“寥落”两个词道尽坎坷的人生际遇，感情深沉，悲郁感人。</a:t>
            </a:r>
            <a:endParaRPr lang="zh-CN" altLang="en-US" sz="2400" dirty="0" smtClean="0">
              <a:latin typeface="微软雅黑" panose="020B0503020204020204" pitchFamily="34" charset="-122"/>
              <a:ea typeface="微软雅黑" panose="020B0503020204020204" pitchFamily="34" charset="-122"/>
            </a:endParaRPr>
          </a:p>
          <a:p>
            <a:pPr>
              <a:lnSpc>
                <a:spcPct val="150000"/>
              </a:lnSpc>
              <a:buNone/>
            </a:pPr>
            <a:r>
              <a:rPr lang="en-US" altLang="zh-CN" sz="2400" dirty="0" smtClean="0">
                <a:latin typeface="微软雅黑" panose="020B0503020204020204" pitchFamily="34" charset="-122"/>
                <a:ea typeface="微软雅黑" panose="020B0503020204020204" pitchFamily="34" charset="-122"/>
              </a:rPr>
              <a:t>C.</a:t>
            </a:r>
            <a:r>
              <a:rPr lang="zh-CN" altLang="en-US" sz="2400" dirty="0" smtClean="0">
                <a:latin typeface="微软雅黑" panose="020B0503020204020204" pitchFamily="34" charset="-122"/>
                <a:ea typeface="微软雅黑" panose="020B0503020204020204" pitchFamily="34" charset="-122"/>
              </a:rPr>
              <a:t>颔联将国家命运与个人不幸联系在一起，写危难形势，抒忧患之情，比喻形象，对仗工整。</a:t>
            </a:r>
            <a:endParaRPr lang="en-US" altLang="zh-CN" sz="2400" dirty="0" smtClean="0">
              <a:latin typeface="微软雅黑" panose="020B0503020204020204" pitchFamily="34" charset="-122"/>
              <a:ea typeface="微软雅黑" panose="020B0503020204020204" pitchFamily="34" charset="-122"/>
            </a:endParaRPr>
          </a:p>
          <a:p>
            <a:pPr>
              <a:lnSpc>
                <a:spcPct val="150000"/>
              </a:lnSpc>
              <a:buNone/>
            </a:pP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颈联运用拟人手法，将“惶恐滩”和“零丁洋”两个地名与自己的心情巧妙结合起来，感人至深。</a:t>
            </a:r>
            <a:endParaRPr lang="zh-CN" altLang="en-US" sz="2400" dirty="0">
              <a:latin typeface="微软雅黑" panose="020B0503020204020204" pitchFamily="34" charset="-122"/>
              <a:ea typeface="微软雅黑" panose="020B0503020204020204" pitchFamily="34" charset="-122"/>
            </a:endParaRPr>
          </a:p>
          <a:p>
            <a:pPr>
              <a:lnSpc>
                <a:spcPct val="150000"/>
              </a:lnSpc>
              <a:buNone/>
            </a:pPr>
            <a:endParaRPr lang="zh-CN" altLang="en-US" sz="2800" dirty="0" smtClean="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课堂小练</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
        <p:nvSpPr>
          <p:cNvPr id="7" name="矩形 6"/>
          <p:cNvSpPr/>
          <p:nvPr/>
        </p:nvSpPr>
        <p:spPr>
          <a:xfrm>
            <a:off x="6876256" y="1750670"/>
            <a:ext cx="771366" cy="923330"/>
          </a:xfrm>
          <a:prstGeom prst="rect">
            <a:avLst/>
          </a:prstGeom>
          <a:noFill/>
        </p:spPr>
        <p:txBody>
          <a:bodyPr wrap="none" lIns="91440" tIns="45720" rIns="91440" bIns="45720">
            <a:spAutoFit/>
          </a:bodyPr>
          <a:lstStyle/>
          <a:p>
            <a:pPr algn="ctr"/>
            <a:r>
              <a:rPr lang="en-US" altLang="zh-CN"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anose="020B0503020204020204" pitchFamily="34" charset="-122"/>
                <a:ea typeface="微软雅黑" panose="020B0503020204020204" pitchFamily="34" charset="-122"/>
              </a:rPr>
              <a:t>D</a:t>
            </a:r>
            <a:endParaRPr lang="zh-CN" alt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4"/>
            <a:ext cx="8568952" cy="4896544"/>
          </a:xfrm>
        </p:spPr>
        <p:txBody>
          <a:bodyPr>
            <a:noAutofit/>
          </a:bodyPr>
          <a:lstStyle/>
          <a:p>
            <a:pPr>
              <a:lnSpc>
                <a:spcPct val="150000"/>
              </a:lnSpc>
              <a:buNone/>
            </a:pPr>
            <a:r>
              <a:rPr lang="en-US" altLang="zh-CN" sz="2800" dirty="0" smtClean="0">
                <a:latin typeface="微软雅黑" panose="020B0503020204020204" pitchFamily="34" charset="-122"/>
                <a:ea typeface="微软雅黑" panose="020B0503020204020204" pitchFamily="34" charset="-122"/>
              </a:rPr>
              <a:t>D.</a:t>
            </a:r>
            <a:r>
              <a:rPr lang="zh-CN" altLang="en-US" sz="2800" dirty="0" smtClean="0">
                <a:latin typeface="微软雅黑" panose="020B0503020204020204" pitchFamily="34" charset="-122"/>
                <a:ea typeface="微软雅黑" panose="020B0503020204020204" pitchFamily="34" charset="-122"/>
              </a:rPr>
              <a:t>颈联运用拟人手法，将“惶恐滩”和“零丁洋”两个地名与自己的心情巧妙结合起来，感人至深。</a:t>
            </a:r>
            <a:endParaRPr lang="zh-CN" altLang="en-US" sz="28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latin typeface="微软雅黑" panose="020B0503020204020204" pitchFamily="34" charset="-122"/>
                <a:ea typeface="微软雅黑" panose="020B0503020204020204" pitchFamily="34" charset="-122"/>
              </a:rPr>
              <a:t>乐    府</a:t>
            </a:r>
            <a:endParaRPr lang="zh-CN" altLang="en-US" sz="3200"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fontScale="92500"/>
          </a:bodyPr>
          <a:lstStyle/>
          <a:p>
            <a:pPr marL="0" indent="0">
              <a:lnSpc>
                <a:spcPct val="150000"/>
              </a:lnSpc>
              <a:buNone/>
            </a:pPr>
            <a:r>
              <a:rPr lang="en-US" altLang="zh-CN" sz="2800" dirty="0" smtClean="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1)</a:t>
            </a:r>
            <a:r>
              <a:rPr lang="zh-CN" altLang="en-US" sz="2800" dirty="0">
                <a:latin typeface="微软雅黑" panose="020B0503020204020204" pitchFamily="34" charset="-122"/>
                <a:ea typeface="微软雅黑" panose="020B0503020204020204" pitchFamily="34" charset="-122"/>
              </a:rPr>
              <a:t>古代音乐官署。“乐府”一名始于秦</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秦及西汉惠帝时均设有“乐府令”。武帝时的乐府规模较大</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掌管朝会宴飨、道路游行时所用的音乐</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兼采民间诗歌和</a:t>
            </a:r>
            <a:r>
              <a:rPr lang="zh-CN" altLang="en-US" sz="2800" dirty="0" smtClean="0">
                <a:latin typeface="微软雅黑" panose="020B0503020204020204" pitchFamily="34" charset="-122"/>
                <a:ea typeface="微软雅黑" panose="020B0503020204020204" pitchFamily="34" charset="-122"/>
              </a:rPr>
              <a:t>乐曲。</a:t>
            </a:r>
            <a:endParaRPr lang="en-US" altLang="zh-CN" sz="2800" dirty="0" smtClean="0">
              <a:latin typeface="微软雅黑" panose="020B0503020204020204" pitchFamily="34" charset="-122"/>
              <a:ea typeface="微软雅黑" panose="020B0503020204020204" pitchFamily="34" charset="-122"/>
            </a:endParaRPr>
          </a:p>
          <a:p>
            <a:pPr marL="0" indent="0">
              <a:lnSpc>
                <a:spcPct val="150000"/>
              </a:lnSpc>
              <a:buNone/>
            </a:pPr>
            <a:r>
              <a:rPr lang="en-US" altLang="zh-CN" sz="2800" dirty="0" smtClean="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2)</a:t>
            </a:r>
            <a:r>
              <a:rPr lang="zh-CN" altLang="en-US" sz="2800" dirty="0">
                <a:latin typeface="微软雅黑" panose="020B0503020204020204" pitchFamily="34" charset="-122"/>
                <a:ea typeface="微软雅黑" panose="020B0503020204020204" pitchFamily="34" charset="-122"/>
              </a:rPr>
              <a:t>诗体名。本指乐府官署所采集、创作的乐歌</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也用以称魏晋至唐代可以入乐的诗歌和后人仿效乐府古题的作品。宋元以后的词、散曲和剧曲</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因配合音乐</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有时也称乐府。</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628800"/>
            <a:ext cx="8229600" cy="4958011"/>
          </a:xfrm>
        </p:spPr>
        <p:txBody>
          <a:bodyPr>
            <a:normAutofit/>
          </a:bodyPr>
          <a:lstStyle/>
          <a:p>
            <a:pPr>
              <a:buNone/>
            </a:pP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理解性默写。</a:t>
            </a:r>
            <a:endParaRPr lang="zh-CN" altLang="en-US" sz="2800" dirty="0" smtClean="0">
              <a:latin typeface="微软雅黑" panose="020B0503020204020204" pitchFamily="34" charset="-122"/>
              <a:ea typeface="微软雅黑" panose="020B0503020204020204" pitchFamily="34" charset="-122"/>
            </a:endParaRPr>
          </a:p>
          <a:p>
            <a:pPr>
              <a:lnSpc>
                <a:spcPct val="150000"/>
              </a:lnSpc>
              <a:buNone/>
            </a:pP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十五从军征</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中表明封建社会兵役制度极度不合理的诗句是：          。</a:t>
            </a:r>
            <a:endParaRPr lang="zh-CN" altLang="en-US" sz="2800" dirty="0" smtClean="0">
              <a:latin typeface="微软雅黑" panose="020B0503020204020204" pitchFamily="34" charset="-122"/>
              <a:ea typeface="微软雅黑" panose="020B0503020204020204" pitchFamily="34" charset="-122"/>
            </a:endParaRPr>
          </a:p>
          <a:p>
            <a:pPr>
              <a:lnSpc>
                <a:spcPct val="150000"/>
              </a:lnSpc>
              <a:buNone/>
            </a:pP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白雪歌送武判官归京</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中以春花喻冬雪的名句是：         ；运用了互文手法的诗句是：          。</a:t>
            </a:r>
            <a:endParaRPr lang="zh-CN" altLang="en-US" sz="2800" dirty="0" smtClean="0">
              <a:latin typeface="微软雅黑" panose="020B0503020204020204" pitchFamily="34" charset="-122"/>
              <a:ea typeface="微软雅黑" panose="020B0503020204020204" pitchFamily="34" charset="-122"/>
            </a:endParaRPr>
          </a:p>
          <a:p>
            <a:pPr>
              <a:lnSpc>
                <a:spcPct val="150000"/>
              </a:lnSpc>
              <a:buNone/>
            </a:pP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3</a:t>
            </a: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南乡子</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登京口北固亭有怀</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中借用曹操的话从侧面赞美孙权的英雄形象的句子是：          。</a:t>
            </a:r>
            <a:endParaRPr lang="zh-CN" altLang="en-US" sz="2800" dirty="0" smtClean="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635896" y="3356992"/>
            <a:ext cx="10081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835696" y="3933056"/>
            <a:ext cx="10081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835696" y="4725144"/>
            <a:ext cx="10081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452320" y="4725144"/>
            <a:ext cx="10081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36296" y="6093296"/>
            <a:ext cx="1008112"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628800"/>
            <a:ext cx="8229600" cy="4958011"/>
          </a:xfrm>
        </p:spPr>
        <p:txBody>
          <a:bodyPr>
            <a:normAutofit/>
          </a:bodyPr>
          <a:lstStyle/>
          <a:p>
            <a:pPr>
              <a:lnSpc>
                <a:spcPct val="150000"/>
              </a:lnSpc>
              <a:buNone/>
            </a:pP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4</a:t>
            </a: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过零丁洋</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中表现作者视死如归、大义凛然的诗句是：          。</a:t>
            </a:r>
            <a:endParaRPr lang="zh-CN" altLang="en-US" sz="2800" dirty="0" smtClean="0">
              <a:latin typeface="微软雅黑" panose="020B0503020204020204" pitchFamily="34" charset="-122"/>
              <a:ea typeface="微软雅黑" panose="020B0503020204020204" pitchFamily="34" charset="-122"/>
            </a:endParaRPr>
          </a:p>
          <a:p>
            <a:pPr>
              <a:lnSpc>
                <a:spcPct val="150000"/>
              </a:lnSpc>
              <a:buNone/>
            </a:pP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5</a:t>
            </a: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山坡羊</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潼关怀古</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中写出潼关地势险要，暗示这是兵家必争之地的句子是：           。</a:t>
            </a:r>
            <a:endParaRPr lang="zh-CN" altLang="en-US" sz="2800"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555776" y="2852936"/>
            <a:ext cx="10081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475656" y="3861048"/>
            <a:ext cx="10081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156176" y="4221088"/>
            <a:ext cx="1008112"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700808"/>
            <a:ext cx="8229600" cy="4958011"/>
          </a:xfrm>
        </p:spPr>
        <p:txBody>
          <a:bodyPr>
            <a:normAutofit/>
          </a:bodyPr>
          <a:lstStyle/>
          <a:p>
            <a:pPr>
              <a:buNone/>
            </a:pPr>
            <a:r>
              <a:rPr lang="zh-CN" altLang="en-US" sz="2800" dirty="0" smtClean="0">
                <a:latin typeface="微软雅黑" panose="020B0503020204020204" pitchFamily="34" charset="-122"/>
                <a:ea typeface="微软雅黑" panose="020B0503020204020204" pitchFamily="34" charset="-122"/>
              </a:rPr>
              <a:t>答案： </a:t>
            </a:r>
            <a:endParaRPr lang="en-US" altLang="zh-CN" sz="2800" dirty="0" smtClean="0">
              <a:latin typeface="微软雅黑" panose="020B0503020204020204" pitchFamily="34" charset="-122"/>
              <a:ea typeface="微软雅黑" panose="020B0503020204020204" pitchFamily="34" charset="-122"/>
            </a:endParaRPr>
          </a:p>
          <a:p>
            <a:pPr>
              <a:lnSpc>
                <a:spcPct val="150000"/>
              </a:lnSpc>
              <a:buNone/>
            </a:pPr>
            <a:r>
              <a:rPr lang="zh-CN" altLang="en-US" sz="2800" dirty="0" smtClean="0">
                <a:solidFill>
                  <a:srgbClr val="FF0000"/>
                </a:solidFill>
                <a:latin typeface="微软雅黑" panose="020B0503020204020204" pitchFamily="34" charset="-122"/>
                <a:ea typeface="微软雅黑" panose="020B0503020204020204" pitchFamily="34" charset="-122"/>
              </a:rPr>
              <a:t>（</a:t>
            </a:r>
            <a:r>
              <a:rPr lang="en-US" altLang="zh-CN" sz="2800" dirty="0" smtClean="0">
                <a:solidFill>
                  <a:srgbClr val="FF0000"/>
                </a:solidFill>
                <a:latin typeface="微软雅黑" panose="020B0503020204020204" pitchFamily="34" charset="-122"/>
                <a:ea typeface="微软雅黑" panose="020B0503020204020204" pitchFamily="34" charset="-122"/>
              </a:rPr>
              <a:t>1</a:t>
            </a:r>
            <a:r>
              <a:rPr lang="zh-CN" altLang="en-US" sz="2800" dirty="0" smtClean="0">
                <a:solidFill>
                  <a:srgbClr val="FF0000"/>
                </a:solidFill>
                <a:latin typeface="微软雅黑" panose="020B0503020204020204" pitchFamily="34" charset="-122"/>
                <a:ea typeface="微软雅黑" panose="020B0503020204020204" pitchFamily="34" charset="-122"/>
              </a:rPr>
              <a:t>）十五从军征，八十始得归</a:t>
            </a:r>
            <a:endParaRPr lang="zh-CN" altLang="en-US" sz="2800" dirty="0" smtClean="0">
              <a:solidFill>
                <a:srgbClr val="FF0000"/>
              </a:solidFill>
              <a:latin typeface="微软雅黑" panose="020B0503020204020204" pitchFamily="34" charset="-122"/>
              <a:ea typeface="微软雅黑" panose="020B0503020204020204" pitchFamily="34" charset="-122"/>
            </a:endParaRPr>
          </a:p>
          <a:p>
            <a:pPr>
              <a:lnSpc>
                <a:spcPct val="150000"/>
              </a:lnSpc>
              <a:buNone/>
            </a:pPr>
            <a:r>
              <a:rPr lang="zh-CN" altLang="en-US" sz="2800" dirty="0" smtClean="0">
                <a:solidFill>
                  <a:srgbClr val="FF0000"/>
                </a:solidFill>
                <a:latin typeface="微软雅黑" panose="020B0503020204020204" pitchFamily="34" charset="-122"/>
                <a:ea typeface="微软雅黑" panose="020B0503020204020204" pitchFamily="34" charset="-122"/>
              </a:rPr>
              <a:t>（</a:t>
            </a:r>
            <a:r>
              <a:rPr lang="en-US" altLang="zh-CN" sz="2800" dirty="0" smtClean="0">
                <a:solidFill>
                  <a:srgbClr val="FF0000"/>
                </a:solidFill>
                <a:latin typeface="微软雅黑" panose="020B0503020204020204" pitchFamily="34" charset="-122"/>
                <a:ea typeface="微软雅黑" panose="020B0503020204020204" pitchFamily="34" charset="-122"/>
              </a:rPr>
              <a:t>2</a:t>
            </a:r>
            <a:r>
              <a:rPr lang="zh-CN" altLang="en-US" sz="2800" dirty="0" smtClean="0">
                <a:solidFill>
                  <a:srgbClr val="FF0000"/>
                </a:solidFill>
                <a:latin typeface="微软雅黑" panose="020B0503020204020204" pitchFamily="34" charset="-122"/>
                <a:ea typeface="微软雅黑" panose="020B0503020204020204" pitchFamily="34" charset="-122"/>
              </a:rPr>
              <a:t>）忽如一夜春风来，千树万树梨花开将军角弓不得控，都护铁衣冷难着</a:t>
            </a:r>
            <a:endParaRPr lang="zh-CN" altLang="en-US" sz="2800" dirty="0" smtClean="0">
              <a:solidFill>
                <a:srgbClr val="FF0000"/>
              </a:solidFill>
              <a:latin typeface="微软雅黑" panose="020B0503020204020204" pitchFamily="34" charset="-122"/>
              <a:ea typeface="微软雅黑" panose="020B0503020204020204" pitchFamily="34" charset="-122"/>
            </a:endParaRPr>
          </a:p>
          <a:p>
            <a:pPr>
              <a:lnSpc>
                <a:spcPct val="150000"/>
              </a:lnSpc>
              <a:buNone/>
            </a:pPr>
            <a:r>
              <a:rPr lang="zh-CN" altLang="en-US" sz="2800" dirty="0" smtClean="0">
                <a:solidFill>
                  <a:srgbClr val="FF0000"/>
                </a:solidFill>
                <a:latin typeface="微软雅黑" panose="020B0503020204020204" pitchFamily="34" charset="-122"/>
                <a:ea typeface="微软雅黑" panose="020B0503020204020204" pitchFamily="34" charset="-122"/>
              </a:rPr>
              <a:t>（</a:t>
            </a:r>
            <a:r>
              <a:rPr lang="en-US" altLang="zh-CN" sz="2800" dirty="0" smtClean="0">
                <a:solidFill>
                  <a:srgbClr val="FF0000"/>
                </a:solidFill>
                <a:latin typeface="微软雅黑" panose="020B0503020204020204" pitchFamily="34" charset="-122"/>
                <a:ea typeface="微软雅黑" panose="020B0503020204020204" pitchFamily="34" charset="-122"/>
              </a:rPr>
              <a:t>3</a:t>
            </a:r>
            <a:r>
              <a:rPr lang="zh-CN" altLang="en-US" sz="2800" dirty="0" smtClean="0">
                <a:solidFill>
                  <a:srgbClr val="FF0000"/>
                </a:solidFill>
                <a:latin typeface="微软雅黑" panose="020B0503020204020204" pitchFamily="34" charset="-122"/>
                <a:ea typeface="微软雅黑" panose="020B0503020204020204" pitchFamily="34" charset="-122"/>
              </a:rPr>
              <a:t>）生子当如孙仲谋</a:t>
            </a:r>
            <a:endParaRPr lang="zh-CN" altLang="en-US" sz="2800" dirty="0" smtClean="0">
              <a:solidFill>
                <a:srgbClr val="FF0000"/>
              </a:solidFill>
              <a:latin typeface="微软雅黑" panose="020B0503020204020204" pitchFamily="34" charset="-122"/>
              <a:ea typeface="微软雅黑" panose="020B0503020204020204" pitchFamily="34" charset="-122"/>
            </a:endParaRPr>
          </a:p>
          <a:p>
            <a:pPr>
              <a:lnSpc>
                <a:spcPct val="150000"/>
              </a:lnSpc>
              <a:buNone/>
            </a:pPr>
            <a:r>
              <a:rPr lang="zh-CN" altLang="en-US" sz="2800" dirty="0" smtClean="0">
                <a:solidFill>
                  <a:srgbClr val="FF0000"/>
                </a:solidFill>
                <a:latin typeface="微软雅黑" panose="020B0503020204020204" pitchFamily="34" charset="-122"/>
                <a:ea typeface="微软雅黑" panose="020B0503020204020204" pitchFamily="34" charset="-122"/>
              </a:rPr>
              <a:t>（</a:t>
            </a:r>
            <a:r>
              <a:rPr lang="en-US" altLang="zh-CN" sz="2800" dirty="0" smtClean="0">
                <a:solidFill>
                  <a:srgbClr val="FF0000"/>
                </a:solidFill>
                <a:latin typeface="微软雅黑" panose="020B0503020204020204" pitchFamily="34" charset="-122"/>
                <a:ea typeface="微软雅黑" panose="020B0503020204020204" pitchFamily="34" charset="-122"/>
              </a:rPr>
              <a:t>4</a:t>
            </a:r>
            <a:r>
              <a:rPr lang="zh-CN" altLang="en-US" sz="2800" dirty="0" smtClean="0">
                <a:solidFill>
                  <a:srgbClr val="FF0000"/>
                </a:solidFill>
                <a:latin typeface="微软雅黑" panose="020B0503020204020204" pitchFamily="34" charset="-122"/>
                <a:ea typeface="微软雅黑" panose="020B0503020204020204" pitchFamily="34" charset="-122"/>
              </a:rPr>
              <a:t>）人生自古谁无死？留取丹心照汗青</a:t>
            </a:r>
            <a:endParaRPr lang="zh-CN" altLang="en-US" sz="2800" dirty="0" smtClean="0">
              <a:solidFill>
                <a:srgbClr val="FF0000"/>
              </a:solidFill>
              <a:latin typeface="微软雅黑" panose="020B0503020204020204" pitchFamily="34" charset="-122"/>
              <a:ea typeface="微软雅黑" panose="020B0503020204020204" pitchFamily="34" charset="-122"/>
            </a:endParaRPr>
          </a:p>
          <a:p>
            <a:pPr>
              <a:lnSpc>
                <a:spcPct val="150000"/>
              </a:lnSpc>
              <a:buNone/>
            </a:pPr>
            <a:r>
              <a:rPr lang="zh-CN" altLang="en-US" sz="2800" dirty="0" smtClean="0">
                <a:solidFill>
                  <a:srgbClr val="FF0000"/>
                </a:solidFill>
                <a:latin typeface="微软雅黑" panose="020B0503020204020204" pitchFamily="34" charset="-122"/>
                <a:ea typeface="微软雅黑" panose="020B0503020204020204" pitchFamily="34" charset="-122"/>
              </a:rPr>
              <a:t>（</a:t>
            </a:r>
            <a:r>
              <a:rPr lang="en-US" altLang="zh-CN" sz="2800" dirty="0" smtClean="0">
                <a:solidFill>
                  <a:srgbClr val="FF0000"/>
                </a:solidFill>
                <a:latin typeface="微软雅黑" panose="020B0503020204020204" pitchFamily="34" charset="-122"/>
                <a:ea typeface="微软雅黑" panose="020B0503020204020204" pitchFamily="34" charset="-122"/>
              </a:rPr>
              <a:t>5</a:t>
            </a:r>
            <a:r>
              <a:rPr lang="zh-CN" altLang="en-US" sz="2800" dirty="0" smtClean="0">
                <a:solidFill>
                  <a:srgbClr val="FF0000"/>
                </a:solidFill>
                <a:latin typeface="微软雅黑" panose="020B0503020204020204" pitchFamily="34" charset="-122"/>
                <a:ea typeface="微软雅黑" panose="020B0503020204020204" pitchFamily="34" charset="-122"/>
              </a:rPr>
              <a:t>）峰峦如聚，波涛如怒，山河表里潼关路</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547502"/>
            <a:ext cx="8229600" cy="4669979"/>
          </a:xfrm>
        </p:spPr>
        <p:txBody>
          <a:bodyPr>
            <a:normAutofit/>
          </a:bodyPr>
          <a:lstStyle/>
          <a:p>
            <a:pPr>
              <a:lnSpc>
                <a:spcPct val="150000"/>
              </a:lnSpc>
              <a:buNone/>
            </a:pPr>
            <a:r>
              <a:rPr lang="en-US" altLang="zh-CN" sz="2800" dirty="0" smtClean="0">
                <a:latin typeface="微软雅黑" panose="020B0503020204020204" pitchFamily="34" charset="-122"/>
                <a:ea typeface="微软雅黑" panose="020B0503020204020204" pitchFamily="34" charset="-122"/>
              </a:rPr>
              <a:t>3.</a:t>
            </a:r>
            <a:r>
              <a:rPr lang="zh-CN" altLang="zh-CN" sz="2800" dirty="0" smtClean="0">
                <a:latin typeface="微软雅黑" panose="020B0503020204020204" pitchFamily="34" charset="-122"/>
                <a:ea typeface="微软雅黑" panose="020B0503020204020204" pitchFamily="34" charset="-122"/>
              </a:rPr>
              <a:t>下列句中加点词的解释有误的一项是</a:t>
            </a:r>
            <a:r>
              <a:rPr lang="en-US" altLang="zh-CN" sz="2800" dirty="0" smtClean="0">
                <a:latin typeface="微软雅黑" panose="020B0503020204020204" pitchFamily="34" charset="-122"/>
                <a:ea typeface="微软雅黑" panose="020B0503020204020204" pitchFamily="34" charset="-122"/>
              </a:rPr>
              <a:t>(</a:t>
            </a:r>
            <a:r>
              <a:rPr lang="zh-CN" altLang="zh-CN" sz="2800" dirty="0" smtClean="0">
                <a:solidFill>
                  <a:srgbClr val="FF0000"/>
                </a:solidFill>
                <a:latin typeface="微软雅黑" panose="020B0503020204020204" pitchFamily="34" charset="-122"/>
                <a:ea typeface="微软雅黑" panose="020B0503020204020204" pitchFamily="34" charset="-122"/>
              </a:rPr>
              <a:t>　</a:t>
            </a:r>
            <a:r>
              <a:rPr lang="en-US" altLang="zh-CN" sz="2800" dirty="0">
                <a:solidFill>
                  <a:srgbClr val="FF0000"/>
                </a:solidFill>
                <a:latin typeface="微软雅黑" panose="020B0503020204020204" pitchFamily="34" charset="-122"/>
                <a:ea typeface="微软雅黑" panose="020B0503020204020204" pitchFamily="34" charset="-122"/>
              </a:rPr>
              <a:t> </a:t>
            </a:r>
            <a:r>
              <a:rPr lang="en-US" altLang="zh-CN" sz="2800" dirty="0" smtClean="0">
                <a:solidFill>
                  <a:srgbClr val="FF0000"/>
                </a:solidFill>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endParaRPr lang="zh-CN" altLang="zh-CN" sz="2800" dirty="0" smtClean="0">
              <a:latin typeface="微软雅黑" panose="020B0503020204020204" pitchFamily="34" charset="-122"/>
              <a:ea typeface="微软雅黑" panose="020B0503020204020204" pitchFamily="34" charset="-122"/>
            </a:endParaRPr>
          </a:p>
          <a:p>
            <a:pPr>
              <a:lnSpc>
                <a:spcPct val="150000"/>
              </a:lnSpc>
              <a:buNone/>
            </a:pPr>
            <a:r>
              <a:rPr lang="en-US" altLang="zh-CN" sz="2800" dirty="0" smtClean="0">
                <a:latin typeface="微软雅黑" panose="020B0503020204020204" pitchFamily="34" charset="-122"/>
                <a:ea typeface="微软雅黑" panose="020B0503020204020204" pitchFamily="34" charset="-122"/>
              </a:rPr>
              <a:t>A.</a:t>
            </a:r>
            <a:r>
              <a:rPr lang="zh-CN" altLang="zh-CN" sz="2800" dirty="0" smtClean="0">
                <a:latin typeface="微软雅黑" panose="020B0503020204020204" pitchFamily="34" charset="-122"/>
                <a:ea typeface="微软雅黑" panose="020B0503020204020204" pitchFamily="34" charset="-122"/>
              </a:rPr>
              <a:t>松柏冢累累</a:t>
            </a:r>
            <a:r>
              <a:rPr lang="en-US" altLang="zh-CN" sz="2800" dirty="0" smtClean="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众多的样子。这里形容坟丘众多</a:t>
            </a:r>
            <a:r>
              <a:rPr lang="en-US" altLang="zh-CN" sz="2800" dirty="0" smtClean="0">
                <a:latin typeface="微软雅黑" panose="020B0503020204020204" pitchFamily="34" charset="-122"/>
                <a:ea typeface="微软雅黑" panose="020B0503020204020204" pitchFamily="34" charset="-122"/>
              </a:rPr>
              <a:t>)</a:t>
            </a:r>
            <a:endParaRPr lang="zh-CN" altLang="zh-CN" sz="2800" dirty="0" smtClean="0">
              <a:latin typeface="微软雅黑" panose="020B0503020204020204" pitchFamily="34" charset="-122"/>
              <a:ea typeface="微软雅黑" panose="020B0503020204020204" pitchFamily="34" charset="-122"/>
            </a:endParaRPr>
          </a:p>
          <a:p>
            <a:pPr>
              <a:lnSpc>
                <a:spcPct val="150000"/>
              </a:lnSpc>
              <a:buNone/>
            </a:pPr>
            <a:r>
              <a:rPr lang="en-US" altLang="zh-CN" sz="2800" dirty="0" smtClean="0">
                <a:latin typeface="微软雅黑" panose="020B0503020204020204" pitchFamily="34" charset="-122"/>
                <a:ea typeface="微软雅黑" panose="020B0503020204020204" pitchFamily="34" charset="-122"/>
              </a:rPr>
              <a:t>B.</a:t>
            </a:r>
            <a:r>
              <a:rPr lang="zh-CN" altLang="zh-CN" sz="2800" dirty="0" smtClean="0">
                <a:latin typeface="微软雅黑" panose="020B0503020204020204" pitchFamily="34" charset="-122"/>
                <a:ea typeface="微软雅黑" panose="020B0503020204020204" pitchFamily="34" charset="-122"/>
              </a:rPr>
              <a:t>舂谷持作饭</a:t>
            </a:r>
            <a:r>
              <a:rPr lang="en-US" altLang="zh-CN" sz="2800" dirty="0" smtClean="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拿</a:t>
            </a:r>
            <a:r>
              <a:rPr lang="en-US" altLang="zh-CN" sz="2800" dirty="0" smtClean="0">
                <a:latin typeface="微软雅黑" panose="020B0503020204020204" pitchFamily="34" charset="-122"/>
                <a:ea typeface="微软雅黑" panose="020B0503020204020204" pitchFamily="34" charset="-122"/>
              </a:rPr>
              <a:t>)</a:t>
            </a:r>
            <a:endParaRPr lang="zh-CN" altLang="zh-CN" sz="2800" dirty="0" smtClean="0">
              <a:latin typeface="微软雅黑" panose="020B0503020204020204" pitchFamily="34" charset="-122"/>
              <a:ea typeface="微软雅黑" panose="020B0503020204020204" pitchFamily="34" charset="-122"/>
            </a:endParaRPr>
          </a:p>
          <a:p>
            <a:pPr>
              <a:lnSpc>
                <a:spcPct val="150000"/>
              </a:lnSpc>
              <a:buNone/>
            </a:pPr>
            <a:r>
              <a:rPr lang="en-US" altLang="zh-CN" sz="2800" dirty="0" smtClean="0">
                <a:latin typeface="微软雅黑" panose="020B0503020204020204" pitchFamily="34" charset="-122"/>
                <a:ea typeface="微软雅黑" panose="020B0503020204020204" pitchFamily="34" charset="-122"/>
              </a:rPr>
              <a:t>C.</a:t>
            </a:r>
            <a:r>
              <a:rPr lang="zh-CN" altLang="zh-CN" sz="2800" dirty="0" smtClean="0">
                <a:latin typeface="微软雅黑" panose="020B0503020204020204" pitchFamily="34" charset="-122"/>
                <a:ea typeface="微软雅黑" panose="020B0503020204020204" pitchFamily="34" charset="-122"/>
              </a:rPr>
              <a:t>将军角弓不得控</a:t>
            </a:r>
            <a:r>
              <a:rPr lang="en-US" altLang="zh-CN" sz="2800" dirty="0" smtClean="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控制</a:t>
            </a:r>
            <a:r>
              <a:rPr lang="en-US" altLang="zh-CN" sz="2800" dirty="0" smtClean="0">
                <a:latin typeface="微软雅黑" panose="020B0503020204020204" pitchFamily="34" charset="-122"/>
                <a:ea typeface="微软雅黑" panose="020B0503020204020204" pitchFamily="34" charset="-122"/>
              </a:rPr>
              <a:t>)</a:t>
            </a:r>
            <a:endParaRPr lang="zh-CN" altLang="zh-CN" sz="2800" dirty="0" smtClean="0">
              <a:latin typeface="微软雅黑" panose="020B0503020204020204" pitchFamily="34" charset="-122"/>
              <a:ea typeface="微软雅黑" panose="020B0503020204020204" pitchFamily="34" charset="-122"/>
            </a:endParaRPr>
          </a:p>
          <a:p>
            <a:pPr>
              <a:lnSpc>
                <a:spcPct val="150000"/>
              </a:lnSpc>
              <a:buNone/>
            </a:pPr>
            <a:r>
              <a:rPr lang="en-US" altLang="zh-CN" sz="2800" dirty="0" smtClean="0">
                <a:latin typeface="微软雅黑" panose="020B0503020204020204" pitchFamily="34" charset="-122"/>
                <a:ea typeface="微软雅黑" panose="020B0503020204020204" pitchFamily="34" charset="-122"/>
              </a:rPr>
              <a:t>D.</a:t>
            </a:r>
            <a:r>
              <a:rPr lang="zh-CN" altLang="zh-CN" sz="2800" dirty="0" smtClean="0">
                <a:latin typeface="微软雅黑" panose="020B0503020204020204" pitchFamily="34" charset="-122"/>
                <a:ea typeface="微软雅黑" panose="020B0503020204020204" pitchFamily="34" charset="-122"/>
              </a:rPr>
              <a:t>坐断东南战未休</a:t>
            </a:r>
            <a:r>
              <a:rPr lang="en-US" altLang="zh-CN" sz="2800" dirty="0" smtClean="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占领，占据</a:t>
            </a:r>
            <a:r>
              <a:rPr lang="en-US" altLang="zh-CN" sz="2800" dirty="0" smtClean="0">
                <a:latin typeface="微软雅黑" panose="020B0503020204020204" pitchFamily="34" charset="-122"/>
                <a:ea typeface="微软雅黑" panose="020B0503020204020204" pitchFamily="34" charset="-122"/>
              </a:rPr>
              <a:t>)</a:t>
            </a:r>
            <a:endParaRPr lang="zh-CN" altLang="zh-CN" sz="2800" dirty="0">
              <a:latin typeface="微软雅黑" panose="020B0503020204020204" pitchFamily="34" charset="-122"/>
              <a:ea typeface="微软雅黑" panose="020B0503020204020204" pitchFamily="34" charset="-122"/>
            </a:endParaRPr>
          </a:p>
        </p:txBody>
      </p:sp>
      <p:sp>
        <p:nvSpPr>
          <p:cNvPr id="4" name="矩形 3"/>
          <p:cNvSpPr/>
          <p:nvPr/>
        </p:nvSpPr>
        <p:spPr>
          <a:xfrm>
            <a:off x="6804248" y="1556792"/>
            <a:ext cx="689611" cy="923330"/>
          </a:xfrm>
          <a:prstGeom prst="rect">
            <a:avLst/>
          </a:prstGeom>
          <a:noFill/>
        </p:spPr>
        <p:txBody>
          <a:bodyPr wrap="none" lIns="91440" tIns="45720" rIns="91440" bIns="45720">
            <a:spAutoFit/>
          </a:bodyPr>
          <a:lstStyle/>
          <a:p>
            <a:pPr algn="ctr"/>
            <a:r>
              <a:rPr lang="en-US" altLang="zh-CN"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anose="020B0503020204020204" pitchFamily="34" charset="-122"/>
                <a:ea typeface="微软雅黑" panose="020B0503020204020204" pitchFamily="34" charset="-122"/>
              </a:rPr>
              <a:t>C</a:t>
            </a:r>
            <a:endParaRPr lang="zh-CN" alt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bwMode="auto">
          <a:xfrm>
            <a:off x="-92480" y="862904"/>
            <a:ext cx="7683500" cy="63420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indent="342900" algn="ctr" latinLnBrk="1">
              <a:lnSpc>
                <a:spcPts val="2500"/>
              </a:lnSpc>
              <a:spcBef>
                <a:spcPct val="0"/>
              </a:spcBef>
              <a:buFontTx/>
              <a:buNone/>
            </a:pPr>
            <a:r>
              <a:rPr lang="zh-CN" altLang="en-US" sz="2800" b="1" dirty="0" smtClean="0">
                <a:latin typeface="楷体_GB2312" pitchFamily="49" charset="-122"/>
                <a:ea typeface="楷体_GB2312" pitchFamily="49" charset="-122"/>
              </a:rPr>
              <a:t>十五从军征</a:t>
            </a:r>
            <a:endParaRPr lang="zh-CN" altLang="en-US" sz="2800" b="1" dirty="0" smtClean="0">
              <a:latin typeface="楷体_GB2312" pitchFamily="49" charset="-122"/>
              <a:ea typeface="楷体_GB2312" pitchFamily="49" charset="-122"/>
            </a:endParaRPr>
          </a:p>
          <a:p>
            <a:pPr indent="342900" algn="ctr" latinLnBrk="1">
              <a:lnSpc>
                <a:spcPts val="2500"/>
              </a:lnSpc>
              <a:spcBef>
                <a:spcPct val="0"/>
              </a:spcBef>
              <a:buFontTx/>
              <a:buNone/>
            </a:pPr>
            <a:r>
              <a:rPr lang="en-US" altLang="zh-CN" sz="2800" b="1" dirty="0" smtClean="0">
                <a:latin typeface="楷体_GB2312" pitchFamily="49" charset="-122"/>
                <a:ea typeface="楷体_GB2312" pitchFamily="49" charset="-122"/>
              </a:rPr>
              <a:t> </a:t>
            </a:r>
            <a:endParaRPr lang="en-US" altLang="zh-CN" sz="2800" b="1" dirty="0" smtClean="0">
              <a:latin typeface="楷体_GB2312" pitchFamily="49" charset="-122"/>
              <a:ea typeface="楷体_GB2312" pitchFamily="49" charset="-122"/>
            </a:endParaRPr>
          </a:p>
          <a:p>
            <a:pPr indent="342900" algn="ctr" latinLnBrk="1">
              <a:lnSpc>
                <a:spcPts val="2500"/>
              </a:lnSpc>
              <a:spcBef>
                <a:spcPct val="0"/>
              </a:spcBef>
              <a:buFontTx/>
              <a:buNone/>
            </a:pPr>
            <a:r>
              <a:rPr lang="en-US" altLang="zh-CN" sz="2800" b="1" dirty="0" smtClean="0">
                <a:latin typeface="楷体_GB2312" pitchFamily="49" charset="-122"/>
                <a:ea typeface="楷体_GB2312" pitchFamily="49" charset="-122"/>
              </a:rPr>
              <a:t>  </a:t>
            </a:r>
            <a:r>
              <a:rPr lang="zh-CN" altLang="en-US" sz="2800" b="1" dirty="0" smtClean="0">
                <a:latin typeface="楷体_GB2312" pitchFamily="49" charset="-122"/>
                <a:ea typeface="楷体_GB2312" pitchFamily="49" charset="-122"/>
              </a:rPr>
              <a:t>十五从军征，八十始得归。</a:t>
            </a:r>
            <a:br>
              <a:rPr lang="zh-CN" altLang="en-US" sz="2800" b="1" dirty="0" smtClean="0">
                <a:latin typeface="楷体_GB2312" pitchFamily="49" charset="-122"/>
                <a:ea typeface="楷体_GB2312" pitchFamily="49" charset="-122"/>
              </a:rPr>
            </a:br>
            <a:endParaRPr lang="zh-CN" altLang="en-US" sz="2800" b="1" dirty="0" smtClean="0">
              <a:latin typeface="楷体_GB2312" pitchFamily="49" charset="-122"/>
              <a:ea typeface="楷体_GB2312" pitchFamily="49" charset="-122"/>
            </a:endParaRPr>
          </a:p>
          <a:p>
            <a:pPr indent="342900" algn="ctr" latinLnBrk="1">
              <a:lnSpc>
                <a:spcPts val="2500"/>
              </a:lnSpc>
              <a:spcBef>
                <a:spcPct val="0"/>
              </a:spcBef>
              <a:buFontTx/>
              <a:buNone/>
            </a:pPr>
            <a:r>
              <a:rPr lang="zh-CN" altLang="en-US" sz="2800" b="1" dirty="0" smtClean="0">
                <a:latin typeface="楷体_GB2312" pitchFamily="49" charset="-122"/>
                <a:ea typeface="楷体_GB2312" pitchFamily="49" charset="-122"/>
              </a:rPr>
              <a:t>　　  道逢乡里人：</a:t>
            </a:r>
            <a:r>
              <a:rPr lang="zh-CN" altLang="en-US" sz="2800" b="1" dirty="0" smtClean="0">
                <a:ea typeface="楷体_GB2312" pitchFamily="49" charset="-122"/>
              </a:rPr>
              <a:t>“</a:t>
            </a:r>
            <a:r>
              <a:rPr lang="zh-CN" altLang="en-US" sz="2800" b="1" dirty="0" smtClean="0">
                <a:latin typeface="楷体_GB2312" pitchFamily="49" charset="-122"/>
                <a:ea typeface="楷体_GB2312" pitchFamily="49" charset="-122"/>
              </a:rPr>
              <a:t>家中有阿谁？</a:t>
            </a:r>
            <a:r>
              <a:rPr lang="zh-CN" altLang="en-US" sz="2800" b="1" dirty="0" smtClean="0">
                <a:ea typeface="楷体_GB2312" pitchFamily="49" charset="-122"/>
              </a:rPr>
              <a:t>”</a:t>
            </a:r>
            <a:br>
              <a:rPr lang="zh-CN" altLang="en-US" sz="2800" b="1" dirty="0" smtClean="0">
                <a:latin typeface="楷体_GB2312" pitchFamily="49" charset="-122"/>
                <a:ea typeface="楷体_GB2312" pitchFamily="49" charset="-122"/>
              </a:rPr>
            </a:br>
            <a:endParaRPr lang="zh-CN" altLang="en-US" sz="2800" b="1" dirty="0" smtClean="0">
              <a:latin typeface="楷体_GB2312" pitchFamily="49" charset="-122"/>
              <a:ea typeface="楷体_GB2312" pitchFamily="49" charset="-122"/>
            </a:endParaRPr>
          </a:p>
          <a:p>
            <a:pPr indent="342900" algn="ctr" latinLnBrk="1">
              <a:lnSpc>
                <a:spcPts val="2500"/>
              </a:lnSpc>
              <a:spcBef>
                <a:spcPct val="0"/>
              </a:spcBef>
              <a:buFontTx/>
              <a:buNone/>
            </a:pPr>
            <a:r>
              <a:rPr lang="zh-CN" altLang="en-US" sz="2800" b="1" dirty="0" smtClean="0">
                <a:latin typeface="楷体_GB2312" pitchFamily="49" charset="-122"/>
                <a:ea typeface="楷体_GB2312" pitchFamily="49" charset="-122"/>
              </a:rPr>
              <a:t>　　</a:t>
            </a:r>
            <a:r>
              <a:rPr lang="zh-CN" altLang="en-US" sz="2800" b="1" dirty="0" smtClean="0">
                <a:ea typeface="楷体_GB2312" pitchFamily="49" charset="-122"/>
              </a:rPr>
              <a:t>“</a:t>
            </a:r>
            <a:r>
              <a:rPr lang="zh-CN" altLang="en-US" sz="2800" b="1" dirty="0" smtClean="0">
                <a:latin typeface="楷体_GB2312" pitchFamily="49" charset="-122"/>
                <a:ea typeface="楷体_GB2312" pitchFamily="49" charset="-122"/>
              </a:rPr>
              <a:t>遥看是君家，松柏冢累累。</a:t>
            </a:r>
            <a:r>
              <a:rPr lang="zh-CN" altLang="en-US" sz="2800" b="1" dirty="0" smtClean="0">
                <a:ea typeface="楷体_GB2312" pitchFamily="49" charset="-122"/>
              </a:rPr>
              <a:t>”</a:t>
            </a:r>
            <a:br>
              <a:rPr lang="zh-CN" altLang="en-US" sz="2800" b="1" dirty="0" smtClean="0">
                <a:latin typeface="楷体_GB2312" pitchFamily="49" charset="-122"/>
                <a:ea typeface="楷体_GB2312" pitchFamily="49" charset="-122"/>
              </a:rPr>
            </a:br>
            <a:endParaRPr lang="zh-CN" altLang="en-US" sz="2800" b="1" dirty="0" smtClean="0">
              <a:latin typeface="楷体_GB2312" pitchFamily="49" charset="-122"/>
              <a:ea typeface="楷体_GB2312" pitchFamily="49" charset="-122"/>
            </a:endParaRPr>
          </a:p>
          <a:p>
            <a:pPr indent="342900" algn="ctr" latinLnBrk="1">
              <a:lnSpc>
                <a:spcPts val="2500"/>
              </a:lnSpc>
              <a:spcBef>
                <a:spcPct val="0"/>
              </a:spcBef>
              <a:buFontTx/>
              <a:buNone/>
            </a:pPr>
            <a:r>
              <a:rPr lang="zh-CN" altLang="en-US" sz="2800" b="1" dirty="0" smtClean="0">
                <a:latin typeface="楷体_GB2312" pitchFamily="49" charset="-122"/>
                <a:ea typeface="楷体_GB2312" pitchFamily="49" charset="-122"/>
              </a:rPr>
              <a:t>  兔从狗窦入，雉从梁上飞。</a:t>
            </a:r>
            <a:br>
              <a:rPr lang="zh-CN" altLang="en-US" sz="2800" b="1" dirty="0" smtClean="0">
                <a:latin typeface="楷体_GB2312" pitchFamily="49" charset="-122"/>
                <a:ea typeface="楷体_GB2312" pitchFamily="49" charset="-122"/>
              </a:rPr>
            </a:br>
            <a:endParaRPr lang="zh-CN" altLang="en-US" sz="2800" b="1" dirty="0" smtClean="0">
              <a:latin typeface="楷体_GB2312" pitchFamily="49" charset="-122"/>
              <a:ea typeface="楷体_GB2312" pitchFamily="49" charset="-122"/>
            </a:endParaRPr>
          </a:p>
          <a:p>
            <a:pPr indent="342900" algn="ctr" latinLnBrk="1">
              <a:lnSpc>
                <a:spcPts val="2500"/>
              </a:lnSpc>
              <a:spcBef>
                <a:spcPct val="0"/>
              </a:spcBef>
              <a:buFontTx/>
              <a:buNone/>
            </a:pPr>
            <a:r>
              <a:rPr lang="zh-CN" altLang="en-US" sz="2800" b="1" dirty="0" smtClean="0">
                <a:latin typeface="楷体_GB2312" pitchFamily="49" charset="-122"/>
                <a:ea typeface="楷体_GB2312" pitchFamily="49" charset="-122"/>
              </a:rPr>
              <a:t>  中庭生旅谷，井上生旅葵。</a:t>
            </a:r>
            <a:br>
              <a:rPr lang="zh-CN" altLang="en-US" sz="2800" b="1" dirty="0" smtClean="0">
                <a:latin typeface="楷体_GB2312" pitchFamily="49" charset="-122"/>
                <a:ea typeface="楷体_GB2312" pitchFamily="49" charset="-122"/>
              </a:rPr>
            </a:br>
            <a:endParaRPr lang="zh-CN" altLang="en-US" sz="2800" b="1" dirty="0" smtClean="0">
              <a:latin typeface="楷体_GB2312" pitchFamily="49" charset="-122"/>
              <a:ea typeface="楷体_GB2312" pitchFamily="49" charset="-122"/>
            </a:endParaRPr>
          </a:p>
          <a:p>
            <a:pPr indent="342900" algn="ctr" latinLnBrk="1">
              <a:lnSpc>
                <a:spcPts val="2500"/>
              </a:lnSpc>
              <a:spcBef>
                <a:spcPct val="0"/>
              </a:spcBef>
              <a:buFontTx/>
              <a:buNone/>
            </a:pPr>
            <a:r>
              <a:rPr lang="zh-CN" altLang="en-US" sz="2800" b="1" dirty="0" smtClean="0">
                <a:latin typeface="楷体_GB2312" pitchFamily="49" charset="-122"/>
                <a:ea typeface="楷体_GB2312" pitchFamily="49" charset="-122"/>
              </a:rPr>
              <a:t>   舂谷持作饭，采葵持作羹。</a:t>
            </a:r>
            <a:br>
              <a:rPr lang="zh-CN" altLang="en-US" sz="2800" b="1" dirty="0" smtClean="0">
                <a:latin typeface="楷体_GB2312" pitchFamily="49" charset="-122"/>
                <a:ea typeface="楷体_GB2312" pitchFamily="49" charset="-122"/>
              </a:rPr>
            </a:br>
            <a:endParaRPr lang="zh-CN" altLang="en-US" sz="2800" b="1" dirty="0" smtClean="0">
              <a:latin typeface="楷体_GB2312" pitchFamily="49" charset="-122"/>
              <a:ea typeface="楷体_GB2312" pitchFamily="49" charset="-122"/>
            </a:endParaRPr>
          </a:p>
          <a:p>
            <a:pPr indent="342900" algn="ctr" latinLnBrk="1">
              <a:lnSpc>
                <a:spcPts val="2500"/>
              </a:lnSpc>
              <a:spcBef>
                <a:spcPct val="0"/>
              </a:spcBef>
              <a:buFontTx/>
              <a:buNone/>
            </a:pPr>
            <a:r>
              <a:rPr lang="zh-CN" altLang="en-US" sz="2800" b="1" dirty="0" smtClean="0">
                <a:latin typeface="楷体_GB2312" pitchFamily="49" charset="-122"/>
                <a:ea typeface="楷体_GB2312" pitchFamily="49" charset="-122"/>
              </a:rPr>
              <a:t>   羹饭一时熟，不知贻阿谁。</a:t>
            </a:r>
            <a:br>
              <a:rPr lang="zh-CN" altLang="en-US" sz="2800" b="1" dirty="0" smtClean="0">
                <a:latin typeface="楷体_GB2312" pitchFamily="49" charset="-122"/>
                <a:ea typeface="楷体_GB2312" pitchFamily="49" charset="-122"/>
              </a:rPr>
            </a:br>
            <a:endParaRPr lang="zh-CN" altLang="en-US" sz="2800" b="1" dirty="0" smtClean="0">
              <a:latin typeface="楷体_GB2312" pitchFamily="49" charset="-122"/>
              <a:ea typeface="楷体_GB2312" pitchFamily="49" charset="-122"/>
            </a:endParaRPr>
          </a:p>
          <a:p>
            <a:pPr indent="342900" algn="ctr">
              <a:lnSpc>
                <a:spcPts val="2500"/>
              </a:lnSpc>
              <a:spcBef>
                <a:spcPct val="0"/>
              </a:spcBef>
              <a:buFontTx/>
              <a:buNone/>
            </a:pPr>
            <a:r>
              <a:rPr lang="zh-CN" altLang="en-US" sz="2800" b="1" dirty="0" smtClean="0">
                <a:latin typeface="楷体_GB2312" pitchFamily="49" charset="-122"/>
                <a:ea typeface="楷体_GB2312" pitchFamily="49" charset="-122"/>
              </a:rPr>
              <a:t>   出门东向看，泪落沾我衣。</a:t>
            </a:r>
            <a:br>
              <a:rPr lang="zh-CN" altLang="en-US" sz="2800" b="1" dirty="0" smtClean="0">
                <a:latin typeface="楷体_GB2312" pitchFamily="49" charset="-122"/>
                <a:ea typeface="楷体_GB2312" pitchFamily="49" charset="-122"/>
              </a:rPr>
            </a:br>
            <a:endParaRPr lang="zh-CN" altLang="en-US" sz="2800" b="1" dirty="0" smtClean="0">
              <a:latin typeface="楷体_GB2312" pitchFamily="49" charset="-122"/>
              <a:ea typeface="楷体_GB2312" pitchFamily="49" charset="-122"/>
            </a:endParaRPr>
          </a:p>
        </p:txBody>
      </p:sp>
      <p:sp>
        <p:nvSpPr>
          <p:cNvPr id="4" name="TextBox 3"/>
          <p:cNvSpPr txBox="1">
            <a:spLocks noChangeArrowheads="1"/>
          </p:cNvSpPr>
          <p:nvPr/>
        </p:nvSpPr>
        <p:spPr bwMode="auto">
          <a:xfrm>
            <a:off x="6804248" y="1369219"/>
            <a:ext cx="250031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ea typeface="隶书" pitchFamily="49" charset="-122"/>
              </a:rPr>
              <a:t>极端不合理的封建兵役制度</a:t>
            </a:r>
            <a:endParaRPr lang="zh-CN" altLang="en-US" sz="2800" dirty="0">
              <a:solidFill>
                <a:srgbClr val="FF0000"/>
              </a:solidFill>
              <a:ea typeface="隶书" pitchFamily="49" charset="-122"/>
            </a:endParaRPr>
          </a:p>
        </p:txBody>
      </p:sp>
      <p:sp>
        <p:nvSpPr>
          <p:cNvPr id="5" name="TextBox 4"/>
          <p:cNvSpPr txBox="1">
            <a:spLocks noChangeArrowheads="1"/>
          </p:cNvSpPr>
          <p:nvPr/>
        </p:nvSpPr>
        <p:spPr bwMode="auto">
          <a:xfrm>
            <a:off x="6787745" y="2535238"/>
            <a:ext cx="16065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ea typeface="隶书" pitchFamily="49" charset="-122"/>
              </a:rPr>
              <a:t>远望所见</a:t>
            </a:r>
            <a:endParaRPr lang="zh-CN" altLang="en-US" sz="2800" dirty="0">
              <a:solidFill>
                <a:srgbClr val="FF0000"/>
              </a:solidFill>
              <a:ea typeface="隶书" pitchFamily="49" charset="-122"/>
            </a:endParaRPr>
          </a:p>
        </p:txBody>
      </p:sp>
      <p:sp>
        <p:nvSpPr>
          <p:cNvPr id="6" name="TextBox 5"/>
          <p:cNvSpPr txBox="1">
            <a:spLocks noChangeArrowheads="1"/>
          </p:cNvSpPr>
          <p:nvPr/>
        </p:nvSpPr>
        <p:spPr bwMode="auto">
          <a:xfrm>
            <a:off x="6804248" y="3170760"/>
            <a:ext cx="16065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ea typeface="隶书" pitchFamily="49" charset="-122"/>
              </a:rPr>
              <a:t>近看所见</a:t>
            </a:r>
            <a:endParaRPr lang="zh-CN" altLang="en-US" sz="2800" dirty="0">
              <a:solidFill>
                <a:srgbClr val="FF0000"/>
              </a:solidFill>
              <a:ea typeface="隶书" pitchFamily="49" charset="-122"/>
            </a:endParaRPr>
          </a:p>
        </p:txBody>
      </p:sp>
      <p:sp>
        <p:nvSpPr>
          <p:cNvPr id="7" name="TextBox 6"/>
          <p:cNvSpPr txBox="1">
            <a:spLocks noChangeArrowheads="1"/>
          </p:cNvSpPr>
          <p:nvPr/>
        </p:nvSpPr>
        <p:spPr bwMode="auto">
          <a:xfrm>
            <a:off x="8394295" y="3140968"/>
            <a:ext cx="611187" cy="178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66FF"/>
                </a:solidFill>
                <a:ea typeface="隶书" pitchFamily="49" charset="-122"/>
              </a:rPr>
              <a:t>凄凉破败</a:t>
            </a:r>
            <a:endParaRPr lang="zh-CN" altLang="en-US" sz="2800" b="1" dirty="0">
              <a:solidFill>
                <a:srgbClr val="FF66FF"/>
              </a:solidFill>
              <a:ea typeface="隶书" pitchFamily="49" charset="-122"/>
            </a:endParaRPr>
          </a:p>
        </p:txBody>
      </p:sp>
      <p:sp>
        <p:nvSpPr>
          <p:cNvPr id="8" name="TextBox 7"/>
          <p:cNvSpPr txBox="1">
            <a:spLocks noChangeArrowheads="1"/>
          </p:cNvSpPr>
          <p:nvPr/>
        </p:nvSpPr>
        <p:spPr bwMode="auto">
          <a:xfrm>
            <a:off x="6985000" y="5638800"/>
            <a:ext cx="1606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FF0000"/>
                </a:solidFill>
                <a:ea typeface="隶书" pitchFamily="49" charset="-122"/>
              </a:rPr>
              <a:t>孤独悲伤</a:t>
            </a:r>
            <a:endParaRPr lang="zh-CN" altLang="en-US" sz="2800">
              <a:solidFill>
                <a:srgbClr val="FF0000"/>
              </a:solidFill>
              <a:ea typeface="隶书" pitchFamily="49" charset="-122"/>
            </a:endParaRPr>
          </a:p>
        </p:txBody>
      </p:sp>
      <p:sp>
        <p:nvSpPr>
          <p:cNvPr id="9" name="TextBox 8"/>
          <p:cNvSpPr txBox="1">
            <a:spLocks noChangeArrowheads="1"/>
          </p:cNvSpPr>
          <p:nvPr/>
        </p:nvSpPr>
        <p:spPr bwMode="auto">
          <a:xfrm>
            <a:off x="304800" y="1369219"/>
            <a:ext cx="1571625"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dirty="0">
                <a:solidFill>
                  <a:srgbClr val="FF0000"/>
                </a:solidFill>
                <a:latin typeface="华文仿宋" pitchFamily="2" charset="-122"/>
                <a:ea typeface="华文仿宋" pitchFamily="2" charset="-122"/>
              </a:rPr>
              <a:t>暴露封建社会不合理的兵役制度对劳动人民的残酷奴役和迫害</a:t>
            </a:r>
            <a:endParaRPr lang="zh-CN" altLang="en-US" sz="3600" b="1" dirty="0">
              <a:solidFill>
                <a:srgbClr val="FF0000"/>
              </a:solidFill>
              <a:latin typeface="华文仿宋" pitchFamily="2" charset="-122"/>
              <a:ea typeface="华文仿宋"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blinds(horizontal)">
                                      <p:cBhvr>
                                        <p:cTn id="19" dur="500"/>
                                        <p:tgtEl>
                                          <p:spTgt spid="3">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blinds(horizontal)">
                                      <p:cBhvr>
                                        <p:cTn id="25" dur="500"/>
                                        <p:tgtEl>
                                          <p:spTgt spid="3">
                                            <p:txEl>
                                              <p:pRg st="8" end="8"/>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9" end="9"/>
                                            </p:txEl>
                                          </p:spTgt>
                                        </p:tgtEl>
                                        <p:attrNameLst>
                                          <p:attrName>style.visibility</p:attrName>
                                        </p:attrNameLst>
                                      </p:cBhvr>
                                      <p:to>
                                        <p:strVal val="visible"/>
                                      </p:to>
                                    </p:set>
                                    <p:animEffect transition="in" filter="blinds(horizontal)">
                                      <p:cBhvr>
                                        <p:cTn id="28" dur="500"/>
                                        <p:tgtEl>
                                          <p:spTgt spid="3">
                                            <p:txEl>
                                              <p:pRg st="9" end="9"/>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mph" presetSubtype="2" fill="hold" nodeType="clickEffect">
                                  <p:stCondLst>
                                    <p:cond delay="0"/>
                                  </p:stCondLst>
                                  <p:childTnLst>
                                    <p:animClr clrSpc="rgb" dir="cw">
                                      <p:cBhvr override="childStyle">
                                        <p:cTn id="32" dur="2000" fill="hold"/>
                                        <p:tgtEl>
                                          <p:spTgt spid="3">
                                            <p:txEl>
                                              <p:pRg st="2" end="2"/>
                                            </p:txEl>
                                          </p:spTgt>
                                        </p:tgtEl>
                                        <p:attrNameLst>
                                          <p:attrName>style.color</p:attrName>
                                        </p:attrNameLst>
                                      </p:cBhvr>
                                      <p:to>
                                        <a:srgbClr val="0000FF"/>
                                      </p:to>
                                    </p:animClr>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slide(fromBottom)">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slide(fromBottom)">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slide(fromBottom)">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slide(fromBottom)">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dissolve">
                                      <p:cBhvr>
                                        <p:cTn id="6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952328"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0"/>
            <a:ext cx="8229600" cy="4669979"/>
          </a:xfrm>
        </p:spPr>
        <p:txBody>
          <a:bodyPr>
            <a:normAutofit/>
          </a:bodyPr>
          <a:lstStyle/>
          <a:p>
            <a:pPr>
              <a:lnSpc>
                <a:spcPct val="150000"/>
              </a:lnSpc>
              <a:buNone/>
            </a:pP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通假字</a:t>
            </a:r>
            <a:endParaRPr lang="zh-CN" altLang="en-US" sz="2800" dirty="0" smtClean="0">
              <a:latin typeface="微软雅黑" panose="020B0503020204020204" pitchFamily="34" charset="-122"/>
              <a:ea typeface="微软雅黑" panose="020B0503020204020204" pitchFamily="34" charset="-122"/>
            </a:endParaRPr>
          </a:p>
          <a:p>
            <a:pPr>
              <a:lnSpc>
                <a:spcPct val="150000"/>
              </a:lnSpc>
              <a:buNone/>
            </a:pPr>
            <a:r>
              <a:rPr lang="zh-CN" altLang="en-US" sz="2800" dirty="0" smtClean="0">
                <a:latin typeface="微软雅黑" panose="020B0503020204020204" pitchFamily="34" charset="-122"/>
                <a:ea typeface="微软雅黑" panose="020B0503020204020204" pitchFamily="34" charset="-122"/>
              </a:rPr>
              <a:t>不知</a:t>
            </a:r>
            <a:r>
              <a:rPr lang="zh-CN" altLang="en-US" sz="2800" dirty="0" smtClean="0">
                <a:solidFill>
                  <a:srgbClr val="FF0000"/>
                </a:solidFill>
                <a:latin typeface="微软雅黑" panose="020B0503020204020204" pitchFamily="34" charset="-122"/>
                <a:ea typeface="微软雅黑" panose="020B0503020204020204" pitchFamily="34" charset="-122"/>
              </a:rPr>
              <a:t>饴</a:t>
            </a:r>
            <a:r>
              <a:rPr lang="zh-CN" altLang="en-US" sz="2800" dirty="0" smtClean="0">
                <a:latin typeface="微软雅黑" panose="020B0503020204020204" pitchFamily="34" charset="-122"/>
                <a:ea typeface="微软雅黑" panose="020B0503020204020204" pitchFamily="34" charset="-122"/>
              </a:rPr>
              <a:t>阿谁（同“贻”，送给）</a:t>
            </a:r>
            <a:endParaRPr lang="en-US" altLang="zh-CN" sz="2800" dirty="0">
              <a:latin typeface="微软雅黑" panose="020B0503020204020204" pitchFamily="34" charset="-122"/>
              <a:ea typeface="微软雅黑" panose="020B0503020204020204" pitchFamily="34" charset="-122"/>
            </a:endParaRPr>
          </a:p>
          <a:p>
            <a:pPr>
              <a:lnSpc>
                <a:spcPts val="4000"/>
              </a:lnSpc>
              <a:buNone/>
            </a:pPr>
            <a:r>
              <a:rPr lang="en-US" altLang="zh-CN" sz="2800" dirty="0">
                <a:latin typeface="微软雅黑" panose="020B0503020204020204" pitchFamily="34" charset="-122"/>
                <a:ea typeface="微软雅黑" panose="020B0503020204020204" pitchFamily="34" charset="-122"/>
              </a:rPr>
              <a:t>2.</a:t>
            </a:r>
            <a:r>
              <a:rPr lang="zh-CN" altLang="en-US" sz="2800" dirty="0">
                <a:latin typeface="微软雅黑" panose="020B0503020204020204" pitchFamily="34" charset="-122"/>
                <a:ea typeface="微软雅黑" panose="020B0503020204020204" pitchFamily="34" charset="-122"/>
              </a:rPr>
              <a:t>一词多义</a:t>
            </a:r>
            <a:endParaRPr lang="zh-CN" altLang="en-US" sz="2800" dirty="0">
              <a:latin typeface="微软雅黑" panose="020B0503020204020204" pitchFamily="34" charset="-122"/>
              <a:ea typeface="微软雅黑" panose="020B0503020204020204" pitchFamily="34" charset="-122"/>
            </a:endParaRPr>
          </a:p>
          <a:p>
            <a:pPr>
              <a:lnSpc>
                <a:spcPts val="4000"/>
              </a:lnSpc>
              <a:buNone/>
            </a:pPr>
            <a:r>
              <a:rPr lang="zh-CN" altLang="en-US" sz="2800" b="1" dirty="0">
                <a:latin typeface="微软雅黑" panose="020B0503020204020204" pitchFamily="34" charset="-122"/>
                <a:ea typeface="微软雅黑" panose="020B0503020204020204" pitchFamily="34" charset="-122"/>
              </a:rPr>
              <a:t>从</a:t>
            </a:r>
            <a:endParaRPr lang="en-US" altLang="zh-CN" sz="2800" b="1" dirty="0">
              <a:latin typeface="微软雅黑" panose="020B0503020204020204" pitchFamily="34" charset="-122"/>
              <a:ea typeface="微软雅黑" panose="020B0503020204020204" pitchFamily="34" charset="-122"/>
            </a:endParaRPr>
          </a:p>
          <a:p>
            <a:pPr>
              <a:lnSpc>
                <a:spcPts val="4000"/>
              </a:lnSpc>
              <a:buNone/>
            </a:pPr>
            <a:r>
              <a:rPr lang="zh-CN" altLang="en-US" sz="2800" dirty="0">
                <a:latin typeface="微软雅黑" panose="020B0503020204020204" pitchFamily="34" charset="-122"/>
                <a:ea typeface="微软雅黑" panose="020B0503020204020204" pitchFamily="34" charset="-122"/>
              </a:rPr>
              <a:t>十五</a:t>
            </a:r>
            <a:r>
              <a:rPr lang="zh-CN" altLang="en-US" sz="2800" dirty="0">
                <a:solidFill>
                  <a:srgbClr val="FF0000"/>
                </a:solidFill>
                <a:latin typeface="微软雅黑" panose="020B0503020204020204" pitchFamily="34" charset="-122"/>
                <a:ea typeface="微软雅黑" panose="020B0503020204020204" pitchFamily="34" charset="-122"/>
              </a:rPr>
              <a:t>从</a:t>
            </a:r>
            <a:r>
              <a:rPr lang="zh-CN" altLang="en-US" sz="2800" dirty="0">
                <a:latin typeface="微软雅黑" panose="020B0503020204020204" pitchFamily="34" charset="-122"/>
                <a:ea typeface="微软雅黑" panose="020B0503020204020204" pitchFamily="34" charset="-122"/>
              </a:rPr>
              <a:t>军征（动词，跟随）</a:t>
            </a:r>
            <a:endParaRPr lang="zh-CN" altLang="en-US" sz="2800" dirty="0">
              <a:latin typeface="微软雅黑" panose="020B0503020204020204" pitchFamily="34" charset="-122"/>
              <a:ea typeface="微软雅黑" panose="020B0503020204020204" pitchFamily="34" charset="-122"/>
            </a:endParaRPr>
          </a:p>
          <a:p>
            <a:pPr>
              <a:lnSpc>
                <a:spcPts val="4000"/>
              </a:lnSpc>
              <a:buNone/>
            </a:pPr>
            <a:r>
              <a:rPr lang="zh-CN" altLang="en-US" sz="2800" dirty="0">
                <a:latin typeface="微软雅黑" panose="020B0503020204020204" pitchFamily="34" charset="-122"/>
                <a:ea typeface="微软雅黑" panose="020B0503020204020204" pitchFamily="34" charset="-122"/>
              </a:rPr>
              <a:t>兔</a:t>
            </a:r>
            <a:r>
              <a:rPr lang="zh-CN" altLang="en-US" sz="2800" dirty="0">
                <a:solidFill>
                  <a:srgbClr val="FF0000"/>
                </a:solidFill>
                <a:latin typeface="微软雅黑" panose="020B0503020204020204" pitchFamily="34" charset="-122"/>
                <a:ea typeface="微软雅黑" panose="020B0503020204020204" pitchFamily="34" charset="-122"/>
              </a:rPr>
              <a:t>从</a:t>
            </a:r>
            <a:r>
              <a:rPr lang="zh-CN" altLang="en-US" sz="2800" dirty="0">
                <a:latin typeface="微软雅黑" panose="020B0503020204020204" pitchFamily="34" charset="-122"/>
                <a:ea typeface="微软雅黑" panose="020B0503020204020204" pitchFamily="34" charset="-122"/>
              </a:rPr>
              <a:t>狗窦入（介词，自，由）</a:t>
            </a:r>
            <a:endParaRPr lang="zh-CN" altLang="en-US" sz="2800" dirty="0">
              <a:latin typeface="微软雅黑" panose="020B0503020204020204" pitchFamily="34" charset="-122"/>
              <a:ea typeface="微软雅黑" panose="020B0503020204020204" pitchFamily="34" charset="-122"/>
            </a:endParaRPr>
          </a:p>
          <a:p>
            <a:pPr>
              <a:lnSpc>
                <a:spcPts val="4000"/>
              </a:lnSpc>
              <a:buNone/>
            </a:pPr>
            <a:endParaRPr lang="en-US" altLang="zh-CN" sz="2800" b="1" dirty="0">
              <a:latin typeface="微软雅黑" panose="020B0503020204020204" pitchFamily="34" charset="-122"/>
              <a:ea typeface="微软雅黑" panose="020B0503020204020204" pitchFamily="34" charset="-122"/>
            </a:endParaRPr>
          </a:p>
          <a:p>
            <a:pPr>
              <a:lnSpc>
                <a:spcPct val="150000"/>
              </a:lnSpc>
              <a:buNone/>
            </a:pPr>
            <a:endParaRPr lang="zh-CN" altLang="en-US" sz="2800" dirty="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26564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重点词语解释</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0"/>
            <a:ext cx="8229600" cy="4669979"/>
          </a:xfrm>
        </p:spPr>
        <p:txBody>
          <a:bodyPr>
            <a:normAutofit/>
          </a:bodyPr>
          <a:lstStyle/>
          <a:p>
            <a:pPr marL="0" indent="720090">
              <a:lnSpc>
                <a:spcPct val="150000"/>
              </a:lnSpc>
              <a:spcBef>
                <a:spcPts val="0"/>
              </a:spcBef>
              <a:buNone/>
            </a:pPr>
            <a:r>
              <a:rPr lang="zh-CN" altLang="en-US" sz="2800" dirty="0" smtClean="0">
                <a:solidFill>
                  <a:srgbClr val="FF0000"/>
                </a:solidFill>
                <a:latin typeface="微软雅黑" panose="020B0503020204020204" pitchFamily="34" charset="-122"/>
                <a:ea typeface="微软雅黑" panose="020B0503020204020204" pitchFamily="34" charset="-122"/>
              </a:rPr>
              <a:t>这首诗歌的主题思想是什么？</a:t>
            </a:r>
            <a:endParaRPr lang="en-US" altLang="zh-CN" sz="2800" dirty="0" smtClean="0">
              <a:solidFill>
                <a:srgbClr val="FF0000"/>
              </a:solidFill>
              <a:latin typeface="微软雅黑" panose="020B0503020204020204" pitchFamily="34" charset="-122"/>
              <a:ea typeface="微软雅黑" panose="020B0503020204020204" pitchFamily="34" charset="-122"/>
            </a:endParaRPr>
          </a:p>
          <a:p>
            <a:pPr marL="0" indent="720090">
              <a:lnSpc>
                <a:spcPct val="150000"/>
              </a:lnSpc>
              <a:spcBef>
                <a:spcPts val="0"/>
              </a:spcBef>
              <a:buNone/>
            </a:pPr>
            <a:r>
              <a:rPr lang="zh-CN" altLang="en-US" sz="2800" dirty="0" smtClean="0">
                <a:latin typeface="微软雅黑" panose="020B0503020204020204" pitchFamily="34" charset="-122"/>
                <a:ea typeface="微软雅黑" panose="020B0503020204020204" pitchFamily="34" charset="-122"/>
              </a:rPr>
              <a:t>这首诗描绘了一个老兵还乡后才知道家人均已死去</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田园故宅成了废墟</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自己已无家可归的悲惨情状</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控诉了封建社会兵役制度给人民带来的深重苦难。</a:t>
            </a:r>
            <a:endParaRPr lang="zh-CN" altLang="en-US" sz="2800" dirty="0" smtClean="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问题探究</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1"/>
            <a:ext cx="8229600" cy="4176464"/>
          </a:xfrm>
        </p:spPr>
        <p:txBody>
          <a:bodyPr>
            <a:normAutofit fontScale="92500" lnSpcReduction="20000"/>
          </a:bodyPr>
          <a:lstStyle/>
          <a:p>
            <a:pPr marL="0" indent="0">
              <a:lnSpc>
                <a:spcPct val="150000"/>
              </a:lnSpc>
              <a:buNone/>
            </a:pPr>
            <a:r>
              <a:rPr lang="en-US" altLang="zh-CN" sz="2800" dirty="0">
                <a:solidFill>
                  <a:srgbClr val="FF0000"/>
                </a:solidFill>
                <a:latin typeface="微软雅黑" panose="020B0503020204020204" pitchFamily="34" charset="-122"/>
                <a:ea typeface="微软雅黑" panose="020B0503020204020204" pitchFamily="34" charset="-122"/>
              </a:rPr>
              <a:t>1.</a:t>
            </a:r>
            <a:r>
              <a:rPr lang="zh-CN" altLang="zh-CN" sz="2800" dirty="0">
                <a:solidFill>
                  <a:srgbClr val="FF0000"/>
                </a:solidFill>
                <a:latin typeface="微软雅黑" panose="020B0503020204020204" pitchFamily="34" charset="-122"/>
                <a:ea typeface="微软雅黑" panose="020B0503020204020204" pitchFamily="34" charset="-122"/>
              </a:rPr>
              <a:t>以第一人称叙述所见所感</a:t>
            </a:r>
            <a:r>
              <a:rPr lang="zh-CN" altLang="zh-CN" sz="2800" dirty="0" smtClean="0">
                <a:solidFill>
                  <a:srgbClr val="FF0000"/>
                </a:solidFill>
                <a:latin typeface="微软雅黑" panose="020B0503020204020204" pitchFamily="34" charset="-122"/>
                <a:ea typeface="微软雅黑" panose="020B0503020204020204" pitchFamily="34" charset="-122"/>
              </a:rPr>
              <a:t>。</a:t>
            </a:r>
            <a:endParaRPr lang="en-US" altLang="zh-CN" sz="2800" dirty="0" smtClean="0">
              <a:solidFill>
                <a:srgbClr val="FF0000"/>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这</a:t>
            </a:r>
            <a:r>
              <a:rPr lang="zh-CN" altLang="zh-CN" sz="2800" dirty="0">
                <a:latin typeface="微软雅黑" panose="020B0503020204020204" pitchFamily="34" charset="-122"/>
                <a:ea typeface="微软雅黑" panose="020B0503020204020204" pitchFamily="34" charset="-122"/>
              </a:rPr>
              <a:t>首诗以第一人称的口吻叙事</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尽情渲染了老翁的不幸遭遇及其内心无法忍受的悲痛。</a:t>
            </a:r>
            <a:endParaRPr lang="zh-CN" altLang="zh-CN" sz="2800" dirty="0">
              <a:latin typeface="微软雅黑" panose="020B0503020204020204" pitchFamily="34" charset="-122"/>
              <a:ea typeface="微软雅黑" panose="020B0503020204020204" pitchFamily="34" charset="-122"/>
            </a:endParaRPr>
          </a:p>
          <a:p>
            <a:pPr marL="0" indent="0">
              <a:lnSpc>
                <a:spcPct val="150000"/>
              </a:lnSpc>
              <a:buNone/>
            </a:pPr>
            <a:r>
              <a:rPr lang="en-US" altLang="zh-CN" sz="2800" dirty="0">
                <a:solidFill>
                  <a:srgbClr val="FF0000"/>
                </a:solidFill>
                <a:latin typeface="微软雅黑" panose="020B0503020204020204" pitchFamily="34" charset="-122"/>
                <a:ea typeface="微软雅黑" panose="020B0503020204020204" pitchFamily="34" charset="-122"/>
              </a:rPr>
              <a:t>2.</a:t>
            </a:r>
            <a:r>
              <a:rPr lang="zh-CN" altLang="zh-CN" sz="2800" dirty="0">
                <a:solidFill>
                  <a:srgbClr val="FF0000"/>
                </a:solidFill>
                <a:latin typeface="微软雅黑" panose="020B0503020204020204" pitchFamily="34" charset="-122"/>
                <a:ea typeface="微软雅黑" panose="020B0503020204020204" pitchFamily="34" charset="-122"/>
              </a:rPr>
              <a:t>注重环境描写</a:t>
            </a:r>
            <a:r>
              <a:rPr lang="zh-CN" altLang="zh-CN" sz="2800" dirty="0" smtClean="0">
                <a:solidFill>
                  <a:srgbClr val="FF0000"/>
                </a:solidFill>
                <a:latin typeface="微软雅黑" panose="020B0503020204020204" pitchFamily="34" charset="-122"/>
                <a:ea typeface="微软雅黑" panose="020B0503020204020204" pitchFamily="34" charset="-122"/>
              </a:rPr>
              <a:t>。</a:t>
            </a:r>
            <a:endParaRPr lang="en-US" altLang="zh-CN" sz="2800" dirty="0" smtClean="0">
              <a:solidFill>
                <a:srgbClr val="FF0000"/>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兔从狗窦入</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雉从梁上飞”“中庭生旅谷</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井上生旅葵”等环境描写</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将老翁家中凄凉破败的景象生动形象地表现了出来。</a:t>
            </a:r>
            <a:endParaRPr lang="zh-CN" altLang="zh-CN" sz="2800" dirty="0">
              <a:latin typeface="微软雅黑" panose="020B0503020204020204" pitchFamily="34" charset="-122"/>
              <a:ea typeface="微软雅黑" panose="020B0503020204020204" pitchFamily="34" charset="-122"/>
            </a:endParaRPr>
          </a:p>
          <a:p>
            <a:pPr>
              <a:lnSpc>
                <a:spcPct val="150000"/>
              </a:lnSpc>
              <a:buNone/>
            </a:pPr>
            <a:endParaRPr lang="zh-CN" altLang="en-US" sz="2800" dirty="0" smtClean="0">
              <a:latin typeface="微软雅黑" panose="020B0503020204020204" pitchFamily="34" charset="-122"/>
              <a:ea typeface="微软雅黑" panose="020B0503020204020204" pitchFamily="34" charset="-122"/>
            </a:endParaRPr>
          </a:p>
          <a:p>
            <a:pPr>
              <a:buNone/>
            </a:pPr>
            <a:endParaRPr lang="zh-CN" altLang="en-US" sz="2800" dirty="0" smtClean="0">
              <a:latin typeface="微软雅黑" panose="020B0503020204020204" pitchFamily="34" charset="-122"/>
              <a:ea typeface="微软雅黑" panose="020B0503020204020204" pitchFamily="34" charset="-122"/>
            </a:endParaRPr>
          </a:p>
          <a:p>
            <a:pPr>
              <a:buNone/>
            </a:pPr>
            <a:endParaRPr lang="zh-CN" altLang="en-US" sz="2800" dirty="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写作特色</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5652</Words>
  <Application>WPS 演示</Application>
  <PresentationFormat>全屏显示(4:3)</PresentationFormat>
  <Paragraphs>495</Paragraphs>
  <Slides>53</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53</vt:i4>
      </vt:variant>
    </vt:vector>
  </HeadingPairs>
  <TitlesOfParts>
    <vt:vector size="72" baseType="lpstr">
      <vt:lpstr>Arial</vt:lpstr>
      <vt:lpstr>宋体</vt:lpstr>
      <vt:lpstr>Wingdings</vt:lpstr>
      <vt:lpstr>Times New Roman</vt:lpstr>
      <vt:lpstr>Franklin Gothic Medium</vt:lpstr>
      <vt:lpstr>黑体</vt:lpstr>
      <vt:lpstr>微软雅黑</vt:lpstr>
      <vt:lpstr>楷体_GB2312</vt:lpstr>
      <vt:lpstr>隶书</vt:lpstr>
      <vt:lpstr>华文仿宋</vt:lpstr>
      <vt:lpstr>Arial Unicode MS</vt:lpstr>
      <vt:lpstr>Calibri</vt:lpstr>
      <vt:lpstr>楷体</vt:lpstr>
      <vt:lpstr>Comic Sans MS</vt:lpstr>
      <vt:lpstr>华文新魏</vt:lpstr>
      <vt:lpstr>华文中宋</vt:lpstr>
      <vt:lpstr>新宋体</vt:lpstr>
      <vt:lpstr>仿宋</vt:lpstr>
      <vt:lpstr>Office 主题</vt:lpstr>
      <vt:lpstr>PowerPoint 演示文稿</vt:lpstr>
      <vt:lpstr>PowerPoint 演示文稿</vt:lpstr>
      <vt:lpstr>PowerPoint 演示文稿</vt:lpstr>
      <vt:lpstr>PowerPoint 演示文稿</vt:lpstr>
      <vt:lpstr>乐    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lirongjuan</dc:creator>
  <cp:lastModifiedBy>qw</cp:lastModifiedBy>
  <cp:revision>47</cp:revision>
  <dcterms:created xsi:type="dcterms:W3CDTF">2018-09-13T02:31:00Z</dcterms:created>
  <dcterms:modified xsi:type="dcterms:W3CDTF">2018-12-08T10:46:13Z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