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331" r:id="rId2"/>
    <p:sldId id="335" r:id="rId3"/>
    <p:sldId id="294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67" r:id="rId13"/>
    <p:sldId id="468" r:id="rId14"/>
    <p:sldId id="469" r:id="rId15"/>
    <p:sldId id="470" r:id="rId16"/>
    <p:sldId id="471" r:id="rId17"/>
    <p:sldId id="414" r:id="rId18"/>
    <p:sldId id="415" r:id="rId19"/>
    <p:sldId id="416" r:id="rId20"/>
    <p:sldId id="432" r:id="rId21"/>
    <p:sldId id="375" r:id="rId22"/>
    <p:sldId id="446" r:id="rId23"/>
    <p:sldId id="433" r:id="rId24"/>
    <p:sldId id="434" r:id="rId25"/>
    <p:sldId id="473" r:id="rId26"/>
    <p:sldId id="474" r:id="rId27"/>
    <p:sldId id="475" r:id="rId28"/>
    <p:sldId id="476" r:id="rId29"/>
    <p:sldId id="477" r:id="rId30"/>
    <p:sldId id="387" r:id="rId31"/>
    <p:sldId id="393" r:id="rId32"/>
    <p:sldId id="394" r:id="rId33"/>
    <p:sldId id="395" r:id="rId34"/>
    <p:sldId id="396" r:id="rId35"/>
    <p:sldId id="397" r:id="rId36"/>
    <p:sldId id="308" r:id="rId37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91" d="100"/>
          <a:sy n="91" d="100"/>
        </p:scale>
        <p:origin x="-996" y="-444"/>
      </p:cViewPr>
      <p:guideLst>
        <p:guide orient="horz" pos="211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仓耳青禾体-谷力 W04" panose="02020400000000000000" pitchFamily="18" charset="-122"/>
                <a:ea typeface="仓耳青禾体-谷力 W04" panose="020204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仓耳青禾体-谷力 W04" panose="02020400000000000000" pitchFamily="18" charset="-122"/>
                <a:ea typeface="仓耳青禾体-谷力 W04" panose="02020400000000000000" pitchFamily="18" charset="-122"/>
              </a:defRPr>
            </a:lvl1pPr>
          </a:lstStyle>
          <a:p>
            <a:fld id="{11577D22-AD28-43FC-8EB4-B134A7D334C3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仓耳青禾体-谷力 W04" panose="02020400000000000000" pitchFamily="18" charset="-122"/>
                <a:ea typeface="仓耳青禾体-谷力 W04" panose="020204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仓耳青禾体-谷力 W04" panose="02020400000000000000" pitchFamily="18" charset="-122"/>
                <a:ea typeface="仓耳青禾体-谷力 W04" panose="02020400000000000000" pitchFamily="18" charset="-122"/>
              </a:defRPr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96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仓耳青禾体-谷力 W04" panose="02020400000000000000" pitchFamily="18" charset="-122"/>
        <a:ea typeface="仓耳青禾体-谷力 W04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仓耳青禾体-谷力 W04" panose="02020400000000000000" pitchFamily="18" charset="-122"/>
        <a:ea typeface="仓耳青禾体-谷力 W04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仓耳青禾体-谷力 W04" panose="02020400000000000000" pitchFamily="18" charset="-122"/>
        <a:ea typeface="仓耳青禾体-谷力 W04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仓耳青禾体-谷力 W04" panose="02020400000000000000" pitchFamily="18" charset="-122"/>
        <a:ea typeface="仓耳青禾体-谷力 W04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仓耳青禾体-谷力 W04" panose="02020400000000000000" pitchFamily="18" charset="-122"/>
        <a:ea typeface="仓耳青禾体-谷力 W04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emf"/><Relationship Id="rId2" Type="http://schemas.openxmlformats.org/officeDocument/2006/relationships/tags" Target="../tags/tag2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emf"/><Relationship Id="rId12" Type="http://schemas.openxmlformats.org/officeDocument/2006/relationships/oleObject" Target="../embeddings/oleObject6.bin"/><Relationship Id="rId2" Type="http://schemas.openxmlformats.org/officeDocument/2006/relationships/tags" Target="../tags/tag2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emf"/><Relationship Id="rId5" Type="http://schemas.openxmlformats.org/officeDocument/2006/relationships/image" Target="../media/image3.png"/><Relationship Id="rId15" Type="http://schemas.openxmlformats.org/officeDocument/2006/relationships/image" Target="../media/image16.emf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.png"/><Relationship Id="rId9" Type="http://schemas.openxmlformats.org/officeDocument/2006/relationships/image" Target="../media/image13.emf"/><Relationship Id="rId1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11" Type="http://schemas.openxmlformats.org/officeDocument/2006/relationships/image" Target="../media/image19.png"/><Relationship Id="rId5" Type="http://schemas.openxmlformats.org/officeDocument/2006/relationships/oleObject" Target="../embeddings/Microsoft_Word_97_-_2003___1.doc"/><Relationship Id="rId10" Type="http://schemas.openxmlformats.org/officeDocument/2006/relationships/image" Target="../media/image18.emf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emf"/><Relationship Id="rId2" Type="http://schemas.openxmlformats.org/officeDocument/2006/relationships/tags" Target="../tags/tag2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emf"/><Relationship Id="rId2" Type="http://schemas.openxmlformats.org/officeDocument/2006/relationships/tags" Target="../tags/tag3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emf"/><Relationship Id="rId2" Type="http://schemas.openxmlformats.org/officeDocument/2006/relationships/tags" Target="../tags/tag3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emf"/><Relationship Id="rId2" Type="http://schemas.openxmlformats.org/officeDocument/2006/relationships/tags" Target="../tags/tag3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24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41.xml"/><Relationship Id="rId7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emf"/><Relationship Id="rId2" Type="http://schemas.openxmlformats.org/officeDocument/2006/relationships/tags" Target="../tags/tag4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8.emf"/><Relationship Id="rId5" Type="http://schemas.openxmlformats.org/officeDocument/2006/relationships/image" Target="../media/image3.png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2.png"/><Relationship Id="rId9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emf"/><Relationship Id="rId12" Type="http://schemas.openxmlformats.org/officeDocument/2006/relationships/image" Target="../media/image25.png"/><Relationship Id="rId2" Type="http://schemas.openxmlformats.org/officeDocument/2006/relationships/tags" Target="../tags/tag4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1.emf"/><Relationship Id="rId5" Type="http://schemas.openxmlformats.org/officeDocument/2006/relationships/image" Target="../media/image3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.png"/><Relationship Id="rId9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emf"/><Relationship Id="rId2" Type="http://schemas.openxmlformats.org/officeDocument/2006/relationships/tags" Target="../tags/tag4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emf"/><Relationship Id="rId2" Type="http://schemas.openxmlformats.org/officeDocument/2006/relationships/tags" Target="../tags/tag49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emf"/><Relationship Id="rId2" Type="http://schemas.openxmlformats.org/officeDocument/2006/relationships/tags" Target="../tags/tag50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emf"/><Relationship Id="rId2" Type="http://schemas.openxmlformats.org/officeDocument/2006/relationships/tags" Target="../tags/tag5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emf"/><Relationship Id="rId2" Type="http://schemas.openxmlformats.org/officeDocument/2006/relationships/tags" Target="../tags/tag5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8.png"/><Relationship Id="rId5" Type="http://schemas.openxmlformats.org/officeDocument/2006/relationships/tags" Target="../tags/tag10.xml"/><Relationship Id="rId10" Type="http://schemas.openxmlformats.org/officeDocument/2006/relationships/image" Target="../media/image7.png"/><Relationship Id="rId4" Type="http://schemas.openxmlformats.org/officeDocument/2006/relationships/tags" Target="../tags/tag9.xml"/><Relationship Id="rId9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emf"/><Relationship Id="rId2" Type="http://schemas.openxmlformats.org/officeDocument/2006/relationships/tags" Target="../tags/tag5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emf"/><Relationship Id="rId2" Type="http://schemas.openxmlformats.org/officeDocument/2006/relationships/tags" Target="../tags/tag54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emf"/><Relationship Id="rId2" Type="http://schemas.openxmlformats.org/officeDocument/2006/relationships/tags" Target="../tags/tag55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0.emf"/><Relationship Id="rId2" Type="http://schemas.openxmlformats.org/officeDocument/2006/relationships/tags" Target="../tags/tag5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emf"/><Relationship Id="rId2" Type="http://schemas.openxmlformats.org/officeDocument/2006/relationships/tags" Target="../tags/tag5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emf"/><Relationship Id="rId2" Type="http://schemas.openxmlformats.org/officeDocument/2006/relationships/tags" Target="../tags/tag58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3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8.png"/><Relationship Id="rId5" Type="http://schemas.openxmlformats.org/officeDocument/2006/relationships/tags" Target="../tags/tag16.xml"/><Relationship Id="rId10" Type="http://schemas.openxmlformats.org/officeDocument/2006/relationships/image" Target="../media/image7.png"/><Relationship Id="rId4" Type="http://schemas.openxmlformats.org/officeDocument/2006/relationships/tags" Target="../tags/tag15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.xml"/><Relationship Id="rId7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5" descr="E:\公众号PPT模板\图片2-1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81349" y="546479"/>
            <a:ext cx="2320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标点符号分类</a:t>
            </a:r>
            <a:endParaRPr lang="en-US" altLang="zh-CN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097168" name="标题 20971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1393" y="1068388"/>
            <a:ext cx="6923087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9033" name="内容占位符 1049032" descr="7b0a202020202262756c6c6574223a20227b5c2263617465676f727949645c223a31303031312c5c2274656d706c61746549645c223a32303233313334327d220a7d0a"/>
          <p:cNvSpPr/>
          <p:nvPr/>
        </p:nvSpPr>
        <p:spPr>
          <a:xfrm>
            <a:off x="1132840" y="2044065"/>
            <a:ext cx="8158163" cy="6572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defRPr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defRPr sz="28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defRPr sz="2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defRPr sz="2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defRPr sz="2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342900" lvl="0" indent="-342900" algn="l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Blip>
                <a:blip r:embed="rId9"/>
              </a:buBlip>
            </a:pPr>
            <a:r>
              <a:rPr lang="zh-CN" altLang="en-US" sz="2800" b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点号主要是表示语言中的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停顿</a:t>
            </a:r>
            <a:r>
              <a:rPr lang="zh-CN" altLang="en-US" sz="2800" b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语气</a:t>
            </a:r>
            <a:r>
              <a:rPr lang="zh-CN" altLang="en-US" sz="2800" b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zh-CN" sz="2800" b="1">
              <a:solidFill>
                <a:schemeClr val="accent3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graphicFrame>
        <p:nvGraphicFramePr>
          <p:cNvPr id="4194307" name="表格 419430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780" y="2607310"/>
          <a:ext cx="9770745" cy="1229042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096010"/>
                <a:gridCol w="1247140"/>
                <a:gridCol w="1304925"/>
                <a:gridCol w="1242060"/>
                <a:gridCol w="1229360"/>
                <a:gridCol w="1163320"/>
                <a:gridCol w="1248410"/>
                <a:gridCol w="1239520"/>
              </a:tblGrid>
              <a:tr h="62103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顿号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逗号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问号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叹号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冒号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2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9" name="表格 419430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33780" y="4496435"/>
          <a:ext cx="9300845" cy="2014855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320800"/>
                <a:gridCol w="1612900"/>
                <a:gridCol w="1551940"/>
                <a:gridCol w="1569085"/>
                <a:gridCol w="1694815"/>
                <a:gridCol w="1551305"/>
              </a:tblGrid>
              <a:tr h="81915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破折号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括号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书名号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省略号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46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（）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“”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24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备注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占两格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endParaRPr lang="en-US" altLang="zh-CN" sz="2800" b="1">
                        <a:solidFill>
                          <a:srgbClr val="000000"/>
                        </a:solidFill>
                        <a:latin typeface="黑体" panose="02010609060101010101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endParaRPr lang="en-US" altLang="zh-CN" sz="2800" b="1">
                        <a:solidFill>
                          <a:srgbClr val="000000"/>
                        </a:solidFill>
                        <a:latin typeface="黑体" panose="02010609060101010101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右左上角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0" i="0" u="none" kern="1200" baseline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ea"/>
                        </a:defRPr>
                      </a:lvl5pPr>
                    </a:lstStyle>
                    <a:p>
                      <a:pPr lvl="0" indent="-342900" algn="ctr" rtl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占两格</a:t>
                      </a:r>
                      <a:endParaRPr lang="en-US" altLang="en-US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9035" name="矩形 1049034" descr="7b0a202020202262756c6c6574223a20227b5c2263617465676f727949645c223a31303031312c5c2274656d706c61746549645c223a32303233313334327d220a7d0a"/>
          <p:cNvSpPr/>
          <p:nvPr/>
        </p:nvSpPr>
        <p:spPr>
          <a:xfrm>
            <a:off x="1132840" y="3904933"/>
            <a:ext cx="857250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>
            <a:spAutoFit/>
          </a:bodyPr>
          <a:lstStyle/>
          <a:p>
            <a:pPr indent="-342900">
              <a:buBlip>
                <a:blip r:embed="rId9"/>
              </a:buBlip>
            </a:pPr>
            <a:r>
              <a:rPr lang="zh-CN" altLang="en-US" sz="2800" b="1" baseline="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标号主要标明词语或句子的</a:t>
            </a:r>
            <a:r>
              <a:rPr lang="zh-CN" altLang="en-US" sz="2800" b="1" baseline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性质</a:t>
            </a:r>
            <a:r>
              <a:rPr lang="zh-CN" altLang="en-US" sz="2800" b="1" baseline="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和</a:t>
            </a:r>
            <a:r>
              <a:rPr lang="zh-CN" altLang="en-US" sz="2800" b="1" baseline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作用</a:t>
            </a:r>
            <a:r>
              <a:rPr lang="zh-CN" altLang="en-US" sz="2800" b="1" baseline="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4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4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4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9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4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4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4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94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9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033" grpId="0"/>
      <p:bldP spid="10490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2219"/>
            <a:chOff x="5907" y="806"/>
            <a:chExt cx="6692" cy="933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微点小练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72162" name="对象 1372161"/>
          <p:cNvGraphicFramePr>
            <a:graphicFrameLocks noChangeAspect="1"/>
          </p:cNvGraphicFramePr>
          <p:nvPr/>
        </p:nvGraphicFramePr>
        <p:xfrm>
          <a:off x="246698" y="1233170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698" y="1233170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163" name="对象 1372162"/>
          <p:cNvGraphicFramePr>
            <a:graphicFrameLocks noChangeAspect="1"/>
          </p:cNvGraphicFramePr>
          <p:nvPr/>
        </p:nvGraphicFramePr>
        <p:xfrm>
          <a:off x="247015" y="3984943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8" imgW="11512550" imgH="1524000" progId="Word.Document.8">
                  <p:embed/>
                </p:oleObj>
              </mc:Choice>
              <mc:Fallback>
                <p:oleObj r:id="rId8" imgW="11512550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015" y="3984943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8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24390" y="4422140"/>
            <a:ext cx="2117090" cy="22479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2219"/>
            <a:chOff x="5907" y="806"/>
            <a:chExt cx="6692" cy="933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微点小练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6402" name="对象 486401"/>
          <p:cNvGraphicFramePr>
            <a:graphicFrameLocks noChangeAspect="1"/>
          </p:cNvGraphicFramePr>
          <p:nvPr/>
        </p:nvGraphicFramePr>
        <p:xfrm>
          <a:off x="104458" y="1338580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458" y="1338580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6" name="对象 486405"/>
          <p:cNvGraphicFramePr>
            <a:graphicFrameLocks noChangeAspect="1"/>
          </p:cNvGraphicFramePr>
          <p:nvPr/>
        </p:nvGraphicFramePr>
        <p:xfrm>
          <a:off x="106045" y="2341880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8" imgW="11512550" imgH="1524000" progId="Word.Document.8">
                  <p:embed/>
                </p:oleObj>
              </mc:Choice>
              <mc:Fallback>
                <p:oleObj r:id="rId8" imgW="11512550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045" y="2341880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7" name="对象 486406"/>
          <p:cNvGraphicFramePr>
            <a:graphicFrameLocks noChangeAspect="1"/>
          </p:cNvGraphicFramePr>
          <p:nvPr/>
        </p:nvGraphicFramePr>
        <p:xfrm>
          <a:off x="106045" y="3997643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10" imgW="11512550" imgH="1524000" progId="Word.Document.8">
                  <p:embed/>
                </p:oleObj>
              </mc:Choice>
              <mc:Fallback>
                <p:oleObj r:id="rId10" imgW="11512550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045" y="3997643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3186" name="对象 1373185"/>
          <p:cNvGraphicFramePr>
            <a:graphicFrameLocks noChangeAspect="1"/>
          </p:cNvGraphicFramePr>
          <p:nvPr/>
        </p:nvGraphicFramePr>
        <p:xfrm>
          <a:off x="243205" y="461803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12" imgW="11472545" imgH="5175250" progId="Word.Document.8">
                  <p:embed/>
                </p:oleObj>
              </mc:Choice>
              <mc:Fallback>
                <p:oleObj r:id="rId12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205" y="461803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3188" name="对象 1373187"/>
          <p:cNvGraphicFramePr>
            <a:graphicFrameLocks noChangeAspect="1"/>
          </p:cNvGraphicFramePr>
          <p:nvPr/>
        </p:nvGraphicFramePr>
        <p:xfrm>
          <a:off x="203994" y="5586413"/>
          <a:ext cx="11722100" cy="1261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14" imgW="11534775" imgH="1238250" progId="Word.Document.8">
                  <p:embed/>
                </p:oleObj>
              </mc:Choice>
              <mc:Fallback>
                <p:oleObj r:id="rId14" imgW="11534775" imgH="1238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3994" y="5586413"/>
                        <a:ext cx="11722100" cy="1261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4706" name="对象 584705"/>
          <p:cNvGraphicFramePr>
            <a:graphicFrameLocks noChangeAspect="1"/>
          </p:cNvGraphicFramePr>
          <p:nvPr/>
        </p:nvGraphicFramePr>
        <p:xfrm>
          <a:off x="86043" y="-112395"/>
          <a:ext cx="11537950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5" imgW="11320145" imgH="5180330" progId="Word.Document.8">
                  <p:embed/>
                </p:oleObj>
              </mc:Choice>
              <mc:Fallback>
                <p:oleObj r:id="rId5" imgW="11320145" imgH="5180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043" y="-112395"/>
                        <a:ext cx="11537950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形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3215" y="-112395"/>
            <a:ext cx="7877810" cy="687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09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冒号的作用</a:t>
              </a:r>
            </a:p>
          </p:txBody>
        </p:sp>
      </p:grpSp>
      <p:graphicFrame>
        <p:nvGraphicFramePr>
          <p:cNvPr id="585730" name="对象 585729"/>
          <p:cNvGraphicFramePr>
            <a:graphicFrameLocks noChangeAspect="1"/>
          </p:cNvGraphicFramePr>
          <p:nvPr/>
        </p:nvGraphicFramePr>
        <p:xfrm>
          <a:off x="86360" y="4743133"/>
          <a:ext cx="11341100" cy="552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9" imgW="11344910" imgH="5525770" progId="Word.Document.8">
                  <p:embed/>
                </p:oleObj>
              </mc:Choice>
              <mc:Fallback>
                <p:oleObj r:id="rId9" imgW="11344910" imgH="55257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360" y="4743133"/>
                        <a:ext cx="11341100" cy="5522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3829050" y="1108075"/>
            <a:ext cx="7877810" cy="922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31400" y="516255"/>
            <a:ext cx="1128395" cy="16878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86754" name="对象 586753"/>
          <p:cNvGraphicFramePr>
            <a:graphicFrameLocks noChangeAspect="1"/>
          </p:cNvGraphicFramePr>
          <p:nvPr/>
        </p:nvGraphicFramePr>
        <p:xfrm>
          <a:off x="211773" y="1303020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6" imgW="11320145" imgH="5175250" progId="Word.Document.8">
                  <p:embed/>
                </p:oleObj>
              </mc:Choice>
              <mc:Fallback>
                <p:oleObj r:id="rId6" imgW="113201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773" y="1303020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冒号的作用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87610" y="5342255"/>
            <a:ext cx="1097915" cy="16421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88802" name="对象 588801"/>
          <p:cNvGraphicFramePr>
            <a:graphicFrameLocks noChangeAspect="1"/>
          </p:cNvGraphicFramePr>
          <p:nvPr/>
        </p:nvGraphicFramePr>
        <p:xfrm>
          <a:off x="242888" y="1411605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6" imgW="11320145" imgH="5175250" progId="Word.Document.8">
                  <p:embed/>
                </p:oleObj>
              </mc:Choice>
              <mc:Fallback>
                <p:oleObj r:id="rId6" imgW="113201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888" y="1411605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冒号的作用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7455" y="4869815"/>
            <a:ext cx="1128395" cy="16878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0642" name="对象 1520641"/>
          <p:cNvGraphicFramePr>
            <a:graphicFrameLocks noChangeAspect="1"/>
          </p:cNvGraphicFramePr>
          <p:nvPr/>
        </p:nvGraphicFramePr>
        <p:xfrm>
          <a:off x="246698" y="1388110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698" y="1388110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冒号的作用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7455" y="4869815"/>
            <a:ext cx="1128395" cy="16878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1666" name="对象 1521665"/>
          <p:cNvGraphicFramePr>
            <a:graphicFrameLocks noChangeAspect="1"/>
          </p:cNvGraphicFramePr>
          <p:nvPr/>
        </p:nvGraphicFramePr>
        <p:xfrm>
          <a:off x="242570" y="141509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570" y="141509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冒号的作用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7455" y="4869815"/>
            <a:ext cx="1128395" cy="16878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引号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523240" y="1123315"/>
            <a:ext cx="1138809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711200" algn="l" rtl="0" fontAlgn="auto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表示出文中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引用部分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的标点。引号的形式有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双引号“”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和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单引号‘’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两种。左侧的为前引号,右侧的为后引号。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2840" y="3308985"/>
            <a:ext cx="10869295" cy="932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① 毛主席教导我们说：“好好学习，天天向上。”</a:t>
            </a:r>
          </a:p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Wingdings" panose="05000000000000000000" charset="0"/>
              </a:rPr>
              <a:t></a:t>
            </a: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我联想到了唐朝贾岛的诗句：“只在此山中，云深不知处。”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33475" y="5761355"/>
            <a:ext cx="9967595" cy="932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① 他始终认为“数风流人物，还看今朝”。</a:t>
            </a:r>
          </a:p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Wingdings" panose="05000000000000000000" charset="0"/>
              </a:rPr>
              <a:t></a:t>
            </a: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写文章要做到“平字见奇，常字见险，陈字见新，朴字见色”。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2200275"/>
            <a:ext cx="11034395" cy="1052909"/>
            <a:chOff x="1485" y="3257"/>
            <a:chExt cx="17377" cy="1895"/>
          </a:xfrm>
        </p:grpSpPr>
        <p:sp>
          <p:nvSpPr>
            <p:cNvPr id="17" name="圆角矩形 16"/>
            <p:cNvSpPr/>
            <p:nvPr/>
          </p:nvSpPr>
          <p:spPr>
            <a:xfrm>
              <a:off x="1485" y="3282"/>
              <a:ext cx="17145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93" y="3503"/>
              <a:ext cx="1684" cy="1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71" y="3282"/>
              <a:ext cx="14491" cy="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直接、完全引用，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引文独自成句，意思完整，句末点号放在引号里面。</a:t>
              </a:r>
              <a:r>
                <a:rPr lang="zh-CN" altLang="en-US" sz="2400" spc="200">
                  <a:solidFill>
                    <a:srgbClr val="FF0000"/>
                  </a:solidFill>
                  <a:uFillTx/>
                  <a:latin typeface="兰米粗楷简体" panose="02000503000000000000" charset="-122"/>
                  <a:ea typeface="兰米粗楷简体" panose="02000503000000000000" charset="-122"/>
                </a:rPr>
                <a:t>（被引用的部分的标点，也要在引号之内）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4080" y="4335780"/>
            <a:ext cx="10685780" cy="1460858"/>
            <a:chOff x="1485" y="3253"/>
            <a:chExt cx="17144" cy="1946"/>
          </a:xfrm>
        </p:grpSpPr>
        <p:sp>
          <p:nvSpPr>
            <p:cNvPr id="25" name="圆角矩形 24"/>
            <p:cNvSpPr/>
            <p:nvPr/>
          </p:nvSpPr>
          <p:spPr>
            <a:xfrm>
              <a:off x="1485" y="3282"/>
              <a:ext cx="17144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15"/>
            <p:cNvSpPr/>
            <p:nvPr>
              <p:custDataLst>
                <p:tags r:id="rId2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69" y="3766"/>
              <a:ext cx="1684" cy="1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1" y="3253"/>
              <a:ext cx="14203" cy="1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间接、不完全引用时，引文不完整，或引文虽然完整，但只作为整句话的一部分</a:t>
              </a:r>
              <a:r>
                <a:rPr lang="zh-CN" altLang="en-US" sz="2400" spc="200">
                  <a:solidFill>
                    <a:srgbClr val="FF0000"/>
                  </a:solidFill>
                  <a:uFillTx/>
                  <a:latin typeface="兰米粗楷简体" panose="02000503000000000000" charset="-122"/>
                  <a:ea typeface="兰米粗楷简体" panose="02000503000000000000" charset="-122"/>
                </a:rPr>
                <a:t>（句末点号放在引号外或不使用引号，且前面不用冒号。）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8145" y="332105"/>
            <a:ext cx="833755" cy="7727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引号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523240" y="1123315"/>
            <a:ext cx="1138809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711200" algn="l" rtl="0" fontAlgn="auto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表示出文中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引用部分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的标点。引号的形式有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双引号“”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和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单引号‘’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两种。左侧的为前引号,右侧的为后引号。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33116" y="5947293"/>
            <a:ext cx="7826375" cy="511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 他说过，没人的时候关好门。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8355" y="4719014"/>
            <a:ext cx="9937115" cy="1117600"/>
            <a:chOff x="1485" y="3257"/>
            <a:chExt cx="17144" cy="1895"/>
          </a:xfrm>
        </p:grpSpPr>
        <p:sp>
          <p:nvSpPr>
            <p:cNvPr id="25" name="圆角矩形 24"/>
            <p:cNvSpPr/>
            <p:nvPr/>
          </p:nvSpPr>
          <p:spPr>
            <a:xfrm>
              <a:off x="1485" y="3282"/>
              <a:ext cx="17144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01" y="3487"/>
              <a:ext cx="1684" cy="1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04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23" y="3374"/>
              <a:ext cx="14203" cy="1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转述不用引号，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如果只把别人的话的大意说出，不照原样引述，</a:t>
              </a:r>
              <a:r>
                <a:rPr lang="zh-CN" altLang="en-US" sz="2800" spc="200">
                  <a:solidFill>
                    <a:srgbClr val="FF0000"/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不用引号。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8145" y="351790"/>
            <a:ext cx="833755" cy="77279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08355" y="2187934"/>
            <a:ext cx="10513060" cy="1079500"/>
            <a:chOff x="1485" y="3257"/>
            <a:chExt cx="17761" cy="1895"/>
          </a:xfrm>
        </p:grpSpPr>
        <p:sp>
          <p:nvSpPr>
            <p:cNvPr id="31" name="圆角矩形 26"/>
            <p:cNvSpPr/>
            <p:nvPr/>
          </p:nvSpPr>
          <p:spPr>
            <a:xfrm>
              <a:off x="1485" y="3282"/>
              <a:ext cx="17761" cy="1862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15"/>
            <p:cNvSpPr/>
            <p:nvPr>
              <p:custDataLst>
                <p:tags r:id="rId2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807" y="3593"/>
              <a:ext cx="1684" cy="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23" y="3274"/>
              <a:ext cx="14542" cy="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引语末的标点如果是</a:t>
              </a: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问号或感叹号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，那么即使作为作者话的组成部分一般也要保留。</a:t>
              </a:r>
              <a:endParaRPr lang="en-US" altLang="zh-CN" sz="2800" spc="200">
                <a:solidFill>
                  <a:srgbClr val="FF0000"/>
                </a:solidFill>
                <a:uFillTx/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63880" y="3349827"/>
            <a:ext cx="11347450" cy="12588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0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郭沫若在剧本里写婵娟骂宋玉：“你是没有骨气的文人！”上演时他自己在台下听，嫌这话不够味。有人提醒他把“是”改为“这”，“你这没骨气的文人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！</a:t>
            </a: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” 就够味。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引号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523875" y="1243965"/>
            <a:ext cx="1138809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711200" algn="l" rtl="0" fontAlgn="auto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表示出文中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引用部分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的标点。引号的形式有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双引号“”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和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单引号‘’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两种。左侧的为前引号,右侧的为后引号。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145" y="332105"/>
            <a:ext cx="833755" cy="772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8145" y="351790"/>
            <a:ext cx="833755" cy="7727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19423" y="3616659"/>
            <a:ext cx="10512527" cy="1079623"/>
            <a:chOff x="1485" y="3257"/>
            <a:chExt cx="18137" cy="1895"/>
          </a:xfrm>
        </p:grpSpPr>
        <p:sp>
          <p:nvSpPr>
            <p:cNvPr id="5" name="圆角矩形 4"/>
            <p:cNvSpPr/>
            <p:nvPr/>
          </p:nvSpPr>
          <p:spPr>
            <a:xfrm>
              <a:off x="1485" y="3282"/>
              <a:ext cx="17761" cy="1862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07" y="3593"/>
              <a:ext cx="1684" cy="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06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23" y="3274"/>
              <a:ext cx="15499" cy="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普通词语不能滥用引号。</a:t>
              </a:r>
              <a:r>
                <a:rPr lang="en-US" altLang="zh-CN" sz="2800" spc="200">
                  <a:solidFill>
                    <a:srgbClr val="FF0000"/>
                  </a:solidFill>
                  <a:uFillTx/>
                  <a:latin typeface="兰米粗楷简体" panose="02000503000000000000" charset="-122"/>
                  <a:ea typeface="兰米粗楷简体" panose="02000503000000000000" charset="-122"/>
                  <a:cs typeface="兰米粗楷简体" panose="02000503000000000000" charset="-122"/>
                </a:rPr>
                <a:t>(直接引用,突出强调,讽刺或否定,特定称谓,特殊含义)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9423" y="5144544"/>
            <a:ext cx="8444953" cy="702039"/>
            <a:chOff x="1485" y="3250"/>
            <a:chExt cx="18136" cy="1930"/>
          </a:xfrm>
        </p:grpSpPr>
        <p:sp>
          <p:nvSpPr>
            <p:cNvPr id="18" name="圆角矩形 17"/>
            <p:cNvSpPr/>
            <p:nvPr/>
          </p:nvSpPr>
          <p:spPr>
            <a:xfrm>
              <a:off x="1485" y="3250"/>
              <a:ext cx="9025" cy="1929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25" y="3406"/>
              <a:ext cx="1684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07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22" y="3375"/>
              <a:ext cx="15499" cy="1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加引范围要清。</a:t>
              </a:r>
              <a:endParaRPr lang="en-US" altLang="zh-CN" sz="2800" spc="200">
                <a:solidFill>
                  <a:srgbClr val="FF0000"/>
                </a:solidFill>
                <a:uFillTx/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133166" y="4829252"/>
            <a:ext cx="7012305" cy="1276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0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耿大妈对儿子说：“大成，见人该问好就问好，该行礼就行礼，别怕人笑话，俗话说：‘礼多人不怪嘛。’”</a:t>
            </a:r>
          </a:p>
          <a:p>
            <a:pPr marL="0" marR="0" lvl="0" indent="0" algn="l" defTabSz="914400" rtl="0" fontAlgn="base">
              <a:lnSpc>
                <a:spcPts val="30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(后单引号应在“怪”后。)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819423" y="2298289"/>
            <a:ext cx="8562241" cy="750953"/>
            <a:chOff x="1485" y="3257"/>
            <a:chExt cx="14772" cy="1980"/>
          </a:xfrm>
        </p:grpSpPr>
        <p:sp>
          <p:nvSpPr>
            <p:cNvPr id="34" name="圆角矩形 2"/>
            <p:cNvSpPr/>
            <p:nvPr/>
          </p:nvSpPr>
          <p:spPr>
            <a:xfrm>
              <a:off x="1485" y="3282"/>
              <a:ext cx="10134" cy="1862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15"/>
            <p:cNvSpPr/>
            <p:nvPr>
              <p:custDataLst>
                <p:tags r:id="rId2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07" y="3374"/>
              <a:ext cx="1684" cy="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05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427" y="3538"/>
              <a:ext cx="11830" cy="1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引中有引，</a:t>
              </a:r>
              <a:r>
                <a:rPr lang="zh-CN" altLang="en-US" sz="2800" spc="200">
                  <a:solidFill>
                    <a:srgbClr val="FF0000"/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外双里单。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0" y="2988911"/>
            <a:ext cx="14399664" cy="4829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 老师教导我们：“你们要学习鲁迅先生的“横眉冷对千夫指，俯首甘为孺子牛”的精神”。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839038" y="3814090"/>
            <a:ext cx="9615854" cy="3390900"/>
          </a:xfrm>
          <a:prstGeom prst="rect">
            <a:avLst/>
          </a:prstGeom>
        </p:spPr>
      </p:pic>
      <p:sp>
        <p:nvSpPr>
          <p:cNvPr id="6" name="išḷíďè"/>
          <p:cNvSpPr/>
          <p:nvPr/>
        </p:nvSpPr>
        <p:spPr>
          <a:xfrm>
            <a:off x="1570518" y="3375889"/>
            <a:ext cx="629989" cy="62998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2000">
              <a:solidFill>
                <a:srgbClr val="FFFFFF"/>
              </a:solidFill>
            </a:endParaRPr>
          </a:p>
        </p:txBody>
      </p:sp>
      <p:sp>
        <p:nvSpPr>
          <p:cNvPr id="9" name="ïsļíḑè"/>
          <p:cNvSpPr/>
          <p:nvPr/>
        </p:nvSpPr>
        <p:spPr bwMode="auto">
          <a:xfrm>
            <a:off x="3177771" y="4660464"/>
            <a:ext cx="770277" cy="628670"/>
          </a:xfrm>
          <a:custGeom>
            <a:avLst/>
            <a:gdLst>
              <a:gd name="connsiteX0" fmla="*/ 130130 w 508000"/>
              <a:gd name="connsiteY0" fmla="*/ 314926 h 414610"/>
              <a:gd name="connsiteX1" fmla="*/ 207920 w 508000"/>
              <a:gd name="connsiteY1" fmla="*/ 327583 h 414610"/>
              <a:gd name="connsiteX2" fmla="*/ 52339 w 508000"/>
              <a:gd name="connsiteY2" fmla="*/ 327583 h 414610"/>
              <a:gd name="connsiteX3" fmla="*/ 130130 w 508000"/>
              <a:gd name="connsiteY3" fmla="*/ 314926 h 414610"/>
              <a:gd name="connsiteX4" fmla="*/ 130130 w 508000"/>
              <a:gd name="connsiteY4" fmla="*/ 243364 h 414610"/>
              <a:gd name="connsiteX5" fmla="*/ 207920 w 508000"/>
              <a:gd name="connsiteY5" fmla="*/ 255534 h 414610"/>
              <a:gd name="connsiteX6" fmla="*/ 52339 w 508000"/>
              <a:gd name="connsiteY6" fmla="*/ 255534 h 414610"/>
              <a:gd name="connsiteX7" fmla="*/ 130130 w 508000"/>
              <a:gd name="connsiteY7" fmla="*/ 243364 h 414610"/>
              <a:gd name="connsiteX8" fmla="*/ 372875 w 508000"/>
              <a:gd name="connsiteY8" fmla="*/ 242403 h 414610"/>
              <a:gd name="connsiteX9" fmla="*/ 400550 w 508000"/>
              <a:gd name="connsiteY9" fmla="*/ 259928 h 414610"/>
              <a:gd name="connsiteX10" fmla="*/ 428226 w 508000"/>
              <a:gd name="connsiteY10" fmla="*/ 242403 h 414610"/>
              <a:gd name="connsiteX11" fmla="*/ 457843 w 508000"/>
              <a:gd name="connsiteY11" fmla="*/ 271124 h 414610"/>
              <a:gd name="connsiteX12" fmla="*/ 451532 w 508000"/>
              <a:gd name="connsiteY12" fmla="*/ 293030 h 414610"/>
              <a:gd name="connsiteX13" fmla="*/ 400550 w 508000"/>
              <a:gd name="connsiteY13" fmla="*/ 335382 h 414610"/>
              <a:gd name="connsiteX14" fmla="*/ 349569 w 508000"/>
              <a:gd name="connsiteY14" fmla="*/ 293030 h 414610"/>
              <a:gd name="connsiteX15" fmla="*/ 343258 w 508000"/>
              <a:gd name="connsiteY15" fmla="*/ 271124 h 414610"/>
              <a:gd name="connsiteX16" fmla="*/ 372875 w 508000"/>
              <a:gd name="connsiteY16" fmla="*/ 242403 h 414610"/>
              <a:gd name="connsiteX17" fmla="*/ 130130 w 508000"/>
              <a:gd name="connsiteY17" fmla="*/ 171315 h 414610"/>
              <a:gd name="connsiteX18" fmla="*/ 207920 w 508000"/>
              <a:gd name="connsiteY18" fmla="*/ 183972 h 414610"/>
              <a:gd name="connsiteX19" fmla="*/ 52339 w 508000"/>
              <a:gd name="connsiteY19" fmla="*/ 183972 h 414610"/>
              <a:gd name="connsiteX20" fmla="*/ 130130 w 508000"/>
              <a:gd name="connsiteY20" fmla="*/ 171315 h 414610"/>
              <a:gd name="connsiteX21" fmla="*/ 130130 w 508000"/>
              <a:gd name="connsiteY21" fmla="*/ 99753 h 414610"/>
              <a:gd name="connsiteX22" fmla="*/ 207920 w 508000"/>
              <a:gd name="connsiteY22" fmla="*/ 112410 h 414610"/>
              <a:gd name="connsiteX23" fmla="*/ 52339 w 508000"/>
              <a:gd name="connsiteY23" fmla="*/ 112410 h 414610"/>
              <a:gd name="connsiteX24" fmla="*/ 130130 w 508000"/>
              <a:gd name="connsiteY24" fmla="*/ 99753 h 414610"/>
              <a:gd name="connsiteX25" fmla="*/ 322230 w 508000"/>
              <a:gd name="connsiteY25" fmla="*/ 85796 h 414610"/>
              <a:gd name="connsiteX26" fmla="*/ 349955 w 508000"/>
              <a:gd name="connsiteY26" fmla="*/ 102810 h 414610"/>
              <a:gd name="connsiteX27" fmla="*/ 378166 w 508000"/>
              <a:gd name="connsiteY27" fmla="*/ 85796 h 414610"/>
              <a:gd name="connsiteX28" fmla="*/ 407350 w 508000"/>
              <a:gd name="connsiteY28" fmla="*/ 114478 h 414610"/>
              <a:gd name="connsiteX29" fmla="*/ 401026 w 508000"/>
              <a:gd name="connsiteY29" fmla="*/ 136353 h 414610"/>
              <a:gd name="connsiteX30" fmla="*/ 349955 w 508000"/>
              <a:gd name="connsiteY30" fmla="*/ 178160 h 414610"/>
              <a:gd name="connsiteX31" fmla="*/ 298884 w 508000"/>
              <a:gd name="connsiteY31" fmla="*/ 136353 h 414610"/>
              <a:gd name="connsiteX32" fmla="*/ 292560 w 508000"/>
              <a:gd name="connsiteY32" fmla="*/ 114478 h 414610"/>
              <a:gd name="connsiteX33" fmla="*/ 322230 w 508000"/>
              <a:gd name="connsiteY33" fmla="*/ 85796 h 414610"/>
              <a:gd name="connsiteX34" fmla="*/ 378205 w 508000"/>
              <a:gd name="connsiteY34" fmla="*/ 28711 h 414610"/>
              <a:gd name="connsiteX35" fmla="*/ 284869 w 508000"/>
              <a:gd name="connsiteY35" fmla="*/ 39904 h 414610"/>
              <a:gd name="connsiteX36" fmla="*/ 268827 w 508000"/>
              <a:gd name="connsiteY36" fmla="*/ 58882 h 414610"/>
              <a:gd name="connsiteX37" fmla="*/ 268827 w 508000"/>
              <a:gd name="connsiteY37" fmla="*/ 369840 h 414610"/>
              <a:gd name="connsiteX38" fmla="*/ 284869 w 508000"/>
              <a:gd name="connsiteY38" fmla="*/ 386385 h 414610"/>
              <a:gd name="connsiteX39" fmla="*/ 377233 w 508000"/>
              <a:gd name="connsiteY39" fmla="*/ 382979 h 414610"/>
              <a:gd name="connsiteX40" fmla="*/ 471541 w 508000"/>
              <a:gd name="connsiteY40" fmla="*/ 386385 h 414610"/>
              <a:gd name="connsiteX41" fmla="*/ 487583 w 508000"/>
              <a:gd name="connsiteY41" fmla="*/ 369840 h 414610"/>
              <a:gd name="connsiteX42" fmla="*/ 487583 w 508000"/>
              <a:gd name="connsiteY42" fmla="*/ 58882 h 414610"/>
              <a:gd name="connsiteX43" fmla="*/ 471541 w 508000"/>
              <a:gd name="connsiteY43" fmla="*/ 39904 h 414610"/>
              <a:gd name="connsiteX44" fmla="*/ 378205 w 508000"/>
              <a:gd name="connsiteY44" fmla="*/ 28711 h 414610"/>
              <a:gd name="connsiteX45" fmla="*/ 129795 w 508000"/>
              <a:gd name="connsiteY45" fmla="*/ 28711 h 414610"/>
              <a:gd name="connsiteX46" fmla="*/ 36459 w 508000"/>
              <a:gd name="connsiteY46" fmla="*/ 39904 h 414610"/>
              <a:gd name="connsiteX47" fmla="*/ 20417 w 508000"/>
              <a:gd name="connsiteY47" fmla="*/ 58882 h 414610"/>
              <a:gd name="connsiteX48" fmla="*/ 20417 w 508000"/>
              <a:gd name="connsiteY48" fmla="*/ 369840 h 414610"/>
              <a:gd name="connsiteX49" fmla="*/ 36459 w 508000"/>
              <a:gd name="connsiteY49" fmla="*/ 386385 h 414610"/>
              <a:gd name="connsiteX50" fmla="*/ 128823 w 508000"/>
              <a:gd name="connsiteY50" fmla="*/ 382979 h 414610"/>
              <a:gd name="connsiteX51" fmla="*/ 222645 w 508000"/>
              <a:gd name="connsiteY51" fmla="*/ 386385 h 414610"/>
              <a:gd name="connsiteX52" fmla="*/ 239173 w 508000"/>
              <a:gd name="connsiteY52" fmla="*/ 369840 h 414610"/>
              <a:gd name="connsiteX53" fmla="*/ 239173 w 508000"/>
              <a:gd name="connsiteY53" fmla="*/ 58882 h 414610"/>
              <a:gd name="connsiteX54" fmla="*/ 223131 w 508000"/>
              <a:gd name="connsiteY54" fmla="*/ 39904 h 414610"/>
              <a:gd name="connsiteX55" fmla="*/ 129795 w 508000"/>
              <a:gd name="connsiteY55" fmla="*/ 28711 h 414610"/>
              <a:gd name="connsiteX56" fmla="*/ 126878 w 508000"/>
              <a:gd name="connsiteY56" fmla="*/ 0 h 414610"/>
              <a:gd name="connsiteX57" fmla="*/ 254243 w 508000"/>
              <a:gd name="connsiteY57" fmla="*/ 11679 h 414610"/>
              <a:gd name="connsiteX58" fmla="*/ 381122 w 508000"/>
              <a:gd name="connsiteY58" fmla="*/ 0 h 414610"/>
              <a:gd name="connsiteX59" fmla="*/ 489041 w 508000"/>
              <a:gd name="connsiteY59" fmla="*/ 13139 h 414610"/>
              <a:gd name="connsiteX60" fmla="*/ 508000 w 508000"/>
              <a:gd name="connsiteY60" fmla="*/ 35038 h 414610"/>
              <a:gd name="connsiteX61" fmla="*/ 508000 w 508000"/>
              <a:gd name="connsiteY61" fmla="*/ 395631 h 414610"/>
              <a:gd name="connsiteX62" fmla="*/ 489041 w 508000"/>
              <a:gd name="connsiteY62" fmla="*/ 414610 h 414610"/>
              <a:gd name="connsiteX63" fmla="*/ 379663 w 508000"/>
              <a:gd name="connsiteY63" fmla="*/ 410717 h 414610"/>
              <a:gd name="connsiteX64" fmla="*/ 125906 w 508000"/>
              <a:gd name="connsiteY64" fmla="*/ 410717 h 414610"/>
              <a:gd name="connsiteX65" fmla="*/ 18959 w 508000"/>
              <a:gd name="connsiteY65" fmla="*/ 414610 h 414610"/>
              <a:gd name="connsiteX66" fmla="*/ 0 w 508000"/>
              <a:gd name="connsiteY66" fmla="*/ 395631 h 414610"/>
              <a:gd name="connsiteX67" fmla="*/ 0 w 508000"/>
              <a:gd name="connsiteY67" fmla="*/ 35038 h 414610"/>
              <a:gd name="connsiteX68" fmla="*/ 18959 w 508000"/>
              <a:gd name="connsiteY68" fmla="*/ 13139 h 414610"/>
              <a:gd name="connsiteX69" fmla="*/ 126878 w 508000"/>
              <a:gd name="connsiteY69" fmla="*/ 0 h 41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08000" h="414609">
                <a:moveTo>
                  <a:pt x="130130" y="314926"/>
                </a:moveTo>
                <a:cubicBezTo>
                  <a:pt x="183610" y="314926"/>
                  <a:pt x="207920" y="327583"/>
                  <a:pt x="207920" y="327583"/>
                </a:cubicBezTo>
                <a:lnTo>
                  <a:pt x="52339" y="327583"/>
                </a:lnTo>
                <a:cubicBezTo>
                  <a:pt x="52339" y="327583"/>
                  <a:pt x="76649" y="314926"/>
                  <a:pt x="130130" y="314926"/>
                </a:cubicBezTo>
                <a:close/>
                <a:moveTo>
                  <a:pt x="130130" y="243364"/>
                </a:moveTo>
                <a:cubicBezTo>
                  <a:pt x="183610" y="243364"/>
                  <a:pt x="207920" y="255534"/>
                  <a:pt x="207920" y="255534"/>
                </a:cubicBezTo>
                <a:lnTo>
                  <a:pt x="52339" y="255534"/>
                </a:lnTo>
                <a:cubicBezTo>
                  <a:pt x="52339" y="255534"/>
                  <a:pt x="76649" y="243364"/>
                  <a:pt x="130130" y="243364"/>
                </a:cubicBezTo>
                <a:close/>
                <a:moveTo>
                  <a:pt x="372875" y="242403"/>
                </a:moveTo>
                <a:cubicBezTo>
                  <a:pt x="388898" y="242403"/>
                  <a:pt x="398608" y="259928"/>
                  <a:pt x="400550" y="259928"/>
                </a:cubicBezTo>
                <a:cubicBezTo>
                  <a:pt x="402978" y="259928"/>
                  <a:pt x="412689" y="242403"/>
                  <a:pt x="428226" y="242403"/>
                </a:cubicBezTo>
                <a:cubicBezTo>
                  <a:pt x="444249" y="242403"/>
                  <a:pt x="456872" y="255547"/>
                  <a:pt x="457843" y="271124"/>
                </a:cubicBezTo>
                <a:cubicBezTo>
                  <a:pt x="458329" y="280374"/>
                  <a:pt x="455416" y="287189"/>
                  <a:pt x="451532" y="293030"/>
                </a:cubicBezTo>
                <a:cubicBezTo>
                  <a:pt x="443277" y="305687"/>
                  <a:pt x="408319" y="335382"/>
                  <a:pt x="400550" y="335382"/>
                </a:cubicBezTo>
                <a:cubicBezTo>
                  <a:pt x="393267" y="335382"/>
                  <a:pt x="357824" y="305687"/>
                  <a:pt x="349569" y="293030"/>
                </a:cubicBezTo>
                <a:cubicBezTo>
                  <a:pt x="345685" y="287189"/>
                  <a:pt x="342772" y="280374"/>
                  <a:pt x="343258" y="271124"/>
                </a:cubicBezTo>
                <a:cubicBezTo>
                  <a:pt x="344229" y="255547"/>
                  <a:pt x="356852" y="242403"/>
                  <a:pt x="372875" y="242403"/>
                </a:cubicBezTo>
                <a:close/>
                <a:moveTo>
                  <a:pt x="130130" y="171315"/>
                </a:moveTo>
                <a:cubicBezTo>
                  <a:pt x="183610" y="171315"/>
                  <a:pt x="207920" y="183972"/>
                  <a:pt x="207920" y="183972"/>
                </a:cubicBezTo>
                <a:lnTo>
                  <a:pt x="52339" y="183972"/>
                </a:lnTo>
                <a:cubicBezTo>
                  <a:pt x="52339" y="183972"/>
                  <a:pt x="76649" y="171315"/>
                  <a:pt x="130130" y="171315"/>
                </a:cubicBezTo>
                <a:close/>
                <a:moveTo>
                  <a:pt x="130130" y="99753"/>
                </a:moveTo>
                <a:cubicBezTo>
                  <a:pt x="183610" y="99753"/>
                  <a:pt x="207920" y="112410"/>
                  <a:pt x="207920" y="112410"/>
                </a:cubicBezTo>
                <a:lnTo>
                  <a:pt x="52339" y="112410"/>
                </a:lnTo>
                <a:cubicBezTo>
                  <a:pt x="52339" y="112410"/>
                  <a:pt x="76649" y="99753"/>
                  <a:pt x="130130" y="99753"/>
                </a:cubicBezTo>
                <a:close/>
                <a:moveTo>
                  <a:pt x="322230" y="85796"/>
                </a:moveTo>
                <a:cubicBezTo>
                  <a:pt x="338768" y="85796"/>
                  <a:pt x="348009" y="102810"/>
                  <a:pt x="349955" y="102810"/>
                </a:cubicBezTo>
                <a:cubicBezTo>
                  <a:pt x="352387" y="102810"/>
                  <a:pt x="362115" y="85796"/>
                  <a:pt x="378166" y="85796"/>
                </a:cubicBezTo>
                <a:cubicBezTo>
                  <a:pt x="393731" y="85796"/>
                  <a:pt x="406863" y="98435"/>
                  <a:pt x="407350" y="114478"/>
                </a:cubicBezTo>
                <a:cubicBezTo>
                  <a:pt x="407836" y="123228"/>
                  <a:pt x="405404" y="130034"/>
                  <a:pt x="401026" y="136353"/>
                </a:cubicBezTo>
                <a:cubicBezTo>
                  <a:pt x="392758" y="148992"/>
                  <a:pt x="357737" y="178160"/>
                  <a:pt x="349955" y="178160"/>
                </a:cubicBezTo>
                <a:cubicBezTo>
                  <a:pt x="342659" y="178160"/>
                  <a:pt x="307152" y="148506"/>
                  <a:pt x="298884" y="136353"/>
                </a:cubicBezTo>
                <a:cubicBezTo>
                  <a:pt x="294992" y="130034"/>
                  <a:pt x="292074" y="123228"/>
                  <a:pt x="292560" y="114478"/>
                </a:cubicBezTo>
                <a:cubicBezTo>
                  <a:pt x="293533" y="98435"/>
                  <a:pt x="306666" y="85796"/>
                  <a:pt x="322230" y="85796"/>
                </a:cubicBezTo>
                <a:close/>
                <a:moveTo>
                  <a:pt x="378205" y="28711"/>
                </a:moveTo>
                <a:cubicBezTo>
                  <a:pt x="319870" y="28711"/>
                  <a:pt x="284869" y="39904"/>
                  <a:pt x="284869" y="39904"/>
                </a:cubicBezTo>
                <a:cubicBezTo>
                  <a:pt x="276119" y="41364"/>
                  <a:pt x="268827" y="50123"/>
                  <a:pt x="268827" y="58882"/>
                </a:cubicBezTo>
                <a:cubicBezTo>
                  <a:pt x="268827" y="58882"/>
                  <a:pt x="268827" y="58882"/>
                  <a:pt x="268827" y="369840"/>
                </a:cubicBezTo>
                <a:cubicBezTo>
                  <a:pt x="268827" y="378599"/>
                  <a:pt x="276119" y="386385"/>
                  <a:pt x="284869" y="386385"/>
                </a:cubicBezTo>
                <a:cubicBezTo>
                  <a:pt x="284869" y="386385"/>
                  <a:pt x="320842" y="382979"/>
                  <a:pt x="377233" y="382979"/>
                </a:cubicBezTo>
                <a:cubicBezTo>
                  <a:pt x="437026" y="382979"/>
                  <a:pt x="435567" y="386385"/>
                  <a:pt x="471541" y="386385"/>
                </a:cubicBezTo>
                <a:cubicBezTo>
                  <a:pt x="480291" y="386385"/>
                  <a:pt x="487583" y="378599"/>
                  <a:pt x="487583" y="369840"/>
                </a:cubicBezTo>
                <a:lnTo>
                  <a:pt x="487583" y="58882"/>
                </a:lnTo>
                <a:cubicBezTo>
                  <a:pt x="487583" y="50123"/>
                  <a:pt x="480291" y="41364"/>
                  <a:pt x="471541" y="39904"/>
                </a:cubicBezTo>
                <a:cubicBezTo>
                  <a:pt x="471541" y="39904"/>
                  <a:pt x="436540" y="28711"/>
                  <a:pt x="378205" y="28711"/>
                </a:cubicBezTo>
                <a:close/>
                <a:moveTo>
                  <a:pt x="129795" y="28711"/>
                </a:moveTo>
                <a:cubicBezTo>
                  <a:pt x="71460" y="28711"/>
                  <a:pt x="36459" y="39904"/>
                  <a:pt x="36459" y="39904"/>
                </a:cubicBezTo>
                <a:cubicBezTo>
                  <a:pt x="27709" y="41364"/>
                  <a:pt x="20417" y="50123"/>
                  <a:pt x="20417" y="58882"/>
                </a:cubicBezTo>
                <a:cubicBezTo>
                  <a:pt x="20417" y="58882"/>
                  <a:pt x="20417" y="58882"/>
                  <a:pt x="20417" y="369840"/>
                </a:cubicBezTo>
                <a:cubicBezTo>
                  <a:pt x="20417" y="378599"/>
                  <a:pt x="27709" y="386385"/>
                  <a:pt x="36459" y="386385"/>
                </a:cubicBezTo>
                <a:cubicBezTo>
                  <a:pt x="36459" y="386385"/>
                  <a:pt x="72433" y="382979"/>
                  <a:pt x="128823" y="382979"/>
                </a:cubicBezTo>
                <a:cubicBezTo>
                  <a:pt x="188616" y="382979"/>
                  <a:pt x="187158" y="386385"/>
                  <a:pt x="222645" y="386385"/>
                </a:cubicBezTo>
                <a:cubicBezTo>
                  <a:pt x="231881" y="386385"/>
                  <a:pt x="239173" y="378599"/>
                  <a:pt x="239173" y="369840"/>
                </a:cubicBezTo>
                <a:lnTo>
                  <a:pt x="239173" y="58882"/>
                </a:lnTo>
                <a:cubicBezTo>
                  <a:pt x="239173" y="50123"/>
                  <a:pt x="231881" y="41364"/>
                  <a:pt x="223131" y="39904"/>
                </a:cubicBezTo>
                <a:cubicBezTo>
                  <a:pt x="223131" y="39904"/>
                  <a:pt x="188130" y="28711"/>
                  <a:pt x="129795" y="28711"/>
                </a:cubicBezTo>
                <a:close/>
                <a:moveTo>
                  <a:pt x="126878" y="0"/>
                </a:moveTo>
                <a:cubicBezTo>
                  <a:pt x="160907" y="0"/>
                  <a:pt x="240632" y="11679"/>
                  <a:pt x="254243" y="11679"/>
                </a:cubicBezTo>
                <a:cubicBezTo>
                  <a:pt x="277091" y="11679"/>
                  <a:pt x="347093" y="0"/>
                  <a:pt x="381122" y="0"/>
                </a:cubicBezTo>
                <a:cubicBezTo>
                  <a:pt x="448693" y="0"/>
                  <a:pt x="489041" y="13139"/>
                  <a:pt x="489041" y="13139"/>
                </a:cubicBezTo>
                <a:cubicBezTo>
                  <a:pt x="499250" y="15086"/>
                  <a:pt x="508000" y="24818"/>
                  <a:pt x="508000" y="35038"/>
                </a:cubicBezTo>
                <a:cubicBezTo>
                  <a:pt x="508000" y="35038"/>
                  <a:pt x="508000" y="35038"/>
                  <a:pt x="508000" y="395631"/>
                </a:cubicBezTo>
                <a:cubicBezTo>
                  <a:pt x="508000" y="406337"/>
                  <a:pt x="499250" y="414610"/>
                  <a:pt x="489041" y="414610"/>
                </a:cubicBezTo>
                <a:cubicBezTo>
                  <a:pt x="447234" y="414610"/>
                  <a:pt x="449179" y="410717"/>
                  <a:pt x="379663" y="410717"/>
                </a:cubicBezTo>
                <a:cubicBezTo>
                  <a:pt x="379663" y="410717"/>
                  <a:pt x="379663" y="410717"/>
                  <a:pt x="125906" y="410717"/>
                </a:cubicBezTo>
                <a:cubicBezTo>
                  <a:pt x="60279" y="410717"/>
                  <a:pt x="18959" y="414610"/>
                  <a:pt x="18959" y="414610"/>
                </a:cubicBezTo>
                <a:cubicBezTo>
                  <a:pt x="8750" y="414610"/>
                  <a:pt x="0" y="406337"/>
                  <a:pt x="0" y="395631"/>
                </a:cubicBezTo>
                <a:cubicBezTo>
                  <a:pt x="0" y="395631"/>
                  <a:pt x="0" y="395631"/>
                  <a:pt x="0" y="35038"/>
                </a:cubicBezTo>
                <a:cubicBezTo>
                  <a:pt x="0" y="24818"/>
                  <a:pt x="8264" y="15086"/>
                  <a:pt x="18959" y="13139"/>
                </a:cubicBezTo>
                <a:cubicBezTo>
                  <a:pt x="18959" y="13139"/>
                  <a:pt x="59307" y="0"/>
                  <a:pt x="126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1" name="文本框 10"/>
          <p:cNvSpPr txBox="1"/>
          <p:nvPr/>
        </p:nvSpPr>
        <p:spPr>
          <a:xfrm>
            <a:off x="2200507" y="2026738"/>
            <a:ext cx="2638531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13800" ker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3800" kern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íṥ1ídè"/>
          <p:cNvSpPr/>
          <p:nvPr/>
        </p:nvSpPr>
        <p:spPr bwMode="auto">
          <a:xfrm>
            <a:off x="1127760" y="2894602"/>
            <a:ext cx="358288" cy="3582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仓耳青禾体-谷力 W04" panose="02020400000000000000" pitchFamily="18" charset="-122"/>
            </a:endParaRPr>
          </a:p>
        </p:txBody>
      </p:sp>
      <p:sp>
        <p:nvSpPr>
          <p:cNvPr id="22" name="íṥ1ídè"/>
          <p:cNvSpPr/>
          <p:nvPr/>
        </p:nvSpPr>
        <p:spPr bwMode="auto">
          <a:xfrm>
            <a:off x="5300165" y="3157179"/>
            <a:ext cx="175051" cy="175051"/>
          </a:xfrm>
          <a:prstGeom prst="ellipse">
            <a:avLst/>
          </a:prstGeom>
          <a:solidFill>
            <a:srgbClr val="789FD9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仓耳青禾体-谷力 W04" panose="02020400000000000000" pitchFamily="18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4219547">
            <a:off x="-1740926" y="-2623899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5" descr="E:\公众号PPT模板\图片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89505" flipH="1">
            <a:off x="3738139" y="2246716"/>
            <a:ext cx="1343659" cy="2073464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474757" y="2612735"/>
            <a:ext cx="43738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冒号和引号</a:t>
            </a:r>
          </a:p>
        </p:txBody>
      </p:sp>
      <p:pic>
        <p:nvPicPr>
          <p:cNvPr id="15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02216" y="3813721"/>
            <a:ext cx="1911475" cy="254068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引号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523875" y="1243965"/>
            <a:ext cx="1138809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711200" algn="l" rtl="0" fontAlgn="auto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表示出文中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引用部分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的标点。引号的形式有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双引号“”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和</a:t>
            </a:r>
            <a:r>
              <a:rPr lang="en-US" sz="2800" b="0" i="0" u="none" strike="noStrike" cap="none">
                <a:solidFill>
                  <a:schemeClr val="accent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单引号‘’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两种。左侧的为前引号,右侧的为后引号。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8145" y="332105"/>
            <a:ext cx="833755" cy="7727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66545" y="3912870"/>
            <a:ext cx="5749925" cy="1235075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ts val="4460"/>
              </a:lnSpc>
            </a:pPr>
            <a:r>
              <a:rPr lang="zh-CN" altLang="en-US" sz="2800" noProof="1">
                <a:latin typeface="等线"/>
                <a:ea typeface="等线" panose="02010600030101010101" charset="-122"/>
                <a:cs typeface="等线" panose="02010600030101010101" charset="-122"/>
              </a:rPr>
              <a:t>引用之语未独立，标点符号</a:t>
            </a:r>
            <a:r>
              <a:rPr lang="zh-CN" altLang="en-US" sz="2800" noProof="1">
                <a:solidFill>
                  <a:srgbClr val="FF0000"/>
                </a:solidFill>
                <a:latin typeface="等线"/>
                <a:ea typeface="等线" panose="02010600030101010101" charset="-122"/>
                <a:cs typeface="等线" panose="02010600030101010101" charset="-122"/>
              </a:rPr>
              <a:t>引号外</a:t>
            </a:r>
            <a:r>
              <a:rPr lang="zh-CN" altLang="en-US" sz="2800" noProof="1">
                <a:latin typeface="等线"/>
                <a:ea typeface="等线" panose="02010600030101010101" charset="-122"/>
                <a:cs typeface="等线" panose="02010600030101010101" charset="-122"/>
              </a:rPr>
              <a:t>；</a:t>
            </a:r>
          </a:p>
          <a:p>
            <a:pPr algn="ctr" fontAlgn="auto">
              <a:lnSpc>
                <a:spcPts val="4460"/>
              </a:lnSpc>
            </a:pPr>
            <a:r>
              <a:rPr lang="zh-CN" altLang="en-US" sz="2800" noProof="1">
                <a:latin typeface="等线"/>
                <a:ea typeface="等线" panose="02010600030101010101" charset="-122"/>
                <a:cs typeface="等线" panose="02010600030101010101" charset="-122"/>
              </a:rPr>
              <a:t>引用之语能独立，标点符号</a:t>
            </a:r>
            <a:r>
              <a:rPr lang="zh-CN" altLang="en-US" sz="2800" noProof="1">
                <a:solidFill>
                  <a:schemeClr val="accent2">
                    <a:lumMod val="75000"/>
                  </a:schemeClr>
                </a:solidFill>
                <a:latin typeface="等线"/>
                <a:ea typeface="等线" panose="02010600030101010101" charset="-122"/>
                <a:cs typeface="等线" panose="02010600030101010101" charset="-122"/>
              </a:rPr>
              <a:t>引号里</a:t>
            </a:r>
            <a:r>
              <a:rPr lang="zh-CN" altLang="en-US" sz="2800" noProof="1">
                <a:latin typeface="等线"/>
                <a:ea typeface="等线" panose="02010600030101010101" charset="-122"/>
                <a:cs typeface="等线" panose="02010600030101010101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29460" y="2694305"/>
            <a:ext cx="444309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noProof="1">
                <a:solidFill>
                  <a:srgbClr val="F7B7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引号口诀总结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8145" y="351790"/>
            <a:ext cx="833755" cy="772795"/>
          </a:xfrm>
          <a:prstGeom prst="rect">
            <a:avLst/>
          </a:prstGeom>
        </p:spPr>
      </p:pic>
      <p:grpSp>
        <p:nvGrpSpPr>
          <p:cNvPr id="62" name="Group 5"/>
          <p:cNvGrpSpPr/>
          <p:nvPr/>
        </p:nvGrpSpPr>
        <p:grpSpPr>
          <a:xfrm>
            <a:off x="8420735" y="3020695"/>
            <a:ext cx="2242185" cy="2283460"/>
            <a:chOff x="6129145" y="3479724"/>
            <a:chExt cx="1939269" cy="2031885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88328" y="3735388"/>
              <a:ext cx="1127052" cy="1687956"/>
            </a:xfrm>
            <a:prstGeom prst="rect">
              <a:avLst/>
            </a:prstGeom>
          </p:spPr>
        </p:pic>
        <p:sp>
          <p:nvSpPr>
            <p:cNvPr id="14" name="Freeform 63"/>
            <p:cNvSpPr/>
            <p:nvPr/>
          </p:nvSpPr>
          <p:spPr>
            <a:xfrm>
              <a:off x="6129145" y="3479724"/>
              <a:ext cx="1939269" cy="2031885"/>
            </a:xfrm>
            <a:custGeom>
              <a:avLst/>
              <a:gdLst/>
              <a:ahLst/>
              <a:cxnLst/>
              <a:rect l="l" t="t" r="r" b="b"/>
              <a:pathLst>
                <a:path w="1939269" h="2031885">
                  <a:moveTo>
                    <a:pt x="1551" y="1015942"/>
                  </a:moveTo>
                  <a:cubicBezTo>
                    <a:pt x="0" y="669033"/>
                    <a:pt x="184175" y="347809"/>
                    <a:pt x="484339" y="173904"/>
                  </a:cubicBezTo>
                  <a:cubicBezTo>
                    <a:pt x="784502" y="0"/>
                    <a:pt x="1154767" y="0"/>
                    <a:pt x="1454930" y="173904"/>
                  </a:cubicBezTo>
                  <a:cubicBezTo>
                    <a:pt x="1755093" y="347809"/>
                    <a:pt x="1939269" y="669033"/>
                    <a:pt x="1937717" y="1015942"/>
                  </a:cubicBezTo>
                  <a:cubicBezTo>
                    <a:pt x="1939269" y="1362852"/>
                    <a:pt x="1755093" y="1684076"/>
                    <a:pt x="1454930" y="1857980"/>
                  </a:cubicBezTo>
                  <a:cubicBezTo>
                    <a:pt x="1154767" y="2031885"/>
                    <a:pt x="784502" y="2031885"/>
                    <a:pt x="484339" y="1857980"/>
                  </a:cubicBezTo>
                  <a:cubicBezTo>
                    <a:pt x="184175" y="1684076"/>
                    <a:pt x="0" y="1362852"/>
                    <a:pt x="1551" y="101594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12700">
              <a:solidFill>
                <a:srgbClr val="FFFFFF"/>
              </a:solidFill>
              <a:prstDash val="sysDash"/>
              <a:miter/>
            </a:ln>
          </p:spPr>
          <p:txBody>
            <a:bodyPr lIns="127000" rIns="127000" rtlCol="0" anchor="ctr"/>
            <a:lstStyle/>
            <a:p>
              <a:pPr algn="l"/>
              <a:endParaRPr lang="en-US" sz="1100"/>
            </a:p>
          </p:txBody>
        </p:sp>
      </p:grp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即时训练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9035" y="1537970"/>
            <a:ext cx="1085469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en-US" altLang="zh-CN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①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德国联邦司法部长表示：“连接德国与中国的不仅是经济合作，政治、文化方面我们也在不断靠近。“德中法制对话”活动有助于达到这一目的。”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35337" y="2602442"/>
            <a:ext cx="96198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引中有引，外双里单。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3475" y="3351530"/>
            <a:ext cx="1041400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②小王的手机响了两下，是小丁发来的短信，邀他一起去逛江滩。他立即回复“现在没空，明天下午再说。”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05162" y="4369223"/>
            <a:ext cx="98789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引文不独自成句，做句子的主干成分，句末点号放在引号外面。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4385" y="5678805"/>
            <a:ext cx="8930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2" charset="0"/>
                <a:ea typeface="楷体" panose="02010609060101010101" charset="-122"/>
                <a:sym typeface="微软雅黑" panose="020B0503020204020204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引用之语是转述，有“说”也不用引号。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7652" y="5187527"/>
            <a:ext cx="95224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>
                <a:ln>
                  <a:noFill/>
                </a:ln>
                <a:latin typeface="等线"/>
                <a:ea typeface="等线" panose="02010600030101010101" charset="-122"/>
                <a:sym typeface="微软雅黑" panose="020B0503020204020204" charset="-122"/>
              </a:rPr>
              <a:t>③</a:t>
            </a:r>
            <a:r>
              <a:rPr lang="zh-CN" altLang="en-US" sz="2600" b="1">
                <a:ln>
                  <a:noFill/>
                </a:ln>
                <a:latin typeface="等线"/>
                <a:ea typeface="等线" panose="02010600030101010101" charset="-122"/>
                <a:sym typeface="微软雅黑" panose="020B0503020204020204" charset="-122"/>
              </a:rPr>
              <a:t>老师说过:“让我们组下课后把教室打扫干净，把门窗关好。”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8470" y="4578350"/>
            <a:ext cx="1303020" cy="18967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即时训练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9035" y="1537970"/>
            <a:ext cx="972820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en-US" altLang="zh-CN" sz="26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④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现在，我才懂得“一寸光阴一寸金，寸金难买寸光阴。”这句话的真正含义。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35337" y="2602442"/>
            <a:ext cx="96198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引文作句子的成分，并非独立使用，应将引文中的句号去掉。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3475" y="3351530"/>
            <a:ext cx="1041400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⑤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“真不是和你说着玩儿，”洪民一本正经地说，“如果你能出山，咱们一起想办法，这事准能完成”。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8255" y="4408170"/>
            <a:ext cx="8917940" cy="1460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356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引文分前后两个部分叙述，“某某说”相当一个插入语，其后打逗号，另外在引文后半部分里打句末点号，相当于整处文字的句末点号，所以末尾的句号应该放在引文内。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8470" y="4578350"/>
            <a:ext cx="1303020" cy="18967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2219"/>
            <a:chOff x="5907" y="806"/>
            <a:chExt cx="6692" cy="933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微点小练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76258" name="对象 1376257"/>
          <p:cNvGraphicFramePr>
            <a:graphicFrameLocks noChangeAspect="1"/>
          </p:cNvGraphicFramePr>
          <p:nvPr/>
        </p:nvGraphicFramePr>
        <p:xfrm>
          <a:off x="215583" y="1358265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583" y="1358265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6260" name="对象 1376259"/>
          <p:cNvGraphicFramePr>
            <a:graphicFrameLocks noChangeAspect="1"/>
          </p:cNvGraphicFramePr>
          <p:nvPr/>
        </p:nvGraphicFramePr>
        <p:xfrm>
          <a:off x="215265" y="3065463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r:id="rId8" imgW="11472545" imgH="1524000" progId="Word.Document.8">
                  <p:embed/>
                </p:oleObj>
              </mc:Choice>
              <mc:Fallback>
                <p:oleObj r:id="rId8" imgW="11472545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265" y="3065463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6261" name="对象 1376260"/>
          <p:cNvGraphicFramePr>
            <a:graphicFrameLocks noChangeAspect="1"/>
          </p:cNvGraphicFramePr>
          <p:nvPr/>
        </p:nvGraphicFramePr>
        <p:xfrm>
          <a:off x="215900" y="4961255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r:id="rId10" imgW="11472545" imgH="1524000" progId="Word.Document.8">
                  <p:embed/>
                </p:oleObj>
              </mc:Choice>
              <mc:Fallback>
                <p:oleObj r:id="rId10" imgW="11472545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5900" y="4961255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2219"/>
            <a:chOff x="5907" y="806"/>
            <a:chExt cx="6692" cy="933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微点小练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77282" name="对象 1377281"/>
          <p:cNvGraphicFramePr>
            <a:graphicFrameLocks noChangeAspect="1"/>
          </p:cNvGraphicFramePr>
          <p:nvPr/>
        </p:nvGraphicFramePr>
        <p:xfrm>
          <a:off x="212090" y="131857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090" y="131857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7284" name="对象 1377283"/>
          <p:cNvGraphicFramePr>
            <a:graphicFrameLocks noChangeAspect="1"/>
          </p:cNvGraphicFramePr>
          <p:nvPr/>
        </p:nvGraphicFramePr>
        <p:xfrm>
          <a:off x="212090" y="2313940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r:id="rId8" imgW="11512550" imgH="1524000" progId="Word.Document.8">
                  <p:embed/>
                </p:oleObj>
              </mc:Choice>
              <mc:Fallback>
                <p:oleObj r:id="rId8" imgW="11512550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090" y="2313940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7285" name="对象 1377284"/>
          <p:cNvGraphicFramePr>
            <a:graphicFrameLocks noChangeAspect="1"/>
          </p:cNvGraphicFramePr>
          <p:nvPr/>
        </p:nvGraphicFramePr>
        <p:xfrm>
          <a:off x="212090" y="4408170"/>
          <a:ext cx="1169828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r:id="rId10" imgW="11512550" imgH="1524000" progId="Word.Document.8">
                  <p:embed/>
                </p:oleObj>
              </mc:Choice>
              <mc:Fallback>
                <p:oleObj r:id="rId10" imgW="11512550" imgH="1524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2090" y="4408170"/>
                        <a:ext cx="11698288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3" name="Picture 6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76410" y="4699000"/>
            <a:ext cx="1303020" cy="18967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2690" name="对象 1522689"/>
          <p:cNvGraphicFramePr>
            <a:graphicFrameLocks noChangeAspect="1"/>
          </p:cNvGraphicFramePr>
          <p:nvPr/>
        </p:nvGraphicFramePr>
        <p:xfrm>
          <a:off x="215583" y="1311275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583" y="1311275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引号的作用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3714" name="对象 1523713"/>
          <p:cNvGraphicFramePr>
            <a:graphicFrameLocks noChangeAspect="1"/>
          </p:cNvGraphicFramePr>
          <p:nvPr/>
        </p:nvGraphicFramePr>
        <p:xfrm>
          <a:off x="212090" y="1443673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090" y="1443673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引号的作用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4738" name="对象 1524737"/>
          <p:cNvGraphicFramePr>
            <a:graphicFrameLocks noChangeAspect="1"/>
          </p:cNvGraphicFramePr>
          <p:nvPr/>
        </p:nvGraphicFramePr>
        <p:xfrm>
          <a:off x="211455" y="1486853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455" y="1486853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引号的作用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5762" name="对象 1525761"/>
          <p:cNvGraphicFramePr>
            <a:graphicFrameLocks noChangeAspect="1"/>
          </p:cNvGraphicFramePr>
          <p:nvPr/>
        </p:nvGraphicFramePr>
        <p:xfrm>
          <a:off x="215583" y="1295400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583" y="1295400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引号的作用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26786" name="对象 1526785"/>
          <p:cNvGraphicFramePr>
            <a:graphicFrameLocks noChangeAspect="1"/>
          </p:cNvGraphicFramePr>
          <p:nvPr/>
        </p:nvGraphicFramePr>
        <p:xfrm>
          <a:off x="243205" y="138080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205" y="138080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4" name="圆角矩形 3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7733" y="806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引号的作用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冒号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943610" y="1242695"/>
            <a:ext cx="10984865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冒号表示语段中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提示下文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或总结上文的停顿。冒号的形式是“:”。</a:t>
            </a:r>
          </a:p>
        </p:txBody>
      </p:sp>
      <p:sp>
        <p:nvSpPr>
          <p:cNvPr id="53" name="矩形: 圆角 52"/>
          <p:cNvSpPr/>
          <p:nvPr>
            <p:custDataLst>
              <p:tags r:id="rId2"/>
            </p:custDataLst>
          </p:nvPr>
        </p:nvSpPr>
        <p:spPr>
          <a:xfrm flipH="1">
            <a:off x="1007745" y="1950085"/>
            <a:ext cx="8623300" cy="818515"/>
          </a:xfrm>
          <a:prstGeom prst="roundRect">
            <a:avLst/>
          </a:prstGeom>
          <a:noFill/>
          <a:ln>
            <a:solidFill>
              <a:srgbClr val="A09FC6">
                <a:lumMod val="75000"/>
              </a:srgbClr>
            </a:solidFill>
          </a:ln>
          <a:effectLst/>
        </p:spPr>
        <p:style>
          <a:lnRef idx="2">
            <a:srgbClr val="A09FC6">
              <a:shade val="50000"/>
            </a:srgbClr>
          </a:lnRef>
          <a:fillRef idx="1">
            <a:srgbClr val="A09FC6"/>
          </a:fillRef>
          <a:effectRef idx="0">
            <a:srgbClr val="A09FC6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15"/>
          <p:cNvSpPr/>
          <p:nvPr>
            <p:custDataLst>
              <p:tags r:id="rId3"/>
            </p:custDataLst>
          </p:nvPr>
        </p:nvSpPr>
        <p:spPr>
          <a:xfrm>
            <a:off x="554355" y="1950085"/>
            <a:ext cx="1674495" cy="818515"/>
          </a:xfrm>
          <a:custGeom>
            <a:avLst/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rgbClr val="A09FC6"/>
          </a:solidFill>
          <a:ln>
            <a:solidFill>
              <a:srgbClr val="A09FC6">
                <a:lumMod val="75000"/>
              </a:srgbClr>
            </a:solidFill>
          </a:ln>
        </p:spPr>
        <p:style>
          <a:lnRef idx="2">
            <a:srgbClr val="A09FC6">
              <a:shade val="50000"/>
            </a:srgbClr>
          </a:lnRef>
          <a:fillRef idx="1">
            <a:srgbClr val="A09FC6"/>
          </a:fillRef>
          <a:effectRef idx="0">
            <a:srgbClr val="A09FC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3772" y="1697742"/>
            <a:ext cx="9857454" cy="1061420"/>
            <a:chOff x="724" y="2743"/>
            <a:chExt cx="15239" cy="1641"/>
          </a:xfrm>
        </p:grpSpPr>
        <p:sp>
          <p:nvSpPr>
            <p:cNvPr id="21" name="文本框 20"/>
            <p:cNvSpPr txBox="1"/>
            <p:nvPr>
              <p:custDataLst>
                <p:tags r:id="rId5"/>
              </p:custDataLst>
            </p:nvPr>
          </p:nvSpPr>
          <p:spPr>
            <a:xfrm flipH="1">
              <a:off x="724" y="2743"/>
              <a:ext cx="1789" cy="16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/>
            <a:lstStyle/>
            <a:p>
              <a:pPr algn="ctr">
                <a:lnSpc>
                  <a:spcPct val="140000"/>
                </a:lnSpc>
              </a:pPr>
              <a:r>
                <a:rPr lang="en-US" altLang="zh-CN" sz="4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60" name="文本框 59"/>
            <p:cNvSpPr txBox="1"/>
            <p:nvPr>
              <p:custDataLst>
                <p:tags r:id="rId6"/>
              </p:custDataLst>
            </p:nvPr>
          </p:nvSpPr>
          <p:spPr>
            <a:xfrm flipH="1">
              <a:off x="3170" y="3238"/>
              <a:ext cx="12793" cy="10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  <a:sym typeface="Arial" panose="020B0604020202020204" pitchFamily="34" charset="0"/>
                </a:rPr>
                <a:t>冒号一管到底，句中</a:t>
              </a:r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  <a:sym typeface="Arial" panose="020B0604020202020204" pitchFamily="34" charset="0"/>
                </a:rPr>
                <a:t>短暂停顿不用冒号。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5925" y="2855595"/>
            <a:ext cx="11017250" cy="1009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本省三位中年作家：叶蔚林、韩少功、彭建明在一起畅谈往事。</a:t>
            </a:r>
          </a:p>
          <a:p>
            <a:pPr marL="0" marR="0" lvl="0" indent="60960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(应去掉冒号)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4355" y="3865245"/>
            <a:ext cx="11374120" cy="869039"/>
            <a:chOff x="1486" y="3257"/>
            <a:chExt cx="17912" cy="1895"/>
          </a:xfrm>
        </p:grpSpPr>
        <p:sp>
          <p:nvSpPr>
            <p:cNvPr id="8" name="圆角矩形 7"/>
            <p:cNvSpPr/>
            <p:nvPr/>
          </p:nvSpPr>
          <p:spPr>
            <a:xfrm>
              <a:off x="1486" y="3282"/>
              <a:ext cx="14670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62" y="3467"/>
              <a:ext cx="1684" cy="1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23" y="3526"/>
              <a:ext cx="15275" cy="1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同一句话</a:t>
              </a: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不重复使用冒号。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（</a:t>
              </a:r>
              <a:r>
                <a:rPr lang="zh-CN" altLang="en-US" sz="2800" spc="200">
                  <a:solidFill>
                    <a:srgbClr val="FF0000"/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冒号不能连用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）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53720" y="4883785"/>
            <a:ext cx="10253980" cy="177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①晚上开大会，张书记宣布：厂里要实行两项改革措施：一是持证上岗，二是脱产培训。</a:t>
            </a:r>
          </a:p>
          <a:p>
            <a:pPr marL="0" marR="0" lvl="0" indent="609600" algn="l" defTabSz="914400" rtl="0" fontAlgn="base">
              <a:lnSpc>
                <a:spcPts val="3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（句中虽然有“宣布”“注意”“证明”等引起下文的词语，但一个句子中不重复使用冒号。两个冒号中应有一个改为逗号。）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11460" y="2947670"/>
            <a:ext cx="1021080" cy="1687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31920" y="235585"/>
            <a:ext cx="941070" cy="113601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3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微点解读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78306" name="对象 1378305"/>
          <p:cNvGraphicFramePr>
            <a:graphicFrameLocks noChangeAspect="1"/>
          </p:cNvGraphicFramePr>
          <p:nvPr/>
        </p:nvGraphicFramePr>
        <p:xfrm>
          <a:off x="212090" y="124872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090" y="124872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微点解读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9724464" y="0"/>
            <a:ext cx="5446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79330" name="对象 1379329"/>
          <p:cNvGraphicFramePr>
            <a:graphicFrameLocks noChangeAspect="1"/>
          </p:cNvGraphicFramePr>
          <p:nvPr/>
        </p:nvGraphicFramePr>
        <p:xfrm>
          <a:off x="243205" y="1836738"/>
          <a:ext cx="11706225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205" y="1836738"/>
                        <a:ext cx="11706225" cy="527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微点通关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80354" name="对象 1380353"/>
          <p:cNvGraphicFramePr>
            <a:graphicFrameLocks noChangeAspect="1"/>
          </p:cNvGraphicFramePr>
          <p:nvPr/>
        </p:nvGraphicFramePr>
        <p:xfrm>
          <a:off x="246698" y="1099820"/>
          <a:ext cx="11698287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r:id="rId6" imgW="11472545" imgH="5175250" progId="Word.Document.8">
                  <p:embed/>
                </p:oleObj>
              </mc:Choice>
              <mc:Fallback>
                <p:oleObj r:id="rId6" imgW="114725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698" y="1099820"/>
                        <a:ext cx="11698287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微点通关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9724464" y="0"/>
            <a:ext cx="5446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82659" name="对象 582658"/>
          <p:cNvGraphicFramePr>
            <a:graphicFrameLocks noChangeAspect="1"/>
          </p:cNvGraphicFramePr>
          <p:nvPr/>
        </p:nvGraphicFramePr>
        <p:xfrm>
          <a:off x="471488" y="1721168"/>
          <a:ext cx="11249025" cy="268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r:id="rId6" imgW="11543030" imgH="2770505" progId="Word.Document.8">
                  <p:embed/>
                </p:oleObj>
              </mc:Choice>
              <mc:Fallback>
                <p:oleObj r:id="rId6" imgW="11543030" imgH="27705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1488" y="1721168"/>
                        <a:ext cx="11249025" cy="2684462"/>
                      </a:xfrm>
                      <a:prstGeom prst="rect">
                        <a:avLst/>
                      </a:prstGeom>
                      <a:solidFill>
                        <a:srgbClr val="789FD9">
                          <a:alpha val="48000"/>
                        </a:srgbClr>
                      </a:solidFill>
                      <a:ln w="952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微点通关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4258" name="对象 224257"/>
          <p:cNvGraphicFramePr>
            <a:graphicFrameLocks noChangeAspect="1"/>
          </p:cNvGraphicFramePr>
          <p:nvPr/>
        </p:nvGraphicFramePr>
        <p:xfrm>
          <a:off x="326390" y="1384935"/>
          <a:ext cx="11539538" cy="526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r:id="rId6" imgW="11320145" imgH="5175250" progId="Word.Document.8">
                  <p:embed/>
                </p:oleObj>
              </mc:Choice>
              <mc:Fallback>
                <p:oleObj r:id="rId6" imgW="11320145" imgH="51752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6390" y="1384935"/>
                        <a:ext cx="11539538" cy="5268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微点通关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9724464" y="0"/>
            <a:ext cx="5446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83683" name="对象 583682"/>
          <p:cNvGraphicFramePr>
            <a:graphicFrameLocks noChangeAspect="1"/>
          </p:cNvGraphicFramePr>
          <p:nvPr/>
        </p:nvGraphicFramePr>
        <p:xfrm>
          <a:off x="471488" y="2012633"/>
          <a:ext cx="11249025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r:id="rId6" imgW="11543030" imgH="2121535" progId="Word.Document.8">
                  <p:embed/>
                </p:oleObj>
              </mc:Choice>
              <mc:Fallback>
                <p:oleObj r:id="rId6" imgW="11543030" imgH="2121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1488" y="2012633"/>
                        <a:ext cx="11249025" cy="2060575"/>
                      </a:xfrm>
                      <a:prstGeom prst="rect">
                        <a:avLst/>
                      </a:prstGeom>
                      <a:solidFill>
                        <a:srgbClr val="789FD9">
                          <a:alpha val="48000"/>
                        </a:srgbClr>
                      </a:solidFill>
                      <a:ln w="952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538" y="0"/>
            <a:ext cx="8591550" cy="3390900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4177530" y="1741395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73133" y="1741395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568736" y="1741395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71277" y="1750067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66880" y="1750067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062483" y="1750067"/>
            <a:ext cx="103423" cy="103423"/>
          </a:xfrm>
          <a:prstGeom prst="ellipse">
            <a:avLst/>
          </a:prstGeom>
          <a:solidFill>
            <a:srgbClr val="789FD9"/>
          </a:solidFill>
          <a:ln>
            <a:solidFill>
              <a:srgbClr val="789FD9"/>
            </a:solidFill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仓耳青禾体-谷力 W04" panose="02020400000000000000" pitchFamily="18" charset="-122"/>
            </a:endParaRPr>
          </a:p>
        </p:txBody>
      </p:sp>
      <p:pic>
        <p:nvPicPr>
          <p:cNvPr id="32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60525" y="4847769"/>
            <a:ext cx="6488370" cy="3190278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-1722913" y="276054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470743" y="5997162"/>
            <a:ext cx="6467517" cy="2317130"/>
          </a:xfrm>
          <a:custGeom>
            <a:avLst/>
            <a:gdLst>
              <a:gd name="connsiteX0" fmla="*/ 73714 w 6467517"/>
              <a:gd name="connsiteY0" fmla="*/ 1191466 h 2317130"/>
              <a:gd name="connsiteX1" fmla="*/ 1786400 w 6467517"/>
              <a:gd name="connsiteY1" fmla="*/ 59352 h 2317130"/>
              <a:gd name="connsiteX2" fmla="*/ 3949028 w 6467517"/>
              <a:gd name="connsiteY2" fmla="*/ 262552 h 2317130"/>
              <a:gd name="connsiteX3" fmla="*/ 6140685 w 6467517"/>
              <a:gd name="connsiteY3" fmla="*/ 1147923 h 2317130"/>
              <a:gd name="connsiteX4" fmla="*/ 5893942 w 6467517"/>
              <a:gd name="connsiteY4" fmla="*/ 2163923 h 2317130"/>
              <a:gd name="connsiteX5" fmla="*/ 886514 w 6467517"/>
              <a:gd name="connsiteY5" fmla="*/ 2207466 h 2317130"/>
              <a:gd name="connsiteX6" fmla="*/ 73714 w 6467517"/>
              <a:gd name="connsiteY6" fmla="*/ 1191466 h 231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67517" h="2317130">
                <a:moveTo>
                  <a:pt x="73714" y="1191466"/>
                </a:moveTo>
                <a:cubicBezTo>
                  <a:pt x="223695" y="833447"/>
                  <a:pt x="1140514" y="214171"/>
                  <a:pt x="1786400" y="59352"/>
                </a:cubicBezTo>
                <a:cubicBezTo>
                  <a:pt x="2432286" y="-95467"/>
                  <a:pt x="3223314" y="81124"/>
                  <a:pt x="3949028" y="262552"/>
                </a:cubicBezTo>
                <a:cubicBezTo>
                  <a:pt x="4674742" y="443980"/>
                  <a:pt x="5816533" y="831028"/>
                  <a:pt x="6140685" y="1147923"/>
                </a:cubicBezTo>
                <a:cubicBezTo>
                  <a:pt x="6464837" y="1464818"/>
                  <a:pt x="6769637" y="1987333"/>
                  <a:pt x="5893942" y="2163923"/>
                </a:cubicBezTo>
                <a:cubicBezTo>
                  <a:pt x="5018247" y="2340513"/>
                  <a:pt x="1854133" y="2376799"/>
                  <a:pt x="886514" y="2207466"/>
                </a:cubicBezTo>
                <a:cubicBezTo>
                  <a:pt x="-81105" y="2038133"/>
                  <a:pt x="-76267" y="1549485"/>
                  <a:pt x="73714" y="119146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E:\公众号PPT模板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29750">
            <a:off x="1278845" y="2056416"/>
            <a:ext cx="1482810" cy="2288941"/>
          </a:xfrm>
          <a:prstGeom prst="rect">
            <a:avLst/>
          </a:prstGeom>
          <a:noFill/>
        </p:spPr>
      </p:pic>
      <p:pic>
        <p:nvPicPr>
          <p:cNvPr id="1029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683618">
            <a:off x="9231722" y="2950565"/>
            <a:ext cx="1876425" cy="28956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194950" y="2397418"/>
            <a:ext cx="38812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谢  谢  大  家</a:t>
            </a:r>
          </a:p>
        </p:txBody>
      </p:sp>
      <p:pic>
        <p:nvPicPr>
          <p:cNvPr id="1030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887200" y="12471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冒号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943610" y="1242695"/>
            <a:ext cx="10914380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冒号表示语段中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提示下文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或总结上文的停顿。冒号的形式是“:”。</a:t>
            </a:r>
          </a:p>
        </p:txBody>
      </p:sp>
      <p:sp>
        <p:nvSpPr>
          <p:cNvPr id="53" name="矩形: 圆角 52"/>
          <p:cNvSpPr/>
          <p:nvPr>
            <p:custDataLst>
              <p:tags r:id="rId2"/>
            </p:custDataLst>
          </p:nvPr>
        </p:nvSpPr>
        <p:spPr>
          <a:xfrm flipH="1">
            <a:off x="1007745" y="1950085"/>
            <a:ext cx="8623300" cy="818515"/>
          </a:xfrm>
          <a:prstGeom prst="roundRect">
            <a:avLst/>
          </a:prstGeom>
          <a:noFill/>
          <a:ln>
            <a:solidFill>
              <a:srgbClr val="A09FC6">
                <a:lumMod val="75000"/>
              </a:srgbClr>
            </a:solidFill>
          </a:ln>
          <a:effectLst/>
        </p:spPr>
        <p:style>
          <a:lnRef idx="2">
            <a:srgbClr val="A09FC6">
              <a:shade val="50000"/>
            </a:srgbClr>
          </a:lnRef>
          <a:fillRef idx="1">
            <a:srgbClr val="A09FC6"/>
          </a:fillRef>
          <a:effectRef idx="0">
            <a:srgbClr val="A09FC6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15"/>
          <p:cNvSpPr/>
          <p:nvPr>
            <p:custDataLst>
              <p:tags r:id="rId3"/>
            </p:custDataLst>
          </p:nvPr>
        </p:nvSpPr>
        <p:spPr>
          <a:xfrm>
            <a:off x="554355" y="1950085"/>
            <a:ext cx="1674495" cy="818515"/>
          </a:xfrm>
          <a:custGeom>
            <a:avLst/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rgbClr val="A09FC6"/>
          </a:solidFill>
          <a:ln>
            <a:solidFill>
              <a:srgbClr val="A09FC6">
                <a:lumMod val="75000"/>
              </a:srgbClr>
            </a:solidFill>
          </a:ln>
        </p:spPr>
        <p:style>
          <a:lnRef idx="2">
            <a:srgbClr val="A09FC6">
              <a:shade val="50000"/>
            </a:srgbClr>
          </a:lnRef>
          <a:fillRef idx="1">
            <a:srgbClr val="A09FC6"/>
          </a:fillRef>
          <a:effectRef idx="0">
            <a:srgbClr val="A09FC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3772" y="1713265"/>
            <a:ext cx="9857454" cy="1061420"/>
            <a:chOff x="724" y="2767"/>
            <a:chExt cx="15239" cy="1641"/>
          </a:xfrm>
        </p:grpSpPr>
        <p:sp>
          <p:nvSpPr>
            <p:cNvPr id="21" name="文本框 20"/>
            <p:cNvSpPr txBox="1"/>
            <p:nvPr>
              <p:custDataLst>
                <p:tags r:id="rId5"/>
              </p:custDataLst>
            </p:nvPr>
          </p:nvSpPr>
          <p:spPr>
            <a:xfrm flipH="1">
              <a:off x="724" y="2767"/>
              <a:ext cx="1789" cy="16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/>
            <a:lstStyle/>
            <a:p>
              <a:pPr algn="ctr">
                <a:lnSpc>
                  <a:spcPct val="140000"/>
                </a:lnSpc>
              </a:pPr>
              <a:r>
                <a:rPr lang="en-US" altLang="zh-CN" sz="4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60" name="文本框 59"/>
            <p:cNvSpPr txBox="1"/>
            <p:nvPr>
              <p:custDataLst>
                <p:tags r:id="rId6"/>
              </p:custDataLst>
            </p:nvPr>
          </p:nvSpPr>
          <p:spPr>
            <a:xfrm flipH="1">
              <a:off x="3170" y="3238"/>
              <a:ext cx="12793" cy="10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  <a:sym typeface="Arial" panose="020B0604020202020204" pitchFamily="34" charset="0"/>
                </a:rPr>
                <a:t>部分引用(引文不独立成句)</a:t>
              </a:r>
              <a:r>
                <a:rPr lang="zh-CN" altLang="en-US" sz="2800">
                  <a:uFillTx/>
                  <a:latin typeface="华文中宋" panose="02010600040101010101" charset="-122"/>
                  <a:ea typeface="华文中宋" panose="02010600040101010101" charset="-122"/>
                  <a:sym typeface="Arial" panose="020B0604020202020204" pitchFamily="34" charset="0"/>
                </a:rPr>
                <a:t>前不能用冒号。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98500" y="2880360"/>
            <a:ext cx="11493500" cy="1009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同学们唱着：“团结就是力量”走向军训场地。</a:t>
            </a:r>
          </a:p>
          <a:p>
            <a:pPr marL="0" marR="0" lvl="0" indent="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（引文“团结就是力量”不独立成句而只是整个句子的一部分，它前面不用冒号。）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3720" y="4138930"/>
            <a:ext cx="11282045" cy="1052909"/>
            <a:chOff x="1485" y="3257"/>
            <a:chExt cx="17767" cy="1895"/>
          </a:xfrm>
        </p:grpSpPr>
        <p:sp>
          <p:nvSpPr>
            <p:cNvPr id="8" name="圆角矩形 7"/>
            <p:cNvSpPr/>
            <p:nvPr/>
          </p:nvSpPr>
          <p:spPr>
            <a:xfrm>
              <a:off x="1485" y="3282"/>
              <a:ext cx="17427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62" y="3467"/>
              <a:ext cx="1684" cy="1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04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977" y="3282"/>
              <a:ext cx="15275" cy="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分说项与总括项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之间用冒号。</a:t>
              </a:r>
            </a:p>
            <a:p>
              <a:pPr fontAlgn="auto">
                <a:lnSpc>
                  <a:spcPts val="3560"/>
                </a:lnSpc>
              </a:pPr>
              <a:r>
                <a:rPr lang="zh-CN" altLang="en-US" sz="2400" spc="200">
                  <a:solidFill>
                    <a:srgbClr val="FF0000"/>
                  </a:solidFill>
                  <a:uFillTx/>
                  <a:latin typeface="兰米粗楷简体" panose="02000503000000000000" charset="-122"/>
                  <a:ea typeface="兰米粗楷简体" panose="02000503000000000000" charset="-122"/>
                </a:rPr>
                <a:t>（无论分说项在前还是在后，分说项与总括项之间都用冒号。）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66115" y="5206365"/>
            <a:ext cx="11366500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a</a:t>
            </a:r>
            <a:r>
              <a:rPr lang="en-US" alt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.</a:t>
            </a: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好一派万紫千红的灿烂春光：桃花开了，红得像火；梨花开了，白得像雪 ；郁金香也开了，黄色、紫色交相辉映。</a:t>
            </a:r>
            <a:r>
              <a:rPr 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（先总括后分说）</a:t>
            </a:r>
          </a:p>
          <a:p>
            <a:pPr marL="0" marR="0" lvl="0" indent="609600" algn="l" defTabSz="914400" rtl="0" fontAlgn="base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b</a:t>
            </a:r>
            <a:r>
              <a:rPr lang="en-US" alt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.</a:t>
            </a:r>
            <a:r>
              <a:rPr lang="zh-CN"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晴空万里，阳光普照，微风和煦：真是难得的好天气。</a:t>
            </a:r>
            <a:r>
              <a:rPr 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（先分说后总括）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36910" y="1515745"/>
            <a:ext cx="1021080" cy="1687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31920" y="235585"/>
            <a:ext cx="941070" cy="113601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0620">
            <a:off x="7727652" y="507860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冒号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943610" y="1242695"/>
            <a:ext cx="10305415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冒号表示语段中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提示下文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或总结上文的停顿。冒号的形式是“:”。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8500" y="3121025"/>
            <a:ext cx="11334115" cy="550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整个推介会由三大亮点：奥运商机信息、项目招商信息和招标信息组成。</a:t>
            </a:r>
            <a:endParaRPr lang="zh-CN" sz="24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5500" y="5080635"/>
            <a:ext cx="11366500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09600" algn="l" defTabSz="914400" rtl="0" fontAlgn="base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40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兰米粗楷简体" panose="02000503000000000000" charset="-122"/>
                <a:ea typeface="兰米粗楷简体" panose="02000503000000000000" charset="-122"/>
                <a:sym typeface="+mn-ea"/>
              </a:rPr>
              <a:t>学校领导及时提出 ：“办精品名校”的思路。</a:t>
            </a:r>
          </a:p>
          <a:p>
            <a:pPr marL="0" marR="0" lvl="0" indent="609600" algn="l" defTabSz="914400" rtl="0" fontAlgn="base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（提示性动词“提出”指向引文之外的内容“新办学思路”，提示性的词语后不用冒号，将冒号删除。）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6910" y="1515745"/>
            <a:ext cx="1021080" cy="168783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83870" y="4000500"/>
            <a:ext cx="11708130" cy="869039"/>
            <a:chOff x="1486" y="3257"/>
            <a:chExt cx="18438" cy="1895"/>
          </a:xfrm>
        </p:grpSpPr>
        <p:sp>
          <p:nvSpPr>
            <p:cNvPr id="6" name="圆角矩形 5"/>
            <p:cNvSpPr/>
            <p:nvPr/>
          </p:nvSpPr>
          <p:spPr>
            <a:xfrm>
              <a:off x="1486" y="3282"/>
              <a:ext cx="18438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62" y="3467"/>
              <a:ext cx="1684" cy="1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06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09" y="3583"/>
              <a:ext cx="16215" cy="1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提示性动词指向</a:t>
              </a: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引文之外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的内容，提示性的词语后</a:t>
              </a:r>
              <a:r>
                <a:rPr lang="zh-CN" altLang="en-US" sz="2800" spc="200">
                  <a:solidFill>
                    <a:srgbClr val="FF0000"/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不用冒号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3870" y="1976755"/>
            <a:ext cx="11264265" cy="1018071"/>
            <a:chOff x="1486" y="3257"/>
            <a:chExt cx="17739" cy="1895"/>
          </a:xfrm>
        </p:grpSpPr>
        <p:sp>
          <p:nvSpPr>
            <p:cNvPr id="24" name="圆角矩形 23"/>
            <p:cNvSpPr/>
            <p:nvPr/>
          </p:nvSpPr>
          <p:spPr>
            <a:xfrm>
              <a:off x="1486" y="3257"/>
              <a:ext cx="16304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15"/>
            <p:cNvSpPr/>
            <p:nvPr>
              <p:custDataLst>
                <p:tags r:id="rId2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62" y="3467"/>
              <a:ext cx="1684" cy="1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05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50" y="3257"/>
              <a:ext cx="15275" cy="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冒号作提示，</a:t>
              </a: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管到句末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。</a:t>
              </a:r>
            </a:p>
            <a:p>
              <a:pPr fontAlgn="auto">
                <a:lnSpc>
                  <a:spcPts val="3560"/>
                </a:lnSpc>
              </a:pPr>
              <a:r>
                <a:rPr lang="zh-CN" altLang="en-US" sz="2400" spc="200">
                  <a:solidFill>
                    <a:srgbClr val="FF0000"/>
                  </a:solidFill>
                  <a:uFillTx/>
                  <a:latin typeface="兰米粗楷简体" panose="02000503000000000000" charset="-122"/>
                  <a:ea typeface="兰米粗楷简体" panose="02000503000000000000" charset="-122"/>
                </a:rPr>
                <a:t>冒号的范围一般要管到句子的末尾，不能只管到句子的中间。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1920" y="235585"/>
            <a:ext cx="941070" cy="113601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10620">
            <a:off x="7696537" y="518782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455" y="511810"/>
            <a:ext cx="164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冒号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943610" y="1242695"/>
            <a:ext cx="10305415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冒号表示语段中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提示下文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或总结上文的停顿。冒号的形式是“:”。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2840" y="3115945"/>
            <a:ext cx="11334115" cy="550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“某某说”在句首用冒号，在句中用逗号，在句末用句号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0255" y="2546985"/>
            <a:ext cx="1021080" cy="168783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83870" y="1976755"/>
            <a:ext cx="10509250" cy="1018071"/>
            <a:chOff x="1486" y="3257"/>
            <a:chExt cx="16550" cy="1895"/>
          </a:xfrm>
        </p:grpSpPr>
        <p:sp>
          <p:nvSpPr>
            <p:cNvPr id="24" name="圆角矩形 23"/>
            <p:cNvSpPr/>
            <p:nvPr/>
          </p:nvSpPr>
          <p:spPr>
            <a:xfrm>
              <a:off x="1486" y="3257"/>
              <a:ext cx="16304" cy="1861"/>
            </a:xfrm>
            <a:prstGeom prst="roundRect">
              <a:avLst/>
            </a:prstGeom>
            <a:noFill/>
            <a:ln>
              <a:solidFill>
                <a:srgbClr val="8583B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15"/>
            <p:cNvSpPr/>
            <p:nvPr>
              <p:custDataLst>
                <p:tags r:id="rId2"/>
              </p:custDataLst>
            </p:nvPr>
          </p:nvSpPr>
          <p:spPr>
            <a:xfrm>
              <a:off x="1486" y="3257"/>
              <a:ext cx="2637" cy="1895"/>
            </a:xfrm>
            <a:custGeom>
              <a:avLst/>
              <a:gdLst>
                <a:gd name="connsiteX0" fmla="*/ 234531 w 1601528"/>
                <a:gd name="connsiteY0" fmla="*/ 0 h 1407160"/>
                <a:gd name="connsiteX1" fmla="*/ 975020 w 1601528"/>
                <a:gd name="connsiteY1" fmla="*/ 0 h 1407160"/>
                <a:gd name="connsiteX2" fmla="*/ 1601528 w 1601528"/>
                <a:gd name="connsiteY2" fmla="*/ 1407160 h 1407160"/>
                <a:gd name="connsiteX3" fmla="*/ 234531 w 1601528"/>
                <a:gd name="connsiteY3" fmla="*/ 1407160 h 1407160"/>
                <a:gd name="connsiteX4" fmla="*/ 0 w 1601528"/>
                <a:gd name="connsiteY4" fmla="*/ 1172629 h 1407160"/>
                <a:gd name="connsiteX5" fmla="*/ 0 w 1601528"/>
                <a:gd name="connsiteY5" fmla="*/ 234531 h 1407160"/>
                <a:gd name="connsiteX6" fmla="*/ 234531 w 1601528"/>
                <a:gd name="connsiteY6" fmla="*/ 0 h 14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528" h="1407160">
                  <a:moveTo>
                    <a:pt x="234531" y="0"/>
                  </a:moveTo>
                  <a:lnTo>
                    <a:pt x="975020" y="0"/>
                  </a:lnTo>
                  <a:lnTo>
                    <a:pt x="1601528" y="1407160"/>
                  </a:lnTo>
                  <a:lnTo>
                    <a:pt x="234531" y="1407160"/>
                  </a:lnTo>
                  <a:cubicBezTo>
                    <a:pt x="105003" y="1407160"/>
                    <a:pt x="0" y="1302157"/>
                    <a:pt x="0" y="1172629"/>
                  </a:cubicBezTo>
                  <a:lnTo>
                    <a:pt x="0" y="234531"/>
                  </a:lnTo>
                  <a:cubicBezTo>
                    <a:pt x="0" y="105003"/>
                    <a:pt x="105003" y="0"/>
                    <a:pt x="234531" y="0"/>
                  </a:cubicBezTo>
                  <a:close/>
                </a:path>
              </a:pathLst>
            </a:custGeom>
            <a:solidFill>
              <a:srgbClr val="A09FC6"/>
            </a:solidFill>
            <a:ln>
              <a:solidFill>
                <a:srgbClr val="A09FC6">
                  <a:lumMod val="75000"/>
                </a:srgbClr>
              </a:solidFill>
            </a:ln>
          </p:spPr>
          <p:style>
            <a:lnRef idx="2">
              <a:srgbClr val="A09FC6">
                <a:shade val="50000"/>
              </a:srgbClr>
            </a:lnRef>
            <a:fillRef idx="1">
              <a:srgbClr val="A09FC6"/>
            </a:fillRef>
            <a:effectRef idx="0">
              <a:srgbClr val="A09FC6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62" y="3467"/>
              <a:ext cx="1684" cy="1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07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50" y="3257"/>
              <a:ext cx="14086" cy="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3560"/>
                </a:lnSpc>
              </a:pPr>
              <a:r>
                <a:rPr lang="zh-CN" altLang="en-US" sz="2800" spc="200">
                  <a:solidFill>
                    <a:schemeClr val="accent2">
                      <a:lumMod val="75000"/>
                    </a:schemeClr>
                  </a:solidFill>
                  <a:uFillTx/>
                  <a:latin typeface="华文中宋" panose="02010600040101010101" charset="-122"/>
                  <a:ea typeface="华文中宋" panose="02010600040101010101" charset="-122"/>
                </a:rPr>
                <a:t>“某某说” “某某叫嚷”“某某想”“斥责我”</a:t>
              </a:r>
              <a:r>
                <a:rPr lang="zh-CN" altLang="en-US" sz="2800" spc="200">
                  <a:uFillTx/>
                  <a:latin typeface="华文中宋" panose="02010600040101010101" charset="-122"/>
                  <a:ea typeface="华文中宋" panose="02010600040101010101" charset="-122"/>
                </a:rPr>
                <a:t>等词后面视情况定符号。</a:t>
              </a:r>
              <a:endParaRPr lang="zh-CN" altLang="en-US" sz="2400" spc="200">
                <a:solidFill>
                  <a:srgbClr val="FF0000"/>
                </a:solidFill>
                <a:uFillTx/>
                <a:latin typeface="兰米粗楷简体" panose="02000503000000000000" charset="-122"/>
                <a:ea typeface="兰米粗楷简体" panose="02000503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8775" y="3924300"/>
            <a:ext cx="6261100" cy="2386965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ts val="3580"/>
              </a:lnSpc>
            </a:pP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某某说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：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“</a:t>
            </a:r>
            <a:r>
              <a:rPr lang="en-US" altLang="zh-CN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XXXX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。”</a:t>
            </a:r>
            <a:r>
              <a:rPr lang="zh-CN" altLang="en-US" sz="2400" b="1">
                <a:solidFill>
                  <a:srgbClr val="4472C4"/>
                </a:solidFill>
                <a:latin typeface="Comic Sans MS" panose="030F070203030202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u="sng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宋体" panose="02010600030101010101" pitchFamily="2" charset="-122"/>
              </a:rPr>
              <a:t>（句首）</a:t>
            </a:r>
            <a:endParaRPr lang="zh-CN" altLang="en-US" sz="2400" b="1" u="sng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Comic Sans MS" panose="030F0702030302020204" pitchFamily="2" charset="0"/>
              <a:ea typeface="楷体" panose="02010609060101010101" charset="-122"/>
            </a:endParaRPr>
          </a:p>
          <a:p>
            <a:pPr algn="ctr" fontAlgn="auto">
              <a:lnSpc>
                <a:spcPts val="3580"/>
              </a:lnSpc>
            </a:pPr>
            <a:endParaRPr lang="zh-CN" altLang="en-US" sz="2400" b="1">
              <a:solidFill>
                <a:srgbClr val="4472C4"/>
              </a:solidFill>
              <a:latin typeface="Comic Sans MS" panose="030F0702030302020204" pitchFamily="2" charset="0"/>
              <a:ea typeface="楷体" panose="02010609060101010101" charset="-122"/>
            </a:endParaRPr>
          </a:p>
          <a:p>
            <a:pPr algn="ctr" fontAlgn="auto">
              <a:lnSpc>
                <a:spcPts val="3580"/>
              </a:lnSpc>
            </a:pP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en-US" altLang="zh-CN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XXXX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，”某某说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en-US" altLang="zh-CN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XXXX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。”</a:t>
            </a:r>
            <a:r>
              <a:rPr lang="zh-CN" altLang="en-US" sz="2400" b="1" u="sng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宋体" panose="02010600030101010101" pitchFamily="2" charset="-122"/>
              </a:rPr>
              <a:t>（句中）</a:t>
            </a:r>
            <a:endParaRPr lang="zh-CN" altLang="en-US" sz="2400" b="1">
              <a:solidFill>
                <a:srgbClr val="4472C4"/>
              </a:solidFill>
              <a:latin typeface="Comic Sans MS" panose="030F0702030302020204" pitchFamily="2" charset="0"/>
              <a:ea typeface="楷体" panose="02010609060101010101" charset="-122"/>
            </a:endParaRPr>
          </a:p>
          <a:p>
            <a:pPr algn="ctr" fontAlgn="auto">
              <a:lnSpc>
                <a:spcPts val="3580"/>
              </a:lnSpc>
            </a:pPr>
            <a:endParaRPr lang="zh-CN" altLang="en-US" sz="2400" b="1">
              <a:solidFill>
                <a:srgbClr val="4472C4"/>
              </a:solidFill>
              <a:latin typeface="Comic Sans MS" panose="030F0702030302020204" pitchFamily="2" charset="0"/>
              <a:ea typeface="楷体" panose="02010609060101010101" charset="-122"/>
            </a:endParaRPr>
          </a:p>
          <a:p>
            <a:pPr algn="ctr" fontAlgn="auto">
              <a:lnSpc>
                <a:spcPts val="3580"/>
              </a:lnSpc>
            </a:pP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en-US" altLang="zh-CN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XXXX</a:t>
            </a:r>
            <a:r>
              <a:rPr lang="zh-CN" altLang="en-US"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。”某某说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宋体" panose="02010600030101010101" pitchFamily="2" charset="-122"/>
              </a:rPr>
              <a:t>（句末）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52920" y="3787775"/>
            <a:ext cx="5098415" cy="262255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6580"/>
              </a:lnSpc>
            </a:pP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a</a:t>
            </a:r>
            <a:r>
              <a:rPr lang="en-US" altLang="zh-CN" sz="2400">
                <a:latin typeface="等线"/>
                <a:ea typeface="等线" panose="02010600030101010101" charset="-122"/>
                <a:cs typeface="等线" panose="02010600030101010101" charset="-122"/>
              </a:rPr>
              <a:t>.</a:t>
            </a: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老师说</a:t>
            </a:r>
            <a:r>
              <a:rPr lang="zh-CN" altLang="en-US" sz="2400" b="1">
                <a:solidFill>
                  <a:srgbClr val="FF0000"/>
                </a:solidFill>
                <a:latin typeface="等线"/>
                <a:ea typeface="等线" panose="02010600030101010101" charset="-122"/>
                <a:cs typeface="等线" panose="02010600030101010101" charset="-122"/>
              </a:rPr>
              <a:t>：</a:t>
            </a: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“好好学习，天天向上。” </a:t>
            </a:r>
          </a:p>
          <a:p>
            <a:pPr fontAlgn="auto">
              <a:lnSpc>
                <a:spcPts val="6580"/>
              </a:lnSpc>
            </a:pP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b</a:t>
            </a:r>
            <a:r>
              <a:rPr lang="en-US" altLang="zh-CN" sz="2400">
                <a:latin typeface="等线"/>
                <a:ea typeface="等线" panose="02010600030101010101" charset="-122"/>
                <a:cs typeface="等线" panose="02010600030101010101" charset="-122"/>
              </a:rPr>
              <a:t>.</a:t>
            </a: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“好好学习,”老师说</a:t>
            </a:r>
            <a:r>
              <a:rPr lang="zh-CN" altLang="en-US" sz="2400" b="1">
                <a:solidFill>
                  <a:srgbClr val="FF0000"/>
                </a:solidFill>
                <a:latin typeface="等线"/>
                <a:ea typeface="等线" panose="02010600030101010101" charset="-122"/>
                <a:cs typeface="等线" panose="02010600030101010101" charset="-122"/>
              </a:rPr>
              <a:t>，</a:t>
            </a: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“天天向上。” </a:t>
            </a:r>
          </a:p>
          <a:p>
            <a:pPr fontAlgn="auto">
              <a:lnSpc>
                <a:spcPts val="6580"/>
              </a:lnSpc>
            </a:pP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c</a:t>
            </a:r>
            <a:r>
              <a:rPr lang="en-US" altLang="zh-CN" sz="2400">
                <a:latin typeface="等线"/>
                <a:ea typeface="等线" panose="02010600030101010101" charset="-122"/>
                <a:cs typeface="等线" panose="02010600030101010101" charset="-122"/>
              </a:rPr>
              <a:t>.</a:t>
            </a:r>
            <a:r>
              <a:rPr lang="zh-CN" altLang="en-US" sz="2400">
                <a:latin typeface="等线"/>
                <a:ea typeface="等线" panose="02010600030101010101" charset="-122"/>
                <a:cs typeface="等线" panose="02010600030101010101" charset="-122"/>
              </a:rPr>
              <a:t>“好好学习，天天向上。”老师说</a:t>
            </a:r>
            <a:r>
              <a:rPr lang="zh-CN" altLang="en-US" sz="2400" b="1">
                <a:solidFill>
                  <a:srgbClr val="FF0000"/>
                </a:solidFill>
                <a:latin typeface="等线"/>
                <a:ea typeface="等线" panose="02010600030101010101" charset="-122"/>
                <a:cs typeface="等线" panose="02010600030101010101" charset="-122"/>
              </a:rPr>
              <a:t>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1920" y="235585"/>
            <a:ext cx="941070" cy="113601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-317770" y="511953"/>
            <a:ext cx="4249689" cy="592076"/>
          </a:xfrm>
          <a:prstGeom prst="roundRect">
            <a:avLst>
              <a:gd name="adj" fmla="val 50000"/>
            </a:avLst>
          </a:prstGeom>
          <a:solidFill>
            <a:srgbClr val="789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35729" y="511554"/>
            <a:ext cx="1380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1.冒号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5805" y="2266315"/>
            <a:ext cx="11142345" cy="2950845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460"/>
              </a:lnSpc>
            </a:pPr>
            <a:r>
              <a:rPr lang="zh-CN" altLang="en-US" sz="2600" noProof="1">
                <a:latin typeface="等线"/>
                <a:ea typeface="等线" panose="02010600030101010101" charset="-122"/>
                <a:cs typeface="等线" panose="02010600030101010101" charset="-122"/>
              </a:rPr>
              <a:t>⑴提示下文用冒号，总结上文要带冒。一般管到句号处，两边内容要平衡。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600" noProof="1">
                <a:latin typeface="等线"/>
                <a:ea typeface="等线" panose="02010600030101010101" charset="-122"/>
                <a:cs typeface="等线" panose="02010600030101010101" charset="-122"/>
              </a:rPr>
              <a:t>⑵一句不两冒。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600" noProof="1">
                <a:latin typeface="等线"/>
                <a:ea typeface="等线" panose="02010600030101010101" charset="-122"/>
                <a:cs typeface="等线" panose="02010600030101010101" charset="-122"/>
              </a:rPr>
              <a:t>⑶小停顿不冒。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600" noProof="1">
                <a:latin typeface="等线"/>
                <a:ea typeface="等线" panose="02010600030101010101" charset="-122"/>
                <a:cs typeface="等线" panose="02010600030101010101" charset="-122"/>
              </a:rPr>
              <a:t>⑷不与“即”“就是”套用。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600" noProof="1">
                <a:latin typeface="等线"/>
                <a:ea typeface="等线" panose="02010600030101010101" charset="-122"/>
                <a:cs typeface="等线" panose="02010600030101010101" charset="-122"/>
              </a:rPr>
              <a:t>⑸前面说，用冒号；中间说，用逗号；最后说，用句号。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13655" y="461010"/>
            <a:ext cx="196532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noProof="1">
                <a:solidFill>
                  <a:srgbClr val="F7B7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总结</a:t>
            </a:r>
            <a:endParaRPr lang="zh-CN" altLang="en-US" sz="1800" noProof="1"/>
          </a:p>
        </p:txBody>
      </p:sp>
      <p:sp>
        <p:nvSpPr>
          <p:cNvPr id="3" name="Google Shape;86;p19"/>
          <p:cNvSpPr txBox="1"/>
          <p:nvPr/>
        </p:nvSpPr>
        <p:spPr>
          <a:xfrm>
            <a:off x="943610" y="1352550"/>
            <a:ext cx="10305415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冒号表示语段中</a:t>
            </a:r>
            <a:r>
              <a:rPr lang="en-US" sz="2800" b="0" i="0" u="none" strike="noStrike" cap="none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提示下文</a:t>
            </a:r>
            <a:r>
              <a:rPr lang="en-US" sz="2800" b="0" i="0" u="none" strike="noStrike" cap="none">
                <a:latin typeface="华文中宋" panose="02010600040101010101" charset="-122"/>
                <a:ea typeface="华文中宋" panose="02010600040101010101" charset="-122"/>
                <a:cs typeface="Lato" panose="020F0502020204030203"/>
                <a:sym typeface="思源黑体" panose="020B0500000000000000" pitchFamily="34" charset="-122"/>
              </a:rPr>
              <a:t>或总结上文的停顿。冒号的形式是“:”。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1920" y="235585"/>
            <a:ext cx="941070" cy="113601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即时训练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9247" y="1413510"/>
            <a:ext cx="9792547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①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开班会时，班主任正式向全班同学宣布：学校这次征文比赛确立了两个主题：一是支持奥运；二是抗震救灾。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57257" y="2300817"/>
            <a:ext cx="96198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一句不两冒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9035" y="2750185"/>
            <a:ext cx="1041400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②一方面是旅游路线老化、接待率不足，另一方面是游客口味不一、经济承受能力不同，这是我国开放旅游面临的两大难题。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28352" y="3809153"/>
            <a:ext cx="98789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总结上文用冒号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69247" y="5873327"/>
            <a:ext cx="812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2" charset="0"/>
                <a:ea typeface="楷体" panose="02010609060101010101" charset="-122"/>
                <a:sym typeface="微软雅黑" panose="020B0503020204020204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中间说用逗号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1895" y="4442460"/>
            <a:ext cx="103155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3520"/>
              </a:lnSpc>
              <a:buClrTx/>
              <a:buSzTx/>
              <a:buFontTx/>
            </a:pPr>
            <a:r>
              <a:rPr lang="en-US" altLang="zh-CN" sz="2600" b="1">
                <a:ln>
                  <a:noFill/>
                </a:ln>
                <a:latin typeface="等线"/>
                <a:ea typeface="等线" panose="02010600030101010101" charset="-122"/>
                <a:sym typeface="微软雅黑" panose="020B0503020204020204" charset="-122"/>
              </a:rPr>
              <a:t>③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（10深圳模拟）“频繁更换密码费时费力且未必安全，”雅虎网站4月13日援引微软研究院首席研究员科马斯·赫尔利的话说：“最好一开始设置的密码就有很高的安全系数。”</a:t>
            </a:r>
          </a:p>
        </p:txBody>
      </p:sp>
      <p:pic>
        <p:nvPicPr>
          <p:cNvPr id="15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238105" y="5514975"/>
            <a:ext cx="931545" cy="12388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10620">
            <a:off x="7978477" y="5164961"/>
            <a:ext cx="6606203" cy="232958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4219547">
            <a:off x="-2473034" y="-2424378"/>
            <a:ext cx="4612899" cy="6473229"/>
          </a:xfrm>
          <a:custGeom>
            <a:avLst/>
            <a:gdLst>
              <a:gd name="connsiteX0" fmla="*/ 551577 w 4612899"/>
              <a:gd name="connsiteY0" fmla="*/ 65252 h 6473229"/>
              <a:gd name="connsiteX1" fmla="*/ 2569063 w 4612899"/>
              <a:gd name="connsiteY1" fmla="*/ 1531195 h 6473229"/>
              <a:gd name="connsiteX2" fmla="*/ 3294777 w 4612899"/>
              <a:gd name="connsiteY2" fmla="*/ 3272909 h 6473229"/>
              <a:gd name="connsiteX3" fmla="*/ 4601063 w 4612899"/>
              <a:gd name="connsiteY3" fmla="*/ 5159766 h 6473229"/>
              <a:gd name="connsiteX4" fmla="*/ 2467463 w 4612899"/>
              <a:gd name="connsiteY4" fmla="*/ 6466052 h 6473229"/>
              <a:gd name="connsiteX5" fmla="*/ 537063 w 4612899"/>
              <a:gd name="connsiteY5" fmla="*/ 5595195 h 6473229"/>
              <a:gd name="connsiteX6" fmla="*/ 34 w 4612899"/>
              <a:gd name="connsiteY6" fmla="*/ 3751880 h 6473229"/>
              <a:gd name="connsiteX7" fmla="*/ 551577 w 4612899"/>
              <a:gd name="connsiteY7" fmla="*/ 65252 h 647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2899" h="6473229">
                <a:moveTo>
                  <a:pt x="551577" y="65252"/>
                </a:moveTo>
                <a:cubicBezTo>
                  <a:pt x="979748" y="-304862"/>
                  <a:pt x="2111863" y="996586"/>
                  <a:pt x="2569063" y="1531195"/>
                </a:cubicBezTo>
                <a:cubicBezTo>
                  <a:pt x="3026263" y="2065804"/>
                  <a:pt x="2956110" y="2668147"/>
                  <a:pt x="3294777" y="3272909"/>
                </a:cubicBezTo>
                <a:cubicBezTo>
                  <a:pt x="3633444" y="3877671"/>
                  <a:pt x="4738949" y="4627576"/>
                  <a:pt x="4601063" y="5159766"/>
                </a:cubicBezTo>
                <a:cubicBezTo>
                  <a:pt x="4463177" y="5691957"/>
                  <a:pt x="3144796" y="6393481"/>
                  <a:pt x="2467463" y="6466052"/>
                </a:cubicBezTo>
                <a:cubicBezTo>
                  <a:pt x="1790130" y="6538623"/>
                  <a:pt x="948301" y="6047557"/>
                  <a:pt x="537063" y="5595195"/>
                </a:cubicBezTo>
                <a:cubicBezTo>
                  <a:pt x="125825" y="5142833"/>
                  <a:pt x="2453" y="4673537"/>
                  <a:pt x="34" y="3751880"/>
                </a:cubicBezTo>
                <a:cubicBezTo>
                  <a:pt x="-2385" y="2830223"/>
                  <a:pt x="123406" y="435366"/>
                  <a:pt x="551577" y="6525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E:\公众号PPT模板\图片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2398" flipH="1">
            <a:off x="-165616" y="-22468"/>
            <a:ext cx="1146579" cy="1769341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828780" y="516255"/>
            <a:ext cx="4249689" cy="591584"/>
            <a:chOff x="5907" y="806"/>
            <a:chExt cx="6692" cy="932"/>
          </a:xfrm>
        </p:grpSpPr>
        <p:sp>
          <p:nvSpPr>
            <p:cNvPr id="11" name="圆角矩形 10"/>
            <p:cNvSpPr/>
            <p:nvPr/>
          </p:nvSpPr>
          <p:spPr>
            <a:xfrm>
              <a:off x="5907" y="806"/>
              <a:ext cx="6692" cy="932"/>
            </a:xfrm>
            <a:prstGeom prst="roundRect">
              <a:avLst>
                <a:gd name="adj" fmla="val 50000"/>
              </a:avLst>
            </a:prstGeom>
            <a:solidFill>
              <a:srgbClr val="789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4" y="806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即时训练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0087535" y="1721222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0" y="3126440"/>
            <a:ext cx="2104465" cy="60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9035" y="1413510"/>
            <a:ext cx="1048575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④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（10山东卷）朱熹49岁那年，上书建议朝廷重修了白鹿洞书院，并亲自制定学规，提出：“博学之，审问之，谨思之，明辨之，笃行之”的治学方法。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59797" y="2705312"/>
            <a:ext cx="961982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小停顿不冒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40790" y="3164840"/>
            <a:ext cx="10414000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20"/>
              </a:lnSpc>
            </a:pP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⑤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（09山东卷）郝明义认为“没有越界不成阅读”，提出阅读者应走的四步：即向前一步、往旁一步、随便走几步、在网络与书籍之间跨步。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91217" y="4192058"/>
            <a:ext cx="98789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不与“即”“就是”套用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69247" y="5750137"/>
            <a:ext cx="812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2" charset="0"/>
                <a:ea typeface="楷体" panose="02010609060101010101" charset="-122"/>
                <a:sym typeface="微软雅黑" panose="020B0503020204020204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兰米粗楷简体" panose="02000503000000000000" charset="-122"/>
                <a:ea typeface="兰米粗楷简体" panose="02000503000000000000" charset="-122"/>
                <a:sym typeface="微软雅黑" panose="020B0503020204020204" charset="-122"/>
              </a:rPr>
              <a:t>提示下文用冒号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54125" y="4832350"/>
            <a:ext cx="10315575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3520"/>
              </a:lnSpc>
              <a:buClrTx/>
              <a:buSzTx/>
              <a:buFontTx/>
            </a:pPr>
            <a:r>
              <a:rPr lang="en-US" altLang="zh-CN" sz="2600" b="1">
                <a:ln>
                  <a:noFill/>
                </a:ln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⑥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等线"/>
                <a:ea typeface="等线" panose="02010600030101010101" charset="-122"/>
                <a:sym typeface="微软雅黑" panose="020B0503020204020204" charset="-122"/>
              </a:rPr>
              <a:t>中国谜语具有许多特点，一是结构固定，形式灵活；二是趣味性强，引人入胜；三是文学性强，形象生动。</a:t>
            </a:r>
          </a:p>
        </p:txBody>
      </p:sp>
      <p:pic>
        <p:nvPicPr>
          <p:cNvPr id="15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087610" y="5427345"/>
            <a:ext cx="982980" cy="13074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47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204361_20*l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60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204361_20*l_h_a*1_1_1"/>
  <p:tag name="KSO_WM_UNIT_INDEX" val="1_1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47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204361_20*l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60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204361_20*l_h_a*1_1_1"/>
  <p:tag name="KSO_WM_UNIT_INDEX" val="1_1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86.363779527559,&quot;width&quot;:1805.63622047244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d3ca9f1-0dc6-4162-834a-80fe3c602fd9}"/>
  <p:tag name="TABLE_ENDDRAG_ORIGIN_RECT" val="690*115"/>
  <p:tag name="TABLE_ENDDRAG_RECT" val="81*205*690*1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15cb87-25bc-406d-bfdc-abc17c9ab98f}"/>
  <p:tag name="TABLE_ENDDRAG_ORIGIN_RECT" val="713*172"/>
  <p:tag name="TABLE_ENDDRAG_RECT" val="81*354*713*17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1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3"/>
  <p:tag name="KSO_WM_TAG_VERSION" val="1.0"/>
  <p:tag name="KSO_WM_TEMPLATE_CATEGORY" val="custom"/>
  <p:tag name="KSO_WM_TEMPLATE_INDEX" val="2020436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61_20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5"/>
</p:tagLst>
</file>

<file path=ppt/theme/theme1.xml><?xml version="1.0" encoding="utf-8"?>
<a:theme xmlns:a="http://schemas.openxmlformats.org/drawingml/2006/main" name="微信公众号：PPT模板不求人 · 原创设计">
  <a:themeElements>
    <a:clrScheme name="水墨江南">
      <a:dk1>
        <a:srgbClr val="000000"/>
      </a:dk1>
      <a:lt1>
        <a:srgbClr val="FFFFFF"/>
      </a:lt1>
      <a:dk2>
        <a:srgbClr val="DEF8FF"/>
      </a:dk2>
      <a:lt2>
        <a:srgbClr val="B9D2FD"/>
      </a:lt2>
      <a:accent1>
        <a:srgbClr val="99C2FD"/>
      </a:accent1>
      <a:accent2>
        <a:srgbClr val="6C92FD"/>
      </a:accent2>
      <a:accent3>
        <a:srgbClr val="4765D8"/>
      </a:accent3>
      <a:accent4>
        <a:srgbClr val="6771AB"/>
      </a:accent4>
      <a:accent5>
        <a:srgbClr val="2E3B72"/>
      </a:accent5>
      <a:accent6>
        <a:srgbClr val="161B32"/>
      </a:accent6>
      <a:hlink>
        <a:srgbClr val="141E26"/>
      </a:hlink>
      <a:folHlink>
        <a:srgbClr val="4C579B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Microsoft Office PowerPoint</Application>
  <PresentationFormat>自定义</PresentationFormat>
  <Paragraphs>170</Paragraphs>
  <Slides>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微信公众号：PPT模板不求人 · 原创设计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2022-10-25T22:54:51Z</cp:lastPrinted>
  <dcterms:created xsi:type="dcterms:W3CDTF">2022-10-25T22:54:51Z</dcterms:created>
  <dcterms:modified xsi:type="dcterms:W3CDTF">2023-02-28T12:34:08Z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