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94" r:id="rId30"/>
    <p:sldId id="295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8877300" y="547116"/>
            <a:ext cx="39623" cy="5738621"/>
          </a:xfrm>
          <a:custGeom>
            <a:avLst/>
            <a:gdLst>
              <a:gd name="connsiteX0" fmla="*/ 9906 w 39623"/>
              <a:gd name="connsiteY0" fmla="*/ 9905 h 5738621"/>
              <a:gd name="connsiteX1" fmla="*/ 11176 w 39623"/>
              <a:gd name="connsiteY1" fmla="*/ 5728716 h 57386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9623" h="5738621">
                <a:moveTo>
                  <a:pt x="9906" y="9905"/>
                </a:moveTo>
                <a:lnTo>
                  <a:pt x="11176" y="5728716"/>
                </a:lnTo>
              </a:path>
            </a:pathLst>
          </a:custGeom>
          <a:ln w="25400">
            <a:solidFill>
              <a:srgbClr val="BFBFB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512063" y="242315"/>
            <a:ext cx="8134477" cy="39623"/>
          </a:xfrm>
          <a:custGeom>
            <a:avLst/>
            <a:gdLst>
              <a:gd name="connsiteX0" fmla="*/ 9905 w 8134477"/>
              <a:gd name="connsiteY0" fmla="*/ 9906 h 39623"/>
              <a:gd name="connsiteX1" fmla="*/ 8124570 w 8134477"/>
              <a:gd name="connsiteY1" fmla="*/ 9906 h 39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134477" h="39623">
                <a:moveTo>
                  <a:pt x="9905" y="9906"/>
                </a:moveTo>
                <a:lnTo>
                  <a:pt x="8124570" y="9906"/>
                </a:lnTo>
              </a:path>
            </a:pathLst>
          </a:custGeom>
          <a:ln w="25400">
            <a:solidFill>
              <a:srgbClr val="BFBFB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207263" y="560831"/>
            <a:ext cx="39623" cy="5738621"/>
          </a:xfrm>
          <a:custGeom>
            <a:avLst/>
            <a:gdLst>
              <a:gd name="connsiteX0" fmla="*/ 9906 w 39623"/>
              <a:gd name="connsiteY0" fmla="*/ 9905 h 5738621"/>
              <a:gd name="connsiteX1" fmla="*/ 11176 w 39623"/>
              <a:gd name="connsiteY1" fmla="*/ 5728715 h 57386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9623" h="5738621">
                <a:moveTo>
                  <a:pt x="9906" y="9905"/>
                </a:moveTo>
                <a:lnTo>
                  <a:pt x="11176" y="5728715"/>
                </a:lnTo>
              </a:path>
            </a:pathLst>
          </a:custGeom>
          <a:ln w="25400">
            <a:solidFill>
              <a:srgbClr val="BFBFB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8877300" y="547116"/>
            <a:ext cx="39623" cy="5738621"/>
          </a:xfrm>
          <a:custGeom>
            <a:avLst/>
            <a:gdLst>
              <a:gd name="connsiteX0" fmla="*/ 9906 w 39623"/>
              <a:gd name="connsiteY0" fmla="*/ 9905 h 5738621"/>
              <a:gd name="connsiteX1" fmla="*/ 11176 w 39623"/>
              <a:gd name="connsiteY1" fmla="*/ 5728716 h 57386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9623" h="5738621">
                <a:moveTo>
                  <a:pt x="9906" y="9905"/>
                </a:moveTo>
                <a:lnTo>
                  <a:pt x="11176" y="5728716"/>
                </a:lnTo>
              </a:path>
            </a:pathLst>
          </a:custGeom>
          <a:ln w="25400">
            <a:solidFill>
              <a:srgbClr val="BFBFB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512063" y="242315"/>
            <a:ext cx="8134477" cy="39623"/>
          </a:xfrm>
          <a:custGeom>
            <a:avLst/>
            <a:gdLst>
              <a:gd name="connsiteX0" fmla="*/ 9905 w 8134477"/>
              <a:gd name="connsiteY0" fmla="*/ 9906 h 39623"/>
              <a:gd name="connsiteX1" fmla="*/ 8124570 w 8134477"/>
              <a:gd name="connsiteY1" fmla="*/ 9906 h 39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134477" h="39623">
                <a:moveTo>
                  <a:pt x="9905" y="9906"/>
                </a:moveTo>
                <a:lnTo>
                  <a:pt x="8124570" y="9906"/>
                </a:lnTo>
              </a:path>
            </a:pathLst>
          </a:custGeom>
          <a:ln w="25400">
            <a:solidFill>
              <a:srgbClr val="BFBFB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207263" y="560831"/>
            <a:ext cx="39623" cy="5738621"/>
          </a:xfrm>
          <a:custGeom>
            <a:avLst/>
            <a:gdLst>
              <a:gd name="connsiteX0" fmla="*/ 9906 w 39623"/>
              <a:gd name="connsiteY0" fmla="*/ 9905 h 5738621"/>
              <a:gd name="connsiteX1" fmla="*/ 11176 w 39623"/>
              <a:gd name="connsiteY1" fmla="*/ 5728715 h 57386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9623" h="5738621">
                <a:moveTo>
                  <a:pt x="9906" y="9905"/>
                </a:moveTo>
                <a:lnTo>
                  <a:pt x="11176" y="5728715"/>
                </a:lnTo>
              </a:path>
            </a:pathLst>
          </a:custGeom>
          <a:ln w="25400">
            <a:solidFill>
              <a:srgbClr val="BFBFB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" y="228600"/>
            <a:ext cx="635000" cy="635000"/>
          </a:xfrm>
          <a:prstGeom prst="rect">
            <a:avLst/>
          </a:prstGeom>
          <a:noFill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80400" y="228600"/>
            <a:ext cx="635000" cy="635000"/>
          </a:xfrm>
          <a:prstGeom prst="rect">
            <a:avLst/>
          </a:prstGeom>
          <a:noFill/>
        </p:spPr>
      </p:pic>
      <p:sp>
        <p:nvSpPr>
          <p:cNvPr id="20" name="TextBox 1"/>
          <p:cNvSpPr txBox="1"/>
          <p:nvPr/>
        </p:nvSpPr>
        <p:spPr>
          <a:xfrm>
            <a:off x="1689100" y="1651000"/>
            <a:ext cx="5588000" cy="673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300"/>
              </a:lnSpc>
              <a:tabLst/>
            </a:pPr>
            <a:r>
              <a:rPr lang="en-US" altLang="zh-CN" sz="4406" dirty="0">
                <a:solidFill>
                  <a:srgbClr val="404040"/>
                </a:solidFill>
                <a:latin typeface="华文中宋" pitchFamily="18" charset="0"/>
                <a:cs typeface="华文中宋" pitchFamily="18" charset="0"/>
              </a:rPr>
              <a:t>层层剥笋法攻克病句三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7999 h 6858000"/>
              <a:gd name="connsiteX1" fmla="*/ 9144000 w 9144000"/>
              <a:gd name="connsiteY1" fmla="*/ 6857999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7999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7999"/>
                </a:moveTo>
                <a:lnTo>
                  <a:pt x="9144000" y="6857999"/>
                </a:lnTo>
                <a:lnTo>
                  <a:pt x="9144000" y="0"/>
                </a:lnTo>
                <a:lnTo>
                  <a:pt x="0" y="0"/>
                </a:lnTo>
                <a:lnTo>
                  <a:pt x="0" y="6857999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857500" y="596900"/>
            <a:ext cx="3416300" cy="584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600"/>
              </a:lnSpc>
              <a:tabLst/>
            </a:pPr>
            <a:r>
              <a:rPr lang="en-US" altLang="zh-CN" sz="44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2对1搭配不当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46100" y="1752600"/>
            <a:ext cx="139700" cy="2501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500"/>
              </a:lnSpc>
              <a:tabLst/>
            </a:pPr>
            <a:r>
              <a:rPr lang="en-US" altLang="zh-CN" sz="3204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4100"/>
              </a:lnSpc>
              <a:tabLst/>
            </a:pPr>
            <a:r>
              <a:rPr lang="en-US" altLang="zh-CN" sz="3206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889000" y="1816100"/>
            <a:ext cx="7581900" cy="3429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>
                <a:tab pos="673100" algn="l"/>
              </a:tabLst>
            </a:pPr>
            <a:r>
              <a:rPr lang="en-US" altLang="zh-CN" dirty="0"/>
              <a:t>	</a:t>
            </a: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栖息地的缩减以及遍布亚洲的偷猎行为</a:t>
            </a:r>
          </a:p>
          <a:p>
            <a:pPr>
              <a:lnSpc>
                <a:spcPts val="3900"/>
              </a:lnSpc>
              <a:tabLst>
                <a:tab pos="673100" algn="l"/>
              </a:tabLst>
            </a:pP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，使得野生虎的数量急剧减少，将来老虎</a:t>
            </a:r>
          </a:p>
          <a:p>
            <a:pPr>
              <a:lnSpc>
                <a:spcPts val="3800"/>
              </a:lnSpc>
              <a:tabLst>
                <a:tab pos="673100" algn="l"/>
              </a:tabLst>
            </a:pPr>
            <a:r>
              <a:rPr lang="en-US" altLang="zh-CN" sz="3206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能否</a:t>
            </a:r>
            <a:r>
              <a:rPr lang="en-US" altLang="zh-CN" sz="3206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在大自然中继续生存取决于人类的实</a:t>
            </a:r>
          </a:p>
          <a:p>
            <a:pPr>
              <a:lnSpc>
                <a:spcPts val="3600"/>
              </a:lnSpc>
              <a:tabLst>
                <a:tab pos="673100" algn="l"/>
              </a:tabLst>
            </a:pP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际行动。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3600"/>
              </a:lnSpc>
              <a:tabLst>
                <a:tab pos="673100" algn="l"/>
              </a:tabLst>
            </a:pPr>
            <a:r>
              <a:rPr lang="en-US" altLang="zh-CN" dirty="0"/>
              <a:t>	</a:t>
            </a:r>
            <a:r>
              <a:rPr lang="en-US" altLang="zh-CN" sz="3206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说实话，当时对自己的稿子</a:t>
            </a:r>
            <a:r>
              <a:rPr lang="en-US" altLang="zh-CN" sz="3206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能否</a:t>
            </a:r>
            <a:r>
              <a:rPr lang="en-US" altLang="zh-CN" sz="3206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被刊用</a:t>
            </a:r>
          </a:p>
          <a:p>
            <a:pPr>
              <a:lnSpc>
                <a:spcPts val="3900"/>
              </a:lnSpc>
              <a:tabLst>
                <a:tab pos="673100" algn="l"/>
              </a:tabLst>
            </a:pP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，没抱太大的希望，因为那时经常在该报</a:t>
            </a:r>
          </a:p>
          <a:p>
            <a:pPr>
              <a:lnSpc>
                <a:spcPts val="3600"/>
              </a:lnSpc>
              <a:tabLst>
                <a:tab pos="673100" algn="l"/>
              </a:tabLst>
            </a:pP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发表文章的都是一些大家。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7999 h 6858000"/>
              <a:gd name="connsiteX1" fmla="*/ 9144000 w 9144000"/>
              <a:gd name="connsiteY1" fmla="*/ 6857999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7999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7999"/>
                </a:moveTo>
                <a:lnTo>
                  <a:pt x="9144000" y="6857999"/>
                </a:lnTo>
                <a:lnTo>
                  <a:pt x="9144000" y="0"/>
                </a:lnTo>
                <a:lnTo>
                  <a:pt x="0" y="0"/>
                </a:lnTo>
                <a:lnTo>
                  <a:pt x="0" y="6857999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46100" y="685800"/>
            <a:ext cx="7658100" cy="3200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400"/>
              </a:lnSpc>
              <a:tabLst>
                <a:tab pos="342900" algn="l"/>
                <a:tab pos="2895600" algn="l"/>
              </a:tabLst>
            </a:pPr>
            <a:r>
              <a:rPr lang="en-US" altLang="zh-CN" dirty="0"/>
              <a:t>		</a:t>
            </a:r>
            <a:r>
              <a:rPr lang="en-US" altLang="zh-CN" sz="44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规律小结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3800"/>
              </a:lnSpc>
              <a:tabLst>
                <a:tab pos="342900" algn="l"/>
                <a:tab pos="2895600" algn="l"/>
              </a:tabLst>
            </a:pP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3204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一、分析主干可以确定主干搭配不当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3700"/>
              </a:lnSpc>
              <a:tabLst>
                <a:tab pos="342900" algn="l"/>
                <a:tab pos="2895600" algn="l"/>
              </a:tabLst>
            </a:pP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3204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二、分析修饰可以确定修饰中心语搭配不</a:t>
            </a:r>
          </a:p>
          <a:p>
            <a:pPr>
              <a:lnSpc>
                <a:spcPts val="3400"/>
              </a:lnSpc>
              <a:tabLst>
                <a:tab pos="342900" algn="l"/>
                <a:tab pos="2895600" algn="l"/>
              </a:tabLst>
            </a:pPr>
            <a:r>
              <a:rPr lang="en-US" altLang="zh-CN" dirty="0"/>
              <a:t>	</a:t>
            </a:r>
            <a:r>
              <a:rPr lang="en-US" altLang="zh-CN" sz="3206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当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3800"/>
              </a:lnSpc>
              <a:tabLst>
                <a:tab pos="342900" algn="l"/>
                <a:tab pos="2895600" algn="l"/>
              </a:tabLst>
            </a:pP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3204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三、关联词、介词、两面词要注意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7999 h 6858000"/>
              <a:gd name="connsiteX1" fmla="*/ 9144000 w 9144000"/>
              <a:gd name="connsiteY1" fmla="*/ 6857999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7999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7999"/>
                </a:moveTo>
                <a:lnTo>
                  <a:pt x="9144000" y="6857999"/>
                </a:lnTo>
                <a:lnTo>
                  <a:pt x="9144000" y="0"/>
                </a:lnTo>
                <a:lnTo>
                  <a:pt x="0" y="0"/>
                </a:lnTo>
                <a:lnTo>
                  <a:pt x="0" y="6857999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882900" y="469900"/>
            <a:ext cx="3352800" cy="838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600"/>
              </a:lnSpc>
              <a:tabLst/>
            </a:pPr>
            <a:r>
              <a:rPr lang="en-US" altLang="zh-CN" sz="6602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三、矛盾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7999 h 6858000"/>
              <a:gd name="connsiteX1" fmla="*/ 9144000 w 9144000"/>
              <a:gd name="connsiteY1" fmla="*/ 6857999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7999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7999"/>
                </a:moveTo>
                <a:lnTo>
                  <a:pt x="9144000" y="6857999"/>
                </a:lnTo>
                <a:lnTo>
                  <a:pt x="9144000" y="0"/>
                </a:lnTo>
                <a:lnTo>
                  <a:pt x="0" y="0"/>
                </a:lnTo>
                <a:lnTo>
                  <a:pt x="0" y="6857999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441700" y="596900"/>
            <a:ext cx="2235200" cy="558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400"/>
              </a:lnSpc>
              <a:tabLst/>
            </a:pPr>
            <a:r>
              <a:rPr lang="en-US" altLang="zh-CN" sz="44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分类不当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46100" y="1816100"/>
            <a:ext cx="139700" cy="2438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100"/>
              </a:lnSpc>
              <a:tabLst/>
            </a:pPr>
            <a:r>
              <a:rPr lang="en-US" altLang="zh-CN" sz="2795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4100"/>
              </a:lnSpc>
              <a:tabLst/>
            </a:pPr>
            <a:r>
              <a:rPr lang="en-US" altLang="zh-CN" sz="3206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889000" y="1841500"/>
            <a:ext cx="7581900" cy="389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>
                <a:tab pos="393700" algn="l"/>
                <a:tab pos="673100" algn="l"/>
              </a:tabLst>
            </a:pPr>
            <a:r>
              <a:rPr lang="en-US" altLang="zh-CN" dirty="0"/>
              <a:t>	</a:t>
            </a: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改革开放搞活了经济、农贸市场的货物</a:t>
            </a:r>
          </a:p>
          <a:p>
            <a:pPr>
              <a:lnSpc>
                <a:spcPts val="3900"/>
              </a:lnSpc>
              <a:tabLst>
                <a:tab pos="393700" algn="l"/>
                <a:tab pos="673100" algn="l"/>
              </a:tabLst>
            </a:pP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琳琅满目，除各种应时的新鲜蔬菜外，还</a:t>
            </a:r>
          </a:p>
          <a:p>
            <a:pPr>
              <a:lnSpc>
                <a:spcPts val="3800"/>
              </a:lnSpc>
              <a:tabLst>
                <a:tab pos="393700" algn="l"/>
                <a:tab pos="673100" algn="l"/>
              </a:tabLst>
            </a:pPr>
            <a:r>
              <a:rPr lang="en-US" altLang="zh-CN" sz="3206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有</a:t>
            </a:r>
            <a:r>
              <a:rPr lang="en-US" altLang="zh-CN" sz="3206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肉</a:t>
            </a:r>
            <a:r>
              <a:rPr lang="en-US" altLang="zh-CN" sz="3206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3206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类、水产品、鱼、虾、甲鱼、牛蛙</a:t>
            </a:r>
          </a:p>
          <a:p>
            <a:pPr>
              <a:lnSpc>
                <a:spcPts val="3600"/>
              </a:lnSpc>
              <a:tabLst>
                <a:tab pos="393700" algn="l"/>
                <a:tab pos="673100" algn="l"/>
              </a:tabLst>
            </a:pP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及</a:t>
            </a:r>
            <a:r>
              <a:rPr lang="en-US" altLang="zh-CN" sz="3204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各种调味品</a:t>
            </a: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3600"/>
              </a:lnSpc>
              <a:tabLst>
                <a:tab pos="393700" algn="l"/>
                <a:tab pos="673100" algn="l"/>
              </a:tabLst>
            </a:pPr>
            <a:r>
              <a:rPr lang="en-US" altLang="zh-CN" dirty="0"/>
              <a:t>		</a:t>
            </a:r>
            <a:r>
              <a:rPr lang="en-US" altLang="zh-CN" sz="3206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我们浏览本地的几个</a:t>
            </a:r>
            <a:r>
              <a:rPr lang="en-US" altLang="zh-CN" sz="3206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教育网站和学校网</a:t>
            </a:r>
          </a:p>
          <a:p>
            <a:pPr>
              <a:lnSpc>
                <a:spcPts val="3900"/>
              </a:lnSpc>
              <a:tabLst>
                <a:tab pos="393700" algn="l"/>
                <a:tab pos="673100" algn="l"/>
              </a:tabLst>
            </a:pPr>
            <a:r>
              <a:rPr lang="en-US" altLang="zh-CN" sz="3204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站</a:t>
            </a: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，发现各个学校都在大兴博客工程，教</a:t>
            </a:r>
          </a:p>
          <a:p>
            <a:pPr>
              <a:lnSpc>
                <a:spcPts val="3800"/>
              </a:lnSpc>
              <a:tabLst>
                <a:tab pos="393700" algn="l"/>
                <a:tab pos="673100" algn="l"/>
              </a:tabLst>
            </a:pP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研组博客、教师个人博客、班级博客、学</a:t>
            </a:r>
          </a:p>
          <a:p>
            <a:pPr>
              <a:lnSpc>
                <a:spcPts val="3600"/>
              </a:lnSpc>
              <a:tabLst>
                <a:tab pos="393700" algn="l"/>
                <a:tab pos="673100" algn="l"/>
              </a:tabLst>
            </a:pPr>
            <a:r>
              <a:rPr lang="en-US" altLang="zh-CN" sz="3206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生个人博客，应有尽有。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7999 h 6858000"/>
              <a:gd name="connsiteX1" fmla="*/ 9144000 w 9144000"/>
              <a:gd name="connsiteY1" fmla="*/ 6857999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7999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7999"/>
                </a:moveTo>
                <a:lnTo>
                  <a:pt x="9144000" y="6857999"/>
                </a:lnTo>
                <a:lnTo>
                  <a:pt x="9144000" y="0"/>
                </a:lnTo>
                <a:lnTo>
                  <a:pt x="0" y="0"/>
                </a:lnTo>
                <a:lnTo>
                  <a:pt x="0" y="6857999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441700" y="596900"/>
            <a:ext cx="2235200" cy="558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400"/>
              </a:lnSpc>
              <a:tabLst/>
            </a:pPr>
            <a:r>
              <a:rPr lang="en-US" altLang="zh-CN" sz="44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不合事理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46100" y="1689100"/>
            <a:ext cx="139700" cy="444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500"/>
              </a:lnSpc>
              <a:tabLst/>
            </a:pP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889000" y="1739900"/>
            <a:ext cx="7404100" cy="137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>
                <a:tab pos="901700" algn="l"/>
              </a:tabLst>
            </a:pPr>
            <a:r>
              <a:rPr lang="en-US" altLang="zh-CN" dirty="0"/>
              <a:t>	</a:t>
            </a: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为了丰富城市生活，市政公司全面规</a:t>
            </a:r>
          </a:p>
          <a:p>
            <a:pPr>
              <a:lnSpc>
                <a:spcPts val="3900"/>
              </a:lnSpc>
              <a:tabLst>
                <a:tab pos="901700" algn="l"/>
              </a:tabLst>
            </a:pP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划，修建了三个文化广场，其中一个是将</a:t>
            </a:r>
          </a:p>
          <a:p>
            <a:pPr>
              <a:lnSpc>
                <a:spcPts val="3600"/>
              </a:lnSpc>
              <a:tabLst>
                <a:tab pos="901700" algn="l"/>
              </a:tabLst>
            </a:pPr>
            <a:r>
              <a:rPr lang="en-US" altLang="zh-CN" sz="3206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二十多米的</a:t>
            </a:r>
            <a:r>
              <a:rPr lang="en-US" altLang="zh-CN" sz="3206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深坑夷为平地</a:t>
            </a:r>
            <a:r>
              <a:rPr lang="en-US" altLang="zh-CN" sz="3206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而建成的。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7999 h 6858000"/>
              <a:gd name="connsiteX1" fmla="*/ 9144000 w 9144000"/>
              <a:gd name="connsiteY1" fmla="*/ 6857999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7999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7999"/>
                </a:moveTo>
                <a:lnTo>
                  <a:pt x="9144000" y="6857999"/>
                </a:lnTo>
                <a:lnTo>
                  <a:pt x="9144000" y="0"/>
                </a:lnTo>
                <a:lnTo>
                  <a:pt x="0" y="0"/>
                </a:lnTo>
                <a:lnTo>
                  <a:pt x="0" y="6857999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1"/>
          <p:cNvSpPr txBox="1"/>
          <p:nvPr/>
        </p:nvSpPr>
        <p:spPr>
          <a:xfrm>
            <a:off x="88900" y="546100"/>
            <a:ext cx="8712200" cy="4699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400"/>
              </a:lnSpc>
              <a:tabLst>
                <a:tab pos="25400" algn="l"/>
                <a:tab pos="533400" algn="l"/>
                <a:tab pos="635000" algn="l"/>
                <a:tab pos="3098800" algn="l"/>
              </a:tabLst>
            </a:pPr>
            <a:r>
              <a:rPr lang="en-US" altLang="zh-CN" dirty="0"/>
              <a:t>				</a:t>
            </a:r>
            <a:r>
              <a:rPr lang="en-US" altLang="zh-CN" sz="5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否定不当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4400"/>
              </a:lnSpc>
              <a:tabLst>
                <a:tab pos="25400" algn="l"/>
                <a:tab pos="533400" algn="l"/>
                <a:tab pos="635000" algn="l"/>
                <a:tab pos="3098800" algn="l"/>
              </a:tabLst>
            </a:pPr>
            <a:r>
              <a:rPr lang="en-US" altLang="zh-CN" dirty="0"/>
              <a:t>			</a:t>
            </a:r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例</a:t>
            </a:r>
            <a:r>
              <a:rPr lang="en-US" altLang="zh-CN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．为了</a:t>
            </a:r>
            <a:r>
              <a:rPr lang="en-US" altLang="zh-CN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防止</a:t>
            </a:r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这类事故</a:t>
            </a:r>
            <a:r>
              <a:rPr lang="en-US" altLang="zh-CN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不再发生</a:t>
            </a:r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，我们</a:t>
            </a:r>
          </a:p>
          <a:p>
            <a:pPr>
              <a:lnSpc>
                <a:spcPts val="4000"/>
              </a:lnSpc>
              <a:tabLst>
                <a:tab pos="25400" algn="l"/>
                <a:tab pos="533400" algn="l"/>
                <a:tab pos="635000" algn="l"/>
                <a:tab pos="3098800" algn="l"/>
              </a:tabLst>
            </a:pPr>
            <a:r>
              <a:rPr lang="en-US" altLang="zh-CN" sz="3602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加强了交通安全的教育和管理。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4300"/>
              </a:lnSpc>
              <a:tabLst>
                <a:tab pos="25400" algn="l"/>
                <a:tab pos="533400" algn="l"/>
                <a:tab pos="635000" algn="l"/>
                <a:tab pos="3098800" algn="l"/>
              </a:tabLst>
            </a:pPr>
            <a:r>
              <a:rPr lang="en-US" altLang="zh-CN" dirty="0"/>
              <a:t>		</a:t>
            </a:r>
            <a:r>
              <a:rPr lang="en-US" altLang="zh-CN" sz="3602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en-US" altLang="zh-CN" sz="3602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602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国务院台办新闻发言人指出：台湾当</a:t>
            </a:r>
          </a:p>
          <a:p>
            <a:pPr>
              <a:lnSpc>
                <a:spcPts val="4300"/>
              </a:lnSpc>
              <a:tabLst>
                <a:tab pos="25400" algn="l"/>
                <a:tab pos="533400" algn="l"/>
                <a:tab pos="635000" algn="l"/>
                <a:tab pos="3098800" algn="l"/>
              </a:tabLst>
            </a:pPr>
            <a:r>
              <a:rPr lang="en-US" altLang="zh-CN" dirty="0"/>
              <a:t>	</a:t>
            </a:r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局对“</a:t>
            </a:r>
            <a:r>
              <a:rPr lang="en-US" altLang="zh-CN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功”邪教组织利用设置在台湾的</a:t>
            </a:r>
          </a:p>
          <a:p>
            <a:pPr>
              <a:lnSpc>
                <a:spcPts val="4200"/>
              </a:lnSpc>
              <a:tabLst>
                <a:tab pos="25400" algn="l"/>
                <a:tab pos="533400" algn="l"/>
                <a:tab pos="635000" algn="l"/>
                <a:tab pos="3098800" algn="l"/>
              </a:tabLst>
            </a:pPr>
            <a:r>
              <a:rPr lang="en-US" altLang="zh-CN" dirty="0"/>
              <a:t>	</a:t>
            </a:r>
            <a:r>
              <a:rPr lang="en-US" altLang="zh-CN" sz="3602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发射装置攻击鑫诺卫星事件应立即采取措施</a:t>
            </a:r>
          </a:p>
          <a:p>
            <a:pPr>
              <a:lnSpc>
                <a:spcPts val="4100"/>
              </a:lnSpc>
              <a:tabLst>
                <a:tab pos="25400" algn="l"/>
                <a:tab pos="533400" algn="l"/>
                <a:tab pos="635000" algn="l"/>
                <a:tab pos="3098800" algn="l"/>
              </a:tabLst>
            </a:pPr>
            <a:r>
              <a:rPr lang="en-US" altLang="zh-CN" dirty="0"/>
              <a:t>	</a:t>
            </a:r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予以查处，并</a:t>
            </a:r>
            <a:r>
              <a:rPr lang="en-US" altLang="zh-CN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杜绝</a:t>
            </a:r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类似事件</a:t>
            </a:r>
            <a:r>
              <a:rPr lang="en-US" altLang="zh-CN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不再发生</a:t>
            </a:r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7999 h 6858000"/>
              <a:gd name="connsiteX1" fmla="*/ 9144000 w 9144000"/>
              <a:gd name="connsiteY1" fmla="*/ 6857999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7999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7999"/>
                </a:moveTo>
                <a:lnTo>
                  <a:pt x="9144000" y="6857999"/>
                </a:lnTo>
                <a:lnTo>
                  <a:pt x="9144000" y="0"/>
                </a:lnTo>
                <a:lnTo>
                  <a:pt x="0" y="0"/>
                </a:lnTo>
                <a:lnTo>
                  <a:pt x="0" y="6857999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441700" y="596900"/>
            <a:ext cx="2235200" cy="558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400"/>
              </a:lnSpc>
              <a:tabLst/>
            </a:pPr>
            <a:r>
              <a:rPr lang="en-US" altLang="zh-CN" sz="44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滥用数词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46100" y="1689100"/>
            <a:ext cx="139700" cy="444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500"/>
              </a:lnSpc>
              <a:tabLst/>
            </a:pP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889000" y="1752600"/>
            <a:ext cx="7632700" cy="1866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>
                <a:tab pos="444500" algn="l"/>
              </a:tabLst>
            </a:pPr>
            <a:r>
              <a:rPr lang="en-US" altLang="zh-CN" dirty="0"/>
              <a:t>	</a:t>
            </a: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南昌至上海、杭州的火车动车组票价分</a:t>
            </a:r>
          </a:p>
          <a:p>
            <a:pPr>
              <a:lnSpc>
                <a:spcPts val="4000"/>
              </a:lnSpc>
              <a:tabLst>
                <a:tab pos="444500" algn="l"/>
              </a:tabLst>
            </a:pP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别为228元、179元，而对应的普通列车硬</a:t>
            </a:r>
          </a:p>
          <a:p>
            <a:pPr>
              <a:lnSpc>
                <a:spcPts val="3800"/>
              </a:lnSpc>
              <a:tabLst>
                <a:tab pos="444500" algn="l"/>
              </a:tabLst>
            </a:pPr>
            <a:r>
              <a:rPr lang="en-US" altLang="zh-CN" sz="3206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座票价为106元、81元，相比之下，普通列</a:t>
            </a:r>
          </a:p>
          <a:p>
            <a:pPr>
              <a:lnSpc>
                <a:spcPts val="3600"/>
              </a:lnSpc>
              <a:tabLst>
                <a:tab pos="444500" algn="l"/>
              </a:tabLst>
            </a:pP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车硬座票价要</a:t>
            </a:r>
            <a:r>
              <a:rPr lang="en-US" altLang="zh-CN" sz="3204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低一倍多</a:t>
            </a: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7999 h 6858000"/>
              <a:gd name="connsiteX1" fmla="*/ 9144000 w 9144000"/>
              <a:gd name="connsiteY1" fmla="*/ 6857999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7999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7999"/>
                </a:moveTo>
                <a:lnTo>
                  <a:pt x="9144000" y="6857999"/>
                </a:lnTo>
                <a:lnTo>
                  <a:pt x="9144000" y="0"/>
                </a:lnTo>
                <a:lnTo>
                  <a:pt x="0" y="0"/>
                </a:lnTo>
                <a:lnTo>
                  <a:pt x="0" y="6857999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882900" y="469900"/>
            <a:ext cx="3352800" cy="838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600"/>
              </a:lnSpc>
              <a:tabLst/>
            </a:pPr>
            <a:r>
              <a:rPr lang="en-US" altLang="zh-CN" sz="6602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四、杂糅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7999 h 6858000"/>
              <a:gd name="connsiteX1" fmla="*/ 9144000 w 9144000"/>
              <a:gd name="connsiteY1" fmla="*/ 6857999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7999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7999"/>
                </a:moveTo>
                <a:lnTo>
                  <a:pt x="9144000" y="6857999"/>
                </a:lnTo>
                <a:lnTo>
                  <a:pt x="9144000" y="0"/>
                </a:lnTo>
                <a:lnTo>
                  <a:pt x="0" y="0"/>
                </a:lnTo>
                <a:lnTo>
                  <a:pt x="0" y="6857999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441700" y="596900"/>
            <a:ext cx="2235200" cy="558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400"/>
              </a:lnSpc>
              <a:tabLst/>
            </a:pPr>
            <a:r>
              <a:rPr lang="en-US" altLang="zh-CN" sz="44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举棋不定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46100" y="1752600"/>
            <a:ext cx="139700" cy="2501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500"/>
              </a:lnSpc>
              <a:tabLst/>
            </a:pP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4100"/>
              </a:lnSpc>
              <a:tabLst/>
            </a:pPr>
            <a:r>
              <a:rPr lang="en-US" altLang="zh-CN" sz="3206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889000" y="1828800"/>
            <a:ext cx="7404100" cy="391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>
                <a:tab pos="901700" algn="l"/>
              </a:tabLst>
            </a:pPr>
            <a:r>
              <a:rPr lang="en-US" altLang="zh-CN" dirty="0"/>
              <a:t>	</a:t>
            </a:r>
            <a:r>
              <a:rPr lang="en-US" altLang="zh-CN" sz="3204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根据</a:t>
            </a: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“全国国民阅读调查”</a:t>
            </a:r>
            <a:r>
              <a:rPr lang="en-US" altLang="zh-CN" sz="3204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数据显示</a:t>
            </a:r>
          </a:p>
          <a:p>
            <a:pPr>
              <a:lnSpc>
                <a:spcPts val="3900"/>
              </a:lnSpc>
              <a:tabLst>
                <a:tab pos="901700" algn="l"/>
              </a:tabLst>
            </a:pPr>
            <a:r>
              <a:rPr lang="en-US" altLang="zh-CN" sz="3204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看</a:t>
            </a: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，国民阅读量少的原因是多方面的，但</a:t>
            </a:r>
          </a:p>
          <a:p>
            <a:pPr>
              <a:lnSpc>
                <a:spcPts val="3800"/>
              </a:lnSpc>
              <a:tabLst>
                <a:tab pos="901700" algn="l"/>
              </a:tabLst>
            </a:pPr>
            <a:r>
              <a:rPr lang="en-US" altLang="zh-CN" sz="3206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对比阅读率较高的国家可以发现，主要是</a:t>
            </a:r>
          </a:p>
          <a:p>
            <a:pPr>
              <a:lnSpc>
                <a:spcPts val="3600"/>
              </a:lnSpc>
              <a:tabLst>
                <a:tab pos="901700" algn="l"/>
              </a:tabLst>
            </a:pP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从小没有养成良好的阅读习惯。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3600"/>
              </a:lnSpc>
              <a:tabLst>
                <a:tab pos="901700" algn="l"/>
              </a:tabLst>
            </a:pPr>
            <a:r>
              <a:rPr lang="en-US" altLang="zh-CN" dirty="0"/>
              <a:t>	</a:t>
            </a:r>
            <a:r>
              <a:rPr lang="en-US" altLang="zh-CN" sz="3206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新修订的《机动车驾驶证申领和使用</a:t>
            </a:r>
          </a:p>
          <a:p>
            <a:pPr>
              <a:lnSpc>
                <a:spcPts val="3900"/>
              </a:lnSpc>
              <a:tabLst>
                <a:tab pos="901700" algn="l"/>
              </a:tabLst>
            </a:pP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规定》</a:t>
            </a:r>
            <a:r>
              <a:rPr lang="en-US" altLang="zh-CN" sz="3204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突出</a:t>
            </a: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规范驾驶行为、增强安全意识</a:t>
            </a:r>
          </a:p>
          <a:p>
            <a:pPr>
              <a:lnSpc>
                <a:spcPts val="3800"/>
              </a:lnSpc>
              <a:tabLst>
                <a:tab pos="901700" algn="l"/>
              </a:tabLst>
            </a:pPr>
            <a:r>
              <a:rPr lang="en-US" altLang="zh-CN" sz="3204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为</a:t>
            </a: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原则，对闯黄灯、故意遮挡号牌等行为</a:t>
            </a:r>
          </a:p>
          <a:p>
            <a:pPr>
              <a:lnSpc>
                <a:spcPts val="3600"/>
              </a:lnSpc>
              <a:tabLst>
                <a:tab pos="901700" algn="l"/>
              </a:tabLst>
            </a:pPr>
            <a:r>
              <a:rPr lang="en-US" altLang="zh-CN" sz="3206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加大了处罚力度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7999 h 6858000"/>
              <a:gd name="connsiteX1" fmla="*/ 9144000 w 9144000"/>
              <a:gd name="connsiteY1" fmla="*/ 6857999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7999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7999"/>
                </a:moveTo>
                <a:lnTo>
                  <a:pt x="9144000" y="6857999"/>
                </a:lnTo>
                <a:lnTo>
                  <a:pt x="9144000" y="0"/>
                </a:lnTo>
                <a:lnTo>
                  <a:pt x="0" y="0"/>
                </a:lnTo>
                <a:lnTo>
                  <a:pt x="0" y="6857999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441700" y="596900"/>
            <a:ext cx="2235200" cy="558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400"/>
              </a:lnSpc>
              <a:tabLst/>
            </a:pPr>
            <a:r>
              <a:rPr lang="en-US" altLang="zh-CN" sz="44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藕断丝连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46100" y="1752600"/>
            <a:ext cx="139700" cy="2501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500"/>
              </a:lnSpc>
              <a:tabLst/>
            </a:pP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4100"/>
              </a:lnSpc>
              <a:tabLst/>
            </a:pPr>
            <a:r>
              <a:rPr lang="en-US" altLang="zh-CN" sz="3206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889000" y="1816100"/>
            <a:ext cx="7632700" cy="3429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>
                <a:tab pos="901700" algn="l"/>
                <a:tab pos="1130300" algn="l"/>
              </a:tabLst>
            </a:pPr>
            <a:r>
              <a:rPr lang="en-US" altLang="zh-CN" dirty="0"/>
              <a:t>		</a:t>
            </a: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中国古老的智慧、经典的知识，尽管</a:t>
            </a:r>
          </a:p>
          <a:p>
            <a:pPr>
              <a:lnSpc>
                <a:spcPts val="3900"/>
              </a:lnSpc>
              <a:tabLst>
                <a:tab pos="901700" algn="l"/>
                <a:tab pos="1130300" algn="l"/>
              </a:tabLst>
            </a:pP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难以具有实际的功效，但它</a:t>
            </a:r>
            <a:r>
              <a:rPr lang="en-US" altLang="zh-CN" sz="3204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有着</a:t>
            </a: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益人心智</a:t>
            </a:r>
          </a:p>
          <a:p>
            <a:pPr>
              <a:lnSpc>
                <a:spcPts val="3800"/>
              </a:lnSpc>
              <a:tabLst>
                <a:tab pos="901700" algn="l"/>
                <a:tab pos="1130300" algn="l"/>
              </a:tabLst>
            </a:pPr>
            <a:r>
              <a:rPr lang="en-US" altLang="zh-CN" sz="3206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、怡人性情、改变气质、滋养人生的</a:t>
            </a:r>
            <a:r>
              <a:rPr lang="en-US" altLang="zh-CN" sz="3206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价值</a:t>
            </a:r>
          </a:p>
          <a:p>
            <a:pPr>
              <a:lnSpc>
                <a:spcPts val="3600"/>
              </a:lnSpc>
              <a:tabLst>
                <a:tab pos="901700" algn="l"/>
                <a:tab pos="1130300" algn="l"/>
              </a:tabLst>
            </a:pPr>
            <a:r>
              <a:rPr lang="en-US" altLang="zh-CN" sz="3204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同样不可小视</a:t>
            </a: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3600"/>
              </a:lnSpc>
              <a:tabLst>
                <a:tab pos="901700" algn="l"/>
                <a:tab pos="1130300" algn="l"/>
              </a:tabLst>
            </a:pPr>
            <a:r>
              <a:rPr lang="en-US" altLang="zh-CN" dirty="0"/>
              <a:t>	</a:t>
            </a:r>
            <a:r>
              <a:rPr lang="en-US" altLang="zh-CN" sz="3206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本市国税局绘制出“税源分布示意略</a:t>
            </a:r>
          </a:p>
          <a:p>
            <a:pPr>
              <a:lnSpc>
                <a:spcPts val="3900"/>
              </a:lnSpc>
              <a:tabLst>
                <a:tab pos="901700" algn="l"/>
                <a:tab pos="1130300" algn="l"/>
              </a:tabLst>
            </a:pP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图”，</a:t>
            </a:r>
            <a:r>
              <a:rPr lang="en-US" altLang="zh-CN" sz="3204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解决了</a:t>
            </a: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税源管理辖区划分不清、争</a:t>
            </a:r>
          </a:p>
          <a:p>
            <a:pPr>
              <a:lnSpc>
                <a:spcPts val="3600"/>
              </a:lnSpc>
              <a:tabLst>
                <a:tab pos="901700" algn="l"/>
                <a:tab pos="1130300" algn="l"/>
              </a:tabLst>
            </a:pP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议扯皮等</a:t>
            </a:r>
            <a:r>
              <a:rPr lang="en-US" altLang="zh-CN" sz="3204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问题</a:t>
            </a:r>
            <a:r>
              <a:rPr lang="en-US" altLang="zh-CN" sz="3204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的发生</a:t>
            </a: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8877300" y="547116"/>
            <a:ext cx="39623" cy="5738621"/>
          </a:xfrm>
          <a:custGeom>
            <a:avLst/>
            <a:gdLst>
              <a:gd name="connsiteX0" fmla="*/ 9906 w 39623"/>
              <a:gd name="connsiteY0" fmla="*/ 9905 h 5738621"/>
              <a:gd name="connsiteX1" fmla="*/ 11176 w 39623"/>
              <a:gd name="connsiteY1" fmla="*/ 5728716 h 57386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9623" h="5738621">
                <a:moveTo>
                  <a:pt x="9906" y="9905"/>
                </a:moveTo>
                <a:lnTo>
                  <a:pt x="11176" y="5728716"/>
                </a:lnTo>
              </a:path>
            </a:pathLst>
          </a:custGeom>
          <a:ln w="25400">
            <a:solidFill>
              <a:srgbClr val="BFBFB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512063" y="242315"/>
            <a:ext cx="8134477" cy="39623"/>
          </a:xfrm>
          <a:custGeom>
            <a:avLst/>
            <a:gdLst>
              <a:gd name="connsiteX0" fmla="*/ 9905 w 8134477"/>
              <a:gd name="connsiteY0" fmla="*/ 9906 h 39623"/>
              <a:gd name="connsiteX1" fmla="*/ 8124570 w 8134477"/>
              <a:gd name="connsiteY1" fmla="*/ 9906 h 39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134477" h="39623">
                <a:moveTo>
                  <a:pt x="9905" y="9906"/>
                </a:moveTo>
                <a:lnTo>
                  <a:pt x="8124570" y="9906"/>
                </a:lnTo>
              </a:path>
            </a:pathLst>
          </a:custGeom>
          <a:ln w="25400">
            <a:solidFill>
              <a:srgbClr val="BFBFB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207263" y="560831"/>
            <a:ext cx="39623" cy="5738621"/>
          </a:xfrm>
          <a:custGeom>
            <a:avLst/>
            <a:gdLst>
              <a:gd name="connsiteX0" fmla="*/ 9906 w 39623"/>
              <a:gd name="connsiteY0" fmla="*/ 9905 h 5738621"/>
              <a:gd name="connsiteX1" fmla="*/ 11176 w 39623"/>
              <a:gd name="connsiteY1" fmla="*/ 5728715 h 57386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9623" h="5738621">
                <a:moveTo>
                  <a:pt x="9906" y="9905"/>
                </a:moveTo>
                <a:lnTo>
                  <a:pt x="11176" y="5728715"/>
                </a:lnTo>
              </a:path>
            </a:pathLst>
          </a:custGeom>
          <a:ln w="25400">
            <a:solidFill>
              <a:srgbClr val="BFBFB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8877300" y="547116"/>
            <a:ext cx="39623" cy="5738621"/>
          </a:xfrm>
          <a:custGeom>
            <a:avLst/>
            <a:gdLst>
              <a:gd name="connsiteX0" fmla="*/ 9906 w 39623"/>
              <a:gd name="connsiteY0" fmla="*/ 9905 h 5738621"/>
              <a:gd name="connsiteX1" fmla="*/ 11176 w 39623"/>
              <a:gd name="connsiteY1" fmla="*/ 5728716 h 57386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9623" h="5738621">
                <a:moveTo>
                  <a:pt x="9906" y="9905"/>
                </a:moveTo>
                <a:lnTo>
                  <a:pt x="11176" y="5728716"/>
                </a:lnTo>
              </a:path>
            </a:pathLst>
          </a:custGeom>
          <a:ln w="25400">
            <a:solidFill>
              <a:srgbClr val="BFBFB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512063" y="242315"/>
            <a:ext cx="8134477" cy="39623"/>
          </a:xfrm>
          <a:custGeom>
            <a:avLst/>
            <a:gdLst>
              <a:gd name="connsiteX0" fmla="*/ 9905 w 8134477"/>
              <a:gd name="connsiteY0" fmla="*/ 9906 h 39623"/>
              <a:gd name="connsiteX1" fmla="*/ 8124570 w 8134477"/>
              <a:gd name="connsiteY1" fmla="*/ 9906 h 39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134477" h="39623">
                <a:moveTo>
                  <a:pt x="9905" y="9906"/>
                </a:moveTo>
                <a:lnTo>
                  <a:pt x="8124570" y="9906"/>
                </a:lnTo>
              </a:path>
            </a:pathLst>
          </a:custGeom>
          <a:ln w="25400">
            <a:solidFill>
              <a:srgbClr val="BFBFB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207263" y="560831"/>
            <a:ext cx="39623" cy="5738621"/>
          </a:xfrm>
          <a:custGeom>
            <a:avLst/>
            <a:gdLst>
              <a:gd name="connsiteX0" fmla="*/ 9906 w 39623"/>
              <a:gd name="connsiteY0" fmla="*/ 9905 h 5738621"/>
              <a:gd name="connsiteX1" fmla="*/ 11176 w 39623"/>
              <a:gd name="connsiteY1" fmla="*/ 5728715 h 57386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9623" h="5738621">
                <a:moveTo>
                  <a:pt x="9906" y="9905"/>
                </a:moveTo>
                <a:lnTo>
                  <a:pt x="11176" y="5728715"/>
                </a:lnTo>
              </a:path>
            </a:pathLst>
          </a:custGeom>
          <a:ln w="25400">
            <a:solidFill>
              <a:srgbClr val="BFBFB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1537461" y="1869694"/>
            <a:ext cx="965200" cy="2633979"/>
          </a:xfrm>
          <a:custGeom>
            <a:avLst/>
            <a:gdLst>
              <a:gd name="connsiteX0" fmla="*/ 6350 w 965200"/>
              <a:gd name="connsiteY0" fmla="*/ 2627629 h 2633979"/>
              <a:gd name="connsiteX1" fmla="*/ 958850 w 965200"/>
              <a:gd name="connsiteY1" fmla="*/ 2627629 h 2633979"/>
              <a:gd name="connsiteX2" fmla="*/ 958850 w 965200"/>
              <a:gd name="connsiteY2" fmla="*/ 6350 h 2633979"/>
              <a:gd name="connsiteX3" fmla="*/ 6350 w 965200"/>
              <a:gd name="connsiteY3" fmla="*/ 6350 h 2633979"/>
              <a:gd name="connsiteX4" fmla="*/ 6350 w 965200"/>
              <a:gd name="connsiteY4" fmla="*/ 2627629 h 26339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65200" h="2633979">
                <a:moveTo>
                  <a:pt x="6350" y="2627629"/>
                </a:moveTo>
                <a:lnTo>
                  <a:pt x="958850" y="2627629"/>
                </a:lnTo>
                <a:lnTo>
                  <a:pt x="958850" y="6350"/>
                </a:lnTo>
                <a:lnTo>
                  <a:pt x="6350" y="6350"/>
                </a:lnTo>
                <a:lnTo>
                  <a:pt x="6350" y="2627629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7F7F7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1415796" y="1749551"/>
            <a:ext cx="249935" cy="249935"/>
          </a:xfrm>
          <a:custGeom>
            <a:avLst/>
            <a:gdLst>
              <a:gd name="connsiteX0" fmla="*/ 7619 w 249935"/>
              <a:gd name="connsiteY0" fmla="*/ 242316 h 249935"/>
              <a:gd name="connsiteX1" fmla="*/ 242315 w 249935"/>
              <a:gd name="connsiteY1" fmla="*/ 242316 h 249935"/>
              <a:gd name="connsiteX2" fmla="*/ 242315 w 249935"/>
              <a:gd name="connsiteY2" fmla="*/ 7620 h 249935"/>
              <a:gd name="connsiteX3" fmla="*/ 7619 w 249935"/>
              <a:gd name="connsiteY3" fmla="*/ 7620 h 249935"/>
              <a:gd name="connsiteX4" fmla="*/ 7619 w 249935"/>
              <a:gd name="connsiteY4" fmla="*/ 242316 h 24993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9935" h="249935">
                <a:moveTo>
                  <a:pt x="7619" y="242316"/>
                </a:moveTo>
                <a:lnTo>
                  <a:pt x="242315" y="242316"/>
                </a:lnTo>
                <a:lnTo>
                  <a:pt x="242315" y="7620"/>
                </a:lnTo>
                <a:lnTo>
                  <a:pt x="7619" y="7620"/>
                </a:lnTo>
                <a:lnTo>
                  <a:pt x="7619" y="24231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A6A6A6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2357627" y="1749551"/>
            <a:ext cx="251460" cy="249935"/>
          </a:xfrm>
          <a:custGeom>
            <a:avLst/>
            <a:gdLst>
              <a:gd name="connsiteX0" fmla="*/ 7620 w 251460"/>
              <a:gd name="connsiteY0" fmla="*/ 242316 h 249935"/>
              <a:gd name="connsiteX1" fmla="*/ 243839 w 251460"/>
              <a:gd name="connsiteY1" fmla="*/ 242316 h 249935"/>
              <a:gd name="connsiteX2" fmla="*/ 243839 w 251460"/>
              <a:gd name="connsiteY2" fmla="*/ 7620 h 249935"/>
              <a:gd name="connsiteX3" fmla="*/ 7620 w 251460"/>
              <a:gd name="connsiteY3" fmla="*/ 7620 h 249935"/>
              <a:gd name="connsiteX4" fmla="*/ 7620 w 251460"/>
              <a:gd name="connsiteY4" fmla="*/ 242316 h 24993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51460" h="249935">
                <a:moveTo>
                  <a:pt x="7620" y="242316"/>
                </a:moveTo>
                <a:lnTo>
                  <a:pt x="243839" y="242316"/>
                </a:lnTo>
                <a:lnTo>
                  <a:pt x="243839" y="7620"/>
                </a:lnTo>
                <a:lnTo>
                  <a:pt x="7620" y="7620"/>
                </a:lnTo>
                <a:lnTo>
                  <a:pt x="7620" y="24231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A6A6A6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1415796" y="4376927"/>
            <a:ext cx="249935" cy="249936"/>
          </a:xfrm>
          <a:custGeom>
            <a:avLst/>
            <a:gdLst>
              <a:gd name="connsiteX0" fmla="*/ 7619 w 249935"/>
              <a:gd name="connsiteY0" fmla="*/ 242316 h 249936"/>
              <a:gd name="connsiteX1" fmla="*/ 242315 w 249935"/>
              <a:gd name="connsiteY1" fmla="*/ 242316 h 249936"/>
              <a:gd name="connsiteX2" fmla="*/ 242315 w 249935"/>
              <a:gd name="connsiteY2" fmla="*/ 7620 h 249936"/>
              <a:gd name="connsiteX3" fmla="*/ 7619 w 249935"/>
              <a:gd name="connsiteY3" fmla="*/ 7620 h 249936"/>
              <a:gd name="connsiteX4" fmla="*/ 7619 w 249935"/>
              <a:gd name="connsiteY4" fmla="*/ 242316 h 24993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9935" h="249936">
                <a:moveTo>
                  <a:pt x="7619" y="242316"/>
                </a:moveTo>
                <a:lnTo>
                  <a:pt x="242315" y="242316"/>
                </a:lnTo>
                <a:lnTo>
                  <a:pt x="242315" y="7620"/>
                </a:lnTo>
                <a:lnTo>
                  <a:pt x="7619" y="7620"/>
                </a:lnTo>
                <a:lnTo>
                  <a:pt x="7619" y="24231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A6A6A6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2357627" y="4376927"/>
            <a:ext cx="251460" cy="249936"/>
          </a:xfrm>
          <a:custGeom>
            <a:avLst/>
            <a:gdLst>
              <a:gd name="connsiteX0" fmla="*/ 7620 w 251460"/>
              <a:gd name="connsiteY0" fmla="*/ 242316 h 249936"/>
              <a:gd name="connsiteX1" fmla="*/ 243839 w 251460"/>
              <a:gd name="connsiteY1" fmla="*/ 242316 h 249936"/>
              <a:gd name="connsiteX2" fmla="*/ 243839 w 251460"/>
              <a:gd name="connsiteY2" fmla="*/ 7620 h 249936"/>
              <a:gd name="connsiteX3" fmla="*/ 7620 w 251460"/>
              <a:gd name="connsiteY3" fmla="*/ 7620 h 249936"/>
              <a:gd name="connsiteX4" fmla="*/ 7620 w 251460"/>
              <a:gd name="connsiteY4" fmla="*/ 242316 h 24993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51460" h="249936">
                <a:moveTo>
                  <a:pt x="7620" y="242316"/>
                </a:moveTo>
                <a:lnTo>
                  <a:pt x="243839" y="242316"/>
                </a:lnTo>
                <a:lnTo>
                  <a:pt x="243839" y="7620"/>
                </a:lnTo>
                <a:lnTo>
                  <a:pt x="7620" y="7620"/>
                </a:lnTo>
                <a:lnTo>
                  <a:pt x="7620" y="24231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A6A6A6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" y="228600"/>
            <a:ext cx="635000" cy="635000"/>
          </a:xfrm>
          <a:prstGeom prst="rect">
            <a:avLst/>
          </a:prstGeom>
          <a:noFill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80400" y="228600"/>
            <a:ext cx="635000" cy="635000"/>
          </a:xfrm>
          <a:prstGeom prst="rect">
            <a:avLst/>
          </a:prstGeom>
          <a:noFill/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638300" y="2819400"/>
            <a:ext cx="558800" cy="723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700"/>
              </a:lnSpc>
              <a:tabLst/>
            </a:pPr>
            <a:r>
              <a:rPr lang="en-US" altLang="zh-CN" sz="4404" b="1" dirty="0">
                <a:solidFill>
                  <a:srgbClr val="404040"/>
                </a:solidFill>
                <a:latin typeface="MS Shell Dlg" pitchFamily="18" charset="0"/>
                <a:cs typeface="MS Shell Dlg" pitchFamily="18" charset="0"/>
              </a:rPr>
              <a:t>一</a:t>
            </a:r>
          </a:p>
        </p:txBody>
      </p:sp>
      <p:sp>
        <p:nvSpPr>
          <p:cNvPr id="22" name="TextBox 1"/>
          <p:cNvSpPr txBox="1"/>
          <p:nvPr/>
        </p:nvSpPr>
        <p:spPr>
          <a:xfrm>
            <a:off x="3619500" y="2755900"/>
            <a:ext cx="1828800" cy="596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700"/>
              </a:lnSpc>
              <a:tabLst/>
            </a:pPr>
            <a:r>
              <a:rPr lang="en-US" altLang="zh-CN" sz="3600" b="1" dirty="0">
                <a:solidFill>
                  <a:srgbClr val="000000"/>
                </a:solidFill>
                <a:latin typeface="MS Shell Dlg" pitchFamily="18" charset="0"/>
                <a:cs typeface="MS Shell Dlg" pitchFamily="18" charset="0"/>
              </a:rPr>
              <a:t>课程回顾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7999 h 6858000"/>
              <a:gd name="connsiteX1" fmla="*/ 9144000 w 9144000"/>
              <a:gd name="connsiteY1" fmla="*/ 6857999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7999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7999"/>
                </a:moveTo>
                <a:lnTo>
                  <a:pt x="9144000" y="6857999"/>
                </a:lnTo>
                <a:lnTo>
                  <a:pt x="9144000" y="0"/>
                </a:lnTo>
                <a:lnTo>
                  <a:pt x="0" y="0"/>
                </a:lnTo>
                <a:lnTo>
                  <a:pt x="0" y="6857999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6400" y="558800"/>
            <a:ext cx="3835400" cy="10287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400" y="1651000"/>
            <a:ext cx="4292600" cy="10668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400" y="2755900"/>
            <a:ext cx="2908300" cy="10541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9100" y="3848100"/>
            <a:ext cx="4432300" cy="10668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9100" y="4940300"/>
            <a:ext cx="6273800" cy="1066800"/>
          </a:xfrm>
          <a:prstGeom prst="rect">
            <a:avLst/>
          </a:prstGeom>
          <a:noFill/>
        </p:spPr>
      </p:pic>
      <p:sp>
        <p:nvSpPr>
          <p:cNvPr id="8" name="TextBox 1"/>
          <p:cNvSpPr txBox="1"/>
          <p:nvPr/>
        </p:nvSpPr>
        <p:spPr>
          <a:xfrm>
            <a:off x="622300" y="139700"/>
            <a:ext cx="4572000" cy="1143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900"/>
              </a:lnSpc>
              <a:tabLst>
                <a:tab pos="76200" algn="l"/>
              </a:tabLst>
            </a:pPr>
            <a:r>
              <a:rPr lang="en-US" altLang="zh-CN" sz="3998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几种常见杂糅句式：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4000"/>
              </a:lnSpc>
              <a:tabLst>
                <a:tab pos="76200" algn="l"/>
              </a:tabLst>
            </a:pPr>
            <a:r>
              <a:rPr lang="en-US" altLang="zh-CN" dirty="0"/>
              <a:t>	</a:t>
            </a:r>
            <a:r>
              <a:rPr lang="en-US" altLang="zh-CN" sz="3602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本着</a:t>
            </a:r>
            <a:r>
              <a:rPr lang="en-US" altLang="zh-CN" sz="3602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……</a:t>
            </a:r>
            <a:r>
              <a:rPr lang="en-US" altLang="zh-CN" sz="3602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为原则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698500" y="1358900"/>
            <a:ext cx="2895600" cy="482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00"/>
              </a:lnSpc>
              <a:tabLst/>
            </a:pPr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本着</a:t>
            </a:r>
            <a:r>
              <a:rPr lang="en-US" altLang="zh-CN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……</a:t>
            </a:r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原则;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4114800" y="1358900"/>
            <a:ext cx="2743200" cy="444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500"/>
              </a:lnSpc>
              <a:tabLst/>
            </a:pPr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以</a:t>
            </a:r>
            <a:r>
              <a:rPr lang="en-US" altLang="zh-CN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……</a:t>
            </a:r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为原则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698500" y="1879600"/>
            <a:ext cx="3657600" cy="508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000"/>
              </a:lnSpc>
              <a:tabLst/>
            </a:pPr>
            <a:r>
              <a:rPr lang="en-US" altLang="zh-CN" sz="3602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是出于……决定的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3657600" y="2451100"/>
            <a:ext cx="3200400" cy="457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600"/>
              </a:lnSpc>
              <a:tabLst/>
            </a:pPr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是由</a:t>
            </a:r>
            <a:r>
              <a:rPr lang="en-US" altLang="zh-CN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……</a:t>
            </a:r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决定的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698500" y="2476500"/>
            <a:ext cx="2438400" cy="1028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00"/>
              </a:lnSpc>
              <a:tabLst/>
            </a:pPr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是出于</a:t>
            </a:r>
            <a:r>
              <a:rPr lang="en-US" altLang="zh-CN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……</a:t>
            </a:r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lnSpc>
                <a:spcPts val="4300"/>
              </a:lnSpc>
              <a:tabLst/>
            </a:pPr>
            <a:r>
              <a:rPr lang="en-US" altLang="zh-CN" sz="36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有……组成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698500" y="3556000"/>
            <a:ext cx="1524000" cy="482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00"/>
              </a:lnSpc>
              <a:tabLst/>
            </a:pPr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有</a:t>
            </a:r>
            <a:r>
              <a:rPr lang="en-US" altLang="zh-CN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……</a:t>
            </a:r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2857500" y="3556000"/>
            <a:ext cx="2286000" cy="457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600"/>
              </a:lnSpc>
              <a:tabLst/>
            </a:pPr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由</a:t>
            </a:r>
            <a:r>
              <a:rPr lang="en-US" altLang="zh-CN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……</a:t>
            </a:r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组成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698500" y="4076700"/>
            <a:ext cx="3822700" cy="508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000"/>
              </a:lnSpc>
              <a:tabLst/>
            </a:pPr>
            <a:r>
              <a:rPr lang="en-US" altLang="zh-CN" sz="3600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36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靠的是……取得的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698500" y="4648200"/>
            <a:ext cx="2438400" cy="482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00"/>
              </a:lnSpc>
              <a:tabLst/>
            </a:pPr>
            <a:r>
              <a:rPr lang="en-US" altLang="zh-CN" sz="3602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靠的是</a:t>
            </a:r>
            <a:r>
              <a:rPr lang="en-US" altLang="zh-CN" sz="3602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……</a:t>
            </a:r>
            <a:r>
              <a:rPr lang="en-US" altLang="zh-CN" sz="3602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3657600" y="4648200"/>
            <a:ext cx="2743200" cy="457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600"/>
              </a:lnSpc>
              <a:tabLst/>
            </a:pPr>
            <a:r>
              <a:rPr lang="en-US" altLang="zh-CN" sz="3602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是</a:t>
            </a:r>
            <a:r>
              <a:rPr lang="en-US" altLang="zh-CN" sz="3602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……</a:t>
            </a:r>
            <a:r>
              <a:rPr lang="en-US" altLang="zh-CN" sz="3602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取得的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698500" y="5181600"/>
            <a:ext cx="5651500" cy="508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000"/>
              </a:lnSpc>
              <a:tabLst/>
            </a:pPr>
            <a:r>
              <a:rPr lang="en-US" altLang="zh-CN" sz="3600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36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关键在于……是十分重要的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546100" y="5753100"/>
            <a:ext cx="2758769" cy="48218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>
                <a:tab pos="152400" algn="l"/>
              </a:tabLst>
            </a:pPr>
            <a:r>
              <a:rPr lang="en-US" altLang="zh-CN" dirty="0"/>
              <a:t>	</a:t>
            </a:r>
            <a:r>
              <a:rPr lang="en-US" altLang="zh-CN" sz="3206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关键在于</a:t>
            </a:r>
            <a:r>
              <a:rPr lang="en-US" altLang="zh-CN" sz="3206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……</a:t>
            </a:r>
            <a:r>
              <a:rPr lang="en-US" altLang="zh-CN" sz="3206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3733800" y="5740400"/>
            <a:ext cx="3263900" cy="406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/>
            </a:pPr>
            <a:r>
              <a:rPr lang="en-US" altLang="zh-CN" sz="3206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……</a:t>
            </a:r>
            <a:r>
              <a:rPr lang="en-US" altLang="zh-CN" sz="3206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是十分重要的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7999 h 6858000"/>
              <a:gd name="connsiteX1" fmla="*/ 9144000 w 9144000"/>
              <a:gd name="connsiteY1" fmla="*/ 6857999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7999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7999"/>
                </a:moveTo>
                <a:lnTo>
                  <a:pt x="9144000" y="6857999"/>
                </a:lnTo>
                <a:lnTo>
                  <a:pt x="9144000" y="0"/>
                </a:lnTo>
                <a:lnTo>
                  <a:pt x="0" y="0"/>
                </a:lnTo>
                <a:lnTo>
                  <a:pt x="0" y="6857999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39800" y="0"/>
            <a:ext cx="4292600" cy="7874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39800" y="850900"/>
            <a:ext cx="5207000" cy="10668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39800" y="1943100"/>
            <a:ext cx="4749800" cy="10668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39800" y="3048000"/>
            <a:ext cx="4292600" cy="10668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39800" y="4140200"/>
            <a:ext cx="4292600" cy="10668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39800" y="5245100"/>
            <a:ext cx="4292600" cy="1054100"/>
          </a:xfrm>
          <a:prstGeom prst="rect">
            <a:avLst/>
          </a:prstGeom>
          <a:noFill/>
        </p:spPr>
      </p:pic>
      <p:sp>
        <p:nvSpPr>
          <p:cNvPr id="9" name="TextBox 1"/>
          <p:cNvSpPr txBox="1"/>
          <p:nvPr/>
        </p:nvSpPr>
        <p:spPr>
          <a:xfrm>
            <a:off x="1231900" y="0"/>
            <a:ext cx="3657600" cy="457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600"/>
              </a:lnSpc>
              <a:tabLst/>
            </a:pPr>
            <a:r>
              <a:rPr lang="en-US" altLang="zh-CN" sz="3602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围绕以</a:t>
            </a:r>
            <a:r>
              <a:rPr lang="en-US" altLang="zh-CN" sz="3602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……</a:t>
            </a:r>
            <a:r>
              <a:rPr lang="en-US" altLang="zh-CN" sz="3602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为中心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231900" y="546100"/>
            <a:ext cx="2895600" cy="482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00"/>
              </a:lnSpc>
              <a:tabLst/>
            </a:pPr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围绕</a:t>
            </a:r>
            <a:r>
              <a:rPr lang="en-US" altLang="zh-CN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……</a:t>
            </a:r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中心;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4648200" y="546100"/>
            <a:ext cx="2743200" cy="457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600"/>
              </a:lnSpc>
              <a:tabLst/>
            </a:pPr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以</a:t>
            </a:r>
            <a:r>
              <a:rPr lang="en-US" altLang="zh-CN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……</a:t>
            </a:r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为中心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231900" y="1079500"/>
            <a:ext cx="4572000" cy="508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000"/>
              </a:lnSpc>
              <a:tabLst/>
            </a:pPr>
            <a:r>
              <a:rPr lang="en-US" altLang="zh-CN" sz="3602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成分是……配制而成的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1231900" y="1651000"/>
            <a:ext cx="2438400" cy="482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00"/>
              </a:lnSpc>
              <a:tabLst/>
            </a:pPr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成分是</a:t>
            </a:r>
            <a:r>
              <a:rPr lang="en-US" altLang="zh-CN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……</a:t>
            </a:r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4178300" y="1651000"/>
            <a:ext cx="3657600" cy="457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600"/>
              </a:lnSpc>
              <a:tabLst/>
            </a:pPr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由</a:t>
            </a:r>
            <a:r>
              <a:rPr lang="en-US" altLang="zh-CN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……</a:t>
            </a:r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配制而成的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1231900" y="2184400"/>
            <a:ext cx="4114800" cy="508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000"/>
              </a:lnSpc>
              <a:tabLst/>
            </a:pPr>
            <a:r>
              <a:rPr lang="en-US" altLang="zh-CN" sz="36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是为了……为目的的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1231900" y="2743200"/>
            <a:ext cx="2438400" cy="482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00"/>
              </a:lnSpc>
              <a:tabLst/>
            </a:pPr>
            <a:r>
              <a:rPr lang="en-US" altLang="zh-CN" sz="3602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是为了</a:t>
            </a:r>
            <a:r>
              <a:rPr lang="en-US" altLang="zh-CN" sz="3602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……</a:t>
            </a:r>
            <a:r>
              <a:rPr lang="en-US" altLang="zh-CN" sz="3602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4178300" y="2743200"/>
            <a:ext cx="3200400" cy="457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600"/>
              </a:lnSpc>
              <a:tabLst/>
            </a:pPr>
            <a:r>
              <a:rPr lang="en-US" altLang="zh-CN" sz="3602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以</a:t>
            </a:r>
            <a:r>
              <a:rPr lang="en-US" altLang="zh-CN" sz="3602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……</a:t>
            </a:r>
            <a:r>
              <a:rPr lang="en-US" altLang="zh-CN" sz="3602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为目的的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1231900" y="3276600"/>
            <a:ext cx="3657600" cy="508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000"/>
              </a:lnSpc>
              <a:tabLst/>
            </a:pPr>
            <a:r>
              <a:rPr lang="en-US" altLang="zh-CN" sz="36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原因是……造成的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1231900" y="3848100"/>
            <a:ext cx="2438400" cy="482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00"/>
              </a:lnSpc>
              <a:tabLst/>
            </a:pPr>
            <a:r>
              <a:rPr lang="en-US" altLang="zh-CN" sz="3602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原因是</a:t>
            </a:r>
            <a:r>
              <a:rPr lang="en-US" altLang="zh-CN" sz="3602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……</a:t>
            </a:r>
            <a:r>
              <a:rPr lang="en-US" altLang="zh-CN" sz="3602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4178300" y="3848100"/>
            <a:ext cx="3200400" cy="457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600"/>
              </a:lnSpc>
              <a:tabLst/>
            </a:pPr>
            <a:r>
              <a:rPr lang="en-US" altLang="zh-CN" sz="3602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是由</a:t>
            </a:r>
            <a:r>
              <a:rPr lang="en-US" altLang="zh-CN" sz="3602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……</a:t>
            </a:r>
            <a:r>
              <a:rPr lang="en-US" altLang="zh-CN" sz="3602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造成的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1231900" y="4368800"/>
            <a:ext cx="3657600" cy="508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000"/>
              </a:lnSpc>
              <a:tabLst/>
            </a:pPr>
            <a:r>
              <a:rPr lang="en-US" altLang="zh-CN" sz="36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是因为……的原因</a:t>
            </a:r>
          </a:p>
        </p:txBody>
      </p:sp>
      <p:sp>
        <p:nvSpPr>
          <p:cNvPr id="22" name="TextBox 1"/>
          <p:cNvSpPr txBox="1"/>
          <p:nvPr/>
        </p:nvSpPr>
        <p:spPr>
          <a:xfrm>
            <a:off x="1231900" y="4940300"/>
            <a:ext cx="2438400" cy="482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00"/>
              </a:lnSpc>
              <a:tabLst/>
            </a:pPr>
            <a:r>
              <a:rPr lang="en-US" altLang="zh-CN" sz="3602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是因为</a:t>
            </a:r>
            <a:r>
              <a:rPr lang="en-US" altLang="zh-CN" sz="3602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……</a:t>
            </a:r>
            <a:r>
              <a:rPr lang="en-US" altLang="zh-CN" sz="3602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</p:txBody>
      </p:sp>
      <p:sp>
        <p:nvSpPr>
          <p:cNvPr id="23" name="TextBox 1"/>
          <p:cNvSpPr txBox="1"/>
          <p:nvPr/>
        </p:nvSpPr>
        <p:spPr>
          <a:xfrm>
            <a:off x="4305300" y="4940300"/>
            <a:ext cx="2286000" cy="457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600"/>
              </a:lnSpc>
              <a:tabLst/>
            </a:pPr>
            <a:r>
              <a:rPr lang="en-US" altLang="zh-CN" sz="3602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……</a:t>
            </a:r>
            <a:r>
              <a:rPr lang="en-US" altLang="zh-CN" sz="3602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是原因</a:t>
            </a:r>
          </a:p>
        </p:txBody>
      </p:sp>
      <p:sp>
        <p:nvSpPr>
          <p:cNvPr id="24" name="TextBox 1"/>
          <p:cNvSpPr txBox="1"/>
          <p:nvPr/>
        </p:nvSpPr>
        <p:spPr>
          <a:xfrm>
            <a:off x="1231900" y="5473700"/>
            <a:ext cx="3657600" cy="508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000"/>
              </a:lnSpc>
              <a:tabLst/>
            </a:pPr>
            <a:r>
              <a:rPr lang="en-US" altLang="zh-CN" sz="36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是由于……的结果</a:t>
            </a:r>
          </a:p>
        </p:txBody>
      </p:sp>
      <p:sp>
        <p:nvSpPr>
          <p:cNvPr id="25" name="TextBox 1"/>
          <p:cNvSpPr txBox="1"/>
          <p:nvPr/>
        </p:nvSpPr>
        <p:spPr>
          <a:xfrm>
            <a:off x="1255689" y="6030037"/>
            <a:ext cx="2467022" cy="5334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00"/>
              </a:lnSpc>
              <a:tabLst/>
            </a:pPr>
            <a:r>
              <a:rPr lang="en-US" altLang="zh-CN" sz="3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是由于</a:t>
            </a:r>
            <a:r>
              <a:rPr lang="en-US" altLang="zh-CN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……</a:t>
            </a:r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</p:txBody>
      </p:sp>
      <p:sp>
        <p:nvSpPr>
          <p:cNvPr id="26" name="TextBox 1"/>
          <p:cNvSpPr txBox="1"/>
          <p:nvPr/>
        </p:nvSpPr>
        <p:spPr>
          <a:xfrm>
            <a:off x="4178300" y="6045200"/>
            <a:ext cx="2743200" cy="457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600"/>
              </a:lnSpc>
              <a:tabLst/>
            </a:pPr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是</a:t>
            </a:r>
            <a:r>
              <a:rPr lang="en-US" altLang="zh-CN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……</a:t>
            </a:r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的结果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8877300" y="547116"/>
            <a:ext cx="39623" cy="5738621"/>
          </a:xfrm>
          <a:custGeom>
            <a:avLst/>
            <a:gdLst>
              <a:gd name="connsiteX0" fmla="*/ 9906 w 39623"/>
              <a:gd name="connsiteY0" fmla="*/ 9905 h 5738621"/>
              <a:gd name="connsiteX1" fmla="*/ 11176 w 39623"/>
              <a:gd name="connsiteY1" fmla="*/ 5728716 h 57386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9623" h="5738621">
                <a:moveTo>
                  <a:pt x="9906" y="9905"/>
                </a:moveTo>
                <a:lnTo>
                  <a:pt x="11176" y="5728716"/>
                </a:lnTo>
              </a:path>
            </a:pathLst>
          </a:custGeom>
          <a:ln w="25400">
            <a:solidFill>
              <a:srgbClr val="BFBFB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512063" y="242315"/>
            <a:ext cx="8134477" cy="39623"/>
          </a:xfrm>
          <a:custGeom>
            <a:avLst/>
            <a:gdLst>
              <a:gd name="connsiteX0" fmla="*/ 9905 w 8134477"/>
              <a:gd name="connsiteY0" fmla="*/ 9906 h 39623"/>
              <a:gd name="connsiteX1" fmla="*/ 8124570 w 8134477"/>
              <a:gd name="connsiteY1" fmla="*/ 9906 h 39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134477" h="39623">
                <a:moveTo>
                  <a:pt x="9905" y="9906"/>
                </a:moveTo>
                <a:lnTo>
                  <a:pt x="8124570" y="9906"/>
                </a:lnTo>
              </a:path>
            </a:pathLst>
          </a:custGeom>
          <a:ln w="25400">
            <a:solidFill>
              <a:srgbClr val="BFBFB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207263" y="560831"/>
            <a:ext cx="39623" cy="5738621"/>
          </a:xfrm>
          <a:custGeom>
            <a:avLst/>
            <a:gdLst>
              <a:gd name="connsiteX0" fmla="*/ 9906 w 39623"/>
              <a:gd name="connsiteY0" fmla="*/ 9905 h 5738621"/>
              <a:gd name="connsiteX1" fmla="*/ 11176 w 39623"/>
              <a:gd name="connsiteY1" fmla="*/ 5728715 h 57386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9623" h="5738621">
                <a:moveTo>
                  <a:pt x="9906" y="9905"/>
                </a:moveTo>
                <a:lnTo>
                  <a:pt x="11176" y="5728715"/>
                </a:lnTo>
              </a:path>
            </a:pathLst>
          </a:custGeom>
          <a:ln w="25400">
            <a:solidFill>
              <a:srgbClr val="BFBFB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8877300" y="547116"/>
            <a:ext cx="39623" cy="5738621"/>
          </a:xfrm>
          <a:custGeom>
            <a:avLst/>
            <a:gdLst>
              <a:gd name="connsiteX0" fmla="*/ 9906 w 39623"/>
              <a:gd name="connsiteY0" fmla="*/ 9905 h 5738621"/>
              <a:gd name="connsiteX1" fmla="*/ 11176 w 39623"/>
              <a:gd name="connsiteY1" fmla="*/ 5728716 h 57386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9623" h="5738621">
                <a:moveTo>
                  <a:pt x="9906" y="9905"/>
                </a:moveTo>
                <a:lnTo>
                  <a:pt x="11176" y="5728716"/>
                </a:lnTo>
              </a:path>
            </a:pathLst>
          </a:custGeom>
          <a:ln w="25400">
            <a:solidFill>
              <a:srgbClr val="BFBFB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512063" y="242315"/>
            <a:ext cx="8134477" cy="39623"/>
          </a:xfrm>
          <a:custGeom>
            <a:avLst/>
            <a:gdLst>
              <a:gd name="connsiteX0" fmla="*/ 9905 w 8134477"/>
              <a:gd name="connsiteY0" fmla="*/ 9906 h 39623"/>
              <a:gd name="connsiteX1" fmla="*/ 8124570 w 8134477"/>
              <a:gd name="connsiteY1" fmla="*/ 9906 h 39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134477" h="39623">
                <a:moveTo>
                  <a:pt x="9905" y="9906"/>
                </a:moveTo>
                <a:lnTo>
                  <a:pt x="8124570" y="9906"/>
                </a:lnTo>
              </a:path>
            </a:pathLst>
          </a:custGeom>
          <a:ln w="25400">
            <a:solidFill>
              <a:srgbClr val="BFBFB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207263" y="560831"/>
            <a:ext cx="39623" cy="5738621"/>
          </a:xfrm>
          <a:custGeom>
            <a:avLst/>
            <a:gdLst>
              <a:gd name="connsiteX0" fmla="*/ 9906 w 39623"/>
              <a:gd name="connsiteY0" fmla="*/ 9905 h 5738621"/>
              <a:gd name="connsiteX1" fmla="*/ 11176 w 39623"/>
              <a:gd name="connsiteY1" fmla="*/ 5728715 h 57386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9623" h="5738621">
                <a:moveTo>
                  <a:pt x="9906" y="9905"/>
                </a:moveTo>
                <a:lnTo>
                  <a:pt x="11176" y="5728715"/>
                </a:lnTo>
              </a:path>
            </a:pathLst>
          </a:custGeom>
          <a:ln w="25400">
            <a:solidFill>
              <a:srgbClr val="BFBFB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1537461" y="1869694"/>
            <a:ext cx="965200" cy="2633979"/>
          </a:xfrm>
          <a:custGeom>
            <a:avLst/>
            <a:gdLst>
              <a:gd name="connsiteX0" fmla="*/ 6350 w 965200"/>
              <a:gd name="connsiteY0" fmla="*/ 2627629 h 2633979"/>
              <a:gd name="connsiteX1" fmla="*/ 958850 w 965200"/>
              <a:gd name="connsiteY1" fmla="*/ 2627629 h 2633979"/>
              <a:gd name="connsiteX2" fmla="*/ 958850 w 965200"/>
              <a:gd name="connsiteY2" fmla="*/ 6350 h 2633979"/>
              <a:gd name="connsiteX3" fmla="*/ 6350 w 965200"/>
              <a:gd name="connsiteY3" fmla="*/ 6350 h 2633979"/>
              <a:gd name="connsiteX4" fmla="*/ 6350 w 965200"/>
              <a:gd name="connsiteY4" fmla="*/ 2627629 h 26339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65200" h="2633979">
                <a:moveTo>
                  <a:pt x="6350" y="2627629"/>
                </a:moveTo>
                <a:lnTo>
                  <a:pt x="958850" y="2627629"/>
                </a:lnTo>
                <a:lnTo>
                  <a:pt x="958850" y="6350"/>
                </a:lnTo>
                <a:lnTo>
                  <a:pt x="6350" y="6350"/>
                </a:lnTo>
                <a:lnTo>
                  <a:pt x="6350" y="2627629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7F7F7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1415796" y="1749551"/>
            <a:ext cx="249935" cy="249935"/>
          </a:xfrm>
          <a:custGeom>
            <a:avLst/>
            <a:gdLst>
              <a:gd name="connsiteX0" fmla="*/ 7619 w 249935"/>
              <a:gd name="connsiteY0" fmla="*/ 242316 h 249935"/>
              <a:gd name="connsiteX1" fmla="*/ 242315 w 249935"/>
              <a:gd name="connsiteY1" fmla="*/ 242316 h 249935"/>
              <a:gd name="connsiteX2" fmla="*/ 242315 w 249935"/>
              <a:gd name="connsiteY2" fmla="*/ 7620 h 249935"/>
              <a:gd name="connsiteX3" fmla="*/ 7619 w 249935"/>
              <a:gd name="connsiteY3" fmla="*/ 7620 h 249935"/>
              <a:gd name="connsiteX4" fmla="*/ 7619 w 249935"/>
              <a:gd name="connsiteY4" fmla="*/ 242316 h 24993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9935" h="249935">
                <a:moveTo>
                  <a:pt x="7619" y="242316"/>
                </a:moveTo>
                <a:lnTo>
                  <a:pt x="242315" y="242316"/>
                </a:lnTo>
                <a:lnTo>
                  <a:pt x="242315" y="7620"/>
                </a:lnTo>
                <a:lnTo>
                  <a:pt x="7619" y="7620"/>
                </a:lnTo>
                <a:lnTo>
                  <a:pt x="7619" y="24231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A6A6A6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2357627" y="1749551"/>
            <a:ext cx="251460" cy="249935"/>
          </a:xfrm>
          <a:custGeom>
            <a:avLst/>
            <a:gdLst>
              <a:gd name="connsiteX0" fmla="*/ 7620 w 251460"/>
              <a:gd name="connsiteY0" fmla="*/ 242316 h 249935"/>
              <a:gd name="connsiteX1" fmla="*/ 243839 w 251460"/>
              <a:gd name="connsiteY1" fmla="*/ 242316 h 249935"/>
              <a:gd name="connsiteX2" fmla="*/ 243839 w 251460"/>
              <a:gd name="connsiteY2" fmla="*/ 7620 h 249935"/>
              <a:gd name="connsiteX3" fmla="*/ 7620 w 251460"/>
              <a:gd name="connsiteY3" fmla="*/ 7620 h 249935"/>
              <a:gd name="connsiteX4" fmla="*/ 7620 w 251460"/>
              <a:gd name="connsiteY4" fmla="*/ 242316 h 24993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51460" h="249935">
                <a:moveTo>
                  <a:pt x="7620" y="242316"/>
                </a:moveTo>
                <a:lnTo>
                  <a:pt x="243839" y="242316"/>
                </a:lnTo>
                <a:lnTo>
                  <a:pt x="243839" y="7620"/>
                </a:lnTo>
                <a:lnTo>
                  <a:pt x="7620" y="7620"/>
                </a:lnTo>
                <a:lnTo>
                  <a:pt x="7620" y="24231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A6A6A6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1415796" y="4376927"/>
            <a:ext cx="249935" cy="249936"/>
          </a:xfrm>
          <a:custGeom>
            <a:avLst/>
            <a:gdLst>
              <a:gd name="connsiteX0" fmla="*/ 7619 w 249935"/>
              <a:gd name="connsiteY0" fmla="*/ 242316 h 249936"/>
              <a:gd name="connsiteX1" fmla="*/ 242315 w 249935"/>
              <a:gd name="connsiteY1" fmla="*/ 242316 h 249936"/>
              <a:gd name="connsiteX2" fmla="*/ 242315 w 249935"/>
              <a:gd name="connsiteY2" fmla="*/ 7620 h 249936"/>
              <a:gd name="connsiteX3" fmla="*/ 7619 w 249935"/>
              <a:gd name="connsiteY3" fmla="*/ 7620 h 249936"/>
              <a:gd name="connsiteX4" fmla="*/ 7619 w 249935"/>
              <a:gd name="connsiteY4" fmla="*/ 242316 h 24993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9935" h="249936">
                <a:moveTo>
                  <a:pt x="7619" y="242316"/>
                </a:moveTo>
                <a:lnTo>
                  <a:pt x="242315" y="242316"/>
                </a:lnTo>
                <a:lnTo>
                  <a:pt x="242315" y="7620"/>
                </a:lnTo>
                <a:lnTo>
                  <a:pt x="7619" y="7620"/>
                </a:lnTo>
                <a:lnTo>
                  <a:pt x="7619" y="24231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A6A6A6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2357627" y="4376927"/>
            <a:ext cx="251460" cy="249936"/>
          </a:xfrm>
          <a:custGeom>
            <a:avLst/>
            <a:gdLst>
              <a:gd name="connsiteX0" fmla="*/ 7620 w 251460"/>
              <a:gd name="connsiteY0" fmla="*/ 242316 h 249936"/>
              <a:gd name="connsiteX1" fmla="*/ 243839 w 251460"/>
              <a:gd name="connsiteY1" fmla="*/ 242316 h 249936"/>
              <a:gd name="connsiteX2" fmla="*/ 243839 w 251460"/>
              <a:gd name="connsiteY2" fmla="*/ 7620 h 249936"/>
              <a:gd name="connsiteX3" fmla="*/ 7620 w 251460"/>
              <a:gd name="connsiteY3" fmla="*/ 7620 h 249936"/>
              <a:gd name="connsiteX4" fmla="*/ 7620 w 251460"/>
              <a:gd name="connsiteY4" fmla="*/ 242316 h 24993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51460" h="249936">
                <a:moveTo>
                  <a:pt x="7620" y="242316"/>
                </a:moveTo>
                <a:lnTo>
                  <a:pt x="243839" y="242316"/>
                </a:lnTo>
                <a:lnTo>
                  <a:pt x="243839" y="7620"/>
                </a:lnTo>
                <a:lnTo>
                  <a:pt x="7620" y="7620"/>
                </a:lnTo>
                <a:lnTo>
                  <a:pt x="7620" y="24231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A6A6A6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" y="228600"/>
            <a:ext cx="635000" cy="635000"/>
          </a:xfrm>
          <a:prstGeom prst="rect">
            <a:avLst/>
          </a:prstGeom>
          <a:noFill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80400" y="228600"/>
            <a:ext cx="635000" cy="63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638300" y="2819400"/>
            <a:ext cx="558800" cy="723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700"/>
              </a:lnSpc>
              <a:tabLst/>
            </a:pPr>
            <a:r>
              <a:rPr lang="en-US" altLang="zh-CN" sz="4404" b="1" dirty="0">
                <a:solidFill>
                  <a:srgbClr val="404040"/>
                </a:solidFill>
                <a:latin typeface="MS Shell Dlg" pitchFamily="18" charset="0"/>
                <a:cs typeface="MS Shell Dlg" pitchFamily="18" charset="0"/>
              </a:rPr>
              <a:t>二</a:t>
            </a:r>
          </a:p>
        </p:txBody>
      </p:sp>
      <p:sp>
        <p:nvSpPr>
          <p:cNvPr id="22" name="TextBox 1"/>
          <p:cNvSpPr txBox="1"/>
          <p:nvPr/>
        </p:nvSpPr>
        <p:spPr>
          <a:xfrm>
            <a:off x="3619500" y="2755900"/>
            <a:ext cx="1828800" cy="596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700"/>
              </a:lnSpc>
              <a:tabLst/>
            </a:pPr>
            <a:r>
              <a:rPr lang="en-US" altLang="zh-CN" sz="3600" b="1" dirty="0">
                <a:solidFill>
                  <a:srgbClr val="000000"/>
                </a:solidFill>
                <a:latin typeface="MS Shell Dlg" pitchFamily="18" charset="0"/>
                <a:cs typeface="MS Shell Dlg" pitchFamily="18" charset="0"/>
              </a:rPr>
              <a:t>课程精讲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8877300" y="547116"/>
            <a:ext cx="39623" cy="5738621"/>
          </a:xfrm>
          <a:custGeom>
            <a:avLst/>
            <a:gdLst>
              <a:gd name="connsiteX0" fmla="*/ 9906 w 39623"/>
              <a:gd name="connsiteY0" fmla="*/ 9905 h 5738621"/>
              <a:gd name="connsiteX1" fmla="*/ 11176 w 39623"/>
              <a:gd name="connsiteY1" fmla="*/ 5728716 h 57386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9623" h="5738621">
                <a:moveTo>
                  <a:pt x="9906" y="9905"/>
                </a:moveTo>
                <a:lnTo>
                  <a:pt x="11176" y="5728716"/>
                </a:lnTo>
              </a:path>
            </a:pathLst>
          </a:custGeom>
          <a:ln w="25400">
            <a:solidFill>
              <a:srgbClr val="BFBFB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512063" y="242315"/>
            <a:ext cx="8134477" cy="39623"/>
          </a:xfrm>
          <a:custGeom>
            <a:avLst/>
            <a:gdLst>
              <a:gd name="connsiteX0" fmla="*/ 9905 w 8134477"/>
              <a:gd name="connsiteY0" fmla="*/ 9906 h 39623"/>
              <a:gd name="connsiteX1" fmla="*/ 8124570 w 8134477"/>
              <a:gd name="connsiteY1" fmla="*/ 9906 h 39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134477" h="39623">
                <a:moveTo>
                  <a:pt x="9905" y="9906"/>
                </a:moveTo>
                <a:lnTo>
                  <a:pt x="8124570" y="9906"/>
                </a:lnTo>
              </a:path>
            </a:pathLst>
          </a:custGeom>
          <a:ln w="25400">
            <a:solidFill>
              <a:srgbClr val="BFBFB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207263" y="560831"/>
            <a:ext cx="39623" cy="5738621"/>
          </a:xfrm>
          <a:custGeom>
            <a:avLst/>
            <a:gdLst>
              <a:gd name="connsiteX0" fmla="*/ 9906 w 39623"/>
              <a:gd name="connsiteY0" fmla="*/ 9905 h 5738621"/>
              <a:gd name="connsiteX1" fmla="*/ 11176 w 39623"/>
              <a:gd name="connsiteY1" fmla="*/ 5728715 h 57386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9623" h="5738621">
                <a:moveTo>
                  <a:pt x="9906" y="9905"/>
                </a:moveTo>
                <a:lnTo>
                  <a:pt x="11176" y="5728715"/>
                </a:lnTo>
              </a:path>
            </a:pathLst>
          </a:custGeom>
          <a:ln w="25400">
            <a:solidFill>
              <a:srgbClr val="BFBFB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" y="228600"/>
            <a:ext cx="635000" cy="6350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80400" y="228600"/>
            <a:ext cx="635000" cy="635000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209800" y="2667000"/>
            <a:ext cx="4876800" cy="1219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600"/>
              </a:lnSpc>
              <a:tabLst/>
            </a:pPr>
            <a:r>
              <a:rPr lang="en-US" altLang="zh-CN" sz="9602" dirty="0">
                <a:solidFill>
                  <a:srgbClr val="000000"/>
                </a:solidFill>
                <a:latin typeface="MS Shell Dlg" pitchFamily="18" charset="0"/>
                <a:cs typeface="MS Shell Dlg" pitchFamily="18" charset="0"/>
              </a:rPr>
              <a:t>真题强化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8877300" y="547116"/>
            <a:ext cx="39623" cy="5738621"/>
          </a:xfrm>
          <a:custGeom>
            <a:avLst/>
            <a:gdLst>
              <a:gd name="connsiteX0" fmla="*/ 9906 w 39623"/>
              <a:gd name="connsiteY0" fmla="*/ 9905 h 5738621"/>
              <a:gd name="connsiteX1" fmla="*/ 11176 w 39623"/>
              <a:gd name="connsiteY1" fmla="*/ 5728716 h 57386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9623" h="5738621">
                <a:moveTo>
                  <a:pt x="9906" y="9905"/>
                </a:moveTo>
                <a:lnTo>
                  <a:pt x="11176" y="5728716"/>
                </a:lnTo>
              </a:path>
            </a:pathLst>
          </a:custGeom>
          <a:ln w="25400">
            <a:solidFill>
              <a:srgbClr val="BFBFB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512063" y="242315"/>
            <a:ext cx="8134477" cy="39623"/>
          </a:xfrm>
          <a:custGeom>
            <a:avLst/>
            <a:gdLst>
              <a:gd name="connsiteX0" fmla="*/ 9905 w 8134477"/>
              <a:gd name="connsiteY0" fmla="*/ 9906 h 39623"/>
              <a:gd name="connsiteX1" fmla="*/ 8124570 w 8134477"/>
              <a:gd name="connsiteY1" fmla="*/ 9906 h 39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134477" h="39623">
                <a:moveTo>
                  <a:pt x="9905" y="9906"/>
                </a:moveTo>
                <a:lnTo>
                  <a:pt x="8124570" y="9906"/>
                </a:lnTo>
              </a:path>
            </a:pathLst>
          </a:custGeom>
          <a:ln w="25400">
            <a:solidFill>
              <a:srgbClr val="BFBFB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207263" y="560831"/>
            <a:ext cx="39623" cy="5738621"/>
          </a:xfrm>
          <a:custGeom>
            <a:avLst/>
            <a:gdLst>
              <a:gd name="connsiteX0" fmla="*/ 9906 w 39623"/>
              <a:gd name="connsiteY0" fmla="*/ 9905 h 5738621"/>
              <a:gd name="connsiteX1" fmla="*/ 11176 w 39623"/>
              <a:gd name="connsiteY1" fmla="*/ 5728715 h 57386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9623" h="5738621">
                <a:moveTo>
                  <a:pt x="9906" y="9905"/>
                </a:moveTo>
                <a:lnTo>
                  <a:pt x="11176" y="5728715"/>
                </a:lnTo>
              </a:path>
            </a:pathLst>
          </a:custGeom>
          <a:ln w="25400">
            <a:solidFill>
              <a:srgbClr val="BFBFB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" y="228600"/>
            <a:ext cx="635000" cy="6350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80400" y="228600"/>
            <a:ext cx="635000" cy="635000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30200" y="482600"/>
            <a:ext cx="8293100" cy="137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>
                <a:tab pos="609600" algn="l"/>
              </a:tabLst>
            </a:pPr>
            <a:r>
              <a:rPr lang="en-US" altLang="zh-CN" dirty="0"/>
              <a:t>	</a:t>
            </a:r>
            <a:r>
              <a:rPr lang="en-US" altLang="zh-CN" sz="2798" dirty="0">
                <a:solidFill>
                  <a:srgbClr val="000000"/>
                </a:solidFill>
                <a:latin typeface="MS Shell Dlg" pitchFamily="18" charset="0"/>
                <a:cs typeface="MS Shell Dlg" pitchFamily="18" charset="0"/>
              </a:rPr>
              <a:t>16、国际民航组织处提议设立一个信息共享平台,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3000"/>
              </a:lnSpc>
              <a:tabLst>
                <a:tab pos="609600" algn="l"/>
              </a:tabLst>
            </a:pPr>
            <a:r>
              <a:rPr lang="en-US" altLang="zh-CN" sz="2795" dirty="0">
                <a:solidFill>
                  <a:srgbClr val="000000"/>
                </a:solidFill>
                <a:latin typeface="MS Shell Dlg" pitchFamily="18" charset="0"/>
                <a:cs typeface="MS Shell Dlg" pitchFamily="18" charset="0"/>
              </a:rPr>
              <a:t>以便民航客机及时回避并了解在飞越交战地区时可能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3000"/>
              </a:lnSpc>
              <a:tabLst>
                <a:tab pos="609600" algn="l"/>
              </a:tabLst>
            </a:pPr>
            <a:r>
              <a:rPr lang="en-US" altLang="zh-CN" sz="2795" dirty="0">
                <a:solidFill>
                  <a:srgbClr val="000000"/>
                </a:solidFill>
                <a:latin typeface="MS Shell Dlg" pitchFamily="18" charset="0"/>
                <a:cs typeface="MS Shell Dlg" pitchFamily="18" charset="0"/>
              </a:rPr>
              <a:t>遇到的危险。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330200" y="2159000"/>
            <a:ext cx="8204200" cy="187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>
                <a:tab pos="711200" algn="l"/>
              </a:tabLst>
            </a:pPr>
            <a:r>
              <a:rPr lang="en-US" altLang="zh-CN" dirty="0"/>
              <a:t>	</a:t>
            </a:r>
            <a:r>
              <a:rPr lang="en-US" altLang="zh-CN" sz="2795" dirty="0">
                <a:solidFill>
                  <a:srgbClr val="000000"/>
                </a:solidFill>
                <a:latin typeface="MS Shell Dlg" pitchFamily="18" charset="0"/>
                <a:cs typeface="MS Shell Dlg" pitchFamily="18" charset="0"/>
              </a:rPr>
              <a:t>17、黄杨木雕古朴文雅、精致圆润，适宜把玩陈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3000"/>
              </a:lnSpc>
              <a:tabLst>
                <a:tab pos="711200" algn="l"/>
              </a:tabLst>
            </a:pPr>
            <a:r>
              <a:rPr lang="en-US" altLang="zh-CN" sz="2795" dirty="0">
                <a:solidFill>
                  <a:srgbClr val="000000"/>
                </a:solidFill>
                <a:latin typeface="MS Shell Dlg" pitchFamily="18" charset="0"/>
                <a:cs typeface="MS Shell Dlg" pitchFamily="18" charset="0"/>
              </a:rPr>
              <a:t>设，深受收藏者所喜爱。因此近年来黄杨木雕成为民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3000"/>
              </a:lnSpc>
              <a:tabLst>
                <a:tab pos="711200" algn="l"/>
              </a:tabLst>
            </a:pPr>
            <a:r>
              <a:rPr lang="en-US" altLang="zh-CN" sz="2798" dirty="0">
                <a:solidFill>
                  <a:srgbClr val="000000"/>
                </a:solidFill>
                <a:latin typeface="MS Shell Dlg" pitchFamily="18" charset="0"/>
                <a:cs typeface="MS Shell Dlg" pitchFamily="18" charset="0"/>
              </a:rPr>
              <a:t>间收藏的新贵，在拍卖市场上风头强劲，收藏前景看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3000"/>
              </a:lnSpc>
              <a:tabLst>
                <a:tab pos="711200" algn="l"/>
              </a:tabLst>
            </a:pPr>
            <a:r>
              <a:rPr lang="en-US" altLang="zh-CN" sz="2795" dirty="0">
                <a:solidFill>
                  <a:srgbClr val="000000"/>
                </a:solidFill>
                <a:latin typeface="MS Shell Dlg" pitchFamily="18" charset="0"/>
                <a:cs typeface="MS Shell Dlg" pitchFamily="18" charset="0"/>
              </a:rPr>
              <a:t>好。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330200" y="4318000"/>
            <a:ext cx="8216900" cy="137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>
                <a:tab pos="711200" algn="l"/>
              </a:tabLst>
            </a:pPr>
            <a:r>
              <a:rPr lang="en-US" altLang="zh-CN" dirty="0"/>
              <a:t>	</a:t>
            </a:r>
            <a:r>
              <a:rPr lang="en-US" altLang="zh-CN" sz="2798" dirty="0">
                <a:solidFill>
                  <a:srgbClr val="000000"/>
                </a:solidFill>
                <a:latin typeface="MS Shell Dlg" pitchFamily="18" charset="0"/>
                <a:cs typeface="MS Shell Dlg" pitchFamily="18" charset="0"/>
              </a:rPr>
              <a:t>18、墨西哥国立自治大学日前举行甲型H1N1流感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3000"/>
              </a:lnSpc>
              <a:tabLst>
                <a:tab pos="711200" algn="l"/>
              </a:tabLst>
            </a:pPr>
            <a:r>
              <a:rPr lang="en-US" altLang="zh-CN" sz="2795" dirty="0">
                <a:solidFill>
                  <a:srgbClr val="000000"/>
                </a:solidFill>
                <a:latin typeface="MS Shell Dlg" pitchFamily="18" charset="0"/>
                <a:cs typeface="MS Shell Dlg" pitchFamily="18" charset="0"/>
              </a:rPr>
              <a:t>病毒专题研讨会，有专家认为墨西哥即将进入炎热的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3000"/>
              </a:lnSpc>
              <a:tabLst>
                <a:tab pos="711200" algn="l"/>
              </a:tabLst>
            </a:pPr>
            <a:r>
              <a:rPr lang="en-US" altLang="zh-CN" sz="2795" dirty="0">
                <a:solidFill>
                  <a:srgbClr val="000000"/>
                </a:solidFill>
                <a:latin typeface="MS Shell Dlg" pitchFamily="18" charset="0"/>
                <a:cs typeface="MS Shell Dlg" pitchFamily="18" charset="0"/>
              </a:rPr>
              <a:t>夏季，这或许有助于降低流感病毒的扩散。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8877300" y="547116"/>
            <a:ext cx="39623" cy="5738621"/>
          </a:xfrm>
          <a:custGeom>
            <a:avLst/>
            <a:gdLst>
              <a:gd name="connsiteX0" fmla="*/ 9906 w 39623"/>
              <a:gd name="connsiteY0" fmla="*/ 9905 h 5738621"/>
              <a:gd name="connsiteX1" fmla="*/ 11176 w 39623"/>
              <a:gd name="connsiteY1" fmla="*/ 5728716 h 57386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9623" h="5738621">
                <a:moveTo>
                  <a:pt x="9906" y="9905"/>
                </a:moveTo>
                <a:lnTo>
                  <a:pt x="11176" y="5728716"/>
                </a:lnTo>
              </a:path>
            </a:pathLst>
          </a:custGeom>
          <a:ln w="25400">
            <a:solidFill>
              <a:srgbClr val="BFBFB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512063" y="242315"/>
            <a:ext cx="8134477" cy="39623"/>
          </a:xfrm>
          <a:custGeom>
            <a:avLst/>
            <a:gdLst>
              <a:gd name="connsiteX0" fmla="*/ 9905 w 8134477"/>
              <a:gd name="connsiteY0" fmla="*/ 9906 h 39623"/>
              <a:gd name="connsiteX1" fmla="*/ 8124570 w 8134477"/>
              <a:gd name="connsiteY1" fmla="*/ 9906 h 39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134477" h="39623">
                <a:moveTo>
                  <a:pt x="9905" y="9906"/>
                </a:moveTo>
                <a:lnTo>
                  <a:pt x="8124570" y="9906"/>
                </a:lnTo>
              </a:path>
            </a:pathLst>
          </a:custGeom>
          <a:ln w="25400">
            <a:solidFill>
              <a:srgbClr val="BFBFB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207263" y="560831"/>
            <a:ext cx="39623" cy="5738621"/>
          </a:xfrm>
          <a:custGeom>
            <a:avLst/>
            <a:gdLst>
              <a:gd name="connsiteX0" fmla="*/ 9906 w 39623"/>
              <a:gd name="connsiteY0" fmla="*/ 9905 h 5738621"/>
              <a:gd name="connsiteX1" fmla="*/ 11176 w 39623"/>
              <a:gd name="connsiteY1" fmla="*/ 5728715 h 57386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9623" h="5738621">
                <a:moveTo>
                  <a:pt x="9906" y="9905"/>
                </a:moveTo>
                <a:lnTo>
                  <a:pt x="11176" y="5728715"/>
                </a:lnTo>
              </a:path>
            </a:pathLst>
          </a:custGeom>
          <a:ln w="25400">
            <a:solidFill>
              <a:srgbClr val="BFBFB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" y="228600"/>
            <a:ext cx="635000" cy="6350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80400" y="228600"/>
            <a:ext cx="635000" cy="635000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30200" y="482600"/>
            <a:ext cx="8547100" cy="137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>
                <a:tab pos="609600" algn="l"/>
              </a:tabLst>
            </a:pPr>
            <a:r>
              <a:rPr lang="en-US" altLang="zh-CN" dirty="0"/>
              <a:t>	</a:t>
            </a:r>
            <a:r>
              <a:rPr lang="en-US" altLang="zh-CN" sz="2798" dirty="0">
                <a:solidFill>
                  <a:srgbClr val="000000"/>
                </a:solidFill>
                <a:latin typeface="MS Shell Dlg" pitchFamily="18" charset="0"/>
                <a:cs typeface="MS Shell Dlg" pitchFamily="18" charset="0"/>
              </a:rPr>
              <a:t>19、中国在清洁能源领域无可争议地已经成为全球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3000"/>
              </a:lnSpc>
              <a:tabLst>
                <a:tab pos="609600" algn="l"/>
              </a:tabLst>
            </a:pPr>
            <a:r>
              <a:rPr lang="en-US" altLang="zh-CN" sz="2795" dirty="0">
                <a:solidFill>
                  <a:srgbClr val="000000"/>
                </a:solidFill>
                <a:latin typeface="MS Shell Dlg" pitchFamily="18" charset="0"/>
                <a:cs typeface="MS Shell Dlg" pitchFamily="18" charset="0"/>
              </a:rPr>
              <a:t>领导者，在可再生能源领域的投入超越了欧盟、美国、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3000"/>
              </a:lnSpc>
              <a:tabLst>
                <a:tab pos="609600" algn="l"/>
              </a:tabLst>
            </a:pPr>
            <a:r>
              <a:rPr lang="en-US" altLang="zh-CN" sz="2795" dirty="0">
                <a:solidFill>
                  <a:srgbClr val="000000"/>
                </a:solidFill>
                <a:latin typeface="MS Shell Dlg" pitchFamily="18" charset="0"/>
                <a:cs typeface="MS Shell Dlg" pitchFamily="18" charset="0"/>
              </a:rPr>
              <a:t>日本等其他国家和地区。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330200" y="2159000"/>
            <a:ext cx="8216900" cy="187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>
                <a:tab pos="711200" algn="l"/>
              </a:tabLst>
            </a:pPr>
            <a:r>
              <a:rPr lang="en-US" altLang="zh-CN" dirty="0"/>
              <a:t>	</a:t>
            </a:r>
            <a:r>
              <a:rPr lang="en-US" altLang="zh-CN" sz="2795" dirty="0">
                <a:solidFill>
                  <a:srgbClr val="000000"/>
                </a:solidFill>
                <a:latin typeface="MS Shell Dlg" pitchFamily="18" charset="0"/>
                <a:cs typeface="MS Shell Dlg" pitchFamily="18" charset="0"/>
              </a:rPr>
              <a:t>20、截至去年底，中国铁路运营里程已突破10万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3000"/>
              </a:lnSpc>
              <a:tabLst>
                <a:tab pos="711200" algn="l"/>
              </a:tabLst>
            </a:pPr>
            <a:r>
              <a:rPr lang="en-US" altLang="zh-CN" sz="2795" dirty="0">
                <a:solidFill>
                  <a:srgbClr val="000000"/>
                </a:solidFill>
                <a:latin typeface="MS Shell Dlg" pitchFamily="18" charset="0"/>
                <a:cs typeface="MS Shell Dlg" pitchFamily="18" charset="0"/>
              </a:rPr>
              <a:t>公里，其中高铁运营里程1万公里、在建规模1.2万公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3000"/>
              </a:lnSpc>
              <a:tabLst>
                <a:tab pos="711200" algn="l"/>
              </a:tabLst>
            </a:pPr>
            <a:r>
              <a:rPr lang="en-US" altLang="zh-CN" sz="2798" dirty="0">
                <a:solidFill>
                  <a:srgbClr val="000000"/>
                </a:solidFill>
                <a:latin typeface="MS Shell Dlg" pitchFamily="18" charset="0"/>
                <a:cs typeface="MS Shell Dlg" pitchFamily="18" charset="0"/>
              </a:rPr>
              <a:t>里，这使我国成为世界上高铁运营里程最长、在建规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3000"/>
              </a:lnSpc>
              <a:tabLst>
                <a:tab pos="711200" algn="l"/>
              </a:tabLst>
            </a:pPr>
            <a:r>
              <a:rPr lang="en-US" altLang="zh-CN" sz="2795" dirty="0">
                <a:solidFill>
                  <a:srgbClr val="000000"/>
                </a:solidFill>
                <a:latin typeface="MS Shell Dlg" pitchFamily="18" charset="0"/>
                <a:cs typeface="MS Shell Dlg" pitchFamily="18" charset="0"/>
              </a:rPr>
              <a:t>模最大的国家。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330200" y="4318000"/>
            <a:ext cx="8204200" cy="137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>
                <a:tab pos="711200" algn="l"/>
              </a:tabLst>
            </a:pPr>
            <a:r>
              <a:rPr lang="en-US" altLang="zh-CN" dirty="0"/>
              <a:t>	</a:t>
            </a:r>
            <a:r>
              <a:rPr lang="en-US" altLang="zh-CN" sz="2798" dirty="0">
                <a:solidFill>
                  <a:srgbClr val="000000"/>
                </a:solidFill>
                <a:latin typeface="MS Shell Dlg" pitchFamily="18" charset="0"/>
                <a:cs typeface="MS Shell Dlg" pitchFamily="18" charset="0"/>
              </a:rPr>
              <a:t>21、瑞典和芬兰研究人员最近发现某些癌症存在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3000"/>
              </a:lnSpc>
              <a:tabLst>
                <a:tab pos="711200" algn="l"/>
              </a:tabLst>
            </a:pPr>
            <a:r>
              <a:rPr lang="en-US" altLang="zh-CN" sz="2795" dirty="0">
                <a:solidFill>
                  <a:srgbClr val="000000"/>
                </a:solidFill>
                <a:latin typeface="MS Shell Dlg" pitchFamily="18" charset="0"/>
                <a:cs typeface="MS Shell Dlg" pitchFamily="18" charset="0"/>
              </a:rPr>
              <a:t>“基因开关”，这一成果有助于未来的癌症防治，但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3000"/>
              </a:lnSpc>
              <a:tabLst>
                <a:tab pos="711200" algn="l"/>
              </a:tabLst>
            </a:pPr>
            <a:r>
              <a:rPr lang="en-US" altLang="zh-CN" sz="2795" dirty="0">
                <a:solidFill>
                  <a:srgbClr val="000000"/>
                </a:solidFill>
                <a:latin typeface="MS Shell Dlg" pitchFamily="18" charset="0"/>
                <a:cs typeface="MS Shell Dlg" pitchFamily="18" charset="0"/>
              </a:rPr>
              <a:t>距离相应药物的问世还需要很多年的深入研究。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8877300" y="547116"/>
            <a:ext cx="39623" cy="5738621"/>
          </a:xfrm>
          <a:custGeom>
            <a:avLst/>
            <a:gdLst>
              <a:gd name="connsiteX0" fmla="*/ 9906 w 39623"/>
              <a:gd name="connsiteY0" fmla="*/ 9905 h 5738621"/>
              <a:gd name="connsiteX1" fmla="*/ 11176 w 39623"/>
              <a:gd name="connsiteY1" fmla="*/ 5728716 h 57386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9623" h="5738621">
                <a:moveTo>
                  <a:pt x="9906" y="9905"/>
                </a:moveTo>
                <a:lnTo>
                  <a:pt x="11176" y="5728716"/>
                </a:lnTo>
              </a:path>
            </a:pathLst>
          </a:custGeom>
          <a:ln w="25400">
            <a:solidFill>
              <a:srgbClr val="BFBFB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512063" y="242315"/>
            <a:ext cx="8134477" cy="39623"/>
          </a:xfrm>
          <a:custGeom>
            <a:avLst/>
            <a:gdLst>
              <a:gd name="connsiteX0" fmla="*/ 9905 w 8134477"/>
              <a:gd name="connsiteY0" fmla="*/ 9906 h 39623"/>
              <a:gd name="connsiteX1" fmla="*/ 8124570 w 8134477"/>
              <a:gd name="connsiteY1" fmla="*/ 9906 h 39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134477" h="39623">
                <a:moveTo>
                  <a:pt x="9905" y="9906"/>
                </a:moveTo>
                <a:lnTo>
                  <a:pt x="8124570" y="9906"/>
                </a:lnTo>
              </a:path>
            </a:pathLst>
          </a:custGeom>
          <a:ln w="25400">
            <a:solidFill>
              <a:srgbClr val="BFBFB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207263" y="560831"/>
            <a:ext cx="39623" cy="5738621"/>
          </a:xfrm>
          <a:custGeom>
            <a:avLst/>
            <a:gdLst>
              <a:gd name="connsiteX0" fmla="*/ 9906 w 39623"/>
              <a:gd name="connsiteY0" fmla="*/ 9905 h 5738621"/>
              <a:gd name="connsiteX1" fmla="*/ 11176 w 39623"/>
              <a:gd name="connsiteY1" fmla="*/ 5728715 h 57386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9623" h="5738621">
                <a:moveTo>
                  <a:pt x="9906" y="9905"/>
                </a:moveTo>
                <a:lnTo>
                  <a:pt x="11176" y="5728715"/>
                </a:lnTo>
              </a:path>
            </a:pathLst>
          </a:custGeom>
          <a:ln w="25400">
            <a:solidFill>
              <a:srgbClr val="BFBFB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" y="228600"/>
            <a:ext cx="635000" cy="6350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80400" y="228600"/>
            <a:ext cx="635000" cy="635000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30200" y="596900"/>
            <a:ext cx="8458200" cy="4699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>
                <a:tab pos="609600" algn="l"/>
                <a:tab pos="711200" algn="l"/>
              </a:tabLst>
            </a:pPr>
            <a:r>
              <a:rPr lang="en-US" altLang="zh-CN" dirty="0"/>
              <a:t>	</a:t>
            </a:r>
            <a:r>
              <a:rPr lang="en-US" altLang="zh-CN" sz="2798" dirty="0">
                <a:solidFill>
                  <a:srgbClr val="000000"/>
                </a:solidFill>
                <a:latin typeface="MS Shell Dlg" pitchFamily="18" charset="0"/>
                <a:cs typeface="MS Shell Dlg" pitchFamily="18" charset="0"/>
              </a:rPr>
              <a:t>22、中国人民大学博物馆家书研究中心为重建中国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3000"/>
              </a:lnSpc>
              <a:tabLst>
                <a:tab pos="609600" algn="l"/>
                <a:tab pos="711200" algn="l"/>
              </a:tabLst>
            </a:pPr>
            <a:r>
              <a:rPr lang="en-US" altLang="zh-CN" sz="2795" dirty="0">
                <a:solidFill>
                  <a:srgbClr val="000000"/>
                </a:solidFill>
                <a:latin typeface="MS Shell Dlg" pitchFamily="18" charset="0"/>
                <a:cs typeface="MS Shell Dlg" pitchFamily="18" charset="0"/>
              </a:rPr>
              <a:t>民间记忆，致力于家书搜集和整理工作，自2015年4月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3000"/>
              </a:lnSpc>
              <a:tabLst>
                <a:tab pos="609600" algn="l"/>
                <a:tab pos="711200" algn="l"/>
              </a:tabLst>
            </a:pPr>
            <a:r>
              <a:rPr lang="en-US" altLang="zh-CN" sz="2795" dirty="0">
                <a:solidFill>
                  <a:srgbClr val="000000"/>
                </a:solidFill>
                <a:latin typeface="MS Shell Dlg" pitchFamily="18" charset="0"/>
                <a:cs typeface="MS Shell Dlg" pitchFamily="18" charset="0"/>
              </a:rPr>
              <a:t>至今，近五万多份家书从海内外汇集而来。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3000"/>
              </a:lnSpc>
              <a:tabLst>
                <a:tab pos="609600" algn="l"/>
                <a:tab pos="711200" algn="l"/>
              </a:tabLst>
            </a:pPr>
            <a:r>
              <a:rPr lang="en-US" altLang="zh-CN" dirty="0"/>
              <a:t>		</a:t>
            </a:r>
            <a:r>
              <a:rPr lang="en-US" altLang="zh-CN" sz="2795" dirty="0">
                <a:solidFill>
                  <a:srgbClr val="000000"/>
                </a:solidFill>
                <a:latin typeface="MS Shell Dlg" pitchFamily="18" charset="0"/>
                <a:cs typeface="MS Shell Dlg" pitchFamily="18" charset="0"/>
              </a:rPr>
              <a:t>23、这几天的大雾给人们的出行带来不便。气象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3000"/>
              </a:lnSpc>
              <a:tabLst>
                <a:tab pos="609600" algn="l"/>
                <a:tab pos="711200" algn="l"/>
              </a:tabLst>
            </a:pPr>
            <a:r>
              <a:rPr lang="en-US" altLang="zh-CN" sz="2795" dirty="0">
                <a:solidFill>
                  <a:srgbClr val="000000"/>
                </a:solidFill>
                <a:latin typeface="MS Shell Dlg" pitchFamily="18" charset="0"/>
                <a:cs typeface="MS Shell Dlg" pitchFamily="18" charset="0"/>
              </a:rPr>
              <a:t>机构预测，近期将有一股较强冷空气影响中国中东部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3000"/>
              </a:lnSpc>
              <a:tabLst>
                <a:tab pos="609600" algn="l"/>
                <a:tab pos="711200" algn="l"/>
              </a:tabLst>
            </a:pPr>
            <a:r>
              <a:rPr lang="en-US" altLang="zh-CN" sz="2798" dirty="0">
                <a:solidFill>
                  <a:srgbClr val="000000"/>
                </a:solidFill>
                <a:latin typeface="MS Shell Dlg" pitchFamily="18" charset="0"/>
                <a:cs typeface="MS Shell Dlg" pitchFamily="18" charset="0"/>
              </a:rPr>
              <a:t>地区，这对驱散大雾天气将起到积极作用。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3000"/>
              </a:lnSpc>
              <a:tabLst>
                <a:tab pos="609600" algn="l"/>
                <a:tab pos="711200" algn="l"/>
              </a:tabLst>
            </a:pPr>
            <a:r>
              <a:rPr lang="en-US" altLang="zh-CN" dirty="0"/>
              <a:t>		</a:t>
            </a:r>
            <a:r>
              <a:rPr lang="en-US" altLang="zh-CN" sz="2795" dirty="0">
                <a:solidFill>
                  <a:srgbClr val="000000"/>
                </a:solidFill>
                <a:latin typeface="MS Shell Dlg" pitchFamily="18" charset="0"/>
                <a:cs typeface="MS Shell Dlg" pitchFamily="18" charset="0"/>
              </a:rPr>
              <a:t>24、大气污染防治行动计划实施以来，我国空气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3000"/>
              </a:lnSpc>
              <a:tabLst>
                <a:tab pos="609600" algn="l"/>
                <a:tab pos="711200" algn="l"/>
              </a:tabLst>
            </a:pPr>
            <a:r>
              <a:rPr lang="en-US" altLang="zh-CN" sz="2798" dirty="0">
                <a:solidFill>
                  <a:srgbClr val="000000"/>
                </a:solidFill>
                <a:latin typeface="MS Shell Dlg" pitchFamily="18" charset="0"/>
                <a:cs typeface="MS Shell Dlg" pitchFamily="18" charset="0"/>
              </a:rPr>
              <a:t>质量恶化趋势得到一定治理，京津冀等重点区域大气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3000"/>
              </a:lnSpc>
              <a:tabLst>
                <a:tab pos="609600" algn="l"/>
                <a:tab pos="711200" algn="l"/>
              </a:tabLst>
            </a:pPr>
            <a:r>
              <a:rPr lang="en-US" altLang="zh-CN" sz="2795" dirty="0">
                <a:solidFill>
                  <a:srgbClr val="000000"/>
                </a:solidFill>
                <a:latin typeface="MS Shell Dlg" pitchFamily="18" charset="0"/>
                <a:cs typeface="MS Shell Dlg" pitchFamily="18" charset="0"/>
              </a:rPr>
              <a:t>环境质量改善初见成效。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8877300" y="547116"/>
            <a:ext cx="39623" cy="5738621"/>
          </a:xfrm>
          <a:custGeom>
            <a:avLst/>
            <a:gdLst>
              <a:gd name="connsiteX0" fmla="*/ 9906 w 39623"/>
              <a:gd name="connsiteY0" fmla="*/ 9905 h 5738621"/>
              <a:gd name="connsiteX1" fmla="*/ 11176 w 39623"/>
              <a:gd name="connsiteY1" fmla="*/ 5728716 h 57386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9623" h="5738621">
                <a:moveTo>
                  <a:pt x="9906" y="9905"/>
                </a:moveTo>
                <a:lnTo>
                  <a:pt x="11176" y="5728716"/>
                </a:lnTo>
              </a:path>
            </a:pathLst>
          </a:custGeom>
          <a:ln w="25400">
            <a:solidFill>
              <a:srgbClr val="BFBFB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512063" y="242315"/>
            <a:ext cx="8134477" cy="39623"/>
          </a:xfrm>
          <a:custGeom>
            <a:avLst/>
            <a:gdLst>
              <a:gd name="connsiteX0" fmla="*/ 9905 w 8134477"/>
              <a:gd name="connsiteY0" fmla="*/ 9906 h 39623"/>
              <a:gd name="connsiteX1" fmla="*/ 8124570 w 8134477"/>
              <a:gd name="connsiteY1" fmla="*/ 9906 h 39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134477" h="39623">
                <a:moveTo>
                  <a:pt x="9905" y="9906"/>
                </a:moveTo>
                <a:lnTo>
                  <a:pt x="8124570" y="9906"/>
                </a:lnTo>
              </a:path>
            </a:pathLst>
          </a:custGeom>
          <a:ln w="25400">
            <a:solidFill>
              <a:srgbClr val="BFBFB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207263" y="560831"/>
            <a:ext cx="39623" cy="5738621"/>
          </a:xfrm>
          <a:custGeom>
            <a:avLst/>
            <a:gdLst>
              <a:gd name="connsiteX0" fmla="*/ 9906 w 39623"/>
              <a:gd name="connsiteY0" fmla="*/ 9905 h 5738621"/>
              <a:gd name="connsiteX1" fmla="*/ 11176 w 39623"/>
              <a:gd name="connsiteY1" fmla="*/ 5728715 h 57386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9623" h="5738621">
                <a:moveTo>
                  <a:pt x="9906" y="9905"/>
                </a:moveTo>
                <a:lnTo>
                  <a:pt x="11176" y="5728715"/>
                </a:lnTo>
              </a:path>
            </a:pathLst>
          </a:custGeom>
          <a:ln w="25400">
            <a:solidFill>
              <a:srgbClr val="BFBFB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" y="228600"/>
            <a:ext cx="635000" cy="6350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80400" y="228600"/>
            <a:ext cx="635000" cy="635000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30200" y="495300"/>
            <a:ext cx="8458200" cy="187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>
                <a:tab pos="609600" algn="l"/>
              </a:tabLst>
            </a:pPr>
            <a:r>
              <a:rPr lang="en-US" altLang="zh-CN" dirty="0"/>
              <a:t>	</a:t>
            </a:r>
            <a:r>
              <a:rPr lang="en-US" altLang="zh-CN" sz="2798" dirty="0">
                <a:solidFill>
                  <a:srgbClr val="000000"/>
                </a:solidFill>
                <a:latin typeface="MS Shell Dlg" pitchFamily="18" charset="0"/>
                <a:cs typeface="MS Shell Dlg" pitchFamily="18" charset="0"/>
              </a:rPr>
              <a:t>25、在构建和谐社会的过程中，科技创新要“以民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3000"/>
              </a:lnSpc>
              <a:tabLst>
                <a:tab pos="609600" algn="l"/>
              </a:tabLst>
            </a:pPr>
            <a:r>
              <a:rPr lang="en-US" altLang="zh-CN" sz="2795" dirty="0">
                <a:solidFill>
                  <a:srgbClr val="000000"/>
                </a:solidFill>
                <a:latin typeface="MS Shell Dlg" pitchFamily="18" charset="0"/>
                <a:cs typeface="MS Shell Dlg" pitchFamily="18" charset="0"/>
              </a:rPr>
              <a:t>为本”，这就需要我们的科技工作者改善“公益类科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3000"/>
              </a:lnSpc>
              <a:tabLst>
                <a:tab pos="609600" algn="l"/>
              </a:tabLst>
            </a:pPr>
            <a:r>
              <a:rPr lang="en-US" altLang="zh-CN" sz="2795" dirty="0">
                <a:solidFill>
                  <a:srgbClr val="000000"/>
                </a:solidFill>
                <a:latin typeface="MS Shell Dlg" pitchFamily="18" charset="0"/>
                <a:cs typeface="MS Shell Dlg" pitchFamily="18" charset="0"/>
              </a:rPr>
              <a:t>技就是低端科技”的偏见，从制度上着手大力打造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3000"/>
              </a:lnSpc>
              <a:tabLst>
                <a:tab pos="609600" algn="l"/>
              </a:tabLst>
            </a:pPr>
            <a:r>
              <a:rPr lang="en-US" altLang="zh-CN" sz="2798" dirty="0">
                <a:solidFill>
                  <a:srgbClr val="000000"/>
                </a:solidFill>
                <a:latin typeface="MS Shell Dlg" pitchFamily="18" charset="0"/>
                <a:cs typeface="MS Shell Dlg" pitchFamily="18" charset="0"/>
              </a:rPr>
              <a:t>“民生科技”。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1041400" y="2616200"/>
            <a:ext cx="74803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795" dirty="0">
                <a:solidFill>
                  <a:srgbClr val="000000"/>
                </a:solidFill>
                <a:latin typeface="MS Shell Dlg" pitchFamily="18" charset="0"/>
                <a:cs typeface="MS Shell Dlg" pitchFamily="18" charset="0"/>
              </a:rPr>
              <a:t>26、现代文明不仅带来了理性化、工业化、市场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330200" y="3149600"/>
            <a:ext cx="8382000" cy="863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798" dirty="0">
                <a:solidFill>
                  <a:srgbClr val="000000"/>
                </a:solidFill>
                <a:latin typeface="MS Shell Dlg" pitchFamily="18" charset="0"/>
                <a:cs typeface="MS Shell Dlg" pitchFamily="18" charset="0"/>
              </a:rPr>
              <a:t>化、都市化、民主化和法制化这些美好的社会制度,而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3000"/>
              </a:lnSpc>
              <a:tabLst/>
            </a:pPr>
            <a:r>
              <a:rPr lang="en-US" altLang="zh-CN" sz="2795" dirty="0">
                <a:solidFill>
                  <a:srgbClr val="000000"/>
                </a:solidFill>
                <a:latin typeface="MS Shell Dlg" pitchFamily="18" charset="0"/>
                <a:cs typeface="MS Shell Dlg" pitchFamily="18" charset="0"/>
              </a:rPr>
              <a:t>且创造了前所未有的物质财富。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330200" y="4318000"/>
            <a:ext cx="8394700" cy="137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>
                <a:tab pos="711200" algn="l"/>
              </a:tabLst>
            </a:pPr>
            <a:r>
              <a:rPr lang="en-US" altLang="zh-CN" dirty="0"/>
              <a:t>	</a:t>
            </a:r>
            <a:r>
              <a:rPr lang="en-US" altLang="zh-CN" sz="2798" dirty="0">
                <a:solidFill>
                  <a:srgbClr val="000000"/>
                </a:solidFill>
                <a:latin typeface="MS Shell Dlg" pitchFamily="18" charset="0"/>
                <a:cs typeface="MS Shell Dlg" pitchFamily="18" charset="0"/>
              </a:rPr>
              <a:t>27、一项好的政策照理会带来好的效果,但在现阶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3000"/>
              </a:lnSpc>
              <a:tabLst>
                <a:tab pos="711200" algn="l"/>
              </a:tabLst>
            </a:pPr>
            <a:r>
              <a:rPr lang="en-US" altLang="zh-CN" sz="2795" dirty="0">
                <a:solidFill>
                  <a:srgbClr val="000000"/>
                </a:solidFill>
                <a:latin typeface="MS Shell Dlg" pitchFamily="18" charset="0"/>
                <a:cs typeface="MS Shell Dlg" pitchFamily="18" charset="0"/>
              </a:rPr>
              <a:t>段,必须强化阳光操作、民主监督等制约措施,因为好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3000"/>
              </a:lnSpc>
              <a:tabLst>
                <a:tab pos="711200" algn="l"/>
              </a:tabLst>
            </a:pPr>
            <a:r>
              <a:rPr lang="en-US" altLang="zh-CN" sz="2795" dirty="0">
                <a:solidFill>
                  <a:srgbClr val="000000"/>
                </a:solidFill>
                <a:latin typeface="MS Shell Dlg" pitchFamily="18" charset="0"/>
                <a:cs typeface="MS Shell Dlg" pitchFamily="18" charset="0"/>
              </a:rPr>
              <a:t>经也要提防不被念歪。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8877300" y="547116"/>
            <a:ext cx="39623" cy="5738621"/>
          </a:xfrm>
          <a:custGeom>
            <a:avLst/>
            <a:gdLst>
              <a:gd name="connsiteX0" fmla="*/ 9906 w 39623"/>
              <a:gd name="connsiteY0" fmla="*/ 9905 h 5738621"/>
              <a:gd name="connsiteX1" fmla="*/ 11176 w 39623"/>
              <a:gd name="connsiteY1" fmla="*/ 5728716 h 57386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9623" h="5738621">
                <a:moveTo>
                  <a:pt x="9906" y="9905"/>
                </a:moveTo>
                <a:lnTo>
                  <a:pt x="11176" y="5728716"/>
                </a:lnTo>
              </a:path>
            </a:pathLst>
          </a:custGeom>
          <a:ln w="25400">
            <a:solidFill>
              <a:srgbClr val="BFBFB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512063" y="242315"/>
            <a:ext cx="8134477" cy="39623"/>
          </a:xfrm>
          <a:custGeom>
            <a:avLst/>
            <a:gdLst>
              <a:gd name="connsiteX0" fmla="*/ 9905 w 8134477"/>
              <a:gd name="connsiteY0" fmla="*/ 9906 h 39623"/>
              <a:gd name="connsiteX1" fmla="*/ 8124570 w 8134477"/>
              <a:gd name="connsiteY1" fmla="*/ 9906 h 39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134477" h="39623">
                <a:moveTo>
                  <a:pt x="9905" y="9906"/>
                </a:moveTo>
                <a:lnTo>
                  <a:pt x="8124570" y="9906"/>
                </a:lnTo>
              </a:path>
            </a:pathLst>
          </a:custGeom>
          <a:ln w="25400">
            <a:solidFill>
              <a:srgbClr val="BFBFB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207263" y="560831"/>
            <a:ext cx="39623" cy="5738621"/>
          </a:xfrm>
          <a:custGeom>
            <a:avLst/>
            <a:gdLst>
              <a:gd name="connsiteX0" fmla="*/ 9906 w 39623"/>
              <a:gd name="connsiteY0" fmla="*/ 9905 h 5738621"/>
              <a:gd name="connsiteX1" fmla="*/ 11176 w 39623"/>
              <a:gd name="connsiteY1" fmla="*/ 5728715 h 57386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9623" h="5738621">
                <a:moveTo>
                  <a:pt x="9906" y="9905"/>
                </a:moveTo>
                <a:lnTo>
                  <a:pt x="11176" y="5728715"/>
                </a:lnTo>
              </a:path>
            </a:pathLst>
          </a:custGeom>
          <a:ln w="25400">
            <a:solidFill>
              <a:srgbClr val="BFBFB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" y="228600"/>
            <a:ext cx="635000" cy="6350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80400" y="228600"/>
            <a:ext cx="635000" cy="635000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30200" y="482600"/>
            <a:ext cx="8458200" cy="137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>
                <a:tab pos="609600" algn="l"/>
              </a:tabLst>
            </a:pPr>
            <a:r>
              <a:rPr lang="en-US" altLang="zh-CN" dirty="0"/>
              <a:t>	</a:t>
            </a:r>
            <a:r>
              <a:rPr lang="en-US" altLang="zh-CN" sz="2798" dirty="0">
                <a:solidFill>
                  <a:srgbClr val="000000"/>
                </a:solidFill>
                <a:latin typeface="MS Shell Dlg" pitchFamily="18" charset="0"/>
                <a:cs typeface="MS Shell Dlg" pitchFamily="18" charset="0"/>
              </a:rPr>
              <a:t>28、从居家过日子的角度盘算一下，感觉到生活必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3000"/>
              </a:lnSpc>
              <a:tabLst>
                <a:tab pos="609600" algn="l"/>
              </a:tabLst>
            </a:pPr>
            <a:r>
              <a:rPr lang="en-US" altLang="zh-CN" sz="2795" dirty="0">
                <a:solidFill>
                  <a:srgbClr val="000000"/>
                </a:solidFill>
                <a:latin typeface="MS Shell Dlg" pitchFamily="18" charset="0"/>
                <a:cs typeface="MS Shell Dlg" pitchFamily="18" charset="0"/>
              </a:rPr>
              <a:t>需的几种能源，如水、电、煤气，常生欲用不能、欲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3000"/>
              </a:lnSpc>
              <a:tabLst>
                <a:tab pos="609600" algn="l"/>
              </a:tabLst>
            </a:pPr>
            <a:r>
              <a:rPr lang="en-US" altLang="zh-CN" sz="2795" dirty="0">
                <a:solidFill>
                  <a:srgbClr val="000000"/>
                </a:solidFill>
                <a:latin typeface="MS Shell Dlg" pitchFamily="18" charset="0"/>
                <a:cs typeface="MS Shell Dlg" pitchFamily="18" charset="0"/>
              </a:rPr>
              <a:t>罢不忍之念。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330200" y="2159000"/>
            <a:ext cx="8204200" cy="187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>
                <a:tab pos="711200" algn="l"/>
              </a:tabLst>
            </a:pPr>
            <a:r>
              <a:rPr lang="en-US" altLang="zh-CN" dirty="0"/>
              <a:t>	</a:t>
            </a:r>
            <a:r>
              <a:rPr lang="en-US" altLang="zh-CN" sz="2795" dirty="0">
                <a:solidFill>
                  <a:srgbClr val="000000"/>
                </a:solidFill>
                <a:latin typeface="MS Shell Dlg" pitchFamily="18" charset="0"/>
                <a:cs typeface="MS Shell Dlg" pitchFamily="18" charset="0"/>
              </a:rPr>
              <a:t>29、邪不压正，正定胜邪。做好宗教工作，必须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3000"/>
              </a:lnSpc>
              <a:tabLst>
                <a:tab pos="711200" algn="l"/>
              </a:tabLst>
            </a:pPr>
            <a:r>
              <a:rPr lang="en-US" altLang="zh-CN" sz="2795" dirty="0">
                <a:solidFill>
                  <a:srgbClr val="000000"/>
                </a:solidFill>
                <a:latin typeface="MS Shell Dlg" pitchFamily="18" charset="0"/>
                <a:cs typeface="MS Shell Dlg" pitchFamily="18" charset="0"/>
              </a:rPr>
              <a:t>重视培养爱国宗教教职人员队伍。采取有力措施提高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3000"/>
              </a:lnSpc>
              <a:tabLst>
                <a:tab pos="711200" algn="l"/>
              </a:tabLst>
            </a:pPr>
            <a:r>
              <a:rPr lang="en-US" altLang="zh-CN" sz="2798" dirty="0">
                <a:solidFill>
                  <a:srgbClr val="000000"/>
                </a:solidFill>
                <a:latin typeface="MS Shell Dlg" pitchFamily="18" charset="0"/>
                <a:cs typeface="MS Shell Dlg" pitchFamily="18" charset="0"/>
              </a:rPr>
              <a:t>宗教界人士素质，动员宗教界人士发扬爱国爱民，更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3000"/>
              </a:lnSpc>
              <a:tabLst>
                <a:tab pos="711200" algn="l"/>
              </a:tabLst>
            </a:pPr>
            <a:r>
              <a:rPr lang="en-US" altLang="zh-CN" sz="2795" dirty="0">
                <a:solidFill>
                  <a:srgbClr val="000000"/>
                </a:solidFill>
                <a:latin typeface="MS Shell Dlg" pitchFamily="18" charset="0"/>
                <a:cs typeface="MS Shell Dlg" pitchFamily="18" charset="0"/>
              </a:rPr>
              <a:t>有针对性地批驳歪理邪说。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330200" y="4318000"/>
            <a:ext cx="8216900" cy="137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>
                <a:tab pos="711200" algn="l"/>
              </a:tabLst>
            </a:pPr>
            <a:r>
              <a:rPr lang="en-US" altLang="zh-CN" dirty="0"/>
              <a:t>	</a:t>
            </a:r>
            <a:r>
              <a:rPr lang="en-US" altLang="zh-CN" sz="2798" dirty="0">
                <a:solidFill>
                  <a:srgbClr val="000000"/>
                </a:solidFill>
                <a:latin typeface="MS Shell Dlg" pitchFamily="18" charset="0"/>
                <a:cs typeface="MS Shell Dlg" pitchFamily="18" charset="0"/>
              </a:rPr>
              <a:t>30、回顾30多年历程，改革开放之所以能取得巨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3000"/>
              </a:lnSpc>
              <a:tabLst>
                <a:tab pos="711200" algn="l"/>
              </a:tabLst>
            </a:pPr>
            <a:r>
              <a:rPr lang="en-US" altLang="zh-CN" sz="2795" dirty="0">
                <a:solidFill>
                  <a:srgbClr val="000000"/>
                </a:solidFill>
                <a:latin typeface="MS Shell Dlg" pitchFamily="18" charset="0"/>
                <a:cs typeface="MS Shell Dlg" pitchFamily="18" charset="0"/>
              </a:rPr>
              <a:t>大成就，根本原因是因为我们党始终坚持正确方向，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3000"/>
              </a:lnSpc>
              <a:tabLst>
                <a:tab pos="711200" algn="l"/>
              </a:tabLst>
            </a:pPr>
            <a:r>
              <a:rPr lang="en-US" altLang="zh-CN" sz="2795" dirty="0">
                <a:solidFill>
                  <a:srgbClr val="000000"/>
                </a:solidFill>
                <a:latin typeface="MS Shell Dlg" pitchFamily="18" charset="0"/>
                <a:cs typeface="MS Shell Dlg" pitchFamily="18" charset="0"/>
              </a:rPr>
              <a:t>排除各种干扰，确保改革不变质、不走样。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8877300" y="547116"/>
            <a:ext cx="39623" cy="5738621"/>
          </a:xfrm>
          <a:custGeom>
            <a:avLst/>
            <a:gdLst>
              <a:gd name="connsiteX0" fmla="*/ 9906 w 39623"/>
              <a:gd name="connsiteY0" fmla="*/ 9905 h 5738621"/>
              <a:gd name="connsiteX1" fmla="*/ 11176 w 39623"/>
              <a:gd name="connsiteY1" fmla="*/ 5728716 h 57386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9623" h="5738621">
                <a:moveTo>
                  <a:pt x="9906" y="9905"/>
                </a:moveTo>
                <a:lnTo>
                  <a:pt x="11176" y="5728716"/>
                </a:lnTo>
              </a:path>
            </a:pathLst>
          </a:custGeom>
          <a:ln w="25400">
            <a:solidFill>
              <a:srgbClr val="BFBFB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512063" y="242315"/>
            <a:ext cx="8134477" cy="39623"/>
          </a:xfrm>
          <a:custGeom>
            <a:avLst/>
            <a:gdLst>
              <a:gd name="connsiteX0" fmla="*/ 9905 w 8134477"/>
              <a:gd name="connsiteY0" fmla="*/ 9906 h 39623"/>
              <a:gd name="connsiteX1" fmla="*/ 8124570 w 8134477"/>
              <a:gd name="connsiteY1" fmla="*/ 9906 h 39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134477" h="39623">
                <a:moveTo>
                  <a:pt x="9905" y="9906"/>
                </a:moveTo>
                <a:lnTo>
                  <a:pt x="8124570" y="9906"/>
                </a:lnTo>
              </a:path>
            </a:pathLst>
          </a:custGeom>
          <a:ln w="25400">
            <a:solidFill>
              <a:srgbClr val="BFBFB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207263" y="560831"/>
            <a:ext cx="39623" cy="5738621"/>
          </a:xfrm>
          <a:custGeom>
            <a:avLst/>
            <a:gdLst>
              <a:gd name="connsiteX0" fmla="*/ 9906 w 39623"/>
              <a:gd name="connsiteY0" fmla="*/ 9905 h 5738621"/>
              <a:gd name="connsiteX1" fmla="*/ 11176 w 39623"/>
              <a:gd name="connsiteY1" fmla="*/ 5728715 h 57386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9623" h="5738621">
                <a:moveTo>
                  <a:pt x="9906" y="9905"/>
                </a:moveTo>
                <a:lnTo>
                  <a:pt x="11176" y="5728715"/>
                </a:lnTo>
              </a:path>
            </a:pathLst>
          </a:custGeom>
          <a:ln w="25400">
            <a:solidFill>
              <a:srgbClr val="BFBFB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" y="228600"/>
            <a:ext cx="635000" cy="6350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80400" y="228600"/>
            <a:ext cx="635000" cy="63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203700" y="1524000"/>
            <a:ext cx="698500" cy="457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600"/>
              </a:lnSpc>
              <a:tabLst/>
            </a:pPr>
            <a:r>
              <a:rPr lang="en-US" altLang="zh-CN" sz="2795" b="1" dirty="0">
                <a:solidFill>
                  <a:srgbClr val="000000"/>
                </a:solidFill>
                <a:latin typeface="MS Shell Dlg" pitchFamily="18" charset="0"/>
                <a:cs typeface="MS Shell Dlg" pitchFamily="18" charset="0"/>
              </a:rPr>
              <a:t>结语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8877300" y="547116"/>
            <a:ext cx="39623" cy="5738621"/>
          </a:xfrm>
          <a:custGeom>
            <a:avLst/>
            <a:gdLst>
              <a:gd name="connsiteX0" fmla="*/ 9906 w 39623"/>
              <a:gd name="connsiteY0" fmla="*/ 9905 h 5738621"/>
              <a:gd name="connsiteX1" fmla="*/ 11176 w 39623"/>
              <a:gd name="connsiteY1" fmla="*/ 5728716 h 57386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9623" h="5738621">
                <a:moveTo>
                  <a:pt x="9906" y="9905"/>
                </a:moveTo>
                <a:lnTo>
                  <a:pt x="11176" y="5728716"/>
                </a:lnTo>
              </a:path>
            </a:pathLst>
          </a:custGeom>
          <a:ln w="25400">
            <a:solidFill>
              <a:srgbClr val="BFBFB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512063" y="242315"/>
            <a:ext cx="8134477" cy="39623"/>
          </a:xfrm>
          <a:custGeom>
            <a:avLst/>
            <a:gdLst>
              <a:gd name="connsiteX0" fmla="*/ 9905 w 8134477"/>
              <a:gd name="connsiteY0" fmla="*/ 9906 h 39623"/>
              <a:gd name="connsiteX1" fmla="*/ 8124570 w 8134477"/>
              <a:gd name="connsiteY1" fmla="*/ 9906 h 39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134477" h="39623">
                <a:moveTo>
                  <a:pt x="9905" y="9906"/>
                </a:moveTo>
                <a:lnTo>
                  <a:pt x="8124570" y="9906"/>
                </a:lnTo>
              </a:path>
            </a:pathLst>
          </a:custGeom>
          <a:ln w="25400">
            <a:solidFill>
              <a:srgbClr val="BFBFB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207263" y="560831"/>
            <a:ext cx="39623" cy="5738621"/>
          </a:xfrm>
          <a:custGeom>
            <a:avLst/>
            <a:gdLst>
              <a:gd name="connsiteX0" fmla="*/ 9906 w 39623"/>
              <a:gd name="connsiteY0" fmla="*/ 9905 h 5738621"/>
              <a:gd name="connsiteX1" fmla="*/ 11176 w 39623"/>
              <a:gd name="connsiteY1" fmla="*/ 5728715 h 57386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9623" h="5738621">
                <a:moveTo>
                  <a:pt x="9906" y="9905"/>
                </a:moveTo>
                <a:lnTo>
                  <a:pt x="11176" y="5728715"/>
                </a:lnTo>
              </a:path>
            </a:pathLst>
          </a:custGeom>
          <a:ln w="25400">
            <a:solidFill>
              <a:srgbClr val="BFBFB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1476755" y="5084064"/>
            <a:ext cx="5181600" cy="609600"/>
          </a:xfrm>
          <a:custGeom>
            <a:avLst/>
            <a:gdLst>
              <a:gd name="connsiteX0" fmla="*/ 0 w 5181600"/>
              <a:gd name="connsiteY0" fmla="*/ 609600 h 609600"/>
              <a:gd name="connsiteX1" fmla="*/ 5181600 w 5181600"/>
              <a:gd name="connsiteY1" fmla="*/ 609600 h 609600"/>
              <a:gd name="connsiteX2" fmla="*/ 5181600 w 5181600"/>
              <a:gd name="connsiteY2" fmla="*/ 0 h 609600"/>
              <a:gd name="connsiteX3" fmla="*/ 0 w 5181600"/>
              <a:gd name="connsiteY3" fmla="*/ 0 h 609600"/>
              <a:gd name="connsiteX4" fmla="*/ 0 w 5181600"/>
              <a:gd name="connsiteY4" fmla="*/ 609600 h 6096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181600" h="609600">
                <a:moveTo>
                  <a:pt x="0" y="609600"/>
                </a:moveTo>
                <a:lnTo>
                  <a:pt x="5181600" y="609600"/>
                </a:lnTo>
                <a:lnTo>
                  <a:pt x="5181600" y="0"/>
                </a:lnTo>
                <a:lnTo>
                  <a:pt x="0" y="0"/>
                </a:lnTo>
                <a:lnTo>
                  <a:pt x="0" y="609600"/>
                </a:lnTo>
              </a:path>
            </a:pathLst>
          </a:custGeom>
          <a:solidFill>
            <a:srgbClr val="2FA3EE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1470405" y="5077714"/>
            <a:ext cx="5194300" cy="622300"/>
          </a:xfrm>
          <a:custGeom>
            <a:avLst/>
            <a:gdLst>
              <a:gd name="connsiteX0" fmla="*/ 6350 w 5194300"/>
              <a:gd name="connsiteY0" fmla="*/ 615950 h 622300"/>
              <a:gd name="connsiteX1" fmla="*/ 5187950 w 5194300"/>
              <a:gd name="connsiteY1" fmla="*/ 615950 h 622300"/>
              <a:gd name="connsiteX2" fmla="*/ 5187950 w 5194300"/>
              <a:gd name="connsiteY2" fmla="*/ 6350 h 622300"/>
              <a:gd name="connsiteX3" fmla="*/ 6350 w 5194300"/>
              <a:gd name="connsiteY3" fmla="*/ 6350 h 622300"/>
              <a:gd name="connsiteX4" fmla="*/ 6350 w 5194300"/>
              <a:gd name="connsiteY4" fmla="*/ 615950 h 6223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194300" h="622300">
                <a:moveTo>
                  <a:pt x="6350" y="615950"/>
                </a:moveTo>
                <a:lnTo>
                  <a:pt x="5187950" y="615950"/>
                </a:lnTo>
                <a:lnTo>
                  <a:pt x="5187950" y="6350"/>
                </a:lnTo>
                <a:lnTo>
                  <a:pt x="6350" y="6350"/>
                </a:lnTo>
                <a:lnTo>
                  <a:pt x="6350" y="6159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1524000" y="4343400"/>
            <a:ext cx="5562600" cy="533400"/>
          </a:xfrm>
          <a:custGeom>
            <a:avLst/>
            <a:gdLst>
              <a:gd name="connsiteX0" fmla="*/ 0 w 5562600"/>
              <a:gd name="connsiteY0" fmla="*/ 533400 h 533400"/>
              <a:gd name="connsiteX1" fmla="*/ 5562600 w 5562600"/>
              <a:gd name="connsiteY1" fmla="*/ 533400 h 533400"/>
              <a:gd name="connsiteX2" fmla="*/ 5562600 w 5562600"/>
              <a:gd name="connsiteY2" fmla="*/ 0 h 533400"/>
              <a:gd name="connsiteX3" fmla="*/ 0 w 5562600"/>
              <a:gd name="connsiteY3" fmla="*/ 0 h 533400"/>
              <a:gd name="connsiteX4" fmla="*/ 0 w 5562600"/>
              <a:gd name="connsiteY4" fmla="*/ 533400 h 533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562600" h="533400">
                <a:moveTo>
                  <a:pt x="0" y="533400"/>
                </a:moveTo>
                <a:lnTo>
                  <a:pt x="5562600" y="533400"/>
                </a:lnTo>
                <a:lnTo>
                  <a:pt x="5562600" y="0"/>
                </a:lnTo>
                <a:lnTo>
                  <a:pt x="0" y="0"/>
                </a:lnTo>
                <a:lnTo>
                  <a:pt x="0" y="533400"/>
                </a:lnTo>
              </a:path>
            </a:pathLst>
          </a:custGeom>
          <a:solidFill>
            <a:srgbClr val="2FA3EE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1517650" y="4337050"/>
            <a:ext cx="5575300" cy="546100"/>
          </a:xfrm>
          <a:custGeom>
            <a:avLst/>
            <a:gdLst>
              <a:gd name="connsiteX0" fmla="*/ 6350 w 5575300"/>
              <a:gd name="connsiteY0" fmla="*/ 539750 h 546100"/>
              <a:gd name="connsiteX1" fmla="*/ 5568950 w 5575300"/>
              <a:gd name="connsiteY1" fmla="*/ 539750 h 546100"/>
              <a:gd name="connsiteX2" fmla="*/ 5568950 w 5575300"/>
              <a:gd name="connsiteY2" fmla="*/ 6350 h 546100"/>
              <a:gd name="connsiteX3" fmla="*/ 6350 w 5575300"/>
              <a:gd name="connsiteY3" fmla="*/ 6350 h 546100"/>
              <a:gd name="connsiteX4" fmla="*/ 6350 w 5575300"/>
              <a:gd name="connsiteY4" fmla="*/ 539750 h 5461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575300" h="546100">
                <a:moveTo>
                  <a:pt x="6350" y="539750"/>
                </a:moveTo>
                <a:lnTo>
                  <a:pt x="5568950" y="539750"/>
                </a:lnTo>
                <a:lnTo>
                  <a:pt x="5568950" y="6350"/>
                </a:lnTo>
                <a:lnTo>
                  <a:pt x="6350" y="6350"/>
                </a:lnTo>
                <a:lnTo>
                  <a:pt x="6350" y="5397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1524000" y="3581400"/>
            <a:ext cx="5486400" cy="685800"/>
          </a:xfrm>
          <a:custGeom>
            <a:avLst/>
            <a:gdLst>
              <a:gd name="connsiteX0" fmla="*/ 0 w 5486400"/>
              <a:gd name="connsiteY0" fmla="*/ 685800 h 685800"/>
              <a:gd name="connsiteX1" fmla="*/ 5486400 w 5486400"/>
              <a:gd name="connsiteY1" fmla="*/ 685800 h 685800"/>
              <a:gd name="connsiteX2" fmla="*/ 5486400 w 5486400"/>
              <a:gd name="connsiteY2" fmla="*/ 0 h 685800"/>
              <a:gd name="connsiteX3" fmla="*/ 0 w 5486400"/>
              <a:gd name="connsiteY3" fmla="*/ 0 h 685800"/>
              <a:gd name="connsiteX4" fmla="*/ 0 w 5486400"/>
              <a:gd name="connsiteY4" fmla="*/ 685800 h 685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486400" h="685800">
                <a:moveTo>
                  <a:pt x="0" y="685800"/>
                </a:moveTo>
                <a:lnTo>
                  <a:pt x="5486400" y="685800"/>
                </a:lnTo>
                <a:lnTo>
                  <a:pt x="5486400" y="0"/>
                </a:lnTo>
                <a:lnTo>
                  <a:pt x="0" y="0"/>
                </a:lnTo>
                <a:lnTo>
                  <a:pt x="0" y="685800"/>
                </a:lnTo>
              </a:path>
            </a:pathLst>
          </a:custGeom>
          <a:solidFill>
            <a:srgbClr val="2FA3EE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1517650" y="3575050"/>
            <a:ext cx="5499100" cy="698500"/>
          </a:xfrm>
          <a:custGeom>
            <a:avLst/>
            <a:gdLst>
              <a:gd name="connsiteX0" fmla="*/ 6350 w 5499100"/>
              <a:gd name="connsiteY0" fmla="*/ 692150 h 698500"/>
              <a:gd name="connsiteX1" fmla="*/ 5492750 w 5499100"/>
              <a:gd name="connsiteY1" fmla="*/ 692150 h 698500"/>
              <a:gd name="connsiteX2" fmla="*/ 5492750 w 5499100"/>
              <a:gd name="connsiteY2" fmla="*/ 6350 h 698500"/>
              <a:gd name="connsiteX3" fmla="*/ 6350 w 5499100"/>
              <a:gd name="connsiteY3" fmla="*/ 6350 h 698500"/>
              <a:gd name="connsiteX4" fmla="*/ 6350 w 5499100"/>
              <a:gd name="connsiteY4" fmla="*/ 692150 h 698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499100" h="698500">
                <a:moveTo>
                  <a:pt x="6350" y="692150"/>
                </a:moveTo>
                <a:lnTo>
                  <a:pt x="5492750" y="692150"/>
                </a:lnTo>
                <a:lnTo>
                  <a:pt x="5492750" y="6350"/>
                </a:lnTo>
                <a:lnTo>
                  <a:pt x="6350" y="6350"/>
                </a:lnTo>
                <a:lnTo>
                  <a:pt x="6350" y="6921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324611" y="405384"/>
            <a:ext cx="990600" cy="4952999"/>
          </a:xfrm>
          <a:custGeom>
            <a:avLst/>
            <a:gdLst>
              <a:gd name="connsiteX0" fmla="*/ 0 w 990600"/>
              <a:gd name="connsiteY0" fmla="*/ 2476499 h 4952999"/>
              <a:gd name="connsiteX1" fmla="*/ 495299 w 990600"/>
              <a:gd name="connsiteY1" fmla="*/ 0 h 4952999"/>
              <a:gd name="connsiteX2" fmla="*/ 990599 w 990600"/>
              <a:gd name="connsiteY2" fmla="*/ 2476499 h 4952999"/>
              <a:gd name="connsiteX3" fmla="*/ 495299 w 990600"/>
              <a:gd name="connsiteY3" fmla="*/ 4953000 h 4952999"/>
              <a:gd name="connsiteX4" fmla="*/ 0 w 990600"/>
              <a:gd name="connsiteY4" fmla="*/ 2476499 h 495299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90600" h="4952999">
                <a:moveTo>
                  <a:pt x="0" y="2476499"/>
                </a:moveTo>
                <a:cubicBezTo>
                  <a:pt x="0" y="1108710"/>
                  <a:pt x="221754" y="0"/>
                  <a:pt x="495299" y="0"/>
                </a:cubicBezTo>
                <a:cubicBezTo>
                  <a:pt x="768845" y="0"/>
                  <a:pt x="990599" y="1108710"/>
                  <a:pt x="990599" y="2476499"/>
                </a:cubicBezTo>
                <a:cubicBezTo>
                  <a:pt x="990599" y="3844289"/>
                  <a:pt x="768845" y="4953000"/>
                  <a:pt x="495299" y="4953000"/>
                </a:cubicBezTo>
                <a:cubicBezTo>
                  <a:pt x="221754" y="4953000"/>
                  <a:pt x="0" y="3844289"/>
                  <a:pt x="0" y="2476499"/>
                </a:cubicBezTo>
              </a:path>
            </a:pathLst>
          </a:custGeom>
          <a:solidFill>
            <a:srgbClr val="2FA3EE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318261" y="399034"/>
            <a:ext cx="1003300" cy="4965699"/>
          </a:xfrm>
          <a:custGeom>
            <a:avLst/>
            <a:gdLst>
              <a:gd name="connsiteX0" fmla="*/ 6350 w 1003300"/>
              <a:gd name="connsiteY0" fmla="*/ 2482849 h 4965699"/>
              <a:gd name="connsiteX1" fmla="*/ 501649 w 1003300"/>
              <a:gd name="connsiteY1" fmla="*/ 6350 h 4965699"/>
              <a:gd name="connsiteX2" fmla="*/ 996949 w 1003300"/>
              <a:gd name="connsiteY2" fmla="*/ 2482849 h 4965699"/>
              <a:gd name="connsiteX3" fmla="*/ 501649 w 1003300"/>
              <a:gd name="connsiteY3" fmla="*/ 4959350 h 4965699"/>
              <a:gd name="connsiteX4" fmla="*/ 6350 w 1003300"/>
              <a:gd name="connsiteY4" fmla="*/ 2482849 h 496569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3300" h="4965699">
                <a:moveTo>
                  <a:pt x="6350" y="2482849"/>
                </a:moveTo>
                <a:cubicBezTo>
                  <a:pt x="6350" y="1115060"/>
                  <a:pt x="228104" y="6350"/>
                  <a:pt x="501649" y="6350"/>
                </a:cubicBezTo>
                <a:cubicBezTo>
                  <a:pt x="775195" y="6350"/>
                  <a:pt x="996949" y="1115060"/>
                  <a:pt x="996949" y="2482849"/>
                </a:cubicBezTo>
                <a:cubicBezTo>
                  <a:pt x="996949" y="3850639"/>
                  <a:pt x="775195" y="4959350"/>
                  <a:pt x="501649" y="4959350"/>
                </a:cubicBezTo>
                <a:cubicBezTo>
                  <a:pt x="228104" y="4959350"/>
                  <a:pt x="6350" y="3850639"/>
                  <a:pt x="6350" y="2482849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1524000" y="304800"/>
            <a:ext cx="5562600" cy="609600"/>
          </a:xfrm>
          <a:custGeom>
            <a:avLst/>
            <a:gdLst>
              <a:gd name="connsiteX0" fmla="*/ 0 w 5562600"/>
              <a:gd name="connsiteY0" fmla="*/ 609600 h 609600"/>
              <a:gd name="connsiteX1" fmla="*/ 5562600 w 5562600"/>
              <a:gd name="connsiteY1" fmla="*/ 609600 h 609600"/>
              <a:gd name="connsiteX2" fmla="*/ 5562600 w 5562600"/>
              <a:gd name="connsiteY2" fmla="*/ 0 h 609600"/>
              <a:gd name="connsiteX3" fmla="*/ 0 w 5562600"/>
              <a:gd name="connsiteY3" fmla="*/ 0 h 609600"/>
              <a:gd name="connsiteX4" fmla="*/ 0 w 5562600"/>
              <a:gd name="connsiteY4" fmla="*/ 609600 h 6096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562600" h="609600">
                <a:moveTo>
                  <a:pt x="0" y="609600"/>
                </a:moveTo>
                <a:lnTo>
                  <a:pt x="5562600" y="609600"/>
                </a:lnTo>
                <a:lnTo>
                  <a:pt x="5562600" y="0"/>
                </a:lnTo>
                <a:lnTo>
                  <a:pt x="0" y="0"/>
                </a:lnTo>
                <a:lnTo>
                  <a:pt x="0" y="609600"/>
                </a:lnTo>
              </a:path>
            </a:pathLst>
          </a:custGeom>
          <a:solidFill>
            <a:srgbClr val="2FA3EE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1517650" y="298450"/>
            <a:ext cx="5575300" cy="622300"/>
          </a:xfrm>
          <a:custGeom>
            <a:avLst/>
            <a:gdLst>
              <a:gd name="connsiteX0" fmla="*/ 6350 w 5575300"/>
              <a:gd name="connsiteY0" fmla="*/ 615950 h 622300"/>
              <a:gd name="connsiteX1" fmla="*/ 5568950 w 5575300"/>
              <a:gd name="connsiteY1" fmla="*/ 615950 h 622300"/>
              <a:gd name="connsiteX2" fmla="*/ 5568950 w 5575300"/>
              <a:gd name="connsiteY2" fmla="*/ 6350 h 622300"/>
              <a:gd name="connsiteX3" fmla="*/ 6350 w 5575300"/>
              <a:gd name="connsiteY3" fmla="*/ 6350 h 622300"/>
              <a:gd name="connsiteX4" fmla="*/ 6350 w 5575300"/>
              <a:gd name="connsiteY4" fmla="*/ 615950 h 6223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575300" h="622300">
                <a:moveTo>
                  <a:pt x="6350" y="615950"/>
                </a:moveTo>
                <a:lnTo>
                  <a:pt x="5568950" y="615950"/>
                </a:lnTo>
                <a:lnTo>
                  <a:pt x="5568950" y="6350"/>
                </a:lnTo>
                <a:lnTo>
                  <a:pt x="6350" y="6350"/>
                </a:lnTo>
                <a:lnTo>
                  <a:pt x="6350" y="6159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1524000" y="1295400"/>
            <a:ext cx="5486400" cy="457200"/>
          </a:xfrm>
          <a:custGeom>
            <a:avLst/>
            <a:gdLst>
              <a:gd name="connsiteX0" fmla="*/ 0 w 5486400"/>
              <a:gd name="connsiteY0" fmla="*/ 457200 h 457200"/>
              <a:gd name="connsiteX1" fmla="*/ 5486400 w 5486400"/>
              <a:gd name="connsiteY1" fmla="*/ 457200 h 457200"/>
              <a:gd name="connsiteX2" fmla="*/ 5486400 w 5486400"/>
              <a:gd name="connsiteY2" fmla="*/ 0 h 457200"/>
              <a:gd name="connsiteX3" fmla="*/ 0 w 5486400"/>
              <a:gd name="connsiteY3" fmla="*/ 0 h 457200"/>
              <a:gd name="connsiteX4" fmla="*/ 0 w 5486400"/>
              <a:gd name="connsiteY4" fmla="*/ 457200 h 457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486400" h="457200">
                <a:moveTo>
                  <a:pt x="0" y="457200"/>
                </a:moveTo>
                <a:lnTo>
                  <a:pt x="5486400" y="457200"/>
                </a:lnTo>
                <a:lnTo>
                  <a:pt x="5486400" y="0"/>
                </a:lnTo>
                <a:lnTo>
                  <a:pt x="0" y="0"/>
                </a:lnTo>
                <a:lnTo>
                  <a:pt x="0" y="457200"/>
                </a:lnTo>
              </a:path>
            </a:pathLst>
          </a:custGeom>
          <a:solidFill>
            <a:srgbClr val="2FA3EE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1517650" y="1289050"/>
            <a:ext cx="5499100" cy="469900"/>
          </a:xfrm>
          <a:custGeom>
            <a:avLst/>
            <a:gdLst>
              <a:gd name="connsiteX0" fmla="*/ 6350 w 5499100"/>
              <a:gd name="connsiteY0" fmla="*/ 463550 h 469900"/>
              <a:gd name="connsiteX1" fmla="*/ 5492750 w 5499100"/>
              <a:gd name="connsiteY1" fmla="*/ 463550 h 469900"/>
              <a:gd name="connsiteX2" fmla="*/ 5492750 w 5499100"/>
              <a:gd name="connsiteY2" fmla="*/ 6350 h 469900"/>
              <a:gd name="connsiteX3" fmla="*/ 6350 w 5499100"/>
              <a:gd name="connsiteY3" fmla="*/ 6350 h 469900"/>
              <a:gd name="connsiteX4" fmla="*/ 6350 w 5499100"/>
              <a:gd name="connsiteY4" fmla="*/ 463550 h 4699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499100" h="469900">
                <a:moveTo>
                  <a:pt x="6350" y="463550"/>
                </a:moveTo>
                <a:lnTo>
                  <a:pt x="5492750" y="463550"/>
                </a:lnTo>
                <a:lnTo>
                  <a:pt x="5492750" y="6350"/>
                </a:lnTo>
                <a:lnTo>
                  <a:pt x="6350" y="6350"/>
                </a:lnTo>
                <a:lnTo>
                  <a:pt x="6350" y="4635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1548383" y="1915667"/>
            <a:ext cx="6694932" cy="685800"/>
          </a:xfrm>
          <a:custGeom>
            <a:avLst/>
            <a:gdLst>
              <a:gd name="connsiteX0" fmla="*/ 0 w 6694932"/>
              <a:gd name="connsiteY0" fmla="*/ 685800 h 685800"/>
              <a:gd name="connsiteX1" fmla="*/ 6694932 w 6694932"/>
              <a:gd name="connsiteY1" fmla="*/ 685800 h 685800"/>
              <a:gd name="connsiteX2" fmla="*/ 6694932 w 6694932"/>
              <a:gd name="connsiteY2" fmla="*/ 0 h 685800"/>
              <a:gd name="connsiteX3" fmla="*/ 0 w 6694932"/>
              <a:gd name="connsiteY3" fmla="*/ 0 h 685800"/>
              <a:gd name="connsiteX4" fmla="*/ 0 w 6694932"/>
              <a:gd name="connsiteY4" fmla="*/ 685800 h 685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694932" h="685800">
                <a:moveTo>
                  <a:pt x="0" y="685800"/>
                </a:moveTo>
                <a:lnTo>
                  <a:pt x="6694932" y="685800"/>
                </a:lnTo>
                <a:lnTo>
                  <a:pt x="6694932" y="0"/>
                </a:lnTo>
                <a:lnTo>
                  <a:pt x="0" y="0"/>
                </a:lnTo>
                <a:lnTo>
                  <a:pt x="0" y="685800"/>
                </a:lnTo>
              </a:path>
            </a:pathLst>
          </a:custGeom>
          <a:solidFill>
            <a:srgbClr val="2FA3EE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1542033" y="1909317"/>
            <a:ext cx="6707632" cy="698500"/>
          </a:xfrm>
          <a:custGeom>
            <a:avLst/>
            <a:gdLst>
              <a:gd name="connsiteX0" fmla="*/ 6350 w 6707632"/>
              <a:gd name="connsiteY0" fmla="*/ 692150 h 698500"/>
              <a:gd name="connsiteX1" fmla="*/ 6701282 w 6707632"/>
              <a:gd name="connsiteY1" fmla="*/ 692150 h 698500"/>
              <a:gd name="connsiteX2" fmla="*/ 6701282 w 6707632"/>
              <a:gd name="connsiteY2" fmla="*/ 6350 h 698500"/>
              <a:gd name="connsiteX3" fmla="*/ 6350 w 6707632"/>
              <a:gd name="connsiteY3" fmla="*/ 6350 h 698500"/>
              <a:gd name="connsiteX4" fmla="*/ 6350 w 6707632"/>
              <a:gd name="connsiteY4" fmla="*/ 692150 h 698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707632" h="698500">
                <a:moveTo>
                  <a:pt x="6350" y="692150"/>
                </a:moveTo>
                <a:lnTo>
                  <a:pt x="6701282" y="692150"/>
                </a:lnTo>
                <a:lnTo>
                  <a:pt x="6701282" y="6350"/>
                </a:lnTo>
                <a:lnTo>
                  <a:pt x="6350" y="6350"/>
                </a:lnTo>
                <a:lnTo>
                  <a:pt x="6350" y="6921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1548383" y="2852927"/>
            <a:ext cx="6553200" cy="685800"/>
          </a:xfrm>
          <a:custGeom>
            <a:avLst/>
            <a:gdLst>
              <a:gd name="connsiteX0" fmla="*/ 0 w 6553200"/>
              <a:gd name="connsiteY0" fmla="*/ 685800 h 685800"/>
              <a:gd name="connsiteX1" fmla="*/ 6553199 w 6553200"/>
              <a:gd name="connsiteY1" fmla="*/ 685800 h 685800"/>
              <a:gd name="connsiteX2" fmla="*/ 6553199 w 6553200"/>
              <a:gd name="connsiteY2" fmla="*/ 0 h 685800"/>
              <a:gd name="connsiteX3" fmla="*/ 0 w 6553200"/>
              <a:gd name="connsiteY3" fmla="*/ 0 h 685800"/>
              <a:gd name="connsiteX4" fmla="*/ 0 w 6553200"/>
              <a:gd name="connsiteY4" fmla="*/ 685800 h 685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553200" h="685800">
                <a:moveTo>
                  <a:pt x="0" y="685800"/>
                </a:moveTo>
                <a:lnTo>
                  <a:pt x="6553199" y="685800"/>
                </a:lnTo>
                <a:lnTo>
                  <a:pt x="6553199" y="0"/>
                </a:lnTo>
                <a:lnTo>
                  <a:pt x="0" y="0"/>
                </a:lnTo>
                <a:lnTo>
                  <a:pt x="0" y="685800"/>
                </a:lnTo>
              </a:path>
            </a:pathLst>
          </a:custGeom>
          <a:solidFill>
            <a:srgbClr val="2FA3EE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1542033" y="2846577"/>
            <a:ext cx="6565900" cy="698500"/>
          </a:xfrm>
          <a:custGeom>
            <a:avLst/>
            <a:gdLst>
              <a:gd name="connsiteX0" fmla="*/ 6350 w 6565900"/>
              <a:gd name="connsiteY0" fmla="*/ 692150 h 698500"/>
              <a:gd name="connsiteX1" fmla="*/ 6559549 w 6565900"/>
              <a:gd name="connsiteY1" fmla="*/ 692150 h 698500"/>
              <a:gd name="connsiteX2" fmla="*/ 6559549 w 6565900"/>
              <a:gd name="connsiteY2" fmla="*/ 6350 h 698500"/>
              <a:gd name="connsiteX3" fmla="*/ 6350 w 6565900"/>
              <a:gd name="connsiteY3" fmla="*/ 6350 h 698500"/>
              <a:gd name="connsiteX4" fmla="*/ 6350 w 6565900"/>
              <a:gd name="connsiteY4" fmla="*/ 692150 h 698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565900" h="698500">
                <a:moveTo>
                  <a:pt x="6350" y="692150"/>
                </a:moveTo>
                <a:lnTo>
                  <a:pt x="6559549" y="692150"/>
                </a:lnTo>
                <a:lnTo>
                  <a:pt x="6559549" y="6350"/>
                </a:lnTo>
                <a:lnTo>
                  <a:pt x="6350" y="6350"/>
                </a:lnTo>
                <a:lnTo>
                  <a:pt x="6350" y="6921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" y="228600"/>
            <a:ext cx="635000" cy="635000"/>
          </a:xfrm>
          <a:prstGeom prst="rect">
            <a:avLst/>
          </a:prstGeom>
          <a:noFill/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80400" y="228600"/>
            <a:ext cx="635000" cy="635000"/>
          </a:xfrm>
          <a:prstGeom prst="rect">
            <a:avLst/>
          </a:prstGeom>
          <a:noFill/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" name="TextBox 1"/>
          <p:cNvSpPr txBox="1"/>
          <p:nvPr/>
        </p:nvSpPr>
        <p:spPr>
          <a:xfrm>
            <a:off x="520700" y="1219200"/>
            <a:ext cx="558800" cy="4076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900"/>
              </a:lnSpc>
              <a:tabLst>
                <a:tab pos="139700" algn="l"/>
              </a:tabLst>
            </a:pPr>
            <a:r>
              <a:rPr lang="en-US" altLang="zh-CN" dirty="0"/>
              <a:t>	</a:t>
            </a:r>
            <a:r>
              <a:rPr lang="en-US" altLang="zh-CN" sz="4406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pPr>
              <a:lnSpc>
                <a:spcPts val="4200"/>
              </a:lnSpc>
              <a:tabLst>
                <a:tab pos="139700" algn="l"/>
              </a:tabLst>
            </a:pPr>
            <a:r>
              <a:rPr lang="en-US" altLang="zh-CN" sz="4404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、</a:t>
            </a:r>
          </a:p>
          <a:p>
            <a:pPr>
              <a:lnSpc>
                <a:spcPts val="4300"/>
              </a:lnSpc>
              <a:tabLst>
                <a:tab pos="139700" algn="l"/>
              </a:tabLst>
            </a:pPr>
            <a:r>
              <a:rPr lang="en-US" altLang="zh-CN" sz="4404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语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4500"/>
              </a:lnSpc>
              <a:tabLst>
                <a:tab pos="139700" algn="l"/>
              </a:tabLst>
            </a:pPr>
            <a:r>
              <a:rPr lang="en-US" altLang="zh-CN" sz="4404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序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4500"/>
              </a:lnSpc>
              <a:tabLst>
                <a:tab pos="139700" algn="l"/>
              </a:tabLst>
            </a:pPr>
            <a:r>
              <a:rPr lang="en-US" altLang="zh-CN" sz="4404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不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4500"/>
              </a:lnSpc>
              <a:tabLst>
                <a:tab pos="139700" algn="l"/>
              </a:tabLst>
            </a:pPr>
            <a:r>
              <a:rPr lang="en-US" altLang="zh-CN" sz="4404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当</a:t>
            </a:r>
          </a:p>
        </p:txBody>
      </p:sp>
      <p:sp>
        <p:nvSpPr>
          <p:cNvPr id="31" name="TextBox 1"/>
          <p:cNvSpPr txBox="1"/>
          <p:nvPr/>
        </p:nvSpPr>
        <p:spPr>
          <a:xfrm>
            <a:off x="1612900" y="482600"/>
            <a:ext cx="3733800" cy="381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0"/>
              </a:lnSpc>
              <a:tabLst/>
            </a:pPr>
            <a:r>
              <a:rPr lang="en-US" altLang="zh-CN" sz="2795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795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、定中：主干词性不符</a:t>
            </a:r>
          </a:p>
        </p:txBody>
      </p:sp>
      <p:sp>
        <p:nvSpPr>
          <p:cNvPr id="1024" name="TextBox 1"/>
          <p:cNvSpPr txBox="1"/>
          <p:nvPr/>
        </p:nvSpPr>
        <p:spPr>
          <a:xfrm>
            <a:off x="1485900" y="1447800"/>
            <a:ext cx="6146800" cy="424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0"/>
              </a:lnSpc>
              <a:tabLst>
                <a:tab pos="76200" algn="l"/>
                <a:tab pos="127000" algn="l"/>
                <a:tab pos="152400" algn="l"/>
                <a:tab pos="279400" algn="l"/>
              </a:tabLst>
            </a:pPr>
            <a:r>
              <a:rPr lang="en-US" altLang="zh-CN" dirty="0"/>
              <a:t>		</a:t>
            </a:r>
            <a:r>
              <a:rPr lang="en-US" altLang="zh-CN" sz="2798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798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、定状：修饰不符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4000"/>
              </a:lnSpc>
              <a:tabLst>
                <a:tab pos="76200" algn="l"/>
                <a:tab pos="127000" algn="l"/>
                <a:tab pos="152400" algn="l"/>
                <a:tab pos="279400" algn="l"/>
              </a:tabLst>
            </a:pPr>
            <a:r>
              <a:rPr lang="en-US" altLang="zh-CN" dirty="0"/>
              <a:t>				</a:t>
            </a:r>
            <a:r>
              <a:rPr lang="en-US" altLang="zh-CN" sz="2795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795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、长定：临时地、指数、动形名、的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3400"/>
              </a:lnSpc>
              <a:tabLst>
                <a:tab pos="76200" algn="l"/>
                <a:tab pos="127000" algn="l"/>
                <a:tab pos="152400" algn="l"/>
                <a:tab pos="279400" algn="l"/>
              </a:tabLst>
            </a:pPr>
            <a:r>
              <a:rPr lang="en-US" altLang="zh-CN" dirty="0"/>
              <a:t>			</a:t>
            </a:r>
            <a:r>
              <a:rPr lang="en-US" altLang="zh-CN" sz="2798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798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、长状：目原时地、能副形、对象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3300"/>
              </a:lnSpc>
              <a:tabLst>
                <a:tab pos="76200" algn="l"/>
                <a:tab pos="127000" algn="l"/>
                <a:tab pos="152400" algn="l"/>
                <a:tab pos="279400" algn="l"/>
              </a:tabLst>
            </a:pPr>
            <a:r>
              <a:rPr lang="en-US" altLang="zh-CN" dirty="0"/>
              <a:t>		</a:t>
            </a:r>
            <a:r>
              <a:rPr lang="en-US" altLang="zh-CN" sz="2798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zh-CN" sz="2798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、关联词：主语相同，关联在后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3500"/>
              </a:lnSpc>
              <a:tabLst>
                <a:tab pos="76200" algn="l"/>
                <a:tab pos="127000" algn="l"/>
                <a:tab pos="152400" algn="l"/>
                <a:tab pos="279400" algn="l"/>
              </a:tabLst>
            </a:pPr>
            <a:r>
              <a:rPr lang="en-US" altLang="zh-CN" dirty="0"/>
              <a:t>	</a:t>
            </a:r>
            <a:r>
              <a:rPr lang="en-US" altLang="zh-CN" sz="2795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altLang="zh-CN" sz="2795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、主客：</a:t>
            </a:r>
            <a:r>
              <a:rPr lang="en-US" altLang="zh-CN" sz="279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795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物对人，客对主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3100"/>
              </a:lnSpc>
              <a:tabLst>
                <a:tab pos="76200" algn="l"/>
                <a:tab pos="127000" algn="l"/>
                <a:tab pos="152400" algn="l"/>
                <a:tab pos="279400" algn="l"/>
              </a:tabLst>
            </a:pPr>
            <a:r>
              <a:rPr lang="en-US" altLang="zh-CN" sz="2795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altLang="zh-CN" sz="2795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、并列：并列成分一定要注意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8877300" y="547116"/>
            <a:ext cx="39623" cy="5738621"/>
          </a:xfrm>
          <a:custGeom>
            <a:avLst/>
            <a:gdLst>
              <a:gd name="connsiteX0" fmla="*/ 9906 w 39623"/>
              <a:gd name="connsiteY0" fmla="*/ 9905 h 5738621"/>
              <a:gd name="connsiteX1" fmla="*/ 11176 w 39623"/>
              <a:gd name="connsiteY1" fmla="*/ 5728716 h 57386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9623" h="5738621">
                <a:moveTo>
                  <a:pt x="9906" y="9905"/>
                </a:moveTo>
                <a:lnTo>
                  <a:pt x="11176" y="5728716"/>
                </a:lnTo>
              </a:path>
            </a:pathLst>
          </a:custGeom>
          <a:ln w="25400">
            <a:solidFill>
              <a:srgbClr val="BFBFB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512063" y="242315"/>
            <a:ext cx="8134477" cy="39623"/>
          </a:xfrm>
          <a:custGeom>
            <a:avLst/>
            <a:gdLst>
              <a:gd name="connsiteX0" fmla="*/ 9905 w 8134477"/>
              <a:gd name="connsiteY0" fmla="*/ 9906 h 39623"/>
              <a:gd name="connsiteX1" fmla="*/ 8124570 w 8134477"/>
              <a:gd name="connsiteY1" fmla="*/ 9906 h 39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134477" h="39623">
                <a:moveTo>
                  <a:pt x="9905" y="9906"/>
                </a:moveTo>
                <a:lnTo>
                  <a:pt x="8124570" y="9906"/>
                </a:lnTo>
              </a:path>
            </a:pathLst>
          </a:custGeom>
          <a:ln w="25400">
            <a:solidFill>
              <a:srgbClr val="BFBFB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207263" y="560831"/>
            <a:ext cx="39623" cy="5738621"/>
          </a:xfrm>
          <a:custGeom>
            <a:avLst/>
            <a:gdLst>
              <a:gd name="connsiteX0" fmla="*/ 9906 w 39623"/>
              <a:gd name="connsiteY0" fmla="*/ 9905 h 5738621"/>
              <a:gd name="connsiteX1" fmla="*/ 11176 w 39623"/>
              <a:gd name="connsiteY1" fmla="*/ 5728715 h 57386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9623" h="5738621">
                <a:moveTo>
                  <a:pt x="9906" y="9905"/>
                </a:moveTo>
                <a:lnTo>
                  <a:pt x="11176" y="5728715"/>
                </a:lnTo>
              </a:path>
            </a:pathLst>
          </a:custGeom>
          <a:ln w="25400">
            <a:solidFill>
              <a:srgbClr val="BFBFB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" y="228600"/>
            <a:ext cx="635000" cy="635000"/>
          </a:xfrm>
          <a:prstGeom prst="rect">
            <a:avLst/>
          </a:prstGeom>
          <a:noFill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80400" y="228600"/>
            <a:ext cx="635000" cy="63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013200" y="2362200"/>
            <a:ext cx="1104900" cy="355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/>
            </a:pPr>
            <a:r>
              <a:rPr lang="en-US" altLang="zh-CN" sz="2195" b="1" dirty="0">
                <a:solidFill>
                  <a:srgbClr val="000000"/>
                </a:solidFill>
                <a:latin typeface="MS Shell Dlg" pitchFamily="18" charset="0"/>
                <a:cs typeface="MS Shell Dlg" pitchFamily="18" charset="0"/>
              </a:rPr>
              <a:t>感谢观看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7999 h 6858000"/>
              <a:gd name="connsiteX1" fmla="*/ 9144000 w 9144000"/>
              <a:gd name="connsiteY1" fmla="*/ 6857999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7999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7999"/>
                </a:moveTo>
                <a:lnTo>
                  <a:pt x="9144000" y="6857999"/>
                </a:lnTo>
                <a:lnTo>
                  <a:pt x="9144000" y="0"/>
                </a:lnTo>
                <a:lnTo>
                  <a:pt x="0" y="0"/>
                </a:lnTo>
                <a:lnTo>
                  <a:pt x="0" y="6857999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441700" y="596900"/>
            <a:ext cx="2235200" cy="558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400"/>
              </a:lnSpc>
              <a:tabLst/>
            </a:pPr>
            <a:r>
              <a:rPr lang="en-US" altLang="zh-CN" sz="44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规律小结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46100" y="1752600"/>
            <a:ext cx="139700" cy="2197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500"/>
              </a:lnSpc>
              <a:tabLst/>
            </a:pP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3600"/>
              </a:lnSpc>
              <a:tabLst/>
            </a:pP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3600"/>
              </a:lnSpc>
              <a:tabLst/>
            </a:pP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3600"/>
              </a:lnSpc>
              <a:tabLst/>
            </a:pP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889000" y="1778000"/>
            <a:ext cx="7315200" cy="264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/>
            </a:pP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一、</a:t>
            </a:r>
            <a:r>
              <a:rPr lang="en-US" altLang="zh-CN" sz="3204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多层定语、状语</a:t>
            </a: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要注意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3600"/>
              </a:lnSpc>
              <a:tabLst/>
            </a:pP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二、</a:t>
            </a:r>
            <a:r>
              <a:rPr lang="en-US" altLang="zh-CN" sz="3204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主语</a:t>
            </a: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相同，</a:t>
            </a:r>
            <a:r>
              <a:rPr lang="en-US" altLang="zh-CN" sz="3204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关联</a:t>
            </a: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在后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3600"/>
              </a:lnSpc>
              <a:tabLst/>
            </a:pP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三、</a:t>
            </a:r>
            <a:r>
              <a:rPr lang="en-US" altLang="zh-CN" sz="3204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对和对于</a:t>
            </a: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要注意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3800"/>
              </a:lnSpc>
              <a:tabLst/>
            </a:pP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四、</a:t>
            </a:r>
            <a:r>
              <a:rPr lang="en-US" altLang="zh-CN" sz="3204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并列成分</a:t>
            </a: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要注意（顿号、和、不仅—</a:t>
            </a:r>
          </a:p>
          <a:p>
            <a:pPr>
              <a:lnSpc>
                <a:spcPts val="3600"/>
              </a:lnSpc>
              <a:tabLst/>
            </a:pPr>
            <a:r>
              <a:rPr lang="en-US" altLang="zh-CN" sz="3206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而且）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7999 h 6858000"/>
              <a:gd name="connsiteX1" fmla="*/ 9144000 w 9144000"/>
              <a:gd name="connsiteY1" fmla="*/ 6857999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7999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7999"/>
                </a:moveTo>
                <a:lnTo>
                  <a:pt x="9144000" y="6857999"/>
                </a:lnTo>
                <a:lnTo>
                  <a:pt x="9144000" y="0"/>
                </a:lnTo>
                <a:lnTo>
                  <a:pt x="0" y="0"/>
                </a:lnTo>
                <a:lnTo>
                  <a:pt x="0" y="6857999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044700" y="469900"/>
            <a:ext cx="5029200" cy="838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600"/>
              </a:lnSpc>
              <a:tabLst/>
            </a:pPr>
            <a:r>
              <a:rPr lang="en-US" altLang="zh-CN" sz="6602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二、搭配不当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7999 h 6858000"/>
              <a:gd name="connsiteX1" fmla="*/ 9144000 w 9144000"/>
              <a:gd name="connsiteY1" fmla="*/ 6857999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7999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7999"/>
                </a:moveTo>
                <a:lnTo>
                  <a:pt x="9144000" y="6857999"/>
                </a:lnTo>
                <a:lnTo>
                  <a:pt x="9144000" y="0"/>
                </a:lnTo>
                <a:lnTo>
                  <a:pt x="0" y="0"/>
                </a:lnTo>
                <a:lnTo>
                  <a:pt x="0" y="6857999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882900" y="596900"/>
            <a:ext cx="3352800" cy="558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400"/>
              </a:lnSpc>
              <a:tabLst/>
            </a:pPr>
            <a:r>
              <a:rPr lang="en-US" altLang="zh-CN" sz="44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主干搭配不当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46100" y="1244600"/>
            <a:ext cx="139700" cy="444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500"/>
              </a:lnSpc>
              <a:tabLst/>
            </a:pP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562100" y="1270000"/>
            <a:ext cx="6908800" cy="406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/>
            </a:pP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为了雪找野生老虎，科学考察队员的</a:t>
            </a:r>
            <a:r>
              <a:rPr lang="en-US" altLang="zh-CN" sz="3204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足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546100" y="1905000"/>
            <a:ext cx="7810500" cy="4495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>
                <a:tab pos="342900" algn="l"/>
                <a:tab pos="901700" algn="l"/>
              </a:tabLst>
            </a:pPr>
            <a:r>
              <a:rPr lang="en-US" altLang="zh-CN" dirty="0"/>
              <a:t>	</a:t>
            </a:r>
            <a:r>
              <a:rPr lang="en-US" altLang="zh-CN" sz="3204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迹</a:t>
            </a:r>
            <a:r>
              <a:rPr lang="en-US" altLang="zh-CN" sz="3204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踏遍了</a:t>
            </a: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巴山的每个</a:t>
            </a:r>
            <a:r>
              <a:rPr lang="en-US" altLang="zh-CN" sz="3204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角落</a:t>
            </a: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3600"/>
              </a:lnSpc>
              <a:tabLst>
                <a:tab pos="342900" algn="l"/>
                <a:tab pos="901700" algn="l"/>
              </a:tabLst>
            </a:pPr>
            <a:r>
              <a:rPr lang="en-US" altLang="zh-CN" dirty="0"/>
              <a:t>		</a:t>
            </a:r>
            <a:r>
              <a:rPr lang="en-US" altLang="zh-CN" sz="3206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在新形势下，我们应该树立新的文化发</a:t>
            </a:r>
          </a:p>
          <a:p>
            <a:pPr>
              <a:lnSpc>
                <a:spcPts val="3900"/>
              </a:lnSpc>
              <a:tabLst>
                <a:tab pos="342900" algn="l"/>
                <a:tab pos="901700" algn="l"/>
              </a:tabLst>
            </a:pP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展观，</a:t>
            </a:r>
            <a:r>
              <a:rPr lang="en-US" altLang="zh-CN" sz="3204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推进和挖掘</a:t>
            </a: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文化体制</a:t>
            </a:r>
            <a:r>
              <a:rPr lang="en-US" altLang="zh-CN" sz="3204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创新</a:t>
            </a: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和特色文化</a:t>
            </a:r>
          </a:p>
          <a:p>
            <a:pPr>
              <a:lnSpc>
                <a:spcPts val="3800"/>
              </a:lnSpc>
              <a:tabLst>
                <a:tab pos="342900" algn="l"/>
                <a:tab pos="901700" algn="l"/>
              </a:tabLst>
            </a:pPr>
            <a:r>
              <a:rPr lang="en-US" altLang="zh-CN" sz="3204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内涵</a:t>
            </a: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，着力开发富有时代精神和四川特色的</a:t>
            </a:r>
          </a:p>
          <a:p>
            <a:pPr>
              <a:lnSpc>
                <a:spcPts val="3600"/>
              </a:lnSpc>
              <a:tabLst>
                <a:tab pos="342900" algn="l"/>
                <a:tab pos="901700" algn="l"/>
              </a:tabLst>
            </a:pP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文化产品。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3600"/>
              </a:lnSpc>
              <a:tabLst>
                <a:tab pos="342900" algn="l"/>
                <a:tab pos="901700" algn="l"/>
              </a:tabLst>
            </a:pPr>
            <a:r>
              <a:rPr lang="en-US" altLang="zh-CN" dirty="0"/>
              <a:t>		</a:t>
            </a: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这个</a:t>
            </a:r>
            <a:r>
              <a:rPr lang="en-US" altLang="zh-CN" sz="3204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法律职业培训基地</a:t>
            </a: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由省司法厅和南</a:t>
            </a:r>
          </a:p>
          <a:p>
            <a:pPr>
              <a:lnSpc>
                <a:spcPts val="3900"/>
              </a:lnSpc>
              <a:tabLst>
                <a:tab pos="342900" algn="l"/>
                <a:tab pos="901700" algn="l"/>
              </a:tabLst>
            </a:pPr>
            <a:r>
              <a:rPr lang="en-US" altLang="zh-CN" sz="3206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海大学合作建立，</a:t>
            </a:r>
            <a:r>
              <a:rPr lang="en-US" altLang="zh-CN" sz="3206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</a:t>
            </a:r>
            <a:r>
              <a:rPr lang="en-US" altLang="zh-CN" sz="3206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全国首家有效联合政府</a:t>
            </a:r>
          </a:p>
          <a:p>
            <a:pPr>
              <a:lnSpc>
                <a:spcPts val="3800"/>
              </a:lnSpc>
              <a:tabLst>
                <a:tab pos="342900" algn="l"/>
                <a:tab pos="901700" algn="l"/>
              </a:tabLst>
            </a:pP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行政职能和高效教育资源而成立的</a:t>
            </a:r>
            <a:r>
              <a:rPr lang="en-US" altLang="zh-CN" sz="3204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培训机构</a:t>
            </a:r>
          </a:p>
          <a:p>
            <a:pPr>
              <a:lnSpc>
                <a:spcPts val="3600"/>
              </a:lnSpc>
              <a:tabLst>
                <a:tab pos="342900" algn="l"/>
                <a:tab pos="901700" algn="l"/>
              </a:tabLst>
            </a:pP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7999 h 6858000"/>
              <a:gd name="connsiteX1" fmla="*/ 9144000 w 9144000"/>
              <a:gd name="connsiteY1" fmla="*/ 6857999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7999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7999"/>
                </a:moveTo>
                <a:lnTo>
                  <a:pt x="9144000" y="6857999"/>
                </a:lnTo>
                <a:lnTo>
                  <a:pt x="9144000" y="0"/>
                </a:lnTo>
                <a:lnTo>
                  <a:pt x="0" y="0"/>
                </a:lnTo>
                <a:lnTo>
                  <a:pt x="0" y="6857999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044700" y="596900"/>
            <a:ext cx="5029200" cy="558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400"/>
              </a:lnSpc>
              <a:tabLst/>
            </a:pPr>
            <a:r>
              <a:rPr lang="en-US" altLang="zh-CN" sz="44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修饰中心语搭配不当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46100" y="1739900"/>
            <a:ext cx="139700" cy="2006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500"/>
              </a:lnSpc>
              <a:tabLst/>
            </a:pP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4200"/>
              </a:lnSpc>
              <a:tabLst/>
            </a:pP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889000" y="1816100"/>
            <a:ext cx="7581900" cy="3429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>
                <a:tab pos="673100" algn="l"/>
              </a:tabLst>
            </a:pPr>
            <a:r>
              <a:rPr lang="en-US" altLang="zh-CN" dirty="0"/>
              <a:t>	</a:t>
            </a: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在翻阅中国话剧100周年纪念活动资料</a:t>
            </a:r>
          </a:p>
          <a:p>
            <a:pPr>
              <a:lnSpc>
                <a:spcPts val="3700"/>
              </a:lnSpc>
              <a:tabLst>
                <a:tab pos="673100" algn="l"/>
              </a:tabLst>
            </a:pP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时，他萌生了创作</a:t>
            </a:r>
            <a:r>
              <a:rPr lang="en-US" altLang="zh-CN" sz="3204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一台寻找中国话剧</a:t>
            </a: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源头</a:t>
            </a:r>
          </a:p>
          <a:p>
            <a:pPr>
              <a:lnSpc>
                <a:spcPts val="3600"/>
              </a:lnSpc>
              <a:tabLst>
                <a:tab pos="673100" algn="l"/>
              </a:tabLst>
            </a:pPr>
            <a:r>
              <a:rPr lang="en-US" altLang="zh-CN" sz="3206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的剧本的意念。</a:t>
            </a: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3600"/>
              </a:lnSpc>
              <a:tabLst>
                <a:tab pos="673100" algn="l"/>
              </a:tabLst>
            </a:pPr>
            <a:r>
              <a:rPr lang="en-US" altLang="zh-CN" dirty="0"/>
              <a:t>	</a:t>
            </a: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据悉，一种新型的袖珍电脑将亮相本届</a:t>
            </a:r>
          </a:p>
          <a:p>
            <a:pPr>
              <a:lnSpc>
                <a:spcPts val="3900"/>
              </a:lnSpc>
              <a:tabLst>
                <a:tab pos="673100" algn="l"/>
              </a:tabLst>
            </a:pPr>
            <a:r>
              <a:rPr lang="en-US" altLang="zh-CN" sz="3206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科博会，它采用语言输入、太阳能供电，</a:t>
            </a:r>
          </a:p>
          <a:p>
            <a:pPr>
              <a:lnSpc>
                <a:spcPts val="3800"/>
              </a:lnSpc>
              <a:tabLst>
                <a:tab pos="673100" algn="l"/>
              </a:tabLst>
            </a:pP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具有</a:t>
            </a:r>
            <a:r>
              <a:rPr lang="en-US" altLang="zh-CN" sz="3204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高雅、时尚、方便、环保的功能和作</a:t>
            </a:r>
          </a:p>
          <a:p>
            <a:pPr>
              <a:lnSpc>
                <a:spcPts val="3600"/>
              </a:lnSpc>
              <a:tabLst>
                <a:tab pos="673100" algn="l"/>
              </a:tabLst>
            </a:pPr>
            <a:r>
              <a:rPr lang="en-US" altLang="zh-CN" sz="3204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用</a:t>
            </a: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82900" y="596900"/>
            <a:ext cx="3352800" cy="558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400"/>
              </a:lnSpc>
              <a:tabLst/>
            </a:pPr>
            <a:r>
              <a:rPr lang="en-US" altLang="zh-CN" sz="44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介宾搭配不当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46100" y="1689100"/>
            <a:ext cx="139700" cy="444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500"/>
              </a:lnSpc>
              <a:tabLst/>
            </a:pP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889000" y="1752600"/>
            <a:ext cx="7581900" cy="1866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>
                <a:tab pos="673100" algn="l"/>
              </a:tabLst>
            </a:pPr>
            <a:r>
              <a:rPr lang="en-US" altLang="zh-CN" dirty="0"/>
              <a:t>	</a:t>
            </a: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昨天上午，一位老人突然晕倒在购物中</a:t>
            </a:r>
          </a:p>
          <a:p>
            <a:pPr>
              <a:lnSpc>
                <a:spcPts val="4000"/>
              </a:lnSpc>
              <a:tabLst>
                <a:tab pos="673100" algn="l"/>
              </a:tabLst>
            </a:pP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心，后</a:t>
            </a:r>
            <a:r>
              <a:rPr lang="en-US" altLang="zh-CN" sz="3204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经</a:t>
            </a: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迅速赶到的120急救中心医护人员</a:t>
            </a:r>
          </a:p>
          <a:p>
            <a:pPr>
              <a:lnSpc>
                <a:spcPts val="3700"/>
              </a:lnSpc>
              <a:tabLst>
                <a:tab pos="673100" algn="l"/>
              </a:tabLst>
            </a:pPr>
            <a:r>
              <a:rPr lang="en-US" altLang="zh-CN" sz="3206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的救护</a:t>
            </a:r>
            <a:r>
              <a:rPr lang="en-US" altLang="zh-CN" sz="3206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下</a:t>
            </a:r>
            <a:r>
              <a:rPr lang="en-US" altLang="zh-CN" sz="3206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，老人得到及时抢救，最终脱离</a:t>
            </a:r>
          </a:p>
          <a:p>
            <a:pPr>
              <a:lnSpc>
                <a:spcPts val="3600"/>
              </a:lnSpc>
              <a:tabLst>
                <a:tab pos="673100" algn="l"/>
              </a:tabLst>
            </a:pP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了危险。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7999 h 6858000"/>
              <a:gd name="connsiteX1" fmla="*/ 9144000 w 9144000"/>
              <a:gd name="connsiteY1" fmla="*/ 6857999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7999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7999"/>
                </a:moveTo>
                <a:lnTo>
                  <a:pt x="9144000" y="6857999"/>
                </a:lnTo>
                <a:lnTo>
                  <a:pt x="9144000" y="0"/>
                </a:lnTo>
                <a:lnTo>
                  <a:pt x="0" y="0"/>
                </a:lnTo>
                <a:lnTo>
                  <a:pt x="0" y="6857999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603500" y="596900"/>
            <a:ext cx="3911600" cy="558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400"/>
              </a:lnSpc>
              <a:tabLst/>
            </a:pPr>
            <a:r>
              <a:rPr lang="en-US" altLang="zh-CN" sz="44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关联词搭配不当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46100" y="1689100"/>
            <a:ext cx="139700" cy="444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500"/>
              </a:lnSpc>
              <a:tabLst/>
            </a:pP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889000" y="1739900"/>
            <a:ext cx="7581900" cy="137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>
                <a:tab pos="673100" algn="l"/>
              </a:tabLst>
            </a:pPr>
            <a:r>
              <a:rPr lang="en-US" altLang="zh-CN" dirty="0"/>
              <a:t>	</a:t>
            </a: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正如一位华尔街人士所讲，以往我们对</a:t>
            </a:r>
          </a:p>
          <a:p>
            <a:pPr>
              <a:lnSpc>
                <a:spcPts val="3900"/>
              </a:lnSpc>
              <a:tabLst>
                <a:tab pos="673100" algn="l"/>
              </a:tabLst>
            </a:pP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中国市场的估计</a:t>
            </a:r>
            <a:r>
              <a:rPr lang="en-US" altLang="zh-CN" sz="3204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只有</a:t>
            </a:r>
            <a:r>
              <a:rPr lang="en-US" altLang="zh-CN" sz="3204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不是完全错误的，那</a:t>
            </a:r>
          </a:p>
          <a:p>
            <a:pPr>
              <a:lnSpc>
                <a:spcPts val="3600"/>
              </a:lnSpc>
              <a:tabLst>
                <a:tab pos="673100" algn="l"/>
              </a:tabLst>
            </a:pPr>
            <a:r>
              <a:rPr lang="en-US" altLang="zh-CN" sz="3206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么就肯定是低估。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188</Words>
  <Application>Microsoft Office PowerPoint</Application>
  <PresentationFormat>全屏显示(4:3)</PresentationFormat>
  <Paragraphs>353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华文中宋</vt:lpstr>
      <vt:lpstr>宋体</vt:lpstr>
      <vt:lpstr>Arial</vt:lpstr>
      <vt:lpstr>Calibri</vt:lpstr>
      <vt:lpstr>MS Shell Dlg</vt:lpstr>
      <vt:lpstr>Times New Roman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蒋</cp:lastModifiedBy>
  <cp:revision>4</cp:revision>
  <dcterms:created xsi:type="dcterms:W3CDTF">2006-08-16T00:00:00Z</dcterms:created>
  <dcterms:modified xsi:type="dcterms:W3CDTF">2018-09-23T09:46:43Z</dcterms:modified>
</cp:coreProperties>
</file>