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64" r:id="rId4"/>
    <p:sldId id="285" r:id="rId6"/>
    <p:sldId id="281" r:id="rId7"/>
    <p:sldId id="282" r:id="rId8"/>
    <p:sldId id="283" r:id="rId9"/>
    <p:sldId id="291" r:id="rId10"/>
    <p:sldId id="292" r:id="rId11"/>
    <p:sldId id="286" r:id="rId12"/>
    <p:sldId id="288" r:id="rId13"/>
    <p:sldId id="305" r:id="rId14"/>
    <p:sldId id="299" r:id="rId15"/>
    <p:sldId id="289" r:id="rId16"/>
    <p:sldId id="259" r:id="rId17"/>
    <p:sldId id="293" r:id="rId18"/>
    <p:sldId id="301" r:id="rId19"/>
    <p:sldId id="300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31B5"/>
    <a:srgbClr val="1D41D5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14" autoAdjust="0"/>
  </p:normalViewPr>
  <p:slideViewPr>
    <p:cSldViewPr>
      <p:cViewPr varScale="1">
        <p:scale>
          <a:sx n="80" d="100"/>
          <a:sy n="80" d="100"/>
        </p:scale>
        <p:origin x="-12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54951"/>
            <a:ext cx="45720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怎样写诗歌？</a:t>
            </a:r>
            <a:endParaRPr kumimoji="1" lang="en-US" altLang="zh-CN" sz="48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699792" y="1988840"/>
            <a:ext cx="381642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d:\program files\360se6\User Data\temp\72191501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058" y="2052638"/>
            <a:ext cx="5419246" cy="41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03104" y="30737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81025" y="1419225"/>
            <a:ext cx="4708525" cy="4646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66"/>
                </a:solidFill>
              </a:rPr>
              <a:t>                                        </a:t>
            </a:r>
            <a:r>
              <a:rPr lang="zh-CN" altLang="en-US" sz="3200" b="1" dirty="0">
                <a:solidFill>
                  <a:srgbClr val="FF0066"/>
                </a:solidFill>
              </a:rPr>
              <a:t>露</a:t>
            </a:r>
            <a:r>
              <a:rPr lang="zh-CN" altLang="en-US" sz="2400" b="1" dirty="0">
                <a:solidFill>
                  <a:srgbClr val="FF0066"/>
                </a:solidFill>
              </a:rPr>
              <a:t> </a:t>
            </a:r>
            <a:br>
              <a:rPr lang="zh-CN" altLang="en-US" sz="2000" b="1" dirty="0">
                <a:solidFill>
                  <a:srgbClr val="FF0066"/>
                </a:solidFill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我在嫩绿嫩绿的草叶尖上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   </a:t>
            </a:r>
            <a:endParaRPr lang="en-US" altLang="zh-CN" sz="24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我在张开惺松睡眼的花心里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b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我没有向人们说：“勿忘我” 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endParaRPr lang="en-US" altLang="zh-CN" sz="24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清晨和黑夜 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   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我自生又自灭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b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我不是星星的眼泪  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endParaRPr lang="en-US" altLang="zh-CN" sz="24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也不是璀璨的明珠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b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我就是我 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   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一滴纯洁的甘露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   </a:t>
            </a:r>
            <a:endParaRPr lang="en-US" altLang="zh-CN" sz="24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很少人注意我，我不抱怨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b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又有甚么要紧？   </a:t>
            </a:r>
            <a:endParaRPr lang="zh-CN" altLang="en-US" sz="24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阳光妩媚的清早 </a:t>
            </a: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br>
              <a:rPr lang="en-US" altLang="zh-CN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我会升华成一朵美丽的洁白的云 </a:t>
            </a:r>
            <a:r>
              <a:rPr lang="en-US" altLang="zh-CN" sz="2400" b="1" dirty="0" smtClean="0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095875" y="4012565"/>
            <a:ext cx="3947795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</a:rPr>
              <a:t>     </a:t>
            </a:r>
            <a:r>
              <a:rPr lang="zh-CN" altLang="en-US" sz="2000" b="1" dirty="0">
                <a:solidFill>
                  <a:srgbClr val="99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（这首诗用拟人的手法，让露自述，角度新。写露珠在草叶尖上、花心里，不声不响，不大引人注意，但纯洁、清澈，自生自灭，在“阳关明媚的清早”，还会“升华起一朵美丽洁白的云。） </a:t>
            </a:r>
            <a:endParaRPr lang="zh-CN" altLang="en-US" sz="2000" b="1" dirty="0">
              <a:solidFill>
                <a:srgbClr val="99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2920" y="897275"/>
            <a:ext cx="8147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三、好的诗歌更需要新颖的构思和奇特的想象。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2785" y="802640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四、排列有序、形式优美。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445" y="2006600"/>
            <a:ext cx="3757930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小时候</a:t>
            </a:r>
            <a:endParaRPr lang="zh-CN" altLang="en-US" sz="2800" b="1"/>
          </a:p>
          <a:p>
            <a:r>
              <a:rPr lang="zh-CN" altLang="en-US" sz="2800" b="1"/>
              <a:t>乡愁是一枚小小的邮票</a:t>
            </a:r>
            <a:endParaRPr lang="zh-CN" altLang="en-US" sz="2800" b="1"/>
          </a:p>
          <a:p>
            <a:r>
              <a:rPr lang="zh-CN" altLang="en-US" sz="2800" b="1"/>
              <a:t>我在这头</a:t>
            </a:r>
            <a:endParaRPr lang="zh-CN" altLang="en-US" sz="2800" b="1"/>
          </a:p>
          <a:p>
            <a:r>
              <a:rPr lang="zh-CN" altLang="en-US" sz="2800" b="1"/>
              <a:t>母亲在那头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长大后</a:t>
            </a:r>
            <a:endParaRPr lang="zh-CN" altLang="en-US" sz="2800" b="1"/>
          </a:p>
          <a:p>
            <a:r>
              <a:rPr lang="zh-CN" altLang="en-US" sz="2800" b="1"/>
              <a:t>乡愁是一张窄窄的船票</a:t>
            </a:r>
            <a:endParaRPr lang="zh-CN" altLang="en-US" sz="2800" b="1"/>
          </a:p>
          <a:p>
            <a:r>
              <a:rPr lang="zh-CN" altLang="en-US" sz="2800" b="1"/>
              <a:t>我在这头</a:t>
            </a:r>
            <a:endParaRPr lang="zh-CN" altLang="en-US" sz="2800" b="1"/>
          </a:p>
          <a:p>
            <a:r>
              <a:rPr lang="zh-CN" altLang="en-US" sz="2800" b="1"/>
              <a:t>新娘在那头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4777105" y="2120900"/>
            <a:ext cx="3757930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后来啊</a:t>
            </a:r>
            <a:endParaRPr lang="zh-CN" altLang="en-US" sz="2800" b="1"/>
          </a:p>
          <a:p>
            <a:r>
              <a:rPr lang="zh-CN" altLang="en-US" sz="2800" b="1"/>
              <a:t>乡愁是一方矮矮的坟墓</a:t>
            </a:r>
            <a:endParaRPr lang="zh-CN" altLang="en-US" sz="2800" b="1"/>
          </a:p>
          <a:p>
            <a:r>
              <a:rPr lang="zh-CN" altLang="en-US" sz="2800" b="1"/>
              <a:t>我在外头</a:t>
            </a:r>
            <a:endParaRPr lang="zh-CN" altLang="en-US" sz="2800" b="1"/>
          </a:p>
          <a:p>
            <a:r>
              <a:rPr lang="zh-CN" altLang="en-US" sz="2800" b="1"/>
              <a:t>母亲在里头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而现在</a:t>
            </a:r>
            <a:endParaRPr lang="zh-CN" altLang="en-US" sz="2800" b="1"/>
          </a:p>
          <a:p>
            <a:r>
              <a:rPr lang="zh-CN" altLang="en-US" sz="2800" b="1"/>
              <a:t>乡愁是一湾浅浅的海峡</a:t>
            </a:r>
            <a:endParaRPr lang="zh-CN" altLang="en-US" sz="2800" b="1"/>
          </a:p>
          <a:p>
            <a:r>
              <a:rPr lang="zh-CN" altLang="en-US" sz="2800" b="1"/>
              <a:t>我在这头</a:t>
            </a:r>
            <a:endParaRPr lang="zh-CN" altLang="en-US" sz="2800" b="1"/>
          </a:p>
          <a:p>
            <a:r>
              <a:rPr lang="zh-CN" altLang="en-US" sz="2800" b="1"/>
              <a:t>大陆在那头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315335" y="1324610"/>
            <a:ext cx="25133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1D41D5"/>
                </a:solidFill>
              </a:rPr>
              <a:t>乡愁</a:t>
            </a:r>
            <a:r>
              <a:rPr lang="en-US" altLang="zh-CN" sz="2800" b="1">
                <a:solidFill>
                  <a:srgbClr val="1D41D5"/>
                </a:solidFill>
              </a:rPr>
              <a:t>-----</a:t>
            </a:r>
            <a:r>
              <a:rPr lang="zh-CN" altLang="en-US" sz="2800" b="1">
                <a:solidFill>
                  <a:srgbClr val="1D41D5"/>
                </a:solidFill>
              </a:rPr>
              <a:t>余光中</a:t>
            </a:r>
            <a:endParaRPr lang="zh-CN" altLang="en-US" sz="2800" b="1">
              <a:solidFill>
                <a:srgbClr val="1D41D5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1860" y="33020"/>
            <a:ext cx="3081020" cy="19729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7560" y="26289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小蜜蜂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120" y="1583055"/>
            <a:ext cx="385572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我是一只小小的蜜蜂，</a:t>
            </a:r>
            <a:endParaRPr lang="zh-CN" altLang="en-US" sz="2400" b="1"/>
          </a:p>
          <a:p>
            <a:r>
              <a:rPr lang="zh-CN" altLang="en-US" sz="2400" b="1"/>
              <a:t>农家小院是我生活的摇篮，</a:t>
            </a:r>
            <a:endParaRPr lang="zh-CN" altLang="en-US" sz="2400" b="1"/>
          </a:p>
          <a:p>
            <a:r>
              <a:rPr lang="zh-CN" altLang="en-US" sz="2400" b="1"/>
              <a:t>大地是我的母亲。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春暖花开的时候，</a:t>
            </a:r>
            <a:endParaRPr lang="zh-CN" altLang="en-US" sz="2400" b="1"/>
          </a:p>
          <a:p>
            <a:r>
              <a:rPr lang="zh-CN" altLang="en-US" sz="2400" b="1"/>
              <a:t>换上华丽的衣裙，</a:t>
            </a:r>
            <a:endParaRPr lang="zh-CN" altLang="en-US" sz="2400" b="1"/>
          </a:p>
          <a:p>
            <a:r>
              <a:rPr lang="zh-CN" altLang="en-US" sz="2400" b="1"/>
              <a:t>飞越丛林，穿过小溪，</a:t>
            </a:r>
            <a:endParaRPr lang="zh-CN" altLang="en-US" sz="2400" b="1"/>
          </a:p>
          <a:p>
            <a:r>
              <a:rPr lang="zh-CN" altLang="en-US" sz="2400" b="1"/>
              <a:t>来到繁花似锦的原野。</a:t>
            </a:r>
            <a:endParaRPr lang="zh-CN" altLang="en-US" sz="2400" b="1"/>
          </a:p>
          <a:p>
            <a:r>
              <a:rPr lang="zh-CN" altLang="en-US" sz="2400" b="1"/>
              <a:t>田园小径，风光旖旎，</a:t>
            </a:r>
            <a:endParaRPr lang="zh-CN" altLang="en-US" sz="2400" b="1"/>
          </a:p>
          <a:p>
            <a:r>
              <a:rPr lang="zh-CN" altLang="en-US" sz="2400" b="1"/>
              <a:t>池塘小溪，波光粼粼。</a:t>
            </a:r>
            <a:endParaRPr lang="zh-CN" altLang="en-US" sz="2400" b="1"/>
          </a:p>
          <a:p>
            <a:r>
              <a:rPr lang="zh-CN" altLang="en-US" sz="2400" b="1"/>
              <a:t>停下脚步，小许徜徉，</a:t>
            </a:r>
            <a:endParaRPr lang="zh-CN" altLang="en-US" sz="2400" b="1"/>
          </a:p>
          <a:p>
            <a:r>
              <a:rPr lang="zh-CN" altLang="en-US" sz="2400" b="1"/>
              <a:t>用自己的乳汁，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4916805" y="1670685"/>
            <a:ext cx="32435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辛勤的汗水，</a:t>
            </a:r>
            <a:endParaRPr lang="zh-CN" altLang="en-US" sz="2400" b="1"/>
          </a:p>
          <a:p>
            <a:r>
              <a:rPr lang="zh-CN" altLang="en-US" sz="2400" b="1"/>
              <a:t>酿造、酿造</a:t>
            </a:r>
            <a:r>
              <a:rPr lang="en-US" altLang="zh-CN" sz="2400" b="1"/>
              <a:t>·····</a:t>
            </a:r>
            <a:endParaRPr lang="en-US" altLang="zh-CN" sz="2400" b="1"/>
          </a:p>
          <a:p>
            <a:endParaRPr lang="en-US" altLang="zh-CN" sz="2400" b="1"/>
          </a:p>
          <a:p>
            <a:r>
              <a:rPr lang="zh-CN" altLang="en-US" sz="2400" b="1"/>
              <a:t>我默默无闻，</a:t>
            </a:r>
            <a:endParaRPr lang="zh-CN" altLang="en-US" sz="2400" b="1"/>
          </a:p>
          <a:p>
            <a:r>
              <a:rPr lang="zh-CN" altLang="en-US" sz="2400" b="1"/>
              <a:t>无怨无悔、至死不渝。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9170" y="3944620"/>
            <a:ext cx="337121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11561" y="2708920"/>
            <a:ext cx="19276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90000"/>
                </a:solidFill>
                <a:ea typeface="黑体" panose="02010609060101010101" pitchFamily="49" charset="-122"/>
              </a:rPr>
              <a:t>活动练习：</a:t>
            </a:r>
            <a:r>
              <a:rPr lang="zh-CN" altLang="en-US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以</a:t>
            </a:r>
            <a:r>
              <a:rPr lang="en-US" altLang="zh-CN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乡愁</a:t>
            </a:r>
            <a:r>
              <a:rPr lang="en-US" altLang="zh-CN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为范例，</a:t>
            </a:r>
            <a:r>
              <a:rPr lang="zh-CN" altLang="en-US" sz="2800" b="1" dirty="0" smtClean="0">
                <a:solidFill>
                  <a:srgbClr val="990000"/>
                </a:solidFill>
                <a:ea typeface="黑体" panose="02010609060101010101" pitchFamily="49" charset="-122"/>
              </a:rPr>
              <a:t>创作一首</a:t>
            </a:r>
            <a:r>
              <a:rPr lang="zh-CN" altLang="en-US" sz="2800" b="1" dirty="0">
                <a:solidFill>
                  <a:srgbClr val="990000"/>
                </a:solidFill>
                <a:ea typeface="黑体" panose="02010609060101010101" pitchFamily="49" charset="-122"/>
              </a:rPr>
              <a:t>小诗</a:t>
            </a:r>
            <a:r>
              <a:rPr lang="zh-CN" altLang="en-US" sz="2800" b="1" dirty="0" smtClean="0">
                <a:solidFill>
                  <a:srgbClr val="990000"/>
                </a:solidFill>
                <a:ea typeface="黑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711450" y="689610"/>
            <a:ext cx="2771775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 </a:t>
            </a:r>
            <a:r>
              <a:rPr lang="zh-CN" altLang="en-US" sz="2800" b="1" dirty="0">
                <a:solidFill>
                  <a:srgbClr val="C00000"/>
                </a:solidFill>
              </a:rPr>
              <a:t>乡愁</a:t>
            </a:r>
            <a:br>
              <a:rPr lang="zh-CN" altLang="en-US" sz="2800" b="1" dirty="0">
                <a:solidFill>
                  <a:srgbClr val="C00000"/>
                </a:solidFill>
              </a:rPr>
            </a:br>
            <a:br>
              <a:rPr lang="zh-CN" altLang="en-US" sz="1600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春节时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乡愁是一张精美的贺卡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我在这头期待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伙伴在那头祝福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元宵节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乡愁是一个红红的灯笼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我在这边想象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r>
              <a:rPr lang="zh-CN" altLang="en-US" sz="2800" b="1" dirty="0">
                <a:solidFill>
                  <a:srgbClr val="0000FF"/>
                </a:solidFill>
              </a:rPr>
              <a:t>爷爷在那边牵挂</a:t>
            </a:r>
            <a:br>
              <a:rPr lang="zh-CN" altLang="en-US" sz="2800" b="1" dirty="0">
                <a:solidFill>
                  <a:srgbClr val="0000FF"/>
                </a:solidFill>
              </a:rPr>
            </a:br>
            <a:br>
              <a:rPr lang="zh-CN" altLang="en-US" sz="1600" dirty="0">
                <a:solidFill>
                  <a:srgbClr val="0000FF"/>
                </a:solidFill>
              </a:rPr>
            </a:br>
            <a:endParaRPr lang="zh-CN" altLang="en-US" sz="1600" dirty="0"/>
          </a:p>
        </p:txBody>
      </p:sp>
      <p:sp>
        <p:nvSpPr>
          <p:cNvPr id="4" name="文本框 3"/>
          <p:cNvSpPr txBox="1"/>
          <p:nvPr/>
        </p:nvSpPr>
        <p:spPr>
          <a:xfrm>
            <a:off x="5654675" y="1540510"/>
            <a:ext cx="32435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端午节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乡愁是一个甜甜的粽子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我在这头品尝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奶奶在那头守望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中秋节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乡愁是一轮圆圆的月亮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我在这边观赏</a:t>
            </a:r>
            <a:b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  <a:sym typeface="+mn-ea"/>
              </a:rPr>
              <a:t>亲人在那边企盼</a:t>
            </a:r>
            <a:endParaRPr lang="zh-CN" altLang="en-US" sz="2400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7815" y="1306195"/>
            <a:ext cx="7124065" cy="3291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小作：</a:t>
            </a:r>
            <a:endParaRPr lang="zh-CN" altLang="en-US" sz="3200" b="1"/>
          </a:p>
          <a:p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        以</a:t>
            </a:r>
            <a:r>
              <a:rPr lang="en-US" altLang="zh-CN" sz="3200" b="1"/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校园</a:t>
            </a:r>
            <a:r>
              <a:rPr lang="en-US" altLang="zh-CN" sz="3200" b="1"/>
              <a:t>”</a:t>
            </a:r>
            <a:r>
              <a:rPr lang="zh-CN" altLang="en-US" sz="3200" b="1"/>
              <a:t>为题，写一首现代诗歌，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要求八句以上，可作两节写，也可以作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一节或几节写。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75251" y="2420888"/>
            <a:ext cx="8562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习</a:t>
            </a:r>
            <a:endParaRPr lang="en-US" altLang="zh-CN" sz="5400" dirty="0" smtClean="0"/>
          </a:p>
          <a:p>
            <a:pPr algn="ctr"/>
            <a:r>
              <a:rPr lang="zh-CN" altLang="en-US" sz="5400" dirty="0" smtClean="0"/>
              <a:t>作</a:t>
            </a:r>
            <a:endParaRPr lang="en-US" altLang="zh-CN" sz="5400" dirty="0" smtClean="0"/>
          </a:p>
          <a:p>
            <a:pPr algn="ctr"/>
            <a:r>
              <a:rPr lang="zh-CN" altLang="en-US" sz="5400" dirty="0" smtClean="0"/>
              <a:t>欣</a:t>
            </a:r>
            <a:endParaRPr lang="en-US" altLang="zh-CN" sz="5400" dirty="0" smtClean="0"/>
          </a:p>
          <a:p>
            <a:pPr algn="ctr"/>
            <a:r>
              <a:rPr lang="zh-CN" altLang="en-US" sz="5400" dirty="0" smtClean="0"/>
              <a:t>赏</a:t>
            </a:r>
            <a:endParaRPr lang="zh-CN" altLang="en-US" sz="5400" dirty="0"/>
          </a:p>
        </p:txBody>
      </p:sp>
      <p:sp>
        <p:nvSpPr>
          <p:cNvPr id="4" name="矩形 3"/>
          <p:cNvSpPr/>
          <p:nvPr/>
        </p:nvSpPr>
        <p:spPr>
          <a:xfrm>
            <a:off x="2712085" y="836930"/>
            <a:ext cx="3254375" cy="4584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乡间小路</a:t>
            </a:r>
            <a:endParaRPr lang="zh-CN" altLang="zh-CN" sz="2400" b="1" dirty="0"/>
          </a:p>
          <a:p>
            <a:r>
              <a:rPr lang="en-US" altLang="zh-CN" sz="2400" b="1" dirty="0"/>
              <a:t> </a:t>
            </a:r>
            <a:endParaRPr lang="zh-CN" altLang="zh-CN" sz="2400" b="1" dirty="0"/>
          </a:p>
          <a:p>
            <a:r>
              <a:rPr lang="zh-CN" altLang="zh-CN" sz="2400" b="1" dirty="0"/>
              <a:t>朝霞揭开面纱</a:t>
            </a:r>
            <a:endParaRPr lang="zh-CN" altLang="zh-CN" sz="2400" b="1" dirty="0"/>
          </a:p>
          <a:p>
            <a:r>
              <a:rPr lang="zh-CN" altLang="zh-CN" sz="2400" b="1" dirty="0"/>
              <a:t>晨鸟放开歌喉</a:t>
            </a:r>
            <a:endParaRPr lang="zh-CN" altLang="zh-CN" sz="2400" b="1" dirty="0"/>
          </a:p>
          <a:p>
            <a:r>
              <a:rPr lang="zh-CN" altLang="zh-CN" sz="2400" b="1" dirty="0"/>
              <a:t>父母将希望塞进书包</a:t>
            </a:r>
            <a:endParaRPr lang="zh-CN" altLang="zh-CN" sz="2400" b="1" dirty="0"/>
          </a:p>
          <a:p>
            <a:r>
              <a:rPr lang="en-US" altLang="zh-CN" sz="2400" b="1" dirty="0"/>
              <a:t> </a:t>
            </a:r>
            <a:endParaRPr lang="zh-CN" altLang="zh-CN" sz="2400" b="1" dirty="0"/>
          </a:p>
          <a:p>
            <a:r>
              <a:rPr lang="zh-CN" altLang="zh-CN" sz="2400" b="1" dirty="0"/>
              <a:t>乡间小路上哟</a:t>
            </a:r>
            <a:endParaRPr lang="zh-CN" altLang="zh-CN" sz="2400" b="1" dirty="0"/>
          </a:p>
          <a:p>
            <a:r>
              <a:rPr lang="zh-CN" altLang="zh-CN" sz="2400" b="1" dirty="0"/>
              <a:t>霞好美，歌好响</a:t>
            </a:r>
            <a:endParaRPr lang="zh-CN" altLang="zh-CN" sz="2400" b="1" dirty="0"/>
          </a:p>
          <a:p>
            <a:r>
              <a:rPr lang="zh-CN" altLang="zh-CN" sz="2400" b="1" dirty="0"/>
              <a:t>红日滚落山坡</a:t>
            </a:r>
            <a:endParaRPr lang="zh-CN" altLang="zh-CN" sz="2400" b="1" dirty="0"/>
          </a:p>
          <a:p>
            <a:r>
              <a:rPr lang="zh-CN" altLang="zh-CN" sz="2400" b="1" dirty="0"/>
              <a:t>蛙声荡漾山间</a:t>
            </a:r>
            <a:endParaRPr lang="zh-CN" altLang="zh-CN" sz="2400" b="1" dirty="0"/>
          </a:p>
          <a:p>
            <a:r>
              <a:rPr lang="zh-CN" altLang="zh-CN" sz="2400" b="1" dirty="0"/>
              <a:t>老师将信念装进我心田</a:t>
            </a:r>
            <a:endParaRPr lang="zh-CN" altLang="zh-CN" sz="2400" b="1" dirty="0"/>
          </a:p>
          <a:p>
            <a:r>
              <a:rPr lang="en-US" altLang="zh-CN" sz="1400" dirty="0"/>
              <a:t> </a:t>
            </a:r>
            <a:endParaRPr lang="zh-CN" altLang="zh-CN" sz="1400" dirty="0"/>
          </a:p>
          <a:p>
            <a:endParaRPr lang="zh-CN" altLang="zh-CN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6177915" y="1529715"/>
            <a:ext cx="2325370" cy="48926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2400" b="1" dirty="0">
                <a:sym typeface="+mn-ea"/>
              </a:rPr>
              <a:t>乡间小路上哟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日愈红，声愈亮</a:t>
            </a:r>
            <a:endParaRPr lang="zh-CN" altLang="zh-CN" sz="2400" b="1" dirty="0"/>
          </a:p>
          <a:p>
            <a:pPr algn="l"/>
            <a:r>
              <a:rPr lang="en-US" altLang="zh-CN" sz="2400" b="1" dirty="0">
                <a:sym typeface="+mn-ea"/>
              </a:rPr>
              <a:t> 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哦，乡间小路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一头连着老师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一头连着父母</a:t>
            </a:r>
            <a:endParaRPr lang="zh-CN" altLang="zh-CN" sz="2400" b="1" dirty="0"/>
          </a:p>
          <a:p>
            <a:pPr algn="l"/>
            <a:r>
              <a:rPr lang="en-US" altLang="zh-CN" sz="2400" b="1" dirty="0">
                <a:sym typeface="+mn-ea"/>
              </a:rPr>
              <a:t> 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哦，乡间小路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一端接着信念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一端接着希望</a:t>
            </a:r>
            <a:endParaRPr lang="zh-CN" altLang="zh-CN" sz="2400" b="1" dirty="0"/>
          </a:p>
          <a:p>
            <a:pPr algn="l"/>
            <a:r>
              <a:rPr lang="en-US" altLang="zh-CN" sz="2400" b="1" dirty="0">
                <a:sym typeface="+mn-ea"/>
              </a:rPr>
              <a:t> 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乡间小路哟</a:t>
            </a:r>
            <a:endParaRPr lang="zh-CN" altLang="zh-CN" sz="2400" b="1" dirty="0"/>
          </a:p>
          <a:p>
            <a:pPr algn="l"/>
            <a:r>
              <a:rPr lang="zh-CN" altLang="zh-CN" sz="2400" b="1" dirty="0">
                <a:sym typeface="+mn-ea"/>
              </a:rPr>
              <a:t>指明未来的</a:t>
            </a:r>
            <a:r>
              <a:rPr lang="zh-CN" altLang="zh-CN" sz="2400" b="1" dirty="0" smtClean="0">
                <a:sym typeface="+mn-ea"/>
              </a:rPr>
              <a:t>方向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2305" y="924560"/>
            <a:ext cx="72732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dirty="0" smtClean="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3200" b="1" dirty="0" smtClean="0">
                <a:solidFill>
                  <a:srgbClr val="C00000"/>
                </a:solidFill>
                <a:sym typeface="+mn-ea"/>
              </a:rPr>
              <a:t>点评</a:t>
            </a:r>
            <a:r>
              <a:rPr lang="en-US" altLang="zh-CN" sz="3200" b="1" dirty="0" smtClean="0">
                <a:solidFill>
                  <a:srgbClr val="C00000"/>
                </a:solidFill>
                <a:sym typeface="+mn-ea"/>
              </a:rPr>
              <a:t>】</a:t>
            </a:r>
            <a:r>
              <a:rPr lang="zh-CN" altLang="en-US" sz="3200" b="1" dirty="0">
                <a:sym typeface="+mn-ea"/>
              </a:rPr>
              <a:t>乡间小路不过是山村孩子每天从家走向学校的平平常常的山路，然而，它却不平常：因为它是寄托着家乡和父母希望的路，是学校和师长点燃孩子信念的路，是通向未来的路。借讴歌乡间小路来抒写山村孩子的心志，并用朝霞、红日、鸟叫、蛙鸣来烘托、渲染，很有诗意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3401695"/>
            <a:ext cx="9174480" cy="31483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46705" y="134620"/>
            <a:ext cx="27635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重游零陵有感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2800" b="1">
                <a:solidFill>
                  <a:srgbClr val="C00000"/>
                </a:solidFill>
              </a:rPr>
              <a:t>                                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9345" y="1552575"/>
            <a:ext cx="671576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玉树琼花不夜天，古城零陵换新颜。</a:t>
            </a:r>
            <a:endParaRPr lang="zh-CN" altLang="en-US" sz="3200" b="1"/>
          </a:p>
          <a:p>
            <a:r>
              <a:rPr lang="zh-CN" altLang="en-US" sz="3200" b="1"/>
              <a:t>故地重游鬓已髯，感慨时势畅未来。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49" charset="-122"/>
                </a:rPr>
                <a:t>活动目标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9" name="TextBox 5"/>
          <p:cNvSpPr txBox="1"/>
          <p:nvPr/>
        </p:nvSpPr>
        <p:spPr>
          <a:xfrm>
            <a:off x="1051992" y="400506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051992" y="235726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0548" y="2636912"/>
            <a:ext cx="6390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借</a:t>
            </a:r>
            <a:r>
              <a:rPr lang="zh-CN" altLang="en-US" sz="3200" b="1" dirty="0"/>
              <a:t>诗歌来濡染心灵、陶冶性情、培养文   </a:t>
            </a:r>
            <a:r>
              <a:rPr lang="zh-CN" altLang="en-US" sz="3200" b="1" dirty="0" smtClean="0"/>
              <a:t>学</a:t>
            </a:r>
            <a:r>
              <a:rPr lang="zh-CN" altLang="en-US" sz="3200" b="1" dirty="0"/>
              <a:t>纯正趣味、提高学生的文学综合素养。</a:t>
            </a:r>
            <a:r>
              <a:rPr lang="en-US" altLang="zh-CN" sz="3200" b="1" dirty="0"/>
              <a:t> </a:t>
            </a:r>
            <a:br>
              <a:rPr lang="en-US" altLang="zh-CN" sz="3200" b="1" dirty="0"/>
            </a:b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借助</a:t>
            </a:r>
            <a:r>
              <a:rPr lang="zh-CN" altLang="en-US" sz="3200" b="1" dirty="0"/>
              <a:t>诗歌精炼的语言来抒发真情实感。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情境导入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67544" y="2384559"/>
            <a:ext cx="8208912" cy="353943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3200" dirty="0"/>
              <a:t>诗歌是世界上最美的花朵，历来有</a:t>
            </a:r>
            <a:r>
              <a:rPr lang="en-US" altLang="zh-CN" sz="3200" dirty="0"/>
              <a:t>“</a:t>
            </a:r>
            <a:r>
              <a:rPr lang="zh-CN" altLang="zh-CN" sz="3200" dirty="0"/>
              <a:t>文学之母</a:t>
            </a:r>
            <a:r>
              <a:rPr lang="en-US" altLang="zh-CN" sz="3200" dirty="0"/>
              <a:t>”</a:t>
            </a:r>
            <a:r>
              <a:rPr lang="zh-CN" altLang="zh-CN" sz="3200" dirty="0"/>
              <a:t>、</a:t>
            </a:r>
            <a:r>
              <a:rPr lang="en-US" altLang="zh-CN" sz="3200" dirty="0"/>
              <a:t>“</a:t>
            </a:r>
            <a:r>
              <a:rPr lang="zh-CN" altLang="zh-CN" sz="3200" dirty="0"/>
              <a:t>语言的钻石</a:t>
            </a:r>
            <a:r>
              <a:rPr lang="en-US" altLang="zh-CN" sz="3200" dirty="0"/>
              <a:t>”</a:t>
            </a:r>
            <a:r>
              <a:rPr lang="zh-CN" altLang="zh-CN" sz="3200" dirty="0"/>
              <a:t>之美誉。我国诗歌著称于世，自《诗经》以来，作品浩若烟海，博大精深，透出了我国人民丰富的想象力、炽烈的情感和杰出的智慧，遨游于诗海，其乐 无穷。同学们，让我们一起走近诗歌，学会仿写诗歌。</a:t>
            </a:r>
            <a:r>
              <a:rPr lang="en-US" altLang="zh-CN" sz="3200" dirty="0"/>
              <a:t> 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907704" y="2276872"/>
            <a:ext cx="2685415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亲爱的朋友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你的快乐，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我们一同分享；</a:t>
            </a:r>
            <a:endParaRPr lang="en-US" altLang="zh-CN" sz="2800" b="1" dirty="0" smtClean="0"/>
          </a:p>
          <a:p>
            <a:r>
              <a:rPr lang="zh-CN" altLang="en-US" sz="2800" b="1" dirty="0"/>
              <a:t>你</a:t>
            </a:r>
            <a:r>
              <a:rPr lang="zh-CN" altLang="en-US" sz="2800" b="1" dirty="0" smtClean="0"/>
              <a:t>的悲伤，</a:t>
            </a:r>
            <a:endParaRPr lang="en-US" altLang="zh-CN" sz="2800" b="1" dirty="0" smtClean="0"/>
          </a:p>
          <a:p>
            <a:r>
              <a:rPr lang="zh-CN" altLang="en-US" sz="2800" b="1" dirty="0"/>
              <a:t>我也</a:t>
            </a:r>
            <a:r>
              <a:rPr lang="zh-CN" altLang="en-US" sz="2800" b="1" dirty="0" smtClean="0"/>
              <a:t>愿意，</a:t>
            </a:r>
            <a:endParaRPr lang="en-US" altLang="zh-CN" sz="2800" b="1" dirty="0" smtClean="0"/>
          </a:p>
          <a:p>
            <a:r>
              <a:rPr lang="zh-CN" altLang="en-US" sz="2800" b="1" dirty="0"/>
              <a:t>和</a:t>
            </a:r>
            <a:r>
              <a:rPr lang="zh-CN" altLang="en-US" sz="2800" b="1" dirty="0" smtClean="0"/>
              <a:t>你一起分担，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因为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我们是朋友。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148064" y="2106083"/>
            <a:ext cx="3243580" cy="4154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亲爱的朋友，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我们共同拥有的快乐，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是记忆中的宝石，</a:t>
            </a:r>
            <a:endParaRPr lang="en-US" altLang="zh-CN" sz="2400" b="1" dirty="0" smtClean="0"/>
          </a:p>
          <a:p>
            <a:r>
              <a:rPr lang="zh-CN" altLang="en-US" sz="2400" b="1" dirty="0"/>
              <a:t>历经</a:t>
            </a:r>
            <a:r>
              <a:rPr lang="zh-CN" altLang="en-US" sz="2400" b="1" dirty="0" smtClean="0"/>
              <a:t>时光磨砺，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散发璀璨的光彩；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我们相互分担的悲伤，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是岁月中的松柏，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和春的明媚。</a:t>
            </a:r>
            <a:endParaRPr lang="en-US" altLang="zh-CN" sz="2400" b="1" dirty="0" smtClean="0"/>
          </a:p>
          <a:p>
            <a:r>
              <a:rPr lang="zh-CN" altLang="en-US" sz="2400" b="1" dirty="0"/>
              <a:t>这</a:t>
            </a:r>
            <a:r>
              <a:rPr lang="zh-CN" altLang="en-US" sz="2400" b="1" dirty="0" smtClean="0"/>
              <a:t>一切的美好和深刻，</a:t>
            </a:r>
            <a:endParaRPr lang="en-US" altLang="zh-CN" sz="2400" b="1" dirty="0" smtClean="0"/>
          </a:p>
          <a:p>
            <a:r>
              <a:rPr lang="zh-CN" altLang="en-US" sz="2400" b="1" dirty="0"/>
              <a:t>都</a:t>
            </a:r>
            <a:r>
              <a:rPr lang="zh-CN" altLang="en-US" sz="2400" b="1" dirty="0" smtClean="0"/>
              <a:t>因为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我们是朋友。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87824" y="126876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说说这两首诗歌的不同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38664" y="21339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538519" y="1020465"/>
            <a:ext cx="8153400" cy="4296966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chemeClr val="folHlink"/>
                </a:solidFill>
              </a:rPr>
              <a:t>品味诗歌、领悟方法</a:t>
            </a:r>
            <a:endParaRPr lang="zh-CN" altLang="en-US" sz="4000" dirty="0" smtClean="0">
              <a:solidFill>
                <a:schemeClr val="folHlink"/>
              </a:solidFill>
            </a:endParaRPr>
          </a:p>
          <a:p>
            <a:r>
              <a:rPr lang="zh-CN" altLang="en-US" b="1" dirty="0" smtClean="0"/>
              <a:t>一、要有浓烈的感情和鲜明的节奏。</a:t>
            </a:r>
            <a:endParaRPr lang="zh-CN" altLang="en-US" b="1" dirty="0" smtClean="0"/>
          </a:p>
          <a:p>
            <a:r>
              <a:rPr lang="en-US" altLang="zh-CN" b="1" dirty="0" smtClean="0"/>
              <a:t>        </a:t>
            </a:r>
            <a:r>
              <a:rPr lang="zh-CN" altLang="en-US" b="1" dirty="0" smtClean="0"/>
              <a:t>  </a:t>
            </a:r>
            <a:r>
              <a:rPr lang="en-US" altLang="zh-CN" b="1" dirty="0" smtClean="0"/>
              <a:t> </a:t>
            </a:r>
            <a:r>
              <a:rPr lang="en-US" altLang="zh-CN" b="1" dirty="0" smtClean="0"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情感美  </a:t>
            </a:r>
            <a:r>
              <a:rPr lang="en-US" altLang="zh-CN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D60093"/>
                </a:solidFill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音乐美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r>
              <a:rPr lang="zh-CN" altLang="en-US" b="1" dirty="0" smtClean="0"/>
              <a:t>二、要有鲜明的形象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做到情景交融。</a:t>
            </a:r>
            <a:endParaRPr lang="zh-CN" altLang="en-US" b="1" dirty="0" smtClean="0"/>
          </a:p>
          <a:p>
            <a:r>
              <a:rPr lang="en-US" altLang="zh-CN" b="1" dirty="0" smtClean="0"/>
              <a:t>          </a:t>
            </a:r>
            <a:r>
              <a:rPr lang="zh-CN" altLang="en-US" b="1" dirty="0" smtClean="0"/>
              <a:t>  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意象美</a:t>
            </a:r>
            <a:r>
              <a:rPr lang="en-US" altLang="zh-CN" b="1" dirty="0" smtClean="0">
                <a:solidFill>
                  <a:srgbClr val="D60093"/>
                </a:solidFill>
                <a:latin typeface="Arial" panose="020B0604020202020204"/>
                <a:ea typeface="黑体" panose="02010609060101010101" pitchFamily="49" charset="-122"/>
              </a:rPr>
              <a:t> 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 smtClean="0">
                <a:solidFill>
                  <a:srgbClr val="D60093"/>
                </a:solidFill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意境美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r>
              <a:rPr lang="zh-CN" altLang="en-US" b="1" dirty="0" smtClean="0"/>
              <a:t>三、要有新颖的构思和奇特的想象。</a:t>
            </a:r>
            <a:endParaRPr lang="zh-CN" altLang="en-US" b="1" dirty="0" smtClean="0"/>
          </a:p>
          <a:p>
            <a:r>
              <a:rPr lang="zh-CN" altLang="en-US" b="1" dirty="0" smtClean="0"/>
              <a:t>     </a:t>
            </a:r>
            <a:r>
              <a:rPr lang="en-US" altLang="zh-CN" b="1" dirty="0" smtClean="0"/>
              <a:t>     </a:t>
            </a:r>
            <a:r>
              <a:rPr lang="zh-CN" altLang="en-US" b="1" dirty="0" smtClean="0"/>
              <a:t>  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构思美</a:t>
            </a:r>
            <a:r>
              <a:rPr lang="en-US" altLang="zh-CN" b="1" dirty="0" smtClean="0">
                <a:solidFill>
                  <a:srgbClr val="D60093"/>
                </a:solidFill>
                <a:latin typeface="Arial" panose="020B0604020202020204"/>
                <a:ea typeface="黑体" panose="02010609060101010101" pitchFamily="49" charset="-122"/>
              </a:rPr>
              <a:t> 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 smtClean="0">
                <a:solidFill>
                  <a:srgbClr val="D60093"/>
                </a:solidFill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b="1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想象美</a:t>
            </a:r>
            <a:endParaRPr lang="zh-CN" altLang="en-US" b="1" dirty="0" smtClean="0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四、排列有序、形式优美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CD31B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结构美    形式美</a:t>
            </a:r>
            <a:endParaRPr lang="zh-CN" altLang="en-US" b="1" dirty="0">
              <a:solidFill>
                <a:srgbClr val="CD31B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2888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4800" y="987708"/>
            <a:ext cx="838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/>
              <a:t>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一、要有鲜明的形象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做到情景交融</a:t>
            </a:r>
            <a:r>
              <a:rPr lang="zh-CN" altLang="en-US" sz="3600" dirty="0"/>
              <a:t>      </a:t>
            </a:r>
            <a:r>
              <a:rPr lang="zh-CN" altLang="en-US" sz="3600" dirty="0">
                <a:solidFill>
                  <a:srgbClr val="FF0066"/>
                </a:solidFill>
              </a:rPr>
              <a:t> 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04800" y="2276123"/>
            <a:ext cx="3733800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990000"/>
                </a:solidFill>
              </a:rPr>
              <a:t>               </a:t>
            </a:r>
            <a:r>
              <a:rPr lang="en-US" altLang="zh-CN" sz="2400" b="1" dirty="0">
                <a:solidFill>
                  <a:srgbClr val="990000"/>
                </a:solidFill>
              </a:rPr>
              <a:t>   </a:t>
            </a:r>
            <a:r>
              <a:rPr lang="en-US" altLang="zh-CN" sz="2400" b="1" dirty="0" smtClean="0">
                <a:solidFill>
                  <a:srgbClr val="990000"/>
                </a:solidFill>
              </a:rPr>
              <a:t>   </a:t>
            </a:r>
            <a:r>
              <a:rPr lang="zh-CN" altLang="en-US" sz="2400" b="1" dirty="0" smtClean="0">
                <a:solidFill>
                  <a:srgbClr val="990000"/>
                </a:solidFill>
              </a:rPr>
              <a:t>春</a:t>
            </a:r>
            <a:r>
              <a:rPr lang="zh-CN" altLang="en-US" sz="2400" b="1" dirty="0">
                <a:solidFill>
                  <a:srgbClr val="990000"/>
                </a:solidFill>
              </a:rPr>
              <a:t> 天 </a:t>
            </a:r>
            <a:br>
              <a:rPr lang="zh-CN" altLang="en-US" sz="2400" b="1" dirty="0">
                <a:solidFill>
                  <a:srgbClr val="990000"/>
                </a:solidFill>
              </a:rPr>
            </a:br>
            <a:r>
              <a:rPr lang="zh-CN" altLang="en-US" sz="2400" b="1" dirty="0">
                <a:solidFill>
                  <a:srgbClr val="990000"/>
                </a:solidFill>
              </a:rPr>
              <a:t>春天啊，我赞美</a:t>
            </a:r>
            <a:r>
              <a:rPr lang="zh-CN" altLang="en-US" sz="2400" b="1" dirty="0" smtClean="0">
                <a:solidFill>
                  <a:srgbClr val="990000"/>
                </a:solidFill>
              </a:rPr>
              <a:t>你，我</a:t>
            </a:r>
            <a:r>
              <a:rPr lang="zh-CN" altLang="en-US" sz="2400" b="1" dirty="0">
                <a:solidFill>
                  <a:srgbClr val="990000"/>
                </a:solidFill>
              </a:rPr>
              <a:t>赞美你红红的花， </a:t>
            </a:r>
            <a:br>
              <a:rPr lang="zh-CN" altLang="en-US" sz="2400" b="1" dirty="0">
                <a:solidFill>
                  <a:srgbClr val="990000"/>
                </a:solidFill>
              </a:rPr>
            </a:br>
            <a:r>
              <a:rPr lang="zh-CN" altLang="en-US" sz="2400" b="1" dirty="0">
                <a:solidFill>
                  <a:srgbClr val="990000"/>
                </a:solidFill>
              </a:rPr>
              <a:t>我赞美你绿绿的草， 我赞美你绵绵的雨， 我赞美你蓝蓝的天。 </a:t>
            </a:r>
            <a:br>
              <a:rPr lang="zh-CN" altLang="en-US" sz="2400" b="1" dirty="0">
                <a:solidFill>
                  <a:srgbClr val="990000"/>
                </a:solidFill>
              </a:rPr>
            </a:br>
            <a:br>
              <a:rPr lang="zh-CN" altLang="en-US" dirty="0">
                <a:solidFill>
                  <a:srgbClr val="990000"/>
                </a:solidFill>
              </a:rPr>
            </a:br>
            <a:endParaRPr lang="zh-CN" altLang="en-US" dirty="0">
              <a:solidFill>
                <a:srgbClr val="9900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747895" y="2276123"/>
            <a:ext cx="4343400" cy="323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66"/>
                </a:solidFill>
              </a:rPr>
              <a:t>                </a:t>
            </a:r>
            <a:r>
              <a:rPr lang="en-US" altLang="zh-CN" dirty="0" smtClean="0">
                <a:solidFill>
                  <a:srgbClr val="FF0066"/>
                </a:solidFill>
              </a:rPr>
              <a:t>            </a:t>
            </a:r>
            <a:r>
              <a:rPr lang="zh-CN" altLang="en-US" sz="2400" b="1" dirty="0">
                <a:solidFill>
                  <a:srgbClr val="FF0066"/>
                </a:solidFill>
              </a:rPr>
              <a:t>迎春花   </a:t>
            </a:r>
            <a:endParaRPr lang="zh-CN" altLang="en-US" sz="2400" b="1" dirty="0">
              <a:solidFill>
                <a:srgbClr val="FF0066"/>
              </a:solidFill>
            </a:endParaRPr>
          </a:p>
          <a:p>
            <a:r>
              <a:rPr lang="zh-CN" altLang="en-US" sz="2400" b="1" dirty="0">
                <a:solidFill>
                  <a:srgbClr val="FF0066"/>
                </a:solidFill>
              </a:rPr>
              <a:t>把我镶满你的皮肤    我要和你一起盛开 </a:t>
            </a:r>
            <a:br>
              <a:rPr lang="zh-CN" altLang="en-US" sz="2400" b="1" dirty="0">
                <a:solidFill>
                  <a:srgbClr val="FF0066"/>
                </a:solidFill>
              </a:rPr>
            </a:br>
            <a:r>
              <a:rPr lang="zh-CN" altLang="en-US" sz="2400" b="1" dirty="0">
                <a:solidFill>
                  <a:srgbClr val="FF0066"/>
                </a:solidFill>
              </a:rPr>
              <a:t>让我的嘴唇长成你的花瓣    让你的枝条长成我蓬松的头发 </a:t>
            </a:r>
            <a:br>
              <a:rPr lang="zh-CN" altLang="en-US" sz="2400" b="1" dirty="0">
                <a:solidFill>
                  <a:srgbClr val="FF0066"/>
                </a:solidFill>
              </a:rPr>
            </a:br>
            <a:r>
              <a:rPr lang="zh-CN" altLang="en-US" sz="2400" b="1" dirty="0">
                <a:solidFill>
                  <a:srgbClr val="FF0066"/>
                </a:solidFill>
              </a:rPr>
              <a:t>我呼吸着你的黄色     在万物中通体透明 </a:t>
            </a:r>
            <a:br>
              <a:rPr lang="zh-CN" altLang="en-US" dirty="0">
                <a:solidFill>
                  <a:srgbClr val="FF0066"/>
                </a:solidFill>
              </a:rPr>
            </a:br>
            <a:br>
              <a:rPr lang="zh-CN" altLang="en-US" dirty="0">
                <a:solidFill>
                  <a:srgbClr val="FF0066"/>
                </a:solidFill>
              </a:rPr>
            </a:b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52400" y="4883676"/>
            <a:ext cx="86868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/>
              <a:t>（同样写春天，但前一首诗缺少意象，没有诗的味道。第二首诗诗人爱春天，并不是大喊大叫，而是找到“迎春花”这个意象，与迎春花融为一体，来表达热爱春天的心情，诗味足，语言表现力强。） </a:t>
            </a:r>
            <a:endParaRPr lang="zh-CN" altLang="en-US" sz="2400" b="1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733550" y="1634773"/>
            <a:ext cx="205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66"/>
                </a:solidFill>
              </a:rPr>
              <a:t>意象美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809471" y="1529998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 </a:t>
            </a:r>
            <a:r>
              <a:rPr lang="zh-CN" altLang="en-US" sz="3600" dirty="0">
                <a:solidFill>
                  <a:srgbClr val="FF0066"/>
                </a:solidFill>
              </a:rPr>
              <a:t>意境美 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139952" y="1263893"/>
            <a:ext cx="223224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观察诗句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07650" y="2268809"/>
            <a:ext cx="8534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/>
              <a:t>其一：</a:t>
            </a:r>
            <a:endParaRPr lang="zh-CN" altLang="en-US" sz="3600" dirty="0"/>
          </a:p>
          <a:p>
            <a:r>
              <a:rPr lang="zh-CN" altLang="en-US" sz="3600" dirty="0">
                <a:solidFill>
                  <a:srgbClr val="FF0066"/>
                </a:solidFill>
              </a:rPr>
              <a:t>      </a:t>
            </a:r>
            <a:r>
              <a:rPr lang="zh-CN" altLang="en-US" sz="3600" b="1" dirty="0">
                <a:solidFill>
                  <a:srgbClr val="FF0066"/>
                </a:solidFill>
              </a:rPr>
              <a:t>骄傲，使人落后  </a:t>
            </a:r>
            <a:r>
              <a:rPr lang="en-US" altLang="zh-CN" sz="3600" b="1" dirty="0">
                <a:solidFill>
                  <a:srgbClr val="FF0066"/>
                </a:solidFill>
              </a:rPr>
              <a:t>;   </a:t>
            </a:r>
            <a:r>
              <a:rPr lang="zh-CN" altLang="en-US" sz="3600" b="1" dirty="0">
                <a:solidFill>
                  <a:srgbClr val="FF0066"/>
                </a:solidFill>
              </a:rPr>
              <a:t>虚心，使人进步。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04800" y="3429000"/>
            <a:ext cx="853440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/>
              <a:t>其二：</a:t>
            </a:r>
            <a:endParaRPr lang="zh-CN" altLang="en-US" sz="3600" dirty="0"/>
          </a:p>
          <a:p>
            <a:r>
              <a:rPr lang="zh-CN" altLang="en-US" sz="3200" dirty="0">
                <a:solidFill>
                  <a:srgbClr val="FF0066"/>
                </a:solidFill>
              </a:rPr>
              <a:t>  </a:t>
            </a:r>
            <a:r>
              <a:rPr lang="zh-CN" altLang="en-US" sz="3200" b="1" dirty="0">
                <a:solidFill>
                  <a:srgbClr val="FF0066"/>
                </a:solidFill>
              </a:rPr>
              <a:t>墙角的花  ， 你孤芳自赏时  ， 天地便小了</a:t>
            </a:r>
            <a:r>
              <a:rPr lang="zh-CN" altLang="en-US" sz="3200" b="1" dirty="0"/>
              <a:t> 。  </a:t>
            </a:r>
            <a:endParaRPr lang="zh-CN" altLang="en-US" sz="3200" b="1" dirty="0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457200" y="4725144"/>
            <a:ext cx="814724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/>
              <a:t>（其一是将毛泽东的名句改写成的，这不是诗，最多只能是格言。而同样表达此意的，冰心的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春水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才是真正意义上的诗。） </a:t>
            </a:r>
            <a:endParaRPr lang="zh-CN" altLang="en-US" sz="3200" b="1" dirty="0"/>
          </a:p>
        </p:txBody>
      </p:sp>
      <p:sp>
        <p:nvSpPr>
          <p:cNvPr id="7" name="同侧圆角矩形 6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27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5" grpId="0"/>
      <p:bldP spid="327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45504" y="2204864"/>
            <a:ext cx="8474968" cy="353822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ea typeface="黑体" panose="02010609060101010101" pitchFamily="49" charset="-122"/>
              </a:rPr>
              <a:t>仿写</a:t>
            </a:r>
            <a:r>
              <a:rPr lang="en-US" altLang="zh-CN" sz="3600" dirty="0"/>
              <a:t>:</a:t>
            </a:r>
            <a:endParaRPr lang="en-US" altLang="zh-CN" sz="3600" dirty="0"/>
          </a:p>
          <a:p>
            <a:r>
              <a:rPr lang="zh-CN" altLang="en-US" sz="3600" dirty="0">
                <a:solidFill>
                  <a:srgbClr val="FF0066"/>
                </a:solidFill>
              </a:rPr>
              <a:t>以</a:t>
            </a:r>
            <a:r>
              <a:rPr lang="zh-CN" altLang="en-US" sz="3200" dirty="0" smtClean="0">
                <a:solidFill>
                  <a:srgbClr val="FF0066"/>
                </a:solidFill>
              </a:rPr>
              <a:t>“天际的云”“奔腾的浪”</a:t>
            </a:r>
            <a:r>
              <a:rPr lang="zh-CN" altLang="en-US" sz="3200" dirty="0">
                <a:solidFill>
                  <a:srgbClr val="FF0066"/>
                </a:solidFill>
              </a:rPr>
              <a:t>为意象仿写冰心的诗：</a:t>
            </a:r>
            <a:endParaRPr lang="zh-CN" altLang="en-US" sz="3200" dirty="0">
              <a:solidFill>
                <a:srgbClr val="FF0066"/>
              </a:solidFill>
            </a:endParaRPr>
          </a:p>
          <a:p>
            <a:r>
              <a:rPr lang="zh-CN" altLang="en-US" b="1" dirty="0">
                <a:solidFill>
                  <a:srgbClr val="FF0066"/>
                </a:solidFill>
              </a:rPr>
              <a:t>          </a:t>
            </a: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墙角的花  ， 你孤芳自赏时  ， 天地便小了 。</a:t>
            </a:r>
            <a:r>
              <a:rPr lang="zh-CN" altLang="en-US" b="1" dirty="0"/>
              <a:t>  </a:t>
            </a:r>
            <a:endParaRPr lang="zh-CN" altLang="en-US" b="1" dirty="0"/>
          </a:p>
          <a:p>
            <a:r>
              <a:rPr lang="zh-CN" altLang="en-US" sz="2400" dirty="0"/>
              <a:t>  </a:t>
            </a:r>
            <a:r>
              <a:rPr lang="zh-CN" altLang="en-US" sz="2400" b="1" dirty="0"/>
              <a:t>（</a:t>
            </a:r>
            <a:r>
              <a:rPr lang="zh-CN" altLang="en-US" sz="3600" b="1" dirty="0"/>
              <a:t> </a:t>
            </a:r>
            <a:r>
              <a:rPr lang="zh-CN" altLang="en-US" sz="2000" b="1" dirty="0"/>
              <a:t>要求：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请选择具体事物，通过情境表达自己的思想感受。写时要注意，第一句选择某一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事物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而不是人，第二句写该事物的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缺点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，第三句写这个缺点造成的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危害</a:t>
            </a:r>
            <a:r>
              <a:rPr lang="zh-CN" altLang="en-US" sz="20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。）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活动过程</a:t>
            </a:r>
            <a:endParaRPr lang="en-US" altLang="zh-CN" sz="30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742814" y="1285487"/>
            <a:ext cx="5849178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 smtClean="0">
                <a:solidFill>
                  <a:srgbClr val="FF0000"/>
                </a:solidFill>
              </a:rPr>
              <a:t>二、</a:t>
            </a:r>
            <a:r>
              <a:rPr lang="zh-CN" altLang="en-US" sz="4000" dirty="0" smtClean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写诗，要酝酿情感。</a:t>
            </a:r>
            <a:br>
              <a:rPr lang="zh-CN" altLang="en-US" sz="4000" b="1" dirty="0" smtClean="0"/>
            </a:br>
            <a:endParaRPr lang="zh-CN" altLang="en-US" sz="4000" b="1" dirty="0"/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464694" y="2708920"/>
            <a:ext cx="8153400" cy="3556992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400" b="1" dirty="0" smtClean="0"/>
              <a:t>* </a:t>
            </a:r>
            <a:r>
              <a:rPr lang="zh-CN" altLang="en-US" sz="2400" b="1" dirty="0" smtClean="0"/>
              <a:t>以下诗句分别抒发的是什么感情</a:t>
            </a:r>
            <a:r>
              <a:rPr lang="en-US" altLang="zh-CN" sz="2400" b="1" dirty="0" smtClean="0"/>
              <a:t>?</a:t>
            </a:r>
            <a:endParaRPr lang="en-US" altLang="zh-CN" sz="2400" b="1" dirty="0" smtClean="0"/>
          </a:p>
          <a:p>
            <a:pPr>
              <a:lnSpc>
                <a:spcPct val="90000"/>
              </a:lnSpc>
            </a:pPr>
            <a:endParaRPr lang="en-US" altLang="zh-CN" sz="2400" b="1" dirty="0" smtClean="0"/>
          </a:p>
          <a:p>
            <a:pPr>
              <a:lnSpc>
                <a:spcPct val="90000"/>
              </a:lnSpc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捐躯赴国难，视死忽如归。（曹植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白马篇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多情自古伤离别，更那堪，冷落清秋节。（柳永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雨霖铃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3.</a:t>
            </a:r>
            <a:r>
              <a:rPr lang="zh-CN" altLang="en-US" sz="2400" b="1" dirty="0" smtClean="0"/>
              <a:t>慈母手中线，游子身上衣。（孟郊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游子吟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4.</a:t>
            </a:r>
            <a:r>
              <a:rPr lang="zh-CN" altLang="en-US" sz="2400" b="1" dirty="0" smtClean="0"/>
              <a:t>本是同根生，相煎何太急。（曹植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七步诗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5.</a:t>
            </a:r>
            <a:r>
              <a:rPr lang="zh-CN" altLang="en-US" sz="2400" b="1" dirty="0" smtClean="0"/>
              <a:t>在天愿作比翼鸟，在地愿为连理枝。（白居易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长恨歌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6.</a:t>
            </a:r>
            <a:r>
              <a:rPr lang="zh-CN" altLang="en-US" sz="2400" b="1" dirty="0" smtClean="0"/>
              <a:t>桃花潭水深千尺，不及汪伦送我情。（李白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赠汪伦</a:t>
            </a:r>
            <a:r>
              <a:rPr lang="en-US" altLang="zh-CN" sz="2400" b="1" dirty="0" smtClean="0"/>
              <a:t>》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2386</Words>
  <Application>WPS 演示</Application>
  <PresentationFormat>全屏显示(4:3)</PresentationFormat>
  <Paragraphs>207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华文楷体</vt:lpstr>
      <vt:lpstr>微软雅黑</vt:lpstr>
      <vt:lpstr>Candara</vt:lpstr>
      <vt:lpstr>黑体</vt:lpstr>
      <vt:lpstr>华文新魏</vt:lpstr>
      <vt:lpstr>Arial</vt:lpstr>
      <vt:lpstr>楷体_GB2312</vt:lpstr>
      <vt:lpstr>新宋体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gaozhou</dc:creator>
  <cp:lastModifiedBy>Administrator</cp:lastModifiedBy>
  <cp:revision>112</cp:revision>
  <dcterms:created xsi:type="dcterms:W3CDTF">2018-09-19T08:14:00Z</dcterms:created>
  <dcterms:modified xsi:type="dcterms:W3CDTF">2020-11-30T10:59:35Z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2052-11.1.0.9991</vt:lpwstr>
  </property>
</Properties>
</file>