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81" r:id="rId8"/>
    <p:sldId id="261" r:id="rId9"/>
    <p:sldId id="282" r:id="rId10"/>
    <p:sldId id="264" r:id="rId11"/>
    <p:sldId id="265" r:id="rId12"/>
    <p:sldId id="267" r:id="rId13"/>
    <p:sldId id="270" r:id="rId14"/>
    <p:sldId id="302" r:id="rId15"/>
    <p:sldId id="314" r:id="rId16"/>
    <p:sldId id="326" r:id="rId17"/>
    <p:sldId id="327" r:id="rId18"/>
    <p:sldId id="328" r:id="rId19"/>
    <p:sldId id="329" r:id="rId20"/>
    <p:sldId id="330" r:id="rId21"/>
    <p:sldId id="331" r:id="rId22"/>
    <p:sldId id="333" r:id="rId23"/>
    <p:sldId id="279" r:id="rId24"/>
    <p:sldId id="299" r:id="rId25"/>
    <p:sldId id="340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0" name="zhaoqingju" initials="z" lastIdx="0" clrIdx="0"/>
  <p:cmAuthor id="4" name="dell" initials="d" lastIdx="1" clrIdx="3"/>
  <p:cmAuthor id="7" name="Yi Su" initials="Y" lastIdx="0" clrIdx="4"/>
  <p:cmAuthor id="8" name="ming qiu" initials="m" lastIdx="0" clrIdx="1"/>
  <p:cmAuthor id="3" name="Mia Vida Villanueva" initials="M" lastIdx="0" clrIdx="0"/>
  <p:cmAuthor id="5" name="姜伟光" initials="姜" lastIdx="0" clrIdx="0"/>
  <p:cmAuthor id="6" name="Microsoft Office 用户" initials="M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5022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25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fontAlgn="base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lIns="68580" tIns="34290" rIns="68580" bIns="3429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pn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9" r:link="rId3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image" Target="../media/image4.png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3.png"/><Relationship Id="rId3" Type="http://schemas.openxmlformats.org/officeDocument/2006/relationships/tags" Target="../tags/tag12.xml"/><Relationship Id="rId2" Type="http://schemas.openxmlformats.org/officeDocument/2006/relationships/image" Target="../media/image4.pn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6.pn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3.png"/><Relationship Id="rId3" Type="http://schemas.openxmlformats.org/officeDocument/2006/relationships/tags" Target="../tags/tag16.xml"/><Relationship Id="rId2" Type="http://schemas.openxmlformats.org/officeDocument/2006/relationships/image" Target="../media/image4.png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7.png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8.png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3.png"/><Relationship Id="rId3" Type="http://schemas.openxmlformats.org/officeDocument/2006/relationships/tags" Target="../tags/tag22.xml"/><Relationship Id="rId2" Type="http://schemas.openxmlformats.org/officeDocument/2006/relationships/image" Target="../media/image4.png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23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1"/>
          <p:cNvGrpSpPr/>
          <p:nvPr/>
        </p:nvGrpSpPr>
        <p:grpSpPr>
          <a:xfrm>
            <a:off x="5013884" y="754990"/>
            <a:ext cx="3922938" cy="6544627"/>
            <a:chOff x="0" y="0"/>
            <a:chExt cx="3922938" cy="6544627"/>
          </a:xfrm>
        </p:grpSpPr>
        <p:sp>
          <p:nvSpPr>
            <p:cNvPr id="3" name="形状1"/>
            <p:cNvSpPr txBox="1"/>
            <p:nvPr/>
          </p:nvSpPr>
          <p:spPr>
            <a:xfrm>
              <a:off x="3162205" y="379857"/>
              <a:ext cx="760733" cy="61647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4" name="文本1"/>
            <p:cNvSpPr txBox="1"/>
            <p:nvPr/>
          </p:nvSpPr>
          <p:spPr>
            <a:xfrm>
              <a:off x="0" y="0"/>
              <a:ext cx="1442442" cy="233438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7400" b="1" i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饮酒</a:t>
              </a:r>
              <a:endParaRPr lang="zh-CN" altLang="en-US" sz="74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2"/>
            <p:cNvSpPr txBox="1"/>
            <p:nvPr/>
          </p:nvSpPr>
          <p:spPr>
            <a:xfrm>
              <a:off x="619264" y="2933614"/>
              <a:ext cx="2371725" cy="149421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4500" b="1" i="0">
                  <a:solidFill>
                    <a:srgbClr val="000000">
                      <a:alpha val="100000"/>
                    </a:srgbClr>
                  </a:solidFill>
                  <a:latin typeface="楷体" panose="02010609060101010101" charset="-122"/>
                  <a:ea typeface="楷体" panose="02010609060101010101" charset="-122"/>
                </a:rPr>
                <a:t>（东晋）陶渊明</a:t>
              </a:r>
              <a:endParaRPr lang="zh-CN" altLang="en-US" sz="4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6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48" y="585841"/>
            <a:ext cx="4031904" cy="5927074"/>
          </a:xfrm>
          <a:prstGeom prst="ellipse">
            <a:avLst/>
          </a:prstGeom>
          <a:ln w="95250">
            <a:solidFill>
              <a:srgbClr val="FFFFFF">
                <a:alpha val="100000"/>
              </a:srgbClr>
            </a:solidFill>
          </a:ln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748" y="-238"/>
            <a:ext cx="4529557" cy="685859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40903"/>
            <a:ext cx="2893628" cy="6610350"/>
          </a:xfrm>
          <a:prstGeom prst="rect">
            <a:avLst/>
          </a:prstGeom>
        </p:spPr>
      </p:pic>
      <p:grpSp>
        <p:nvGrpSpPr>
          <p:cNvPr id="3" name="组合1"/>
          <p:cNvGrpSpPr/>
          <p:nvPr>
            <p:custDataLst>
              <p:tags r:id="rId2"/>
            </p:custDataLst>
          </p:nvPr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3"/>
            <p:cNvSpPr txBox="1"/>
            <p:nvPr>
              <p:custDataLst>
                <p:tags r:id="rId5"/>
              </p:custDataLst>
            </p:nvPr>
          </p:nvSpPr>
          <p:spPr>
            <a:xfrm>
              <a:off x="376555" y="79375"/>
              <a:ext cx="1952625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疏通诗意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>
            <p:custDataLst>
              <p:tags r:id="rId6"/>
            </p:custDataLst>
          </p:nvPr>
        </p:nvSpPr>
        <p:spPr>
          <a:xfrm>
            <a:off x="1589405" y="1310018"/>
            <a:ext cx="9010650" cy="100171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56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问君何能尔？心远地自偏。</a:t>
            </a:r>
            <a:endParaRPr lang="zh-CN" altLang="en-US" sz="5600" b="0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形状1"/>
          <p:cNvSpPr txBox="1"/>
          <p:nvPr>
            <p:custDataLst>
              <p:tags r:id="rId7"/>
            </p:custDataLst>
          </p:nvPr>
        </p:nvSpPr>
        <p:spPr>
          <a:xfrm>
            <a:off x="4468955" y="1310018"/>
            <a:ext cx="795414" cy="795414"/>
          </a:xfrm>
          <a:custGeom>
            <a:avLst/>
            <a:gdLst>
              <a:gd name="connsiteX0" fmla="*/ 397707 w 795414"/>
              <a:gd name="connsiteY0" fmla="*/ 0 h 795414"/>
              <a:gd name="connsiteX1" fmla="*/ 617354 w 795414"/>
              <a:gd name="connsiteY1" fmla="*/ 0 h 795414"/>
              <a:gd name="connsiteX2" fmla="*/ 795414 w 795414"/>
              <a:gd name="connsiteY2" fmla="*/ 617354 h 795414"/>
              <a:gd name="connsiteX3" fmla="*/ 178059 w 795414"/>
              <a:gd name="connsiteY3" fmla="*/ 795414 h 795414"/>
              <a:gd name="connsiteX4" fmla="*/ 0 w 795414"/>
              <a:gd name="connsiteY4" fmla="*/ 178059 h 79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5414" h="795414">
                <a:moveTo>
                  <a:pt x="397707" y="0"/>
                </a:moveTo>
                <a:cubicBezTo>
                  <a:pt x="617354" y="0"/>
                  <a:pt x="795414" y="178059"/>
                  <a:pt x="795414" y="397707"/>
                </a:cubicBezTo>
                <a:cubicBezTo>
                  <a:pt x="795414" y="617354"/>
                  <a:pt x="617354" y="795414"/>
                  <a:pt x="397707" y="795414"/>
                </a:cubicBezTo>
                <a:cubicBezTo>
                  <a:pt x="178059" y="795414"/>
                  <a:pt x="0" y="617354"/>
                  <a:pt x="0" y="397707"/>
                </a:cubicBezTo>
                <a:cubicBezTo>
                  <a:pt x="0" y="178059"/>
                  <a:pt x="178059" y="0"/>
                  <a:pt x="397707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8" name="文本2"/>
          <p:cNvSpPr txBox="1"/>
          <p:nvPr>
            <p:custDataLst>
              <p:tags r:id="rId8"/>
            </p:custDataLst>
          </p:nvPr>
        </p:nvSpPr>
        <p:spPr>
          <a:xfrm>
            <a:off x="3994785" y="2207895"/>
            <a:ext cx="2513330" cy="6248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如此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这样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形状2"/>
          <p:cNvSpPr txBox="1"/>
          <p:nvPr/>
        </p:nvSpPr>
        <p:spPr>
          <a:xfrm>
            <a:off x="967740" y="4714875"/>
            <a:ext cx="8566785" cy="1789430"/>
          </a:xfrm>
          <a:custGeom>
            <a:avLst/>
            <a:gdLst>
              <a:gd name="connsiteX0" fmla="*/ 171688 w 8566999"/>
              <a:gd name="connsiteY0" fmla="*/ 0 h 1030126"/>
              <a:gd name="connsiteX1" fmla="*/ 8395311 w 8566999"/>
              <a:gd name="connsiteY1" fmla="*/ 0 h 1030126"/>
              <a:gd name="connsiteX2" fmla="*/ 8440846 w 8566999"/>
              <a:gd name="connsiteY2" fmla="*/ 0 h 1030126"/>
              <a:gd name="connsiteX3" fmla="*/ 8548911 w 8566999"/>
              <a:gd name="connsiteY3" fmla="*/ 82484 h 1030126"/>
              <a:gd name="connsiteX4" fmla="*/ 8566999 w 8566999"/>
              <a:gd name="connsiteY4" fmla="*/ 858439 h 1030126"/>
              <a:gd name="connsiteX5" fmla="*/ 8567000 w 8566999"/>
              <a:gd name="connsiteY5" fmla="*/ 903973 h 1030126"/>
              <a:gd name="connsiteX6" fmla="*/ 8484516 w 8566999"/>
              <a:gd name="connsiteY6" fmla="*/ 1012038 h 1030126"/>
              <a:gd name="connsiteX7" fmla="*/ 171688 w 8566999"/>
              <a:gd name="connsiteY7" fmla="*/ 1030126 h 1030126"/>
              <a:gd name="connsiteX8" fmla="*/ 76867 w 8566999"/>
              <a:gd name="connsiteY8" fmla="*/ 1030126 h 1030126"/>
              <a:gd name="connsiteX9" fmla="*/ 0 w 8566999"/>
              <a:gd name="connsiteY9" fmla="*/ 171688 h 1030126"/>
              <a:gd name="connsiteX10" fmla="*/ 0 w 8566999"/>
              <a:gd name="connsiteY10" fmla="*/ 76867 h 103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66999" h="1030126">
                <a:moveTo>
                  <a:pt x="171688" y="0"/>
                </a:moveTo>
                <a:lnTo>
                  <a:pt x="8395311" y="0"/>
                </a:lnTo>
                <a:cubicBezTo>
                  <a:pt x="8440846" y="0"/>
                  <a:pt x="8484516" y="18088"/>
                  <a:pt x="8516713" y="50286"/>
                </a:cubicBezTo>
                <a:cubicBezTo>
                  <a:pt x="8548911" y="82484"/>
                  <a:pt x="8567000" y="126153"/>
                  <a:pt x="8566999" y="171688"/>
                </a:cubicBezTo>
                <a:lnTo>
                  <a:pt x="8566999" y="858439"/>
                </a:lnTo>
                <a:cubicBezTo>
                  <a:pt x="8567000" y="903973"/>
                  <a:pt x="8548911" y="947642"/>
                  <a:pt x="8516713" y="979840"/>
                </a:cubicBezTo>
                <a:cubicBezTo>
                  <a:pt x="8484516" y="1012038"/>
                  <a:pt x="8440846" y="1030126"/>
                  <a:pt x="8395311" y="1030126"/>
                </a:cubicBezTo>
                <a:lnTo>
                  <a:pt x="171688" y="1030126"/>
                </a:lnTo>
                <a:cubicBezTo>
                  <a:pt x="76867" y="1030126"/>
                  <a:pt x="0" y="953259"/>
                  <a:pt x="0" y="858439"/>
                </a:cubicBezTo>
                <a:lnTo>
                  <a:pt x="0" y="171688"/>
                </a:lnTo>
                <a:cubicBezTo>
                  <a:pt x="0" y="76867"/>
                  <a:pt x="76867" y="0"/>
                  <a:pt x="171688" y="0"/>
                </a:cubicBezTo>
                <a:close/>
              </a:path>
            </a:pathLst>
          </a:custGeom>
          <a:solidFill>
            <a:srgbClr val="79AEF3">
              <a:alpha val="100000"/>
            </a:srgbClr>
          </a:solidFill>
          <a:ln w="476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l"/>
            <a:r>
              <a:rPr lang="zh-CN" altLang="en-US" sz="3200" b="0" i="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问我为什么能这样？心里远离了尘世，自然就觉得住的地方僻静了。</a:t>
            </a:r>
            <a:r>
              <a:rPr lang="zh-CN" altLang="en-US" sz="320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（我）在东篱之下采摘菊花，闲适淡泊中，不经意间见到南山美景。</a:t>
            </a:r>
            <a:endParaRPr lang="zh-CN" altLang="en-US" sz="3200" b="0" i="0">
              <a:solidFill>
                <a:srgbClr val="FFFF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1"/>
          <p:cNvSpPr txBox="1"/>
          <p:nvPr>
            <p:custDataLst>
              <p:tags r:id="rId9"/>
            </p:custDataLst>
          </p:nvPr>
        </p:nvSpPr>
        <p:spPr>
          <a:xfrm>
            <a:off x="1589103" y="3038494"/>
            <a:ext cx="8724900" cy="1001712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56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采菊东篱下，悠然见南山。</a:t>
            </a:r>
            <a:endParaRPr lang="zh-CN" altLang="en-US" sz="5600" b="0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形状1"/>
          <p:cNvSpPr txBox="1"/>
          <p:nvPr>
            <p:custDataLst>
              <p:tags r:id="rId10"/>
            </p:custDataLst>
          </p:nvPr>
        </p:nvSpPr>
        <p:spPr>
          <a:xfrm>
            <a:off x="5856551" y="3038335"/>
            <a:ext cx="1605039" cy="94959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p>
            <a:pPr marL="0" algn="ctr"/>
          </a:p>
        </p:txBody>
      </p:sp>
      <p:sp>
        <p:nvSpPr>
          <p:cNvPr id="13" name="文本2"/>
          <p:cNvSpPr txBox="1"/>
          <p:nvPr/>
        </p:nvSpPr>
        <p:spPr>
          <a:xfrm>
            <a:off x="5555615" y="3987800"/>
            <a:ext cx="3144520" cy="62484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闲适淡泊的样子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2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40903"/>
            <a:ext cx="2893628" cy="6610350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386715" y="79375"/>
              <a:ext cx="1867535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疏通诗意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884828" y="1330668"/>
            <a:ext cx="8724900" cy="100171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56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山气日夕佳，飞鸟相与还。</a:t>
            </a:r>
            <a:endParaRPr lang="zh-CN" altLang="en-US" sz="5600" b="0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形状1"/>
          <p:cNvSpPr txBox="1"/>
          <p:nvPr/>
        </p:nvSpPr>
        <p:spPr>
          <a:xfrm>
            <a:off x="965251" y="1337840"/>
            <a:ext cx="1605039" cy="94959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8" name="文本2"/>
          <p:cNvSpPr txBox="1"/>
          <p:nvPr/>
        </p:nvSpPr>
        <p:spPr>
          <a:xfrm>
            <a:off x="1288415" y="2349500"/>
            <a:ext cx="2216150" cy="6248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山间的云气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形状2"/>
          <p:cNvSpPr txBox="1"/>
          <p:nvPr/>
        </p:nvSpPr>
        <p:spPr>
          <a:xfrm>
            <a:off x="2389505" y="1337945"/>
            <a:ext cx="1582420" cy="94932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3"/>
          <p:cNvSpPr txBox="1"/>
          <p:nvPr/>
        </p:nvSpPr>
        <p:spPr>
          <a:xfrm>
            <a:off x="2806827" y="828078"/>
            <a:ext cx="952500" cy="6250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傍晚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形状3"/>
          <p:cNvSpPr txBox="1"/>
          <p:nvPr/>
        </p:nvSpPr>
        <p:spPr>
          <a:xfrm>
            <a:off x="965200" y="4951730"/>
            <a:ext cx="8752205" cy="1521460"/>
          </a:xfrm>
          <a:custGeom>
            <a:avLst/>
            <a:gdLst>
              <a:gd name="connsiteX0" fmla="*/ 171688 w 8566999"/>
              <a:gd name="connsiteY0" fmla="*/ 0 h 1030126"/>
              <a:gd name="connsiteX1" fmla="*/ 8395311 w 8566999"/>
              <a:gd name="connsiteY1" fmla="*/ 0 h 1030126"/>
              <a:gd name="connsiteX2" fmla="*/ 8440846 w 8566999"/>
              <a:gd name="connsiteY2" fmla="*/ 0 h 1030126"/>
              <a:gd name="connsiteX3" fmla="*/ 8548911 w 8566999"/>
              <a:gd name="connsiteY3" fmla="*/ 82484 h 1030126"/>
              <a:gd name="connsiteX4" fmla="*/ 8566999 w 8566999"/>
              <a:gd name="connsiteY4" fmla="*/ 858439 h 1030126"/>
              <a:gd name="connsiteX5" fmla="*/ 8567000 w 8566999"/>
              <a:gd name="connsiteY5" fmla="*/ 903973 h 1030126"/>
              <a:gd name="connsiteX6" fmla="*/ 8484516 w 8566999"/>
              <a:gd name="connsiteY6" fmla="*/ 1012038 h 1030126"/>
              <a:gd name="connsiteX7" fmla="*/ 171688 w 8566999"/>
              <a:gd name="connsiteY7" fmla="*/ 1030126 h 1030126"/>
              <a:gd name="connsiteX8" fmla="*/ 76867 w 8566999"/>
              <a:gd name="connsiteY8" fmla="*/ 1030126 h 1030126"/>
              <a:gd name="connsiteX9" fmla="*/ 0 w 8566999"/>
              <a:gd name="connsiteY9" fmla="*/ 171688 h 1030126"/>
              <a:gd name="connsiteX10" fmla="*/ 0 w 8566999"/>
              <a:gd name="connsiteY10" fmla="*/ 76867 h 103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66999" h="1030126">
                <a:moveTo>
                  <a:pt x="171688" y="0"/>
                </a:moveTo>
                <a:lnTo>
                  <a:pt x="8395311" y="0"/>
                </a:lnTo>
                <a:cubicBezTo>
                  <a:pt x="8440846" y="0"/>
                  <a:pt x="8484516" y="18088"/>
                  <a:pt x="8516713" y="50286"/>
                </a:cubicBezTo>
                <a:cubicBezTo>
                  <a:pt x="8548911" y="82484"/>
                  <a:pt x="8567000" y="126153"/>
                  <a:pt x="8566999" y="171688"/>
                </a:cubicBezTo>
                <a:lnTo>
                  <a:pt x="8566999" y="858439"/>
                </a:lnTo>
                <a:cubicBezTo>
                  <a:pt x="8567000" y="903973"/>
                  <a:pt x="8548911" y="947642"/>
                  <a:pt x="8516713" y="979840"/>
                </a:cubicBezTo>
                <a:cubicBezTo>
                  <a:pt x="8484516" y="1012038"/>
                  <a:pt x="8440846" y="1030126"/>
                  <a:pt x="8395311" y="1030126"/>
                </a:cubicBezTo>
                <a:lnTo>
                  <a:pt x="171688" y="1030126"/>
                </a:lnTo>
                <a:cubicBezTo>
                  <a:pt x="76867" y="1030126"/>
                  <a:pt x="0" y="953259"/>
                  <a:pt x="0" y="858439"/>
                </a:cubicBezTo>
                <a:lnTo>
                  <a:pt x="0" y="171688"/>
                </a:lnTo>
                <a:cubicBezTo>
                  <a:pt x="0" y="76867"/>
                  <a:pt x="76867" y="0"/>
                  <a:pt x="171688" y="0"/>
                </a:cubicBezTo>
                <a:close/>
              </a:path>
            </a:pathLst>
          </a:custGeom>
          <a:solidFill>
            <a:srgbClr val="79AEF3">
              <a:alpha val="100000"/>
            </a:srgbClr>
          </a:solidFill>
          <a:ln w="476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l"/>
            <a:endParaRPr lang="zh-CN" altLang="en-US" sz="3200" b="0" i="0">
              <a:solidFill>
                <a:srgbClr val="FFFF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r>
              <a:rPr lang="zh-CN" altLang="en-US" sz="3200" b="0" i="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山间的云气与傍晚的景色都十分美好，还有飞鸟结伴归来。这情景中蕴含着人生的真正意趣，想要分辨清楚，却已忘了怎样表达。</a:t>
            </a:r>
            <a:endParaRPr lang="zh-CN" altLang="en-US" sz="3200" b="0" i="0">
              <a:solidFill>
                <a:srgbClr val="FFFF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  <a:endParaRPr lang="zh-CN" altLang="en-US" sz="3200" b="0" i="0">
              <a:solidFill>
                <a:srgbClr val="FFFF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1"/>
          <p:cNvSpPr txBox="1"/>
          <p:nvPr/>
        </p:nvSpPr>
        <p:spPr>
          <a:xfrm>
            <a:off x="776824" y="3036535"/>
            <a:ext cx="8940803" cy="1001712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56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此中有真意，欲辨已忘言。</a:t>
            </a:r>
            <a:endParaRPr lang="zh-CN" altLang="en-US" sz="5600" b="0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形状1"/>
          <p:cNvSpPr txBox="1"/>
          <p:nvPr/>
        </p:nvSpPr>
        <p:spPr>
          <a:xfrm>
            <a:off x="7889240" y="3036570"/>
            <a:ext cx="955040" cy="949325"/>
          </a:xfrm>
          <a:custGeom>
            <a:avLst/>
            <a:gdLst>
              <a:gd name="connsiteX0" fmla="*/ 2312232 w 4624464"/>
              <a:gd name="connsiteY0" fmla="*/ 0 h 949595"/>
              <a:gd name="connsiteX1" fmla="*/ 3589242 w 4624464"/>
              <a:gd name="connsiteY1" fmla="*/ 0 h 949595"/>
              <a:gd name="connsiteX2" fmla="*/ 4624464 w 4624464"/>
              <a:gd name="connsiteY2" fmla="*/ 737021 h 949595"/>
              <a:gd name="connsiteX3" fmla="*/ 1035221 w 4624464"/>
              <a:gd name="connsiteY3" fmla="*/ 949595 h 949595"/>
              <a:gd name="connsiteX4" fmla="*/ 0 w 4624464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4464" h="949595">
                <a:moveTo>
                  <a:pt x="2312232" y="0"/>
                </a:moveTo>
                <a:cubicBezTo>
                  <a:pt x="3589242" y="0"/>
                  <a:pt x="4624464" y="212574"/>
                  <a:pt x="4624464" y="474797"/>
                </a:cubicBezTo>
                <a:cubicBezTo>
                  <a:pt x="4624464" y="737021"/>
                  <a:pt x="3589242" y="949595"/>
                  <a:pt x="2312232" y="949595"/>
                </a:cubicBezTo>
                <a:cubicBezTo>
                  <a:pt x="1035221" y="949595"/>
                  <a:pt x="0" y="737021"/>
                  <a:pt x="0" y="474797"/>
                </a:cubicBezTo>
                <a:cubicBezTo>
                  <a:pt x="0" y="212574"/>
                  <a:pt x="1035221" y="0"/>
                  <a:pt x="2312232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p>
            <a:pPr marL="0" algn="ctr"/>
          </a:p>
        </p:txBody>
      </p:sp>
      <p:sp>
        <p:nvSpPr>
          <p:cNvPr id="16" name="文本2"/>
          <p:cNvSpPr txBox="1"/>
          <p:nvPr/>
        </p:nvSpPr>
        <p:spPr>
          <a:xfrm>
            <a:off x="8013065" y="4037965"/>
            <a:ext cx="1129030" cy="62484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endParaRPr lang="zh-CN" altLang="en-US" sz="3000" b="0" i="0">
              <a:solidFill>
                <a:srgbClr val="991E1E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形状2"/>
          <p:cNvSpPr txBox="1"/>
          <p:nvPr/>
        </p:nvSpPr>
        <p:spPr>
          <a:xfrm>
            <a:off x="6623685" y="1330960"/>
            <a:ext cx="1582420" cy="94932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p>
            <a:pPr marL="0" algn="ctr"/>
          </a:p>
        </p:txBody>
      </p:sp>
      <p:sp>
        <p:nvSpPr>
          <p:cNvPr id="20" name="文本3"/>
          <p:cNvSpPr txBox="1"/>
          <p:nvPr/>
        </p:nvSpPr>
        <p:spPr>
          <a:xfrm>
            <a:off x="6715760" y="769620"/>
            <a:ext cx="2248535" cy="62484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共同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一起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形状2"/>
          <p:cNvSpPr txBox="1"/>
          <p:nvPr/>
        </p:nvSpPr>
        <p:spPr>
          <a:xfrm>
            <a:off x="3805555" y="1383030"/>
            <a:ext cx="876300" cy="94932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p>
            <a:pPr marL="0" algn="ctr"/>
          </a:p>
        </p:txBody>
      </p:sp>
      <p:sp>
        <p:nvSpPr>
          <p:cNvPr id="13" name="文本3"/>
          <p:cNvSpPr txBox="1"/>
          <p:nvPr/>
        </p:nvSpPr>
        <p:spPr>
          <a:xfrm>
            <a:off x="3729482" y="2358428"/>
            <a:ext cx="952500" cy="625094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美好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形状2"/>
          <p:cNvSpPr txBox="1"/>
          <p:nvPr/>
        </p:nvSpPr>
        <p:spPr>
          <a:xfrm>
            <a:off x="3644265" y="3009265"/>
            <a:ext cx="876300" cy="949325"/>
          </a:xfrm>
          <a:custGeom>
            <a:avLst/>
            <a:gdLst>
              <a:gd name="connsiteX0" fmla="*/ 802519 w 1605039"/>
              <a:gd name="connsiteY0" fmla="*/ 0 h 949595"/>
              <a:gd name="connsiteX1" fmla="*/ 1245738 w 1605039"/>
              <a:gd name="connsiteY1" fmla="*/ 0 h 949595"/>
              <a:gd name="connsiteX2" fmla="*/ 1605039 w 1605039"/>
              <a:gd name="connsiteY2" fmla="*/ 737021 h 949595"/>
              <a:gd name="connsiteX3" fmla="*/ 359300 w 1605039"/>
              <a:gd name="connsiteY3" fmla="*/ 949595 h 949595"/>
              <a:gd name="connsiteX4" fmla="*/ 0 w 1605039"/>
              <a:gd name="connsiteY4" fmla="*/ 212574 h 949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39" h="949595">
                <a:moveTo>
                  <a:pt x="802519" y="0"/>
                </a:moveTo>
                <a:cubicBezTo>
                  <a:pt x="1245738" y="0"/>
                  <a:pt x="1605039" y="212574"/>
                  <a:pt x="1605039" y="474797"/>
                </a:cubicBezTo>
                <a:cubicBezTo>
                  <a:pt x="1605039" y="737021"/>
                  <a:pt x="1245738" y="949595"/>
                  <a:pt x="802519" y="949595"/>
                </a:cubicBezTo>
                <a:cubicBezTo>
                  <a:pt x="359300" y="949595"/>
                  <a:pt x="0" y="737021"/>
                  <a:pt x="0" y="474797"/>
                </a:cubicBezTo>
                <a:cubicBezTo>
                  <a:pt x="0" y="212574"/>
                  <a:pt x="359300" y="0"/>
                  <a:pt x="802519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p>
            <a:pPr marL="0" algn="ctr"/>
          </a:p>
        </p:txBody>
      </p:sp>
      <p:sp>
        <p:nvSpPr>
          <p:cNvPr id="18" name="文本3"/>
          <p:cNvSpPr txBox="1"/>
          <p:nvPr/>
        </p:nvSpPr>
        <p:spPr>
          <a:xfrm>
            <a:off x="3644392" y="4017048"/>
            <a:ext cx="952500" cy="625094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意趣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5" grpId="0" bldLvl="0" animBg="1"/>
      <p:bldP spid="16" grpId="0" animBg="1"/>
      <p:bldP spid="19" grpId="0" bldLvl="0" animBg="1"/>
      <p:bldP spid="20" grpId="0" animBg="1"/>
      <p:bldP spid="12" grpId="0" bldLvl="0" animBg="1"/>
      <p:bldP spid="13" grpId="0" animBg="1"/>
      <p:bldP spid="17" grpId="0" bldLvl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245803"/>
            <a:ext cx="2893628" cy="4924425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460375" y="79375"/>
              <a:ext cx="187833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品读赏析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1309370" y="1736090"/>
            <a:ext cx="5886450" cy="6369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ct val="100000"/>
              </a:lnSpc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结庐在人境，而无车马喧。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5120" y="2372995"/>
            <a:ext cx="39211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官场烦琐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的应酬和功利性极强的交往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3"/>
          <p:cNvSpPr txBox="1"/>
          <p:nvPr/>
        </p:nvSpPr>
        <p:spPr>
          <a:xfrm>
            <a:off x="538480" y="3720465"/>
            <a:ext cx="9533890" cy="208026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000" b="0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000" b="0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诗人虽处闹市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内心却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宁静脱俗</a:t>
            </a:r>
            <a:r>
              <a:rPr lang="zh-CN" altLang="en-US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。开头两句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设置悬念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在人境</a:t>
            </a:r>
            <a:r>
              <a:rPr lang="en-US" altLang="zh-CN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 b="1" i="0">
                <a:solidFill>
                  <a:srgbClr val="5022E4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而“无车马喧”的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反差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写出了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诗人远离争名夺利的官场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疏远奔波于世俗的车马客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看淡了功名利禄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i="0">
              <a:solidFill>
                <a:srgbClr val="5022E4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120005" y="2294890"/>
            <a:ext cx="764540" cy="184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1117600" y="4003040"/>
            <a:ext cx="90398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这两句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设问</a:t>
            </a:r>
            <a:r>
              <a:rPr lang="zh-CN" altLang="en-US" sz="3200" b="1" dirty="0">
                <a:solidFill>
                  <a:srgbClr val="5022E4"/>
                </a:solidFill>
                <a:cs typeface="宋体" panose="02010600030101010101" pitchFamily="2" charset="-122"/>
                <a:sym typeface="+mn-ea"/>
              </a:rPr>
              <a:t>的修辞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揭开悬念：</a:t>
            </a:r>
            <a:r>
              <a:rPr lang="zh-CN" altLang="zh-CN" sz="3200" b="1" dirty="0">
                <a:solidFill>
                  <a:srgbClr val="5022E4"/>
                </a:solidFill>
                <a:sym typeface="宋体" panose="02010600030101010101" pitchFamily="2" charset="-122"/>
              </a:rPr>
              <a:t>因为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心情闲适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心志高远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居所也就自然显得偏僻安静。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460375" y="79375"/>
              <a:ext cx="1878330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品读赏析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>
            <p:custDataLst>
              <p:tags r:id="rId3"/>
            </p:custDataLst>
          </p:nvPr>
        </p:nvSpPr>
        <p:spPr>
          <a:xfrm>
            <a:off x="3752215" y="2082800"/>
            <a:ext cx="5694045" cy="67627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问君何能尔？心远地自偏。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5649595" y="2611120"/>
            <a:ext cx="539115" cy="88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766945" y="2620010"/>
            <a:ext cx="34201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指代上两句内容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1"/>
          <p:cNvSpPr txBox="1"/>
          <p:nvPr/>
        </p:nvSpPr>
        <p:spPr>
          <a:xfrm>
            <a:off x="1566545" y="2082800"/>
            <a:ext cx="1888490" cy="100774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叙事议论奠定基调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191" y="1245803"/>
            <a:ext cx="2893628" cy="4924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595630" y="4316095"/>
            <a:ext cx="9286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这两句描绘了一幅静穆、淡远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  <a:sym typeface="+mn-ea"/>
              </a:rPr>
              <a:t>的画面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抒写诗人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悠然自得</a:t>
            </a:r>
            <a:r>
              <a:rPr lang="zh-CN" altLang="en-US" sz="3200" b="1" dirty="0">
                <a:solidFill>
                  <a:srgbClr val="5022E4"/>
                </a:solidFill>
                <a:cs typeface="宋体" panose="02010600030101010101" pitchFamily="2" charset="-122"/>
                <a:sym typeface="+mn-ea"/>
              </a:rPr>
              <a:t>的生活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表现心灵的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超脱平和、自由惬意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也表现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诗人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</a:rPr>
              <a:t>闲适淡泊、对生活无所求的心境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460375" y="79375"/>
              <a:ext cx="1878330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品读赏析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>
            <p:custDataLst>
              <p:tags r:id="rId3"/>
            </p:custDataLst>
          </p:nvPr>
        </p:nvSpPr>
        <p:spPr>
          <a:xfrm>
            <a:off x="3752215" y="2082800"/>
            <a:ext cx="5694045" cy="67627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采菊东篱下,悠然见南山。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4282440" y="2611120"/>
            <a:ext cx="539115" cy="88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373120" y="1522730"/>
            <a:ext cx="4719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陶渊明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高洁品质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的象征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1"/>
          <p:cNvSpPr txBox="1"/>
          <p:nvPr/>
        </p:nvSpPr>
        <p:spPr>
          <a:xfrm>
            <a:off x="1566545" y="2082800"/>
            <a:ext cx="1888490" cy="60198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写景抒情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262495" y="2620010"/>
            <a:ext cx="539115" cy="88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74995" y="2684780"/>
            <a:ext cx="40309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写出了诗人</a:t>
            </a:r>
            <a:r>
              <a:rPr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无意</a:t>
            </a:r>
            <a:r>
              <a:rPr lang="zh-CN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得</a:t>
            </a:r>
            <a:r>
              <a:rPr lang="zh-CN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之、悠然忘我</a:t>
            </a:r>
            <a:r>
              <a:rPr lang="zh-CN" sz="3200" b="1" dirty="0">
                <a:solidFill>
                  <a:srgbClr val="3D30E4"/>
                </a:solidFill>
                <a:cs typeface="宋体" panose="02010600030101010101" pitchFamily="2" charset="-122"/>
                <a:sym typeface="+mn-ea"/>
              </a:rPr>
              <a:t>心境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3D30E4"/>
                </a:solidFill>
                <a:cs typeface="宋体" panose="02010600030101010101" pitchFamily="2" charset="-122"/>
                <a:sym typeface="+mn-ea"/>
              </a:rPr>
              <a:t>营造了物我合一的境界</a:t>
            </a:r>
            <a:endParaRPr lang="zh-CN" sz="3200" b="1" dirty="0">
              <a:solidFill>
                <a:srgbClr val="3D30E4"/>
              </a:solidFill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191" y="1245803"/>
            <a:ext cx="2893628" cy="4924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1"/>
          <p:cNvSpPr txBox="1"/>
          <p:nvPr>
            <p:custDataLst>
              <p:tags r:id="rId1"/>
            </p:custDataLst>
          </p:nvPr>
        </p:nvSpPr>
        <p:spPr>
          <a:xfrm>
            <a:off x="1141095" y="939800"/>
            <a:ext cx="8871585" cy="119570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采菊东篱下,悠然见南山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中的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见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用得好，为什么不能换成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35" y="2061845"/>
            <a:ext cx="8665845" cy="391668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13"/>
          <p:cNvSpPr/>
          <p:nvPr/>
        </p:nvSpPr>
        <p:spPr>
          <a:xfrm>
            <a:off x="1659890" y="2915920"/>
            <a:ext cx="90544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见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字写出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诗人无意得之、悠然忘我的心境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见到南山时的欣喜之情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符合诗人悠闲自得的情趣</a:t>
            </a:r>
            <a:r>
              <a:rPr lang="zh-CN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；而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en-US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en-US" altLang="zh-CN" sz="3200" b="1" dirty="0">
                <a:solidFill>
                  <a:srgbClr val="0000FF"/>
                </a:solidFill>
                <a:sym typeface="宋体" panose="02010600030101010101" pitchFamily="2" charset="-122"/>
              </a:rPr>
              <a:t>相比于“见”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更有目的性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更像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是有意为之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破坏了诗歌自然而然、浑然天成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的意境</a:t>
            </a:r>
            <a:r>
              <a:rPr lang="zh-CN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1"/>
          <p:cNvSpPr txBox="1"/>
          <p:nvPr>
            <p:custDataLst>
              <p:tags r:id="rId1"/>
            </p:custDataLst>
          </p:nvPr>
        </p:nvSpPr>
        <p:spPr>
          <a:xfrm>
            <a:off x="1659890" y="1617980"/>
            <a:ext cx="8871585" cy="119570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采菊东篱下,悠然见南山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中的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见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用得好，为什么不能换成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望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699135" y="3239770"/>
            <a:ext cx="94291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这两句一静一动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写傍晚山间的美妙景象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描绘了一幅悠远、恬静、自然、和谐</a:t>
            </a:r>
            <a:r>
              <a:rPr lang="zh-CN" altLang="en-US" sz="3200" b="1" dirty="0">
                <a:solidFill>
                  <a:srgbClr val="5022E4"/>
                </a:solidFill>
                <a:cs typeface="宋体" panose="02010600030101010101" pitchFamily="2" charset="-122"/>
                <a:sym typeface="+mn-ea"/>
              </a:rPr>
              <a:t>的画卷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由飞鸟归巢悟出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返璞归真</a:t>
            </a:r>
            <a:r>
              <a:rPr lang="zh-CN" altLang="en-US" sz="3200" b="1" dirty="0">
                <a:solidFill>
                  <a:srgbClr val="5022E4"/>
                </a:solidFill>
                <a:cs typeface="宋体" panose="02010600030101010101" pitchFamily="2" charset="-122"/>
                <a:sym typeface="+mn-ea"/>
              </a:rPr>
              <a:t>的人生哲理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cs typeface="宋体" panose="02010600030101010101" pitchFamily="2" charset="-122"/>
              </a:rPr>
              <a:t>含蓄地表达了诗人沉醉于自然的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</a:rPr>
              <a:t>恬淡闲适之情和弃官归隐后的自在心境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460375" y="79375"/>
              <a:ext cx="1878330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品读赏析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>
            <p:custDataLst>
              <p:tags r:id="rId3"/>
            </p:custDataLst>
          </p:nvPr>
        </p:nvSpPr>
        <p:spPr>
          <a:xfrm>
            <a:off x="3752215" y="2082800"/>
            <a:ext cx="5694045" cy="67627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山气日夕佳,飞鸟相与还。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7710" y="1029970"/>
            <a:ext cx="34747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陶渊明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归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返自然、躬耕自乐</a:t>
            </a:r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的象征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1"/>
          <p:cNvSpPr txBox="1"/>
          <p:nvPr/>
        </p:nvSpPr>
        <p:spPr>
          <a:xfrm>
            <a:off x="1117600" y="2106295"/>
            <a:ext cx="1888490" cy="60198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融情于景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346825" y="2647315"/>
            <a:ext cx="910590" cy="57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191" y="1245803"/>
            <a:ext cx="2893628" cy="4924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1"/>
          <p:cNvSpPr txBox="1"/>
          <p:nvPr>
            <p:custDataLst>
              <p:tags r:id="rId1"/>
            </p:custDataLst>
          </p:nvPr>
        </p:nvSpPr>
        <p:spPr>
          <a:xfrm>
            <a:off x="807085" y="939800"/>
            <a:ext cx="10468610" cy="119570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飞鸟相与还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描写了什么样的情景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？表达出怎样的心情？</a:t>
            </a:r>
            <a:endParaRPr lang="en-US" altLang="zh-CN" sz="32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85" y="1587500"/>
            <a:ext cx="10358120" cy="46666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1065" y="1587500"/>
            <a:ext cx="1189355" cy="8445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noFill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1"/>
          <p:cNvSpPr txBox="1"/>
          <p:nvPr>
            <p:custDataLst>
              <p:tags r:id="rId1"/>
            </p:custDataLst>
          </p:nvPr>
        </p:nvSpPr>
        <p:spPr>
          <a:xfrm>
            <a:off x="1532255" y="1725930"/>
            <a:ext cx="8572500" cy="107442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飞鸟相与还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描写了什么样的情景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？表达出怎样的心情？</a:t>
            </a:r>
            <a:endParaRPr lang="en-US" altLang="zh-CN" sz="32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13"/>
          <p:cNvSpPr/>
          <p:nvPr>
            <p:custDataLst>
              <p:tags r:id="rId2"/>
            </p:custDataLst>
          </p:nvPr>
        </p:nvSpPr>
        <p:spPr>
          <a:xfrm>
            <a:off x="1561465" y="2896870"/>
            <a:ext cx="85432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在美好的黄昏景色中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飞鸟结伴返回山林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万物自由自在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随性而动。表达了诗人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摆脱官场束缚后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悠然自得</a:t>
            </a:r>
            <a:r>
              <a:rPr lang="zh-CN" sz="3200" b="1">
                <a:solidFill>
                  <a:srgbClr val="FF0000"/>
                </a:solidFill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  <a:sym typeface="+mn-ea"/>
              </a:rPr>
              <a:t>恬淡闲适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的心情</a:t>
            </a:r>
            <a:r>
              <a:rPr lang="zh-CN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74228"/>
            <a:ext cx="2893628" cy="6696075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1"/>
            <p:cNvSpPr txBox="1"/>
            <p:nvPr/>
          </p:nvSpPr>
          <p:spPr>
            <a:xfrm>
              <a:off x="460375" y="65405"/>
              <a:ext cx="193294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95630" y="1631950"/>
            <a:ext cx="91059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1.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  <a:cs typeface="方正苏新诗柳楷简体" panose="02000000000000000000" charset="-122"/>
                <a:sym typeface="+mn-ea"/>
              </a:rPr>
              <a:t>通过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诵读感受古体诗歌韵律特点。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2.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结合诗人生平和诗歌创作背景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理解诗歌中寄寓的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情感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3.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初步学习品析诗歌中传情达意的艺术手法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1"/>
          <p:cNvSpPr txBox="1"/>
          <p:nvPr>
            <p:custDataLst>
              <p:tags r:id="rId1"/>
            </p:custDataLst>
          </p:nvPr>
        </p:nvSpPr>
        <p:spPr>
          <a:xfrm>
            <a:off x="807085" y="441325"/>
            <a:ext cx="10904855" cy="119570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请用生动形象的语言描述诗句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山气日夕佳,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飞鸟相与还</a:t>
            </a:r>
            <a:r>
              <a:rPr lang="en-US" alt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所展现的画面。</a:t>
            </a:r>
            <a:endParaRPr lang="en-US" altLang="zh-CN" sz="32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990" y="1414780"/>
            <a:ext cx="8347075" cy="3604260"/>
          </a:xfrm>
          <a:prstGeom prst="rect">
            <a:avLst/>
          </a:prstGeom>
        </p:spPr>
      </p:pic>
      <p:sp>
        <p:nvSpPr>
          <p:cNvPr id="9" name="矩形 13"/>
          <p:cNvSpPr/>
          <p:nvPr/>
        </p:nvSpPr>
        <p:spPr>
          <a:xfrm>
            <a:off x="566420" y="5223510"/>
            <a:ext cx="10864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 algn="just">
              <a:lnSpc>
                <a:spcPct val="100000"/>
              </a:lnSpc>
            </a:pPr>
            <a:r>
              <a:rPr lang="zh-CN" altLang="en-US" sz="3200" b="1">
                <a:solidFill>
                  <a:srgbClr val="0C03B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3200" b="1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太阳下山了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南山笼罩在渐渐升腾的云气之中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显得非常美丽。外出觅食的鸟儿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呼朋引伴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成群结队地飞回巢穴</a:t>
            </a:r>
            <a:r>
              <a:rPr lang="zh-CN" sz="3200" b="1">
                <a:solidFill>
                  <a:srgbClr val="0000FF"/>
                </a:solidFill>
              </a:rPr>
              <a:t>。</a:t>
            </a:r>
            <a:endParaRPr lang="zh-CN" altLang="en-US" sz="3200" b="1">
              <a:solidFill>
                <a:srgbClr val="0C03B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>
            <p:custDataLst>
              <p:tags r:id="rId1"/>
            </p:custDataLst>
          </p:nvPr>
        </p:nvSpPr>
        <p:spPr>
          <a:xfrm>
            <a:off x="1117600" y="4514215"/>
            <a:ext cx="88734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这两句诗体现了诗人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安贫乐道、不流于世俗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的高尚品德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点明</a:t>
            </a:r>
            <a:r>
              <a:rPr lang="zh-CN" altLang="en-US" sz="3200" b="1" dirty="0">
                <a:solidFill>
                  <a:srgbClr val="5022E4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了全诗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主旨</a:t>
            </a:r>
            <a:r>
              <a:rPr lang="zh-CN" altLang="en-US" sz="3200" b="1" dirty="0">
                <a:solidFill>
                  <a:srgbClr val="0000FF"/>
                </a:solidFill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4"/>
            <p:cNvSpPr txBox="1"/>
            <p:nvPr/>
          </p:nvSpPr>
          <p:spPr>
            <a:xfrm>
              <a:off x="460375" y="79375"/>
              <a:ext cx="1878330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品读赏析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>
            <p:custDataLst>
              <p:tags r:id="rId3"/>
            </p:custDataLst>
          </p:nvPr>
        </p:nvSpPr>
        <p:spPr>
          <a:xfrm>
            <a:off x="3083560" y="2082800"/>
            <a:ext cx="5694045" cy="676275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此中有真意,欲辨已忘言。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158490" y="2609850"/>
            <a:ext cx="539115" cy="88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987675" y="1078865"/>
            <a:ext cx="2293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指此时此地的景和情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1"/>
          <p:cNvSpPr txBox="1"/>
          <p:nvPr/>
        </p:nvSpPr>
        <p:spPr>
          <a:xfrm>
            <a:off x="758190" y="2082800"/>
            <a:ext cx="1888490" cy="60198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写景抒情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571365" y="2618740"/>
            <a:ext cx="748030" cy="1016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430395" y="2759075"/>
            <a:ext cx="23025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指自然之趣和人生真谛</a:t>
            </a:r>
            <a:endParaRPr lang="zh-CN" sz="3200" b="1" dirty="0">
              <a:solidFill>
                <a:srgbClr val="3D30E4"/>
              </a:solidFill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082790" y="2628900"/>
            <a:ext cx="871855" cy="95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388735" y="1078865"/>
            <a:ext cx="45561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说明恬适的田园生活的乐趣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只能意会</a:t>
            </a:r>
            <a:r>
              <a:rPr lang="zh-CN" altLang="zh-CN" sz="3200" b="1" dirty="0">
                <a:solidFill>
                  <a:srgbClr val="5022E4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3D30E4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不能言传</a:t>
            </a:r>
            <a:endParaRPr lang="zh-CN" sz="3200" b="1" dirty="0">
              <a:solidFill>
                <a:srgbClr val="3D30E4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" name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9191" y="1245803"/>
            <a:ext cx="2893628" cy="49244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  <p:bldP spid="9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3" name="图片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4" name="文本2"/>
            <p:cNvSpPr txBox="1"/>
            <p:nvPr/>
          </p:nvSpPr>
          <p:spPr>
            <a:xfrm>
              <a:off x="460375" y="79375"/>
              <a:ext cx="1914525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6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6189" y="120339"/>
            <a:ext cx="5029835" cy="1387475"/>
          </a:xfrm>
          <a:prstGeom prst="rect">
            <a:avLst/>
          </a:prstGeom>
        </p:spPr>
      </p:pic>
      <p:sp>
        <p:nvSpPr>
          <p:cNvPr id="8" name="文本1"/>
          <p:cNvSpPr txBox="1"/>
          <p:nvPr/>
        </p:nvSpPr>
        <p:spPr>
          <a:xfrm>
            <a:off x="7206615" y="2489200"/>
            <a:ext cx="1888490" cy="100774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热爱自然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/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闲适淡泊超脱世俗</a:t>
            </a:r>
            <a:endParaRPr lang="zh-CN" altLang="en-US" sz="3200" b="1" i="0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文本框 59396"/>
          <p:cNvSpPr txBox="1"/>
          <p:nvPr/>
        </p:nvSpPr>
        <p:spPr>
          <a:xfrm>
            <a:off x="2567305" y="2690495"/>
            <a:ext cx="575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饮酒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264535" y="1135380"/>
            <a:ext cx="1953260" cy="22936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闲适心境</a:t>
            </a:r>
            <a:endParaRPr lang="zh-CN" altLang="en-US" sz="3200" b="1"/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恬静生活</a:t>
            </a:r>
            <a:endParaRPr lang="zh-CN" altLang="en-US" sz="3200" b="1"/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山间美景</a:t>
            </a:r>
            <a:endParaRPr lang="zh-CN" altLang="en-US" sz="3200" b="1"/>
          </a:p>
          <a:p>
            <a: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人生真意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9698" name="左大括号 59395"/>
          <p:cNvSpPr/>
          <p:nvPr/>
        </p:nvSpPr>
        <p:spPr>
          <a:xfrm>
            <a:off x="3142615" y="1329690"/>
            <a:ext cx="170180" cy="367919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左大括号 59395"/>
          <p:cNvSpPr/>
          <p:nvPr/>
        </p:nvSpPr>
        <p:spPr>
          <a:xfrm>
            <a:off x="5037455" y="1329690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左大括号 59395"/>
          <p:cNvSpPr/>
          <p:nvPr/>
        </p:nvSpPr>
        <p:spPr>
          <a:xfrm>
            <a:off x="5037455" y="2320290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左大括号 59395"/>
          <p:cNvSpPr/>
          <p:nvPr/>
        </p:nvSpPr>
        <p:spPr>
          <a:xfrm>
            <a:off x="5037455" y="3311525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左大括号 59395"/>
          <p:cNvSpPr/>
          <p:nvPr/>
        </p:nvSpPr>
        <p:spPr>
          <a:xfrm>
            <a:off x="5037455" y="4338955"/>
            <a:ext cx="83185" cy="863600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20640" y="1242695"/>
            <a:ext cx="18173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结庐人境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心远地偏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0005" y="2244725"/>
            <a:ext cx="17259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采菊东篱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悠然见山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7455" y="3254375"/>
            <a:ext cx="17259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山气佳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飞鸟还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37455" y="4256405"/>
            <a:ext cx="17259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此中真意</a:t>
            </a:r>
            <a:endParaRPr 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欲辨忘言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左大括号 59395"/>
          <p:cNvSpPr/>
          <p:nvPr/>
        </p:nvSpPr>
        <p:spPr>
          <a:xfrm flipH="1">
            <a:off x="6902450" y="1389380"/>
            <a:ext cx="304165" cy="3688715"/>
          </a:xfrm>
          <a:prstGeom prst="leftBrace">
            <a:avLst>
              <a:gd name="adj1" fmla="val 94117"/>
              <a:gd name="adj2" fmla="val 50000"/>
            </a:avLst>
          </a:prstGeom>
          <a:ln w="31750" cap="rnd">
            <a:solidFill>
              <a:schemeClr val="accent1"/>
            </a:solidFill>
            <a:round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2966" y="55178"/>
            <a:ext cx="3169853" cy="6803231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2"/>
            <p:cNvSpPr txBox="1"/>
            <p:nvPr/>
          </p:nvSpPr>
          <p:spPr>
            <a:xfrm>
              <a:off x="330200" y="79375"/>
              <a:ext cx="183134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主旨归纳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561340" y="1725295"/>
            <a:ext cx="9198610" cy="195580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40" b="1" i="0">
                <a:solidFill>
                  <a:srgbClr val="9933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这首诗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描绘了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质朴爽真、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自由恬淡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、令人神往的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田园风光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融情入景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诗人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闲适淡泊心境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以及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对田园生活的喜爱</a:t>
            </a:r>
            <a:r>
              <a:rPr lang="zh-CN" altLang="en-US" sz="3200" b="1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32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超脱世俗志趣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的高雅追求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2966" y="55178"/>
            <a:ext cx="3169853" cy="6803231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2"/>
            <p:cNvSpPr txBox="1"/>
            <p:nvPr/>
          </p:nvSpPr>
          <p:spPr>
            <a:xfrm>
              <a:off x="330200" y="79375"/>
              <a:ext cx="183134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诗人形象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561340" y="1725295"/>
            <a:ext cx="8734425" cy="13227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840" b="1" i="0">
                <a:solidFill>
                  <a:srgbClr val="9933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本诗</a:t>
            </a:r>
            <a:r>
              <a:rPr lang="zh-CN" altLang="en-US" sz="3200" b="1" i="0">
                <a:solidFill>
                  <a:schemeClr val="tx1">
                    <a:alpha val="10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是陶渊明的言志之作，通过它你看到了一个怎样的诗人形象？</a:t>
            </a:r>
            <a:endParaRPr lang="zh-CN" altLang="en-US" sz="3200" b="1" i="0">
              <a:solidFill>
                <a:schemeClr val="tx1">
                  <a:alpha val="10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Rectangle 5"/>
          <p:cNvSpPr/>
          <p:nvPr>
            <p:custDataLst>
              <p:tags r:id="rId3"/>
            </p:custDataLst>
          </p:nvPr>
        </p:nvSpPr>
        <p:spPr>
          <a:xfrm>
            <a:off x="671195" y="3368675"/>
            <a:ext cx="88734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悠然自得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喜爱田园生活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有着超脱世俗的高雅追求的一位恬淡高雅的隐士形象</a:t>
            </a:r>
            <a:r>
              <a:rPr lang="zh-CN" altLang="en-US" sz="3200" b="1" dirty="0">
                <a:solidFill>
                  <a:srgbClr val="FF0000"/>
                </a:solidFill>
                <a:cs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3" name="图片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4" name="文本1"/>
            <p:cNvSpPr txBox="1"/>
            <p:nvPr/>
          </p:nvSpPr>
          <p:spPr>
            <a:xfrm>
              <a:off x="460375" y="79375"/>
              <a:ext cx="1989455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5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" y="1182370"/>
            <a:ext cx="3958590" cy="5489575"/>
          </a:xfrm>
          <a:prstGeom prst="rect">
            <a:avLst/>
          </a:prstGeom>
        </p:spPr>
      </p:pic>
      <p:sp>
        <p:nvSpPr>
          <p:cNvPr id="6" name="形状1"/>
          <p:cNvSpPr txBox="1"/>
          <p:nvPr/>
        </p:nvSpPr>
        <p:spPr>
          <a:xfrm>
            <a:off x="4358005" y="1477010"/>
            <a:ext cx="7476490" cy="468947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t"/>
          <a:lstStyle/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陶渊明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名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潜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en-US" sz="3500" b="1" i="0" u="sng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元亮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自号</a:t>
            </a:r>
            <a:r>
              <a:rPr lang="zh-CN" altLang="en-US" sz="3500" b="1" i="0" u="sng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五柳先生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世称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靖节先生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东晋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诗人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500" b="1" i="0" u="sng">
                <a:solidFill>
                  <a:srgbClr val="FF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田园生活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3500" i="0">
                <a:solidFill>
                  <a:srgbClr val="000000">
                    <a:alpha val="100000"/>
                  </a:srgb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陶渊明诗的主要题材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dirty="0">
                <a:latin typeface="楷体" panose="02010609060101010101" charset="-122"/>
                <a:ea typeface="楷体" panose="02010609060101010101" charset="-122"/>
                <a:sym typeface="+mn-ea"/>
              </a:rPr>
              <a:t>他是中国第一位</a:t>
            </a:r>
            <a:r>
              <a:rPr lang="zh-CN" altLang="en-US" sz="35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田园</a:t>
            </a:r>
            <a:r>
              <a:rPr lang="zh-CN" altLang="en-US" sz="3500" dirty="0">
                <a:latin typeface="楷体" panose="02010609060101010101" charset="-122"/>
                <a:ea typeface="楷体" panose="02010609060101010101" charset="-122"/>
                <a:sym typeface="+mn-ea"/>
              </a:rPr>
              <a:t>诗人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dirty="0">
                <a:latin typeface="楷体" panose="02010609060101010101" charset="-122"/>
                <a:ea typeface="楷体" panose="02010609060101010101" charset="-122"/>
                <a:sym typeface="+mn-ea"/>
              </a:rPr>
              <a:t>被称为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古今隐逸诗人之宗</a:t>
            </a:r>
            <a:r>
              <a:rPr lang="en-US" altLang="zh-CN" sz="35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其诗作主要表现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对污浊现实的厌烦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和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对田园生活的热爱</a:t>
            </a:r>
            <a:r>
              <a:rPr lang="zh-CN" altLang="zh-CN" sz="35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代表作有</a:t>
            </a:r>
            <a:r>
              <a:rPr lang="zh-CN" altLang="zh-CN" sz="3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《归园田居》《归去来兮辞》《五柳先生传》《桃花源记》</a:t>
            </a:r>
            <a:r>
              <a:rPr lang="zh-CN" altLang="zh-CN" sz="35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等</a:t>
            </a:r>
            <a:r>
              <a:rPr lang="zh-CN" altLang="en-US" sz="35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500" i="0">
              <a:solidFill>
                <a:srgbClr val="000000">
                  <a:alpha val="100000"/>
                </a:srgbClr>
              </a:solidFill>
              <a:effectLst>
                <a:outerShdw blurRad="38100" dist="19050" dir="2700000" rotWithShape="0">
                  <a:srgbClr val="000000">
                    <a:alpha val="40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硬币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31378"/>
            <a:ext cx="2893628" cy="6727031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2"/>
            <p:cNvSpPr txBox="1"/>
            <p:nvPr/>
          </p:nvSpPr>
          <p:spPr>
            <a:xfrm>
              <a:off x="365125" y="53340"/>
              <a:ext cx="1830705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创作背景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500380" y="1668145"/>
            <a:ext cx="9291955" cy="379158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ct val="100000"/>
              </a:lnSpc>
            </a:pPr>
            <a:r>
              <a:rPr lang="zh-CN" altLang="en-US" sz="2900" b="0" i="0">
                <a:solidFill>
                  <a:srgbClr val="0000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    </a:t>
            </a:r>
            <a:r>
              <a:rPr lang="zh-CN" altLang="en-US" sz="31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1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陶渊明曾任彭泽县令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不满于官场的黑暗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5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algn="l">
              <a:lnSpc>
                <a:spcPct val="100000"/>
              </a:lnSpc>
            </a:pPr>
            <a:r>
              <a:rPr lang="en-US" altLang="zh-CN" sz="3500" b="1">
                <a:solidFill>
                  <a:srgbClr val="00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不为五斗米折腰</a:t>
            </a:r>
            <a:r>
              <a:rPr lang="en-US" altLang="zh-CN" sz="3500" b="1">
                <a:solidFill>
                  <a:srgbClr val="00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楷体" panose="02010609060101010101" charset="-122"/>
                <a:sym typeface="+mn-ea"/>
              </a:rPr>
              <a:t>”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辞官归隐柴桑。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《饮酒》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是陶渊明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弃官归隐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后陆续写成的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一组五言古诗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共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20首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。这组诗为酒后即兴之作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大多直抒胸臆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对世事人生的感慨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本诗是其中最为闲雅有致的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一首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写诗人如何从大自然里悟出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人生的真正意义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获得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恬静的心境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31378"/>
            <a:ext cx="2893628" cy="6727031"/>
          </a:xfrm>
          <a:prstGeom prst="rect">
            <a:avLst/>
          </a:prstGeom>
        </p:spPr>
      </p:pic>
      <p:grpSp>
        <p:nvGrpSpPr>
          <p:cNvPr id="10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11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12" name="文本2"/>
            <p:cNvSpPr txBox="1"/>
            <p:nvPr/>
          </p:nvSpPr>
          <p:spPr>
            <a:xfrm>
              <a:off x="365125" y="53340"/>
              <a:ext cx="1830705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文体知识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" name="文本1"/>
          <p:cNvSpPr txBox="1"/>
          <p:nvPr/>
        </p:nvSpPr>
        <p:spPr>
          <a:xfrm>
            <a:off x="500380" y="1532890"/>
            <a:ext cx="8587740" cy="3791585"/>
          </a:xfrm>
          <a:prstGeom prst="rect">
            <a:avLst/>
          </a:prstGeom>
          <a:noFill/>
        </p:spPr>
        <p:txBody>
          <a:bodyPr anchor="t"/>
          <a:p>
            <a:pPr mar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0" i="0">
                <a:solidFill>
                  <a:srgbClr val="0000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古体诗</a:t>
            </a:r>
            <a:endParaRPr lang="zh-CN" altLang="en-US" sz="3100" b="1" i="0">
              <a:solidFill>
                <a:srgbClr val="FF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50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古体诗是与近体诗相对而言的诗体。</a:t>
            </a:r>
            <a:endParaRPr lang="zh-CN" altLang="en-US" sz="350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楷体" panose="02010609060101010101" charset="-122"/>
              <a:sym typeface="+mn-ea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古体诗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格律自由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>
                    <a:alpha val="10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不要求对仗、平仄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押韵</a:t>
            </a:r>
            <a:endParaRPr lang="zh-CN" altLang="en-US" sz="3500" b="1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较自由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。篇幅长短不限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有四言、五言、六言、七言和杂言等形式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也说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古风、古诗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en-US" altLang="zh-CN" sz="3500" b="1" i="0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歌</a:t>
            </a:r>
            <a:r>
              <a:rPr lang="en-US" altLang="zh-CN" sz="3500" b="1" i="0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”“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行</a:t>
            </a:r>
            <a:r>
              <a:rPr lang="en-US" altLang="zh-CN" sz="3500" b="1" i="0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”“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吟</a:t>
            </a:r>
            <a:r>
              <a:rPr lang="en-US" altLang="zh-CN" sz="3500" b="1" i="0">
                <a:solidFill>
                  <a:srgbClr val="FF0000">
                    <a:alpha val="100000"/>
                  </a:srgbClr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lang="zh-CN" altLang="en-US" sz="3500" b="0" i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三种载体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31378"/>
            <a:ext cx="2893628" cy="6727031"/>
          </a:xfrm>
          <a:prstGeom prst="rect">
            <a:avLst/>
          </a:prstGeom>
        </p:spPr>
      </p:pic>
      <p:grpSp>
        <p:nvGrpSpPr>
          <p:cNvPr id="10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11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12" name="文本2"/>
            <p:cNvSpPr txBox="1"/>
            <p:nvPr/>
          </p:nvSpPr>
          <p:spPr>
            <a:xfrm>
              <a:off x="365125" y="53340"/>
              <a:ext cx="1830705" cy="643255"/>
            </a:xfrm>
            <a:prstGeom prst="rect">
              <a:avLst/>
            </a:prstGeom>
            <a:noFill/>
          </p:spPr>
          <p:txBody>
            <a:bodyPr anchor="t"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文体知识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199890" y="387985"/>
            <a:ext cx="2491105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山水田园诗</a:t>
            </a:r>
            <a:endParaRPr lang="zh-CN" altLang="en-US" sz="3500" b="1">
              <a:solidFill>
                <a:srgbClr val="FF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" y="1017905"/>
            <a:ext cx="9937750" cy="5770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2638" y="1934042"/>
            <a:ext cx="2893628" cy="4924425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64951" y="25737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21"/>
            <p:cNvSpPr txBox="1"/>
            <p:nvPr/>
          </p:nvSpPr>
          <p:spPr>
            <a:xfrm>
              <a:off x="389255" y="78740"/>
              <a:ext cx="197739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诗词诵读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形状1"/>
          <p:cNvSpPr txBox="1"/>
          <p:nvPr/>
        </p:nvSpPr>
        <p:spPr>
          <a:xfrm>
            <a:off x="1845310" y="826770"/>
            <a:ext cx="8315325" cy="584454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b"/>
          <a:lstStyle/>
          <a:p>
            <a:pPr marL="0" algn="l">
              <a:lnSpc>
                <a:spcPct val="100000"/>
              </a:lnSpc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饮酒</a:t>
            </a: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（其五）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ctr">
              <a:lnSpc>
                <a:spcPct val="100000"/>
              </a:lnSpc>
            </a:pPr>
            <a:r>
              <a:rPr lang="zh-CN" altLang="en-US" sz="32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陶渊明</a:t>
            </a:r>
            <a:endParaRPr lang="zh-CN" altLang="en-US" sz="32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</a:t>
            </a:r>
            <a:r>
              <a:rPr lang="zh-CN" altLang="en-US" sz="3600" b="1" i="0">
                <a:solidFill>
                  <a:srgbClr val="C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庐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在人境，而无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车马</a:t>
            </a:r>
            <a:r>
              <a:rPr lang="zh-CN" altLang="en-US" sz="3600" b="1" i="0">
                <a:solidFill>
                  <a:srgbClr val="C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喧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问君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何能尔？心远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地自偏。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采菊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东篱下，悠然见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南山。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山气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日夕佳，飞鸟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C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600" b="1" i="0">
                <a:solidFill>
                  <a:srgbClr val="C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此中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真意，欲辨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</a:t>
            </a:r>
            <a:r>
              <a:rPr lang="zh-CN" altLang="en-US" sz="36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6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忘言。</a:t>
            </a:r>
            <a:endParaRPr lang="zh-CN" altLang="en-US" sz="36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2"/>
          <p:cNvSpPr txBox="1"/>
          <p:nvPr/>
        </p:nvSpPr>
        <p:spPr>
          <a:xfrm>
            <a:off x="8986890" y="826905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3"/>
          <p:cNvSpPr txBox="1"/>
          <p:nvPr/>
        </p:nvSpPr>
        <p:spPr>
          <a:xfrm>
            <a:off x="7150537" y="218765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4"/>
          <p:cNvSpPr txBox="1"/>
          <p:nvPr/>
        </p:nvSpPr>
        <p:spPr>
          <a:xfrm>
            <a:off x="8550005" y="218753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5"/>
          <p:cNvSpPr txBox="1"/>
          <p:nvPr/>
        </p:nvSpPr>
        <p:spPr>
          <a:xfrm>
            <a:off x="3448318" y="2761374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6"/>
          <p:cNvSpPr txBox="1"/>
          <p:nvPr/>
        </p:nvSpPr>
        <p:spPr>
          <a:xfrm>
            <a:off x="4847339" y="2761488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8"/>
          <p:cNvSpPr txBox="1"/>
          <p:nvPr/>
        </p:nvSpPr>
        <p:spPr>
          <a:xfrm>
            <a:off x="8688937" y="3395624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10"/>
          <p:cNvSpPr txBox="1"/>
          <p:nvPr/>
        </p:nvSpPr>
        <p:spPr>
          <a:xfrm>
            <a:off x="4847711" y="329593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11"/>
          <p:cNvSpPr txBox="1"/>
          <p:nvPr/>
        </p:nvSpPr>
        <p:spPr>
          <a:xfrm>
            <a:off x="7150422" y="322121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12"/>
          <p:cNvSpPr txBox="1"/>
          <p:nvPr/>
        </p:nvSpPr>
        <p:spPr>
          <a:xfrm>
            <a:off x="7828504" y="3221162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13"/>
          <p:cNvSpPr txBox="1"/>
          <p:nvPr/>
        </p:nvSpPr>
        <p:spPr>
          <a:xfrm>
            <a:off x="3447899" y="376534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16"/>
          <p:cNvSpPr txBox="1"/>
          <p:nvPr/>
        </p:nvSpPr>
        <p:spPr>
          <a:xfrm>
            <a:off x="8549644" y="376534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17"/>
          <p:cNvSpPr txBox="1"/>
          <p:nvPr/>
        </p:nvSpPr>
        <p:spPr>
          <a:xfrm>
            <a:off x="3448261" y="4255090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19"/>
          <p:cNvSpPr txBox="1"/>
          <p:nvPr/>
        </p:nvSpPr>
        <p:spPr>
          <a:xfrm>
            <a:off x="7150365" y="425562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20"/>
          <p:cNvSpPr txBox="1"/>
          <p:nvPr/>
        </p:nvSpPr>
        <p:spPr>
          <a:xfrm>
            <a:off x="7828504" y="4255966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31415" y="1604010"/>
            <a:ext cx="5791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lú</a:t>
            </a:r>
            <a:endParaRPr lang="en-US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14185" y="1604010"/>
            <a:ext cx="132143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xu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n</a:t>
            </a:r>
            <a:endParaRPr lang="en-US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28665" y="4546600"/>
            <a:ext cx="132143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xi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ng</a:t>
            </a:r>
            <a:endParaRPr lang="en-US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44360" y="4546600"/>
            <a:ext cx="132143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hu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</a:rPr>
              <a:t>n</a:t>
            </a:r>
            <a:endParaRPr lang="en-US" altLang="zh-CN" sz="3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35620" y="3690620"/>
            <a:ext cx="166687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an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韵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2638" y="1934042"/>
            <a:ext cx="2893628" cy="4924425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64951" y="25737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21"/>
            <p:cNvSpPr txBox="1"/>
            <p:nvPr/>
          </p:nvSpPr>
          <p:spPr>
            <a:xfrm>
              <a:off x="389255" y="78740"/>
              <a:ext cx="197739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诵读指导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8" name="文本2"/>
          <p:cNvSpPr txBox="1"/>
          <p:nvPr/>
        </p:nvSpPr>
        <p:spPr>
          <a:xfrm>
            <a:off x="8986890" y="826905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3"/>
          <p:cNvSpPr txBox="1"/>
          <p:nvPr/>
        </p:nvSpPr>
        <p:spPr>
          <a:xfrm>
            <a:off x="7150537" y="218765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4"/>
          <p:cNvSpPr txBox="1"/>
          <p:nvPr/>
        </p:nvSpPr>
        <p:spPr>
          <a:xfrm>
            <a:off x="8550005" y="218753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5"/>
          <p:cNvSpPr txBox="1"/>
          <p:nvPr/>
        </p:nvSpPr>
        <p:spPr>
          <a:xfrm>
            <a:off x="3448318" y="2761374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6"/>
          <p:cNvSpPr txBox="1"/>
          <p:nvPr/>
        </p:nvSpPr>
        <p:spPr>
          <a:xfrm>
            <a:off x="4847339" y="2761488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8"/>
          <p:cNvSpPr txBox="1"/>
          <p:nvPr/>
        </p:nvSpPr>
        <p:spPr>
          <a:xfrm>
            <a:off x="8549872" y="276125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10"/>
          <p:cNvSpPr txBox="1"/>
          <p:nvPr/>
        </p:nvSpPr>
        <p:spPr>
          <a:xfrm>
            <a:off x="4847711" y="329593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11"/>
          <p:cNvSpPr txBox="1"/>
          <p:nvPr/>
        </p:nvSpPr>
        <p:spPr>
          <a:xfrm>
            <a:off x="7150422" y="322121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12"/>
          <p:cNvSpPr txBox="1"/>
          <p:nvPr/>
        </p:nvSpPr>
        <p:spPr>
          <a:xfrm>
            <a:off x="7828504" y="3221162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13"/>
          <p:cNvSpPr txBox="1"/>
          <p:nvPr/>
        </p:nvSpPr>
        <p:spPr>
          <a:xfrm>
            <a:off x="3447899" y="376534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16"/>
          <p:cNvSpPr txBox="1"/>
          <p:nvPr/>
        </p:nvSpPr>
        <p:spPr>
          <a:xfrm>
            <a:off x="8549644" y="3765349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17"/>
          <p:cNvSpPr txBox="1"/>
          <p:nvPr/>
        </p:nvSpPr>
        <p:spPr>
          <a:xfrm>
            <a:off x="3448261" y="4255090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18"/>
          <p:cNvSpPr txBox="1"/>
          <p:nvPr/>
        </p:nvSpPr>
        <p:spPr>
          <a:xfrm>
            <a:off x="4112772" y="4255737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19"/>
          <p:cNvSpPr txBox="1"/>
          <p:nvPr/>
        </p:nvSpPr>
        <p:spPr>
          <a:xfrm>
            <a:off x="7150365" y="4255623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20"/>
          <p:cNvSpPr txBox="1"/>
          <p:nvPr/>
        </p:nvSpPr>
        <p:spPr>
          <a:xfrm>
            <a:off x="7828504" y="4255966"/>
            <a:ext cx="437516" cy="70671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000"/>
              </a:lnSpc>
            </a:pPr>
            <a:endParaRPr lang="zh-CN" altLang="en-US" sz="3600" b="1" i="0">
              <a:solidFill>
                <a:srgbClr val="FF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1"/>
          <p:cNvSpPr txBox="1"/>
          <p:nvPr/>
        </p:nvSpPr>
        <p:spPr>
          <a:xfrm>
            <a:off x="454025" y="2157095"/>
            <a:ext cx="9646285" cy="2804795"/>
          </a:xfrm>
          <a:prstGeom prst="rect">
            <a:avLst/>
          </a:prstGeom>
          <a:noFill/>
        </p:spPr>
        <p:txBody>
          <a:bodyPr anchor="t"/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900" b="0" i="0">
                <a:solidFill>
                  <a:srgbClr val="0000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    </a:t>
            </a:r>
            <a:r>
              <a:rPr lang="zh-CN" altLang="en-US" sz="31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1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这是一首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五言古体诗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朗读时可按照</a:t>
            </a:r>
            <a:r>
              <a:rPr lang="en-US" altLang="zh-CN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二三</a:t>
            </a:r>
            <a:r>
              <a:rPr lang="en-US" altLang="zh-CN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来停顿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语调宜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舒缓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。前四句宜读出对目前生活状况的</a:t>
            </a:r>
            <a:r>
              <a:rPr lang="zh-CN" altLang="en-US" sz="35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满足自豪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之情；后六句重在抒发回归田园的乐趣</a:t>
            </a:r>
            <a:r>
              <a:rPr lang="zh-CN" altLang="zh-CN" sz="35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宜读出</a:t>
            </a:r>
            <a:r>
              <a:rPr lang="zh-CN" altLang="en-US" sz="3500" b="1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自得之乐</a:t>
            </a:r>
            <a:r>
              <a:rPr lang="zh-CN" altLang="en-US" sz="3500" b="1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500" b="1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9191" y="140903"/>
            <a:ext cx="2893628" cy="6610350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135312" y="216503"/>
            <a:ext cx="3729895" cy="801148"/>
            <a:chOff x="0" y="0"/>
            <a:chExt cx="3729895" cy="801148"/>
          </a:xfrm>
        </p:grpSpPr>
        <p:pic>
          <p:nvPicPr>
            <p:cNvPr id="4" name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9895" cy="801148"/>
            </a:xfrm>
            <a:prstGeom prst="rect">
              <a:avLst/>
            </a:prstGeom>
          </p:spPr>
        </p:pic>
        <p:sp>
          <p:nvSpPr>
            <p:cNvPr id="5" name="文本6"/>
            <p:cNvSpPr txBox="1"/>
            <p:nvPr/>
          </p:nvSpPr>
          <p:spPr>
            <a:xfrm>
              <a:off x="386080" y="79375"/>
              <a:ext cx="1905000" cy="64325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200" b="1" i="0">
                  <a:solidFill>
                    <a:srgbClr val="FFFFFF">
                      <a:alpha val="100000"/>
                    </a:srgbClr>
                  </a:solidFill>
                  <a:latin typeface="黑体" panose="02010609060101010101" charset="-122"/>
                  <a:ea typeface="黑体" panose="02010609060101010101" charset="-122"/>
                </a:rPr>
                <a:t>疏通诗意</a:t>
              </a:r>
              <a:endParaRPr lang="zh-CN" altLang="en-US" sz="3200" b="1" i="0">
                <a:solidFill>
                  <a:srgbClr val="FFFFFF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文本1"/>
          <p:cNvSpPr txBox="1"/>
          <p:nvPr/>
        </p:nvSpPr>
        <p:spPr>
          <a:xfrm>
            <a:off x="2692984" y="1510427"/>
            <a:ext cx="6600825" cy="798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4200" b="0" i="0">
                <a:solidFill>
                  <a:srgbClr val="00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结庐在人境，而无车马喧。</a:t>
            </a:r>
            <a:endParaRPr lang="zh-CN" altLang="en-US" sz="4200" b="0" i="0">
              <a:solidFill>
                <a:srgbClr val="00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形状1"/>
          <p:cNvSpPr txBox="1"/>
          <p:nvPr/>
        </p:nvSpPr>
        <p:spPr>
          <a:xfrm>
            <a:off x="2581835" y="1532328"/>
            <a:ext cx="1330036" cy="795414"/>
          </a:xfrm>
          <a:custGeom>
            <a:avLst/>
            <a:gdLst>
              <a:gd name="connsiteX0" fmla="*/ 665018 w 1330036"/>
              <a:gd name="connsiteY0" fmla="*/ 0 h 795414"/>
              <a:gd name="connsiteX1" fmla="*/ 1032298 w 1330036"/>
              <a:gd name="connsiteY1" fmla="*/ 0 h 795414"/>
              <a:gd name="connsiteX2" fmla="*/ 1330037 w 1330036"/>
              <a:gd name="connsiteY2" fmla="*/ 617354 h 795414"/>
              <a:gd name="connsiteX3" fmla="*/ 297739 w 1330036"/>
              <a:gd name="connsiteY3" fmla="*/ 795414 h 795414"/>
              <a:gd name="connsiteX4" fmla="*/ 0 w 1330036"/>
              <a:gd name="connsiteY4" fmla="*/ 178059 h 79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0036" h="795414">
                <a:moveTo>
                  <a:pt x="665018" y="0"/>
                </a:moveTo>
                <a:cubicBezTo>
                  <a:pt x="1032298" y="0"/>
                  <a:pt x="1330037" y="178059"/>
                  <a:pt x="1330036" y="397707"/>
                </a:cubicBezTo>
                <a:cubicBezTo>
                  <a:pt x="1330037" y="617354"/>
                  <a:pt x="1032298" y="795414"/>
                  <a:pt x="665018" y="795414"/>
                </a:cubicBezTo>
                <a:cubicBezTo>
                  <a:pt x="297739" y="795414"/>
                  <a:pt x="0" y="617354"/>
                  <a:pt x="0" y="397707"/>
                </a:cubicBezTo>
                <a:cubicBezTo>
                  <a:pt x="0" y="178059"/>
                  <a:pt x="297739" y="0"/>
                  <a:pt x="665018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8" name="文本2"/>
          <p:cNvSpPr txBox="1"/>
          <p:nvPr/>
        </p:nvSpPr>
        <p:spPr>
          <a:xfrm>
            <a:off x="2296858" y="883406"/>
            <a:ext cx="1714500" cy="6250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建造房舍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形状2"/>
          <p:cNvSpPr txBox="1"/>
          <p:nvPr/>
        </p:nvSpPr>
        <p:spPr>
          <a:xfrm rot="10800000" flipV="1">
            <a:off x="2079812" y="2157979"/>
            <a:ext cx="1036137" cy="789143"/>
          </a:xfrm>
          <a:prstGeom prst="line">
            <a:avLst/>
          </a:pr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文本3"/>
          <p:cNvSpPr txBox="1"/>
          <p:nvPr/>
        </p:nvSpPr>
        <p:spPr>
          <a:xfrm>
            <a:off x="1052830" y="2980055"/>
            <a:ext cx="2401570" cy="6248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建造、构筑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形状3"/>
          <p:cNvSpPr txBox="1"/>
          <p:nvPr/>
        </p:nvSpPr>
        <p:spPr>
          <a:xfrm rot="10800000" flipH="1" flipV="1">
            <a:off x="3592402" y="2125629"/>
            <a:ext cx="241232" cy="1330036"/>
          </a:xfrm>
          <a:prstGeom prst="line">
            <a:avLst/>
          </a:pr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文本4"/>
          <p:cNvSpPr txBox="1"/>
          <p:nvPr/>
        </p:nvSpPr>
        <p:spPr>
          <a:xfrm>
            <a:off x="3247663" y="3428000"/>
            <a:ext cx="2132648" cy="6250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简陋的房屋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形状4"/>
          <p:cNvSpPr txBox="1"/>
          <p:nvPr/>
        </p:nvSpPr>
        <p:spPr>
          <a:xfrm>
            <a:off x="4295823" y="1512456"/>
            <a:ext cx="1330036" cy="795414"/>
          </a:xfrm>
          <a:custGeom>
            <a:avLst/>
            <a:gdLst>
              <a:gd name="connsiteX0" fmla="*/ 665018 w 1330036"/>
              <a:gd name="connsiteY0" fmla="*/ 0 h 795414"/>
              <a:gd name="connsiteX1" fmla="*/ 1032298 w 1330036"/>
              <a:gd name="connsiteY1" fmla="*/ 0 h 795414"/>
              <a:gd name="connsiteX2" fmla="*/ 1330037 w 1330036"/>
              <a:gd name="connsiteY2" fmla="*/ 617354 h 795414"/>
              <a:gd name="connsiteX3" fmla="*/ 297739 w 1330036"/>
              <a:gd name="connsiteY3" fmla="*/ 795414 h 795414"/>
              <a:gd name="connsiteX4" fmla="*/ 0 w 1330036"/>
              <a:gd name="connsiteY4" fmla="*/ 178059 h 79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0036" h="795414">
                <a:moveTo>
                  <a:pt x="665018" y="0"/>
                </a:moveTo>
                <a:cubicBezTo>
                  <a:pt x="1032298" y="0"/>
                  <a:pt x="1330037" y="178059"/>
                  <a:pt x="1330036" y="397707"/>
                </a:cubicBezTo>
                <a:cubicBezTo>
                  <a:pt x="1330037" y="617354"/>
                  <a:pt x="1032298" y="795414"/>
                  <a:pt x="665018" y="795414"/>
                </a:cubicBezTo>
                <a:cubicBezTo>
                  <a:pt x="297739" y="795414"/>
                  <a:pt x="0" y="617354"/>
                  <a:pt x="0" y="397707"/>
                </a:cubicBezTo>
                <a:cubicBezTo>
                  <a:pt x="0" y="178059"/>
                  <a:pt x="297739" y="0"/>
                  <a:pt x="665018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47625">
            <a:solidFill>
              <a:srgbClr val="C72727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文本5"/>
          <p:cNvSpPr txBox="1"/>
          <p:nvPr/>
        </p:nvSpPr>
        <p:spPr>
          <a:xfrm>
            <a:off x="4309745" y="2355215"/>
            <a:ext cx="3386455" cy="6248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1" i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喧嚣扰攘的尘世</a:t>
            </a:r>
            <a:endParaRPr lang="zh-CN" altLang="en-US" sz="3000" b="1" i="0">
              <a:solidFill>
                <a:srgbClr val="FF0000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形状5"/>
          <p:cNvSpPr txBox="1"/>
          <p:nvPr/>
        </p:nvSpPr>
        <p:spPr>
          <a:xfrm>
            <a:off x="339090" y="4625975"/>
            <a:ext cx="9430385" cy="798195"/>
          </a:xfrm>
          <a:custGeom>
            <a:avLst/>
            <a:gdLst>
              <a:gd name="connsiteX0" fmla="*/ 171688 w 8566999"/>
              <a:gd name="connsiteY0" fmla="*/ 0 h 1030126"/>
              <a:gd name="connsiteX1" fmla="*/ 8395311 w 8566999"/>
              <a:gd name="connsiteY1" fmla="*/ 0 h 1030126"/>
              <a:gd name="connsiteX2" fmla="*/ 8440846 w 8566999"/>
              <a:gd name="connsiteY2" fmla="*/ 0 h 1030126"/>
              <a:gd name="connsiteX3" fmla="*/ 8548911 w 8566999"/>
              <a:gd name="connsiteY3" fmla="*/ 82484 h 1030126"/>
              <a:gd name="connsiteX4" fmla="*/ 8566999 w 8566999"/>
              <a:gd name="connsiteY4" fmla="*/ 858439 h 1030126"/>
              <a:gd name="connsiteX5" fmla="*/ 8567000 w 8566999"/>
              <a:gd name="connsiteY5" fmla="*/ 903973 h 1030126"/>
              <a:gd name="connsiteX6" fmla="*/ 8484516 w 8566999"/>
              <a:gd name="connsiteY6" fmla="*/ 1012038 h 1030126"/>
              <a:gd name="connsiteX7" fmla="*/ 171688 w 8566999"/>
              <a:gd name="connsiteY7" fmla="*/ 1030126 h 1030126"/>
              <a:gd name="connsiteX8" fmla="*/ 76867 w 8566999"/>
              <a:gd name="connsiteY8" fmla="*/ 1030126 h 1030126"/>
              <a:gd name="connsiteX9" fmla="*/ 0 w 8566999"/>
              <a:gd name="connsiteY9" fmla="*/ 171688 h 1030126"/>
              <a:gd name="connsiteX10" fmla="*/ 0 w 8566999"/>
              <a:gd name="connsiteY10" fmla="*/ 76867 h 1030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66999" h="1030126">
                <a:moveTo>
                  <a:pt x="171688" y="0"/>
                </a:moveTo>
                <a:lnTo>
                  <a:pt x="8395311" y="0"/>
                </a:lnTo>
                <a:cubicBezTo>
                  <a:pt x="8440846" y="0"/>
                  <a:pt x="8484516" y="18088"/>
                  <a:pt x="8516713" y="50286"/>
                </a:cubicBezTo>
                <a:cubicBezTo>
                  <a:pt x="8548911" y="82484"/>
                  <a:pt x="8567000" y="126153"/>
                  <a:pt x="8566999" y="171688"/>
                </a:cubicBezTo>
                <a:lnTo>
                  <a:pt x="8566999" y="858439"/>
                </a:lnTo>
                <a:cubicBezTo>
                  <a:pt x="8567000" y="903973"/>
                  <a:pt x="8548911" y="947642"/>
                  <a:pt x="8516713" y="979840"/>
                </a:cubicBezTo>
                <a:cubicBezTo>
                  <a:pt x="8484516" y="1012038"/>
                  <a:pt x="8440846" y="1030126"/>
                  <a:pt x="8395311" y="1030126"/>
                </a:cubicBezTo>
                <a:lnTo>
                  <a:pt x="171688" y="1030126"/>
                </a:lnTo>
                <a:cubicBezTo>
                  <a:pt x="76867" y="1030126"/>
                  <a:pt x="0" y="953259"/>
                  <a:pt x="0" y="858439"/>
                </a:cubicBezTo>
                <a:lnTo>
                  <a:pt x="0" y="171688"/>
                </a:lnTo>
                <a:cubicBezTo>
                  <a:pt x="0" y="76867"/>
                  <a:pt x="76867" y="0"/>
                  <a:pt x="171688" y="0"/>
                </a:cubicBezTo>
                <a:close/>
              </a:path>
            </a:pathLst>
          </a:custGeom>
          <a:solidFill>
            <a:srgbClr val="79AEF3">
              <a:alpha val="100000"/>
            </a:srgbClr>
          </a:solidFill>
          <a:ln w="476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l"/>
            <a:r>
              <a:rPr lang="zh-CN" altLang="en-US" sz="3200" b="0" i="0">
                <a:solidFill>
                  <a:srgbClr val="FFFFFF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</a:rPr>
              <a:t>在喧嚣扰攘的尘世建造房舍，却听不到车马的喧闹。</a:t>
            </a:r>
            <a:endParaRPr lang="zh-CN" altLang="en-US" sz="3200" b="0" i="0">
              <a:solidFill>
                <a:srgbClr val="FFFFFF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0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3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4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7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8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20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ZjM1MDU3MjRkMGIzNjliNDRhNmZhZDFlNDFkYmY5MmUifQ=="/>
</p:tagLst>
</file>

<file path=ppt/tags/tag3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4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5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6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7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8.xml><?xml version="1.0" encoding="utf-8"?>
<p:tagLst xmlns:p="http://schemas.openxmlformats.org/presentationml/2006/main">
  <p:tag name="KSO_WM_DIAGRAM_VIRTUALLY_FRAME" val="{&quot;height&quot;:301.0789763779527,&quot;left&quot;:10.654488188976377,&quot;top&quot;:17.04748031496063,&quot;width&quot;:823.9955118110236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2054</Words>
  <Application>WPS 演示</Application>
  <PresentationFormat>宽屏</PresentationFormat>
  <Paragraphs>205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楷体</vt:lpstr>
      <vt:lpstr>黑体</vt:lpstr>
      <vt:lpstr>方正苏新诗柳楷简体</vt:lpstr>
      <vt:lpstr>方正楷体_GBK</vt:lpstr>
      <vt:lpstr>微软雅黑</vt:lpstr>
      <vt:lpstr>Times New Roman</vt:lpstr>
      <vt:lpstr>SimSun-ExtB</vt:lpstr>
      <vt:lpstr>华文楷体</vt:lpstr>
      <vt:lpstr>Times New Roman</vt:lpstr>
      <vt:lpstr>PMingLiU-ExtB</vt:lpstr>
      <vt:lpstr>等线</vt:lpstr>
      <vt:lpstr>Arial Unicode MS</vt:lpstr>
      <vt:lpstr>Calibri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八年级语文上册古诗《饮酒》（其五） 课件</dc:title>
  <dc:creator>seewo_4740</dc:creator>
  <cp:lastModifiedBy>黄红政</cp:lastModifiedBy>
  <cp:revision>10</cp:revision>
  <dcterms:created xsi:type="dcterms:W3CDTF">2024-11-12T04:50:00Z</dcterms:created>
  <dcterms:modified xsi:type="dcterms:W3CDTF">2024-11-25T04:18:55Z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5.2.4.8298</vt:lpwstr>
  </property>
  <property fmtid="{D5CDD505-2E9C-101B-9397-08002B2CF9AE}" pid="4" name="EasiNoteAuthor">
    <vt:lpwstr>uwntypoqpkqxvtklrmqtnh3q14566761</vt:lpwstr>
  </property>
  <property fmtid="{D5CDD505-2E9C-101B-9397-08002B2CF9AE}" pid="5" name="EasiNoteCoursewareInfo">
    <vt:lpwstr>09b71c2e-286c-4062-b81d-55000d21b444:30</vt:lpwstr>
  </property>
  <property fmtid="{D5CDD505-2E9C-101B-9397-08002B2CF9AE}" pid="6" name="EasiNoteDocumentName">
    <vt:lpwstr>八年级语文上册古诗《饮酒》（其五） 课件</vt:lpwstr>
  </property>
  <property fmtid="{D5CDD505-2E9C-101B-9397-08002B2CF9AE}" pid="7" name="EasiNoteUpstreamCoursewareInfo_0">
    <vt:lpwstr>09b71c2e-286c-4062-b81d-55000d21b444</vt:lpwstr>
  </property>
  <property fmtid="{D5CDD505-2E9C-101B-9397-08002B2CF9AE}" pid="8" name="ICV">
    <vt:lpwstr>78A80CA0306D4CED95D1DE03290B3B36_13</vt:lpwstr>
  </property>
  <property fmtid="{D5CDD505-2E9C-101B-9397-08002B2CF9AE}" pid="9" name="KSOProductBuildVer">
    <vt:lpwstr>2052-12.1.0.18912</vt:lpwstr>
  </property>
</Properties>
</file>