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10" r:id="rId3"/>
    <p:sldId id="442" r:id="rId4"/>
    <p:sldId id="1283" r:id="rId5"/>
    <p:sldId id="1442" r:id="rId6"/>
    <p:sldId id="1298" r:id="rId7"/>
    <p:sldId id="1299" r:id="rId8"/>
    <p:sldId id="1287" r:id="rId9"/>
    <p:sldId id="1443" r:id="rId10"/>
    <p:sldId id="1291" r:id="rId11"/>
    <p:sldId id="1444" r:id="rId12"/>
    <p:sldId id="1286" r:id="rId13"/>
    <p:sldId id="1295" r:id="rId14"/>
    <p:sldId id="1445" r:id="rId15"/>
    <p:sldId id="444" r:id="rId16"/>
    <p:sldId id="695" r:id="rId17"/>
    <p:sldId id="1045" r:id="rId18"/>
    <p:sldId id="1446" r:id="rId19"/>
    <p:sldId id="1311" r:id="rId20"/>
    <p:sldId id="1312" r:id="rId21"/>
    <p:sldId id="1313" r:id="rId22"/>
    <p:sldId id="1447" r:id="rId23"/>
    <p:sldId id="1539" r:id="rId24"/>
    <p:sldId id="1541" r:id="rId25"/>
    <p:sldId id="1543" r:id="rId26"/>
    <p:sldId id="1542" r:id="rId27"/>
    <p:sldId id="1544" r:id="rId28"/>
    <p:sldId id="1545" r:id="rId29"/>
    <p:sldId id="1546" r:id="rId30"/>
    <p:sldId id="1629" r:id="rId31"/>
    <p:sldId id="1630" r:id="rId32"/>
    <p:sldId id="1631" r:id="rId33"/>
    <p:sldId id="1679" r:id="rId34"/>
    <p:sldId id="1540" r:id="rId35"/>
    <p:sldId id="1680" r:id="rId36"/>
    <p:sldId id="1681" r:id="rId37"/>
    <p:sldId id="1682" r:id="rId38"/>
    <p:sldId id="1683" r:id="rId39"/>
    <p:sldId id="1684" r:id="rId40"/>
    <p:sldId id="1685" r:id="rId41"/>
    <p:sldId id="456" r:id="rId42"/>
    <p:sldId id="1686" r:id="rId43"/>
    <p:sldId id="458" r:id="rId44"/>
    <p:sldId id="1687" r:id="rId45"/>
    <p:sldId id="1688" r:id="rId46"/>
    <p:sldId id="1428" r:id="rId47"/>
    <p:sldId id="1689" r:id="rId48"/>
    <p:sldId id="1690" r:id="rId49"/>
    <p:sldId id="1691" r:id="rId50"/>
    <p:sldId id="1692" r:id="rId51"/>
    <p:sldId id="1693" r:id="rId52"/>
    <p:sldId id="700" r:id="rId53"/>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4" d="100"/>
          <a:sy n="114" d="100"/>
        </p:scale>
        <p:origin x="-546" y="-108"/>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tags" Target="tags/tag1.xml" /><Relationship Id="rId55" Type="http://schemas.openxmlformats.org/officeDocument/2006/relationships/presProps" Target="presProps.xml" /><Relationship Id="rId56" Type="http://schemas.openxmlformats.org/officeDocument/2006/relationships/viewProps" Target="viewProps.xml" /><Relationship Id="rId57" Type="http://schemas.openxmlformats.org/officeDocument/2006/relationships/theme" Target="theme/theme1.xml" /><Relationship Id="rId58"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201007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type="title">
  <p:cSld name="标题幻灯片">
    <p:bg>
      <p:bgPr>
        <a:solidFill>
          <a:schemeClr val="bg1">
            <a:alpha val="100000"/>
          </a:schemeClr>
        </a:solidFill>
        <a:effectLst/>
      </p:bgPr>
    </p:bg>
    <p:spTree>
      <p:nvGrpSpPr>
        <p:cNvPr id="1" name=""/>
        <p:cNvGrpSpPr/>
        <p:nvPr/>
      </p:nvGrpSpPr>
      <p:grpSpPr>
        <a:xfrm>
          <a:off x="0" y="0"/>
          <a:ext cx="0" cy="0"/>
        </a:xfrm>
      </p:grpSpPr>
      <p:pic>
        <p:nvPicPr>
          <p:cNvPr id="2050" name="Picture 2"/>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2051" name="标题 2050"/>
          <p:cNvSpPr>
            <a:spLocks noGrp="1"/>
          </p:cNvSpPr>
          <p:nvPr>
            <p:ph type="ctrTitle"/>
          </p:nvPr>
        </p:nvSpPr>
        <p:spPr>
          <a:xfrm>
            <a:off x="912284" y="1196975"/>
            <a:ext cx="10363200" cy="1082675"/>
          </a:xfrm>
          <a:prstGeom prst="rect">
            <a:avLst/>
          </a:prstGeom>
          <a:noFill/>
          <a:ln w="9525">
            <a:noFill/>
          </a:ln>
        </p:spPr>
        <p:txBody>
          <a:bodyPr anchor="ctr"/>
          <a:lstStyle>
            <a:lvl1pPr lvl="0" algn="l">
              <a:defRPr/>
            </a:lvl1pPr>
          </a:lstStyle>
          <a:p>
            <a:pPr lvl="0"/>
            <a:r>
              <a:rPr lang="zh-CN" altLang="en-US"/>
              <a:t>单击此处编辑母版标题样式</a:t>
            </a:r>
          </a:p>
        </p:txBody>
      </p:sp>
      <p:sp>
        <p:nvSpPr>
          <p:cNvPr id="2052" name="副标题 2051"/>
          <p:cNvSpPr>
            <a:spLocks noGrp="1"/>
          </p:cNvSpPr>
          <p:nvPr>
            <p:ph type="subTitle" idx="1"/>
          </p:nvPr>
        </p:nvSpPr>
        <p:spPr>
          <a:xfrm>
            <a:off x="910167" y="2422525"/>
            <a:ext cx="10369551" cy="1752600"/>
          </a:xfrm>
          <a:prstGeom prst="rect">
            <a:avLst/>
          </a:prstGeom>
          <a:noFill/>
          <a:ln w="9525">
            <a:noFill/>
          </a:ln>
        </p:spPr>
        <p:txBody>
          <a:bodyPr anchor="t"/>
          <a:lstStyle>
            <a:lvl1pPr marL="0" lvl="0" indent="0" algn="l">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p>
        </p:txBody>
      </p:sp>
      <p:sp>
        <p:nvSpPr>
          <p:cNvPr id="2053" name="日期占位符 2052"/>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fld id="{760FBDFE-C587-4B4C-A407-44438C67B59E}" type="datetimeFigureOut">
              <a:rPr lang="zh-CN" altLang="en-US" smtClean="0"/>
              <a:t>2021/12/20</a:t>
            </a:fld>
            <a:endParaRPr lang="zh-CN" altLang="en-US"/>
          </a:p>
        </p:txBody>
      </p:sp>
      <p:sp>
        <p:nvSpPr>
          <p:cNvPr id="2054" name="页脚占位符 2053"/>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endParaRPr lang="zh-CN" altLang="en-US"/>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32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2021/12/20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2021/12/20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174750"/>
            <a:ext cx="5376672" cy="4953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5728" y="1174750"/>
            <a:ext cx="5376672" cy="4953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2021/12/20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t>2021/12/20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2021/12/20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2021/12/20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2.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alpha val="100000"/>
          </a:schemeClr>
        </a:solidFill>
        <a:effectLst/>
      </p:bgPr>
    </p:bg>
    <p:spTree>
      <p:nvGrpSpPr>
        <p:cNvPr id="1" name=""/>
        <p:cNvGrpSpPr/>
        <p:nvPr/>
      </p:nvGrpSpPr>
      <p:grpSpPr>
        <a:xfrm>
          <a:off x="0" y="0"/>
          <a:ext cx="0" cy="0"/>
        </a:xfrm>
      </p:grpSpPr>
      <p:pic>
        <p:nvPicPr>
          <p:cNvPr id="1026" name="Picture 2"/>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1027" name="标题 1026"/>
          <p:cNvSpPr>
            <a:spLocks noGrp="1"/>
          </p:cNvSpPr>
          <p:nvPr>
            <p:ph type="title"/>
          </p:nvPr>
        </p:nvSpPr>
        <p:spPr>
          <a:xfrm>
            <a:off x="609600" y="274638"/>
            <a:ext cx="10972800" cy="806450"/>
          </a:xfrm>
          <a:prstGeom prst="rect">
            <a:avLst/>
          </a:prstGeom>
          <a:noFill/>
          <a:ln w="9525">
            <a:noFill/>
          </a:ln>
        </p:spPr>
        <p:txBody>
          <a:bodyPr anchor="ctr"/>
          <a:lstStyle/>
          <a:p>
            <a:pPr lvl="0"/>
            <a:r>
              <a:rPr lang="zh-CN" altLang="en-US"/>
              <a:t>单击此处编辑母版标题样式</a:t>
            </a:r>
          </a:p>
        </p:txBody>
      </p:sp>
      <p:sp>
        <p:nvSpPr>
          <p:cNvPr id="1028" name="文本占位符 1027"/>
          <p:cNvSpPr>
            <a:spLocks noGrp="1"/>
          </p:cNvSpPr>
          <p:nvPr>
            <p:ph type="body" idx="1"/>
          </p:nvPr>
        </p:nvSpPr>
        <p:spPr>
          <a:xfrm>
            <a:off x="609600" y="1174750"/>
            <a:ext cx="10972800" cy="49530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9" name="日期占位符 1028"/>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fld id="{760FBDFE-C587-4B4C-A407-44438C67B59E}" type="datetimeFigureOut">
              <a:rPr lang="zh-CN" altLang="en-US" smtClean="0"/>
              <a:t>2021/12/20</a:t>
            </a:fld>
            <a:endParaRPr lang="zh-CN" altLang="en-US"/>
          </a:p>
        </p:txBody>
      </p:sp>
      <p:sp>
        <p:nvSpPr>
          <p:cNvPr id="1030" name="页脚占位符 1029"/>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zh-CN" altLang="en-US"/>
          </a:p>
        </p:txBody>
      </p:sp>
      <p:sp>
        <p:nvSpPr>
          <p:cNvPr id="1031" name="灯片编号占位符 1030"/>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49AE70B2-8BF9-45C0-BB95-33D1B9D3A85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05" name="Text Box 9"/>
          <p:cNvSpPr txBox="1">
            <a:spLocks noChangeArrowheads="1"/>
          </p:cNvSpPr>
          <p:nvPr/>
        </p:nvSpPr>
        <p:spPr bwMode="auto">
          <a:xfrm>
            <a:off x="1524000" y="2284730"/>
            <a:ext cx="9786620" cy="1753235"/>
          </a:xfrm>
          <a:prstGeom prst="rect">
            <a:avLst/>
          </a:prstGeom>
          <a:noFill/>
          <a:ln w="9525">
            <a:noFill/>
            <a:miter lim="800000"/>
          </a:ln>
          <a:effectLst/>
        </p:spPr>
        <p:txBody>
          <a:bodyPr wrap="square">
            <a:spAutoFit/>
          </a:bodyPr>
          <a:lstStyle/>
          <a:p>
            <a:pPr marR="0" algn="ctr" defTabSz="914400">
              <a:buClrTx/>
              <a:buSzTx/>
              <a:buFontTx/>
              <a:defRPr/>
            </a:pPr>
            <a:r>
              <a:rPr kumimoji="0" lang="zh-CN" altLang="en-US" sz="4800" b="1" kern="1200" cap="none" spc="-800" normalizeH="0" baseline="0" noProof="0">
                <a:solidFill>
                  <a:schemeClr val="accent2"/>
                </a:solidFill>
                <a:latin typeface="+mn-ea"/>
                <a:cs typeface="+mn-ea"/>
              </a:rPr>
              <a:t>文 言 文 复 习 </a:t>
            </a:r>
            <a:r>
              <a:rPr kumimoji="0" lang="en-US" altLang="zh-CN" sz="4800" b="1" kern="1200" cap="none" spc="-800" normalizeH="0" baseline="0" noProof="0">
                <a:solidFill>
                  <a:schemeClr val="accent2"/>
                </a:solidFill>
                <a:latin typeface="+mn-ea"/>
                <a:cs typeface="+mn-ea"/>
              </a:rPr>
              <a:t> </a:t>
            </a:r>
            <a:endParaRPr kumimoji="0" lang="zh-CN" altLang="en-US" sz="6000" b="1" kern="1200" cap="none" spc="-800" normalizeH="0" baseline="0" noProof="0">
              <a:solidFill>
                <a:schemeClr val="accent2"/>
              </a:solidFill>
              <a:latin typeface="+mn-ea"/>
              <a:cs typeface="+mn-ea"/>
            </a:endParaRPr>
          </a:p>
          <a:p>
            <a:pPr marR="0" algn="ctr" defTabSz="914400">
              <a:buClrTx/>
              <a:buSzTx/>
              <a:buFontTx/>
              <a:defRPr/>
            </a:pPr>
            <a:r>
              <a:rPr kumimoji="0" lang="zh-CN" altLang="en-US" sz="6000" b="1" kern="1200" cap="none" spc="-800" normalizeH="0" baseline="0" noProof="0">
                <a:solidFill>
                  <a:srgbClr val="FF0000"/>
                </a:solidFill>
                <a:latin typeface="黑体" panose="02010609060101010101" pitchFamily="49" charset="-122"/>
                <a:ea typeface="黑体" panose="02010609060101010101" pitchFamily="49" charset="-122"/>
                <a:cs typeface="+mn-cs"/>
              </a:rPr>
              <a:t>虚 词 推 断 六 技 法</a:t>
            </a:r>
            <a:endParaRPr kumimoji="0" lang="zh-CN" altLang="en-US" sz="6000" b="1" kern="1200" cap="none" spc="-800" normalizeH="0" baseline="0" noProof="0">
              <a:latin typeface="黑体" panose="02010609060101010101" pitchFamily="49" charset="-122"/>
              <a:ea typeface="黑体" panose="02010609060101010101" pitchFamily="49" charset="-122"/>
              <a:cs typeface="+mn-cs"/>
            </a:endParaRPr>
          </a:p>
        </p:txBody>
      </p:sp>
      <p:sp>
        <p:nvSpPr>
          <p:cNvPr id="2" name="Text Box 9"/>
          <p:cNvSpPr txBox="1">
            <a:spLocks noChangeArrowheads="1"/>
          </p:cNvSpPr>
          <p:nvPr/>
        </p:nvSpPr>
        <p:spPr bwMode="auto">
          <a:xfrm>
            <a:off x="322580" y="220345"/>
            <a:ext cx="4727575" cy="1014730"/>
          </a:xfrm>
          <a:prstGeom prst="rect">
            <a:avLst/>
          </a:prstGeom>
          <a:noFill/>
          <a:ln w="9525">
            <a:noFill/>
            <a:miter lim="800000"/>
          </a:ln>
          <a:effectLst/>
        </p:spPr>
        <p:txBody>
          <a:bodyPr wrap="square">
            <a:spAutoFit/>
          </a:bodyPr>
          <a:lstStyle/>
          <a:p>
            <a:pPr marR="0" algn="l" defTabSz="914400">
              <a:lnSpc>
                <a:spcPct val="100000"/>
              </a:lnSpc>
              <a:spcBef>
                <a:spcPct val="0"/>
              </a:spcBef>
              <a:spcAft>
                <a:spcPct val="0"/>
              </a:spcAft>
              <a:buClrTx/>
              <a:buSzTx/>
              <a:buFontTx/>
              <a:defRPr/>
            </a:pPr>
            <a:r>
              <a:rPr kumimoji="0" lang="en-US" sz="2400" b="1" kern="1200" cap="none" spc="-800" normalizeH="0" baseline="0" noProof="0">
                <a:solidFill>
                  <a:schemeClr val="accent2"/>
                </a:solidFill>
                <a:latin typeface="+mn-ea"/>
                <a:cs typeface="+mn-ea"/>
              </a:rPr>
              <a:t>2  0  2  2   </a:t>
            </a:r>
            <a:r>
              <a:rPr kumimoji="0" lang="zh-CN" altLang="en-US" sz="2400" b="1" kern="1200" cap="none" spc="-800" normalizeH="0" baseline="0" noProof="0">
                <a:solidFill>
                  <a:schemeClr val="accent2"/>
                </a:solidFill>
                <a:latin typeface="+mn-ea"/>
                <a:cs typeface="+mn-ea"/>
              </a:rPr>
              <a:t>高  考  一  轮  复  习</a:t>
            </a:r>
            <a:r>
              <a:rPr kumimoji="0" lang="zh-CN" altLang="en-US" sz="4400" b="1" kern="1200" cap="none" spc="-800" normalizeH="0" baseline="0" noProof="0">
                <a:solidFill>
                  <a:schemeClr val="accent2"/>
                </a:solidFill>
                <a:latin typeface="黑体" panose="02010609060101010101" pitchFamily="49" charset="-122"/>
                <a:ea typeface="黑体" panose="02010609060101010101" pitchFamily="49" charset="-122"/>
                <a:cs typeface="+mn-cs"/>
              </a:rPr>
              <a:t> </a:t>
            </a:r>
            <a:r>
              <a:rPr kumimoji="0" lang="zh-CN" altLang="en-US" sz="6000" b="1" kern="1200" cap="none" spc="-800" normalizeH="0" baseline="0" noProof="0">
                <a:solidFill>
                  <a:schemeClr val="accent2"/>
                </a:solidFill>
                <a:latin typeface="黑体" panose="02010609060101010101" pitchFamily="49" charset="-122"/>
                <a:ea typeface="黑体" panose="02010609060101010101" pitchFamily="49" charset="-122"/>
                <a:cs typeface="+mn-cs"/>
              </a:rPr>
              <a:t> </a:t>
            </a:r>
            <a:endParaRPr kumimoji="0" lang="zh-CN" altLang="en-US" sz="6000" b="1" kern="1200" cap="none" spc="-800" normalizeH="0" baseline="0" noProof="0">
              <a:latin typeface="黑体" panose="02010609060101010101" pitchFamily="49" charset="-122"/>
              <a:ea typeface="黑体" panose="02010609060101010101" pitchFamily="49" charset="-122"/>
              <a:cs typeface="+mn-cs"/>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01320" y="1226820"/>
            <a:ext cx="11389995" cy="1974215"/>
          </a:xfrm>
          <a:prstGeom prst="rect">
            <a:avLst/>
          </a:prstGeom>
          <a:noFill/>
          <a:ln w="9525">
            <a:noFill/>
          </a:ln>
        </p:spPr>
        <p:txBody>
          <a:bodyPr wrap="square">
            <a:spAutoFit/>
          </a:bodyPr>
          <a:lstStyle/>
          <a:p>
            <a:pPr indent="0"/>
            <a:r>
              <a:rPr sz="2400">
                <a:latin typeface="楷体" panose="02010609060101010101" charset="-122"/>
                <a:ea typeface="楷体" panose="02010609060101010101" charset="-122"/>
              </a:rPr>
              <a:t>者一覆奏而已。上尝与侍臣论狱。魏征曰：“炀帝时尝有盗发，帝令於士澄捕之，少涉疑似，皆拷讯取服，凡二千余人，帝悉令斩之。大理丞张元济怪其多，试寻其状，内五人尝为盗，余皆平民，意不敢执奏，尽杀之。”上曰：“此岂唯炀帝无道，其臣亦不尽忠。君臣如此，何得不亡？公等宜戒之。”</a:t>
            </a:r>
          </a:p>
          <a:p>
            <a:pPr indent="0" algn="l">
              <a:lnSpc>
                <a:spcPct val="110000"/>
              </a:lnSpc>
            </a:pPr>
            <a:r>
              <a:rPr sz="2400">
                <a:latin typeface="楷体" panose="02010609060101010101" charset="-122"/>
                <a:ea typeface="楷体" panose="02010609060101010101" charset="-122"/>
              </a:rPr>
              <a:t>            </a:t>
            </a:r>
            <a:r>
              <a:rPr sz="2400">
                <a:latin typeface="宋体" panose="02010600030101010101" pitchFamily="2" charset="-122"/>
                <a:ea typeface="宋体" panose="02010600030101010101" pitchFamily="2" charset="-122"/>
                <a:cs typeface="宋体" panose="02010600030101010101" pitchFamily="2" charset="-122"/>
              </a:rPr>
              <a:t>  （节选自《通鉴纪事本末·贞观君臣论治》）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58445" y="1217295"/>
            <a:ext cx="11675110" cy="4225925"/>
          </a:xfrm>
          <a:prstGeom prst="rect">
            <a:avLst/>
          </a:prstGeom>
          <a:noFill/>
          <a:ln w="9525">
            <a:noFill/>
          </a:ln>
        </p:spPr>
        <p:txBody>
          <a:bodyPr wrap="square">
            <a:spAutoFit/>
          </a:bodyPr>
          <a:lstStyle/>
          <a:p>
            <a:pPr indent="0">
              <a:lnSpc>
                <a:spcPct val="120000"/>
              </a:lnSpc>
            </a:pPr>
            <a:r>
              <a:rPr sz="2800" b="1">
                <a:latin typeface="+mj-ea"/>
                <a:ea typeface="+mj-ea"/>
                <a:cs typeface="+mj-ea"/>
              </a:rPr>
              <a:t>13.把文中画横线的句子翻译成现代汉语。（10分）</a:t>
            </a:r>
          </a:p>
          <a:p>
            <a:pPr indent="0">
              <a:lnSpc>
                <a:spcPct val="120000"/>
              </a:lnSpc>
            </a:pPr>
            <a:r>
              <a:rPr sz="2800">
                <a:latin typeface="宋体" panose="02010600030101010101" pitchFamily="2" charset="-122"/>
                <a:ea typeface="宋体" panose="02010600030101010101" pitchFamily="2" charset="-122"/>
                <a:cs typeface="宋体" panose="02010600030101010101" pitchFamily="2" charset="-122"/>
              </a:rPr>
              <a:t>(1)</a:t>
            </a:r>
            <a:r>
              <a:rPr sz="2800">
                <a:solidFill>
                  <a:srgbClr val="0C17F0"/>
                </a:solidFill>
                <a:latin typeface="宋体" panose="02010600030101010101" pitchFamily="2" charset="-122"/>
                <a:ea typeface="宋体" panose="02010600030101010101" pitchFamily="2" charset="-122"/>
                <a:cs typeface="宋体" panose="02010600030101010101" pitchFamily="2" charset="-122"/>
              </a:rPr>
              <a:t>而既</a:t>
            </a:r>
            <a:r>
              <a:rPr sz="2800">
                <a:latin typeface="宋体" panose="02010600030101010101" pitchFamily="2" charset="-122"/>
                <a:ea typeface="宋体" panose="02010600030101010101" pitchFamily="2" charset="-122"/>
                <a:cs typeface="宋体" panose="02010600030101010101" pitchFamily="2" charset="-122"/>
              </a:rPr>
              <a:t>知</a:t>
            </a:r>
            <a:r>
              <a:rPr sz="2800">
                <a:solidFill>
                  <a:srgbClr val="0C17F0"/>
                </a:solidFill>
                <a:latin typeface="宋体" panose="02010600030101010101" pitchFamily="2" charset="-122"/>
                <a:ea typeface="宋体" panose="02010600030101010101" pitchFamily="2" charset="-122"/>
                <a:cs typeface="宋体" panose="02010600030101010101" pitchFamily="2" charset="-122"/>
              </a:rPr>
              <a:t>其</a:t>
            </a:r>
            <a:r>
              <a:rPr sz="2800">
                <a:latin typeface="宋体" panose="02010600030101010101" pitchFamily="2" charset="-122"/>
                <a:ea typeface="宋体" panose="02010600030101010101" pitchFamily="2" charset="-122"/>
                <a:cs typeface="宋体" panose="02010600030101010101" pitchFamily="2" charset="-122"/>
              </a:rPr>
              <a:t>不可，复断</a:t>
            </a:r>
            <a:r>
              <a:rPr sz="2800">
                <a:solidFill>
                  <a:srgbClr val="0C17F0"/>
                </a:solidFill>
                <a:latin typeface="宋体" panose="02010600030101010101" pitchFamily="2" charset="-122"/>
                <a:ea typeface="宋体" panose="02010600030101010101" pitchFamily="2" charset="-122"/>
                <a:cs typeface="宋体" panose="02010600030101010101" pitchFamily="2" charset="-122"/>
              </a:rPr>
              <a:t>之以</a:t>
            </a:r>
            <a:r>
              <a:rPr sz="2800">
                <a:latin typeface="宋体" panose="02010600030101010101" pitchFamily="2" charset="-122"/>
                <a:ea typeface="宋体" panose="02010600030101010101" pitchFamily="2" charset="-122"/>
                <a:cs typeface="宋体" panose="02010600030101010101" pitchFamily="2" charset="-122"/>
              </a:rPr>
              <a:t>法，此</a:t>
            </a:r>
            <a:r>
              <a:rPr sz="2800">
                <a:solidFill>
                  <a:srgbClr val="0C17F0"/>
                </a:solidFill>
                <a:latin typeface="宋体" panose="02010600030101010101" pitchFamily="2" charset="-122"/>
                <a:ea typeface="宋体" panose="02010600030101010101" pitchFamily="2" charset="-122"/>
                <a:cs typeface="宋体" panose="02010600030101010101" pitchFamily="2" charset="-122"/>
              </a:rPr>
              <a:t>乃</a:t>
            </a:r>
            <a:r>
              <a:rPr sz="2800">
                <a:latin typeface="宋体" panose="02010600030101010101" pitchFamily="2" charset="-122"/>
                <a:ea typeface="宋体" panose="02010600030101010101" pitchFamily="2" charset="-122"/>
                <a:cs typeface="宋体" panose="02010600030101010101" pitchFamily="2" charset="-122"/>
              </a:rPr>
              <a:t>思小意</a:t>
            </a:r>
            <a:r>
              <a:rPr sz="2800">
                <a:solidFill>
                  <a:srgbClr val="0C17F0"/>
                </a:solidFill>
                <a:latin typeface="宋体" panose="02010600030101010101" pitchFamily="2" charset="-122"/>
                <a:ea typeface="宋体" panose="02010600030101010101" pitchFamily="2" charset="-122"/>
                <a:cs typeface="宋体" panose="02010600030101010101" pitchFamily="2" charset="-122"/>
              </a:rPr>
              <a:t>而</a:t>
            </a:r>
            <a:r>
              <a:rPr sz="2800">
                <a:latin typeface="宋体" panose="02010600030101010101" pitchFamily="2" charset="-122"/>
                <a:ea typeface="宋体" panose="02010600030101010101" pitchFamily="2" charset="-122"/>
                <a:cs typeface="宋体" panose="02010600030101010101" pitchFamily="2" charset="-122"/>
              </a:rPr>
              <a:t>存大信</a:t>
            </a:r>
            <a:r>
              <a:rPr sz="2800">
                <a:solidFill>
                  <a:srgbClr val="0C17F0"/>
                </a:solidFill>
                <a:latin typeface="宋体" panose="02010600030101010101" pitchFamily="2" charset="-122"/>
                <a:ea typeface="宋体" panose="02010600030101010101" pitchFamily="2" charset="-122"/>
                <a:cs typeface="宋体" panose="02010600030101010101" pitchFamily="2" charset="-122"/>
              </a:rPr>
              <a:t>也</a:t>
            </a:r>
            <a:r>
              <a:rPr sz="2800">
                <a:latin typeface="宋体" panose="02010600030101010101" pitchFamily="2" charset="-122"/>
                <a:ea typeface="宋体" panose="02010600030101010101" pitchFamily="2" charset="-122"/>
                <a:cs typeface="宋体" panose="02010600030101010101" pitchFamily="2" charset="-122"/>
              </a:rPr>
              <a:t>。</a:t>
            </a:r>
          </a:p>
          <a:p>
            <a:pPr indent="0">
              <a:lnSpc>
                <a:spcPct val="120000"/>
              </a:lnSpc>
            </a:pPr>
            <a:r>
              <a:rPr sz="2800">
                <a:latin typeface="宋体" panose="02010600030101010101" pitchFamily="2" charset="-122"/>
                <a:ea typeface="宋体" panose="02010600030101010101" pitchFamily="2" charset="-122"/>
                <a:cs typeface="宋体" panose="02010600030101010101" pitchFamily="2" charset="-122"/>
              </a:rPr>
              <a:t>(2)皆今门下覆视，有据法当死</a:t>
            </a:r>
            <a:r>
              <a:rPr sz="2800">
                <a:solidFill>
                  <a:srgbClr val="0C17F0"/>
                </a:solidFill>
                <a:latin typeface="宋体" panose="02010600030101010101" pitchFamily="2" charset="-122"/>
                <a:ea typeface="宋体" panose="02010600030101010101" pitchFamily="2" charset="-122"/>
                <a:cs typeface="宋体" panose="02010600030101010101" pitchFamily="2" charset="-122"/>
              </a:rPr>
              <a:t>而</a:t>
            </a:r>
            <a:r>
              <a:rPr sz="2800">
                <a:latin typeface="宋体" panose="02010600030101010101" pitchFamily="2" charset="-122"/>
                <a:ea typeface="宋体" panose="02010600030101010101" pitchFamily="2" charset="-122"/>
                <a:cs typeface="宋体" panose="02010600030101010101" pitchFamily="2" charset="-122"/>
              </a:rPr>
              <a:t>情可矜者，录状</a:t>
            </a:r>
            <a:r>
              <a:rPr sz="2800">
                <a:solidFill>
                  <a:srgbClr val="0C17F0"/>
                </a:solidFill>
                <a:latin typeface="宋体" panose="02010600030101010101" pitchFamily="2" charset="-122"/>
                <a:ea typeface="宋体" panose="02010600030101010101" pitchFamily="2" charset="-122"/>
                <a:cs typeface="宋体" panose="02010600030101010101" pitchFamily="2" charset="-122"/>
              </a:rPr>
              <a:t>以</a:t>
            </a:r>
            <a:r>
              <a:rPr sz="2800">
                <a:latin typeface="宋体" panose="02010600030101010101" pitchFamily="2" charset="-122"/>
                <a:ea typeface="宋体" panose="02010600030101010101" pitchFamily="2" charset="-122"/>
                <a:cs typeface="宋体" panose="02010600030101010101" pitchFamily="2" charset="-122"/>
              </a:rPr>
              <a:t>闻。</a:t>
            </a:r>
          </a:p>
          <a:p>
            <a:pPr indent="0">
              <a:lnSpc>
                <a:spcPct val="120000"/>
              </a:lnSpc>
            </a:pPr>
            <a:endParaRPr sz="2800" b="1">
              <a:latin typeface="+mj-ea"/>
              <a:ea typeface="+mj-ea"/>
              <a:cs typeface="+mj-ea"/>
            </a:endParaRPr>
          </a:p>
          <a:p>
            <a:pPr indent="0">
              <a:lnSpc>
                <a:spcPct val="120000"/>
              </a:lnSpc>
            </a:pPr>
            <a:r>
              <a:rPr lang="zh-CN" sz="2800">
                <a:latin typeface="+mj-ea"/>
                <a:ea typeface="+mj-ea"/>
                <a:cs typeface="+mj-ea"/>
                <a:sym typeface="+mn-ea"/>
              </a:rPr>
              <a:t>【</a:t>
            </a:r>
            <a:r>
              <a:rPr lang="zh-CN" sz="2800">
                <a:solidFill>
                  <a:srgbClr val="FF0000"/>
                </a:solidFill>
                <a:latin typeface="+mj-ea"/>
                <a:ea typeface="+mj-ea"/>
                <a:cs typeface="+mj-ea"/>
                <a:sym typeface="+mn-ea"/>
              </a:rPr>
              <a:t>答案</a:t>
            </a:r>
            <a:r>
              <a:rPr lang="zh-CN" sz="2800">
                <a:latin typeface="+mj-ea"/>
                <a:ea typeface="+mj-ea"/>
                <a:cs typeface="+mj-ea"/>
                <a:sym typeface="+mn-ea"/>
              </a:rPr>
              <a:t>】(1)但已经知道不能这样处置，再依法裁决，这是忍下了小的愤怒而保全了大信用啊。 </a:t>
            </a:r>
          </a:p>
          <a:p>
            <a:pPr indent="0">
              <a:lnSpc>
                <a:spcPct val="120000"/>
              </a:lnSpc>
            </a:pPr>
            <a:r>
              <a:rPr lang="zh-CN" sz="2800">
                <a:latin typeface="+mj-ea"/>
                <a:ea typeface="+mj-ea"/>
                <a:cs typeface="+mj-ea"/>
                <a:sym typeface="+mn-ea"/>
              </a:rPr>
              <a:t>(2)（这些规定）都让门下省复核查验，有依据法令应判死刑而情由值得怜悯的人，记录下情形上报朝廷。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edge">
                                      <p:cBhvr>
                                        <p:cTn id="7" dur="2000"/>
                                        <p:tgtEl>
                                          <p:spTgt spid="3">
                                            <p:txEl>
                                              <p:pRg st="4" end="4"/>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wedge">
                                      <p:cBhvr>
                                        <p:cTn id="10"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77495" y="257810"/>
            <a:ext cx="1165796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effectLst/>
                <a:uLnTx/>
                <a:uFillTx/>
                <a:latin typeface="+mn-ea"/>
                <a:cs typeface="+mn-ea"/>
                <a:sym typeface="+mn-ea"/>
              </a:rPr>
              <a:t>【文段翻译】</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b="1" noProof="0">
                <a:ln>
                  <a:noFill/>
                </a:ln>
                <a:effectLst/>
                <a:uLnTx/>
                <a:uFillTx/>
                <a:latin typeface="楷体" panose="02010609060101010101" charset="-122"/>
                <a:ea typeface="楷体" panose="02010609060101010101" charset="-122"/>
                <a:cs typeface="楷体" panose="02010609060101010101" charset="-122"/>
                <a:sym typeface="+mn-ea"/>
              </a:rPr>
              <a:t>    </a:t>
            </a: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戴胄为人忠诚清廉公平正直，提拔为大理寺少卿。皇上因为候选人大都对自己的做官资历造假，下令他们自首，不自首的人判处死刑。没过多久，有伪造做官资历的人被发现了，圣上想杀他。戴胄上奏说：“按照法律应当流放。”皇上愤怒地说：“你想遵守法律而让我说话不算话吗？”戴胄回答说：“下令的人只是因为一时的喜怒，而法律是国家用来向天下公布大信用的。陛下因为愤怒候选人的作假，所以想要杀他，然而既然已经知道不可以这样，交由法律处理，这正是忍耐小的愤怒保存大的信用。”皇上说：“你能够执行法律，我还有什么可担忧的呢？”戴胄经常就像这次一样宁肯使李世民发怒也要秉公执法，说出来的话语像不断涌出的泉水一样，而唐太宗全部都听从了他的建议，天下再也没有冤枉的案情了。鄃令裴仁轨私下使唤看门的人，皇上很愤怒，想要斩杀他。殿中侍御史长安李乾佑劝谏道：“法律，是陛下和天下人共同遵守的，不是陛下独有的。如今仁轨犯了轻罪却遭受极刑，臣担心其他人因此而慌乱，不知如何是好。”皇上听了很开心，免了仁轨的死罪，让乾佑担任侍御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67335" y="104775"/>
            <a:ext cx="11657965" cy="6862445"/>
          </a:xfrm>
          <a:prstGeom prst="rect">
            <a:avLst/>
          </a:prstGeom>
          <a:noFill/>
        </p:spPr>
        <p:txBody>
          <a:bodyPr wrap="square" rtlCol="0" anchor="t">
            <a:spAutoFit/>
          </a:bodyPr>
          <a:lstStyle/>
          <a:p>
            <a:pPr marL="0" marR="0" lvl="0" indent="0" algn="l" defTabSz="914400" rtl="0" eaLnBrk="1" fontAlgn="base" latinLnBrk="0" hangingPunct="1">
              <a:lnSpc>
                <a:spcPts val="33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一职。皇上对近侍大臣说：“我认为死刑极为重大，所以下令三次回奏，是打算深思熟虑的缘故。可是负责的官吏在片刻之间就完成三次回奏。另外，古代处决犯人，君主为此撤掉音乐演奏，减少膳食。我的宫庭里没有常设的音乐，然后常常为此而不吃酒肉，再者，百官断案，只依据法律条文，即使情理上有值得同情的，也不敢违法，这当中怎能完全没有冤枉的呢？”（贞观五年十二月）丁亥日，皇上下诏：“判决死刑犯，二天之内要五次回奏，在外地诸州的要三次覆奏。行刑的日子，主管膳食的不许上酒肉，内教坊和太常寺不许奏乐。（这些规定）都由门下省督察,有依据法律应当处死而情理上有值得同情的，记下情况上报朝廷。”因此而保全性命的（死囚）很多。五次回奏，是指处决前一二天（两次回奏），到处决当天还要三次回奏。只有犯恶逆罪（恶逆是十恶之一）的，只要一次回奏就行了。太宗曾跟近侍大臣讨论诉讼案件，魏征说：“隋炀帝时曾发生盗窃案，隋炀帝命令於士澄逮捕窃贼，稍微牵连是非难断的，全都拷打审讯迫使服罪，总共二千多人，隋炀帝下令全部处斩。大理寺丞张元济奇怪窃贼如此之多，试着查究他们的罪状，（得知）其中五人曾是盗贼，其余都是平民百姓；（可是）（张元济）最终没敢坚持（公道）奏报（真相），把所有人都杀掉了。”皇上说：“这岂只是隋炀帝无道，那些大臣也没有尽忠。君臣全都这样，怎么能够不灭亡！你们应该以此为鉴戒！”</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4114800" y="3075623"/>
            <a:ext cx="3962400" cy="70675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二、考点知识解读</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6045" y="1309370"/>
            <a:ext cx="4360545" cy="645160"/>
          </a:xfrm>
          <a:prstGeom prst="rect">
            <a:avLst/>
          </a:prstGeom>
          <a:noFill/>
        </p:spPr>
        <p:txBody>
          <a:bodyPr wrap="square">
            <a:spAutoFit/>
          </a:bodyPr>
          <a:lstStyle/>
          <a:p>
            <a:pPr marR="0" algn="ctr" defTabSz="914400">
              <a:buClrTx/>
              <a:buSzTx/>
              <a:buFontTx/>
              <a:defRPr/>
            </a:pPr>
            <a:r>
              <a:rPr kumimoji="0" lang="zh-CN" altLang="en-US" sz="3600" b="1" baseline="0" noProof="0">
                <a:solidFill>
                  <a:srgbClr val="FF0000"/>
                </a:solidFill>
                <a:uFillTx/>
                <a:latin typeface="微软雅黑" panose="020b0503020204020204" charset="-122"/>
                <a:ea typeface="微软雅黑" panose="020b0503020204020204" charset="-122"/>
                <a:cs typeface="+mn-cs"/>
              </a:rPr>
              <a:t>（一）句意分析法</a:t>
            </a:r>
          </a:p>
        </p:txBody>
      </p:sp>
      <p:sp>
        <p:nvSpPr>
          <p:cNvPr id="100" name="文本框 99"/>
          <p:cNvSpPr txBox="1"/>
          <p:nvPr/>
        </p:nvSpPr>
        <p:spPr>
          <a:xfrm>
            <a:off x="340360" y="2520315"/>
            <a:ext cx="11510645" cy="2330450"/>
          </a:xfrm>
          <a:prstGeom prst="rect">
            <a:avLst/>
          </a:prstGeom>
          <a:noFill/>
          <a:ln w="9525">
            <a:noFill/>
          </a:ln>
        </p:spPr>
        <p:txBody>
          <a:bodyPr wrap="square">
            <a:spAutoFit/>
          </a:bodyPr>
          <a:lstStyle/>
          <a:p>
            <a:pPr indent="0">
              <a:lnSpc>
                <a:spcPct val="130000"/>
              </a:lnSpc>
            </a:pPr>
            <a:r>
              <a:rPr 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根据句子的大意推断文言虚词在文中的意义和用法。如</a:t>
            </a:r>
            <a:r>
              <a:rPr lang="en-US" altLang="zh-CN" sz="2800">
                <a:latin typeface="楷体" panose="02010609060101010101" charset="-122"/>
                <a:ea typeface="楷体" panose="02010609060101010101" charset="-122"/>
                <a:cs typeface="楷体" panose="02010609060101010101" charset="-122"/>
              </a:rPr>
              <a:t>“</a:t>
            </a:r>
            <a:r>
              <a:rPr lang="zh-CN" altLang="en-US" sz="2800">
                <a:latin typeface="楷体" panose="02010609060101010101" charset="-122"/>
                <a:ea typeface="楷体" panose="02010609060101010101" charset="-122"/>
                <a:cs typeface="楷体" panose="02010609060101010101" charset="-122"/>
              </a:rPr>
              <a:t>积土成山，风雨焉</a:t>
            </a:r>
            <a:r>
              <a:rPr lang="en-US" altLang="zh-CN" sz="2800">
                <a:latin typeface="楷体" panose="02010609060101010101" charset="-122"/>
                <a:ea typeface="楷体" panose="02010609060101010101" charset="-122"/>
                <a:cs typeface="楷体" panose="02010609060101010101"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（《劝学》），句中的大意是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堆积土石成为高山，风雨（就会）在这里兴起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，由此确定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是兼词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于之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于此</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兴焉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在这里兴起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87020" y="478790"/>
            <a:ext cx="11673840" cy="6207125"/>
          </a:xfrm>
          <a:prstGeom prst="rect">
            <a:avLst/>
          </a:prstGeom>
          <a:noFill/>
          <a:ln w="9525">
            <a:noFill/>
          </a:ln>
        </p:spPr>
        <p:txBody>
          <a:bodyPr wrap="square">
            <a:spAutoFit/>
          </a:bodyPr>
          <a:lstStyle/>
          <a:p>
            <a:pPr indent="0">
              <a:lnSpc>
                <a:spcPct val="100000"/>
              </a:lnSpc>
            </a:pP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【牛刀小试】</a:t>
            </a: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r>
              <a:rPr lang="en-US" sz="2800">
                <a:latin typeface="宋体" panose="02010600030101010101" pitchFamily="2" charset="-122"/>
                <a:ea typeface="宋体" panose="02010600030101010101" pitchFamily="2" charset="-122"/>
                <a:cs typeface="宋体" panose="02010600030101010101" pitchFamily="2" charset="-122"/>
              </a:rPr>
              <a:t>1.</a:t>
            </a:r>
            <a:r>
              <a:rPr sz="2800">
                <a:latin typeface="宋体" panose="02010600030101010101" pitchFamily="2" charset="-122"/>
                <a:ea typeface="宋体" panose="02010600030101010101" pitchFamily="2" charset="-122"/>
                <a:cs typeface="宋体" panose="02010600030101010101" pitchFamily="2" charset="-122"/>
              </a:rPr>
              <a:t>翻译文中加横线的句子。(注意加点虚词的翻译) </a:t>
            </a:r>
          </a:p>
          <a:p>
            <a:pPr indent="0">
              <a:lnSpc>
                <a:spcPct val="120000"/>
              </a:lnSpc>
            </a:pPr>
            <a:r>
              <a:rPr sz="2800">
                <a:latin typeface="宋体" panose="02010600030101010101" pitchFamily="2" charset="-122"/>
                <a:ea typeface="宋体" panose="02010600030101010101" pitchFamily="2" charset="-122"/>
                <a:cs typeface="宋体" panose="02010600030101010101" pitchFamily="2" charset="-122"/>
              </a:rPr>
              <a:t>    </a:t>
            </a:r>
            <a:r>
              <a:rPr sz="2800" err="1">
                <a:latin typeface="楷体" panose="02010609060101010101" charset="-122"/>
                <a:ea typeface="楷体" panose="02010609060101010101" charset="-122"/>
                <a:cs typeface="宋体" panose="02010600030101010101" pitchFamily="2" charset="-122"/>
              </a:rPr>
              <a:t>崔璦字子玉，早孤，锐志好学，尽能传其父业。年十八游学，遂明天官、历数、《京房易传》，诸儒宗之。年四十余，始为郡吏。以事系东郡发干狱。</a:t>
            </a:r>
            <a:r>
              <a:rPr sz="2800" u="sng" err="1">
                <a:latin typeface="楷体" panose="02010609060101010101" charset="-122"/>
                <a:ea typeface="楷体" panose="02010609060101010101" charset="-122"/>
                <a:cs typeface="宋体" panose="02010600030101010101" pitchFamily="2" charset="-122"/>
              </a:rPr>
              <a:t>狱掾善为《礼》，瑗间考讯时，辄问以《礼》说。</a:t>
            </a:r>
            <a:r>
              <a:rPr sz="2800" err="1">
                <a:latin typeface="楷体" panose="02010609060101010101" charset="-122"/>
                <a:ea typeface="楷体" panose="02010609060101010101" charset="-122"/>
                <a:cs typeface="宋体" panose="02010600030101010101" pitchFamily="2" charset="-122"/>
              </a:rPr>
              <a:t>其专心好学，虽颠沛必于是。</a:t>
            </a:r>
            <a:r>
              <a:rPr sz="2800" u="sng" err="1">
                <a:latin typeface="楷体" panose="02010609060101010101" charset="-122"/>
                <a:ea typeface="楷体" panose="02010609060101010101" charset="-122"/>
                <a:cs typeface="宋体" panose="02010600030101010101" pitchFamily="2" charset="-122"/>
              </a:rPr>
              <a:t>后事释归家，为度辽将军邓遵所辟。</a:t>
            </a:r>
            <a:r>
              <a:rPr sz="2800" err="1">
                <a:latin typeface="楷体" panose="02010609060101010101" charset="-122"/>
                <a:ea typeface="楷体" panose="02010609060101010101" charset="-122"/>
                <a:cs typeface="宋体" panose="02010600030101010101" pitchFamily="2" charset="-122"/>
              </a:rPr>
              <a:t>居无何，遵被诛，瑗免归。</a:t>
            </a:r>
          </a:p>
          <a:p>
            <a:pPr indent="0" algn="r">
              <a:lnSpc>
                <a:spcPct val="120000"/>
              </a:lnSpc>
            </a:pPr>
            <a:r>
              <a:rPr sz="2800">
                <a:latin typeface="宋体" panose="02010600030101010101" pitchFamily="2" charset="-122"/>
                <a:ea typeface="宋体" panose="02010600030101010101" pitchFamily="2" charset="-122"/>
                <a:cs typeface="宋体" panose="02010600030101010101" pitchFamily="2" charset="-122"/>
              </a:rPr>
              <a:t>    (节选自《后汉书·崔瑷传》) </a:t>
            </a:r>
          </a:p>
          <a:p>
            <a:pPr indent="0">
              <a:lnSpc>
                <a:spcPct val="120000"/>
              </a:lnSpc>
            </a:pPr>
            <a:r>
              <a:rPr sz="2800">
                <a:latin typeface="宋体" panose="02010600030101010101" pitchFamily="2" charset="-122"/>
                <a:ea typeface="宋体" panose="02010600030101010101" pitchFamily="2" charset="-122"/>
                <a:cs typeface="宋体" panose="02010600030101010101" pitchFamily="2" charset="-122"/>
              </a:rPr>
              <a:t>(1)狱掾善为《礼》，瑗间考讯时，辄问以《礼》说。</a:t>
            </a:r>
          </a:p>
          <a:p>
            <a:pPr indent="0">
              <a:lnSpc>
                <a:spcPct val="120000"/>
              </a:lnSpc>
            </a:pPr>
            <a:r>
              <a:rPr sz="2800">
                <a:latin typeface="宋体" panose="02010600030101010101" pitchFamily="2" charset="-122"/>
                <a:ea typeface="宋体" panose="02010600030101010101" pitchFamily="2" charset="-122"/>
                <a:cs typeface="宋体" panose="02010600030101010101" pitchFamily="2" charset="-122"/>
              </a:rPr>
              <a:t>(2)后事释归家，为度辽将军邓遵所辟。</a:t>
            </a:r>
          </a:p>
          <a:p>
            <a:pPr indent="0">
              <a:lnSpc>
                <a:spcPct val="120000"/>
              </a:lnSpc>
            </a:pPr>
            <a:r>
              <a:rPr lang="en-US" altLang="zh-CN" sz="280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smtClean="0">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en-US" altLang="zh-CN" sz="280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800" smtClean="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1)此句中的“为”和“以”，根据句意“狱曹的属吏对《礼经》很有研究”和“常常拿《礼经》中的有关问题向狱曹的属吏请教”可</a:t>
            </a:r>
            <a:endParaRPr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59080" y="335915"/>
            <a:ext cx="11673840" cy="6251575"/>
          </a:xfrm>
          <a:prstGeom prst="rect">
            <a:avLst/>
          </a:prstGeom>
          <a:noFill/>
          <a:ln w="9525">
            <a:noFill/>
          </a:ln>
        </p:spPr>
        <p:txBody>
          <a:bodyPr wrap="square">
            <a:spAutoFit/>
          </a:bodyPr>
          <a:lstStyle/>
          <a:p>
            <a:pPr indent="0">
              <a:lnSpc>
                <a:spcPct val="110000"/>
              </a:lnSpc>
            </a:pPr>
            <a:r>
              <a:rPr sz="2800">
                <a:latin typeface="宋体" panose="02010600030101010101" pitchFamily="2" charset="-122"/>
                <a:ea typeface="宋体" panose="02010600030101010101" pitchFamily="2" charset="-122"/>
                <a:cs typeface="宋体" panose="02010600030101010101" pitchFamily="2" charset="-122"/>
              </a:rPr>
              <a:t>确定，分别为“研究”“介词，拿”。(2)根据句意“被度辽将军邓遵征召”可判断此句为被动句，“为”和“所”连用，表被动。</a:t>
            </a:r>
          </a:p>
          <a:p>
            <a:pPr indent="0">
              <a:lnSpc>
                <a:spcPct val="110000"/>
              </a:lnSpc>
            </a:pP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800" err="1">
                <a:solidFill>
                  <a:srgbClr val="FF0000"/>
                </a:solidFill>
                <a:latin typeface="宋体" panose="02010600030101010101" pitchFamily="2" charset="-122"/>
                <a:ea typeface="宋体" panose="02010600030101010101" pitchFamily="2" charset="-122"/>
                <a:cs typeface="宋体" panose="02010600030101010101" pitchFamily="2" charset="-122"/>
              </a:rPr>
              <a:t>答案</a:t>
            </a:r>
            <a:r>
              <a:rPr lang="zh-CN" sz="280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800" smtClean="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1)狱曹的属吏对《礼经》很有研究，崔瑗受审讯之余常常拿《礼经》中的有关问题向狱曹的属吏请教。</a:t>
            </a:r>
          </a:p>
          <a:p>
            <a:pPr indent="0">
              <a:lnSpc>
                <a:spcPct val="110000"/>
              </a:lnSpc>
            </a:pPr>
            <a:r>
              <a:rPr sz="2800">
                <a:latin typeface="宋体" panose="02010600030101010101" pitchFamily="2" charset="-122"/>
                <a:ea typeface="宋体" panose="02010600030101010101" pitchFamily="2" charset="-122"/>
                <a:cs typeface="宋体" panose="02010600030101010101" pitchFamily="2" charset="-122"/>
              </a:rPr>
              <a:t>(2)后来官司结案，崔瑗回到家乡，被度辽将军邓遵征召。</a:t>
            </a:r>
          </a:p>
          <a:p>
            <a:pPr indent="0">
              <a:lnSpc>
                <a:spcPct val="110000"/>
              </a:lnSpc>
            </a:pP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800" err="1">
                <a:solidFill>
                  <a:srgbClr val="FF0000"/>
                </a:solidFill>
                <a:latin typeface="宋体" panose="02010600030101010101" pitchFamily="2" charset="-122"/>
                <a:ea typeface="宋体" panose="02010600030101010101" pitchFamily="2" charset="-122"/>
                <a:cs typeface="宋体" panose="02010600030101010101" pitchFamily="2" charset="-122"/>
              </a:rPr>
              <a:t>参考译文】</a:t>
            </a:r>
            <a:r>
              <a:rPr sz="2800" err="1">
                <a:latin typeface="楷体" panose="02010609060101010101" charset="-122"/>
                <a:ea typeface="楷体" panose="02010609060101010101" charset="-122"/>
                <a:cs typeface="宋体" panose="02010600030101010101" pitchFamily="2" charset="-122"/>
              </a:rPr>
              <a:t>崔瑗字子玉，在他幼年时父亲去世，他立志专心求学，能够全部继承他父亲的学业。他十八岁时交游问学，于是通晓天文、历法、《京房易传》，诸多学者把他当作宗师。崔瑗在四十多岁时，才任郡衙的办事吏员。后来因事被关进东郡发干县的监狱。狱曹的属吏对《礼经》很有研究，崔瑗受审讯之余，常常拿《礼经》中的有关问题向狱曹的属吏请教。他专心好学，即使身处颠沛流离之境也一定像这样一心从事学问研究。后来官司结案，崔瑗回到家乡，被度辽将军邓遵征召。不久，邓遵被杀，崔瑗被免职而归。</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5410" y="1289685"/>
            <a:ext cx="4360545" cy="645160"/>
          </a:xfrm>
          <a:prstGeom prst="rect">
            <a:avLst/>
          </a:prstGeom>
          <a:noFill/>
        </p:spPr>
        <p:txBody>
          <a:bodyPr wrap="square">
            <a:spAutoFit/>
          </a:bodyPr>
          <a:lstStyle/>
          <a:p>
            <a:pPr marR="0" algn="ctr" defTabSz="914400">
              <a:buClrTx/>
              <a:buSzTx/>
              <a:buFontTx/>
              <a:defRPr/>
            </a:pPr>
            <a:r>
              <a:rPr kumimoji="0" lang="zh-CN" altLang="en-US" sz="3600" b="1" baseline="0" noProof="0">
                <a:solidFill>
                  <a:srgbClr val="FF0000"/>
                </a:solidFill>
                <a:uFillTx/>
                <a:latin typeface="微软雅黑" panose="020b0503020204020204" charset="-122"/>
                <a:ea typeface="微软雅黑" panose="020b0503020204020204" charset="-122"/>
                <a:cs typeface="+mn-cs"/>
              </a:rPr>
              <a:t>（二）语法辨析法</a:t>
            </a:r>
          </a:p>
        </p:txBody>
      </p:sp>
      <p:sp>
        <p:nvSpPr>
          <p:cNvPr id="100" name="文本框 99"/>
          <p:cNvSpPr txBox="1"/>
          <p:nvPr/>
        </p:nvSpPr>
        <p:spPr>
          <a:xfrm>
            <a:off x="340360" y="2458720"/>
            <a:ext cx="11510645" cy="3449955"/>
          </a:xfrm>
          <a:prstGeom prst="rect">
            <a:avLst/>
          </a:prstGeom>
          <a:noFill/>
          <a:ln w="9525">
            <a:noFill/>
          </a:ln>
        </p:spPr>
        <p:txBody>
          <a:bodyPr wrap="square">
            <a:spAutoFit/>
          </a:bodyPr>
          <a:lstStyle/>
          <a:p>
            <a:pPr indent="0">
              <a:lnSpc>
                <a:spcPct val="130000"/>
              </a:lnSpc>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语法辨析法，即通过分析句中的语法结构去理解虚词在句中的用法。如：“如今人方为刀俎，我为鱼肉，何辞为?”(《鸿门宴》)句中有三个“为”，前两句的主语分别是“人”和“我”，宾语分别是“刀俎”和“鱼肉”，故前两个“为”应为谓语动词，译为“是”；末句中的“何辞”即“辞何”，是个动宾结构，主语承前省略，可见句末的“为”是表疑问的语气词，不表示实在意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3520" y="1050290"/>
            <a:ext cx="11745595" cy="5303520"/>
          </a:xfrm>
          <a:prstGeom prst="rect">
            <a:avLst/>
          </a:prstGeom>
          <a:noFill/>
          <a:ln w="9525">
            <a:noFill/>
          </a:ln>
        </p:spPr>
        <p:txBody>
          <a:bodyPr wrap="square">
            <a:spAutoFit/>
          </a:bodyPr>
          <a:lstStyle/>
          <a:p>
            <a:pPr indent="0">
              <a:lnSpc>
                <a:spcPct val="110000"/>
              </a:lnSpc>
              <a:spcBef>
                <a:spcPct val="0"/>
              </a:spcBef>
              <a:spcAft>
                <a:spcPct val="0"/>
              </a:spcAft>
            </a:pPr>
            <a:r>
              <a:rPr sz="2800" b="1">
                <a:latin typeface="宋体" panose="02010600030101010101" pitchFamily="2" charset="-122"/>
                <a:ea typeface="宋体" panose="02010600030101010101" pitchFamily="2" charset="-122"/>
                <a:cs typeface="宋体" panose="02010600030101010101" pitchFamily="2" charset="-122"/>
              </a:rPr>
              <a:t>2</a:t>
            </a:r>
            <a:r>
              <a:rPr lang="en-US" sz="2800" b="1">
                <a:latin typeface="宋体" panose="02010600030101010101" pitchFamily="2" charset="-122"/>
                <a:ea typeface="宋体" panose="02010600030101010101" pitchFamily="2" charset="-122"/>
                <a:cs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翻译文中加横线的句子。(注意加点虚词的翻译) </a:t>
            </a:r>
          </a:p>
          <a:p>
            <a:pPr indent="0">
              <a:lnSpc>
                <a:spcPct val="110000"/>
              </a:lnSpc>
              <a:spcBef>
                <a:spcPct val="0"/>
              </a:spcBef>
              <a:spcAft>
                <a:spcPct val="0"/>
              </a:spcAft>
            </a:pPr>
            <a:r>
              <a:rPr sz="2800" b="1">
                <a:latin typeface="宋体" panose="02010600030101010101" pitchFamily="2" charset="-122"/>
                <a:ea typeface="宋体" panose="02010600030101010101" pitchFamily="2" charset="-122"/>
                <a:cs typeface="宋体" panose="02010600030101010101" pitchFamily="2" charset="-122"/>
              </a:rPr>
              <a:t>    </a:t>
            </a:r>
            <a:r>
              <a:rPr sz="2800" u="sng">
                <a:latin typeface="楷体" panose="02010609060101010101" charset="-122"/>
                <a:ea typeface="楷体" panose="02010609060101010101" charset="-122"/>
                <a:cs typeface="楷体" panose="02010609060101010101" charset="-122"/>
              </a:rPr>
              <a:t>楚人和氏得玉璞楚山中，奉而献之厉王。</a:t>
            </a:r>
            <a:r>
              <a:rPr sz="2800">
                <a:latin typeface="楷体" panose="02010609060101010101" charset="-122"/>
                <a:ea typeface="楷体" panose="02010609060101010101" charset="-122"/>
                <a:cs typeface="楷体" panose="02010609060101010101" charset="-122"/>
              </a:rPr>
              <a:t>厉王使玉人相之。玉人曰：“石也。”</a:t>
            </a:r>
            <a:r>
              <a:rPr sz="2800" u="sng">
                <a:latin typeface="楷体" panose="02010609060101010101" charset="-122"/>
                <a:ea typeface="楷体" panose="02010609060101010101" charset="-122"/>
                <a:cs typeface="楷体" panose="02010609060101010101" charset="-122"/>
              </a:rPr>
              <a:t>王以和为诳，而刖(砍掉)其左足。</a:t>
            </a:r>
            <a:r>
              <a:rPr sz="2800">
                <a:latin typeface="楷体" panose="02010609060101010101" charset="-122"/>
                <a:ea typeface="楷体" panose="02010609060101010101" charset="-122"/>
                <a:cs typeface="楷体" panose="02010609060101010101" charset="-122"/>
              </a:rPr>
              <a:t>及厉王薨，武王即位。和又奉其璞而献之武王。武王使玉人相之。又曰：“石也。”王又以和为诳，而刖其右足。武王薨，文王即位。和乃抱其璞而哭于楚山之下，三日三夜，泪尽而继之以血。</a:t>
            </a:r>
            <a:r>
              <a:rPr sz="2800" u="sng">
                <a:latin typeface="楷体" panose="02010609060101010101" charset="-122"/>
                <a:ea typeface="楷体" panose="02010609060101010101" charset="-122"/>
                <a:cs typeface="楷体" panose="02010609060101010101" charset="-122"/>
              </a:rPr>
              <a:t>王闻之，使人问其故，曰：“天下之刖者多矣，子奚哭之悲也?”</a:t>
            </a:r>
            <a:r>
              <a:rPr sz="2800">
                <a:latin typeface="楷体" panose="02010609060101010101" charset="-122"/>
                <a:ea typeface="楷体" panose="02010609060101010101" charset="-122"/>
                <a:cs typeface="楷体" panose="02010609060101010101" charset="-122"/>
              </a:rPr>
              <a:t>和曰：“吾非悲刖也，悲夫宝玉而题之以石，贞士而名之以诳，此吾所以悲也。”王乃使玉人理其璞而得宝焉，遂命曰“和氏之璧”。</a:t>
            </a:r>
            <a:endParaRPr sz="2800" b="1">
              <a:latin typeface="宋体" panose="02010600030101010101" pitchFamily="2" charset="-122"/>
              <a:ea typeface="宋体" panose="02010600030101010101" pitchFamily="2" charset="-122"/>
              <a:cs typeface="宋体" panose="02010600030101010101" pitchFamily="2" charset="-122"/>
            </a:endParaRPr>
          </a:p>
          <a:p>
            <a:pPr indent="0">
              <a:lnSpc>
                <a:spcPct val="11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(1)楚人和氏得玉璞楚山中，奉而献之厉王。</a:t>
            </a:r>
          </a:p>
          <a:p>
            <a:pPr indent="0">
              <a:lnSpc>
                <a:spcPct val="11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(2)王以和为诳,而刖其左足</a:t>
            </a:r>
            <a:r>
              <a:rPr lang="zh-CN" sz="2800">
                <a:latin typeface="宋体" panose="02010600030101010101" pitchFamily="2" charset="-122"/>
                <a:ea typeface="宋体" panose="02010600030101010101" pitchFamily="2" charset="-122"/>
                <a:cs typeface="宋体" panose="02010600030101010101" pitchFamily="2" charset="-122"/>
              </a:rPr>
              <a:t>。</a:t>
            </a: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1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(3)王闻之使人问其故，曰：“天下之刖者多矣，子奚哭之悲也</a:t>
            </a:r>
            <a:r>
              <a:rPr lang="zh-CN" sz="2800">
                <a:latin typeface="宋体" panose="02010600030101010101" pitchFamily="2" charset="-122"/>
                <a:ea typeface="宋体" panose="02010600030101010101" pitchFamily="2" charset="-122"/>
                <a:cs typeface="宋体" panose="02010600030101010101" pitchFamily="2" charset="-122"/>
              </a:rPr>
              <a:t>。</a:t>
            </a:r>
          </a:p>
        </p:txBody>
      </p:sp>
      <p:sp>
        <p:nvSpPr>
          <p:cNvPr id="2" name="文本框 1"/>
          <p:cNvSpPr txBox="1"/>
          <p:nvPr/>
        </p:nvSpPr>
        <p:spPr>
          <a:xfrm>
            <a:off x="325755" y="354965"/>
            <a:ext cx="2316480" cy="521970"/>
          </a:xfrm>
          <a:prstGeom prst="rect">
            <a:avLst/>
          </a:prstGeom>
          <a:noFill/>
        </p:spPr>
        <p:txBody>
          <a:bodyPr wrap="none" rtlCol="0" anchor="t">
            <a:spAutoFit/>
          </a:bodyPr>
          <a:lstStyle/>
          <a:p>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【牛刀小试】</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4114800" y="3074988"/>
            <a:ext cx="3962400" cy="70675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一、高考原题回放</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2885" y="967740"/>
            <a:ext cx="11745595" cy="5248168"/>
          </a:xfrm>
          <a:prstGeom prst="rect">
            <a:avLst/>
          </a:prstGeom>
          <a:noFill/>
          <a:ln w="9525">
            <a:noFill/>
          </a:ln>
        </p:spPr>
        <p:txBody>
          <a:bodyPr wrap="square">
            <a:spAutoFit/>
          </a:bodyPr>
          <a:lstStyle/>
          <a:p>
            <a:pPr indent="0">
              <a:lnSpc>
                <a:spcPct val="110000"/>
              </a:lnSpc>
              <a:spcBef>
                <a:spcPct val="0"/>
              </a:spcBef>
              <a:spcAft>
                <a:spcPct val="0"/>
              </a:spcAft>
            </a:pPr>
            <a:r>
              <a:rPr lang="en-US" altLang="zh-CN" sz="2800" smtClean="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smtClean="0">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en-US" altLang="zh-CN" sz="280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10000"/>
              </a:lnSpc>
              <a:spcBef>
                <a:spcPct val="0"/>
              </a:spcBef>
              <a:spcAft>
                <a:spcPct val="0"/>
              </a:spcAf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1)“之”放在动词“献”之后作宾语，代词，代指“玉璞</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。(2)“以”处在谓语的位置，动词，意为“认为”；“其”修饰“左足”，与“左足”合在一起作动词“刖”的宾语，代词，意为“他的”。</a:t>
            </a:r>
          </a:p>
          <a:p>
            <a:pPr indent="0">
              <a:lnSpc>
                <a:spcPct val="110000"/>
              </a:lnSpc>
              <a:spcBef>
                <a:spcPct val="0"/>
              </a:spcBef>
              <a:spcAft>
                <a:spcPct val="0"/>
              </a:spcAft>
            </a:pPr>
            <a:r>
              <a:rPr lang="zh-CN" altLang="en-US" sz="2800">
                <a:latin typeface="宋体" panose="02010600030101010101" pitchFamily="2" charset="-122"/>
                <a:ea typeface="宋体" panose="02010600030101010101" pitchFamily="2" charset="-122"/>
                <a:cs typeface="宋体" panose="02010600030101010101" pitchFamily="2" charset="-122"/>
              </a:rPr>
              <a:t>(3)“其”修饰“故”,与“故”合在一起作动词“问”的宾语，代词，意为“其中的”；第一个“之”为助词，的；第二个“之”为代词,“这样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p>
          <a:p>
            <a:pPr indent="0">
              <a:lnSpc>
                <a:spcPct val="110000"/>
              </a:lnSpc>
              <a:spcBef>
                <a:spcPct val="0"/>
              </a:spcBef>
              <a:spcAft>
                <a:spcPct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【答案】</a:t>
            </a:r>
          </a:p>
          <a:p>
            <a:pPr indent="0">
              <a:lnSpc>
                <a:spcPct val="110000"/>
              </a:lnSpc>
              <a:spcBef>
                <a:spcPct val="0"/>
              </a:spcBef>
              <a:spcAft>
                <a:spcPct val="0"/>
              </a:spcAft>
            </a:pPr>
            <a:r>
              <a:rPr lang="zh-CN" altLang="en-US" sz="2800">
                <a:latin typeface="宋体" panose="02010600030101010101" pitchFamily="2" charset="-122"/>
                <a:ea typeface="宋体" panose="02010600030101010101" pitchFamily="2" charset="-122"/>
                <a:cs typeface="宋体" panose="02010600030101010101" pitchFamily="2" charset="-122"/>
              </a:rPr>
              <a:t>(1)楚人卞和在楚山得到一块玉璞，捧着它去献给厉王。</a:t>
            </a:r>
          </a:p>
          <a:p>
            <a:pPr indent="0">
              <a:lnSpc>
                <a:spcPct val="110000"/>
              </a:lnSpc>
              <a:spcBef>
                <a:spcPct val="0"/>
              </a:spcBef>
              <a:spcAft>
                <a:spcPct val="0"/>
              </a:spcAft>
            </a:pPr>
            <a:r>
              <a:rPr lang="zh-CN" altLang="en-US" sz="2800">
                <a:latin typeface="宋体" panose="02010600030101010101" pitchFamily="2" charset="-122"/>
                <a:ea typeface="宋体" panose="02010600030101010101" pitchFamily="2" charset="-122"/>
                <a:cs typeface="宋体" panose="02010600030101010101" pitchFamily="2" charset="-122"/>
              </a:rPr>
              <a:t>(2)厉王认为卞和说假话，于是叫人砍掉了卞和的左脚。</a:t>
            </a:r>
          </a:p>
          <a:p>
            <a:pPr indent="0">
              <a:lnSpc>
                <a:spcPct val="110000"/>
              </a:lnSpc>
              <a:spcBef>
                <a:spcPct val="0"/>
              </a:spcBef>
              <a:spcAft>
                <a:spcPct val="0"/>
              </a:spcAft>
            </a:pPr>
            <a:r>
              <a:rPr lang="zh-CN" altLang="en-US" sz="2800">
                <a:latin typeface="宋体" panose="02010600030101010101" pitchFamily="2" charset="-122"/>
                <a:ea typeface="宋体" panose="02010600030101010101" pitchFamily="2" charset="-122"/>
                <a:cs typeface="宋体" panose="02010600030101010101" pitchFamily="2" charset="-122"/>
              </a:rPr>
              <a:t>(3)文王听说后，派人前来询问其中的缘故，说：“天下被砍掉脚的人还有很多，你为什么哭得如此悲痛呢？</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3520" y="717550"/>
            <a:ext cx="11745595" cy="6254020"/>
          </a:xfrm>
          <a:prstGeom prst="rect">
            <a:avLst/>
          </a:prstGeom>
          <a:noFill/>
          <a:ln w="9525">
            <a:noFill/>
          </a:ln>
        </p:spPr>
        <p:txBody>
          <a:bodyPr wrap="square">
            <a:spAutoFit/>
          </a:bodyPr>
          <a:lstStyle/>
          <a:p>
            <a:pPr>
              <a:lnSpc>
                <a:spcPct val="130000"/>
              </a:lnSpc>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楷体" panose="02010609060101010101" charset="-122"/>
                <a:ea typeface="楷体" panose="02010609060101010101" charset="-122"/>
                <a:cs typeface="楷体" panose="02010609060101010101" charset="-122"/>
              </a:rPr>
              <a:t> </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30000"/>
              </a:lnSpc>
              <a:spcBef>
                <a:spcPct val="0"/>
              </a:spcBef>
              <a:spcAft>
                <a:spcPct val="0"/>
              </a:spcAf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1)“之”放在动词“献”之后作宾语，代词，代指“玉璞</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(2)“以”处在谓语的位置，动词，意为“认为”；“其”修饰“左足”，与“左足”合在一起作动词“刖”的宾语，代词，意为“他的”。(3)“其”修饰“故”,与“故”合在一起作动词“问”的宾语，代词，意为“其中的”；第一个“之”为助词，的；第二个“之”为代词,“这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p>
          <a:p>
            <a:pPr indent="0">
              <a:lnSpc>
                <a:spcPct val="130000"/>
              </a:lnSpc>
              <a:spcBef>
                <a:spcPct val="0"/>
              </a:spcBef>
              <a:spcAft>
                <a:spcPct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smtClean="0">
                <a:solidFill>
                  <a:srgbClr val="FF0000"/>
                </a:solidFill>
                <a:latin typeface="宋体" panose="02010600030101010101" pitchFamily="2" charset="-122"/>
                <a:ea typeface="宋体" panose="02010600030101010101" pitchFamily="2" charset="-122"/>
                <a:cs typeface="宋体" panose="02010600030101010101" pitchFamily="2" charset="-122"/>
              </a:rPr>
              <a:t>【答案】</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spcBef>
                <a:spcPct val="0"/>
              </a:spcBef>
              <a:spcAft>
                <a:spcPct val="0"/>
              </a:spcAf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1)楚人卞和在楚山得到一块玉璞，捧着它去献给厉王。</a:t>
            </a:r>
          </a:p>
          <a:p>
            <a:pPr indent="0">
              <a:lnSpc>
                <a:spcPct val="130000"/>
              </a:lnSpc>
              <a:spcBef>
                <a:spcPct val="0"/>
              </a:spcBef>
              <a:spcAft>
                <a:spcPct val="0"/>
              </a:spcAf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2)厉王认为卞和说假话，于是叫人砍掉了卞和的左脚。</a:t>
            </a:r>
          </a:p>
          <a:p>
            <a:pPr indent="0">
              <a:lnSpc>
                <a:spcPct val="130000"/>
              </a:lnSpc>
              <a:spcBef>
                <a:spcPct val="0"/>
              </a:spcBef>
              <a:spcAft>
                <a:spcPct val="0"/>
              </a:spcAf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3)文王听说后，派人前来询问其中的缘故，说：“天下被砍掉脚的人还有很多，你为什么哭得如此悲痛呢？</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3520" y="540385"/>
            <a:ext cx="11745595" cy="5777230"/>
          </a:xfrm>
          <a:prstGeom prst="rect">
            <a:avLst/>
          </a:prstGeom>
          <a:noFill/>
          <a:ln w="9525">
            <a:noFill/>
          </a:ln>
        </p:spPr>
        <p:txBody>
          <a:bodyPr wrap="square">
            <a:spAutoFit/>
          </a:bodyPr>
          <a:lstStyle/>
          <a:p>
            <a:pPr indent="0">
              <a:lnSpc>
                <a:spcPct val="11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楷体" panose="02010609060101010101" charset="-122"/>
                <a:ea typeface="楷体" panose="02010609060101010101" charset="-122"/>
                <a:cs typeface="楷体" panose="02010609060101010101" charset="-122"/>
              </a:rPr>
              <a:t> </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【参考译文】</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a:lnSpc>
                <a:spcPct val="110000"/>
              </a:lnSpc>
              <a:spcBef>
                <a:spcPct val="0"/>
              </a:spcBef>
              <a:spcAft>
                <a:spcPct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楷体" panose="02010609060101010101" charset="-122"/>
                <a:ea typeface="楷体" panose="02010609060101010101" charset="-122"/>
                <a:cs typeface="楷体" panose="02010609060101010101" charset="-122"/>
              </a:rPr>
              <a:t>楚人卞和在楚山得到一块玉璞，捧着它去献给厉王。厉王让玉匠察看那块玉璞。玉匠说：“这是块石头。”厉王认为卞和说假话，于是叫人砍掉了卞和的左脚。等到厉王死去，楚武王即位。卞和又捧着他的那块玉璞去献给武王。武王让玉匠察看那块璞。玉匠又说：“这是块石头。”武王也认为卞和说假话，于是就叫人砍掉了他的右脚。武王死后，楚文王即位。卞和抱着他的玉璞在楚山脚下哭，哭了三天三夜，泪水流干了，接着又流出血泪来。文王听说后，派人前来询问其中的缘故，说：“天下被砍掉脚的人还有很多，你为什么哭得如此悲痛呢?”卞和说：“我不是为自己被砍掉双脚而感到悲痛，我是为先王把宝玉当成石头，把忠贞的人当成骗子而感到悲痛。”文王于是叫匠人雕琢那块玉璞，果然得到一块壁，于是将璧命名为“和氏之璧”。</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5410" y="1289685"/>
            <a:ext cx="4360545" cy="645160"/>
          </a:xfrm>
          <a:prstGeom prst="rect">
            <a:avLst/>
          </a:prstGeom>
          <a:noFill/>
        </p:spPr>
        <p:txBody>
          <a:bodyPr wrap="square">
            <a:spAutoFit/>
          </a:bodyPr>
          <a:lstStyle/>
          <a:p>
            <a:pPr marR="0" algn="ctr" defTabSz="914400">
              <a:buClrTx/>
              <a:buSzTx/>
              <a:buFontTx/>
              <a:defRPr/>
            </a:pPr>
            <a:r>
              <a:rPr kumimoji="0" lang="zh-CN" altLang="en-US" sz="3600" b="1" baseline="0" noProof="0">
                <a:solidFill>
                  <a:srgbClr val="FF0000"/>
                </a:solidFill>
                <a:uFillTx/>
                <a:latin typeface="微软雅黑" panose="020b0503020204020204" charset="-122"/>
                <a:ea typeface="微软雅黑" panose="020b0503020204020204" charset="-122"/>
                <a:cs typeface="+mn-cs"/>
              </a:rPr>
              <a:t>（三）</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判断词性法</a:t>
            </a:r>
            <a:endParaRPr kumimoji="0" lang="zh-CN" altLang="en-US" sz="3600" b="1" baseline="0" noProof="0">
              <a:solidFill>
                <a:srgbClr val="FF0000"/>
              </a:solidFill>
              <a:uFillTx/>
              <a:latin typeface="微软雅黑" panose="020b0503020204020204" charset="-122"/>
              <a:ea typeface="微软雅黑" panose="020b0503020204020204" charset="-122"/>
              <a:cs typeface="宋体" panose="02010600030101010101" pitchFamily="2" charset="-122"/>
              <a:sym typeface="+mn-ea"/>
            </a:endParaRPr>
          </a:p>
        </p:txBody>
      </p:sp>
      <p:sp>
        <p:nvSpPr>
          <p:cNvPr id="100" name="文本框 99"/>
          <p:cNvSpPr txBox="1"/>
          <p:nvPr/>
        </p:nvSpPr>
        <p:spPr>
          <a:xfrm>
            <a:off x="340360" y="2458720"/>
            <a:ext cx="11657330" cy="2460625"/>
          </a:xfrm>
          <a:prstGeom prst="rect">
            <a:avLst/>
          </a:prstGeom>
          <a:noFill/>
          <a:ln w="9525">
            <a:noFill/>
          </a:ln>
        </p:spPr>
        <p:txBody>
          <a:bodyPr wrap="square">
            <a:spAutoFit/>
          </a:bodyPr>
          <a:lstStyle/>
          <a:p>
            <a:pPr indent="0">
              <a:lnSpc>
                <a:spcPct val="110000"/>
              </a:lnSpc>
              <a:spcBef>
                <a:spcPct val="0"/>
              </a:spcBef>
              <a:spcAft>
                <a:spcPct val="0"/>
              </a:spcAft>
            </a:pPr>
            <a:r>
              <a:rPr 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在高考《考试说明》要求重点掌握的18个虚词中，有很多词身兼两类词性，甚至是多类词性。只要能根据上下文语意的联系，确定这个词在几个句子中的词性不同，那么其用法也就肯定不同了，问题也便迎刃而解了。如</a:t>
            </a:r>
            <a:r>
              <a:rPr lang="zh-CN" altLang="en-US" sz="2800">
                <a:latin typeface="楷体" panose="02010609060101010101" charset="-122"/>
                <a:ea typeface="楷体" panose="02010609060101010101" charset="-122"/>
                <a:cs typeface="楷体" panose="02010609060101010101" charset="-122"/>
                <a:sym typeface="+mn-ea"/>
              </a:rPr>
              <a:t>“尽吾志也而不能至者，可以无悔矣，其孰能讥之乎?”</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(《游褒禅山记》)中，“其”不充当句子成分，只表反问语气，因此应该是副词。</a:t>
            </a:r>
            <a:endParaRPr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86080" y="1183640"/>
            <a:ext cx="11419840" cy="3881755"/>
          </a:xfrm>
          <a:prstGeom prst="rect">
            <a:avLst/>
          </a:prstGeom>
          <a:noFill/>
          <a:ln w="9525">
            <a:noFill/>
          </a:ln>
        </p:spPr>
        <p:txBody>
          <a:bodyPr wrap="square">
            <a:spAutoFit/>
          </a:bodyPr>
          <a:lstStyle/>
          <a:p>
            <a:pPr indent="0">
              <a:lnSpc>
                <a:spcPct val="110000"/>
              </a:lnSpc>
              <a:spcBef>
                <a:spcPct val="0"/>
              </a:spcBef>
              <a:spcAft>
                <a:spcPct val="0"/>
              </a:spcAft>
            </a:pPr>
            <a:r>
              <a:rPr lang="en-US" sz="2800" b="1">
                <a:latin typeface="宋体" panose="02010600030101010101" pitchFamily="2" charset="-122"/>
                <a:ea typeface="宋体" panose="02010600030101010101" pitchFamily="2" charset="-122"/>
                <a:cs typeface="宋体" panose="02010600030101010101" pitchFamily="2" charset="-122"/>
              </a:rPr>
              <a:t>3.</a:t>
            </a:r>
            <a:r>
              <a:rPr sz="2800" b="1">
                <a:latin typeface="宋体" panose="02010600030101010101" pitchFamily="2" charset="-122"/>
                <a:ea typeface="宋体" panose="02010600030101010101" pitchFamily="2" charset="-122"/>
                <a:cs typeface="宋体" panose="02010600030101010101" pitchFamily="2" charset="-122"/>
              </a:rPr>
              <a:t>翻译文中加横线的句子。(注意加点虚词的翻译) </a:t>
            </a:r>
          </a:p>
          <a:p>
            <a:pPr indent="0">
              <a:lnSpc>
                <a:spcPct val="110000"/>
              </a:lnSpc>
              <a:spcBef>
                <a:spcPct val="0"/>
              </a:spcBef>
              <a:spcAft>
                <a:spcPct val="0"/>
              </a:spcAft>
            </a:pPr>
            <a:r>
              <a:rPr sz="2800" b="1">
                <a:latin typeface="宋体" panose="02010600030101010101" pitchFamily="2" charset="-122"/>
                <a:ea typeface="宋体" panose="02010600030101010101" pitchFamily="2" charset="-122"/>
                <a:cs typeface="宋体" panose="02010600030101010101" pitchFamily="2" charset="-122"/>
              </a:rPr>
              <a:t> </a:t>
            </a:r>
            <a:r>
              <a:rPr sz="2800" b="1">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太祖尝弹雀于后园，</a:t>
            </a:r>
            <a:r>
              <a:rPr sz="2800" u="sng">
                <a:latin typeface="楷体" panose="02010609060101010101" charset="-122"/>
                <a:ea typeface="楷体" panose="02010609060101010101" charset="-122"/>
                <a:cs typeface="楷体" panose="02010609060101010101" charset="-122"/>
              </a:rPr>
              <a:t>有群臣称有急事请见，太祖亟见之</a:t>
            </a:r>
            <a:r>
              <a:rPr lang="en-US" sz="2800" u="sng">
                <a:latin typeface="楷体" panose="02010609060101010101" charset="-122"/>
                <a:ea typeface="楷体" panose="02010609060101010101" charset="-122"/>
                <a:cs typeface="楷体" panose="02010609060101010101" charset="-122"/>
              </a:rPr>
              <a:t>,</a:t>
            </a:r>
            <a:r>
              <a:rPr sz="2800" u="sng" err="1">
                <a:latin typeface="楷体" panose="02010609060101010101" charset="-122"/>
                <a:ea typeface="楷体" panose="02010609060101010101" charset="-122"/>
                <a:cs typeface="楷体" panose="02010609060101010101" charset="-122"/>
              </a:rPr>
              <a:t>其所奏乃常事耳。上怒，诘其故，对曰：“臣以尚急于弹雀。”</a:t>
            </a:r>
            <a:r>
              <a:rPr sz="2800" err="1">
                <a:latin typeface="楷体" panose="02010609060101010101" charset="-122"/>
                <a:ea typeface="楷体" panose="02010609060101010101" charset="-122"/>
                <a:cs typeface="楷体" panose="02010609060101010101" charset="-122"/>
              </a:rPr>
              <a:t>上愈怒，举柱斧柄</a:t>
            </a:r>
            <a:r>
              <a:rPr lang="zh-CN" sz="2800">
                <a:latin typeface="楷体" panose="02010609060101010101" charset="-122"/>
                <a:ea typeface="楷体" panose="02010609060101010101" charset="-122"/>
                <a:cs typeface="楷体" panose="02010609060101010101" charset="-122"/>
              </a:rPr>
              <a:t>撞</a:t>
            </a:r>
            <a:r>
              <a:rPr sz="2800" err="1">
                <a:latin typeface="楷体" panose="02010609060101010101" charset="-122"/>
                <a:ea typeface="楷体" panose="02010609060101010101" charset="-122"/>
                <a:cs typeface="楷体" panose="02010609060101010101" charset="-122"/>
              </a:rPr>
              <a:t>其口，堕两齿，其人徐俯拾齿置怀中。上骂曰：“汝怀齿欲讼我耶?”对曰：“臣不能讼陛下，自当有史官书之。”上悦,赐金帛慰劳之。</a:t>
            </a:r>
          </a:p>
          <a:p>
            <a:pPr indent="0" algn="r">
              <a:lnSpc>
                <a:spcPct val="110000"/>
              </a:lnSpc>
              <a:spcBef>
                <a:spcPct val="0"/>
              </a:spcBef>
              <a:spcAft>
                <a:spcPct val="0"/>
              </a:spcAft>
            </a:pPr>
            <a:r>
              <a:rPr sz="2800"/>
              <a:t>        (选自《涑水记闻》,有删改)</a:t>
            </a:r>
          </a:p>
          <a:p>
            <a:pPr indent="0">
              <a:lnSpc>
                <a:spcPct val="110000"/>
              </a:lnSpc>
              <a:spcBef>
                <a:spcPct val="0"/>
              </a:spcBef>
              <a:spcAft>
                <a:spcPct val="0"/>
              </a:spcAft>
            </a:pPr>
            <a:r>
              <a:rPr sz="2800"/>
              <a:t>(1)有群臣称有急事请见，太祖亟见之，其所奏乃常事耳</a:t>
            </a:r>
            <a:r>
              <a:rPr lang="zh-CN" sz="2800"/>
              <a:t>。</a:t>
            </a:r>
            <a:endParaRPr sz="2800"/>
          </a:p>
          <a:p>
            <a:pPr indent="0">
              <a:lnSpc>
                <a:spcPct val="110000"/>
              </a:lnSpc>
              <a:spcBef>
                <a:spcPct val="0"/>
              </a:spcBef>
              <a:spcAft>
                <a:spcPct val="0"/>
              </a:spcAft>
            </a:pPr>
            <a:r>
              <a:rPr sz="2800"/>
              <a:t>(2)上怒，诘其故，对曰：“臣以尚急于弹雀。”</a:t>
            </a:r>
          </a:p>
        </p:txBody>
      </p:sp>
      <p:sp>
        <p:nvSpPr>
          <p:cNvPr id="2" name="文本框 1"/>
          <p:cNvSpPr txBox="1"/>
          <p:nvPr/>
        </p:nvSpPr>
        <p:spPr>
          <a:xfrm>
            <a:off x="386080" y="559435"/>
            <a:ext cx="2316480" cy="521970"/>
          </a:xfrm>
          <a:prstGeom prst="rect">
            <a:avLst/>
          </a:prstGeom>
          <a:noFill/>
        </p:spPr>
        <p:txBody>
          <a:bodyPr wrap="none" rtlCol="0" anchor="t">
            <a:spAutoFit/>
          </a:bodyPr>
          <a:lstStyle/>
          <a:p>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【牛刀小试】</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79095" y="570865"/>
            <a:ext cx="11745595" cy="5780044"/>
          </a:xfrm>
          <a:prstGeom prst="rect">
            <a:avLst/>
          </a:prstGeom>
          <a:noFill/>
          <a:ln w="9525">
            <a:noFill/>
          </a:ln>
        </p:spPr>
        <p:txBody>
          <a:bodyPr wrap="square">
            <a:spAutoFit/>
          </a:bodyPr>
          <a:lstStyle/>
          <a:p>
            <a:pPr>
              <a:lnSpc>
                <a:spcPct val="110000"/>
              </a:lnSpc>
            </a:pPr>
            <a:r>
              <a:rPr lang="en-US" altLang="zh-CN" sz="2800" smtClean="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10000"/>
              </a:lnSpc>
              <a:spcBef>
                <a:spcPct val="0"/>
              </a:spcBef>
              <a:spcAft>
                <a:spcPct val="0"/>
              </a:spcAft>
            </a:pPr>
            <a:r>
              <a:rPr sz="2800" smtClean="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1)“之”既可以作动词，也可以作代词，还可以作助词，</a:t>
            </a:r>
            <a:r>
              <a:rPr lang="zh-CN" sz="2800">
                <a:latin typeface="宋体" panose="02010600030101010101" pitchFamily="2" charset="-122"/>
                <a:ea typeface="宋体" panose="02010600030101010101" pitchFamily="2" charset="-122"/>
                <a:cs typeface="宋体" panose="02010600030101010101" pitchFamily="2" charset="-122"/>
              </a:rPr>
              <a:t>一</a:t>
            </a:r>
            <a:r>
              <a:rPr sz="2800">
                <a:latin typeface="宋体" panose="02010600030101010101" pitchFamily="2" charset="-122"/>
                <a:ea typeface="宋体" panose="02010600030101010101" pitchFamily="2" charset="-122"/>
                <a:cs typeface="宋体" panose="02010600030101010101" pitchFamily="2" charset="-122"/>
              </a:rPr>
              <a:t>般用作代词，此句中的“之”放在动词“见”之后作宾语，是代词，代指“求见的大臣”；“其”既可以作代词，也可以作副词，还可以作助词，一般用作代词，此句中的“其”为代词，作主语，代指“他们”。(2)“以”既可以作动词，也可以作介词，还可以作助词，一般用作介词，此句中作动词，译为“认为”。“于”为介词,译为“比”。</a:t>
            </a:r>
          </a:p>
          <a:p>
            <a:pPr indent="0">
              <a:lnSpc>
                <a:spcPct val="11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   </a:t>
            </a:r>
            <a:r>
              <a:rPr lang="zh-CN" sz="280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800" err="1" smtClean="0">
                <a:solidFill>
                  <a:srgbClr val="FF0000"/>
                </a:solidFill>
                <a:latin typeface="宋体" panose="02010600030101010101" pitchFamily="2" charset="-122"/>
                <a:ea typeface="宋体" panose="02010600030101010101" pitchFamily="2" charset="-122"/>
                <a:cs typeface="宋体" panose="02010600030101010101" pitchFamily="2" charset="-122"/>
              </a:rPr>
              <a:t>答案</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1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(1)有几个大臣称有急事求见，宋太祖急忙召见了他们，但是他们上奏的都是很普通的事情</a:t>
            </a:r>
            <a:r>
              <a:rPr lang="zh-CN" sz="2800">
                <a:latin typeface="宋体" panose="02010600030101010101" pitchFamily="2" charset="-122"/>
                <a:ea typeface="宋体" panose="02010600030101010101" pitchFamily="2" charset="-122"/>
                <a:cs typeface="宋体" panose="02010600030101010101" pitchFamily="2" charset="-122"/>
              </a:rPr>
              <a:t>。</a:t>
            </a: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1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(2)宋太祖大怒，责问他们说有急事的原因。一个大臣回答说：“我认为这些平常的事情比打鸟雀更紧急些。”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3520" y="1075690"/>
            <a:ext cx="11745595" cy="4356100"/>
          </a:xfrm>
          <a:prstGeom prst="rect">
            <a:avLst/>
          </a:prstGeom>
          <a:noFill/>
          <a:ln w="9525">
            <a:noFill/>
          </a:ln>
        </p:spPr>
        <p:txBody>
          <a:bodyPr wrap="square">
            <a:spAutoFit/>
          </a:bodyPr>
          <a:lstStyle/>
          <a:p>
            <a:pPr indent="0">
              <a:lnSpc>
                <a:spcPct val="11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楷体" panose="02010609060101010101" charset="-122"/>
                <a:ea typeface="楷体" panose="02010609060101010101" charset="-122"/>
                <a:cs typeface="楷体" panose="02010609060101010101" charset="-122"/>
              </a:rPr>
              <a:t> </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【参考译文】</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a:lnSpc>
                <a:spcPct val="110000"/>
              </a:lnSpc>
              <a:spcBef>
                <a:spcPct val="0"/>
              </a:spcBef>
              <a:spcAft>
                <a:spcPct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楷体" panose="02010609060101010101" charset="-122"/>
                <a:ea typeface="楷体" panose="02010609060101010101" charset="-122"/>
                <a:cs typeface="楷体" panose="02010609060101010101" charset="-122"/>
              </a:rPr>
              <a:t>宋太祖曾经在皇宫的后园打鸟雀，有几个大臣称有急事求见，宋太祖急忙召见了他们，但是他们上奏的都是很普通的事情。宋太祖大怒，责问他们说有急事的原因。一个大臣回答说：“我认为这些平常的事情比打鸟雀更紧急些。”宋太祖更加生气了，拿起柱斧(用水晶制的小斧)的柄打在大臣的嘴上，打掉了大臣的两颗牙齿，那人慢慢捡起牙齿揣在怀里。太祖骂道：“你把牙齿揣在怀里是想告我的状吗?”(那人)回答说：“我不能告陛下的状，可陛下的所作所为自然会有史官记载它。”太祖高兴了，赏赐给大臣钱物用来抚慰他。</a:t>
            </a: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5410" y="1289685"/>
            <a:ext cx="4360545" cy="645160"/>
          </a:xfrm>
          <a:prstGeom prst="rect">
            <a:avLst/>
          </a:prstGeom>
          <a:noFill/>
        </p:spPr>
        <p:txBody>
          <a:bodyPr wrap="square">
            <a:spAutoFit/>
          </a:bodyPr>
          <a:lstStyle/>
          <a:p>
            <a:pPr marR="0" algn="ctr" defTabSz="914400">
              <a:buClrTx/>
              <a:buSzTx/>
              <a:buFontTx/>
              <a:defRPr/>
            </a:pPr>
            <a:r>
              <a:rPr kumimoji="0" lang="zh-CN" altLang="en-US" sz="3600" b="1" baseline="0" noProof="0">
                <a:solidFill>
                  <a:srgbClr val="FF0000"/>
                </a:solidFill>
                <a:uFillTx/>
                <a:latin typeface="微软雅黑" panose="020b0503020204020204" charset="-122"/>
                <a:ea typeface="微软雅黑" panose="020b0503020204020204" charset="-122"/>
                <a:cs typeface="+mn-cs"/>
              </a:rPr>
              <a:t>（四）同位互推</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法</a:t>
            </a:r>
            <a:endParaRPr kumimoji="0" lang="zh-CN" altLang="en-US" sz="3600" b="1" baseline="0" noProof="0">
              <a:solidFill>
                <a:srgbClr val="FF0000"/>
              </a:solidFill>
              <a:uFillTx/>
              <a:latin typeface="微软雅黑" panose="020b0503020204020204" charset="-122"/>
              <a:ea typeface="微软雅黑" panose="020b0503020204020204" charset="-122"/>
              <a:cs typeface="宋体" panose="02010600030101010101" pitchFamily="2" charset="-122"/>
              <a:sym typeface="+mn-ea"/>
            </a:endParaRPr>
          </a:p>
        </p:txBody>
      </p:sp>
      <p:sp>
        <p:nvSpPr>
          <p:cNvPr id="100" name="文本框 99"/>
          <p:cNvSpPr txBox="1"/>
          <p:nvPr/>
        </p:nvSpPr>
        <p:spPr>
          <a:xfrm>
            <a:off x="340360" y="2458720"/>
            <a:ext cx="11657330" cy="2460625"/>
          </a:xfrm>
          <a:prstGeom prst="rect">
            <a:avLst/>
          </a:prstGeom>
          <a:noFill/>
          <a:ln w="9525">
            <a:noFill/>
          </a:ln>
        </p:spPr>
        <p:txBody>
          <a:bodyPr wrap="square">
            <a:spAutoFit/>
          </a:bodyPr>
          <a:lstStyle/>
          <a:p>
            <a:pPr indent="0">
              <a:lnSpc>
                <a:spcPct val="110000"/>
              </a:lnSpc>
              <a:spcBef>
                <a:spcPct val="0"/>
              </a:spcBef>
              <a:spcAft>
                <a:spcPct val="0"/>
              </a:spcAft>
            </a:pPr>
            <a:r>
              <a:rPr 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sym typeface="+mn-ea"/>
              </a:rPr>
              <a:t>理解虚词可以根据句子的对称关系来推断。有些文言句子讲究整齐、对称，抓住这一点，我们可从一个词的意义和用法推知相同位置的另外一个词的意义和用法。如“</a:t>
            </a:r>
            <a:r>
              <a:rPr lang="zh-CN" altLang="en-US" sz="2800">
                <a:latin typeface="楷体" panose="02010609060101010101" charset="-122"/>
                <a:ea typeface="楷体" panose="02010609060101010101" charset="-122"/>
                <a:sym typeface="+mn-ea"/>
              </a:rPr>
              <a:t>舟遥遥以轻飏，风飘飘而吹衣</a:t>
            </a:r>
            <a:r>
              <a:rPr lang="zh-CN" altLang="en-US" sz="2800">
                <a:sym typeface="+mn-ea"/>
              </a:rPr>
              <a:t>”(《归去来兮辞》)中“以”和“而”处于对应位置，“而”是表修饰的连词，由此可推断“以”也是表修饰的连词</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endParaRPr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86080" y="175260"/>
            <a:ext cx="11419840" cy="6331585"/>
          </a:xfrm>
          <a:prstGeom prst="rect">
            <a:avLst/>
          </a:prstGeom>
          <a:noFill/>
          <a:ln w="9525">
            <a:noFill/>
          </a:ln>
        </p:spPr>
        <p:txBody>
          <a:bodyPr wrap="square">
            <a:spAutoFit/>
          </a:bodyPr>
          <a:lstStyle/>
          <a:p>
            <a:pPr indent="0">
              <a:lnSpc>
                <a:spcPct val="100000"/>
              </a:lnSpc>
              <a:spcBef>
                <a:spcPct val="0"/>
              </a:spcBef>
              <a:spcAft>
                <a:spcPct val="0"/>
              </a:spcAft>
            </a:pP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【牛刀小试】</a:t>
            </a:r>
            <a:endParaRPr lang="en-US" sz="2800" b="1">
              <a:latin typeface="宋体" panose="02010600030101010101" pitchFamily="2" charset="-122"/>
              <a:ea typeface="宋体" panose="02010600030101010101" pitchFamily="2" charset="-122"/>
              <a:cs typeface="宋体" panose="02010600030101010101" pitchFamily="2" charset="-122"/>
            </a:endParaRPr>
          </a:p>
          <a:p>
            <a:pPr indent="0">
              <a:lnSpc>
                <a:spcPct val="90000"/>
              </a:lnSpc>
              <a:spcBef>
                <a:spcPct val="0"/>
              </a:spcBef>
              <a:spcAft>
                <a:spcPct val="0"/>
              </a:spcAft>
            </a:pPr>
            <a:r>
              <a:rPr lang="en-US" sz="2800" b="1">
                <a:latin typeface="宋体" panose="02010600030101010101" pitchFamily="2" charset="-122"/>
                <a:ea typeface="宋体" panose="02010600030101010101" pitchFamily="2" charset="-122"/>
                <a:cs typeface="宋体" panose="02010600030101010101" pitchFamily="2" charset="-122"/>
              </a:rPr>
              <a:t>4.</a:t>
            </a:r>
            <a:r>
              <a:rPr sz="2800" b="1">
                <a:latin typeface="宋体" panose="02010600030101010101" pitchFamily="2" charset="-122"/>
                <a:ea typeface="宋体" panose="02010600030101010101" pitchFamily="2" charset="-122"/>
                <a:cs typeface="宋体" panose="02010600030101010101" pitchFamily="2" charset="-122"/>
              </a:rPr>
              <a:t>阅读下面的文字，回答问题</a:t>
            </a:r>
            <a:r>
              <a:rPr lang="zh-CN" sz="2800" b="1">
                <a:latin typeface="宋体" panose="02010600030101010101" pitchFamily="2" charset="-122"/>
                <a:ea typeface="宋体" panose="02010600030101010101" pitchFamily="2" charset="-122"/>
                <a:cs typeface="宋体" panose="02010600030101010101" pitchFamily="2" charset="-122"/>
              </a:rPr>
              <a:t>。</a:t>
            </a:r>
          </a:p>
          <a:p>
            <a:pPr indent="0">
              <a:lnSpc>
                <a:spcPct val="90000"/>
              </a:lnSpc>
              <a:spcBef>
                <a:spcPct val="0"/>
              </a:spcBef>
              <a:spcAft>
                <a:spcPct val="0"/>
              </a:spcAft>
            </a:pPr>
            <a:r>
              <a:rPr lang="zh-CN" sz="2800" b="1">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晏子方食，景公使使者至。分食食之，使者不饱，晏子亦不饱。使者反,言</a:t>
            </a:r>
            <a:r>
              <a:rPr sz="2800">
                <a:solidFill>
                  <a:srgbClr val="0C17F0"/>
                </a:solidFill>
                <a:latin typeface="楷体" panose="02010609060101010101" charset="-122"/>
                <a:ea typeface="楷体" panose="02010609060101010101" charset="-122"/>
                <a:cs typeface="楷体" panose="02010609060101010101" charset="-122"/>
              </a:rPr>
              <a:t>之</a:t>
            </a:r>
            <a:r>
              <a:rPr sz="2800">
                <a:latin typeface="楷体" panose="02010609060101010101" charset="-122"/>
                <a:ea typeface="楷体" panose="02010609060101010101" charset="-122"/>
                <a:cs typeface="楷体" panose="02010609060101010101" charset="-122"/>
              </a:rPr>
              <a:t>公</a:t>
            </a:r>
            <a:r>
              <a:rPr lang="zh-CN" sz="2800">
                <a:latin typeface="楷体" panose="02010609060101010101" charset="-122"/>
                <a:ea typeface="楷体" panose="02010609060101010101" charset="-122"/>
                <a:cs typeface="楷体" panose="02010609060101010101" charset="-122"/>
              </a:rPr>
              <a:t>。</a:t>
            </a:r>
          </a:p>
          <a:p>
            <a:pPr indent="0">
              <a:lnSpc>
                <a:spcPct val="90000"/>
              </a:lnSpc>
              <a:spcBef>
                <a:spcPct val="0"/>
              </a:spcBef>
              <a:spcAft>
                <a:spcPct val="0"/>
              </a:spcAft>
            </a:pPr>
            <a:r>
              <a:rPr lang="zh-CN"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公曰：“嘻！晏子之家，若是其贫也。寡人不知，是寡人</a:t>
            </a:r>
            <a:r>
              <a:rPr lang="zh-CN" sz="2800">
                <a:solidFill>
                  <a:srgbClr val="0C17F0"/>
                </a:solidFill>
                <a:latin typeface="楷体" panose="02010609060101010101" charset="-122"/>
                <a:ea typeface="楷体" panose="02010609060101010101" charset="-122"/>
                <a:cs typeface="楷体" panose="02010609060101010101" charset="-122"/>
              </a:rPr>
              <a:t>之</a:t>
            </a:r>
            <a:r>
              <a:rPr sz="2800">
                <a:latin typeface="楷体" panose="02010609060101010101" charset="-122"/>
                <a:ea typeface="楷体" panose="02010609060101010101" charset="-122"/>
                <a:cs typeface="楷体" panose="02010609060101010101" charset="-122"/>
              </a:rPr>
              <a:t>过也。”使吏致千金</a:t>
            </a:r>
            <a:r>
              <a:rPr sz="2800">
                <a:solidFill>
                  <a:srgbClr val="0C17F0"/>
                </a:solidFill>
                <a:latin typeface="楷体" panose="02010609060101010101" charset="-122"/>
                <a:ea typeface="楷体" panose="02010609060101010101" charset="-122"/>
                <a:cs typeface="楷体" panose="02010609060101010101" charset="-122"/>
              </a:rPr>
              <a:t>与</a:t>
            </a:r>
            <a:r>
              <a:rPr sz="2800">
                <a:latin typeface="楷体" panose="02010609060101010101" charset="-122"/>
                <a:ea typeface="楷体" panose="02010609060101010101" charset="-122"/>
                <a:cs typeface="楷体" panose="02010609060101010101" charset="-122"/>
              </a:rPr>
              <a:t>市租，请以奉宾客。晏子辞，三致之，终再拜而辞曰：“嬰之家不贫，</a:t>
            </a:r>
            <a:r>
              <a:rPr sz="2800">
                <a:solidFill>
                  <a:srgbClr val="0C17F0"/>
                </a:solidFill>
                <a:latin typeface="楷体" panose="02010609060101010101" charset="-122"/>
                <a:ea typeface="楷体" panose="02010609060101010101" charset="-122"/>
                <a:cs typeface="楷体" panose="02010609060101010101" charset="-122"/>
              </a:rPr>
              <a:t>以</a:t>
            </a:r>
            <a:r>
              <a:rPr sz="2800">
                <a:latin typeface="楷体" panose="02010609060101010101" charset="-122"/>
                <a:ea typeface="楷体" panose="02010609060101010101" charset="-122"/>
                <a:cs typeface="楷体" panose="02010609060101010101" charset="-122"/>
              </a:rPr>
              <a:t>君之赐，泽覆三族，延及交游</a:t>
            </a:r>
            <a:r>
              <a:rPr lang="zh-CN" sz="2800">
                <a:latin typeface="楷体" panose="02010609060101010101" charset="-122"/>
                <a:ea typeface="楷体" panose="02010609060101010101" charset="-122"/>
                <a:cs typeface="楷体" panose="02010609060101010101" charset="-122"/>
              </a:rPr>
              <a:t>，</a:t>
            </a:r>
            <a:r>
              <a:rPr lang="zh-CN" sz="2800">
                <a:solidFill>
                  <a:srgbClr val="0C17F0"/>
                </a:solidFill>
                <a:latin typeface="楷体" panose="02010609060101010101" charset="-122"/>
                <a:ea typeface="楷体" panose="02010609060101010101" charset="-122"/>
                <a:cs typeface="楷体" panose="02010609060101010101" charset="-122"/>
              </a:rPr>
              <a:t>以</a:t>
            </a:r>
            <a:r>
              <a:rPr sz="2800">
                <a:latin typeface="楷体" panose="02010609060101010101" charset="-122"/>
                <a:ea typeface="楷体" panose="02010609060101010101" charset="-122"/>
                <a:cs typeface="楷体" panose="02010609060101010101" charset="-122"/>
              </a:rPr>
              <a:t>振百姓，君之赐也厚矣！婴之家不贫也。婴闻之，夫厚取之君</a:t>
            </a:r>
            <a:r>
              <a:rPr sz="2800">
                <a:solidFill>
                  <a:srgbClr val="0C17F0"/>
                </a:solidFill>
                <a:latin typeface="楷体" panose="02010609060101010101" charset="-122"/>
                <a:ea typeface="楷体" panose="02010609060101010101" charset="-122"/>
                <a:cs typeface="楷体" panose="02010609060101010101" charset="-122"/>
              </a:rPr>
              <a:t>而</a:t>
            </a:r>
            <a:r>
              <a:rPr sz="2800">
                <a:latin typeface="楷体" panose="02010609060101010101" charset="-122"/>
                <a:ea typeface="楷体" panose="02010609060101010101" charset="-122"/>
                <a:cs typeface="楷体" panose="02010609060101010101" charset="-122"/>
              </a:rPr>
              <a:t>施之民，是臣代君君民也，忠臣不</a:t>
            </a:r>
            <a:r>
              <a:rPr sz="2800">
                <a:solidFill>
                  <a:srgbClr val="0C17F0"/>
                </a:solidFill>
                <a:latin typeface="楷体" panose="02010609060101010101" charset="-122"/>
                <a:ea typeface="楷体" panose="02010609060101010101" charset="-122"/>
                <a:cs typeface="楷体" panose="02010609060101010101" charset="-122"/>
              </a:rPr>
              <a:t>为</a:t>
            </a:r>
            <a:r>
              <a:rPr sz="2800">
                <a:latin typeface="楷体" panose="02010609060101010101" charset="-122"/>
                <a:ea typeface="楷体" panose="02010609060101010101" charset="-122"/>
                <a:cs typeface="楷体" panose="02010609060101010101" charset="-122"/>
              </a:rPr>
              <a:t>也；厚取之君而不施于民，是为筐箧之藏</a:t>
            </a:r>
            <a:r>
              <a:rPr sz="2800">
                <a:solidFill>
                  <a:srgbClr val="0C17F0"/>
                </a:solidFill>
                <a:latin typeface="楷体" panose="02010609060101010101" charset="-122"/>
                <a:ea typeface="楷体" panose="02010609060101010101" charset="-122"/>
                <a:cs typeface="楷体" panose="02010609060101010101" charset="-122"/>
              </a:rPr>
              <a:t>也</a:t>
            </a:r>
            <a:r>
              <a:rPr sz="2800">
                <a:latin typeface="楷体" panose="02010609060101010101" charset="-122"/>
                <a:ea typeface="楷体" panose="02010609060101010101" charset="-122"/>
                <a:cs typeface="楷体" panose="02010609060101010101" charset="-122"/>
              </a:rPr>
              <a:t>，仁人不为也；进取于君，退得罪于士，身死</a:t>
            </a:r>
            <a:r>
              <a:rPr sz="2800">
                <a:solidFill>
                  <a:srgbClr val="0C17F0"/>
                </a:solidFill>
                <a:latin typeface="楷体" panose="02010609060101010101" charset="-122"/>
                <a:ea typeface="楷体" panose="02010609060101010101" charset="-122"/>
                <a:cs typeface="楷体" panose="02010609060101010101" charset="-122"/>
              </a:rPr>
              <a:t>而</a:t>
            </a:r>
            <a:r>
              <a:rPr sz="2800">
                <a:latin typeface="楷体" panose="02010609060101010101" charset="-122"/>
                <a:ea typeface="楷体" panose="02010609060101010101" charset="-122"/>
                <a:cs typeface="楷体" panose="02010609060101010101" charset="-122"/>
              </a:rPr>
              <a:t>财迁于它人，是为宰藏也，智者不</a:t>
            </a:r>
            <a:r>
              <a:rPr sz="2800">
                <a:solidFill>
                  <a:srgbClr val="0C17F0"/>
                </a:solidFill>
                <a:latin typeface="楷体" panose="02010609060101010101" charset="-122"/>
                <a:ea typeface="楷体" panose="02010609060101010101" charset="-122"/>
                <a:cs typeface="楷体" panose="02010609060101010101" charset="-122"/>
              </a:rPr>
              <a:t>为</a:t>
            </a:r>
            <a:r>
              <a:rPr sz="2800">
                <a:latin typeface="楷体" panose="02010609060101010101" charset="-122"/>
                <a:ea typeface="楷体" panose="02010609060101010101" charset="-122"/>
                <a:cs typeface="楷体" panose="02010609060101010101" charset="-122"/>
              </a:rPr>
              <a:t>也。夫十总之布，</a:t>
            </a:r>
            <a:r>
              <a:rPr lang="zh-CN" sz="2800">
                <a:latin typeface="楷体" panose="02010609060101010101" charset="-122"/>
                <a:ea typeface="楷体" panose="02010609060101010101" charset="-122"/>
                <a:cs typeface="楷体" panose="02010609060101010101" charset="-122"/>
              </a:rPr>
              <a:t>一</a:t>
            </a:r>
            <a:r>
              <a:rPr sz="2800">
                <a:latin typeface="楷体" panose="02010609060101010101" charset="-122"/>
                <a:ea typeface="楷体" panose="02010609060101010101" charset="-122"/>
                <a:cs typeface="楷体" panose="02010609060101010101" charset="-122"/>
              </a:rPr>
              <a:t>豆之食,足于中免矣。</a:t>
            </a:r>
            <a:r>
              <a:rPr lang="en-US" sz="2800">
                <a:latin typeface="楷体" panose="02010609060101010101" charset="-122"/>
                <a:ea typeface="楷体" panose="02010609060101010101" charset="-122"/>
                <a:cs typeface="楷体" panose="02010609060101010101" charset="-122"/>
              </a:rPr>
              <a:t>”</a:t>
            </a:r>
            <a:endParaRPr sz="2800">
              <a:latin typeface="楷体" panose="02010609060101010101" charset="-122"/>
              <a:ea typeface="楷体" panose="02010609060101010101" charset="-122"/>
              <a:cs typeface="楷体" panose="02010609060101010101" charset="-122"/>
            </a:endParaRPr>
          </a:p>
          <a:p>
            <a:pPr indent="0">
              <a:lnSpc>
                <a:spcPct val="90000"/>
              </a:lnSpc>
              <a:spcBef>
                <a:spcPct val="0"/>
              </a:spcBef>
              <a:spcAft>
                <a:spcPct val="0"/>
              </a:spcAft>
            </a:pPr>
            <a:r>
              <a:rPr sz="2800">
                <a:latin typeface="楷体" panose="02010609060101010101" charset="-122"/>
                <a:ea typeface="楷体" panose="02010609060101010101" charset="-122"/>
                <a:cs typeface="楷体" panose="02010609060101010101" charset="-122"/>
              </a:rPr>
              <a:t>    景公谓晏子曰：“昔吾先君桓公，以书社五百封管仲，不辞而受,子辞之何也?”</a:t>
            </a:r>
          </a:p>
          <a:p>
            <a:pPr indent="0">
              <a:lnSpc>
                <a:spcPct val="90000"/>
              </a:lnSpc>
              <a:spcBef>
                <a:spcPct val="0"/>
              </a:spcBef>
              <a:spcAft>
                <a:spcPct val="0"/>
              </a:spcAft>
            </a:pPr>
            <a:r>
              <a:rPr sz="2800">
                <a:latin typeface="楷体" panose="02010609060101010101" charset="-122"/>
                <a:ea typeface="楷体" panose="02010609060101010101" charset="-122"/>
                <a:cs typeface="楷体" panose="02010609060101010101" charset="-122"/>
              </a:rPr>
              <a:t>    晏子曰：“婴闻之，圣人千虑，必有一失；愚人千虑，必有一得。意者管仲之失，而婴之得者耶！故再拜而不敢受命。”</a:t>
            </a:r>
          </a:p>
          <a:p>
            <a:pPr indent="0">
              <a:lnSpc>
                <a:spcPct val="90000"/>
              </a:lnSpc>
              <a:spcBef>
                <a:spcPct val="0"/>
              </a:spcBef>
              <a:spcAft>
                <a:spcPct val="0"/>
              </a:spcAft>
            </a:pPr>
            <a:r>
              <a:rPr sz="2800">
                <a:latin typeface="楷体" panose="02010609060101010101" charset="-122"/>
                <a:ea typeface="楷体" panose="02010609060101010101" charset="-122"/>
                <a:cs typeface="楷体" panose="02010609060101010101" charset="-122"/>
              </a:rPr>
              <a:t>              </a:t>
            </a:r>
            <a:r>
              <a:rPr sz="2800">
                <a:latin typeface="宋体" panose="02010600030101010101" pitchFamily="2" charset="-122"/>
                <a:ea typeface="宋体" panose="02010600030101010101" pitchFamily="2" charset="-122"/>
                <a:cs typeface="宋体" panose="02010600030101010101" pitchFamily="2" charset="-122"/>
              </a:rPr>
              <a:t>     (节选《晏子春秋·内篇杂下》)</a:t>
            </a:r>
            <a:r>
              <a:rPr sz="2800">
                <a:latin typeface="楷体" panose="02010609060101010101" charset="-122"/>
                <a:ea typeface="楷体" panose="02010609060101010101" charset="-122"/>
                <a:cs typeface="楷体" panose="02010609060101010101" charset="-122"/>
              </a:rPr>
              <a:t>  </a:t>
            </a: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86080" y="582930"/>
            <a:ext cx="11419840" cy="5693866"/>
          </a:xfrm>
          <a:prstGeom prst="rect">
            <a:avLst/>
          </a:prstGeom>
          <a:noFill/>
          <a:ln w="9525">
            <a:noFill/>
          </a:ln>
        </p:spPr>
        <p:txBody>
          <a:bodyPr wrap="square">
            <a:spAutoFit/>
          </a:bodyPr>
          <a:lstStyle/>
          <a:p>
            <a:pPr indent="0">
              <a:lnSpc>
                <a:spcPct val="100000"/>
              </a:lnSpc>
              <a:spcBef>
                <a:spcPct val="0"/>
              </a:spcBef>
              <a:spcAft>
                <a:spcPct val="0"/>
              </a:spcAft>
            </a:pPr>
            <a:r>
              <a:rPr sz="2800" b="1" err="1">
                <a:latin typeface="宋体" panose="02010600030101010101" pitchFamily="2" charset="-122"/>
                <a:ea typeface="宋体" panose="02010600030101010101" pitchFamily="2" charset="-122"/>
                <a:cs typeface="宋体" panose="02010600030101010101" pitchFamily="2" charset="-122"/>
              </a:rPr>
              <a:t>下列各组句子中，加点词的用法不相同的一组是(    )</a:t>
            </a:r>
          </a:p>
          <a:p>
            <a:pPr indent="0">
              <a:lnSpc>
                <a:spcPct val="10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    </a:t>
            </a:r>
            <a:r>
              <a:rPr lang="en-US" sz="2800">
                <a:latin typeface="宋体" panose="02010600030101010101" pitchFamily="2" charset="-122"/>
                <a:ea typeface="宋体" panose="02010600030101010101" pitchFamily="2" charset="-122"/>
                <a:cs typeface="宋体" panose="02010600030101010101" pitchFamily="2" charset="-122"/>
              </a:rPr>
              <a:t>A </a:t>
            </a:r>
            <a:r>
              <a:rPr sz="2800" err="1">
                <a:latin typeface="宋体" panose="02010600030101010101" pitchFamily="2" charset="-122"/>
                <a:ea typeface="宋体" panose="02010600030101010101" pitchFamily="2" charset="-122"/>
                <a:cs typeface="宋体" panose="02010600030101010101" pitchFamily="2" charset="-122"/>
              </a:rPr>
              <a:t>使者反,言之公</a:t>
            </a: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      夫厚取之君而施之民</a:t>
            </a: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    </a:t>
            </a:r>
            <a:r>
              <a:rPr lang="en-US" sz="2800">
                <a:latin typeface="宋体" panose="02010600030101010101" pitchFamily="2" charset="-122"/>
                <a:ea typeface="宋体" panose="02010600030101010101" pitchFamily="2" charset="-122"/>
                <a:cs typeface="宋体" panose="02010600030101010101" pitchFamily="2" charset="-122"/>
              </a:rPr>
              <a:t>B </a:t>
            </a:r>
            <a:r>
              <a:rPr sz="2800" err="1">
                <a:latin typeface="宋体" panose="02010600030101010101" pitchFamily="2" charset="-122"/>
                <a:ea typeface="宋体" panose="02010600030101010101" pitchFamily="2" charset="-122"/>
                <a:cs typeface="宋体" panose="02010600030101010101" pitchFamily="2" charset="-122"/>
              </a:rPr>
              <a:t>是寡人之过也</a:t>
            </a: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      身死而财迁于它人</a:t>
            </a: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    </a:t>
            </a:r>
            <a:r>
              <a:rPr lang="en-US" sz="2800">
                <a:latin typeface="宋体" panose="02010600030101010101" pitchFamily="2" charset="-122"/>
                <a:ea typeface="宋体" panose="02010600030101010101" pitchFamily="2" charset="-122"/>
                <a:cs typeface="宋体" panose="02010600030101010101" pitchFamily="2" charset="-122"/>
              </a:rPr>
              <a:t>C </a:t>
            </a:r>
            <a:r>
              <a:rPr sz="2800" err="1">
                <a:latin typeface="宋体" panose="02010600030101010101" pitchFamily="2" charset="-122"/>
                <a:ea typeface="宋体" panose="02010600030101010101" pitchFamily="2" charset="-122"/>
                <a:cs typeface="宋体" panose="02010600030101010101" pitchFamily="2" charset="-122"/>
              </a:rPr>
              <a:t>是臣代君君民也</a:t>
            </a: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      忠臣不为也</a:t>
            </a: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    </a:t>
            </a:r>
            <a:r>
              <a:rPr lang="en-US" sz="2800">
                <a:latin typeface="宋体" panose="02010600030101010101" pitchFamily="2" charset="-122"/>
                <a:ea typeface="宋体" panose="02010600030101010101" pitchFamily="2" charset="-122"/>
                <a:cs typeface="宋体" panose="02010600030101010101" pitchFamily="2" charset="-122"/>
              </a:rPr>
              <a:t>D </a:t>
            </a:r>
            <a:r>
              <a:rPr sz="2800" err="1">
                <a:latin typeface="宋体" panose="02010600030101010101" pitchFamily="2" charset="-122"/>
                <a:ea typeface="宋体" panose="02010600030101010101" pitchFamily="2" charset="-122"/>
                <a:cs typeface="宋体" panose="02010600030101010101" pitchFamily="2" charset="-122"/>
              </a:rPr>
              <a:t>是为筐箧之藏也</a:t>
            </a: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      智者不为也</a:t>
            </a:r>
            <a:endParaRPr sz="2800">
              <a:latin typeface="宋体" panose="02010600030101010101" pitchFamily="2" charset="-122"/>
              <a:ea typeface="宋体" panose="02010600030101010101" pitchFamily="2" charset="-122"/>
              <a:cs typeface="宋体" panose="02010600030101010101" pitchFamily="2" charset="-122"/>
            </a:endParaRPr>
          </a:p>
          <a:p>
            <a:r>
              <a:rPr sz="2800" b="1" smtClean="0">
                <a:latin typeface="宋体" panose="02010600030101010101" pitchFamily="2" charset="-122"/>
                <a:ea typeface="宋体" panose="02010600030101010101" pitchFamily="2" charset="-122"/>
                <a:cs typeface="宋体" panose="02010600030101010101" pitchFamily="2" charset="-122"/>
              </a:rPr>
              <a:t>   </a:t>
            </a:r>
            <a:r>
              <a:rPr sz="2800" b="1" smtClean="0">
                <a:latin typeface="楷体" panose="02010609060101010101" charset="-122"/>
                <a:ea typeface="楷体" panose="02010609060101010101" charset="-122"/>
                <a:cs typeface="楷体" panose="02010609060101010101" charset="-122"/>
              </a:rPr>
              <a:t> </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00000"/>
              </a:lnSpc>
              <a:spcBef>
                <a:spcPct val="0"/>
              </a:spcBef>
              <a:spcAft>
                <a:spcPct val="0"/>
              </a:spcAft>
            </a:pPr>
            <a:r>
              <a:rPr sz="2800" smtClean="0">
                <a:latin typeface="宋体" panose="02010600030101010101" pitchFamily="2" charset="-122"/>
                <a:ea typeface="宋体" panose="02010600030101010101" pitchFamily="2" charset="-122"/>
                <a:cs typeface="宋体" panose="02010600030101010101" pitchFamily="2" charset="-122"/>
              </a:rPr>
              <a:t>本题可采用</a:t>
            </a:r>
            <a:r>
              <a:rPr sz="2800">
                <a:latin typeface="宋体" panose="02010600030101010101" pitchFamily="2" charset="-122"/>
                <a:ea typeface="宋体" panose="02010600030101010101" pitchFamily="2" charset="-122"/>
                <a:cs typeface="宋体" panose="02010600030101010101" pitchFamily="2" charset="-122"/>
              </a:rPr>
              <a:t>“同位互推法”。如C、D两项的句式相同，所以加点词的用法也都相同。B项，均为连词，表承接。A项中“之”分别为代词和结构助词。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00">
                                            <p:txEl>
                                              <p:pRg st="9" end="9"/>
                                            </p:txEl>
                                          </p:spTgt>
                                        </p:tgtEl>
                                        <p:attrNameLst>
                                          <p:attrName>style.visibility</p:attrName>
                                        </p:attrNameLst>
                                      </p:cBhvr>
                                      <p:to>
                                        <p:strVal val="visible"/>
                                      </p:to>
                                    </p:set>
                                    <p:animEffect transition="in" filter="wedge">
                                      <p:cBhvr>
                                        <p:cTn id="7" dur="2000"/>
                                        <p:tgtEl>
                                          <p:spTgt spid="100">
                                            <p:txEl>
                                              <p:pRg st="9" end="9"/>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100">
                                            <p:txEl>
                                              <p:pRg st="10" end="10"/>
                                            </p:txEl>
                                          </p:spTgt>
                                        </p:tgtEl>
                                        <p:attrNameLst>
                                          <p:attrName>style.visibility</p:attrName>
                                        </p:attrNameLst>
                                      </p:cBhvr>
                                      <p:to>
                                        <p:strVal val="visible"/>
                                      </p:to>
                                    </p:set>
                                    <p:animEffect transition="in" filter="wedge">
                                      <p:cBhvr>
                                        <p:cTn id="12" dur="2000"/>
                                        <p:tgtEl>
                                          <p:spTgt spid="100">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01320" y="430530"/>
            <a:ext cx="11389995" cy="6204585"/>
          </a:xfrm>
          <a:prstGeom prst="rect">
            <a:avLst/>
          </a:prstGeom>
          <a:noFill/>
          <a:ln w="9525">
            <a:noFill/>
          </a:ln>
        </p:spPr>
        <p:txBody>
          <a:bodyPr wrap="square">
            <a:spAutoFit/>
          </a:bodyPr>
          <a:lstStyle/>
          <a:p>
            <a:pPr indent="0"/>
            <a:r>
              <a:rPr lang="zh-CN" sz="2800" b="1">
                <a:solidFill>
                  <a:srgbClr val="0C17F0"/>
                </a:solidFill>
                <a:latin typeface="Calibri"/>
                <a:ea typeface="宋体" panose="02010600030101010101" pitchFamily="2" charset="-122"/>
              </a:rPr>
              <a:t>其一、</a:t>
            </a:r>
            <a:r>
              <a:rPr sz="2800" b="1">
                <a:solidFill>
                  <a:srgbClr val="0C17F0"/>
                </a:solidFill>
                <a:latin typeface="Calibri"/>
                <a:ea typeface="宋体" panose="02010600030101010101" pitchFamily="2" charset="-122"/>
              </a:rPr>
              <a:t>2021年普通高等学校招生全国统一考试（全国甲卷）</a:t>
            </a:r>
          </a:p>
          <a:p>
            <a:pPr indent="0">
              <a:lnSpc>
                <a:spcPct val="110000"/>
              </a:lnSpc>
            </a:pPr>
            <a:endParaRPr sz="2400">
              <a:latin typeface="楷体" panose="02010609060101010101" charset="-122"/>
              <a:ea typeface="楷体" panose="02010609060101010101" charset="-122"/>
              <a:cs typeface="楷体" panose="02010609060101010101" charset="-122"/>
            </a:endParaRPr>
          </a:p>
          <a:p>
            <a:pPr indent="0">
              <a:lnSpc>
                <a:spcPct val="110000"/>
              </a:lnSpc>
            </a:pPr>
            <a:r>
              <a:rPr sz="2400">
                <a:latin typeface="楷体" panose="02010609060101010101" charset="-122"/>
                <a:ea typeface="楷体" panose="02010609060101010101" charset="-122"/>
                <a:cs typeface="楷体" panose="02010609060101010101" charset="-122"/>
              </a:rPr>
              <a:t>    九月契丹大举入寇时以虏寇深入中外震骇召群臣问方略王钦若临江人请幸金陵陈尧叟阆州人请幸成都帝以问寇准，准曰：“不知谁为陛下画此二策？”帝曰：“卿姑断其可否，勿问其人也。”准曰：“臣欲得献策之人，斩以衅鼓，然后北伐耳！陛下神武，将臣协和，若大驾亲征，敌当自遁；不然，出奇以挠其谋，坚守以老其师，劳佚之势，我得胜算矣。奈何弃庙社，欲幸楚、蜀，所在人心崩溃，敌乘胜深入，天下可复保耶？”帝意乃决，因问准曰：“今虏骑驰突，而天雄军实为重镇，万一陷没，则河朔皆虏境也。轨为可守？”准以王钦若荐，且曰：“宜速召面谕，授敕俾行。”钦若至，未及有言，准遽曰：“主上亲征，非臣子辞难之日，参政为国柄臣，当体此意。”钦若惊惧不敢辞。闰月乙亥，以参知政事王钦若判天雄军兼都部署。契丹主隆绪同其母萧氏遣其统军顺国王萧挞览攻威虏、顺安军，三路都部署击败之，斩偏将，获其辎重。又攻北平砦及保州，复为州砦兵所败。挞览与契丹主及其母合众攻定州，宋兵拒于唐河，击其游骑。契丹遂驻兵阳城淀，号二十万，每纵游骑剽掠，小不利辄引去，徜徉无斗志。是时，故将王继忠为契丹言和好</a:t>
            </a:r>
            <a:endParaRPr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3520" y="432435"/>
            <a:ext cx="11745595" cy="5777230"/>
          </a:xfrm>
          <a:prstGeom prst="rect">
            <a:avLst/>
          </a:prstGeom>
          <a:noFill/>
          <a:ln w="9525">
            <a:noFill/>
          </a:ln>
        </p:spPr>
        <p:txBody>
          <a:bodyPr wrap="square">
            <a:spAutoFit/>
          </a:bodyPr>
          <a:lstStyle/>
          <a:p>
            <a:pPr indent="0">
              <a:lnSpc>
                <a:spcPct val="11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楷体" panose="02010609060101010101" charset="-122"/>
                <a:ea typeface="楷体" panose="02010609060101010101" charset="-122"/>
                <a:cs typeface="楷体" panose="02010609060101010101" charset="-122"/>
              </a:rPr>
              <a:t> </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【参考译文】</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a:lnSpc>
                <a:spcPct val="110000"/>
              </a:lnSpc>
              <a:spcBef>
                <a:spcPct val="0"/>
              </a:spcBef>
              <a:spcAft>
                <a:spcPct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楷体" panose="02010609060101010101" charset="-122"/>
                <a:ea typeface="楷体" panose="02010609060101010101" charset="-122"/>
                <a:cs typeface="楷体" panose="02010609060101010101" charset="-122"/>
              </a:rPr>
              <a:t>晏子正在吃饭，齐景公派使者来到(他家里)。(于是晏子</a:t>
            </a:r>
            <a:r>
              <a:rPr lang="en-US" altLang="zh-CN" sz="2800">
                <a:latin typeface="楷体" panose="02010609060101010101" charset="-122"/>
                <a:ea typeface="楷体" panose="02010609060101010101" charset="-122"/>
                <a:cs typeface="楷体" panose="02010609060101010101" charset="-122"/>
              </a:rPr>
              <a:t>)</a:t>
            </a:r>
            <a:r>
              <a:rPr lang="zh-CN" altLang="en-US" sz="2800">
                <a:latin typeface="楷体" panose="02010609060101010101" charset="-122"/>
                <a:ea typeface="楷体" panose="02010609060101010101" charset="-122"/>
                <a:cs typeface="楷体" panose="02010609060101010101" charset="-122"/>
              </a:rPr>
              <a:t>把食物分出来给使者吃，(结果)使者没吃饱，晏子也没吃饱。使者回去后，(把晏子贫困的情况)告诉了齐景公。</a:t>
            </a:r>
          </a:p>
          <a:p>
            <a:pPr indent="0">
              <a:lnSpc>
                <a:spcPct val="110000"/>
              </a:lnSpc>
              <a:spcBef>
                <a:spcPct val="0"/>
              </a:spcBef>
              <a:spcAft>
                <a:spcPct val="0"/>
              </a:spcAft>
            </a:pPr>
            <a:r>
              <a:rPr lang="zh-CN" altLang="en-US" sz="2800">
                <a:latin typeface="楷体" panose="02010609060101010101" charset="-122"/>
                <a:ea typeface="楷体" panose="02010609060101010101" charset="-122"/>
                <a:cs typeface="楷体" panose="02010609060101010101" charset="-122"/>
              </a:rPr>
              <a:t>    齐景公说：“唉！晏子的家真的像(你说的)这样穷。我不了解，这是我的过错。”(于是)派公差送去千金与税款，请他用(千金与税款)供养宾客。晏子没有接受，齐景公多次派人相迷，最终(晏子)拜了两拜而辞谢道：“我的家不贫穷，因为您的賞赐，恩泽遍及父族、母族、妻族，延伸到朋友，用来救济百姓，您的赏赐也够丰厚了，我的家不贫穷啊。我听人这样说，从君主那里拿来厚赏然后散发给百姓，这就是臣子代替君主统治人民，忠臣是不这样做的；从君主那里拿来厚赏却不散发给百姓，而是用筐箧收藏财物归为己有，仁义之人是不这样做的；在朝中，得到君主的厚赏，在</a:t>
            </a: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3520" y="432435"/>
            <a:ext cx="11745595" cy="4356100"/>
          </a:xfrm>
          <a:prstGeom prst="rect">
            <a:avLst/>
          </a:prstGeom>
          <a:noFill/>
          <a:ln w="9525">
            <a:noFill/>
          </a:ln>
        </p:spPr>
        <p:txBody>
          <a:bodyPr wrap="square">
            <a:spAutoFit/>
          </a:bodyPr>
          <a:lstStyle/>
          <a:p>
            <a:pPr indent="0">
              <a:lnSpc>
                <a:spcPct val="110000"/>
              </a:lnSpc>
              <a:spcBef>
                <a:spcPct val="0"/>
              </a:spcBef>
              <a:spcAft>
                <a:spcPct val="0"/>
              </a:spcAft>
            </a:pPr>
            <a:r>
              <a:rPr lang="zh-CN" altLang="en-US" sz="2800">
                <a:latin typeface="楷体" panose="02010609060101010101" charset="-122"/>
                <a:ea typeface="楷体" panose="02010609060101010101" charset="-122"/>
                <a:cs typeface="楷体" panose="02010609060101010101" charset="-122"/>
              </a:rPr>
              <a:t>朝外，取得君主赏赐不能与士人共享而得罪他们，死后财物转为别人所有，这是为家臣蓄积财物，聪明的人是不会这样做的。有衣穿，有饭吃，(只要)心里满足就可以免于(一切)忧患。”</a:t>
            </a:r>
          </a:p>
          <a:p>
            <a:pPr indent="0">
              <a:lnSpc>
                <a:spcPct val="110000"/>
              </a:lnSpc>
              <a:spcBef>
                <a:spcPct val="0"/>
              </a:spcBef>
              <a:spcAft>
                <a:spcPct val="0"/>
              </a:spcAft>
            </a:pPr>
            <a:r>
              <a:rPr lang="zh-CN" altLang="en-US" sz="2800">
                <a:latin typeface="楷体" panose="02010609060101010101" charset="-122"/>
                <a:ea typeface="楷体" panose="02010609060101010101" charset="-122"/>
                <a:cs typeface="楷体" panose="02010609060101010101" charset="-122"/>
              </a:rPr>
              <a:t>    齐景公对晏子说：“从前我们的祖先桓公把书社(古代二十五家为一社，把社内人姓名写在簿册上，叫书社。后借指按社登记入册的人口和土地)五百赐给管仲，(他)接受了并没有推辞，而你现在推辞不接受，为什么呢?”  </a:t>
            </a:r>
          </a:p>
          <a:p>
            <a:pPr indent="0">
              <a:lnSpc>
                <a:spcPct val="110000"/>
              </a:lnSpc>
              <a:spcBef>
                <a:spcPct val="0"/>
              </a:spcBef>
              <a:spcAft>
                <a:spcPct val="0"/>
              </a:spcAft>
            </a:pPr>
            <a:r>
              <a:rPr lang="zh-CN" altLang="en-US" sz="2800">
                <a:latin typeface="楷体" panose="02010609060101010101" charset="-122"/>
                <a:ea typeface="楷体" panose="02010609060101010101" charset="-122"/>
                <a:cs typeface="楷体" panose="02010609060101010101" charset="-122"/>
              </a:rPr>
              <a:t>    晏子回答说：“我听人这样说，圣明的人考虑再多，也难免会有失误；愚蠢的人经过多次考虑，也必定有所得。想来这是管仲的失误，却是我的正确之处吧！因此拜了两拜而不敢接受。”</a:t>
            </a: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5410" y="1289685"/>
            <a:ext cx="4360545" cy="645160"/>
          </a:xfrm>
          <a:prstGeom prst="rect">
            <a:avLst/>
          </a:prstGeom>
          <a:noFill/>
        </p:spPr>
        <p:txBody>
          <a:bodyPr wrap="square">
            <a:spAutoFit/>
          </a:bodyPr>
          <a:lstStyle/>
          <a:p>
            <a:pPr marR="0" algn="ctr" defTabSz="914400">
              <a:buClrTx/>
              <a:buSzTx/>
              <a:buFontTx/>
              <a:defRPr/>
            </a:pPr>
            <a:r>
              <a:rPr kumimoji="0" lang="zh-CN" altLang="en-US" sz="3600" b="1" baseline="0" noProof="0">
                <a:solidFill>
                  <a:srgbClr val="FF0000"/>
                </a:solidFill>
                <a:uFillTx/>
                <a:latin typeface="微软雅黑" panose="020b0503020204020204" charset="-122"/>
                <a:ea typeface="微软雅黑" panose="020b0503020204020204" charset="-122"/>
                <a:cs typeface="+mn-cs"/>
              </a:rPr>
              <a:t>（五）删除替换</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法</a:t>
            </a:r>
            <a:endParaRPr kumimoji="0" lang="zh-CN" altLang="en-US" sz="3600" b="1" baseline="0" noProof="0">
              <a:solidFill>
                <a:srgbClr val="FF0000"/>
              </a:solidFill>
              <a:uFillTx/>
              <a:latin typeface="微软雅黑" panose="020b0503020204020204" charset="-122"/>
              <a:ea typeface="微软雅黑" panose="020b0503020204020204" charset="-122"/>
              <a:cs typeface="宋体" panose="02010600030101010101" pitchFamily="2" charset="-122"/>
              <a:sym typeface="+mn-ea"/>
            </a:endParaRPr>
          </a:p>
        </p:txBody>
      </p:sp>
      <p:sp>
        <p:nvSpPr>
          <p:cNvPr id="100" name="文本框 99"/>
          <p:cNvSpPr txBox="1"/>
          <p:nvPr/>
        </p:nvSpPr>
        <p:spPr>
          <a:xfrm>
            <a:off x="340360" y="2448560"/>
            <a:ext cx="11657330" cy="1038860"/>
          </a:xfrm>
          <a:prstGeom prst="rect">
            <a:avLst/>
          </a:prstGeom>
          <a:noFill/>
          <a:ln w="9525">
            <a:noFill/>
          </a:ln>
        </p:spPr>
        <p:txBody>
          <a:bodyPr wrap="square">
            <a:spAutoFit/>
          </a:bodyPr>
          <a:lstStyle/>
          <a:p>
            <a:pPr indent="0">
              <a:lnSpc>
                <a:spcPct val="110000"/>
              </a:lnSpc>
              <a:spcBef>
                <a:spcPct val="0"/>
              </a:spcBef>
              <a:spcAft>
                <a:spcPct val="0"/>
              </a:spcAft>
            </a:pPr>
            <a:r>
              <a:rPr 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sym typeface="+mn-ea"/>
              </a:rPr>
              <a:t>有些虚词的用法，可以通过删除或替换的方法来推断。删除或替换虚词后，句意表达不受影响的一般是连词，受到影响的一般是介词</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endParaRPr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1962" y="0"/>
            <a:ext cx="2316480" cy="521970"/>
          </a:xfrm>
          <a:prstGeom prst="rect">
            <a:avLst/>
          </a:prstGeom>
          <a:noFill/>
        </p:spPr>
        <p:txBody>
          <a:bodyPr wrap="none" rtlCol="0" anchor="t">
            <a:spAutoFit/>
          </a:bodyPr>
          <a:lstStyle/>
          <a:p>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【牛刀小试】</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00" name="文本框 99"/>
          <p:cNvSpPr txBox="1"/>
          <p:nvPr/>
        </p:nvSpPr>
        <p:spPr>
          <a:xfrm>
            <a:off x="0" y="511647"/>
            <a:ext cx="12256316" cy="6254020"/>
          </a:xfrm>
          <a:prstGeom prst="rect">
            <a:avLst/>
          </a:prstGeom>
          <a:noFill/>
          <a:ln w="9525">
            <a:noFill/>
          </a:ln>
        </p:spPr>
        <p:txBody>
          <a:bodyPr wrap="square">
            <a:spAutoFit/>
          </a:bodyPr>
          <a:lstStyle/>
          <a:p>
            <a:pPr indent="0">
              <a:lnSpc>
                <a:spcPct val="110000"/>
              </a:lnSpc>
              <a:spcBef>
                <a:spcPct val="0"/>
              </a:spcBef>
              <a:spcAft>
                <a:spcPct val="0"/>
              </a:spcAft>
            </a:pPr>
            <a:r>
              <a:rPr 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sym typeface="+mn-ea"/>
              </a:rPr>
              <a:t>5</a:t>
            </a:r>
            <a:r>
              <a:rPr lang="en-US" altLang="zh-CN" sz="2800">
                <a:sym typeface="+mn-ea"/>
              </a:rPr>
              <a:t>.</a:t>
            </a:r>
            <a:r>
              <a:rPr lang="zh-CN" altLang="en-US" sz="2800">
                <a:sym typeface="+mn-ea"/>
              </a:rPr>
              <a:t>阅读“同位互推法”后的文言文。比较下列各句中加点词的用法,判断正确的一组是</a:t>
            </a:r>
          </a:p>
          <a:p>
            <a:pPr indent="0">
              <a:lnSpc>
                <a:spcPct val="110000"/>
              </a:lnSpc>
              <a:spcBef>
                <a:spcPct val="0"/>
              </a:spcBef>
              <a:spcAft>
                <a:spcPct val="0"/>
              </a:spcAft>
            </a:pPr>
            <a:r>
              <a:rPr lang="zh-CN" altLang="en-US" sz="2800" smtClean="0">
                <a:sym typeface="+mn-ea"/>
              </a:rPr>
              <a:t>①使吏致千金与市租              ③以君之赐，泽覆三族</a:t>
            </a:r>
          </a:p>
          <a:p>
            <a:pPr indent="0">
              <a:lnSpc>
                <a:spcPct val="110000"/>
              </a:lnSpc>
              <a:spcBef>
                <a:spcPct val="0"/>
              </a:spcBef>
              <a:spcAft>
                <a:spcPct val="0"/>
              </a:spcAft>
            </a:pPr>
            <a:r>
              <a:rPr lang="zh-CN" altLang="en-US" sz="2800" smtClean="0">
                <a:sym typeface="+mn-ea"/>
              </a:rPr>
              <a:t>②未得与项羽相见                 ④延及交游,以振百姓</a:t>
            </a:r>
          </a:p>
          <a:p>
            <a:pPr indent="0">
              <a:lnSpc>
                <a:spcPct val="110000"/>
              </a:lnSpc>
              <a:spcBef>
                <a:spcPct val="0"/>
              </a:spcBef>
              <a:spcAft>
                <a:spcPct val="0"/>
              </a:spcAft>
            </a:pPr>
            <a:r>
              <a:rPr lang="zh-CN" altLang="en-US" sz="2800" smtClean="0">
                <a:sym typeface="+mn-ea"/>
              </a:rPr>
              <a:t>A</a:t>
            </a:r>
            <a:r>
              <a:rPr lang="en-US" altLang="zh-CN" sz="2800">
                <a:sym typeface="+mn-ea"/>
              </a:rPr>
              <a:t>.</a:t>
            </a:r>
            <a:r>
              <a:rPr lang="zh-CN" altLang="en-US" sz="2800">
                <a:sym typeface="+mn-ea"/>
              </a:rPr>
              <a:t>①和②相同，③和④相同    B</a:t>
            </a:r>
            <a:r>
              <a:rPr lang="en-US" altLang="zh-CN" sz="2800">
                <a:sym typeface="+mn-ea"/>
              </a:rPr>
              <a:t>.</a:t>
            </a:r>
            <a:r>
              <a:rPr lang="zh-CN" altLang="en-US" sz="2800">
                <a:sym typeface="+mn-ea"/>
              </a:rPr>
              <a:t>①和②相同，③和④不同</a:t>
            </a:r>
          </a:p>
          <a:p>
            <a:pPr indent="0">
              <a:lnSpc>
                <a:spcPct val="110000"/>
              </a:lnSpc>
              <a:spcBef>
                <a:spcPct val="0"/>
              </a:spcBef>
              <a:spcAft>
                <a:spcPct val="0"/>
              </a:spcAft>
            </a:pPr>
            <a:r>
              <a:rPr lang="zh-CN" altLang="en-US" sz="2800">
                <a:sym typeface="+mn-ea"/>
              </a:rPr>
              <a:t>C.①和②不同，③和④相同    D</a:t>
            </a:r>
            <a:r>
              <a:rPr lang="en-US" altLang="zh-CN" sz="2800">
                <a:sym typeface="+mn-ea"/>
              </a:rPr>
              <a:t>.</a:t>
            </a:r>
            <a:r>
              <a:rPr lang="zh-CN" altLang="en-US" sz="2800">
                <a:sym typeface="+mn-ea"/>
              </a:rPr>
              <a:t>①和②不同，③和④不同</a:t>
            </a:r>
          </a:p>
          <a:p>
            <a:pPr>
              <a:lnSpc>
                <a:spcPct val="110000"/>
              </a:lnSpc>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10000"/>
              </a:lnSpc>
              <a:spcBef>
                <a:spcPct val="0"/>
              </a:spcBef>
              <a:spcAft>
                <a:spcPct val="0"/>
              </a:spcAft>
            </a:pP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本题</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可采用“删除替换法”。解答此题，先要确定“与</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和“以”的词性，然后进行具体分析。删除“与”字后，第①句句意表达不受影响，第②句句意表达受影响，所以这两个词的词性不同，用法也不同。删除“以”字后，第③句句意表达受影响，第④句句意表达则不受影响，所以这两个词的词性不同，用法也不同。它们的用法是：①连词，和；②介词，跟；③介词，因为;④目的连词,来</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【答案】</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D</a:t>
            </a: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5410" y="1289685"/>
            <a:ext cx="4360545" cy="645160"/>
          </a:xfrm>
          <a:prstGeom prst="rect">
            <a:avLst/>
          </a:prstGeom>
          <a:noFill/>
        </p:spPr>
        <p:txBody>
          <a:bodyPr wrap="square">
            <a:spAutoFit/>
          </a:bodyPr>
          <a:lstStyle/>
          <a:p>
            <a:pPr marR="0" algn="ctr" defTabSz="914400">
              <a:buClrTx/>
              <a:buSzTx/>
              <a:buFontTx/>
              <a:defRPr/>
            </a:pPr>
            <a:r>
              <a:rPr kumimoji="0" lang="zh-CN" altLang="en-US" sz="3600" b="1" baseline="0" noProof="0">
                <a:solidFill>
                  <a:srgbClr val="FF0000"/>
                </a:solidFill>
                <a:uFillTx/>
                <a:latin typeface="微软雅黑" panose="020b0503020204020204" charset="-122"/>
                <a:ea typeface="微软雅黑" panose="020b0503020204020204" charset="-122"/>
                <a:cs typeface="+mn-cs"/>
              </a:rPr>
              <a:t>（六）标志识别</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法</a:t>
            </a:r>
            <a:endParaRPr kumimoji="0" lang="zh-CN" altLang="en-US" sz="3600" b="1" baseline="0" noProof="0">
              <a:solidFill>
                <a:srgbClr val="FF0000"/>
              </a:solidFill>
              <a:uFillTx/>
              <a:latin typeface="微软雅黑" panose="020b0503020204020204" charset="-122"/>
              <a:ea typeface="微软雅黑" panose="020b0503020204020204" charset="-122"/>
              <a:cs typeface="宋体" panose="02010600030101010101" pitchFamily="2" charset="-122"/>
              <a:sym typeface="+mn-ea"/>
            </a:endParaRPr>
          </a:p>
        </p:txBody>
      </p:sp>
      <p:sp>
        <p:nvSpPr>
          <p:cNvPr id="100" name="文本框 99"/>
          <p:cNvSpPr txBox="1"/>
          <p:nvPr/>
        </p:nvSpPr>
        <p:spPr>
          <a:xfrm>
            <a:off x="330200" y="2305685"/>
            <a:ext cx="11657330" cy="3408045"/>
          </a:xfrm>
          <a:prstGeom prst="rect">
            <a:avLst/>
          </a:prstGeom>
          <a:noFill/>
          <a:ln w="9525">
            <a:noFill/>
          </a:ln>
        </p:spPr>
        <p:txBody>
          <a:bodyPr wrap="square">
            <a:spAutoFit/>
          </a:bodyPr>
          <a:lstStyle/>
          <a:p>
            <a:pPr indent="0">
              <a:lnSpc>
                <a:spcPct val="110000"/>
              </a:lnSpc>
              <a:spcBef>
                <a:spcPct val="0"/>
              </a:spcBef>
              <a:spcAft>
                <a:spcPct val="0"/>
              </a:spcAft>
            </a:pPr>
            <a:r>
              <a:rPr 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有些虚词是构成文言特殊句式的标志词，抓住这些标志，我们就能迅速地确定虚词的意义和用法了。如表被动的“见”“于”“为”“为……所”等，表示宾语前置的“之”(如“何陋之有”)、“是”(如“唯利是图”)等。同时要识记一些含有虚词的固定格式，如“是以”为“以是”的倒装，译为“因为这”，“无以”译为“没有用来</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的”，“无乃……乎”译为“恐怕……吧”，“其……之谓也(乎)”根据情况可译为“大概(恐怕、难道)说的是……吧(吗) </a:t>
            </a: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86080" y="69850"/>
            <a:ext cx="11419840" cy="6718935"/>
          </a:xfrm>
          <a:prstGeom prst="rect">
            <a:avLst/>
          </a:prstGeom>
          <a:noFill/>
          <a:ln w="9525">
            <a:noFill/>
          </a:ln>
        </p:spPr>
        <p:txBody>
          <a:bodyPr wrap="square">
            <a:spAutoFit/>
          </a:bodyPr>
          <a:lstStyle/>
          <a:p>
            <a:pPr indent="0">
              <a:lnSpc>
                <a:spcPct val="100000"/>
              </a:lnSpc>
              <a:spcBef>
                <a:spcPct val="0"/>
              </a:spcBef>
              <a:spcAft>
                <a:spcPct val="0"/>
              </a:spcAft>
            </a:pP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【牛刀小试】</a:t>
            </a:r>
            <a:endParaRPr lang="en-US" sz="2800" b="1">
              <a:latin typeface="宋体" panose="02010600030101010101" pitchFamily="2" charset="-122"/>
              <a:ea typeface="宋体" panose="02010600030101010101" pitchFamily="2" charset="-122"/>
              <a:cs typeface="宋体" panose="02010600030101010101" pitchFamily="2" charset="-122"/>
            </a:endParaRPr>
          </a:p>
          <a:p>
            <a:pPr indent="0">
              <a:lnSpc>
                <a:spcPct val="90000"/>
              </a:lnSpc>
              <a:spcBef>
                <a:spcPct val="0"/>
              </a:spcBef>
              <a:spcAft>
                <a:spcPct val="0"/>
              </a:spcAft>
            </a:pPr>
            <a:r>
              <a:rPr lang="en-US" sz="2800" b="1">
                <a:latin typeface="宋体" panose="02010600030101010101" pitchFamily="2" charset="-122"/>
                <a:ea typeface="宋体" panose="02010600030101010101" pitchFamily="2" charset="-122"/>
                <a:cs typeface="宋体" panose="02010600030101010101" pitchFamily="2" charset="-122"/>
              </a:rPr>
              <a:t>6.</a:t>
            </a:r>
            <a:r>
              <a:rPr sz="2800" b="1">
                <a:latin typeface="宋体" panose="02010600030101010101" pitchFamily="2" charset="-122"/>
                <a:ea typeface="宋体" panose="02010600030101010101" pitchFamily="2" charset="-122"/>
                <a:cs typeface="宋体" panose="02010600030101010101" pitchFamily="2" charset="-122"/>
              </a:rPr>
              <a:t>翻译文中加横线的句子。(注意加点虚词的翻译) </a:t>
            </a:r>
          </a:p>
          <a:p>
            <a:pPr indent="0">
              <a:lnSpc>
                <a:spcPct val="90000"/>
              </a:lnSpc>
              <a:spcBef>
                <a:spcPct val="0"/>
              </a:spcBef>
              <a:spcAft>
                <a:spcPct val="0"/>
              </a:spcAft>
            </a:pPr>
            <a:r>
              <a:rPr sz="2800">
                <a:latin typeface="楷体" panose="02010609060101010101" charset="-122"/>
                <a:ea typeface="楷体" panose="02010609060101010101" charset="-122"/>
                <a:cs typeface="楷体" panose="02010609060101010101" charset="-122"/>
              </a:rPr>
              <a:t>    王濬，字士治，弘农湖人也。家世二千石。</a:t>
            </a:r>
            <a:r>
              <a:rPr sz="2800" u="sng">
                <a:latin typeface="楷体" panose="02010609060101010101" charset="-122"/>
                <a:ea typeface="楷体" panose="02010609060101010101" charset="-122"/>
                <a:cs typeface="楷体" panose="02010609060101010101" charset="-122"/>
              </a:rPr>
              <a:t>濬博坟典，美姿貌，不修名行，不为乡曲所称。</a:t>
            </a:r>
            <a:r>
              <a:rPr sz="2800">
                <a:latin typeface="楷体" panose="02010609060101010101" charset="-122"/>
                <a:ea typeface="楷体" panose="02010609060101010101" charset="-122"/>
                <a:cs typeface="楷体" panose="02010609060101010101" charset="-122"/>
              </a:rPr>
              <a:t>晚乃变节，疏通亮达，恢廓有大志。尝起宅，开门前路广数十步。人或谓之何太过，濬曰“吾欲使容长戟幡旗。”众咸笑之，濬曰：“陈胜有言，燕雀安知鸿鸽之志?”州郡辟河东从事。</a:t>
            </a:r>
            <a:r>
              <a:rPr sz="2800" u="sng">
                <a:latin typeface="楷体" panose="02010609060101010101" charset="-122"/>
                <a:ea typeface="楷体" panose="02010609060101010101" charset="-122"/>
                <a:cs typeface="楷体" panose="02010609060101010101" charset="-122"/>
              </a:rPr>
              <a:t>守令有不廉洁者，皆望风自引而去。</a:t>
            </a:r>
            <a:r>
              <a:rPr sz="2800">
                <a:latin typeface="楷体" panose="02010609060101010101" charset="-122"/>
                <a:ea typeface="楷体" panose="02010609060101010101" charset="-122"/>
                <a:cs typeface="楷体" panose="02010609060101010101" charset="-122"/>
              </a:rPr>
              <a:t>刺史燕国徐邈有女才淑，择夫未嫁。邈乃大会佐吏，令女于内观之。女指濬告母，邈遂妻之</a:t>
            </a:r>
            <a:r>
              <a:rPr lang="zh-CN" sz="2800">
                <a:latin typeface="楷体" panose="02010609060101010101" charset="-122"/>
                <a:ea typeface="楷体" panose="02010609060101010101" charset="-122"/>
                <a:cs typeface="楷体" panose="02010609060101010101" charset="-122"/>
              </a:rPr>
              <a:t>。</a:t>
            </a:r>
          </a:p>
          <a:p>
            <a:pPr indent="0">
              <a:lnSpc>
                <a:spcPct val="90000"/>
              </a:lnSpc>
              <a:spcBef>
                <a:spcPct val="0"/>
              </a:spcBef>
              <a:spcAft>
                <a:spcPct val="0"/>
              </a:spcAft>
            </a:pPr>
            <a:r>
              <a:rPr lang="zh-CN"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武帝谋伐吴，诏濬修舟舰。濬乃作大船连舫，方百二十步，受二千余人。以木为城，起楼橹，开四出门，其上皆得驰马来往。</a:t>
            </a:r>
            <a:r>
              <a:rPr sz="2800" u="sng">
                <a:latin typeface="楷体" panose="02010609060101010101" charset="-122"/>
                <a:ea typeface="楷体" panose="02010609060101010101" charset="-122"/>
                <a:cs typeface="楷体" panose="02010609060101010101" charset="-122"/>
              </a:rPr>
              <a:t>又画鹢首怪兽于船首，以惧江神。舟楫之盛，自古未有。濬造船于蜀，其木柿蔽江而下。</a:t>
            </a:r>
            <a:r>
              <a:rPr sz="2800">
                <a:latin typeface="楷体" panose="02010609060101010101" charset="-122"/>
                <a:ea typeface="楷体" panose="02010609060101010101" charset="-122"/>
                <a:cs typeface="楷体" panose="02010609060101010101" charset="-122"/>
              </a:rPr>
              <a:t>寻拜濬为龙骧将军，监梁益诸军事。</a:t>
            </a:r>
          </a:p>
          <a:p>
            <a:pPr indent="0">
              <a:lnSpc>
                <a:spcPct val="90000"/>
              </a:lnSpc>
              <a:spcBef>
                <a:spcPct val="0"/>
              </a:spcBef>
              <a:spcAft>
                <a:spcPct val="0"/>
              </a:spcAft>
            </a:pPr>
            <a:r>
              <a:rPr sz="2800">
                <a:latin typeface="楷体" panose="02010609060101010101" charset="-122"/>
                <a:ea typeface="楷体" panose="02010609060101010101" charset="-122"/>
                <a:cs typeface="楷体" panose="02010609060101010101" charset="-122"/>
              </a:rPr>
              <a:t>    时朝议威谏伐吴，濬乃上疏曰：“臣数参访吴楚同异，孙皓荒淫凶逆，荆扬贤愚无不嗟怨。且观时运，宜速征伐。若今不伐，天变难预。</a:t>
            </a:r>
            <a:r>
              <a:rPr sz="2800" u="sng">
                <a:latin typeface="楷体" panose="02010609060101010101" charset="-122"/>
                <a:ea typeface="楷体" panose="02010609060101010101" charset="-122"/>
                <a:cs typeface="楷体" panose="02010609060101010101" charset="-122"/>
              </a:rPr>
              <a:t>令皓卒死，更立贤主，文武各得其所，则强敌也。</a:t>
            </a:r>
            <a:r>
              <a:rPr sz="2800">
                <a:latin typeface="楷体" panose="02010609060101010101" charset="-122"/>
                <a:ea typeface="楷体" panose="02010609060101010101" charset="-122"/>
                <a:cs typeface="楷体" panose="02010609060101010101" charset="-122"/>
              </a:rPr>
              <a:t>臣作船七年，日有朽败，又臣年已七十，死亡无日。三者一乖，则难图也，诚愿陛下无失事机。”帝深纳焉</a:t>
            </a:r>
            <a:r>
              <a:rPr sz="2800" b="1">
                <a:latin typeface="宋体" panose="02010600030101010101" pitchFamily="2" charset="-122"/>
                <a:ea typeface="宋体" panose="02010600030101010101" pitchFamily="2" charset="-122"/>
                <a:cs typeface="宋体" panose="02010600030101010101" pitchFamily="2" charset="-122"/>
              </a:rPr>
              <a:t>。   (选自《晋书·列传十二》，有删节) </a:t>
            </a: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04165" y="541020"/>
            <a:ext cx="11624310" cy="6297108"/>
          </a:xfrm>
          <a:prstGeom prst="rect">
            <a:avLst/>
          </a:prstGeom>
          <a:noFill/>
          <a:ln w="9525">
            <a:noFill/>
          </a:ln>
        </p:spPr>
        <p:txBody>
          <a:bodyPr wrap="square">
            <a:spAutoFit/>
          </a:bodyPr>
          <a:lstStyle/>
          <a:p>
            <a:pPr indent="0">
              <a:lnSpc>
                <a:spcPct val="12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(1)濬博坟典，美姿貌，不修名行，不</a:t>
            </a:r>
            <a:r>
              <a:rPr sz="2800" err="1">
                <a:solidFill>
                  <a:srgbClr val="0C17F0"/>
                </a:solidFill>
                <a:latin typeface="宋体" panose="02010600030101010101" pitchFamily="2" charset="-122"/>
                <a:ea typeface="宋体" panose="02010600030101010101" pitchFamily="2" charset="-122"/>
                <a:cs typeface="宋体" panose="02010600030101010101" pitchFamily="2" charset="-122"/>
              </a:rPr>
              <a:t>为</a:t>
            </a:r>
            <a:r>
              <a:rPr sz="2800" err="1">
                <a:latin typeface="宋体" panose="02010600030101010101" pitchFamily="2" charset="-122"/>
                <a:ea typeface="宋体" panose="02010600030101010101" pitchFamily="2" charset="-122"/>
                <a:cs typeface="宋体" panose="02010600030101010101" pitchFamily="2" charset="-122"/>
              </a:rPr>
              <a:t>乡曲</a:t>
            </a:r>
            <a:r>
              <a:rPr sz="2800" err="1">
                <a:solidFill>
                  <a:srgbClr val="0C17F0"/>
                </a:solidFill>
                <a:latin typeface="宋体" panose="02010600030101010101" pitchFamily="2" charset="-122"/>
                <a:ea typeface="宋体" panose="02010600030101010101" pitchFamily="2" charset="-122"/>
                <a:cs typeface="宋体" panose="02010600030101010101" pitchFamily="2" charset="-122"/>
              </a:rPr>
              <a:t>所</a:t>
            </a:r>
            <a:r>
              <a:rPr sz="2800" err="1">
                <a:latin typeface="宋体" panose="02010600030101010101" pitchFamily="2" charset="-122"/>
                <a:ea typeface="宋体" panose="02010600030101010101" pitchFamily="2" charset="-122"/>
                <a:cs typeface="宋体" panose="02010600030101010101" pitchFamily="2" charset="-122"/>
              </a:rPr>
              <a:t>称。</a:t>
            </a:r>
          </a:p>
          <a:p>
            <a:pPr indent="0">
              <a:lnSpc>
                <a:spcPct val="12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(2)守令有不廉洁</a:t>
            </a:r>
            <a:r>
              <a:rPr sz="2800" err="1">
                <a:solidFill>
                  <a:srgbClr val="0C17F0"/>
                </a:solidFill>
                <a:latin typeface="宋体" panose="02010600030101010101" pitchFamily="2" charset="-122"/>
                <a:ea typeface="宋体" panose="02010600030101010101" pitchFamily="2" charset="-122"/>
                <a:cs typeface="宋体" panose="02010600030101010101" pitchFamily="2" charset="-122"/>
              </a:rPr>
              <a:t>者</a:t>
            </a:r>
            <a:r>
              <a:rPr sz="2800" err="1">
                <a:latin typeface="宋体" panose="02010600030101010101" pitchFamily="2" charset="-122"/>
                <a:ea typeface="宋体" panose="02010600030101010101" pitchFamily="2" charset="-122"/>
                <a:cs typeface="宋体" panose="02010600030101010101" pitchFamily="2" charset="-122"/>
              </a:rPr>
              <a:t>，皆望风自引而去。</a:t>
            </a:r>
          </a:p>
          <a:p>
            <a:pPr indent="0">
              <a:lnSpc>
                <a:spcPct val="12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(3)又画鹢首怪兽</a:t>
            </a:r>
            <a:r>
              <a:rPr sz="2800" err="1">
                <a:solidFill>
                  <a:srgbClr val="0C17F0"/>
                </a:solidFill>
                <a:latin typeface="宋体" panose="02010600030101010101" pitchFamily="2" charset="-122"/>
                <a:ea typeface="宋体" panose="02010600030101010101" pitchFamily="2" charset="-122"/>
                <a:cs typeface="宋体" panose="02010600030101010101" pitchFamily="2" charset="-122"/>
              </a:rPr>
              <a:t>于</a:t>
            </a:r>
            <a:r>
              <a:rPr sz="2800" err="1">
                <a:latin typeface="宋体" panose="02010600030101010101" pitchFamily="2" charset="-122"/>
                <a:ea typeface="宋体" panose="02010600030101010101" pitchFamily="2" charset="-122"/>
                <a:cs typeface="宋体" panose="02010600030101010101" pitchFamily="2" charset="-122"/>
              </a:rPr>
              <a:t>船首，以惧江神。舟楫之盛，自古未有。濬造船</a:t>
            </a:r>
            <a:r>
              <a:rPr sz="2800" err="1">
                <a:solidFill>
                  <a:srgbClr val="0C17F0"/>
                </a:solidFill>
                <a:latin typeface="宋体" panose="02010600030101010101" pitchFamily="2" charset="-122"/>
                <a:ea typeface="宋体" panose="02010600030101010101" pitchFamily="2" charset="-122"/>
                <a:cs typeface="宋体" panose="02010600030101010101" pitchFamily="2" charset="-122"/>
              </a:rPr>
              <a:t>于</a:t>
            </a:r>
            <a:r>
              <a:rPr sz="2800" err="1">
                <a:latin typeface="宋体" panose="02010600030101010101" pitchFamily="2" charset="-122"/>
                <a:ea typeface="宋体" panose="02010600030101010101" pitchFamily="2" charset="-122"/>
                <a:cs typeface="宋体" panose="02010600030101010101" pitchFamily="2" charset="-122"/>
              </a:rPr>
              <a:t>蜀，其木柿蔽江而下</a:t>
            </a:r>
            <a:r>
              <a:rPr lang="zh-CN" sz="2800">
                <a:latin typeface="宋体" panose="02010600030101010101" pitchFamily="2" charset="-122"/>
                <a:ea typeface="宋体" panose="02010600030101010101" pitchFamily="2" charset="-122"/>
                <a:cs typeface="宋体" panose="02010600030101010101" pitchFamily="2" charset="-122"/>
              </a:rPr>
              <a:t>。</a:t>
            </a:r>
          </a:p>
          <a:p>
            <a:pPr indent="0">
              <a:lnSpc>
                <a:spcPct val="12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(4)令皓卒死，更立贤主，文武各得其所，</a:t>
            </a:r>
            <a:r>
              <a:rPr sz="2800" err="1">
                <a:solidFill>
                  <a:srgbClr val="0C17F0"/>
                </a:solidFill>
                <a:latin typeface="宋体" panose="02010600030101010101" pitchFamily="2" charset="-122"/>
                <a:ea typeface="宋体" panose="02010600030101010101" pitchFamily="2" charset="-122"/>
                <a:cs typeface="宋体" panose="02010600030101010101" pitchFamily="2" charset="-122"/>
              </a:rPr>
              <a:t>则</a:t>
            </a:r>
            <a:r>
              <a:rPr sz="2800" err="1">
                <a:latin typeface="宋体" panose="02010600030101010101" pitchFamily="2" charset="-122"/>
                <a:ea typeface="宋体" panose="02010600030101010101" pitchFamily="2" charset="-122"/>
                <a:cs typeface="宋体" panose="02010600030101010101" pitchFamily="2" charset="-122"/>
              </a:rPr>
              <a:t>强敌也。</a:t>
            </a:r>
          </a:p>
          <a:p>
            <a:pPr indent="0">
              <a:lnSpc>
                <a:spcPct val="120000"/>
              </a:lnSpc>
              <a:spcBef>
                <a:spcPct val="0"/>
              </a:spcBef>
              <a:spcAft>
                <a:spcPct val="0"/>
              </a:spcAft>
            </a:pP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20000"/>
              </a:lnSpc>
              <a:spcBef>
                <a:spcPct val="0"/>
              </a:spcBef>
              <a:spcAft>
                <a:spcPct val="0"/>
              </a:spcAft>
            </a:pPr>
            <a:r>
              <a:rPr lang="en-US" sz="2800" smtClean="0">
                <a:latin typeface="宋体" panose="02010600030101010101" pitchFamily="2" charset="-122"/>
                <a:ea typeface="宋体" panose="02010600030101010101" pitchFamily="2" charset="-122"/>
                <a:cs typeface="宋体" panose="02010600030101010101" pitchFamily="2" charset="-122"/>
              </a:rPr>
              <a:t>    </a:t>
            </a:r>
            <a:r>
              <a:rPr lang="en-US" altLang="zh-CN" sz="280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smtClean="0">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en-US" altLang="zh-CN" sz="280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20000"/>
              </a:lnSpc>
              <a:spcBef>
                <a:spcPct val="0"/>
              </a:spcBef>
              <a:spcAft>
                <a:spcPct val="0"/>
              </a:spcAft>
            </a:pPr>
            <a:r>
              <a:rPr sz="2800" smtClean="0">
                <a:latin typeface="宋体" panose="02010600030101010101" pitchFamily="2" charset="-122"/>
                <a:ea typeface="宋体" panose="02010600030101010101" pitchFamily="2" charset="-122"/>
                <a:cs typeface="宋体" panose="02010600030101010101" pitchFamily="2" charset="-122"/>
              </a:rPr>
              <a:t>(1)“不为乡曲所称”为被动句，句中的“为所”是被动句的标志词，译为“被”。(2)“守令有不廉洁者”为定语后置句，句中的“者”为标志词语，无实义，可不译。(3)“又画</a:t>
            </a:r>
            <a:r>
              <a:rPr sz="2800" err="1" smtClean="0">
                <a:latin typeface="宋体" panose="02010600030101010101" pitchFamily="2" charset="-122"/>
                <a:ea typeface="宋体" panose="02010600030101010101" pitchFamily="2" charset="-122"/>
                <a:cs typeface="宋体" panose="02010600030101010101" pitchFamily="2" charset="-122"/>
                <a:sym typeface="+mn-ea"/>
              </a:rPr>
              <a:t>鹢</a:t>
            </a:r>
            <a:r>
              <a:rPr sz="2800" err="1" smtClean="0">
                <a:latin typeface="宋体" panose="02010600030101010101" pitchFamily="2" charset="-122"/>
                <a:ea typeface="宋体" panose="02010600030101010101" pitchFamily="2" charset="-122"/>
                <a:cs typeface="宋体" panose="02010600030101010101" pitchFamily="2" charset="-122"/>
              </a:rPr>
              <a:t>首怪兽于船首”</a:t>
            </a:r>
            <a:r>
              <a:rPr lang="en-US" sz="2800" smtClean="0">
                <a:latin typeface="宋体" panose="02010600030101010101" pitchFamily="2" charset="-122"/>
                <a:ea typeface="宋体" panose="02010600030101010101" pitchFamily="2" charset="-122"/>
                <a:cs typeface="宋体" panose="02010600030101010101" pitchFamily="2" charset="-122"/>
              </a:rPr>
              <a:t>“</a:t>
            </a:r>
            <a:r>
              <a:rPr sz="2800" err="1" smtClean="0">
                <a:latin typeface="宋体" panose="02010600030101010101" pitchFamily="2" charset="-122"/>
                <a:ea typeface="宋体" panose="02010600030101010101" pitchFamily="2" charset="-122"/>
                <a:cs typeface="宋体" panose="02010600030101010101" pitchFamily="2" charset="-122"/>
                <a:sym typeface="+mn-ea"/>
              </a:rPr>
              <a:t>濬</a:t>
            </a:r>
            <a:r>
              <a:rPr sz="2800" err="1" smtClean="0">
                <a:latin typeface="宋体" panose="02010600030101010101" pitchFamily="2" charset="-122"/>
                <a:ea typeface="宋体" panose="02010600030101010101" pitchFamily="2" charset="-122"/>
                <a:cs typeface="宋体" panose="02010600030101010101" pitchFamily="2" charset="-122"/>
              </a:rPr>
              <a:t>造船于蜀”为状语后置句</a:t>
            </a:r>
            <a:r>
              <a:rPr lang="zh-CN" sz="2800" smtClean="0">
                <a:latin typeface="宋体" panose="02010600030101010101" pitchFamily="2" charset="-122"/>
                <a:ea typeface="宋体" panose="02010600030101010101" pitchFamily="2" charset="-122"/>
                <a:cs typeface="宋体" panose="02010600030101010101" pitchFamily="2" charset="-122"/>
              </a:rPr>
              <a:t>，</a:t>
            </a:r>
            <a:r>
              <a:rPr sz="2800" smtClean="0">
                <a:latin typeface="宋体" panose="02010600030101010101" pitchFamily="2" charset="-122"/>
                <a:ea typeface="宋体" panose="02010600030101010101" pitchFamily="2" charset="-122"/>
                <a:cs typeface="宋体" panose="02010600030101010101" pitchFamily="2" charset="-122"/>
              </a:rPr>
              <a:t>翻译时需要变换成现代汉语的正常语序，即“又于船首画鹢首怪兽”“濬于蜀造船”。(4)“则强敌也”为判断句。</a:t>
            </a:r>
            <a:endParaRPr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00">
                                            <p:txEl>
                                              <p:pRg st="5" end="5"/>
                                            </p:txEl>
                                          </p:spTgt>
                                        </p:tgtEl>
                                        <p:attrNameLst>
                                          <p:attrName>style.visibility</p:attrName>
                                        </p:attrNameLst>
                                      </p:cBhvr>
                                      <p:to>
                                        <p:strVal val="visible"/>
                                      </p:to>
                                    </p:set>
                                    <p:animEffect transition="in" filter="wedge">
                                      <p:cBhvr>
                                        <p:cTn id="7" dur="2000"/>
                                        <p:tgtEl>
                                          <p:spTgt spid="100">
                                            <p:txEl>
                                              <p:pRg st="5" end="5"/>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100">
                                            <p:txEl>
                                              <p:pRg st="6" end="6"/>
                                            </p:txEl>
                                          </p:spTgt>
                                        </p:tgtEl>
                                        <p:attrNameLst>
                                          <p:attrName>style.visibility</p:attrName>
                                        </p:attrNameLst>
                                      </p:cBhvr>
                                      <p:to>
                                        <p:strVal val="visible"/>
                                      </p:to>
                                    </p:set>
                                    <p:animEffect transition="in" filter="wedge">
                                      <p:cBhvr>
                                        <p:cTn id="12" dur="2000"/>
                                        <p:tgtEl>
                                          <p:spTgt spid="10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86080" y="1050290"/>
            <a:ext cx="11419840" cy="4569460"/>
          </a:xfrm>
          <a:prstGeom prst="rect">
            <a:avLst/>
          </a:prstGeom>
          <a:noFill/>
          <a:ln w="9525">
            <a:noFill/>
          </a:ln>
        </p:spPr>
        <p:txBody>
          <a:bodyPr wrap="square">
            <a:spAutoFit/>
          </a:bodyPr>
          <a:lstStyle/>
          <a:p>
            <a:pPr indent="0">
              <a:lnSpc>
                <a:spcPct val="130000"/>
              </a:lnSpc>
              <a:spcBef>
                <a:spcPct val="0"/>
              </a:spcBef>
              <a:spcAft>
                <a:spcPct val="0"/>
              </a:spcAft>
            </a:pPr>
            <a:r>
              <a:rPr lang="en-US" altLang="zh-CN" sz="280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sz="280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【答案】</a:t>
            </a:r>
            <a:endParaRPr lang="en-US" sz="2800" b="1">
              <a:latin typeface="宋体" panose="02010600030101010101" pitchFamily="2" charset="-122"/>
              <a:ea typeface="宋体" panose="02010600030101010101" pitchFamily="2" charset="-122"/>
              <a:cs typeface="宋体" panose="02010600030101010101" pitchFamily="2" charset="-122"/>
            </a:endParaRPr>
          </a:p>
          <a:p>
            <a:pPr indent="0">
              <a:lnSpc>
                <a:spcPct val="13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(1)王濬博通古代典籍，姿貌俊美，但不注意修养品行博取名声，不被乡里人称道</a:t>
            </a:r>
            <a:r>
              <a:rPr lang="zh-CN" sz="2800">
                <a:latin typeface="宋体" panose="02010600030101010101" pitchFamily="2" charset="-122"/>
                <a:ea typeface="宋体" panose="02010600030101010101" pitchFamily="2" charset="-122"/>
                <a:cs typeface="宋体" panose="02010600030101010101" pitchFamily="2" charset="-122"/>
              </a:rPr>
              <a:t>。</a:t>
            </a:r>
          </a:p>
          <a:p>
            <a:pPr indent="0">
              <a:lnSpc>
                <a:spcPct val="13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(2)一些不廉洁的官吏(听到他来上任)，都观察风头而自行引退</a:t>
            </a:r>
            <a:r>
              <a:rPr lang="zh-CN" sz="2800">
                <a:latin typeface="宋体" panose="02010600030101010101" pitchFamily="2" charset="-122"/>
                <a:ea typeface="宋体" panose="02010600030101010101" pitchFamily="2" charset="-122"/>
                <a:cs typeface="宋体" panose="02010600030101010101" pitchFamily="2" charset="-122"/>
              </a:rPr>
              <a:t>。</a:t>
            </a:r>
          </a:p>
          <a:p>
            <a:pPr indent="0">
              <a:lnSpc>
                <a:spcPct val="13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(3)又在船头画上</a:t>
            </a:r>
            <a:r>
              <a:rPr sz="2800" err="1">
                <a:latin typeface="宋体" panose="02010600030101010101" pitchFamily="2" charset="-122"/>
                <a:ea typeface="宋体" panose="02010600030101010101" pitchFamily="2" charset="-122"/>
                <a:cs typeface="宋体" panose="02010600030101010101" pitchFamily="2" charset="-122"/>
                <a:sym typeface="+mn-ea"/>
              </a:rPr>
              <a:t>鹢</a:t>
            </a:r>
            <a:r>
              <a:rPr sz="2800" err="1">
                <a:latin typeface="宋体" panose="02010600030101010101" pitchFamily="2" charset="-122"/>
                <a:ea typeface="宋体" panose="02010600030101010101" pitchFamily="2" charset="-122"/>
                <a:cs typeface="宋体" panose="02010600030101010101" pitchFamily="2" charset="-122"/>
              </a:rPr>
              <a:t>首怪兽，用来恐吓江神。船舰规模之大、数量之多，自古未有。王濬在蜀地造船，削下的碎木片浮满江面,顺流漂下</a:t>
            </a:r>
            <a:r>
              <a:rPr lang="zh-CN" sz="2800">
                <a:latin typeface="宋体" panose="02010600030101010101" pitchFamily="2" charset="-122"/>
                <a:ea typeface="宋体" panose="02010600030101010101" pitchFamily="2" charset="-122"/>
                <a:cs typeface="宋体" panose="02010600030101010101" pitchFamily="2" charset="-122"/>
              </a:rPr>
              <a:t>。</a:t>
            </a:r>
          </a:p>
          <a:p>
            <a:pPr indent="0">
              <a:lnSpc>
                <a:spcPct val="130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(4)如果孙皓突然死去，吴人更立贤主，文武官员各得其所，人尽其才，那么吴国就是我们的强敌。</a:t>
            </a: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3520" y="432435"/>
            <a:ext cx="11745595" cy="6251575"/>
          </a:xfrm>
          <a:prstGeom prst="rect">
            <a:avLst/>
          </a:prstGeom>
          <a:noFill/>
          <a:ln w="9525">
            <a:noFill/>
          </a:ln>
        </p:spPr>
        <p:txBody>
          <a:bodyPr wrap="square">
            <a:spAutoFit/>
          </a:bodyPr>
          <a:lstStyle/>
          <a:p>
            <a:pPr indent="0">
              <a:lnSpc>
                <a:spcPct val="11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楷体" panose="02010609060101010101" charset="-122"/>
                <a:ea typeface="楷体" panose="02010609060101010101" charset="-122"/>
                <a:cs typeface="楷体" panose="02010609060101010101" charset="-122"/>
              </a:rPr>
              <a:t> </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【参考译文】</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a:lnSpc>
                <a:spcPct val="110000"/>
              </a:lnSpc>
              <a:spcBef>
                <a:spcPct val="0"/>
              </a:spcBef>
              <a:spcAft>
                <a:spcPct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sz="2800">
                <a:latin typeface="楷体" panose="02010609060101010101" charset="-122"/>
                <a:ea typeface="楷体" panose="02010609060101010101" charset="-122"/>
                <a:cs typeface="楷体" panose="02010609060101010101" charset="-122"/>
              </a:rPr>
              <a:t>王濬，字士治，是弘农郡湖县人，家中世代为太守。王濬博通古代典籍，姿貌俊美，但不注意修养品行博取名声，不被乡里人称道。后来才改变志节，爽朗旷达，宽宏有远大的志向。曾经修建宅第，在门前开了一条数十步宽的路。有人对他说路太宽有何用，王濬说：“我打算使路上能够容纳长戟幡旗的仪仗</a:t>
            </a:r>
            <a:r>
              <a:rPr lang="zh-CN" sz="2800">
                <a:latin typeface="楷体" panose="02010609060101010101" charset="-122"/>
                <a:ea typeface="楷体" panose="02010609060101010101" charset="-122"/>
                <a:cs typeface="楷体" panose="02010609060101010101" charset="-122"/>
              </a:rPr>
              <a:t>。</a:t>
            </a:r>
            <a:r>
              <a:rPr sz="2800">
                <a:latin typeface="楷体" panose="02010609060101010101" charset="-122"/>
                <a:ea typeface="楷体" panose="02010609060101010101" charset="-122"/>
                <a:cs typeface="楷体" panose="02010609060101010101" charset="-122"/>
              </a:rPr>
              <a:t>众人都笑他，王濬说：“陈胜说过，燕雀哪能知道鸿鹄的志向呢?”州郡征召王濬为河东从事。一些不廉洁的官吏(听到他来上任)，都观察风头而自行引退。燕国刺史徐邈有个才貌俱全的女儿，正欲选婿待嫁。徐邈便大会同僚佐吏，令女儿在内室观看。女儿(看中王濬)指着他告诉了母亲，徐邈便把女儿嫁给王濬。</a:t>
            </a:r>
          </a:p>
          <a:p>
            <a:pPr indent="0">
              <a:lnSpc>
                <a:spcPct val="110000"/>
              </a:lnSpc>
              <a:spcBef>
                <a:spcPct val="0"/>
              </a:spcBef>
              <a:spcAft>
                <a:spcPct val="0"/>
              </a:spcAft>
            </a:pPr>
            <a:r>
              <a:rPr sz="2800">
                <a:latin typeface="楷体" panose="02010609060101010101" charset="-122"/>
                <a:ea typeface="楷体" panose="02010609060101010101" charset="-122"/>
                <a:cs typeface="楷体" panose="02010609060101010101" charset="-122"/>
              </a:rPr>
              <a:t>    晋武帝谋划征讨吴国，下诏让王濬修造战舰。王濬于是造连舫大船，宽一百二十步，每艘可装载两千余人。大船周边以木栅为城，修城楼望台，有四道门出入，船上可以驰马来往。又在船头画上</a:t>
            </a:r>
            <a:r>
              <a:rPr sz="2800">
                <a:latin typeface="宋体" panose="02010600030101010101" pitchFamily="2" charset="-122"/>
                <a:ea typeface="宋体" panose="02010600030101010101" pitchFamily="2" charset="-122"/>
                <a:cs typeface="宋体" panose="02010600030101010101" pitchFamily="2" charset="-122"/>
                <a:sym typeface="+mn-ea"/>
              </a:rPr>
              <a:t>鹢</a:t>
            </a:r>
            <a:r>
              <a:rPr sz="2800">
                <a:latin typeface="楷体" panose="02010609060101010101" charset="-122"/>
                <a:ea typeface="楷体" panose="02010609060101010101" charset="-122"/>
                <a:cs typeface="楷体" panose="02010609060101010101" charset="-122"/>
              </a:rPr>
              <a:t>首怪兽，用来恐吓江</a:t>
            </a: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3520" y="1014095"/>
            <a:ext cx="11745595" cy="4829810"/>
          </a:xfrm>
          <a:prstGeom prst="rect">
            <a:avLst/>
          </a:prstGeom>
          <a:noFill/>
          <a:ln w="9525">
            <a:noFill/>
          </a:ln>
        </p:spPr>
        <p:txBody>
          <a:bodyPr wrap="square">
            <a:spAutoFit/>
          </a:bodyPr>
          <a:lstStyle/>
          <a:p>
            <a:pPr indent="0">
              <a:lnSpc>
                <a:spcPct val="110000"/>
              </a:lnSpc>
              <a:spcBef>
                <a:spcPct val="0"/>
              </a:spcBef>
              <a:spcAft>
                <a:spcPct val="0"/>
              </a:spcAft>
            </a:pPr>
            <a:r>
              <a:rPr sz="2800">
                <a:latin typeface="楷体" panose="02010609060101010101" charset="-122"/>
                <a:ea typeface="楷体" panose="02010609060101010101" charset="-122"/>
                <a:cs typeface="楷体" panose="02010609060101010101" charset="-122"/>
              </a:rPr>
              <a:t>神。船舰规模之大、数量之多，自古未有。王濬在蜀地造船，削下的碎木片浮满江面，顺流漂下。不久(晋武帝)授予王濬龙骧将军，管理梁州、益州诸军事务。</a:t>
            </a:r>
          </a:p>
          <a:p>
            <a:pPr indent="0">
              <a:lnSpc>
                <a:spcPct val="110000"/>
              </a:lnSpc>
              <a:spcBef>
                <a:spcPct val="0"/>
              </a:spcBef>
              <a:spcAft>
                <a:spcPct val="0"/>
              </a:spcAft>
            </a:pPr>
            <a:r>
              <a:rPr sz="2800">
                <a:latin typeface="楷体" panose="02010609060101010101" charset="-122"/>
                <a:ea typeface="楷体" panose="02010609060101010101" charset="-122"/>
                <a:cs typeface="楷体" panose="02010609060101010101" charset="-122"/>
              </a:rPr>
              <a:t>    当时朝中大臣对伐吴纷纷议论谏阻，王濬于是给皇帝上疏说：“臣多次查访研究吴楚的情况，孙皓荒淫凶暴，荆扬一带无论贤愚，没有不怨恨的。观察目前形势，应从速伐吴。如果今日不伐，形势变化不可预测。如果孙皓突然死去，吴人更立贤主，文武官员各得其所，人尽其才，那么吴国就是我们的强敌。我造船已经七年了，船日渐腐朽损坏，另外，我已经七十岁了，死期临近。以上三事如有一事不遂人愿，伐吴更加困难，诚恳希望陛下不要失去良机。”武帝对王濬的意见深表赞同。</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01320" y="1180465"/>
            <a:ext cx="11389995" cy="2664960"/>
          </a:xfrm>
          <a:prstGeom prst="rect">
            <a:avLst/>
          </a:prstGeom>
          <a:noFill/>
          <a:ln w="9525">
            <a:noFill/>
          </a:ln>
        </p:spPr>
        <p:txBody>
          <a:bodyPr wrap="square">
            <a:spAutoFit/>
          </a:bodyPr>
          <a:lstStyle/>
          <a:p>
            <a:pPr indent="0"/>
            <a:r>
              <a:rPr sz="2400">
                <a:latin typeface="楷体" panose="02010609060101010101" charset="-122"/>
                <a:ea typeface="楷体" panose="02010609060101010101" charset="-122"/>
                <a:cs typeface="楷体" panose="02010609060101010101" charset="-122"/>
              </a:rPr>
              <a:t>之利，契丹以为然，遣李兴议和。帝曰：“朕岂欲穷兵，惟思息战。如许通和，即当遣使。”冬十月，遣曹利用诣契丹军。十二月庚辰，契丹使韩杞持书与曹利用俱来，请盟。利用言契丹欲得关南地。帝曰：“所言归地事极无名，若必邀求，朕当决战！若欲货财，汉以玉帛赐单于，有故事，宜许之。”契丹犹觊关南，遣其监门卫大将军姚东之持书复议，帝不许而去。利用竟以银十万两、绢二十万匹成约而还。</a:t>
            </a:r>
          </a:p>
          <a:p>
            <a:pPr indent="0" algn="r">
              <a:lnSpc>
                <a:spcPct val="110000"/>
              </a:lnSpc>
            </a:pPr>
            <a:r>
              <a:rPr sz="2400">
                <a:latin typeface="楷体" panose="02010609060101010101" charset="-122"/>
                <a:ea typeface="楷体" panose="02010609060101010101" charset="-122"/>
                <a:cs typeface="楷体" panose="02010609060101010101" charset="-122"/>
              </a:rPr>
              <a:t>                  </a:t>
            </a:r>
            <a:r>
              <a:rPr sz="2400">
                <a:latin typeface="宋体" panose="02010600030101010101" pitchFamily="2" charset="-122"/>
                <a:ea typeface="宋体" panose="02010600030101010101" pitchFamily="2" charset="-122"/>
                <a:cs typeface="宋体" panose="02010600030101010101" pitchFamily="2" charset="-122"/>
              </a:rPr>
              <a:t> （节选自《宋史纪事本末·契丹盟好》）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4587240" y="3075623"/>
            <a:ext cx="3017520" cy="70675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三、考点训练</a:t>
            </a: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339090"/>
            <a:ext cx="1116774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rgbClr val="0C17F0"/>
                </a:solidFill>
                <a:effectLst/>
                <a:uLnTx/>
                <a:uFillTx/>
                <a:latin typeface="+mn-ea"/>
                <a:cs typeface="+mn-ea"/>
                <a:sym typeface="+mn-ea"/>
              </a:rPr>
              <a:t>来源</a:t>
            </a:r>
            <a:r>
              <a:rPr lang="en-US" sz="2800" b="1" noProof="0">
                <a:ln>
                  <a:noFill/>
                </a:ln>
                <a:solidFill>
                  <a:srgbClr val="0C17F0"/>
                </a:solidFill>
                <a:effectLst/>
                <a:uLnTx/>
                <a:uFillTx/>
                <a:latin typeface="+mn-ea"/>
                <a:cs typeface="+mn-ea"/>
                <a:sym typeface="+mn-ea"/>
              </a:rPr>
              <a:t>.</a:t>
            </a:r>
            <a:r>
              <a:rPr lang="zh-CN" altLang="en-US" sz="2800" b="1" noProof="0">
                <a:ln>
                  <a:noFill/>
                </a:ln>
                <a:solidFill>
                  <a:srgbClr val="0C17F0"/>
                </a:solidFill>
                <a:effectLst/>
                <a:uLnTx/>
                <a:uFillTx/>
                <a:sym typeface="+mn-ea"/>
              </a:rPr>
              <a:t>浙江省普通高中</a:t>
            </a:r>
            <a:r>
              <a:rPr lang="zh-CN" altLang="en-US" sz="2800" b="1" noProof="0" smtClean="0">
                <a:ln>
                  <a:noFill/>
                </a:ln>
                <a:solidFill>
                  <a:srgbClr val="0C17F0"/>
                </a:solidFill>
                <a:effectLst/>
                <a:uLnTx/>
                <a:uFillTx/>
                <a:sym typeface="+mn-ea"/>
              </a:rPr>
              <a:t>2021</a:t>
            </a:r>
            <a:r>
              <a:rPr lang="en-US" altLang="zh-CN" sz="2800" b="1" noProof="0" smtClean="0">
                <a:ln>
                  <a:noFill/>
                </a:ln>
                <a:solidFill>
                  <a:srgbClr val="0C17F0"/>
                </a:solidFill>
                <a:effectLst/>
                <a:uLnTx/>
                <a:uFillTx/>
                <a:sym typeface="+mn-ea"/>
              </a:rPr>
              <a:t>—</a:t>
            </a:r>
            <a:r>
              <a:rPr lang="zh-CN" altLang="en-US" sz="2800" b="1" noProof="0" smtClean="0">
                <a:ln>
                  <a:noFill/>
                </a:ln>
                <a:solidFill>
                  <a:srgbClr val="0C17F0"/>
                </a:solidFill>
                <a:effectLst/>
                <a:uLnTx/>
                <a:uFillTx/>
                <a:sym typeface="+mn-ea"/>
              </a:rPr>
              <a:t>2022</a:t>
            </a:r>
            <a:r>
              <a:rPr lang="zh-CN" altLang="en-US" sz="2800" b="1" noProof="0">
                <a:ln>
                  <a:noFill/>
                </a:ln>
                <a:solidFill>
                  <a:srgbClr val="0C17F0"/>
                </a:solidFill>
                <a:effectLst/>
                <a:uLnTx/>
                <a:uFillTx/>
                <a:sym typeface="+mn-ea"/>
              </a:rPr>
              <a:t>学年高三统测语文试题</a:t>
            </a:r>
            <a:r>
              <a:rPr lang="zh-CN" altLang="en-US" sz="2800" b="1" noProof="0">
                <a:ln>
                  <a:noFill/>
                </a:ln>
                <a:solidFill>
                  <a:srgbClr val="0C17F0"/>
                </a:solidFill>
                <a:effectLst/>
                <a:uLnTx/>
                <a:uFillTx/>
                <a:latin typeface="楷体" panose="02010609060101010101" charset="-122"/>
                <a:ea typeface="楷体" panose="02010609060101010101" charset="-122"/>
                <a:cs typeface="楷体" panose="02010609060101010101" charset="-122"/>
                <a:sym typeface="+mn-ea"/>
              </a:rPr>
              <a:t>  </a:t>
            </a:r>
            <a:r>
              <a:rPr lang="zh-CN" altLang="en-US" sz="28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                原  道  （唐代）韩愈</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博爱之谓仁，行而宜之之谓义，由是而之焉之谓道，足乎已无待于外之谓德。仁与义为定名，道与德为虚位。故道有君子小人，而德有凶有吉。老子之小仁义，非毁之也，其见者小也。坐井而观天，曰天小者，非天小也。彼以煦煦①为仁，孑孑②为义，其小之也则宜。其所谓道，道其所道，非吾所谓道也。其所谓德，德其所德，非吾所谓德也。凡吾所谓道德云者，合仁与义言之也，天下之公言也。老子之所谓道德云者，去仁与义言之也，一人之私言也。</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周道衰，孔子没，火于秦，黄老于汉，佛于晋、魏、梁、隋之间。其言道德仁义者，不入于杨，则归于墨；不入于老，则归于佛。入于彼，必出于此。入者主之，出者奴之；入者附之，出者污之。噫！后之人其欲闻仁义道德之说，孰从而听之？老者曰：“孔子，吾师之弟</a:t>
            </a: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339090"/>
            <a:ext cx="1116774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子也。”佛者曰：“孔子，吾师之弟子也。”为孔子者习闻其说乐其诞而自小也亦曰吾师亦尝师之云尔不惟举之于口而又笔之于其书后之人虽欲闻仁义道德之说其孰从而求之？</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甚矣，人之好怪也，不求其端，不讯其末，惟怪之欲闻。古之为民者四，今之为民者六③。古之教者处其一，今之教者处其三。农之家一，而食栗之家六。工之家一，而用器之家六。贾之家一，而资焉之家六。奈之何民不穷且盗也？</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帝之与王，其号虽殊，其所以为圣一也。夏葛而冬裘，渴饮而饥食，其事虽殊，其所以为智一也。今其言曰：“曷不为太古之无事？”是亦责冬之裘者曰：“曷不为葛之之易也？”责饥之食者曰：“曷不为饮之之易也？”传曰：“古之欲明明德于天下者，先治其国；欲治其国者，先齐其家；欲齐其家者，先修其身；欲修其身者，先正其心；欲正其心者，先诚其意。”然则古之所谓正心而诚意者，将以有为也。</a:t>
            </a: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339090"/>
            <a:ext cx="1116774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今也欲治其心而外天下国家，灭其天常，子焉而不父其父，臣焉而不君其君，民焉而不事其事。孔子之作《春秋》也，诸侯用夷礼则夷之，进于中国则中国之。经曰：“夷狄之有君，不如诸夏之亡。”《诗》曰：“戎狄是膺，荆舒是惩。”今也举夷狄之法，而加之先王之教之上，几何其不胥而为夷也？</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夫所谓先王之教者，何也？博爱之谓仁，行而宜之之谓义。由是而之焉之谓道。足乎已无待于外之谓德。其文：《诗》《书》《易》《春秋》。其法：礼、乐、刑、政。其民：士、农、工、贾。其位：君臣、父子、师友、宾主、昆弟、夫妇。其服：麻、丝。其居：宫、室。其食：粟米、果蔬、鱼肉。其为道易明，而其为教易行也。是故以之为己，则顺而祥；以之为人，则爱而公；以之为心，则和而平；以之为天下国家，无所处而不当。是故生则得其情，死则尽其常。效焉而天神假，庙焉而人鬼飨。曰：“斯道也，何道也？”曰：“斯吾</a:t>
            </a: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339090"/>
            <a:ext cx="11167745" cy="447738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所谓道也，非向所谓老与佛之道也。尧以是传之舜，舜以是传之禹，禹以是传之汤，汤以是传之文、武、周公，文、武、周公传之孔子，孔子传之孟轲，轲之死，不得其传焉。荀与扬也，择焉而不精，语焉而不详。由周公而上，上而为君，故其事行。由周公而下，下而为臣，故其说长。”然则如之何而可也？曰：“不塞不流，不止不行。人其人，火其书，庐其居。明先王之道以道之，鳏寡孤独废疾者有养也。其亦庶乎其可也！”</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a:t>
            </a:r>
            <a:r>
              <a:rPr lang="en-US" altLang="zh-CN" sz="2800" b="1" noProof="0" smtClean="0">
                <a:ln>
                  <a:noFill/>
                </a:ln>
                <a:effectLst/>
                <a:uLnTx/>
                <a:uFillTx/>
                <a:latin typeface="宋体" panose="02010600030101010101" pitchFamily="2" charset="-122"/>
                <a:ea typeface="宋体" panose="02010600030101010101" pitchFamily="2" charset="-122"/>
                <a:cs typeface="楷体" panose="02010609060101010101" charset="-122"/>
                <a:sym typeface="+mn-ea"/>
              </a:rPr>
              <a:t>【</a:t>
            </a:r>
            <a:r>
              <a:rPr lang="zh-CN" altLang="en-US" sz="2800" b="1" noProof="0" smtClean="0">
                <a:ln>
                  <a:noFill/>
                </a:ln>
                <a:effectLst/>
                <a:uLnTx/>
                <a:uFillTx/>
                <a:latin typeface="宋体" panose="02010600030101010101" pitchFamily="2" charset="-122"/>
                <a:ea typeface="宋体" panose="02010600030101010101" pitchFamily="2" charset="-122"/>
                <a:cs typeface="楷体" panose="02010609060101010101" charset="-122"/>
                <a:sym typeface="+mn-ea"/>
              </a:rPr>
              <a:t>注</a:t>
            </a:r>
            <a:r>
              <a:rPr lang="en-US" altLang="zh-CN" sz="2800" b="1" noProof="0" smtClean="0">
                <a:ln>
                  <a:noFill/>
                </a:ln>
                <a:effectLst/>
                <a:uLnTx/>
                <a:uFillTx/>
                <a:latin typeface="宋体" panose="02010600030101010101" pitchFamily="2" charset="-122"/>
                <a:ea typeface="宋体" panose="02010600030101010101" pitchFamily="2" charset="-122"/>
                <a:cs typeface="楷体" panose="02010609060101010101" charset="-122"/>
                <a:sym typeface="+mn-ea"/>
              </a:rPr>
              <a:t>】</a:t>
            </a:r>
            <a:r>
              <a:rPr lang="zh-CN" altLang="en-US" sz="2800" noProof="0" smtClean="0">
                <a:ln>
                  <a:noFill/>
                </a:ln>
                <a:solidFill>
                  <a:schemeClr val="tx1"/>
                </a:solidFill>
                <a:effectLst/>
                <a:uLnTx/>
                <a:uFillTx/>
                <a:latin typeface="仿宋" pitchFamily="49" charset="-122"/>
                <a:ea typeface="仿宋" pitchFamily="49" charset="-122"/>
                <a:cs typeface="宋体" panose="02010600030101010101" pitchFamily="2" charset="-122"/>
                <a:sym typeface="+mn-ea"/>
              </a:rPr>
              <a:t>①</a:t>
            </a:r>
            <a:r>
              <a:rPr lang="zh-CN" altLang="en-US" sz="2800" noProof="0">
                <a:ln>
                  <a:noFill/>
                </a:ln>
                <a:solidFill>
                  <a:schemeClr val="tx1"/>
                </a:solidFill>
                <a:effectLst/>
                <a:uLnTx/>
                <a:uFillTx/>
                <a:latin typeface="仿宋" pitchFamily="49" charset="-122"/>
                <a:ea typeface="仿宋" pitchFamily="49" charset="-122"/>
                <a:cs typeface="宋体" panose="02010600030101010101" pitchFamily="2" charset="-122"/>
                <a:sym typeface="+mn-ea"/>
              </a:rPr>
              <a:t>煦煦：和蔼的样子。这里指小恩小惠。②孑孑（jié）：琐屑细小的样子。③六：指士、农、工、商，加上和尚、道士。</a:t>
            </a: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574040"/>
            <a:ext cx="11167745" cy="4965462"/>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15．下列各组句子中，加点词的意义和用法相同的一组是（   ）</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A．古之欲明明德</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于</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天下者    善假</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于</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物也     </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B．惟怪</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之</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欲闻              树</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之</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以桑</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C．今之为民</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者</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六            乃使其从</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者</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衣褐         </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D．将</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以</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有为也              犹不能不</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以</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之兴怀</a:t>
            </a:r>
          </a:p>
          <a:p>
            <a:pPr marL="0" marR="0" lvl="0" indent="0" algn="l" defTabSz="914400" rtl="0" eaLnBrk="1" fontAlgn="base" latinLnBrk="0" hangingPunct="1">
              <a:lnSpc>
                <a:spcPts val="3800"/>
              </a:lnSpc>
              <a:spcBef>
                <a:spcPct val="0"/>
              </a:spcBef>
              <a:spcAft>
                <a:spcPct val="0"/>
              </a:spcAft>
              <a:buClrTx/>
              <a:buSzTx/>
              <a:buFontTx/>
              <a:buNone/>
              <a:defRPr/>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noProof="0"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【解析】</a:t>
            </a:r>
            <a:endParaRPr lang="en-US" altLang="zh-CN" sz="2800" noProof="0"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smtClean="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本题</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考查学生理解文言虚词在文中的意义和用法的能力。</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A.前者，介词，在；后者，介词，引出对象，不译。B.前者，助词，宾语前置的标志；后者，音节助词，无义。C.都是代词，……的人。D.前者，介词，凭借；后者，介词，</a:t>
            </a:r>
            <a:r>
              <a:rPr lang="zh-CN" altLang="en-US" sz="2800" noProof="0" smtClean="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因为。故</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选</a:t>
            </a:r>
            <a:r>
              <a:rPr lang="zh-CN" altLang="en-US" sz="2800" noProof="0"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C</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edge">
                                      <p:cBhvr>
                                        <p:cTn id="7" dur="2000"/>
                                        <p:tgtEl>
                                          <p:spTgt spid="2">
                                            <p:txEl>
                                              <p:pRg st="5" end="5"/>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edge">
                                      <p:cBhvr>
                                        <p:cTn id="12" dur="2000"/>
                                        <p:tgtEl>
                                          <p:spTgt spid="2">
                                            <p:txEl>
                                              <p:pRg st="6" end="6"/>
                                            </p:txEl>
                                          </p:spTgt>
                                        </p:tgtEl>
                                      </p:cBhvr>
                                    </p:animEffect>
                                  </p:childTnLst>
                                </p:cTn>
                              </p:par>
                              <p:par>
                                <p:cTn id="13" presetID="20" presetClass="entr" presetSubtype="0" fill="hold" nodeType="withEffect">
                                  <p:stCondLst>
                                    <p:cond delay="0"/>
                                  </p:stCondLst>
                                  <p:childTnLst>
                                    <p:set>
                                      <p:cBhvr>
                                        <p:cTn id="14" dur="1" fill="hold">
                                          <p:stCondLst>
                                            <p:cond delay="0"/>
                                          </p:stCondLst>
                                        </p:cTn>
                                        <p:tgtEl>
                                          <p:spTgt spid="2">
                                            <p:txEl>
                                              <p:pRg st="7" end="7"/>
                                            </p:txEl>
                                          </p:spTgt>
                                        </p:tgtEl>
                                        <p:attrNameLst>
                                          <p:attrName>style.visibility</p:attrName>
                                        </p:attrNameLst>
                                      </p:cBhvr>
                                      <p:to>
                                        <p:strVal val="visible"/>
                                      </p:to>
                                    </p:set>
                                    <p:animEffect transition="in" filter="wedge">
                                      <p:cBhvr>
                                        <p:cTn id="15" dur="20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574040"/>
            <a:ext cx="11167745" cy="5055230"/>
          </a:xfrm>
          <a:prstGeom prst="rect">
            <a:avLst/>
          </a:prstGeom>
          <a:noFill/>
        </p:spPr>
        <p:txBody>
          <a:bodyPr wrap="square" rtlCol="0" anchor="t">
            <a:spAutoFit/>
          </a:bodyPr>
          <a:lstStyle/>
          <a:p>
            <a:pPr marL="0" marR="0" lvl="0" indent="0" algn="l" defTabSz="914400" rtl="0" eaLnBrk="1" fontAlgn="base" latinLnBrk="0" hangingPunct="1">
              <a:lnSpc>
                <a:spcPts val="4300"/>
              </a:lnSpc>
              <a:spcBef>
                <a:spcPct val="0"/>
              </a:spcBef>
              <a:spcAft>
                <a:spcPct val="0"/>
              </a:spcAft>
              <a:buClrTx/>
              <a:buSzTx/>
              <a:buFontTx/>
              <a:buNone/>
              <a:defRPr/>
            </a:pPr>
            <a:r>
              <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18．把文中画横线的句子译成现代汉语。</a:t>
            </a:r>
          </a:p>
          <a:p>
            <a:pPr marL="0" marR="0" lvl="0" indent="0" algn="l" defTabSz="914400" rtl="0" eaLnBrk="1" fontAlgn="base" latinLnBrk="0" hangingPunct="1">
              <a:lnSpc>
                <a:spcPts val="43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（1）孔子之作《春秋》也，诸侯用夷礼则夷之，进于中国则中国之。</a:t>
            </a:r>
          </a:p>
          <a:p>
            <a:pPr marL="0" marR="0" lvl="0" indent="0" algn="l" defTabSz="914400" rtl="0" eaLnBrk="1" fontAlgn="base" latinLnBrk="0" hangingPunct="1">
              <a:lnSpc>
                <a:spcPts val="43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（2）明先王之道以道之，鳏寡孤独废疾者有养也。其亦庶乎其可也！</a:t>
            </a:r>
          </a:p>
          <a:p>
            <a:pPr marL="0" marR="0" lvl="0" indent="0" algn="l" defTabSz="914400" rtl="0" eaLnBrk="1" fontAlgn="base" latinLnBrk="0" hangingPunct="1">
              <a:lnSpc>
                <a:spcPts val="4300"/>
              </a:lnSpc>
              <a:spcBef>
                <a:spcPct val="0"/>
              </a:spcBef>
              <a:spcAft>
                <a:spcPct val="0"/>
              </a:spcAft>
              <a:buClrTx/>
              <a:buSzTx/>
              <a:buFontTx/>
              <a:buNone/>
              <a:defRPr/>
            </a:pPr>
            <a:r>
              <a:rPr lang="zh-CN" altLang="en-US" sz="2800" noProof="0"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   【答案】</a:t>
            </a:r>
            <a:endParaRPr lang="en-US" altLang="zh-CN" sz="2800" noProof="0"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4300"/>
              </a:lnSpc>
              <a:spcBef>
                <a:spcPct val="0"/>
              </a:spcBef>
              <a:spcAft>
                <a:spcPct val="0"/>
              </a:spcAft>
              <a:buClrTx/>
              <a:buSzTx/>
              <a:buFontTx/>
              <a:buNone/>
              <a:defRPr/>
            </a:pPr>
            <a:r>
              <a:rPr lang="zh-CN" altLang="en-US" sz="2800" noProof="0" smtClean="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1）孔子作《春秋》，对于采用夷狄礼俗的诸侯，就把他们列入夷狄；对于采用中原（华夏）礼俗的诸侯，就承认他们是中原（华夏）人。</a:t>
            </a:r>
          </a:p>
          <a:p>
            <a:pPr marL="0" marR="0" lvl="0" indent="0" algn="l" defTabSz="914400" rtl="0" eaLnBrk="1" fontAlgn="base" latinLnBrk="0" hangingPunct="1">
              <a:lnSpc>
                <a:spcPts val="43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（2）发扬先王之道来治理天下，使老而无妻的、失去丈夫的、幼而丧父的、老而无子的、残疾的以及长年患病的人都得到供养，这样做大概（差不多）也就可以了！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edge">
                                      <p:cBhvr>
                                        <p:cTn id="7" dur="2000"/>
                                        <p:tgtEl>
                                          <p:spTgt spid="2">
                                            <p:txEl>
                                              <p:pRg st="3" end="3"/>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edge">
                                      <p:cBhvr>
                                        <p:cTn id="12" dur="2000"/>
                                        <p:tgtEl>
                                          <p:spTgt spid="2">
                                            <p:txEl>
                                              <p:pRg st="4" end="4"/>
                                            </p:txEl>
                                          </p:spTgt>
                                        </p:tgtEl>
                                      </p:cBhvr>
                                    </p:animEffect>
                                  </p:childTnLst>
                                </p:cTn>
                              </p:par>
                              <p:par>
                                <p:cTn id="13" presetID="20"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edge">
                                      <p:cBhvr>
                                        <p:cTn id="15" dur="2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329565"/>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effectLst/>
                <a:uLnTx/>
                <a:uFillTx/>
                <a:latin typeface="+mn-ea"/>
                <a:cs typeface="+mn-ea"/>
                <a:sym typeface="+mn-ea"/>
              </a:rPr>
              <a:t>【参考译文】</a:t>
            </a:r>
            <a:endParaRPr lang="zh-CN" altLang="en-US" sz="2400" b="1" noProof="0">
              <a:ln>
                <a:noFill/>
              </a:ln>
              <a:effectLst/>
              <a:uLnTx/>
              <a:uFillTx/>
              <a:latin typeface="+mn-ea"/>
              <a:cs typeface="+mn-ea"/>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en-US" altLang="zh-CN" sz="2400" b="1" noProof="0">
                <a:ln>
                  <a:noFill/>
                </a:ln>
                <a:effectLst/>
                <a:uLnTx/>
                <a:uFillTx/>
                <a:latin typeface="+mn-ea"/>
                <a:cs typeface="+mn-ea"/>
                <a:sym typeface="+mn-ea"/>
              </a:rPr>
              <a:t>   </a:t>
            </a:r>
            <a:r>
              <a:rPr lang="en-US" altLang="zh-CN" sz="2400" b="1" noProof="0">
                <a:ln>
                  <a:noFill/>
                </a:ln>
                <a:effectLst/>
                <a:uLnTx/>
                <a:uFillTx/>
                <a:latin typeface="楷体" panose="02010609060101010101" charset="-122"/>
                <a:ea typeface="楷体" panose="02010609060101010101" charset="-122"/>
                <a:cs typeface="楷体" panose="02010609060101010101" charset="-122"/>
                <a:sym typeface="+mn-ea"/>
              </a:rPr>
              <a:t> </a:t>
            </a:r>
            <a:r>
              <a:rPr sz="2400">
                <a:latin typeface="楷体" panose="02010609060101010101" charset="-122"/>
                <a:ea typeface="楷体" panose="02010609060101010101" charset="-122"/>
                <a:sym typeface="+mn-ea"/>
              </a:rPr>
              <a:t>博爱叫作“仁”，恰当地去实现“仁”就是“义”，沿着“仁义”之路前进便为“道”，使自己具备完美的修养，而不去依靠外界的力量就是“德”。仁和义是意义确定的名词，道和德是意义不确定的名词。所以道有君子之道和小人之道，而德有吉德和凶德。老子轻视仁义，并不是诋毁仁义，而是由于他的观念狭小。好比坐在井里看天的人，说天很小，其实天并不小。老子把小恩小惠认为仁，把谨小慎微认为义，他轻视仁义就是很自然的了。老子所说的道，是把他观念里的道当作道，不是我所说的道。他所说的德，是把他观念里的德当作德，不是我所说的德。凡是我所说的道德，都是结合仁和义说的，是天下的公论。老子所说的道德，是抛开了仁和义说的，只是他一个人的说法。</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自从周道衰落，孔子去世以后，秦始皇焚烧诗书，黄老学说盛行于汉代，佛教盛行于晋、魏、梁、隋之间。那时谈论道德仁义的人，不归入杨朱学派，就归入墨翟学派；不归入道学，就归入佛学。归入了那一家，必然轻视另外一家。尊崇所归入的学派，就</a:t>
            </a:r>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329565"/>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贬低所反对的学派；依附归入的学派，就污蔑反对的学派。唉！后世的人想知道仁义道德的学说，到底听从谁的呢？道家说：“孔子是我们老师的学生。”佛家也说：“孔子是我们老师的学生。”研究孔学的人，听惯了他们的话，乐于接受他们的荒诞言论而轻视自己，也说“我们的老师曾向他们学习”这一类话。不仅在口头说，而且又把它写在书上。后世的人即使要想知道关于仁义道德的学说，又该向谁去请教呢？</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人们喜欢听怪诞的言论真是太过分了！他们不探求事情的起源，不考察事情的结果，只喜欢听怪诞的言论。古代的人民只有四类，今天的人民有了六类。古代负有教育人民的任务的，只占四类中的一类，今天却有三类。务农的一家，要供应六家的粮食；务工的一家，要供应六家的器用；经商的一家，依靠他服务的有六家。又怎么能使人民不因穷困而去偷盗呢？</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五帝与三王，他们的名号虽然不同，但他们之所以成为圣人的原因是相同的。夏天穿葛衣，冬天穿皮衣，渴了要喝水，饿了要吃饭，这些事情虽然各不相同，但它们同样是人类的智慧。如今道家却说：“为什么不实行远古的无为而治呢？”这就好像怪人们</a:t>
            </a: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329565"/>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在冬天穿皮衣：“为什么你不穿简便的葛衣呢？”或者怪人们饿了要吃饭：“为什么不光喝水，岂不简单得多？”《礼记》说：“在古代，想要发扬他的光辉道德于天下的人，一定要先治理好他的国家；要治理好他的国家，一定要先整顿好他的家庭；要整顿好他的家庭，必须先进行自身的修养；要进行自我修养，必须先端正自己的思想；要端正自己的思想，必须先使自己具有诚意。”可见古人所谓正心和诚意，都是要凭着这而有所作为的。如今那些修身养性的人，却想抛开天下国家，灭绝天性，做儿子的不把他的父亲当作父亲，做臣子的不把他的君上当作君上，做百姓的不做他们该做的事。孔子作《春秋》，对于采用夷狄礼俗的诸侯，就把他们列入夷狄；对于采用中原（华夏）礼俗的诸侯，就承认他们是中原（华夏）人。《论语》说：“夷狄虽然有君主，还不如中原的没有君主。”《诗经》说：“夷狄应当攻击，荆舒应当惩罚。”如今，却尊崇夷狄之法，把它抬高到先王的政教之上，那么我们不是全都要沦为夷狄了？</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我所谓先王的政教，是什么呢？就是博爱即称之为仁，合乎仁的行为即称为义。从仁义再向前进就是道。自身具有而不依赖外界的叫作德。讲仁义道德的书有《诗经》、</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58445" y="1082675"/>
            <a:ext cx="11675110" cy="4225925"/>
          </a:xfrm>
          <a:prstGeom prst="rect">
            <a:avLst/>
          </a:prstGeom>
          <a:noFill/>
          <a:ln w="9525">
            <a:noFill/>
          </a:ln>
        </p:spPr>
        <p:txBody>
          <a:bodyPr wrap="square">
            <a:spAutoFit/>
          </a:bodyPr>
          <a:lstStyle/>
          <a:p>
            <a:pPr indent="0">
              <a:lnSpc>
                <a:spcPct val="120000"/>
              </a:lnSpc>
            </a:pPr>
            <a:r>
              <a:rPr lang="en-US" sz="2800" b="1">
                <a:latin typeface="+mj-ea"/>
                <a:ea typeface="+mj-ea"/>
                <a:cs typeface="+mj-ea"/>
              </a:rPr>
              <a:t>13.</a:t>
            </a:r>
            <a:r>
              <a:rPr sz="2800" b="1">
                <a:latin typeface="+mj-ea"/>
                <a:ea typeface="+mj-ea"/>
                <a:cs typeface="+mj-ea"/>
              </a:rPr>
              <a:t>把文中画横线的句子翻译成现代汉语。</a:t>
            </a:r>
          </a:p>
          <a:p>
            <a:pPr indent="0">
              <a:lnSpc>
                <a:spcPct val="120000"/>
              </a:lnSpc>
            </a:pPr>
            <a:r>
              <a:rPr sz="2800">
                <a:latin typeface="楷体" panose="02010609060101010101" charset="-122"/>
                <a:ea typeface="楷体" panose="02010609060101010101" charset="-122"/>
                <a:cs typeface="楷体" panose="02010609060101010101" charset="-122"/>
              </a:rPr>
              <a:t>（1）每纵游骑剽掠，小不利</a:t>
            </a:r>
            <a:r>
              <a:rPr sz="2800">
                <a:solidFill>
                  <a:srgbClr val="0C17F0"/>
                </a:solidFill>
                <a:latin typeface="楷体" panose="02010609060101010101" charset="-122"/>
                <a:ea typeface="楷体" panose="02010609060101010101" charset="-122"/>
                <a:cs typeface="楷体" panose="02010609060101010101" charset="-122"/>
              </a:rPr>
              <a:t>辄</a:t>
            </a:r>
            <a:r>
              <a:rPr sz="2800">
                <a:latin typeface="楷体" panose="02010609060101010101" charset="-122"/>
                <a:ea typeface="楷体" panose="02010609060101010101" charset="-122"/>
                <a:cs typeface="楷体" panose="02010609060101010101" charset="-122"/>
              </a:rPr>
              <a:t>引去，徜徉无斗志。</a:t>
            </a:r>
          </a:p>
          <a:p>
            <a:pPr indent="0">
              <a:lnSpc>
                <a:spcPct val="120000"/>
              </a:lnSpc>
            </a:pPr>
            <a:r>
              <a:rPr sz="2800">
                <a:latin typeface="楷体" panose="02010609060101010101" charset="-122"/>
                <a:ea typeface="楷体" panose="02010609060101010101" charset="-122"/>
                <a:cs typeface="楷体" panose="02010609060101010101" charset="-122"/>
              </a:rPr>
              <a:t>（2）</a:t>
            </a:r>
            <a:r>
              <a:rPr sz="2800">
                <a:solidFill>
                  <a:srgbClr val="0C17F0"/>
                </a:solidFill>
                <a:latin typeface="楷体" panose="02010609060101010101" charset="-122"/>
                <a:ea typeface="楷体" panose="02010609060101010101" charset="-122"/>
                <a:cs typeface="楷体" panose="02010609060101010101" charset="-122"/>
              </a:rPr>
              <a:t>若</a:t>
            </a:r>
            <a:r>
              <a:rPr sz="2800">
                <a:latin typeface="楷体" panose="02010609060101010101" charset="-122"/>
                <a:ea typeface="楷体" panose="02010609060101010101" charset="-122"/>
                <a:cs typeface="楷体" panose="02010609060101010101" charset="-122"/>
              </a:rPr>
              <a:t>欲货财，汉</a:t>
            </a:r>
            <a:r>
              <a:rPr sz="2800">
                <a:solidFill>
                  <a:srgbClr val="0C17F0"/>
                </a:solidFill>
                <a:latin typeface="楷体" panose="02010609060101010101" charset="-122"/>
                <a:ea typeface="楷体" panose="02010609060101010101" charset="-122"/>
                <a:cs typeface="楷体" panose="02010609060101010101" charset="-122"/>
              </a:rPr>
              <a:t>以</a:t>
            </a:r>
            <a:r>
              <a:rPr sz="2800">
                <a:latin typeface="楷体" panose="02010609060101010101" charset="-122"/>
                <a:ea typeface="楷体" panose="02010609060101010101" charset="-122"/>
                <a:cs typeface="楷体" panose="02010609060101010101" charset="-122"/>
              </a:rPr>
              <a:t>玉帛赐单于，有故事，宣许</a:t>
            </a:r>
            <a:r>
              <a:rPr sz="2800">
                <a:solidFill>
                  <a:srgbClr val="0C17F0"/>
                </a:solidFill>
                <a:latin typeface="楷体" panose="02010609060101010101" charset="-122"/>
                <a:ea typeface="楷体" panose="02010609060101010101" charset="-122"/>
                <a:cs typeface="楷体" panose="02010609060101010101" charset="-122"/>
              </a:rPr>
              <a:t>之</a:t>
            </a:r>
            <a:r>
              <a:rPr sz="2800">
                <a:latin typeface="楷体" panose="02010609060101010101" charset="-122"/>
                <a:ea typeface="楷体" panose="02010609060101010101" charset="-122"/>
                <a:cs typeface="楷体" panose="02010609060101010101" charset="-122"/>
              </a:rPr>
              <a:t>。</a:t>
            </a:r>
          </a:p>
          <a:p>
            <a:pPr indent="0">
              <a:lnSpc>
                <a:spcPct val="120000"/>
              </a:lnSpc>
            </a:pPr>
            <a:endParaRPr sz="2800">
              <a:latin typeface="+mj-ea"/>
              <a:ea typeface="+mj-ea"/>
              <a:cs typeface="+mj-ea"/>
            </a:endParaRPr>
          </a:p>
          <a:p>
            <a:pPr indent="0">
              <a:lnSpc>
                <a:spcPct val="120000"/>
              </a:lnSpc>
            </a:pPr>
            <a:r>
              <a:rPr lang="zh-CN" sz="2800">
                <a:latin typeface="+mj-ea"/>
                <a:ea typeface="+mj-ea"/>
                <a:cs typeface="+mj-ea"/>
                <a:sym typeface="+mn-ea"/>
              </a:rPr>
              <a:t>【</a:t>
            </a:r>
            <a:r>
              <a:rPr lang="zh-CN" sz="2800">
                <a:solidFill>
                  <a:srgbClr val="FF0000"/>
                </a:solidFill>
                <a:latin typeface="+mj-ea"/>
                <a:ea typeface="+mj-ea"/>
                <a:cs typeface="+mj-ea"/>
                <a:sym typeface="+mn-ea"/>
              </a:rPr>
              <a:t>参考答案</a:t>
            </a:r>
            <a:r>
              <a:rPr lang="zh-CN" sz="2800">
                <a:latin typeface="+mj-ea"/>
                <a:ea typeface="+mj-ea"/>
                <a:cs typeface="+mj-ea"/>
                <a:sym typeface="+mn-ea"/>
              </a:rPr>
              <a:t>】</a:t>
            </a:r>
          </a:p>
          <a:p>
            <a:pPr indent="0">
              <a:lnSpc>
                <a:spcPct val="120000"/>
              </a:lnSpc>
            </a:pPr>
            <a:r>
              <a:rPr lang="zh-CN" sz="2800">
                <a:latin typeface="+mj-ea"/>
                <a:ea typeface="+mj-ea"/>
                <a:cs typeface="+mj-ea"/>
                <a:sym typeface="+mn-ea"/>
              </a:rPr>
              <a:t>（1）常常纵使游动骑兵抢劫掠夺，稍稍失利</a:t>
            </a:r>
            <a:r>
              <a:rPr lang="zh-CN" sz="2800">
                <a:solidFill>
                  <a:srgbClr val="0C17F0"/>
                </a:solidFill>
                <a:latin typeface="+mj-ea"/>
                <a:ea typeface="+mj-ea"/>
                <a:cs typeface="+mj-ea"/>
                <a:sym typeface="+mn-ea"/>
              </a:rPr>
              <a:t>就</a:t>
            </a:r>
            <a:r>
              <a:rPr lang="zh-CN" sz="2800">
                <a:latin typeface="+mj-ea"/>
                <a:ea typeface="+mj-ea"/>
                <a:cs typeface="+mj-ea"/>
                <a:sym typeface="+mn-ea"/>
              </a:rPr>
              <a:t>撤退，来回游荡没有斗志。</a:t>
            </a:r>
          </a:p>
          <a:p>
            <a:pPr indent="0">
              <a:lnSpc>
                <a:spcPct val="120000"/>
              </a:lnSpc>
            </a:pPr>
            <a:r>
              <a:rPr lang="zh-CN" sz="2800">
                <a:latin typeface="+mj-ea"/>
                <a:ea typeface="+mj-ea"/>
                <a:cs typeface="+mj-ea"/>
                <a:sym typeface="+mn-ea"/>
              </a:rPr>
              <a:t>（2）</a:t>
            </a:r>
            <a:r>
              <a:rPr lang="zh-CN" sz="2800">
                <a:solidFill>
                  <a:srgbClr val="0C17F0"/>
                </a:solidFill>
                <a:latin typeface="+mj-ea"/>
                <a:ea typeface="+mj-ea"/>
                <a:cs typeface="+mj-ea"/>
                <a:sym typeface="+mn-ea"/>
              </a:rPr>
              <a:t>如果</a:t>
            </a:r>
            <a:r>
              <a:rPr lang="zh-CN" sz="2800">
                <a:latin typeface="+mj-ea"/>
                <a:ea typeface="+mj-ea"/>
                <a:cs typeface="+mj-ea"/>
                <a:sym typeface="+mn-ea"/>
              </a:rPr>
              <a:t>想要货物钱财，汉朝曾赐给匈奴单于玉帛，有先例，应当答应</a:t>
            </a:r>
            <a:r>
              <a:rPr lang="zh-CN" sz="2800">
                <a:solidFill>
                  <a:srgbClr val="0C17F0"/>
                </a:solidFill>
                <a:latin typeface="+mj-ea"/>
                <a:ea typeface="+mj-ea"/>
                <a:cs typeface="+mj-ea"/>
                <a:sym typeface="+mn-ea"/>
              </a:rPr>
              <a:t>他们</a:t>
            </a:r>
            <a:r>
              <a:rPr lang="zh-CN" sz="2800">
                <a:latin typeface="+mj-ea"/>
                <a:ea typeface="+mj-ea"/>
                <a:cs typeface="+mj-ea"/>
                <a:sym typeface="+mn-ea"/>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edge">
                                      <p:cBhvr>
                                        <p:cTn id="7" dur="2000"/>
                                        <p:tgtEl>
                                          <p:spTgt spid="3">
                                            <p:txEl>
                                              <p:pRg st="4" end="4"/>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wedge">
                                      <p:cBhvr>
                                        <p:cTn id="10" dur="2000"/>
                                        <p:tgtEl>
                                          <p:spTgt spid="3">
                                            <p:txEl>
                                              <p:pRg st="5" end="5"/>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wedge">
                                      <p:cBhvr>
                                        <p:cTn id="13"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329565"/>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尚书》、《易经》和《春秋》。体现仁义道德的法式就是礼仪、音乐、刑法、政令。它们教育的人民是士、农、工、商。它们的伦理次序是君臣、父子、师友、宾主、见弟、夫妇。它们的衣服是麻布丝绸。它们的居处是房屋。它们的食物是粮食、瓜果、蔬菜、鱼肉。它们作为理论是很容易明白的，它们作为教育是很容易推行的。所以，用它们来教育自己，就能和顺吉祥；用它们来对待别人，就能做到博爱公正；用它们来修养内心，就能平和而宁静；用它们来治理天下国家，就没有不适当的地方。因此，人活着就能感受到人与人之间的情谊，死了就是结束了自然的常态。祭天则天神降临，祭祖则祖先的灵魂来享用。有人问：“你这个道，是什么道呀？”我说：“这是我所说的道，不是刚才所说的道家和佛家的道。这个道是从尧传给舜，舜传给禹，禹传给汤，汤传给文王、武王、周公，文王、武王、周公传给孔子，孔子传给孟轲，孟轲死后，没有继承的人。只有荀卿和扬雄，从中选取过一些但选得不精，论述过一些但并不全面。从周公以上，继承的都是在上做君王的，所以儒道能够实行。从周公以下，继承的都是在下做臣子的，所以他们的学说能够流传。”那么，怎么办才能使儒道获得实行呢？我以为</a:t>
            </a:r>
            <a:r>
              <a:rPr sz="2400" smtClean="0">
                <a:latin typeface="楷体" panose="02010609060101010101" charset="-122"/>
                <a:ea typeface="楷体" panose="02010609060101010101" charset="-122"/>
                <a:sym typeface="+mn-ea"/>
              </a:rPr>
              <a:t>：“</a:t>
            </a:r>
            <a:endParaRPr sz="2400">
              <a:latin typeface="楷体" panose="02010609060101010101" charset="-122"/>
              <a:ea typeface="楷体" panose="02010609060101010101" charset="-122"/>
              <a:sym typeface="+mn-ea"/>
            </a:endParaRP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1360805"/>
            <a:ext cx="11800840" cy="2040255"/>
          </a:xfrm>
          <a:prstGeom prst="rect">
            <a:avLst/>
          </a:prstGeom>
          <a:noFill/>
        </p:spPr>
        <p:txBody>
          <a:bodyPr wrap="square" rtlCol="0" anchor="t">
            <a:spAutoFit/>
          </a:bodyPr>
          <a:lstStyle/>
          <a:p>
            <a:pPr lvl="0" fontAlgn="base">
              <a:lnSpc>
                <a:spcPts val="3800"/>
              </a:lnSpc>
              <a:spcBef>
                <a:spcPct val="0"/>
              </a:spcBef>
              <a:spcAft>
                <a:spcPct val="0"/>
              </a:spcAft>
              <a:defRPr/>
            </a:pPr>
            <a:r>
              <a:rPr lang="zh-CN" altLang="en-US" sz="2400">
                <a:latin typeface="楷体" panose="02010609060101010101" charset="-122"/>
                <a:ea typeface="楷体" panose="02010609060101010101" charset="-122"/>
                <a:sym typeface="+mn-ea"/>
              </a:rPr>
              <a:t>不堵塞</a:t>
            </a:r>
            <a:r>
              <a:rPr sz="2400" smtClean="0">
                <a:latin typeface="楷体" panose="02010609060101010101" charset="-122"/>
                <a:ea typeface="楷体" panose="02010609060101010101" charset="-122"/>
                <a:sym typeface="+mn-ea"/>
              </a:rPr>
              <a:t>佛老之道</a:t>
            </a:r>
            <a:r>
              <a:rPr sz="2400">
                <a:latin typeface="楷体" panose="02010609060101010101" charset="-122"/>
                <a:ea typeface="楷体" panose="02010609060101010101" charset="-122"/>
                <a:sym typeface="+mn-ea"/>
              </a:rPr>
              <a:t>，儒道就不得流传；不禁止佛老之道，儒道就不能推行。必须把和尚、道士还俗为民，烧掉佛经道书，把佛寺、道观变成平民的住宅。发扬先王之道作为治理天下的标准，使老而无妻的、失去丈夫的、幼而丧父的、老而无子的、残疾的以及长年患病的人都得到供养，这样做大概（差不多）也就可以了！”</a:t>
            </a:r>
          </a:p>
        </p:txBody>
      </p:sp>
      <p:pic>
        <p:nvPicPr>
          <p:cNvPr id="3" name="New picture"/>
          <p:cNvPicPr/>
          <p:nvPr/>
        </p:nvPicPr>
        <p:blipFill>
          <a:blip r:embed="rId2"/>
          <a:stretch>
            <a:fillRect/>
          </a:stretch>
        </p:blipFill>
        <p:spPr>
          <a:xfrm>
            <a:off x="10909300" y="12433300"/>
            <a:ext cx="330200" cy="254000"/>
          </a:xfrm>
          <a:prstGeom prst="cube">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58445" y="1554480"/>
            <a:ext cx="11675110" cy="3192145"/>
          </a:xfrm>
          <a:prstGeom prst="rect">
            <a:avLst/>
          </a:prstGeom>
          <a:noFill/>
          <a:ln w="9525">
            <a:noFill/>
          </a:ln>
        </p:spPr>
        <p:txBody>
          <a:bodyPr wrap="square">
            <a:spAutoFit/>
          </a:bodyPr>
          <a:lstStyle/>
          <a:p>
            <a:pPr indent="0">
              <a:lnSpc>
                <a:spcPct val="120000"/>
              </a:lnSpc>
            </a:pPr>
            <a:r>
              <a:rPr lang="zh-CN" sz="2800">
                <a:latin typeface="+mj-ea"/>
                <a:ea typeface="+mj-ea"/>
                <a:cs typeface="+mj-ea"/>
              </a:rPr>
              <a:t>【</a:t>
            </a:r>
            <a:r>
              <a:rPr lang="zh-CN" sz="2800">
                <a:solidFill>
                  <a:srgbClr val="FF0000"/>
                </a:solidFill>
                <a:latin typeface="+mj-ea"/>
                <a:ea typeface="+mj-ea"/>
                <a:cs typeface="+mj-ea"/>
              </a:rPr>
              <a:t>解析</a:t>
            </a:r>
            <a:r>
              <a:rPr lang="zh-CN" sz="2800">
                <a:latin typeface="+mj-ea"/>
                <a:ea typeface="+mj-ea"/>
                <a:cs typeface="+mj-ea"/>
              </a:rPr>
              <a:t>】本题考查学生理解并翻译文言句子的能力。</a:t>
            </a:r>
          </a:p>
          <a:p>
            <a:pPr indent="0">
              <a:lnSpc>
                <a:spcPct val="120000"/>
              </a:lnSpc>
            </a:pPr>
            <a:r>
              <a:rPr lang="zh-CN" sz="2800">
                <a:latin typeface="+mj-ea"/>
                <a:ea typeface="+mj-ea"/>
                <a:cs typeface="+mj-ea"/>
              </a:rPr>
              <a:t>注意以下关键词：</a:t>
            </a:r>
          </a:p>
          <a:p>
            <a:pPr indent="0">
              <a:lnSpc>
                <a:spcPct val="120000"/>
              </a:lnSpc>
            </a:pPr>
            <a:r>
              <a:rPr lang="zh-CN" sz="2800">
                <a:latin typeface="+mj-ea"/>
                <a:ea typeface="+mj-ea"/>
                <a:cs typeface="+mj-ea"/>
              </a:rPr>
              <a:t>（1）每：常常。纵：纵容，纵使。剽掠：抢劫掠夺。小：稍微。</a:t>
            </a:r>
            <a:r>
              <a:rPr lang="zh-CN" sz="2800">
                <a:solidFill>
                  <a:srgbClr val="0C17F0"/>
                </a:solidFill>
                <a:latin typeface="+mj-ea"/>
                <a:ea typeface="+mj-ea"/>
                <a:cs typeface="+mj-ea"/>
              </a:rPr>
              <a:t>辄</a:t>
            </a:r>
            <a:r>
              <a:rPr lang="zh-CN" sz="2800">
                <a:latin typeface="+mj-ea"/>
                <a:ea typeface="+mj-ea"/>
                <a:cs typeface="+mj-ea"/>
              </a:rPr>
              <a:t>：总是，就。引去：撤退。徜徉：徘徊游荡。</a:t>
            </a:r>
          </a:p>
          <a:p>
            <a:pPr indent="0">
              <a:lnSpc>
                <a:spcPct val="120000"/>
              </a:lnSpc>
            </a:pPr>
            <a:r>
              <a:rPr lang="zh-CN" sz="2800">
                <a:latin typeface="+mj-ea"/>
                <a:ea typeface="+mj-ea"/>
                <a:cs typeface="+mj-ea"/>
              </a:rPr>
              <a:t>（2）货财：货物钱财。故事：先例，旧例。宜：应该。许：答应。除这些关键词外，句中的虚词</a:t>
            </a:r>
            <a:r>
              <a:rPr lang="en-US" altLang="zh-CN" sz="2800">
                <a:latin typeface="+mj-ea"/>
                <a:ea typeface="+mj-ea"/>
                <a:cs typeface="+mj-ea"/>
              </a:rPr>
              <a:t>“</a:t>
            </a:r>
            <a:r>
              <a:rPr lang="zh-CN" altLang="en-US" sz="2800">
                <a:latin typeface="+mj-ea"/>
                <a:ea typeface="+mj-ea"/>
                <a:cs typeface="+mj-ea"/>
              </a:rPr>
              <a:t>若</a:t>
            </a:r>
            <a:r>
              <a:rPr lang="en-US" altLang="zh-CN" sz="2800">
                <a:latin typeface="+mj-ea"/>
                <a:ea typeface="+mj-ea"/>
                <a:cs typeface="+mj-ea"/>
              </a:rPr>
              <a:t>”“</a:t>
            </a:r>
            <a:r>
              <a:rPr lang="zh-CN" altLang="en-US" sz="2800">
                <a:latin typeface="+mj-ea"/>
                <a:ea typeface="+mj-ea"/>
                <a:cs typeface="+mj-ea"/>
              </a:rPr>
              <a:t>以</a:t>
            </a:r>
            <a:r>
              <a:rPr lang="en-US" altLang="zh-CN" sz="2800">
                <a:latin typeface="+mj-ea"/>
                <a:ea typeface="+mj-ea"/>
                <a:cs typeface="+mj-ea"/>
              </a:rPr>
              <a:t>”“</a:t>
            </a:r>
            <a:r>
              <a:rPr lang="zh-CN" altLang="en-US" sz="2800">
                <a:latin typeface="+mj-ea"/>
                <a:ea typeface="+mj-ea"/>
                <a:cs typeface="+mj-ea"/>
              </a:rPr>
              <a:t>之</a:t>
            </a:r>
            <a:r>
              <a:rPr lang="en-US" altLang="zh-CN" sz="2800">
                <a:latin typeface="+mj-ea"/>
                <a:ea typeface="+mj-ea"/>
                <a:cs typeface="+mj-ea"/>
              </a:rPr>
              <a:t>”</a:t>
            </a:r>
            <a:r>
              <a:rPr lang="zh-CN" altLang="en-US" sz="2800">
                <a:latin typeface="+mj-ea"/>
                <a:ea typeface="+mj-ea"/>
                <a:cs typeface="+mj-ea"/>
              </a:rPr>
              <a:t>也是应当要关注的。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77495" y="257810"/>
            <a:ext cx="1165796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effectLst/>
                <a:uLnTx/>
                <a:uFillTx/>
                <a:latin typeface="+mn-ea"/>
                <a:cs typeface="+mn-ea"/>
                <a:sym typeface="+mn-ea"/>
              </a:rPr>
              <a:t>【文段翻译】</a:t>
            </a:r>
          </a:p>
          <a:p>
            <a:pPr marL="0" marR="0" lvl="0" indent="0" algn="ctr"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    九月，契丹大举入侵，当时因为契丹敌寇深入中原，朝廷内外都震惊骇怕，召集群臣询问应对策略。王钦若是临江人，请求皇帝驾临金陵暂避。陈尧叟是阆中人，请求皇帝驾临成都暂避。皇帝用这件事去询问寇准，寇准说：“不知道是谁替陛下筹划这两种策略？”皇帝说：“你姑且判断这两个方法是否能行，不要询问是谁出的计策。”寇准说：“我想要找到这个献策之人，斩杀他们，用他们的血涂鼓行祭，然后北伐中原罢了！陛下英明神武，将军大臣团结协作，如果陛下御驾亲征，敌人应当自己逃跑；不这样的话，用奇计来阻挠他们的阴谋，坚守城池来使他们军队疲敝，彼劳我逸，我方自然得到胜算。为什么要抛弃宗庙社稷，想要驾临楚地、蜀地？如果朝廷所在人心崩溃，敌人乘胜深入腹地，天下还可以再保住吗？”皇帝的心意就此决定，于是问寇准说：“如今敌人骑兵奔驰突袭，而天雄军是我朝重镇，万一陷落，那么河朔之地就都会成为敌人的地盘。谁能够来守卫天雄军呢？”寇准就把王钦若推荐给皇帝，并且说：“应该赶快召见他当面晓喻，授予他敕令，让他立即行动。”王钦若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67335" y="206375"/>
            <a:ext cx="11657965" cy="6657340"/>
          </a:xfrm>
          <a:prstGeom prst="rect">
            <a:avLst/>
          </a:prstGeom>
          <a:noFill/>
        </p:spPr>
        <p:txBody>
          <a:bodyPr wrap="square" rtlCol="0" anchor="t">
            <a:spAutoFit/>
          </a:bodyPr>
          <a:lstStyle/>
          <a:p>
            <a:pPr marL="0" marR="0" lvl="0" indent="0" algn="l" defTabSz="914400" rtl="0" eaLnBrk="1" fontAlgn="base" latinLnBrk="0" hangingPunct="1">
              <a:lnSpc>
                <a:spcPts val="32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了宫中，还没来得及说话，寇准就突然说：“主上亲征，不是臣子以困难而推辞之时，您是国家的重臣，应该能体会这个道理。”王钦若又惊又怕不敢推辞。闰月乙亥日，凭借参知政事的身份，王钦若做天雄军判官，兼任都部署。契丹国主隆绪和他的母亲萧氏派遣他们统领军队的顺国王萧挞览攻打威虏、顺安军，三路都部署都打败了他们，斩杀了偏将，获取了他们的粮草辎重。又进攻北平砦和保州，再次被州砦兵打败。萧挞览与契丹国主以及他的母亲联合攻打定州，宋兵在唐河抵抗，攻打他们的游骑兵。契丹于是在阳城淀驻军，号称二十万，常常放纵游骑剽掠抢夺，稍有不利就退去，徘徊犹疑没有斗志。这时，以前的将领王继忠向契丹说与宋朝和好的好处，契丹认为他说的对，派遣李兴议和。皇帝说：“我哪里想要穷兵黩武呢，只想要停止战争。如果你们答应通和，立即就派遣使者。”冬季十月，派曹利用拜访契丹军。十二月庚辰日，契丹派遣韩杞拿着议和文书和曹利用一起前来，请求合盟。曹利用说契丹想要得到关南的土地。皇帝说：“他们所说的归还土地的事极其没有道理，如果一定要求得到此地，我应当与他们决战！如果想要获得钱财，汉朝也曾拿玉帛赐给单于，有此旧例，应该答应他们。”契丹依然觊觎关南土地，派遣他们的监门卫大将军姚东之拿着议和书再次来商议。皇帝不允许而离开。曹利用最终以十万两白银、二十万匹绢结成盟约而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01320" y="430530"/>
            <a:ext cx="11389995" cy="6592189"/>
          </a:xfrm>
          <a:prstGeom prst="rect">
            <a:avLst/>
          </a:prstGeom>
          <a:noFill/>
          <a:ln w="9525">
            <a:noFill/>
          </a:ln>
        </p:spPr>
        <p:txBody>
          <a:bodyPr wrap="square">
            <a:spAutoFit/>
          </a:bodyPr>
          <a:lstStyle/>
          <a:p>
            <a:pPr indent="0"/>
            <a:r>
              <a:rPr lang="zh-CN" sz="2800" b="1">
                <a:solidFill>
                  <a:srgbClr val="0C17F0"/>
                </a:solidFill>
                <a:latin typeface="Calibri"/>
                <a:ea typeface="宋体" panose="02010600030101010101" pitchFamily="2" charset="-122"/>
              </a:rPr>
              <a:t>其二、</a:t>
            </a:r>
            <a:r>
              <a:rPr sz="2800" b="1">
                <a:solidFill>
                  <a:srgbClr val="0C17F0"/>
                </a:solidFill>
                <a:latin typeface="Calibri"/>
                <a:ea typeface="宋体" panose="02010600030101010101" pitchFamily="2" charset="-122"/>
              </a:rPr>
              <a:t>2021</a:t>
            </a:r>
            <a:r>
              <a:rPr sz="2800" b="1" smtClean="0">
                <a:solidFill>
                  <a:srgbClr val="0C17F0"/>
                </a:solidFill>
                <a:latin typeface="Calibri"/>
                <a:ea typeface="宋体" panose="02010600030101010101" pitchFamily="2" charset="-122"/>
              </a:rPr>
              <a:t>年普通高等学校招生全国统一考试语文试题</a:t>
            </a:r>
            <a:r>
              <a:rPr lang="zh-CN" altLang="en-US" sz="2800" b="1">
                <a:solidFill>
                  <a:srgbClr val="0C17F0"/>
                </a:solidFill>
                <a:latin typeface="Calibri"/>
                <a:ea typeface="宋体" panose="02010600030101010101" pitchFamily="2" charset="-122"/>
              </a:rPr>
              <a:t>（全国乙卷）</a:t>
            </a:r>
            <a:endParaRPr sz="2800" b="1">
              <a:solidFill>
                <a:srgbClr val="0C17F0"/>
              </a:solidFill>
              <a:latin typeface="Calibri"/>
              <a:ea typeface="宋体" panose="02010600030101010101" pitchFamily="2" charset="-122"/>
            </a:endParaRPr>
          </a:p>
          <a:p>
            <a:pPr indent="0"/>
            <a:endParaRPr sz="2800" b="1">
              <a:solidFill>
                <a:srgbClr val="0C17F0"/>
              </a:solidFill>
              <a:latin typeface="Calibri"/>
              <a:ea typeface="宋体" panose="02010600030101010101" pitchFamily="2" charset="-122"/>
            </a:endParaRPr>
          </a:p>
          <a:p>
            <a:pPr indent="0" algn="l">
              <a:lnSpc>
                <a:spcPct val="110000"/>
              </a:lnSpc>
            </a:pPr>
            <a:r>
              <a:rPr sz="2400">
                <a:latin typeface="楷体" panose="02010609060101010101" charset="-122"/>
                <a:ea typeface="楷体" panose="02010609060101010101" charset="-122"/>
              </a:rPr>
              <a:t>    戴胄忠清公直擢为大理少卿上以选人多诉冒资荫敕令自首不首者死未几有诈冒空营者上欲杀之胄奏据法应流上怒曰：“卿欲守法，而使朕失信乎？”对曰：“敕者出于一时之喜怒，法者国家所以布大信于天下也。陸下忿选人之多诈，故欲杀之，而既知其不可，复断之以法，此乃思小意而存大信也。”上曰：“卿能执法，朕复何忧？”胄前后犯颜执法，言如涌泉，上皆从之，天下无冤狱。郐令裴仁轨私役门夫，上怒，欲斩之。殿中侍御史长安李乾祜谏曰：“法者，陸下所与天下共也，非陛下所独有也。今仁轨坐轻罪而抵极刑，臣恐人无所措手足。”上悦，免仁轨死，以乾祜为侍御史。上谓侍臣曰：“朕以死刑至重，故令三覆奏，盖欲思之详熟故也。而有司须臾之间，三覆已论：又，古刑人，君为之彻乐减膳。朕庭无常设之乐，然常为之不啖酒肉。又，百司断狱，唯据律文，虽情在可矜，而不敢违法，其间岂能尽无冤乎？丁亥，制：“决死因者，二日中五覆奏，下诸州者三覆奏。行刑之日，尚食勿进酒肉，内教坊及太常不举乐。皆今门下覆视，有据法当死而情可矜者，录状以闻。”由是全活甚众。其五覆奏者以决前一二日，至决日又三覆奏。惟犯恶逆</a:t>
            </a:r>
            <a:endParaRPr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新的篇章">
  <a:themeElements>
    <a:clrScheme name="">
      <a:dk1>
        <a:srgbClr val="000000"/>
      </a:dk1>
      <a:lt1>
        <a:srgbClr val="FFFFFF"/>
      </a:lt1>
      <a:dk2>
        <a:srgbClr val="000000"/>
      </a:dk2>
      <a:lt2>
        <a:srgbClr val="969696"/>
      </a:lt2>
      <a:accent1>
        <a:srgbClr val="E7BF8F"/>
      </a:accent1>
      <a:accent2>
        <a:srgbClr val="996633"/>
      </a:accent2>
      <a:accent3>
        <a:srgbClr val="FFFFFF"/>
      </a:accent3>
      <a:accent4>
        <a:srgbClr val="000000"/>
      </a:accent4>
      <a:accent5>
        <a:srgbClr val="F1DBC6"/>
      </a:accent5>
      <a:accent6>
        <a:srgbClr val="895B2D"/>
      </a:accent6>
      <a:hlink>
        <a:srgbClr val="CC3300"/>
      </a:hlink>
      <a:folHlink>
        <a:srgbClr val="9966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E7BF8F"/>
        </a:accent1>
        <a:accent2>
          <a:srgbClr val="996633"/>
        </a:accent2>
        <a:accent3>
          <a:srgbClr val="FFFFFF"/>
        </a:accent3>
        <a:accent4>
          <a:srgbClr val="000000"/>
        </a:accent4>
        <a:accent5>
          <a:srgbClr val="F1DBC6"/>
        </a:accent5>
        <a:accent6>
          <a:srgbClr val="895B2D"/>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AEACE"/>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180</Paragraphs>
  <Slides>51</Slides>
  <Notes>3</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51</vt:i4>
      </vt:variant>
    </vt:vector>
  </HeadingPairs>
  <TitlesOfParts>
    <vt:vector baseType="lpstr" size="60">
      <vt:lpstr>Arial</vt:lpstr>
      <vt:lpstr>宋体</vt:lpstr>
      <vt:lpstr>Calibri Light</vt:lpstr>
      <vt:lpstr>Calibri</vt:lpstr>
      <vt:lpstr>黑体</vt:lpstr>
      <vt:lpstr>楷体</vt:lpstr>
      <vt:lpstr>微软雅黑</vt:lpstr>
      <vt:lpstr>仿宋</vt:lpstr>
      <vt:lpstr>新的篇章</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2021-12-20T11:56:12.609</cp:lastPrinted>
  <dcterms:created xsi:type="dcterms:W3CDTF">2021-12-20T11:56:12Z</dcterms:created>
  <dcterms:modified xsi:type="dcterms:W3CDTF">2021-12-20T03:56:12Z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