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1227" r:id="rId3"/>
    <p:sldId id="1228" r:id="rId4"/>
    <p:sldId id="1229" r:id="rId5"/>
    <p:sldId id="1230" r:id="rId6"/>
    <p:sldId id="1231" r:id="rId7"/>
    <p:sldId id="1232" r:id="rId8"/>
    <p:sldId id="1233" r:id="rId9"/>
    <p:sldId id="1234" r:id="rId10"/>
    <p:sldId id="1235" r:id="rId11"/>
    <p:sldId id="1236" r:id="rId12"/>
    <p:sldId id="1237" r:id="rId13"/>
    <p:sldId id="1238" r:id="rId14"/>
    <p:sldId id="1239" r:id="rId15"/>
    <p:sldId id="1240" r:id="rId16"/>
    <p:sldId id="1241" r:id="rId17"/>
    <p:sldId id="1242" r:id="rId18"/>
    <p:sldId id="1243" r:id="rId19"/>
    <p:sldId id="1244" r:id="rId20"/>
    <p:sldId id="1245" r:id="rId21"/>
    <p:sldId id="1246" r:id="rId22"/>
    <p:sldId id="1247" r:id="rId23"/>
    <p:sldId id="1248" r:id="rId24"/>
    <p:sldId id="1249" r:id="rId25"/>
    <p:sldId id="1250" r:id="rId26"/>
    <p:sldId id="1251" r:id="rId27"/>
    <p:sldId id="1252" r:id="rId28"/>
    <p:sldId id="1253" r:id="rId29"/>
    <p:sldId id="1254" r:id="rId30"/>
    <p:sldId id="1255" r:id="rId31"/>
    <p:sldId id="1256" r:id="rId32"/>
    <p:sldId id="1257" r:id="rId33"/>
    <p:sldId id="1258" r:id="rId34"/>
    <p:sldId id="1259" r:id="rId35"/>
    <p:sldId id="1260" r:id="rId36"/>
    <p:sldId id="1261" r:id="rId37"/>
    <p:sldId id="1262" r:id="rId38"/>
    <p:sldId id="1263" r:id="rId39"/>
    <p:sldId id="1264" r:id="rId40"/>
    <p:sldId id="1265" r:id="rId41"/>
    <p:sldId id="1266" r:id="rId42"/>
    <p:sldId id="1267" r:id="rId43"/>
    <p:sldId id="1268" r:id="rId44"/>
    <p:sldId id="1269" r:id="rId45"/>
    <p:sldId id="1270" r:id="rId46"/>
    <p:sldId id="1271" r:id="rId47"/>
    <p:sldId id="1272" r:id="rId48"/>
    <p:sldId id="1273" r:id="rId49"/>
    <p:sldId id="1274" r:id="rId50"/>
    <p:sldId id="1275" r:id="rId51"/>
    <p:sldId id="1276" r:id="rId52"/>
    <p:sldId id="1277" r:id="rId53"/>
    <p:sldId id="1278" r:id="rId54"/>
    <p:sldId id="1279" r:id="rId55"/>
    <p:sldId id="1280" r:id="rId56"/>
    <p:sldId id="1281" r:id="rId57"/>
    <p:sldId id="1282" r:id="rId58"/>
    <p:sldId id="1283" r:id="rId59"/>
    <p:sldId id="1284" r:id="rId60"/>
    <p:sldId id="1285" r:id="rId61"/>
    <p:sldId id="1286" r:id="rId62"/>
    <p:sldId id="1287" r:id="rId63"/>
    <p:sldId id="1288" r:id="rId64"/>
    <p:sldId id="1289" r:id="rId65"/>
    <p:sldId id="1290" r:id="rId66"/>
    <p:sldId id="1291" r:id="rId67"/>
    <p:sldId id="1292" r:id="rId68"/>
    <p:sldId id="1293" r:id="rId69"/>
    <p:sldId id="1294" r:id="rId70"/>
    <p:sldId id="1295" r:id="rId71"/>
    <p:sldId id="1296" r:id="rId72"/>
    <p:sldId id="1297" r:id="rId73"/>
    <p:sldId id="1298" r:id="rId74"/>
    <p:sldId id="1299" r:id="rId75"/>
    <p:sldId id="1300" r:id="rId76"/>
    <p:sldId id="1301" r:id="rId77"/>
    <p:sldId id="1302" r:id="rId78"/>
    <p:sldId id="1303" r:id="rId79"/>
    <p:sldId id="1304" r:id="rId80"/>
    <p:sldId id="1305" r:id="rId81"/>
    <p:sldId id="1306" r:id="rId82"/>
    <p:sldId id="1307" r:id="rId83"/>
    <p:sldId id="1308" r:id="rId84"/>
  </p:sldIdLst>
  <p:sldSz cx="9144000" cy="6858000" type="screen4x3"/>
  <p:notesSz cx="6858000" cy="9144000"/>
  <p:custDataLst>
    <p:tags r:id="rId8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389"/>
    <a:srgbClr val="E75E22"/>
    <a:srgbClr val="FFEDAB"/>
    <a:srgbClr val="E20000"/>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3" d="100"/>
          <a:sy n="93" d="100"/>
        </p:scale>
        <p:origin x="1314" y="90"/>
      </p:cViewPr>
      <p:guideLst>
        <p:guide orient="horz" pos="845"/>
        <p:guide pos="5759"/>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tags" Target="tags/tag63.xml" /><Relationship Id="rId86" Type="http://schemas.openxmlformats.org/officeDocument/2006/relationships/presProps" Target="presProps.xml" /><Relationship Id="rId87" Type="http://schemas.openxmlformats.org/officeDocument/2006/relationships/viewProps" Target="viewProps.xml" /><Relationship Id="rId88" Type="http://schemas.openxmlformats.org/officeDocument/2006/relationships/theme" Target="theme/theme1.xml" /><Relationship Id="rId89" Type="http://schemas.openxmlformats.org/officeDocument/2006/relationships/tableStyles" Target="tableStyles.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2.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10.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11.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51.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52.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26</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27</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28</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29</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31</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32</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33</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34</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35</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36</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37</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38</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39</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41</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42</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43</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44</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45</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46</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47</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48</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49</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51</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52</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53</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itchFamily="34" charset="0"/>
              <a:buChar char="●"/>
              <a:defRPr sz="12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1pPr>
            <a:lvl2pPr marL="514350" indent="-171450" defTabSz="914400" eaLnBrk="1" fontAlgn="auto" latinLnBrk="0" hangingPunct="1">
              <a:lnSpc>
                <a:spcPct val="120000"/>
              </a:lnSpc>
              <a:buFont typeface="Arial" pitchFamily="34" charset="0"/>
              <a:buChar char="●"/>
              <a:tabLst>
                <a:tab pos="1609725"/>
              </a:tabLst>
              <a:defRPr sz="12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2pPr>
            <a:lvl3pPr marL="857250" indent="-171450" eaLnBrk="1" fontAlgn="auto" latinLnBrk="0" hangingPunct="1">
              <a:lnSpc>
                <a:spcPct val="120000"/>
              </a:lnSpc>
              <a:buFont typeface="Arial" pitchFamily="34" charset="0"/>
              <a:buChar char="●"/>
              <a:defRPr sz="12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3pPr>
            <a:lvl4pPr marL="1200150" indent="-171450" eaLnBrk="1" fontAlgn="auto" latinLnBrk="0" hangingPunct="1">
              <a:lnSpc>
                <a:spcPct val="120000"/>
              </a:lnSpc>
              <a:buFont typeface="Wingdings"/>
              <a:buChar char=""/>
              <a:defRPr sz="105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500" b="1" i="0" u="none" strike="noStrike" kern="1200" cap="none" spc="200" normalizeH="0" baseline="0" noProof="1">
                <a:solidFill>
                  <a:schemeClr val="tx1">
                    <a:lumMod val="75000"/>
                    <a:lumOff val="25000"/>
                  </a:schemeClr>
                </a:solidFill>
                <a:uFillTx/>
                <a:latin typeface="Arial"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200" b="0" i="0" u="none" strike="noStrike" kern="1200" cap="none" spc="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342900" indent="0" defTabSz="914400" eaLnBrk="1" fontAlgn="auto" latinLnBrk="0" hangingPunct="1">
              <a:buFont typeface="Arial" pitchFamily="34" charset="0"/>
              <a:buNone/>
              <a:tabLst>
                <a:tab pos="1609725"/>
              </a:tabLst>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00" Type="http://schemas.openxmlformats.org/officeDocument/2006/relationships/theme" Target="../theme/theme1.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slideLayout" Target="../slideLayouts/slideLayout61.xml" /><Relationship Id="rId62" Type="http://schemas.openxmlformats.org/officeDocument/2006/relationships/slideLayout" Target="../slideLayouts/slideLayout62.xml" /><Relationship Id="rId63" Type="http://schemas.openxmlformats.org/officeDocument/2006/relationships/slideLayout" Target="../slideLayouts/slideLayout63.xml" /><Relationship Id="rId64" Type="http://schemas.openxmlformats.org/officeDocument/2006/relationships/slideLayout" Target="../slideLayouts/slideLayout64.xml" /><Relationship Id="rId65" Type="http://schemas.openxmlformats.org/officeDocument/2006/relationships/slideLayout" Target="../slideLayouts/slideLayout65.xml" /><Relationship Id="rId66" Type="http://schemas.openxmlformats.org/officeDocument/2006/relationships/slideLayout" Target="../slideLayouts/slideLayout66.xml" /><Relationship Id="rId67" Type="http://schemas.openxmlformats.org/officeDocument/2006/relationships/slideLayout" Target="../slideLayouts/slideLayout67.xml" /><Relationship Id="rId68" Type="http://schemas.openxmlformats.org/officeDocument/2006/relationships/slideLayout" Target="../slideLayouts/slideLayout68.xml" /><Relationship Id="rId69" Type="http://schemas.openxmlformats.org/officeDocument/2006/relationships/slideLayout" Target="../slideLayouts/slideLayout69.xml" /><Relationship Id="rId7" Type="http://schemas.openxmlformats.org/officeDocument/2006/relationships/slideLayout" Target="../slideLayouts/slideLayout7.xml" /><Relationship Id="rId70" Type="http://schemas.openxmlformats.org/officeDocument/2006/relationships/slideLayout" Target="../slideLayouts/slideLayout70.xml" /><Relationship Id="rId71" Type="http://schemas.openxmlformats.org/officeDocument/2006/relationships/slideLayout" Target="../slideLayouts/slideLayout71.xml" /><Relationship Id="rId72" Type="http://schemas.openxmlformats.org/officeDocument/2006/relationships/slideLayout" Target="../slideLayouts/slideLayout72.xml" /><Relationship Id="rId73" Type="http://schemas.openxmlformats.org/officeDocument/2006/relationships/slideLayout" Target="../slideLayouts/slideLayout73.xml" /><Relationship Id="rId74" Type="http://schemas.openxmlformats.org/officeDocument/2006/relationships/slideLayout" Target="../slideLayouts/slideLayout74.xml" /><Relationship Id="rId75" Type="http://schemas.openxmlformats.org/officeDocument/2006/relationships/slideLayout" Target="../slideLayouts/slideLayout75.xml" /><Relationship Id="rId76" Type="http://schemas.openxmlformats.org/officeDocument/2006/relationships/slideLayout" Target="../slideLayouts/slideLayout76.xml" /><Relationship Id="rId77" Type="http://schemas.openxmlformats.org/officeDocument/2006/relationships/slideLayout" Target="../slideLayouts/slideLayout77.xml" /><Relationship Id="rId78" Type="http://schemas.openxmlformats.org/officeDocument/2006/relationships/slideLayout" Target="../slideLayouts/slideLayout78.xml" /><Relationship Id="rId79" Type="http://schemas.openxmlformats.org/officeDocument/2006/relationships/slideLayout" Target="../slideLayouts/slideLayout79.xml" /><Relationship Id="rId8" Type="http://schemas.openxmlformats.org/officeDocument/2006/relationships/slideLayout" Target="../slideLayouts/slideLayout8.xml" /><Relationship Id="rId80" Type="http://schemas.openxmlformats.org/officeDocument/2006/relationships/slideLayout" Target="../slideLayouts/slideLayout80.xml" /><Relationship Id="rId81" Type="http://schemas.openxmlformats.org/officeDocument/2006/relationships/slideLayout" Target="../slideLayouts/slideLayout81.xml" /><Relationship Id="rId82" Type="http://schemas.openxmlformats.org/officeDocument/2006/relationships/slideLayout" Target="../slideLayouts/slideLayout82.xml" /><Relationship Id="rId83" Type="http://schemas.openxmlformats.org/officeDocument/2006/relationships/slideLayout" Target="../slideLayouts/slideLayout83.xml" /><Relationship Id="rId84" Type="http://schemas.openxmlformats.org/officeDocument/2006/relationships/slideLayout" Target="../slideLayouts/slideLayout84.xml" /><Relationship Id="rId85" Type="http://schemas.openxmlformats.org/officeDocument/2006/relationships/slideLayout" Target="../slideLayouts/slideLayout85.xml" /><Relationship Id="rId86" Type="http://schemas.openxmlformats.org/officeDocument/2006/relationships/slideLayout" Target="../slideLayouts/slideLayout86.xml" /><Relationship Id="rId87" Type="http://schemas.openxmlformats.org/officeDocument/2006/relationships/slideLayout" Target="../slideLayouts/slideLayout87.xml" /><Relationship Id="rId88" Type="http://schemas.openxmlformats.org/officeDocument/2006/relationships/slideLayout" Target="../slideLayouts/slideLayout88.xml" /><Relationship Id="rId89" Type="http://schemas.openxmlformats.org/officeDocument/2006/relationships/slideLayout" Target="../slideLayouts/slideLayout89.xml" /><Relationship Id="rId9" Type="http://schemas.openxmlformats.org/officeDocument/2006/relationships/slideLayout" Target="../slideLayouts/slideLayout9.xml" /><Relationship Id="rId90" Type="http://schemas.openxmlformats.org/officeDocument/2006/relationships/slideLayout" Target="../slideLayouts/slideLayout90.xml" /><Relationship Id="rId91" Type="http://schemas.openxmlformats.org/officeDocument/2006/relationships/slideLayout" Target="../slideLayouts/slideLayout91.xml" /><Relationship Id="rId92" Type="http://schemas.openxmlformats.org/officeDocument/2006/relationships/slideLayout" Target="../slideLayouts/slideLayout92.xml" /><Relationship Id="rId93" Type="http://schemas.openxmlformats.org/officeDocument/2006/relationships/slideLayout" Target="../slideLayouts/slideLayout93.xml" /><Relationship Id="rId94" Type="http://schemas.openxmlformats.org/officeDocument/2006/relationships/tags" Target="../tags/tag57.xml" /><Relationship Id="rId95" Type="http://schemas.openxmlformats.org/officeDocument/2006/relationships/tags" Target="../tags/tag58.xml" /><Relationship Id="rId96" Type="http://schemas.openxmlformats.org/officeDocument/2006/relationships/tags" Target="../tags/tag59.xml" /><Relationship Id="rId97" Type="http://schemas.openxmlformats.org/officeDocument/2006/relationships/tags" Target="../tags/tag60.xml" /><Relationship Id="rId98" Type="http://schemas.openxmlformats.org/officeDocument/2006/relationships/tags" Target="../tags/tag61.xml" /><Relationship Id="rId99" Type="http://schemas.openxmlformats.org/officeDocument/2006/relationships/tags" Target="../tags/tag62.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94"/>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95"/>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96"/>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97"/>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98"/>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9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itchFamily="34" charset="0"/>
        <a:buChar char="●"/>
        <a:defRPr sz="135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itchFamily="34" charset="0"/>
        <a:buChar char="●"/>
        <a:tabLst>
          <a:tab pos="1207135"/>
        </a:tabLst>
        <a:defRPr sz="12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itchFamily="34" charset="0"/>
        <a:buChar char="●"/>
        <a:defRPr sz="12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a:buChar char=""/>
        <a:defRPr sz="105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itchFamily="34" charset="0"/>
        <a:buChar char="•"/>
        <a:defRPr sz="105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notesSlide" Target="../notesSlides/notesSlide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1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notesSlide" Target="../notesSlides/notesSlide1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notesSlide" Target="../notesSlides/notesSlide1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notesSlide" Target="../notesSlides/notesSlide14.xml" /><Relationship Id="rId3" Type="http://schemas.openxmlformats.org/officeDocument/2006/relationships/image" Target="../media/image1.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notesSlide" Target="../notesSlides/notesSlide1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8.xml" /><Relationship Id="rId2" Type="http://schemas.openxmlformats.org/officeDocument/2006/relationships/notesSlide" Target="../notesSlides/notesSlide1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notesSlide" Target="../notesSlides/notesSlide1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notesSlide" Target="../notesSlides/notesSlide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notesSlide" Target="../notesSlides/notesSlide1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notesSlide" Target="../notesSlides/notesSlide2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notesSlide" Target="../notesSlides/notesSlide2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4.xml" /><Relationship Id="rId2" Type="http://schemas.openxmlformats.org/officeDocument/2006/relationships/notesSlide" Target="../notesSlides/notesSlide22.xml" /><Relationship Id="rId3" Type="http://schemas.openxmlformats.org/officeDocument/2006/relationships/slide" Target="slide1.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notesSlide" Target="../notesSlides/notesSlide23.xml" /><Relationship Id="rId3" Type="http://schemas.openxmlformats.org/officeDocument/2006/relationships/slide" Target="slide1.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notesSlide" Target="../notesSlides/notesSlide24.xml" /><Relationship Id="rId3" Type="http://schemas.openxmlformats.org/officeDocument/2006/relationships/slide" Target="slide1.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7.xml" /><Relationship Id="rId2" Type="http://schemas.openxmlformats.org/officeDocument/2006/relationships/notesSlide" Target="../notesSlides/notesSlide25.xml" /><Relationship Id="rId3" Type="http://schemas.openxmlformats.org/officeDocument/2006/relationships/slide" Target="slide1.xml" TargetMode="Internal" /><Relationship Id="rId4" Type="http://schemas.openxmlformats.org/officeDocument/2006/relationships/package" Target="../embeddings/Document1.docx" TargetMode="Internal" /><Relationship Id="rId5" Type="http://schemas.openxmlformats.org/officeDocument/2006/relationships/image" Target="../media/image2.emf" /><Relationship Id="rId6" Type="http://schemas.openxmlformats.org/officeDocument/2006/relationships/vmlDrawing" Target="../drawings/vmlDrawing1.v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8.xml" /><Relationship Id="rId2" Type="http://schemas.openxmlformats.org/officeDocument/2006/relationships/notesSlide" Target="../notesSlides/notesSlide26.xml" /><Relationship Id="rId3" Type="http://schemas.openxmlformats.org/officeDocument/2006/relationships/slide" Target="slide1.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notesSlide" Target="../notesSlides/notesSlide27.xml" /><Relationship Id="rId3" Type="http://schemas.openxmlformats.org/officeDocument/2006/relationships/slide" Target="slide1.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notesSlide" Target="../notesSlides/notesSlide28.xml" /><Relationship Id="rId3" Type="http://schemas.openxmlformats.org/officeDocument/2006/relationships/slide" Target="slide1.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notesSlide" Target="../notesSlides/notesSlide29.xml" /><Relationship Id="rId3" Type="http://schemas.openxmlformats.org/officeDocument/2006/relationships/slide" Target="slide1.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notesSlide" Target="../notesSlides/notesSlide30.xml" /><Relationship Id="rId3" Type="http://schemas.openxmlformats.org/officeDocument/2006/relationships/slide" Target="slide1.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31.xml" /><Relationship Id="rId3" Type="http://schemas.openxmlformats.org/officeDocument/2006/relationships/slide" Target="slide1.xml" TargetMode="Internal" /><Relationship Id="rId4" Type="http://schemas.openxmlformats.org/officeDocument/2006/relationships/package" Target="../embeddings/Document2.docx" TargetMode="Internal" /><Relationship Id="rId5" Type="http://schemas.openxmlformats.org/officeDocument/2006/relationships/image" Target="../media/image3.emf" /><Relationship Id="rId6" Type="http://schemas.openxmlformats.org/officeDocument/2006/relationships/vmlDrawing" Target="../drawings/vmlDrawing2.v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4.xml" /><Relationship Id="rId2" Type="http://schemas.openxmlformats.org/officeDocument/2006/relationships/notesSlide" Target="../notesSlides/notesSlide32.xml" /><Relationship Id="rId3" Type="http://schemas.openxmlformats.org/officeDocument/2006/relationships/slide" Target="slide1.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5.xml" /><Relationship Id="rId2" Type="http://schemas.openxmlformats.org/officeDocument/2006/relationships/notesSlide" Target="../notesSlides/notesSlide33.xml" /><Relationship Id="rId3" Type="http://schemas.openxmlformats.org/officeDocument/2006/relationships/slide" Target="slide1.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6.xml" /><Relationship Id="rId2" Type="http://schemas.openxmlformats.org/officeDocument/2006/relationships/notesSlide" Target="../notesSlides/notesSlide34.xml" /><Relationship Id="rId3" Type="http://schemas.openxmlformats.org/officeDocument/2006/relationships/slide" Target="slide1.xml" TargetMode="Internal" /><Relationship Id="rId4" Type="http://schemas.openxmlformats.org/officeDocument/2006/relationships/package" Target="../embeddings/Document3.docx" TargetMode="Internal" /><Relationship Id="rId5" Type="http://schemas.openxmlformats.org/officeDocument/2006/relationships/image" Target="../media/image4.emf" /><Relationship Id="rId6" Type="http://schemas.openxmlformats.org/officeDocument/2006/relationships/vmlDrawing" Target="../drawings/vmlDrawing3.v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notesSlide" Target="../notesSlides/notesSlide35.xml" /><Relationship Id="rId3" Type="http://schemas.openxmlformats.org/officeDocument/2006/relationships/slide" Target="slide1.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notesSlide" Target="../notesSlides/notesSlide36.xml" /><Relationship Id="rId3" Type="http://schemas.openxmlformats.org/officeDocument/2006/relationships/slide" Target="slide1.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9.xml" /><Relationship Id="rId2" Type="http://schemas.openxmlformats.org/officeDocument/2006/relationships/notesSlide" Target="../notesSlides/notesSlide37.xml" /><Relationship Id="rId3" Type="http://schemas.openxmlformats.org/officeDocument/2006/relationships/slide" Target="slide1.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0.xml" /><Relationship Id="rId2" Type="http://schemas.openxmlformats.org/officeDocument/2006/relationships/notesSlide" Target="../notesSlides/notesSlide38.xml" /><Relationship Id="rId3" Type="http://schemas.openxmlformats.org/officeDocument/2006/relationships/slide" Target="slide1.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notesSlide" Target="../notesSlides/notesSlide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notesSlide" Target="../notesSlides/notesSlide39.xml" /><Relationship Id="rId3" Type="http://schemas.openxmlformats.org/officeDocument/2006/relationships/slide" Target="slide1.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notesSlide" Target="../notesSlides/notesSlide40.xml" /><Relationship Id="rId3" Type="http://schemas.openxmlformats.org/officeDocument/2006/relationships/slide" Target="slide1.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3.xml" /><Relationship Id="rId2" Type="http://schemas.openxmlformats.org/officeDocument/2006/relationships/notesSlide" Target="../notesSlides/notesSlide41.xml" /><Relationship Id="rId3" Type="http://schemas.openxmlformats.org/officeDocument/2006/relationships/slide" Target="slide1.xml" TargetMode="In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notesSlide" Target="../notesSlides/notesSlide42.xml" /><Relationship Id="rId3" Type="http://schemas.openxmlformats.org/officeDocument/2006/relationships/slide" Target="slide1.xml" TargetMode="Internal" /><Relationship Id="rId4" Type="http://schemas.openxmlformats.org/officeDocument/2006/relationships/package" Target="../embeddings/Document4.docx" TargetMode="Internal" /><Relationship Id="rId5" Type="http://schemas.openxmlformats.org/officeDocument/2006/relationships/image" Target="../media/image5.emf" /><Relationship Id="rId6" Type="http://schemas.openxmlformats.org/officeDocument/2006/relationships/vmlDrawing" Target="../drawings/vmlDrawing4.v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notesSlide" Target="../notesSlides/notesSlide43.xml" /><Relationship Id="rId3" Type="http://schemas.openxmlformats.org/officeDocument/2006/relationships/slide" Target="slide1.xml" TargetMode="Internal" /><Relationship Id="rId4" Type="http://schemas.openxmlformats.org/officeDocument/2006/relationships/package" Target="../embeddings/Document5.docx" TargetMode="Internal" /><Relationship Id="rId5" Type="http://schemas.openxmlformats.org/officeDocument/2006/relationships/image" Target="../media/image6.emf" /><Relationship Id="rId6" Type="http://schemas.openxmlformats.org/officeDocument/2006/relationships/vmlDrawing" Target="../drawings/vmlDrawing5.v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56.xml" /><Relationship Id="rId2" Type="http://schemas.openxmlformats.org/officeDocument/2006/relationships/notesSlide" Target="../notesSlides/notesSlide44.xml" /><Relationship Id="rId3" Type="http://schemas.openxmlformats.org/officeDocument/2006/relationships/slide" Target="slide1.xml" TargetMode="Internal" /><Relationship Id="rId4" Type="http://schemas.openxmlformats.org/officeDocument/2006/relationships/image" Target="../media/image7.jpe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notesSlide" Target="../notesSlides/notesSlide45.xml" /><Relationship Id="rId3" Type="http://schemas.openxmlformats.org/officeDocument/2006/relationships/slide" Target="slide1.xml" TargetMode="Interna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notesSlide" Target="../notesSlides/notesSlide46.xml" /><Relationship Id="rId3" Type="http://schemas.openxmlformats.org/officeDocument/2006/relationships/slide" Target="slide1.xml" TargetMode="Interna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notesSlide" Target="../notesSlides/notesSlide47.xml" /><Relationship Id="rId3" Type="http://schemas.openxmlformats.org/officeDocument/2006/relationships/slide" Target="slide1.xml" TargetMode="Interna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notesSlide" Target="../notesSlides/notesSlide48.xml" /><Relationship Id="rId3" Type="http://schemas.openxmlformats.org/officeDocument/2006/relationships/slide" Target="slide1.xml" TargetMode="In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notesSlide" Target="../notesSlides/notesSlide4.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61.xml" /><Relationship Id="rId2" Type="http://schemas.openxmlformats.org/officeDocument/2006/relationships/notesSlide" Target="../notesSlides/notesSlide49.xml" /><Relationship Id="rId3" Type="http://schemas.openxmlformats.org/officeDocument/2006/relationships/slide" Target="slide1.xml" TargetMode="Interna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notesSlide" Target="../notesSlides/notesSlide50.xml" /><Relationship Id="rId3" Type="http://schemas.openxmlformats.org/officeDocument/2006/relationships/slide" Target="slide1.xml" TargetMode="Interna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63.xml" /><Relationship Id="rId2" Type="http://schemas.openxmlformats.org/officeDocument/2006/relationships/notesSlide" Target="../notesSlides/notesSlide51.xml" /><Relationship Id="rId3" Type="http://schemas.openxmlformats.org/officeDocument/2006/relationships/slide" Target="slide1.xml" TargetMode="Interna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64.xml" /><Relationship Id="rId2" Type="http://schemas.openxmlformats.org/officeDocument/2006/relationships/notesSlide" Target="../notesSlides/notesSlide52.xml" /><Relationship Id="rId3" Type="http://schemas.openxmlformats.org/officeDocument/2006/relationships/slide" Target="slide1.xml" TargetMode="Interna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65.xml" /><Relationship Id="rId2" Type="http://schemas.openxmlformats.org/officeDocument/2006/relationships/slide" Target="slide1.xml" TargetMode="Interna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66.xml" /><Relationship Id="rId2" Type="http://schemas.openxmlformats.org/officeDocument/2006/relationships/slide" Target="slide1.xml" TargetMode="Interna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67.xml" /><Relationship Id="rId2" Type="http://schemas.openxmlformats.org/officeDocument/2006/relationships/slide" Target="slide1.xml" TargetMode="Internal" /><Relationship Id="rId3" Type="http://schemas.openxmlformats.org/officeDocument/2006/relationships/package" Target="../embeddings/Document6.docx" TargetMode="Internal" /><Relationship Id="rId4" Type="http://schemas.openxmlformats.org/officeDocument/2006/relationships/image" Target="../media/image8.emf" /><Relationship Id="rId5" Type="http://schemas.openxmlformats.org/officeDocument/2006/relationships/vmlDrawing" Target="../drawings/vmlDrawing6.v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68.xml" /><Relationship Id="rId2" Type="http://schemas.openxmlformats.org/officeDocument/2006/relationships/slide" Target="slide1.xml" TargetMode="Interna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69.xml" /><Relationship Id="rId2" Type="http://schemas.openxmlformats.org/officeDocument/2006/relationships/slide" Target="slide1.xml" TargetMode="Interna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0.xml" /><Relationship Id="rId2" Type="http://schemas.openxmlformats.org/officeDocument/2006/relationships/slide" Target="slide1.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5.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1.xml" /><Relationship Id="rId2" Type="http://schemas.openxmlformats.org/officeDocument/2006/relationships/slide" Target="slide1.xml" TargetMode="Interna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2.xml" /><Relationship Id="rId2" Type="http://schemas.openxmlformats.org/officeDocument/2006/relationships/slide" Target="slide1.xml" TargetMode="Internal" /><Relationship Id="rId3" Type="http://schemas.openxmlformats.org/officeDocument/2006/relationships/package" Target="../embeddings/Document7.docx" TargetMode="Internal" /><Relationship Id="rId4" Type="http://schemas.openxmlformats.org/officeDocument/2006/relationships/image" Target="../media/image9.emf" /><Relationship Id="rId5" Type="http://schemas.openxmlformats.org/officeDocument/2006/relationships/vmlDrawing" Target="../drawings/vmlDrawing7.v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3.xml" /><Relationship Id="rId2" Type="http://schemas.openxmlformats.org/officeDocument/2006/relationships/slide" Target="slide1.xml" TargetMode="Interna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4.xml" /><Relationship Id="rId2" Type="http://schemas.openxmlformats.org/officeDocument/2006/relationships/slide" Target="slide1.xml" TargetMode="Interna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5.xml" /><Relationship Id="rId2" Type="http://schemas.openxmlformats.org/officeDocument/2006/relationships/slide" Target="slide1.xml" TargetMode="Internal" /><Relationship Id="rId3" Type="http://schemas.openxmlformats.org/officeDocument/2006/relationships/package" Target="../embeddings/Document8.docx" TargetMode="Internal" /><Relationship Id="rId4" Type="http://schemas.openxmlformats.org/officeDocument/2006/relationships/image" Target="../media/image10.emf" /><Relationship Id="rId5" Type="http://schemas.openxmlformats.org/officeDocument/2006/relationships/vmlDrawing" Target="../drawings/vmlDrawing8.v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6.xml" /><Relationship Id="rId2" Type="http://schemas.openxmlformats.org/officeDocument/2006/relationships/slide" Target="slide1.xml" TargetMode="Interna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77.xml" /><Relationship Id="rId2" Type="http://schemas.openxmlformats.org/officeDocument/2006/relationships/slide" Target="slide1.xml" TargetMode="Interna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78.xml" /><Relationship Id="rId2" Type="http://schemas.openxmlformats.org/officeDocument/2006/relationships/slide" Target="slide1.xml" TargetMode="Interna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slide" Target="slide1.xml" TargetMode="Interna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80.xml" /><Relationship Id="rId2" Type="http://schemas.openxmlformats.org/officeDocument/2006/relationships/slide" Target="slide1.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6.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81.xml" /><Relationship Id="rId2" Type="http://schemas.openxmlformats.org/officeDocument/2006/relationships/slide" Target="slide1.xml" TargetMode="Internal" /><Relationship Id="rId3" Type="http://schemas.openxmlformats.org/officeDocument/2006/relationships/package" Target="../embeddings/Document9.docx" TargetMode="Internal" /><Relationship Id="rId4" Type="http://schemas.openxmlformats.org/officeDocument/2006/relationships/image" Target="../media/image11.emf" /><Relationship Id="rId5" Type="http://schemas.openxmlformats.org/officeDocument/2006/relationships/vmlDrawing" Target="../drawings/vmlDrawing9.v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82.xml" /><Relationship Id="rId2" Type="http://schemas.openxmlformats.org/officeDocument/2006/relationships/slide" Target="slide1.xml" TargetMode="Internal" /><Relationship Id="rId3" Type="http://schemas.openxmlformats.org/officeDocument/2006/relationships/image" Target="../media/image7.jpeg"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83.xml" /><Relationship Id="rId2" Type="http://schemas.openxmlformats.org/officeDocument/2006/relationships/slide" Target="slide1.xml" TargetMode="Interna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84.xml" /><Relationship Id="rId2" Type="http://schemas.openxmlformats.org/officeDocument/2006/relationships/slide" Target="slide1.xml" TargetMode="Interna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85.xml" /><Relationship Id="rId2" Type="http://schemas.openxmlformats.org/officeDocument/2006/relationships/slide" Target="slide1.xml" TargetMode="Interna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86.xml" /><Relationship Id="rId2" Type="http://schemas.openxmlformats.org/officeDocument/2006/relationships/slide" Target="slide1.xml" TargetMode="Interna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87.xml" /><Relationship Id="rId2" Type="http://schemas.openxmlformats.org/officeDocument/2006/relationships/slide" Target="slide1.xml" TargetMode="Interna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88.xml" /><Relationship Id="rId2" Type="http://schemas.openxmlformats.org/officeDocument/2006/relationships/slide" Target="slide1.xml" TargetMode="Interna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89.xml" /><Relationship Id="rId2" Type="http://schemas.openxmlformats.org/officeDocument/2006/relationships/slide" Target="slide1.xml" TargetMode="Interna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slide" Target="slide1.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7.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91.xml" /><Relationship Id="rId2" Type="http://schemas.openxmlformats.org/officeDocument/2006/relationships/slide" Target="slide1.xml" TargetMode="Interna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92.xml" /><Relationship Id="rId2" Type="http://schemas.openxmlformats.org/officeDocument/2006/relationships/slide" Target="slide1.xml" TargetMode="Interna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93.xml" /><Relationship Id="rId2" Type="http://schemas.openxmlformats.org/officeDocument/2006/relationships/slide" Target="slide1.xml" TargetMode="Internal" /><Relationship Id="rId3" Type="http://schemas.openxmlformats.org/officeDocument/2006/relationships/image" Target="../media/image12.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8.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ctrTitle"/>
          </p:nvPr>
        </p:nvSpPr>
        <p:spPr>
          <a:xfrm>
            <a:off x="2483768" y="2996952"/>
            <a:ext cx="6379528" cy="864096"/>
          </a:xfrm>
        </p:spPr>
        <p:txBody>
          <a:bodyPr/>
          <a:lstStyle/>
          <a:p>
            <a:r>
              <a:rPr lang="zh-CN" altLang="zh-CN" sz="3200"/>
              <a:t>专题四　戏剧阅读</a:t>
            </a:r>
          </a:p>
        </p:txBody>
      </p:sp>
    </p:spTree>
  </p:cSld>
  <p:clrMapOvr>
    <a:masterClrMapping/>
  </p:clrMapOvr>
  <p:transition spd="slow">
    <p:pull dir="u"/>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a:t>
            </a:fld>
            <a:r>
              <a:rPr lang="en-US" altLang="zh-CN" smtClean="0"/>
              <a:t>-</a:t>
            </a:r>
            <a:endParaRPr lang="zh-CN" altLang="en-US"/>
          </a:p>
        </p:txBody>
      </p:sp>
      <p:sp>
        <p:nvSpPr>
          <p:cNvPr id="2" name="矩形 1"/>
          <p:cNvSpPr>
            <a:spLocks noChangeAspect="1"/>
          </p:cNvSpPr>
          <p:nvPr/>
        </p:nvSpPr>
        <p:spPr>
          <a:xfrm>
            <a:off x="508000" y="1052736"/>
            <a:ext cx="8128000" cy="5367655"/>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接唱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骗走了东洋兵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我才躲过了大难一场。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转向阿庆嫂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似这样救命之恩终身不忘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俺胡某讲义气终当报偿。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胡司令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这么点小事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您别净挂在嘴边上。那我也是急中生智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事过之后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您猜怎么着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还真有点后怕呀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阿庆嫂一面倒茶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一面观察。</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参谋长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您吃茶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忽然想起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香烟忘了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我去拿烟去。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进屋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刁德一</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看着阿庆嫂背影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司令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我是本地人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怎么没有见过这位老板娘啊</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人家夫妻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八</a:t>
            </a:r>
            <a:r>
              <a:rPr lang="zh-CN" altLang="zh-CN" sz="2200">
                <a:solidFill>
                  <a:srgbClr val="000000"/>
                </a:solidFill>
                <a:latin typeface="NEU-BZ-S92"/>
                <a:ea typeface="NEU-BZ-S9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以后才来这儿开茶馆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那时候你还在日本留学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你怎么会认识她哪</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刁德一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这个女人真不简单哪</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怎么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你对她还有什么怀疑吗</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a:t>
            </a:fld>
            <a:r>
              <a:rPr lang="en-US" altLang="zh-CN" smtClean="0"/>
              <a:t>-</a:t>
            </a:r>
            <a:endParaRPr lang="zh-CN" altLang="en-US"/>
          </a:p>
        </p:txBody>
      </p:sp>
      <p:sp>
        <p:nvSpPr>
          <p:cNvPr id="2" name="矩形 1"/>
          <p:cNvSpPr>
            <a:spLocks noChangeAspect="1"/>
          </p:cNvSpPr>
          <p:nvPr/>
        </p:nvSpPr>
        <p:spPr>
          <a:xfrm>
            <a:off x="508000" y="1196752"/>
            <a:ext cx="8128000" cy="5367655"/>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刁德一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不不不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司令的恩人嘛</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你这个人哪</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刁德一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嘿嘿嘿……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阿庆嫂取香烟、火柴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提铜壶从屋内走出。</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参谋长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烟不好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请抽一支呀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刁德一接过阿庆嫂送上的烟。阿庆嫂欲为点烟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刁德一谢绝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自己用打火机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点着。</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胡司令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抽一支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胡传魁接烟。阿庆嫂给胡传魁点烟。</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刁德一</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望着阿庆嫂背影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这个女人不寻常</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刁德一有什么鬼心肠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这小刁一点面子也不讲</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接唱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这草包倒是一堵挡风的墙。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刁德一</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略一想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打开烟盒请阿庆嫂抽烟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抽烟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阿庆嫂摇手拒绝。</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a:t>
            </a:fld>
            <a:r>
              <a:rPr lang="en-US" altLang="zh-CN" smtClean="0"/>
              <a:t>-</a:t>
            </a:r>
            <a:endParaRPr lang="zh-CN" altLang="en-US"/>
          </a:p>
        </p:txBody>
      </p:sp>
      <p:sp>
        <p:nvSpPr>
          <p:cNvPr id="2" name="矩形 1"/>
          <p:cNvSpPr>
            <a:spLocks noChangeAspect="1"/>
          </p:cNvSpPr>
          <p:nvPr/>
        </p:nvSpPr>
        <p:spPr>
          <a:xfrm>
            <a:off x="508000" y="1052736"/>
            <a:ext cx="8128000" cy="4556125"/>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人家不会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你这是干什么啊</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刁德一</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接唱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她态度不卑又不亢。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他神情不阴又不阳。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刁德一搞的什么鬼花样</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他们到底是姓蒋还是姓汪</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刁德一</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我待要旁敲侧击将她访。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接唱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我必须察言观色把他防。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阿庆嫂欲进屋。刁德一从她的身后叫住。</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刁德一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适才听得司令讲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阿庆嫂真是不寻常。我佩服你沉着机灵有胆量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竟敢在鬼子面前耍花枪。若无有抗日救国的好思想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焉能够舍己救人不慌张</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a:t>
            </a:fld>
            <a:r>
              <a:rPr lang="en-US" altLang="zh-CN" smtClean="0"/>
              <a:t>-</a:t>
            </a:r>
            <a:endParaRPr lang="zh-CN" altLang="en-US"/>
          </a:p>
        </p:txBody>
      </p:sp>
      <p:sp>
        <p:nvSpPr>
          <p:cNvPr id="2" name="矩形 1"/>
          <p:cNvSpPr>
            <a:spLocks noChangeAspect="1"/>
          </p:cNvSpPr>
          <p:nvPr/>
        </p:nvSpPr>
        <p:spPr>
          <a:xfrm>
            <a:off x="508000" y="1079557"/>
            <a:ext cx="8128000" cy="5367655"/>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接唱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参谋长休要谬夸奖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舍己救人不敢当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开茶馆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盼兴旺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江湖义气第一桩。司令常来又常往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我有心背靠大树好乘凉。也是司令洪福广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方能遇难又呈祥。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刁德一</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新四军久在沙家浜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这棵大树有阴凉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你与他们常来往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想必是安排照应更周详</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唱</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垒起七星灶</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铜壶煮三江。摆开八仙桌</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招待十六方。来的都是客</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全凭嘴一张。相逢开口笑</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过后不思量。人一走</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茶就凉</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仿宋" panose="02010609060101010101" pitchFamily="49" charset="-122"/>
                <a:cs typeface="Times New Roman" panose="02020603050405020304" pitchFamily="18" charset="0"/>
              </a:rPr>
              <a:t>阿庆嫂泼去刁德一杯中残茶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刁德一一惊。</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接唱</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有什么周详不周详</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哈哈哈……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刁德一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嘿嘿嘿……阿庆嫂真不愧是个开茶馆的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说出话来滴水不漏。佩服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佩服</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选自现代京剧《沙家浜》第四场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14</a:t>
            </a:fld>
            <a:r>
              <a:rPr lang="en-US" altLang="zh-CN" smtClean="0"/>
              <a:t>-</a:t>
            </a:r>
            <a:endParaRPr lang="zh-CN" altLang="en-US"/>
          </a:p>
        </p:txBody>
      </p:sp>
      <p:sp>
        <p:nvSpPr>
          <p:cNvPr id="2" name="矩形 1"/>
          <p:cNvSpPr>
            <a:spLocks noChangeAspect="1"/>
          </p:cNvSpPr>
          <p:nvPr/>
        </p:nvSpPr>
        <p:spPr>
          <a:xfrm>
            <a:off x="508000" y="1911735"/>
            <a:ext cx="8128000" cy="3338195"/>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注</a:t>
            </a:r>
            <a:r>
              <a:rPr lang="zh-CN" altLang="zh-CN" sz="2200">
                <a:solidFill>
                  <a:srgbClr val="000000"/>
                </a:solidFill>
                <a:latin typeface="Times New Roman" pitchFamily="18" charset="0"/>
                <a:cs typeface="Times New Roman" panose="02020603050405020304" pitchFamily="18" charset="0"/>
              </a:rPr>
              <a:t>京剧《沙家浜》讲的是抗日战争时期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在沙家浜秘密疗伤的新四军战士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面对日伪勾结、下乡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扫荡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的险恶环境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在地方党组织和群众的支持帮助下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坚持抗日的故事。阿庆嫂是春来茶馆的老板娘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中共地下工作者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刁德一是沙家浜镇地主刁老财的儿子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是与日寇勾结的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忠义救国军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参谋长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积极为日本人卖力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大肆搜捕新四军伤病员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后被新四军镇压。胡传魁是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忠义救国军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司令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在剧里是花脸的角色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用花脸可以表现出他的江湖气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以及仗义、豪爽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缺少心机的特点。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15</a:t>
            </a:fld>
            <a:r>
              <a:rPr lang="en-US" altLang="zh-CN" smtClean="0"/>
              <a:t>-</a:t>
            </a:r>
            <a:endParaRPr lang="zh-CN" altLang="en-US"/>
          </a:p>
        </p:txBody>
      </p:sp>
      <p:pic>
        <p:nvPicPr>
          <p:cNvPr id="3" name="图片 2"/>
          <p:cNvPicPr/>
          <p:nvPr/>
        </p:nvPicPr>
        <p:blipFill>
          <a:blip r:embed="rId3">
            <a:extLst>
              <a:ext uri="{28A0092B-C50C-407E-A947-70E740481C1C}">
                <a14:useLocalDpi xmlns:a14="http://schemas.microsoft.com/office/drawing/2010/main" val="0"/>
              </a:ext>
            </a:extLst>
          </a:blip>
          <a:stretch>
            <a:fillRect/>
          </a:stretch>
        </p:blipFill>
        <p:spPr bwMode="auto">
          <a:xfrm>
            <a:off x="539552" y="1196752"/>
            <a:ext cx="4423172" cy="261468"/>
          </a:xfrm>
          <a:prstGeom prst="rect">
            <a:avLst/>
          </a:prstGeom>
          <a:noFill/>
          <a:ln>
            <a:noFill/>
          </a:ln>
        </p:spPr>
      </p:pic>
      <p:sp>
        <p:nvSpPr>
          <p:cNvPr id="2" name="矩形 1"/>
          <p:cNvSpPr>
            <a:spLocks noChangeAspect="1"/>
          </p:cNvSpPr>
          <p:nvPr/>
        </p:nvSpPr>
        <p:spPr>
          <a:xfrm>
            <a:off x="508000" y="1549236"/>
            <a:ext cx="8128000" cy="4831080"/>
          </a:xfrm>
          <a:prstGeom prst="rect">
            <a:avLst/>
          </a:prstGeom>
        </p:spPr>
        <p:txBody>
          <a:bodyPr>
            <a:spAutoFit/>
          </a:bodyPr>
          <a:lstStyle/>
          <a:p>
            <a:pPr>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把握戏剧冲突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分清人物角色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从舞台说明可知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这一场中的三个主要人物分别是阿庆嫂、刁德一和胡传魁。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阿庆嫂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中共地下党员</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刁德一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汉奸参谋长</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胡传魁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汉奸司令。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了解戏剧冲突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见选文后面的注释。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开端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胡传魁和刁德一秉承日寇大佐黑田的旨意</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搜捕新四军伤病员</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来到阿庆嫂的茶馆。开端部分</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通过胡传魁将人物关系一一道来</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又为下文写阿庆嫂和刁德一的矛盾冲突埋下伏笔。</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16</a:t>
            </a:fld>
            <a:r>
              <a:rPr lang="en-US" altLang="zh-CN" smtClean="0"/>
              <a:t>-</a:t>
            </a:r>
            <a:endParaRPr lang="zh-CN" altLang="en-US"/>
          </a:p>
        </p:txBody>
      </p:sp>
      <p:sp>
        <p:nvSpPr>
          <p:cNvPr id="2" name="矩形 1"/>
          <p:cNvSpPr>
            <a:spLocks noChangeAspect="1"/>
          </p:cNvSpPr>
          <p:nvPr/>
        </p:nvSpPr>
        <p:spPr>
          <a:xfrm>
            <a:off x="508000" y="1124744"/>
            <a:ext cx="8128000" cy="536765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刁德一上下打量阿庆嫂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阿庆嫂发现刁德一诡计多端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异常狡猾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借让座、泡茶观察敌人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并利用胡传魁的感恩、义气巧妙应对。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高潮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刁德一了解到阿庆嫂曾经在日本兵的面前救过胡传魁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便假惺惺称赞阿庆嫂有抗日救国的好思想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试探阿庆嫂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被阿庆嫂挡回。刁德一一计不成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再生一计。他抓住阿庆嫂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我有心背靠大树好乘凉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追问阿庆嫂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新四军久在沙家浜……想必是安排照应更周详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又被阿庆嫂一番话里有话的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生意话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堵了回去。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结局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胡传魁见阿庆嫂与刁德一针锋相对、寸步不让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哈哈哈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大笑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刁德一在阿庆嫂面前自讨没趣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嘿嘿嘿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尴尬而笑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一场激烈的矛盾冲突至此告一段落</a:t>
            </a:r>
            <a:r>
              <a:rPr lang="zh-CN"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17</a:t>
            </a:fld>
            <a:r>
              <a:rPr lang="en-US" altLang="zh-CN" smtClean="0"/>
              <a:t>-</a:t>
            </a:r>
            <a:endParaRPr lang="zh-CN" altLang="en-US"/>
          </a:p>
        </p:txBody>
      </p:sp>
      <p:sp>
        <p:nvSpPr>
          <p:cNvPr id="2" name="矩形 1"/>
          <p:cNvSpPr>
            <a:spLocks noChangeAspect="1"/>
          </p:cNvSpPr>
          <p:nvPr/>
        </p:nvSpPr>
        <p:spPr>
          <a:xfrm>
            <a:off x="508000" y="1681641"/>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smtClean="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体会人物形象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阿庆嫂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沉着、勇敢、机智、灵活的中共地下党员形象。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刁德一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阴险毒辣、刁滑奸诈、居心叵测、诡计多端的汉奸参谋长形象。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胡传魁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愚蠢、残暴的汉奸司令形象。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把握戏剧主题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这是一场尖锐而激烈的敌我矛盾冲突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刁德一设置圈套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步步紧逼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企图找寻对手言谈中的漏洞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阿庆嫂则巧用自己与胡传魁的关系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察言观色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反击对手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保护自己。选文表现了阿庆嫂的大智大勇</a:t>
            </a:r>
            <a:r>
              <a:rPr lang="zh-CN"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18</a:t>
            </a:fld>
            <a:r>
              <a:rPr lang="en-US" altLang="zh-CN" smtClean="0"/>
              <a:t>-</a:t>
            </a:r>
            <a:endParaRPr lang="zh-CN" altLang="en-US"/>
          </a:p>
        </p:txBody>
      </p:sp>
      <p:sp>
        <p:nvSpPr>
          <p:cNvPr id="2" name="矩形 1"/>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分析戏剧语言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这场智斗戏充分显示了作者深厚的戏剧功力和文学造诣。该场戏矛盾冲突尖锐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奇峰突起而扣人心弦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对白更是充满智慧的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双关语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。场中关键的对话每一句话都暗藏玄机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或针锋相对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或顺水推舟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把每个人物的性格展现得淋漓尽致。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如刁德一试探阿庆嫂与新四军关系的一段唱词</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阿庆嫂滴水不漏地应对了刁德一的刁难</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我既然是个开茶馆的</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来的都是客</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我第一不知道客人的身份</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第二我也不关心客人的身份</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这两层话就把刁德一的所有刁难都挡回去了。谁来喝茶都是喝</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喝完了就走人</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我也不关心客人走了以后怎么样</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人一走</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茶就凉。</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有什么周详不周详</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软中带硬</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不卑不亢</a:t>
            </a:r>
            <a:r>
              <a:rPr lang="en-US" altLang="zh-CN" sz="2200">
                <a:solidFill>
                  <a:srgbClr val="000000"/>
                </a:solidFill>
                <a:latin typeface="Times New Roman" pitchFamily="18" charset="0"/>
              </a:rPr>
              <a:t>!</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19</a:t>
            </a:fld>
            <a:r>
              <a:rPr lang="en-US" altLang="zh-CN" smtClean="0"/>
              <a:t>-</a:t>
            </a:r>
            <a:endParaRPr lang="zh-CN" altLang="en-US"/>
          </a:p>
        </p:txBody>
      </p:sp>
      <p:sp>
        <p:nvSpPr>
          <p:cNvPr id="2" name="矩形 1"/>
          <p:cNvSpPr>
            <a:spLocks noChangeAspect="1"/>
          </p:cNvSpPr>
          <p:nvPr/>
        </p:nvSpPr>
        <p:spPr>
          <a:xfrm>
            <a:off x="508000" y="980728"/>
            <a:ext cx="8240464" cy="4556125"/>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200" b="1">
                <a:solidFill>
                  <a:srgbClr val="000000"/>
                </a:solidFill>
                <a:latin typeface="NEU-BZ-S92"/>
                <a:ea typeface="方正韵动中黑简体"/>
                <a:cs typeface="Times New Roman" panose="02020603050405020304" pitchFamily="18" charset="0"/>
              </a:rPr>
              <a:t>典题试做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下列对文本有关内容的分析和概括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不恰当的一项是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胡传魁和阿庆嫂再次相逢后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阿庆嫂只寒暄了一句就问胡传魁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哪阵风把您给吹回来了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意在询问胡传魁此次回到沙家浜的真实目的。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我借贵方一块宝地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点明阿庆嫂是个外乡人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参谋长树大根深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是阿庆嫂向刁德一表明自己知道他在本地是很有势力的。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刁德一的应答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好说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好说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既显示了他对阿庆嫂的热情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意思是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我会照应的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同时也在观察阿庆嫂的表现。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胡传魁是个草根出身的司令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说话带有很重的江湖气。阿庆嫂讲话也很得体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把自己的恩惠轻轻带过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而且还特意半开玩笑地说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236296" y="1445848"/>
            <a:ext cx="368935" cy="429895"/>
          </a:xfrm>
          <a:prstGeom prst="rect">
            <a:avLst/>
          </a:prstGeom>
        </p:spPr>
        <p:txBody>
          <a:bodyPr wrap="none">
            <a:spAutoFit/>
          </a:bodyPr>
          <a:lstStyle/>
          <a:p>
            <a:r>
              <a:rPr lang="en-US" altLang="zh-CN" sz="2200" smtClean="0">
                <a:solidFill>
                  <a:srgbClr val="FF0000"/>
                </a:solidFill>
                <a:latin typeface="Times New Roman" pitchFamily="18" charset="0"/>
              </a:rPr>
              <a:t>C </a:t>
            </a:r>
            <a:endParaRPr lang="zh-CN" altLang="en-US" sz="2200"/>
          </a:p>
        </p:txBody>
      </p:sp>
      <p:sp>
        <p:nvSpPr>
          <p:cNvPr id="5" name="矩形 4"/>
          <p:cNvSpPr>
            <a:spLocks noChangeAspect="1"/>
          </p:cNvSpPr>
          <p:nvPr/>
        </p:nvSpPr>
        <p:spPr>
          <a:xfrm>
            <a:off x="508000" y="5414402"/>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anose="02010609060101010101" pitchFamily="2" charset="-122"/>
                <a:cs typeface="Times New Roman" panose="02020603050405020304" pitchFamily="18" charset="0"/>
              </a:rPr>
              <a:t>解析</a:t>
            </a:r>
            <a:r>
              <a:rPr lang="en-US" altLang="zh-CN" sz="2200">
                <a:solidFill>
                  <a:srgbClr val="FF0000"/>
                </a:solidFill>
                <a:latin typeface="Times New Roman" pitchFamily="18"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刁德一的应答</a:t>
            </a:r>
            <a:r>
              <a:rPr lang="en-US"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好说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好说</a:t>
            </a:r>
            <a:r>
              <a:rPr lang="en-US"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既显示了他对阿庆嫂的热情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错误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从文中来看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刁德一的应答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好说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好说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仅仅是寒暄应付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他对阿庆嫂自始至终是持怀疑态度的。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a:t>
            </a:fld>
            <a:r>
              <a:rPr lang="en-US" altLang="zh-CN" smtClean="0"/>
              <a:t>-</a:t>
            </a:r>
            <a:endParaRPr lang="zh-CN" altLang="en-US"/>
          </a:p>
        </p:txBody>
      </p:sp>
      <p:sp>
        <p:nvSpPr>
          <p:cNvPr id="2" name="矩形 1"/>
          <p:cNvSpPr>
            <a:spLocks noChangeAspect="1"/>
          </p:cNvSpPr>
          <p:nvPr/>
        </p:nvSpPr>
        <p:spPr>
          <a:xfrm>
            <a:off x="508000" y="1708603"/>
            <a:ext cx="8128000" cy="374396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一、戏剧文学的特点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人物、事件、时间、地点的高度集中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剧本带有明显的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舞台性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。要求在有限的时间和空间里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迅速展开矛盾冲突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反映社会生活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塑造人物形象。譬如曹禺的《雷雨》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反映周、鲁两家的矛盾斗争长达</a:t>
            </a:r>
            <a:r>
              <a:rPr lang="en-US" altLang="zh-CN" sz="2200">
                <a:solidFill>
                  <a:srgbClr val="000000"/>
                </a:solidFill>
                <a:latin typeface="Times New Roman" pitchFamily="18" charset="0"/>
                <a:cs typeface="Times New Roman" panose="02020603050405020304" pitchFamily="18" charset="0"/>
              </a:rPr>
              <a:t>30</a:t>
            </a:r>
            <a:r>
              <a:rPr lang="zh-CN" altLang="zh-CN" sz="2200">
                <a:solidFill>
                  <a:srgbClr val="000000"/>
                </a:solidFill>
                <a:latin typeface="Times New Roman" pitchFamily="18" charset="0"/>
                <a:cs typeface="Times New Roman" panose="02020603050405020304" pitchFamily="18" charset="0"/>
              </a:rPr>
              <a:t>年之久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实际生活涉及的事件、人物、时间、地点都很多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而剧本却把剧情集中在一个夏天的上午到半夜两点这段短暂的时间内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只选择周公馆和鲁家两个地点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主要人物只选取了周、鲁两家中的</a:t>
            </a:r>
            <a:r>
              <a:rPr lang="en-US" altLang="zh-CN" sz="2200">
                <a:solidFill>
                  <a:srgbClr val="000000"/>
                </a:solidFill>
                <a:latin typeface="Times New Roman" pitchFamily="18" charset="0"/>
                <a:cs typeface="Times New Roman" panose="02020603050405020304" pitchFamily="18" charset="0"/>
              </a:rPr>
              <a:t>8</a:t>
            </a:r>
            <a:r>
              <a:rPr lang="zh-CN" altLang="zh-CN" sz="2200">
                <a:solidFill>
                  <a:srgbClr val="000000"/>
                </a:solidFill>
                <a:latin typeface="Times New Roman" pitchFamily="18" charset="0"/>
                <a:cs typeface="Times New Roman" panose="02020603050405020304" pitchFamily="18" charset="0"/>
              </a:rPr>
              <a:t>个人。这充分体现了戏剧高度集中的原则。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20</a:t>
            </a:fld>
            <a:r>
              <a:rPr lang="en-US" altLang="zh-CN" smtClean="0"/>
              <a:t>-</a:t>
            </a:r>
            <a:endParaRPr lang="zh-CN" altLang="en-US"/>
          </a:p>
        </p:txBody>
      </p:sp>
      <p:sp>
        <p:nvSpPr>
          <p:cNvPr id="3" name="矩形 2"/>
          <p:cNvSpPr>
            <a:spLocks noChangeAspect="1"/>
          </p:cNvSpPr>
          <p:nvPr/>
        </p:nvSpPr>
        <p:spPr>
          <a:xfrm>
            <a:off x="508000" y="980728"/>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下列对文中画横线语句的赏析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画线语句前八句是整句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音韵和谐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后三句是散句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显示了阿庆嫂的生意兴隆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使人物形象鲜明生动。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画线语句运用对偶、双关、借代、反问等修辞手法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写出了阿庆嫂与客人的关系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既符合阿庆嫂身份又回答巧妙。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画线语句是阿庆嫂针对刁德一怀疑自己和新四军来往所作的回答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说明自己和新四军没有一点关系。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人一走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茶就凉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软中带硬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有什么周详不周详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一句话中有话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巧妙地把刁德一的刁难顶了回去。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372200" y="1044941"/>
            <a:ext cx="368935" cy="429895"/>
          </a:xfrm>
          <a:prstGeom prst="rect">
            <a:avLst/>
          </a:prstGeom>
        </p:spPr>
        <p:txBody>
          <a:bodyPr wrap="none">
            <a:spAutoFit/>
          </a:bodyPr>
          <a:lstStyle/>
          <a:p>
            <a:r>
              <a:rPr lang="en-US" altLang="zh-CN" sz="2200" smtClean="0">
                <a:solidFill>
                  <a:srgbClr val="FF0000"/>
                </a:solidFill>
                <a:latin typeface="Times New Roman" pitchFamily="18" charset="0"/>
              </a:rPr>
              <a:t>B </a:t>
            </a:r>
            <a:endParaRPr lang="zh-CN" altLang="en-US" sz="2200"/>
          </a:p>
        </p:txBody>
      </p:sp>
      <p:sp>
        <p:nvSpPr>
          <p:cNvPr id="2" name="矩形 1"/>
          <p:cNvSpPr>
            <a:spLocks noChangeAspect="1"/>
          </p:cNvSpPr>
          <p:nvPr/>
        </p:nvSpPr>
        <p:spPr>
          <a:xfrm>
            <a:off x="508000" y="4632588"/>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anose="02010609060101010101" pitchFamily="2" charset="-122"/>
                <a:cs typeface="Times New Roman" panose="02020603050405020304" pitchFamily="18" charset="0"/>
              </a:rPr>
              <a:t>解析</a:t>
            </a:r>
            <a:r>
              <a:rPr lang="en-US" altLang="zh-CN" sz="2200">
                <a:solidFill>
                  <a:srgbClr val="FF0000"/>
                </a:solidFill>
                <a:latin typeface="Times New Roman" pitchFamily="18"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显示了阿庆嫂的生意兴隆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使人物形象鲜明生动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理解错误</a:t>
            </a: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说明自己和新四军没有一点关系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错误</a:t>
            </a: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人一走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茶就凉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话中有话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有什么周详不周详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一句软中带硬。这段唱词的意思是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自己开茶馆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开门做生意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来自己这里的都是客人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自己都笑脸相迎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走了不考虑他是什么人。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21</a:t>
            </a:fld>
            <a:r>
              <a:rPr lang="en-US" altLang="zh-CN" smtClean="0"/>
              <a:t>-</a:t>
            </a:r>
            <a:endParaRPr lang="zh-CN" altLang="en-US"/>
          </a:p>
        </p:txBody>
      </p:sp>
      <p:sp>
        <p:nvSpPr>
          <p:cNvPr id="2" name="矩形 1"/>
          <p:cNvSpPr>
            <a:spLocks noChangeAspect="1"/>
          </p:cNvSpPr>
          <p:nvPr/>
        </p:nvSpPr>
        <p:spPr>
          <a:xfrm>
            <a:off x="508000" y="1124744"/>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请结合全文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简要分析文中画波浪线的两处舞台说明对塑造人物形象的作用。</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刁德一上下打量阿庆嫂。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阿庆嫂泼去刁德一杯中残茶。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803280"/>
            <a:ext cx="8128000" cy="333819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上下打量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这个细节表现出刁德一对阿庆嫂的怀疑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表现了他的阴险、多疑。</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泼茶的动作是阿庆嫂对对手的有力回击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体现她对刁德一的不满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表现了她的机智果敢。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上下打量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是动作描写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这一动作表现出刁德一对阿庆嫂的怀疑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表现了他的阴险、多疑。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阿庆嫂泼去刁德一杯中残茶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泼去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是动作描写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从前面阿庆嫂的唱词和后面刁德一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的反应来看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阿庆嫂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泼茶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的动作是对对手的有力回击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体现她对刁德一的不满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表现了她的机智果敢。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22</a:t>
            </a:fld>
            <a:r>
              <a:rPr lang="en-US" altLang="zh-CN" smtClean="0"/>
              <a:t>-</a:t>
            </a:r>
            <a:endParaRPr lang="zh-CN" altLang="en-US"/>
          </a:p>
        </p:txBody>
      </p:sp>
      <p:sp>
        <p:nvSpPr>
          <p:cNvPr id="2" name="矩形 1"/>
          <p:cNvSpPr>
            <a:spLocks noChangeAspect="1"/>
          </p:cNvSpPr>
          <p:nvPr/>
        </p:nvSpPr>
        <p:spPr>
          <a:xfrm>
            <a:off x="508000" y="1772816"/>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剧本为什么把本场戏命名为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智斗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请结合文意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谈谈你的理解。</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638822"/>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这是一场尖锐而激烈的敌我矛盾冲突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刁德一设置圈套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步步紧逼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企图找寻对手言谈中的漏洞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阿庆嫂则巧用与胡传魁的关系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察言观色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反击对手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保护自己。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智斗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作为节选部分的题目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体现在刁德一和阿庆嫂两个人物身上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刁德一是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旁敲侧击将她访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阿庆嫂是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察言观色把他防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。围绕两个人斗智斗勇进行分析即可。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23</a:t>
            </a:fld>
            <a:r>
              <a:rPr lang="en-US" altLang="zh-CN" smtClean="0"/>
              <a:t>-</a:t>
            </a:r>
            <a:endParaRPr lang="zh-CN" altLang="en-US"/>
          </a:p>
        </p:txBody>
      </p:sp>
      <p:sp>
        <p:nvSpPr>
          <p:cNvPr id="5" name="圆角矩形 4">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题点一</a:t>
            </a: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2328383" y="1819402"/>
            <a:ext cx="4723130" cy="497205"/>
          </a:xfrm>
          <a:prstGeom prst="rect">
            <a:avLst/>
          </a:prstGeom>
        </p:spPr>
        <p:txBody>
          <a:bodyPr wrap="none">
            <a:spAutoFit/>
          </a:bodyPr>
          <a:lstStyle/>
          <a:p>
            <a:pPr>
              <a:lnSpc>
                <a:spcPct val="120000"/>
              </a:lnSpc>
            </a:pPr>
            <a:r>
              <a:rPr lang="zh-CN" altLang="zh-CN" sz="2200">
                <a:solidFill>
                  <a:srgbClr val="000000"/>
                </a:solidFill>
                <a:latin typeface="NEU-BZ-S92"/>
                <a:ea typeface="方正宋黑_GBK" panose="03000509000000000000" pitchFamily="65" charset="-122"/>
                <a:cs typeface="Times New Roman" panose="02020603050405020304" pitchFamily="18" charset="0"/>
              </a:rPr>
              <a:t>学案一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把握戏剧冲突</a:t>
            </a:r>
            <a:r>
              <a:rPr lang="en-US" altLang="zh-CN" sz="2200">
                <a:solidFill>
                  <a:srgbClr val="000000"/>
                </a:solidFill>
                <a:latin typeface="Times New Roman"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赏析戏剧</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人物</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en-US" sz="2200"/>
          </a:p>
        </p:txBody>
      </p:sp>
      <p:sp>
        <p:nvSpPr>
          <p:cNvPr id="3" name="矩形 2"/>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戏剧与小说一样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作品中的人物形象是鉴赏的重点。阅读戏剧作品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就是通过把握戏剧冲突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鉴赏人物形象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了解戏剧主题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进而品味人生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了解社会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这也是戏剧文学创作的目的。和小说不同的是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戏剧主要通过富有动作感的人物对话来推动情节发展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展现戏剧冲突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塑造人物形象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表现戏剧主题。因而戏剧冲突、戏剧语言与戏剧形象关系密切。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24</a:t>
            </a:fld>
            <a:r>
              <a:rPr lang="en-US" altLang="zh-CN" smtClean="0"/>
              <a:t>-</a:t>
            </a:r>
            <a:endParaRPr lang="zh-CN" altLang="en-US"/>
          </a:p>
        </p:txBody>
      </p:sp>
      <p:sp>
        <p:nvSpPr>
          <p:cNvPr id="5" name="圆角矩形 4">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题点一</a:t>
            </a: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84784"/>
            <a:ext cx="8128000" cy="496189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把握戏剧冲突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没有冲突就没有戏剧。戏剧冲突是戏剧的灵魂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是戏剧主题的基础和情节发展的动力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也是社会生活矛盾在戏剧艺术中的集中而概括的反映。牢牢把握戏剧冲突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是鉴赏戏剧的关键。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戏剧冲突决定戏剧的主题。从戏剧中矛盾产生、发展、解决的过程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可以看出人物的性格与剧本的立意。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戏剧冲突的表现形态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表现为某一人物与其他人物之间的冲突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有人把这种方式称为外部冲突。</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表现为人物自身的内心冲突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有人把它称为内部冲突。这两种冲突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有时单独展开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有时则交错在一起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相互作用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互为因果。</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表现为人同自然环境或社会环境之间的冲突</a:t>
            </a:r>
            <a:r>
              <a:rPr lang="zh-CN"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25</a:t>
            </a:fld>
            <a:r>
              <a:rPr lang="en-US" altLang="zh-CN" smtClean="0"/>
              <a:t>-</a:t>
            </a:r>
            <a:endParaRPr lang="zh-CN" altLang="en-US"/>
          </a:p>
        </p:txBody>
      </p:sp>
      <p:sp>
        <p:nvSpPr>
          <p:cNvPr id="5" name="圆角矩形 4">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题点一</a:t>
            </a: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521133"/>
            <a:ext cx="8128000" cy="212090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把握戏剧冲突的主要类型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悲剧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主要是以剧中主人公与现实之间不可调和的冲突及其悲惨的结局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构成基本内容的作品。</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喜剧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以夸张的手法、巧妙的结构、诙谐的台词及对人物喜剧性格的刻画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从而引起人们对丑的、滑稽的人和事的嘲笑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对正常的人生和美好的理想予以肯定。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26</a:t>
            </a:fld>
            <a:r>
              <a:rPr lang="en-US" altLang="zh-CN" smtClean="0"/>
              <a:t>-</a:t>
            </a:r>
            <a:endParaRPr lang="zh-CN" altLang="en-US"/>
          </a:p>
        </p:txBody>
      </p:sp>
      <p:sp>
        <p:nvSpPr>
          <p:cNvPr id="5" name="圆角矩形 4">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题点一</a:t>
            </a: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838038"/>
            <a:ext cx="8128000" cy="902970"/>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780928"/>
          <a:ext cx="8128000" cy="2768374"/>
        </p:xfrm>
        <a:graphic>
          <a:graphicData uri="http://schemas.openxmlformats.org/presentationml/2006/ole">
            <mc:AlternateContent xmlns:mc="http://schemas.openxmlformats.org/markup-compatibility/2006">
              <mc:Choice xmlns:v="urn:schemas-microsoft-com:vml" Requires="v">
                <p:oleObj spid="_x0000_s1038"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780928"/>
                        <a:ext cx="8128000" cy="2768374"/>
                      </a:xfrm>
                      <a:prstGeom prst="rect">
                        <a:avLst/>
                      </a:prstGeom>
                    </p:spPr>
                  </p:pic>
                </p:oleObj>
              </mc:Fallback>
            </mc:AlternateContent>
          </a:graphicData>
        </a:graphic>
      </p:graphicFrame>
    </p:spTree>
  </p:cSld>
  <p:clrMapOvr>
    <a:masterClrMapping/>
  </p:clrMapOvr>
  <p:transition spd="slow">
    <p:pull dir="rd"/>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27</a:t>
            </a:fld>
            <a:r>
              <a:rPr lang="en-US" altLang="zh-CN" smtClean="0"/>
              <a:t>-</a:t>
            </a:r>
            <a:endParaRPr lang="zh-CN" altLang="en-US"/>
          </a:p>
        </p:txBody>
      </p:sp>
      <p:sp>
        <p:nvSpPr>
          <p:cNvPr id="5" name="圆角矩形 4">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题点一</a:t>
            </a: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45315"/>
            <a:ext cx="8128000" cy="496189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从两个角度把握戏剧冲突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角度一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了解戏剧情节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把握戏剧冲突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为了吸引观众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剧本十分讲究情节性。读者了解了戏剧情节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才能把握戏剧冲突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受到艺术感染。从情节的推进入手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分析戏剧冲突的发展过程。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角度二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结合戏剧主题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分析冲突性质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戏剧冲突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包括人物之间的冲突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人物自身的冲突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人物与环境的冲突几方面。一般来说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戏剧冲突的实质是性格冲突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剧作者把人物放在尖锐的冲突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特别是人物性格的相互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抵触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、相互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来展开故事情节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塑造人物形象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表现主题思想。因此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可从戏剧表现的主题分析冲突的性质。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28</a:t>
            </a:fld>
            <a:r>
              <a:rPr lang="en-US" altLang="zh-CN" smtClean="0"/>
              <a:t>-</a:t>
            </a:r>
            <a:endParaRPr lang="zh-CN" altLang="en-US"/>
          </a:p>
        </p:txBody>
      </p:sp>
      <p:sp>
        <p:nvSpPr>
          <p:cNvPr id="5" name="圆角矩形 4">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题点一</a:t>
            </a: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77228"/>
            <a:ext cx="8128000" cy="5169535"/>
          </a:xfrm>
          <a:prstGeom prst="rect">
            <a:avLst/>
          </a:prstGeom>
        </p:spPr>
        <p:txBody>
          <a:bodyPr>
            <a:spAutoFit/>
          </a:bodyPr>
          <a:lstStyle/>
          <a:p>
            <a:pPr indent="267970">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55600">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例题阅读下面的文字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罗密欧与朱丽叶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莎士比亚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罗密欧</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把那锄头跟铁钳给我。且慢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拿着这封信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等天一亮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你就把它送给我的父亲。把火把给我。听好我的吩咐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无论你听见什么瞧见什么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都远远地站着不许动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免得妨碍我的事情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要是动一动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我就要你的命。我所以要跑下这个坟墓里去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一部分的原因是要探望探望我的爱人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可是主要的理由却是要从她的手指上取下一个宝贵的指环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因为我有一个很重要的用途。所以你赶快给我走开吧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要是你不相信我的话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胆敢回来窥伺我的行动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我可以对天发誓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我要把你的骨骼一节一节扯下来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让这饥饿的墓地上散满了你的肢体。我现在的心境非常狂野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比饿虎或是咆哮的怒海都要凶猛无情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你可不要惹我性起</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en-US" altLang="zh-CN" sz="2200" smtClean="0">
              <a:solidFill>
                <a:srgbClr val="000000"/>
              </a:solidFill>
              <a:latin typeface="Times New Roman" pitchFamily="18" charset="0"/>
              <a:ea typeface="楷体" panose="02010609060101010101" pitchFamily="49" charset="-122"/>
              <a:cs typeface="Times New Roman" panose="02020603050405020304" pitchFamily="18" charset="0"/>
            </a:endParaRPr>
          </a:p>
          <a:p>
            <a:pPr indent="266700">
              <a:spcAft>
                <a:spcPct val="0"/>
              </a:spcAft>
              <a:tabLst>
                <a:tab pos="1029335"/>
                <a:tab pos="1850390"/>
                <a:tab pos="2538095"/>
                <a:tab pos="3221990"/>
              </a:tabLst>
            </a:pPr>
            <a:r>
              <a:rPr lang="en-US" altLang="zh-CN" sz="2200">
                <a:solidFill>
                  <a:srgbClr val="000000"/>
                </a:solidFill>
                <a:latin typeface="NEU-BZ-S9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29</a:t>
            </a:fld>
            <a:r>
              <a:rPr lang="en-US" altLang="zh-CN" smtClean="0"/>
              <a:t>-</a:t>
            </a:r>
            <a:endParaRPr lang="zh-CN" altLang="en-US"/>
          </a:p>
        </p:txBody>
      </p:sp>
      <p:sp>
        <p:nvSpPr>
          <p:cNvPr id="5" name="圆角矩形 4">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题点一</a:t>
            </a: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98896"/>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罗密欧</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你无情的泥土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吞噬了世上最可爱的人儿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我要掰开你的馋吻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将墓门掘开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索性让你再吃一个饱</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帕里斯</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上前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万恶的蒙太古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停止你的罪恶的工作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难道你杀了他们还不够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还要在死人身上发泄你的仇恨吗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该死的凶徒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赶快束手就捕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跟我见官去</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罗密欧</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我果然该死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所以才到这儿来。年轻人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不要激怒一个不顾死活的人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快快离开我走吧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想想这些死了的人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你也该胆寒了。年轻人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请你不要激动我的怒气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使我再犯一次罪。……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帕里斯</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我不听你这种鬼话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你是一个罪犯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我要逮捕你。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罗密欧</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你一定要激怒我吗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那么好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朋友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二人格斗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a:t>
            </a:fld>
            <a:r>
              <a:rPr lang="en-US" altLang="zh-CN" smtClean="0"/>
              <a:t>-</a:t>
            </a:r>
            <a:endParaRPr lang="zh-CN" altLang="en-US"/>
          </a:p>
        </p:txBody>
      </p:sp>
      <p:sp>
        <p:nvSpPr>
          <p:cNvPr id="2" name="矩形 1"/>
          <p:cNvSpPr>
            <a:spLocks noChangeAspect="1"/>
          </p:cNvSpPr>
          <p:nvPr/>
        </p:nvSpPr>
        <p:spPr>
          <a:xfrm>
            <a:off x="508000" y="1294804"/>
            <a:ext cx="8128000" cy="455612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尖锐、激烈的戏剧冲突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戏剧冲突是构成戏剧的根本要素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没有冲突就没有戏剧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。人们评论戏剧常说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没戏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指的就是有没有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戏剧冲突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。戏剧冲突越是尖锐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戏剧性也就越强。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戏剧作品要在两三个小时的演出中达到揭示矛盾、表现生活的目的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就必须写出关键性情节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写出生活中最富戏剧性的矛盾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围绕一个中心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一步步将矛盾推向高潮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达到矛盾非解决不可的程度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这样才能使剧情强烈地吸引观众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具有扣人心弦的艺术力量。如《雷雨》中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集中写了周朴园与鲁侍萍、鲁大海的冲突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蘩漪与周朴园、周萍的冲突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周萍与周朴园、四凤、鲁贵、鲁大海的冲突等。这些冲突迅速发展、激化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最后在雷雨之夜大爆发。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30</a:t>
            </a:fld>
            <a:r>
              <a:rPr lang="en-US" altLang="zh-CN" smtClean="0"/>
              <a:t>-</a:t>
            </a:r>
            <a:endParaRPr lang="zh-CN" altLang="en-US"/>
          </a:p>
        </p:txBody>
      </p:sp>
      <p:sp>
        <p:nvSpPr>
          <p:cNvPr id="5" name="圆角矩形 4">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题点一</a:t>
            </a: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84784"/>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帕里斯</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倒下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你倘有几分仁慈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打开墓门来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把我放在朱丽叶的身旁吧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死</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罗密欧</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我愿意成全你的志愿。……啊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把你的手给我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你我都是记录在厄运的黑册上的人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我要把你葬在一个胜利的坟墓里。一个坟墓吗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被杀害的少年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这是一个灯塔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因为朱丽叶睡在这里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她的美貌使这一个墓窟变成一座充满光明的欢宴的华堂。死了的人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躺在那儿吧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一个死了的人把你安葬了。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将帕里斯放入墓中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人们临死的时候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往往反会觉得心中愉快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旁观的人便说这是死前的一阵回光返照。啊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这也就是我的回光返照吗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我的爱人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我的妻子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死虽然已经吸去了你呼吸中的芳蜜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却还没有力量摧残你的美貌。你还没有被他征服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你的嘴唇上、面庞上</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31</a:t>
            </a:fld>
            <a:r>
              <a:rPr lang="en-US" altLang="zh-CN" smtClean="0"/>
              <a:t>-</a:t>
            </a:r>
            <a:endParaRPr lang="zh-CN" altLang="en-US"/>
          </a:p>
        </p:txBody>
      </p:sp>
      <p:sp>
        <p:nvSpPr>
          <p:cNvPr id="5" name="圆角矩形 4">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题点一</a:t>
            </a: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66354"/>
            <a:ext cx="8128000" cy="4556125"/>
          </a:xfrm>
          <a:prstGeom prst="rect">
            <a:avLst/>
          </a:prstGeom>
        </p:spPr>
        <p:txBody>
          <a:bodyPr>
            <a:spAutoFit/>
          </a:bodyPr>
          <a:lstStyle/>
          <a:p>
            <a:pPr>
              <a:lnSpc>
                <a:spcPct val="120000"/>
              </a:lnSpc>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依然显着红润的美艳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不曾让灰白的死亡进占。提伯尔特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你也裹着你的血淋淋的殓衾躺在那儿吗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你的青春葬送在你仇人的手里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现在我来替你报仇了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我要亲手杀死那杀害你的人。原谅我吧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兄弟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亲爱的朱丽叶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你为什么依然这样美丽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难道那虚无的死亡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那枯瘦可憎的妖魔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也是个多情的种子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所以把你藏匿在这幽暗的洞府里做他的情妇吗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为了防止这样的事情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我要永远陪伴着你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再不离开这漫漫长夜的幽宫。我要留在这儿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跟你的侍婢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那些蛆虫们在一起。啊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我要在这儿永久安息下来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从我这厌倦人世的凡躯上挣脱厄运的束缚。眼睛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瞧你的最后一眼吧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手臂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作你最后一次的拥抱吧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嘴唇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你呼吸的门户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用一个合法的吻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跟网罗一切的死亡订立一个永久的契约吧</a:t>
            </a:r>
            <a:r>
              <a:rPr lang="en-US" altLang="zh-CN" sz="2200">
                <a:solidFill>
                  <a:srgbClr val="000000"/>
                </a:solidFill>
                <a:latin typeface="Times New Roman" pitchFamily="18" charset="0"/>
                <a:cs typeface="Times New Roman" panose="02020603050405020304" pitchFamily="18" charset="0"/>
              </a:rPr>
              <a:t>!</a:t>
            </a:r>
            <a:endParaRPr lang="zh-CN" altLang="en-US" sz="2200"/>
          </a:p>
        </p:txBody>
      </p:sp>
    </p:spTree>
  </p:cSld>
  <p:clrMapOvr>
    <a:masterClrMapping/>
  </p:clrMapOvr>
  <p:transition spd="slow">
    <p:pull dir="rd"/>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32</a:t>
            </a:fld>
            <a:r>
              <a:rPr lang="en-US" altLang="zh-CN" smtClean="0"/>
              <a:t>-</a:t>
            </a:r>
            <a:endParaRPr lang="zh-CN" altLang="en-US"/>
          </a:p>
        </p:txBody>
      </p:sp>
      <p:sp>
        <p:nvSpPr>
          <p:cNvPr id="5" name="圆角矩形 4">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题点一</a:t>
            </a: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51716"/>
            <a:ext cx="8128000" cy="130873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简要分析剧中罗密欧对坟墓、死亡有什么样的矛盾看法。这种对同一事物的矛盾看法表明了什么</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708920"/>
          <a:ext cx="8128000" cy="3480147"/>
        </p:xfrm>
        <a:graphic>
          <a:graphicData uri="http://schemas.openxmlformats.org/presentationml/2006/ole">
            <mc:AlternateContent xmlns:mc="http://schemas.openxmlformats.org/markup-compatibility/2006">
              <mc:Choice xmlns:v="urn:schemas-microsoft-com:vml" Requires="v">
                <p:oleObj spid="_x0000_s1039"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708920"/>
                        <a:ext cx="8128000" cy="3480147"/>
                      </a:xfrm>
                      <a:prstGeom prst="rect">
                        <a:avLst/>
                      </a:prstGeom>
                    </p:spPr>
                  </p:pic>
                </p:oleObj>
              </mc:Fallback>
            </mc:AlternateContent>
          </a:graphicData>
        </a:graphic>
      </p:graphicFrame>
      <p:sp>
        <p:nvSpPr>
          <p:cNvPr id="4" name="矩形 3"/>
          <p:cNvSpPr>
            <a:spLocks noChangeAspect="1"/>
          </p:cNvSpPr>
          <p:nvPr/>
        </p:nvSpPr>
        <p:spPr>
          <a:xfrm>
            <a:off x="2047967" y="3721644"/>
            <a:ext cx="1859280" cy="497205"/>
          </a:xfrm>
          <a:prstGeom prst="rect">
            <a:avLst/>
          </a:prstGeom>
        </p:spPr>
        <p:txBody>
          <a:bodyPr wrap="none">
            <a:spAutoFit/>
          </a:bodyPr>
          <a:lstStyle/>
          <a:p>
            <a:pPr>
              <a:lnSpc>
                <a:spcPct val="120000"/>
              </a:lnSpc>
            </a:pPr>
            <a:r>
              <a:rPr lang="zh-CN" altLang="zh-CN" sz="2200">
                <a:solidFill>
                  <a:srgbClr val="FF0000"/>
                </a:solidFill>
                <a:latin typeface="Times New Roman" pitchFamily="18" charset="0"/>
                <a:cs typeface="Times New Roman" panose="02020603050405020304" pitchFamily="18" charset="0"/>
              </a:rPr>
              <a:t>对朱丽叶的</a:t>
            </a:r>
            <a:r>
              <a:rPr lang="zh-CN" altLang="zh-CN" sz="2200" smtClean="0">
                <a:solidFill>
                  <a:srgbClr val="FF0000"/>
                </a:solidFill>
                <a:latin typeface="Times New Roman" pitchFamily="18" charset="0"/>
                <a:cs typeface="Times New Roman" panose="02020603050405020304" pitchFamily="18" charset="0"/>
              </a:rPr>
              <a:t>爱</a:t>
            </a:r>
            <a:r>
              <a:rPr lang="en-US" altLang="zh-CN" sz="2200" smtClean="0">
                <a:solidFill>
                  <a:srgbClr val="FF0000"/>
                </a:solidFill>
                <a:latin typeface="Times New Roman" pitchFamily="18" charset="0"/>
                <a:cs typeface="Times New Roman" panose="02020603050405020304" pitchFamily="18" charset="0"/>
              </a:rPr>
              <a:t> </a:t>
            </a:r>
            <a:endParaRPr lang="zh-CN" altLang="en-US" sz="2200"/>
          </a:p>
        </p:txBody>
      </p:sp>
      <p:sp>
        <p:nvSpPr>
          <p:cNvPr id="8" name="矩形 7"/>
          <p:cNvSpPr>
            <a:spLocks noChangeAspect="1"/>
          </p:cNvSpPr>
          <p:nvPr/>
        </p:nvSpPr>
        <p:spPr>
          <a:xfrm>
            <a:off x="2047967" y="5228147"/>
            <a:ext cx="24180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真挚的爱情的力量</a:t>
            </a:r>
            <a:endParaRPr lang="zh-CN" altLang="en-US" sz="2200"/>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1"/>
    </p:bld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33</a:t>
            </a:fld>
            <a:r>
              <a:rPr lang="en-US" altLang="zh-CN" smtClean="0"/>
              <a:t>-</a:t>
            </a:r>
            <a:endParaRPr lang="zh-CN" altLang="en-US"/>
          </a:p>
        </p:txBody>
      </p:sp>
      <p:sp>
        <p:nvSpPr>
          <p:cNvPr id="5" name="圆角矩形 4">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题点一</a:t>
            </a: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7" name="矩形 6"/>
          <p:cNvSpPr>
            <a:spLocks noChangeAspect="1"/>
          </p:cNvSpPr>
          <p:nvPr/>
        </p:nvSpPr>
        <p:spPr>
          <a:xfrm>
            <a:off x="508000" y="2114868"/>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罗密欧无理地咒骂坟墓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你无情的泥土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吞噬了世上最可爱的人儿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但一想到朱丽叶已经安卧在坟墓中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他又感到那是一座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充满光明的欢宴的华堂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。他诅咒死亡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但朱丽叶死了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他又感到死可以使他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挣脱厄运的束缚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愿意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跟网罗一切的死亡订立一个永久的契约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。这种对同一事物的矛盾看法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表明朱丽叶的死亡给罗密欧带来的巨大痛苦以及对生活的绝望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表现了执着的爱情给人带来的不可阻挡的力量。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34</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1340767"/>
            <a:ext cx="8128000" cy="496189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题点二</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赏析戏剧人物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戏剧中的一切因素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都集中在人物身上。一出戏的成功与否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关键在于人物能否在舞台上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站立起来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给读者留下深刻的印象。戏剧人物根据其在戏剧中的地位可以分成主角和配角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根据其立场观点可分为正面人物和反面人物。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主角是戏剧主要表现的人物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承载着戏剧的重要矛盾冲突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他的言行、思想推动着剧情的发展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他的命运揭示戏剧的主题。次要角色如同小说的次要人物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是为塑造主要人物服务的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有时也起推动剧情发展、暗示戏剧环境的作用。需要注意的是主角不一定是正面人物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配角也不一定是反面人物。如《雷雨》中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周朴园是主角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但又是反面人物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周冲是配角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但又是正面人物。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35</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1751930"/>
            <a:ext cx="8128000" cy="1308735"/>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NEU-BZ-S9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708920"/>
          <a:ext cx="8128000" cy="2768374"/>
        </p:xfrm>
        <a:graphic>
          <a:graphicData uri="http://schemas.openxmlformats.org/presentationml/2006/ole">
            <mc:AlternateContent xmlns:mc="http://schemas.openxmlformats.org/markup-compatibility/2006">
              <mc:Choice xmlns:v="urn:schemas-microsoft-com:vml" Requires="v">
                <p:oleObj spid="_x0000_s1040"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708920"/>
                        <a:ext cx="8128000" cy="2768374"/>
                      </a:xfrm>
                      <a:prstGeom prst="rect">
                        <a:avLst/>
                      </a:prstGeom>
                    </p:spPr>
                  </p:pic>
                </p:oleObj>
              </mc:Fallback>
            </mc:AlternateContent>
          </a:graphicData>
        </a:graphic>
      </p:graphicFrame>
    </p:spTree>
  </p:cSld>
  <p:clrMapOvr>
    <a:masterClrMapping/>
  </p:clrMapOvr>
  <p:transition spd="slow">
    <p:pull dir="rd"/>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36</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1340767"/>
            <a:ext cx="8128000" cy="536765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分析戏剧中的人物形象的方法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把握人物的身份特征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人物的身份特征包括人物的地位、经历、教养和气质等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这些因素直接影响着人物的性格形成。在分析某一人物形象时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须结合全文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准确把握其在文中的身份特征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进而可以准确判断出该人物的行为依据。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揣摩人物的言外之意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戏剧主要由人物对话组成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它是戏剧塑造艺术形象的重要手段。如果在阅读时只是一直平平地看下去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不去细细领会对话中的潜台词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就很难体会到戏剧的魅力所在。所以要借助自己的生活经验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体味话里之因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话中之话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话外之意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补充和丰富原台词的内容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从而把握人物微妙的内心世界和性格特点</a:t>
            </a:r>
            <a:r>
              <a:rPr lang="zh-CN"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37</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分析人物的冲突关系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人物形象是在戏剧冲突中刻画的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戏剧冲突主要是剧中人物的性格冲突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它为人物性格所决定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同时又是为展示人物性格服务的。因此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要想准确把握人物的性格特征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就应从分析冲突入手。其方法是分析戏剧一共写了多少冲突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哪些是主要冲突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以及引起各种冲突的原因等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还要弄清在冲突的发展过程中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这个人物形象有无变化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以及有哪些变化。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38</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1413814"/>
            <a:ext cx="8128000" cy="496189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例题阅读下面的文字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玩偶之家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易卜生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提示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《玩偶之家》描写了娜拉和丈夫海尔茂之间的冲突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娜拉的丈夫像对待宠物一样地喜爱娜拉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却无情地剥夺了娜拉的独立人格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在一系列矛盾冲突中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他最后暴露了自私虚伪的一面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使娜拉感到震惊与绝望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她愤然离家出走。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照我现在这样子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我不能跟你做夫妻。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海尔茂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我有勇气重新再做人。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在你的泥娃娃离开你之后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也许有。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海尔茂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要我跟你分手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这是不能设想的事情</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39</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1478508"/>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走进右边屋子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要是你不能设想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咱们更应该分开。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拿着外套、帽子和旅行小提包又走出来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把东西搁在桌子旁边椅子上</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海尔茂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现在别走。明天再走。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穿外套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我不能在生人家里过夜。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海尔茂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难道我们不能像哥哥妹妹那么过日子</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戴帽子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你知道那种日子长不了。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围披肩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托伐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再见。我不去看孩子了……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海尔茂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将来总有一天</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那就难说了。我不知道我以后会怎么样。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海尔茂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无论怎么样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你还是我的老婆</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a:t>
            </a:fld>
            <a:r>
              <a:rPr lang="en-US" altLang="zh-CN" smtClean="0"/>
              <a:t>-</a:t>
            </a:r>
            <a:endParaRPr lang="zh-CN" altLang="en-US"/>
          </a:p>
        </p:txBody>
      </p:sp>
      <p:sp>
        <p:nvSpPr>
          <p:cNvPr id="2" name="矩形 1"/>
          <p:cNvSpPr>
            <a:spLocks noChangeAspect="1"/>
          </p:cNvSpPr>
          <p:nvPr/>
        </p:nvSpPr>
        <p:spPr>
          <a:xfrm>
            <a:off x="508000" y="1091672"/>
            <a:ext cx="8128000" cy="496189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人物语言的个性化、动作化及潜台词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戏剧文学是靠人物语言塑造形象、展开矛盾、反映生活的。除了少量的处于辅助地位的舞台说明外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全都由人物语言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台词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包括对白、独白、唱词等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组成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这就对人物语言有特殊要求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即人物语言要个性化、动作化、口语化并有意蕴丰富的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潜台词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个性化。戏剧语言要反映人物的个性特征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什么人说什么话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使台词成为特定情景下特定人物的特定语言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而不是可以相互代替的公式化、一般化的语言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个性化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从而塑造出栩栩如生的典型人物。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动作化。台词有明确的行动目的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足以推动动作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包括外部动作和心理活动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能引起对方强烈反应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产生冲突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展示丰富的内心世界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不断推动剧情向前发展。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40</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1371124"/>
            <a:ext cx="8128000" cy="536765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托伐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我告诉你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我听人说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要是一个女人像我这样从丈夫家里走出去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按法律说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她就解除了丈夫对她的一切义务。不管法律是不是这样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我现在把你对我的义务全部解除。你不受我的拘束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我也不受你的拘束。双方都有绝对的自由。拿去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这是你的戒指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把我的也还给我。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海尔茂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连戒指都要还</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海尔茂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拿去。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好。现在事情完了。我把钥匙都搁在这儿……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海尔茂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完了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完了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你永远不会再想我了吧</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我会时常想到你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想到孩子们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想到这个家。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海尔茂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我可以给你写信吗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千万别写信。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41</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海尔茂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可是我总得给你寄点儿</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什么都不用寄。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海尔茂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你手头不方便的时候我得帮点忙。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我不接受生人的帮助。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海尔茂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难道我永远只是个生人</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拿起手提包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托伐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那就要等奇迹中的奇迹发生了。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海尔茂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什么叫奇迹中的奇迹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那就是说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咱们俩得改变到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托伐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我现在不相信世界上有奇迹了。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海尔茂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可是我信。你说下去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咱们俩都得改变到什么样子</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42</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改变到咱们在一块儿过日子真正像夫妻。再见。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她从门厅走出去</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海尔茂</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倒在靠门的一张椅子里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双手蒙着脸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娜拉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四面望望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站起身来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屋子空了。她走了。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心里闪出一个新希望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奇迹中的奇迹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〔楼下砰的一响传来关大门的声音。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请简要分析娜拉的形象特点。</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43</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1895025"/>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【思考角度】</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348880"/>
          <a:ext cx="8128000" cy="3488130"/>
        </p:xfrm>
        <a:graphic>
          <a:graphicData uri="http://schemas.openxmlformats.org/presentationml/2006/ole">
            <mc:AlternateContent xmlns:mc="http://schemas.openxmlformats.org/markup-compatibility/2006">
              <mc:Choice xmlns:v="urn:schemas-microsoft-com:vml" Requires="v">
                <p:oleObj spid="_x0000_s1041"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348880"/>
                        <a:ext cx="8128000" cy="3488130"/>
                      </a:xfrm>
                      <a:prstGeom prst="rect">
                        <a:avLst/>
                      </a:prstGeom>
                    </p:spPr>
                  </p:pic>
                </p:oleObj>
              </mc:Fallback>
            </mc:AlternateContent>
          </a:graphicData>
        </a:graphic>
      </p:graphicFrame>
      <p:sp>
        <p:nvSpPr>
          <p:cNvPr id="4" name="矩形 3"/>
          <p:cNvSpPr>
            <a:spLocks noChangeAspect="1"/>
          </p:cNvSpPr>
          <p:nvPr/>
        </p:nvSpPr>
        <p:spPr>
          <a:xfrm>
            <a:off x="4211960" y="4509120"/>
            <a:ext cx="3535680" cy="497205"/>
          </a:xfrm>
          <a:prstGeom prst="rect">
            <a:avLst/>
          </a:prstGeom>
        </p:spPr>
        <p:txBody>
          <a:bodyPr wrap="none">
            <a:spAutoFit/>
          </a:bodyPr>
          <a:lstStyle/>
          <a:p>
            <a:pPr>
              <a:lnSpc>
                <a:spcPct val="120000"/>
              </a:lnSpc>
            </a:pPr>
            <a:r>
              <a:rPr lang="zh-CN" altLang="zh-CN" sz="2200">
                <a:solidFill>
                  <a:srgbClr val="FF0000"/>
                </a:solidFill>
                <a:latin typeface="Times New Roman" pitchFamily="18" charset="0"/>
                <a:cs typeface="Times New Roman" panose="02020603050405020304" pitchFamily="18" charset="0"/>
              </a:rPr>
              <a:t>具有资产阶级民主思想</a:t>
            </a:r>
            <a:r>
              <a:rPr lang="zh-CN" altLang="zh-CN" sz="2200" smtClean="0">
                <a:solidFill>
                  <a:srgbClr val="FF0000"/>
                </a:solidFill>
                <a:latin typeface="Times New Roman" pitchFamily="18" charset="0"/>
                <a:cs typeface="Times New Roman" panose="02020603050405020304" pitchFamily="18" charset="0"/>
              </a:rPr>
              <a:t>倾向</a:t>
            </a:r>
            <a:r>
              <a:rPr lang="en-US" altLang="zh-CN" sz="2200" smtClean="0">
                <a:solidFill>
                  <a:srgbClr val="FF0000"/>
                </a:solidFill>
                <a:latin typeface="Times New Roman" pitchFamily="18" charset="0"/>
                <a:cs typeface="Times New Roman" panose="02020603050405020304" pitchFamily="18" charset="0"/>
              </a:rPr>
              <a:t> </a:t>
            </a:r>
            <a:endParaRPr lang="zh-CN" altLang="en-US" sz="2200"/>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44</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graphicFrame>
        <p:nvGraphicFramePr>
          <p:cNvPr id="2" name="对象 1"/>
          <p:cNvGraphicFramePr>
            <a:graphicFrameLocks noChangeAspect="1"/>
          </p:cNvGraphicFramePr>
          <p:nvPr/>
        </p:nvGraphicFramePr>
        <p:xfrm>
          <a:off x="511175" y="1700808"/>
          <a:ext cx="8110538" cy="3124200"/>
        </p:xfrm>
        <a:graphic>
          <a:graphicData uri="http://schemas.openxmlformats.org/presentationml/2006/ole">
            <mc:AlternateContent xmlns:mc="http://schemas.openxmlformats.org/markup-compatibility/2006">
              <mc:Choice xmlns:v="urn:schemas-microsoft-com:vml" Requires="v">
                <p:oleObj spid="_x0000_s1042"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11175" y="1700808"/>
                        <a:ext cx="8110538" cy="3124200"/>
                      </a:xfrm>
                      <a:prstGeom prst="rect">
                        <a:avLst/>
                      </a:prstGeom>
                    </p:spPr>
                  </p:pic>
                </p:oleObj>
              </mc:Fallback>
            </mc:AlternateContent>
          </a:graphicData>
        </a:graphic>
      </p:graphicFrame>
      <p:sp>
        <p:nvSpPr>
          <p:cNvPr id="3" name="矩形 2"/>
          <p:cNvSpPr>
            <a:spLocks noChangeAspect="1"/>
          </p:cNvSpPr>
          <p:nvPr/>
        </p:nvSpPr>
        <p:spPr>
          <a:xfrm>
            <a:off x="1485930" y="2736269"/>
            <a:ext cx="6408712" cy="902970"/>
          </a:xfrm>
          <a:prstGeom prst="rect">
            <a:avLst/>
          </a:prstGeom>
        </p:spPr>
        <p:txBody>
          <a:bodyPr wrap="square">
            <a:spAutoFit/>
          </a:bodyPr>
          <a:lstStyle/>
          <a:p>
            <a:pPr>
              <a:lnSpc>
                <a:spcPct val="120000"/>
              </a:lnSpc>
              <a:spcAft>
                <a:spcPct val="0"/>
              </a:spcAft>
              <a:tabLst>
                <a:tab pos="1029335"/>
                <a:tab pos="1850390"/>
                <a:tab pos="2538095"/>
                <a:tab pos="3221990"/>
              </a:tabLst>
            </a:pPr>
            <a:r>
              <a:rPr lang="en-US" altLang="zh-CN" sz="2200" smtClean="0">
                <a:solidFill>
                  <a:srgbClr val="FF0000"/>
                </a:solidFill>
                <a:latin typeface="Times New Roman" pitchFamily="18" charset="0"/>
                <a:cs typeface="Times New Roman" panose="02020603050405020304" pitchFamily="18" charset="0"/>
              </a:rPr>
              <a:t>                                           </a:t>
            </a:r>
            <a:r>
              <a:rPr lang="zh-CN" altLang="zh-CN" sz="2200" smtClean="0">
                <a:solidFill>
                  <a:srgbClr val="FF0000"/>
                </a:solidFill>
                <a:latin typeface="Times New Roman" pitchFamily="18" charset="0"/>
                <a:cs typeface="Times New Roman" panose="02020603050405020304" pitchFamily="18" charset="0"/>
              </a:rPr>
              <a:t>认清</a:t>
            </a:r>
            <a:r>
              <a:rPr lang="zh-CN" altLang="zh-CN" sz="2200">
                <a:solidFill>
                  <a:srgbClr val="FF0000"/>
                </a:solidFill>
                <a:latin typeface="Times New Roman" pitchFamily="18" charset="0"/>
                <a:cs typeface="Times New Roman" panose="02020603050405020304" pitchFamily="18" charset="0"/>
              </a:rPr>
              <a:t>了自己在家庭中的玩偶地位</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对这种不合理、不平等的关系感到绝望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985740"/>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娜拉是个具有资产阶级民主思想倾向的妇女形象。现实生活中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她不仅认清了海尔茂的丑恶灵魂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也认识了现实社会的不合理。她的倔强和不屈服的精神使她最终同海尔茂决裂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脱离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玩偶家庭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决心争得自身的解放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争得同男子一样的权利。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1"/>
    </p:bldLs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45</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pic>
        <p:nvPicPr>
          <p:cNvPr id="5" name="图片 4" descr="id:2147489942;FounderCES"/>
          <p:cNvPicPr/>
          <p:nvPr/>
        </p:nvPicPr>
        <p:blipFill>
          <a:blip r:embed="rId4">
            <a:extLst>
              <a:ext uri="{28A0092B-C50C-407E-A947-70E740481C1C}">
                <a14:useLocalDpi xmlns:a14="http://schemas.microsoft.com/office/drawing/2010/main" val="0"/>
              </a:ext>
            </a:extLst>
          </a:blip>
          <a:stretch>
            <a:fillRect/>
          </a:stretch>
        </p:blipFill>
        <p:spPr bwMode="auto">
          <a:xfrm>
            <a:off x="2555776" y="1130270"/>
            <a:ext cx="3431828" cy="321332"/>
          </a:xfrm>
          <a:prstGeom prst="rect">
            <a:avLst/>
          </a:prstGeom>
          <a:noFill/>
          <a:ln>
            <a:noFill/>
          </a:ln>
        </p:spPr>
      </p:pic>
      <p:sp>
        <p:nvSpPr>
          <p:cNvPr id="2" name="矩形 1"/>
          <p:cNvSpPr>
            <a:spLocks noChangeAspect="1"/>
          </p:cNvSpPr>
          <p:nvPr/>
        </p:nvSpPr>
        <p:spPr>
          <a:xfrm>
            <a:off x="508000" y="1485822"/>
            <a:ext cx="8128000" cy="496189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1~4</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北京人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曹</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曾思懿</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提出正事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媳妇听说袁先生不几天就要走了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不知道愫妹妹的婚事爹觉得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皓</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摇头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轻蔑地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这个人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江泰早猜中他的心思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异常不满地由鼻孔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了一声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曾皓回头望他一眼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气愤地立刻对那正要走开的愫方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愫方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你先别走。乘你在这儿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我们大家谈谈。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愫</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方</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我要给姨父煎药去。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江</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泰</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善意地嘲讽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我的愫小姐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这药您还没有煎够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迭连快说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坐下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坐下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坐下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坐下。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愫方又勉强坐下</a:t>
            </a:r>
            <a:r>
              <a:rPr lang="zh-CN"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46</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1340767"/>
            <a:ext cx="8128000" cy="536765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皓</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愫方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你觉得怎么样</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愫</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方</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低头不语</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皓</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你自己觉得怎么样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不要想到我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你应该替你自己想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我这个当姨父的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恐怕也照料不了你几天了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不过照我看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袁先生这个人哪</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曾思懿</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连忙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愫妹妹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你要多想想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不要屡次辜负姨父的好意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以后真是耽误了自己</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皓</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也抢着说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思懿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你让她自己想想。这是她一辈子的事情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答应不答应都在她自己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假笑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我们最好只做个参谋。愫方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你自己说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你以为如何</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江</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泰</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忍不住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这有什么问题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袁先生并不是个可怕的怪物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他是研究人类学的学者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第一人好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第二有学问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第三有进款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这自然是</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47</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1484784"/>
            <a:ext cx="8128000" cy="496189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皓</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带着那种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稍安勿躁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的神色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你让她自己考虑。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转对愫方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焦急地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愫方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你要知道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我就有你这么一个姨侄女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我一直把你当我的亲女儿一样看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不肯嫁的女儿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我不是也一样养吗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曾思懿</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抢说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就是啊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我的愫妹妹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嫁不了的女儿也不是</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曾文清</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再也忍不下去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只好拔起脚就向书斋走</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曾思懿</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斜睨着文清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走什么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走什么</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文清不顾由书斋小门下。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皓</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怎么</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曾思懿</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冷笑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大概他也是想给爹煎药呢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回头对愫方又万分亲热地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愫妹妹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你放心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大家提这件事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也是为着你想。你就在曾家住一辈子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谁也不能说半句闲话。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阴毒地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嫁不出去的女儿不也是一样得养吗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何况愫妹妹你父母不在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家里原底就没有一个亲人</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48</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1407538"/>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皓</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当然听出她话里的根苗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不等她说完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大奶奶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请你不要说这么一大堆好心话吧。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思懿的脸突然罩上一层霜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曾皓转对愫方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那么愫方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你自己有个决定不</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曾思懿</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着急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对愫方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你说呀</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曾文彩</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听了半天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一直都在点头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突然也和蔼地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愫妹妹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江</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泰</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猝然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对自己的妻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你少说话</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文彩嘿然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愫方默立起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低头向通大客厅的门走。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皓</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愫方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你说话呀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小姐。你也说说你的意思呀。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愫</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方</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摇头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我没有意思。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愫方由通大客厅的门下。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49</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皓</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这种事怎么能没有意见呢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江</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泰</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耐不下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你们要我说话不</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皓</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怎么</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江</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泰</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要我说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我就说。不要我说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我就走。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皓</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你说呀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你当然说说你的意见。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江</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泰</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痛痛快快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那我就请你们不要再跟愫方为难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愫方心里怎么回事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难道你们看不出来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为什么要你一句我一句欺负一个孤苦伶仃的老小姐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为什么</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曾思懿</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欺负</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曾文彩</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江泰。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a:t>
            </a:fld>
            <a:r>
              <a:rPr lang="en-US" altLang="zh-CN" smtClean="0"/>
              <a:t>-</a:t>
            </a:r>
            <a:endParaRPr lang="zh-CN" altLang="en-US"/>
          </a:p>
        </p:txBody>
      </p:sp>
      <p:sp>
        <p:nvSpPr>
          <p:cNvPr id="2" name="矩形 1"/>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口语化。因为戏剧语言主要是用来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给观众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而且舞台上只说一遍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不像剧本看不懂可以反复看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加之观众的文化水平参差有别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所以台词要通俗明白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不能艰深晦涩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口语化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潜台词。戏剧语言中有大量意蕴丰富的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潜台词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人物虽然没有直接说出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但观众能领悟出其深层含义。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潜台词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是戏剧语言的重要特色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是组成戏剧内容的重要因素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是鉴赏戏剧的一个重要方面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阅读时要认真体味揣摩。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50</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江</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泰</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盛怒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我就是说你们欺负她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她这些年侍候你们老的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少的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活的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死的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老太爷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老太太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少奶奶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小少爷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一直都是她一个人管。她现在已经快过三十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为什么还拉着她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不放她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这是干什么</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皓</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曾文彩</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江泰</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江</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泰</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难道还要她陪着一同进棺材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把她烧成灰供祖宗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拿出点良心来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我说一个人要有点良心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我走了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这儿有封信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把信硬塞在曾皓的膝上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你们拿去看吧</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曾文彩</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江泰</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江泰气呼呼地由通大客厅的门下。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51</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1340768"/>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下列对节选部分有关内容的理解分析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愫方父母双亡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长期寄居在姨父曾皓家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仍未出嫁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看人的脸色过日子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忍受着精神上的折磨。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当别人征询愫方对自己婚事的意见时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她不是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低头不语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我没有意思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这暗示了愫方希望能留在姨父家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并不急于出嫁。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曾文清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忍不下去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拔起脚向书斋走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这时曾思懿冷笑一声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大概他也是想给爹煎药呢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从中可看出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愫方与曾文清之间有某种微妙关系。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文中对愫方着墨不多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但愫方逆来顺受又固执倔强的性格特征十分鲜明。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7729650" y="1368311"/>
            <a:ext cx="368935" cy="429895"/>
          </a:xfrm>
          <a:prstGeom prst="rect">
            <a:avLst/>
          </a:prstGeom>
        </p:spPr>
        <p:txBody>
          <a:bodyPr wrap="none">
            <a:spAutoFit/>
          </a:bodyPr>
          <a:lstStyle/>
          <a:p>
            <a:r>
              <a:rPr lang="en-US" altLang="zh-CN" sz="2200" smtClean="0">
                <a:solidFill>
                  <a:srgbClr val="FF0000"/>
                </a:solidFill>
                <a:latin typeface="Times New Roman" pitchFamily="18" charset="0"/>
              </a:rPr>
              <a:t>B </a:t>
            </a:r>
            <a:endParaRPr lang="zh-CN" altLang="en-US" sz="2200"/>
          </a:p>
        </p:txBody>
      </p:sp>
      <p:sp>
        <p:nvSpPr>
          <p:cNvPr id="4" name="矩形 3"/>
          <p:cNvSpPr>
            <a:spLocks noChangeAspect="1"/>
          </p:cNvSpPr>
          <p:nvPr/>
        </p:nvSpPr>
        <p:spPr>
          <a:xfrm>
            <a:off x="508000" y="5373216"/>
            <a:ext cx="8456488" cy="1308735"/>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anose="02010609060101010101" pitchFamily="2" charset="-122"/>
                <a:cs typeface="Times New Roman" panose="02020603050405020304" pitchFamily="18" charset="0"/>
              </a:rPr>
              <a:t>解析</a:t>
            </a:r>
            <a:r>
              <a:rPr lang="en-US" altLang="zh-CN" sz="2200">
                <a:solidFill>
                  <a:srgbClr val="FF0000"/>
                </a:solidFill>
                <a:latin typeface="Times New Roman" pitchFamily="18"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暗示了愫方希望能留在姨父家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说法错误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愫方的言行体现了她温顺谦恭的隐忍品质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从文中江泰的话可以看出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曾家人对愫方并不十分好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因此说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这暗示了愫方希望能留在姨父家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并不急于出嫁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有误。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1"/>
    </p:bldLs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52</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1340768"/>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下列对文本艺术特点的理解与鉴赏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本文的舞台说明主要提示了戏剧环境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这就为剧情展开提供了情境氛围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为刻画人物提供了背景。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江泰的那句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这药您还没有煎够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的反问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有着丰富的潜台词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提醒愫方别把自己的青春浪费在服侍老头子上了。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本文将戏剧冲突埋伏在日常生活中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通过叙写曾家众人劝说愫方嫁人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展示出他们之间的矛盾关系和复杂性格。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 </a:t>
            </a:r>
            <a:r>
              <a:rPr lang="zh-CN" altLang="zh-CN" sz="2200">
                <a:solidFill>
                  <a:srgbClr val="000000"/>
                </a:solidFill>
                <a:latin typeface="Times New Roman" pitchFamily="18" charset="0"/>
                <a:cs typeface="Times New Roman" panose="02020603050405020304" pitchFamily="18" charset="0"/>
              </a:rPr>
              <a:t>本文的语言具有个性化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且具有动作性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主要表现在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人物语言不仅符合剧中人物的身份、性格特征等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而且符合剧情规定的场景和人物心态。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380312" y="1340768"/>
            <a:ext cx="384810" cy="429895"/>
          </a:xfrm>
          <a:prstGeom prst="rect">
            <a:avLst/>
          </a:prstGeom>
        </p:spPr>
        <p:txBody>
          <a:bodyPr wrap="none">
            <a:spAutoFit/>
          </a:bodyPr>
          <a:lstStyle/>
          <a:p>
            <a:r>
              <a:rPr lang="en-US" altLang="zh-CN" sz="2200" smtClean="0">
                <a:solidFill>
                  <a:srgbClr val="FF0000"/>
                </a:solidFill>
                <a:latin typeface="Times New Roman" pitchFamily="18" charset="0"/>
              </a:rPr>
              <a:t>A</a:t>
            </a:r>
            <a:endParaRPr lang="zh-CN" altLang="en-US" sz="2200"/>
          </a:p>
        </p:txBody>
      </p:sp>
      <p:sp>
        <p:nvSpPr>
          <p:cNvPr id="3" name="矩形 2"/>
          <p:cNvSpPr>
            <a:spLocks noChangeAspect="1"/>
          </p:cNvSpPr>
          <p:nvPr/>
        </p:nvSpPr>
        <p:spPr>
          <a:xfrm>
            <a:off x="508000" y="5391107"/>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anose="02010609060101010101" pitchFamily="2" charset="-122"/>
                <a:cs typeface="Times New Roman" panose="02020603050405020304" pitchFamily="18" charset="0"/>
              </a:rPr>
              <a:t>解析</a:t>
            </a:r>
            <a:r>
              <a:rPr lang="en-US" altLang="zh-CN" sz="2200">
                <a:solidFill>
                  <a:srgbClr val="FF0000"/>
                </a:solidFill>
                <a:latin typeface="Times New Roman" pitchFamily="18"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对本文舞台说明的理解和鉴赏有误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本文的舞台说明主要提示了人物的动作、表情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这既有利于推动剧情发展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又有助于刻画人物性格。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53</a:t>
            </a:fld>
            <a:r>
              <a:rPr lang="en-US" altLang="zh-CN" smtClean="0"/>
              <a:t>-</a:t>
            </a:r>
            <a:endParaRPr lang="zh-CN" altLang="en-US"/>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题点一</a:t>
            </a:r>
          </a:p>
        </p:txBody>
      </p:sp>
      <p:sp>
        <p:nvSpPr>
          <p:cNvPr id="8" name="圆角矩形 7">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题点二</a:t>
            </a:r>
          </a:p>
        </p:txBody>
      </p:sp>
      <p:sp>
        <p:nvSpPr>
          <p:cNvPr id="2" name="矩形 1"/>
          <p:cNvSpPr>
            <a:spLocks noChangeAspect="1"/>
          </p:cNvSpPr>
          <p:nvPr/>
        </p:nvSpPr>
        <p:spPr>
          <a:xfrm>
            <a:off x="508000" y="1340767"/>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请简要赏析下列语句。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不要想到我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你应该替你自己想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我这个当姨父的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恐怕也照料不了你几天了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不过照我看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袁先生这个人哪</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我的愫妹妹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嫁不了的女儿也不是</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924944"/>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曾皓向愫方暗示自己年迈力衰、处境凄凉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试图使善良的愫方不抛下自己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这样才能把愫方留在身边继续伺候自己。曾皓迂回的劝慰正显现出他的虚伪、自私。</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思懿一个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嫁不了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意图以刻薄的挖苦激怒、刺伤愫方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让她早日出嫁。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4552110"/>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文中江泰后来说的话表明了他怎样的情感态度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从中可以看出江泰怎样的性格特点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5383490"/>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江泰对曾家人尤其是曾皓的虚伪、自私感到愤怒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他充满善意地希望愫方走出曾家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追求自己的幸福。从中可以看出江泰的直率、冲动暴躁、心怀正义等性格特点。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1"/>
    </p:bldLst>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2843808" y="1700808"/>
            <a:ext cx="3815080" cy="497205"/>
          </a:xfrm>
          <a:prstGeom prst="rect">
            <a:avLst/>
          </a:prstGeom>
        </p:spPr>
        <p:txBody>
          <a:bodyPr wrap="none">
            <a:spAutoFit/>
          </a:bodyPr>
          <a:lstStyle/>
          <a:p>
            <a:pPr>
              <a:lnSpc>
                <a:spcPct val="120000"/>
              </a:lnSpc>
            </a:pPr>
            <a:r>
              <a:rPr lang="zh-CN" altLang="zh-CN" sz="2200">
                <a:solidFill>
                  <a:srgbClr val="000000"/>
                </a:solidFill>
                <a:latin typeface="NEU-BZ-S92"/>
                <a:ea typeface="方正宋黑_GBK" panose="03000509000000000000" pitchFamily="65" charset="-122"/>
                <a:cs typeface="Times New Roman" panose="02020603050405020304" pitchFamily="18" charset="0"/>
              </a:rPr>
              <a:t>学案二</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鉴赏戏剧的语言</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艺术</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en-US" sz="2200"/>
          </a:p>
        </p:txBody>
      </p:sp>
      <p:sp>
        <p:nvSpPr>
          <p:cNvPr id="6" name="矩形 5"/>
          <p:cNvSpPr>
            <a:spLocks noChangeAspect="1"/>
          </p:cNvSpPr>
          <p:nvPr/>
        </p:nvSpPr>
        <p:spPr>
          <a:xfrm>
            <a:off x="508000" y="2323358"/>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戏剧语言是构建剧本的基础。主要包括人物语言和舞台说明。人物语言也称台词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包括对话、独白、旁白等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这是人物心理活动与行为动作的外现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由此展开戏剧冲突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塑造人物形象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揭示戏剧主题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舞台说明是一种叙述性质的语言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主要用来说明人物的动作、心理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剧情发展的布景、环境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人物之间的关系等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能直接展示人物的性格和戏剧的情节。舞台说明是戏剧文学中不可或缺的组成部分。鉴赏戏剧文学的语言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主要是品味人物台词和分析舞台说明。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508000" y="980728"/>
            <a:ext cx="8128000" cy="577342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品味戏剧台词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台词是构成一个剧本的基石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是剧本不可或缺的因素。没有台词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就没有剧本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没有人物的冲突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更没有剧情的发生、发展、高潮和结局。剧中的人物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或称之为角色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必须通过台词才能表达各自的身份、地位、性格、特点等。由此可见台词在剧本中的重要性。由于戏剧不像小说等文学样式那样由作者出面向读者叙述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只能依靠人物自身的语言与动作来表达一切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因此台词是戏剧舞台上唯一可以运用的语言手段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台词的写作与安排成为剧作技巧的重要组成部分。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还有一些台词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演员没有直接说出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但观众能够领悟得到它的含义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这就是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潜台词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。潜台词含有丰富的言外之意和未尽之言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准确地传达出人物潜在的心理动机和真正的说话目的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形成强烈的戏剧效果。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Tree>
  </p:cSld>
  <p:clrMapOvr>
    <a:masterClrMapping/>
  </p:clrMapOvr>
  <p:transition spd="med">
    <p:strips dir="ld"/>
  </p:transition>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970869"/>
            <a:ext cx="8128000" cy="902970"/>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508000" y="2924944"/>
          <a:ext cx="8128000" cy="2410848"/>
        </p:xfrm>
        <a:graphic>
          <a:graphicData uri="http://schemas.openxmlformats.org/presentationml/2006/ole">
            <mc:AlternateContent xmlns:mc="http://schemas.openxmlformats.org/markup-compatibility/2006">
              <mc:Choice xmlns:v="urn:schemas-microsoft-com:vml" Requires="v">
                <p:oleObj spid="_x0000_s104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924944"/>
                        <a:ext cx="8128000" cy="2410848"/>
                      </a:xfrm>
                      <a:prstGeom prst="rect">
                        <a:avLst/>
                      </a:prstGeom>
                    </p:spPr>
                  </p:pic>
                </p:oleObj>
              </mc:Fallback>
            </mc:AlternateContent>
          </a:graphicData>
        </a:graphic>
      </p:graphicFrame>
    </p:spTree>
  </p:cSld>
  <p:clrMapOvr>
    <a:masterClrMapping/>
  </p:clrMapOvr>
  <p:transition spd="med">
    <p:strips dir="ld"/>
  </p:transition>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350576"/>
            <a:ext cx="8128000" cy="536765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理解、赏析戏剧语言的两个角度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抓住关键词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从表里两个角度理解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戏剧语言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片言百意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除话的表面意思之外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还隐含着没有说出来的更深一层的意思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使人们有充分想象的余地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这就是人们所说的具有潜台词。理解戏剧语言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要体味话里之因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话中之话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话外之意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补充和丰富原台词的内容。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抓住个性化语言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从塑造形象和揭示主旨分析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在戏剧中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个性化的语言是指符合人物性格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最能表现人物思想感情本质的语言。好的台词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读者能从中看出人物的神情举止、内心活动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对塑造人物有重要的作用。另外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戏剧中人物的语言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特别是关键人物的关键台词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对戏剧的主旨也有一定的揭示作用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不能忽略。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350576"/>
            <a:ext cx="8128000" cy="5367655"/>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例题阅读下面的文字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乡间一条路。一棵树。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黄昏。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爱斯特拉冈坐在一个低土墩上脱靴子。他两手使劲往下拉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直喘气。他停止脱靴子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显出精疲力竭的样子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歇了会儿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又开始往下拉。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弗拉季米尔上。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爱斯特拉冈</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又一次泄气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毫无办法。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弗拉季米尔</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叉开两腿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迈着僵硬的、小小的步子前进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我开始拿定主意。我这一辈子老是拿不定主意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老是说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弗拉季米尔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要理智些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你还不曾什么都试过哩。于是我又继续奋斗。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他沉思起来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咀嚼着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奋斗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两字。向爱斯特拉冈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你又来啦。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397264"/>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爱斯特拉冈</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弗拉季米尔</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看见你回来我很高兴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我还以为你一去再也不回来啦。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爱斯特拉冈</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我也一样。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弗拉季米尔</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终于又在一块儿啦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我们应该好好庆祝一番。可是怎样庆祝呢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他思索着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让我拥抱你一下。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爱斯特拉冈</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没好气地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这会儿不成。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弗拉季米尔</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伤了自尊心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冷冷地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允不允许我问一下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大人阁下昨天晚上是在哪儿过夜的</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爱斯特拉冈</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在一条沟里。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弗拉季米尔</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羡慕地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一条沟里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哪儿</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a:t>
            </a:fld>
            <a:r>
              <a:rPr lang="en-US" altLang="zh-CN" smtClean="0"/>
              <a:t>-</a:t>
            </a:r>
            <a:endParaRPr lang="zh-CN" altLang="en-US"/>
          </a:p>
        </p:txBody>
      </p:sp>
      <p:sp>
        <p:nvSpPr>
          <p:cNvPr id="2" name="矩形 1"/>
          <p:cNvSpPr>
            <a:spLocks noChangeAspect="1"/>
          </p:cNvSpPr>
          <p:nvPr/>
        </p:nvSpPr>
        <p:spPr>
          <a:xfrm>
            <a:off x="508000" y="1302338"/>
            <a:ext cx="8128000" cy="455612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二、戏剧文学阅读的技巧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透过故事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把握戏剧冲突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没有冲突就没有戏剧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创作剧本必须展示冲突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阅读剧本必须把握冲突。把握了戏剧冲突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也就牵住了全剧的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牛鼻子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。把握戏剧冲突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先从了解戏剧情节入手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再分析冲突性质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从而把握戏剧主题。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揣摩台词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分析戏剧语言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戏剧里有两种语言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一是舞台说明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包括人物、时间、地点、布景的说明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动作、表情、声调的说明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幕起、幕落的说明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二是人物语言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戏剧上称为台词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包括对白、独白、旁白等。戏剧语言是塑造艺术形象的重要手段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我们探究艺术形象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主要从分析戏剧语言入手。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340768"/>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爱斯特拉冈</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未做手势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弗拉季米尔</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他们没揍你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爱斯特拉冈</a:t>
            </a:r>
            <a:r>
              <a:rPr lang="zh-CN" altLang="zh-CN" sz="2200">
                <a:solidFill>
                  <a:srgbClr val="000000"/>
                </a:solidFill>
                <a:latin typeface="Times New Roman" pitchFamily="18" charset="0"/>
                <a:cs typeface="Times New Roman" panose="02020603050405020304" pitchFamily="18" charset="0"/>
              </a:rPr>
              <a:t>　</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揍我</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他们当然揍了我</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弗拉季米尔</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还是同一帮人</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爱斯特拉冈</a:t>
            </a:r>
            <a:r>
              <a:rPr lang="zh-CN" altLang="zh-CN" sz="2200">
                <a:solidFill>
                  <a:srgbClr val="000000"/>
                </a:solidFill>
                <a:latin typeface="Times New Roman" pitchFamily="18" charset="0"/>
                <a:cs typeface="Times New Roman" panose="02020603050405020304" pitchFamily="18" charset="0"/>
              </a:rPr>
              <a:t>　</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同一帮人</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我不知道</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弗拉季米尔</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我只要一想起……这么些年来……要不是有我照顾……你会在什么地方……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果断地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这会儿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你早就成一堆枯骨啦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毫无疑问。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爱斯特拉冈</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那又怎么样呢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弗拉季米尔</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光一个人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是怎么也受不了的。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略停。兴高采烈地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另一方面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这会儿泄气也不管用了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这是我要说的。我们早想到这一点就好了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在世界还年轻的时候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在九十年代。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节选自《等待戈多》</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371332"/>
            <a:ext cx="8128000" cy="130873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文中画线的爱斯特拉冈说的两句话有怎样的含义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请简要说明。</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645004"/>
          <a:ext cx="8128000" cy="4195204"/>
        </p:xfrm>
        <a:graphic>
          <a:graphicData uri="http://schemas.openxmlformats.org/presentationml/2006/ole">
            <mc:AlternateContent xmlns:mc="http://schemas.openxmlformats.org/markup-compatibility/2006">
              <mc:Choice xmlns:v="urn:schemas-microsoft-com:vml" Requires="v">
                <p:oleObj spid="_x0000_s1044"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645004"/>
                        <a:ext cx="8128000" cy="4195204"/>
                      </a:xfrm>
                      <a:prstGeom prst="rect">
                        <a:avLst/>
                      </a:prstGeom>
                    </p:spPr>
                  </p:pic>
                </p:oleObj>
              </mc:Fallback>
            </mc:AlternateContent>
          </a:graphicData>
        </a:graphic>
      </p:graphicFrame>
      <p:sp>
        <p:nvSpPr>
          <p:cNvPr id="6" name="矩形 5"/>
          <p:cNvSpPr>
            <a:spLocks noChangeAspect="1"/>
          </p:cNvSpPr>
          <p:nvPr/>
        </p:nvSpPr>
        <p:spPr>
          <a:xfrm>
            <a:off x="1893268" y="3356992"/>
            <a:ext cx="2976880" cy="497205"/>
          </a:xfrm>
          <a:prstGeom prst="rect">
            <a:avLst/>
          </a:prstGeom>
        </p:spPr>
        <p:txBody>
          <a:bodyPr wrap="none">
            <a:spAutoFit/>
          </a:bodyPr>
          <a:lstStyle/>
          <a:p>
            <a:pPr>
              <a:lnSpc>
                <a:spcPct val="120000"/>
              </a:lnSpc>
            </a:pPr>
            <a:r>
              <a:rPr lang="zh-CN" altLang="zh-CN" sz="2200">
                <a:solidFill>
                  <a:srgbClr val="FF0000"/>
                </a:solidFill>
                <a:latin typeface="Times New Roman" pitchFamily="18" charset="0"/>
                <a:cs typeface="Times New Roman" panose="02020603050405020304" pitchFamily="18" charset="0"/>
              </a:rPr>
              <a:t>被打的经常性、</a:t>
            </a:r>
            <a:r>
              <a:rPr lang="zh-CN" altLang="zh-CN" sz="2200" smtClean="0">
                <a:solidFill>
                  <a:srgbClr val="FF0000"/>
                </a:solidFill>
                <a:latin typeface="Times New Roman" pitchFamily="18" charset="0"/>
                <a:cs typeface="Times New Roman" panose="02020603050405020304" pitchFamily="18" charset="0"/>
              </a:rPr>
              <a:t>必然性</a:t>
            </a:r>
            <a:r>
              <a:rPr lang="en-US" altLang="zh-CN" sz="2200" smtClean="0">
                <a:solidFill>
                  <a:srgbClr val="FF0000"/>
                </a:solidFill>
                <a:latin typeface="Times New Roman" pitchFamily="18" charset="0"/>
                <a:cs typeface="Times New Roman" panose="02020603050405020304" pitchFamily="18" charset="0"/>
              </a:rPr>
              <a:t> </a:t>
            </a:r>
            <a:endParaRPr lang="zh-CN" altLang="en-US" sz="2200"/>
          </a:p>
        </p:txBody>
      </p:sp>
      <p:sp>
        <p:nvSpPr>
          <p:cNvPr id="8" name="矩形 7"/>
          <p:cNvSpPr>
            <a:spLocks noChangeAspect="1"/>
          </p:cNvSpPr>
          <p:nvPr/>
        </p:nvSpPr>
        <p:spPr>
          <a:xfrm>
            <a:off x="1619672" y="4437112"/>
            <a:ext cx="472313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对挨打习以为常</a:t>
            </a:r>
            <a:r>
              <a:rPr lang="en-US" altLang="zh-CN" sz="2200">
                <a:solidFill>
                  <a:srgbClr val="FF0000"/>
                </a:solidFill>
                <a:latin typeface="Times New Roman" pitchFamily="18" charset="0"/>
                <a:cs typeface="Times New Roman" panose="02020603050405020304" pitchFamily="18" charset="0"/>
              </a:rPr>
              <a:t>,</a:t>
            </a:r>
            <a:r>
              <a:rPr lang="zh-CN" altLang="en-US" sz="2200">
                <a:solidFill>
                  <a:srgbClr val="FF0000"/>
                </a:solidFill>
                <a:latin typeface="Times New Roman" pitchFamily="18" charset="0"/>
                <a:cs typeface="Times New Roman" panose="02020603050405020304" pitchFamily="18" charset="0"/>
              </a:rPr>
              <a:t>生活悲惨、心灵麻木</a:t>
            </a:r>
            <a:endParaRPr lang="zh-CN" altLang="en-US" sz="2200"/>
          </a:p>
        </p:txBody>
      </p:sp>
      <p:sp>
        <p:nvSpPr>
          <p:cNvPr id="9" name="矩形 8"/>
          <p:cNvSpPr>
            <a:spLocks noChangeAspect="1"/>
          </p:cNvSpPr>
          <p:nvPr/>
        </p:nvSpPr>
        <p:spPr>
          <a:xfrm>
            <a:off x="1368443" y="5668700"/>
            <a:ext cx="32562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屈辱的生活和麻木的心灵</a:t>
            </a:r>
            <a:endParaRPr lang="zh-CN" altLang="en-US" sz="2200"/>
          </a:p>
        </p:txBody>
      </p:sp>
    </p:spTree>
  </p:cSld>
  <p:clrMapOvr>
    <a:masterClrMapping/>
  </p:clrMapOvr>
  <p:transition spd="med">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2"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1"/>
      <p:bldP spid="9" grpId="2"/>
    </p:bldLst>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0" name="矩形 9"/>
          <p:cNvSpPr>
            <a:spLocks noChangeAspect="1"/>
          </p:cNvSpPr>
          <p:nvPr/>
        </p:nvSpPr>
        <p:spPr>
          <a:xfrm>
            <a:off x="508000" y="2927398"/>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处在社会的最底层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时常遭受别人的欺侮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却不知道欺侮他的人是谁。而这种生活对他来说又习以为常。表现了他悲惨、悲凉、麻木的生活境况。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508000" y="1062321"/>
            <a:ext cx="8128000" cy="5367655"/>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题点二</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赏析舞台说明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舞台提示又称舞台说明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是剧作者根据演出需要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提供给导演和演员的说明性的文字。按其内容和作用的不同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可分为四种类型。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人物说明。一般指戏剧文学剧本的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人物表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。它主要是介绍登场人物的年龄、职务和人物间的关系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简明扼要地介绍剧中人的概况。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舞台场面说明。包括剧情发生的时间、地点、环境设计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灯光效果、道具运用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人物的上场、下场以及幕的启闭等动作。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人物动作说明。这是通过对人物在道白、演唱过程中的动作、情态的说明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来刻画人物性格、推进剧情发展的一种主要的表现手段。同时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也为演员提供了动作表演的依据。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唱腔板式说明。这是戏曲文学剧本所独有的舞台说明。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Tree>
  </p:cSld>
  <p:clrMapOvr>
    <a:masterClrMapping/>
  </p:clrMapOvr>
  <p:transition spd="med">
    <p:blinds/>
  </p:transition>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754845"/>
            <a:ext cx="8128000" cy="902970"/>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780928"/>
          <a:ext cx="8128000" cy="2410848"/>
        </p:xfrm>
        <a:graphic>
          <a:graphicData uri="http://schemas.openxmlformats.org/presentationml/2006/ole">
            <mc:AlternateContent xmlns:mc="http://schemas.openxmlformats.org/markup-compatibility/2006">
              <mc:Choice xmlns:v="urn:schemas-microsoft-com:vml" Requires="v">
                <p:oleObj spid="_x0000_s1045"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780928"/>
                        <a:ext cx="8128000" cy="2410848"/>
                      </a:xfrm>
                      <a:prstGeom prst="rect">
                        <a:avLst/>
                      </a:prstGeom>
                    </p:spPr>
                  </p:pic>
                </p:oleObj>
              </mc:Fallback>
            </mc:AlternateContent>
          </a:graphicData>
        </a:graphic>
      </p:graphicFrame>
    </p:spTree>
  </p:cSld>
  <p:clrMapOvr>
    <a:masterClrMapping/>
  </p:clrMapOvr>
  <p:transition spd="med">
    <p:blinds/>
  </p:transition>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340767"/>
            <a:ext cx="8128000" cy="536765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从三个角度分析舞台说明的作用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明确说明的内容。从舞台说明的类型看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有人物说明、舞台场面说明、人物动作说明和唱腔板式说明。在这四类说明中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舞台场面说明和人物动作说明一般是鉴赏的重点。舞台场面说明要从其对场面的交代、气氛的暗示、环境的映衬等角度分析。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紧扣人物的台词。人物动作的说明往往表明人物说话时的情态、动作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这类说明与台词一起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在塑造人物形象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推动矛盾发展中具有重要的作用。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结合剧情的发展。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舞台说明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是剧本语言不可缺少的一部分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交代故事发生的时间、地点、人物和舞台布局及气氛等。这些说明对刻画人物性格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推动情节发展有一定的作用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往往起到设置悬念、为下文做铺垫等作用。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340767"/>
            <a:ext cx="8128000" cy="5367655"/>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例题阅读下面的文字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〔四凤端茶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放朴园前。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向周冲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你先等一等。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向四凤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叫你给太太煎的药呢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鲁四凤</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煎好了。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为什么不拿来</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鲁四凤</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看蘩漪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不说话</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周蘩漪</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觉出四周的征兆有些恶相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她刚才给我倒来了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我没有喝。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向四凤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药呢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周蘩漪</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快说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倒了。我叫四凤倒了。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倒了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更慢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倒了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向四凤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药还有么</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鲁四凤</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药罐里还有一点。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低而缓地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倒了来。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周蘩漪</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反抗地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我不愿意喝这种苦东西。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向四凤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高声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倒了来。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〔四凤走到左面倒药。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冲</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妈不愿意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您何必这样强迫呢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你同你母亲都不知道自己的病在哪儿。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向蘩漪低声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你喝了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就会完全好的。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见四凤犹豫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指药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送到太太那里去。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周蘩漪</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顺忍地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先放在这儿。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不高兴地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不。你最好现在喝了它吧。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周蘩漪</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忽然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你把它拿走。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忽然严厉地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喝了药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不要任性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当着这么大的孩子。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355589"/>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周蘩漪</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声颤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我不想喝。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冲儿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你把药端到你母亲面前去。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冲</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反抗地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爸</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怒视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去</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〔周冲只好把药端到蘩漪面前。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请母亲喝。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冲</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拿着药碗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手发颤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回头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高声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您不要这样。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高声地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我要你说。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萍</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低头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至周冲面前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低声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听父亲的话吧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父亲的脾气你是知道的。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冲</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无法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含着泪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向着母亲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您喝吧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为我喝一点吧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要不然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父亲的气是不会消的。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4" name="矩形 3"/>
          <p:cNvSpPr>
            <a:spLocks noChangeAspect="1"/>
          </p:cNvSpPr>
          <p:nvPr/>
        </p:nvSpPr>
        <p:spPr>
          <a:xfrm>
            <a:off x="508000" y="1452671"/>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周蘩漪</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恳求地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留着我晚上喝不成么</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冷峻地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蘩漪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当了母亲的人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处处应当替孩子着想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就是自己不保重身体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也应当替孩子做个服从的榜样。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周蘩漪</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四面看一看</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仿宋" panose="02010609060101010101" pitchFamily="49" charset="-122"/>
                <a:cs typeface="Times New Roman" panose="02020603050405020304" pitchFamily="18" charset="0"/>
              </a:rPr>
              <a:t>望望朴园</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仿宋" panose="02010609060101010101" pitchFamily="49" charset="-122"/>
                <a:cs typeface="Times New Roman" panose="02020603050405020304" pitchFamily="18" charset="0"/>
              </a:rPr>
              <a:t>又望望周萍</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。拿起药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落下眼泪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忽而又放下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我喝不下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萍儿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劝你母亲喝下去。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萍</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走到母亲面前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跪下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劝你的母亲。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〔周萍走至蘩漪前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萍</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求恕地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爸爸</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高声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跪下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〔周萍望着蘩漪和周冲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蘩漪泪痕满面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周冲身体发抖。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a:t>
            </a:fld>
            <a:r>
              <a:rPr lang="en-US" altLang="zh-CN" smtClean="0"/>
              <a:t>-</a:t>
            </a:r>
            <a:endParaRPr lang="zh-CN" altLang="en-US"/>
          </a:p>
        </p:txBody>
      </p:sp>
      <p:sp>
        <p:nvSpPr>
          <p:cNvPr id="2" name="矩形 1"/>
          <p:cNvSpPr>
            <a:spLocks noChangeAspect="1"/>
          </p:cNvSpPr>
          <p:nvPr/>
        </p:nvSpPr>
        <p:spPr>
          <a:xfrm>
            <a:off x="745302" y="1170337"/>
            <a:ext cx="1305560" cy="497205"/>
          </a:xfrm>
          <a:prstGeom prst="rect">
            <a:avLst/>
          </a:prstGeom>
        </p:spPr>
        <p:txBody>
          <a:bodyPr wrap="none">
            <a:spAutoFit/>
          </a:bodyPr>
          <a:lstStyle/>
          <a:p>
            <a:pPr>
              <a:lnSpc>
                <a:spcPct val="120000"/>
              </a:lnSpc>
            </a:pPr>
            <a:r>
              <a:rPr lang="zh-CN" altLang="zh-CN" sz="2200" b="1">
                <a:solidFill>
                  <a:srgbClr val="000000"/>
                </a:solidFill>
                <a:latin typeface="Arial" pitchFamily="34" charset="0"/>
                <a:ea typeface="黑体" panose="02010609060101010101" pitchFamily="2" charset="-122"/>
                <a:cs typeface="Times New Roman" panose="02020603050405020304" pitchFamily="18" charset="0"/>
              </a:rPr>
              <a:t>读文</a:t>
            </a:r>
            <a:r>
              <a:rPr lang="zh-CN" altLang="zh-CN" sz="2200" b="1" smtClean="0">
                <a:solidFill>
                  <a:srgbClr val="000000"/>
                </a:solidFill>
                <a:latin typeface="Arial" pitchFamily="34" charset="0"/>
                <a:ea typeface="黑体" panose="02010609060101010101" pitchFamily="2" charset="-122"/>
                <a:cs typeface="Times New Roman" panose="02020603050405020304" pitchFamily="18" charset="0"/>
              </a:rPr>
              <a:t>示范</a:t>
            </a:r>
            <a:r>
              <a:rPr lang="en-US" altLang="zh-CN" sz="2200" b="1"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2082328"/>
            <a:ext cx="8128000" cy="4150360"/>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智</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胡传魁、刁德一、刁小三上。四个伪军从土坡上走过。</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胡传魁脱斗篷。刘副官接住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回身迎上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听说您当了司令啦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恭喜呀</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你好哇</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哪阵风把您给吹回来了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买卖兴隆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混得不错吧</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托您的福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还算混得下去。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哈哈哈</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40021" y="1635100"/>
            <a:ext cx="403606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1~4</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题</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361769"/>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周朴园</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叫你跪下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〔周萍正向下跪。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周蘩漪</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仿宋" panose="02010609060101010101" pitchFamily="49" charset="-122"/>
                <a:cs typeface="Times New Roman" panose="02020603050405020304" pitchFamily="18" charset="0"/>
              </a:rPr>
              <a:t>望着周萍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不等周萍跪下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急促地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我现在喝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拿碗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喝了两口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气得眼泪又涌出来</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仿宋" panose="02010609060101010101" pitchFamily="49" charset="-122"/>
                <a:cs typeface="Times New Roman" panose="02020603050405020304" pitchFamily="18" charset="0"/>
              </a:rPr>
              <a:t>她望一望朴园的峻厉的眼和苦恼着的周萍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咽下愤恨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一气喝下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哭着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由右边饭厅跑下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在这场戏中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周朴园强迫蘩漪喝药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蘩漪几次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望望朴园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又望望周萍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这几处舞台说明对刻画蘩漪的心理具有怎样的作用</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11175" y="4221088"/>
          <a:ext cx="8110538" cy="2765425"/>
        </p:xfrm>
        <a:graphic>
          <a:graphicData uri="http://schemas.openxmlformats.org/presentationml/2006/ole">
            <mc:AlternateContent xmlns:mc="http://schemas.openxmlformats.org/markup-compatibility/2006">
              <mc:Choice xmlns:v="urn:schemas-microsoft-com:vml" Requires="v">
                <p:oleObj spid="_x0000_s1046"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11175" y="4221088"/>
                        <a:ext cx="8110538" cy="2765425"/>
                      </a:xfrm>
                      <a:prstGeom prst="rect">
                        <a:avLst/>
                      </a:prstGeom>
                    </p:spPr>
                  </p:pic>
                </p:oleObj>
              </mc:Fallback>
            </mc:AlternateContent>
          </a:graphicData>
        </a:graphic>
      </p:graphicFrame>
      <p:sp>
        <p:nvSpPr>
          <p:cNvPr id="5" name="矩形 4"/>
          <p:cNvSpPr>
            <a:spLocks noChangeAspect="1"/>
          </p:cNvSpPr>
          <p:nvPr/>
        </p:nvSpPr>
        <p:spPr>
          <a:xfrm>
            <a:off x="4566444" y="5650974"/>
            <a:ext cx="241808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cs typeface="Times New Roman" panose="02020603050405020304" pitchFamily="18" charset="0"/>
              </a:rPr>
              <a:t>无助、哀求、</a:t>
            </a:r>
            <a:r>
              <a:rPr lang="zh-CN" altLang="zh-CN" sz="2200" smtClean="0">
                <a:solidFill>
                  <a:srgbClr val="FF0000"/>
                </a:solidFill>
                <a:latin typeface="Times New Roman" pitchFamily="18" charset="0"/>
                <a:cs typeface="Times New Roman" panose="02020603050405020304" pitchFamily="18" charset="0"/>
              </a:rPr>
              <a:t>愤怒</a:t>
            </a:r>
            <a:r>
              <a:rPr lang="en-US" altLang="zh-CN" sz="2200" smtClean="0">
                <a:solidFill>
                  <a:srgbClr val="FF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pic>
        <p:nvPicPr>
          <p:cNvPr id="5" name="图片 4" descr="id:2147490051;FounderCES"/>
          <p:cNvPicPr/>
          <p:nvPr/>
        </p:nvPicPr>
        <p:blipFill>
          <a:blip r:embed="rId3">
            <a:extLst>
              <a:ext uri="{28A0092B-C50C-407E-A947-70E740481C1C}">
                <a14:useLocalDpi xmlns:a14="http://schemas.microsoft.com/office/drawing/2010/main" val="0"/>
              </a:ext>
            </a:extLst>
          </a:blip>
          <a:stretch>
            <a:fillRect/>
          </a:stretch>
        </p:blipFill>
        <p:spPr bwMode="auto">
          <a:xfrm>
            <a:off x="2843808" y="1340767"/>
            <a:ext cx="3503836" cy="328075"/>
          </a:xfrm>
          <a:prstGeom prst="rect">
            <a:avLst/>
          </a:prstGeom>
          <a:noFill/>
          <a:ln>
            <a:noFill/>
          </a:ln>
        </p:spPr>
      </p:pic>
      <p:sp>
        <p:nvSpPr>
          <p:cNvPr id="3" name="矩形 2"/>
          <p:cNvSpPr>
            <a:spLocks noChangeAspect="1"/>
          </p:cNvSpPr>
          <p:nvPr/>
        </p:nvSpPr>
        <p:spPr>
          <a:xfrm>
            <a:off x="508000" y="1628800"/>
            <a:ext cx="8128000" cy="496189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1~4</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轨</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第一场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就一次</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傅燊渊家里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子女都睡了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傅燊渊夫妻还在谈话。</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傅</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妻</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看了一下子女的房间方向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你看今天下午明明来求的那件事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是不是重新考虑一下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你不怕到时候被一锅端</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妻</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哪有那么严重</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就怕万一呢。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妻</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别推三推四的了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我看你是一年土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二年洋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三年不认家乡了。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说到哪儿去了。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681641"/>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妻</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要不你怎么会狠心泼了明明的冷水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你不想想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当年咱们被赶到乡下时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是谁为我们牵肠又挂肚</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我不敢忘记我大姐的恩情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但你要知道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人坐的位置高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盯着的人也多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要是一个不留神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被人掀翻了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你们怎么办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如今巴望我出事后乘机挤进我这张交椅的人多的是呢。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妻</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人人都这样干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就你会倒霉</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就怕今年流年不利。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妻</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你运气就那么差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真是这样的话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你能四十刚五就当了吃香喝辣的局长</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你可别乱说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我能上来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靠的是实干。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妻</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算了吧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要是没有胡书记赏识着你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你还得待在乡里跟泥土打交道。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我总不能辜负胡书记的栽培吧。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妻</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你就肯定老胡那么干净吗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不要随意污蔑党和政府的好领导。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傅燊渊瞧了瞧窗外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犹豫片刻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还是摁开了自己的手机。</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884774"/>
            <a:ext cx="8128000" cy="3338195"/>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第二场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我没事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电视上正播着某个大蛀虫的新闻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警车声时不时从街上呼啸而过。</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妻</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听着这警车声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我真有点心惊肉跳。我只是让你顺便做点小动作而已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你没背着我去做大买卖吧</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我那么没分寸</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妻</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我还是有点担心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昨晚我又做了噩梦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梦见你被公安局请走了</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904201"/>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我没事。我刚去开了反贪工作会议来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不了解不知道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一了解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我就放心了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原来大把人比我还厉害。如今二三十万的事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司法机关根本没空来理睬。我算过了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就算不幸被政敌嗅出蛛丝马迹来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我的党票和干部身份以及以前的光辉历史就能抵掉很多年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不至于像平头百姓那样只好拿命去抵。万一倒透了霉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真要去坐牢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那钱也能留下来。只是想到为官多年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竟然落到要靠坐牢来给你们打下经济基础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不免有点悲哀。再说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我有好事时也没独吞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谁会看我不顺眼</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484784"/>
            <a:ext cx="8128000" cy="496189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第三场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上瘾了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九点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傅燊渊家客厅里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儿女们不在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傅燊渊夫妻俩在看报。</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丢开报纸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看来得找机会给教育局一点颜色才行。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妻</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人家又惹了你什么了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他们兴建教师园地竟然不来找我签上点意见。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妻</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平时一到教师节你就下乡去躲赞助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现在你倒关心起教育来了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起码以后我还能给他们捐点旧器材什么的吧。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妻</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你就别去自留把柄了。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可不能肥了其他人而亏了我。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傅燊渊拿起电话就径直往承建教师园地的包工头家拨。</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开心地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咱们的存款看来快要接近六位数了。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467544" y="1370474"/>
            <a:ext cx="8240464" cy="5297805"/>
          </a:xfrm>
          <a:prstGeom prst="rect">
            <a:avLst/>
          </a:prstGeom>
        </p:spPr>
        <p:txBody>
          <a:bodyPr wrap="square">
            <a:spAutoFit/>
          </a:bodyPr>
          <a:lstStyle/>
          <a:p>
            <a:pPr indent="266700">
              <a:lnSpc>
                <a:spcPts val="29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妻</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你竟然发展到了伸手要的地步。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所以说女人就是女人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怕什么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窃钩者诛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窃国者侯。要玩就玩大点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否则划不来。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妻</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够用就行了。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够什么用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现在我们要养房养车养享受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儿女们大学毕业后还要操心他们的工作和住房以及婚姻。更主要的是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我总不能一辈子当个小局长吧。做官多年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我已生疏了实际工作技能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要是有朝一日退下来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我能去打什么工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这一切的一切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都得靠大把的钱来冲锋陷阵。光靠我们俩的这点收入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简直是杯水车薪。有了钱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就算我退了位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也是高级百姓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照样有人来求我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不至于门前冷落鞍马稀。做清官有屁用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要是我因太清廉而被别人轰下台时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官员们会为我申冤并升我的职吗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绝不会的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他们不知有多幸灾乐祸呢。也许会有几个百姓为我奔走呼号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但说不定要被打成刁民。我算是看透了。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监狱里。</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4" name="矩形 3"/>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记</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者</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明知山有虎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干吗还偏向虎山行</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傅燊渊</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跟你说个故事吧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有个小偷到好朋友家玩。当晚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朋友家就不见了一口大铁锅。第二天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小偷请人来转告说铁锅被藏在一个石洞里。朋友问他为什么这么不仗义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小偷歉意地说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我也知道兔子不吃窝边草的道理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但我已上了瘾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看到值钱的东西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就手痒得难以忍受。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有改动</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412776"/>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下列对戏剧有关内容的理解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在第一场中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傅燊渊在妻子的一再劝说之下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第一次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开始以权谋私。此时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他内心很犹豫。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傅燊渊的妻子可以说是傅燊渊堕落的引路人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她听到警车声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心惊肉跳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的说法只是试探傅燊渊。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傅燊渊由最初的小心谨慎到最后厚颜无耻地敲诈勒索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最终走进监狱是必然的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这就是其人生轨迹。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戏剧情节十分集中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故事情节也并不复杂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但具有很大的警示意义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提醒人们不要重复戏剧主角的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轨迹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6372200" y="1429956"/>
            <a:ext cx="368935" cy="429895"/>
          </a:xfrm>
          <a:prstGeom prst="rect">
            <a:avLst/>
          </a:prstGeom>
        </p:spPr>
        <p:txBody>
          <a:bodyPr wrap="none">
            <a:spAutoFit/>
          </a:bodyPr>
          <a:lstStyle/>
          <a:p>
            <a:r>
              <a:rPr lang="en-US" altLang="zh-CN" sz="2200" smtClean="0">
                <a:solidFill>
                  <a:srgbClr val="FF0000"/>
                </a:solidFill>
                <a:latin typeface="Times New Roman" pitchFamily="18" charset="0"/>
              </a:rPr>
              <a:t>B </a:t>
            </a:r>
            <a:endParaRPr lang="zh-CN" altLang="en-US" sz="2200"/>
          </a:p>
        </p:txBody>
      </p:sp>
      <p:sp>
        <p:nvSpPr>
          <p:cNvPr id="4" name="矩形 3"/>
          <p:cNvSpPr>
            <a:spLocks noChangeAspect="1"/>
          </p:cNvSpPr>
          <p:nvPr/>
        </p:nvSpPr>
        <p:spPr>
          <a:xfrm>
            <a:off x="508000" y="5139818"/>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anose="02010609060101010101" pitchFamily="2" charset="-122"/>
                <a:cs typeface="Times New Roman" panose="02020603050405020304" pitchFamily="18" charset="0"/>
              </a:rPr>
              <a:t>解析</a:t>
            </a:r>
            <a:r>
              <a:rPr lang="en-US" altLang="zh-CN" sz="2200">
                <a:solidFill>
                  <a:srgbClr val="FF0000"/>
                </a:solidFill>
                <a:latin typeface="Times New Roman" pitchFamily="18"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她听到警车声</a:t>
            </a:r>
            <a:r>
              <a:rPr lang="en-US"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心惊肉跳</a:t>
            </a:r>
            <a:r>
              <a:rPr lang="en-US"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的说法只是试探傅燊渊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理解错误。其中也有对丈夫的担心。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1"/>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a:t>
            </a:fld>
            <a:r>
              <a:rPr lang="en-US" altLang="zh-CN" smtClean="0"/>
              <a:t>-</a:t>
            </a:r>
            <a:endParaRPr lang="zh-CN" altLang="en-US"/>
          </a:p>
        </p:txBody>
      </p:sp>
      <p:sp>
        <p:nvSpPr>
          <p:cNvPr id="2" name="矩形 1"/>
          <p:cNvSpPr>
            <a:spLocks noChangeAspect="1"/>
          </p:cNvSpPr>
          <p:nvPr/>
        </p:nvSpPr>
        <p:spPr>
          <a:xfrm>
            <a:off x="508000" y="1904201"/>
            <a:ext cx="8128000" cy="3338195"/>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胡司令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您这边请坐。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好好好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我给你介绍介绍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这是我的参谋长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姓刁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是本镇财主刁老太爷的公子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刁德一。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仿宋" panose="02010609060101010101" pitchFamily="49" charset="-122"/>
                <a:cs typeface="Times New Roman" panose="02020603050405020304" pitchFamily="18" charset="0"/>
              </a:rPr>
              <a:t>刁德一上下打量阿庆嫂</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发觉刁德一是很阴险狡猾的敌人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就虚与周旋地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参谋长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我借贵方一块宝地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落脚谋生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参谋长树大根深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往后还求您多照应。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你还真得多照应着点。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340768"/>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下列对戏剧相关内容和艺术特色的分析概括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这出共三场的短剧生动地塑造了傅燊渊这个不进监狱不罢休的贪官的形象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活画出一场人生悲剧。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傅燊渊的妻子在戏剧中是一个重要的角色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是她一步步把傅燊渊推到了不可挽救的人生深渊。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三场剧的每一场都以傅燊渊的一句话做题目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准确而又简明地表现出傅燊渊腐败堕落的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轨迹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在第二场戏中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傅燊渊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我没事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的一段话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从侧面表现出官场腐败的现象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揭示了贪官心理。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827584" y="1808697"/>
            <a:ext cx="368935" cy="429895"/>
          </a:xfrm>
          <a:prstGeom prst="rect">
            <a:avLst/>
          </a:prstGeom>
        </p:spPr>
        <p:txBody>
          <a:bodyPr wrap="none">
            <a:spAutoFit/>
          </a:bodyPr>
          <a:lstStyle/>
          <a:p>
            <a:r>
              <a:rPr lang="en-US" altLang="zh-CN" sz="2200" smtClean="0">
                <a:solidFill>
                  <a:srgbClr val="FF0000"/>
                </a:solidFill>
                <a:latin typeface="Times New Roman" pitchFamily="18" charset="0"/>
              </a:rPr>
              <a:t>B </a:t>
            </a:r>
            <a:endParaRPr lang="zh-CN" altLang="en-US" sz="2200"/>
          </a:p>
        </p:txBody>
      </p:sp>
      <p:sp>
        <p:nvSpPr>
          <p:cNvPr id="4" name="矩形 3"/>
          <p:cNvSpPr>
            <a:spLocks noChangeAspect="1"/>
          </p:cNvSpPr>
          <p:nvPr/>
        </p:nvSpPr>
        <p:spPr>
          <a:xfrm>
            <a:off x="508000" y="5373216"/>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anose="02010609060101010101" pitchFamily="2" charset="-122"/>
                <a:cs typeface="Times New Roman" panose="02020603050405020304" pitchFamily="18" charset="0"/>
              </a:rPr>
              <a:t>解析</a:t>
            </a:r>
            <a:r>
              <a:rPr lang="en-US" altLang="zh-CN" sz="2200">
                <a:solidFill>
                  <a:srgbClr val="FF0000"/>
                </a:solidFill>
                <a:latin typeface="Times New Roman" pitchFamily="18"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项错误。虽然傅燊渊的妻子曾经让傅燊渊为家人办事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但在第三场中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也曾让傅燊渊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住手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刹车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她一步步把傅燊渊推到了不可挽救的人生深渊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说法不当。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1"/>
    </p:bldLst>
  </p:timing>
</p:sld>
</file>

<file path=ppt/slides/slide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2060848"/>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话剧中的几处舞台说明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各反映了人物怎样的心理</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59446"/>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看了一下子女的房间方向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是傅妻怕这种风气影响子女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瞧了瞧窗外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犹豫片刻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是傅燊渊感觉事情不是正大光明的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有所顾忌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丢开报纸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是傅燊渊因别人不给自己送礼而气愤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开心地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是傅燊渊累计家中巨额受贿款之后的喜悦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是贪婪成瘾的表现。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戏剧中的舞台说明并不多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但每次提示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都具有揭示人物心理、推进故事情节发展的作用。要结合具体语境进行分析。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down)">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368665"/>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怎样理解戏剧结尾处傅燊渊讲的故事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你认为傅燊渊的故事能回答记者的提问吗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250517"/>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答案示例</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en-US" altLang="zh-CN" sz="2200">
                <a:solidFill>
                  <a:srgbClr val="000000"/>
                </a:solidFill>
                <a:latin typeface="Arial" pitchFamily="34" charset="0"/>
                <a:ea typeface="黑体" panose="02010609060101010101" pitchFamily="2" charset="-122"/>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傅燊渊想通过讲这个故事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揭示自己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已成瘾的心理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来间接回答记者提出的问题。不过我认为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傅燊渊并没有真正回答成瘾的原因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而是回避问题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从前文可以看出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傅燊渊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明知山有虎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偏向虎山行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是因为他目无法纪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认为法网疏而不密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甚至错误地认为凭借自己的身份、贡献可以肆无忌惮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不贪白不贪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的错误思想在作怪。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这是一个探究性题目。第一个问题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对傅燊渊所讲故事的理解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要结合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上瘾了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这个小标题。第二个问题可以有不同的看法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回答这个问题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首先要亮明观点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然后再结合剧本进行分析。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New picture"/>
          <p:cNvPicPr/>
          <p:nvPr/>
        </p:nvPicPr>
        <p:blipFill>
          <a:blip r:embed="rId3"/>
          <a:stretch>
            <a:fillRect/>
          </a:stretch>
        </p:blipFill>
        <p:spPr>
          <a:xfrm>
            <a:off x="11303000" y="11861800"/>
            <a:ext cx="342900" cy="254000"/>
          </a:xfrm>
          <a:prstGeom prst="cube">
            <a:avLst/>
          </a:prstGeom>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down)">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a:t>
            </a:fld>
            <a:r>
              <a:rPr lang="en-US" altLang="zh-CN" smtClean="0"/>
              <a:t>-</a:t>
            </a:r>
            <a:endParaRPr lang="zh-CN" altLang="en-US"/>
          </a:p>
        </p:txBody>
      </p:sp>
      <p:sp>
        <p:nvSpPr>
          <p:cNvPr id="2" name="矩形 1"/>
          <p:cNvSpPr>
            <a:spLocks noChangeAspect="1"/>
          </p:cNvSpPr>
          <p:nvPr/>
        </p:nvSpPr>
        <p:spPr>
          <a:xfrm>
            <a:off x="508000" y="1124744"/>
            <a:ext cx="8128000" cy="5367655"/>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刁德一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刁德一脱斗篷。刁小三接住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参谋长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您坐</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我上回大难不死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才有了今天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我可得好好地谢谢你呀</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阿庆嫂</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那是您本身的造化。哟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您瞧我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净顾了说话了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让您二位这么干坐着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我去泡茶去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进屋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刁德一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司令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这么熟识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是什么人哪</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胡传魁</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你问的是她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想当初老子的队伍才开张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拢共才有十几个人、七八条枪。遇皇军追得我晕头转向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多亏了阿庆嫂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她叫我水缸里面把身藏。她那里提壶续水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面不改色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无事一样。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阿庆嫂提壶拿杯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细心地听着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发现敌人看见了自己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就若无其事地从屋里走出。</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OS" val="Unix 3.10 unknown"/>
  <p:tag name="AS_RELEASE_DATE" val="2017.06.20"/>
  <p:tag name="AS_TITLE" val="Aspose.Slides for Java"/>
  <p:tag name="AS_VERSION" val="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657</Paragraphs>
  <Slides>82</Slides>
  <Notes>52</Notes>
  <TotalTime>0</TotalTime>
  <HiddenSlides>0</HiddenSlides>
  <MMClips>0</MMClips>
  <ScaleCrop>0</ScaleCrop>
  <HeadingPairs>
    <vt:vector baseType="variant" size="4">
      <vt:variant>
        <vt:lpstr>Theme</vt:lpstr>
      </vt:variant>
      <vt:variant>
        <vt:i4>1</vt:i4>
      </vt:variant>
      <vt:variant>
        <vt:lpstr>Slide Titles</vt:lpstr>
      </vt:variant>
      <vt:variant>
        <vt:i4>82</vt:i4>
      </vt:variant>
    </vt:vector>
  </HeadingPairs>
  <TitlesOfParts>
    <vt:vector baseType="lpstr" size="83">
      <vt:lpstr>1_自定义设计方案</vt:lpstr>
      <vt:lpstr>专题四　戏剧阅读</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2020-09-29T11:32:20.819</cp:lastPrinted>
  <dcterms:created xsi:type="dcterms:W3CDTF">2020-09-29T11:32:20Z</dcterms:created>
  <dcterms:modified xsi:type="dcterms:W3CDTF">2020-09-29T03:32:26Z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