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4"/>
  </p:notesMasterIdLst>
  <p:sldIdLst>
    <p:sldId id="285" r:id="rId2"/>
    <p:sldId id="292" r:id="rId3"/>
    <p:sldId id="294" r:id="rId4"/>
    <p:sldId id="293" r:id="rId5"/>
    <p:sldId id="286" r:id="rId6"/>
    <p:sldId id="287" r:id="rId7"/>
    <p:sldId id="288" r:id="rId8"/>
    <p:sldId id="262" r:id="rId9"/>
    <p:sldId id="284" r:id="rId10"/>
    <p:sldId id="258" r:id="rId11"/>
    <p:sldId id="259" r:id="rId12"/>
    <p:sldId id="263" r:id="rId13"/>
    <p:sldId id="264" r:id="rId14"/>
    <p:sldId id="265" r:id="rId15"/>
    <p:sldId id="289" r:id="rId16"/>
    <p:sldId id="267" r:id="rId17"/>
    <p:sldId id="268" r:id="rId18"/>
    <p:sldId id="291" r:id="rId19"/>
    <p:sldId id="269" r:id="rId20"/>
    <p:sldId id="290" r:id="rId21"/>
    <p:sldId id="278" r:id="rId22"/>
    <p:sldId id="274" r:id="rId23"/>
    <p:sldId id="279" r:id="rId24"/>
    <p:sldId id="272" r:id="rId25"/>
    <p:sldId id="273" r:id="rId26"/>
    <p:sldId id="281" r:id="rId27"/>
    <p:sldId id="280" r:id="rId28"/>
    <p:sldId id="282" r:id="rId29"/>
    <p:sldId id="283" r:id="rId30"/>
    <p:sldId id="271" r:id="rId31"/>
    <p:sldId id="275" r:id="rId32"/>
    <p:sldId id="276" r:id="rId33"/>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0599" autoAdjust="0"/>
  </p:normalViewPr>
  <p:slideViewPr>
    <p:cSldViewPr>
      <p:cViewPr varScale="1">
        <p:scale>
          <a:sx n="103" d="100"/>
          <a:sy n="103" d="100"/>
        </p:scale>
        <p:origin x="-1854" y="-8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BD4BEC0-D7B3-4B6E-A062-AA94C8CAA408}" type="datetimeFigureOut">
              <a:rPr lang="zh-CN" altLang="en-US" smtClean="0"/>
              <a:pPr/>
              <a:t>2017-12-01</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A40E0CD-02F0-47E6-AAC2-52815D48A399}"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r>
              <a:rPr lang="en-US" altLang="zh-CN" smtClean="0"/>
              <a:t>2017-11-28</a:t>
            </a:r>
            <a:endParaRPr lang="zh-CN" altLang="en-US"/>
          </a:p>
        </p:txBody>
      </p:sp>
      <p:sp>
        <p:nvSpPr>
          <p:cNvPr id="5" name="页脚占位符 4"/>
          <p:cNvSpPr>
            <a:spLocks noGrp="1"/>
          </p:cNvSpPr>
          <p:nvPr>
            <p:ph type="ftr" sz="quarter" idx="11"/>
          </p:nvPr>
        </p:nvSpPr>
        <p:spPr/>
        <p:txBody>
          <a:bodyPr/>
          <a:lstStyle/>
          <a:p>
            <a:r>
              <a:rPr lang="zh-CN" altLang="en-US" smtClean="0"/>
              <a:t>舞阳县一高   张奇航</a:t>
            </a:r>
            <a:endParaRPr lang="zh-CN" altLang="en-US"/>
          </a:p>
        </p:txBody>
      </p:sp>
      <p:sp>
        <p:nvSpPr>
          <p:cNvPr id="6" name="灯片编号占位符 5"/>
          <p:cNvSpPr>
            <a:spLocks noGrp="1"/>
          </p:cNvSpPr>
          <p:nvPr>
            <p:ph type="sldNum" sz="quarter" idx="12"/>
          </p:nvPr>
        </p:nvSpPr>
        <p:spPr/>
        <p:txBody>
          <a:bodyPr/>
          <a:lstStyle/>
          <a:p>
            <a:fld id="{519783C3-AE96-4081-9C07-72374239940F}"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r>
              <a:rPr lang="en-US" altLang="zh-CN" smtClean="0"/>
              <a:t>2017-11-28</a:t>
            </a:r>
            <a:endParaRPr lang="zh-CN" altLang="en-US"/>
          </a:p>
        </p:txBody>
      </p:sp>
      <p:sp>
        <p:nvSpPr>
          <p:cNvPr id="5" name="页脚占位符 4"/>
          <p:cNvSpPr>
            <a:spLocks noGrp="1"/>
          </p:cNvSpPr>
          <p:nvPr>
            <p:ph type="ftr" sz="quarter" idx="11"/>
          </p:nvPr>
        </p:nvSpPr>
        <p:spPr/>
        <p:txBody>
          <a:bodyPr/>
          <a:lstStyle/>
          <a:p>
            <a:r>
              <a:rPr lang="zh-CN" altLang="en-US" smtClean="0"/>
              <a:t>舞阳县一高   张奇航</a:t>
            </a:r>
            <a:endParaRPr lang="zh-CN" altLang="en-US"/>
          </a:p>
        </p:txBody>
      </p:sp>
      <p:sp>
        <p:nvSpPr>
          <p:cNvPr id="6" name="灯片编号占位符 5"/>
          <p:cNvSpPr>
            <a:spLocks noGrp="1"/>
          </p:cNvSpPr>
          <p:nvPr>
            <p:ph type="sldNum" sz="quarter" idx="12"/>
          </p:nvPr>
        </p:nvSpPr>
        <p:spPr/>
        <p:txBody>
          <a:bodyPr/>
          <a:lstStyle/>
          <a:p>
            <a:fld id="{519783C3-AE96-4081-9C07-72374239940F}"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r>
              <a:rPr lang="en-US" altLang="zh-CN" smtClean="0"/>
              <a:t>2017-11-28</a:t>
            </a:r>
            <a:endParaRPr lang="zh-CN" altLang="en-US"/>
          </a:p>
        </p:txBody>
      </p:sp>
      <p:sp>
        <p:nvSpPr>
          <p:cNvPr id="5" name="页脚占位符 4"/>
          <p:cNvSpPr>
            <a:spLocks noGrp="1"/>
          </p:cNvSpPr>
          <p:nvPr>
            <p:ph type="ftr" sz="quarter" idx="11"/>
          </p:nvPr>
        </p:nvSpPr>
        <p:spPr/>
        <p:txBody>
          <a:bodyPr/>
          <a:lstStyle/>
          <a:p>
            <a:r>
              <a:rPr lang="zh-CN" altLang="en-US" smtClean="0"/>
              <a:t>舞阳县一高   张奇航</a:t>
            </a:r>
            <a:endParaRPr lang="zh-CN" altLang="en-US"/>
          </a:p>
        </p:txBody>
      </p:sp>
      <p:sp>
        <p:nvSpPr>
          <p:cNvPr id="6" name="灯片编号占位符 5"/>
          <p:cNvSpPr>
            <a:spLocks noGrp="1"/>
          </p:cNvSpPr>
          <p:nvPr>
            <p:ph type="sldNum" sz="quarter" idx="12"/>
          </p:nvPr>
        </p:nvSpPr>
        <p:spPr/>
        <p:txBody>
          <a:bodyPr/>
          <a:lstStyle/>
          <a:p>
            <a:fld id="{519783C3-AE96-4081-9C07-72374239940F}"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r>
              <a:rPr lang="en-US" altLang="zh-CN" smtClean="0"/>
              <a:t>2017-11-28</a:t>
            </a:r>
            <a:endParaRPr lang="zh-CN" altLang="en-US"/>
          </a:p>
        </p:txBody>
      </p:sp>
      <p:sp>
        <p:nvSpPr>
          <p:cNvPr id="5" name="页脚占位符 4"/>
          <p:cNvSpPr>
            <a:spLocks noGrp="1"/>
          </p:cNvSpPr>
          <p:nvPr>
            <p:ph type="ftr" sz="quarter" idx="11"/>
          </p:nvPr>
        </p:nvSpPr>
        <p:spPr/>
        <p:txBody>
          <a:bodyPr/>
          <a:lstStyle/>
          <a:p>
            <a:r>
              <a:rPr lang="zh-CN" altLang="en-US" smtClean="0"/>
              <a:t>舞阳县一高   张奇航</a:t>
            </a:r>
            <a:endParaRPr lang="zh-CN" altLang="en-US"/>
          </a:p>
        </p:txBody>
      </p:sp>
      <p:sp>
        <p:nvSpPr>
          <p:cNvPr id="6" name="灯片编号占位符 5"/>
          <p:cNvSpPr>
            <a:spLocks noGrp="1"/>
          </p:cNvSpPr>
          <p:nvPr>
            <p:ph type="sldNum" sz="quarter" idx="12"/>
          </p:nvPr>
        </p:nvSpPr>
        <p:spPr/>
        <p:txBody>
          <a:bodyPr/>
          <a:lstStyle/>
          <a:p>
            <a:fld id="{519783C3-AE96-4081-9C07-72374239940F}"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r>
              <a:rPr lang="en-US" altLang="zh-CN" smtClean="0"/>
              <a:t>2017-11-28</a:t>
            </a:r>
            <a:endParaRPr lang="zh-CN" altLang="en-US"/>
          </a:p>
        </p:txBody>
      </p:sp>
      <p:sp>
        <p:nvSpPr>
          <p:cNvPr id="5" name="页脚占位符 4"/>
          <p:cNvSpPr>
            <a:spLocks noGrp="1"/>
          </p:cNvSpPr>
          <p:nvPr>
            <p:ph type="ftr" sz="quarter" idx="11"/>
          </p:nvPr>
        </p:nvSpPr>
        <p:spPr/>
        <p:txBody>
          <a:bodyPr/>
          <a:lstStyle/>
          <a:p>
            <a:r>
              <a:rPr lang="zh-CN" altLang="en-US" smtClean="0"/>
              <a:t>舞阳县一高   张奇航</a:t>
            </a:r>
            <a:endParaRPr lang="zh-CN" altLang="en-US"/>
          </a:p>
        </p:txBody>
      </p:sp>
      <p:sp>
        <p:nvSpPr>
          <p:cNvPr id="6" name="灯片编号占位符 5"/>
          <p:cNvSpPr>
            <a:spLocks noGrp="1"/>
          </p:cNvSpPr>
          <p:nvPr>
            <p:ph type="sldNum" sz="quarter" idx="12"/>
          </p:nvPr>
        </p:nvSpPr>
        <p:spPr/>
        <p:txBody>
          <a:bodyPr/>
          <a:lstStyle/>
          <a:p>
            <a:fld id="{519783C3-AE96-4081-9C07-72374239940F}"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r>
              <a:rPr lang="en-US" altLang="zh-CN" smtClean="0"/>
              <a:t>2017-11-28</a:t>
            </a:r>
            <a:endParaRPr lang="zh-CN" altLang="en-US"/>
          </a:p>
        </p:txBody>
      </p:sp>
      <p:sp>
        <p:nvSpPr>
          <p:cNvPr id="6" name="页脚占位符 5"/>
          <p:cNvSpPr>
            <a:spLocks noGrp="1"/>
          </p:cNvSpPr>
          <p:nvPr>
            <p:ph type="ftr" sz="quarter" idx="11"/>
          </p:nvPr>
        </p:nvSpPr>
        <p:spPr/>
        <p:txBody>
          <a:bodyPr/>
          <a:lstStyle/>
          <a:p>
            <a:r>
              <a:rPr lang="zh-CN" altLang="en-US" smtClean="0"/>
              <a:t>舞阳县一高   张奇航</a:t>
            </a:r>
            <a:endParaRPr lang="zh-CN" altLang="en-US"/>
          </a:p>
        </p:txBody>
      </p:sp>
      <p:sp>
        <p:nvSpPr>
          <p:cNvPr id="7" name="灯片编号占位符 6"/>
          <p:cNvSpPr>
            <a:spLocks noGrp="1"/>
          </p:cNvSpPr>
          <p:nvPr>
            <p:ph type="sldNum" sz="quarter" idx="12"/>
          </p:nvPr>
        </p:nvSpPr>
        <p:spPr/>
        <p:txBody>
          <a:bodyPr/>
          <a:lstStyle/>
          <a:p>
            <a:fld id="{519783C3-AE96-4081-9C07-72374239940F}"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r>
              <a:rPr lang="en-US" altLang="zh-CN" smtClean="0"/>
              <a:t>2017-11-28</a:t>
            </a:r>
            <a:endParaRPr lang="zh-CN" altLang="en-US"/>
          </a:p>
        </p:txBody>
      </p:sp>
      <p:sp>
        <p:nvSpPr>
          <p:cNvPr id="8" name="页脚占位符 7"/>
          <p:cNvSpPr>
            <a:spLocks noGrp="1"/>
          </p:cNvSpPr>
          <p:nvPr>
            <p:ph type="ftr" sz="quarter" idx="11"/>
          </p:nvPr>
        </p:nvSpPr>
        <p:spPr/>
        <p:txBody>
          <a:bodyPr/>
          <a:lstStyle/>
          <a:p>
            <a:r>
              <a:rPr lang="zh-CN" altLang="en-US" smtClean="0"/>
              <a:t>舞阳县一高   张奇航</a:t>
            </a:r>
            <a:endParaRPr lang="zh-CN" altLang="en-US"/>
          </a:p>
        </p:txBody>
      </p:sp>
      <p:sp>
        <p:nvSpPr>
          <p:cNvPr id="9" name="灯片编号占位符 8"/>
          <p:cNvSpPr>
            <a:spLocks noGrp="1"/>
          </p:cNvSpPr>
          <p:nvPr>
            <p:ph type="sldNum" sz="quarter" idx="12"/>
          </p:nvPr>
        </p:nvSpPr>
        <p:spPr/>
        <p:txBody>
          <a:bodyPr/>
          <a:lstStyle/>
          <a:p>
            <a:fld id="{519783C3-AE96-4081-9C07-72374239940F}"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r>
              <a:rPr lang="en-US" altLang="zh-CN" smtClean="0"/>
              <a:t>2017-11-28</a:t>
            </a:r>
            <a:endParaRPr lang="zh-CN" altLang="en-US"/>
          </a:p>
        </p:txBody>
      </p:sp>
      <p:sp>
        <p:nvSpPr>
          <p:cNvPr id="4" name="页脚占位符 3"/>
          <p:cNvSpPr>
            <a:spLocks noGrp="1"/>
          </p:cNvSpPr>
          <p:nvPr>
            <p:ph type="ftr" sz="quarter" idx="11"/>
          </p:nvPr>
        </p:nvSpPr>
        <p:spPr/>
        <p:txBody>
          <a:bodyPr/>
          <a:lstStyle/>
          <a:p>
            <a:r>
              <a:rPr lang="zh-CN" altLang="en-US" smtClean="0"/>
              <a:t>舞阳县一高   张奇航</a:t>
            </a:r>
            <a:endParaRPr lang="zh-CN" altLang="en-US"/>
          </a:p>
        </p:txBody>
      </p:sp>
      <p:sp>
        <p:nvSpPr>
          <p:cNvPr id="5" name="灯片编号占位符 4"/>
          <p:cNvSpPr>
            <a:spLocks noGrp="1"/>
          </p:cNvSpPr>
          <p:nvPr>
            <p:ph type="sldNum" sz="quarter" idx="12"/>
          </p:nvPr>
        </p:nvSpPr>
        <p:spPr/>
        <p:txBody>
          <a:bodyPr/>
          <a:lstStyle/>
          <a:p>
            <a:fld id="{519783C3-AE96-4081-9C07-72374239940F}"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r>
              <a:rPr lang="en-US" altLang="zh-CN" smtClean="0"/>
              <a:t>2017-11-28</a:t>
            </a:r>
            <a:endParaRPr lang="zh-CN" altLang="en-US"/>
          </a:p>
        </p:txBody>
      </p:sp>
      <p:sp>
        <p:nvSpPr>
          <p:cNvPr id="3" name="页脚占位符 2"/>
          <p:cNvSpPr>
            <a:spLocks noGrp="1"/>
          </p:cNvSpPr>
          <p:nvPr>
            <p:ph type="ftr" sz="quarter" idx="11"/>
          </p:nvPr>
        </p:nvSpPr>
        <p:spPr/>
        <p:txBody>
          <a:bodyPr/>
          <a:lstStyle/>
          <a:p>
            <a:r>
              <a:rPr lang="zh-CN" altLang="en-US" smtClean="0"/>
              <a:t>舞阳县一高   张奇航</a:t>
            </a:r>
            <a:endParaRPr lang="zh-CN" altLang="en-US"/>
          </a:p>
        </p:txBody>
      </p:sp>
      <p:sp>
        <p:nvSpPr>
          <p:cNvPr id="4" name="灯片编号占位符 3"/>
          <p:cNvSpPr>
            <a:spLocks noGrp="1"/>
          </p:cNvSpPr>
          <p:nvPr>
            <p:ph type="sldNum" sz="quarter" idx="12"/>
          </p:nvPr>
        </p:nvSpPr>
        <p:spPr/>
        <p:txBody>
          <a:bodyPr/>
          <a:lstStyle/>
          <a:p>
            <a:fld id="{519783C3-AE96-4081-9C07-72374239940F}"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r>
              <a:rPr lang="en-US" altLang="zh-CN" smtClean="0"/>
              <a:t>2017-11-28</a:t>
            </a:r>
            <a:endParaRPr lang="zh-CN" altLang="en-US"/>
          </a:p>
        </p:txBody>
      </p:sp>
      <p:sp>
        <p:nvSpPr>
          <p:cNvPr id="6" name="页脚占位符 5"/>
          <p:cNvSpPr>
            <a:spLocks noGrp="1"/>
          </p:cNvSpPr>
          <p:nvPr>
            <p:ph type="ftr" sz="quarter" idx="11"/>
          </p:nvPr>
        </p:nvSpPr>
        <p:spPr/>
        <p:txBody>
          <a:bodyPr/>
          <a:lstStyle/>
          <a:p>
            <a:r>
              <a:rPr lang="zh-CN" altLang="en-US" smtClean="0"/>
              <a:t>舞阳县一高   张奇航</a:t>
            </a:r>
            <a:endParaRPr lang="zh-CN" altLang="en-US"/>
          </a:p>
        </p:txBody>
      </p:sp>
      <p:sp>
        <p:nvSpPr>
          <p:cNvPr id="7" name="灯片编号占位符 6"/>
          <p:cNvSpPr>
            <a:spLocks noGrp="1"/>
          </p:cNvSpPr>
          <p:nvPr>
            <p:ph type="sldNum" sz="quarter" idx="12"/>
          </p:nvPr>
        </p:nvSpPr>
        <p:spPr/>
        <p:txBody>
          <a:bodyPr/>
          <a:lstStyle/>
          <a:p>
            <a:fld id="{519783C3-AE96-4081-9C07-72374239940F}"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r>
              <a:rPr lang="en-US" altLang="zh-CN" smtClean="0"/>
              <a:t>2017-11-28</a:t>
            </a:r>
            <a:endParaRPr lang="zh-CN" altLang="en-US"/>
          </a:p>
        </p:txBody>
      </p:sp>
      <p:sp>
        <p:nvSpPr>
          <p:cNvPr id="6" name="页脚占位符 5"/>
          <p:cNvSpPr>
            <a:spLocks noGrp="1"/>
          </p:cNvSpPr>
          <p:nvPr>
            <p:ph type="ftr" sz="quarter" idx="11"/>
          </p:nvPr>
        </p:nvSpPr>
        <p:spPr/>
        <p:txBody>
          <a:bodyPr/>
          <a:lstStyle/>
          <a:p>
            <a:r>
              <a:rPr lang="zh-CN" altLang="en-US" smtClean="0"/>
              <a:t>舞阳县一高   张奇航</a:t>
            </a:r>
            <a:endParaRPr lang="zh-CN" altLang="en-US"/>
          </a:p>
        </p:txBody>
      </p:sp>
      <p:sp>
        <p:nvSpPr>
          <p:cNvPr id="7" name="灯片编号占位符 6"/>
          <p:cNvSpPr>
            <a:spLocks noGrp="1"/>
          </p:cNvSpPr>
          <p:nvPr>
            <p:ph type="sldNum" sz="quarter" idx="12"/>
          </p:nvPr>
        </p:nvSpPr>
        <p:spPr/>
        <p:txBody>
          <a:bodyPr/>
          <a:lstStyle/>
          <a:p>
            <a:fld id="{519783C3-AE96-4081-9C07-72374239940F}"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r>
              <a:rPr lang="en-US" altLang="zh-CN" smtClean="0"/>
              <a:t>2017-11-28</a:t>
            </a:r>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zh-CN" altLang="en-US" smtClean="0"/>
              <a:t>舞阳县一高   张奇航</a:t>
            </a:r>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19783C3-AE96-4081-9C07-72374239940F}"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hyperlink" Target="http://search.cntv.cn/netall/index.shtml?qtext=%E9%BB%84%E5%B8%85" TargetMode="External"/><Relationship Id="rId2" Type="http://schemas.openxmlformats.org/officeDocument/2006/relationships/hyperlink" Target="http://search.cntv.cn/netall/index.shtml?qtext=%E7%89%B9%E7%BA%A6%E8%AF%84%E8%AE%BA%E5%91%98" TargetMode="External"/><Relationship Id="rId1" Type="http://schemas.openxmlformats.org/officeDocument/2006/relationships/slideLayout" Target="../slideLayouts/slideLayout4.xml"/><Relationship Id="rId4" Type="http://schemas.openxmlformats.org/officeDocument/2006/relationships/image" Target="../media/image12.jpe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r>
              <a:rPr lang="en-US" altLang="zh-CN" smtClean="0"/>
              <a:t>2017-11-28</a:t>
            </a:r>
            <a:endParaRPr lang="zh-CN" altLang="en-US"/>
          </a:p>
        </p:txBody>
      </p:sp>
      <p:sp>
        <p:nvSpPr>
          <p:cNvPr id="5" name="页脚占位符 4"/>
          <p:cNvSpPr>
            <a:spLocks noGrp="1"/>
          </p:cNvSpPr>
          <p:nvPr>
            <p:ph type="ftr" sz="quarter" idx="11"/>
          </p:nvPr>
        </p:nvSpPr>
        <p:spPr/>
        <p:txBody>
          <a:bodyPr/>
          <a:lstStyle/>
          <a:p>
            <a:r>
              <a:rPr lang="zh-CN" altLang="en-US" smtClean="0"/>
              <a:t>舞阳县一高   张奇航</a:t>
            </a:r>
            <a:endParaRPr lang="zh-CN" altLang="en-US"/>
          </a:p>
        </p:txBody>
      </p:sp>
      <p:pic>
        <p:nvPicPr>
          <p:cNvPr id="6" name="图片 5" descr="截图01.png"/>
          <p:cNvPicPr>
            <a:picLocks noChangeAspect="1"/>
          </p:cNvPicPr>
          <p:nvPr/>
        </p:nvPicPr>
        <p:blipFill>
          <a:blip r:embed="rId2" cstate="print"/>
          <a:stretch>
            <a:fillRect/>
          </a:stretch>
        </p:blipFill>
        <p:spPr>
          <a:xfrm>
            <a:off x="-1" y="0"/>
            <a:ext cx="9234063" cy="6858000"/>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0" y="188640"/>
            <a:ext cx="9144000" cy="6669360"/>
          </a:xfrm>
        </p:spPr>
        <p:txBody>
          <a:bodyPr>
            <a:normAutofit fontScale="62500" lnSpcReduction="20000"/>
          </a:bodyPr>
          <a:lstStyle/>
          <a:p>
            <a:pPr fontAlgn="b"/>
            <a:r>
              <a:rPr lang="zh-CN" altLang="en-US" dirty="0" smtClean="0"/>
              <a:t>（</a:t>
            </a:r>
            <a:r>
              <a:rPr lang="en-US" altLang="zh-CN" dirty="0" smtClean="0"/>
              <a:t>2016</a:t>
            </a:r>
            <a:r>
              <a:rPr lang="zh-CN" altLang="en-US" dirty="0" smtClean="0"/>
              <a:t>年山东卷）</a:t>
            </a:r>
            <a:r>
              <a:rPr lang="zh-CN" altLang="en-US" dirty="0"/>
              <a:t> 阅读下面材料，根据自己的感悟和联想，写一篇不少于</a:t>
            </a:r>
            <a:r>
              <a:rPr lang="en-US" altLang="zh-CN" dirty="0"/>
              <a:t>800</a:t>
            </a:r>
            <a:r>
              <a:rPr lang="zh-CN" altLang="en-US" dirty="0"/>
              <a:t>字的文章。</a:t>
            </a:r>
          </a:p>
          <a:p>
            <a:pPr fontAlgn="b"/>
            <a:r>
              <a:rPr lang="zh-CN" altLang="en-US" dirty="0"/>
              <a:t> </a:t>
            </a:r>
            <a:r>
              <a:rPr lang="zh-CN" altLang="en-US" dirty="0" smtClean="0"/>
              <a:t>   </a:t>
            </a:r>
            <a:r>
              <a:rPr lang="zh-CN" altLang="en-US" dirty="0" smtClean="0">
                <a:latin typeface="仿宋" pitchFamily="49" charset="-122"/>
                <a:ea typeface="仿宋" pitchFamily="49" charset="-122"/>
              </a:rPr>
              <a:t>行</a:t>
            </a:r>
            <a:r>
              <a:rPr lang="zh-CN" altLang="en-US" dirty="0">
                <a:latin typeface="仿宋" pitchFamily="49" charset="-122"/>
                <a:ea typeface="仿宋" pitchFamily="49" charset="-122"/>
              </a:rPr>
              <a:t>囊已经备好，开始一段新的旅程。路途漫漫，翻检行囊会发现，有的东西很快用到了，有的暂时用不上，有的想用而未曾准备，有的会一直伴随我们走向远</a:t>
            </a:r>
            <a:r>
              <a:rPr lang="zh-CN" altLang="en-US" dirty="0" smtClean="0">
                <a:latin typeface="仿宋" pitchFamily="49" charset="-122"/>
                <a:ea typeface="仿宋" pitchFamily="49" charset="-122"/>
              </a:rPr>
              <a:t>方</a:t>
            </a:r>
            <a:r>
              <a:rPr lang="en-US" altLang="zh-CN" dirty="0" smtClean="0"/>
              <a:t>……</a:t>
            </a:r>
            <a:endParaRPr lang="en-US" altLang="zh-CN" dirty="0" smtClean="0">
              <a:latin typeface="仿宋" pitchFamily="49" charset="-122"/>
              <a:ea typeface="仿宋" pitchFamily="49" charset="-122"/>
            </a:endParaRPr>
          </a:p>
          <a:p>
            <a:pPr fontAlgn="b"/>
            <a:r>
              <a:rPr lang="zh-CN" altLang="en-US" dirty="0" smtClean="0"/>
              <a:t>要求：选准角度，自定立意，自拟标题，不少于</a:t>
            </a:r>
            <a:r>
              <a:rPr lang="en-US" altLang="zh-CN" dirty="0" smtClean="0"/>
              <a:t>800</a:t>
            </a:r>
            <a:r>
              <a:rPr lang="zh-CN" altLang="en-US" dirty="0" smtClean="0"/>
              <a:t>字。</a:t>
            </a:r>
            <a:endParaRPr lang="en-US" altLang="zh-CN" dirty="0" smtClean="0">
              <a:latin typeface="仿宋" pitchFamily="49" charset="-122"/>
              <a:ea typeface="仿宋" pitchFamily="49" charset="-122"/>
            </a:endParaRPr>
          </a:p>
          <a:p>
            <a:pPr algn="ctr" fontAlgn="b"/>
            <a:r>
              <a:rPr lang="zh-CN" altLang="en-US" b="1" dirty="0" smtClean="0"/>
              <a:t>轻</a:t>
            </a:r>
            <a:r>
              <a:rPr lang="zh-CN" altLang="en-US" b="1" dirty="0"/>
              <a:t>装上路路自宽</a:t>
            </a:r>
          </a:p>
          <a:p>
            <a:r>
              <a:rPr lang="zh-CN" altLang="en-US" dirty="0"/>
              <a:t>                                                             辽师附中 王菁滢</a:t>
            </a:r>
          </a:p>
          <a:p>
            <a:r>
              <a:rPr lang="zh-CN" altLang="en-US" dirty="0"/>
              <a:t>        人生路上，无论你规划得多么精妙，行囊中总有一些你用不到的东西，如果不能及时舍弃，便会成为你前进路上的羁绊，使你疲惫不堪。因此，学会舍弃，轻装上路，方能让我们的路越走越宽。</a:t>
            </a:r>
          </a:p>
          <a:p>
            <a:r>
              <a:rPr lang="zh-CN" altLang="en-US" dirty="0"/>
              <a:t>        我相信有经验的背包客绝不会在行囊中装上华贵的首饰，或是穿着顶级的名牌去登山。因为他们知道，若只为炫耀而平添负累是不值的。他们怀着一颗无比澄明的心，在行囊里装上真正“有用”之物而轻装简行</a:t>
            </a:r>
            <a:r>
              <a:rPr lang="en-US" altLang="zh-CN" dirty="0"/>
              <a:t>——</a:t>
            </a:r>
            <a:r>
              <a:rPr lang="zh-CN" altLang="en-US" dirty="0"/>
              <a:t>只因这样才得以使泥泞、荆棘在他们心中化为欢愉的坦途。</a:t>
            </a:r>
          </a:p>
          <a:p>
            <a:pPr fontAlgn="b"/>
            <a:r>
              <a:rPr lang="zh-CN" altLang="en-US" dirty="0" smtClean="0"/>
              <a:t>        </a:t>
            </a:r>
            <a:r>
              <a:rPr lang="zh-CN" altLang="en-US" dirty="0" smtClean="0">
                <a:solidFill>
                  <a:srgbClr val="FF0000"/>
                </a:solidFill>
              </a:rPr>
              <a:t>轻</a:t>
            </a:r>
            <a:r>
              <a:rPr lang="zh-CN" altLang="en-US" dirty="0">
                <a:solidFill>
                  <a:srgbClr val="FF0000"/>
                </a:solidFill>
              </a:rPr>
              <a:t>装简行有如林徽因者</a:t>
            </a:r>
            <a:r>
              <a:rPr lang="en-US" altLang="zh-CN" dirty="0"/>
              <a:t>——</a:t>
            </a:r>
            <a:r>
              <a:rPr lang="zh-CN" altLang="en-US" dirty="0"/>
              <a:t>她是“万古人间的四月天”，一位常愿着一身素衣的“民国才女”。纵有“一身诗意千寻瀑”之才气，仍不愿将生命献给更易招来名利的诗作家身份。她挟一颗澄明之心，她将一生贡献给了祖国的建筑事业。在她事业的路上，她放下了名利场上的争逐，清点行囊中不必要的东西，同其夫梁思成二人在全中国都在高呼着“多快好省，利争上游”之际，逆流而上保护着中国古建筑。倘若她被世俗沉重的行囊压垮压倒，中国就将缺少一颗璀璨的明珠，也正是因为她适应了自己行囊的重量，把握好自己行囊的平衡，才会取得辉煌。林徽因轻装简行，生命之路亦宽了。</a:t>
            </a:r>
          </a:p>
          <a:p>
            <a:pPr fontAlgn="b"/>
            <a:endParaRPr lang="zh-CN" altLang="en-US" dirty="0"/>
          </a:p>
        </p:txBody>
      </p:sp>
      <p:sp>
        <p:nvSpPr>
          <p:cNvPr id="4" name="日期占位符 3"/>
          <p:cNvSpPr>
            <a:spLocks noGrp="1"/>
          </p:cNvSpPr>
          <p:nvPr>
            <p:ph type="dt" sz="half" idx="10"/>
          </p:nvPr>
        </p:nvSpPr>
        <p:spPr/>
        <p:txBody>
          <a:bodyPr/>
          <a:lstStyle/>
          <a:p>
            <a:r>
              <a:rPr lang="zh-CN" altLang="en-US" dirty="0" smtClean="0"/>
              <a:t>制作时间</a:t>
            </a:r>
            <a:r>
              <a:rPr lang="en-US" altLang="zh-CN" dirty="0" smtClean="0"/>
              <a:t>2017-11-28</a:t>
            </a:r>
            <a:endParaRPr lang="zh-CN" altLang="en-US" dirty="0"/>
          </a:p>
        </p:txBody>
      </p:sp>
      <p:sp>
        <p:nvSpPr>
          <p:cNvPr id="5" name="页脚占位符 4"/>
          <p:cNvSpPr>
            <a:spLocks noGrp="1"/>
          </p:cNvSpPr>
          <p:nvPr>
            <p:ph type="ftr" sz="quarter" idx="11"/>
          </p:nvPr>
        </p:nvSpPr>
        <p:spPr/>
        <p:txBody>
          <a:bodyPr/>
          <a:lstStyle/>
          <a:p>
            <a:r>
              <a:rPr lang="zh-CN" altLang="en-US" smtClean="0"/>
              <a:t>舞阳县一高   张奇航</a:t>
            </a:r>
            <a:endParaRPr lang="zh-CN" altLang="en-US"/>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0" y="260648"/>
            <a:ext cx="9144000" cy="6336704"/>
          </a:xfrm>
        </p:spPr>
        <p:txBody>
          <a:bodyPr>
            <a:normAutofit fontScale="70000" lnSpcReduction="20000"/>
          </a:bodyPr>
          <a:lstStyle/>
          <a:p>
            <a:pPr fontAlgn="b"/>
            <a:r>
              <a:rPr lang="zh-CN" altLang="en-US" dirty="0" smtClean="0">
                <a:solidFill>
                  <a:srgbClr val="FF0000"/>
                </a:solidFill>
              </a:rPr>
              <a:t>           轻装简行有如杨绛者</a:t>
            </a:r>
            <a:r>
              <a:rPr lang="en-US" altLang="zh-CN" dirty="0" smtClean="0"/>
              <a:t>——</a:t>
            </a:r>
            <a:r>
              <a:rPr lang="zh-CN" altLang="en-US" dirty="0" smtClean="0"/>
              <a:t>刚刚去世的一代大家杨绛先生活了</a:t>
            </a:r>
            <a:r>
              <a:rPr lang="en-US" altLang="zh-CN" dirty="0" smtClean="0"/>
              <a:t>105</a:t>
            </a:r>
            <a:r>
              <a:rPr lang="zh-CN" altLang="en-US" dirty="0" smtClean="0"/>
              <a:t>岁，可谓人生路途中的踏远者。我们不禁要问，在她的人生行囊中究竟装了什么样特有“用具”，才支撑她丰实走过一个世纪的沧桑？“我和谁都不争，和谁争我都不屑；我爱大自然，其次就是艺术；我双手烤着生命之火取暖</a:t>
            </a:r>
            <a:r>
              <a:rPr lang="en-US" altLang="zh-CN" dirty="0" smtClean="0"/>
              <a:t>……” </a:t>
            </a:r>
            <a:r>
              <a:rPr lang="zh-CN" altLang="en-US" dirty="0" smtClean="0"/>
              <a:t>英国诗人兰德这首著名的诗，就是杨绛先生在遭受女儿病逝、丈夫先她而去的人生最黑暗煎熬时的精神支柱，她的一生，只和亲人相依，同艺术作伴，与自然相亲</a:t>
            </a:r>
            <a:r>
              <a:rPr lang="en-US" altLang="zh-CN" dirty="0" smtClean="0"/>
              <a:t>……</a:t>
            </a:r>
            <a:r>
              <a:rPr lang="zh-CN" altLang="en-US" dirty="0" smtClean="0"/>
              <a:t>如此，杨绛先生在她百年的人生路上，不断清点那些多余的赘物，轻装简行，她才走出了一条芬芳载途的五彩花径。</a:t>
            </a:r>
          </a:p>
          <a:p>
            <a:r>
              <a:rPr lang="zh-CN" altLang="en-US" dirty="0" smtClean="0"/>
              <a:t> 可反观当下，社会中“奢华人”渐多而“简明人”渐少了。那些“奢华人”，他们天真地以为在人生旅途的行囊中装上沉重而华贵的奢侈品，而赢得人们一时的艳羡就是真正意义上的满足。于是，他们一天天变得愈加贪婪、大胆，最终，他们被太重的负累压倒，呼吸困难，最后人仰马翻。而为数不多的“简明人”，他们是幸福的</a:t>
            </a:r>
            <a:r>
              <a:rPr lang="en-US" altLang="zh-CN" dirty="0" smtClean="0"/>
              <a:t>——</a:t>
            </a:r>
            <a:r>
              <a:rPr lang="zh-CN" altLang="en-US" dirty="0" smtClean="0"/>
              <a:t>在漫漫长路上，他们少了些负累、羁绊，轻装上阵，于是，他们“阅尽人间春色”，最终，他们才获得了平静而丰盈的人生。</a:t>
            </a:r>
          </a:p>
          <a:p>
            <a:pPr fontAlgn="b"/>
            <a:r>
              <a:rPr lang="zh-CN" altLang="en-US" dirty="0" smtClean="0"/>
              <a:t> “我们难道不能在名缰利锁中做一个脱巾独步的逸士？在仓皇岁月中扬鞭，做一个誓死无悔的轻骑！”简媜如是说。是的，人生之旅中，我们应舍弃那些多余的负累羁绊，如此，我们的旅途，无论是杨柳依依还是雨雪霏霏，你都会走得轻松坦然</a:t>
            </a:r>
            <a:r>
              <a:rPr lang="en-US" altLang="zh-CN" dirty="0" smtClean="0"/>
              <a:t>……   </a:t>
            </a:r>
            <a:endParaRPr lang="zh-CN" altLang="en-US" dirty="0" smtClean="0"/>
          </a:p>
          <a:p>
            <a:r>
              <a:rPr lang="zh-CN" altLang="en-US" dirty="0" smtClean="0"/>
              <a:t/>
            </a:r>
            <a:br>
              <a:rPr lang="zh-CN" altLang="en-US" dirty="0" smtClean="0"/>
            </a:br>
            <a:endParaRPr lang="zh-CN" altLang="en-US" dirty="0"/>
          </a:p>
        </p:txBody>
      </p:sp>
      <p:sp>
        <p:nvSpPr>
          <p:cNvPr id="4" name="日期占位符 3"/>
          <p:cNvSpPr>
            <a:spLocks noGrp="1"/>
          </p:cNvSpPr>
          <p:nvPr>
            <p:ph type="dt" sz="half" idx="10"/>
          </p:nvPr>
        </p:nvSpPr>
        <p:spPr/>
        <p:txBody>
          <a:bodyPr/>
          <a:lstStyle/>
          <a:p>
            <a:r>
              <a:rPr lang="zh-CN" altLang="en-US" dirty="0" smtClean="0"/>
              <a:t>制作时间</a:t>
            </a:r>
            <a:r>
              <a:rPr lang="en-US" altLang="zh-CN" dirty="0" smtClean="0"/>
              <a:t>2017-11-28</a:t>
            </a:r>
            <a:endParaRPr lang="zh-CN" altLang="en-US" dirty="0"/>
          </a:p>
        </p:txBody>
      </p:sp>
      <p:sp>
        <p:nvSpPr>
          <p:cNvPr id="5" name="页脚占位符 4"/>
          <p:cNvSpPr>
            <a:spLocks noGrp="1"/>
          </p:cNvSpPr>
          <p:nvPr>
            <p:ph type="ftr" sz="quarter" idx="11"/>
          </p:nvPr>
        </p:nvSpPr>
        <p:spPr/>
        <p:txBody>
          <a:bodyPr/>
          <a:lstStyle/>
          <a:p>
            <a:r>
              <a:rPr lang="zh-CN" altLang="en-US" smtClean="0"/>
              <a:t>舞阳县一高   张奇航</a:t>
            </a:r>
            <a:endParaRPr lang="zh-CN" altLang="en-US"/>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dirty="0" smtClean="0"/>
              <a:t>从上面</a:t>
            </a:r>
            <a:r>
              <a:rPr lang="en-US" altLang="zh-CN" dirty="0" smtClean="0"/>
              <a:t>《</a:t>
            </a:r>
            <a:r>
              <a:rPr lang="zh-CN" altLang="en-US" dirty="0" smtClean="0"/>
              <a:t>登临</a:t>
            </a:r>
            <a:r>
              <a:rPr lang="en-US" altLang="zh-CN" dirty="0" smtClean="0"/>
              <a:t>》</a:t>
            </a:r>
            <a:r>
              <a:rPr lang="zh-CN" altLang="en-US" dirty="0" smtClean="0"/>
              <a:t>与</a:t>
            </a:r>
            <a:r>
              <a:rPr lang="en-US" altLang="zh-CN" dirty="0" smtClean="0"/>
              <a:t>《</a:t>
            </a:r>
            <a:r>
              <a:rPr lang="zh-CN" altLang="en-US" b="1" dirty="0" smtClean="0"/>
              <a:t>轻装上路路自宽</a:t>
            </a:r>
            <a:r>
              <a:rPr lang="en-US" altLang="zh-CN" dirty="0" smtClean="0"/>
              <a:t>》</a:t>
            </a:r>
            <a:endParaRPr lang="zh-CN" altLang="en-US" b="1" dirty="0" smtClean="0"/>
          </a:p>
          <a:p>
            <a:r>
              <a:rPr lang="zh-CN" altLang="zh-CN" dirty="0" smtClean="0"/>
              <a:t>可</a:t>
            </a:r>
            <a:r>
              <a:rPr lang="zh-CN" altLang="zh-CN" dirty="0"/>
              <a:t>以看到，传统的材料作文中</a:t>
            </a:r>
            <a:r>
              <a:rPr lang="zh-CN" altLang="zh-CN" dirty="0" smtClean="0"/>
              <a:t>，</a:t>
            </a:r>
            <a:r>
              <a:rPr lang="zh-CN" altLang="en-US" dirty="0" smtClean="0"/>
              <a:t>是从材料总结出一个哲理（即作文立意），然后便可以撇开材料，从哲理说开去，文章主体部分</a:t>
            </a:r>
            <a:r>
              <a:rPr lang="zh-CN" altLang="zh-CN" dirty="0" smtClean="0"/>
              <a:t>充</a:t>
            </a:r>
            <a:r>
              <a:rPr lang="zh-CN" altLang="zh-CN" dirty="0"/>
              <a:t>斥的是各种事例、名人名言、书袋子，似乎只要背熟了故事和名言，稍加组合，便可成为一篇佳作，议论的味道已</a:t>
            </a:r>
            <a:r>
              <a:rPr lang="zh-CN" altLang="zh-CN" dirty="0" smtClean="0"/>
              <a:t>经</a:t>
            </a:r>
            <a:r>
              <a:rPr lang="zh-CN" altLang="en-US" dirty="0" smtClean="0"/>
              <a:t>很</a:t>
            </a:r>
            <a:r>
              <a:rPr lang="zh-CN" altLang="zh-CN" dirty="0" smtClean="0"/>
              <a:t>淡了</a:t>
            </a:r>
            <a:r>
              <a:rPr lang="zh-CN" altLang="zh-CN" dirty="0"/>
              <a:t>。</a:t>
            </a:r>
          </a:p>
          <a:p>
            <a:endParaRPr lang="zh-CN" altLang="en-US" dirty="0"/>
          </a:p>
        </p:txBody>
      </p:sp>
      <p:sp>
        <p:nvSpPr>
          <p:cNvPr id="4" name="日期占位符 3"/>
          <p:cNvSpPr>
            <a:spLocks noGrp="1"/>
          </p:cNvSpPr>
          <p:nvPr>
            <p:ph type="dt" sz="half" idx="10"/>
          </p:nvPr>
        </p:nvSpPr>
        <p:spPr/>
        <p:txBody>
          <a:bodyPr/>
          <a:lstStyle/>
          <a:p>
            <a:r>
              <a:rPr lang="en-US" altLang="zh-CN" smtClean="0"/>
              <a:t>2017-11-28</a:t>
            </a:r>
            <a:endParaRPr lang="zh-CN" altLang="en-US"/>
          </a:p>
        </p:txBody>
      </p:sp>
      <p:sp>
        <p:nvSpPr>
          <p:cNvPr id="5" name="页脚占位符 4"/>
          <p:cNvSpPr>
            <a:spLocks noGrp="1"/>
          </p:cNvSpPr>
          <p:nvPr>
            <p:ph type="ftr" sz="quarter" idx="11"/>
          </p:nvPr>
        </p:nvSpPr>
        <p:spPr/>
        <p:txBody>
          <a:bodyPr/>
          <a:lstStyle/>
          <a:p>
            <a:r>
              <a:rPr lang="zh-CN" altLang="en-US" smtClean="0"/>
              <a:t>舞阳县一高   张奇航</a:t>
            </a:r>
            <a:endParaRPr lang="zh-CN" altLang="en-US"/>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zh-CN" dirty="0"/>
              <a:t>任务驱动型作文最重要的是就事论事，时刻围绕材料给的时事写。全文适当地用上一句名人名言是锦上添花，联想到社会事实进行一两句话的外延也无伤大雅。但多了，难免成为四不像作文。</a:t>
            </a:r>
            <a:endParaRPr lang="zh-CN" altLang="en-US" dirty="0"/>
          </a:p>
        </p:txBody>
      </p:sp>
      <p:sp>
        <p:nvSpPr>
          <p:cNvPr id="4" name="日期占位符 3"/>
          <p:cNvSpPr>
            <a:spLocks noGrp="1"/>
          </p:cNvSpPr>
          <p:nvPr>
            <p:ph type="dt" sz="half" idx="10"/>
          </p:nvPr>
        </p:nvSpPr>
        <p:spPr/>
        <p:txBody>
          <a:bodyPr/>
          <a:lstStyle/>
          <a:p>
            <a:r>
              <a:rPr lang="en-US" altLang="zh-CN" smtClean="0"/>
              <a:t>2017-11-28</a:t>
            </a:r>
            <a:endParaRPr lang="zh-CN" altLang="en-US"/>
          </a:p>
        </p:txBody>
      </p:sp>
      <p:sp>
        <p:nvSpPr>
          <p:cNvPr id="5" name="页脚占位符 4"/>
          <p:cNvSpPr>
            <a:spLocks noGrp="1"/>
          </p:cNvSpPr>
          <p:nvPr>
            <p:ph type="ftr" sz="quarter" idx="11"/>
          </p:nvPr>
        </p:nvSpPr>
        <p:spPr/>
        <p:txBody>
          <a:bodyPr/>
          <a:lstStyle/>
          <a:p>
            <a:r>
              <a:rPr lang="zh-CN" altLang="en-US" smtClean="0"/>
              <a:t>舞阳县一高   张奇航</a:t>
            </a:r>
            <a:endParaRPr lang="zh-CN" altLang="en-US"/>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520" y="188641"/>
            <a:ext cx="8435280" cy="4464496"/>
          </a:xfrm>
        </p:spPr>
        <p:txBody>
          <a:bodyPr>
            <a:normAutofit/>
          </a:bodyPr>
          <a:lstStyle/>
          <a:p>
            <a:r>
              <a:rPr lang="zh-CN" altLang="zh-CN" sz="2600" dirty="0">
                <a:latin typeface="仿宋" pitchFamily="49" charset="-122"/>
                <a:ea typeface="仿宋" pitchFamily="49" charset="-122"/>
              </a:rPr>
              <a:t>在上海地铁上，一男子因随地吐痰遭到指责后，竟不停地用污言秽语和指责他的乘客对骂，一黑衣壮汉忍不住，拨开人群走到</a:t>
            </a:r>
            <a:r>
              <a:rPr lang="en-US" altLang="zh-CN" sz="2600" dirty="0">
                <a:latin typeface="仿宋" pitchFamily="49" charset="-122"/>
                <a:ea typeface="仿宋" pitchFamily="49" charset="-122"/>
              </a:rPr>
              <a:t>“</a:t>
            </a:r>
            <a:r>
              <a:rPr lang="zh-CN" altLang="zh-CN" sz="2600" dirty="0">
                <a:latin typeface="仿宋" pitchFamily="49" charset="-122"/>
                <a:ea typeface="仿宋" pitchFamily="49" charset="-122"/>
              </a:rPr>
              <a:t>吐痰男</a:t>
            </a:r>
            <a:r>
              <a:rPr lang="en-US" altLang="zh-CN" sz="2600" dirty="0">
                <a:latin typeface="仿宋" pitchFamily="49" charset="-122"/>
                <a:ea typeface="仿宋" pitchFamily="49" charset="-122"/>
              </a:rPr>
              <a:t>”</a:t>
            </a:r>
            <a:r>
              <a:rPr lang="zh-CN" altLang="zh-CN" sz="2600" dirty="0">
                <a:latin typeface="仿宋" pitchFamily="49" charset="-122"/>
                <a:ea typeface="仿宋" pitchFamily="49" charset="-122"/>
              </a:rPr>
              <a:t>跟前踢去一脚，吐痰男顿时安静下来，一语不发，此时，有出来劝架的乘客指责</a:t>
            </a:r>
            <a:r>
              <a:rPr lang="en-US" altLang="zh-CN" sz="2600" dirty="0">
                <a:latin typeface="仿宋" pitchFamily="49" charset="-122"/>
                <a:ea typeface="仿宋" pitchFamily="49" charset="-122"/>
              </a:rPr>
              <a:t>“</a:t>
            </a:r>
            <a:r>
              <a:rPr lang="zh-CN" altLang="zh-CN" sz="2600" dirty="0">
                <a:latin typeface="仿宋" pitchFamily="49" charset="-122"/>
                <a:ea typeface="仿宋" pitchFamily="49" charset="-122"/>
              </a:rPr>
              <a:t>黑衣男</a:t>
            </a:r>
            <a:r>
              <a:rPr lang="en-US" altLang="zh-CN" sz="2600" dirty="0">
                <a:latin typeface="仿宋" pitchFamily="49" charset="-122"/>
                <a:ea typeface="仿宋" pitchFamily="49" charset="-122"/>
              </a:rPr>
              <a:t>”</a:t>
            </a:r>
            <a:r>
              <a:rPr lang="zh-CN" altLang="zh-CN" sz="2600" dirty="0">
                <a:latin typeface="仿宋" pitchFamily="49" charset="-122"/>
                <a:ea typeface="仿宋" pitchFamily="49" charset="-122"/>
              </a:rPr>
              <a:t>：</a:t>
            </a:r>
            <a:r>
              <a:rPr lang="en-US" altLang="zh-CN" sz="2600" dirty="0">
                <a:latin typeface="仿宋" pitchFamily="49" charset="-122"/>
                <a:ea typeface="仿宋" pitchFamily="49" charset="-122"/>
              </a:rPr>
              <a:t>“</a:t>
            </a:r>
            <a:r>
              <a:rPr lang="zh-CN" altLang="zh-CN" sz="2600" dirty="0">
                <a:latin typeface="仿宋" pitchFamily="49" charset="-122"/>
                <a:ea typeface="仿宋" pitchFamily="49" charset="-122"/>
              </a:rPr>
              <a:t>打人是不对的。</a:t>
            </a:r>
            <a:r>
              <a:rPr lang="en-US" altLang="zh-CN" sz="2600" dirty="0">
                <a:latin typeface="仿宋" pitchFamily="49" charset="-122"/>
                <a:ea typeface="仿宋" pitchFamily="49" charset="-122"/>
              </a:rPr>
              <a:t>”</a:t>
            </a:r>
            <a:r>
              <a:rPr lang="zh-CN" altLang="zh-CN" sz="2600" dirty="0">
                <a:latin typeface="仿宋" pitchFamily="49" charset="-122"/>
                <a:ea typeface="仿宋" pitchFamily="49" charset="-122"/>
              </a:rPr>
              <a:t>更多的人则认可黑衣男的做法。这段视频被上传到网络后，引起更大范围、更多角度的讨论。</a:t>
            </a:r>
          </a:p>
          <a:p>
            <a:r>
              <a:rPr lang="zh-CN" altLang="zh-CN" dirty="0"/>
              <a:t>对于以上事情你怎么看？请你就其中某一个或某一群人的表现，表明你的态度，阐述你的看法</a:t>
            </a:r>
            <a:r>
              <a:rPr lang="zh-CN" altLang="zh-CN" dirty="0" smtClean="0"/>
              <a:t>。</a:t>
            </a:r>
            <a:endParaRPr lang="zh-CN" altLang="en-US" dirty="0"/>
          </a:p>
        </p:txBody>
      </p:sp>
      <p:sp>
        <p:nvSpPr>
          <p:cNvPr id="4" name="日期占位符 3"/>
          <p:cNvSpPr>
            <a:spLocks noGrp="1"/>
          </p:cNvSpPr>
          <p:nvPr>
            <p:ph type="dt" sz="half" idx="10"/>
          </p:nvPr>
        </p:nvSpPr>
        <p:spPr/>
        <p:txBody>
          <a:bodyPr/>
          <a:lstStyle/>
          <a:p>
            <a:r>
              <a:rPr lang="en-US" altLang="zh-CN" smtClean="0"/>
              <a:t>2017-11-28</a:t>
            </a:r>
            <a:endParaRPr lang="zh-CN" altLang="en-US"/>
          </a:p>
        </p:txBody>
      </p:sp>
      <p:sp>
        <p:nvSpPr>
          <p:cNvPr id="5" name="页脚占位符 4"/>
          <p:cNvSpPr>
            <a:spLocks noGrp="1"/>
          </p:cNvSpPr>
          <p:nvPr>
            <p:ph type="ftr" sz="quarter" idx="11"/>
          </p:nvPr>
        </p:nvSpPr>
        <p:spPr/>
        <p:txBody>
          <a:bodyPr/>
          <a:lstStyle/>
          <a:p>
            <a:r>
              <a:rPr lang="zh-CN" altLang="en-US" smtClean="0"/>
              <a:t>舞阳县一高   张奇航</a:t>
            </a:r>
            <a:endParaRPr lang="zh-CN" altLang="en-US"/>
          </a:p>
        </p:txBody>
      </p:sp>
      <p:sp>
        <p:nvSpPr>
          <p:cNvPr id="6" name="矩形标注 5"/>
          <p:cNvSpPr/>
          <p:nvPr/>
        </p:nvSpPr>
        <p:spPr>
          <a:xfrm>
            <a:off x="5580112" y="1988840"/>
            <a:ext cx="2736304" cy="936104"/>
          </a:xfrm>
          <a:prstGeom prst="wedgeRectCallout">
            <a:avLst>
              <a:gd name="adj1" fmla="val -111048"/>
              <a:gd name="adj2" fmla="val 95576"/>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zh-CN" altLang="en-US" b="1" dirty="0" smtClean="0"/>
              <a:t>看看作文要求与传统材料文有何不一样的</a:t>
            </a:r>
            <a:endParaRPr lang="zh-CN" altLang="en-US" b="1" dirty="0"/>
          </a:p>
        </p:txBody>
      </p:sp>
      <p:sp>
        <p:nvSpPr>
          <p:cNvPr id="7" name="TextBox 6"/>
          <p:cNvSpPr txBox="1"/>
          <p:nvPr/>
        </p:nvSpPr>
        <p:spPr>
          <a:xfrm>
            <a:off x="611560" y="4653136"/>
            <a:ext cx="8424937" cy="984885"/>
          </a:xfrm>
          <a:prstGeom prst="rect">
            <a:avLst/>
          </a:prstGeom>
          <a:noFill/>
        </p:spPr>
        <p:txBody>
          <a:bodyPr wrap="square" rtlCol="0">
            <a:spAutoFit/>
          </a:bodyPr>
          <a:lstStyle/>
          <a:p>
            <a:r>
              <a:rPr lang="zh-CN" altLang="en-US" sz="2000" dirty="0" smtClean="0"/>
              <a:t>（传统材料文）要求</a:t>
            </a:r>
            <a:r>
              <a:rPr lang="zh-CN" altLang="en-US" sz="2000" dirty="0" smtClean="0">
                <a:solidFill>
                  <a:srgbClr val="FF0000"/>
                </a:solidFill>
              </a:rPr>
              <a:t>选择一个角度构思作文</a:t>
            </a:r>
            <a:r>
              <a:rPr lang="zh-CN" altLang="en-US" sz="2000" dirty="0" smtClean="0"/>
              <a:t>，</a:t>
            </a:r>
            <a:r>
              <a:rPr lang="zh-CN" altLang="en-US" sz="2000" dirty="0" smtClean="0">
                <a:solidFill>
                  <a:srgbClr val="0070C0"/>
                </a:solidFill>
              </a:rPr>
              <a:t>自主确定立意</a:t>
            </a:r>
            <a:r>
              <a:rPr lang="zh-CN" altLang="en-US" sz="2000" dirty="0" smtClean="0"/>
              <a:t>，确定文体，确定标题；</a:t>
            </a:r>
            <a:r>
              <a:rPr lang="zh-CN" altLang="en-US" sz="2000" dirty="0" smtClean="0">
                <a:solidFill>
                  <a:srgbClr val="FF0000"/>
                </a:solidFill>
              </a:rPr>
              <a:t>不要脱离材料内容及含义</a:t>
            </a:r>
            <a:r>
              <a:rPr lang="zh-CN" altLang="en-US" sz="2000" dirty="0" smtClean="0"/>
              <a:t>的范围作文，不要套作，不得抄袭。</a:t>
            </a:r>
            <a:endParaRPr lang="zh-CN" altLang="zh-CN" sz="2000" dirty="0" smtClean="0"/>
          </a:p>
          <a:p>
            <a:endParaRPr lang="zh-CN" altLang="en-US" dirty="0"/>
          </a:p>
        </p:txBody>
      </p:sp>
    </p:spTree>
  </p:cSld>
  <p:clrMapOvr>
    <a:masterClrMapping/>
  </p:clrMapOvr>
  <p:transition>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r>
              <a:rPr lang="en-US" altLang="zh-CN" smtClean="0"/>
              <a:t>2017-11-28</a:t>
            </a:r>
            <a:endParaRPr lang="zh-CN" altLang="en-US"/>
          </a:p>
        </p:txBody>
      </p:sp>
      <p:sp>
        <p:nvSpPr>
          <p:cNvPr id="5" name="页脚占位符 4"/>
          <p:cNvSpPr>
            <a:spLocks noGrp="1"/>
          </p:cNvSpPr>
          <p:nvPr>
            <p:ph type="ftr" sz="quarter" idx="11"/>
          </p:nvPr>
        </p:nvSpPr>
        <p:spPr/>
        <p:txBody>
          <a:bodyPr/>
          <a:lstStyle/>
          <a:p>
            <a:r>
              <a:rPr lang="zh-CN" altLang="en-US" smtClean="0"/>
              <a:t>舞阳县一高   张奇航</a:t>
            </a:r>
            <a:endParaRPr lang="zh-CN" altLang="en-US"/>
          </a:p>
        </p:txBody>
      </p:sp>
      <p:pic>
        <p:nvPicPr>
          <p:cNvPr id="6" name="图片 5" descr="截图05.png"/>
          <p:cNvPicPr>
            <a:picLocks noChangeAspect="1"/>
          </p:cNvPicPr>
          <p:nvPr/>
        </p:nvPicPr>
        <p:blipFill>
          <a:blip r:embed="rId2" cstate="print"/>
          <a:stretch>
            <a:fillRect/>
          </a:stretch>
        </p:blipFill>
        <p:spPr>
          <a:xfrm>
            <a:off x="21536" y="0"/>
            <a:ext cx="9100927" cy="6858000"/>
          </a:xfrm>
          <a:prstGeom prst="rect">
            <a:avLst/>
          </a:prstGeo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zh-CN" b="1" dirty="0" smtClean="0"/>
              <a:t>第二步 阐明大观点</a:t>
            </a:r>
            <a:r>
              <a:rPr lang="zh-CN" altLang="zh-CN" dirty="0" smtClean="0"/>
              <a:t/>
            </a:r>
            <a:br>
              <a:rPr lang="zh-CN" altLang="zh-CN" dirty="0" smtClean="0"/>
            </a:br>
            <a:endParaRPr lang="zh-CN" altLang="en-US" dirty="0"/>
          </a:p>
        </p:txBody>
      </p:sp>
      <p:sp>
        <p:nvSpPr>
          <p:cNvPr id="3" name="内容占位符 2"/>
          <p:cNvSpPr>
            <a:spLocks noGrp="1"/>
          </p:cNvSpPr>
          <p:nvPr>
            <p:ph idx="1"/>
          </p:nvPr>
        </p:nvSpPr>
        <p:spPr/>
        <p:txBody>
          <a:bodyPr>
            <a:normAutofit fontScale="70000" lnSpcReduction="20000"/>
          </a:bodyPr>
          <a:lstStyle/>
          <a:p>
            <a:r>
              <a:rPr lang="zh-CN" altLang="zh-CN" dirty="0" smtClean="0"/>
              <a:t>所</a:t>
            </a:r>
            <a:r>
              <a:rPr lang="zh-CN" altLang="zh-CN" dirty="0"/>
              <a:t>谓大观点，也就是总论点，例如，你到底是赞成还是不赞成、欣赏还是批评。在选择大观点时，有以下需要注意的要点：</a:t>
            </a:r>
          </a:p>
          <a:p>
            <a:r>
              <a:rPr lang="en-US" altLang="zh-CN" dirty="0"/>
              <a:t>1</a:t>
            </a:r>
            <a:r>
              <a:rPr lang="zh-CN" altLang="zh-CN" dirty="0"/>
              <a:t>、 符合社会主义核心价值观：虽说大部分题目两方面均可入手，但有些题目，指向已经非常明显的，那就不是走</a:t>
            </a:r>
            <a:r>
              <a:rPr lang="en-US" altLang="zh-CN" dirty="0"/>
              <a:t>“</a:t>
            </a:r>
            <a:r>
              <a:rPr lang="zh-CN" altLang="zh-CN" dirty="0"/>
              <a:t>不寻常路</a:t>
            </a:r>
            <a:r>
              <a:rPr lang="en-US" altLang="zh-CN" dirty="0"/>
              <a:t>”</a:t>
            </a:r>
            <a:r>
              <a:rPr lang="zh-CN" altLang="zh-CN" dirty="0"/>
              <a:t>的时候了</a:t>
            </a:r>
          </a:p>
          <a:p>
            <a:r>
              <a:rPr lang="en-US" altLang="zh-CN" dirty="0"/>
              <a:t>2</a:t>
            </a:r>
            <a:r>
              <a:rPr lang="zh-CN" altLang="zh-CN" dirty="0"/>
              <a:t>、 保证自己在分论时有话可说</a:t>
            </a:r>
          </a:p>
          <a:p>
            <a:r>
              <a:rPr lang="en-US" altLang="zh-CN" dirty="0"/>
              <a:t>3</a:t>
            </a:r>
            <a:r>
              <a:rPr lang="zh-CN" altLang="zh-CN" dirty="0"/>
              <a:t>、 只选定一个角度，千万不要站中立，或者两方面都写</a:t>
            </a:r>
          </a:p>
          <a:p>
            <a:r>
              <a:rPr lang="zh-CN" altLang="zh-CN" dirty="0"/>
              <a:t>在黑衣人这篇作文里，根据题目任务指示，我们应先挑选</a:t>
            </a:r>
            <a:r>
              <a:rPr lang="en-US" altLang="zh-CN" dirty="0"/>
              <a:t>“</a:t>
            </a:r>
            <a:r>
              <a:rPr lang="zh-CN" altLang="zh-CN" dirty="0"/>
              <a:t>某一个或某一群人</a:t>
            </a:r>
            <a:r>
              <a:rPr lang="en-US" altLang="zh-CN" dirty="0"/>
              <a:t>”</a:t>
            </a:r>
            <a:r>
              <a:rPr lang="zh-CN" altLang="zh-CN" dirty="0"/>
              <a:t>的表现，表达自己的态度。在这里，我可以选择</a:t>
            </a:r>
            <a:r>
              <a:rPr lang="en-US" altLang="zh-CN" dirty="0"/>
              <a:t>“</a:t>
            </a:r>
            <a:r>
              <a:rPr lang="zh-CN" altLang="zh-CN" dirty="0"/>
              <a:t>黑衣男</a:t>
            </a:r>
            <a:r>
              <a:rPr lang="en-US" altLang="zh-CN" dirty="0"/>
              <a:t>”</a:t>
            </a:r>
            <a:r>
              <a:rPr lang="zh-CN" altLang="zh-CN" dirty="0"/>
              <a:t>，并且对他的行为</a:t>
            </a:r>
            <a:r>
              <a:rPr lang="en-US" altLang="zh-CN" dirty="0"/>
              <a:t>“</a:t>
            </a:r>
            <a:r>
              <a:rPr lang="zh-CN" altLang="zh-CN" dirty="0"/>
              <a:t>基本赞同</a:t>
            </a:r>
            <a:r>
              <a:rPr lang="en-US" altLang="zh-CN" dirty="0"/>
              <a:t>”</a:t>
            </a:r>
            <a:r>
              <a:rPr lang="zh-CN" altLang="zh-CN" dirty="0"/>
              <a:t>。这便是我们的大观点。</a:t>
            </a:r>
          </a:p>
          <a:p>
            <a:r>
              <a:rPr lang="zh-CN" altLang="zh-CN" dirty="0"/>
              <a:t>在阐述大观点时，可以直接接在首段对事件的概括的结尾，开门见山，一句话阐明。如果大观点前需要简单的铺垫阐述，不妨另起一段。例如本篇，可以在事件概括后直接写到</a:t>
            </a:r>
            <a:r>
              <a:rPr lang="en-US" altLang="zh-CN" dirty="0"/>
              <a:t>“</a:t>
            </a:r>
            <a:r>
              <a:rPr lang="zh-CN" altLang="zh-CN" dirty="0"/>
              <a:t>在我看来（我认为</a:t>
            </a:r>
            <a:r>
              <a:rPr lang="en-US" altLang="zh-CN" dirty="0"/>
              <a:t>/</a:t>
            </a:r>
            <a:r>
              <a:rPr lang="zh-CN" altLang="zh-CN" dirty="0"/>
              <a:t>我的观点是</a:t>
            </a:r>
            <a:r>
              <a:rPr lang="en-US" altLang="zh-CN" dirty="0"/>
              <a:t>/</a:t>
            </a:r>
            <a:r>
              <a:rPr lang="zh-CN" altLang="zh-CN" dirty="0"/>
              <a:t>以我之见），我基本赞同</a:t>
            </a:r>
            <a:r>
              <a:rPr lang="en-US" altLang="zh-CN" dirty="0"/>
              <a:t>‘</a:t>
            </a:r>
            <a:r>
              <a:rPr lang="zh-CN" altLang="zh-CN" dirty="0"/>
              <a:t>黑衣男</a:t>
            </a:r>
            <a:r>
              <a:rPr lang="en-US" altLang="zh-CN" dirty="0"/>
              <a:t>’</a:t>
            </a:r>
            <a:r>
              <a:rPr lang="zh-CN" altLang="zh-CN" dirty="0"/>
              <a:t>的行为。</a:t>
            </a:r>
            <a:r>
              <a:rPr lang="en-US" altLang="zh-CN" dirty="0"/>
              <a:t>”</a:t>
            </a:r>
            <a:endParaRPr lang="zh-CN" altLang="zh-CN" dirty="0"/>
          </a:p>
          <a:p>
            <a:endParaRPr lang="zh-CN" altLang="en-US" dirty="0"/>
          </a:p>
        </p:txBody>
      </p:sp>
      <p:sp>
        <p:nvSpPr>
          <p:cNvPr id="4" name="日期占位符 3"/>
          <p:cNvSpPr>
            <a:spLocks noGrp="1"/>
          </p:cNvSpPr>
          <p:nvPr>
            <p:ph type="dt" sz="half" idx="10"/>
          </p:nvPr>
        </p:nvSpPr>
        <p:spPr/>
        <p:txBody>
          <a:bodyPr/>
          <a:lstStyle/>
          <a:p>
            <a:r>
              <a:rPr lang="zh-CN" altLang="en-US" dirty="0" smtClean="0"/>
              <a:t>制作时间</a:t>
            </a:r>
            <a:r>
              <a:rPr lang="en-US" altLang="zh-CN" dirty="0" smtClean="0"/>
              <a:t>2017-11-28</a:t>
            </a:r>
            <a:endParaRPr lang="zh-CN" altLang="en-US" dirty="0"/>
          </a:p>
        </p:txBody>
      </p:sp>
      <p:sp>
        <p:nvSpPr>
          <p:cNvPr id="5" name="页脚占位符 4"/>
          <p:cNvSpPr>
            <a:spLocks noGrp="1"/>
          </p:cNvSpPr>
          <p:nvPr>
            <p:ph type="ftr" sz="quarter" idx="11"/>
          </p:nvPr>
        </p:nvSpPr>
        <p:spPr/>
        <p:txBody>
          <a:bodyPr/>
          <a:lstStyle/>
          <a:p>
            <a:r>
              <a:rPr lang="zh-CN" altLang="en-US" smtClean="0"/>
              <a:t>舞阳县一高   张奇航</a:t>
            </a:r>
            <a:endParaRPr lang="zh-CN" altLang="en-US"/>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zh-CN" b="1" dirty="0" smtClean="0"/>
              <a:t>第三步 分论</a:t>
            </a:r>
            <a:r>
              <a:rPr lang="zh-CN" altLang="zh-CN" dirty="0" smtClean="0"/>
              <a:t/>
            </a:r>
            <a:br>
              <a:rPr lang="zh-CN" altLang="zh-CN" dirty="0" smtClean="0"/>
            </a:br>
            <a:endParaRPr lang="zh-CN" altLang="en-US" dirty="0"/>
          </a:p>
        </p:txBody>
      </p:sp>
      <p:sp>
        <p:nvSpPr>
          <p:cNvPr id="3" name="内容占位符 2"/>
          <p:cNvSpPr>
            <a:spLocks noGrp="1"/>
          </p:cNvSpPr>
          <p:nvPr>
            <p:ph idx="1"/>
          </p:nvPr>
        </p:nvSpPr>
        <p:spPr/>
        <p:txBody>
          <a:bodyPr>
            <a:normAutofit fontScale="92500" lnSpcReduction="20000"/>
          </a:bodyPr>
          <a:lstStyle/>
          <a:p>
            <a:r>
              <a:rPr lang="zh-CN" altLang="zh-CN" dirty="0" smtClean="0"/>
              <a:t>分</a:t>
            </a:r>
            <a:r>
              <a:rPr lang="zh-CN" altLang="zh-CN" dirty="0"/>
              <a:t>论是全文的主体部分，这部分的优劣与亮点与否直接决定了作文的分数段。中规中矩的作文中，这部分应由</a:t>
            </a:r>
            <a:r>
              <a:rPr lang="en-US" altLang="zh-CN" dirty="0"/>
              <a:t>2-3</a:t>
            </a:r>
            <a:r>
              <a:rPr lang="zh-CN" altLang="zh-CN" dirty="0"/>
              <a:t>个论点组成。在分论时要力求：</a:t>
            </a:r>
          </a:p>
          <a:p>
            <a:r>
              <a:rPr lang="en-US" altLang="zh-CN" dirty="0"/>
              <a:t>1</a:t>
            </a:r>
            <a:r>
              <a:rPr lang="zh-CN" altLang="zh-CN" dirty="0"/>
              <a:t>、 观点明确，条理清晰：</a:t>
            </a:r>
          </a:p>
          <a:p>
            <a:r>
              <a:rPr lang="zh-CN" altLang="zh-CN" dirty="0"/>
              <a:t>阅卷时间紧凑，每个论点作一段，在首句阐明，让评卷老师能最</a:t>
            </a:r>
            <a:r>
              <a:rPr lang="zh-CN" altLang="zh-CN" dirty="0" smtClean="0"/>
              <a:t>快</a:t>
            </a:r>
            <a:r>
              <a:rPr lang="zh-CN" altLang="en-US" dirty="0"/>
              <a:t>达</a:t>
            </a:r>
            <a:r>
              <a:rPr lang="zh-CN" altLang="zh-CN" dirty="0" smtClean="0"/>
              <a:t>到</a:t>
            </a:r>
            <a:r>
              <a:rPr lang="zh-CN" altLang="zh-CN" dirty="0"/>
              <a:t>你的意思。</a:t>
            </a:r>
          </a:p>
          <a:p>
            <a:r>
              <a:rPr lang="en-US" altLang="zh-CN" dirty="0"/>
              <a:t>2</a:t>
            </a:r>
            <a:r>
              <a:rPr lang="zh-CN" altLang="zh-CN" dirty="0"/>
              <a:t>、 观点确有道理，且至少含有一个有新意、与众不同的观点，避免千人一面：</a:t>
            </a:r>
          </a:p>
          <a:p>
            <a:r>
              <a:rPr lang="zh-CN" altLang="zh-CN" dirty="0"/>
              <a:t>这是比较难做到的一点。</a:t>
            </a:r>
            <a:endParaRPr lang="zh-CN" altLang="en-US" dirty="0"/>
          </a:p>
        </p:txBody>
      </p:sp>
      <p:sp>
        <p:nvSpPr>
          <p:cNvPr id="4" name="日期占位符 3"/>
          <p:cNvSpPr>
            <a:spLocks noGrp="1"/>
          </p:cNvSpPr>
          <p:nvPr>
            <p:ph type="dt" sz="half" idx="10"/>
          </p:nvPr>
        </p:nvSpPr>
        <p:spPr/>
        <p:txBody>
          <a:bodyPr/>
          <a:lstStyle/>
          <a:p>
            <a:r>
              <a:rPr lang="en-US" altLang="zh-CN" smtClean="0"/>
              <a:t>2017-11-28</a:t>
            </a:r>
            <a:endParaRPr lang="zh-CN" altLang="en-US"/>
          </a:p>
        </p:txBody>
      </p:sp>
      <p:sp>
        <p:nvSpPr>
          <p:cNvPr id="5" name="页脚占位符 4"/>
          <p:cNvSpPr>
            <a:spLocks noGrp="1"/>
          </p:cNvSpPr>
          <p:nvPr>
            <p:ph type="ftr" sz="quarter" idx="11"/>
          </p:nvPr>
        </p:nvSpPr>
        <p:spPr/>
        <p:txBody>
          <a:bodyPr/>
          <a:lstStyle/>
          <a:p>
            <a:r>
              <a:rPr lang="zh-CN" altLang="en-US" smtClean="0"/>
              <a:t>舞阳县一高   张奇航</a:t>
            </a:r>
            <a:endParaRPr lang="zh-CN" altLang="en-US"/>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r>
              <a:rPr lang="en-US" altLang="zh-CN" smtClean="0"/>
              <a:t>2017-11-28</a:t>
            </a:r>
            <a:endParaRPr lang="zh-CN" altLang="en-US"/>
          </a:p>
        </p:txBody>
      </p:sp>
      <p:sp>
        <p:nvSpPr>
          <p:cNvPr id="5" name="页脚占位符 4"/>
          <p:cNvSpPr>
            <a:spLocks noGrp="1"/>
          </p:cNvSpPr>
          <p:nvPr>
            <p:ph type="ftr" sz="quarter" idx="11"/>
          </p:nvPr>
        </p:nvSpPr>
        <p:spPr/>
        <p:txBody>
          <a:bodyPr/>
          <a:lstStyle/>
          <a:p>
            <a:r>
              <a:rPr lang="zh-CN" altLang="en-US" smtClean="0"/>
              <a:t>舞阳县一高   张奇航</a:t>
            </a:r>
            <a:endParaRPr lang="zh-CN" altLang="en-US"/>
          </a:p>
        </p:txBody>
      </p:sp>
      <p:pic>
        <p:nvPicPr>
          <p:cNvPr id="6" name="图片 5" descr="截图07.png"/>
          <p:cNvPicPr>
            <a:picLocks noChangeAspect="1"/>
          </p:cNvPicPr>
          <p:nvPr/>
        </p:nvPicPr>
        <p:blipFill>
          <a:blip r:embed="rId2" cstate="print"/>
          <a:stretch>
            <a:fillRect/>
          </a:stretch>
        </p:blipFill>
        <p:spPr>
          <a:xfrm>
            <a:off x="3076" y="0"/>
            <a:ext cx="9137847" cy="6858000"/>
          </a:xfrm>
          <a:prstGeom prst="rect">
            <a:avLst/>
          </a:prstGeom>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dirty="0" smtClean="0"/>
              <a:t>最大特点</a:t>
            </a:r>
            <a:r>
              <a:rPr lang="en-US" altLang="zh-CN" dirty="0" smtClean="0"/>
              <a:t>——</a:t>
            </a:r>
            <a:r>
              <a:rPr lang="zh-CN" altLang="zh-CN" dirty="0" smtClean="0">
                <a:solidFill>
                  <a:srgbClr val="FF0000"/>
                </a:solidFill>
              </a:rPr>
              <a:t>就</a:t>
            </a:r>
            <a:r>
              <a:rPr lang="zh-CN" altLang="zh-CN" dirty="0">
                <a:solidFill>
                  <a:srgbClr val="FF0000"/>
                </a:solidFill>
              </a:rPr>
              <a:t>事论事</a:t>
            </a:r>
          </a:p>
          <a:p>
            <a:r>
              <a:rPr lang="zh-CN" altLang="zh-CN" dirty="0"/>
              <a:t>这也是任务驱动型作文很重要的一点</a:t>
            </a:r>
            <a:r>
              <a:rPr lang="zh-CN" altLang="zh-CN" dirty="0" smtClean="0"/>
              <a:t>。</a:t>
            </a:r>
            <a:r>
              <a:rPr lang="zh-CN" altLang="zh-CN" dirty="0"/>
              <a:t>任务驱动型作文最重要的是就事论事，时刻围绕材料给的时事写。全文适当地用上一句名人名言是锦上添花，联想到社会事实进行一两句话的外延也无伤大雅。但多了，难免成为四不像作文。</a:t>
            </a:r>
            <a:endParaRPr lang="zh-CN" altLang="en-US" dirty="0"/>
          </a:p>
        </p:txBody>
      </p:sp>
      <p:sp>
        <p:nvSpPr>
          <p:cNvPr id="4" name="日期占位符 3"/>
          <p:cNvSpPr>
            <a:spLocks noGrp="1"/>
          </p:cNvSpPr>
          <p:nvPr>
            <p:ph type="dt" sz="half" idx="10"/>
          </p:nvPr>
        </p:nvSpPr>
        <p:spPr/>
        <p:txBody>
          <a:bodyPr/>
          <a:lstStyle/>
          <a:p>
            <a:r>
              <a:rPr lang="en-US" altLang="zh-CN" dirty="0" smtClean="0"/>
              <a:t>2017-11-28</a:t>
            </a:r>
            <a:endParaRPr lang="zh-CN" altLang="en-US" dirty="0"/>
          </a:p>
        </p:txBody>
      </p:sp>
      <p:sp>
        <p:nvSpPr>
          <p:cNvPr id="5" name="页脚占位符 4"/>
          <p:cNvSpPr>
            <a:spLocks noGrp="1"/>
          </p:cNvSpPr>
          <p:nvPr>
            <p:ph type="ftr" sz="quarter" idx="11"/>
          </p:nvPr>
        </p:nvSpPr>
        <p:spPr/>
        <p:txBody>
          <a:bodyPr/>
          <a:lstStyle/>
          <a:p>
            <a:r>
              <a:rPr lang="zh-CN" altLang="en-US" smtClean="0"/>
              <a:t>舞阳县一高   张奇航</a:t>
            </a:r>
            <a:endParaRPr lang="zh-CN" altLang="en-US"/>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smtClean="0"/>
              <a:t>任务驱动型作文</a:t>
            </a:r>
            <a:endParaRPr lang="zh-CN" altLang="en-US" dirty="0"/>
          </a:p>
        </p:txBody>
      </p:sp>
      <p:sp>
        <p:nvSpPr>
          <p:cNvPr id="5" name="内容占位符 4"/>
          <p:cNvSpPr>
            <a:spLocks noGrp="1"/>
          </p:cNvSpPr>
          <p:nvPr>
            <p:ph idx="1"/>
          </p:nvPr>
        </p:nvSpPr>
        <p:spPr/>
        <p:txBody>
          <a:bodyPr>
            <a:normAutofit fontScale="77500" lnSpcReduction="20000"/>
          </a:bodyPr>
          <a:lstStyle/>
          <a:p>
            <a:r>
              <a:rPr lang="en-US" altLang="zh-CN" dirty="0" smtClean="0"/>
              <a:t>【2015</a:t>
            </a:r>
            <a:r>
              <a:rPr lang="zh-CN" altLang="en-US" dirty="0" smtClean="0"/>
              <a:t>全国高考</a:t>
            </a:r>
            <a:r>
              <a:rPr lang="en-US" altLang="zh-CN" dirty="0" smtClean="0"/>
              <a:t>1</a:t>
            </a:r>
            <a:r>
              <a:rPr lang="zh-CN" altLang="en-US" dirty="0" smtClean="0"/>
              <a:t>卷</a:t>
            </a:r>
            <a:r>
              <a:rPr lang="en-US" altLang="zh-CN" dirty="0" smtClean="0"/>
              <a:t>】</a:t>
            </a:r>
            <a:r>
              <a:rPr lang="zh-CN" altLang="en-US" dirty="0" smtClean="0"/>
              <a:t/>
            </a:r>
            <a:br>
              <a:rPr lang="zh-CN" altLang="en-US" dirty="0" smtClean="0"/>
            </a:br>
            <a:r>
              <a:rPr lang="zh-CN" altLang="en-US" dirty="0" smtClean="0"/>
              <a:t>阅</a:t>
            </a:r>
            <a:r>
              <a:rPr lang="zh-CN" altLang="en-US" dirty="0" smtClean="0"/>
              <a:t>读下面的材料，根据要求写一篇不少于</a:t>
            </a:r>
            <a:r>
              <a:rPr lang="en-US" altLang="zh-CN" dirty="0" smtClean="0"/>
              <a:t>800</a:t>
            </a:r>
            <a:r>
              <a:rPr lang="zh-CN" altLang="en-US" dirty="0" smtClean="0"/>
              <a:t>字的文章。</a:t>
            </a:r>
            <a:br>
              <a:rPr lang="zh-CN" altLang="en-US" dirty="0" smtClean="0"/>
            </a:br>
            <a:r>
              <a:rPr lang="zh-CN" altLang="en-US" dirty="0" smtClean="0"/>
              <a:t>       因</a:t>
            </a:r>
            <a:r>
              <a:rPr lang="zh-CN" altLang="en-US" dirty="0" smtClean="0"/>
              <a:t>父亲总是在高速路上开车时接电话，家人屡劝不改，女大学生小陈迫于无奈，更出于生命安全的考虑，通过微博私信向警方举报了自己的父亲；警方查实后，依法对老陈进行了教育和处罚，并将这起举报发在官方微博上。此事赢得众多网友点赞，也引发一些质疑，经媒体报道后，激起了更大范围、更多角度的讨论。 </a:t>
            </a:r>
            <a:br>
              <a:rPr lang="zh-CN" altLang="en-US" dirty="0" smtClean="0"/>
            </a:br>
            <a:r>
              <a:rPr lang="zh-CN" altLang="en-US" dirty="0" smtClean="0"/>
              <a:t>      对</a:t>
            </a:r>
            <a:r>
              <a:rPr lang="zh-CN" altLang="en-US" dirty="0" smtClean="0"/>
              <a:t>于以上事情，</a:t>
            </a:r>
            <a:r>
              <a:rPr lang="zh-CN" altLang="en-US" dirty="0" smtClean="0">
                <a:solidFill>
                  <a:srgbClr val="FF0000"/>
                </a:solidFill>
              </a:rPr>
              <a:t>你怎么看</a:t>
            </a:r>
            <a:r>
              <a:rPr lang="zh-CN" altLang="en-US" dirty="0" smtClean="0"/>
              <a:t>？请给小陈、老陈或其他相关方写一封信，</a:t>
            </a:r>
            <a:r>
              <a:rPr lang="zh-CN" altLang="en-US" dirty="0" smtClean="0">
                <a:solidFill>
                  <a:srgbClr val="FF0000"/>
                </a:solidFill>
              </a:rPr>
              <a:t>表明你的态度，阐述你的看法。</a:t>
            </a:r>
            <a:r>
              <a:rPr lang="zh-CN" altLang="en-US" dirty="0" smtClean="0"/>
              <a:t/>
            </a:r>
            <a:br>
              <a:rPr lang="zh-CN" altLang="en-US" dirty="0" smtClean="0"/>
            </a:br>
            <a:r>
              <a:rPr lang="zh-CN" altLang="en-US" dirty="0" smtClean="0"/>
              <a:t>      要</a:t>
            </a:r>
            <a:r>
              <a:rPr lang="zh-CN" altLang="en-US" dirty="0" smtClean="0"/>
              <a:t>求综合材料内容及含义，选好角度，确定立意。完成写作任务。明确收信人，统一以“明华”为写信人，不得泄露个人信息。</a:t>
            </a:r>
            <a:endParaRPr lang="zh-CN" altLang="en-US" dirty="0"/>
          </a:p>
        </p:txBody>
      </p:sp>
      <p:sp>
        <p:nvSpPr>
          <p:cNvPr id="2" name="日期占位符 1"/>
          <p:cNvSpPr>
            <a:spLocks noGrp="1"/>
          </p:cNvSpPr>
          <p:nvPr>
            <p:ph type="dt" sz="half" idx="10"/>
          </p:nvPr>
        </p:nvSpPr>
        <p:spPr/>
        <p:txBody>
          <a:bodyPr/>
          <a:lstStyle/>
          <a:p>
            <a:r>
              <a:rPr lang="en-US" altLang="zh-CN" smtClean="0"/>
              <a:t>2017-11-28</a:t>
            </a:r>
            <a:endParaRPr lang="zh-CN" altLang="en-US"/>
          </a:p>
        </p:txBody>
      </p:sp>
      <p:sp>
        <p:nvSpPr>
          <p:cNvPr id="3" name="页脚占位符 2"/>
          <p:cNvSpPr>
            <a:spLocks noGrp="1"/>
          </p:cNvSpPr>
          <p:nvPr>
            <p:ph type="ftr" sz="quarter" idx="11"/>
          </p:nvPr>
        </p:nvSpPr>
        <p:spPr/>
        <p:txBody>
          <a:bodyPr/>
          <a:lstStyle/>
          <a:p>
            <a:r>
              <a:rPr lang="zh-CN" altLang="en-US" smtClean="0"/>
              <a:t>舞阳县一高   张奇航</a:t>
            </a:r>
            <a:endParaRPr lang="zh-CN" altLang="en-US"/>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r>
              <a:rPr lang="en-US" altLang="zh-CN" smtClean="0"/>
              <a:t>2017-11-28</a:t>
            </a:r>
            <a:endParaRPr lang="zh-CN" altLang="en-US"/>
          </a:p>
        </p:txBody>
      </p:sp>
      <p:sp>
        <p:nvSpPr>
          <p:cNvPr id="3" name="页脚占位符 2"/>
          <p:cNvSpPr>
            <a:spLocks noGrp="1"/>
          </p:cNvSpPr>
          <p:nvPr>
            <p:ph type="ftr" sz="quarter" idx="11"/>
          </p:nvPr>
        </p:nvSpPr>
        <p:spPr/>
        <p:txBody>
          <a:bodyPr/>
          <a:lstStyle/>
          <a:p>
            <a:r>
              <a:rPr lang="zh-CN" altLang="en-US" smtClean="0"/>
              <a:t>舞阳县一高   张奇航</a:t>
            </a:r>
            <a:endParaRPr lang="zh-CN" altLang="en-US"/>
          </a:p>
        </p:txBody>
      </p:sp>
      <p:pic>
        <p:nvPicPr>
          <p:cNvPr id="4" name="图片 3" descr="截图06.png"/>
          <p:cNvPicPr>
            <a:picLocks noChangeAspect="1"/>
          </p:cNvPicPr>
          <p:nvPr/>
        </p:nvPicPr>
        <p:blipFill>
          <a:blip r:embed="rId2" cstate="print"/>
          <a:stretch>
            <a:fillRect/>
          </a:stretch>
        </p:blipFill>
        <p:spPr>
          <a:xfrm>
            <a:off x="13826" y="0"/>
            <a:ext cx="9116347" cy="6858000"/>
          </a:xfrm>
          <a:prstGeom prst="rect">
            <a:avLst/>
          </a:prstGeom>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https://attachment.fzwjg.com/editor/201711/1511769724tx5gl.png"/>
          <p:cNvPicPr/>
          <p:nvPr/>
        </p:nvPicPr>
        <p:blipFill>
          <a:blip r:embed="rId2" cstate="print"/>
          <a:srcRect/>
          <a:stretch>
            <a:fillRect/>
          </a:stretch>
        </p:blipFill>
        <p:spPr bwMode="auto">
          <a:xfrm>
            <a:off x="1691680" y="548680"/>
            <a:ext cx="5905500" cy="4429125"/>
          </a:xfrm>
          <a:prstGeom prst="rect">
            <a:avLst/>
          </a:prstGeom>
          <a:noFill/>
          <a:ln w="9525">
            <a:noFill/>
            <a:miter lim="800000"/>
            <a:headEnd/>
            <a:tailEnd/>
          </a:ln>
        </p:spPr>
      </p:pic>
      <p:sp>
        <p:nvSpPr>
          <p:cNvPr id="3" name="TextBox 2"/>
          <p:cNvSpPr txBox="1"/>
          <p:nvPr/>
        </p:nvSpPr>
        <p:spPr>
          <a:xfrm>
            <a:off x="683568" y="5229200"/>
            <a:ext cx="7848872" cy="923330"/>
          </a:xfrm>
          <a:prstGeom prst="rect">
            <a:avLst/>
          </a:prstGeom>
          <a:noFill/>
        </p:spPr>
        <p:txBody>
          <a:bodyPr wrap="square" rtlCol="0">
            <a:spAutoFit/>
          </a:bodyPr>
          <a:lstStyle/>
          <a:p>
            <a:r>
              <a:rPr lang="en-US" altLang="zh-CN" dirty="0"/>
              <a:t>11</a:t>
            </a:r>
            <a:r>
              <a:rPr lang="zh-CN" altLang="zh-CN" dirty="0"/>
              <a:t>月</a:t>
            </a:r>
            <a:r>
              <a:rPr lang="en-US" altLang="zh-CN" dirty="0"/>
              <a:t>26</a:t>
            </a:r>
            <a:r>
              <a:rPr lang="zh-CN" altLang="zh-CN" dirty="0"/>
              <a:t>日上午，北京火车站，李闰苟一家三口进站前最后合影，</a:t>
            </a:r>
            <a:r>
              <a:rPr lang="en-US" altLang="zh-CN" dirty="0"/>
              <a:t>“</a:t>
            </a:r>
            <a:r>
              <a:rPr lang="zh-CN" altLang="zh-CN" dirty="0"/>
              <a:t>北京，我们走了，再也不回来了</a:t>
            </a:r>
            <a:r>
              <a:rPr lang="en-US" altLang="zh-CN" dirty="0"/>
              <a:t>”</a:t>
            </a:r>
            <a:r>
              <a:rPr lang="zh-CN" altLang="zh-CN" dirty="0"/>
              <a:t>，这是他的最后一句话</a:t>
            </a:r>
            <a:r>
              <a:rPr lang="zh-CN" altLang="zh-CN" dirty="0" smtClean="0"/>
              <a:t>。</a:t>
            </a:r>
            <a:endParaRPr lang="en-US" altLang="zh-CN" dirty="0" smtClean="0"/>
          </a:p>
          <a:p>
            <a:r>
              <a:rPr lang="zh-CN" altLang="en-US" dirty="0" smtClean="0"/>
              <a:t>（</a:t>
            </a:r>
            <a:r>
              <a:rPr lang="zh-CN" altLang="en-US" sz="1600" dirty="0" smtClean="0"/>
              <a:t>以上图片摘自新闻</a:t>
            </a:r>
            <a:r>
              <a:rPr lang="en-US" altLang="zh-CN" sz="1600" dirty="0" smtClean="0"/>
              <a:t>《</a:t>
            </a:r>
            <a:r>
              <a:rPr lang="zh-CN" altLang="en-US" sz="1600" dirty="0"/>
              <a:t>北京这个冬天太冷了，我们走</a:t>
            </a:r>
            <a:r>
              <a:rPr lang="zh-CN" altLang="en-US" sz="1600" dirty="0" smtClean="0"/>
              <a:t>了</a:t>
            </a:r>
            <a:r>
              <a:rPr lang="en-US" altLang="zh-CN" sz="1600" dirty="0" smtClean="0"/>
              <a:t>》</a:t>
            </a:r>
            <a:r>
              <a:rPr lang="zh-CN" altLang="en-US" dirty="0" smtClean="0"/>
              <a:t>）</a:t>
            </a:r>
            <a:endParaRPr lang="zh-CN" altLang="en-US" dirty="0"/>
          </a:p>
        </p:txBody>
      </p:sp>
      <p:sp>
        <p:nvSpPr>
          <p:cNvPr id="4" name="日期占位符 3"/>
          <p:cNvSpPr>
            <a:spLocks noGrp="1"/>
          </p:cNvSpPr>
          <p:nvPr>
            <p:ph type="dt" sz="half" idx="10"/>
          </p:nvPr>
        </p:nvSpPr>
        <p:spPr/>
        <p:txBody>
          <a:bodyPr/>
          <a:lstStyle/>
          <a:p>
            <a:r>
              <a:rPr lang="zh-CN" altLang="en-US" dirty="0" smtClean="0"/>
              <a:t>制作时间</a:t>
            </a:r>
            <a:r>
              <a:rPr lang="en-US" altLang="zh-CN" dirty="0" smtClean="0"/>
              <a:t>2017-11-28</a:t>
            </a:r>
            <a:endParaRPr lang="zh-CN" altLang="en-US" dirty="0"/>
          </a:p>
        </p:txBody>
      </p:sp>
      <p:sp>
        <p:nvSpPr>
          <p:cNvPr id="5" name="页脚占位符 4"/>
          <p:cNvSpPr>
            <a:spLocks noGrp="1"/>
          </p:cNvSpPr>
          <p:nvPr>
            <p:ph type="ftr" sz="quarter" idx="11"/>
          </p:nvPr>
        </p:nvSpPr>
        <p:spPr/>
        <p:txBody>
          <a:bodyPr/>
          <a:lstStyle/>
          <a:p>
            <a:r>
              <a:rPr lang="zh-CN" altLang="en-US" smtClean="0"/>
              <a:t>舞阳县一高   张奇航</a:t>
            </a:r>
            <a:endParaRPr lang="zh-CN" altLang="en-US"/>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0" y="1700808"/>
            <a:ext cx="4402832" cy="3456384"/>
          </a:xfrm>
        </p:spPr>
        <p:txBody>
          <a:bodyPr>
            <a:normAutofit fontScale="47500" lnSpcReduction="20000"/>
          </a:bodyPr>
          <a:lstStyle/>
          <a:p>
            <a:r>
              <a:rPr lang="en-US" altLang="zh-CN" dirty="0" smtClean="0"/>
              <a:t>         2017</a:t>
            </a:r>
            <a:r>
              <a:rPr lang="zh-CN" altLang="en-US" dirty="0"/>
              <a:t>年</a:t>
            </a:r>
            <a:r>
              <a:rPr lang="en-US" altLang="zh-CN" dirty="0"/>
              <a:t>11</a:t>
            </a:r>
            <a:r>
              <a:rPr lang="zh-CN" altLang="en-US" dirty="0"/>
              <a:t>月</a:t>
            </a:r>
            <a:r>
              <a:rPr lang="en-US" altLang="zh-CN" dirty="0"/>
              <a:t>18</a:t>
            </a:r>
            <a:r>
              <a:rPr lang="zh-CN" altLang="en-US" dirty="0"/>
              <a:t>日</a:t>
            </a:r>
            <a:r>
              <a:rPr lang="en-US" altLang="zh-CN" dirty="0"/>
              <a:t>18</a:t>
            </a:r>
            <a:r>
              <a:rPr lang="zh-CN" altLang="en-US" dirty="0"/>
              <a:t>时许，北京市大兴区西红门镇新建村发生火灾</a:t>
            </a:r>
            <a:r>
              <a:rPr lang="zh-CN" altLang="en-US" dirty="0" smtClean="0"/>
              <a:t>。</a:t>
            </a:r>
            <a:endParaRPr lang="en-US" altLang="zh-CN" dirty="0" smtClean="0"/>
          </a:p>
          <a:p>
            <a:r>
              <a:rPr lang="zh-CN" altLang="en-US" dirty="0" smtClean="0"/>
              <a:t>        本次火灾发生于一家名为“聚福缘公寓”的公寓内，该公寓整体较为老旧。火</a:t>
            </a:r>
            <a:r>
              <a:rPr lang="zh-CN" altLang="en-US" dirty="0"/>
              <a:t>灾共造成</a:t>
            </a:r>
            <a:r>
              <a:rPr lang="en-US" altLang="zh-CN" dirty="0"/>
              <a:t>19</a:t>
            </a:r>
            <a:r>
              <a:rPr lang="zh-CN" altLang="en-US" dirty="0"/>
              <a:t>人死亡，</a:t>
            </a:r>
            <a:r>
              <a:rPr lang="en-US" altLang="zh-CN" dirty="0"/>
              <a:t>8</a:t>
            </a:r>
            <a:r>
              <a:rPr lang="zh-CN" altLang="en-US" dirty="0"/>
              <a:t>人受伤</a:t>
            </a:r>
            <a:r>
              <a:rPr lang="zh-CN" altLang="en-US" dirty="0" smtClean="0"/>
              <a:t>。火</a:t>
            </a:r>
            <a:r>
              <a:rPr lang="zh-CN" altLang="en-US" dirty="0"/>
              <a:t>灾排除人为放火嫌疑，起火原因系埋在聚氨酯保温材料内的电气线路故障所致</a:t>
            </a:r>
            <a:r>
              <a:rPr lang="zh-CN" altLang="en-US" dirty="0" smtClean="0"/>
              <a:t>。</a:t>
            </a:r>
            <a:endParaRPr lang="en-US" altLang="zh-CN" dirty="0" smtClean="0"/>
          </a:p>
          <a:p>
            <a:r>
              <a:rPr lang="zh-CN" altLang="en-US" dirty="0" smtClean="0"/>
              <a:t>        火</a:t>
            </a:r>
            <a:r>
              <a:rPr lang="zh-CN" altLang="en-US" dirty="0"/>
              <a:t>灾发生后，北京市委书记蔡奇，北京市委副书记、代市长陈吉宁立即赶赴现场指挥抢救处置。蔡奇要求，全力做好现场搜救和伤者救治，做好善后工作，由市里牵头成立调查组，查明事故原因，严肃追究责任。要举一反三，立即在全市进行大排查，一村一村、一院一院地毯式摸排，不放过任何安全隐患。要进一步关闭村镇工业大院，清除违法经营。每个区每个单位都要负起主体责任，确保安全生产和公共安全。</a:t>
            </a:r>
          </a:p>
        </p:txBody>
      </p:sp>
      <p:pic>
        <p:nvPicPr>
          <p:cNvPr id="4" name="图片 3" descr="0f191f364477f961d71b43c4719ea3b5.jpg"/>
          <p:cNvPicPr>
            <a:picLocks noChangeAspect="1"/>
          </p:cNvPicPr>
          <p:nvPr/>
        </p:nvPicPr>
        <p:blipFill>
          <a:blip r:embed="rId2" cstate="print"/>
          <a:stretch>
            <a:fillRect/>
          </a:stretch>
        </p:blipFill>
        <p:spPr>
          <a:xfrm>
            <a:off x="395536" y="3356992"/>
            <a:ext cx="3617979" cy="2713484"/>
          </a:xfrm>
          <a:prstGeom prst="rect">
            <a:avLst/>
          </a:prstGeom>
        </p:spPr>
      </p:pic>
      <p:pic>
        <p:nvPicPr>
          <p:cNvPr id="3074" name="Picture 2" descr="https://timgsa.baidu.com/timg?image&amp;quality=80&amp;size=b9999_10000&amp;sec=1511882220886&amp;di=8dd1b6e03175f91d9018c5d9b0bcfd5c&amp;imgtype=jpg&amp;src=http%3A%2F%2Fimg4.imgtn.bdimg.com%2Fit%2Fu%3D1130873874%2C105537882%26fm%3D214%26gp%3D0.jpg"/>
          <p:cNvPicPr>
            <a:picLocks noChangeAspect="1" noChangeArrowheads="1"/>
          </p:cNvPicPr>
          <p:nvPr/>
        </p:nvPicPr>
        <p:blipFill>
          <a:blip r:embed="rId3" cstate="print"/>
          <a:srcRect/>
          <a:stretch>
            <a:fillRect/>
          </a:stretch>
        </p:blipFill>
        <p:spPr bwMode="auto">
          <a:xfrm>
            <a:off x="323528" y="548680"/>
            <a:ext cx="3619500" cy="2419351"/>
          </a:xfrm>
          <a:prstGeom prst="rect">
            <a:avLst/>
          </a:prstGeom>
          <a:noFill/>
        </p:spPr>
      </p:pic>
      <p:sp>
        <p:nvSpPr>
          <p:cNvPr id="5" name="日期占位符 4"/>
          <p:cNvSpPr>
            <a:spLocks noGrp="1"/>
          </p:cNvSpPr>
          <p:nvPr>
            <p:ph type="dt" sz="half" idx="10"/>
          </p:nvPr>
        </p:nvSpPr>
        <p:spPr/>
        <p:txBody>
          <a:bodyPr/>
          <a:lstStyle/>
          <a:p>
            <a:r>
              <a:rPr lang="en-US" altLang="zh-CN" smtClean="0"/>
              <a:t>2017-11-28</a:t>
            </a:r>
            <a:endParaRPr lang="zh-CN" altLang="en-US"/>
          </a:p>
        </p:txBody>
      </p:sp>
      <p:sp>
        <p:nvSpPr>
          <p:cNvPr id="6" name="页脚占位符 5"/>
          <p:cNvSpPr>
            <a:spLocks noGrp="1"/>
          </p:cNvSpPr>
          <p:nvPr>
            <p:ph type="ftr" sz="quarter" idx="11"/>
          </p:nvPr>
        </p:nvSpPr>
        <p:spPr/>
        <p:txBody>
          <a:bodyPr/>
          <a:lstStyle/>
          <a:p>
            <a:r>
              <a:rPr lang="zh-CN" altLang="en-US" smtClean="0"/>
              <a:t>舞阳县一高   张奇航</a:t>
            </a:r>
            <a:endParaRPr lang="zh-CN" altLang="en-US"/>
          </a:p>
        </p:txBody>
      </p:sp>
      <p:sp>
        <p:nvSpPr>
          <p:cNvPr id="7" name="TextBox 6"/>
          <p:cNvSpPr txBox="1"/>
          <p:nvPr/>
        </p:nvSpPr>
        <p:spPr>
          <a:xfrm>
            <a:off x="5004048" y="620688"/>
            <a:ext cx="3185487" cy="369332"/>
          </a:xfrm>
          <a:prstGeom prst="rect">
            <a:avLst/>
          </a:prstGeom>
          <a:noFill/>
        </p:spPr>
        <p:txBody>
          <a:bodyPr wrap="none" rtlCol="0">
            <a:spAutoFit/>
          </a:bodyPr>
          <a:lstStyle/>
          <a:p>
            <a:r>
              <a:rPr lang="zh-CN" altLang="zh-CN" b="1" dirty="0" smtClean="0">
                <a:solidFill>
                  <a:srgbClr val="FF0000"/>
                </a:solidFill>
              </a:rPr>
              <a:t>李闰苟一家</a:t>
            </a:r>
            <a:r>
              <a:rPr lang="zh-CN" altLang="en-US" b="1" dirty="0" smtClean="0">
                <a:solidFill>
                  <a:srgbClr val="FF0000"/>
                </a:solidFill>
              </a:rPr>
              <a:t>遭遇的背景是什么</a:t>
            </a:r>
            <a:endParaRPr lang="zh-CN" altLang="en-US"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anim calcmode="lin" valueType="num">
                                      <p:cBhvr additive="base">
                                        <p:cTn id="7" dur="500" fill="hold"/>
                                        <p:tgtEl>
                                          <p:spTgt spid="3074"/>
                                        </p:tgtEl>
                                        <p:attrNameLst>
                                          <p:attrName>ppt_x</p:attrName>
                                        </p:attrNameLst>
                                      </p:cBhvr>
                                      <p:tavLst>
                                        <p:tav tm="0">
                                          <p:val>
                                            <p:strVal val="#ppt_x"/>
                                          </p:val>
                                        </p:tav>
                                        <p:tav tm="100000">
                                          <p:val>
                                            <p:strVal val="#ppt_x"/>
                                          </p:val>
                                        </p:tav>
                                      </p:tavLst>
                                    </p:anim>
                                    <p:anim calcmode="lin" valueType="num">
                                      <p:cBhvr additive="base">
                                        <p:cTn id="8" dur="500" fill="hold"/>
                                        <p:tgtEl>
                                          <p:spTgt spid="3074"/>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 calcmode="lin" valueType="num">
                                      <p:cBhvr additive="base">
                                        <p:cTn id="1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3">
                                            <p:txEl>
                                              <p:pRg st="1" end="1"/>
                                            </p:txEl>
                                          </p:spTgt>
                                        </p:tgtEl>
                                        <p:attrNameLst>
                                          <p:attrName>style.visibility</p:attrName>
                                        </p:attrNameLst>
                                      </p:cBhvr>
                                      <p:to>
                                        <p:strVal val="visible"/>
                                      </p:to>
                                    </p:set>
                                    <p:anim calcmode="lin" valueType="num">
                                      <p:cBhvr additive="base">
                                        <p:cTn id="2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3">
                                            <p:txEl>
                                              <p:pRg st="2" end="2"/>
                                            </p:txEl>
                                          </p:spTgt>
                                        </p:tgtEl>
                                        <p:attrNameLst>
                                          <p:attrName>style.visibility</p:attrName>
                                        </p:attrNameLst>
                                      </p:cBhvr>
                                      <p:to>
                                        <p:strVal val="visible"/>
                                      </p:to>
                                    </p:set>
                                    <p:anim calcmode="lin" valueType="num">
                                      <p:cBhvr additive="base">
                                        <p:cTn id="2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07504" y="188640"/>
            <a:ext cx="8579296" cy="6336704"/>
          </a:xfrm>
        </p:spPr>
        <p:txBody>
          <a:bodyPr>
            <a:normAutofit/>
          </a:bodyPr>
          <a:lstStyle/>
          <a:p>
            <a:r>
              <a:rPr lang="en-US" altLang="zh-CN" dirty="0" smtClean="0">
                <a:latin typeface="仿宋" pitchFamily="49" charset="-122"/>
                <a:ea typeface="仿宋" pitchFamily="49" charset="-122"/>
              </a:rPr>
              <a:t>    2017</a:t>
            </a:r>
            <a:r>
              <a:rPr lang="zh-CN" altLang="en-US" dirty="0" smtClean="0">
                <a:latin typeface="仿宋" pitchFamily="49" charset="-122"/>
                <a:ea typeface="仿宋" pitchFamily="49" charset="-122"/>
              </a:rPr>
              <a:t>年</a:t>
            </a:r>
            <a:r>
              <a:rPr lang="en-US" altLang="zh-CN" dirty="0" smtClean="0">
                <a:latin typeface="仿宋" pitchFamily="49" charset="-122"/>
                <a:ea typeface="仿宋" pitchFamily="49" charset="-122"/>
              </a:rPr>
              <a:t>11</a:t>
            </a:r>
            <a:r>
              <a:rPr lang="zh-CN" altLang="en-US" dirty="0" smtClean="0">
                <a:latin typeface="仿宋" pitchFamily="49" charset="-122"/>
                <a:ea typeface="仿宋" pitchFamily="49" charset="-122"/>
              </a:rPr>
              <a:t>月</a:t>
            </a:r>
            <a:r>
              <a:rPr lang="en-US" altLang="zh-CN" dirty="0" smtClean="0">
                <a:latin typeface="仿宋" pitchFamily="49" charset="-122"/>
                <a:ea typeface="仿宋" pitchFamily="49" charset="-122"/>
              </a:rPr>
              <a:t>18</a:t>
            </a:r>
            <a:r>
              <a:rPr lang="zh-CN" altLang="en-US" dirty="0" smtClean="0">
                <a:latin typeface="仿宋" pitchFamily="49" charset="-122"/>
                <a:ea typeface="仿宋" pitchFamily="49" charset="-122"/>
              </a:rPr>
              <a:t>日</a:t>
            </a:r>
            <a:r>
              <a:rPr lang="en-US" altLang="zh-CN" dirty="0" smtClean="0">
                <a:latin typeface="仿宋" pitchFamily="49" charset="-122"/>
                <a:ea typeface="仿宋" pitchFamily="49" charset="-122"/>
              </a:rPr>
              <a:t>18</a:t>
            </a:r>
            <a:r>
              <a:rPr lang="zh-CN" altLang="en-US" dirty="0" smtClean="0">
                <a:latin typeface="仿宋" pitchFamily="49" charset="-122"/>
                <a:ea typeface="仿宋" pitchFamily="49" charset="-122"/>
              </a:rPr>
              <a:t>时许，北京市大兴区西红门镇新建村发生火灾。</a:t>
            </a:r>
            <a:endParaRPr lang="en-US" altLang="zh-CN" dirty="0" smtClean="0">
              <a:latin typeface="仿宋" pitchFamily="49" charset="-122"/>
              <a:ea typeface="仿宋" pitchFamily="49" charset="-122"/>
            </a:endParaRPr>
          </a:p>
          <a:p>
            <a:r>
              <a:rPr lang="zh-CN" altLang="en-US" dirty="0" smtClean="0">
                <a:latin typeface="仿宋" pitchFamily="49" charset="-122"/>
                <a:ea typeface="仿宋" pitchFamily="49" charset="-122"/>
              </a:rPr>
              <a:t>    在随后的消防隐患排查整顿过程中，位于北京城乡结合部的廉价出租房内的北漂们被大量地限期清理出了北京城。对此，社会舆论评价不一：有人说高端的北京不需要低端的人口；有人说鱼龙混杂的北漂族确实拉低了北京的文明水准；有人说，没了这些社会底层的劳动者，北京人的生活水平将会降低；</a:t>
            </a:r>
            <a:r>
              <a:rPr lang="en-US" altLang="zh-CN" dirty="0" smtClean="0">
                <a:latin typeface="仿宋" pitchFamily="49" charset="-122"/>
                <a:ea typeface="仿宋" pitchFamily="49" charset="-122"/>
              </a:rPr>
              <a:t>… …</a:t>
            </a:r>
          </a:p>
          <a:p>
            <a:r>
              <a:rPr lang="en-US" altLang="zh-CN" dirty="0" smtClean="0"/>
              <a:t>         </a:t>
            </a:r>
            <a:r>
              <a:rPr lang="zh-CN" altLang="zh-CN" dirty="0" smtClean="0"/>
              <a:t>对</a:t>
            </a:r>
            <a:r>
              <a:rPr lang="zh-CN" altLang="en-US" dirty="0" smtClean="0"/>
              <a:t>此</a:t>
            </a:r>
            <a:r>
              <a:rPr lang="zh-CN" altLang="zh-CN" dirty="0" smtClean="0"/>
              <a:t>事</a:t>
            </a:r>
            <a:r>
              <a:rPr lang="zh-CN" altLang="zh-CN" dirty="0"/>
              <a:t>件，</a:t>
            </a:r>
            <a:r>
              <a:rPr lang="zh-CN" altLang="zh-CN" dirty="0">
                <a:solidFill>
                  <a:srgbClr val="FF0000"/>
                </a:solidFill>
              </a:rPr>
              <a:t>你怎么看</a:t>
            </a:r>
            <a:r>
              <a:rPr lang="zh-CN" altLang="zh-CN" dirty="0"/>
              <a:t>？请综合材料内容及含意作文，</a:t>
            </a:r>
            <a:r>
              <a:rPr lang="zh-CN" altLang="zh-CN" dirty="0">
                <a:solidFill>
                  <a:srgbClr val="FF0000"/>
                </a:solidFill>
              </a:rPr>
              <a:t>表明你的态度</a:t>
            </a:r>
            <a:r>
              <a:rPr lang="zh-CN" altLang="zh-CN" dirty="0"/>
              <a:t>，阐述你的看法。</a:t>
            </a:r>
          </a:p>
          <a:p>
            <a:endParaRPr lang="zh-CN" altLang="en-US" dirty="0"/>
          </a:p>
        </p:txBody>
      </p:sp>
      <p:sp>
        <p:nvSpPr>
          <p:cNvPr id="4" name="日期占位符 3"/>
          <p:cNvSpPr>
            <a:spLocks noGrp="1"/>
          </p:cNvSpPr>
          <p:nvPr>
            <p:ph type="dt" sz="half" idx="10"/>
          </p:nvPr>
        </p:nvSpPr>
        <p:spPr/>
        <p:txBody>
          <a:bodyPr/>
          <a:lstStyle/>
          <a:p>
            <a:r>
              <a:rPr lang="en-US" altLang="zh-CN" smtClean="0"/>
              <a:t>2017-11-28</a:t>
            </a:r>
            <a:endParaRPr lang="zh-CN" altLang="en-US"/>
          </a:p>
        </p:txBody>
      </p:sp>
      <p:sp>
        <p:nvSpPr>
          <p:cNvPr id="5" name="页脚占位符 4"/>
          <p:cNvSpPr>
            <a:spLocks noGrp="1"/>
          </p:cNvSpPr>
          <p:nvPr>
            <p:ph type="ftr" sz="quarter" idx="11"/>
          </p:nvPr>
        </p:nvSpPr>
        <p:spPr/>
        <p:txBody>
          <a:bodyPr/>
          <a:lstStyle/>
          <a:p>
            <a:r>
              <a:rPr lang="zh-CN" altLang="en-US" smtClean="0"/>
              <a:t>舞阳县一高   张奇航</a:t>
            </a:r>
            <a:endParaRPr lang="zh-CN" altLang="en-US"/>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91264" cy="562074"/>
          </a:xfrm>
        </p:spPr>
        <p:txBody>
          <a:bodyPr>
            <a:normAutofit fontScale="90000"/>
          </a:bodyPr>
          <a:lstStyle/>
          <a:p>
            <a:r>
              <a:rPr lang="zh-CN" altLang="en-US" sz="2700" b="1" dirty="0"/>
              <a:t>疏解外来人口，政策应该多些“温度”</a:t>
            </a:r>
            <a:br>
              <a:rPr lang="zh-CN" altLang="en-US" sz="2700" b="1" dirty="0"/>
            </a:br>
            <a:r>
              <a:rPr lang="zh-CN" altLang="en-US" sz="2000" dirty="0">
                <a:hlinkClick r:id="rId2"/>
              </a:rPr>
              <a:t>特约评论员</a:t>
            </a:r>
            <a:r>
              <a:rPr lang="zh-CN" altLang="en-US" sz="2000" dirty="0">
                <a:hlinkClick r:id="rId3"/>
              </a:rPr>
              <a:t>黄</a:t>
            </a:r>
            <a:r>
              <a:rPr lang="zh-CN" altLang="en-US" sz="2000" dirty="0" smtClean="0">
                <a:hlinkClick r:id="rId3"/>
              </a:rPr>
              <a:t>帅</a:t>
            </a:r>
            <a:endParaRPr lang="zh-CN" altLang="en-US" dirty="0"/>
          </a:p>
        </p:txBody>
      </p:sp>
      <p:sp>
        <p:nvSpPr>
          <p:cNvPr id="3" name="内容占位符 2"/>
          <p:cNvSpPr>
            <a:spLocks noGrp="1"/>
          </p:cNvSpPr>
          <p:nvPr>
            <p:ph sz="half" idx="1"/>
          </p:nvPr>
        </p:nvSpPr>
        <p:spPr>
          <a:xfrm>
            <a:off x="107504" y="3429000"/>
            <a:ext cx="8496944" cy="3168352"/>
          </a:xfrm>
        </p:spPr>
        <p:txBody>
          <a:bodyPr>
            <a:normAutofit fontScale="70000" lnSpcReduction="20000"/>
          </a:bodyPr>
          <a:lstStyle/>
          <a:p>
            <a:pPr fontAlgn="base"/>
            <a:r>
              <a:rPr lang="zh-CN" altLang="en-US" dirty="0" smtClean="0"/>
              <a:t>央</a:t>
            </a:r>
            <a:r>
              <a:rPr lang="zh-CN" altLang="en-US" dirty="0"/>
              <a:t>视网</a:t>
            </a:r>
            <a:r>
              <a:rPr lang="en-US" altLang="zh-CN" dirty="0"/>
              <a:t>11-27 18:21</a:t>
            </a:r>
          </a:p>
          <a:p>
            <a:pPr fontAlgn="base"/>
            <a:r>
              <a:rPr lang="zh-CN" altLang="en-US" dirty="0" smtClean="0"/>
              <a:t>       近</a:t>
            </a:r>
            <a:r>
              <a:rPr lang="zh-CN" altLang="en-US" dirty="0"/>
              <a:t>日，安全隐患大排查、大清理、大整治专项行动正在北京全市展开。这次的清查和整治力度是空前的。有大兴火灾的惨剧在前，不少人对不合规的群居之所感到不满，但这背后有一个无奈的现实：因为自己收入微薄，支付不起更高的房租，只能在大量没有安全保障的房子（甚至是违建房）里生活</a:t>
            </a:r>
            <a:r>
              <a:rPr lang="zh-CN" altLang="en-US" dirty="0" smtClean="0"/>
              <a:t>。（</a:t>
            </a:r>
            <a:r>
              <a:rPr lang="zh-CN" altLang="en-US" sz="2700" dirty="0" smtClean="0">
                <a:solidFill>
                  <a:srgbClr val="0070C0"/>
                </a:solidFill>
              </a:rPr>
              <a:t>压缩概述材料</a:t>
            </a:r>
            <a:r>
              <a:rPr lang="zh-CN" altLang="en-US" dirty="0" smtClean="0"/>
              <a:t>）</a:t>
            </a:r>
            <a:endParaRPr lang="zh-CN" altLang="en-US" dirty="0"/>
          </a:p>
          <a:p>
            <a:pPr fontAlgn="base"/>
            <a:r>
              <a:rPr lang="zh-CN" altLang="en-US" dirty="0" smtClean="0"/>
              <a:t>        这</a:t>
            </a:r>
            <a:r>
              <a:rPr lang="zh-CN" altLang="en-US" dirty="0"/>
              <a:t>些群体基本都来自外地。他们可能是在建筑工地上挥汗如雨的农民工，可能是冒着寒风骑行的送餐小哥，可能是在餐馆里刷盘子洗碗的服务员</a:t>
            </a:r>
            <a:r>
              <a:rPr lang="en-US" altLang="zh-CN" dirty="0"/>
              <a:t>......</a:t>
            </a:r>
            <a:r>
              <a:rPr lang="zh-CN" altLang="en-US" dirty="0"/>
              <a:t>总之，收入微薄、存在感低、缺乏话语权是他们的共同特征。但是，这并不等于他们就是所谓的“低端劳动力”，</a:t>
            </a:r>
            <a:r>
              <a:rPr lang="zh-CN" altLang="en-US" dirty="0">
                <a:solidFill>
                  <a:srgbClr val="FF0000"/>
                </a:solidFill>
              </a:rPr>
              <a:t>他们是有血有肉的人，是支撑起北京这种特大城市正常运转的基层劳动力，是值得我们每个人去尊重、去理解的劳动者</a:t>
            </a:r>
            <a:r>
              <a:rPr lang="zh-CN" altLang="en-US" dirty="0" smtClean="0">
                <a:solidFill>
                  <a:srgbClr val="FF0000"/>
                </a:solidFill>
              </a:rPr>
              <a:t>。（</a:t>
            </a:r>
            <a:r>
              <a:rPr lang="zh-CN" altLang="en-US" dirty="0" smtClean="0">
                <a:solidFill>
                  <a:srgbClr val="0070C0"/>
                </a:solidFill>
              </a:rPr>
              <a:t>大观点，即全文的基本态度</a:t>
            </a:r>
            <a:r>
              <a:rPr lang="zh-CN" altLang="en-US" dirty="0" smtClean="0">
                <a:solidFill>
                  <a:srgbClr val="FF0000"/>
                </a:solidFill>
              </a:rPr>
              <a:t>）</a:t>
            </a:r>
            <a:endParaRPr lang="zh-CN" altLang="en-US" dirty="0">
              <a:solidFill>
                <a:srgbClr val="FF0000"/>
              </a:solidFill>
            </a:endParaRPr>
          </a:p>
        </p:txBody>
      </p:sp>
      <p:pic>
        <p:nvPicPr>
          <p:cNvPr id="10" name="内容占位符 9" descr="离京.jpg"/>
          <p:cNvPicPr>
            <a:picLocks noGrp="1" noChangeAspect="1"/>
          </p:cNvPicPr>
          <p:nvPr>
            <p:ph sz="half" idx="2"/>
          </p:nvPr>
        </p:nvPicPr>
        <p:blipFill>
          <a:blip r:embed="rId4" cstate="print"/>
          <a:stretch>
            <a:fillRect/>
          </a:stretch>
        </p:blipFill>
        <p:spPr>
          <a:xfrm>
            <a:off x="2123728" y="1052736"/>
            <a:ext cx="4536504" cy="2376264"/>
          </a:xfrm>
        </p:spPr>
      </p:pic>
      <p:sp>
        <p:nvSpPr>
          <p:cNvPr id="5122" name="AutoShape 2" descr="http://t12.baidu.com/it/u=4020401801,3918579729&amp;fm=173&amp;s=CB804381505ABFD0449145850300F002&amp;w=480&amp;h=251&amp;img.JPE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zh-CN" altLang="en-US"/>
          </a:p>
        </p:txBody>
      </p:sp>
      <p:sp>
        <p:nvSpPr>
          <p:cNvPr id="5124" name="AutoShape 4" descr="http://t12.baidu.com/it/u=4020401801,3918579729&amp;fm=173&amp;s=CB804381505ABFD0449145850300F002&amp;w=480&amp;h=251&amp;img.JPE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zh-CN" altLang="en-US"/>
          </a:p>
        </p:txBody>
      </p:sp>
      <p:sp>
        <p:nvSpPr>
          <p:cNvPr id="7" name="日期占位符 6"/>
          <p:cNvSpPr>
            <a:spLocks noGrp="1"/>
          </p:cNvSpPr>
          <p:nvPr>
            <p:ph type="dt" sz="half" idx="10"/>
          </p:nvPr>
        </p:nvSpPr>
        <p:spPr/>
        <p:txBody>
          <a:bodyPr/>
          <a:lstStyle/>
          <a:p>
            <a:r>
              <a:rPr lang="en-US" altLang="zh-CN" dirty="0" smtClean="0"/>
              <a:t>2017-11-28</a:t>
            </a:r>
            <a:endParaRPr lang="zh-CN" altLang="en-US" dirty="0"/>
          </a:p>
        </p:txBody>
      </p:sp>
      <p:sp>
        <p:nvSpPr>
          <p:cNvPr id="8" name="页脚占位符 7"/>
          <p:cNvSpPr>
            <a:spLocks noGrp="1"/>
          </p:cNvSpPr>
          <p:nvPr>
            <p:ph type="ftr" sz="quarter" idx="11"/>
          </p:nvPr>
        </p:nvSpPr>
        <p:spPr/>
        <p:txBody>
          <a:bodyPr/>
          <a:lstStyle/>
          <a:p>
            <a:r>
              <a:rPr lang="zh-CN" altLang="en-US" smtClean="0"/>
              <a:t>舞阳县一高   张奇航</a:t>
            </a:r>
            <a:endParaRPr lang="zh-CN" altLang="en-US"/>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0" y="692696"/>
            <a:ext cx="8686800" cy="5433467"/>
          </a:xfrm>
        </p:spPr>
        <p:txBody>
          <a:bodyPr>
            <a:normAutofit fontScale="70000" lnSpcReduction="20000"/>
          </a:bodyPr>
          <a:lstStyle/>
          <a:p>
            <a:pPr fontAlgn="base"/>
            <a:r>
              <a:rPr lang="zh-CN" altLang="en-US" dirty="0" smtClean="0"/>
              <a:t>        城市越大，所需要的劳动力越多样化</a:t>
            </a:r>
            <a:r>
              <a:rPr lang="zh-CN" altLang="en-US" dirty="0" smtClean="0">
                <a:solidFill>
                  <a:srgbClr val="FF0000"/>
                </a:solidFill>
              </a:rPr>
              <a:t>（分论点</a:t>
            </a:r>
            <a:r>
              <a:rPr lang="en-US" altLang="zh-CN" dirty="0" smtClean="0">
                <a:solidFill>
                  <a:srgbClr val="FF0000"/>
                </a:solidFill>
              </a:rPr>
              <a:t>1</a:t>
            </a:r>
            <a:r>
              <a:rPr lang="zh-CN" altLang="en-US" dirty="0" smtClean="0">
                <a:solidFill>
                  <a:srgbClr val="FF0000"/>
                </a:solidFill>
              </a:rPr>
              <a:t>）</a:t>
            </a:r>
            <a:r>
              <a:rPr lang="zh-CN" altLang="en-US" dirty="0" smtClean="0"/>
              <a:t>。不同人群集聚，这本身是城市之所以成为城市的基础，也是城市繁荣度、生命力的体现。城市中的每个人都有自己的角色，并且发挥着不可替代的作用。城市就像一部大型的机器，其中的每一个部件都是不可或缺的，任何层次的劳动者都是其构成的重要部件，缺了必要螺丝的机器，哪怕有世界上最先进的发动机也是无法运转的。</a:t>
            </a:r>
          </a:p>
          <a:p>
            <a:pPr fontAlgn="base"/>
            <a:r>
              <a:rPr lang="zh-CN" altLang="en-US" dirty="0" smtClean="0"/>
              <a:t>       在一个自由和平等的社会里，人口流动应该是自愿的</a:t>
            </a:r>
            <a:r>
              <a:rPr lang="zh-CN" altLang="en-US" dirty="0" smtClean="0">
                <a:solidFill>
                  <a:srgbClr val="FF0000"/>
                </a:solidFill>
              </a:rPr>
              <a:t>（分论点</a:t>
            </a:r>
            <a:r>
              <a:rPr lang="en-US" altLang="zh-CN" dirty="0" smtClean="0">
                <a:solidFill>
                  <a:srgbClr val="FF0000"/>
                </a:solidFill>
              </a:rPr>
              <a:t>2</a:t>
            </a:r>
            <a:r>
              <a:rPr lang="zh-CN" altLang="en-US" dirty="0" smtClean="0">
                <a:solidFill>
                  <a:srgbClr val="FF0000"/>
                </a:solidFill>
              </a:rPr>
              <a:t>）</a:t>
            </a:r>
            <a:r>
              <a:rPr lang="zh-CN" altLang="en-US" dirty="0" smtClean="0"/>
              <a:t>。如果作为个体，他承受不了北京的压力，愿意离京返乡，那没问题，可以理解是个人选择。但是，作为一个群体</a:t>
            </a:r>
            <a:r>
              <a:rPr lang="en-US" altLang="zh-CN" dirty="0" smtClean="0"/>
              <a:t>——</a:t>
            </a:r>
            <a:r>
              <a:rPr lang="zh-CN" altLang="en-US" dirty="0" smtClean="0"/>
              <a:t>而且是一个数量庞大的群体，如果在得不到应有补偿的前提下被限时“离开”，不仅老百姓不会信服，在措施执行上也显得“粗犷”。</a:t>
            </a:r>
          </a:p>
          <a:p>
            <a:pPr fontAlgn="base"/>
            <a:r>
              <a:rPr lang="zh-CN" altLang="en-US" dirty="0" smtClean="0"/>
              <a:t>        不论以什么名义，都不能践踏外来人口的尊严</a:t>
            </a:r>
            <a:r>
              <a:rPr lang="zh-CN" altLang="en-US" dirty="0" smtClean="0">
                <a:solidFill>
                  <a:srgbClr val="FF0000"/>
                </a:solidFill>
              </a:rPr>
              <a:t>（分论点</a:t>
            </a:r>
            <a:r>
              <a:rPr lang="en-US" altLang="zh-CN" dirty="0" smtClean="0">
                <a:solidFill>
                  <a:srgbClr val="FF0000"/>
                </a:solidFill>
              </a:rPr>
              <a:t>3</a:t>
            </a:r>
            <a:r>
              <a:rPr lang="zh-CN" altLang="en-US" dirty="0" smtClean="0">
                <a:solidFill>
                  <a:srgbClr val="FF0000"/>
                </a:solidFill>
              </a:rPr>
              <a:t>）</a:t>
            </a:r>
            <a:r>
              <a:rPr lang="zh-CN" altLang="en-US" dirty="0" smtClean="0"/>
              <a:t>。习近平总书记在</a:t>
            </a:r>
            <a:r>
              <a:rPr lang="en-US" altLang="zh-CN" dirty="0" smtClean="0"/>
              <a:t>2015</a:t>
            </a:r>
            <a:r>
              <a:rPr lang="zh-CN" altLang="en-US" dirty="0" smtClean="0"/>
              <a:t>年</a:t>
            </a:r>
            <a:r>
              <a:rPr lang="en-US" altLang="zh-CN" dirty="0" smtClean="0"/>
              <a:t>4</a:t>
            </a:r>
            <a:r>
              <a:rPr lang="zh-CN" altLang="en-US" dirty="0" smtClean="0"/>
              <a:t>月曾指出，“无论时代条件如何变化，我们始终都要崇尚劳动、尊重劳动者”。</a:t>
            </a:r>
            <a:r>
              <a:rPr lang="en-US" altLang="zh-CN" dirty="0" smtClean="0"/>
              <a:t>《</a:t>
            </a:r>
            <a:r>
              <a:rPr lang="zh-CN" altLang="en-US" dirty="0" smtClean="0"/>
              <a:t>人民日报</a:t>
            </a:r>
            <a:r>
              <a:rPr lang="en-US" altLang="zh-CN" dirty="0" smtClean="0"/>
              <a:t>》</a:t>
            </a:r>
            <a:r>
              <a:rPr lang="zh-CN" altLang="en-US" dirty="0" smtClean="0"/>
              <a:t>早在</a:t>
            </a:r>
            <a:r>
              <a:rPr lang="en-US" altLang="zh-CN" dirty="0" smtClean="0"/>
              <a:t>2010</a:t>
            </a:r>
            <a:r>
              <a:rPr lang="zh-CN" altLang="en-US" dirty="0" smtClean="0"/>
              <a:t>年</a:t>
            </a:r>
            <a:r>
              <a:rPr lang="en-US" altLang="zh-CN" dirty="0" smtClean="0"/>
              <a:t>9</a:t>
            </a:r>
            <a:r>
              <a:rPr lang="zh-CN" altLang="en-US" dirty="0" smtClean="0"/>
              <a:t>月就发文称：大城市无权让“低端劳动力”离开。其中指出：“正是由于地区间发展极不平衡，才使人们拥向北京这类基础设施佳、发展机会多的大都市。所以，关键是多投入、下力气促进区域协调发展。但愿这些权威的声音和群众的心愿不会被人忽视。</a:t>
            </a:r>
          </a:p>
          <a:p>
            <a:endParaRPr lang="zh-CN" altLang="en-US" dirty="0" smtClean="0"/>
          </a:p>
          <a:p>
            <a:endParaRPr lang="zh-CN" altLang="en-US" dirty="0"/>
          </a:p>
        </p:txBody>
      </p:sp>
      <p:sp>
        <p:nvSpPr>
          <p:cNvPr id="4" name="日期占位符 3"/>
          <p:cNvSpPr>
            <a:spLocks noGrp="1"/>
          </p:cNvSpPr>
          <p:nvPr>
            <p:ph type="dt" sz="half" idx="10"/>
          </p:nvPr>
        </p:nvSpPr>
        <p:spPr/>
        <p:txBody>
          <a:bodyPr/>
          <a:lstStyle/>
          <a:p>
            <a:r>
              <a:rPr lang="en-US" altLang="zh-CN" smtClean="0"/>
              <a:t>2017-11-28</a:t>
            </a:r>
            <a:endParaRPr lang="zh-CN" altLang="en-US"/>
          </a:p>
        </p:txBody>
      </p:sp>
      <p:sp>
        <p:nvSpPr>
          <p:cNvPr id="5" name="页脚占位符 4"/>
          <p:cNvSpPr>
            <a:spLocks noGrp="1"/>
          </p:cNvSpPr>
          <p:nvPr>
            <p:ph type="ftr" sz="quarter" idx="11"/>
          </p:nvPr>
        </p:nvSpPr>
        <p:spPr/>
        <p:txBody>
          <a:bodyPr/>
          <a:lstStyle/>
          <a:p>
            <a:r>
              <a:rPr lang="zh-CN" altLang="en-US" smtClean="0"/>
              <a:t>舞阳县一高   张奇航</a:t>
            </a:r>
            <a:endParaRPr lang="zh-CN" altLang="en-US"/>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0" y="332656"/>
            <a:ext cx="8686800" cy="3777283"/>
          </a:xfrm>
        </p:spPr>
        <p:txBody>
          <a:bodyPr>
            <a:normAutofit fontScale="85000" lnSpcReduction="10000"/>
          </a:bodyPr>
          <a:lstStyle/>
          <a:p>
            <a:r>
              <a:rPr lang="zh-CN" altLang="en-US" dirty="0" smtClean="0"/>
              <a:t>         </a:t>
            </a:r>
            <a:r>
              <a:rPr lang="zh-CN" altLang="en-US" dirty="0" smtClean="0">
                <a:latin typeface="仿宋" pitchFamily="49" charset="-122"/>
                <a:ea typeface="仿宋" pitchFamily="49" charset="-122"/>
              </a:rPr>
              <a:t>近日，希腊女生</a:t>
            </a:r>
            <a:r>
              <a:rPr lang="en-US" altLang="zh-CN" dirty="0" smtClean="0">
                <a:latin typeface="仿宋" pitchFamily="49" charset="-122"/>
                <a:ea typeface="仿宋" pitchFamily="49" charset="-122"/>
              </a:rPr>
              <a:t>Kris</a:t>
            </a:r>
            <a:r>
              <a:rPr lang="zh-CN" altLang="en-US" dirty="0" smtClean="0">
                <a:latin typeface="仿宋" pitchFamily="49" charset="-122"/>
                <a:ea typeface="仿宋" pitchFamily="49" charset="-122"/>
              </a:rPr>
              <a:t>前往中关村附近的外教中介机构应聘。尽管没有外教相关资质和教学经验，也非英语母语国家，但中介表示仍然可以推荐她到一些小的外语机构去工作，只是收入比较低。开设少儿英语培训机构的林琳（化名）向记者表示，“不管此前有没有教学资质或经验，只要是有一张金发碧眼的脸，都能成为外教。”（</a:t>
            </a:r>
            <a:r>
              <a:rPr lang="en-US" altLang="zh-CN" dirty="0" smtClean="0">
                <a:latin typeface="仿宋" pitchFamily="49" charset="-122"/>
                <a:ea typeface="仿宋" pitchFamily="49" charset="-122"/>
              </a:rPr>
              <a:t>2017</a:t>
            </a:r>
            <a:r>
              <a:rPr lang="zh-CN" altLang="en-US" dirty="0" smtClean="0">
                <a:latin typeface="仿宋" pitchFamily="49" charset="-122"/>
                <a:ea typeface="仿宋" pitchFamily="49" charset="-122"/>
              </a:rPr>
              <a:t>年</a:t>
            </a:r>
            <a:r>
              <a:rPr lang="en-US" altLang="zh-CN" dirty="0" smtClean="0">
                <a:latin typeface="仿宋" pitchFamily="49" charset="-122"/>
                <a:ea typeface="仿宋" pitchFamily="49" charset="-122"/>
              </a:rPr>
              <a:t>11</a:t>
            </a:r>
            <a:r>
              <a:rPr lang="zh-CN" altLang="en-US" dirty="0" smtClean="0">
                <a:latin typeface="仿宋" pitchFamily="49" charset="-122"/>
                <a:ea typeface="仿宋" pitchFamily="49" charset="-122"/>
              </a:rPr>
              <a:t>月</a:t>
            </a:r>
            <a:r>
              <a:rPr lang="en-US" altLang="zh-CN" dirty="0" smtClean="0">
                <a:latin typeface="仿宋" pitchFamily="49" charset="-122"/>
                <a:ea typeface="仿宋" pitchFamily="49" charset="-122"/>
              </a:rPr>
              <a:t>22</a:t>
            </a:r>
            <a:r>
              <a:rPr lang="zh-CN" altLang="en-US" dirty="0" smtClean="0">
                <a:latin typeface="仿宋" pitchFamily="49" charset="-122"/>
                <a:ea typeface="仿宋" pitchFamily="49" charset="-122"/>
              </a:rPr>
              <a:t>日</a:t>
            </a:r>
            <a:r>
              <a:rPr lang="en-US" altLang="zh-CN" dirty="0" smtClean="0">
                <a:latin typeface="仿宋" pitchFamily="49" charset="-122"/>
                <a:ea typeface="仿宋" pitchFamily="49" charset="-122"/>
              </a:rPr>
              <a:t>《</a:t>
            </a:r>
            <a:r>
              <a:rPr lang="zh-CN" altLang="en-US" dirty="0" smtClean="0">
                <a:latin typeface="仿宋" pitchFamily="49" charset="-122"/>
                <a:ea typeface="仿宋" pitchFamily="49" charset="-122"/>
              </a:rPr>
              <a:t>新京报</a:t>
            </a:r>
            <a:r>
              <a:rPr lang="en-US" altLang="zh-CN" dirty="0" smtClean="0">
                <a:latin typeface="仿宋" pitchFamily="49" charset="-122"/>
                <a:ea typeface="仿宋" pitchFamily="49" charset="-122"/>
              </a:rPr>
              <a:t>》</a:t>
            </a:r>
            <a:r>
              <a:rPr lang="zh-CN" altLang="en-US" dirty="0" smtClean="0">
                <a:latin typeface="仿宋" pitchFamily="49" charset="-122"/>
                <a:ea typeface="仿宋" pitchFamily="49" charset="-122"/>
              </a:rPr>
              <a:t>）</a:t>
            </a:r>
          </a:p>
          <a:p>
            <a:r>
              <a:rPr lang="en-US" altLang="zh-CN" dirty="0" smtClean="0"/>
              <a:t>        </a:t>
            </a:r>
            <a:r>
              <a:rPr lang="zh-CN" altLang="zh-CN" dirty="0" smtClean="0"/>
              <a:t>对</a:t>
            </a:r>
            <a:r>
              <a:rPr lang="zh-CN" altLang="en-US" dirty="0" smtClean="0"/>
              <a:t>此</a:t>
            </a:r>
            <a:r>
              <a:rPr lang="zh-CN" altLang="zh-CN" dirty="0" smtClean="0"/>
              <a:t>事件，</a:t>
            </a:r>
            <a:r>
              <a:rPr lang="zh-CN" altLang="zh-CN" dirty="0" smtClean="0">
                <a:solidFill>
                  <a:srgbClr val="FF0000"/>
                </a:solidFill>
              </a:rPr>
              <a:t>你怎么看</a:t>
            </a:r>
            <a:r>
              <a:rPr lang="zh-CN" altLang="zh-CN" dirty="0" smtClean="0"/>
              <a:t>？请综合材料内容及含意作文，</a:t>
            </a:r>
            <a:r>
              <a:rPr lang="zh-CN" altLang="zh-CN" dirty="0">
                <a:solidFill>
                  <a:srgbClr val="FF0000"/>
                </a:solidFill>
              </a:rPr>
              <a:t>表明你的态度，阐述你的看法</a:t>
            </a:r>
            <a:r>
              <a:rPr lang="zh-CN" altLang="zh-CN" dirty="0" smtClean="0"/>
              <a:t>。</a:t>
            </a:r>
            <a:endParaRPr lang="zh-CN" altLang="en-US" dirty="0"/>
          </a:p>
        </p:txBody>
      </p:sp>
      <p:pic>
        <p:nvPicPr>
          <p:cNvPr id="4" name="图片 3" descr="timg.jpg"/>
          <p:cNvPicPr>
            <a:picLocks noChangeAspect="1"/>
          </p:cNvPicPr>
          <p:nvPr/>
        </p:nvPicPr>
        <p:blipFill>
          <a:blip r:embed="rId2" cstate="print"/>
          <a:stretch>
            <a:fillRect/>
          </a:stretch>
        </p:blipFill>
        <p:spPr>
          <a:xfrm>
            <a:off x="1619672" y="3861048"/>
            <a:ext cx="6289740" cy="2996952"/>
          </a:xfrm>
          <a:prstGeom prst="rect">
            <a:avLst/>
          </a:prstGeom>
        </p:spPr>
      </p:pic>
      <p:sp>
        <p:nvSpPr>
          <p:cNvPr id="5" name="日期占位符 4"/>
          <p:cNvSpPr>
            <a:spLocks noGrp="1"/>
          </p:cNvSpPr>
          <p:nvPr>
            <p:ph type="dt" sz="half" idx="10"/>
          </p:nvPr>
        </p:nvSpPr>
        <p:spPr/>
        <p:txBody>
          <a:bodyPr/>
          <a:lstStyle/>
          <a:p>
            <a:r>
              <a:rPr lang="en-US" altLang="zh-CN" smtClean="0"/>
              <a:t>2017-11-28</a:t>
            </a:r>
            <a:endParaRPr lang="zh-CN" altLang="en-US"/>
          </a:p>
        </p:txBody>
      </p:sp>
      <p:sp>
        <p:nvSpPr>
          <p:cNvPr id="6" name="页脚占位符 5"/>
          <p:cNvSpPr>
            <a:spLocks noGrp="1"/>
          </p:cNvSpPr>
          <p:nvPr>
            <p:ph type="ftr" sz="quarter" idx="11"/>
          </p:nvPr>
        </p:nvSpPr>
        <p:spPr/>
        <p:txBody>
          <a:bodyPr/>
          <a:lstStyle/>
          <a:p>
            <a:r>
              <a:rPr lang="zh-CN" altLang="en-US" smtClean="0"/>
              <a:t>舞阳县一高   张奇航</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7283152" cy="490066"/>
          </a:xfrm>
        </p:spPr>
        <p:txBody>
          <a:bodyPr>
            <a:noAutofit/>
          </a:bodyPr>
          <a:lstStyle/>
          <a:p>
            <a:r>
              <a:rPr lang="zh-CN" altLang="en-US" sz="2400" b="1" dirty="0">
                <a:solidFill>
                  <a:srgbClr val="FF0000"/>
                </a:solidFill>
              </a:rPr>
              <a:t>无资质外教浑水摸鱼根源于“以貌取人”心态</a:t>
            </a:r>
          </a:p>
        </p:txBody>
      </p:sp>
      <p:sp>
        <p:nvSpPr>
          <p:cNvPr id="3" name="内容占位符 2"/>
          <p:cNvSpPr>
            <a:spLocks noGrp="1"/>
          </p:cNvSpPr>
          <p:nvPr>
            <p:ph idx="1"/>
          </p:nvPr>
        </p:nvSpPr>
        <p:spPr>
          <a:xfrm>
            <a:off x="107504" y="1124744"/>
            <a:ext cx="8712968" cy="5616624"/>
          </a:xfrm>
        </p:spPr>
        <p:txBody>
          <a:bodyPr>
            <a:normAutofit fontScale="70000" lnSpcReduction="20000"/>
          </a:bodyPr>
          <a:lstStyle/>
          <a:p>
            <a:r>
              <a:rPr lang="zh-CN" altLang="en-US" dirty="0" smtClean="0"/>
              <a:t>          近</a:t>
            </a:r>
            <a:r>
              <a:rPr lang="zh-CN" altLang="en-US" dirty="0"/>
              <a:t>日，希腊女生</a:t>
            </a:r>
            <a:r>
              <a:rPr lang="en-US" altLang="zh-CN" dirty="0"/>
              <a:t>Kris</a:t>
            </a:r>
            <a:r>
              <a:rPr lang="zh-CN" altLang="en-US" dirty="0"/>
              <a:t>前往中关村附近的外教中介机构应聘</a:t>
            </a:r>
            <a:r>
              <a:rPr lang="zh-CN" altLang="en-US" dirty="0" smtClean="0"/>
              <a:t>。虽然没</a:t>
            </a:r>
            <a:r>
              <a:rPr lang="zh-CN" altLang="en-US" dirty="0"/>
              <a:t>有外教相关资质和教学经验，也非英语母语国家，</a:t>
            </a:r>
            <a:r>
              <a:rPr lang="zh-CN" altLang="en-US" dirty="0" smtClean="0"/>
              <a:t>但 “</a:t>
            </a:r>
            <a:r>
              <a:rPr lang="zh-CN" altLang="en-US" dirty="0"/>
              <a:t>不管此前有没有教学资质或经验，只要是有一张金发碧眼的脸，都能成为外</a:t>
            </a:r>
            <a:r>
              <a:rPr lang="zh-CN" altLang="en-US" dirty="0" smtClean="0"/>
              <a:t>教。（</a:t>
            </a:r>
            <a:r>
              <a:rPr lang="zh-CN" altLang="en-US" dirty="0" smtClean="0">
                <a:solidFill>
                  <a:srgbClr val="0070C0"/>
                </a:solidFill>
              </a:rPr>
              <a:t>压缩概述材料</a:t>
            </a:r>
            <a:r>
              <a:rPr lang="zh-CN" altLang="en-US" dirty="0" smtClean="0"/>
              <a:t>）</a:t>
            </a:r>
            <a:endParaRPr lang="zh-CN" altLang="en-US" dirty="0"/>
          </a:p>
          <a:p>
            <a:r>
              <a:rPr lang="zh-CN" altLang="en-US" dirty="0"/>
              <a:t>　　教育作为一种社会流动的渠道，得到了越来越多的价值认同；当外语水平成为升学、求职、镀金的一道门槛，</a:t>
            </a:r>
            <a:r>
              <a:rPr lang="zh-CN" altLang="en-US" dirty="0">
                <a:solidFill>
                  <a:srgbClr val="FF0000"/>
                </a:solidFill>
              </a:rPr>
              <a:t>外语培训市场的火爆</a:t>
            </a:r>
            <a:r>
              <a:rPr lang="zh-CN" altLang="en-US" dirty="0"/>
              <a:t>很难说不是一种必然。为了让孩子们在教育竞争中更有筹码，一些家长在外语培训上不吝投入；外语培训机构的“钱袋满当当</a:t>
            </a:r>
            <a:r>
              <a:rPr lang="zh-CN" altLang="en-US" dirty="0" smtClean="0"/>
              <a:t>”，</a:t>
            </a:r>
            <a:r>
              <a:rPr lang="zh-CN" altLang="en-US" dirty="0" smtClean="0">
                <a:solidFill>
                  <a:srgbClr val="FF0000"/>
                </a:solidFill>
              </a:rPr>
              <a:t>根源于市场需求的旺盛（分论点</a:t>
            </a:r>
            <a:r>
              <a:rPr lang="en-US" altLang="zh-CN" dirty="0" smtClean="0">
                <a:solidFill>
                  <a:srgbClr val="FF0000"/>
                </a:solidFill>
              </a:rPr>
              <a:t>1</a:t>
            </a:r>
            <a:r>
              <a:rPr lang="zh-CN" altLang="en-US" dirty="0" smtClean="0">
                <a:solidFill>
                  <a:srgbClr val="FF0000"/>
                </a:solidFill>
              </a:rPr>
              <a:t>）</a:t>
            </a:r>
            <a:r>
              <a:rPr lang="zh-CN" altLang="en-US" dirty="0" smtClean="0"/>
              <a:t>。</a:t>
            </a:r>
            <a:endParaRPr lang="zh-CN" altLang="en-US" dirty="0"/>
          </a:p>
          <a:p>
            <a:r>
              <a:rPr lang="zh-CN" altLang="en-US" dirty="0"/>
              <a:t>　　外语培训市场的利益蛋糕很大，还处于一种“野蛮生长”的阶</a:t>
            </a:r>
            <a:r>
              <a:rPr lang="zh-CN" altLang="en-US" dirty="0" smtClean="0"/>
              <a:t>段</a:t>
            </a:r>
            <a:r>
              <a:rPr lang="zh-CN" altLang="en-US" dirty="0" smtClean="0">
                <a:solidFill>
                  <a:srgbClr val="FF0000"/>
                </a:solidFill>
              </a:rPr>
              <a:t>（分论点</a:t>
            </a:r>
            <a:r>
              <a:rPr lang="en-US" altLang="zh-CN" dirty="0" smtClean="0">
                <a:solidFill>
                  <a:srgbClr val="FF0000"/>
                </a:solidFill>
              </a:rPr>
              <a:t>2</a:t>
            </a:r>
            <a:r>
              <a:rPr lang="zh-CN" altLang="en-US" dirty="0" smtClean="0">
                <a:solidFill>
                  <a:srgbClr val="FF0000"/>
                </a:solidFill>
              </a:rPr>
              <a:t>），</a:t>
            </a:r>
            <a:r>
              <a:rPr lang="zh-CN" altLang="en-US" dirty="0" smtClean="0"/>
              <a:t>一</a:t>
            </a:r>
            <a:r>
              <a:rPr lang="zh-CN" altLang="en-US" dirty="0"/>
              <a:t>些缺乏资质和教学经验的外教，也找到了浑水摸鱼的通道。与从事其他工作相比，当外教能够在市场中得到更多的激励和回报；在利益的驱动下，外教泥沙俱下，一些不合格的人们也拥有了“外教”的身份标签，并且享受了不错的待遇。</a:t>
            </a:r>
          </a:p>
          <a:p>
            <a:r>
              <a:rPr lang="zh-CN" altLang="en-US" dirty="0"/>
              <a:t>　　在一个盛行符号互动的时代里，不少人喜欢“以貌取人</a:t>
            </a:r>
            <a:r>
              <a:rPr lang="zh-CN" altLang="en-US" dirty="0" smtClean="0"/>
              <a:t>”</a:t>
            </a:r>
            <a:r>
              <a:rPr lang="zh-CN" altLang="en-US" dirty="0" smtClean="0">
                <a:solidFill>
                  <a:srgbClr val="FF0000"/>
                </a:solidFill>
              </a:rPr>
              <a:t> （分论点</a:t>
            </a:r>
            <a:r>
              <a:rPr lang="en-US" altLang="zh-CN" dirty="0" smtClean="0">
                <a:solidFill>
                  <a:srgbClr val="FF0000"/>
                </a:solidFill>
              </a:rPr>
              <a:t>3</a:t>
            </a:r>
            <a:r>
              <a:rPr lang="zh-CN" altLang="en-US" dirty="0" smtClean="0">
                <a:solidFill>
                  <a:srgbClr val="FF0000"/>
                </a:solidFill>
              </a:rPr>
              <a:t>）</a:t>
            </a:r>
            <a:r>
              <a:rPr lang="zh-CN" altLang="en-US" dirty="0" smtClean="0"/>
              <a:t>。这</a:t>
            </a:r>
            <a:r>
              <a:rPr lang="zh-CN" altLang="en-US" dirty="0"/>
              <a:t>里的“以貌取人”，不仅指求职者的“颜值”，更关键的是求职者的出身和血统；那些金发碧眼、看上去就很“外国人”的求职者，往往更容易得到用人单位的青睐</a:t>
            </a:r>
            <a:r>
              <a:rPr lang="en-US" altLang="zh-CN" dirty="0"/>
              <a:t>——</a:t>
            </a:r>
            <a:r>
              <a:rPr lang="zh-CN" altLang="en-US" dirty="0"/>
              <a:t>在不少消费者心目中，外国人的口语更纯正，比黄皮肤的中国人更值得托付信任</a:t>
            </a:r>
            <a:r>
              <a:rPr lang="zh-CN" altLang="en-US" dirty="0" smtClean="0"/>
              <a:t>。</a:t>
            </a:r>
            <a:endParaRPr lang="zh-CN" altLang="en-US" dirty="0"/>
          </a:p>
        </p:txBody>
      </p:sp>
      <p:sp>
        <p:nvSpPr>
          <p:cNvPr id="4" name="日期占位符 3"/>
          <p:cNvSpPr>
            <a:spLocks noGrp="1"/>
          </p:cNvSpPr>
          <p:nvPr>
            <p:ph type="dt" sz="half" idx="10"/>
          </p:nvPr>
        </p:nvSpPr>
        <p:spPr/>
        <p:txBody>
          <a:bodyPr/>
          <a:lstStyle/>
          <a:p>
            <a:r>
              <a:rPr lang="en-US" altLang="zh-CN" smtClean="0"/>
              <a:t>2017-11-28</a:t>
            </a:r>
            <a:endParaRPr lang="zh-CN" altLang="en-US"/>
          </a:p>
        </p:txBody>
      </p:sp>
      <p:sp>
        <p:nvSpPr>
          <p:cNvPr id="5" name="页脚占位符 4"/>
          <p:cNvSpPr>
            <a:spLocks noGrp="1"/>
          </p:cNvSpPr>
          <p:nvPr>
            <p:ph type="ftr" sz="quarter" idx="11"/>
          </p:nvPr>
        </p:nvSpPr>
        <p:spPr/>
        <p:txBody>
          <a:bodyPr/>
          <a:lstStyle/>
          <a:p>
            <a:r>
              <a:rPr lang="zh-CN" altLang="en-US" smtClean="0"/>
              <a:t>舞阳县一高   张奇航</a:t>
            </a:r>
            <a:endParaRPr lang="zh-CN" altLang="en-US"/>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520" y="404664"/>
            <a:ext cx="8712968" cy="6120680"/>
          </a:xfrm>
        </p:spPr>
        <p:txBody>
          <a:bodyPr>
            <a:normAutofit fontScale="70000" lnSpcReduction="20000"/>
          </a:bodyPr>
          <a:lstStyle/>
          <a:p>
            <a:r>
              <a:rPr lang="zh-CN" altLang="en-US" dirty="0" smtClean="0"/>
              <a:t>“以貌取人”本质上就是一种标签论，就是一种固化的刻板印象。不少外语培训机构的所谓“外教”，只是空有其表的“花架子”，并不具备出色的教学技能；如果来自非英语母语国家，口语也不见得纯正。许多消费者缺乏“异质思维”，将金发碧眼的外国人看成一个同质性的整体。实际上，来自不同国家、不同语言区域拥有不同教育背景和生活经历的外国人，具有很大的差异性。</a:t>
            </a:r>
            <a:r>
              <a:rPr lang="zh-CN" altLang="en-US" dirty="0" smtClean="0">
                <a:solidFill>
                  <a:srgbClr val="0070C0"/>
                </a:solidFill>
              </a:rPr>
              <a:t>外国人固然有一部人可以成为优秀的外教，却也有不少人在滥竽充数</a:t>
            </a:r>
            <a:r>
              <a:rPr lang="zh-CN" altLang="en-US" dirty="0" smtClean="0"/>
              <a:t>。</a:t>
            </a:r>
            <a:r>
              <a:rPr lang="zh-CN" altLang="en-US" dirty="0" smtClean="0">
                <a:solidFill>
                  <a:srgbClr val="FF0000"/>
                </a:solidFill>
              </a:rPr>
              <a:t>（分论点</a:t>
            </a:r>
            <a:r>
              <a:rPr lang="en-US" altLang="zh-CN" dirty="0" smtClean="0">
                <a:solidFill>
                  <a:srgbClr val="FF0000"/>
                </a:solidFill>
              </a:rPr>
              <a:t>4</a:t>
            </a:r>
            <a:r>
              <a:rPr lang="zh-CN" altLang="en-US" dirty="0" smtClean="0">
                <a:solidFill>
                  <a:srgbClr val="FF0000"/>
                </a:solidFill>
              </a:rPr>
              <a:t>）</a:t>
            </a:r>
            <a:endParaRPr lang="zh-CN" altLang="en-US" dirty="0" smtClean="0"/>
          </a:p>
          <a:p>
            <a:r>
              <a:rPr lang="zh-CN" altLang="en-US" dirty="0" smtClean="0"/>
              <a:t>　　</a:t>
            </a:r>
            <a:r>
              <a:rPr lang="zh-CN" altLang="en-US" dirty="0" smtClean="0">
                <a:solidFill>
                  <a:srgbClr val="0070C0"/>
                </a:solidFill>
              </a:rPr>
              <a:t>一家外语培训机构</a:t>
            </a:r>
            <a:r>
              <a:rPr lang="zh-CN" altLang="en-US" dirty="0" smtClean="0"/>
              <a:t>，</a:t>
            </a:r>
            <a:r>
              <a:rPr lang="zh-CN" altLang="en-US" dirty="0" smtClean="0">
                <a:solidFill>
                  <a:srgbClr val="0070C0"/>
                </a:solidFill>
              </a:rPr>
              <a:t>拥有金发碧眼的“外教”，就立马变得“高大上”起来</a:t>
            </a:r>
            <a:r>
              <a:rPr lang="zh-CN" altLang="en-US" dirty="0" smtClean="0"/>
              <a:t>，能够吸纳和招揽更多的学员</a:t>
            </a:r>
            <a:r>
              <a:rPr lang="zh-CN" altLang="en-US" dirty="0" smtClean="0">
                <a:solidFill>
                  <a:srgbClr val="FF0000"/>
                </a:solidFill>
              </a:rPr>
              <a:t>（分论点</a:t>
            </a:r>
            <a:r>
              <a:rPr lang="en-US" altLang="zh-CN" dirty="0" smtClean="0">
                <a:solidFill>
                  <a:srgbClr val="FF0000"/>
                </a:solidFill>
              </a:rPr>
              <a:t>5</a:t>
            </a:r>
            <a:r>
              <a:rPr lang="zh-CN" altLang="en-US" dirty="0" smtClean="0">
                <a:solidFill>
                  <a:srgbClr val="FF0000"/>
                </a:solidFill>
              </a:rPr>
              <a:t>）</a:t>
            </a:r>
            <a:r>
              <a:rPr lang="zh-CN" altLang="en-US" dirty="0" smtClean="0"/>
              <a:t>。为了“多捞一笔”，一些外语培训机构宁可聘请名不副实的“外教”来撑场面甚至对“外教”进行包装与炒作，将非英语母语国家的外教“改国籍”变身为英语教育专家，从而提高身价。最终为“以貌取人”买单的，还是消费者自己。</a:t>
            </a:r>
          </a:p>
          <a:p>
            <a:r>
              <a:rPr lang="zh-CN" altLang="en-US" dirty="0" smtClean="0"/>
              <a:t>　　当今世界日益成为一个“你中有我，我中有你”的命运共同体，外教作为一个新兴职业，也亟需专业化、规范化。“黑外教”不仅会损伤教学质量，让消费者多花了冤枉钱，甚至还存在安全风险。只有净化外语培训市场、让“外教”名副其实，消费者的合法权益才会得到更好的保障。（杨朝清）</a:t>
            </a:r>
            <a:endParaRPr lang="en-US" altLang="zh-CN" dirty="0" smtClean="0"/>
          </a:p>
          <a:p>
            <a:pPr algn="r"/>
            <a:r>
              <a:rPr lang="zh-CN" altLang="en-US" dirty="0" smtClean="0"/>
              <a:t>发稿时间：</a:t>
            </a:r>
            <a:r>
              <a:rPr lang="en-US" altLang="zh-CN" dirty="0" smtClean="0"/>
              <a:t>2017-11-23 14:28:00 </a:t>
            </a:r>
            <a:r>
              <a:rPr lang="zh-CN" altLang="en-US" dirty="0" smtClean="0"/>
              <a:t>来源： 中国青年网</a:t>
            </a:r>
          </a:p>
          <a:p>
            <a:endParaRPr lang="zh-CN" altLang="en-US" dirty="0"/>
          </a:p>
        </p:txBody>
      </p:sp>
      <p:sp>
        <p:nvSpPr>
          <p:cNvPr id="4" name="日期占位符 3"/>
          <p:cNvSpPr>
            <a:spLocks noGrp="1"/>
          </p:cNvSpPr>
          <p:nvPr>
            <p:ph type="dt" sz="half" idx="10"/>
          </p:nvPr>
        </p:nvSpPr>
        <p:spPr/>
        <p:txBody>
          <a:bodyPr/>
          <a:lstStyle/>
          <a:p>
            <a:r>
              <a:rPr lang="en-US" altLang="zh-CN" smtClean="0"/>
              <a:t>2017-11-28</a:t>
            </a:r>
            <a:endParaRPr lang="zh-CN" altLang="en-US"/>
          </a:p>
        </p:txBody>
      </p:sp>
      <p:sp>
        <p:nvSpPr>
          <p:cNvPr id="5" name="页脚占位符 4"/>
          <p:cNvSpPr>
            <a:spLocks noGrp="1"/>
          </p:cNvSpPr>
          <p:nvPr>
            <p:ph type="ftr" sz="quarter" idx="11"/>
          </p:nvPr>
        </p:nvSpPr>
        <p:spPr/>
        <p:txBody>
          <a:bodyPr/>
          <a:lstStyle/>
          <a:p>
            <a:r>
              <a:rPr lang="zh-CN" altLang="en-US" smtClean="0"/>
              <a:t>舞阳县一高   张奇航</a:t>
            </a:r>
            <a:endParaRPr lang="zh-CN" altLang="en-US"/>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850106"/>
          </a:xfrm>
        </p:spPr>
        <p:txBody>
          <a:bodyPr>
            <a:normAutofit fontScale="90000"/>
          </a:bodyPr>
          <a:lstStyle/>
          <a:p>
            <a:r>
              <a:rPr lang="zh-CN" altLang="en-US" sz="2400" dirty="0" smtClean="0"/>
              <a:t>“免费体检”坑人不只是医院病了</a:t>
            </a:r>
            <a:br>
              <a:rPr lang="zh-CN" altLang="en-US" sz="2400" dirty="0" smtClean="0"/>
            </a:br>
            <a:r>
              <a:rPr lang="zh-CN" altLang="en-US" sz="2400" dirty="0" smtClean="0"/>
              <a:t>发稿时间：</a:t>
            </a:r>
            <a:r>
              <a:rPr lang="en-US" altLang="zh-CN" sz="2400" dirty="0" smtClean="0"/>
              <a:t>2017-11-21 13:33:00 </a:t>
            </a:r>
            <a:r>
              <a:rPr lang="zh-CN" altLang="en-US" sz="2400" dirty="0" smtClean="0"/>
              <a:t>来源： 中国青年网</a:t>
            </a:r>
            <a:br>
              <a:rPr lang="zh-CN" altLang="en-US" sz="2400" dirty="0" smtClean="0"/>
            </a:br>
            <a:endParaRPr lang="zh-CN" altLang="en-US" sz="2400" dirty="0"/>
          </a:p>
        </p:txBody>
      </p:sp>
      <p:sp>
        <p:nvSpPr>
          <p:cNvPr id="3" name="内容占位符 2"/>
          <p:cNvSpPr>
            <a:spLocks noGrp="1"/>
          </p:cNvSpPr>
          <p:nvPr>
            <p:ph idx="1"/>
          </p:nvPr>
        </p:nvSpPr>
        <p:spPr>
          <a:xfrm>
            <a:off x="0" y="1052736"/>
            <a:ext cx="9036496" cy="5805264"/>
          </a:xfrm>
        </p:spPr>
        <p:txBody>
          <a:bodyPr>
            <a:normAutofit fontScale="47500" lnSpcReduction="20000"/>
          </a:bodyPr>
          <a:lstStyle/>
          <a:p>
            <a:r>
              <a:rPr lang="zh-CN" altLang="en-US" dirty="0"/>
              <a:t>　　王英是四川仪陇县九龙乡香炉村村民，她在村卫生站参加免费体检时，和同村另一女性被查出患有子宫囊肿。还有</a:t>
            </a:r>
            <a:r>
              <a:rPr lang="en-US" altLang="zh-CN" dirty="0"/>
              <a:t>7</a:t>
            </a:r>
            <a:r>
              <a:rPr lang="zh-CN" altLang="en-US" dirty="0"/>
              <a:t>位男性被查出患有前列腺疾病。组织此次体检的是该县一家名叫“外阜医院”的民营医院。当时，“医护人员”告诉村民，有病得治，当天可免费乘坐医院的车到医院做手术及拿药，下午再免费送回。最终有</a:t>
            </a:r>
            <a:r>
              <a:rPr lang="en-US" altLang="zh-CN" dirty="0"/>
              <a:t>9</a:t>
            </a:r>
            <a:r>
              <a:rPr lang="zh-CN" altLang="en-US" dirty="0"/>
              <a:t>位村民到医院接受治疗或买药。事后，昂贵的药费及“不正规”的治疗过程，都让他们觉得可疑。目前仪陇县卫计部门已对此事介入调查。（</a:t>
            </a:r>
            <a:r>
              <a:rPr lang="en-US" altLang="zh-CN" dirty="0"/>
              <a:t>11</a:t>
            </a:r>
            <a:r>
              <a:rPr lang="zh-CN" altLang="en-US" dirty="0"/>
              <a:t>月</a:t>
            </a:r>
            <a:r>
              <a:rPr lang="en-US" altLang="zh-CN" dirty="0"/>
              <a:t>20</a:t>
            </a:r>
            <a:r>
              <a:rPr lang="zh-CN" altLang="en-US" dirty="0"/>
              <a:t>日</a:t>
            </a:r>
            <a:r>
              <a:rPr lang="en-US" altLang="zh-CN" dirty="0"/>
              <a:t>《</a:t>
            </a:r>
            <a:r>
              <a:rPr lang="zh-CN" altLang="en-US" dirty="0"/>
              <a:t>成都商报</a:t>
            </a:r>
            <a:r>
              <a:rPr lang="en-US" altLang="zh-CN" dirty="0"/>
              <a:t>》</a:t>
            </a:r>
            <a:r>
              <a:rPr lang="zh-CN" altLang="en-US" dirty="0"/>
              <a:t>）</a:t>
            </a:r>
          </a:p>
          <a:p>
            <a:r>
              <a:rPr lang="zh-CN" altLang="en-US" dirty="0"/>
              <a:t>　　</a:t>
            </a:r>
            <a:r>
              <a:rPr lang="zh-CN" altLang="en-US" dirty="0">
                <a:solidFill>
                  <a:srgbClr val="FF0000"/>
                </a:solidFill>
              </a:rPr>
              <a:t>“不正规”</a:t>
            </a:r>
            <a:r>
              <a:rPr lang="zh-CN" altLang="en-US" dirty="0"/>
              <a:t>的治疗过程</a:t>
            </a:r>
            <a:r>
              <a:rPr lang="zh-CN" altLang="en-US" dirty="0">
                <a:solidFill>
                  <a:srgbClr val="FF0000"/>
                </a:solidFill>
              </a:rPr>
              <a:t>表现在哪些方面</a:t>
            </a:r>
            <a:r>
              <a:rPr lang="zh-CN" altLang="en-US" dirty="0"/>
              <a:t>？除药费、手术费昂贵之外，一是村民到医院后，几乎没做什么进一步检查，就让他们去交钱拿药，好像是之前就开好了似的；二是给村民做手术前后，并没给他们出具病理诊断报告，仅有一张标明“手术费”的收费单，却未标明接受了何种手术，手术也没让本人或陪伴家属签字。</a:t>
            </a:r>
          </a:p>
          <a:p>
            <a:r>
              <a:rPr lang="zh-CN" altLang="en-US" dirty="0"/>
              <a:t>　　“手术”收费单上也不载明何种手术，让人不由得怀疑：</a:t>
            </a:r>
            <a:r>
              <a:rPr lang="zh-CN" altLang="en-US" dirty="0">
                <a:solidFill>
                  <a:srgbClr val="FF0000"/>
                </a:solidFill>
              </a:rPr>
              <a:t>是不是做了一种“假手术”</a:t>
            </a:r>
            <a:r>
              <a:rPr lang="zh-CN" altLang="en-US" dirty="0"/>
              <a:t>？有专家研究认为，一些患者正在接受不必要的手术治疗，因为产生的治疗效果可能并不出自手术本身，而是心理安慰效应所致。在心理安慰效应之下，那些以为自己做了手术，但事实上并没有被实施手术的患者之后也能基本或完全恢复。所以国外有医院尝试用“假手术”代替真手术，来治疗某些不需要手术的疾病。“外阜医院”是否也在暗中玩弄这一把戏？</a:t>
            </a:r>
          </a:p>
          <a:p>
            <a:r>
              <a:rPr lang="zh-CN" altLang="en-US" dirty="0"/>
              <a:t>　　医院到农村、社区开展</a:t>
            </a:r>
            <a:r>
              <a:rPr lang="zh-CN" altLang="en-US" dirty="0">
                <a:solidFill>
                  <a:srgbClr val="FF0000"/>
                </a:solidFill>
              </a:rPr>
              <a:t>免费体检</a:t>
            </a:r>
            <a:r>
              <a:rPr lang="zh-CN" altLang="en-US" dirty="0"/>
              <a:t>，</a:t>
            </a:r>
            <a:r>
              <a:rPr lang="zh-CN" altLang="en-US" dirty="0">
                <a:solidFill>
                  <a:srgbClr val="FF0000"/>
                </a:solidFill>
              </a:rPr>
              <a:t>本是</a:t>
            </a:r>
            <a:r>
              <a:rPr lang="zh-CN" altLang="en-US" dirty="0"/>
              <a:t>给老百姓送方便、送福利、送健康的善举，</a:t>
            </a:r>
            <a:r>
              <a:rPr lang="zh-CN" altLang="en-US" dirty="0">
                <a:solidFill>
                  <a:srgbClr val="FF0000"/>
                </a:solidFill>
              </a:rPr>
              <a:t>医院也彰显其医者仁心和社会担当</a:t>
            </a:r>
            <a:r>
              <a:rPr lang="zh-CN" altLang="en-US" dirty="0"/>
              <a:t>。</a:t>
            </a:r>
            <a:r>
              <a:rPr lang="zh-CN" altLang="en-US" dirty="0">
                <a:solidFill>
                  <a:srgbClr val="FF0000"/>
                </a:solidFill>
              </a:rPr>
              <a:t>然而</a:t>
            </a:r>
            <a:r>
              <a:rPr lang="zh-CN" altLang="en-US" dirty="0"/>
              <a:t>一些医院却利用这一捷径，利用人们对自身健康状况的信息不对等，利用部分病患病急乱投医的心理，</a:t>
            </a:r>
            <a:r>
              <a:rPr lang="zh-CN" altLang="en-US" dirty="0">
                <a:solidFill>
                  <a:srgbClr val="FF0000"/>
                </a:solidFill>
              </a:rPr>
              <a:t>在温情脉脉的免费体检背后布下坑骗陷阱</a:t>
            </a:r>
            <a:r>
              <a:rPr lang="zh-CN" altLang="en-US" dirty="0"/>
              <a:t>，无病说有病，小病说大病，让上当受骗者花了不少冤枉钱，</a:t>
            </a:r>
            <a:r>
              <a:rPr lang="zh-CN" altLang="en-US" dirty="0">
                <a:solidFill>
                  <a:srgbClr val="FF0000"/>
                </a:solidFill>
              </a:rPr>
              <a:t>透支医患之间的信任</a:t>
            </a:r>
            <a:r>
              <a:rPr lang="zh-CN" altLang="en-US" dirty="0"/>
              <a:t>。</a:t>
            </a:r>
          </a:p>
          <a:p>
            <a:r>
              <a:rPr lang="zh-CN" altLang="en-US" dirty="0"/>
              <a:t>　　对于这起可疑的免费体检，目前仪陇县卫计部门已对此事介入调查，并要求涉事医院就此事作出公开说明和道歉，立即退还参与体检群众的各项不合理收费。如果拉病人骗钱属实，处理又怎么能够止步于道歉和退费？还应当对医院予以停业整顿、罚款等严肃处罚，以儆效尤。</a:t>
            </a:r>
            <a:r>
              <a:rPr lang="zh-CN" altLang="en-US" dirty="0">
                <a:solidFill>
                  <a:srgbClr val="FF0000"/>
                </a:solidFill>
              </a:rPr>
              <a:t>实际上，假的免费体检在不少农村已经成为一种较大面积的公害，</a:t>
            </a:r>
            <a:r>
              <a:rPr lang="zh-CN" altLang="en-US" dirty="0"/>
              <a:t>如果不加重处罚，还会有更多的村民在“医护人员”的忽悠下接受昂贵而不必要的手术。</a:t>
            </a:r>
          </a:p>
          <a:p>
            <a:r>
              <a:rPr lang="zh-CN" altLang="en-US" dirty="0"/>
              <a:t>　　</a:t>
            </a:r>
            <a:r>
              <a:rPr lang="zh-CN" altLang="en-US" dirty="0">
                <a:solidFill>
                  <a:srgbClr val="FF0000"/>
                </a:solidFill>
              </a:rPr>
              <a:t>涉事医院要处罚，管理部门也应反思</a:t>
            </a:r>
            <a:r>
              <a:rPr lang="zh-CN" altLang="en-US" dirty="0"/>
              <a:t>。按相关规定，下乡</a:t>
            </a:r>
            <a:r>
              <a:rPr lang="zh-CN" altLang="en-US" dirty="0">
                <a:solidFill>
                  <a:srgbClr val="FF0000"/>
                </a:solidFill>
              </a:rPr>
              <a:t>义诊应</a:t>
            </a:r>
            <a:r>
              <a:rPr lang="zh-CN" altLang="en-US" dirty="0"/>
              <a:t>向当地卫生部门</a:t>
            </a:r>
            <a:r>
              <a:rPr lang="zh-CN" altLang="en-US" dirty="0">
                <a:solidFill>
                  <a:srgbClr val="FF0000"/>
                </a:solidFill>
              </a:rPr>
              <a:t>备案</a:t>
            </a:r>
            <a:r>
              <a:rPr lang="zh-CN" altLang="en-US" dirty="0"/>
              <a:t>，而这家医院并未备案，是一家医院如此呢，还是基本都将备案制抛弃了？村民对假的免费体检不设防，也基本能折射出</a:t>
            </a:r>
            <a:r>
              <a:rPr lang="zh-CN" altLang="en-US" dirty="0">
                <a:solidFill>
                  <a:srgbClr val="FF0000"/>
                </a:solidFill>
              </a:rPr>
              <a:t>正规免费体检匮乏</a:t>
            </a:r>
            <a:r>
              <a:rPr lang="zh-CN" altLang="en-US" dirty="0"/>
              <a:t>，送正规的免费体检下乡是需要补上的功课。一些村民对自身是否患有某种疾病一无所知，也折射出</a:t>
            </a:r>
            <a:r>
              <a:rPr lang="zh-CN" altLang="en-US" dirty="0">
                <a:solidFill>
                  <a:srgbClr val="FF0000"/>
                </a:solidFill>
              </a:rPr>
              <a:t>农村医疗条件差、设备陈旧、医疗技术人才欠缺等现状</a:t>
            </a:r>
            <a:r>
              <a:rPr lang="zh-CN" altLang="en-US" dirty="0"/>
              <a:t>，无法满足农村医疗需求，在这方面，不少基层卫生部门应当努力作为。（何勇海</a:t>
            </a:r>
            <a:r>
              <a:rPr lang="zh-CN" altLang="en-US" dirty="0" smtClean="0"/>
              <a:t>）</a:t>
            </a:r>
            <a:r>
              <a:rPr lang="zh-CN" altLang="en-US" dirty="0"/>
              <a:t/>
            </a:r>
            <a:br>
              <a:rPr lang="zh-CN" altLang="en-US" dirty="0"/>
            </a:br>
            <a:endParaRPr lang="zh-CN" altLang="en-US" dirty="0"/>
          </a:p>
        </p:txBody>
      </p:sp>
      <p:sp>
        <p:nvSpPr>
          <p:cNvPr id="4" name="日期占位符 3"/>
          <p:cNvSpPr>
            <a:spLocks noGrp="1"/>
          </p:cNvSpPr>
          <p:nvPr>
            <p:ph type="dt" sz="half" idx="10"/>
          </p:nvPr>
        </p:nvSpPr>
        <p:spPr/>
        <p:txBody>
          <a:bodyPr/>
          <a:lstStyle/>
          <a:p>
            <a:r>
              <a:rPr lang="en-US" altLang="zh-CN" smtClean="0"/>
              <a:t>2017-11-28</a:t>
            </a:r>
            <a:endParaRPr lang="zh-CN" altLang="en-US"/>
          </a:p>
        </p:txBody>
      </p:sp>
      <p:sp>
        <p:nvSpPr>
          <p:cNvPr id="5" name="页脚占位符 4"/>
          <p:cNvSpPr>
            <a:spLocks noGrp="1"/>
          </p:cNvSpPr>
          <p:nvPr>
            <p:ph type="ftr" sz="quarter" idx="11"/>
          </p:nvPr>
        </p:nvSpPr>
        <p:spPr/>
        <p:txBody>
          <a:bodyPr/>
          <a:lstStyle/>
          <a:p>
            <a:r>
              <a:rPr lang="zh-CN" altLang="en-US" smtClean="0"/>
              <a:t>舞阳县一高   张奇航</a:t>
            </a:r>
            <a:endParaRPr lang="zh-CN" altLang="en-US"/>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sp>
        <p:nvSpPr>
          <p:cNvPr id="4" name="日期占位符 3"/>
          <p:cNvSpPr>
            <a:spLocks noGrp="1"/>
          </p:cNvSpPr>
          <p:nvPr>
            <p:ph type="dt" sz="half" idx="10"/>
          </p:nvPr>
        </p:nvSpPr>
        <p:spPr/>
        <p:txBody>
          <a:bodyPr/>
          <a:lstStyle/>
          <a:p>
            <a:r>
              <a:rPr lang="en-US" altLang="zh-CN" smtClean="0"/>
              <a:t>2017-11-28</a:t>
            </a:r>
            <a:endParaRPr lang="zh-CN" altLang="en-US"/>
          </a:p>
        </p:txBody>
      </p:sp>
      <p:sp>
        <p:nvSpPr>
          <p:cNvPr id="5" name="页脚占位符 4"/>
          <p:cNvSpPr>
            <a:spLocks noGrp="1"/>
          </p:cNvSpPr>
          <p:nvPr>
            <p:ph type="ftr" sz="quarter" idx="11"/>
          </p:nvPr>
        </p:nvSpPr>
        <p:spPr/>
        <p:txBody>
          <a:bodyPr/>
          <a:lstStyle/>
          <a:p>
            <a:r>
              <a:rPr lang="zh-CN" altLang="en-US" smtClean="0"/>
              <a:t>舞阳县一高   张奇航</a:t>
            </a:r>
            <a:endParaRPr lang="zh-CN" altLang="en-US"/>
          </a:p>
        </p:txBody>
      </p:sp>
      <p:pic>
        <p:nvPicPr>
          <p:cNvPr id="1026" name="Picture 2"/>
          <p:cNvPicPr>
            <a:picLocks noChangeAspect="1" noChangeArrowheads="1"/>
          </p:cNvPicPr>
          <p:nvPr/>
        </p:nvPicPr>
        <p:blipFill>
          <a:blip r:embed="rId2" cstate="print"/>
          <a:srcRect/>
          <a:stretch>
            <a:fillRect/>
          </a:stretch>
        </p:blipFill>
        <p:spPr bwMode="auto">
          <a:xfrm>
            <a:off x="-57150" y="0"/>
            <a:ext cx="9201150" cy="65817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fontScale="85000" lnSpcReduction="20000"/>
          </a:bodyPr>
          <a:lstStyle/>
          <a:p>
            <a:r>
              <a:rPr lang="zh-CN" altLang="en-US" dirty="0"/>
              <a:t>阅读下面的微博截屏，根据要求写作。（</a:t>
            </a:r>
            <a:r>
              <a:rPr lang="en-US" altLang="zh-CN" dirty="0"/>
              <a:t>60</a:t>
            </a:r>
            <a:r>
              <a:rPr lang="zh-CN" altLang="en-US" dirty="0"/>
              <a:t>分）</a:t>
            </a:r>
            <a:br>
              <a:rPr lang="zh-CN" altLang="en-US" dirty="0"/>
            </a:br>
            <a:endParaRPr lang="zh-CN" altLang="en-US" dirty="0"/>
          </a:p>
          <a:p>
            <a:r>
              <a:rPr lang="en-US" altLang="zh-CN" dirty="0" smtClean="0"/>
              <a:t>       @</a:t>
            </a:r>
            <a:r>
              <a:rPr lang="zh-CN" altLang="en-US" dirty="0"/>
              <a:t>长沙头条</a:t>
            </a:r>
            <a:r>
              <a:rPr lang="en-US" altLang="zh-CN" dirty="0"/>
              <a:t>#</a:t>
            </a:r>
            <a:r>
              <a:rPr lang="zh-CN" altLang="en-US" dirty="0"/>
              <a:t>长沙身边事</a:t>
            </a:r>
            <a:r>
              <a:rPr lang="en-US" altLang="zh-CN" dirty="0"/>
              <a:t>#【</a:t>
            </a:r>
            <a:r>
              <a:rPr lang="zh-CN" altLang="en-US" dirty="0"/>
              <a:t>长沙市民地铁乘凉  网友存异议</a:t>
            </a:r>
            <a:r>
              <a:rPr lang="en-US" altLang="zh-CN" dirty="0"/>
              <a:t>】</a:t>
            </a:r>
            <a:r>
              <a:rPr lang="zh-CN" altLang="en-US" dirty="0">
                <a:latin typeface="仿宋" pitchFamily="49" charset="-122"/>
                <a:ea typeface="仿宋" pitchFamily="49" charset="-122"/>
              </a:rPr>
              <a:t>网友发博称，在长沙地铁有一群人坐在站里吹空调，影响市容。但有网友却认为：难道市容比大热天让人乘凉还重要吗？地铁里面制冷效果明显，面积又大，路人、建筑工人、环卫工在里面休息一下，不可以吗？</a:t>
            </a:r>
          </a:p>
          <a:p>
            <a:r>
              <a:rPr lang="zh-CN" altLang="en-US" dirty="0" smtClean="0"/>
              <a:t>        对</a:t>
            </a:r>
            <a:r>
              <a:rPr lang="zh-CN" altLang="en-US" dirty="0"/>
              <a:t>于“市民地铁（站）乘凉”这样的身边事以及网友的异议，你有怎样的思考和联想？请写一篇文章。注意：选好角度，明确文体，自拟标题；不要套作，不得抄袭；不少于</a:t>
            </a:r>
            <a:r>
              <a:rPr lang="en-US" altLang="zh-CN" dirty="0"/>
              <a:t>800</a:t>
            </a:r>
            <a:r>
              <a:rPr lang="zh-CN" altLang="en-US" dirty="0"/>
              <a:t>字。</a:t>
            </a:r>
          </a:p>
          <a:p>
            <a:endParaRPr lang="zh-CN" altLang="en-US" dirty="0"/>
          </a:p>
        </p:txBody>
      </p:sp>
      <p:sp>
        <p:nvSpPr>
          <p:cNvPr id="4" name="日期占位符 3"/>
          <p:cNvSpPr>
            <a:spLocks noGrp="1"/>
          </p:cNvSpPr>
          <p:nvPr>
            <p:ph type="dt" sz="half" idx="10"/>
          </p:nvPr>
        </p:nvSpPr>
        <p:spPr/>
        <p:txBody>
          <a:bodyPr/>
          <a:lstStyle/>
          <a:p>
            <a:r>
              <a:rPr lang="en-US" altLang="zh-CN" smtClean="0"/>
              <a:t>2017-11-28</a:t>
            </a:r>
            <a:endParaRPr lang="zh-CN" altLang="en-US"/>
          </a:p>
        </p:txBody>
      </p:sp>
      <p:sp>
        <p:nvSpPr>
          <p:cNvPr id="5" name="页脚占位符 4"/>
          <p:cNvSpPr>
            <a:spLocks noGrp="1"/>
          </p:cNvSpPr>
          <p:nvPr>
            <p:ph type="ftr" sz="quarter" idx="11"/>
          </p:nvPr>
        </p:nvSpPr>
        <p:spPr/>
        <p:txBody>
          <a:bodyPr/>
          <a:lstStyle/>
          <a:p>
            <a:r>
              <a:rPr lang="zh-CN" altLang="en-US" smtClean="0"/>
              <a:t>舞阳县一高   张奇航</a:t>
            </a:r>
            <a:endParaRPr lang="zh-CN" altLang="en-US"/>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0" y="188640"/>
            <a:ext cx="9144000" cy="6552728"/>
          </a:xfrm>
        </p:spPr>
        <p:txBody>
          <a:bodyPr>
            <a:normAutofit fontScale="85000" lnSpcReduction="20000"/>
          </a:bodyPr>
          <a:lstStyle/>
          <a:p>
            <a:pPr algn="ctr"/>
            <a:r>
              <a:rPr lang="zh-CN" altLang="en-US" b="1" dirty="0"/>
              <a:t>又添浮生一日</a:t>
            </a:r>
            <a:r>
              <a:rPr lang="zh-CN" altLang="en-US" b="1" dirty="0" smtClean="0"/>
              <a:t>凉</a:t>
            </a:r>
            <a:endParaRPr lang="zh-CN" altLang="en-US" dirty="0"/>
          </a:p>
          <a:p>
            <a:pPr algn="ctr"/>
            <a:r>
              <a:rPr lang="zh-CN" altLang="en-US" b="1" dirty="0"/>
              <a:t>袁碧骏</a:t>
            </a:r>
            <a:endParaRPr lang="zh-CN" altLang="en-US" dirty="0"/>
          </a:p>
          <a:p>
            <a:r>
              <a:rPr lang="zh-CN" altLang="en-US" dirty="0" smtClean="0"/>
              <a:t>         近</a:t>
            </a:r>
            <a:r>
              <a:rPr lang="zh-CN" altLang="en-US" dirty="0"/>
              <a:t>来，随着气温的节节攀升，灼人的红日令人汗流浃背，燥热不已。而地铁站因为制冷效果明显，面积又大，吸引了不少纳凉者。竟有网友认为此举影响市容并提出异议。果真如此吗？</a:t>
            </a:r>
          </a:p>
          <a:p>
            <a:r>
              <a:rPr lang="zh-CN" altLang="en-US" dirty="0" smtClean="0"/>
              <a:t>        这</a:t>
            </a:r>
            <a:r>
              <a:rPr lang="zh-CN" altLang="en-US" dirty="0"/>
              <a:t>种想法令人心凉，如处冰窖。</a:t>
            </a:r>
          </a:p>
          <a:p>
            <a:r>
              <a:rPr lang="zh-CN" altLang="en-US" dirty="0" smtClean="0"/>
              <a:t>        我</a:t>
            </a:r>
            <a:r>
              <a:rPr lang="zh-CN" altLang="en-US" dirty="0"/>
              <a:t>认为地铁乘凉是合适的，并具有其独特的人文关怀性。</a:t>
            </a:r>
          </a:p>
          <a:p>
            <a:r>
              <a:rPr lang="zh-CN" altLang="en-US" dirty="0" smtClean="0"/>
              <a:t>        炎</a:t>
            </a:r>
            <a:r>
              <a:rPr lang="zh-CN" altLang="en-US" dirty="0"/>
              <a:t>炎酷暑，高温不断，民众在站内稍作休息是可接受的。正当燥热如附骨之疽一般令行人、工人难以忍受时，地铁站内的空调无异于荒漠中的一处绿洲，抚平了他们内心的躁动，更何况基础设施是市民花钱建的，工人费力修的，城市为这些辛苦的劳作者服务又有何不可呢？</a:t>
            </a:r>
          </a:p>
          <a:p>
            <a:r>
              <a:rPr lang="zh-CN" altLang="en-US" dirty="0" smtClean="0"/>
              <a:t>         稍</a:t>
            </a:r>
            <a:r>
              <a:rPr lang="zh-CN" altLang="en-US" dirty="0"/>
              <a:t>作休息即可，切勿逗留太久。逗留太久难免与同伴聊天，嘈杂的声音在空旷的站内回响着实令人不适；其次，逗留难免使人忘了正事，导致时间被消磨，工作被耽误</a:t>
            </a:r>
            <a:r>
              <a:rPr lang="zh-CN" altLang="en-US" dirty="0" smtClean="0"/>
              <a:t>。</a:t>
            </a:r>
            <a:endParaRPr lang="zh-CN" altLang="en-US" dirty="0"/>
          </a:p>
        </p:txBody>
      </p:sp>
      <p:sp>
        <p:nvSpPr>
          <p:cNvPr id="4" name="日期占位符 3"/>
          <p:cNvSpPr>
            <a:spLocks noGrp="1"/>
          </p:cNvSpPr>
          <p:nvPr>
            <p:ph type="dt" sz="half" idx="10"/>
          </p:nvPr>
        </p:nvSpPr>
        <p:spPr/>
        <p:txBody>
          <a:bodyPr/>
          <a:lstStyle/>
          <a:p>
            <a:r>
              <a:rPr lang="en-US" altLang="zh-CN" smtClean="0"/>
              <a:t>2017-11-28</a:t>
            </a:r>
            <a:endParaRPr lang="zh-CN" altLang="en-US"/>
          </a:p>
        </p:txBody>
      </p:sp>
      <p:sp>
        <p:nvSpPr>
          <p:cNvPr id="5" name="页脚占位符 4"/>
          <p:cNvSpPr>
            <a:spLocks noGrp="1"/>
          </p:cNvSpPr>
          <p:nvPr>
            <p:ph type="ftr" sz="quarter" idx="11"/>
          </p:nvPr>
        </p:nvSpPr>
        <p:spPr/>
        <p:txBody>
          <a:bodyPr/>
          <a:lstStyle/>
          <a:p>
            <a:r>
              <a:rPr lang="zh-CN" altLang="en-US" smtClean="0"/>
              <a:t>舞阳县一高   张奇航</a:t>
            </a:r>
            <a:endParaRPr lang="zh-CN" altLang="en-US"/>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0" y="260648"/>
            <a:ext cx="9144000" cy="6336704"/>
          </a:xfrm>
        </p:spPr>
        <p:txBody>
          <a:bodyPr>
            <a:normAutofit fontScale="77500" lnSpcReduction="20000"/>
          </a:bodyPr>
          <a:lstStyle/>
          <a:p>
            <a:r>
              <a:rPr lang="zh-CN" altLang="en-US" dirty="0" smtClean="0"/>
              <a:t>         民众在地铁站内能够乘凉，更能体现城市的人文关怀性。城市的文明程度不仅仅体现于柏油马路有多宽多长、路边的绿化带有多少百年古树又有多么鸟语花香、马路两旁的建筑物有多么光鲜亮丽上，更多的是在细节上打动人心。以往的街坊、楼阁保存完好，民众在城市中找到自己的归属感并能以主人的身份尽自己的努力维护好城市的秩序。这不仅是社会主义精神文明建设的宏伟目标，更是中国梦实现的思想基础。地铁站为纳凉者开辟出一块好去处，在给人添得一日清凉时又能在人们心中种下“温暖”这颗种子，使得市民在城市中普遍受惠，这城市就真的是属于市民的大家庭了。</a:t>
            </a:r>
          </a:p>
          <a:p>
            <a:r>
              <a:rPr lang="zh-CN" altLang="en-US" dirty="0" smtClean="0"/>
              <a:t>        现在最符合实际的做法便是在地铁站内开辟一个专为行人所设的纳凉处，一两排简易的椅子即可。这两排椅子构建的不仅是纳凉者的容身之所，更是作为服务者的政府与市民的一次友好沟通。正如收纳犹太人的辛德勒一般，这有如伊甸园一般的纳凉处更令人心头涌起一阵温暖。</a:t>
            </a:r>
          </a:p>
          <a:p>
            <a:r>
              <a:rPr lang="zh-CN" altLang="en-US" dirty="0" smtClean="0"/>
              <a:t>        如此一来，为民众添得一日清凉，又能提升城市品质的方法便有了。这不是对高温的惧怕与妥协，而是人与人真正的情感交流与互动。</a:t>
            </a:r>
          </a:p>
          <a:p>
            <a:r>
              <a:rPr lang="zh-CN" altLang="en-US" smtClean="0"/>
              <a:t>        问</a:t>
            </a:r>
            <a:r>
              <a:rPr lang="zh-CN" altLang="en-US" dirty="0" smtClean="0"/>
              <a:t>余何适，廓尔忘言。花枝春满，天心月圆 。</a:t>
            </a:r>
          </a:p>
          <a:p>
            <a:endParaRPr lang="zh-CN" altLang="en-US" dirty="0" smtClean="0"/>
          </a:p>
          <a:p>
            <a:endParaRPr lang="zh-CN" altLang="en-US" dirty="0"/>
          </a:p>
        </p:txBody>
      </p:sp>
      <p:sp>
        <p:nvSpPr>
          <p:cNvPr id="4" name="日期占位符 3"/>
          <p:cNvSpPr>
            <a:spLocks noGrp="1"/>
          </p:cNvSpPr>
          <p:nvPr>
            <p:ph type="dt" sz="half" idx="10"/>
          </p:nvPr>
        </p:nvSpPr>
        <p:spPr/>
        <p:txBody>
          <a:bodyPr/>
          <a:lstStyle/>
          <a:p>
            <a:r>
              <a:rPr lang="en-US" altLang="zh-CN" smtClean="0"/>
              <a:t>2017-11-28</a:t>
            </a:r>
            <a:endParaRPr lang="zh-CN" altLang="en-US"/>
          </a:p>
        </p:txBody>
      </p:sp>
      <p:sp>
        <p:nvSpPr>
          <p:cNvPr id="5" name="页脚占位符 4"/>
          <p:cNvSpPr>
            <a:spLocks noGrp="1"/>
          </p:cNvSpPr>
          <p:nvPr>
            <p:ph type="ftr" sz="quarter" idx="11"/>
          </p:nvPr>
        </p:nvSpPr>
        <p:spPr/>
        <p:txBody>
          <a:bodyPr/>
          <a:lstStyle/>
          <a:p>
            <a:r>
              <a:rPr lang="zh-CN" altLang="en-US" smtClean="0"/>
              <a:t>舞阳县一高   张奇航</a:t>
            </a:r>
            <a:endParaRPr lang="zh-CN" altLang="en-US"/>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何谓任</a:t>
            </a:r>
            <a:r>
              <a:rPr lang="zh-CN" altLang="en-US" dirty="0" smtClean="0"/>
              <a:t>务驱动型作文</a:t>
            </a:r>
            <a:endParaRPr lang="zh-CN" altLang="en-US" dirty="0"/>
          </a:p>
        </p:txBody>
      </p:sp>
      <p:sp>
        <p:nvSpPr>
          <p:cNvPr id="3" name="内容占位符 2"/>
          <p:cNvSpPr>
            <a:spLocks noGrp="1"/>
          </p:cNvSpPr>
          <p:nvPr>
            <p:ph idx="1"/>
          </p:nvPr>
        </p:nvSpPr>
        <p:spPr/>
        <p:txBody>
          <a:bodyPr>
            <a:normAutofit fontScale="92500" lnSpcReduction="20000"/>
          </a:bodyPr>
          <a:lstStyle/>
          <a:p>
            <a:r>
              <a:rPr lang="zh-CN" altLang="en-US" dirty="0" smtClean="0"/>
              <a:t>         任</a:t>
            </a:r>
            <a:r>
              <a:rPr lang="zh-CN" altLang="en-US" dirty="0" smtClean="0"/>
              <a:t>务驱动型作</a:t>
            </a:r>
            <a:r>
              <a:rPr lang="zh-CN" altLang="en-US" dirty="0" smtClean="0"/>
              <a:t>文试题，明</a:t>
            </a:r>
            <a:r>
              <a:rPr lang="zh-CN" altLang="en-US" dirty="0" smtClean="0"/>
              <a:t>确增加了任务驱动的导向</a:t>
            </a:r>
            <a:r>
              <a:rPr lang="zh-CN" altLang="en-US" dirty="0" smtClean="0"/>
              <a:t>。拓</a:t>
            </a:r>
            <a:r>
              <a:rPr lang="zh-CN" altLang="en-US" dirty="0" smtClean="0"/>
              <a:t>展了材料的功能，在材料一如既往地引发考生思考、激发写作欲望的同时，还通过</a:t>
            </a:r>
            <a:r>
              <a:rPr lang="zh-CN" altLang="en-US" dirty="0" smtClean="0">
                <a:solidFill>
                  <a:srgbClr val="FF0000"/>
                </a:solidFill>
              </a:rPr>
              <a:t>增加任务型指令，发挥材料引导写作任务的功能</a:t>
            </a:r>
            <a:r>
              <a:rPr lang="zh-CN" altLang="en-US" dirty="0" smtClean="0"/>
              <a:t>，使考生在真实的情境中辨析关键概念，在多维度的比较中说理论证。</a:t>
            </a:r>
            <a:r>
              <a:rPr lang="zh-CN" altLang="en-US" dirty="0" smtClean="0"/>
              <a:t>如</a:t>
            </a:r>
            <a:r>
              <a:rPr lang="en-US" altLang="zh-CN" dirty="0" smtClean="0"/>
              <a:t>2015</a:t>
            </a:r>
            <a:r>
              <a:rPr lang="zh-CN" altLang="en-US" dirty="0" smtClean="0"/>
              <a:t>年全</a:t>
            </a:r>
            <a:r>
              <a:rPr lang="zh-CN" altLang="en-US" dirty="0" smtClean="0"/>
              <a:t>国一卷要求考生给“女儿举报”事件相关方写信来入情入理地谈问题、讲道理，全国二卷要求考生在深入思考“当代风采人物”推选标准的基础上优中选优，都会</a:t>
            </a:r>
            <a:r>
              <a:rPr lang="zh-CN" altLang="en-US" dirty="0" smtClean="0">
                <a:solidFill>
                  <a:srgbClr val="FF0000"/>
                </a:solidFill>
              </a:rPr>
              <a:t>引导考生就一个具体明确的要求来写作</a:t>
            </a:r>
            <a:r>
              <a:rPr lang="zh-CN" altLang="en-US" dirty="0" smtClean="0"/>
              <a:t>，从而更有效地规避套作和宿构，实现写作能力在应用层面的考查。</a:t>
            </a:r>
            <a:endParaRPr lang="zh-CN" altLang="en-US" dirty="0"/>
          </a:p>
        </p:txBody>
      </p:sp>
      <p:sp>
        <p:nvSpPr>
          <p:cNvPr id="4" name="日期占位符 3"/>
          <p:cNvSpPr>
            <a:spLocks noGrp="1"/>
          </p:cNvSpPr>
          <p:nvPr>
            <p:ph type="dt" sz="half" idx="10"/>
          </p:nvPr>
        </p:nvSpPr>
        <p:spPr/>
        <p:txBody>
          <a:bodyPr/>
          <a:lstStyle/>
          <a:p>
            <a:r>
              <a:rPr lang="en-US" altLang="zh-CN" smtClean="0"/>
              <a:t>2017-11-28</a:t>
            </a:r>
            <a:endParaRPr lang="zh-CN" altLang="en-US"/>
          </a:p>
        </p:txBody>
      </p:sp>
      <p:sp>
        <p:nvSpPr>
          <p:cNvPr id="5" name="页脚占位符 4"/>
          <p:cNvSpPr>
            <a:spLocks noGrp="1"/>
          </p:cNvSpPr>
          <p:nvPr>
            <p:ph type="ftr" sz="quarter" idx="11"/>
          </p:nvPr>
        </p:nvSpPr>
        <p:spPr/>
        <p:txBody>
          <a:bodyPr/>
          <a:lstStyle/>
          <a:p>
            <a:r>
              <a:rPr lang="zh-CN" altLang="en-US" smtClean="0"/>
              <a:t>舞阳县一高   张奇航</a:t>
            </a:r>
            <a:endParaRPr lang="zh-CN" altLang="en-US"/>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r>
              <a:rPr lang="en-US" altLang="zh-CN" smtClean="0"/>
              <a:t>2017-11-28</a:t>
            </a:r>
            <a:endParaRPr lang="zh-CN" altLang="en-US"/>
          </a:p>
        </p:txBody>
      </p:sp>
      <p:sp>
        <p:nvSpPr>
          <p:cNvPr id="5" name="页脚占位符 4"/>
          <p:cNvSpPr>
            <a:spLocks noGrp="1"/>
          </p:cNvSpPr>
          <p:nvPr>
            <p:ph type="ftr" sz="quarter" idx="11"/>
          </p:nvPr>
        </p:nvSpPr>
        <p:spPr/>
        <p:txBody>
          <a:bodyPr/>
          <a:lstStyle/>
          <a:p>
            <a:r>
              <a:rPr lang="zh-CN" altLang="en-US" smtClean="0"/>
              <a:t>舞阳县一高   张奇航</a:t>
            </a:r>
            <a:endParaRPr lang="zh-CN" altLang="en-US"/>
          </a:p>
        </p:txBody>
      </p:sp>
      <p:pic>
        <p:nvPicPr>
          <p:cNvPr id="6" name="内容占位符 5" descr="截图02.png"/>
          <p:cNvPicPr>
            <a:picLocks noGrp="1" noChangeAspect="1"/>
          </p:cNvPicPr>
          <p:nvPr>
            <p:ph idx="4294967295"/>
          </p:nvPr>
        </p:nvPicPr>
        <p:blipFill>
          <a:blip r:embed="rId2" cstate="print"/>
          <a:stretch>
            <a:fillRect/>
          </a:stretch>
        </p:blipFill>
        <p:spPr>
          <a:xfrm>
            <a:off x="0" y="-21466"/>
            <a:ext cx="9144000" cy="6743471"/>
          </a:xfr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r>
              <a:rPr lang="en-US" altLang="zh-CN" smtClean="0"/>
              <a:t>2017-11-28</a:t>
            </a:r>
            <a:endParaRPr lang="zh-CN" altLang="en-US"/>
          </a:p>
        </p:txBody>
      </p:sp>
      <p:sp>
        <p:nvSpPr>
          <p:cNvPr id="5" name="页脚占位符 4"/>
          <p:cNvSpPr>
            <a:spLocks noGrp="1"/>
          </p:cNvSpPr>
          <p:nvPr>
            <p:ph type="ftr" sz="quarter" idx="11"/>
          </p:nvPr>
        </p:nvSpPr>
        <p:spPr/>
        <p:txBody>
          <a:bodyPr/>
          <a:lstStyle/>
          <a:p>
            <a:r>
              <a:rPr lang="zh-CN" altLang="en-US" smtClean="0"/>
              <a:t>舞阳县一高   张奇航</a:t>
            </a:r>
            <a:endParaRPr lang="zh-CN" altLang="en-US"/>
          </a:p>
        </p:txBody>
      </p:sp>
      <p:pic>
        <p:nvPicPr>
          <p:cNvPr id="6" name="图片 5" descr="截图03.png"/>
          <p:cNvPicPr>
            <a:picLocks noChangeAspect="1"/>
          </p:cNvPicPr>
          <p:nvPr/>
        </p:nvPicPr>
        <p:blipFill>
          <a:blip r:embed="rId2" cstate="print"/>
          <a:stretch>
            <a:fillRect/>
          </a:stretch>
        </p:blipFill>
        <p:spPr>
          <a:xfrm>
            <a:off x="0" y="3467"/>
            <a:ext cx="9144000" cy="6851066"/>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r>
              <a:rPr lang="en-US" altLang="zh-CN" smtClean="0"/>
              <a:t>2017-11-28</a:t>
            </a:r>
            <a:endParaRPr lang="zh-CN" altLang="en-US"/>
          </a:p>
        </p:txBody>
      </p:sp>
      <p:sp>
        <p:nvSpPr>
          <p:cNvPr id="5" name="页脚占位符 4"/>
          <p:cNvSpPr>
            <a:spLocks noGrp="1"/>
          </p:cNvSpPr>
          <p:nvPr>
            <p:ph type="ftr" sz="quarter" idx="11"/>
          </p:nvPr>
        </p:nvSpPr>
        <p:spPr/>
        <p:txBody>
          <a:bodyPr/>
          <a:lstStyle/>
          <a:p>
            <a:r>
              <a:rPr lang="zh-CN" altLang="en-US" smtClean="0"/>
              <a:t>舞阳县一高   张奇航</a:t>
            </a:r>
            <a:endParaRPr lang="zh-CN" altLang="en-US"/>
          </a:p>
        </p:txBody>
      </p:sp>
      <p:pic>
        <p:nvPicPr>
          <p:cNvPr id="6" name="图片 5" descr="截图04.png"/>
          <p:cNvPicPr>
            <a:picLocks noChangeAspect="1"/>
          </p:cNvPicPr>
          <p:nvPr/>
        </p:nvPicPr>
        <p:blipFill>
          <a:blip r:embed="rId2" cstate="print"/>
          <a:stretch>
            <a:fillRect/>
          </a:stretch>
        </p:blipFill>
        <p:spPr>
          <a:xfrm>
            <a:off x="12307" y="0"/>
            <a:ext cx="9119386" cy="6858000"/>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24544" y="116632"/>
            <a:ext cx="9468544" cy="6741368"/>
          </a:xfrm>
        </p:spPr>
        <p:txBody>
          <a:bodyPr>
            <a:normAutofit fontScale="62500" lnSpcReduction="20000"/>
          </a:bodyPr>
          <a:lstStyle/>
          <a:p>
            <a:r>
              <a:rPr lang="en-US" altLang="zh-CN" dirty="0" smtClean="0"/>
              <a:t>         </a:t>
            </a:r>
            <a:r>
              <a:rPr lang="zh-CN" altLang="zh-CN" dirty="0" smtClean="0"/>
              <a:t>我总觉得，如此文人，气量未免狭小，如此写诗填词，不仅亵渎了纯真痴情的美丽女子，也局限了自己的视野，使自己始终徘徊在“寂寞梧桐深院锁清秋”的狭小天地里坐井观天，却不能去看看广袤的江山与塞漠，没了放眼天下、胸怀苍生的胸襟与气魄。是以我十分喜欢夜奔李靖的红拂女，她冲出侯门的行为，不仅成就了一段风尘三侠的传奇，更成就了一员大唐的开国名将。</a:t>
            </a:r>
          </a:p>
          <a:p>
            <a:r>
              <a:rPr lang="en-US" altLang="zh-CN" dirty="0" smtClean="0"/>
              <a:t>         </a:t>
            </a:r>
            <a:r>
              <a:rPr lang="zh-CN" altLang="zh-CN" dirty="0" smtClean="0"/>
              <a:t>因此我认为，登临是一种超越，是一种人生的境界。</a:t>
            </a:r>
          </a:p>
          <a:p>
            <a:r>
              <a:rPr lang="en-US" altLang="zh-CN" dirty="0" smtClean="0"/>
              <a:t>         </a:t>
            </a:r>
            <a:r>
              <a:rPr lang="zh-CN" altLang="zh-CN" dirty="0" smtClean="0"/>
              <a:t>先不论“登东皋以舒啸，临清流而赋诗”的陶潜是洒脱还是消极避世，且看范仲淹在岳阳楼的登临吧。此时的范仲淹，已超越了“明月楼高休独倚”的悲情小我的境界，而是疾呼“先天下之忧而忧，后天下之乐而乐”。顿时，一位书生的家国责任感便如霞光万道瑞彩千条般喷薄而出，其登临的身影也如塑了金身的偶像般伟岸，屹立在岳阳楼头，也屹立在无数文人士子的心里，千年不倒。</a:t>
            </a:r>
          </a:p>
          <a:p>
            <a:r>
              <a:rPr lang="en-US" altLang="zh-CN" dirty="0" smtClean="0"/>
              <a:t>          </a:t>
            </a:r>
            <a:r>
              <a:rPr lang="zh-CN" altLang="zh-CN" dirty="0" smtClean="0"/>
              <a:t>但我更神往于杜甫在岳阳楼登临的姿态，不仅仅因为他曾有过的“会当凌绝顶，一览众山小”的年少轻狂，更因为他一生颠沛流离而终无所成时，仍然于潦倒之际登上岳阳楼，眼望着万里关山，天下到处还动荡在兵荒马乱里，疲倦的杜甫，倚定了阑干，北望长安，不禁以袖掩面，涕泗滂沱，声泪俱下。“戎马关山北，凭轩涕泗流”，这不是自伤自怜的泪，这是悲悯的泪，是慈悲的泪。《大学》所谓“修身、齐家、治国、平天下”的训诫，凝炼成了“达则兼济天下，穷则独善其身”的人生信条。可这飘零一世、沧桑一生的杜甫，即便一辈子也未显达，即便在不断漂泊的旅途上，还是登斯楼也，遥望苍生。此一刻之登临，无陶潜登东皋之洒脱，无腐儒文士披襟当风之飘逸，只是一个哭天抹泪的穷老，却恰恰印证了即便茅屋为秋风所破时还呐喊着“安得广厦千万间，大庇天下寒士俱欢颜”的热忱。他就是这样一位“退亦兼济天下”却不“独善其身”的老头，是一个“进亦忧，退亦忧”的真正热心肠的君子呀！他就像一位父亲，爱家般爱着这江山，爱儿女般爱着这如画江山里生活的每一个人。</a:t>
            </a:r>
          </a:p>
          <a:p>
            <a:pPr fontAlgn="base"/>
            <a:r>
              <a:rPr lang="en-US" altLang="zh-CN" dirty="0" smtClean="0"/>
              <a:t>        </a:t>
            </a:r>
            <a:r>
              <a:rPr lang="zh-CN" altLang="zh-CN" dirty="0" smtClean="0"/>
              <a:t>这就是登临的高深境界，只有那些认真生活、胸怀天下、不忘苍生黎民的人，一次次登临新的高度，才能在不断登临新的境界中成长、成熟</a:t>
            </a:r>
            <a:r>
              <a:rPr lang="zh-CN" altLang="en-US" dirty="0" smtClean="0"/>
              <a:t>，</a:t>
            </a:r>
            <a:r>
              <a:rPr lang="zh-CN" altLang="zh-CN" dirty="0" smtClean="0"/>
              <a:t>达到的境界。</a:t>
            </a:r>
          </a:p>
        </p:txBody>
      </p:sp>
      <p:sp>
        <p:nvSpPr>
          <p:cNvPr id="4" name="日期占位符 3"/>
          <p:cNvSpPr>
            <a:spLocks noGrp="1"/>
          </p:cNvSpPr>
          <p:nvPr>
            <p:ph type="dt" sz="half" idx="10"/>
          </p:nvPr>
        </p:nvSpPr>
        <p:spPr/>
        <p:txBody>
          <a:bodyPr/>
          <a:lstStyle/>
          <a:p>
            <a:r>
              <a:rPr lang="en-US" altLang="zh-CN" smtClean="0"/>
              <a:t>2017-11-28</a:t>
            </a:r>
            <a:endParaRPr lang="zh-CN" altLang="en-US"/>
          </a:p>
        </p:txBody>
      </p:sp>
      <p:sp>
        <p:nvSpPr>
          <p:cNvPr id="5" name="页脚占位符 4"/>
          <p:cNvSpPr>
            <a:spLocks noGrp="1"/>
          </p:cNvSpPr>
          <p:nvPr>
            <p:ph type="ftr" sz="quarter" idx="11"/>
          </p:nvPr>
        </p:nvSpPr>
        <p:spPr/>
        <p:txBody>
          <a:bodyPr/>
          <a:lstStyle/>
          <a:p>
            <a:r>
              <a:rPr lang="zh-CN" altLang="en-US" smtClean="0"/>
              <a:t>舞阳县一高   张奇航</a:t>
            </a:r>
            <a:endParaRPr lang="zh-CN" altLang="en-US"/>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r>
              <a:rPr lang="zh-CN" altLang="en-US" dirty="0" smtClean="0"/>
              <a:t>上面</a:t>
            </a:r>
            <a:r>
              <a:rPr lang="en-US" altLang="zh-CN" dirty="0" smtClean="0"/>
              <a:t>《</a:t>
            </a:r>
            <a:r>
              <a:rPr lang="zh-CN" altLang="en-US" dirty="0" smtClean="0"/>
              <a:t>登临</a:t>
            </a:r>
            <a:r>
              <a:rPr lang="en-US" altLang="zh-CN" dirty="0" smtClean="0"/>
              <a:t>》</a:t>
            </a:r>
            <a:r>
              <a:rPr lang="zh-CN" altLang="en-US" dirty="0" smtClean="0"/>
              <a:t>是一篇以散文笔法写的传统型材料作文，除了开头第一段联系材料并从中得出“（登临）</a:t>
            </a:r>
            <a:r>
              <a:rPr lang="zh-CN" altLang="zh-CN" dirty="0" smtClean="0"/>
              <a:t>是一种俯视人生的境界</a:t>
            </a:r>
            <a:r>
              <a:rPr lang="zh-CN" altLang="en-US" dirty="0" smtClean="0"/>
              <a:t>”的观点外，全文其他内容基本上撇开了材料。而任务驱动型作文要求全文不能离开材料，要就事论事。</a:t>
            </a:r>
            <a:endParaRPr lang="zh-CN" altLang="en-US" dirty="0"/>
          </a:p>
        </p:txBody>
      </p:sp>
      <p:sp>
        <p:nvSpPr>
          <p:cNvPr id="4" name="日期占位符 3"/>
          <p:cNvSpPr>
            <a:spLocks noGrp="1"/>
          </p:cNvSpPr>
          <p:nvPr>
            <p:ph type="dt" sz="half" idx="10"/>
          </p:nvPr>
        </p:nvSpPr>
        <p:spPr/>
        <p:txBody>
          <a:bodyPr/>
          <a:lstStyle/>
          <a:p>
            <a:r>
              <a:rPr lang="zh-CN" altLang="en-US" dirty="0" smtClean="0"/>
              <a:t>制作时间</a:t>
            </a:r>
            <a:r>
              <a:rPr lang="en-US" altLang="zh-CN" dirty="0" smtClean="0"/>
              <a:t>2017-11-28</a:t>
            </a:r>
            <a:endParaRPr lang="zh-CN" altLang="en-US" dirty="0"/>
          </a:p>
        </p:txBody>
      </p:sp>
      <p:sp>
        <p:nvSpPr>
          <p:cNvPr id="5" name="页脚占位符 4"/>
          <p:cNvSpPr>
            <a:spLocks noGrp="1"/>
          </p:cNvSpPr>
          <p:nvPr>
            <p:ph type="ftr" sz="quarter" idx="11"/>
          </p:nvPr>
        </p:nvSpPr>
        <p:spPr/>
        <p:txBody>
          <a:bodyPr/>
          <a:lstStyle/>
          <a:p>
            <a:r>
              <a:rPr lang="zh-CN" altLang="en-US" smtClean="0"/>
              <a:t>舞阳县一高   张奇航</a:t>
            </a:r>
            <a:endParaRPr lang="zh-CN" altLang="en-US"/>
          </a:p>
        </p:txBody>
      </p:sp>
    </p:spTree>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386</TotalTime>
  <Words>5680</Words>
  <Application>Microsoft Office PowerPoint</Application>
  <PresentationFormat>全屏显示(4:3)</PresentationFormat>
  <Paragraphs>156</Paragraphs>
  <Slides>32</Slides>
  <Notes>0</Notes>
  <HiddenSlides>0</HiddenSlides>
  <MMClips>0</MMClips>
  <ScaleCrop>false</ScaleCrop>
  <HeadingPairs>
    <vt:vector size="4" baseType="variant">
      <vt:variant>
        <vt:lpstr>主题</vt:lpstr>
      </vt:variant>
      <vt:variant>
        <vt:i4>1</vt:i4>
      </vt:variant>
      <vt:variant>
        <vt:lpstr>幻灯片标题</vt:lpstr>
      </vt:variant>
      <vt:variant>
        <vt:i4>32</vt:i4>
      </vt:variant>
    </vt:vector>
  </HeadingPairs>
  <TitlesOfParts>
    <vt:vector size="33" baseType="lpstr">
      <vt:lpstr>Office 主题</vt:lpstr>
      <vt:lpstr>幻灯片 1</vt:lpstr>
      <vt:lpstr>任务驱动型作文</vt:lpstr>
      <vt:lpstr>幻灯片 3</vt:lpstr>
      <vt:lpstr>何谓任务驱动型作文</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第二步 阐明大观点 </vt:lpstr>
      <vt:lpstr>第三步 分论 </vt:lpstr>
      <vt:lpstr>幻灯片 18</vt:lpstr>
      <vt:lpstr>幻灯片 19</vt:lpstr>
      <vt:lpstr>幻灯片 20</vt:lpstr>
      <vt:lpstr>幻灯片 21</vt:lpstr>
      <vt:lpstr>幻灯片 22</vt:lpstr>
      <vt:lpstr>幻灯片 23</vt:lpstr>
      <vt:lpstr>疏解外来人口，政策应该多些“温度” 特约评论员黄帅</vt:lpstr>
      <vt:lpstr>幻灯片 25</vt:lpstr>
      <vt:lpstr>幻灯片 26</vt:lpstr>
      <vt:lpstr>无资质外教浑水摸鱼根源于“以貌取人”心态</vt:lpstr>
      <vt:lpstr>幻灯片 28</vt:lpstr>
      <vt:lpstr>“免费体检”坑人不只是医院病了 发稿时间：2017-11-21 13:33:00 来源： 中国青年网 </vt:lpstr>
      <vt:lpstr>幻灯片 30</vt:lpstr>
      <vt:lpstr>幻灯片 31</vt:lpstr>
      <vt:lpstr>幻灯片 32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zhangqihang</dc:creator>
  <cp:lastModifiedBy>zhangqihang</cp:lastModifiedBy>
  <cp:revision>65</cp:revision>
  <dcterms:created xsi:type="dcterms:W3CDTF">2017-11-28T08:48:57Z</dcterms:created>
  <dcterms:modified xsi:type="dcterms:W3CDTF">2017-12-01T09:36:28Z</dcterms:modified>
</cp:coreProperties>
</file>