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386" r:id="rId2"/>
    <p:sldId id="387" r:id="rId3"/>
    <p:sldId id="388" r:id="rId4"/>
    <p:sldId id="389" r:id="rId5"/>
    <p:sldId id="390" r:id="rId6"/>
    <p:sldId id="391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399" r:id="rId15"/>
    <p:sldId id="400" r:id="rId16"/>
    <p:sldId id="401" r:id="rId17"/>
    <p:sldId id="402" r:id="rId18"/>
    <p:sldId id="403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414" r:id="rId30"/>
    <p:sldId id="415" r:id="rId31"/>
    <p:sldId id="416" r:id="rId32"/>
    <p:sldId id="417" r:id="rId33"/>
    <p:sldId id="418" r:id="rId34"/>
    <p:sldId id="419" r:id="rId35"/>
    <p:sldId id="420" r:id="rId36"/>
    <p:sldId id="421" r:id="rId37"/>
    <p:sldId id="422" r:id="rId38"/>
    <p:sldId id="423" r:id="rId39"/>
    <p:sldId id="424" r:id="rId40"/>
    <p:sldId id="425" r:id="rId41"/>
    <p:sldId id="426" r:id="rId42"/>
    <p:sldId id="427" r:id="rId43"/>
    <p:sldId id="428" r:id="rId44"/>
    <p:sldId id="429" r:id="rId45"/>
  </p:sldIdLst>
  <p:sldSz cx="12131675" cy="6840538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78142" autoAdjust="0"/>
  </p:normalViewPr>
  <p:slideViewPr>
    <p:cSldViewPr>
      <p:cViewPr varScale="1">
        <p:scale>
          <a:sx n="63" d="100"/>
          <a:sy n="63" d="100"/>
        </p:scale>
        <p:origin x="-12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832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37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2868" y="912029"/>
            <a:ext cx="9750714" cy="256373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9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2868" y="3551169"/>
            <a:ext cx="9750714" cy="146858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39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4660" indent="0" algn="ctr">
              <a:buNone/>
              <a:defRPr sz="1990"/>
            </a:lvl2pPr>
            <a:lvl3pPr marL="909955" indent="0" algn="ctr">
              <a:buNone/>
              <a:defRPr sz="1790"/>
            </a:lvl3pPr>
            <a:lvl4pPr marL="1364615" indent="0" algn="ctr">
              <a:buNone/>
              <a:defRPr sz="1590"/>
            </a:lvl4pPr>
            <a:lvl5pPr marL="1819910" indent="0" algn="ctr">
              <a:buNone/>
              <a:defRPr sz="1590"/>
            </a:lvl5pPr>
            <a:lvl6pPr marL="2274570" indent="0" algn="ctr">
              <a:buNone/>
              <a:defRPr sz="1590"/>
            </a:lvl6pPr>
            <a:lvl7pPr marL="2729865" indent="0" algn="ctr">
              <a:buNone/>
              <a:defRPr sz="1590"/>
            </a:lvl7pPr>
            <a:lvl8pPr marL="3184525" indent="0" algn="ctr">
              <a:buNone/>
              <a:defRPr sz="1590"/>
            </a:lvl8pPr>
            <a:lvl9pPr marL="3639820" indent="0" algn="ctr">
              <a:buNone/>
              <a:defRPr sz="159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5390" y="771993"/>
            <a:ext cx="10918508" cy="5468585"/>
          </a:xfrm>
        </p:spPr>
        <p:txBody>
          <a:bodyPr/>
          <a:lstStyle>
            <a:lvl1pPr marL="227330" indent="-22733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2625" indent="-22733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37285" indent="-22733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92580" indent="-22733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47240" indent="-22733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2868" y="2477560"/>
            <a:ext cx="9750714" cy="1016159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9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2868" y="3551169"/>
            <a:ext cx="9750714" cy="470377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39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5390" y="606823"/>
            <a:ext cx="10914925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58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5390" y="1486536"/>
            <a:ext cx="10914925" cy="4746861"/>
          </a:xfrm>
        </p:spPr>
        <p:txBody>
          <a:bodyPr vert="horz" lIns="90000" tIns="46800" rIns="90000" bIns="46800" rtlCol="0">
            <a:normAutofit/>
          </a:bodyPr>
          <a:lstStyle>
            <a:lvl1pPr marL="227330" marR="0" lvl="0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745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80950" y="3838423"/>
            <a:ext cx="7730361" cy="764812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38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80950" y="4603235"/>
            <a:ext cx="7730361" cy="86535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4660" indent="0">
              <a:buNone/>
              <a:defRPr sz="1990">
                <a:solidFill>
                  <a:schemeClr val="tx1">
                    <a:tint val="75000"/>
                  </a:schemeClr>
                </a:solidFill>
              </a:defRPr>
            </a:lvl2pPr>
            <a:lvl3pPr marL="909955" indent="0">
              <a:buNone/>
              <a:defRPr sz="1790">
                <a:solidFill>
                  <a:schemeClr val="tx1">
                    <a:tint val="75000"/>
                  </a:schemeClr>
                </a:solidFill>
              </a:defRPr>
            </a:lvl3pPr>
            <a:lvl4pPr marL="136461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4pPr>
            <a:lvl5pPr marL="181991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5pPr>
            <a:lvl6pPr marL="227457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6pPr>
            <a:lvl7pPr marL="272986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7pPr>
            <a:lvl8pPr marL="318452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8pPr>
            <a:lvl9pPr marL="363982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5390" y="606823"/>
            <a:ext cx="10914925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58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5390" y="1497308"/>
            <a:ext cx="5151186" cy="4736089"/>
          </a:xfrm>
        </p:spPr>
        <p:txBody>
          <a:bodyPr vert="horz" lIns="90000" tIns="46800" rIns="90000" bIns="46800" rtlCol="0">
            <a:normAutofit/>
          </a:bodyPr>
          <a:lstStyle>
            <a:lvl1pPr marL="227330" marR="0" lvl="0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379876" y="1497308"/>
            <a:ext cx="5151186" cy="4736089"/>
          </a:xfrm>
        </p:spPr>
        <p:txBody>
          <a:bodyPr lIns="90000" tIns="46800" rIns="90000" bIns="46800">
            <a:normAutofit/>
          </a:bodyPr>
          <a:lstStyle>
            <a:lvl1pPr marL="227330" indent="-22733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5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2625" indent="-22733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5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37285" indent="-22733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5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592580" indent="-22733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39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9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5390" y="606823"/>
            <a:ext cx="10914925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58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5390" y="1425495"/>
            <a:ext cx="5315966" cy="380611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9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4660" indent="0">
              <a:buNone/>
              <a:defRPr sz="1990" b="1"/>
            </a:lvl2pPr>
            <a:lvl3pPr marL="909955" indent="0">
              <a:buNone/>
              <a:defRPr sz="1790" b="1"/>
            </a:lvl3pPr>
            <a:lvl4pPr marL="1364615" indent="0">
              <a:buNone/>
              <a:defRPr sz="1590" b="1"/>
            </a:lvl4pPr>
            <a:lvl5pPr marL="1819910" indent="0">
              <a:buNone/>
              <a:defRPr sz="1590" b="1"/>
            </a:lvl5pPr>
            <a:lvl6pPr marL="2274570" indent="0">
              <a:buNone/>
              <a:defRPr sz="1590" b="1"/>
            </a:lvl6pPr>
            <a:lvl7pPr marL="2729865" indent="0">
              <a:buNone/>
              <a:defRPr sz="1590" b="1"/>
            </a:lvl7pPr>
            <a:lvl8pPr marL="3184525" indent="0">
              <a:buNone/>
              <a:defRPr sz="1590" b="1"/>
            </a:lvl8pPr>
            <a:lvl9pPr marL="3639820" indent="0">
              <a:buNone/>
              <a:defRPr sz="159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390" y="1849193"/>
            <a:ext cx="5315966" cy="4384204"/>
          </a:xfrm>
        </p:spPr>
        <p:txBody>
          <a:bodyPr vert="horz" lIns="101600" tIns="0" rIns="82550" bIns="0" rtlCol="0">
            <a:normAutofit/>
          </a:bodyPr>
          <a:lstStyle>
            <a:lvl1pPr marL="227330" marR="0" lvl="0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04896" y="1418043"/>
            <a:ext cx="5315966" cy="380611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9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4660" indent="0">
              <a:buNone/>
              <a:defRPr sz="1990" b="1"/>
            </a:lvl2pPr>
            <a:lvl3pPr marL="909955" indent="0">
              <a:buNone/>
              <a:defRPr sz="1790" b="1"/>
            </a:lvl3pPr>
            <a:lvl4pPr marL="1364615" indent="0">
              <a:buNone/>
              <a:defRPr sz="1590" b="1"/>
            </a:lvl4pPr>
            <a:lvl5pPr marL="1819910" indent="0">
              <a:buNone/>
              <a:defRPr sz="1590" b="1"/>
            </a:lvl5pPr>
            <a:lvl6pPr marL="2274570" indent="0">
              <a:buNone/>
              <a:defRPr sz="1590" b="1"/>
            </a:lvl6pPr>
            <a:lvl7pPr marL="2729865" indent="0">
              <a:buNone/>
              <a:defRPr sz="1590" b="1"/>
            </a:lvl7pPr>
            <a:lvl8pPr marL="3184525" indent="0">
              <a:buNone/>
              <a:defRPr sz="1590" b="1"/>
            </a:lvl8pPr>
            <a:lvl9pPr marL="3639820" indent="0">
              <a:buNone/>
              <a:defRPr sz="159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04896" y="1849193"/>
            <a:ext cx="5315966" cy="4384204"/>
          </a:xfrm>
        </p:spPr>
        <p:txBody>
          <a:bodyPr vert="horz" lIns="101600" tIns="0" rIns="82550" bIns="0" rtlCol="0">
            <a:normAutofit/>
          </a:bodyPr>
          <a:lstStyle>
            <a:lvl1pPr marL="227330" marR="0" lvl="0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5390" y="606823"/>
            <a:ext cx="10914925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58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5390" y="1551168"/>
            <a:ext cx="5207184" cy="459605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59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18979" y="1551168"/>
            <a:ext cx="5201336" cy="459605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466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184159" y="912029"/>
            <a:ext cx="1038834" cy="5016161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78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09876" y="912029"/>
            <a:ext cx="9123832" cy="5016161"/>
          </a:xfrm>
        </p:spPr>
        <p:txBody>
          <a:bodyPr vert="eaVert" lIns="46800" tIns="46800" rIns="46800" bIns="46800"/>
          <a:lstStyle>
            <a:lvl1pPr marL="227330" indent="-22733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2625" indent="-22733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37285" indent="-22733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92580" indent="-22733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47240" indent="-22733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ags" Target="../tags/tag2.xml"/><Relationship Id="rId35" Type="http://schemas.openxmlformats.org/officeDocument/2006/relationships/tags" Target="../tags/tag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1"/>
            </p:custDataLst>
          </p:nvPr>
        </p:nvSpPr>
        <p:spPr>
          <a:xfrm>
            <a:off x="605390" y="606823"/>
            <a:ext cx="10914925" cy="703771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2"/>
            </p:custDataLst>
          </p:nvPr>
        </p:nvSpPr>
        <p:spPr>
          <a:xfrm>
            <a:off x="605390" y="1486536"/>
            <a:ext cx="10914925" cy="4746861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3"/>
            </p:custDataLst>
          </p:nvPr>
        </p:nvSpPr>
        <p:spPr>
          <a:xfrm>
            <a:off x="608972" y="6298029"/>
            <a:ext cx="2686641" cy="315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9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4"/>
            </p:custDataLst>
          </p:nvPr>
        </p:nvSpPr>
        <p:spPr>
          <a:xfrm>
            <a:off x="4095634" y="6298029"/>
            <a:ext cx="3940406" cy="315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9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5"/>
            </p:custDataLst>
          </p:nvPr>
        </p:nvSpPr>
        <p:spPr>
          <a:xfrm>
            <a:off x="8833674" y="6298029"/>
            <a:ext cx="2686641" cy="315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9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3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ransition/>
  <p:txStyles>
    <p:titleStyle>
      <a:lvl1pPr algn="l" defTabSz="909955" rtl="0" eaLnBrk="1" fontAlgn="auto" latinLnBrk="0" hangingPunct="1">
        <a:lnSpc>
          <a:spcPct val="100000"/>
        </a:lnSpc>
        <a:spcBef>
          <a:spcPct val="0"/>
        </a:spcBef>
        <a:buNone/>
        <a:defRPr sz="358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7330" indent="-227330" algn="l" defTabSz="90995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2625" indent="-227330" algn="l" defTabSz="90995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1470" algn="l"/>
        </a:tabLst>
        <a:defRPr sz="15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37285" indent="-227330" algn="l" defTabSz="90995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5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592580" indent="-227330" algn="l" defTabSz="90995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39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47240" indent="-227330" algn="l" defTabSz="90995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39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01900" indent="-227330" algn="l" defTabSz="909955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0" kern="1200">
          <a:solidFill>
            <a:schemeClr val="tx1"/>
          </a:solidFill>
          <a:latin typeface="+mn-lt"/>
          <a:ea typeface="+mn-ea"/>
          <a:cs typeface="+mn-cs"/>
        </a:defRPr>
      </a:lvl6pPr>
      <a:lvl7pPr marL="2957195" indent="-227330" algn="l" defTabSz="909955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0" kern="1200">
          <a:solidFill>
            <a:schemeClr val="tx1"/>
          </a:solidFill>
          <a:latin typeface="+mn-lt"/>
          <a:ea typeface="+mn-ea"/>
          <a:cs typeface="+mn-cs"/>
        </a:defRPr>
      </a:lvl7pPr>
      <a:lvl8pPr marL="3411855" indent="-227330" algn="l" defTabSz="909955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0" kern="1200">
          <a:solidFill>
            <a:schemeClr val="tx1"/>
          </a:solidFill>
          <a:latin typeface="+mn-lt"/>
          <a:ea typeface="+mn-ea"/>
          <a:cs typeface="+mn-cs"/>
        </a:defRPr>
      </a:lvl8pPr>
      <a:lvl9pPr marL="3867150" indent="-227330" algn="l" defTabSz="909955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1pPr>
      <a:lvl2pPr marL="45466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2pPr>
      <a:lvl3pPr marL="909955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3pPr>
      <a:lvl4pPr marL="1364615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4pPr>
      <a:lvl5pPr marL="181991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5pPr>
      <a:lvl6pPr marL="227457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6pPr>
      <a:lvl7pPr marL="2729865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7pPr>
      <a:lvl8pPr marL="3184525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8pPr>
      <a:lvl9pPr marL="363982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18077" y="2896950"/>
            <a:ext cx="9105676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sz="32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喜看稻菽千重浪</a:t>
            </a:r>
            <a:endParaRPr lang="en-US" altLang="zh-CN" sz="3200" b="1" ker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/>
            <a:r>
              <a:rPr lang="en-US" altLang="zh-CN" sz="32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32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记首届国家最高科技奖获得者袁隆平</a:t>
            </a:r>
            <a:endParaRPr lang="en-US" altLang="zh-CN" sz="3200" b="1" ker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*心有一团火,温暖众人心    *“探界者”钟扬</a:t>
            </a:r>
          </a:p>
          <a:p>
            <a:pPr algn="just"/>
            <a:endParaRPr lang="zh-CN" altLang="en-US" sz="3200" b="1" ker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 rot="19213048">
            <a:off x="-11193" y="1868342"/>
            <a:ext cx="5515400" cy="12094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"/>
          <p:cNvSpPr txBox="1"/>
          <p:nvPr/>
        </p:nvSpPr>
        <p:spPr>
          <a:xfrm rot="19197975">
            <a:off x="-708653" y="1708863"/>
            <a:ext cx="7132954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b="1" kern="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第二单元  实用性阅读</a:t>
            </a:r>
            <a:endParaRPr lang="en-US" altLang="zh-CN" sz="3800" b="1" kern="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/>
            <a:r>
              <a:rPr lang="zh-CN" altLang="en-US" sz="3800" b="1" kern="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与交流（一）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4.阅读全文,回答问题。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课文主要写了哪几件事?这些事分别体现了袁隆平哪些方面的精神品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质?请找出事例,以事例中的某些关键词语作为归纳“精神品质”的依据。</a:t>
            </a:r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2889705"/>
          <a:ext cx="11097895" cy="3429000"/>
        </p:xfrm>
        <a:graphic>
          <a:graphicData uri="http://schemas.openxmlformats.org/drawingml/2006/table">
            <a:tbl>
              <a:tblPr/>
              <a:tblGrid>
                <a:gridCol w="6169025"/>
                <a:gridCol w="4928870"/>
              </a:tblGrid>
              <a:tr h="5029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具体事件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精神品质</a:t>
                      </a:r>
                    </a:p>
                  </a:txBody>
                  <a:tcPr marL="45720" marR="45720"/>
                </a:tc>
              </a:tr>
              <a:tr h="5029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2001年春节刚过,袁隆平领奖前仍在稻田里工作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(1)</a:t>
                      </a:r>
                      <a:r>
                        <a:rPr lang="en-US" altLang="zh-CN" sz="1790" u="dotted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				</a:t>
                      </a:r>
                      <a:endParaRPr lang="zh-CN" altLang="en-US" sz="1800" u="sng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5029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1961年,袁隆平敏锐地发现了“天然杂交稻”的杂种第一代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热爱并献身于农业科研事业</a:t>
                      </a:r>
                    </a:p>
                  </a:txBody>
                  <a:tcPr marL="45720" marR="45720"/>
                </a:tc>
              </a:tr>
              <a:tr h="5029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1964年,袁隆平终于找到了水稻的天然雄性不育株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(2)</a:t>
                      </a:r>
                      <a:r>
                        <a:rPr lang="en-US" altLang="zh-CN" sz="1790" u="dotted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				</a:t>
                      </a:r>
                      <a:endParaRPr lang="zh-CN" altLang="en-US" sz="1800" u="sng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5029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1992年,袁隆平发表文章反驳“贬斥杂交稻的文章”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(3)</a:t>
                      </a:r>
                      <a:r>
                        <a:rPr lang="en-US" altLang="zh-CN" sz="1790" u="dotted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				</a:t>
                      </a:r>
                      <a:endParaRPr lang="zh-CN" altLang="en-US" sz="1800" u="sng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9144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1986年以来,袁隆平提出并实现了杂交水稻育种的战略设想,为我国粮食大幅度增产做出了突出贡献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18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具有战略眼光,矢志为中国和世界人民做贡献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073949" y="3277393"/>
            <a:ext cx="6064250" cy="55308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勇于实践,敢于探索　</a:t>
            </a:r>
            <a:endParaRPr lang="en-US" altLang="zh-CN" sz="2000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73949" y="4309322"/>
            <a:ext cx="6064250" cy="50673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解放思想,不迷信权威,敢于创新　</a:t>
            </a:r>
            <a:endParaRPr lang="en-US" altLang="zh-CN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3949" y="4748756"/>
            <a:ext cx="206883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坚持真理,实事求是</a:t>
            </a:r>
          </a:p>
        </p:txBody>
      </p:sp>
      <p:pic>
        <p:nvPicPr>
          <p:cNvPr id="7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321409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69293"/>
            <a:ext cx="11340000" cy="5418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5.下面对课文相关内容的理解和分析,不正确的一项是</a:t>
            </a:r>
            <a:r>
              <a:rPr lang="zh-CN" altLang="en-US" sz="2040" kern="0" spc="567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A.劳动模范张秉贵在平凡的售货员岗位上做出了不平凡的事情,成为新中国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商业战线上的一面闪亮的旗帜。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B.顾客买东西通常要排长队。看着因有急事而焦灼等待的顾客,张秉贵征得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其他顾客同意,首先满足他的需求。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C.张秉贵在百货大楼工作了很多年,没有对顾客发过一次火,红过一次脸,没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有怠慢过任何一个人。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D.张秉贵在普通的售货员的岗位上,用自己心中的一团火温暖人民群众,赢得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了广大顾客的爱戴和尊敬。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824042"/>
            <a:ext cx="11340000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心有一团火,温暖众人心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0187" y="1348567"/>
            <a:ext cx="403860" cy="4927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</a:p>
        </p:txBody>
      </p:sp>
      <p:pic>
        <p:nvPicPr>
          <p:cNvPr id="5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“没有怠慢过任何一个人”表述有误。课文中提到刚到百货大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楼工作的时候,“张秉贵光照顾买得多的顾客,让这位顾客等了很长时间”,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引得顾客不满。</a:t>
            </a:r>
          </a:p>
        </p:txBody>
      </p:sp>
      <p:pic>
        <p:nvPicPr>
          <p:cNvPr id="5" name="解析" descr="C:\Users\BA0121\Desktop\同步 ppt设计\按钮-02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511991" y="6200623"/>
            <a:ext cx="1483200" cy="5278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6.张秉贵常说:“我们售货员要用全心全意为人民服务的一团火,来温暖人民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群众。”请结合文本简单谈谈“一团火”在张秉贵身上体现在哪些方面。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810189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“一团火”体现在为人民服务的根本精神。其实质内容,就是张秉贵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的“三个劲”“四个一样”“十个字”。“三个劲”:站在柜台里的那股精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神劲儿,售货动作的迅速劲儿,接待顾客的热情劲儿。“四个一样”:顾客买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与不买一个样,买多买少一个样,生人熟人一个样,大人孩子一个样。“十个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字”:主动、热情、诚恳、耐心、周到。</a:t>
            </a: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05625"/>
            <a:ext cx="11340000" cy="6021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“探界者”钟扬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7.下列对课文相关内容的理解和分析,不正确的一项是</a:t>
            </a:r>
            <a:r>
              <a:rPr lang="zh-CN" altLang="en-US" sz="2040" kern="0" spc="567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A.钟扬之所以要深扎西藏,收集种子,是想为人类建一个来自世界屋脊的种子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“宝库”,拯救国家,造福万千苍生。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B.作者为突出钟扬的形象,选择了他的很多典型言论。比如,他在谈到生命的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意义时,说:“任何生命都有结束的一天,但我毫不畏惧,因为我的学生会将科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学探索之路延续下去</a:t>
            </a:r>
            <a:r>
              <a:rPr lang="zh-CN" altLang="en-US" sz="2605" kern="0">
                <a:solidFill>
                  <a:srgbClr val="000000"/>
                </a:solidFill>
                <a:latin typeface="黑体" panose="02010609060101010101" charset="-122"/>
                <a:ea typeface="宋体" panose="02010600030101010101" pitchFamily="2" charset="-122"/>
              </a:rPr>
              <a:t>……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不知会完成多少人的梦想。”这表达了他对生命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边界、生命价值的探寻与追求。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C.文中引用了很多钟扬学生和同事的话,是为了表现钟扬可贵的精神品质,同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时也是为了揭示在科学的道路上只有艰辛付出才会有所成就的道理。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30187" y="1420005"/>
            <a:ext cx="403860" cy="4927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178533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D.钟扬热爱工作,拼命工作,即便是脑出血之后,也不顾医生、亲友、同事的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劝说,第三次向组织递交了继续担任援藏干部的申请书,成为第八批援藏干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部。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920203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 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 “同时也是为了揭示在科学的道路上只有艰辛付出才会有所成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就的道理”错误,应为“同时也是为了寄托对钟扬的崇敬与追思”。</a:t>
            </a:r>
          </a:p>
        </p:txBody>
      </p:sp>
      <p:pic>
        <p:nvPicPr>
          <p:cNvPr id="5" name="解析" descr="C:\Users\BA0121\Desktop\同步 ppt设计\按钮-02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511991" y="6200623"/>
            <a:ext cx="1483200" cy="5278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8.作为科学家,钟扬身上体现了哪些科学精神?请结合材料,简要概括。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673" y="2788782"/>
            <a:ext cx="11358642" cy="3703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latinLnBrk="1" hangingPunct="0">
              <a:lnSpc>
                <a:spcPct val="150000"/>
              </a:lnSpc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①作为中国植物学家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钟扬为人类建了一个种子的“宝库”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体现了他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着眼未来的创新精神。②钟扬从主动到西藏采集种子到成为中组部援藏干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部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十几年间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他和同伴收集了上千种植物的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4000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万颗种子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占到了西藏高等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植物的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1/5,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但他并不满足于此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甚至冒着“生命危险”采集种子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体现了他永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不止步的探索精神。③深深扎根艰苦环境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毫不畏惧随时出现的高原反应和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长时间的体力透支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体现了他不畏艰辛的实干精神。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意思相近即可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11340000" cy="1850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目标二    分析技巧,体会写法</a:t>
            </a:r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喜看稻菽千重浪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——记首届国家最高科技奖获得者袁隆平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617828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9.“事实是科学家的空气”主要是围绕什么来写的?这部分在选材上有什么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特点?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540000" y="488256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这部分说明袁隆平是“真理的侍者,是事实的追随者”。主要围绕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“三不稻”这件事来写。这部分在选材上的特点有两个:一是有个性,突出了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袁隆平对于杂交水稻的认知与众不同;二是选材精,不庞杂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5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10.作者为什么以“喜看稻菽千重浪”为题?请结合四个小标题进行简要分析。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347243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①借用诗句,生动形象,富有意蕴和文采。②题目重在描述研究的结果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(“喜看”),四个小标题重在揭示“喜看”的原因。③题目中的“喜看”含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义丰富:既写出了袁隆平获得最高科技奖的心情,也写出了作者及人们看到袁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隆平做出巨大贡献的喜悦和激动。④题目中的“稻菽”指袁隆平的研究对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象。⑤“千重浪”形象地描绘了杂交水稻研究的广阔远景,鼓舞和振奋人心。</a:t>
            </a: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249971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心有一团火,温暖众人心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11.文章哪些地方运用了间接描写(侧面烘托)的方法表现张秉贵的“一团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火”精神?请找出来。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063079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两次给孩子糖,周围的顾客赞扬张秉贵比当妈妈的想得还周到。②张秉贵累得满头大汗时,顾客让他先擦汗,喝口水,甚至让他先休息一会儿。③他受到了全国各地人民群众的赞扬,1977年以来就收到200多封热情洋溢的信件。</a:t>
            </a:r>
          </a:p>
        </p:txBody>
      </p:sp>
      <p:sp>
        <p:nvSpPr>
          <p:cNvPr id="4" name="矩形 3"/>
          <p:cNvSpPr/>
          <p:nvPr/>
        </p:nvSpPr>
        <p:spPr>
          <a:xfrm>
            <a:off x="422235" y="4777591"/>
            <a:ext cx="11215766" cy="1295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latinLnBrk="1" hangingPunct="0">
              <a:lnSpc>
                <a:spcPct val="150000"/>
              </a:lnSpc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题干已明确了“间接描写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侧面烘托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)”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和“‘一团火’精神”两个答题关键点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从文中找出相关事例进行概括即可。</a:t>
            </a:r>
          </a:p>
        </p:txBody>
      </p:sp>
      <p:pic>
        <p:nvPicPr>
          <p:cNvPr id="5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  <p:pic>
        <p:nvPicPr>
          <p:cNvPr id="6" name="解析" descr="C:\Users\BA0121\Desktop\同步 ppt设计\按钮-02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851919" y="6063475"/>
            <a:ext cx="1483200" cy="5278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930021"/>
              </p:ext>
            </p:extLst>
          </p:nvPr>
        </p:nvGraphicFramePr>
        <p:xfrm>
          <a:off x="540000" y="1062815"/>
          <a:ext cx="11169015" cy="5669280"/>
        </p:xfrm>
        <a:graphic>
          <a:graphicData uri="http://schemas.openxmlformats.org/drawingml/2006/table">
            <a:tbl>
              <a:tblPr/>
              <a:tblGrid>
                <a:gridCol w="3959860"/>
                <a:gridCol w="7209155"/>
              </a:tblGrid>
              <a:tr h="64008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任务情境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素养目标</a:t>
                      </a:r>
                    </a:p>
                  </a:txBody>
                  <a:tcPr marL="45720" marR="45720"/>
                </a:tc>
              </a:tr>
              <a:tr h="502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1.把握文章内容,梳理人物事迹,了解课文选材特点,学习拟小标题的方法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2.赏析文章语言,分析人物通讯的行文特色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3.结合“共和国勋章”获得者的事迹,深入理解并学习英雄模范人物的责任心、使命感和为事业无私奉献的精神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1.语言建构与运用:了解新闻的文体特征,进一步学习并掌握通讯的写法。学习通过典型事例、细节描写、正面描写和侧面描写相结合塑造人物的方法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2.思维发展与提升:分析通讯的报道角度,把握作</a:t>
                      </a:r>
                      <a:r>
                        <a:rPr sz="2400" dirty="0"/>
                        <a:t/>
                      </a:r>
                      <a:br>
                        <a:rPr sz="2400" dirty="0"/>
                      </a:br>
                      <a:r>
                        <a:rPr lang="zh-CN" altLang="en-US" sz="24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者的报道思路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3.审美鉴赏与创造:赏析文本的语言之美、结构之巧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4.文化传承与理解:体会人物精神,认识人物形象在当代的意义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05625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“探界者”钟扬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12.请谈谈本文是如何塑造钟扬的形象的。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93673" y="2955630"/>
            <a:ext cx="11340000" cy="3612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肖像描写。“钟扬却背着他经典的黑色双肩包,穿着磨白了的牛仔裤,戴着一顶宽檐帽”,写出了他朴实、淡泊名利的科学家形象。②语言描写。“我最清楚植物的情况,我不去的话,你们更难找。你们能爬,我也能爬”,表现了他对采集种子事业的执着,并有着丰富扎实的科学素养。③侧面描写。文中通过多人的回忆,侧面凸显了钟扬“中国的脊梁”的形象,通过“复旦大学生命科学学院一位博士生”的回忆,表现了钟扬敢于担当、热爱教育事业的形象。</a:t>
            </a: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91377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首先,明确题干要求,“如何塑造”要求回答作者塑造人物形象时所运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用的手法。其次,明确塑造人物形象的一般手法,如肖像描写、语言描写、动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作描写、心理描写、对比、正面描写和侧面描写相结合等。最后,找到文中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最能体现钟扬形象特点的内容,确定具体手法。答题时,先答出手法,再结合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情节进行分析。</a:t>
            </a:r>
          </a:p>
        </p:txBody>
      </p:sp>
      <p:pic>
        <p:nvPicPr>
          <p:cNvPr id="4" name="解析" descr="C:\Users\BA0121\Desktop\同步 ppt设计\按钮-02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511991" y="6200623"/>
            <a:ext cx="1483200" cy="5278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3564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目标三    比较阅读,思悟提升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13.袁隆平、张秉贵、钟扬,他们三个人的工作岗位各不相同,但在他们身上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却体现着许多共同的精神品质。请简要概括一下他们具有哪些共同的精神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品质。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54988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①热爱本职工作,致力做好本职工作。②有责任,有担当,有着崇高、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远大的理想。③面对困难、挑战,不屈不挠,不懈奋斗。④主动探索,勇于实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践。⑤不计个人得失,无私奉献。</a:t>
            </a: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14.这三篇文章在结构和刻画人物方面各有哪些异同?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121252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文章结构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:①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三篇文章都运用了倒叙手法。②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喜看稻菽千重浪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/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记首届国家最高科技奖获得者袁隆平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》《“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探界者”钟扬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都采用了小标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层次清楚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结构鲜明。</a:t>
            </a: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38613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刻画人物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:①《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喜看稻菽千重浪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记首届国家最高科技奖获得者袁隆平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/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以正面描写人物为主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,《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心有一团火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温暖众人心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》《“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探界者”钟扬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则采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用了正面描写和侧面描写相结合的手法描写人物。②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喜看稻菽千重浪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/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记首届国家最高科技奖获得者袁隆平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》《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心有一团火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温暖众人心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在描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写人物时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运用了细节描写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;《“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探界者”钟扬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则主要是概述事迹。③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喜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看稻菽千重浪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记首届国家最高科技奖获得者袁隆平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多处描绘了人物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的内心世界;《“探界者”钟扬》多处用人物语言来表现人物;《心有一团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火,温暖众人心》既有人物语言描写、行动描写,也有人物的心理描写。</a:t>
            </a:r>
          </a:p>
        </p:txBody>
      </p:sp>
      <p:pic>
        <p:nvPicPr>
          <p:cNvPr id="3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63138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(以下任务在班级内分组进行,每个小组任选其一)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任务一    2019年8月9日,是中国工程院院士、著名杂交水稻专家袁隆平     先生的90岁生日,这位“90后”老人,提起水稻良种培育等科研项目时,笑着表   示自己还要继续奋斗,“健康快乐超百岁”。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请你为袁隆平院士设计一个蛋糕造型,既能表达对袁老的生日祝福,又能彰显袁老为世人所做的贡献。不超过60字。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94201" y="895480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综合活动</a:t>
              </a:r>
            </a:p>
          </p:txBody>
        </p:sp>
      </p:grp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蛋糕一共有九层,整体造型以田园风光为主, 上面点缀以寿桃,最上层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用一把金黄的稻穗做装饰。“袁隆平院士生日快乐”的九字祝福牌放在最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上层的中间。(言之有理即可)</a:t>
            </a:r>
          </a:p>
        </p:txBody>
      </p:sp>
      <p:pic>
        <p:nvPicPr>
          <p:cNvPr id="3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5418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任务二    钟扬被称为扎根大地的人民科学家,获得感动中国十大人物的   称号。其颁奖词为“超越海拔六千米,抵达植物生长的极限;跋涉十六年,把论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文写满高原。倒下的时候,双肩包里藏着你的初心、誓言和未了的心愿。你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热爱的藏波罗花不求雕梁画栋,只绽放在高山砾石之间”。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请你结合人物经历和精神品质,为袁隆平和张秉贵各写一段赞歌,要求:不  必拘泥于例文形式,语言生动形象,不少于80字。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 sz="280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 sz="280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51708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360"/>
              </a:lnSpc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示例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袁隆平。他是一位真正的耕耘者。当他还是一位乡村教师的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时候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已经具有颠覆世界权威的胆识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而当他名满天下的时候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却仍然只是专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注于田畴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淡泊名利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一介农夫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播撒智慧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收获富足。他毕生的梦想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就是让所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有的人远离饥饿。喜看稻菽千重浪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最是风流袁隆平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>
              <a:lnSpc>
                <a:spcPts val="3360"/>
              </a:lnSpc>
            </a:pP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示例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张秉贵。他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是北京百货大楼的糖果售货员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被授予“全国劳动模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范”的称号。从为国争光、为人民服务的理念出发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他在问、拿、称、包、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算、收六个环节上不断摸索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练就了称糖“一抓准”和算账“一口清”的过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硬本领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接待一个顾客的时间从三四分钟减为一分钟。为了看他的表演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热情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的顾客曾经将百货大楼的玻璃柜台挤碎。张秉贵常说</a:t>
            </a:r>
            <a:r>
              <a:rPr lang="en-US" altLang="zh-CN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:“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我们售货员要用全</a:t>
            </a:r>
          </a:p>
          <a:p>
            <a:pPr indent="0">
              <a:lnSpc>
                <a:spcPts val="336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心全意为人民服务的一团火,来温暖人民群众,使他们不仅在商店里感到热乎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乎的,回到家里热乎乎的,走上工作岗位还要热乎乎的,激发出更大的革命干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劲儿,投入社会主义建设,这才算我们对革命事业有了一点儿贡献。”</a:t>
            </a:r>
          </a:p>
        </p:txBody>
      </p:sp>
      <p:pic>
        <p:nvPicPr>
          <p:cNvPr id="3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86912"/>
            <a:ext cx="11340000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结合新闻特征筛选并整合信息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94201" y="895480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考点提炼</a:t>
              </a: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40000" y="1912235"/>
            <a:ext cx="11340000" cy="3612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1.筛选信息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筛选信息,指从纷繁的语言材料中找出基本信息,再筛掉次要信息,提取主要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信息。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(1)整体感知,捕捉基本信息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通读之后能够初步把握文章的思路,概括新闻的基本内容,明白何时何地何种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原因发生了与何人相关的什么事件,结果如何。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94201" y="919939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速读挈领</a:t>
              </a: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40000" y="1705757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1.是什么促使袁隆平踏上了杂交水稻研究这条路?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 sz="2800"/>
          </a:p>
        </p:txBody>
      </p:sp>
      <p:sp>
        <p:nvSpPr>
          <p:cNvPr id="7" name="TextBox 6"/>
          <p:cNvSpPr txBox="1"/>
          <p:nvPr/>
        </p:nvSpPr>
        <p:spPr>
          <a:xfrm>
            <a:off x="540000" y="4129835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20世纪五六十年代我国普遍发生的饥馑促使袁隆平下定决心进行农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业科技研究;偶然发现的“天然杂交稻株”引发了他研究杂交水稻的构想。</a:t>
            </a:r>
          </a:p>
        </p:txBody>
      </p:sp>
      <p:pic>
        <p:nvPicPr>
          <p:cNvPr id="8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22027"/>
            <a:ext cx="11340000" cy="421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审清题意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锁定信息区间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通读全文后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分析题干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弄清题目的要求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再对题读文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找到文中与题目对应的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区域和文字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即信息源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进而准确地捕捉所需要的重要信息。一般而言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有的信息在文本中可能只有一个信息源,有的信息在文本中可能有多个信息源。不管信息源有多少,在阅读时都要把它“圈”起来,以备筛选之用。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新闻的主要信息一般藏身于标题、导语和穿插的背景介绍等部分,抓住这些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关键性的地方,就能找到所需的基本信息,从而为筛选做好准备。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34510"/>
            <a:ext cx="11340000" cy="421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披沙拣金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筛选重要信息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找到符合要求的基本信息之后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接下来就是“筛选”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这是关键的步骤。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两种筛选信息的方法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①理解性筛选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对获取的基本信息做区分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区分出重要信息、次要信息和冗余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信息。在这样的基础上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按照一定标准去粗取精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去次留主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筛选出重要信息。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②检索式筛选:按照一定要求,迅速挑选出相关内容,这种筛选和阅读速度、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阅读注意度相关,在答题时可以一边看题一边读文。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59541"/>
            <a:ext cx="11340000" cy="6021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整合信息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整合信息的一般步骤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①先求同存异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把同一类型的信息放在一起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去掉次要和无关的细节。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②把有关联的信息放在一起。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③把有关联的信息用一个概念加以整合。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整合信息的方法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①摘引语句法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根据题目要求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选择与原文相关的语句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筛选出关键词句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加以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组合。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②提炼重组法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将较为零散的、没有明显短语和句子提示的内容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按一定要求概括出其中大意。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34576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请对下面这段新闻报道的文字进行压缩。要求保留关键信息,句子简洁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流畅,不超过60个字。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2019年7月15日,中国产铁路客车在哈瓦那至圣地亚哥线路上投入运行。长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期以来,从哈瓦那到圣地亚哥约800公里的路程,乘坐火车耗时长达24个小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时。随着中国产列车的投入使用,这段旅行时间缩短到了14个小时。同时,列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车的运力和效率也大幅提升。哈瓦那至圣地亚哥之间的旧列车仅能载客400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余人,如今每列客车能载客760人以上。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94201" y="895480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迁移运用</a:t>
              </a:r>
            </a:p>
          </p:txBody>
        </p:sp>
      </p:grp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337172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解答此类题目,要找出材料中的基本信息,如时间、事件等,再按一定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的逻辑把这些信息组合成一段话。本则材料时间是“2019年7月15日”,即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第一个关键信息;中心事件是“中国产铁路客车在哈瓦那至圣地亚哥线路上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投入运行”;还要注意结果,“这段旅行时间缩短到了14个小时。同时,列车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的运力和效率也大幅提升”,即后两个关键信息。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0000" y="1177541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2019年7月15日,中国产铁路客车在哈瓦那至圣地亚哥线路上投入运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行,缩短了旅行时间,提升了列车运力和效率。</a:t>
            </a: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  <p:pic>
        <p:nvPicPr>
          <p:cNvPr id="5" name="解析" descr="C:\Users\BA0121\Desktop\同步 ppt设计\按钮-02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923357" y="6063475"/>
            <a:ext cx="1483200" cy="5278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94201" y="814356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助读资料</a:t>
              </a: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40000" y="1516244"/>
            <a:ext cx="11340000" cy="4308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一、人物简介</a:t>
            </a:r>
            <a:endParaRPr lang="zh-CN" altLang="en-US" sz="2800"/>
          </a:p>
          <a:p>
            <a:pPr marL="0" indent="457200" eaLnBrk="0" latinLnBrk="1" hangingPunct="0">
              <a:lnSpc>
                <a:spcPts val="336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1.“杂交水稻之父”袁隆平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indent="457200"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袁隆平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(1930—),1930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年生于北京。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1953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年毕业于西南农学院。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ts val="336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1964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年开始在中国首创水稻雄性不育研究。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1971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年调入湖南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省农业科学院。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1982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年任全国杂交水稻专家顾问组副组长。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ts val="336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1991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年受聘联合国粮食及农业组织国际首席顾问。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1995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年被选为中国工程院院士。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2001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年被授予“国家最高科学技术奖”。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2010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年获澳门科技大学荣誉博士学位。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2017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年任青岛海水稻学院首席教授。</a:t>
            </a:r>
            <a:endParaRPr lang="zh-CN" altLang="en-US" sz="2800"/>
          </a:p>
          <a:p>
            <a:pPr indent="457200"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袁隆平是中国研究与发展杂交水稻的开创者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是首届“国家最高科学技术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奖”获得者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被誉为“杂交水稻之父”。</a:t>
            </a:r>
            <a:endParaRPr lang="zh-CN" altLang="en-US" sz="2800"/>
          </a:p>
        </p:txBody>
      </p:sp>
      <p:pic>
        <p:nvPicPr>
          <p:cNvPr id="8" name="图片 4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3489" y="1303444"/>
            <a:ext cx="1633903" cy="21882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5418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2.“全国劳动模范”张秉贵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张秉贵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(1918—1987),10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岁时便当了童工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,17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岁到私营的德昌                           厚食品店当学徒。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世纪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年代初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当上“新中国第一店”的                              售货员。他从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1955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年到百货大楼站柜台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,30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多年间接待顾客数                            百万人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没有跟顾客红过一次脸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吵过一次嘴。1987年他因病医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治无效,不幸逝世。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1957年,张秉贵被评为“北京市劳动模范”;1978年,被北京市授予“特级售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货员”称号;1979年,又被国务院授予“全国劳动模范”称号;2009年,入选“1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00位新中国成立以来感动中国人物”。</a:t>
            </a:r>
            <a:endParaRPr lang="zh-CN" altLang="en-US"/>
          </a:p>
        </p:txBody>
      </p:sp>
      <p:pic>
        <p:nvPicPr>
          <p:cNvPr id="3" name="图片 4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3423" y="991377"/>
            <a:ext cx="2016000" cy="3060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837" y="971997"/>
            <a:ext cx="11340000" cy="5418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3.“时代楷模”钟扬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钟扬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(1964—2017),1991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月加入中国共产党。生前系复旦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大学党委委员、研究生院院长、生命科学学院教授、博士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生导师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中央组织部第六、七、八批援藏干部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长期从事植物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学、生物信息学研究和教学工作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取得一系列重要研究成果。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2017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25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钟扬在去内蒙古城川民族干部学院作报告的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途中遭遇车祸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不幸逝世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年仅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53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岁。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2018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29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中央宣传部追授钟扬“时</a:t>
            </a:r>
            <a:r>
              <a:rPr lang="zh-CN" altLang="en-US" sz="2800">
                <a:solidFill>
                  <a:srgbClr val="FF0000"/>
                </a:solidFill>
              </a:rPr>
              <a:t/>
            </a:r>
            <a:br>
              <a:rPr lang="zh-CN" altLang="en-US" sz="2800">
                <a:solidFill>
                  <a:srgbClr val="FF0000"/>
                </a:solidFill>
              </a:rPr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代楷模”称号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;2018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获得“全国优秀共产党员”称号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;2019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获得</a:t>
            </a:r>
            <a:r>
              <a:rPr lang="zh-CN" altLang="en-US" sz="2800">
                <a:solidFill>
                  <a:srgbClr val="FF0000"/>
                </a:solidFill>
              </a:rPr>
              <a:t/>
            </a:r>
            <a:br>
              <a:rPr lang="zh-CN" altLang="en-US" sz="2800">
                <a:solidFill>
                  <a:srgbClr val="FF0000"/>
                </a:solidFill>
              </a:rPr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“感动中国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2018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年度人物”荣誉。</a:t>
            </a:r>
            <a:endParaRPr lang="zh-CN" altLang="en-US"/>
          </a:p>
        </p:txBody>
      </p:sp>
      <p:pic>
        <p:nvPicPr>
          <p:cNvPr id="4" name="图片 4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1985" y="1491443"/>
            <a:ext cx="2016000" cy="280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1008000"/>
            <a:ext cx="11340000" cy="5418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二、探寻背景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1.2001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在中华人民共和国国家科学技术奖励大会上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袁隆平获得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了首届“国家最高科学技术奖”。袁隆平获此殊荣当之无愧。他率先在世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界上突破传统理论禁区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成功培育杂交水稻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被誉为“杂交水稻之父”。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喜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看稻菽千重浪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记首届国家最高科技奖获得者袁隆平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就是在袁隆平获奖 后,记者写的一篇关于袁隆平先进事迹的通讯。</a:t>
            </a:r>
            <a:endParaRPr lang="zh-CN" altLang="en-US" sz="2800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2.北京百货大楼前立着一位普通售货员的雕像,那就是张秉贵同志。《心有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一团火,温暖众人心》写的就是张秉贵同志的事迹。作为一名优秀的共产党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员,他以“为人民服务”的热情,在平凡的售货员岗位上练就了令人称奇的</a:t>
            </a:r>
            <a:r>
              <a:rPr kumimoji="0" lang="zh-CN" altLang="en-US" sz="260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65" charset="-122"/>
                <a:ea typeface="宋体" panose="02010600030101010101" pitchFamily="2" charset="-122"/>
                <a:cs typeface="+mn-cs"/>
              </a:rPr>
              <a:t>“一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抓准”“一口清”技艺和“一团火”的服务精神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成为新中国商业战线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上的一面旗帜。在他生前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有许多外地顾客慕名而来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就是为了目睹他那令人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称奇的技艺和“一团火”的服务精神。张秉贵的售货艺术被誉为“燕京第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九景”。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3.2017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25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钟扬同志在去内蒙古城川民族干部学院作报告的途中遭遇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车祸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不幸逝世。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2018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29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中共中央宣传部追授钟扬“时代楷模”称号。《“探界者”钟扬》摘编自中共中央宣传部宣传教育局编著的《时代楷模2018钟扬》。钟扬用他奉献的一生,诠释了生命的意义。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11340000" cy="53232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2.阅读《心有一团火,温暖众人心》,填写下面空缺处的内容。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3900" kern="0" spc="20899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86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069" y="1777195"/>
            <a:ext cx="4338581" cy="3721456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93673" y="6134913"/>
            <a:ext cx="11340000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(1)外地顾客　(2)克制焦虑　(3)全心全意为人民服务　(4)爱戴和尊敬</a:t>
            </a:r>
          </a:p>
        </p:txBody>
      </p:sp>
      <p:pic>
        <p:nvPicPr>
          <p:cNvPr id="5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494993" y="539271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59541"/>
            <a:ext cx="11340000" cy="6021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三、文化常识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通讯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一种新闻体裁。指运用记叙、描写、议论等手法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具体、生动、形   象地反映新闻事件或典型人物的一种新闻报道形式。它比消息更详细、更生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动。一般来说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通讯有五大特点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:①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严格的真实性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;②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报道的客观性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;③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较弱的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时间性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相对于消息而言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);④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描写的形象性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通讯对新闻事实做较为详细而完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整的报道且侧重于写人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突出人物在事件中的能动作用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);⑤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议论色彩较浓。</a:t>
            </a:r>
            <a:endParaRPr lang="zh-CN" altLang="en-US" sz="2800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2.人物通讯:通讯的一种,以报道各领域先进人物为主的通讯。它着重揭示先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进人物的精神境界,通过写人物的先进事迹,反映出人物的先进思想。本课中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的《喜看稻菽千重浪——记首届国家最高科技奖获得者袁隆平》《心有一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团火,温暖众人心》《“探界者”钟扬》都属于人物通讯。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94201" y="895480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素材采撷</a:t>
              </a: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40000" y="1289934"/>
            <a:ext cx="11340000" cy="5418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一、课内挖掘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用一粒种子改变世界的袁隆平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这篇人物通讯通过具体事例展现了科学家袁隆平重视实践、实事求是、敢于向权威宣战、大胆创新的精神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也表现了他引导“绿色革命”的宏愿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高度评价了这位杂交水稻专家的研究成果的重大意义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不仅使中国成为“世界上第一个在生产上利用水稻杂种优势的国家”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而且对解决中国乃至全世界的粮食问题起到了巨大作用。文章表达了对袁隆平的崇敬之情。他志向高远、无私奉献、品格高尚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富有勇于开拓的创新精神和坚韧不拔的顽强意志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值得我们学习。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755" kern="0" spc="196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应用角度　向权威挑战　创新　勤奋　坚韧　奉献　淡泊名利</a:t>
            </a:r>
            <a:endParaRPr lang="zh-CN" altLang="en-US"/>
          </a:p>
        </p:txBody>
      </p:sp>
      <p:pic>
        <p:nvPicPr>
          <p:cNvPr id="7" name="图片 3" descr="textimage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673" y="6277789"/>
            <a:ext cx="247650" cy="24764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5418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二、课外拓展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流星偶尔划亮天空,而他们永远熠熠生辉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袁隆平荣获“共和国勋章”当天,他还在试验田里查看“第三代杂交水稻”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制种情况。这一消息再次使这位科学家登上热搜榜。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在中华人民共和国成立70周年之际,42位模范人物被首次集中授予国家勋章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和国家荣誉称号。在这份名单中,我们很容易找到像袁隆平一样的科学家、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文艺家。他们是立德立言的“大先生”。许多“大先生”的名字早已家喻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户晓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成为在不同领域激励后来者向前的“明星”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也有一部分人长期在秘密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战线研制“大国重器”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如今收获这份理应获得的荣誉。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3229" y="1012943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相信很多人在孩提时代,都会被老师和长辈问到这样的问题:长大以后想做  什么。当时,想成为一名科学家,大概是最常见的答案。然后,随着大家的成长,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这样的回答似乎慢慢失去了底气,也逐渐湮没于价值观多元、奋斗方向各异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的人生选择中。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并不是每一个人都能够成为科研事业、文化事业的尖端人物。面对国家勋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章和国家荣誉称号获得者的事迹,很多人似乎只能选择仰视。其实,不管在什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么样的岗位上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榜样的力量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总是能给人启迪。而这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才是人们敬仰这些“大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先生”的意义。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142461" cy="5418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在这个“网红”辈出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娱乐明星成为青少年竞相追逐的偶像的年代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营造推崇“大先生”的社会氛围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其教育意义远超比谁“红”的层面。有人说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年轻人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不该追星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应该好好地追一下科学家。但我认为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将科学家与娱乐明星的影响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力放在同一层面比较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本身就是弄混了判断标准。没错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作为科研、文化领域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的“网红”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他们受到更多的敬仰当之无愧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可是他们对人们行动的激励、精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神的支撑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又远远超过“追星”“打榜”这种娱乐工业打造的狂欢。再火的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娱乐偶像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都会随着时间的消逝遁入历史的云烟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而那些改变人类命运的“大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先生”,终将屹立于文明史的巅峰,被所有人铭记。如果说娱乐明星是偶尔划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亮天空的流星,那么“大先生”们就是永远熠熠生辉的恒星。</a:t>
            </a:r>
            <a:endParaRPr lang="zh-CN" altLang="en-US"/>
          </a:p>
        </p:txBody>
      </p:sp>
      <p:pic>
        <p:nvPicPr>
          <p:cNvPr id="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2522200" y="12001500"/>
            <a:ext cx="444500" cy="2794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3.你怎样理解题目中的“探界者”?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540000" y="3563145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钟扬在青藏高原刷新了一个植物学家的极限,在生命的高度和广度上,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他一直在探索自己的边界,直到他生命戛然而止的那一天。</a:t>
            </a: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98837"/>
            <a:ext cx="11340000" cy="1850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目标一    把握文章内容,感知人物形象</a:t>
            </a:r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喜看稻菽千重浪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——记首届国家最高科技奖获得者袁隆平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94201" y="919939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探究交流</a:t>
              </a: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493673" y="3370397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1.阅读“创新是科学家的灵魂和本质”部分,回答下面的问题。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文中哪些事件体现了袁隆平“创新是科学家的灵魂和本质”?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①美国科学家早就提出了“自花授粉作物自交不退化,因而杂交无优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势”的论断。面对“提出杂交水稻课题是对遗传学的无知”的嘲笑,袁隆平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尊重权威但不迷信权威,勇敢地向“无优势论”这一传统观念挑战。②经过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长期的潜心钻研,他发表了《水稻雄性的不孕性》一文,证明了自己关于杂交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水稻的理论设想是科学的,是切实可行的。</a:t>
            </a:r>
          </a:p>
        </p:txBody>
      </p:sp>
      <p:pic>
        <p:nvPicPr>
          <p:cNvPr id="3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2.阅读“事实是科学家的空气”部分,回答下面的问题。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面对谣言,袁隆平的态度是怎样的?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540000" y="3491707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面对贬斥杂交水稻的不顾事实的说法,袁隆平心平气和地写了一封信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刊登在《人民日报》上。他用事实、用具体的数据说明了“杂交稻既能高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产又能优质”,捍卫了真理。</a:t>
            </a:r>
          </a:p>
        </p:txBody>
      </p:sp>
      <p:pic>
        <p:nvPicPr>
          <p:cNvPr id="5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3.阅读“饥饿的威胁在退却”部分,回答下面的问题。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作者为什么说“袁隆平是在世界上最有影响的中国科学家之一,他正在</a:t>
            </a:r>
            <a:r>
              <a:rPr/>
              <a:t/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引导一场新的‘绿色革命’”?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991773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是全文的一个总结性语段。前半句是对袁隆平的高度评价,将袁隆平和其他产生过重大影响的科学家放在同一位置上。后半句是说袁隆平在农业技术领域所做出的贡献是具有变革性的、开创性的,堪称一场“绿色革命”。</a:t>
            </a: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第1课时　集合的含义</Template>
  <TotalTime>3</TotalTime>
  <Words>1538</Words>
  <Application>Microsoft Office PowerPoint</Application>
  <PresentationFormat>自定义</PresentationFormat>
  <Paragraphs>209</Paragraphs>
  <Slides>44</Slides>
  <Notes>43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hj</cp:lastModifiedBy>
  <cp:revision>118</cp:revision>
  <dcterms:created xsi:type="dcterms:W3CDTF">2020-09-07T10:45:00Z</dcterms:created>
  <dcterms:modified xsi:type="dcterms:W3CDTF">2020-09-11T01:27:11Z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