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71" r:id="rId4"/>
  </p:sldMasterIdLst>
  <p:notesMasterIdLst>
    <p:notesMasterId r:id="rId6"/>
  </p:notesMasterIdLst>
  <p:handoutMasterIdLst>
    <p:handoutMasterId r:id="rId24"/>
  </p:handoutMasterIdLst>
  <p:sldIdLst>
    <p:sldId id="256" r:id="rId5"/>
    <p:sldId id="263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6" r:id="rId21"/>
    <p:sldId id="277" r:id="rId22"/>
    <p:sldId id="278" r:id="rId23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2B2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168" y="96"/>
      </p:cViewPr>
      <p:guideLst>
        <p:guide orient="horz" pos="2159"/>
        <p:guide pos="3871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0" cy="72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C8D182-E4C8-4120-9249-FC9774456FF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633-7622-4057-8663-7BB358B65A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E4B2-105E-492D-883F-071863126B6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633-7622-4057-8663-7BB358B65A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E4B2-105E-492D-883F-071863126B6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633-7622-4057-8663-7BB358B65A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E4B2-105E-492D-883F-071863126B6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633-7622-4057-8663-7BB358B65A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E4B2-105E-492D-883F-071863126B6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633-7622-4057-8663-7BB358B65A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E4B2-105E-492D-883F-071863126B6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633-7622-4057-8663-7BB358B65A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E4B2-105E-492D-883F-071863126B6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633-7622-4057-8663-7BB358B65A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E4B2-105E-492D-883F-071863126B6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633-7622-4057-8663-7BB358B65A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E4B2-105E-492D-883F-071863126B6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633-7622-4057-8663-7BB358B65A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E4B2-105E-492D-883F-071863126B6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633-7622-4057-8663-7BB358B65A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E4B2-105E-492D-883F-071863126B6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6FE633-7622-4057-8663-7BB358B65A0F}" type="datetimeFigureOut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CE4B2-105E-492D-883F-071863126B64}" type="slidenum">
              <a:rPr lang="zh-CN" altLang="en-US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cxnSp>
        <p:nvCxnSpPr>
          <p:cNvPr id="8" name="直接连接符 7" hidden="1"/>
          <p:cNvCxnSpPr/>
          <p:nvPr userDrawn="1"/>
        </p:nvCxnSpPr>
        <p:spPr>
          <a:xfrm>
            <a:off x="742950" y="434340"/>
            <a:ext cx="0" cy="13912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tags" Target="../tags/tag3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3" Type="http://schemas.openxmlformats.org/officeDocument/2006/relationships/theme" Target="../theme/theme2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0.xml"/><Relationship Id="rId8" Type="http://schemas.openxmlformats.org/officeDocument/2006/relationships/slideLayout" Target="../slideLayouts/slideLayout29.xml"/><Relationship Id="rId7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5" Type="http://schemas.openxmlformats.org/officeDocument/2006/relationships/theme" Target="../theme/theme3.xml"/><Relationship Id="rId14" Type="http://schemas.openxmlformats.org/officeDocument/2006/relationships/image" Target="../media/image4.jpeg"/><Relationship Id="rId13" Type="http://schemas.openxmlformats.org/officeDocument/2006/relationships/image" Target="../media/image3.jpeg"/><Relationship Id="rId12" Type="http://schemas.openxmlformats.org/officeDocument/2006/relationships/image" Target="../media/image2.jpeg"/><Relationship Id="rId11" Type="http://schemas.openxmlformats.org/officeDocument/2006/relationships/image" Target="../media/image1.jpeg"/><Relationship Id="rId1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1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6FE633-7622-4057-8663-7BB358B65A0F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ACE4B2-105E-492D-883F-071863126B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 smtClean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dirty="0">
                <a:latin typeface="Calibri" panose="020F0502020204030204" pitchFamily="34" charset="0"/>
              </a:rPr>
            </a:fld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1029" name="图片 7" descr="QQ图片20170607180925"/>
          <p:cNvPicPr>
            <a:picLocks noChangeAspect="1"/>
          </p:cNvPicPr>
          <p:nvPr userDrawn="1"/>
        </p:nvPicPr>
        <p:blipFill>
          <a:blip r:embed="rId12"/>
          <a:srcRect l="10722" t="6728" r="12395" b="12828"/>
          <a:stretch>
            <a:fillRect/>
          </a:stretch>
        </p:blipFill>
        <p:spPr>
          <a:xfrm>
            <a:off x="226484" y="58738"/>
            <a:ext cx="857249" cy="895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矩形 24"/>
          <p:cNvSpPr>
            <a:spLocks noChangeArrowheads="1"/>
          </p:cNvSpPr>
          <p:nvPr/>
        </p:nvSpPr>
        <p:spPr bwMode="auto">
          <a:xfrm>
            <a:off x="2751667" y="238125"/>
            <a:ext cx="4603751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lvl="0"/>
            <a:r>
              <a:rPr lang="zh-CN" altLang="en-US" sz="1800" b="1" dirty="0">
                <a:solidFill>
                  <a:srgbClr val="FFC000"/>
                </a:solidFill>
                <a:latin typeface="Calibri" panose="020F0502020204030204" pitchFamily="34" charset="0"/>
                <a:ea typeface="微软雅黑" panose="020B0503020204020204" charset="-122"/>
              </a:rPr>
              <a:t>说明文阅读</a:t>
            </a:r>
            <a:endParaRPr lang="zh-CN" altLang="en-US" sz="1800" b="1" dirty="0">
              <a:solidFill>
                <a:srgbClr val="FFC000"/>
              </a:solidFill>
              <a:latin typeface="Calibri" panose="020F0502020204030204" pitchFamily="34" charset="0"/>
              <a:ea typeface="微软雅黑" panose="020B0503020204020204" charset="-122"/>
            </a:endParaRPr>
          </a:p>
        </p:txBody>
      </p:sp>
      <p:pic>
        <p:nvPicPr>
          <p:cNvPr id="1031" name="图片 9"/>
          <p:cNvPicPr>
            <a:picLocks noChangeAspect="1"/>
          </p:cNvPicPr>
          <p:nvPr userDrawn="1"/>
        </p:nvPicPr>
        <p:blipFill>
          <a:blip r:embed="rId13"/>
          <a:srcRect l="38179" t="40648" r="26128" b="28761"/>
          <a:stretch>
            <a:fillRect/>
          </a:stretch>
        </p:blipFill>
        <p:spPr>
          <a:xfrm>
            <a:off x="1242484" y="282575"/>
            <a:ext cx="1005416" cy="64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1"/>
          <p:cNvSpPr txBox="1"/>
          <p:nvPr/>
        </p:nvSpPr>
        <p:spPr bwMode="auto">
          <a:xfrm>
            <a:off x="1204384" y="341313"/>
            <a:ext cx="1077384" cy="530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68580" tIns="34290" rIns="68580" bIns="34290" numCol="1" anchor="ctr" anchorCtr="0" compatLnSpc="1"/>
          <a:p>
            <a:pPr lvl="0" algn="ctr"/>
            <a:r>
              <a:rPr lang="zh-CN" altLang="en-US" sz="16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第一节</a:t>
            </a:r>
            <a:endParaRPr lang="zh-CN" altLang="en-US" sz="16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1033" name="直接连接符 11"/>
          <p:cNvCxnSpPr/>
          <p:nvPr userDrawn="1"/>
        </p:nvCxnSpPr>
        <p:spPr>
          <a:xfrm flipV="1">
            <a:off x="2512484" y="563563"/>
            <a:ext cx="9080500" cy="61912"/>
          </a:xfrm>
          <a:prstGeom prst="line">
            <a:avLst/>
          </a:prstGeom>
          <a:ln w="28575" cap="flat" cmpd="sng">
            <a:solidFill>
              <a:srgbClr val="FFC000"/>
            </a:solidFill>
            <a:prstDash val="sysDot"/>
            <a:headEnd type="none" w="med" len="med"/>
            <a:tailEnd type="none" w="med" len="med"/>
          </a:ln>
        </p:spPr>
      </p:cxnSp>
      <p:grpSp>
        <p:nvGrpSpPr>
          <p:cNvPr id="1035" name="组合 20"/>
          <p:cNvGrpSpPr/>
          <p:nvPr userDrawn="1"/>
        </p:nvGrpSpPr>
        <p:grpSpPr>
          <a:xfrm>
            <a:off x="7192433" y="123825"/>
            <a:ext cx="4703233" cy="369275"/>
            <a:chOff x="8472265" y="540000"/>
            <a:chExt cx="3528391" cy="368720"/>
          </a:xfrm>
        </p:grpSpPr>
        <p:cxnSp>
          <p:nvCxnSpPr>
            <p:cNvPr id="22" name="直接连接符 21"/>
            <p:cNvCxnSpPr/>
            <p:nvPr/>
          </p:nvCxnSpPr>
          <p:spPr>
            <a:xfrm>
              <a:off x="8472265" y="908720"/>
              <a:ext cx="3312368" cy="0"/>
            </a:xfrm>
            <a:prstGeom prst="line">
              <a:avLst/>
            </a:prstGeom>
            <a:ln w="19050">
              <a:solidFill>
                <a:srgbClr val="FFC000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10560496" y="540000"/>
              <a:ext cx="1440160" cy="36774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FFC000"/>
                  </a:solidFill>
                  <a:effectLst/>
                  <a:uLnTx/>
                  <a:uFillTx/>
                  <a:latin typeface="华文行楷" pitchFamily="2" charset="-122"/>
                  <a:ea typeface="华文行楷" pitchFamily="2" charset="-122"/>
                  <a:cs typeface="+mn-cs"/>
                </a:rPr>
                <a:t>勤思而优学</a:t>
              </a: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华文行楷" pitchFamily="2" charset="-122"/>
                <a:ea typeface="华文行楷" pitchFamily="2" charset="-122"/>
                <a:cs typeface="+mn-cs"/>
              </a:endParaRPr>
            </a:p>
          </p:txBody>
        </p:sp>
        <p:sp>
          <p:nvSpPr>
            <p:cNvPr id="24" name="燕尾形 23"/>
            <p:cNvSpPr/>
            <p:nvPr/>
          </p:nvSpPr>
          <p:spPr>
            <a:xfrm>
              <a:off x="10404000" y="648000"/>
              <a:ext cx="216024" cy="144016"/>
            </a:xfrm>
            <a:prstGeom prst="chevron">
              <a:avLst/>
            </a:prstGeom>
            <a:noFill/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1039" name="图片 1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079567" y="6223000"/>
            <a:ext cx="1945217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0" name="图片 1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079567" y="6223000"/>
            <a:ext cx="1945217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7" name="图片 1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079567" y="6223000"/>
            <a:ext cx="1945217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49" name="图片 14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>
            <a:off x="10079567" y="6232525"/>
            <a:ext cx="1945217" cy="5715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e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emf"/><Relationship Id="rId1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9.emf"/><Relationship Id="rId1" Type="http://schemas.openxmlformats.org/officeDocument/2006/relationships/oleObject" Target="../embeddings/oleObject3.bin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10.emf"/><Relationship Id="rId1" Type="http://schemas.openxmlformats.org/officeDocument/2006/relationships/oleObject" Target="../embeddings/oleObject4.bin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12.emf"/><Relationship Id="rId3" Type="http://schemas.openxmlformats.org/officeDocument/2006/relationships/oleObject" Target="../embeddings/oleObject6.bin"/><Relationship Id="rId2" Type="http://schemas.openxmlformats.org/officeDocument/2006/relationships/image" Target="../media/image11.emf"/><Relationship Id="rId1" Type="http://schemas.openxmlformats.org/officeDocument/2006/relationships/oleObject" Target="../embeddings/oleObject5.bin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8.xml"/><Relationship Id="rId4" Type="http://schemas.openxmlformats.org/officeDocument/2006/relationships/image" Target="../media/image14.e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13.emf"/><Relationship Id="rId1" Type="http://schemas.openxmlformats.org/officeDocument/2006/relationships/oleObject" Target="../embeddings/oleObject7.bin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611630" y="1380490"/>
            <a:ext cx="9144000" cy="3192145"/>
          </a:xfrm>
        </p:spPr>
        <p:txBody>
          <a:bodyPr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/>
              <a:t>实用性文本阅读复习之</a:t>
            </a:r>
            <a:br>
              <a:rPr lang="zh-CN" altLang="en-US" b="1" dirty="0"/>
            </a:br>
            <a:r>
              <a:rPr lang="zh-CN" altLang="en-US" b="1" dirty="0"/>
              <a:t>说明文阅读</a:t>
            </a:r>
            <a:endParaRPr lang="zh-CN" altLang="en-US" b="1" dirty="0"/>
          </a:p>
        </p:txBody>
      </p: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5387340" y="1270"/>
            <a:ext cx="401447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 lnSpcReduction="2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解题思路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8805" y="98976"/>
            <a:ext cx="947166" cy="9471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8965" y="1114425"/>
            <a:ext cx="1127315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常见题型：加点词能否替换/能否删除，为什么？</a:t>
            </a:r>
            <a:endParaRPr lang="zh-CN" sz="2800" dirty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第一步：不能替换/删除；第二步：解释这个词在这句话中的含义；第三步：比较删去(替换)后与删去(替换)前的区别；第四步：这体现了说明文语言的准确性。</a:t>
            </a:r>
            <a:endParaRPr lang="zh-CN" sz="2800" dirty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附说明文语言准确性常出现的词语：</a:t>
            </a:r>
            <a:endParaRPr lang="zh-CN" sz="2800" dirty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1300480" y="3359785"/>
          <a:ext cx="8289925" cy="31908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2300"/>
                <a:gridCol w="6397625"/>
              </a:tblGrid>
              <a:tr h="5683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分类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常用词语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表示约数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大约</a:t>
                      </a: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、约、近、上下、左右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75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表示程度</a:t>
                      </a:r>
                      <a:endParaRPr lang="zh-CN" altLang="en-US" sz="2800" b="0"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极、将、至少、仅仅、几乎、全部、最多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表示范围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一般、主要、大部分、大多数、之一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832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表示频率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多、可能、有可能、相对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165" y="1163520"/>
            <a:ext cx="12192000" cy="28178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Text Box 1032"/>
          <p:cNvSpPr txBox="1">
            <a:spLocks noChangeArrowheads="1"/>
          </p:cNvSpPr>
          <p:nvPr/>
        </p:nvSpPr>
        <p:spPr bwMode="auto">
          <a:xfrm>
            <a:off x="340995" y="1647190"/>
            <a:ext cx="6844665" cy="185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 anchorCtr="1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考点四　说明文阅读之“知识运用”</a:t>
            </a:r>
            <a:endParaRPr lang="zh-CN" altLang="en-US" sz="4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Picture 3" descr="D:\Teliss_Tong\Copy\定期备份\工作备份\！个人PPT作品@teliss\PKM图\IlLCsXJumO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423" y="1163532"/>
            <a:ext cx="5689284" cy="544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5403850" y="247650"/>
            <a:ext cx="4064635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 lnSpcReduction="2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考点讲解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260" y="247566"/>
            <a:ext cx="947166" cy="94716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120775" y="1759585"/>
            <a:ext cx="10375900" cy="124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</a:rPr>
              <a:t>比如文中的科学原理与我们身边生活的联系，需要用本文的科学理论去解释我们周边的现象。</a:t>
            </a:r>
            <a:endParaRPr lang="zh-CN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5888990" y="99060"/>
            <a:ext cx="401447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 lnSpcReduction="2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解题思路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4905" y="196766"/>
            <a:ext cx="947166" cy="9471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7385" y="1645920"/>
            <a:ext cx="1012317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第一步，以阅读题干为依据，展开筛选整理的范围，淘汰无关信息。</a:t>
            </a:r>
            <a:endParaRPr lang="zh-CN" sz="2800" dirty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第二步，将筛选后的信息进行整合、归纳和概括，使之符合题目的要求。</a:t>
            </a:r>
            <a:endParaRPr lang="zh-CN" sz="2800" dirty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第三步，答案形成后要与题干问法、赋分进行对照，检查有没有漏掉要点。</a:t>
            </a:r>
            <a:endParaRPr lang="zh-CN" sz="2800" dirty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1491" name="矩形 191490"/>
          <p:cNvSpPr/>
          <p:nvPr/>
        </p:nvSpPr>
        <p:spPr>
          <a:xfrm>
            <a:off x="1524000" y="3105150"/>
            <a:ext cx="9144000" cy="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endParaRPr lang="zh-CN" altLang="en-US"/>
          </a:p>
        </p:txBody>
      </p:sp>
      <p:sp>
        <p:nvSpPr>
          <p:cNvPr id="191492" name="矩形 191491"/>
          <p:cNvSpPr/>
          <p:nvPr/>
        </p:nvSpPr>
        <p:spPr>
          <a:xfrm>
            <a:off x="1524000" y="3568700"/>
            <a:ext cx="30988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defTabSz="0">
              <a:tabLst>
                <a:tab pos="4343400" algn="l"/>
              </a:tabLst>
            </a:pPr>
            <a:endParaRPr lang="zh-CN" altLang="en-US" sz="1800" dirty="0">
              <a:solidFill>
                <a:schemeClr val="tx1"/>
              </a:solidFill>
              <a:latin typeface="Calibri" panose="020F0502020204030204" pitchFamily="34" charset="0"/>
            </a:endParaRPr>
          </a:p>
        </p:txBody>
      </p:sp>
      <p:graphicFrame>
        <p:nvGraphicFramePr>
          <p:cNvPr id="191493" name="对象 191492"/>
          <p:cNvGraphicFramePr/>
          <p:nvPr/>
        </p:nvGraphicFramePr>
        <p:xfrm>
          <a:off x="1748631" y="1009968"/>
          <a:ext cx="8550275" cy="2094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8" name="" r:id="rId1" imgW="8553450" imgH="2095500" progId="Word.Document.8">
                  <p:embed/>
                </p:oleObj>
              </mc:Choice>
              <mc:Fallback>
                <p:oleObj name="" r:id="rId1" imgW="8553450" imgH="2095500" progId="Word.Document.8">
                  <p:embed/>
                  <p:pic>
                    <p:nvPicPr>
                      <p:cNvPr id="0" name="图片 3077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748631" y="1009968"/>
                        <a:ext cx="8550275" cy="209486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6066" name="对象 216065"/>
          <p:cNvGraphicFramePr/>
          <p:nvPr/>
        </p:nvGraphicFramePr>
        <p:xfrm>
          <a:off x="1735455" y="2386330"/>
          <a:ext cx="8720455" cy="4149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6" name="" r:id="rId3" imgW="8534400" imgH="4151630" progId="Word.Document.8">
                  <p:embed/>
                </p:oleObj>
              </mc:Choice>
              <mc:Fallback>
                <p:oleObj name="" r:id="rId3" imgW="8534400" imgH="4151630" progId="Word.Document.8">
                  <p:embed/>
                  <p:pic>
                    <p:nvPicPr>
                      <p:cNvPr id="0" name="图片 311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35455" y="2386330"/>
                        <a:ext cx="8720455" cy="414972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58050" name="对象 258049"/>
          <p:cNvGraphicFramePr/>
          <p:nvPr/>
        </p:nvGraphicFramePr>
        <p:xfrm>
          <a:off x="1817053" y="1084898"/>
          <a:ext cx="8522970" cy="54025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1" name="" r:id="rId1" imgW="8534400" imgH="5419725" progId="Word.Document.8">
                  <p:embed/>
                </p:oleObj>
              </mc:Choice>
              <mc:Fallback>
                <p:oleObj name="" r:id="rId1" imgW="8534400" imgH="5419725" progId="Word.Document.8">
                  <p:embed/>
                  <p:pic>
                    <p:nvPicPr>
                      <p:cNvPr id="0" name="图片 3170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17053" y="1084898"/>
                        <a:ext cx="8522970" cy="540258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8051" name="矩形 258050"/>
          <p:cNvSpPr/>
          <p:nvPr/>
        </p:nvSpPr>
        <p:spPr>
          <a:xfrm>
            <a:off x="7891463" y="981234"/>
            <a:ext cx="52832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sz="2800" b="1">
                <a:latin typeface="Times New Roman" panose="02020603050405020304" pitchFamily="18" charset="0"/>
              </a:rPr>
              <a:t>D</a:t>
            </a:r>
            <a:r>
              <a:rPr lang="en-US" altLang="zh-CN" sz="2800">
                <a:latin typeface="Times New Roman" panose="02020603050405020304" pitchFamily="18" charset="0"/>
              </a:rPr>
              <a:t> </a:t>
            </a:r>
            <a:endParaRPr lang="en-US" altLang="zh-CN" sz="2800">
              <a:latin typeface="Times New Roman" panose="02020603050405020304" pitchFamily="18" charset="0"/>
            </a:endParaRPr>
          </a:p>
        </p:txBody>
      </p:sp>
      <p:sp>
        <p:nvSpPr>
          <p:cNvPr id="258052" name="矩形 258051"/>
          <p:cNvSpPr/>
          <p:nvPr/>
        </p:nvSpPr>
        <p:spPr>
          <a:xfrm>
            <a:off x="2370138" y="6229509"/>
            <a:ext cx="2295525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zh-CN" altLang="en-US" sz="2800" dirty="0">
                <a:latin typeface="Times New Roman" panose="02020603050405020304" pitchFamily="18" charset="0"/>
              </a:rPr>
              <a:t> </a:t>
            </a:r>
            <a:r>
              <a:rPr lang="en-US" altLang="zh-CN" sz="2800" b="1">
                <a:latin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Times New Roman" panose="02020603050405020304" pitchFamily="18" charset="0"/>
              </a:rPr>
              <a:t>结论太绝对</a:t>
            </a:r>
            <a:r>
              <a:rPr lang="en-US" altLang="zh-CN" sz="2800" b="1">
                <a:latin typeface="Times New Roman" panose="02020603050405020304" pitchFamily="18" charset="0"/>
              </a:rPr>
              <a:t>)</a:t>
            </a:r>
            <a:endParaRPr lang="en-US" altLang="zh-CN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8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58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1" grpId="0"/>
      <p:bldP spid="25805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57026" name="对象 257025"/>
          <p:cNvGraphicFramePr/>
          <p:nvPr/>
        </p:nvGraphicFramePr>
        <p:xfrm>
          <a:off x="1821656" y="1348740"/>
          <a:ext cx="8550275" cy="416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2" name="" r:id="rId1" imgW="8553450" imgH="4162425" progId="Word.Document.8">
                  <p:embed/>
                </p:oleObj>
              </mc:Choice>
              <mc:Fallback>
                <p:oleObj name="" r:id="rId1" imgW="8553450" imgH="4162425" progId="Word.Document.8">
                  <p:embed/>
                  <p:pic>
                    <p:nvPicPr>
                      <p:cNvPr id="0" name="图片 3171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21656" y="1348740"/>
                        <a:ext cx="8550275" cy="41605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7027" name="矩形 257026"/>
          <p:cNvSpPr/>
          <p:nvPr/>
        </p:nvSpPr>
        <p:spPr>
          <a:xfrm>
            <a:off x="8755063" y="1429544"/>
            <a:ext cx="405130" cy="3683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r>
              <a:rPr lang="en-US" altLang="zh-CN" b="1">
                <a:latin typeface="Times New Roman" panose="02020603050405020304" pitchFamily="18" charset="0"/>
              </a:rPr>
              <a:t>A</a:t>
            </a:r>
            <a:r>
              <a:rPr lang="en-US" altLang="zh-CN">
                <a:latin typeface="Times New Roman" panose="02020603050405020304" pitchFamily="18" charset="0"/>
              </a:rPr>
              <a:t> </a:t>
            </a:r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7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56002" name="对象 256001"/>
          <p:cNvGraphicFramePr/>
          <p:nvPr/>
        </p:nvGraphicFramePr>
        <p:xfrm>
          <a:off x="1821656" y="1012984"/>
          <a:ext cx="8550275" cy="34747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3" name="" r:id="rId1" imgW="8553450" imgH="3476625" progId="Word.Document.8">
                  <p:embed/>
                </p:oleObj>
              </mc:Choice>
              <mc:Fallback>
                <p:oleObj name="" r:id="rId1" imgW="8553450" imgH="3476625" progId="Word.Document.8">
                  <p:embed/>
                  <p:pic>
                    <p:nvPicPr>
                      <p:cNvPr id="0" name="图片 31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21656" y="1012984"/>
                        <a:ext cx="8550275" cy="347472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6003" name="对象 256002"/>
          <p:cNvGraphicFramePr/>
          <p:nvPr/>
        </p:nvGraphicFramePr>
        <p:xfrm>
          <a:off x="1830388" y="4479925"/>
          <a:ext cx="8532812" cy="20748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" name="" r:id="rId3" imgW="8535670" imgH="2077720" progId="Word.Document.8">
                  <p:embed/>
                </p:oleObj>
              </mc:Choice>
              <mc:Fallback>
                <p:oleObj name="" r:id="rId3" imgW="8535670" imgH="2077720" progId="Word.Document.8">
                  <p:embed/>
                  <p:pic>
                    <p:nvPicPr>
                      <p:cNvPr id="0" name="图片 3173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30388" y="4479925"/>
                        <a:ext cx="8532812" cy="2074863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60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54978" name="对象 254977"/>
          <p:cNvGraphicFramePr/>
          <p:nvPr/>
        </p:nvGraphicFramePr>
        <p:xfrm>
          <a:off x="1819752" y="1104265"/>
          <a:ext cx="8465185" cy="52622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" name="" r:id="rId1" imgW="8553450" imgH="5324475" progId="Word.Document.8">
                  <p:embed/>
                </p:oleObj>
              </mc:Choice>
              <mc:Fallback>
                <p:oleObj name="" r:id="rId1" imgW="8553450" imgH="5324475" progId="Word.Document.8">
                  <p:embed/>
                  <p:pic>
                    <p:nvPicPr>
                      <p:cNvPr id="0" name="图片 317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819752" y="1104265"/>
                        <a:ext cx="8465185" cy="526224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4979" name="对象 254978"/>
          <p:cNvGraphicFramePr/>
          <p:nvPr/>
        </p:nvGraphicFramePr>
        <p:xfrm>
          <a:off x="1825625" y="2301875"/>
          <a:ext cx="8377238" cy="4319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" name="" r:id="rId3" imgW="8697595" imgH="4458970" progId="Word.Document.8">
                  <p:embed/>
                </p:oleObj>
              </mc:Choice>
              <mc:Fallback>
                <p:oleObj name="" r:id="rId3" imgW="8697595" imgH="4458970" progId="Word.Document.8">
                  <p:embed/>
                  <p:pic>
                    <p:nvPicPr>
                      <p:cNvPr id="0" name="图片 3175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825625" y="2301875"/>
                        <a:ext cx="8377238" cy="431958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49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165" y="1561665"/>
            <a:ext cx="12192000" cy="28178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Text Box 1032"/>
          <p:cNvSpPr txBox="1">
            <a:spLocks noChangeArrowheads="1"/>
          </p:cNvSpPr>
          <p:nvPr/>
        </p:nvSpPr>
        <p:spPr bwMode="auto">
          <a:xfrm>
            <a:off x="50165" y="1907540"/>
            <a:ext cx="6844665" cy="185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 anchorCtr="1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考点一　说明文阅读之“说明方法”</a:t>
            </a:r>
            <a:endParaRPr lang="zh-CN" altLang="en-US" sz="4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Picture 3" descr="D:\Teliss_Tong\Copy\定期备份\工作备份\！个人PPT作品@teliss\PKM图\IlLCsXJumO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423" y="1222587"/>
            <a:ext cx="5689284" cy="544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4902835" y="277495"/>
            <a:ext cx="4064635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 lnSpcReduction="2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考点讲解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910" y="319956"/>
            <a:ext cx="947166" cy="94716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193675" y="1267460"/>
            <a:ext cx="11804650" cy="4164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</a:rPr>
              <a:t>说明文的语言的根本要求是科学性、严谨性、准确性、真实性、周密性、简练明确；文学性说明文还要求生动性、形象性。恰当地运用说明方法，能提高说明语言的科学性和准确性，使说明对象更具体、更生动，让读者更明白，更清楚作者的意思，更能增强说服力，有时也能增强读者的阅读兴趣，更突出主题。</a:t>
            </a:r>
            <a:endParaRPr lang="zh-CN" sz="2800" dirty="0">
              <a:solidFill>
                <a:prstClr val="black"/>
              </a:solidFill>
              <a:latin typeface="+mj-ea"/>
              <a:ea typeface="+mj-ea"/>
            </a:endParaRPr>
          </a:p>
          <a:p>
            <a:pPr lvl="0" algn="l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</a:rPr>
              <a:t>常见的说明方法有：举例子、列数字、分类别、作比较、下定义、打比方、作诠释、画图表。</a:t>
            </a:r>
            <a:endParaRPr lang="zh-CN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4915535" y="1270"/>
            <a:ext cx="401447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 lnSpcReduction="2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解题思路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735" y="98976"/>
            <a:ext cx="947166" cy="9471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08965" y="1114425"/>
            <a:ext cx="112731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熟悉常考的说明方法及其作用</a:t>
            </a:r>
            <a:endParaRPr lang="zh-CN" sz="2800" dirty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</p:txBody>
      </p:sp>
      <p:graphicFrame>
        <p:nvGraphicFramePr>
          <p:cNvPr id="0" name="表格 -1"/>
          <p:cNvGraphicFramePr/>
          <p:nvPr/>
        </p:nvGraphicFramePr>
        <p:xfrm>
          <a:off x="1300480" y="1810385"/>
          <a:ext cx="10066020" cy="3794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80540"/>
                <a:gridCol w="8285480"/>
              </a:tblGrid>
              <a:tr h="4743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说明方法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分析作用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3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举例子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直接准确地说明了</a:t>
                      </a:r>
                      <a:r>
                        <a:rPr lang="en-US" altLang="zh-CN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特征。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3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列数字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准确具体地说明了</a:t>
                      </a:r>
                      <a:r>
                        <a:rPr lang="en-US" altLang="zh-CN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800" b="0">
                          <a:latin typeface="MingLiU_HKSCS" panose="02020500000000000000" charset="-120"/>
                          <a:ea typeface="MingLiU_HKSCS" panose="02020500000000000000" charset="-120"/>
                          <a:cs typeface="MingLiU_HKSCS" panose="02020500000000000000" charset="-120"/>
                        </a:rPr>
                        <a:t>，</a:t>
                      </a: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令人信服。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3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打比方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生动形象地说明了</a:t>
                      </a:r>
                      <a:r>
                        <a:rPr lang="en-US" altLang="zh-CN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800" b="0">
                          <a:latin typeface="MingLiU_HKSCS" panose="02020500000000000000" charset="-120"/>
                          <a:ea typeface="MingLiU_HKSCS" panose="02020500000000000000" charset="-120"/>
                          <a:cs typeface="MingLiU_HKSCS" panose="02020500000000000000" charset="-120"/>
                        </a:rPr>
                        <a:t>，</a:t>
                      </a: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化抽象为具体</a:t>
                      </a:r>
                      <a:r>
                        <a:rPr lang="zh-CN" altLang="en-US" sz="2800" b="0">
                          <a:latin typeface="MingLiU_HKSCS" panose="02020500000000000000" charset="-120"/>
                          <a:ea typeface="MingLiU_HKSCS" panose="02020500000000000000" charset="-120"/>
                          <a:cs typeface="MingLiU_HKSCS" panose="02020500000000000000" charset="-120"/>
                        </a:rPr>
                        <a:t>，</a:t>
                      </a: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更易理解。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3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分类别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更清晰有条理地说明了</a:t>
                      </a:r>
                      <a:r>
                        <a:rPr lang="en-US" altLang="zh-CN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3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作比较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突出地说明了</a:t>
                      </a:r>
                      <a:r>
                        <a:rPr lang="en-US" altLang="zh-CN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800" b="0">
                          <a:latin typeface="MingLiU_HKSCS" panose="02020500000000000000" charset="-120"/>
                          <a:ea typeface="MingLiU_HKSCS" panose="02020500000000000000" charset="-120"/>
                          <a:cs typeface="MingLiU_HKSCS" panose="02020500000000000000" charset="-120"/>
                        </a:rPr>
                        <a:t>，</a:t>
                      </a: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使说明清晰鲜明。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3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列图表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直观简明地说明了</a:t>
                      </a:r>
                      <a:r>
                        <a:rPr lang="en-US" altLang="zh-CN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800" b="0">
                          <a:latin typeface="MingLiU_HKSCS" panose="02020500000000000000" charset="-120"/>
                          <a:ea typeface="MingLiU_HKSCS" panose="02020500000000000000" charset="-120"/>
                          <a:cs typeface="MingLiU_HKSCS" panose="02020500000000000000" charset="-120"/>
                        </a:rPr>
                        <a:t>，</a:t>
                      </a: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增强说明的直观性。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743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下定义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2800" b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准确简明地</a:t>
                      </a: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说明了</a:t>
                      </a:r>
                      <a:r>
                        <a:rPr lang="en-US" altLang="zh-CN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……</a:t>
                      </a:r>
                      <a:r>
                        <a:rPr lang="zh-CN" altLang="en-US" sz="2800" b="0"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的本质特征。</a:t>
                      </a:r>
                      <a:endParaRPr lang="zh-CN" altLang="en-US" sz="2800" b="0"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1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165" y="1163520"/>
            <a:ext cx="12192000" cy="28178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Text Box 1032"/>
          <p:cNvSpPr txBox="1">
            <a:spLocks noChangeArrowheads="1"/>
          </p:cNvSpPr>
          <p:nvPr/>
        </p:nvSpPr>
        <p:spPr bwMode="auto">
          <a:xfrm>
            <a:off x="238125" y="1789430"/>
            <a:ext cx="6844665" cy="185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 anchorCtr="1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考点二　说明文阅读之“说明对象”</a:t>
            </a:r>
            <a:endParaRPr lang="zh-CN" altLang="en-US" sz="4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Picture 3" descr="D:\Teliss_Tong\Copy\定期备份\工作备份\！个人PPT作品@teliss\PKM图\IlLCsXJumO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423" y="1163532"/>
            <a:ext cx="5689284" cy="544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6494780" y="292100"/>
            <a:ext cx="4064635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 lnSpcReduction="2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考点讲解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3190" y="166921"/>
            <a:ext cx="947166" cy="94716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811530" y="1566545"/>
            <a:ext cx="10008235" cy="124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</a:rPr>
              <a:t>所谓的说明对象，就是一篇说明文作者到底要向我们介绍什么，这个被介绍的事物或事理就是说明对象。</a:t>
            </a:r>
            <a:endParaRPr lang="zh-CN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5638800" y="1270"/>
            <a:ext cx="401447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 lnSpcReduction="2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解题思路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4835" y="98976"/>
            <a:ext cx="947166" cy="947166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6750" y="1481455"/>
            <a:ext cx="1127315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第一，首先找到说明对象。</a:t>
            </a:r>
            <a:endParaRPr lang="zh-CN" sz="2800" dirty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①看题目；②观首段、找结尾段；③抓关键句；④归纳总结。</a:t>
            </a:r>
            <a:endParaRPr lang="zh-CN" sz="2800" dirty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第二，把握说明对象的特征。</a:t>
            </a:r>
            <a:endParaRPr lang="zh-CN" sz="2800" dirty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①可以从开头段、结尾的总起、总结句进行概括归纳。或者对段意进行归纳、总结。可以留意一些连接词，如“首先”“其次”“还”“也”“此外”……</a:t>
            </a:r>
            <a:endParaRPr lang="zh-CN" sz="2800" dirty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  <a:p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  <a:sym typeface="+mn-ea"/>
              </a:rPr>
              <a:t>②对提取的答案进行总结，最佳选择是分点呈现。</a:t>
            </a:r>
            <a:endParaRPr lang="zh-CN" sz="2800" dirty="0">
              <a:solidFill>
                <a:prstClr val="black"/>
              </a:solidFill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0165" y="1163520"/>
            <a:ext cx="12192000" cy="281784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Text Box 1032"/>
          <p:cNvSpPr txBox="1">
            <a:spLocks noChangeArrowheads="1"/>
          </p:cNvSpPr>
          <p:nvPr/>
        </p:nvSpPr>
        <p:spPr bwMode="auto">
          <a:xfrm>
            <a:off x="193675" y="1788795"/>
            <a:ext cx="6844665" cy="1850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 anchorCtr="1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defRPr/>
            </a:pPr>
            <a:r>
              <a:rPr lang="zh-CN" altLang="en-US" sz="4400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考点三　说明文阅读之“说明语言”</a:t>
            </a:r>
            <a:endParaRPr lang="zh-CN" altLang="en-US" sz="4400" dirty="0">
              <a:solidFill>
                <a:srgbClr val="00B0F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4" name="Picture 3" descr="D:\Teliss_Tong\Copy\定期备份\工作备份\！个人PPT作品@teliss\PKM图\IlLCsXJumO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423" y="1163532"/>
            <a:ext cx="5689284" cy="5446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8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 txBox="1"/>
          <p:nvPr/>
        </p:nvSpPr>
        <p:spPr bwMode="auto">
          <a:xfrm>
            <a:off x="6951980" y="137160"/>
            <a:ext cx="4064635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>
            <a:normAutofit lnSpcReduction="20000"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b="1" dirty="0">
                <a:solidFill>
                  <a:srgbClr val="A6A6A6"/>
                </a:solidFill>
                <a:latin typeface="微软雅黑" panose="020B0503020204020204" charset="-122"/>
                <a:ea typeface="微软雅黑" panose="020B0503020204020204" charset="-122"/>
                <a:cs typeface="Arial Unicode MS" panose="020B0604020202020204" pitchFamily="34" charset="-122"/>
              </a:rPr>
              <a:t>考点讲解</a:t>
            </a:r>
            <a:endParaRPr lang="zh-CN" altLang="en-US" sz="3600" b="1" dirty="0">
              <a:solidFill>
                <a:srgbClr val="A6A6A6"/>
              </a:solidFill>
              <a:latin typeface="微软雅黑" panose="020B0503020204020204" charset="-122"/>
              <a:ea typeface="微软雅黑" panose="020B0503020204020204" charset="-122"/>
              <a:cs typeface="Arial Unicode MS" panose="020B0604020202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2305" y="137076"/>
            <a:ext cx="947166" cy="947166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854710" y="1808480"/>
            <a:ext cx="10482580" cy="124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l">
              <a:lnSpc>
                <a:spcPct val="134000"/>
              </a:lnSpc>
              <a:spcBef>
                <a:spcPts val="200"/>
              </a:spcBef>
              <a:spcAft>
                <a:spcPts val="60"/>
              </a:spcAft>
            </a:pPr>
            <a:r>
              <a:rPr lang="zh-CN" sz="2800" dirty="0">
                <a:solidFill>
                  <a:prstClr val="black"/>
                </a:solidFill>
                <a:latin typeface="+mj-ea"/>
                <a:ea typeface="+mj-ea"/>
              </a:rPr>
              <a:t>说明文语言的特点是准确、简明、浅显、易懂，其中准确是前提。在这个前提下，语言风格可以是平实的，也可以是生动活泼的。</a:t>
            </a:r>
            <a:endParaRPr lang="zh-CN" sz="2800" dirty="0">
              <a:solidFill>
                <a:prstClr val="black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7308"/>
</p:tagLst>
</file>

<file path=ppt/tags/tag3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187308"/>
  <p:tag name="KSO_WM_TEMPLATE_THUMBS_INDEX" val="1、2、3、6、8、10、11、12、15"/>
</p:tagLst>
</file>

<file path=ppt/tags/tag4.xml><?xml version="1.0" encoding="utf-8"?>
<p:tagLst xmlns:p="http://schemas.openxmlformats.org/presentationml/2006/main">
  <p:tag name="KSO_WM_TEMPLATE_CATEGORY" val="custom"/>
  <p:tag name="KSO_WM_TEMPLATE_INDEX" val="20187308"/>
  <p:tag name="KSO_WM_TAG_VERSION" val="1.0"/>
  <p:tag name="KSO_WM_UNIT_TYPE" val="a"/>
  <p:tag name="KSO_WM_UNIT_INDEX" val="1"/>
  <p:tag name="KSO_WM_UNIT_ID" val="custom20187308_1*a*1"/>
  <p:tag name="KSO_WM_UNIT_LAYERLEVEL" val="1"/>
  <p:tag name="KSO_WM_UNIT_VALUE" val="13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5.xml><?xml version="1.0" encoding="utf-8"?>
<p:tagLst xmlns:p="http://schemas.openxmlformats.org/presentationml/2006/main">
  <p:tag name="KSO_WM_SLIDE_ID" val="custom20187308_1"/>
  <p:tag name="KSO_WM_SLIDE_TYPE" val="title"/>
  <p:tag name="KSO_WM_SLIDE_SUBTYPE" val="pureTxt"/>
  <p:tag name="KSO_WM_SLIDE_ITEM_CNT" val="2"/>
  <p:tag name="KSO_WM_SLIDE_INDEX" val="1"/>
  <p:tag name="KSO_WM_TAG_VERSION" val="1.0"/>
  <p:tag name="KSO_WM_BEAUTIFY_FLAG" val="#wm#"/>
  <p:tag name="KSO_WM_TEMPLATE_CATEGORY" val="custom"/>
  <p:tag name="KSO_WM_TEMPLATE_INDEX" val="20187308"/>
  <p:tag name="KSO_WM_SLIDE_LAYOUT" val="a_b"/>
  <p:tag name="KSO_WM_SLIDE_LAYOUT_CNT" val="1_1"/>
  <p:tag name="KSO_WM_TEMPLATE_THUMBS_INDEX" val="1、2、3、6、8、10、11、12、15"/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2019空白演示文档">
      <a:dk1>
        <a:srgbClr val="000000"/>
      </a:dk1>
      <a:lt1>
        <a:srgbClr val="FFFFFF"/>
      </a:lt1>
      <a:dk2>
        <a:srgbClr val="E6E4E4"/>
      </a:dk2>
      <a:lt2>
        <a:srgbClr val="FFFFFF"/>
      </a:lt2>
      <a:accent1>
        <a:srgbClr val="477DEA"/>
      </a:accent1>
      <a:accent2>
        <a:srgbClr val="9B9B9B"/>
      </a:accent2>
      <a:accent3>
        <a:srgbClr val="F3B745"/>
      </a:accent3>
      <a:accent4>
        <a:srgbClr val="477EE7"/>
      </a:accent4>
      <a:accent5>
        <a:srgbClr val="4BA151"/>
      </a:accent5>
      <a:accent6>
        <a:srgbClr val="E9403C"/>
      </a:accent6>
      <a:hlink>
        <a:srgbClr val="0563C1"/>
      </a:hlink>
      <a:folHlink>
        <a:srgbClr val="954D72"/>
      </a:folHlink>
    </a:clrScheme>
    <a:fontScheme name="2019空白演示文档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1032</Words>
  <Application>WPS 演示</Application>
  <PresentationFormat>宽屏</PresentationFormat>
  <Paragraphs>109</Paragraphs>
  <Slides>18</Slides>
  <Notes>15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3</vt:i4>
      </vt:variant>
      <vt:variant>
        <vt:lpstr>嵌入 OLE 服务器</vt:lpstr>
      </vt:variant>
      <vt:variant>
        <vt:i4>8</vt:i4>
      </vt:variant>
      <vt:variant>
        <vt:lpstr>幻灯片标题</vt:lpstr>
      </vt:variant>
      <vt:variant>
        <vt:i4>18</vt:i4>
      </vt:variant>
    </vt:vector>
  </HeadingPairs>
  <TitlesOfParts>
    <vt:vector size="46" baseType="lpstr">
      <vt:lpstr>Arial</vt:lpstr>
      <vt:lpstr>宋体</vt:lpstr>
      <vt:lpstr>Wingdings</vt:lpstr>
      <vt:lpstr>微软雅黑</vt:lpstr>
      <vt:lpstr>Arial Unicode MS</vt:lpstr>
      <vt:lpstr>等线</vt:lpstr>
      <vt:lpstr>Broadway</vt:lpstr>
      <vt:lpstr>楷体</vt:lpstr>
      <vt:lpstr>经典繁仿黑</vt:lpstr>
      <vt:lpstr>Calibri</vt:lpstr>
      <vt:lpstr>Arial Unicode MS</vt:lpstr>
      <vt:lpstr>Gabriola</vt:lpstr>
      <vt:lpstr>Times New Roman</vt:lpstr>
      <vt:lpstr>MingLiU_HKSCS</vt:lpstr>
      <vt:lpstr>Calibri Light</vt:lpstr>
      <vt:lpstr>黑体</vt:lpstr>
      <vt:lpstr>华文行楷</vt:lpstr>
      <vt:lpstr>Office 主题​​</vt:lpstr>
      <vt:lpstr>Office 主题</vt:lpstr>
      <vt:lpstr>1_Office 主题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Word.Document.8</vt:lpstr>
      <vt:lpstr>空白演示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kingsoft</dc:creator>
  <cp:lastModifiedBy>懒猪</cp:lastModifiedBy>
  <cp:revision>393</cp:revision>
  <dcterms:created xsi:type="dcterms:W3CDTF">2017-08-03T09:01:00Z</dcterms:created>
  <dcterms:modified xsi:type="dcterms:W3CDTF">2019-01-09T02:03:05Z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