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4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334" r:id="rId48"/>
    <p:sldId id="335" r:id="rId49"/>
  </p:sldIdLst>
  <p:sldSz cx="12192000" cy="6858000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450B"/>
    <a:srgbClr val="84440B"/>
    <a:srgbClr val="964D0B"/>
    <a:srgbClr val="B2B2B2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78"/>
    <p:restoredTop sz="94660"/>
  </p:normalViewPr>
  <p:slideViewPr>
    <p:cSldViewPr snapToGrid="0" showGuides="1">
      <p:cViewPr varScale="1">
        <p:scale>
          <a:sx n="78" d="100"/>
          <a:sy n="78" d="100"/>
        </p:scale>
        <p:origin x="552" y="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pPr fontAlgn="auto"/>
            <a:fld id="{0F9B84EA-7D68-4D60-9CB1-D50884785D1C}" type="datetimeFigureOut">
              <a:rPr lang="zh-CN" altLang="en-US" sz="1245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pPr fontAlgn="auto"/>
            <a:fld id="{8D4E0FC9-F1F8-4FAE-9988-3BA365CFD46F}" type="slidenum">
              <a:rPr lang="zh-CN" altLang="en-US" sz="1245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6C8D182-E4C8-4120-9249-FC9774456FF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5D0DACE-38E0-42D2-9336-2B707D34BC6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>
            <a:alphaModFix amt="98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 hidden="1"/>
          <p:cNvCxnSpPr/>
          <p:nvPr userDrawn="1"/>
        </p:nvCxnSpPr>
        <p:spPr>
          <a:xfrm>
            <a:off x="742950" y="434975"/>
            <a:ext cx="0" cy="1390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>
            <a:alphaModFix amt="98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1032" name="图片 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12192000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6557963"/>
            <a:ext cx="12192000" cy="3651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file:///G:\&#31109;&#38498;&#38047;&#22768;.mp3" TargetMode="External"/><Relationship Id="rId2" Type="http://schemas.openxmlformats.org/officeDocument/2006/relationships/audio" Target="file:///G:\&#31109;&#38498;&#38047;&#22768;.mp3" TargetMode="Externa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image" Target="../media/image11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image" Target="../media/image26.jpeg"/><Relationship Id="rId7" Type="http://schemas.openxmlformats.org/officeDocument/2006/relationships/image" Target="../media/image21.jpeg"/><Relationship Id="rId6" Type="http://schemas.openxmlformats.org/officeDocument/2006/relationships/image" Target="../media/image13.jpeg"/><Relationship Id="rId5" Type="http://schemas.openxmlformats.org/officeDocument/2006/relationships/image" Target="../media/image25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12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slide" Target="slide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6" descr="故乡---图片7"/>
          <p:cNvPicPr>
            <a:picLocks noChangeAspect="1"/>
          </p:cNvPicPr>
          <p:nvPr/>
        </p:nvPicPr>
        <p:blipFill>
          <a:blip r:embed="rId1">
            <a:lum bright="-12000" contrast="18000"/>
          </a:blip>
          <a:stretch>
            <a:fillRect/>
          </a:stretch>
        </p:blipFill>
        <p:spPr>
          <a:xfrm>
            <a:off x="1524000" y="0"/>
            <a:ext cx="9144000" cy="730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WordArt 8"/>
          <p:cNvSpPr>
            <a:spLocks noTextEdit="1"/>
          </p:cNvSpPr>
          <p:nvPr/>
        </p:nvSpPr>
        <p:spPr>
          <a:xfrm>
            <a:off x="3581400" y="1371600"/>
            <a:ext cx="48768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故乡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2" name="WordArt 10"/>
          <p:cNvSpPr>
            <a:spLocks noTextEdit="1"/>
          </p:cNvSpPr>
          <p:nvPr/>
        </p:nvSpPr>
        <p:spPr>
          <a:xfrm>
            <a:off x="4876800" y="4097338"/>
            <a:ext cx="2438400" cy="9318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73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鲁迅</a:t>
            </a:r>
            <a:endParaRPr lang="zh-CN" altLang="en-US" sz="3600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00"/>
              </a:soli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83" name="禅院钟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286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1" name="Text Box 3"/>
          <p:cNvSpPr txBox="1"/>
          <p:nvPr/>
        </p:nvSpPr>
        <p:spPr>
          <a:xfrm>
            <a:off x="1752600" y="769938"/>
            <a:ext cx="8839200" cy="5847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阴晦：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阴沉昏暗。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聚族而居：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同族各家聚在一起居住。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无端：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无缘无故。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愕然：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吃惊的样子。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嗤笑：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讥笑。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惘然：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心里好象失去了什么的样子。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展转：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这里形容生活不安定，到处  奔波。同</a:t>
            </a:r>
            <a:r>
              <a:rPr lang="zh-CN" altLang="en-US" sz="3200" dirty="0">
                <a:solidFill>
                  <a:srgbClr val="0066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辗转</a:t>
            </a:r>
            <a:r>
              <a:rPr lang="zh-CN" altLang="en-US" sz="3200" dirty="0">
                <a:solidFill>
                  <a:srgbClr val="0066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恣睢：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放纵、放任。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隔膜：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彼此思想感情不相通。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990033"/>
                </a:solidFill>
                <a:latin typeface="方正报宋简体"/>
                <a:ea typeface="黑体" panose="02010609060101010101" pitchFamily="49" charset="-122"/>
              </a:rPr>
              <a:t>瑟索：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身体因寒冷而蜷缩或兼发抖。即</a:t>
            </a:r>
            <a:r>
              <a:rPr lang="zh-CN" altLang="en-US" sz="3200" dirty="0">
                <a:solidFill>
                  <a:srgbClr val="0066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瑟缩</a:t>
            </a:r>
            <a:r>
              <a:rPr lang="zh-CN" altLang="en-US" sz="3200" dirty="0">
                <a:solidFill>
                  <a:srgbClr val="0066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006600"/>
                </a:solidFill>
                <a:latin typeface="方正报宋简体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006600"/>
              </a:solidFill>
              <a:latin typeface="方正报宋简体"/>
              <a:ea typeface="黑体" panose="02010609060101010101" pitchFamily="49" charset="-122"/>
            </a:endParaRPr>
          </a:p>
        </p:txBody>
      </p:sp>
      <p:sp>
        <p:nvSpPr>
          <p:cNvPr id="11267" name="Text Box 4"/>
          <p:cNvSpPr txBox="1"/>
          <p:nvPr/>
        </p:nvSpPr>
        <p:spPr>
          <a:xfrm>
            <a:off x="2133600" y="0"/>
            <a:ext cx="3276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6600CC"/>
                </a:solidFill>
                <a:latin typeface="Times New Roman" panose="02020603050405020304" pitchFamily="18" charset="0"/>
                <a:ea typeface="华文彩云" pitchFamily="2" charset="-122"/>
              </a:rPr>
              <a:t>掌握词义</a:t>
            </a:r>
            <a:endParaRPr lang="zh-CN" altLang="en-US" sz="4800" b="1" dirty="0">
              <a:solidFill>
                <a:srgbClr val="6600CC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600200" y="1295400"/>
            <a:ext cx="89916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我们读小说往往很在意情节，它总是最吸引人。那么请大家用最简洁的话概括</a:t>
            </a: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故乡</a:t>
            </a: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讲了个什么故事？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3491" name="Text Box 3"/>
          <p:cNvSpPr txBox="1"/>
          <p:nvPr/>
        </p:nvSpPr>
        <p:spPr>
          <a:xfrm>
            <a:off x="1600200" y="3048000"/>
            <a:ext cx="9067800" cy="1506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      “</a:t>
            </a:r>
            <a:r>
              <a:rPr lang="zh-CN" altLang="en-US" sz="4400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我”回故乡处理搬家事务时的种种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见闻</a:t>
            </a:r>
            <a:r>
              <a:rPr lang="zh-CN" altLang="en-US" sz="4800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与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感受</a:t>
            </a:r>
            <a:r>
              <a:rPr lang="zh-CN" altLang="en-US" sz="4400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。</a:t>
            </a:r>
            <a:endParaRPr lang="zh-CN" altLang="en-US" sz="4400" dirty="0">
              <a:solidFill>
                <a:srgbClr val="000099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3492" name="Rectangle 4">
            <a:hlinkClick r:id="rId1" action="ppaction://hlinksldjump"/>
          </p:cNvPr>
          <p:cNvSpPr/>
          <p:nvPr/>
        </p:nvSpPr>
        <p:spPr>
          <a:xfrm>
            <a:off x="1828800" y="5867400"/>
            <a:ext cx="41122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80008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少年的好友闰土</a:t>
            </a:r>
            <a:endParaRPr lang="zh-CN" altLang="en-US" sz="4400" b="1" dirty="0">
              <a:solidFill>
                <a:srgbClr val="80008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493" name="Rectangle 5">
            <a:hlinkClick r:id="rId2" action="ppaction://hlinksldjump"/>
          </p:cNvPr>
          <p:cNvSpPr/>
          <p:nvPr/>
        </p:nvSpPr>
        <p:spPr>
          <a:xfrm>
            <a:off x="6248400" y="5867400"/>
            <a:ext cx="41122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豆腐西施杨二嫂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4" name="WordArt 6"/>
          <p:cNvSpPr>
            <a:spLocks noTextEdit="1"/>
          </p:cNvSpPr>
          <p:nvPr/>
        </p:nvSpPr>
        <p:spPr>
          <a:xfrm>
            <a:off x="1981200" y="304800"/>
            <a:ext cx="2895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从情节开始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5" name="Text Box 7"/>
          <p:cNvSpPr txBox="1"/>
          <p:nvPr/>
        </p:nvSpPr>
        <p:spPr>
          <a:xfrm>
            <a:off x="1600200" y="4495800"/>
            <a:ext cx="9067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en-US" altLang="zh-CN" sz="3600" dirty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我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见到了哪些人？你们对文中哪个人物印象更深刻？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xfrm>
            <a:off x="2279650" y="914400"/>
            <a:ext cx="7772400" cy="935038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/>
              <a:t>      </a:t>
            </a:r>
            <a:endParaRPr lang="en-US" altLang="zh-CN" dirty="0">
              <a:ea typeface="华文新魏" pitchFamily="2" charset="-122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1828800" y="1628775"/>
            <a:ext cx="883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32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本文的人物还有哪些？哪些人物是主要人物？</a:t>
            </a:r>
            <a:endParaRPr lang="zh-CN" altLang="en-US" sz="3200" dirty="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749" name="Text Box 5"/>
          <p:cNvSpPr txBox="1"/>
          <p:nvPr/>
        </p:nvSpPr>
        <p:spPr>
          <a:xfrm>
            <a:off x="1847850" y="4005263"/>
            <a:ext cx="843915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、文章以什么为线索，按照时间的变化及事件的发展，情节可分为哪几个阶段？按照情节的四个阶段，分别找出本文的开端、发展、高潮、结局几个部分。</a:t>
            </a:r>
            <a:endParaRPr lang="zh-CN" altLang="en-US" sz="3200" dirty="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2495550" y="260350"/>
            <a:ext cx="61928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初读课文，思考以下问题：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2063750" y="2852738"/>
            <a:ext cx="77660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还有：“我”、宏儿、水生；主要人物是：闰土、杨二嫂。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  <p:bldP spid="31748" grpId="0"/>
      <p:bldP spid="31749" grpId="0"/>
      <p:bldP spid="31750" grpId="0"/>
      <p:bldP spid="317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2133600" y="0"/>
            <a:ext cx="3505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9900CC"/>
                </a:solidFill>
                <a:latin typeface="Times New Roman" panose="02020603050405020304" pitchFamily="18" charset="0"/>
                <a:ea typeface="华文彩云" pitchFamily="2" charset="-122"/>
              </a:rPr>
              <a:t>文章结构</a:t>
            </a:r>
            <a:endParaRPr lang="zh-CN" altLang="en-US" sz="6000" b="1" dirty="0">
              <a:solidFill>
                <a:srgbClr val="9900CC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49155" name="Rectangle 3"/>
          <p:cNvSpPr/>
          <p:nvPr/>
        </p:nvSpPr>
        <p:spPr>
          <a:xfrm>
            <a:off x="1828800" y="927100"/>
            <a:ext cx="85344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600" dirty="0">
                <a:latin typeface="华文中宋" pitchFamily="2" charset="-122"/>
                <a:ea typeface="华文中宋" pitchFamily="2" charset="-122"/>
              </a:rPr>
              <a:t>小说按时间顺序，以</a:t>
            </a:r>
            <a:r>
              <a:rPr lang="zh-CN" altLang="en-US" sz="3600" dirty="0">
                <a:solidFill>
                  <a:srgbClr val="D60093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600" dirty="0">
                <a:solidFill>
                  <a:srgbClr val="D60093"/>
                </a:solidFill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sz="3600" dirty="0">
                <a:solidFill>
                  <a:srgbClr val="D60093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600" dirty="0">
                <a:solidFill>
                  <a:srgbClr val="D60093"/>
                </a:solidFill>
                <a:latin typeface="华文中宋" pitchFamily="2" charset="-122"/>
                <a:ea typeface="华文中宋" pitchFamily="2" charset="-122"/>
              </a:rPr>
              <a:t>回故乡的见闻和感受为线索</a:t>
            </a:r>
            <a:r>
              <a:rPr lang="zh-CN" altLang="en-US" sz="3600" dirty="0">
                <a:latin typeface="华文中宋" pitchFamily="2" charset="-122"/>
                <a:ea typeface="华文中宋" pitchFamily="2" charset="-122"/>
              </a:rPr>
              <a:t>展开故事情节。全文分为三部分。</a:t>
            </a:r>
            <a:endParaRPr lang="zh-CN" altLang="en-US" sz="36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9156" name="Rectangle 4"/>
          <p:cNvSpPr/>
          <p:nvPr/>
        </p:nvSpPr>
        <p:spPr>
          <a:xfrm>
            <a:off x="1828800" y="2743200"/>
            <a:ext cx="77609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第一部分（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1-5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段）写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600" b="1" dirty="0">
                <a:solidFill>
                  <a:srgbClr val="CC3399"/>
                </a:solidFill>
                <a:latin typeface="华文中宋" pitchFamily="2" charset="-122"/>
                <a:ea typeface="华文中宋" pitchFamily="2" charset="-122"/>
              </a:rPr>
              <a:t>回故乡。</a:t>
            </a:r>
            <a:endParaRPr lang="zh-CN" altLang="en-US" sz="3600" b="1" dirty="0">
              <a:solidFill>
                <a:srgbClr val="CC3399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9157" name="Rectangle 5"/>
          <p:cNvSpPr/>
          <p:nvPr/>
        </p:nvSpPr>
        <p:spPr>
          <a:xfrm>
            <a:off x="1828800" y="3505200"/>
            <a:ext cx="8001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第二部分（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6-77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段）写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600" b="1" dirty="0">
                <a:solidFill>
                  <a:srgbClr val="CC3399"/>
                </a:solidFill>
                <a:latin typeface="华文中宋" pitchFamily="2" charset="-122"/>
                <a:ea typeface="华文中宋" pitchFamily="2" charset="-122"/>
              </a:rPr>
              <a:t>在故乡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。     这是小说的主体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9158" name="Rectangle 6"/>
          <p:cNvSpPr/>
          <p:nvPr/>
        </p:nvSpPr>
        <p:spPr>
          <a:xfrm>
            <a:off x="1828800" y="4876800"/>
            <a:ext cx="7543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第三部分（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78-88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段）写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600" b="1" dirty="0">
                <a:solidFill>
                  <a:srgbClr val="CC3399"/>
                </a:solidFill>
                <a:latin typeface="华文中宋" pitchFamily="2" charset="-122"/>
                <a:ea typeface="华文中宋" pitchFamily="2" charset="-122"/>
              </a:rPr>
              <a:t>离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开</a:t>
            </a:r>
            <a:r>
              <a:rPr lang="zh-CN" altLang="en-US" sz="3600" b="1" dirty="0">
                <a:solidFill>
                  <a:srgbClr val="CC3399"/>
                </a:solidFill>
                <a:latin typeface="华文中宋" pitchFamily="2" charset="-122"/>
                <a:ea typeface="华文中宋" pitchFamily="2" charset="-122"/>
              </a:rPr>
              <a:t>故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zh-CN" altLang="en-US" sz="3600" b="1" dirty="0">
                <a:solidFill>
                  <a:srgbClr val="CC3399"/>
                </a:solidFill>
                <a:latin typeface="华文中宋" pitchFamily="2" charset="-122"/>
                <a:ea typeface="华文中宋" pitchFamily="2" charset="-122"/>
              </a:rPr>
              <a:t>乡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的心情和感受。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9159" name="Text Box 7"/>
          <p:cNvSpPr txBox="1"/>
          <p:nvPr/>
        </p:nvSpPr>
        <p:spPr>
          <a:xfrm>
            <a:off x="8686800" y="2773363"/>
            <a:ext cx="24495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（开端）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0" name="Text Box 8"/>
          <p:cNvSpPr txBox="1"/>
          <p:nvPr/>
        </p:nvSpPr>
        <p:spPr>
          <a:xfrm>
            <a:off x="7772400" y="4114800"/>
            <a:ext cx="34369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（发展、高潮）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1" name="Text Box 9"/>
          <p:cNvSpPr txBox="1"/>
          <p:nvPr/>
        </p:nvSpPr>
        <p:spPr>
          <a:xfrm>
            <a:off x="8915400" y="5440363"/>
            <a:ext cx="24368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（结局）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  <p:bldP spid="49158" grpId="0"/>
      <p:bldP spid="49159" grpId="0"/>
      <p:bldP spid="49160" grpId="0"/>
      <p:bldP spid="491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2"/>
          <p:cNvSpPr txBox="1"/>
          <p:nvPr/>
        </p:nvSpPr>
        <p:spPr>
          <a:xfrm>
            <a:off x="1828800" y="1524000"/>
            <a:ext cx="8610600" cy="5354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9900CC"/>
                </a:solidFill>
                <a:latin typeface="华文中宋" pitchFamily="2" charset="-122"/>
                <a:ea typeface="华文中宋" pitchFamily="2" charset="-122"/>
              </a:rPr>
              <a:t>思考以下问题：</a:t>
            </a:r>
            <a:endParaRPr lang="zh-CN" altLang="en-US" sz="3600" b="1" dirty="0">
              <a:solidFill>
                <a:srgbClr val="9900CC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zh-CN" altLang="en-US" sz="1800" b="1" dirty="0">
              <a:solidFill>
                <a:srgbClr val="9900CC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、第一自然段为我们交代了什么内容？</a:t>
            </a:r>
            <a:endParaRPr lang="zh-CN" altLang="en-US" sz="36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找出关键的词语。</a:t>
            </a:r>
            <a:endParaRPr lang="zh-CN" altLang="en-US" sz="36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zh-CN" altLang="en-US" sz="18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、把这一部分中关于描写故乡景物和</a:t>
            </a:r>
            <a:endParaRPr lang="zh-CN" altLang="en-US" sz="36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的心情的句子划出来，说说它的作用。</a:t>
            </a:r>
            <a:endParaRPr lang="zh-CN" altLang="en-US" sz="36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zh-CN" altLang="en-US" sz="18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回故乡的目的是什么？</a:t>
            </a:r>
            <a:endParaRPr lang="zh-CN" altLang="en-US" sz="36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en-US" altLang="zh-CN" sz="36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5363" name="Picture 3" descr="q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304800"/>
            <a:ext cx="10668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048000" y="471488"/>
            <a:ext cx="624840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宋体" pitchFamily="2" charset="-122"/>
                <a:cs typeface="+mn-cs"/>
              </a:rPr>
              <a:t>快速阅读第一部分</a:t>
            </a:r>
            <a:endParaRPr kumimoji="1" lang="zh-CN" altLang="en-US" sz="4800" b="1" kern="1200" cap="none" spc="0" normalizeH="0" baseline="0" noProof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华文宋体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pic_30167"/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1524000" y="0"/>
            <a:ext cx="9906000" cy="689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Text Box 3"/>
          <p:cNvSpPr txBox="1"/>
          <p:nvPr/>
        </p:nvSpPr>
        <p:spPr>
          <a:xfrm>
            <a:off x="1516380" y="2651125"/>
            <a:ext cx="1198245" cy="428244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6600" dirty="0">
                <a:solidFill>
                  <a:schemeClr val="accent1"/>
                </a:solidFill>
                <a:latin typeface="Times New Roman" panose="02020603050405020304" pitchFamily="18" charset="0"/>
                <a:ea typeface="方正舒体" pitchFamily="2" charset="-122"/>
              </a:rPr>
              <a:t>萧索的荒村</a:t>
            </a:r>
            <a:endParaRPr lang="zh-CN" altLang="en-US" sz="6600" dirty="0">
              <a:solidFill>
                <a:schemeClr val="accent1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1524000" y="0"/>
            <a:ext cx="9829800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9900CC"/>
                </a:solidFill>
                <a:latin typeface="华文中宋" pitchFamily="2" charset="-122"/>
                <a:ea typeface="华文中宋" pitchFamily="2" charset="-122"/>
              </a:rPr>
              <a:t>第一自然段为我们交代了什么内容？</a:t>
            </a:r>
            <a:endParaRPr lang="zh-CN" altLang="en-US" sz="3600" b="1" dirty="0">
              <a:solidFill>
                <a:srgbClr val="9900CC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600" b="1" dirty="0">
                <a:solidFill>
                  <a:srgbClr val="9900CC"/>
                </a:solidFill>
                <a:latin typeface="华文中宋" pitchFamily="2" charset="-122"/>
                <a:ea typeface="华文中宋" pitchFamily="2" charset="-122"/>
              </a:rPr>
              <a:t>          （找出关键的词语）</a:t>
            </a:r>
            <a:endParaRPr lang="zh-CN" altLang="en-US" sz="3600" b="1" dirty="0">
              <a:solidFill>
                <a:srgbClr val="9900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2209800" y="685800"/>
            <a:ext cx="6888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i="1" dirty="0">
                <a:solidFill>
                  <a:srgbClr val="9900CC"/>
                </a:solidFill>
                <a:latin typeface="Times New Roman" panose="02020603050405020304" pitchFamily="18" charset="0"/>
                <a:ea typeface="隶书" pitchFamily="49" charset="-122"/>
              </a:rPr>
              <a:t>景象                            作用</a:t>
            </a:r>
            <a:endParaRPr lang="zh-CN" altLang="en-US" sz="4800" b="1" i="1" dirty="0">
              <a:solidFill>
                <a:srgbClr val="99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27" name="Text Box 3"/>
          <p:cNvSpPr txBox="1"/>
          <p:nvPr/>
        </p:nvSpPr>
        <p:spPr>
          <a:xfrm>
            <a:off x="1758950" y="1600200"/>
            <a:ext cx="16700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天气：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28" name="Text Box 4"/>
          <p:cNvSpPr txBox="1"/>
          <p:nvPr/>
        </p:nvSpPr>
        <p:spPr>
          <a:xfrm>
            <a:off x="3292475" y="1600200"/>
            <a:ext cx="119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阴晦</a:t>
            </a:r>
            <a:endParaRPr lang="zh-CN" altLang="en-US" sz="40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29" name="Text Box 5"/>
          <p:cNvSpPr txBox="1"/>
          <p:nvPr/>
        </p:nvSpPr>
        <p:spPr>
          <a:xfrm>
            <a:off x="1752600" y="2566988"/>
            <a:ext cx="1554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冷风：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3009900" y="2559050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呜呜的响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31" name="Text Box 7"/>
          <p:cNvSpPr txBox="1"/>
          <p:nvPr/>
        </p:nvSpPr>
        <p:spPr>
          <a:xfrm>
            <a:off x="1905000" y="3481388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天：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32" name="Text Box 8"/>
          <p:cNvSpPr txBox="1"/>
          <p:nvPr/>
        </p:nvSpPr>
        <p:spPr>
          <a:xfrm>
            <a:off x="3124200" y="3481388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苍黄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33" name="Text Box 9"/>
          <p:cNvSpPr txBox="1"/>
          <p:nvPr/>
        </p:nvSpPr>
        <p:spPr>
          <a:xfrm>
            <a:off x="1792288" y="4471988"/>
            <a:ext cx="1554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荒村：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34" name="Text Box 10"/>
          <p:cNvSpPr txBox="1"/>
          <p:nvPr/>
        </p:nvSpPr>
        <p:spPr>
          <a:xfrm>
            <a:off x="3200400" y="4471988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萧瑟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35" name="AutoShape 11"/>
          <p:cNvSpPr/>
          <p:nvPr/>
        </p:nvSpPr>
        <p:spPr>
          <a:xfrm>
            <a:off x="5029200" y="1828800"/>
            <a:ext cx="228600" cy="3200400"/>
          </a:xfrm>
          <a:prstGeom prst="rightBrace">
            <a:avLst>
              <a:gd name="adj1" fmla="val 116666"/>
              <a:gd name="adj2" fmla="val 50000"/>
            </a:avLst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b="1" dirty="0">
              <a:solidFill>
                <a:srgbClr val="FF99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6" name="Text Box 12"/>
          <p:cNvSpPr txBox="1"/>
          <p:nvPr/>
        </p:nvSpPr>
        <p:spPr>
          <a:xfrm>
            <a:off x="6705600" y="2438400"/>
            <a:ext cx="4267200" cy="1938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18" charset="0"/>
                <a:ea typeface="楷体_GB2312" pitchFamily="49" charset="-122"/>
              </a:rPr>
              <a:t>衰败荒凉的农村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18" charset="0"/>
                <a:ea typeface="楷体_GB2312" pitchFamily="49" charset="-122"/>
              </a:rPr>
              <a:t>景象，衬托“我”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18" charset="0"/>
                <a:ea typeface="楷体_GB2312" pitchFamily="49" charset="-122"/>
              </a:rPr>
              <a:t>悲凉的心情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2237" name="AutoShape 13"/>
          <p:cNvSpPr/>
          <p:nvPr/>
        </p:nvSpPr>
        <p:spPr>
          <a:xfrm>
            <a:off x="5410200" y="3124200"/>
            <a:ext cx="1371600" cy="685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2238" name="Text Box 14"/>
          <p:cNvSpPr txBox="1"/>
          <p:nvPr/>
        </p:nvSpPr>
        <p:spPr>
          <a:xfrm>
            <a:off x="1768317" y="5775325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18" charset="0"/>
                <a:ea typeface="隶书" pitchFamily="49" charset="-122"/>
              </a:rPr>
              <a:t>回乡目的：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39" name="Text Box 15"/>
          <p:cNvSpPr txBox="1"/>
          <p:nvPr/>
        </p:nvSpPr>
        <p:spPr>
          <a:xfrm>
            <a:off x="4191000" y="5775325"/>
            <a:ext cx="571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卖屋、搬家、别他而来</a:t>
            </a:r>
            <a:endParaRPr lang="zh-CN" altLang="en-US" sz="4000" b="1" dirty="0">
              <a:solidFill>
                <a:srgbClr val="FF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/>
      <p:bldP spid="52230" grpId="0"/>
      <p:bldP spid="52231" grpId="0"/>
      <p:bldP spid="52232" grpId="0"/>
      <p:bldP spid="52233" grpId="0"/>
      <p:bldP spid="52234" grpId="0"/>
      <p:bldP spid="52235" grpId="0" bldLvl="0" animBg="1"/>
      <p:bldP spid="52236" grpId="0"/>
      <p:bldP spid="52237" grpId="0" bldLvl="0" animBg="1"/>
      <p:bldP spid="52238" grpId="0"/>
      <p:bldP spid="522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2133600" y="304800"/>
            <a:ext cx="777240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3200" b="1" dirty="0">
                <a:solidFill>
                  <a:schemeClr val="accent2"/>
                </a:solidFill>
              </a:rPr>
              <a:t>     </a:t>
            </a:r>
            <a:r>
              <a:rPr lang="zh-CN" altLang="en-US" sz="3200" b="1" dirty="0">
                <a:solidFill>
                  <a:schemeClr val="accent2"/>
                </a:solidFill>
              </a:rPr>
              <a:t>研读第二部分</a:t>
            </a:r>
            <a:r>
              <a:rPr lang="zh-CN" altLang="en-US" sz="3200" b="1" dirty="0">
                <a:solidFill>
                  <a:schemeClr val="accent2"/>
                </a:solidFill>
                <a:sym typeface="Wingdings" panose="05000000000000000000" pitchFamily="2" charset="2"/>
              </a:rPr>
              <a:t>（采用对比阅读的方法：</a:t>
            </a:r>
            <a:r>
              <a:rPr lang="en-US" altLang="zh-CN" sz="3200" b="1" dirty="0">
                <a:solidFill>
                  <a:schemeClr val="accent2"/>
                </a:solidFill>
                <a:sym typeface="Wingdings" panose="05000000000000000000" pitchFamily="2" charset="2"/>
              </a:rPr>
              <a:t>1</a:t>
            </a:r>
            <a:r>
              <a:rPr lang="zh-CN" altLang="en-US" sz="3200" b="1" dirty="0">
                <a:solidFill>
                  <a:schemeClr val="accent2"/>
                </a:solidFill>
                <a:sym typeface="Wingdings" panose="05000000000000000000" pitchFamily="2" charset="2"/>
              </a:rPr>
              <a:t>、比环境；</a:t>
            </a:r>
            <a:r>
              <a:rPr lang="en-US" altLang="zh-CN" sz="3200" b="1" dirty="0">
                <a:solidFill>
                  <a:schemeClr val="accent2"/>
                </a:solidFill>
                <a:sym typeface="Wingdings" panose="05000000000000000000" pitchFamily="2" charset="2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sym typeface="Wingdings" panose="05000000000000000000" pitchFamily="2" charset="2"/>
              </a:rPr>
              <a:t>、比人物；</a:t>
            </a:r>
            <a:r>
              <a:rPr lang="en-US" altLang="zh-CN" sz="3200" b="1" dirty="0">
                <a:solidFill>
                  <a:schemeClr val="accent2"/>
                </a:solidFill>
                <a:sym typeface="Wingdings" panose="05000000000000000000" pitchFamily="2" charset="2"/>
              </a:rPr>
              <a:t>3</a:t>
            </a:r>
            <a:r>
              <a:rPr lang="zh-CN" altLang="en-US" sz="3200" b="1" dirty="0">
                <a:solidFill>
                  <a:schemeClr val="accent2"/>
                </a:solidFill>
                <a:sym typeface="Wingdings" panose="05000000000000000000" pitchFamily="2" charset="2"/>
              </a:rPr>
              <a:t>、比心情。）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1981200" y="1371600"/>
            <a:ext cx="8062913" cy="216852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dirty="0">
                <a:solidFill>
                  <a:srgbClr val="6600CC"/>
                </a:solidFill>
              </a:rPr>
              <a:t>          </a:t>
            </a:r>
            <a:r>
              <a:rPr lang="zh-CN" altLang="en-US" dirty="0">
                <a:solidFill>
                  <a:srgbClr val="6600CC"/>
                </a:solidFill>
                <a:ea typeface="华文新魏" pitchFamily="2" charset="-122"/>
              </a:rPr>
              <a:t>对比学习的作用：根据时间的变化和地点的转移，对比分析课文，能够让我们抓住小说的情节线索，有利于我们对人物精神世界的剖析和对文章主旨的理解。</a:t>
            </a:r>
            <a:endParaRPr lang="zh-CN" altLang="en-US" dirty="0">
              <a:solidFill>
                <a:srgbClr val="6600CC"/>
              </a:solidFill>
              <a:ea typeface="华文新魏" pitchFamily="2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1919288" y="3505200"/>
            <a:ext cx="8316912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阅读要求：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、比环境（</a:t>
            </a: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年前，</a:t>
            </a: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年后的故乡各是怎样的？找出描写环境的句子。）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、比人物（</a:t>
            </a: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年前的闰土、杨二嫂跟</a:t>
            </a: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年后的闰土、杨二嫂各是怎样的？）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  <p:bldP spid="337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SKYSC_33"/>
          <p:cNvPicPr>
            <a:picLocks noChangeAspect="1"/>
          </p:cNvPicPr>
          <p:nvPr/>
        </p:nvPicPr>
        <p:blipFill>
          <a:blip r:embed="rId1">
            <a:clrChange>
              <a:clrFrom>
                <a:srgbClr val="BFA978"/>
              </a:clrFrom>
              <a:clrTo>
                <a:srgbClr val="BFA978">
                  <a:alpha val="0"/>
                </a:srgbClr>
              </a:clrTo>
            </a:clrChange>
            <a:lum bright="70001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Text Box 6"/>
          <p:cNvSpPr txBox="1"/>
          <p:nvPr/>
        </p:nvSpPr>
        <p:spPr>
          <a:xfrm>
            <a:off x="7132638" y="5375275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u="sng" dirty="0">
                <a:latin typeface="Times New Roman" panose="02020603050405020304" pitchFamily="18" charset="0"/>
                <a:ea typeface="幼圆" pitchFamily="49" charset="-122"/>
              </a:rPr>
              <a:t>萧索的荒村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196" name="Picture 4" descr="hxx3"/>
          <p:cNvPicPr>
            <a:picLocks noChangeAspect="1"/>
          </p:cNvPicPr>
          <p:nvPr/>
        </p:nvPicPr>
        <p:blipFill>
          <a:blip r:embed="rId2">
            <a:lum bright="23999" contrast="-36000"/>
          </a:blip>
          <a:stretch>
            <a:fillRect/>
          </a:stretch>
        </p:blipFill>
        <p:spPr>
          <a:xfrm>
            <a:off x="6799263" y="1042988"/>
            <a:ext cx="3048000" cy="3570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 descr="hxx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3488" y="1066800"/>
            <a:ext cx="3048000" cy="358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Rectangle 7"/>
          <p:cNvSpPr/>
          <p:nvPr/>
        </p:nvSpPr>
        <p:spPr>
          <a:xfrm>
            <a:off x="2887663" y="5392738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u="sng" dirty="0">
                <a:solidFill>
                  <a:srgbClr val="FF3399"/>
                </a:solidFill>
                <a:latin typeface="AvantGarde Bk BT" pitchFamily="34" charset="0"/>
                <a:ea typeface="幼圆" pitchFamily="49" charset="-122"/>
              </a:rPr>
              <a:t>神异的图画</a:t>
            </a:r>
            <a:endParaRPr lang="zh-CN" altLang="en-US" sz="3200" b="1" dirty="0">
              <a:solidFill>
                <a:srgbClr val="FF3399"/>
              </a:solidFill>
              <a:latin typeface="AvantGarde Bk BT" pitchFamily="34" charset="0"/>
              <a:ea typeface="幼圆" pitchFamily="49" charset="-122"/>
            </a:endParaRPr>
          </a:p>
        </p:txBody>
      </p:sp>
      <p:sp>
        <p:nvSpPr>
          <p:cNvPr id="19463" name="Text Box 9"/>
          <p:cNvSpPr txBox="1"/>
          <p:nvPr/>
        </p:nvSpPr>
        <p:spPr>
          <a:xfrm>
            <a:off x="5176838" y="87313"/>
            <a:ext cx="22050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（一）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4" name="Text Box 13"/>
          <p:cNvSpPr txBox="1"/>
          <p:nvPr/>
        </p:nvSpPr>
        <p:spPr>
          <a:xfrm>
            <a:off x="1524000" y="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对比及作用</a:t>
            </a:r>
            <a:endParaRPr lang="zh-CN" altLang="en-US" sz="3200" b="1" u="sng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0482" name="WordArt 2"/>
          <p:cNvSpPr>
            <a:spLocks noTextEdit="1"/>
          </p:cNvSpPr>
          <p:nvPr/>
        </p:nvSpPr>
        <p:spPr>
          <a:xfrm>
            <a:off x="1981200" y="304800"/>
            <a:ext cx="2895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读懂人物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1676400" y="1692275"/>
            <a:ext cx="88392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跳读全文，找出闰土的相关语句，说说闰土是一个怎样的人？</a:t>
            </a:r>
            <a:endParaRPr lang="zh-CN" altLang="en-US" sz="4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1828800" y="3886200"/>
            <a:ext cx="8534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从文中</a:t>
            </a:r>
            <a:r>
              <a:rPr lang="en-US" altLang="zh-CN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________</a:t>
            </a:r>
            <a:r>
              <a:rPr lang="zh-CN" altLang="en-US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的描述中，可以看出闰土是一个</a:t>
            </a:r>
            <a:r>
              <a:rPr lang="en-US" altLang="zh-CN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_________</a:t>
            </a:r>
            <a:r>
              <a:rPr lang="zh-CN" altLang="en-US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的人。</a:t>
            </a:r>
            <a:endParaRPr lang="zh-CN" altLang="en-US" sz="4400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485" name="WordArt 5"/>
          <p:cNvSpPr>
            <a:spLocks noTextEdit="1"/>
          </p:cNvSpPr>
          <p:nvPr/>
        </p:nvSpPr>
        <p:spPr>
          <a:xfrm>
            <a:off x="5334000" y="381000"/>
            <a:ext cx="2209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9933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闰土</a:t>
            </a:r>
            <a:endParaRPr lang="zh-CN" altLang="en-US" sz="3600" spc="-360">
              <a:ln w="12700" cap="flat" cmpd="sng">
                <a:solidFill>
                  <a:srgbClr val="993366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762000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一、复 习 旧 知 识</a:t>
            </a:r>
            <a:endParaRPr kumimoji="1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209800" y="3903663"/>
            <a:ext cx="5257800" cy="439737"/>
          </a:xfrm>
        </p:spPr>
        <p:txBody>
          <a:bodyPr vert="horz" wrap="square" lIns="91440" tIns="45720" rIns="91440" bIns="45720" anchor="t">
            <a:normAutofit fontScale="60000"/>
          </a:bodyPr>
          <a:p>
            <a:pPr eaLnBrk="1" hangingPunct="1">
              <a:lnSpc>
                <a:spcPct val="80000"/>
              </a:lnSpc>
              <a:buNone/>
            </a:pPr>
            <a:r>
              <a:rPr lang="en-US" altLang="zh-CN" sz="3600" dirty="0"/>
              <a:t>2</a:t>
            </a:r>
            <a:r>
              <a:rPr lang="zh-CN" altLang="en-US" sz="3600" dirty="0"/>
              <a:t>、</a:t>
            </a:r>
            <a:r>
              <a:rPr lang="zh-CN" altLang="en-US" sz="3600" b="1" dirty="0">
                <a:ea typeface="楷体_GB2312" pitchFamily="49" charset="-122"/>
              </a:rPr>
              <a:t>小说的三要素是什么？</a:t>
            </a:r>
            <a:endParaRPr lang="zh-CN" altLang="en-US" sz="3600" b="1" dirty="0">
              <a:ea typeface="楷体_GB2312" pitchFamily="49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2895600" y="4616450"/>
            <a:ext cx="47180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人物、环境、情节</a:t>
            </a:r>
            <a:endParaRPr lang="zh-CN" altLang="en-US" sz="36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2133600" y="1066800"/>
            <a:ext cx="36004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什么是小说？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3071813" y="2565400"/>
            <a:ext cx="43195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9703" name="Text Box 7"/>
          <p:cNvSpPr txBox="1"/>
          <p:nvPr/>
        </p:nvSpPr>
        <p:spPr>
          <a:xfrm>
            <a:off x="2362200" y="1828800"/>
            <a:ext cx="7416800" cy="1845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小说是以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刻画人物形象</a:t>
            </a:r>
            <a:r>
              <a:rPr lang="zh-CN" altLang="en-US" sz="3200" b="1" dirty="0">
                <a:latin typeface="Times New Roman" panose="02020603050405020304" pitchFamily="18" charset="0"/>
              </a:rPr>
              <a:t>为中心，通过完整的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故事情节</a:t>
            </a:r>
            <a:r>
              <a:rPr lang="zh-CN" altLang="en-US" sz="3200" b="1" dirty="0">
                <a:latin typeface="Times New Roman" panose="02020603050405020304" pitchFamily="18" charset="0"/>
              </a:rPr>
              <a:t>和具体的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环境描写</a:t>
            </a:r>
            <a:r>
              <a:rPr lang="zh-CN" altLang="en-US" sz="3200" b="1" dirty="0">
                <a:latin typeface="Times New Roman" panose="02020603050405020304" pitchFamily="18" charset="0"/>
              </a:rPr>
              <a:t>来反映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社会生活</a:t>
            </a:r>
            <a:r>
              <a:rPr lang="zh-CN" altLang="en-US" sz="3200" b="1" dirty="0">
                <a:latin typeface="Times New Roman" panose="02020603050405020304" pitchFamily="18" charset="0"/>
              </a:rPr>
              <a:t>的一种文学体裁。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1506" name="Picture 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52400"/>
            <a:ext cx="3976688" cy="579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5791200" y="304800"/>
            <a:ext cx="1981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800000"/>
                </a:solidFill>
                <a:latin typeface="Arial" panose="020B0604020202020204" pitchFamily="34" charset="0"/>
                <a:ea typeface="隶书" pitchFamily="49" charset="-122"/>
              </a:rPr>
              <a:t>示例：</a:t>
            </a:r>
            <a:endParaRPr lang="zh-CN" altLang="en-US" sz="4800" b="1" dirty="0">
              <a:solidFill>
                <a:srgbClr val="8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5638800" y="1295400"/>
            <a:ext cx="5029200" cy="5200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从</a:t>
            </a: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15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段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 u="sng" dirty="0">
                <a:latin typeface="隶书" pitchFamily="49" charset="-122"/>
                <a:ea typeface="隶书" pitchFamily="49" charset="-122"/>
              </a:rPr>
              <a:t>于是不到半日，我们便熟识了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的叙述中，可以看出闰土在他人面前很</a:t>
            </a:r>
            <a:r>
              <a:rPr lang="zh-CN" altLang="en-US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害羞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，在我面前却十分</a:t>
            </a:r>
            <a:r>
              <a:rPr lang="zh-CN" altLang="en-US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热情大方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  <a:p>
            <a:endParaRPr lang="zh-CN" altLang="en-US" sz="800" dirty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    从文中</a:t>
            </a: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18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段</a:t>
            </a:r>
            <a:r>
              <a:rPr lang="zh-CN" altLang="en-US" sz="3600" u="sng" dirty="0">
                <a:latin typeface="隶书" pitchFamily="49" charset="-122"/>
                <a:ea typeface="隶书" pitchFamily="49" charset="-122"/>
              </a:rPr>
              <a:t>雪地捕鸟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的描述中，我觉得少年闰土是一个十分</a:t>
            </a:r>
            <a:r>
              <a:rPr lang="zh-CN" altLang="en-US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聪明、天真、富有童趣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的人。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2530" name="Picture 2" descr="200508232237374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304800"/>
            <a:ext cx="50292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3"/>
          <p:cNvSpPr/>
          <p:nvPr/>
        </p:nvSpPr>
        <p:spPr>
          <a:xfrm>
            <a:off x="6629400" y="281305"/>
            <a:ext cx="4038600" cy="43999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深蓝的天空中挂着一轮金黄的圆月，下面是海边的沙地，都种着一望无际的碧绿的西瓜，其间有一个十一二岁的少年，项带银圈，手捏一柄钢叉，向一匹猹尽力的刺去，那猹却将身一扭，反从他的胯下逃走了。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2" name="Text Box 4"/>
          <p:cNvSpPr txBox="1"/>
          <p:nvPr/>
        </p:nvSpPr>
        <p:spPr>
          <a:xfrm>
            <a:off x="1600200" y="5683250"/>
            <a:ext cx="8686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闰土是一个</a:t>
            </a:r>
            <a:r>
              <a:rPr lang="zh-CN" altLang="en-US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勇敢、活泼的，</a:t>
            </a:r>
            <a:endParaRPr lang="zh-CN" altLang="en-US" sz="36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8613" name="Text Box 5"/>
          <p:cNvSpPr txBox="1"/>
          <p:nvPr/>
        </p:nvSpPr>
        <p:spPr>
          <a:xfrm>
            <a:off x="7010400" y="5683250"/>
            <a:ext cx="3962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淳朴、善良</a:t>
            </a:r>
            <a:r>
              <a:rPr lang="zh-CN" altLang="en-US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的人。</a:t>
            </a:r>
            <a:endParaRPr lang="zh-CN" altLang="en-US" sz="3600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8614" name="Rectangle 6"/>
          <p:cNvSpPr/>
          <p:nvPr/>
        </p:nvSpPr>
        <p:spPr>
          <a:xfrm>
            <a:off x="1676400" y="4799172"/>
            <a:ext cx="8839200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走路的人口渴了摘一个瓜吃，我们这里是不算偷的。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/>
      <p:bldP spid="686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3554" name="Picture 2" descr="s_8141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28600"/>
            <a:ext cx="396240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2006581359297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228600"/>
            <a:ext cx="4191000" cy="322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4" descr="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3657600"/>
            <a:ext cx="39624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 Box 5"/>
          <p:cNvSpPr txBox="1"/>
          <p:nvPr/>
        </p:nvSpPr>
        <p:spPr>
          <a:xfrm>
            <a:off x="2438400" y="2895600"/>
            <a:ext cx="2819400" cy="58356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五色的贝壳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7696200" y="2849563"/>
            <a:ext cx="1447800" cy="58356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跳鱼儿</a:t>
            </a:r>
            <a:endParaRPr lang="zh-CN" altLang="en-US" sz="3200" b="1" dirty="0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2362200" y="6126163"/>
            <a:ext cx="2819400" cy="58356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西瓜地里的猹</a:t>
            </a:r>
            <a:endParaRPr lang="zh-CN" altLang="en-US" sz="3200" b="1" dirty="0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9640" name="Text Box 8"/>
          <p:cNvSpPr txBox="1"/>
          <p:nvPr/>
        </p:nvSpPr>
        <p:spPr>
          <a:xfrm>
            <a:off x="5867400" y="4419600"/>
            <a:ext cx="48006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隶书" pitchFamily="49" charset="-122"/>
                <a:ea typeface="隶书" pitchFamily="49" charset="-122"/>
              </a:rPr>
              <a:t>闰土是一个</a:t>
            </a:r>
            <a:r>
              <a:rPr lang="zh-CN" altLang="en-US" sz="48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见多识广</a:t>
            </a:r>
            <a:r>
              <a:rPr lang="zh-CN" altLang="en-US" sz="4800" dirty="0">
                <a:latin typeface="隶书" pitchFamily="49" charset="-122"/>
                <a:ea typeface="隶书" pitchFamily="49" charset="-122"/>
              </a:rPr>
              <a:t>的人。</a:t>
            </a:r>
            <a:endParaRPr lang="zh-CN" altLang="en-US" sz="48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1828800" y="1981200"/>
            <a:ext cx="853440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5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闰土是一个</a:t>
            </a:r>
            <a:r>
              <a:rPr lang="zh-CN" altLang="en-US" sz="5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天真</a:t>
            </a:r>
            <a:r>
              <a:rPr lang="zh-CN" altLang="en-US" sz="5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5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朴实</a:t>
            </a:r>
            <a:r>
              <a:rPr lang="zh-CN" altLang="en-US" sz="5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5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活泼</a:t>
            </a:r>
            <a:r>
              <a:rPr lang="zh-CN" altLang="en-US" sz="5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5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聪明</a:t>
            </a:r>
            <a:r>
              <a:rPr lang="zh-CN" altLang="en-US" sz="5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5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见多识广</a:t>
            </a:r>
            <a:r>
              <a:rPr lang="zh-CN" altLang="en-US" sz="5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，富有</a:t>
            </a:r>
            <a:r>
              <a:rPr lang="zh-CN" altLang="en-US" sz="5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鲜活生命力</a:t>
            </a:r>
            <a:r>
              <a:rPr lang="zh-CN" altLang="en-US" sz="5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的少年。</a:t>
            </a:r>
            <a:endParaRPr lang="zh-CN" altLang="en-US" sz="5400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4579" name="WordArt 3"/>
          <p:cNvSpPr>
            <a:spLocks noTextEdit="1"/>
          </p:cNvSpPr>
          <p:nvPr/>
        </p:nvSpPr>
        <p:spPr>
          <a:xfrm>
            <a:off x="1752600" y="228600"/>
            <a:ext cx="2743200" cy="1600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spc="-36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endParaRPr lang="zh-CN" altLang="en-US" sz="3600" spc="-36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5602" name="Picture 2" descr="未命名1"/>
          <p:cNvPicPr>
            <a:picLocks noChangeAspect="1"/>
          </p:cNvPicPr>
          <p:nvPr/>
        </p:nvPicPr>
        <p:blipFill>
          <a:blip r:embed="rId1"/>
          <a:srcRect r="4167" b="32222"/>
          <a:stretch>
            <a:fillRect/>
          </a:stretch>
        </p:blipFill>
        <p:spPr>
          <a:xfrm>
            <a:off x="1600200" y="144463"/>
            <a:ext cx="7543800" cy="366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Rectangle 3"/>
          <p:cNvSpPr/>
          <p:nvPr/>
        </p:nvSpPr>
        <p:spPr>
          <a:xfrm>
            <a:off x="1600200" y="4223068"/>
            <a:ext cx="9067800" cy="24917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600" b="1" dirty="0"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先前的紫色的圆脸，已经变作灰黄，而且加上了很深的皱纹；眼睛也像他父亲一样，周围都肿得通红，这我知道，在海边种地的人，终日吹着海风，大抵是这样的。他头上是一顶破毡帽，身上只一件极薄的棉衣，浑身瑟索着；手里提着一个纸包和一支长烟管，那手也不是我所记得的红活圆实的手，却又粗又笨而且开裂，像是松树皮了。 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WordArt 4"/>
          <p:cNvSpPr>
            <a:spLocks noTextEdit="1"/>
          </p:cNvSpPr>
          <p:nvPr/>
        </p:nvSpPr>
        <p:spPr>
          <a:xfrm rot="5400000">
            <a:off x="8039100" y="1485900"/>
            <a:ext cx="3429000" cy="1066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凄苦、苍老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1600200" y="3206433"/>
            <a:ext cx="9067800" cy="20612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下午，他拣好了几件东西：两条长桌，四个椅子，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一副香炉和烛台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，一杆抬秤。他又要所有的草灰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我们这里煮饭是烧稻草的，那灰，可以做沙地的肥料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，待我们启程的时候，他用船来载去。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Rectangle 3"/>
          <p:cNvSpPr/>
          <p:nvPr/>
        </p:nvSpPr>
        <p:spPr>
          <a:xfrm>
            <a:off x="1676400" y="218758"/>
            <a:ext cx="8839200" cy="20612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他只是摇头；脸上虽然刻着许多皱纹，却全然不动，仿佛石像一般。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他大约只是觉得苦，却又形容不出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，沉默了片时，便拿起烟管来默默的吸烟了。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WordArt 4"/>
          <p:cNvSpPr>
            <a:spLocks noTextEdit="1"/>
          </p:cNvSpPr>
          <p:nvPr/>
        </p:nvSpPr>
        <p:spPr>
          <a:xfrm>
            <a:off x="3733800" y="1905000"/>
            <a:ext cx="4114800" cy="1092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木呐、麻木。</a:t>
            </a:r>
            <a:endParaRPr lang="zh-CN" altLang="en-US" sz="3600" spc="-36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9" name="WordArt 5" descr="窄竖线"/>
          <p:cNvSpPr>
            <a:spLocks noTextEdit="1"/>
          </p:cNvSpPr>
          <p:nvPr/>
        </p:nvSpPr>
        <p:spPr>
          <a:xfrm>
            <a:off x="4191000" y="5257800"/>
            <a:ext cx="4038600" cy="12954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32083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迷信、麻木。</a:t>
            </a:r>
            <a:endParaRPr lang="zh-CN" altLang="en-US" sz="360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7650" name="Picture 2" descr="鲁迅与闰土"/>
          <p:cNvPicPr>
            <a:picLocks noChangeAspect="1"/>
          </p:cNvPicPr>
          <p:nvPr/>
        </p:nvPicPr>
        <p:blipFill>
          <a:blip r:embed="rId1"/>
          <a:srcRect l="1666" r="4167"/>
          <a:stretch>
            <a:fillRect/>
          </a:stretch>
        </p:blipFill>
        <p:spPr>
          <a:xfrm>
            <a:off x="1828800" y="76200"/>
            <a:ext cx="85344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Text Box 3"/>
          <p:cNvSpPr txBox="1"/>
          <p:nvPr/>
        </p:nvSpPr>
        <p:spPr>
          <a:xfrm>
            <a:off x="1828800" y="5334000"/>
            <a:ext cx="8534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闰土是一个</a:t>
            </a:r>
            <a:r>
              <a:rPr lang="zh-CN" altLang="en-US" sz="40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苍老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40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凄苦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40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木呐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40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迷信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40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失去鲜活生命力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老人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SKYSC_33"/>
          <p:cNvPicPr>
            <a:picLocks noChangeAspect="1"/>
          </p:cNvPicPr>
          <p:nvPr/>
        </p:nvPicPr>
        <p:blipFill>
          <a:blip r:embed="rId1">
            <a:clrChange>
              <a:clrFrom>
                <a:srgbClr val="BFA978"/>
              </a:clrFrom>
              <a:clrTo>
                <a:srgbClr val="BFA978">
                  <a:alpha val="0"/>
                </a:srgbClr>
              </a:clrTo>
            </a:clrChange>
            <a:lum bright="70001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3"/>
          <p:cNvSpPr txBox="1"/>
          <p:nvPr/>
        </p:nvSpPr>
        <p:spPr>
          <a:xfrm>
            <a:off x="5176838" y="87313"/>
            <a:ext cx="22050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（二）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9876" name="Text Box 4"/>
          <p:cNvSpPr txBox="1"/>
          <p:nvPr/>
        </p:nvSpPr>
        <p:spPr>
          <a:xfrm>
            <a:off x="2286000" y="4953000"/>
            <a:ext cx="3581400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紫色的圆脸</a:t>
            </a:r>
            <a:r>
              <a:rPr lang="zh-CN" altLang="en-US" sz="2800" b="1" dirty="0">
                <a:solidFill>
                  <a:srgbClr val="FF3399"/>
                </a:solidFill>
                <a:latin typeface="宋体" panose="02010600030101010101" pitchFamily="2" charset="-122"/>
              </a:rPr>
              <a:t>小毡帽手红活圆实颈套银项圈</a:t>
            </a:r>
            <a:endParaRPr lang="zh-CN" altLang="en-US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77" name="Text Box 5"/>
          <p:cNvSpPr txBox="1"/>
          <p:nvPr/>
        </p:nvSpPr>
        <p:spPr>
          <a:xfrm>
            <a:off x="1600200" y="6019800"/>
            <a:ext cx="3962400" cy="60960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/>
          <a:p>
            <a:pPr marL="1043305" lvl="2" indent="9525" defTabSz="0" eaLnBrk="0" hangingPunct="0">
              <a:tabLst>
                <a:tab pos="574675" algn="l"/>
              </a:tabLst>
            </a:pPr>
            <a:r>
              <a:rPr lang="zh-CN" altLang="en-US" sz="3200" b="1" u="sng" dirty="0">
                <a:solidFill>
                  <a:srgbClr val="FF3399"/>
                </a:solidFill>
                <a:latin typeface="隶书" pitchFamily="49" charset="-122"/>
                <a:ea typeface="幼圆" pitchFamily="49" charset="-122"/>
              </a:rPr>
              <a:t>健康朝气蓬勃</a:t>
            </a:r>
            <a:endParaRPr lang="zh-CN" altLang="en-US" sz="3200" b="1" dirty="0">
              <a:solidFill>
                <a:srgbClr val="FF33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grpSp>
        <p:nvGrpSpPr>
          <p:cNvPr id="28678" name="Group 6"/>
          <p:cNvGrpSpPr/>
          <p:nvPr/>
        </p:nvGrpSpPr>
        <p:grpSpPr>
          <a:xfrm>
            <a:off x="2327275" y="914400"/>
            <a:ext cx="7654925" cy="3962400"/>
            <a:chOff x="506" y="576"/>
            <a:chExt cx="4822" cy="2496"/>
          </a:xfrm>
        </p:grpSpPr>
        <p:pic>
          <p:nvPicPr>
            <p:cNvPr id="28683" name="Picture 7" descr="hxx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6" y="576"/>
              <a:ext cx="2038" cy="24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84" name="Picture 8" descr="hxx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69" y="576"/>
              <a:ext cx="1959" cy="244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9881" name="Text Box 9"/>
          <p:cNvSpPr txBox="1"/>
          <p:nvPr/>
        </p:nvSpPr>
        <p:spPr>
          <a:xfrm>
            <a:off x="6400800" y="4953000"/>
            <a:ext cx="4114800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隶书" pitchFamily="49" charset="-122"/>
              </a:rPr>
              <a:t>很深的皱纹破毡帽极薄的棉衣手像松树皮无银项圈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9882" name="Text Box 10"/>
          <p:cNvSpPr txBox="1"/>
          <p:nvPr/>
        </p:nvSpPr>
        <p:spPr>
          <a:xfrm>
            <a:off x="7086600" y="6049963"/>
            <a:ext cx="3048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苍老  贫困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1" name="Text Box 11"/>
          <p:cNvSpPr txBox="1"/>
          <p:nvPr/>
        </p:nvSpPr>
        <p:spPr>
          <a:xfrm>
            <a:off x="1524000" y="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对比及作用</a:t>
            </a:r>
            <a:endParaRPr lang="zh-CN" altLang="en-US" sz="3200" b="1" u="sng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84" name="Text Box 12"/>
          <p:cNvSpPr txBox="1"/>
          <p:nvPr/>
        </p:nvSpPr>
        <p:spPr>
          <a:xfrm>
            <a:off x="5785485" y="1371600"/>
            <a:ext cx="859790" cy="3276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肖像对比</a:t>
            </a:r>
            <a:endParaRPr lang="zh-CN" altLang="en-US" sz="4400" b="1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798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  <p:bldP spid="79881" grpId="0"/>
      <p:bldP spid="79882" grpId="0"/>
      <p:bldP spid="7988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SKYSC_33"/>
          <p:cNvPicPr>
            <a:picLocks noChangeAspect="1"/>
          </p:cNvPicPr>
          <p:nvPr/>
        </p:nvPicPr>
        <p:blipFill>
          <a:blip r:embed="rId1">
            <a:clrChange>
              <a:clrFrom>
                <a:srgbClr val="BFA978"/>
              </a:clrFrom>
              <a:clrTo>
                <a:srgbClr val="BFA978">
                  <a:alpha val="0"/>
                </a:srgbClr>
              </a:clrTo>
            </a:clrChange>
            <a:lum bright="70001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3"/>
          <p:cNvSpPr txBox="1"/>
          <p:nvPr/>
        </p:nvSpPr>
        <p:spPr>
          <a:xfrm>
            <a:off x="5176838" y="87313"/>
            <a:ext cx="22050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（三）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0900" name="Text Box 4"/>
          <p:cNvSpPr txBox="1"/>
          <p:nvPr/>
        </p:nvSpPr>
        <p:spPr>
          <a:xfrm>
            <a:off x="3200400" y="4921250"/>
            <a:ext cx="2255838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都是乡间趣事滔滔不绝</a:t>
            </a:r>
            <a:endParaRPr lang="zh-CN" altLang="en-US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1" name="Text Box 5"/>
          <p:cNvSpPr txBox="1"/>
          <p:nvPr/>
        </p:nvSpPr>
        <p:spPr>
          <a:xfrm>
            <a:off x="3276600" y="5897563"/>
            <a:ext cx="2433638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u="sng" dirty="0">
                <a:solidFill>
                  <a:srgbClr val="FF3399"/>
                </a:solidFill>
                <a:latin typeface="Times New Roman" panose="02020603050405020304" pitchFamily="18" charset="0"/>
                <a:ea typeface="幼圆" pitchFamily="49" charset="-122"/>
              </a:rPr>
              <a:t>热情开朗</a:t>
            </a:r>
            <a:endParaRPr lang="zh-CN" altLang="en-US" sz="3200" b="1" dirty="0">
              <a:solidFill>
                <a:srgbClr val="FF33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80902" name="Text Box 6"/>
          <p:cNvSpPr txBox="1"/>
          <p:nvPr/>
        </p:nvSpPr>
        <p:spPr>
          <a:xfrm>
            <a:off x="7162800" y="4921250"/>
            <a:ext cx="1981200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</a:rPr>
              <a:t>无聊的客套生活的痛苦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80903" name="Text Box 7"/>
          <p:cNvSpPr txBox="1"/>
          <p:nvPr/>
        </p:nvSpPr>
        <p:spPr>
          <a:xfrm>
            <a:off x="6858000" y="5897563"/>
            <a:ext cx="2632710" cy="58356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麻木迟钝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4" name="Text Box 8"/>
          <p:cNvSpPr txBox="1"/>
          <p:nvPr/>
        </p:nvSpPr>
        <p:spPr>
          <a:xfrm>
            <a:off x="1524000" y="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对比及作用</a:t>
            </a:r>
            <a:endParaRPr lang="zh-CN" altLang="en-US" sz="3200" b="1" u="sng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9705" name="Group 9"/>
          <p:cNvGrpSpPr/>
          <p:nvPr/>
        </p:nvGrpSpPr>
        <p:grpSpPr>
          <a:xfrm>
            <a:off x="2590800" y="990600"/>
            <a:ext cx="6858000" cy="3733800"/>
            <a:chOff x="672" y="624"/>
            <a:chExt cx="4320" cy="2352"/>
          </a:xfrm>
        </p:grpSpPr>
        <p:pic>
          <p:nvPicPr>
            <p:cNvPr id="29707" name="Picture 10" descr="hxx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2" y="624"/>
              <a:ext cx="1920" cy="235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9708" name="Group 11"/>
            <p:cNvGrpSpPr/>
            <p:nvPr/>
          </p:nvGrpSpPr>
          <p:grpSpPr>
            <a:xfrm>
              <a:off x="683" y="624"/>
              <a:ext cx="4309" cy="2352"/>
              <a:chOff x="635" y="528"/>
              <a:chExt cx="4309" cy="2352"/>
            </a:xfrm>
          </p:grpSpPr>
          <p:pic>
            <p:nvPicPr>
              <p:cNvPr id="29709" name="Picture 12" descr="hxx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5" y="1943"/>
                <a:ext cx="775" cy="9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10" name="Picture 13" descr="hxx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24" y="528"/>
                <a:ext cx="1920" cy="2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80910" name="Text Box 14"/>
          <p:cNvSpPr txBox="1"/>
          <p:nvPr/>
        </p:nvSpPr>
        <p:spPr>
          <a:xfrm>
            <a:off x="5634355" y="1219200"/>
            <a:ext cx="798195" cy="2895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0" hangingPunct="0"/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语言对比</a:t>
            </a:r>
            <a:endParaRPr lang="zh-CN" altLang="en-US" sz="40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809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  <p:bldP spid="80901" grpId="0"/>
      <p:bldP spid="80902" grpId="0"/>
      <p:bldP spid="80903" grpId="0"/>
      <p:bldP spid="809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 descr="SKYSC_33"/>
          <p:cNvPicPr>
            <a:picLocks noChangeAspect="1"/>
          </p:cNvPicPr>
          <p:nvPr/>
        </p:nvPicPr>
        <p:blipFill>
          <a:blip r:embed="rId1">
            <a:clrChange>
              <a:clrFrom>
                <a:srgbClr val="BFA978"/>
              </a:clrFrom>
              <a:clrTo>
                <a:srgbClr val="BFA978">
                  <a:alpha val="0"/>
                </a:srgbClr>
              </a:clrTo>
            </a:clrChange>
            <a:lum bright="70001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3"/>
          <p:cNvSpPr txBox="1"/>
          <p:nvPr/>
        </p:nvSpPr>
        <p:spPr>
          <a:xfrm>
            <a:off x="5176838" y="87313"/>
            <a:ext cx="22050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（四）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24" name="Text Box 4"/>
          <p:cNvSpPr txBox="1"/>
          <p:nvPr/>
        </p:nvSpPr>
        <p:spPr>
          <a:xfrm>
            <a:off x="2590800" y="4419600"/>
            <a:ext cx="2895600" cy="13836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solidFill>
                  <a:srgbClr val="FF3399"/>
                </a:solidFill>
                <a:latin typeface="宋体" panose="02010600030101010101" pitchFamily="2" charset="-122"/>
              </a:rPr>
              <a:t>怕羞</a:t>
            </a:r>
            <a:r>
              <a:rPr lang="zh-CN" altLang="en-US" sz="2800" b="1" dirty="0">
                <a:solidFill>
                  <a:srgbClr val="FF3399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   </a:t>
            </a:r>
            <a:r>
              <a:rPr lang="zh-CN" altLang="en-US" sz="2800" b="1" dirty="0">
                <a:solidFill>
                  <a:srgbClr val="FF3399"/>
                </a:solidFill>
                <a:latin typeface="宋体" panose="02010600030101010101" pitchFamily="2" charset="-122"/>
              </a:rPr>
              <a:t>和我说话 熟识了 躲 哭 带贝壳  捏钢叉 刺</a:t>
            </a:r>
            <a:endParaRPr lang="zh-CN" altLang="en-US" sz="2800" b="1" dirty="0">
              <a:solidFill>
                <a:srgbClr val="FF3399"/>
              </a:solidFill>
              <a:latin typeface="宋体" panose="02010600030101010101" pitchFamily="2" charset="-122"/>
            </a:endParaRPr>
          </a:p>
        </p:txBody>
      </p:sp>
      <p:sp>
        <p:nvSpPr>
          <p:cNvPr id="81925" name="Text Box 5"/>
          <p:cNvSpPr txBox="1"/>
          <p:nvPr/>
        </p:nvSpPr>
        <p:spPr>
          <a:xfrm>
            <a:off x="2971800" y="5867400"/>
            <a:ext cx="1833563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u="sng" dirty="0">
                <a:solidFill>
                  <a:srgbClr val="FF3399"/>
                </a:solidFill>
                <a:latin typeface="幼圆" pitchFamily="49" charset="-122"/>
                <a:ea typeface="幼圆" pitchFamily="49" charset="-122"/>
              </a:rPr>
              <a:t>纯真善良</a:t>
            </a:r>
            <a:endParaRPr lang="zh-CN" altLang="en-US" sz="3200" b="1" u="sng" dirty="0">
              <a:solidFill>
                <a:srgbClr val="FF3399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81926" name="Text Box 6"/>
          <p:cNvSpPr txBox="1"/>
          <p:nvPr/>
        </p:nvSpPr>
        <p:spPr>
          <a:xfrm>
            <a:off x="6934200" y="4494213"/>
            <a:ext cx="3182938" cy="13836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动嘴唇  态度恭敬 闲天 瑟缩   手提纸包  默默地吸烟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81927" name="Text Box 7"/>
          <p:cNvSpPr txBox="1"/>
          <p:nvPr/>
        </p:nvSpPr>
        <p:spPr>
          <a:xfrm>
            <a:off x="7543800" y="5867400"/>
            <a:ext cx="227647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因循守旧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2362200" y="1066800"/>
            <a:ext cx="7696200" cy="3352800"/>
            <a:chOff x="528" y="672"/>
            <a:chExt cx="4848" cy="2112"/>
          </a:xfrm>
        </p:grpSpPr>
        <p:pic>
          <p:nvPicPr>
            <p:cNvPr id="30731" name="Picture 9" descr="hxx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" y="679"/>
              <a:ext cx="2160" cy="21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32" name="Picture 10" descr="hxx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6" y="672"/>
              <a:ext cx="2160" cy="21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29" name="Text Box 11"/>
          <p:cNvSpPr txBox="1"/>
          <p:nvPr/>
        </p:nvSpPr>
        <p:spPr>
          <a:xfrm>
            <a:off x="1524000" y="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对比及作用</a:t>
            </a:r>
            <a:endParaRPr lang="zh-CN" altLang="en-US" sz="3200" b="1" u="sng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32" name="Text Box 12"/>
          <p:cNvSpPr txBox="1"/>
          <p:nvPr/>
        </p:nvSpPr>
        <p:spPr>
          <a:xfrm>
            <a:off x="5862955" y="1371600"/>
            <a:ext cx="798195" cy="2819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0" hangingPunct="0"/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动作对比</a:t>
            </a:r>
            <a:endParaRPr lang="zh-CN" altLang="en-US" sz="40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819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81925" grpId="0"/>
      <p:bldP spid="81926" grpId="0"/>
      <p:bldP spid="81927" grpId="0"/>
      <p:bldP spid="819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1905000" y="457200"/>
            <a:ext cx="3810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隶书" pitchFamily="49" charset="-122"/>
              </a:rPr>
              <a:t>小说三要素：</a:t>
            </a:r>
            <a:endParaRPr lang="zh-CN" altLang="en-US" sz="44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99" name="WordArt 3"/>
          <p:cNvSpPr>
            <a:spLocks noTextEdit="1"/>
          </p:cNvSpPr>
          <p:nvPr/>
        </p:nvSpPr>
        <p:spPr>
          <a:xfrm>
            <a:off x="2133600" y="1676400"/>
            <a:ext cx="2057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情节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0" name="WordArt 4"/>
          <p:cNvSpPr>
            <a:spLocks noTextEdit="1"/>
          </p:cNvSpPr>
          <p:nvPr/>
        </p:nvSpPr>
        <p:spPr>
          <a:xfrm>
            <a:off x="2514600" y="3124200"/>
            <a:ext cx="2057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人物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1" name="WordArt 5"/>
          <p:cNvSpPr>
            <a:spLocks noTextEdit="1"/>
          </p:cNvSpPr>
          <p:nvPr/>
        </p:nvSpPr>
        <p:spPr>
          <a:xfrm>
            <a:off x="2819400" y="4572000"/>
            <a:ext cx="2057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环境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2" name="WordArt 6"/>
          <p:cNvSpPr>
            <a:spLocks noTextEdit="1"/>
          </p:cNvSpPr>
          <p:nvPr/>
        </p:nvSpPr>
        <p:spPr>
          <a:xfrm>
            <a:off x="2057400" y="5791200"/>
            <a:ext cx="4953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（自然环境和社会环境）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471" name="Text Box 7"/>
          <p:cNvSpPr txBox="1"/>
          <p:nvPr/>
        </p:nvSpPr>
        <p:spPr>
          <a:xfrm>
            <a:off x="4495800" y="1676400"/>
            <a:ext cx="3810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隶书" pitchFamily="49" charset="-122"/>
              </a:rPr>
              <a:t>故事的载体</a:t>
            </a:r>
            <a:endParaRPr lang="zh-CN" altLang="en-US" sz="44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2472" name="Text Box 8"/>
          <p:cNvSpPr txBox="1"/>
          <p:nvPr/>
        </p:nvSpPr>
        <p:spPr>
          <a:xfrm>
            <a:off x="4953000" y="3124200"/>
            <a:ext cx="3810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故事的灵魂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2473" name="Text Box 9"/>
          <p:cNvSpPr txBox="1"/>
          <p:nvPr/>
        </p:nvSpPr>
        <p:spPr>
          <a:xfrm>
            <a:off x="5486400" y="4724400"/>
            <a:ext cx="3810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隶书" pitchFamily="49" charset="-122"/>
              </a:rPr>
              <a:t>故事的前提</a:t>
            </a:r>
            <a:endParaRPr lang="zh-CN" altLang="en-US" sz="4400" dirty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  <p:bldP spid="62472" grpId="0"/>
      <p:bldP spid="6247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SKYSC_33"/>
          <p:cNvPicPr>
            <a:picLocks noChangeAspect="1"/>
          </p:cNvPicPr>
          <p:nvPr/>
        </p:nvPicPr>
        <p:blipFill>
          <a:blip r:embed="rId1">
            <a:clrChange>
              <a:clrFrom>
                <a:srgbClr val="BFA978"/>
              </a:clrFrom>
              <a:clrTo>
                <a:srgbClr val="BFA978">
                  <a:alpha val="0"/>
                </a:srgbClr>
              </a:clrTo>
            </a:clrChange>
            <a:lum bright="70001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2743200" y="609600"/>
            <a:ext cx="6400800" cy="5029200"/>
            <a:chOff x="768" y="384"/>
            <a:chExt cx="4032" cy="3168"/>
          </a:xfrm>
        </p:grpSpPr>
        <p:grpSp>
          <p:nvGrpSpPr>
            <p:cNvPr id="31757" name="Group 4"/>
            <p:cNvGrpSpPr/>
            <p:nvPr/>
          </p:nvGrpSpPr>
          <p:grpSpPr>
            <a:xfrm>
              <a:off x="768" y="384"/>
              <a:ext cx="1392" cy="3168"/>
              <a:chOff x="768" y="384"/>
              <a:chExt cx="1392" cy="3168"/>
            </a:xfrm>
          </p:grpSpPr>
          <p:pic>
            <p:nvPicPr>
              <p:cNvPr id="31761" name="Picture 5" descr="hxx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8" y="2304"/>
                <a:ext cx="1392" cy="1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1762" name="Group 6"/>
              <p:cNvGrpSpPr/>
              <p:nvPr/>
            </p:nvGrpSpPr>
            <p:grpSpPr>
              <a:xfrm>
                <a:off x="912" y="384"/>
                <a:ext cx="1104" cy="1248"/>
                <a:chOff x="768" y="720"/>
                <a:chExt cx="1920" cy="2448"/>
              </a:xfrm>
            </p:grpSpPr>
            <p:pic>
              <p:nvPicPr>
                <p:cNvPr id="31763" name="Picture 7" descr="hxx6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68" y="720"/>
                  <a:ext cx="1920" cy="2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1764" name="Picture 8" descr="hxx5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79" y="2193"/>
                  <a:ext cx="775" cy="9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grpSp>
          <p:nvGrpSpPr>
            <p:cNvPr id="31758" name="Group 9"/>
            <p:cNvGrpSpPr/>
            <p:nvPr/>
          </p:nvGrpSpPr>
          <p:grpSpPr>
            <a:xfrm>
              <a:off x="3408" y="384"/>
              <a:ext cx="1392" cy="3168"/>
              <a:chOff x="3408" y="384"/>
              <a:chExt cx="1392" cy="3168"/>
            </a:xfrm>
          </p:grpSpPr>
          <p:pic>
            <p:nvPicPr>
              <p:cNvPr id="31759" name="Picture 10" descr="hxx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04" y="384"/>
                <a:ext cx="1104" cy="1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760" name="Picture 11" descr="hxx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08" y="2304"/>
                <a:ext cx="1392" cy="1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6" name="Group 12"/>
          <p:cNvGrpSpPr/>
          <p:nvPr/>
        </p:nvGrpSpPr>
        <p:grpSpPr>
          <a:xfrm>
            <a:off x="5076825" y="792163"/>
            <a:ext cx="1733550" cy="4476750"/>
            <a:chOff x="2238" y="499"/>
            <a:chExt cx="1092" cy="2820"/>
          </a:xfrm>
        </p:grpSpPr>
        <p:sp>
          <p:nvSpPr>
            <p:cNvPr id="31753" name="Text Box 13"/>
            <p:cNvSpPr txBox="1"/>
            <p:nvPr/>
          </p:nvSpPr>
          <p:spPr>
            <a:xfrm>
              <a:off x="2238" y="499"/>
              <a:ext cx="949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FF3399"/>
                  </a:solidFill>
                  <a:latin typeface="Times New Roman" panose="02020603050405020304" pitchFamily="18" charset="0"/>
                  <a:ea typeface="幼圆" pitchFamily="49" charset="-122"/>
                </a:rPr>
                <a:t>生气勃勃热情开朗勇敢善良</a:t>
              </a:r>
              <a:endParaRPr lang="zh-CN" altLang="en-US" sz="2000" dirty="0">
                <a:solidFill>
                  <a:srgbClr val="FF3399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31754" name="Text Box 14"/>
            <p:cNvSpPr txBox="1"/>
            <p:nvPr/>
          </p:nvSpPr>
          <p:spPr>
            <a:xfrm>
              <a:off x="2304" y="2738"/>
              <a:ext cx="960" cy="58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dirty="0">
                  <a:latin typeface="宋体" panose="02010600030101010101" pitchFamily="2" charset="-122"/>
                  <a:ea typeface="黑体" panose="02010609060101010101" pitchFamily="49" charset="-122"/>
                </a:rPr>
                <a:t>苍老贫困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因循守旧麻木迟钝</a:t>
              </a:r>
              <a:endParaRPr lang="zh-CN" altLang="en-US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1755" name="Text Box 15"/>
            <p:cNvSpPr txBox="1"/>
            <p:nvPr/>
          </p:nvSpPr>
          <p:spPr>
            <a:xfrm>
              <a:off x="2337" y="1392"/>
              <a:ext cx="96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u="sng" dirty="0">
                  <a:solidFill>
                    <a:srgbClr val="FF3399"/>
                  </a:solidFill>
                  <a:latin typeface="Times New Roman" panose="02020603050405020304" pitchFamily="18" charset="0"/>
                  <a:ea typeface="幼圆" pitchFamily="49" charset="-122"/>
                </a:rPr>
                <a:t>小英雄</a:t>
              </a:r>
              <a:endParaRPr lang="zh-CN" altLang="en-US" b="1" dirty="0">
                <a:solidFill>
                  <a:srgbClr val="FF3399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31756" name="Text Box 16"/>
            <p:cNvSpPr txBox="1"/>
            <p:nvPr/>
          </p:nvSpPr>
          <p:spPr>
            <a:xfrm>
              <a:off x="2370" y="2241"/>
              <a:ext cx="96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u="sng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木偶人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Group 17"/>
          <p:cNvGrpSpPr/>
          <p:nvPr/>
        </p:nvGrpSpPr>
        <p:grpSpPr>
          <a:xfrm>
            <a:off x="1922463" y="2743200"/>
            <a:ext cx="8153400" cy="762000"/>
            <a:chOff x="251" y="1728"/>
            <a:chExt cx="5136" cy="480"/>
          </a:xfrm>
        </p:grpSpPr>
        <p:sp>
          <p:nvSpPr>
            <p:cNvPr id="31751" name="AutoShape 18"/>
            <p:cNvSpPr/>
            <p:nvPr/>
          </p:nvSpPr>
          <p:spPr>
            <a:xfrm>
              <a:off x="2640" y="1728"/>
              <a:ext cx="144" cy="480"/>
            </a:xfrm>
            <a:prstGeom prst="downArrow">
              <a:avLst>
                <a:gd name="adj1" fmla="val 50000"/>
                <a:gd name="adj2" fmla="val 83333"/>
              </a:avLst>
            </a:prstGeom>
            <a:solidFill>
              <a:srgbClr val="990033"/>
            </a:solidFill>
            <a:ln w="9525" cap="flat" cmpd="sng">
              <a:solidFill>
                <a:srgbClr val="9900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algn="ctr"/>
              <a:endParaRPr lang="zh-CN" altLang="zh-CN" dirty="0">
                <a:solidFill>
                  <a:srgbClr val="990033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752" name="Text Box 19"/>
            <p:cNvSpPr txBox="1"/>
            <p:nvPr/>
          </p:nvSpPr>
          <p:spPr>
            <a:xfrm>
              <a:off x="251" y="1817"/>
              <a:ext cx="513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u="sng" dirty="0">
                  <a:solidFill>
                    <a:srgbClr val="990033"/>
                  </a:solidFill>
                  <a:latin typeface="Times New Roman" panose="02020603050405020304" pitchFamily="18" charset="0"/>
                </a:rPr>
                <a:t>多子饥荒苛税兵匪官绅</a:t>
              </a:r>
              <a:r>
                <a:rPr lang="zh-CN" altLang="en-US" b="1" dirty="0">
                  <a:solidFill>
                    <a:srgbClr val="990033"/>
                  </a:solidFill>
                  <a:latin typeface="Times New Roman" panose="02020603050405020304" pitchFamily="18" charset="0"/>
                </a:rPr>
                <a:t>                      </a:t>
              </a:r>
              <a:r>
                <a:rPr lang="zh-CN" altLang="en-US" b="1" u="sng" dirty="0">
                  <a:solidFill>
                    <a:srgbClr val="990033"/>
                  </a:solidFill>
                  <a:latin typeface="Times New Roman" panose="02020603050405020304" pitchFamily="18" charset="0"/>
                </a:rPr>
                <a:t>封建礼教封建等级观念</a:t>
              </a:r>
              <a:r>
                <a:rPr lang="zh-CN" altLang="en-US" b="1" dirty="0">
                  <a:solidFill>
                    <a:srgbClr val="990033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b="1" dirty="0">
                <a:solidFill>
                  <a:srgbClr val="990033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1750" name="Text Box 20"/>
          <p:cNvSpPr txBox="1"/>
          <p:nvPr/>
        </p:nvSpPr>
        <p:spPr>
          <a:xfrm>
            <a:off x="1524000" y="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对比及作用</a:t>
            </a:r>
            <a:endParaRPr lang="zh-CN" altLang="en-US" sz="3200" b="1" u="sng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1981200" y="1295400"/>
            <a:ext cx="83058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从少年闰土到中年闰土，哪些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变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了？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2771" name="WordArt 3"/>
          <p:cNvSpPr>
            <a:spLocks noTextEdit="1"/>
          </p:cNvSpPr>
          <p:nvPr/>
        </p:nvSpPr>
        <p:spPr>
          <a:xfrm>
            <a:off x="1905000" y="228600"/>
            <a:ext cx="2895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讨论人物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2" name="WordArt 4"/>
          <p:cNvSpPr>
            <a:spLocks noTextEdit="1"/>
          </p:cNvSpPr>
          <p:nvPr/>
        </p:nvSpPr>
        <p:spPr>
          <a:xfrm>
            <a:off x="5257800" y="228600"/>
            <a:ext cx="2209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9933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闰土</a:t>
            </a:r>
            <a:endParaRPr lang="zh-CN" altLang="en-US" sz="3600" spc="-360">
              <a:ln w="12700" cap="flat" cmpd="sng">
                <a:solidFill>
                  <a:srgbClr val="993366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57" name="Text Box 5"/>
          <p:cNvSpPr txBox="1"/>
          <p:nvPr/>
        </p:nvSpPr>
        <p:spPr>
          <a:xfrm>
            <a:off x="1676400" y="2590800"/>
            <a:ext cx="3124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外貌变了</a:t>
            </a:r>
            <a:endParaRPr lang="zh-CN" altLang="en-US" sz="4800" dirty="0">
              <a:solidFill>
                <a:srgbClr val="8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4758" name="Text Box 6"/>
          <p:cNvSpPr txBox="1"/>
          <p:nvPr/>
        </p:nvSpPr>
        <p:spPr>
          <a:xfrm>
            <a:off x="1676400" y="3886200"/>
            <a:ext cx="3124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思想变了</a:t>
            </a:r>
            <a:endParaRPr lang="zh-CN" altLang="en-US" sz="4800" dirty="0">
              <a:solidFill>
                <a:srgbClr val="8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4759" name="Text Box 7"/>
          <p:cNvSpPr txBox="1"/>
          <p:nvPr/>
        </p:nvSpPr>
        <p:spPr>
          <a:xfrm>
            <a:off x="1676400" y="5348288"/>
            <a:ext cx="3124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关系变了</a:t>
            </a:r>
            <a:endParaRPr lang="zh-CN" altLang="en-US" sz="4800" dirty="0">
              <a:solidFill>
                <a:srgbClr val="8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4760" name="Text Box 8"/>
          <p:cNvSpPr txBox="1"/>
          <p:nvPr/>
        </p:nvSpPr>
        <p:spPr>
          <a:xfrm>
            <a:off x="3962400" y="2514600"/>
            <a:ext cx="5791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从一个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活泼富有生命力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的人变成一个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苍老木呐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的人。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1" name="Text Box 9"/>
          <p:cNvSpPr txBox="1"/>
          <p:nvPr/>
        </p:nvSpPr>
        <p:spPr>
          <a:xfrm>
            <a:off x="3962400" y="3886200"/>
            <a:ext cx="5791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从一个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聪明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见多识广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的人变成一个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迷信、麻木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的人。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2" name="Text Box 10"/>
          <p:cNvSpPr txBox="1"/>
          <p:nvPr/>
        </p:nvSpPr>
        <p:spPr>
          <a:xfrm>
            <a:off x="4038600" y="5181600"/>
            <a:ext cx="5791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从一个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少年时期的好友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的人变成一个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有主仆隔阂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的人。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9" name="WordArt 11"/>
          <p:cNvSpPr>
            <a:spLocks noTextEdit="1"/>
          </p:cNvSpPr>
          <p:nvPr/>
        </p:nvSpPr>
        <p:spPr>
          <a:xfrm rot="5400000">
            <a:off x="8991600" y="3962400"/>
            <a:ext cx="198120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4758" grpId="0"/>
      <p:bldP spid="74759" grpId="0"/>
      <p:bldP spid="74760" grpId="0"/>
      <p:bldP spid="74761" grpId="0"/>
      <p:bldP spid="7476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3794" name="WordArt 2"/>
          <p:cNvSpPr>
            <a:spLocks noTextEdit="1"/>
          </p:cNvSpPr>
          <p:nvPr/>
        </p:nvSpPr>
        <p:spPr>
          <a:xfrm>
            <a:off x="2057400" y="1752600"/>
            <a:ext cx="8077200" cy="1219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660033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为什么闰土会有如此大的变化？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solidFill>
                <a:srgbClr val="660033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WordArt 3"/>
          <p:cNvSpPr>
            <a:spLocks noTextEdit="1"/>
          </p:cNvSpPr>
          <p:nvPr/>
        </p:nvSpPr>
        <p:spPr>
          <a:xfrm>
            <a:off x="1981200" y="304800"/>
            <a:ext cx="4648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特定环境中的人物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780" name="Text Box 4"/>
          <p:cNvSpPr txBox="1"/>
          <p:nvPr/>
        </p:nvSpPr>
        <p:spPr>
          <a:xfrm>
            <a:off x="1600200" y="3276600"/>
            <a:ext cx="4800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自然环境</a:t>
            </a:r>
            <a:endParaRPr lang="zh-CN" altLang="en-US" sz="4800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5781" name="Text Box 5"/>
          <p:cNvSpPr txBox="1"/>
          <p:nvPr/>
        </p:nvSpPr>
        <p:spPr>
          <a:xfrm>
            <a:off x="1600200" y="4648200"/>
            <a:ext cx="4800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社会环境</a:t>
            </a:r>
            <a:endParaRPr lang="zh-CN" altLang="en-US" sz="4800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5782" name="Text Box 6"/>
          <p:cNvSpPr txBox="1"/>
          <p:nvPr/>
        </p:nvSpPr>
        <p:spPr>
          <a:xfrm>
            <a:off x="4648200" y="3276600"/>
            <a:ext cx="5791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天灾：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收成坏、饥荒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endParaRPr lang="en-US" altLang="zh-CN" sz="32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3" name="Text Box 7"/>
          <p:cNvSpPr txBox="1"/>
          <p:nvPr/>
        </p:nvSpPr>
        <p:spPr>
          <a:xfrm>
            <a:off x="4572000" y="4800600"/>
            <a:ext cx="579120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人祸：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不太平，什么地方都</a:t>
            </a:r>
            <a:endParaRPr lang="zh-CN" altLang="en-US" sz="32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要钱，苛税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endParaRPr lang="en-US" altLang="zh-CN" sz="32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75781" grpId="0"/>
      <p:bldP spid="75782" grpId="0"/>
      <p:bldP spid="7578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1828800" y="593725"/>
            <a:ext cx="8839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我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对闰土的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感受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经历了怎样的变化？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8067" name="Text Box 3"/>
          <p:cNvSpPr txBox="1"/>
          <p:nvPr/>
        </p:nvSpPr>
        <p:spPr>
          <a:xfrm>
            <a:off x="1905000" y="1295400"/>
            <a:ext cx="84582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思念    兴奋、不知道怎么说才好    寒噤    </a:t>
            </a:r>
            <a:r>
              <a:rPr lang="zh-CN" altLang="en-US" sz="4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可悲</a:t>
            </a:r>
            <a:endParaRPr lang="zh-CN" altLang="en-US" sz="4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8068" name="Line 4"/>
          <p:cNvSpPr/>
          <p:nvPr/>
        </p:nvSpPr>
        <p:spPr>
          <a:xfrm>
            <a:off x="3352800" y="1752600"/>
            <a:ext cx="838200" cy="0"/>
          </a:xfrm>
          <a:prstGeom prst="line">
            <a:avLst/>
          </a:prstGeom>
          <a:ln w="444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69" name="Line 5"/>
          <p:cNvSpPr/>
          <p:nvPr/>
        </p:nvSpPr>
        <p:spPr>
          <a:xfrm>
            <a:off x="2743200" y="2438400"/>
            <a:ext cx="838200" cy="0"/>
          </a:xfrm>
          <a:prstGeom prst="line">
            <a:avLst/>
          </a:prstGeom>
          <a:ln w="444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70" name="Line 6"/>
          <p:cNvSpPr/>
          <p:nvPr/>
        </p:nvSpPr>
        <p:spPr>
          <a:xfrm>
            <a:off x="5029200" y="2438400"/>
            <a:ext cx="838200" cy="0"/>
          </a:xfrm>
          <a:prstGeom prst="line">
            <a:avLst/>
          </a:prstGeom>
          <a:ln w="444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71" name="Text Box 7"/>
          <p:cNvSpPr txBox="1"/>
          <p:nvPr/>
        </p:nvSpPr>
        <p:spPr>
          <a:xfrm>
            <a:off x="2057400" y="3048000"/>
            <a:ext cx="7239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我</a:t>
            </a:r>
            <a:r>
              <a:rPr lang="zh-CN" altLang="en-US" sz="4400" dirty="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为什么会觉得可悲？</a:t>
            </a:r>
            <a:endParaRPr lang="zh-CN" altLang="en-US" sz="4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8072" name="Text Box 8">
            <a:hlinkClick r:id="rId1" action="ppaction://hlinksldjump"/>
          </p:cNvPr>
          <p:cNvSpPr txBox="1"/>
          <p:nvPr/>
        </p:nvSpPr>
        <p:spPr>
          <a:xfrm>
            <a:off x="1828800" y="3810000"/>
            <a:ext cx="84582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、童年的好友称自己</a:t>
            </a: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老爷</a:t>
            </a: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，彼此间产生的厚重的隔阂；</a:t>
            </a:r>
            <a:r>
              <a:rPr lang="en-US" altLang="zh-CN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、闰土对自己的悲惨处境麻木不仁，同时也无法改变，只能求助于神灵；</a:t>
            </a:r>
            <a:r>
              <a:rPr lang="en-US" altLang="zh-CN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36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、为辛亥革命后以闰土为代表的无助的农民感到可悲。</a:t>
            </a:r>
            <a:endParaRPr lang="zh-CN" altLang="en-US" sz="36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  <p:bldP spid="88071" grpId="0"/>
      <p:bldP spid="8807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5842" name="WordArt 2"/>
          <p:cNvSpPr>
            <a:spLocks noTextEdit="1"/>
          </p:cNvSpPr>
          <p:nvPr/>
        </p:nvSpPr>
        <p:spPr>
          <a:xfrm>
            <a:off x="1981200" y="304800"/>
            <a:ext cx="2895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读懂人物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1676400" y="1692275"/>
            <a:ext cx="88392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跳读全文，找出杨二嫂的相关语句，说说杨二嫂是一个怎样的人？</a:t>
            </a:r>
            <a:endParaRPr lang="zh-CN" altLang="en-US" sz="4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1676400" y="3886200"/>
            <a:ext cx="87630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从文中</a:t>
            </a:r>
            <a:r>
              <a:rPr lang="en-US" altLang="zh-CN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________</a:t>
            </a:r>
            <a:r>
              <a:rPr lang="zh-CN" altLang="en-US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的描述中，可以看出杨二嫂是一个</a:t>
            </a:r>
            <a:r>
              <a:rPr lang="en-US" altLang="zh-CN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_________</a:t>
            </a:r>
            <a:r>
              <a:rPr lang="zh-CN" altLang="en-US" sz="4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的人。</a:t>
            </a:r>
            <a:endParaRPr lang="zh-CN" altLang="en-US" sz="4400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5845" name="WordArt 5"/>
          <p:cNvSpPr>
            <a:spLocks noTextEdit="1"/>
          </p:cNvSpPr>
          <p:nvPr/>
        </p:nvSpPr>
        <p:spPr>
          <a:xfrm>
            <a:off x="5334000" y="381000"/>
            <a:ext cx="2209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9933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杨二嫂</a:t>
            </a:r>
            <a:endParaRPr lang="zh-CN" altLang="en-US" sz="3600" spc="-360">
              <a:ln w="12700" cap="flat" cmpd="sng">
                <a:solidFill>
                  <a:srgbClr val="993366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1828800" y="685800"/>
            <a:ext cx="8534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杨二嫂是一个</a:t>
            </a:r>
            <a:r>
              <a:rPr lang="zh-CN" altLang="en-US" sz="40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尖酸刻薄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40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泼辣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40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自私自利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40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势利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的人。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7827" name="Text Box 3"/>
          <p:cNvSpPr txBox="1"/>
          <p:nvPr/>
        </p:nvSpPr>
        <p:spPr>
          <a:xfrm>
            <a:off x="2819400" y="2057400"/>
            <a:ext cx="6705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杨二嫂有没有</a:t>
            </a:r>
            <a:r>
              <a:rPr lang="zh-CN" altLang="en-US" sz="5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变</a:t>
            </a:r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？</a:t>
            </a:r>
            <a:endParaRPr lang="zh-CN" altLang="en-US" sz="4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7828" name="Text Box 4"/>
          <p:cNvSpPr txBox="1"/>
          <p:nvPr/>
        </p:nvSpPr>
        <p:spPr>
          <a:xfrm>
            <a:off x="1676400" y="3138488"/>
            <a:ext cx="3124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外貌变了</a:t>
            </a:r>
            <a:endParaRPr lang="zh-CN" altLang="en-US" sz="4800" dirty="0">
              <a:solidFill>
                <a:srgbClr val="8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7829" name="Text Box 5"/>
          <p:cNvSpPr txBox="1"/>
          <p:nvPr/>
        </p:nvSpPr>
        <p:spPr>
          <a:xfrm>
            <a:off x="1676400" y="4433888"/>
            <a:ext cx="3124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处境变了</a:t>
            </a:r>
            <a:endParaRPr lang="zh-CN" altLang="en-US" sz="4800" dirty="0">
              <a:solidFill>
                <a:srgbClr val="8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7830" name="Text Box 6"/>
          <p:cNvSpPr txBox="1"/>
          <p:nvPr/>
        </p:nvSpPr>
        <p:spPr>
          <a:xfrm>
            <a:off x="3962400" y="3048000"/>
            <a:ext cx="5791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从一个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年轻美貌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的人变成一个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瘦骨嶙峋、苍老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的人。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831" name="Text Box 7"/>
          <p:cNvSpPr txBox="1"/>
          <p:nvPr/>
        </p:nvSpPr>
        <p:spPr>
          <a:xfrm>
            <a:off x="3962400" y="4419600"/>
            <a:ext cx="5791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从一个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生意兴隆的工商业者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变成一个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自私、势利的小市民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2" name="WordArt 8"/>
          <p:cNvSpPr>
            <a:spLocks noTextEdit="1"/>
          </p:cNvSpPr>
          <p:nvPr/>
        </p:nvSpPr>
        <p:spPr>
          <a:xfrm rot="5400000">
            <a:off x="8991600" y="3962400"/>
            <a:ext cx="198120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  <p:bldP spid="77829" grpId="0"/>
      <p:bldP spid="77830" grpId="0"/>
      <p:bldP spid="778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2" descr="SKYSC_33"/>
          <p:cNvPicPr>
            <a:picLocks noChangeAspect="1"/>
          </p:cNvPicPr>
          <p:nvPr/>
        </p:nvPicPr>
        <p:blipFill>
          <a:blip r:embed="rId1">
            <a:clrChange>
              <a:clrFrom>
                <a:srgbClr val="BFA978"/>
              </a:clrFrom>
              <a:clrTo>
                <a:srgbClr val="BFA978">
                  <a:alpha val="0"/>
                </a:srgbClr>
              </a:clrTo>
            </a:clrChange>
            <a:lum bright="70001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3"/>
          <p:cNvSpPr txBox="1"/>
          <p:nvPr/>
        </p:nvSpPr>
        <p:spPr>
          <a:xfrm>
            <a:off x="5176838" y="87313"/>
            <a:ext cx="22050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（五）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7044" name="Text Box 4"/>
          <p:cNvSpPr txBox="1"/>
          <p:nvPr/>
        </p:nvSpPr>
        <p:spPr>
          <a:xfrm>
            <a:off x="3338513" y="5029200"/>
            <a:ext cx="17526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  <a:ea typeface="幼圆" pitchFamily="49" charset="-122"/>
              </a:rPr>
              <a:t>端庄文静</a:t>
            </a:r>
            <a:r>
              <a:rPr lang="zh-CN" altLang="en-US" sz="2800" b="1" u="sng" dirty="0">
                <a:solidFill>
                  <a:srgbClr val="FF3399"/>
                </a:solidFill>
                <a:latin typeface="Times New Roman" panose="02020603050405020304" pitchFamily="18" charset="0"/>
                <a:ea typeface="幼圆" pitchFamily="49" charset="-122"/>
              </a:rPr>
              <a:t>豆腐西施</a:t>
            </a:r>
            <a:endParaRPr lang="zh-CN" altLang="en-US" sz="2800" b="1" dirty="0">
              <a:solidFill>
                <a:srgbClr val="FF3399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87045" name="Rectangle 5"/>
          <p:cNvSpPr/>
          <p:nvPr/>
        </p:nvSpPr>
        <p:spPr>
          <a:xfrm>
            <a:off x="7354888" y="4953000"/>
            <a:ext cx="1752600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泼辣刻薄自私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圆规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2743200" y="914400"/>
            <a:ext cx="6153150" cy="3733800"/>
            <a:chOff x="768" y="576"/>
            <a:chExt cx="3876" cy="2352"/>
          </a:xfrm>
        </p:grpSpPr>
        <p:pic>
          <p:nvPicPr>
            <p:cNvPr id="37897" name="Picture 7" descr="hxx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8" y="720"/>
              <a:ext cx="1916" cy="20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8" name="Picture 8" descr="hxx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32" y="576"/>
              <a:ext cx="912" cy="235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7895" name="Text Box 9"/>
          <p:cNvSpPr txBox="1"/>
          <p:nvPr/>
        </p:nvSpPr>
        <p:spPr>
          <a:xfrm>
            <a:off x="1524000" y="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对比及作用</a:t>
            </a:r>
            <a:endParaRPr lang="zh-CN" altLang="en-US" sz="3200" b="1" u="sng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50" name="Text Box 10"/>
          <p:cNvSpPr txBox="1"/>
          <p:nvPr/>
        </p:nvSpPr>
        <p:spPr>
          <a:xfrm>
            <a:off x="1905000" y="6096000"/>
            <a:ext cx="8610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社会挤压、扭曲</a:t>
            </a:r>
            <a:r>
              <a:rPr lang="zh-CN" altLang="en-US" dirty="0">
                <a:solidFill>
                  <a:srgbClr val="990033"/>
                </a:solidFill>
                <a:latin typeface="Times New Roman" panose="02020603050405020304" pitchFamily="18" charset="0"/>
              </a:rPr>
              <a:t>              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可笑、可气、可恨、可怜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870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5" grpId="0"/>
      <p:bldP spid="8705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8914" name="WordArt 2"/>
          <p:cNvSpPr>
            <a:spLocks noTextEdit="1"/>
          </p:cNvSpPr>
          <p:nvPr/>
        </p:nvSpPr>
        <p:spPr>
          <a:xfrm>
            <a:off x="2057400" y="1752600"/>
            <a:ext cx="8077200" cy="1219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660033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为什么杨二嫂会有如此大的变化？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solidFill>
                <a:srgbClr val="660033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5" name="WordArt 3"/>
          <p:cNvSpPr>
            <a:spLocks noTextEdit="1"/>
          </p:cNvSpPr>
          <p:nvPr/>
        </p:nvSpPr>
        <p:spPr>
          <a:xfrm>
            <a:off x="1981200" y="304800"/>
            <a:ext cx="4648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特定环境中的人物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8852" name="Text Box 4">
            <a:hlinkClick r:id="rId1" action="ppaction://hlinksldjump"/>
          </p:cNvPr>
          <p:cNvSpPr txBox="1"/>
          <p:nvPr/>
        </p:nvSpPr>
        <p:spPr>
          <a:xfrm>
            <a:off x="1828800" y="3200400"/>
            <a:ext cx="4800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社会环境</a:t>
            </a:r>
            <a:endParaRPr lang="zh-CN" altLang="en-US" sz="4800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8853" name="Text Box 5">
            <a:hlinkClick r:id="rId1" action="ppaction://hlinksldjump"/>
          </p:cNvPr>
          <p:cNvSpPr txBox="1"/>
          <p:nvPr/>
        </p:nvSpPr>
        <p:spPr>
          <a:xfrm>
            <a:off x="4495800" y="3216275"/>
            <a:ext cx="57912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人祸：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不太平、什么地方都</a:t>
            </a:r>
            <a:endParaRPr lang="zh-CN" altLang="en-US" sz="32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要钱、苛税、兵匪官</a:t>
            </a:r>
            <a:endParaRPr lang="zh-CN" altLang="en-US" sz="32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绅横行。</a:t>
            </a:r>
            <a:endParaRPr lang="zh-CN" altLang="en-US" sz="32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885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 descr="SKYSC_33"/>
          <p:cNvPicPr>
            <a:picLocks noChangeAspect="1"/>
          </p:cNvPicPr>
          <p:nvPr/>
        </p:nvPicPr>
        <p:blipFill>
          <a:blip r:embed="rId1">
            <a:clrChange>
              <a:clrFrom>
                <a:srgbClr val="BFA978"/>
              </a:clrFrom>
              <a:clrTo>
                <a:srgbClr val="BFA978">
                  <a:alpha val="0"/>
                </a:srgbClr>
              </a:clrTo>
            </a:clrChange>
            <a:lum bright="70001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Text Box 3"/>
          <p:cNvSpPr txBox="1"/>
          <p:nvPr/>
        </p:nvSpPr>
        <p:spPr>
          <a:xfrm>
            <a:off x="5176838" y="87313"/>
            <a:ext cx="22050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（六）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6020" name="Text Box 4"/>
          <p:cNvSpPr txBox="1"/>
          <p:nvPr/>
        </p:nvSpPr>
        <p:spPr>
          <a:xfrm>
            <a:off x="3429000" y="4343400"/>
            <a:ext cx="1676400" cy="13836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闰土：淳朴善良的</a:t>
            </a:r>
            <a:r>
              <a:rPr lang="zh-CN" altLang="zh-CN" sz="28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贫苦农民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7239000" y="4419600"/>
            <a:ext cx="1828800" cy="13836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杨二嫂：刻薄自私的</a:t>
            </a:r>
            <a:r>
              <a:rPr lang="zh-CN" altLang="en-US" sz="28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小市民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22" name="Text Box 6"/>
          <p:cNvSpPr txBox="1"/>
          <p:nvPr/>
        </p:nvSpPr>
        <p:spPr>
          <a:xfrm>
            <a:off x="2819400" y="5791200"/>
            <a:ext cx="6324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农村经济衰败的普遍性和严重性</a:t>
            </a:r>
            <a:endParaRPr lang="zh-CN" altLang="en-US" sz="3200" b="1" u="sng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2743200" y="762000"/>
            <a:ext cx="5978525" cy="3652838"/>
            <a:chOff x="768" y="528"/>
            <a:chExt cx="3766" cy="2301"/>
          </a:xfrm>
        </p:grpSpPr>
        <p:pic>
          <p:nvPicPr>
            <p:cNvPr id="39945" name="Picture 8" descr="hxx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8" y="720"/>
              <a:ext cx="1920" cy="20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9946" name="Picture 9" descr="hxx2"/>
            <p:cNvPicPr>
              <a:picLocks noChangeAspect="1"/>
            </p:cNvPicPr>
            <p:nvPr/>
          </p:nvPicPr>
          <p:blipFill>
            <a:blip r:embed="rId3"/>
            <a:srcRect t="2168"/>
            <a:stretch>
              <a:fillRect/>
            </a:stretch>
          </p:blipFill>
          <p:spPr>
            <a:xfrm>
              <a:off x="3622" y="528"/>
              <a:ext cx="912" cy="230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9944" name="Text Box 10"/>
          <p:cNvSpPr txBox="1"/>
          <p:nvPr/>
        </p:nvSpPr>
        <p:spPr>
          <a:xfrm>
            <a:off x="1524000" y="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对比及作用</a:t>
            </a:r>
            <a:endParaRPr lang="zh-CN" altLang="en-US" sz="3200" b="1" u="sng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/>
      <p:bldP spid="860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WordArt 2"/>
          <p:cNvSpPr>
            <a:spLocks noTextEdit="1"/>
          </p:cNvSpPr>
          <p:nvPr/>
        </p:nvSpPr>
        <p:spPr>
          <a:xfrm>
            <a:off x="1981200" y="304800"/>
            <a:ext cx="4114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读懂小说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1676400" y="1371600"/>
            <a:ext cx="88392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作者为什么要写闰土与杨二嫂，用意何在？</a:t>
            </a:r>
            <a:endParaRPr lang="zh-CN" altLang="en-US" sz="4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4996" name="Text Box 4"/>
          <p:cNvSpPr txBox="1"/>
          <p:nvPr/>
        </p:nvSpPr>
        <p:spPr>
          <a:xfrm>
            <a:off x="1676400" y="2971800"/>
            <a:ext cx="8763000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闰土代表辛亥革命以后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破产的农民阶级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，杨二嫂则代表了辛亥革命后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濒临破产的城市工商业者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，作者写这两个具有典型意义的人，旨在指出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辛亥革命没有完成改变社会现实的使命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，反而加重的人民的苦难，所以作者很失望但在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失望之中强烈的希望实现社会变革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。于是就有了小说最后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1032"/>
          <p:cNvSpPr txBox="1"/>
          <p:nvPr/>
        </p:nvSpPr>
        <p:spPr>
          <a:xfrm>
            <a:off x="3733800" y="76200"/>
            <a:ext cx="5257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人物、环境、情节</a:t>
            </a:r>
            <a:endParaRPr lang="zh-CN" altLang="en-US" sz="36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5" name="Text Box 1033"/>
          <p:cNvSpPr txBox="1"/>
          <p:nvPr/>
        </p:nvSpPr>
        <p:spPr>
          <a:xfrm>
            <a:off x="1676400" y="762000"/>
            <a:ext cx="86868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）小说中的人物大多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来自于作者的虚构，</a:t>
            </a:r>
            <a:r>
              <a:rPr lang="zh-CN" altLang="en-US" sz="2800" b="1" dirty="0">
                <a:latin typeface="Times New Roman" panose="02020603050405020304" pitchFamily="18" charset="0"/>
              </a:rPr>
              <a:t>这种虚构又往往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借助一个或多个现实生活中的人物原型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4826" name="Text Box 1034"/>
          <p:cNvSpPr txBox="1"/>
          <p:nvPr/>
        </p:nvSpPr>
        <p:spPr>
          <a:xfrm>
            <a:off x="1905000" y="1676400"/>
            <a:ext cx="8382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塑造人物的方法：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肖像描写、心理描写、行动描写、语言描写、环境描写</a:t>
            </a:r>
            <a:r>
              <a:rPr lang="zh-CN" altLang="en-US" sz="2800" b="1" dirty="0">
                <a:latin typeface="Times New Roman" panose="02020603050405020304" pitchFamily="18" charset="0"/>
              </a:rPr>
              <a:t>以及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正面描写（又叫直接描写）和侧面描写（又叫间接描写）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7" name="Text Box 1035"/>
          <p:cNvSpPr txBox="1"/>
          <p:nvPr/>
        </p:nvSpPr>
        <p:spPr>
          <a:xfrm>
            <a:off x="1676400" y="3321050"/>
            <a:ext cx="8763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）小说的故事情节起着展示人物性格，表现作品主题的作用。一般分为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开端、发展、高潮、结局</a:t>
            </a:r>
            <a:r>
              <a:rPr lang="zh-CN" altLang="en-US" sz="2800" b="1" dirty="0">
                <a:latin typeface="Times New Roman" panose="02020603050405020304" pitchFamily="18" charset="0"/>
              </a:rPr>
              <a:t>四部分。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4828" name="Text Box 1036"/>
          <p:cNvSpPr txBox="1"/>
          <p:nvPr/>
        </p:nvSpPr>
        <p:spPr>
          <a:xfrm>
            <a:off x="1676400" y="4586288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）小说中的环境描写，包括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社会环境</a:t>
            </a:r>
            <a:r>
              <a:rPr lang="zh-CN" altLang="en-US" sz="2800" b="1" dirty="0">
                <a:latin typeface="Times New Roman" panose="02020603050405020304" pitchFamily="18" charset="0"/>
              </a:rPr>
              <a:t>和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自然环境。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9" name="Text Box 1037"/>
          <p:cNvSpPr txBox="1"/>
          <p:nvPr/>
        </p:nvSpPr>
        <p:spPr>
          <a:xfrm>
            <a:off x="1916113" y="5607050"/>
            <a:ext cx="8523287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自然环境：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人物活动的时间、地点、景物、气候以及场景，用来表现人物的思想感情，烘托气氛等。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30" name="Text Box 1038"/>
          <p:cNvSpPr txBox="1"/>
          <p:nvPr/>
        </p:nvSpPr>
        <p:spPr>
          <a:xfrm>
            <a:off x="2590800" y="5119688"/>
            <a:ext cx="5516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</a:rPr>
              <a:t>社会环境：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交代作品的时代背景。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/>
      <p:bldP spid="34826" grpId="0"/>
      <p:bldP spid="34827" grpId="0"/>
      <p:bldP spid="34828" grpId="0"/>
      <p:bldP spid="34829" grpId="0"/>
      <p:bldP spid="348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 descr="SKYSC_33"/>
          <p:cNvPicPr>
            <a:picLocks noChangeAspect="1"/>
          </p:cNvPicPr>
          <p:nvPr/>
        </p:nvPicPr>
        <p:blipFill>
          <a:blip r:embed="rId1">
            <a:clrChange>
              <a:clrFrom>
                <a:srgbClr val="BFA978"/>
              </a:clrFrom>
              <a:clrTo>
                <a:srgbClr val="BFA978">
                  <a:alpha val="0"/>
                </a:srgbClr>
              </a:clrTo>
            </a:clrChange>
            <a:lum bright="70001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3"/>
          <p:cNvGrpSpPr/>
          <p:nvPr/>
        </p:nvGrpSpPr>
        <p:grpSpPr>
          <a:xfrm>
            <a:off x="1628775" y="736600"/>
            <a:ext cx="8878888" cy="5207000"/>
            <a:chOff x="66" y="464"/>
            <a:chExt cx="5593" cy="3280"/>
          </a:xfrm>
        </p:grpSpPr>
        <p:grpSp>
          <p:nvGrpSpPr>
            <p:cNvPr id="42000" name="Group 22"/>
            <p:cNvGrpSpPr/>
            <p:nvPr/>
          </p:nvGrpSpPr>
          <p:grpSpPr>
            <a:xfrm>
              <a:off x="66" y="2548"/>
              <a:ext cx="5593" cy="1196"/>
              <a:chOff x="66" y="2548"/>
              <a:chExt cx="5593" cy="1196"/>
            </a:xfrm>
          </p:grpSpPr>
          <p:pic>
            <p:nvPicPr>
              <p:cNvPr id="42006" name="Picture 3" descr="hxx3"/>
              <p:cNvPicPr>
                <a:picLocks noChangeAspect="1"/>
              </p:cNvPicPr>
              <p:nvPr/>
            </p:nvPicPr>
            <p:blipFill>
              <a:blip r:embed="rId2">
                <a:lum contrast="-36000"/>
              </a:blip>
              <a:stretch>
                <a:fillRect/>
              </a:stretch>
            </p:blipFill>
            <p:spPr>
              <a:xfrm>
                <a:off x="66" y="2548"/>
                <a:ext cx="794" cy="119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2007" name="Picture 6" descr="hxx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32" y="2559"/>
                <a:ext cx="794" cy="118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2008" name="Picture 8" descr="hxx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91" y="2592"/>
                <a:ext cx="768" cy="11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2009" name="Picture 9" descr="hxx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97" y="2592"/>
                <a:ext cx="816" cy="115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2001" name="Group 21"/>
            <p:cNvGrpSpPr/>
            <p:nvPr/>
          </p:nvGrpSpPr>
          <p:grpSpPr>
            <a:xfrm>
              <a:off x="66" y="464"/>
              <a:ext cx="5575" cy="1200"/>
              <a:chOff x="66" y="464"/>
              <a:chExt cx="5575" cy="1200"/>
            </a:xfrm>
          </p:grpSpPr>
          <p:pic>
            <p:nvPicPr>
              <p:cNvPr id="42002" name="Picture 4" descr="hxx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" y="464"/>
                <a:ext cx="794" cy="1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2003" name="Picture 5" descr="hxx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39" y="480"/>
                <a:ext cx="794" cy="11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2004" name="Picture 7" descr="hxx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825" y="480"/>
                <a:ext cx="816" cy="11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2005" name="Picture 10" descr="hxx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212" y="480"/>
                <a:ext cx="816" cy="115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5" name="Group 24"/>
          <p:cNvGrpSpPr/>
          <p:nvPr/>
        </p:nvGrpSpPr>
        <p:grpSpPr>
          <a:xfrm>
            <a:off x="1676400" y="2743200"/>
            <a:ext cx="8721725" cy="368300"/>
            <a:chOff x="96" y="1728"/>
            <a:chExt cx="5494" cy="232"/>
          </a:xfrm>
        </p:grpSpPr>
        <p:sp>
          <p:nvSpPr>
            <p:cNvPr id="41996" name="Rectangle 11"/>
            <p:cNvSpPr/>
            <p:nvPr/>
          </p:nvSpPr>
          <p:spPr>
            <a:xfrm>
              <a:off x="4870" y="1728"/>
              <a:ext cx="720" cy="232"/>
            </a:xfrm>
            <a:prstGeom prst="rect">
              <a:avLst/>
            </a:prstGeom>
            <a:noFill/>
            <a:ln w="9525" cap="flat" cmpd="sng">
              <a:solidFill>
                <a:srgbClr val="FF33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1800" dirty="0">
                  <a:solidFill>
                    <a:srgbClr val="FF3399"/>
                  </a:solidFill>
                  <a:latin typeface="Times New Roman" panose="02020603050405020304" pitchFamily="18" charset="0"/>
                  <a:ea typeface="幼圆" pitchFamily="49" charset="-122"/>
                </a:rPr>
                <a:t>豆腐西施</a:t>
              </a:r>
              <a:endParaRPr lang="zh-CN" altLang="en-US" sz="1800" b="1" dirty="0">
                <a:solidFill>
                  <a:srgbClr val="FF3399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41997" name="Rectangle 13"/>
            <p:cNvSpPr/>
            <p:nvPr/>
          </p:nvSpPr>
          <p:spPr>
            <a:xfrm>
              <a:off x="1706" y="1728"/>
              <a:ext cx="624" cy="232"/>
            </a:xfrm>
            <a:prstGeom prst="rect">
              <a:avLst/>
            </a:prstGeom>
            <a:noFill/>
            <a:ln w="9525" cap="flat" cmpd="sng">
              <a:solidFill>
                <a:srgbClr val="FF33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1800" dirty="0">
                  <a:solidFill>
                    <a:srgbClr val="FF3399"/>
                  </a:solidFill>
                  <a:latin typeface="Times New Roman" panose="02020603050405020304" pitchFamily="18" charset="0"/>
                  <a:ea typeface="幼圆" pitchFamily="49" charset="-122"/>
                </a:rPr>
                <a:t>小 英雄</a:t>
              </a:r>
              <a:endParaRPr lang="zh-CN" altLang="en-US" sz="1800" b="1" dirty="0">
                <a:solidFill>
                  <a:srgbClr val="FF3399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41998" name="Rectangle 15"/>
            <p:cNvSpPr/>
            <p:nvPr/>
          </p:nvSpPr>
          <p:spPr>
            <a:xfrm>
              <a:off x="3260" y="1728"/>
              <a:ext cx="691" cy="232"/>
            </a:xfrm>
            <a:prstGeom prst="rect">
              <a:avLst/>
            </a:prstGeom>
            <a:noFill/>
            <a:ln w="9525" cap="flat" cmpd="sng">
              <a:solidFill>
                <a:srgbClr val="FF33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p>
              <a:r>
                <a:rPr lang="zh-CN" altLang="en-US" sz="1800" dirty="0">
                  <a:solidFill>
                    <a:srgbClr val="FF3399"/>
                  </a:solidFill>
                  <a:latin typeface="Times New Roman" panose="02020603050405020304" pitchFamily="18" charset="0"/>
                  <a:ea typeface="幼圆" pitchFamily="49" charset="-122"/>
                </a:rPr>
                <a:t>情同手足</a:t>
              </a:r>
              <a:endParaRPr lang="zh-CN" altLang="en-US" sz="1800" b="1" dirty="0">
                <a:solidFill>
                  <a:srgbClr val="FF3399"/>
                </a:solidFill>
                <a:latin typeface="Times New Roman" panose="02020603050405020304" pitchFamily="18" charset="0"/>
                <a:ea typeface="幼圆" pitchFamily="49" charset="-122"/>
              </a:endParaRPr>
            </a:p>
          </p:txBody>
        </p:sp>
        <p:sp>
          <p:nvSpPr>
            <p:cNvPr id="41999" name="Rectangle 17"/>
            <p:cNvSpPr/>
            <p:nvPr/>
          </p:nvSpPr>
          <p:spPr>
            <a:xfrm>
              <a:off x="96" y="1728"/>
              <a:ext cx="720" cy="232"/>
            </a:xfrm>
            <a:prstGeom prst="rect">
              <a:avLst/>
            </a:prstGeom>
            <a:noFill/>
            <a:ln w="9525" cap="flat" cmpd="sng">
              <a:solidFill>
                <a:srgbClr val="FF33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1800" dirty="0">
                  <a:solidFill>
                    <a:srgbClr val="FF3399"/>
                  </a:solidFill>
                  <a:latin typeface="AvantGarde Bk BT" pitchFamily="34" charset="0"/>
                  <a:ea typeface="幼圆" pitchFamily="49" charset="-122"/>
                </a:rPr>
                <a:t>神异图画</a:t>
              </a:r>
              <a:endParaRPr lang="zh-CN" altLang="en-US" sz="1800" b="1" dirty="0">
                <a:solidFill>
                  <a:srgbClr val="FF3399"/>
                </a:solidFill>
                <a:latin typeface="AvantGarde Bk BT" pitchFamily="34" charset="0"/>
                <a:ea typeface="幼圆" pitchFamily="49" charset="-122"/>
              </a:endParaRPr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1697038" y="3554413"/>
            <a:ext cx="8842375" cy="395288"/>
            <a:chOff x="109" y="2239"/>
            <a:chExt cx="5570" cy="249"/>
          </a:xfrm>
        </p:grpSpPr>
        <p:sp>
          <p:nvSpPr>
            <p:cNvPr id="41992" name="Rectangle 12"/>
            <p:cNvSpPr/>
            <p:nvPr/>
          </p:nvSpPr>
          <p:spPr>
            <a:xfrm>
              <a:off x="4959" y="2245"/>
              <a:ext cx="72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800" b="1" u="sng" dirty="0">
                  <a:latin typeface="黑体" panose="02010609060101010101" pitchFamily="49" charset="-122"/>
                  <a:ea typeface="黑体" panose="02010609060101010101" pitchFamily="49" charset="-122"/>
                </a:rPr>
                <a:t>圆   规</a:t>
              </a:r>
              <a:endParaRPr lang="zh-CN" altLang="en-US" sz="1800" b="1" u="sng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1993" name="Rectangle 14"/>
            <p:cNvSpPr/>
            <p:nvPr/>
          </p:nvSpPr>
          <p:spPr>
            <a:xfrm>
              <a:off x="1776" y="2241"/>
              <a:ext cx="129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800" b="1" u="sng" dirty="0">
                  <a:latin typeface="黑体" panose="02010609060101010101" pitchFamily="49" charset="-122"/>
                  <a:ea typeface="黑体" panose="02010609060101010101" pitchFamily="49" charset="-122"/>
                </a:rPr>
                <a:t>木偶人</a:t>
              </a:r>
              <a:endParaRPr lang="zh-CN" altLang="en-US" sz="1800" b="1" u="sng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1994" name="Rectangle 16"/>
            <p:cNvSpPr/>
            <p:nvPr/>
          </p:nvSpPr>
          <p:spPr>
            <a:xfrm>
              <a:off x="3193" y="2239"/>
              <a:ext cx="84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800" b="1" u="sng" dirty="0">
                  <a:latin typeface="黑体" panose="02010609060101010101" pitchFamily="49" charset="-122"/>
                  <a:ea typeface="黑体" panose="02010609060101010101" pitchFamily="49" charset="-122"/>
                </a:rPr>
                <a:t>厚  障  壁</a:t>
              </a:r>
              <a:endParaRPr lang="zh-CN" altLang="en-US" sz="1800" b="1" u="sng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1995" name="Rectangle 18"/>
            <p:cNvSpPr/>
            <p:nvPr/>
          </p:nvSpPr>
          <p:spPr>
            <a:xfrm>
              <a:off x="109" y="2256"/>
              <a:ext cx="694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sz="1800" b="1" u="sng" dirty="0">
                  <a:latin typeface="黑体" panose="02010609060101010101" pitchFamily="49" charset="-122"/>
                  <a:ea typeface="黑体" panose="02010609060101010101" pitchFamily="49" charset="-122"/>
                </a:rPr>
                <a:t>萧索荒村</a:t>
              </a:r>
              <a:endParaRPr lang="zh-CN" altLang="en-US" sz="1800" b="1" u="sng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523" name="Text Box 19"/>
          <p:cNvSpPr txBox="1"/>
          <p:nvPr/>
        </p:nvSpPr>
        <p:spPr>
          <a:xfrm>
            <a:off x="1524000" y="6019800"/>
            <a:ext cx="9296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8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辛亥革命的不彻底性造成的农村破产农民生活痛苦的现实</a:t>
            </a:r>
            <a:endParaRPr lang="zh-CN" altLang="en-US" sz="2800" b="1" u="sng" dirty="0">
              <a:solidFill>
                <a:srgbClr val="8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991" name="Text Box 20"/>
          <p:cNvSpPr txBox="1"/>
          <p:nvPr/>
        </p:nvSpPr>
        <p:spPr>
          <a:xfrm>
            <a:off x="1524000" y="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对比及作用</a:t>
            </a:r>
            <a:endParaRPr lang="zh-CN" altLang="en-US" sz="3200" b="1" u="sng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3"/>
          <p:cNvSpPr txBox="1"/>
          <p:nvPr/>
        </p:nvSpPr>
        <p:spPr>
          <a:xfrm>
            <a:off x="1828800" y="76200"/>
            <a:ext cx="52882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latin typeface="Times New Roman" panose="02020603050405020304" pitchFamily="18" charset="0"/>
                <a:ea typeface="华文中宋" pitchFamily="2" charset="-122"/>
              </a:rPr>
              <a:t>细读第三部分，思考：</a:t>
            </a:r>
            <a:endParaRPr lang="zh-CN" altLang="en-US" sz="4000" b="1" dirty="0">
              <a:solidFill>
                <a:srgbClr val="9900CC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3255" name="Text Box 7"/>
          <p:cNvSpPr txBox="1"/>
          <p:nvPr/>
        </p:nvSpPr>
        <p:spPr>
          <a:xfrm>
            <a:off x="2057400" y="838200"/>
            <a:ext cx="784860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400" b="1" dirty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400" b="1" dirty="0">
                <a:latin typeface="华文中宋" pitchFamily="2" charset="-122"/>
                <a:ea typeface="华文中宋" pitchFamily="2" charset="-122"/>
              </a:rPr>
              <a:t>、怎样理解</a:t>
            </a:r>
            <a:r>
              <a:rPr lang="zh-CN" altLang="en-US" sz="3400" b="1" dirty="0"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400" b="1" dirty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我只觉得我四面有看不见的高墙</a:t>
            </a:r>
            <a:r>
              <a:rPr lang="zh-CN" altLang="en-US" sz="3400" b="1" dirty="0"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400" b="1" dirty="0">
                <a:latin typeface="华文中宋" pitchFamily="2" charset="-122"/>
                <a:ea typeface="华文中宋" pitchFamily="2" charset="-122"/>
              </a:rPr>
              <a:t>这句话？</a:t>
            </a:r>
            <a:endParaRPr lang="zh-CN" altLang="en-US" sz="3400" b="1" dirty="0">
              <a:latin typeface="华文中宋" pitchFamily="2" charset="-122"/>
              <a:ea typeface="华文中宋" pitchFamily="2" charset="-122"/>
            </a:endParaRPr>
          </a:p>
          <a:p>
            <a:endParaRPr lang="zh-CN" altLang="en-US" sz="3400" b="1" dirty="0">
              <a:latin typeface="华文中宋" pitchFamily="2" charset="-122"/>
              <a:ea typeface="华文中宋" pitchFamily="2" charset="-122"/>
            </a:endParaRPr>
          </a:p>
          <a:p>
            <a:endParaRPr lang="zh-CN" altLang="en-US" sz="3400" b="1" dirty="0">
              <a:latin typeface="华文中宋" pitchFamily="2" charset="-122"/>
              <a:ea typeface="华文中宋" pitchFamily="2" charset="-122"/>
            </a:endParaRPr>
          </a:p>
          <a:p>
            <a:endParaRPr lang="zh-CN" altLang="en-US" sz="3400" b="1" dirty="0"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3400" b="1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400" b="1" dirty="0">
                <a:latin typeface="华文中宋" pitchFamily="2" charset="-122"/>
                <a:ea typeface="华文中宋" pitchFamily="2" charset="-122"/>
              </a:rPr>
              <a:t>、怎样理解</a:t>
            </a:r>
            <a:r>
              <a:rPr lang="zh-CN" altLang="en-US" sz="3400" b="1" dirty="0"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400" b="1" dirty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那西瓜地上的银项圈的小英雄的影象，我本来十分清楚，现在却忽地模糊了，又使我非常的悲哀</a:t>
            </a:r>
            <a:r>
              <a:rPr lang="zh-CN" altLang="en-US" sz="3400" b="1" dirty="0"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400" b="1" dirty="0">
                <a:latin typeface="华文中宋" pitchFamily="2" charset="-122"/>
                <a:ea typeface="华文中宋" pitchFamily="2" charset="-122"/>
              </a:rPr>
              <a:t>这句话？</a:t>
            </a:r>
            <a:endParaRPr lang="zh-CN" altLang="en-US" sz="3400" b="1" dirty="0"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4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3256" name="Text Box 8"/>
          <p:cNvSpPr txBox="1"/>
          <p:nvPr/>
        </p:nvSpPr>
        <p:spPr>
          <a:xfrm>
            <a:off x="2362200" y="2009775"/>
            <a:ext cx="7543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6600CC"/>
                </a:solidFill>
                <a:latin typeface="Times New Roman" panose="02020603050405020304" pitchFamily="18" charset="0"/>
                <a:ea typeface="华文中宋" pitchFamily="2" charset="-122"/>
              </a:rPr>
              <a:t>比喻。指当时社会造成的人们之间思想感情上的隔膜。</a:t>
            </a:r>
            <a:endParaRPr lang="zh-CN" altLang="en-US" sz="3600" dirty="0">
              <a:solidFill>
                <a:srgbClr val="6600CC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3257" name="Text Box 9"/>
          <p:cNvSpPr txBox="1"/>
          <p:nvPr/>
        </p:nvSpPr>
        <p:spPr>
          <a:xfrm>
            <a:off x="1905000" y="5181600"/>
            <a:ext cx="8458200" cy="166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400" dirty="0">
                <a:solidFill>
                  <a:srgbClr val="6600CC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400" dirty="0">
                <a:solidFill>
                  <a:srgbClr val="6600CC"/>
                </a:solidFill>
                <a:latin typeface="Times New Roman" panose="02020603050405020304" pitchFamily="18" charset="0"/>
                <a:ea typeface="华文中宋" pitchFamily="2" charset="-122"/>
              </a:rPr>
              <a:t>我”相信故乡会好的，但总觉得美好的未来很渺茫，以至于眼前曾有的影象模糊起来了。</a:t>
            </a:r>
            <a:endParaRPr lang="zh-CN" altLang="en-US" sz="3400" dirty="0">
              <a:solidFill>
                <a:srgbClr val="6600CC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  <p:bldP spid="53256" grpId="0"/>
      <p:bldP spid="5325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 Box 3"/>
          <p:cNvSpPr txBox="1"/>
          <p:nvPr/>
        </p:nvSpPr>
        <p:spPr>
          <a:xfrm>
            <a:off x="2057400" y="304800"/>
            <a:ext cx="784860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400" b="1" dirty="0">
                <a:latin typeface="Times New Roman" panose="02020603050405020304" pitchFamily="18" charset="0"/>
                <a:ea typeface="幼圆" pitchFamily="49" charset="-122"/>
              </a:rPr>
              <a:t>3</a:t>
            </a:r>
            <a:r>
              <a:rPr lang="zh-CN" altLang="en-US" sz="3400" b="1" dirty="0">
                <a:latin typeface="Times New Roman" panose="02020603050405020304" pitchFamily="18" charset="0"/>
                <a:ea typeface="幼圆" pitchFamily="49" charset="-122"/>
              </a:rPr>
              <a:t>、“我竟与闰土隔绝到这地步了”一句如去掉“竟”，句子的含义有什么不同？</a:t>
            </a:r>
            <a:endParaRPr lang="zh-CN" altLang="en-US" sz="34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4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4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4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4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4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r>
              <a:rPr lang="en-US" altLang="zh-CN" sz="3400" b="1" dirty="0">
                <a:latin typeface="Times New Roman" panose="02020603050405020304" pitchFamily="18" charset="0"/>
                <a:ea typeface="幼圆" pitchFamily="49" charset="-122"/>
              </a:rPr>
              <a:t>4</a:t>
            </a:r>
            <a:r>
              <a:rPr lang="zh-CN" altLang="en-US" sz="3400" b="1" dirty="0">
                <a:latin typeface="Times New Roman" panose="02020603050405020304" pitchFamily="18" charset="0"/>
                <a:ea typeface="幼圆" pitchFamily="49" charset="-122"/>
              </a:rPr>
              <a:t>、文中点出哪三种旧的 生活态度？新的生活又该是怎样的呢？</a:t>
            </a:r>
            <a:endParaRPr lang="zh-CN" altLang="en-US" sz="34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400" dirty="0">
              <a:latin typeface="Times New Roman" panose="02020603050405020304" pitchFamily="18" charset="0"/>
            </a:endParaRPr>
          </a:p>
        </p:txBody>
      </p:sp>
      <p:sp>
        <p:nvSpPr>
          <p:cNvPr id="60420" name="Text Box 4"/>
          <p:cNvSpPr txBox="1"/>
          <p:nvPr/>
        </p:nvSpPr>
        <p:spPr>
          <a:xfrm>
            <a:off x="1981200" y="1495425"/>
            <a:ext cx="8229600" cy="21837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400" dirty="0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        “</a:t>
            </a:r>
            <a:r>
              <a:rPr lang="zh-CN" altLang="en-US" sz="3400" dirty="0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竟”字表现“我”对与闰土的隔膜之深，感到惊愕。如去掉“竟”字，表现不出“惊愕”的意思，同时也削弱了文章谴责旧社会的意义。</a:t>
            </a:r>
            <a:endParaRPr lang="zh-CN" altLang="en-US" sz="3400" dirty="0">
              <a:solidFill>
                <a:srgbClr val="990033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60421" name="Text Box 5"/>
          <p:cNvSpPr txBox="1"/>
          <p:nvPr/>
        </p:nvSpPr>
        <p:spPr>
          <a:xfrm>
            <a:off x="2286000" y="5562600"/>
            <a:ext cx="8077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6600CC"/>
                </a:solidFill>
                <a:latin typeface="Times New Roman" panose="02020603050405020304" pitchFamily="18" charset="0"/>
                <a:ea typeface="华文中宋" pitchFamily="2" charset="-122"/>
              </a:rPr>
              <a:t>新的生活是不同于以上三种的安宁、幸福、和平的生活。</a:t>
            </a:r>
            <a:endParaRPr lang="zh-CN" altLang="en-US" sz="3200" b="1" dirty="0">
              <a:solidFill>
                <a:srgbClr val="6600CC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60422" name="Text Box 6"/>
          <p:cNvSpPr txBox="1"/>
          <p:nvPr/>
        </p:nvSpPr>
        <p:spPr>
          <a:xfrm>
            <a:off x="2743200" y="5059363"/>
            <a:ext cx="8321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辛苦展转”、“辛苦麻木”、“辛苦恣睢”。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  <p:bldP spid="604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 Box 4"/>
          <p:cNvSpPr txBox="1"/>
          <p:nvPr/>
        </p:nvSpPr>
        <p:spPr>
          <a:xfrm>
            <a:off x="1905000" y="365125"/>
            <a:ext cx="8153400" cy="609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Times New Roman" panose="02020603050405020304" pitchFamily="18" charset="0"/>
                <a:ea typeface="幼圆" pitchFamily="49" charset="-122"/>
              </a:rPr>
              <a:t>5</a:t>
            </a:r>
            <a:r>
              <a:rPr lang="zh-CN" altLang="en-US" sz="3000" b="1" dirty="0">
                <a:latin typeface="Times New Roman" panose="02020603050405020304" pitchFamily="18" charset="0"/>
                <a:ea typeface="幼圆" pitchFamily="49" charset="-122"/>
              </a:rPr>
              <a:t>、文中又一次提到“眼前展开一片</a:t>
            </a:r>
            <a:r>
              <a:rPr lang="en-US" altLang="zh-CN" sz="3000" b="1" dirty="0">
                <a:latin typeface="Times New Roman" panose="02020603050405020304" pitchFamily="18" charset="0"/>
                <a:ea typeface="幼圆" pitchFamily="49" charset="-122"/>
              </a:rPr>
              <a:t>……</a:t>
            </a:r>
            <a:r>
              <a:rPr lang="zh-CN" altLang="en-US" sz="3000" b="1" dirty="0">
                <a:latin typeface="Times New Roman" panose="02020603050405020304" pitchFamily="18" charset="0"/>
                <a:ea typeface="幼圆" pitchFamily="49" charset="-122"/>
              </a:rPr>
              <a:t>金黄的圆月，其作用是什么？</a:t>
            </a:r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r>
              <a:rPr lang="zh-CN" altLang="en-US" sz="3000" b="1" dirty="0">
                <a:latin typeface="Times New Roman" panose="02020603050405020304" pitchFamily="18" charset="0"/>
                <a:ea typeface="幼圆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幼圆" pitchFamily="49" charset="-122"/>
              </a:rPr>
              <a:t>6</a:t>
            </a:r>
            <a:r>
              <a:rPr lang="zh-CN" altLang="en-US" sz="3000" b="1" dirty="0">
                <a:latin typeface="Times New Roman" panose="02020603050405020304" pitchFamily="18" charset="0"/>
                <a:ea typeface="幼圆" pitchFamily="49" charset="-122"/>
              </a:rPr>
              <a:t>、希望本无所谓有</a:t>
            </a:r>
            <a:r>
              <a:rPr lang="en-US" altLang="zh-CN" sz="3000" b="1" dirty="0">
                <a:latin typeface="Times New Roman" panose="02020603050405020304" pitchFamily="18" charset="0"/>
                <a:ea typeface="幼圆" pitchFamily="49" charset="-122"/>
              </a:rPr>
              <a:t>……</a:t>
            </a:r>
            <a:r>
              <a:rPr lang="zh-CN" altLang="en-US" sz="3000" b="1" dirty="0">
                <a:latin typeface="Times New Roman" panose="02020603050405020304" pitchFamily="18" charset="0"/>
                <a:ea typeface="幼圆" pitchFamily="49" charset="-122"/>
              </a:rPr>
              <a:t>也便成了路。</a:t>
            </a:r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endParaRPr lang="zh-CN" altLang="en-US" sz="3000" b="1" dirty="0">
              <a:latin typeface="Times New Roman" panose="02020603050405020304" pitchFamily="18" charset="0"/>
              <a:ea typeface="幼圆" pitchFamily="49" charset="-122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ea typeface="幼圆" pitchFamily="49" charset="-122"/>
              </a:rPr>
              <a:t>7</a:t>
            </a:r>
            <a:r>
              <a:rPr lang="zh-CN" altLang="en-US" sz="3000" b="1" dirty="0">
                <a:latin typeface="Times New Roman" panose="02020603050405020304" pitchFamily="18" charset="0"/>
                <a:ea typeface="幼圆" pitchFamily="49" charset="-122"/>
              </a:rPr>
              <a:t>、通过对全文的分析，用一句话概括出“我”是怎样一个形象？</a:t>
            </a:r>
            <a:r>
              <a:rPr lang="en-US" altLang="zh-CN" sz="3000" b="1" dirty="0">
                <a:latin typeface="Times New Roman" panose="02020603050405020304" pitchFamily="18" charset="0"/>
                <a:ea typeface="幼圆" pitchFamily="49" charset="-122"/>
              </a:rPr>
              <a:t>.</a:t>
            </a:r>
            <a:endParaRPr lang="en-US" altLang="zh-CN" sz="30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9399" name="Text Box 7"/>
          <p:cNvSpPr txBox="1"/>
          <p:nvPr/>
        </p:nvSpPr>
        <p:spPr>
          <a:xfrm>
            <a:off x="2209800" y="1447800"/>
            <a:ext cx="7924800" cy="614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400" b="1" dirty="0">
                <a:solidFill>
                  <a:srgbClr val="9900CC"/>
                </a:solidFill>
                <a:latin typeface="Times New Roman" panose="02020603050405020304" pitchFamily="18" charset="0"/>
                <a:ea typeface="华文中宋" pitchFamily="2" charset="-122"/>
              </a:rPr>
              <a:t>形象地突出“我”对美好新生活的憧憬。</a:t>
            </a:r>
            <a:endParaRPr lang="zh-CN" altLang="en-US" sz="3400" b="1" dirty="0">
              <a:solidFill>
                <a:srgbClr val="9900CC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9400" name="Text Box 8"/>
          <p:cNvSpPr txBox="1"/>
          <p:nvPr/>
        </p:nvSpPr>
        <p:spPr>
          <a:xfrm>
            <a:off x="1981200" y="2789238"/>
            <a:ext cx="8305800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6600CC"/>
                </a:solidFill>
                <a:latin typeface="Times New Roman" panose="02020603050405020304" pitchFamily="18" charset="0"/>
                <a:ea typeface="华文中宋" pitchFamily="2" charset="-122"/>
              </a:rPr>
              <a:t>作者把希望比做地上的路，意思是：只空有希望而不去奋斗、追求，希望便“无所谓有”；有了希望并不断斗争、实践，希望便“无所谓无”。人们都满怀希望奋斗，就会迎来新生活。</a:t>
            </a:r>
            <a:endParaRPr lang="zh-CN" altLang="en-US" sz="3200" b="1" dirty="0">
              <a:solidFill>
                <a:srgbClr val="6600CC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6600CC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9" name="Rectangle 3"/>
          <p:cNvSpPr/>
          <p:nvPr/>
        </p:nvSpPr>
        <p:spPr>
          <a:xfrm>
            <a:off x="1524000" y="0"/>
            <a:ext cx="21986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8000" b="1" dirty="0">
                <a:latin typeface="Times New Roman" panose="02020603050405020304" pitchFamily="18" charset="0"/>
                <a:ea typeface="华文行楷" charset="-122"/>
              </a:rPr>
              <a:t>“</a:t>
            </a:r>
            <a:r>
              <a:rPr lang="zh-CN" altLang="en-US" sz="8000" b="1" dirty="0">
                <a:latin typeface="Times New Roman" panose="02020603050405020304" pitchFamily="18" charset="0"/>
                <a:ea typeface="华文行楷" charset="-122"/>
              </a:rPr>
              <a:t>我”</a:t>
            </a:r>
            <a:endParaRPr lang="zh-CN" altLang="en-US" sz="8000" b="1" dirty="0">
              <a:latin typeface="Times New Roman" panose="02020603050405020304" pitchFamily="18" charset="0"/>
              <a:ea typeface="华文行楷" charset="-122"/>
            </a:endParaRPr>
          </a:p>
        </p:txBody>
      </p:sp>
      <p:sp>
        <p:nvSpPr>
          <p:cNvPr id="55300" name="AutoShape 4"/>
          <p:cNvSpPr/>
          <p:nvPr/>
        </p:nvSpPr>
        <p:spPr>
          <a:xfrm>
            <a:off x="3505200" y="381000"/>
            <a:ext cx="1143000" cy="609600"/>
          </a:xfrm>
          <a:prstGeom prst="notchedRightArrow">
            <a:avLst>
              <a:gd name="adj1" fmla="val 50000"/>
              <a:gd name="adj2" fmla="val 46875"/>
            </a:avLst>
          </a:prstGeom>
          <a:solidFill>
            <a:srgbClr val="FF99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301" name="AutoShape 5"/>
          <p:cNvSpPr/>
          <p:nvPr/>
        </p:nvSpPr>
        <p:spPr>
          <a:xfrm>
            <a:off x="4038600" y="0"/>
            <a:ext cx="6629400" cy="2895600"/>
          </a:xfrm>
          <a:prstGeom prst="cloudCallout">
            <a:avLst>
              <a:gd name="adj1" fmla="val -58213"/>
              <a:gd name="adj2" fmla="val 42926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zh-CN" sz="4800" dirty="0">
              <a:latin typeface="Times New Roman" panose="02020603050405020304" pitchFamily="18" charset="0"/>
            </a:endParaRPr>
          </a:p>
        </p:txBody>
      </p:sp>
      <p:sp>
        <p:nvSpPr>
          <p:cNvPr id="55302" name="Text Box 6"/>
          <p:cNvSpPr txBox="1"/>
          <p:nvPr/>
        </p:nvSpPr>
        <p:spPr>
          <a:xfrm>
            <a:off x="4387850" y="331788"/>
            <a:ext cx="6278880" cy="20612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6600CC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故事的叙述者，有作者的影</a:t>
            </a:r>
            <a:endParaRPr lang="zh-CN" altLang="en-US" sz="3200" b="1" dirty="0">
              <a:solidFill>
                <a:srgbClr val="66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子但不等同于作者。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“我”是一个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对现实不满，追求新生活，心怀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希望的知识分子的形象</a:t>
            </a:r>
            <a:r>
              <a:rPr lang="zh-CN" altLang="en-US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66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3" name="AutoShape 7"/>
          <p:cNvSpPr/>
          <p:nvPr/>
        </p:nvSpPr>
        <p:spPr>
          <a:xfrm>
            <a:off x="2286000" y="1295400"/>
            <a:ext cx="609600" cy="2057400"/>
          </a:xfrm>
          <a:prstGeom prst="downArrow">
            <a:avLst>
              <a:gd name="adj1" fmla="val 50000"/>
              <a:gd name="adj2" fmla="val 84375"/>
            </a:avLst>
          </a:prstGeom>
          <a:solidFill>
            <a:srgbClr val="FF99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304" name="Text Box 8"/>
          <p:cNvSpPr txBox="1"/>
          <p:nvPr/>
        </p:nvSpPr>
        <p:spPr>
          <a:xfrm>
            <a:off x="2126615" y="3733800"/>
            <a:ext cx="921385" cy="2743200"/>
          </a:xfrm>
          <a:prstGeom prst="rect">
            <a:avLst/>
          </a:prstGeom>
          <a:solidFill>
            <a:srgbClr val="9900CC"/>
          </a:solid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心情变化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5" name="AutoShape 9"/>
          <p:cNvSpPr/>
          <p:nvPr/>
        </p:nvSpPr>
        <p:spPr>
          <a:xfrm>
            <a:off x="3200400" y="3352800"/>
            <a:ext cx="381000" cy="3505200"/>
          </a:xfrm>
          <a:prstGeom prst="leftBrace">
            <a:avLst>
              <a:gd name="adj1" fmla="val 76666"/>
              <a:gd name="adj2" fmla="val 50000"/>
            </a:avLst>
          </a:prstGeom>
          <a:solidFill>
            <a:srgbClr val="FF99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306" name="Text Box 10"/>
          <p:cNvSpPr txBox="1"/>
          <p:nvPr/>
        </p:nvSpPr>
        <p:spPr>
          <a:xfrm>
            <a:off x="3665538" y="3124200"/>
            <a:ext cx="3027680" cy="583565"/>
          </a:xfrm>
          <a:prstGeom prst="rect">
            <a:avLst/>
          </a:prstGeom>
          <a:solidFill>
            <a:srgbClr val="9900CC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忆童年的故乡：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7" name="Text Box 11"/>
          <p:cNvSpPr txBox="1"/>
          <p:nvPr/>
        </p:nvSpPr>
        <p:spPr>
          <a:xfrm>
            <a:off x="7086600" y="304800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楷体_GB2312" pitchFamily="49" charset="-122"/>
              </a:rPr>
              <a:t>欢愉</a:t>
            </a:r>
            <a:endParaRPr lang="zh-CN" altLang="en-US" sz="3600" b="1" dirty="0">
              <a:solidFill>
                <a:srgbClr val="66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8" name="Text Box 12"/>
          <p:cNvSpPr txBox="1"/>
          <p:nvPr/>
        </p:nvSpPr>
        <p:spPr>
          <a:xfrm>
            <a:off x="3641725" y="4564063"/>
            <a:ext cx="1808480" cy="583565"/>
          </a:xfrm>
          <a:prstGeom prst="rect">
            <a:avLst/>
          </a:prstGeom>
          <a:solidFill>
            <a:srgbClr val="9900CC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在故乡：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9" name="Text Box 13"/>
          <p:cNvSpPr txBox="1"/>
          <p:nvPr/>
        </p:nvSpPr>
        <p:spPr>
          <a:xfrm>
            <a:off x="5791200" y="447516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华文中宋" pitchFamily="2" charset="-122"/>
              </a:rPr>
              <a:t>悲哀</a:t>
            </a:r>
            <a:endParaRPr lang="zh-CN" altLang="en-US" sz="3600" b="1" dirty="0">
              <a:solidFill>
                <a:srgbClr val="6600CC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5310" name="Text Box 14"/>
          <p:cNvSpPr txBox="1"/>
          <p:nvPr/>
        </p:nvSpPr>
        <p:spPr>
          <a:xfrm>
            <a:off x="3657600" y="6019800"/>
            <a:ext cx="1808480" cy="583565"/>
          </a:xfrm>
          <a:prstGeom prst="rect">
            <a:avLst/>
          </a:prstGeom>
          <a:solidFill>
            <a:srgbClr val="9900CC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离故乡：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11" name="Text Box 15"/>
          <p:cNvSpPr txBox="1"/>
          <p:nvPr/>
        </p:nvSpPr>
        <p:spPr>
          <a:xfrm>
            <a:off x="5683250" y="5594350"/>
            <a:ext cx="385572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华文中宋" pitchFamily="2" charset="-122"/>
              </a:rPr>
              <a:t>觉得故乡会好的，</a:t>
            </a:r>
            <a:endParaRPr lang="zh-CN" altLang="en-US" sz="3600" b="1" dirty="0">
              <a:solidFill>
                <a:srgbClr val="6600CC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华文中宋" pitchFamily="2" charset="-122"/>
              </a:rPr>
              <a:t>但很渺茫</a:t>
            </a:r>
            <a:endParaRPr lang="zh-CN" altLang="en-US" sz="3600" b="1" dirty="0">
              <a:solidFill>
                <a:srgbClr val="6600CC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 bldLvl="0" animBg="1"/>
      <p:bldP spid="55301" grpId="0" bldLvl="0" animBg="1"/>
      <p:bldP spid="55302" grpId="0"/>
      <p:bldP spid="55303" grpId="0" bldLvl="0" animBg="1"/>
      <p:bldP spid="55304" grpId="0" bldLvl="0" animBg="1"/>
      <p:bldP spid="55305" grpId="0" bldLvl="0" animBg="1"/>
      <p:bldP spid="55306" grpId="0" bldLvl="0" animBg="1"/>
      <p:bldP spid="55307" grpId="0"/>
      <p:bldP spid="55308" grpId="0" bldLvl="0" animBg="1"/>
      <p:bldP spid="55309" grpId="0"/>
      <p:bldP spid="55310" grpId="0" bldLvl="0" animBg="1"/>
      <p:bldP spid="553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AutoShape 3"/>
          <p:cNvSpPr/>
          <p:nvPr/>
        </p:nvSpPr>
        <p:spPr>
          <a:xfrm>
            <a:off x="1752600" y="0"/>
            <a:ext cx="3351213" cy="1371600"/>
          </a:xfrm>
          <a:prstGeom prst="horizontalScroll">
            <a:avLst>
              <a:gd name="adj" fmla="val 12500"/>
            </a:avLst>
          </a:prstGeom>
          <a:solidFill>
            <a:srgbClr val="FFCC99"/>
          </a:solidFill>
          <a:ln w="127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pPr algn="ctr"/>
            <a:r>
              <a:rPr lang="zh-CN" altLang="en-US" sz="5400" b="1" dirty="0">
                <a:solidFill>
                  <a:srgbClr val="990033"/>
                </a:solidFill>
                <a:latin typeface="Times New Roman" panose="02020603050405020304" pitchFamily="18" charset="0"/>
                <a:ea typeface="华文彩云" pitchFamily="2" charset="-122"/>
              </a:rPr>
              <a:t>课文总结</a:t>
            </a:r>
            <a:endParaRPr lang="zh-CN" altLang="en-US" sz="5400" b="1" dirty="0">
              <a:solidFill>
                <a:srgbClr val="990033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56324" name="Text Box 4"/>
          <p:cNvSpPr txBox="1"/>
          <p:nvPr/>
        </p:nvSpPr>
        <p:spPr>
          <a:xfrm>
            <a:off x="1905000" y="1371600"/>
            <a:ext cx="2824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一、</a:t>
            </a:r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关于主题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6325" name="AutoShape 5"/>
          <p:cNvSpPr/>
          <p:nvPr/>
        </p:nvSpPr>
        <p:spPr>
          <a:xfrm>
            <a:off x="4648200" y="1219200"/>
            <a:ext cx="228600" cy="2133600"/>
          </a:xfrm>
          <a:prstGeom prst="leftBrace">
            <a:avLst>
              <a:gd name="adj1" fmla="val 77777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6326" name="Text Box 6"/>
          <p:cNvSpPr txBox="1"/>
          <p:nvPr/>
        </p:nvSpPr>
        <p:spPr>
          <a:xfrm>
            <a:off x="5105400" y="990600"/>
            <a:ext cx="566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、人的生命和活力被扼杀了；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56327" name="Text Box 7"/>
          <p:cNvSpPr txBox="1"/>
          <p:nvPr/>
        </p:nvSpPr>
        <p:spPr>
          <a:xfrm>
            <a:off x="5105400" y="1600200"/>
            <a:ext cx="4856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、纯真的人性被扭曲了；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56328" name="Text Box 8"/>
          <p:cNvSpPr txBox="1"/>
          <p:nvPr/>
        </p:nvSpPr>
        <p:spPr>
          <a:xfrm>
            <a:off x="5105400" y="2239963"/>
            <a:ext cx="5562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、愚昧、落后、贫穷的轮回；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56329" name="Text Box 9"/>
          <p:cNvSpPr txBox="1"/>
          <p:nvPr/>
        </p:nvSpPr>
        <p:spPr>
          <a:xfrm>
            <a:off x="5105400" y="2895600"/>
            <a:ext cx="5262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</a:rPr>
              <a:t>、渴望理想的人与人关系。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56330" name="AutoShape 10"/>
          <p:cNvSpPr/>
          <p:nvPr/>
        </p:nvSpPr>
        <p:spPr>
          <a:xfrm>
            <a:off x="1524000" y="3505200"/>
            <a:ext cx="8458200" cy="3276600"/>
          </a:xfrm>
          <a:prstGeom prst="wedgeRoundRectCallout">
            <a:avLst>
              <a:gd name="adj1" fmla="val -36560"/>
              <a:gd name="adj2" fmla="val -98500"/>
              <a:gd name="adj3" fmla="val 16667"/>
            </a:avLst>
          </a:prstGeom>
          <a:solidFill>
            <a:srgbClr val="FFCC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小说以“我”回故乡的见闻与感受为线索，通过闰土</a:t>
            </a:r>
            <a:r>
              <a:rPr lang="en-US" altLang="zh-CN" sz="3200" b="1" dirty="0">
                <a:latin typeface="Times New Roman" panose="02020603050405020304" pitchFamily="18" charset="0"/>
              </a:rPr>
              <a:t>20</a:t>
            </a:r>
            <a:r>
              <a:rPr lang="zh-CN" altLang="en-US" sz="3200" b="1" dirty="0">
                <a:latin typeface="Times New Roman" panose="02020603050405020304" pitchFamily="18" charset="0"/>
              </a:rPr>
              <a:t>多年前后的变化，描绘了辛亥革命后十年间中国农村衰败、萧条、日趋破产的悲惨景象，揭示广大农民生活痛苦的根源，表达了作者改造旧社会、创造新社会生活的强烈愿望。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 bldLvl="0" animBg="1"/>
      <p:bldP spid="56326" grpId="0"/>
      <p:bldP spid="56327" grpId="0"/>
      <p:bldP spid="56328" grpId="0"/>
      <p:bldP spid="56329" grpId="0"/>
      <p:bldP spid="56330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7" name="Text Box 3"/>
          <p:cNvSpPr txBox="1"/>
          <p:nvPr/>
        </p:nvSpPr>
        <p:spPr>
          <a:xfrm>
            <a:off x="1524000" y="0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隶书" pitchFamily="49" charset="-122"/>
              </a:rPr>
              <a:t>二、结构</a:t>
            </a:r>
            <a:endParaRPr lang="zh-CN" altLang="en-US" sz="3600" b="1" dirty="0">
              <a:solidFill>
                <a:srgbClr val="66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7348" name="Text Box 4"/>
          <p:cNvSpPr txBox="1"/>
          <p:nvPr/>
        </p:nvSpPr>
        <p:spPr>
          <a:xfrm>
            <a:off x="3657600" y="106363"/>
            <a:ext cx="478726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回故乡</a:t>
            </a:r>
            <a:r>
              <a:rPr lang="en-US" altLang="zh-CN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---</a:t>
            </a:r>
            <a:r>
              <a:rPr lang="zh-CN" altLang="en-US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在故乡</a:t>
            </a:r>
            <a:r>
              <a:rPr lang="en-US" altLang="zh-CN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----</a:t>
            </a:r>
            <a:r>
              <a:rPr lang="zh-CN" altLang="en-US" sz="32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离故乡</a:t>
            </a:r>
            <a:endParaRPr lang="zh-CN" altLang="en-US" sz="3200" b="1" dirty="0">
              <a:solidFill>
                <a:srgbClr val="66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9" name="Text Box 5"/>
          <p:cNvSpPr txBox="1"/>
          <p:nvPr/>
        </p:nvSpPr>
        <p:spPr>
          <a:xfrm>
            <a:off x="1524000" y="533400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  <a:ea typeface="隶书" pitchFamily="49" charset="-122"/>
              </a:rPr>
              <a:t>三、写作特点</a:t>
            </a:r>
            <a:endParaRPr lang="zh-CN" altLang="en-US" sz="3600" b="1" dirty="0">
              <a:solidFill>
                <a:srgbClr val="66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7351" name="AutoShape 7"/>
          <p:cNvSpPr/>
          <p:nvPr/>
        </p:nvSpPr>
        <p:spPr>
          <a:xfrm>
            <a:off x="2133600" y="1219200"/>
            <a:ext cx="228600" cy="5105400"/>
          </a:xfrm>
          <a:prstGeom prst="leftBrace">
            <a:avLst>
              <a:gd name="adj1" fmla="val 186111"/>
              <a:gd name="adj2" fmla="val 50000"/>
            </a:avLst>
          </a:prstGeom>
          <a:solidFill>
            <a:srgbClr val="FFCC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7352" name="Text Box 8"/>
          <p:cNvSpPr txBox="1"/>
          <p:nvPr/>
        </p:nvSpPr>
        <p:spPr>
          <a:xfrm>
            <a:off x="2438400" y="990600"/>
            <a:ext cx="5466080" cy="55079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少年闰土和中年闰土：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杨二嫂前后对比：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“我”与闰土前后关系：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闰土和杨二嫂：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故乡情景前后对比：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“我”、闰土和水生、宏儿：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3" name="Text Box 9"/>
          <p:cNvSpPr txBox="1"/>
          <p:nvPr/>
        </p:nvSpPr>
        <p:spPr>
          <a:xfrm>
            <a:off x="6507163" y="1081088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农民命运的日益悲惨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4" name="Text Box 10"/>
          <p:cNvSpPr txBox="1"/>
          <p:nvPr/>
        </p:nvSpPr>
        <p:spPr>
          <a:xfrm>
            <a:off x="5867400" y="1981200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反映黑暗社会病入膏肓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5" name="Text Box 11"/>
          <p:cNvSpPr txBox="1"/>
          <p:nvPr/>
        </p:nvSpPr>
        <p:spPr>
          <a:xfrm>
            <a:off x="6324600" y="2986088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等级观念的鸿沟难以逾越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6" name="Text Box 12"/>
          <p:cNvSpPr txBox="1"/>
          <p:nvPr/>
        </p:nvSpPr>
        <p:spPr>
          <a:xfrm>
            <a:off x="5486400" y="390048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崇敬与同情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7" name="Text Box 13"/>
          <p:cNvSpPr txBox="1"/>
          <p:nvPr/>
        </p:nvSpPr>
        <p:spPr>
          <a:xfrm>
            <a:off x="6172200" y="4891088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每况愈下的中国农村经济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8" name="Text Box 14"/>
          <p:cNvSpPr txBox="1"/>
          <p:nvPr/>
        </p:nvSpPr>
        <p:spPr>
          <a:xfrm>
            <a:off x="7162800" y="5881688"/>
            <a:ext cx="3943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对未来生活的向往</a:t>
            </a:r>
            <a:endParaRPr lang="zh-CN" altLang="en-US" sz="28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9" name="Text Box 15"/>
          <p:cNvSpPr txBox="1"/>
          <p:nvPr/>
        </p:nvSpPr>
        <p:spPr>
          <a:xfrm>
            <a:off x="1538605" y="2678113"/>
            <a:ext cx="671195" cy="1515110"/>
          </a:xfrm>
          <a:prstGeom prst="rect">
            <a:avLst/>
          </a:prstGeom>
          <a:noFill/>
          <a:ln w="12700">
            <a:noFill/>
          </a:ln>
        </p:spPr>
        <p:txBody>
          <a:bodyPr vert="eaVert" wrap="none" lIns="90000" tIns="46800" rIns="90000" bIns="46800">
            <a:spAutoFit/>
          </a:bodyPr>
          <a:p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、对比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  <p:bldP spid="57351" grpId="0" bldLvl="0" animBg="1"/>
      <p:bldP spid="57352" grpId="0"/>
      <p:bldP spid="57353" grpId="0"/>
      <p:bldP spid="57354" grpId="0"/>
      <p:bldP spid="57355" grpId="0"/>
      <p:bldP spid="57356" grpId="0"/>
      <p:bldP spid="57357" grpId="0"/>
      <p:bldP spid="57358" grpId="0"/>
      <p:bldP spid="5735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1" name="Rectangle 3"/>
          <p:cNvSpPr>
            <a:spLocks noGrp="1"/>
          </p:cNvSpPr>
          <p:nvPr>
            <p:ph type="title"/>
          </p:nvPr>
        </p:nvSpPr>
        <p:spPr>
          <a:xfrm>
            <a:off x="1676400" y="-457200"/>
            <a:ext cx="9144000" cy="17526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3600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dirty="0">
                <a:latin typeface="华文中宋" pitchFamily="2" charset="-122"/>
                <a:ea typeface="华文中宋" pitchFamily="2" charset="-122"/>
              </a:rPr>
              <a:t>、运用景物描写渲染气氛，烘托人物感情。</a:t>
            </a:r>
            <a:endParaRPr lang="zh-CN" altLang="en-US" sz="36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8372" name="AutoShape 4"/>
          <p:cNvSpPr/>
          <p:nvPr/>
        </p:nvSpPr>
        <p:spPr>
          <a:xfrm>
            <a:off x="1676400" y="914400"/>
            <a:ext cx="381000" cy="2667000"/>
          </a:xfrm>
          <a:prstGeom prst="leftBrace">
            <a:avLst>
              <a:gd name="adj1" fmla="val 58333"/>
              <a:gd name="adj2" fmla="val 50000"/>
            </a:avLst>
          </a:prstGeom>
          <a:solidFill>
            <a:srgbClr val="FF66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8373" name="Text Box 5"/>
          <p:cNvSpPr txBox="1"/>
          <p:nvPr/>
        </p:nvSpPr>
        <p:spPr>
          <a:xfrm>
            <a:off x="2133600" y="762000"/>
            <a:ext cx="2468880" cy="28613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开头景物：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神异图画：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离乡景物：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4" name="Text Box 6"/>
          <p:cNvSpPr txBox="1"/>
          <p:nvPr/>
        </p:nvSpPr>
        <p:spPr>
          <a:xfrm>
            <a:off x="4267200" y="838200"/>
            <a:ext cx="7091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反映农村的衰败和“我”的悲凉心情。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5" name="Text Box 7"/>
          <p:cNvSpPr txBox="1"/>
          <p:nvPr/>
        </p:nvSpPr>
        <p:spPr>
          <a:xfrm>
            <a:off x="4267200" y="1600200"/>
            <a:ext cx="6685280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创造明朗愉快的气氛，烘托“我”对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少年闰土的热爱。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6" name="Text Box 8"/>
          <p:cNvSpPr txBox="1"/>
          <p:nvPr/>
        </p:nvSpPr>
        <p:spPr>
          <a:xfrm>
            <a:off x="4267200" y="2743200"/>
            <a:ext cx="6278880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创造静溢气氛，形成情景交融的深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远意境。</a:t>
            </a:r>
            <a:endParaRPr lang="zh-CN" altLang="en-US" sz="32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7" name="Text Box 9"/>
          <p:cNvSpPr txBox="1"/>
          <p:nvPr/>
        </p:nvSpPr>
        <p:spPr>
          <a:xfrm>
            <a:off x="1676400" y="4270375"/>
            <a:ext cx="729996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、运用准确的性格语言表现人物。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8379" name="Text Box 11"/>
          <p:cNvSpPr txBox="1"/>
          <p:nvPr/>
        </p:nvSpPr>
        <p:spPr>
          <a:xfrm>
            <a:off x="1660525" y="5181600"/>
            <a:ext cx="87026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、巧妙地运用第一人称叙述手法，行文自然流畅。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8686800" y="4297363"/>
            <a:ext cx="1828800" cy="58483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000" tIns="46800" rIns="90000" bIns="46800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宋体" pitchFamily="2" charset="-122"/>
                <a:cs typeface="+mn-cs"/>
              </a:rPr>
              <a:t>如杨二嫂</a:t>
            </a:r>
            <a:endParaRPr kumimoji="1" lang="zh-CN" altLang="en-US" sz="3200" b="1" kern="1200" cap="none" spc="0" normalizeH="0" baseline="0" noProof="0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宋体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 bldLvl="0" animBg="1"/>
      <p:bldP spid="58373" grpId="0"/>
      <p:bldP spid="58374" grpId="0"/>
      <p:bldP spid="58375" grpId="0"/>
      <p:bldP spid="58376" grpId="0"/>
      <p:bldP spid="58377" grpId="0"/>
      <p:bldP spid="58379" grpId="0"/>
      <p:bldP spid="5838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Text Box 3"/>
          <p:cNvSpPr txBox="1"/>
          <p:nvPr/>
        </p:nvSpPr>
        <p:spPr>
          <a:xfrm>
            <a:off x="2422525" y="577850"/>
            <a:ext cx="3154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  <a:ea typeface="隶书" pitchFamily="49" charset="-122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、小说的分类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2574925" y="1211263"/>
            <a:ext cx="4881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按小说的</a:t>
            </a:r>
            <a:r>
              <a:rPr lang="zh-CN" altLang="en-US" sz="32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篇幅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zh-CN" altLang="en-US" sz="32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容量</a:t>
            </a:r>
            <a:r>
              <a:rPr lang="zh-CN" altLang="en-US" sz="3200" b="1" dirty="0">
                <a:latin typeface="Times New Roman" panose="02020603050405020304" pitchFamily="18" charset="0"/>
              </a:rPr>
              <a:t>分为</a:t>
            </a:r>
            <a:r>
              <a:rPr lang="zh-CN" altLang="en-US" b="1" dirty="0">
                <a:latin typeface="Times New Roman" panose="02020603050405020304" pitchFamily="18" charset="0"/>
              </a:rPr>
              <a:t>：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2574925" y="1924050"/>
            <a:ext cx="5085080" cy="20612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、长篇小说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、中篇小说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、短篇小说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</a:rPr>
              <a:t>、微型小说（又称小小说</a:t>
            </a:r>
            <a:r>
              <a:rPr lang="zh-CN" altLang="en-US" dirty="0">
                <a:latin typeface="Times New Roman" panose="02020603050405020304" pitchFamily="18" charset="0"/>
              </a:rPr>
              <a:t>）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1027"/>
          <p:cNvSpPr txBox="1"/>
          <p:nvPr/>
        </p:nvSpPr>
        <p:spPr>
          <a:xfrm>
            <a:off x="6477000" y="250825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990033"/>
                </a:solidFill>
                <a:latin typeface="Times New Roman" panose="02020603050405020304" pitchFamily="18" charset="0"/>
                <a:ea typeface="隶书" pitchFamily="49" charset="-122"/>
              </a:rPr>
              <a:t>作者简介</a:t>
            </a:r>
            <a:endParaRPr lang="zh-CN" altLang="en-US" sz="4800" b="1" dirty="0">
              <a:solidFill>
                <a:srgbClr val="990033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892" name="Oval 1028" descr="1933"/>
          <p:cNvSpPr/>
          <p:nvPr/>
        </p:nvSpPr>
        <p:spPr>
          <a:xfrm>
            <a:off x="1676400" y="685800"/>
            <a:ext cx="3429000" cy="5181600"/>
          </a:xfrm>
          <a:prstGeom prst="ellipse">
            <a:avLst/>
          </a:prstGeom>
          <a:blipFill rotWithShape="0">
            <a:blip r:embed="rId1"/>
            <a:stretch>
              <a:fillRect/>
            </a:stretch>
          </a:blipFill>
          <a:ln w="1905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7893" name="Text Box 1029"/>
          <p:cNvSpPr txBox="1"/>
          <p:nvPr/>
        </p:nvSpPr>
        <p:spPr>
          <a:xfrm>
            <a:off x="5334000" y="1136650"/>
            <a:ext cx="48768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华文宋体" pitchFamily="2" charset="-122"/>
                <a:ea typeface="华文宋体" pitchFamily="2" charset="-122"/>
              </a:rPr>
              <a:t>         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鲁迅（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</a:rPr>
              <a:t>l881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～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</a:rPr>
              <a:t>1936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）著名的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文学家，思想家，革命家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，中国现代文学的奠基人。原名周樟寿，后改名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周树人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，字豫才。浙江绍兴人。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小说集有</a:t>
            </a:r>
            <a:r>
              <a:rPr lang="en-US" altLang="zh-CN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《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呐喊</a:t>
            </a:r>
            <a:r>
              <a:rPr lang="en-US" altLang="zh-CN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》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、</a:t>
            </a:r>
            <a:r>
              <a:rPr lang="en-US" altLang="zh-CN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《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彷徨</a:t>
            </a:r>
            <a:r>
              <a:rPr lang="en-US" altLang="zh-CN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》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，</a:t>
            </a:r>
            <a:endParaRPr lang="zh-CN" altLang="en-US" sz="3600" b="1" dirty="0">
              <a:solidFill>
                <a:srgbClr val="990033"/>
              </a:solidFill>
              <a:latin typeface="华文宋体" pitchFamily="2" charset="-122"/>
              <a:ea typeface="华文宋体" pitchFamily="2" charset="-122"/>
            </a:endParaRPr>
          </a:p>
          <a:p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散文集</a:t>
            </a:r>
            <a:r>
              <a:rPr lang="en-US" altLang="zh-CN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《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朝花夕拾</a:t>
            </a:r>
            <a:r>
              <a:rPr lang="en-US" altLang="zh-CN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》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、</a:t>
            </a:r>
            <a:r>
              <a:rPr lang="en-US" altLang="zh-CN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《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野草</a:t>
            </a:r>
            <a:r>
              <a:rPr lang="en-US" altLang="zh-CN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》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等。</a:t>
            </a:r>
            <a:endParaRPr lang="zh-CN" altLang="en-US" sz="3600" b="1" dirty="0">
              <a:latin typeface="华文宋体" pitchFamily="2" charset="-122"/>
              <a:ea typeface="华文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ldLvl="0" animBg="1"/>
      <p:bldP spid="378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BJ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0"/>
            <a:ext cx="8382000" cy="640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/>
          <p:nvPr/>
        </p:nvSpPr>
        <p:spPr>
          <a:xfrm>
            <a:off x="9527540" y="6096000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b="1" dirty="0">
                <a:solidFill>
                  <a:srgbClr val="D60093"/>
                </a:solidFill>
                <a:latin typeface="Times New Roman" panose="02020603050405020304" pitchFamily="18" charset="0"/>
                <a:ea typeface="方正舒体" pitchFamily="2" charset="-122"/>
                <a:hlinkClick r:id="rId2" action="ppaction://hlinksldjump"/>
              </a:rPr>
              <a:t>返回</a:t>
            </a:r>
            <a:endParaRPr lang="zh-CN" altLang="en-US" b="1" dirty="0">
              <a:solidFill>
                <a:srgbClr val="D60093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pic>
        <p:nvPicPr>
          <p:cNvPr id="8196" name="Picture 4" descr="鲁迅墓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Picture 5" descr="01516"/>
          <p:cNvPicPr>
            <a:picLocks noChangeAspect="1"/>
          </p:cNvPicPr>
          <p:nvPr/>
        </p:nvPicPr>
        <p:blipFill>
          <a:blip r:embed="rId4">
            <a:lum bright="6000" contrast="12000"/>
          </a:blip>
          <a:stretch>
            <a:fillRect/>
          </a:stretch>
        </p:blipFill>
        <p:spPr>
          <a:xfrm>
            <a:off x="7391400" y="76200"/>
            <a:ext cx="2781300" cy="556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809115" y="638175"/>
            <a:ext cx="1013460" cy="301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写作背景</a:t>
            </a:r>
            <a:endParaRPr kumimoji="1" lang="zh-CN" altLang="en-US" sz="5400" b="1" kern="1200" cap="none" spc="0" normalizeH="0" baseline="0" noProof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39940" name="Text Box 4"/>
          <p:cNvSpPr txBox="1"/>
          <p:nvPr/>
        </p:nvSpPr>
        <p:spPr>
          <a:xfrm>
            <a:off x="3048000" y="847725"/>
            <a:ext cx="723900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华文宋体" pitchFamily="2" charset="-122"/>
                <a:ea typeface="华文宋体" pitchFamily="2" charset="-122"/>
              </a:rPr>
              <a:t>        </a:t>
            </a:r>
            <a:r>
              <a:rPr lang="en-US" altLang="zh-CN" sz="3600" b="1" dirty="0">
                <a:latin typeface="Times New Roman" panose="02020603050405020304" pitchFamily="18" charset="0"/>
                <a:ea typeface="华文宋体" pitchFamily="2" charset="-122"/>
              </a:rPr>
              <a:t>“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我</a:t>
            </a:r>
            <a:r>
              <a:rPr lang="zh-CN" altLang="en-US" sz="3600" b="1" dirty="0">
                <a:latin typeface="Times New Roman" panose="02020603050405020304" pitchFamily="18" charset="0"/>
                <a:ea typeface="华文宋体" pitchFamily="2" charset="-122"/>
              </a:rPr>
              <a:t>”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于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</a:rPr>
              <a:t>1919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年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</a:rPr>
              <a:t>12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月回故乡绍兴接母亲到北京，目睹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辛亥革命后农村的破败和农民的凄苦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，深切感受到少年好友与乡邻同</a:t>
            </a:r>
            <a:r>
              <a:rPr lang="zh-CN" altLang="en-US" sz="3600" b="1" dirty="0">
                <a:latin typeface="Times New Roman" panose="02020603050405020304" pitchFamily="18" charset="0"/>
                <a:ea typeface="华文宋体" pitchFamily="2" charset="-122"/>
              </a:rPr>
              <a:t>“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我</a:t>
            </a:r>
            <a:r>
              <a:rPr lang="zh-CN" altLang="en-US" sz="3600" b="1" dirty="0">
                <a:latin typeface="Times New Roman" panose="02020603050405020304" pitchFamily="18" charset="0"/>
                <a:ea typeface="华文宋体" pitchFamily="2" charset="-122"/>
              </a:rPr>
              <a:t>”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之间的巨大隔膜，引起</a:t>
            </a:r>
            <a:r>
              <a:rPr lang="zh-CN" altLang="en-US" sz="3600" b="1" dirty="0">
                <a:latin typeface="Times New Roman" panose="02020603050405020304" pitchFamily="18" charset="0"/>
                <a:ea typeface="华文宋体" pitchFamily="2" charset="-122"/>
              </a:rPr>
              <a:t>“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我</a:t>
            </a:r>
            <a:r>
              <a:rPr lang="zh-CN" altLang="en-US" sz="3600" b="1" dirty="0">
                <a:latin typeface="Times New Roman" panose="02020603050405020304" pitchFamily="18" charset="0"/>
                <a:ea typeface="华文宋体" pitchFamily="2" charset="-122"/>
              </a:rPr>
              <a:t>”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内心无法消除的痛苦的波澜，同时也激起了</a:t>
            </a:r>
            <a:r>
              <a:rPr lang="zh-CN" altLang="en-US" sz="3600" b="1" dirty="0">
                <a:latin typeface="Times New Roman" panose="02020603050405020304" pitchFamily="18" charset="0"/>
                <a:ea typeface="华文宋体" pitchFamily="2" charset="-122"/>
              </a:rPr>
              <a:t>“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我</a:t>
            </a:r>
            <a:r>
              <a:rPr lang="zh-CN" altLang="en-US" sz="3600" b="1" dirty="0">
                <a:latin typeface="Times New Roman" panose="02020603050405020304" pitchFamily="18" charset="0"/>
                <a:ea typeface="华文宋体" pitchFamily="2" charset="-122"/>
              </a:rPr>
              <a:t>”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要求</a:t>
            </a:r>
            <a:r>
              <a:rPr lang="zh-CN" altLang="en-US" sz="3600" b="1" dirty="0">
                <a:solidFill>
                  <a:srgbClr val="990033"/>
                </a:solidFill>
                <a:latin typeface="华文宋体" pitchFamily="2" charset="-122"/>
                <a:ea typeface="华文宋体" pitchFamily="2" charset="-122"/>
              </a:rPr>
              <a:t>改变现状的强烈愿望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</a:rPr>
              <a:t>。一年后，作者便以这段经历为素材，写下了这篇小说。</a:t>
            </a:r>
            <a:endParaRPr lang="zh-CN" altLang="en-US" sz="3600" b="1" dirty="0">
              <a:latin typeface="华文宋体" pitchFamily="2" charset="-122"/>
              <a:ea typeface="华文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4"/>
          <p:cNvSpPr/>
          <p:nvPr/>
        </p:nvSpPr>
        <p:spPr>
          <a:xfrm>
            <a:off x="1676400" y="434975"/>
            <a:ext cx="86106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华文新魏" pitchFamily="2" charset="-122"/>
              </a:rPr>
              <a:t>完成下列问题：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给下列红字注音。</a:t>
            </a:r>
            <a:endParaRPr lang="zh-CN" altLang="en-US" sz="3600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阴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晦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胯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下         祭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祀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五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行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缺土 </a:t>
            </a:r>
            <a:endParaRPr lang="zh-CN" altLang="en-US" sz="3600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鹁鸪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獾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猪 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惘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然   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潺潺 </a:t>
            </a:r>
            <a:endParaRPr lang="zh-CN" altLang="en-US" sz="3600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恣睢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颧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骨 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髀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愕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然 </a:t>
            </a:r>
            <a:endParaRPr lang="zh-CN" altLang="en-US" sz="3600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嗤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笑    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瑟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索 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吓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寒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噤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</a:t>
            </a:r>
            <a:endParaRPr lang="zh-CN" altLang="en-US" sz="3600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黛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瓦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楞</a:t>
            </a:r>
            <a:r>
              <a:rPr lang="zh-CN" altLang="en-US" sz="3600" dirty="0">
                <a:solidFill>
                  <a:srgbClr val="FF3399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猹</a:t>
            </a:r>
            <a:r>
              <a:rPr lang="zh-CN" altLang="en-US" sz="3600" dirty="0">
                <a:solidFill>
                  <a:srgbClr val="FF3399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秕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谷</a:t>
            </a:r>
            <a:r>
              <a:rPr lang="zh-CN" altLang="en-US" sz="3600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毡</a:t>
            </a:r>
            <a:r>
              <a:rPr lang="zh-CN" altLang="en-US" sz="3600" dirty="0">
                <a:solidFill>
                  <a:srgbClr val="9900CC"/>
                </a:solidFill>
                <a:latin typeface="Times New Roman" panose="02020603050405020304" pitchFamily="18" charset="0"/>
              </a:rPr>
              <a:t>帽</a:t>
            </a:r>
            <a:endParaRPr lang="zh-CN" altLang="en-US" sz="3600" dirty="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6" name="Text Box 6"/>
          <p:cNvSpPr txBox="1"/>
          <p:nvPr/>
        </p:nvSpPr>
        <p:spPr>
          <a:xfrm>
            <a:off x="2736850" y="2025650"/>
            <a:ext cx="817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huì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67" name="Text Box 7"/>
          <p:cNvSpPr txBox="1"/>
          <p:nvPr/>
        </p:nvSpPr>
        <p:spPr>
          <a:xfrm>
            <a:off x="4648200" y="2025650"/>
            <a:ext cx="120523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Times New Roman" panose="02020603050405020304" pitchFamily="18" charset="0"/>
              </a:rPr>
              <a:t>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kuà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68" name="Text Box 8"/>
          <p:cNvSpPr txBox="1"/>
          <p:nvPr/>
        </p:nvSpPr>
        <p:spPr>
          <a:xfrm>
            <a:off x="6978650" y="2025650"/>
            <a:ext cx="487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sì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69" name="Text Box 9"/>
          <p:cNvSpPr txBox="1"/>
          <p:nvPr/>
        </p:nvSpPr>
        <p:spPr>
          <a:xfrm>
            <a:off x="9601200" y="2057400"/>
            <a:ext cx="1021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xíng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0" name="Text Box 10"/>
          <p:cNvSpPr txBox="1"/>
          <p:nvPr/>
        </p:nvSpPr>
        <p:spPr>
          <a:xfrm>
            <a:off x="2709863" y="2863850"/>
            <a:ext cx="1148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bógū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4919663" y="2895600"/>
            <a:ext cx="1173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huān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2" name="Text Box 12"/>
          <p:cNvSpPr txBox="1"/>
          <p:nvPr/>
        </p:nvSpPr>
        <p:spPr>
          <a:xfrm>
            <a:off x="7010400" y="2863850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wǎng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3" name="Text Box 13"/>
          <p:cNvSpPr txBox="1"/>
          <p:nvPr/>
        </p:nvSpPr>
        <p:spPr>
          <a:xfrm>
            <a:off x="9296400" y="2787650"/>
            <a:ext cx="1122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chán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4" name="Text Box 14"/>
          <p:cNvSpPr txBox="1"/>
          <p:nvPr/>
        </p:nvSpPr>
        <p:spPr>
          <a:xfrm>
            <a:off x="2667000" y="3657600"/>
            <a:ext cx="1071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zìsuī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5" name="Text Box 15"/>
          <p:cNvSpPr txBox="1"/>
          <p:nvPr/>
        </p:nvSpPr>
        <p:spPr>
          <a:xfrm>
            <a:off x="5022850" y="3657600"/>
            <a:ext cx="1173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quán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6" name="Text Box 16"/>
          <p:cNvSpPr txBox="1"/>
          <p:nvPr/>
        </p:nvSpPr>
        <p:spPr>
          <a:xfrm>
            <a:off x="6750050" y="3733800"/>
            <a:ext cx="641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bì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7" name="Text Box 17"/>
          <p:cNvSpPr txBox="1"/>
          <p:nvPr/>
        </p:nvSpPr>
        <p:spPr>
          <a:xfrm>
            <a:off x="8763000" y="3657600"/>
            <a:ext cx="692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è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8" name="Text Box 18"/>
          <p:cNvSpPr txBox="1"/>
          <p:nvPr/>
        </p:nvSpPr>
        <p:spPr>
          <a:xfrm>
            <a:off x="2819400" y="4572000"/>
            <a:ext cx="767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chī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79" name="Text Box 19"/>
          <p:cNvSpPr txBox="1"/>
          <p:nvPr/>
        </p:nvSpPr>
        <p:spPr>
          <a:xfrm>
            <a:off x="4997450" y="4540250"/>
            <a:ext cx="563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sè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80" name="Text Box 20"/>
          <p:cNvSpPr txBox="1"/>
          <p:nvPr/>
        </p:nvSpPr>
        <p:spPr>
          <a:xfrm>
            <a:off x="6781800" y="4495800"/>
            <a:ext cx="614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Times New Roman" panose="02020603050405020304" pitchFamily="18" charset="0"/>
              </a:rPr>
              <a:t>hè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40981" name="Text Box 21"/>
          <p:cNvSpPr txBox="1"/>
          <p:nvPr/>
        </p:nvSpPr>
        <p:spPr>
          <a:xfrm>
            <a:off x="8839200" y="4495800"/>
            <a:ext cx="716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jìn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82" name="Text Box 22"/>
          <p:cNvSpPr txBox="1"/>
          <p:nvPr/>
        </p:nvSpPr>
        <p:spPr>
          <a:xfrm>
            <a:off x="2286000" y="5334000"/>
            <a:ext cx="792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dài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84" name="Text Box 24"/>
          <p:cNvSpPr txBox="1"/>
          <p:nvPr/>
        </p:nvSpPr>
        <p:spPr>
          <a:xfrm>
            <a:off x="3981450" y="5334000"/>
            <a:ext cx="995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lèng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85" name="Text Box 25"/>
          <p:cNvSpPr txBox="1"/>
          <p:nvPr/>
        </p:nvSpPr>
        <p:spPr>
          <a:xfrm>
            <a:off x="5638800" y="5334000"/>
            <a:ext cx="868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chá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86" name="Text Box 26"/>
          <p:cNvSpPr txBox="1"/>
          <p:nvPr/>
        </p:nvSpPr>
        <p:spPr>
          <a:xfrm>
            <a:off x="7620000" y="5334000"/>
            <a:ext cx="563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bǐ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87" name="Text Box 27"/>
          <p:cNvSpPr txBox="1"/>
          <p:nvPr/>
        </p:nvSpPr>
        <p:spPr>
          <a:xfrm>
            <a:off x="9364663" y="5334000"/>
            <a:ext cx="1122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zhān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40967" grpId="0"/>
      <p:bldP spid="40968" grpId="0"/>
      <p:bldP spid="40969" grpId="0"/>
      <p:bldP spid="40970" grpId="0"/>
      <p:bldP spid="40971" grpId="0"/>
      <p:bldP spid="40972" grpId="0"/>
      <p:bldP spid="40973" grpId="0"/>
      <p:bldP spid="40974" grpId="0"/>
      <p:bldP spid="40975" grpId="0"/>
      <p:bldP spid="40976" grpId="0"/>
      <p:bldP spid="40977" grpId="0"/>
      <p:bldP spid="40978" grpId="0"/>
      <p:bldP spid="40979" grpId="0"/>
      <p:bldP spid="40980" grpId="0"/>
      <p:bldP spid="40981" grpId="0"/>
      <p:bldP spid="40982" grpId="0"/>
      <p:bldP spid="40984" grpId="0"/>
      <p:bldP spid="40985" grpId="0"/>
      <p:bldP spid="40986" grpId="0"/>
      <p:bldP spid="40987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4973</Words>
  <Application>WPS 演示</Application>
  <PresentationFormat>宽屏</PresentationFormat>
  <Paragraphs>582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73" baseType="lpstr">
      <vt:lpstr>Arial</vt:lpstr>
      <vt:lpstr>宋体</vt:lpstr>
      <vt:lpstr>Wingdings</vt:lpstr>
      <vt:lpstr>华文行楷</vt:lpstr>
      <vt:lpstr>方正细倩简体</vt:lpstr>
      <vt:lpstr>Wingdings</vt:lpstr>
      <vt:lpstr>仿宋</vt:lpstr>
      <vt:lpstr>微软雅黑</vt:lpstr>
      <vt:lpstr>Arial Unicode MS</vt:lpstr>
      <vt:lpstr>等线</vt:lpstr>
      <vt:lpstr>楷体_GB2312</vt:lpstr>
      <vt:lpstr>Times New Roman</vt:lpstr>
      <vt:lpstr>隶书</vt:lpstr>
      <vt:lpstr>华文宋体</vt:lpstr>
      <vt:lpstr>方正舒体</vt:lpstr>
      <vt:lpstr>华文新魏</vt:lpstr>
      <vt:lpstr>方正报宋简体</vt:lpstr>
      <vt:lpstr>黑体</vt:lpstr>
      <vt:lpstr>华文彩云</vt:lpstr>
      <vt:lpstr>华文中宋</vt:lpstr>
      <vt:lpstr>幼圆</vt:lpstr>
      <vt:lpstr>AvantGarde Bk BT</vt:lpstr>
      <vt:lpstr>Symbol</vt:lpstr>
      <vt:lpstr>新宋体</vt:lpstr>
      <vt:lpstr>Segoe Print</vt:lpstr>
      <vt:lpstr>Office 主题​​</vt:lpstr>
      <vt:lpstr>PowerPoint 演示文稿</vt:lpstr>
      <vt:lpstr>一、复 习 旧 知 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研读第二部分（采用对比阅读的方法：1、比环境；2、比人物；3、比心情。）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2、运用景物描写渲染气氛，烘托人物感情。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健康</cp:lastModifiedBy>
  <cp:revision>408</cp:revision>
  <dcterms:created xsi:type="dcterms:W3CDTF">2017-08-03T09:01:00Z</dcterms:created>
  <dcterms:modified xsi:type="dcterms:W3CDTF">2020-08-23T08:52:58Z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