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2"/>
    <p:sldId id="281" r:id="rId3"/>
    <p:sldId id="267" r:id="rId4"/>
    <p:sldId id="336" r:id="rId5"/>
    <p:sldId id="257" r:id="rId6"/>
    <p:sldId id="342" r:id="rId7"/>
    <p:sldId id="309" r:id="rId8"/>
    <p:sldId id="268" r:id="rId9"/>
    <p:sldId id="335" r:id="rId10"/>
    <p:sldId id="337" r:id="rId11"/>
    <p:sldId id="280" r:id="rId12"/>
    <p:sldId id="343" r:id="rId13"/>
    <p:sldId id="338" r:id="rId14"/>
    <p:sldId id="269" r:id="rId15"/>
    <p:sldId id="306" r:id="rId16"/>
    <p:sldId id="295" r:id="rId17"/>
    <p:sldId id="296" r:id="rId18"/>
    <p:sldId id="297" r:id="rId19"/>
    <p:sldId id="298" r:id="rId20"/>
    <p:sldId id="299" r:id="rId21"/>
    <p:sldId id="270" r:id="rId22"/>
    <p:sldId id="307" r:id="rId23"/>
    <p:sldId id="340" r:id="rId24"/>
    <p:sldId id="341" r:id="rId25"/>
    <p:sldId id="344" r:id="rId26"/>
    <p:sldId id="308" r:id="rId27"/>
    <p:sldId id="339" r:id="rId28"/>
    <p:sldId id="275" r:id="rId29"/>
    <p:sldId id="345" r:id="rId30"/>
    <p:sldId id="346" r:id="rId31"/>
    <p:sldId id="276" r:id="rId32"/>
    <p:sldId id="347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edu.net/ws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矩形 14340"/>
          <p:cNvSpPr/>
          <p:nvPr/>
        </p:nvSpPr>
        <p:spPr>
          <a:xfrm>
            <a:off x="1600200" y="1524000"/>
            <a:ext cx="54102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反对党八股</a:t>
            </a:r>
          </a:p>
        </p:txBody>
      </p:sp>
      <p:sp>
        <p:nvSpPr>
          <p:cNvPr id="14343" name="矩形 1434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4" name="图片 14343" descr="get?name=T1P6b0B7Wg1RCvBVd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705" y="4340225"/>
            <a:ext cx="1905000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总结: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1、2、3内容，4、5形式，6根源，7、8危害。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由表现到根源到危害,体现由表及里、由浅入深的原则，具有严的逻辑性。文章把党八股的罪状列为“八条”，逐条批判，既名有重点，又互有联系，条分缕析，一目了然。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31745"/>
          <p:cNvSpPr>
            <a:spLocks noGrp="1"/>
          </p:cNvSpPr>
          <p:nvPr>
            <p:ph type="body" idx="1"/>
          </p:nvPr>
        </p:nvSpPr>
        <p:spPr>
          <a:xfrm>
            <a:off x="304800" y="1018540"/>
            <a:ext cx="8229600" cy="5229860"/>
          </a:xfrm>
        </p:spPr>
        <p:txBody>
          <a:bodyPr/>
          <a:lstStyle/>
          <a:p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反对          提倡</a:t>
            </a:r>
          </a:p>
          <a:p>
            <a:endParaRPr lang="zh-CN" altLang="en-US" sz="9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一空话连篇，言之无物。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二装腔作势，借以吓人。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三无的放矢，不看对象。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四语言无味，像个瘪三。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五甲乙丙丁，开中药铺。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六不负责任，到处害人。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七流毒全党，妨害革命。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八传播出去，祸国殃民。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---</a:t>
            </a:r>
            <a:endParaRPr lang="en-US" altLang="zh-CN"/>
          </a:p>
        </p:txBody>
      </p:sp>
      <p:sp>
        <p:nvSpPr>
          <p:cNvPr id="31747" name="矩形 31746"/>
          <p:cNvSpPr/>
          <p:nvPr/>
        </p:nvSpPr>
        <p:spPr>
          <a:xfrm>
            <a:off x="4763135" y="1911985"/>
            <a:ext cx="339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内容充实，言之有物</a:t>
            </a:r>
          </a:p>
        </p:txBody>
      </p:sp>
      <p:sp>
        <p:nvSpPr>
          <p:cNvPr id="31748" name="矩形 31747"/>
          <p:cNvSpPr/>
          <p:nvPr/>
        </p:nvSpPr>
        <p:spPr>
          <a:xfrm>
            <a:off x="4762500" y="2474595"/>
            <a:ext cx="3352800" cy="42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实事求是，宣传真理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4763135" y="2895600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有的放矢，尊重对象</a:t>
            </a:r>
          </a:p>
        </p:txBody>
      </p:sp>
      <p:sp>
        <p:nvSpPr>
          <p:cNvPr id="31750" name="矩形 31749"/>
          <p:cNvSpPr/>
          <p:nvPr/>
        </p:nvSpPr>
        <p:spPr>
          <a:xfrm flipV="1">
            <a:off x="4831080" y="3352800"/>
            <a:ext cx="3169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语言丰富，生动活泼</a:t>
            </a:r>
          </a:p>
        </p:txBody>
      </p:sp>
      <p:sp>
        <p:nvSpPr>
          <p:cNvPr id="31751" name="矩形 31750"/>
          <p:cNvSpPr/>
          <p:nvPr/>
        </p:nvSpPr>
        <p:spPr>
          <a:xfrm>
            <a:off x="4762500" y="394462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善于分析，解决问题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4762500" y="4323715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责任心强，有益于人</a:t>
            </a:r>
          </a:p>
        </p:txBody>
      </p:sp>
      <p:sp>
        <p:nvSpPr>
          <p:cNvPr id="31753" name="矩形 31752"/>
          <p:cNvSpPr/>
          <p:nvPr/>
        </p:nvSpPr>
        <p:spPr>
          <a:xfrm>
            <a:off x="4658360" y="4865370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影响全党，有益革命</a:t>
            </a:r>
          </a:p>
        </p:txBody>
      </p:sp>
      <p:sp>
        <p:nvSpPr>
          <p:cNvPr id="31754" name="文本框 31753"/>
          <p:cNvSpPr txBox="1"/>
          <p:nvPr/>
        </p:nvSpPr>
        <p:spPr>
          <a:xfrm>
            <a:off x="4831080" y="5457825"/>
            <a:ext cx="3521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传播出去，利国利民</a:t>
            </a:r>
          </a:p>
        </p:txBody>
      </p:sp>
      <p:sp>
        <p:nvSpPr>
          <p:cNvPr id="2" name="矩形 1"/>
          <p:cNvSpPr/>
          <p:nvPr/>
        </p:nvSpPr>
        <p:spPr>
          <a:xfrm>
            <a:off x="196850" y="166370"/>
            <a:ext cx="815530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找出针对各种罪状，作者提倡什么？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1"/>
      <p:bldP spid="31749" grpId="2"/>
      <p:bldP spid="31750" grpId="3"/>
      <p:bldP spid="31751" grpId="4"/>
      <p:bldP spid="31752" grpId="5"/>
      <p:bldP spid="31753" grpId="6"/>
      <p:bldP spid="31754" grpId="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040" y="1830388"/>
            <a:ext cx="8229600" cy="1143000"/>
          </a:xfrm>
        </p:spPr>
        <p:txBody>
          <a:bodyPr/>
          <a:lstStyle/>
          <a:p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研讨论证方法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思考:每条罪状是怎样进行论述的?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/>
              <a:t>(以任何一条罪状为例)要求学生朗读课文某一条罪状，划分层次。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914400"/>
          </a:xfrm>
          <a:solidFill>
            <a:schemeClr val="accent1"/>
          </a:solidFill>
        </p:spPr>
        <p:txBody>
          <a:bodyPr anchor="ctr"/>
          <a:lstStyle/>
          <a:p>
            <a:pPr algn="l"/>
            <a:r>
              <a:rPr lang="zh-CN" altLang="en-US" sz="3200" b="1"/>
              <a:t>以第一条罪状为例，探究其论证方法。</a:t>
            </a: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1295400"/>
            <a:ext cx="8763000" cy="5562600"/>
          </a:xfrm>
        </p:spPr>
        <p:txBody>
          <a:bodyPr/>
          <a:lstStyle/>
          <a:p>
            <a:r>
              <a:rPr lang="en-US" altLang="zh-CN" sz="2800" b="1"/>
              <a:t> 1</a:t>
            </a:r>
            <a:r>
              <a:rPr lang="zh-CN" altLang="en-US" sz="2800" b="1"/>
              <a:t>、</a:t>
            </a:r>
            <a:r>
              <a:rPr lang="en-US" altLang="zh-CN" sz="2800" b="1"/>
              <a:t> </a:t>
            </a:r>
            <a:r>
              <a:rPr lang="zh-CN" altLang="en-US" sz="2800" b="1"/>
              <a:t>（提出问题）</a:t>
            </a:r>
            <a:r>
              <a:rPr lang="zh-CN" altLang="en-US" sz="2400" b="1">
                <a:solidFill>
                  <a:srgbClr val="FF0000"/>
                </a:solidFill>
              </a:rPr>
              <a:t>先</a:t>
            </a:r>
            <a:r>
              <a:rPr lang="zh-CN" altLang="en-US" sz="2400" b="1"/>
              <a:t>提出本段论点：“党八股的第一条罪状是：空话连篇，言之无物。”</a:t>
            </a:r>
          </a:p>
          <a:p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、（分析问题）接着</a:t>
            </a:r>
            <a:r>
              <a:rPr lang="zh-CN" altLang="en-US" sz="2400" b="1"/>
              <a:t>分析批判“空话”的两种表现形态：第一是长而空。长而空的后果是“懒婆娘的裹脚，又长又臭”。其产生原因是“下决心不要群众看”。</a:t>
            </a:r>
            <a:r>
              <a:rPr lang="zh-CN" altLang="en-US" sz="2400" b="1">
                <a:solidFill>
                  <a:srgbClr val="FF0000"/>
                </a:solidFill>
              </a:rPr>
              <a:t>然后</a:t>
            </a:r>
            <a:r>
              <a:rPr lang="zh-CN" altLang="en-US" sz="2400" b="1"/>
              <a:t>以斯大林的演说为范例，一褒一贬，从正反两方面说明战争时期尤其需要简短和精粹的文章。第二是短而空。先承上启下，辩证地指出短而空也不好，因为“我们应当禁绝一切空话”。紧</a:t>
            </a:r>
            <a:r>
              <a:rPr lang="zh-CN" altLang="en-US" sz="2400" b="1">
                <a:solidFill>
                  <a:srgbClr val="FF0000"/>
                </a:solidFill>
              </a:rPr>
              <a:t>接着</a:t>
            </a:r>
            <a:r>
              <a:rPr lang="zh-CN" altLang="en-US" sz="2400" b="1"/>
              <a:t>用长篇巨著</a:t>
            </a:r>
            <a:r>
              <a:rPr lang="en-US" altLang="zh-CN" sz="2400" b="1"/>
              <a:t>《</a:t>
            </a:r>
            <a:r>
              <a:rPr lang="zh-CN" altLang="en-US" sz="2400" b="1"/>
              <a:t>资本论</a:t>
            </a:r>
            <a:r>
              <a:rPr lang="en-US" altLang="zh-CN" sz="2400" b="1"/>
              <a:t>》</a:t>
            </a:r>
            <a:r>
              <a:rPr lang="zh-CN" altLang="en-US" sz="2400" b="1"/>
              <a:t>作为例证，并引用俗语“到什么山上唱什么歌”“看菜吃饭，量体裁衣”。说明文章长短要服从内容的需要。</a:t>
            </a:r>
          </a:p>
          <a:p>
            <a:r>
              <a:rPr lang="en-US" altLang="zh-CN" sz="2400" b="1"/>
              <a:t>3</a:t>
            </a:r>
            <a:r>
              <a:rPr lang="zh-CN" altLang="en-US" sz="2400" b="1"/>
              <a:t>、（解决问题）</a:t>
            </a:r>
            <a:r>
              <a:rPr lang="zh-CN" altLang="en-US" sz="2400" b="1">
                <a:solidFill>
                  <a:srgbClr val="FF0000"/>
                </a:solidFill>
              </a:rPr>
              <a:t>最后</a:t>
            </a:r>
            <a:r>
              <a:rPr lang="zh-CN" altLang="en-US" sz="2400" b="1"/>
              <a:t>得出结论：战争时期固然需要短文章，但尤其需要有内容的文章，最要反对的是言之无物的文章。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4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41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总结罪状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批判中要充分阐述正面的道理，而在阐述道理时，一定要有层次，整理出清晰的条理来, 避免那种事急语塞，思路紊乱的现象</a:t>
            </a:r>
            <a:r>
              <a:rPr lang="en-US" altLang="zh-CN" b="1">
                <a:solidFill>
                  <a:srgbClr val="FF0000"/>
                </a:solidFill>
              </a:rPr>
              <a:t>.</a:t>
            </a:r>
          </a:p>
          <a:p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  <a:sym typeface="+mn-ea"/>
              </a:rPr>
              <a:t>由表及里，由浅入深，符合人们认识</a:t>
            </a:r>
            <a:endParaRPr lang="zh-CN" altLang="en-US" b="1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  <a:sym typeface="+mn-ea"/>
              </a:rPr>
              <a:t>事物的规律，具有严密的逻辑性。</a:t>
            </a:r>
            <a:endParaRPr lang="zh-CN" altLang="en-US" b="1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  <a:p>
            <a:endParaRPr lang="zh-CN" altLang="en-US" b="1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以第二条罪状为例，探究论证方法。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82700"/>
            <a:ext cx="8998585" cy="4843780"/>
          </a:xfrm>
        </p:spPr>
        <p:txBody>
          <a:bodyPr/>
          <a:lstStyle/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、（提出问题）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第二条罪状：</a:t>
            </a:r>
            <a:r>
              <a:rPr lang="zh-CN" altLang="en-US" sz="2800" b="1">
                <a:latin typeface="黑体" pitchFamily="2" charset="-122"/>
                <a:ea typeface="黑体" pitchFamily="2" charset="-122"/>
                <a:sym typeface="+mn-ea"/>
              </a:rPr>
              <a:t>装腔作势，借以吓人。</a:t>
            </a:r>
            <a:r>
              <a:rPr lang="en-US" altLang="zh-CN" sz="2800" b="1">
                <a:latin typeface="黑体" pitchFamily="2" charset="-122"/>
                <a:ea typeface="黑体" pitchFamily="2" charset="-122"/>
                <a:sym typeface="+mn-ea"/>
              </a:rPr>
              <a:t>2</a:t>
            </a:r>
            <a:r>
              <a:rPr lang="zh-CN" altLang="en-US" sz="2800" b="1">
                <a:latin typeface="黑体" pitchFamily="2" charset="-122"/>
                <a:ea typeface="黑体" pitchFamily="2" charset="-122"/>
                <a:sym typeface="+mn-ea"/>
              </a:rPr>
              <a:t>、（分析问题）引用论证：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引用鲁迅所说的: “辱骂和恐吓决不是战斗”。</a:t>
            </a:r>
          </a:p>
          <a:p>
            <a:pPr marL="0" indent="0"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引用苏联共产党(布)历史简明教程的有关论述。</a:t>
            </a:r>
          </a:p>
          <a:p>
            <a:pPr marL="0" indent="0">
              <a:buNone/>
            </a:pP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、（解决问题）正确的做法是：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itchFamily="34" charset="0"/>
                <a:sym typeface="+mn-ea"/>
              </a:rPr>
              <a:t>实事求是，宣传真理</a:t>
            </a:r>
            <a:endParaRPr lang="zh-CN" altLang="en-US" sz="2800" b="1">
              <a:solidFill>
                <a:srgbClr val="FF0000"/>
              </a:solidFill>
              <a:latin typeface="Arial" pitchFamily="34" charset="0"/>
            </a:endParaRPr>
          </a:p>
          <a:p>
            <a:pPr marL="0" indent="0">
              <a:buNone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0485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总结罪状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zh-CN"/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460" y="1033145"/>
            <a:ext cx="8562340" cy="5093335"/>
          </a:xfrm>
        </p:spPr>
        <p:txBody>
          <a:bodyPr/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方面，这些话是历史经验的总结，有权威性，足以用来说明“装腔作势，借以吓人”的完全错误；另一方面，这样的引用是非常切合听众实际的。参加延安整风的干部，有一部分是从国统区来的进步知识分子，他们对鲁迅、对左联的经验、教训是了解的、熟悉的。鲁迅的话，他们有深切的体会。另一部分是从井岗山经过二万五千里长征来到延安的，他们对王明路线的“残酷斗争，无情打击”给革命同志、给党的事业带来的严重危害是深有体会的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揭露批判中引例阐述正面道理时，所引的例子要仔细选择，要举大家公认的、有深切感受的例子。这样，深入说理才有基础，正面道理才立得牢。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以第三条罪状为例，探究论证方法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5100" y="1332230"/>
            <a:ext cx="8521700" cy="4794250"/>
          </a:xfrm>
        </p:spPr>
        <p:txBody>
          <a:bodyPr/>
          <a:lstStyle/>
          <a:p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、（提出问题）</a:t>
            </a:r>
            <a:r>
              <a:rPr lang="zh-CN" altLang="en-US" b="1">
                <a:latin typeface="黑体" pitchFamily="2" charset="-122"/>
                <a:ea typeface="黑体" pitchFamily="2" charset="-122"/>
                <a:sym typeface="+mn-ea"/>
              </a:rPr>
              <a:t>无的放矢，不看对象。</a:t>
            </a:r>
          </a:p>
          <a:p>
            <a:r>
              <a:rPr lang="en-US" altLang="zh-CN" b="1">
                <a:latin typeface="黑体" pitchFamily="2" charset="-122"/>
                <a:ea typeface="黑体" pitchFamily="2" charset="-122"/>
                <a:sym typeface="+mn-ea"/>
              </a:rPr>
              <a:t>2</a:t>
            </a:r>
            <a:r>
              <a:rPr lang="zh-CN" altLang="en-US" b="1">
                <a:latin typeface="黑体" pitchFamily="2" charset="-122"/>
                <a:ea typeface="黑体" pitchFamily="2" charset="-122"/>
                <a:sym typeface="+mn-ea"/>
              </a:rPr>
              <a:t>、（分析问题）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借助了“对牛弹琴”“有的放矢”等成语。</a:t>
            </a:r>
          </a:p>
          <a:p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、（解决问题）正确的态度应该是：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itchFamily="34" charset="0"/>
                <a:sym typeface="+mn-ea"/>
              </a:rPr>
              <a:t>有的放矢，尊重对象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itchFamily="34" charset="0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3977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总结罪状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84580"/>
            <a:ext cx="8229600" cy="5041900"/>
          </a:xfrm>
        </p:spPr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在揭露批判中阐述正面的道理，恰当地运用成语，可以收到言简意赅的说理效果。</a:t>
            </a: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成语，不仅是现代汉语中的一个词组，它是千百年来人们在交流思想的过程中凝结而成的语言的珍珠，往往蕴含着世代相传的宝贵经验，甚至概括了生活的真理。说理中恰当地运用成语，可以增加论述的说服力以及说理的容量。在运用成语时则往往需要赋予新的意义，充实新的内容。毛泽东同志对于“对牛弹琴”的创造性的运用即是典型的例子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教学目标</a:t>
            </a: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筛选并整合文章相关信息， 理清文章的行文思路。</a:t>
            </a: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2.学习本文边破边立、分项列举的论证方法。</a:t>
            </a: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3、学习本文通俗易懂、生动活泼的语言。</a:t>
            </a:r>
          </a:p>
          <a:p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、了解不良文风的表现和危害，认识树立良好文风的意义。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问题：总结一下，本文都采用了哪些论证方法？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学习方法：学生圈点笔画，标记在书上。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533400" y="228600"/>
            <a:ext cx="4267200" cy="563563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论证方法总结：</a:t>
            </a: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914400"/>
            <a:ext cx="91440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/>
              <a:t>1</a:t>
            </a:r>
            <a:r>
              <a:rPr lang="zh-CN" altLang="en-US" b="1"/>
              <a:t>、例证：斯大林的演说和</a:t>
            </a:r>
            <a:r>
              <a:rPr lang="en-US" altLang="zh-CN" b="1"/>
              <a:t>《</a:t>
            </a:r>
            <a:r>
              <a:rPr lang="zh-CN" altLang="en-US" b="1"/>
              <a:t>资本论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</a:p>
          <a:p>
            <a:pPr>
              <a:lnSpc>
                <a:spcPct val="90000"/>
              </a:lnSpc>
            </a:pPr>
            <a:r>
              <a:rPr lang="en-US" altLang="zh-CN" b="1"/>
              <a:t>2</a:t>
            </a:r>
            <a:r>
              <a:rPr lang="zh-CN" altLang="en-US" b="1"/>
              <a:t>、引证：俗语“到什么山上唱什么歌”“看菜吃饭，量体裁衣”。</a:t>
            </a:r>
          </a:p>
          <a:p>
            <a:pPr>
              <a:lnSpc>
                <a:spcPct val="90000"/>
              </a:lnSpc>
            </a:pPr>
            <a:r>
              <a:rPr lang="en-US" altLang="zh-CN" b="1"/>
              <a:t>3</a:t>
            </a:r>
            <a:r>
              <a:rPr lang="zh-CN" altLang="en-US" b="1"/>
              <a:t>、对比论证：</a:t>
            </a:r>
            <a:r>
              <a:rPr lang="en-US" altLang="zh-CN" b="1"/>
              <a:t>《</a:t>
            </a:r>
            <a:r>
              <a:rPr lang="zh-CN" altLang="en-US" b="1"/>
              <a:t>资本论</a:t>
            </a:r>
            <a:r>
              <a:rPr lang="en-US" altLang="zh-CN" b="1"/>
              <a:t>》</a:t>
            </a:r>
            <a:r>
              <a:rPr lang="zh-CN" altLang="en-US" b="1"/>
              <a:t>与有些老爷的长文章。</a:t>
            </a:r>
          </a:p>
          <a:p>
            <a:pPr>
              <a:lnSpc>
                <a:spcPct val="90000"/>
              </a:lnSpc>
            </a:pPr>
            <a:r>
              <a:rPr lang="en-US" altLang="zh-CN" b="1"/>
              <a:t>4</a:t>
            </a:r>
            <a:r>
              <a:rPr lang="zh-CN" altLang="en-US" b="1"/>
              <a:t>、比喻论证：长而空的文章像“懒婆娘的裹脚，又长又臭”。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6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6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charRg st="6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5">
                                            <p:txEl>
                                              <p:charRg st="9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35">
                                            <p:txEl>
                                              <p:charRg st="102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重点点拨</a:t>
            </a:r>
            <a:r>
              <a:rPr lang="en-US" altLang="zh-CN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1</a:t>
            </a:r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：</a:t>
            </a:r>
            <a:b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分项列举的论证方法: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文章把党八股的罪状列为“八条”，逐条批判，既各有重点，又互有联系，条分缕析，一目了然。因为每一项都有一定的角度，并能用准确鲜明的词语加以概括，所以条理非常明晰。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重点点拨</a:t>
            </a:r>
            <a:r>
              <a:rPr lang="en-US" altLang="zh-CN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2</a:t>
            </a:r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：破立结合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60" y="1282700"/>
            <a:ext cx="8409940" cy="4843780"/>
          </a:xfrm>
        </p:spPr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如第二段，破：</a:t>
            </a:r>
            <a:r>
              <a:rPr lang="zh-CN" altLang="en-US" b="1">
                <a:latin typeface="黑体" pitchFamily="2" charset="-122"/>
                <a:ea typeface="黑体" pitchFamily="2" charset="-122"/>
                <a:sym typeface="+mn-ea"/>
              </a:rPr>
              <a:t>装腔作势，借以吓人。</a:t>
            </a: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立：最后明确指出“我们反对的是空话连篇言之无物的八股调”来同前面所指的罪状相呼应。这种过渡和照应，使文章具有结构严密，环环相扣的特点，在其它许多段落里也很明显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517525"/>
            <a:ext cx="8684895" cy="560895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破中有立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------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本文说理的最大特点。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古人云: “不破不立，不塞不流，不止不行。”辩证关系，破除谬误与阐述真理的两个方面。破立结合的论证方式，使文章具有更大的鲜明性。毛泽东同志善于将破除谬误与论述真理，极为灵活地错综地交织在要的和首要的任务”是反掉那些为害最烈的长而空的文章，把“那些又长又臭的懒婆娘的裹脚”扔掉，最后明确指出“我们反对的是空话连篇言之无物的八股调”来同前面所指的罪状相呼应。这种过渡和照应，使文章具有结构严密，环环相扣的特点，在其它许多段落里也很明显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7720" y="2829560"/>
            <a:ext cx="75285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分析课文结构特点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955"/>
            <a:ext cx="8686800" cy="114300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例举每一条罪状的结构特点？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0055" y="1557655"/>
            <a:ext cx="8246745" cy="456882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特点：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过渡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每一条作者都是先鲜明的指出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罪状具体是什么；接着进行分析，而分析的过程就是有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过渡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”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，为在段尾指出正确态度做铺垫。</a:t>
            </a: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使得破立之间过渡自然，前后照应，结构严密。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635" y="328930"/>
            <a:ext cx="8178165" cy="5797550"/>
          </a:xfrm>
        </p:spPr>
        <p:txBody>
          <a:bodyPr/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例如：第二自然段。</a:t>
            </a: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    本段在破和立之间用了过渡的词或句，衔接紧密。文章内容也前后照应。如第二段，指出长而空的文章使群众见而摇头之后，用“长而空不好，短而空就好么? ”一句过渡到批判短而空的文章也不好；接着语气一转，用“但是”一词自然地过渡到当前“主要的和首要的任务”是反掉那些为害最烈的长而空的文章，把“那些又长又臭的懒婆娘的裹脚”扔掉，最后明确指出“我们反对的是空话连篇言之无物的八股调”来同前面所指的罪状相呼应。这种过渡和照应，使文章具有结构严密，环环相扣的特点，在其它许多段落里也很明显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534400" cy="1143000"/>
          </a:xfrm>
        </p:spPr>
        <p:txBody>
          <a:bodyPr anchor="ctr"/>
          <a:lstStyle/>
          <a:p>
            <a:pPr algn="l"/>
            <a:r>
              <a:rPr lang="zh-CN" altLang="en-US" sz="3600" b="1"/>
              <a:t>问题：第六条罪状在课文结构的作用？</a:t>
            </a: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3600" b="1"/>
              <a:t>   </a:t>
            </a:r>
            <a:r>
              <a:rPr lang="zh-CN" altLang="en-US" b="1"/>
              <a:t>这段内容上主要讲</a:t>
            </a:r>
            <a:r>
              <a:rPr lang="zh-CN" altLang="en-US" b="1">
                <a:hlinkClick r:id="rId2"/>
              </a:rPr>
              <a:t>写作</a:t>
            </a:r>
            <a:r>
              <a:rPr lang="zh-CN" altLang="en-US" b="1"/>
              <a:t>态度和造成后果的问题，在整篇文章中起着</a:t>
            </a:r>
            <a:r>
              <a:rPr lang="zh-CN" altLang="en-US" b="1">
                <a:solidFill>
                  <a:srgbClr val="FF0000"/>
                </a:solidFill>
              </a:rPr>
              <a:t>承上启下</a:t>
            </a:r>
            <a:r>
              <a:rPr lang="zh-CN" altLang="en-US" b="1"/>
              <a:t>的重要作用。“不负责任”是产生上述五条罪状的根源。“到处害人”则是它的必然结果。具体内容就是第七条罪状“流毒全党，妨害革命”和第八条罪状“传播出去，祸国殃民”。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44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语言特色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 anchor="ctr"/>
          <a:lstStyle/>
          <a:p>
            <a:pPr algn="l"/>
            <a:r>
              <a:rPr lang="zh-CN" altLang="en-US"/>
              <a:t>背景简介</a:t>
            </a: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8763000" cy="5486400"/>
          </a:xfrm>
        </p:spPr>
        <p:txBody>
          <a:bodyPr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en-US" altLang="zh-CN" sz="3000" b="1"/>
              <a:t>     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《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反对党八股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》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是毛泽东同志于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1942.2.8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在延安干部会议上的讲演。毛泽东同志的这篇讲演和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《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改造我们的学习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》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、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《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整顿党的作风</a:t>
            </a: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》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，是整风运动的基本著作，是我党思想建设的重要文献。</a:t>
            </a:r>
            <a:b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</a:br>
            <a:r>
              <a:rPr lang="en-US" altLang="zh-CN" sz="3000" b="1">
                <a:latin typeface="GulimChe" panose="020B0609000101010101" pitchFamily="49" charset="-127"/>
                <a:ea typeface="GulimChe" panose="020B0609000101010101" pitchFamily="49" charset="-127"/>
              </a:rPr>
              <a:t>    </a:t>
            </a:r>
          </a:p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这篇文章着重谈的是关于改进“</a:t>
            </a:r>
            <a:r>
              <a:rPr lang="zh-CN" altLang="en-US" sz="3000" b="1">
                <a:solidFill>
                  <a:srgbClr val="FF0000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文风</a:t>
            </a:r>
            <a:r>
              <a:rPr lang="zh-CN" altLang="en-US" sz="3000" b="1">
                <a:latin typeface="GulimChe" panose="020B0609000101010101" pitchFamily="49" charset="-127"/>
                <a:ea typeface="GulimChe" panose="020B0609000101010101" pitchFamily="49" charset="-127"/>
              </a:rPr>
              <a:t>”的问题。</a:t>
            </a:r>
            <a:r>
              <a:rPr sz="3000" b="1">
                <a:latin typeface="GulimChe" panose="020B0609000101010101" pitchFamily="49" charset="-127"/>
                <a:ea typeface="GulimChe" panose="020B0609000101010101" pitchFamily="49" charset="-127"/>
              </a:rPr>
              <a:t>课文节选的是文章的9 18 段。演讲的开头是这样的:</a:t>
            </a:r>
          </a:p>
          <a:p>
            <a:pPr>
              <a:spcBef>
                <a:spcPct val="5000"/>
              </a:spcBef>
              <a:spcAft>
                <a:spcPct val="5000"/>
              </a:spcAft>
            </a:pPr>
            <a:endParaRPr sz="3000" b="1"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15365" name="矩形 15364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809625"/>
            <a:ext cx="8091805" cy="531685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这篇文章批评的是党八股，而文章本身就是反对党八股、倡导马克思主义生动活泼新鲜有力文风的典范，这篇文章的文风特点是什么? (将党八股的八条罪状反过来看)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明确:内容丰富，言之有物。摆事实讲道理，以理服人，平易朴素，亲切感人。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语言生动活泼，通俗易懂，体现了高超的语言艺术。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685800"/>
            <a:ext cx="91440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/>
              <a:t>本文说理严谨、周密，且语言</a:t>
            </a:r>
            <a:r>
              <a:rPr lang="zh-CN" altLang="en-US" b="1">
                <a:solidFill>
                  <a:srgbClr val="FF0000"/>
                </a:solidFill>
              </a:rPr>
              <a:t>生动活泼</a:t>
            </a:r>
            <a:r>
              <a:rPr lang="zh-CN" altLang="en-US" b="1"/>
              <a:t>。请摘录相关语句，具体说明生动活泼这一特点。</a:t>
            </a:r>
          </a:p>
          <a:p>
            <a:pPr>
              <a:lnSpc>
                <a:spcPct val="90000"/>
              </a:lnSpc>
            </a:pPr>
            <a:endParaRPr lang="zh-CN" altLang="en-US" sz="1000" b="1"/>
          </a:p>
          <a:p>
            <a:pPr>
              <a:lnSpc>
                <a:spcPct val="90000"/>
              </a:lnSpc>
            </a:pPr>
            <a:r>
              <a:rPr lang="en-US" altLang="zh-CN" sz="2800" b="1"/>
              <a:t>1.“</a:t>
            </a:r>
            <a:r>
              <a:rPr lang="zh-CN" altLang="en-US" sz="2800" b="1"/>
              <a:t>到什么山上唱什么歌”“看菜吃饭，量体裁衣”比“要由内容来决定”“要从实际出发”之类的说法更通俗、更生动 。</a:t>
            </a:r>
          </a:p>
          <a:p>
            <a:pPr>
              <a:lnSpc>
                <a:spcPct val="90000"/>
              </a:lnSpc>
            </a:pPr>
            <a:r>
              <a:rPr lang="en-US" altLang="zh-CN" sz="2800" b="1"/>
              <a:t>2.“</a:t>
            </a:r>
            <a:r>
              <a:rPr lang="zh-CN" altLang="en-US" sz="2800" b="1"/>
              <a:t>对牛弹琴”“得胜回朝”。前者排除了原意讽刺牛的无知这一面，强调“不看对象，乱弹一气”的可笑，后者改变了赞扬替封建王朝卖命的人的原意，用以讽刺那些装腔作势而自鸣得意的人，都可以说切中肯綮而又风趣生动。</a:t>
            </a:r>
          </a:p>
          <a:p>
            <a:pPr>
              <a:lnSpc>
                <a:spcPct val="90000"/>
              </a:lnSpc>
            </a:pPr>
            <a:r>
              <a:rPr lang="en-US" altLang="zh-CN" sz="2800" b="1"/>
              <a:t>3.</a:t>
            </a:r>
            <a:r>
              <a:rPr lang="zh-CN" altLang="en-US" sz="2800" b="1"/>
              <a:t>以“懒婆娘的裹脚”比喻“长而空”的文章之令人掩鼻，很新鲜别致令人会心。</a:t>
            </a:r>
            <a:r>
              <a:rPr lang="zh-CN" altLang="en-US" sz="2400" b="1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98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98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9">
                                            <p:txEl>
                                              <p:charRg st="98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00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9">
                                            <p:txEl>
                                              <p:charRg st="200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charRg st="200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归纳课文的内容。</a:t>
            </a:r>
          </a:p>
          <a:p>
            <a:r>
              <a:rPr lang="zh-CN" altLang="en-US"/>
              <a:t>写课后习题。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02260"/>
            <a:ext cx="8876030" cy="5824220"/>
          </a:xfrm>
        </p:spPr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刚才凯丰同志讲了今天开会的宗旨。我现在想讲的是:主观主义和宗派主义怎样拿党八股做它们的宣传工具，或表现形式。我们反对主观主义和宗派主义，如果不连党八股也给以清算，那它们就还有一个藏身的地方，它们还可以躲起来。如果我们连党八股也打倒了，那就算对于主观主义和宗派主义最后地‘将一军’，弄得这两个怪物原形毕露，老鼠过街，人人喊打’，这两个怪物也就容易消灭了。”</a:t>
            </a: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从这段开场白我们看一下，这次演讲的目的是:反对党八股。这是一篇声讨党八股的战斗檄文，标题有力地揭示了文章的中心论点，旗帜鲜明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矩形 5123"/>
          <p:cNvSpPr/>
          <p:nvPr/>
        </p:nvSpPr>
        <p:spPr>
          <a:xfrm>
            <a:off x="304800" y="184150"/>
            <a:ext cx="8534400" cy="61007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>
                <a:latin typeface="Arial" pitchFamily="34" charset="0"/>
              </a:rPr>
              <a:t>解题</a:t>
            </a:r>
          </a:p>
          <a:p>
            <a:pPr algn="ctr"/>
            <a:endParaRPr lang="zh-CN" altLang="en-US" sz="1000" b="1">
              <a:latin typeface="Arial" pitchFamily="34" charset="0"/>
            </a:endParaRPr>
          </a:p>
          <a:p>
            <a:r>
              <a:rPr lang="zh-CN" altLang="en-US" sz="3600">
                <a:latin typeface="Arial" pitchFamily="34" charset="0"/>
              </a:rPr>
              <a:t>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“八股”，即八股文，也称“八比”，原为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明清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时代科举制度规定的一种应试文体。它要求应考人读一定的书，学一定的注疏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主要是朱熹的注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，按规定规格写文章，连字数都有限制，考生只能按照题目的字数敷衍成文。每篇文章都由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破题、承题、起讲、入手、起股、中股、后股、束股八部分构成，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其中四股各要求有两股文字相对偶。这种八股文，无论内容还是形式都是僵化的，束缚着人们的思想。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党八股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指革命队伍中某些人所写的文章，这种文章对于事物不加分析，只是搬用一些革命的名词术语，言之无物，空话连篇，如同“八股文”，所以称之为党八股。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8615" y="2829560"/>
            <a:ext cx="84467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理清文章内容和结构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本文作者提出了什么观点？如何分析？如何做结论？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请同学们读课文，理清课文结构。</a:t>
            </a:r>
          </a:p>
          <a:p>
            <a:pPr marL="0" indent="0">
              <a:buNone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引申：（议论文的基本结构）</a:t>
            </a:r>
          </a:p>
          <a:p>
            <a:pPr marL="0" indent="0">
              <a:buNone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一、引论：提出问题（一般是提出论点）</a:t>
            </a: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二、本论：分析问题（论据证明论点的过程）</a:t>
            </a: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三、结论：解决问题（指明方向）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944562"/>
          </a:xfrm>
        </p:spPr>
        <p:txBody>
          <a:bodyPr anchor="ctr"/>
          <a:lstStyle/>
          <a:p>
            <a:pPr algn="l"/>
            <a:r>
              <a:rPr lang="zh-CN" altLang="en-US" sz="4000" b="1"/>
              <a:t>浏览课文，梳理基本结构</a:t>
            </a: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8686800" cy="4525963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(1)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引论部分（提出问题）：</a:t>
            </a: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段，指出党八股有八大罪状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</a:p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(2)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本论部分（分析问题）：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itchFamily="34" charset="0"/>
              </a:rPr>
              <a:t>—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9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段，列举党八股八大罪状，论证其危害和纠正的方法 </a:t>
            </a:r>
          </a:p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(3)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结论部分（中心论点）：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段，必须抛弃党八股，采取生动活泼新鲜有力的马克思列宁主义的文风。 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4267200" y="347662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采用并列的结构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6070" y="533400"/>
          <a:ext cx="8247380" cy="5378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3070"/>
                <a:gridCol w="1649095"/>
                <a:gridCol w="1563370"/>
                <a:gridCol w="2061845"/>
              </a:tblGrid>
              <a:tr h="5010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0070C0"/>
                          </a:solidFill>
                        </a:rPr>
                        <a:t>条目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0070C0"/>
                          </a:solidFill>
                        </a:rPr>
                        <a:t>      </a:t>
                      </a:r>
                      <a:r>
                        <a:rPr lang="zh-CN" altLang="en-US">
                          <a:solidFill>
                            <a:srgbClr val="0070C0"/>
                          </a:solidFill>
                        </a:rPr>
                        <a:t>罪状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0070C0"/>
                          </a:solidFill>
                        </a:rPr>
                        <a:t>角度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0070C0"/>
                          </a:solidFill>
                        </a:rPr>
                        <a:t>总结</a:t>
                      </a:r>
                    </a:p>
                  </a:txBody>
                  <a:tcPr/>
                </a:tc>
              </a:tr>
              <a:tr h="566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空话连篇，言之无物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内容空洞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Arial" pitchFamily="34" charset="0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思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想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容</a:t>
                      </a:r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从现象</a:t>
                      </a:r>
                      <a:r>
                        <a:rPr lang="zh-CN" altLang="en-US" sz="2400">
                          <a:sym typeface="+mn-ea"/>
                        </a:rPr>
                        <a:t>由表现到根源到危害,体现由表及里、由浅入深的原则，具有严的逻辑性。</a:t>
                      </a:r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装腔作势，借以吓人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动机不纯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Arial" pitchFamily="34" charset="0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533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无的放矢，不看对象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目的不明</a:t>
                      </a:r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5060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语言无味，像个瘪三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缺少文采</a:t>
                      </a:r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文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章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形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式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7251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甲乙丙丁，开中药铺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形式主义</a:t>
                      </a:r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6864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不负责任，到处害人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责任心不足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Arial" pitchFamily="34" charset="0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根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源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5397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流毒全党，妨害革命</a:t>
                      </a:r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危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害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后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Arial" pitchFamily="34" charset="0"/>
                          <a:sym typeface="+mn-ea"/>
                        </a:rPr>
                        <a:t>果</a:t>
                      </a:r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危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害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6864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传播出去，祸国殃民</a:t>
                      </a:r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52b0d3a-1361-48b2-b234-7fdf23fccb6f}"/>
  <p:tag name="TABLE_ENDDRAG_ORIGIN_RECT" val="649*471"/>
  <p:tag name="TABLE_ENDDRAG_RECT" val="24*41*649*47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2143</Words>
  <Application>Microsoft Office PowerPoint</Application>
  <PresentationFormat>全屏显示(4:3)</PresentationFormat>
  <Paragraphs>149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PowerPoint 演示文稿</vt:lpstr>
      <vt:lpstr>教学目标</vt:lpstr>
      <vt:lpstr>背景简介</vt:lpstr>
      <vt:lpstr>PowerPoint 演示文稿</vt:lpstr>
      <vt:lpstr>PowerPoint 演示文稿</vt:lpstr>
      <vt:lpstr>PowerPoint 演示文稿</vt:lpstr>
      <vt:lpstr>本文作者提出了什么观点？如何分析？如何做结论？</vt:lpstr>
      <vt:lpstr>浏览课文，梳理基本结构</vt:lpstr>
      <vt:lpstr>PowerPoint 演示文稿</vt:lpstr>
      <vt:lpstr>总结:</vt:lpstr>
      <vt:lpstr>PowerPoint 演示文稿</vt:lpstr>
      <vt:lpstr>研讨论证方法</vt:lpstr>
      <vt:lpstr>      思考:每条罪状是怎样进行论述的?   (以任何一条罪状为例)要求学生朗读课文某一条罪状，划分层次。</vt:lpstr>
      <vt:lpstr>以第一条罪状为例，探究其论证方法。</vt:lpstr>
      <vt:lpstr>总结罪状1.</vt:lpstr>
      <vt:lpstr>以第二条罪状为例，探究论证方法。</vt:lpstr>
      <vt:lpstr>总结罪状2：</vt:lpstr>
      <vt:lpstr>以第三条罪状为例，探究论证方法</vt:lpstr>
      <vt:lpstr>总结罪状3：</vt:lpstr>
      <vt:lpstr>问题：总结一下，本文都采用了哪些论证方法？</vt:lpstr>
      <vt:lpstr>论证方法总结：</vt:lpstr>
      <vt:lpstr> 重点点拨1： 分项列举的论证方法: </vt:lpstr>
      <vt:lpstr>重点点拨2：破立结合</vt:lpstr>
      <vt:lpstr>PowerPoint 演示文稿</vt:lpstr>
      <vt:lpstr>PowerPoint 演示文稿</vt:lpstr>
      <vt:lpstr>例举每一条罪状的结构特点？</vt:lpstr>
      <vt:lpstr>PowerPoint 演示文稿</vt:lpstr>
      <vt:lpstr>问题：第六条罪状在课文结构的作用？</vt:lpstr>
      <vt:lpstr>PowerPoint 演示文稿</vt:lpstr>
      <vt:lpstr>PowerPoint 演示文稿</vt:lpstr>
      <vt:lpstr>PowerPoint 演示文稿</vt:lpstr>
      <vt:lpstr>作业：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2020-10-09T11:58:08Z</cp:lastPrinted>
  <dcterms:created xsi:type="dcterms:W3CDTF">2020-10-09T11:58:08Z</dcterms:created>
  <dcterms:modified xsi:type="dcterms:W3CDTF">2020-10-23T01:27:50Z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