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3.xml" ContentType="application/vnd.openxmlformats-officedocument.presentationml.tags+xml"/>
  <Override PartName="/ppt/tags/tag64.xml" ContentType="application/vnd.openxmlformats-officedocument.presentationml.tags+xml"/>
  <Override PartName="/ppt/notesSlides/notesSlide1.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256" r:id="rId2"/>
    <p:sldId id="472" r:id="rId3"/>
    <p:sldId id="473" r:id="rId4"/>
    <p:sldId id="257" r:id="rId5"/>
    <p:sldId id="290" r:id="rId6"/>
    <p:sldId id="411" r:id="rId7"/>
    <p:sldId id="260" r:id="rId8"/>
    <p:sldId id="289" r:id="rId9"/>
    <p:sldId id="291" r:id="rId10"/>
    <p:sldId id="350" r:id="rId11"/>
    <p:sldId id="293" r:id="rId12"/>
    <p:sldId id="295" r:id="rId13"/>
    <p:sldId id="461" r:id="rId14"/>
    <p:sldId id="353" r:id="rId15"/>
    <p:sldId id="300" r:id="rId16"/>
    <p:sldId id="301" r:id="rId17"/>
    <p:sldId id="302" r:id="rId18"/>
    <p:sldId id="303" r:id="rId19"/>
    <p:sldId id="467" r:id="rId20"/>
    <p:sldId id="471" r:id="rId21"/>
    <p:sldId id="469" r:id="rId22"/>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E6AC3E48-3197-466F-AE56-B209882E5D52}">
          <p14:sldIdLst>
            <p14:sldId id="256"/>
            <p14:sldId id="472"/>
            <p14:sldId id="473"/>
            <p14:sldId id="257"/>
            <p14:sldId id="290"/>
            <p14:sldId id="411"/>
            <p14:sldId id="260"/>
            <p14:sldId id="289"/>
            <p14:sldId id="291"/>
            <p14:sldId id="350"/>
            <p14:sldId id="293"/>
            <p14:sldId id="295"/>
            <p14:sldId id="461"/>
            <p14:sldId id="353"/>
            <p14:sldId id="300"/>
            <p14:sldId id="301"/>
            <p14:sldId id="302"/>
            <p14:sldId id="303"/>
            <p14:sldId id="467"/>
            <p14:sldId id="471"/>
            <p14:sldId id="469"/>
          </p14:sldIdLst>
        </p14:section>
      </p14:sectionLst>
    </p:ext>
    <p:ext uri="{EFAFB233-063F-42B5-8137-9DF3F51BA10A}">
      <p15:sldGuideLst xmlns:p15="http://schemas.microsoft.com/office/powerpoint/2012/main" xmlns="">
        <p15:guide id="1" orient="horz" pos="2160">
          <p15:clr>
            <a:srgbClr val="A4A3A4"/>
          </p15:clr>
        </p15:guide>
        <p15:guide id="2" pos="383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34"/>
      </p:guideLst>
    </p:cSldViewPr>
  </p:slideViewPr>
  <p:notesTextViewPr>
    <p:cViewPr>
      <p:scale>
        <a:sx n="3" d="2"/>
        <a:sy n="3" d="2"/>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2021-3-9</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a:t>
            </a:fld>
            <a:endParaRPr lang="zh-CN" altLang="en-US" smtClean="0">
              <a:latin typeface="微软雅黑" panose="020B0503020204020204" charset="-122"/>
              <a:ea typeface="微软雅黑"/>
            </a:endParaRPr>
          </a:p>
        </p:txBody>
      </p:sp>
    </p:spTree>
    <p:extLst>
      <p:ext uri="{BB962C8B-B14F-4D97-AF65-F5344CB8AC3E}">
        <p14:creationId xmlns:p14="http://schemas.microsoft.com/office/powerpoint/2010/main" val="6703381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2021-3-9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2339834260"/>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slideMaster" Target="../slideMasters/slideMaster1.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2021-3-9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2021-3-9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2021-3-9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2021-3-9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2021-3-9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2021-3-9</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2021-3-9</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4.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tags" Target="../tags/tag6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552450" y="1289050"/>
            <a:ext cx="11255375" cy="899160"/>
          </a:xfrm>
        </p:spPr>
        <p:txBody>
          <a:bodyPr/>
          <a:lstStyle/>
          <a:p>
            <a:r>
              <a:rPr lang="zh-CN" altLang="zh-CN"/>
              <a:t/>
            </a:r>
            <a:br>
              <a:rPr lang="zh-CN" altLang="zh-CN"/>
            </a:br>
            <a:r>
              <a:rPr lang="zh-CN" altLang="zh-CN" smtClean="0"/>
              <a:t>复习第二单元</a:t>
            </a:r>
            <a:endParaRPr lang="zh-CN" altLang="zh-CN"/>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882775" y="2072005"/>
            <a:ext cx="9737090" cy="4030980"/>
          </a:xfrm>
          <a:prstGeom prst="rect">
            <a:avLst/>
          </a:prstGeom>
          <a:noFill/>
          <a:ln w="9525">
            <a:noFill/>
          </a:ln>
        </p:spPr>
        <p:txBody>
          <a:bodyPr wrap="square" anchor="t">
            <a:spAutoFit/>
          </a:bodyPr>
          <a:lstStyle/>
          <a:p>
            <a:r>
              <a:rPr lang="zh-CN" altLang="en-US" sz="3200" b="1">
                <a:latin typeface="Times New Roman" panose="02020603050405020304" pitchFamily="18" charset="0"/>
              </a:rPr>
              <a:t>惊</a:t>
            </a:r>
            <a:r>
              <a:rPr lang="zh-CN" altLang="en-US" sz="3200" b="1">
                <a:solidFill>
                  <a:srgbClr val="FF3300"/>
                </a:solidFill>
                <a:latin typeface="Times New Roman" panose="02020603050405020304" pitchFamily="18" charset="0"/>
              </a:rPr>
              <a:t>惶（          ）</a:t>
            </a:r>
            <a:r>
              <a:rPr lang="zh-CN" altLang="en-US" sz="3200" b="1">
                <a:latin typeface="Times New Roman" panose="02020603050405020304" pitchFamily="18" charset="0"/>
              </a:rPr>
              <a:t>          </a:t>
            </a:r>
            <a:r>
              <a:rPr lang="zh-CN" altLang="en-US" sz="3200" b="1">
                <a:solidFill>
                  <a:srgbClr val="FF3300"/>
                </a:solidFill>
                <a:latin typeface="Times New Roman" panose="02020603050405020304" pitchFamily="18" charset="0"/>
              </a:rPr>
              <a:t>苛（   ）</a:t>
            </a:r>
            <a:r>
              <a:rPr lang="zh-CN" altLang="en-US" sz="3200" b="1">
                <a:latin typeface="Times New Roman" panose="02020603050405020304" pitchFamily="18" charset="0"/>
              </a:rPr>
              <a:t>捐杂税</a:t>
            </a:r>
          </a:p>
          <a:p>
            <a:r>
              <a:rPr lang="zh-CN" altLang="en-US" sz="3200" b="1">
                <a:latin typeface="Times New Roman" panose="02020603050405020304" pitchFamily="18" charset="0"/>
              </a:rPr>
              <a:t>打</a:t>
            </a:r>
            <a:r>
              <a:rPr lang="zh-CN" altLang="en-US" sz="3200" b="1">
                <a:solidFill>
                  <a:srgbClr val="FF0000"/>
                </a:solidFill>
                <a:latin typeface="Times New Roman" panose="02020603050405020304" pitchFamily="18" charset="0"/>
              </a:rPr>
              <a:t>颤</a:t>
            </a:r>
            <a:r>
              <a:rPr lang="zh-CN" altLang="en-US" sz="3200" b="1">
                <a:latin typeface="Times New Roman" panose="02020603050405020304" pitchFamily="18" charset="0"/>
              </a:rPr>
              <a:t>（     ）               </a:t>
            </a:r>
            <a:r>
              <a:rPr lang="zh-CN" altLang="en-US" sz="3200" b="1">
                <a:solidFill>
                  <a:srgbClr val="FF3300"/>
                </a:solidFill>
                <a:latin typeface="Times New Roman" panose="02020603050405020304" pitchFamily="18" charset="0"/>
              </a:rPr>
              <a:t>骨碌（         ）</a:t>
            </a:r>
            <a:endParaRPr lang="zh-CN" altLang="en-US" sz="3200" b="1">
              <a:latin typeface="Times New Roman" panose="02020603050405020304" pitchFamily="18" charset="0"/>
            </a:endParaRPr>
          </a:p>
          <a:p>
            <a:r>
              <a:rPr lang="zh-CN" altLang="en-US" sz="3200" b="1">
                <a:solidFill>
                  <a:srgbClr val="FF3300"/>
                </a:solidFill>
                <a:latin typeface="Times New Roman" panose="02020603050405020304" pitchFamily="18" charset="0"/>
              </a:rPr>
              <a:t>酣（     ）</a:t>
            </a:r>
            <a:r>
              <a:rPr lang="zh-CN" altLang="en-US" sz="3200" b="1">
                <a:latin typeface="Times New Roman" panose="02020603050405020304" pitchFamily="18" charset="0"/>
              </a:rPr>
              <a:t>然入梦       </a:t>
            </a:r>
            <a:r>
              <a:rPr lang="zh-CN" altLang="en-US" sz="3200" b="1">
                <a:solidFill>
                  <a:srgbClr val="FF3300"/>
                </a:solidFill>
                <a:latin typeface="Times New Roman" panose="02020603050405020304" pitchFamily="18" charset="0"/>
              </a:rPr>
              <a:t>蜷缩（        </a:t>
            </a:r>
            <a:r>
              <a:rPr lang="zh-CN" altLang="en-US" sz="3200" b="1">
                <a:solidFill>
                  <a:schemeClr val="tx1"/>
                </a:solidFill>
                <a:effectLst>
                  <a:outerShdw blurRad="38100" dist="19050" dir="2700000" algn="tl" rotWithShape="0">
                    <a:schemeClr val="dk1">
                      <a:alpha val="40000"/>
                    </a:schemeClr>
                  </a:outerShdw>
                </a:effectLst>
                <a:latin typeface="Times New Roman" panose="02020603050405020304" pitchFamily="18" charset="0"/>
              </a:rPr>
              <a:t> </a:t>
            </a:r>
            <a:r>
              <a:rPr lang="en-US" altLang="zh-CN" sz="3200" b="1">
                <a:solidFill>
                  <a:schemeClr val="tx1"/>
                </a:solidFill>
                <a:effectLst>
                  <a:outerShdw blurRad="38100" dist="19050" dir="2700000" algn="tl" rotWithShape="0">
                    <a:schemeClr val="dk1">
                      <a:alpha val="40000"/>
                    </a:schemeClr>
                  </a:outerShdw>
                </a:effectLst>
                <a:latin typeface="Times New Roman" panose="02020603050405020304" pitchFamily="18" charset="0"/>
              </a:rPr>
              <a:t>     </a:t>
            </a:r>
            <a:r>
              <a:rPr lang="zh-CN" altLang="en-US" sz="3200" b="1">
                <a:solidFill>
                  <a:srgbClr val="FF3300"/>
                </a:solidFill>
                <a:latin typeface="Times New Roman" panose="02020603050405020304" pitchFamily="18" charset="0"/>
              </a:rPr>
              <a:t>）</a:t>
            </a:r>
            <a:r>
              <a:rPr lang="zh-CN" altLang="en-US" sz="3200" b="1">
                <a:latin typeface="Times New Roman" panose="02020603050405020304" pitchFamily="18" charset="0"/>
              </a:rPr>
              <a:t> </a:t>
            </a:r>
          </a:p>
          <a:p>
            <a:r>
              <a:rPr lang="zh-CN" altLang="en-US" sz="3200" b="1">
                <a:solidFill>
                  <a:schemeClr val="tx1"/>
                </a:solidFill>
                <a:effectLst>
                  <a:outerShdw blurRad="38100" dist="19050" dir="2700000" algn="tl" rotWithShape="0">
                    <a:schemeClr val="dk1">
                      <a:alpha val="40000"/>
                    </a:schemeClr>
                  </a:outerShdw>
                </a:effectLst>
                <a:latin typeface="Times New Roman" panose="02020603050405020304" pitchFamily="18" charset="0"/>
              </a:rPr>
              <a:t>点</a:t>
            </a:r>
            <a:r>
              <a:rPr lang="zh-CN" altLang="en-US" sz="3200" b="1">
                <a:solidFill>
                  <a:srgbClr val="FF0000"/>
                </a:solidFill>
                <a:latin typeface="Times New Roman" panose="02020603050405020304" pitchFamily="18" charset="0"/>
              </a:rPr>
              <a:t>缀</a:t>
            </a:r>
            <a:r>
              <a:rPr lang="zh-CN" altLang="en-US" sz="3200" b="1">
                <a:latin typeface="Times New Roman" panose="02020603050405020304" pitchFamily="18" charset="0"/>
              </a:rPr>
              <a:t>（       ）             </a:t>
            </a:r>
            <a:r>
              <a:rPr lang="zh-CN" altLang="en-US" sz="3200" b="1">
                <a:solidFill>
                  <a:srgbClr val="FF3300"/>
                </a:solidFill>
                <a:latin typeface="Times New Roman" panose="02020603050405020304" pitchFamily="18" charset="0"/>
              </a:rPr>
              <a:t>矗</a:t>
            </a:r>
            <a:r>
              <a:rPr lang="zh-CN" altLang="en-US" sz="3200" b="1">
                <a:solidFill>
                  <a:schemeClr val="tx1"/>
                </a:solidFill>
                <a:effectLst>
                  <a:outerShdw blurRad="38100" dist="19050" dir="2700000" algn="tl" rotWithShape="0">
                    <a:schemeClr val="dk1">
                      <a:alpha val="40000"/>
                    </a:schemeClr>
                  </a:outerShdw>
                </a:effectLst>
                <a:latin typeface="Times New Roman" panose="02020603050405020304" pitchFamily="18" charset="0"/>
              </a:rPr>
              <a:t>立</a:t>
            </a:r>
            <a:r>
              <a:rPr lang="zh-CN" altLang="en-US" sz="3200" b="1">
                <a:solidFill>
                  <a:srgbClr val="FF3300"/>
                </a:solidFill>
                <a:latin typeface="Times New Roman" panose="02020603050405020304" pitchFamily="18" charset="0"/>
              </a:rPr>
              <a:t>（       ）</a:t>
            </a:r>
            <a:r>
              <a:rPr lang="zh-CN" altLang="en-US" sz="3200" b="1">
                <a:latin typeface="Times New Roman" panose="02020603050405020304" pitchFamily="18" charset="0"/>
              </a:rPr>
              <a:t> </a:t>
            </a:r>
            <a:endParaRPr lang="en-US" altLang="zh-CN" sz="3200" b="1">
              <a:latin typeface="Times New Roman" panose="02020603050405020304" pitchFamily="18" charset="0"/>
            </a:endParaRPr>
          </a:p>
          <a:p>
            <a:r>
              <a:rPr lang="zh-CN" altLang="en-US" sz="3200" b="1">
                <a:solidFill>
                  <a:srgbClr val="FF3300"/>
                </a:solidFill>
                <a:latin typeface="Times New Roman" panose="02020603050405020304" pitchFamily="18" charset="0"/>
              </a:rPr>
              <a:t>澎湃（            ）</a:t>
            </a:r>
            <a:r>
              <a:rPr lang="zh-CN" altLang="en-US" sz="3200" b="1">
                <a:latin typeface="Times New Roman" panose="02020603050405020304" pitchFamily="18" charset="0"/>
              </a:rPr>
              <a:t>        </a:t>
            </a:r>
            <a:r>
              <a:rPr lang="zh-CN" altLang="en-US" sz="3200" b="1">
                <a:solidFill>
                  <a:srgbClr val="FF3300"/>
                </a:solidFill>
                <a:latin typeface="Times New Roman" panose="02020603050405020304" pitchFamily="18" charset="0"/>
              </a:rPr>
              <a:t>落（     ）</a:t>
            </a:r>
            <a:r>
              <a:rPr lang="zh-CN" altLang="en-US" sz="3200" b="1">
                <a:latin typeface="Times New Roman" panose="02020603050405020304" pitchFamily="18" charset="0"/>
              </a:rPr>
              <a:t>得很远了</a:t>
            </a:r>
          </a:p>
          <a:p>
            <a:r>
              <a:rPr lang="zh-CN" altLang="en-US" sz="3200" b="1">
                <a:solidFill>
                  <a:srgbClr val="FF0000"/>
                </a:solidFill>
                <a:latin typeface="Times New Roman" panose="02020603050405020304" pitchFamily="18" charset="0"/>
              </a:rPr>
              <a:t>呜咽</a:t>
            </a:r>
            <a:r>
              <a:rPr lang="zh-CN" altLang="en-US" sz="3200" b="1">
                <a:latin typeface="Times New Roman" panose="02020603050405020304" pitchFamily="18" charset="0"/>
              </a:rPr>
              <a:t>（         ）           </a:t>
            </a:r>
            <a:r>
              <a:rPr lang="zh-CN" altLang="en-US" sz="3200" b="1">
                <a:solidFill>
                  <a:srgbClr val="FF0000"/>
                </a:solidFill>
                <a:sym typeface="+mn-ea"/>
              </a:rPr>
              <a:t>咀嚼</a:t>
            </a:r>
            <a:r>
              <a:rPr lang="zh-CN" altLang="en-US" sz="3200" b="1">
                <a:sym typeface="+mn-ea"/>
              </a:rPr>
              <a:t>（         ）    </a:t>
            </a:r>
          </a:p>
          <a:p>
            <a:r>
              <a:rPr lang="zh-CN" altLang="en-US" sz="3200" b="1">
                <a:solidFill>
                  <a:srgbClr val="FF0000"/>
                </a:solidFill>
                <a:latin typeface="Times New Roman" panose="02020603050405020304" pitchFamily="18" charset="0"/>
                <a:sym typeface="+mn-ea"/>
              </a:rPr>
              <a:t>篱笆（          ）          </a:t>
            </a:r>
            <a:r>
              <a:rPr lang="zh-CN" altLang="en-US" sz="3200" b="1">
                <a:latin typeface="Arial" panose="020B0604020202020204" pitchFamily="34" charset="0"/>
                <a:sym typeface="+mn-ea"/>
              </a:rPr>
              <a:t>军</a:t>
            </a:r>
            <a:r>
              <a:rPr lang="zh-CN" altLang="en-US" sz="3200" b="1" u="sng">
                <a:solidFill>
                  <a:srgbClr val="FF0000"/>
                </a:solidFill>
                <a:latin typeface="Arial" panose="020B0604020202020204" pitchFamily="34" charset="0"/>
                <a:sym typeface="+mn-ea"/>
              </a:rPr>
              <a:t>阀</a:t>
            </a:r>
            <a:r>
              <a:rPr lang="zh-CN" altLang="en-US" sz="3200" b="1">
                <a:latin typeface="Arial" panose="020B0604020202020204" pitchFamily="34" charset="0"/>
                <a:sym typeface="+mn-ea"/>
              </a:rPr>
              <a:t>（        ）</a:t>
            </a:r>
          </a:p>
          <a:p>
            <a:r>
              <a:rPr lang="zh-CN" altLang="en-US" sz="3200" b="1" u="sng">
                <a:solidFill>
                  <a:srgbClr val="FF0000"/>
                </a:solidFill>
                <a:latin typeface="Arial" panose="020B0604020202020204" pitchFamily="34" charset="0"/>
                <a:sym typeface="+mn-ea"/>
              </a:rPr>
              <a:t>缴</a:t>
            </a:r>
            <a:r>
              <a:rPr lang="zh-CN" altLang="en-US" sz="3200" b="1">
                <a:latin typeface="Arial" panose="020B0604020202020204" pitchFamily="34" charset="0"/>
                <a:sym typeface="+mn-ea"/>
              </a:rPr>
              <a:t>租（     </a:t>
            </a:r>
            <a:r>
              <a:rPr lang="zh-CN" altLang="en-US" sz="3200" b="1">
                <a:solidFill>
                  <a:srgbClr val="FF0000"/>
                </a:solidFill>
                <a:latin typeface="Arial" panose="020B0604020202020204" pitchFamily="34" charset="0"/>
                <a:sym typeface="+mn-ea"/>
              </a:rPr>
              <a:t>   </a:t>
            </a:r>
            <a:r>
              <a:rPr lang="zh-CN" altLang="en-US" sz="3200" b="1">
                <a:latin typeface="Arial" panose="020B0604020202020204" pitchFamily="34" charset="0"/>
                <a:sym typeface="+mn-ea"/>
              </a:rPr>
              <a:t> ）　     </a:t>
            </a:r>
            <a:r>
              <a:rPr lang="zh-CN" altLang="en-US" sz="3200" b="1" smtClean="0">
                <a:latin typeface="Arial" panose="020B0604020202020204" pitchFamily="34" charset="0"/>
                <a:sym typeface="+mn-ea"/>
              </a:rPr>
              <a:t> 欺</a:t>
            </a:r>
            <a:r>
              <a:rPr lang="zh-CN" altLang="en-US" sz="3200" b="1" u="sng" smtClean="0">
                <a:solidFill>
                  <a:srgbClr val="FF0000"/>
                </a:solidFill>
                <a:latin typeface="Arial" panose="020B0604020202020204" pitchFamily="34" charset="0"/>
                <a:sym typeface="+mn-ea"/>
              </a:rPr>
              <a:t>侮</a:t>
            </a:r>
            <a:r>
              <a:rPr lang="zh-CN" altLang="en-US" sz="3200" b="1">
                <a:latin typeface="Arial" panose="020B0604020202020204" pitchFamily="34" charset="0"/>
                <a:sym typeface="+mn-ea"/>
              </a:rPr>
              <a:t>（        ）</a:t>
            </a:r>
            <a:endParaRPr lang="zh-CN" altLang="en-US" sz="3200" b="1">
              <a:solidFill>
                <a:srgbClr val="FF0000"/>
              </a:solidFill>
              <a:latin typeface="Times New Roman" panose="02020603050405020304" pitchFamily="18" charset="0"/>
            </a:endParaRPr>
          </a:p>
        </p:txBody>
      </p:sp>
      <p:sp>
        <p:nvSpPr>
          <p:cNvPr id="3" name="矩形 2"/>
          <p:cNvSpPr/>
          <p:nvPr/>
        </p:nvSpPr>
        <p:spPr>
          <a:xfrm>
            <a:off x="3122295" y="2071688"/>
            <a:ext cx="1139190" cy="521970"/>
          </a:xfrm>
          <a:prstGeom prst="rect">
            <a:avLst/>
          </a:prstGeom>
          <a:noFill/>
          <a:ln w="9525">
            <a:noFill/>
          </a:ln>
        </p:spPr>
        <p:txBody>
          <a:bodyPr wrap="none" anchor="t">
            <a:spAutoFit/>
          </a:bodyPr>
          <a:lstStyle/>
          <a:p>
            <a:pPr algn="l"/>
            <a:r>
              <a:rPr lang="en-US" altLang="zh-CN" sz="2800" b="1">
                <a:latin typeface="Times New Roman" panose="02020603050405020304" pitchFamily="18" charset="0"/>
              </a:rPr>
              <a:t>huán</a:t>
            </a:r>
            <a:r>
              <a:rPr lang="en-US" altLang="zh-CN" sz="2400" b="1">
                <a:latin typeface="Arial" panose="020B0604020202020204" pitchFamily="34" charset="0"/>
                <a:cs typeface="Arial" panose="020B0604020202020204" pitchFamily="34" charset="0"/>
                <a:sym typeface="+mn-ea"/>
              </a:rPr>
              <a:t>ɡ</a:t>
            </a:r>
          </a:p>
        </p:txBody>
      </p:sp>
      <p:sp>
        <p:nvSpPr>
          <p:cNvPr id="4" name="矩形 3"/>
          <p:cNvSpPr/>
          <p:nvPr/>
        </p:nvSpPr>
        <p:spPr>
          <a:xfrm>
            <a:off x="6232208" y="2130743"/>
            <a:ext cx="538480" cy="521970"/>
          </a:xfrm>
          <a:prstGeom prst="rect">
            <a:avLst/>
          </a:prstGeom>
          <a:noFill/>
          <a:ln w="9525">
            <a:noFill/>
          </a:ln>
        </p:spPr>
        <p:txBody>
          <a:bodyPr wrap="none" anchor="t">
            <a:spAutoFit/>
          </a:bodyPr>
          <a:lstStyle/>
          <a:p>
            <a:r>
              <a:rPr lang="en-US" altLang="zh-CN" sz="2800" b="1">
                <a:latin typeface="Times New Roman" panose="02020603050405020304" pitchFamily="18" charset="0"/>
              </a:rPr>
              <a:t>kē</a:t>
            </a:r>
          </a:p>
        </p:txBody>
      </p:sp>
      <p:sp>
        <p:nvSpPr>
          <p:cNvPr id="5" name="矩形 4"/>
          <p:cNvSpPr/>
          <p:nvPr/>
        </p:nvSpPr>
        <p:spPr>
          <a:xfrm>
            <a:off x="3013393" y="2618423"/>
            <a:ext cx="913765" cy="521970"/>
          </a:xfrm>
          <a:prstGeom prst="rect">
            <a:avLst/>
          </a:prstGeom>
          <a:noFill/>
          <a:ln w="9525">
            <a:noFill/>
          </a:ln>
        </p:spPr>
        <p:txBody>
          <a:bodyPr wrap="none" anchor="t">
            <a:spAutoFit/>
          </a:bodyPr>
          <a:lstStyle/>
          <a:p>
            <a:r>
              <a:rPr lang="en-US" altLang="zh-CN" sz="2800" b="1">
                <a:latin typeface="Times New Roman" panose="02020603050405020304" pitchFamily="18" charset="0"/>
              </a:rPr>
              <a:t>zhàn</a:t>
            </a:r>
          </a:p>
        </p:txBody>
      </p:sp>
      <p:sp>
        <p:nvSpPr>
          <p:cNvPr id="6" name="矩形 5"/>
          <p:cNvSpPr/>
          <p:nvPr/>
        </p:nvSpPr>
        <p:spPr>
          <a:xfrm>
            <a:off x="6777355" y="2630170"/>
            <a:ext cx="982980" cy="521970"/>
          </a:xfrm>
          <a:prstGeom prst="rect">
            <a:avLst/>
          </a:prstGeom>
          <a:noFill/>
          <a:ln w="9525">
            <a:noFill/>
          </a:ln>
        </p:spPr>
        <p:txBody>
          <a:bodyPr wrap="none" anchor="t">
            <a:spAutoFit/>
          </a:bodyPr>
          <a:lstStyle/>
          <a:p>
            <a:pPr algn="l"/>
            <a:r>
              <a:rPr lang="en-US" altLang="zh-CN" sz="2800" b="1">
                <a:latin typeface="Arial" panose="020B0604020202020204" pitchFamily="34" charset="0"/>
                <a:cs typeface="Arial" panose="020B0604020202020204" pitchFamily="34" charset="0"/>
                <a:sym typeface="+mn-ea"/>
              </a:rPr>
              <a:t>ɡ</a:t>
            </a:r>
            <a:r>
              <a:rPr lang="en-US" altLang="zh-CN" sz="2800" b="1">
                <a:latin typeface="Times New Roman" panose="02020603050405020304" pitchFamily="18" charset="0"/>
              </a:rPr>
              <a:t>ū lu</a:t>
            </a:r>
          </a:p>
        </p:txBody>
      </p:sp>
      <p:sp>
        <p:nvSpPr>
          <p:cNvPr id="7" name="矩形 6"/>
          <p:cNvSpPr/>
          <p:nvPr/>
        </p:nvSpPr>
        <p:spPr>
          <a:xfrm>
            <a:off x="2676208" y="3045143"/>
            <a:ext cx="838200" cy="583565"/>
          </a:xfrm>
          <a:prstGeom prst="rect">
            <a:avLst/>
          </a:prstGeom>
          <a:noFill/>
          <a:ln w="9525">
            <a:noFill/>
          </a:ln>
        </p:spPr>
        <p:txBody>
          <a:bodyPr wrap="none" anchor="t">
            <a:spAutoFit/>
          </a:bodyPr>
          <a:lstStyle/>
          <a:p>
            <a:r>
              <a:rPr lang="en-US" altLang="zh-CN" sz="3200" b="1">
                <a:latin typeface="Times New Roman" panose="02020603050405020304" pitchFamily="18" charset="0"/>
              </a:rPr>
              <a:t>hān</a:t>
            </a:r>
          </a:p>
        </p:txBody>
      </p:sp>
      <p:sp>
        <p:nvSpPr>
          <p:cNvPr id="8" name="矩形 7"/>
          <p:cNvSpPr/>
          <p:nvPr/>
        </p:nvSpPr>
        <p:spPr>
          <a:xfrm>
            <a:off x="6710045" y="3045460"/>
            <a:ext cx="1702435" cy="521970"/>
          </a:xfrm>
          <a:prstGeom prst="rect">
            <a:avLst/>
          </a:prstGeom>
          <a:noFill/>
          <a:ln w="9525">
            <a:noFill/>
          </a:ln>
        </p:spPr>
        <p:txBody>
          <a:bodyPr wrap="square" anchor="t">
            <a:spAutoFit/>
          </a:bodyPr>
          <a:lstStyle/>
          <a:p>
            <a:r>
              <a:rPr lang="en-US" altLang="zh-CN" sz="2800" b="1">
                <a:latin typeface="Times New Roman" panose="02020603050405020304" pitchFamily="18" charset="0"/>
              </a:rPr>
              <a:t>quán suō</a:t>
            </a:r>
            <a:endParaRPr lang="en-US" altLang="zh-CN" sz="2800" b="1">
              <a:latin typeface="方正大标宋简体" panose="02010601030101010101" charset="-122"/>
              <a:ea typeface="方正大标宋简体" panose="02010601030101010101" charset="-122"/>
            </a:endParaRPr>
          </a:p>
        </p:txBody>
      </p:sp>
      <p:sp>
        <p:nvSpPr>
          <p:cNvPr id="9" name="矩形 8"/>
          <p:cNvSpPr/>
          <p:nvPr/>
        </p:nvSpPr>
        <p:spPr>
          <a:xfrm>
            <a:off x="3168968" y="4099878"/>
            <a:ext cx="1396365" cy="521970"/>
          </a:xfrm>
          <a:prstGeom prst="rect">
            <a:avLst/>
          </a:prstGeom>
          <a:noFill/>
          <a:ln w="9525">
            <a:noFill/>
          </a:ln>
        </p:spPr>
        <p:txBody>
          <a:bodyPr wrap="none" anchor="t">
            <a:spAutoFit/>
          </a:bodyPr>
          <a:lstStyle/>
          <a:p>
            <a:pPr algn="l"/>
            <a:r>
              <a:rPr lang="en-US" altLang="zh-CN" sz="2800" b="1">
                <a:latin typeface="Times New Roman" panose="02020603050405020304" pitchFamily="18" charset="0"/>
              </a:rPr>
              <a:t>pén</a:t>
            </a:r>
            <a:r>
              <a:rPr lang="en-US" altLang="zh-CN" sz="2400" b="1">
                <a:latin typeface="Arial" panose="020B0604020202020204" pitchFamily="34" charset="0"/>
                <a:cs typeface="Arial" panose="020B0604020202020204" pitchFamily="34" charset="0"/>
                <a:sym typeface="+mn-ea"/>
              </a:rPr>
              <a:t>ɡ</a:t>
            </a:r>
            <a:r>
              <a:rPr lang="en-US" altLang="zh-CN" sz="2800" b="1">
                <a:latin typeface="Times New Roman" panose="02020603050405020304" pitchFamily="18" charset="0"/>
              </a:rPr>
              <a:t>pài</a:t>
            </a:r>
          </a:p>
        </p:txBody>
      </p:sp>
      <p:sp>
        <p:nvSpPr>
          <p:cNvPr id="10" name="矩形 9"/>
          <p:cNvSpPr/>
          <p:nvPr/>
        </p:nvSpPr>
        <p:spPr>
          <a:xfrm>
            <a:off x="3019108" y="3577908"/>
            <a:ext cx="835025" cy="521970"/>
          </a:xfrm>
          <a:prstGeom prst="rect">
            <a:avLst/>
          </a:prstGeom>
          <a:noFill/>
          <a:ln w="9525">
            <a:noFill/>
          </a:ln>
        </p:spPr>
        <p:txBody>
          <a:bodyPr wrap="none" anchor="t">
            <a:spAutoFit/>
          </a:bodyPr>
          <a:lstStyle/>
          <a:p>
            <a:r>
              <a:rPr lang="en-US" altLang="zh-CN" sz="2800" b="1">
                <a:latin typeface="Times New Roman" panose="02020603050405020304" pitchFamily="18" charset="0"/>
              </a:rPr>
              <a:t>zhuì</a:t>
            </a:r>
          </a:p>
        </p:txBody>
      </p:sp>
      <p:sp>
        <p:nvSpPr>
          <p:cNvPr id="11" name="矩形 10"/>
          <p:cNvSpPr/>
          <p:nvPr/>
        </p:nvSpPr>
        <p:spPr>
          <a:xfrm>
            <a:off x="6763385" y="3577908"/>
            <a:ext cx="735965" cy="521970"/>
          </a:xfrm>
          <a:prstGeom prst="rect">
            <a:avLst/>
          </a:prstGeom>
          <a:noFill/>
          <a:ln w="9525">
            <a:noFill/>
          </a:ln>
        </p:spPr>
        <p:txBody>
          <a:bodyPr wrap="none" anchor="t">
            <a:spAutoFit/>
          </a:bodyPr>
          <a:lstStyle/>
          <a:p>
            <a:r>
              <a:rPr lang="en-US" altLang="zh-CN" sz="2800" b="1">
                <a:latin typeface="Times New Roman" panose="02020603050405020304" pitchFamily="18" charset="0"/>
              </a:rPr>
              <a:t>chù</a:t>
            </a:r>
          </a:p>
        </p:txBody>
      </p:sp>
      <p:sp>
        <p:nvSpPr>
          <p:cNvPr id="12" name="矩形 11"/>
          <p:cNvSpPr/>
          <p:nvPr/>
        </p:nvSpPr>
        <p:spPr>
          <a:xfrm>
            <a:off x="6489700" y="4065905"/>
            <a:ext cx="499110" cy="583565"/>
          </a:xfrm>
          <a:prstGeom prst="rect">
            <a:avLst/>
          </a:prstGeom>
          <a:noFill/>
          <a:ln w="9525">
            <a:noFill/>
          </a:ln>
        </p:spPr>
        <p:txBody>
          <a:bodyPr wrap="none" anchor="t">
            <a:spAutoFit/>
          </a:bodyPr>
          <a:lstStyle/>
          <a:p>
            <a:r>
              <a:rPr lang="en-US" altLang="zh-CN" sz="3200" b="1">
                <a:latin typeface="Times New Roman" panose="02020603050405020304" pitchFamily="18" charset="0"/>
              </a:rPr>
              <a:t>là</a:t>
            </a:r>
          </a:p>
        </p:txBody>
      </p:sp>
      <p:sp>
        <p:nvSpPr>
          <p:cNvPr id="13" name="TextBox 12"/>
          <p:cNvSpPr txBox="1"/>
          <p:nvPr/>
        </p:nvSpPr>
        <p:spPr>
          <a:xfrm>
            <a:off x="1178560" y="571500"/>
            <a:ext cx="8203565" cy="706755"/>
          </a:xfrm>
          <a:prstGeom prst="rect">
            <a:avLst/>
          </a:prstGeom>
          <a:noFill/>
          <a:ln w="9525">
            <a:noFill/>
          </a:ln>
        </p:spPr>
        <p:txBody>
          <a:bodyPr wrap="square" anchor="t">
            <a:spAutoFit/>
          </a:bodyPr>
          <a:lstStyle/>
          <a:p>
            <a:r>
              <a:rPr lang="en-US" altLang="zh-CN" sz="4000" b="1">
                <a:latin typeface="仿宋" panose="02010609060101010101" charset="-122"/>
                <a:ea typeface="仿宋" panose="02010609060101010101" charset="-122"/>
              </a:rPr>
              <a:t>2.</a:t>
            </a:r>
            <a:r>
              <a:rPr lang="zh-CN" altLang="en-US" sz="4000" b="1">
                <a:latin typeface="仿宋" panose="02010609060101010101" charset="-122"/>
                <a:ea typeface="仿宋" panose="02010609060101010101" charset="-122"/>
              </a:rPr>
              <a:t>积累词语</a:t>
            </a:r>
            <a:endParaRPr lang="zh-CN" altLang="en-US" sz="4000" b="1">
              <a:effectLst>
                <a:outerShdw blurRad="38100" dist="19050" dir="2700000" algn="tl" rotWithShape="0">
                  <a:schemeClr val="dk1">
                    <a:alpha val="40000"/>
                  </a:schemeClr>
                </a:outerShdw>
              </a:effectLst>
              <a:latin typeface="仿宋" panose="02010609060101010101" charset="-122"/>
              <a:ea typeface="仿宋" panose="02010609060101010101" charset="-122"/>
              <a:sym typeface="+mn-ea"/>
            </a:endParaRPr>
          </a:p>
        </p:txBody>
      </p:sp>
      <p:sp>
        <p:nvSpPr>
          <p:cNvPr id="14" name="矩形 13"/>
          <p:cNvSpPr/>
          <p:nvPr/>
        </p:nvSpPr>
        <p:spPr>
          <a:xfrm>
            <a:off x="3100705" y="4565015"/>
            <a:ext cx="1685290" cy="521970"/>
          </a:xfrm>
          <a:prstGeom prst="rect">
            <a:avLst/>
          </a:prstGeom>
          <a:noFill/>
          <a:ln w="9525">
            <a:noFill/>
          </a:ln>
        </p:spPr>
        <p:txBody>
          <a:bodyPr wrap="square" anchor="t">
            <a:spAutoFit/>
          </a:bodyPr>
          <a:lstStyle/>
          <a:p>
            <a:r>
              <a:rPr lang="en-US" altLang="zh-CN" sz="2800" b="1">
                <a:sym typeface="+mn-ea"/>
              </a:rPr>
              <a:t>wūy</a:t>
            </a:r>
            <a:r>
              <a:rPr lang="en-US" altLang="zh-CN" sz="2800" b="1">
                <a:cs typeface="Times New Roman" panose="02020603050405020304" pitchFamily="18" charset="0"/>
                <a:sym typeface="+mn-ea"/>
              </a:rPr>
              <a:t>è</a:t>
            </a:r>
          </a:p>
        </p:txBody>
      </p:sp>
      <p:sp>
        <p:nvSpPr>
          <p:cNvPr id="64525" name="Text Box 13"/>
          <p:cNvSpPr txBox="1"/>
          <p:nvPr/>
        </p:nvSpPr>
        <p:spPr>
          <a:xfrm>
            <a:off x="6805930" y="4565015"/>
            <a:ext cx="1210945" cy="521970"/>
          </a:xfrm>
          <a:prstGeom prst="rect">
            <a:avLst/>
          </a:prstGeom>
          <a:noFill/>
          <a:ln w="9525">
            <a:noFill/>
          </a:ln>
        </p:spPr>
        <p:txBody>
          <a:bodyPr wrap="none" anchor="t">
            <a:spAutoFit/>
          </a:bodyPr>
          <a:lstStyle/>
          <a:p>
            <a:r>
              <a:rPr lang="en-US" altLang="zh-CN" sz="2800" b="1">
                <a:latin typeface="Arial" panose="020B0604020202020204" pitchFamily="34" charset="0"/>
                <a:ea typeface="宋体" panose="02010600030101010101" pitchFamily="2" charset="-122"/>
              </a:rPr>
              <a:t>jǔ</a:t>
            </a:r>
            <a:r>
              <a:rPr lang="en-US" altLang="zh-CN" sz="2800">
                <a:latin typeface="Arial" panose="020B0604020202020204" pitchFamily="34" charset="0"/>
                <a:ea typeface="宋体" panose="02010600030101010101" pitchFamily="2" charset="-122"/>
              </a:rPr>
              <a:t> </a:t>
            </a:r>
            <a:r>
              <a:rPr lang="en-US" altLang="zh-CN" sz="2800" b="1">
                <a:latin typeface="Arial" panose="020B0604020202020204" pitchFamily="34" charset="0"/>
                <a:ea typeface="宋体" panose="02010600030101010101" pitchFamily="2" charset="-122"/>
              </a:rPr>
              <a:t> jué</a:t>
            </a:r>
          </a:p>
        </p:txBody>
      </p:sp>
      <p:sp>
        <p:nvSpPr>
          <p:cNvPr id="15" name="Text Box 13"/>
          <p:cNvSpPr txBox="1"/>
          <p:nvPr/>
        </p:nvSpPr>
        <p:spPr>
          <a:xfrm>
            <a:off x="3122295" y="5000625"/>
            <a:ext cx="993775" cy="521970"/>
          </a:xfrm>
          <a:prstGeom prst="rect">
            <a:avLst/>
          </a:prstGeom>
          <a:noFill/>
          <a:ln w="9525">
            <a:noFill/>
          </a:ln>
        </p:spPr>
        <p:txBody>
          <a:bodyPr wrap="none" anchor="t">
            <a:spAutoFit/>
          </a:bodyPr>
          <a:lstStyle/>
          <a:p>
            <a:r>
              <a:rPr lang="en-US" altLang="zh-CN" sz="2800" b="1">
                <a:latin typeface="Arial" panose="020B0604020202020204" pitchFamily="34" charset="0"/>
                <a:ea typeface="宋体" panose="02010600030101010101" pitchFamily="2" charset="-122"/>
              </a:rPr>
              <a:t>lí</a:t>
            </a:r>
            <a:r>
              <a:rPr lang="en-US" altLang="zh-CN" sz="2800">
                <a:latin typeface="Arial" panose="020B0604020202020204" pitchFamily="34" charset="0"/>
                <a:ea typeface="宋体" panose="02010600030101010101" pitchFamily="2" charset="-122"/>
              </a:rPr>
              <a:t> </a:t>
            </a:r>
            <a:r>
              <a:rPr lang="en-US" altLang="zh-CN" sz="2800" b="1">
                <a:latin typeface="Arial" panose="020B0604020202020204" pitchFamily="34" charset="0"/>
                <a:ea typeface="宋体" panose="02010600030101010101" pitchFamily="2" charset="-122"/>
              </a:rPr>
              <a:t> ba</a:t>
            </a:r>
          </a:p>
        </p:txBody>
      </p:sp>
      <p:sp>
        <p:nvSpPr>
          <p:cNvPr id="16" name="Text Box 25"/>
          <p:cNvSpPr txBox="1"/>
          <p:nvPr/>
        </p:nvSpPr>
        <p:spPr>
          <a:xfrm>
            <a:off x="6925628" y="5000625"/>
            <a:ext cx="792162" cy="583565"/>
          </a:xfrm>
          <a:prstGeom prst="rect">
            <a:avLst/>
          </a:prstGeom>
          <a:noFill/>
          <a:ln w="9525">
            <a:noFill/>
          </a:ln>
        </p:spPr>
        <p:txBody>
          <a:bodyPr>
            <a:spAutoFit/>
            <a:scene3d>
              <a:camera prst="orthographicFront"/>
              <a:lightRig rig="threePt" dir="t"/>
            </a:scene3d>
          </a:bodyPr>
          <a:lstStyle/>
          <a:p>
            <a:pPr>
              <a:spcBef>
                <a:spcPct val="50000"/>
              </a:spcBef>
            </a:pPr>
            <a:r>
              <a:rPr lang="en-US" altLang="zh-CN" sz="3200" b="1">
                <a:solidFill>
                  <a:schemeClr val="tx1"/>
                </a:solidFill>
                <a:effectLst>
                  <a:outerShdw blurRad="38100" dist="19050" dir="2700000" algn="tl" rotWithShape="0">
                    <a:schemeClr val="dk1">
                      <a:alpha val="40000"/>
                    </a:schemeClr>
                  </a:outerShdw>
                </a:effectLst>
                <a:latin typeface="Arial" panose="020B0604020202020204" pitchFamily="34" charset="0"/>
              </a:rPr>
              <a:t>fá </a:t>
            </a:r>
          </a:p>
        </p:txBody>
      </p:sp>
      <p:sp>
        <p:nvSpPr>
          <p:cNvPr id="17" name="Text Box 26"/>
          <p:cNvSpPr txBox="1"/>
          <p:nvPr/>
        </p:nvSpPr>
        <p:spPr>
          <a:xfrm>
            <a:off x="3218815" y="5485130"/>
            <a:ext cx="897255" cy="583565"/>
          </a:xfrm>
          <a:prstGeom prst="rect">
            <a:avLst/>
          </a:prstGeom>
          <a:noFill/>
          <a:ln w="9525">
            <a:noFill/>
          </a:ln>
        </p:spPr>
        <p:txBody>
          <a:bodyPr wrap="square">
            <a:spAutoFit/>
            <a:scene3d>
              <a:camera prst="orthographicFront"/>
              <a:lightRig rig="threePt" dir="t"/>
            </a:scene3d>
          </a:bodyPr>
          <a:lstStyle/>
          <a:p>
            <a:pPr>
              <a:spcBef>
                <a:spcPct val="50000"/>
              </a:spcBef>
            </a:pPr>
            <a:r>
              <a:rPr lang="en-US" altLang="zh-CN" sz="3200" b="1">
                <a:solidFill>
                  <a:schemeClr val="tx1"/>
                </a:solidFill>
                <a:effectLst>
                  <a:outerShdw blurRad="38100" dist="19050" dir="2700000" algn="tl" rotWithShape="0">
                    <a:schemeClr val="dk1">
                      <a:alpha val="40000"/>
                    </a:schemeClr>
                  </a:outerShdw>
                </a:effectLst>
                <a:latin typeface="Arial" panose="020B0604020202020204" pitchFamily="34" charset="0"/>
              </a:rPr>
              <a:t>jiǎo</a:t>
            </a:r>
            <a:r>
              <a:rPr lang="en-US" altLang="zh-CN">
                <a:solidFill>
                  <a:schemeClr val="tx1"/>
                </a:solidFill>
                <a:effectLst>
                  <a:outerShdw blurRad="38100" dist="19050" dir="2700000" algn="tl" rotWithShape="0">
                    <a:schemeClr val="dk1">
                      <a:alpha val="40000"/>
                    </a:schemeClr>
                  </a:outerShdw>
                </a:effectLst>
                <a:latin typeface="Arial" panose="020B0604020202020204" pitchFamily="34" charset="0"/>
              </a:rPr>
              <a:t> </a:t>
            </a:r>
          </a:p>
        </p:txBody>
      </p:sp>
      <p:sp>
        <p:nvSpPr>
          <p:cNvPr id="18" name="Text Box 27"/>
          <p:cNvSpPr txBox="1"/>
          <p:nvPr/>
        </p:nvSpPr>
        <p:spPr>
          <a:xfrm>
            <a:off x="6877685" y="5458460"/>
            <a:ext cx="1367155" cy="583565"/>
          </a:xfrm>
          <a:prstGeom prst="rect">
            <a:avLst/>
          </a:prstGeom>
          <a:noFill/>
          <a:ln w="9525">
            <a:noFill/>
          </a:ln>
        </p:spPr>
        <p:txBody>
          <a:bodyPr wrap="square">
            <a:spAutoFit/>
            <a:scene3d>
              <a:camera prst="orthographicFront"/>
              <a:lightRig rig="threePt" dir="t"/>
            </a:scene3d>
          </a:bodyPr>
          <a:lstStyle/>
          <a:p>
            <a:pPr>
              <a:spcBef>
                <a:spcPct val="50000"/>
              </a:spcBef>
            </a:pPr>
            <a:r>
              <a:rPr lang="en-US" altLang="zh-CN" sz="3200" b="1">
                <a:solidFill>
                  <a:schemeClr val="tx1"/>
                </a:solidFill>
                <a:effectLst>
                  <a:outerShdw blurRad="38100" dist="19050" dir="2700000" algn="tl" rotWithShape="0">
                    <a:schemeClr val="dk1">
                      <a:alpha val="40000"/>
                    </a:schemeClr>
                  </a:outerShdw>
                </a:effectLst>
                <a:latin typeface="Arial" panose="020B0604020202020204" pitchFamily="34" charset="0"/>
              </a:rPr>
              <a:t>wǔ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6" presetClass="entr" presetSubtype="0" fill="hold" grpId="0" nodeType="click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by="(-#ppt_w*2)" calcmode="lin" valueType="num">
                                      <p:cBhvr rctx="PPT">
                                        <p:cTn id="18" dur="500" autoRev="1" fill="hold">
                                          <p:stCondLst>
                                            <p:cond delay="0"/>
                                          </p:stCondLst>
                                        </p:cTn>
                                        <p:tgtEl>
                                          <p:spTgt spid="3"/>
                                        </p:tgtEl>
                                        <p:attrNameLst>
                                          <p:attrName>ppt_w</p:attrName>
                                        </p:attrNameLst>
                                      </p:cBhvr>
                                    </p:anim>
                                    <p:anim by="(#ppt_w*0.50)" calcmode="lin" valueType="num">
                                      <p:cBhvr>
                                        <p:cTn id="19" dur="500" decel="50000" autoRev="1" fill="hold">
                                          <p:stCondLst>
                                            <p:cond delay="0"/>
                                          </p:stCondLst>
                                        </p:cTn>
                                        <p:tgtEl>
                                          <p:spTgt spid="3"/>
                                        </p:tgtEl>
                                        <p:attrNameLst>
                                          <p:attrName>ppt_x</p:attrName>
                                        </p:attrNameLst>
                                      </p:cBhvr>
                                    </p:anim>
                                    <p:anim from="(-#ppt_h/2)" to="(#ppt_y)" calcmode="lin" valueType="num">
                                      <p:cBhvr>
                                        <p:cTn id="20" dur="1000" fill="hold">
                                          <p:stCondLst>
                                            <p:cond delay="0"/>
                                          </p:stCondLst>
                                        </p:cTn>
                                        <p:tgtEl>
                                          <p:spTgt spid="3"/>
                                        </p:tgtEl>
                                        <p:attrNameLst>
                                          <p:attrName>ppt_y</p:attrName>
                                        </p:attrNameLst>
                                      </p:cBhvr>
                                    </p:anim>
                                    <p:animRot by="21600000">
                                      <p:cBhvr>
                                        <p:cTn id="21" dur="1000" fill="hold">
                                          <p:stCondLst>
                                            <p:cond delay="0"/>
                                          </p:stCondLst>
                                        </p:cTn>
                                        <p:tgtEl>
                                          <p:spTgt spid="3"/>
                                        </p:tgtEl>
                                        <p:attrNameLst>
                                          <p:attrName>r</p:attrName>
                                        </p:attrNameLst>
                                      </p:cBhvr>
                                    </p:animRot>
                                  </p:childTnLst>
                                </p:cTn>
                              </p:par>
                            </p:childTnLst>
                          </p:cTn>
                        </p:par>
                      </p:childTnLst>
                    </p:cTn>
                  </p:par>
                  <p:par>
                    <p:cTn id="22" fill="hold" nodeType="clickPar">
                      <p:stCondLst>
                        <p:cond delay="indefinite"/>
                      </p:stCondLst>
                      <p:childTnLst>
                        <p:par>
                          <p:cTn id="23" fill="hold" nodeType="afterGroup">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4"/>
                                        </p:tgtEl>
                                        <p:attrNameLst>
                                          <p:attrName>style.visibility</p:attrName>
                                        </p:attrNameLst>
                                      </p:cBhvr>
                                      <p:to>
                                        <p:strVal val="visible"/>
                                      </p:to>
                                    </p:set>
                                    <p:anim by="(-#ppt_w*2)" calcmode="lin" valueType="num">
                                      <p:cBhvr rctx="PPT">
                                        <p:cTn id="26" dur="500" autoRev="1" fill="hold">
                                          <p:stCondLst>
                                            <p:cond delay="0"/>
                                          </p:stCondLst>
                                        </p:cTn>
                                        <p:tgtEl>
                                          <p:spTgt spid="4"/>
                                        </p:tgtEl>
                                        <p:attrNameLst>
                                          <p:attrName>ppt_w</p:attrName>
                                        </p:attrNameLst>
                                      </p:cBhvr>
                                    </p:anim>
                                    <p:anim by="(#ppt_w*0.50)" calcmode="lin" valueType="num">
                                      <p:cBhvr>
                                        <p:cTn id="27" dur="500" decel="50000" autoRev="1" fill="hold">
                                          <p:stCondLst>
                                            <p:cond delay="0"/>
                                          </p:stCondLst>
                                        </p:cTn>
                                        <p:tgtEl>
                                          <p:spTgt spid="4"/>
                                        </p:tgtEl>
                                        <p:attrNameLst>
                                          <p:attrName>ppt_x</p:attrName>
                                        </p:attrNameLst>
                                      </p:cBhvr>
                                    </p:anim>
                                    <p:anim from="(-#ppt_h/2)" to="(#ppt_y)" calcmode="lin" valueType="num">
                                      <p:cBhvr>
                                        <p:cTn id="28" dur="1000" fill="hold">
                                          <p:stCondLst>
                                            <p:cond delay="0"/>
                                          </p:stCondLst>
                                        </p:cTn>
                                        <p:tgtEl>
                                          <p:spTgt spid="4"/>
                                        </p:tgtEl>
                                        <p:attrNameLst>
                                          <p:attrName>ppt_y</p:attrName>
                                        </p:attrNameLst>
                                      </p:cBhvr>
                                    </p:anim>
                                    <p:animRot by="21600000">
                                      <p:cBhvr>
                                        <p:cTn id="29" dur="1000" fill="hold">
                                          <p:stCondLst>
                                            <p:cond delay="0"/>
                                          </p:stCondLst>
                                        </p:cTn>
                                        <p:tgtEl>
                                          <p:spTgt spid="4"/>
                                        </p:tgtEl>
                                        <p:attrNameLst>
                                          <p:attrName>r</p:attrName>
                                        </p:attrNameLst>
                                      </p:cBhvr>
                                    </p:animRot>
                                  </p:childTnLst>
                                </p:cTn>
                              </p:par>
                            </p:childTnLst>
                          </p:cTn>
                        </p:par>
                      </p:childTnLst>
                    </p:cTn>
                  </p:par>
                  <p:par>
                    <p:cTn id="30" fill="hold" nodeType="clickPar">
                      <p:stCondLst>
                        <p:cond delay="indefinite"/>
                      </p:stCondLst>
                      <p:childTnLst>
                        <p:par>
                          <p:cTn id="31" fill="hold" nodeType="afterGroup">
                            <p:stCondLst>
                              <p:cond delay="0"/>
                            </p:stCondLst>
                            <p:childTnLst>
                              <p:par>
                                <p:cTn id="32" presetID="56" presetClass="entr" presetSubtype="0" fill="hold" grpId="0" nodeType="clickEffect">
                                  <p:stCondLst>
                                    <p:cond delay="0"/>
                                  </p:stCondLst>
                                  <p:iterate type="lt">
                                    <p:tmPct val="10000"/>
                                  </p:iterate>
                                  <p:childTnLst>
                                    <p:set>
                                      <p:cBhvr>
                                        <p:cTn id="33" dur="1" fill="hold">
                                          <p:stCondLst>
                                            <p:cond delay="0"/>
                                          </p:stCondLst>
                                        </p:cTn>
                                        <p:tgtEl>
                                          <p:spTgt spid="5"/>
                                        </p:tgtEl>
                                        <p:attrNameLst>
                                          <p:attrName>style.visibility</p:attrName>
                                        </p:attrNameLst>
                                      </p:cBhvr>
                                      <p:to>
                                        <p:strVal val="visible"/>
                                      </p:to>
                                    </p:set>
                                    <p:anim by="(-#ppt_w*2)" calcmode="lin" valueType="num">
                                      <p:cBhvr rctx="PPT">
                                        <p:cTn id="34" dur="500" autoRev="1" fill="hold">
                                          <p:stCondLst>
                                            <p:cond delay="0"/>
                                          </p:stCondLst>
                                        </p:cTn>
                                        <p:tgtEl>
                                          <p:spTgt spid="5"/>
                                        </p:tgtEl>
                                        <p:attrNameLst>
                                          <p:attrName>ppt_w</p:attrName>
                                        </p:attrNameLst>
                                      </p:cBhvr>
                                    </p:anim>
                                    <p:anim by="(#ppt_w*0.50)" calcmode="lin" valueType="num">
                                      <p:cBhvr>
                                        <p:cTn id="35" dur="500" decel="50000" autoRev="1" fill="hold">
                                          <p:stCondLst>
                                            <p:cond delay="0"/>
                                          </p:stCondLst>
                                        </p:cTn>
                                        <p:tgtEl>
                                          <p:spTgt spid="5"/>
                                        </p:tgtEl>
                                        <p:attrNameLst>
                                          <p:attrName>ppt_x</p:attrName>
                                        </p:attrNameLst>
                                      </p:cBhvr>
                                    </p:anim>
                                    <p:anim from="(-#ppt_h/2)" to="(#ppt_y)" calcmode="lin" valueType="num">
                                      <p:cBhvr>
                                        <p:cTn id="36" dur="1000" fill="hold">
                                          <p:stCondLst>
                                            <p:cond delay="0"/>
                                          </p:stCondLst>
                                        </p:cTn>
                                        <p:tgtEl>
                                          <p:spTgt spid="5"/>
                                        </p:tgtEl>
                                        <p:attrNameLst>
                                          <p:attrName>ppt_y</p:attrName>
                                        </p:attrNameLst>
                                      </p:cBhvr>
                                    </p:anim>
                                    <p:animRot by="21600000">
                                      <p:cBhvr>
                                        <p:cTn id="37" dur="1000" fill="hold">
                                          <p:stCondLst>
                                            <p:cond delay="0"/>
                                          </p:stCondLst>
                                        </p:cTn>
                                        <p:tgtEl>
                                          <p:spTgt spid="5"/>
                                        </p:tgtEl>
                                        <p:attrNameLst>
                                          <p:attrName>r</p:attrName>
                                        </p:attrNameLst>
                                      </p:cBhvr>
                                    </p:animRot>
                                  </p:childTnLst>
                                </p:cTn>
                              </p:par>
                            </p:childTnLst>
                          </p:cTn>
                        </p:par>
                      </p:childTnLst>
                    </p:cTn>
                  </p:par>
                  <p:par>
                    <p:cTn id="38" fill="hold" nodeType="clickPar">
                      <p:stCondLst>
                        <p:cond delay="indefinite"/>
                      </p:stCondLst>
                      <p:childTnLst>
                        <p:par>
                          <p:cTn id="39" fill="hold" nodeType="afterGroup">
                            <p:stCondLst>
                              <p:cond delay="0"/>
                            </p:stCondLst>
                            <p:childTnLst>
                              <p:par>
                                <p:cTn id="40" presetID="56" presetClass="entr" presetSubtype="0" fill="hold" grpId="0" nodeType="clickEffect">
                                  <p:stCondLst>
                                    <p:cond delay="0"/>
                                  </p:stCondLst>
                                  <p:iterate type="lt">
                                    <p:tmPct val="10000"/>
                                  </p:iterate>
                                  <p:childTnLst>
                                    <p:set>
                                      <p:cBhvr>
                                        <p:cTn id="41" dur="1" fill="hold">
                                          <p:stCondLst>
                                            <p:cond delay="0"/>
                                          </p:stCondLst>
                                        </p:cTn>
                                        <p:tgtEl>
                                          <p:spTgt spid="6"/>
                                        </p:tgtEl>
                                        <p:attrNameLst>
                                          <p:attrName>style.visibility</p:attrName>
                                        </p:attrNameLst>
                                      </p:cBhvr>
                                      <p:to>
                                        <p:strVal val="visible"/>
                                      </p:to>
                                    </p:set>
                                    <p:anim by="(-#ppt_w*2)" calcmode="lin" valueType="num">
                                      <p:cBhvr rctx="PPT">
                                        <p:cTn id="42" dur="500" autoRev="1" fill="hold">
                                          <p:stCondLst>
                                            <p:cond delay="0"/>
                                          </p:stCondLst>
                                        </p:cTn>
                                        <p:tgtEl>
                                          <p:spTgt spid="6"/>
                                        </p:tgtEl>
                                        <p:attrNameLst>
                                          <p:attrName>ppt_w</p:attrName>
                                        </p:attrNameLst>
                                      </p:cBhvr>
                                    </p:anim>
                                    <p:anim by="(#ppt_w*0.50)" calcmode="lin" valueType="num">
                                      <p:cBhvr>
                                        <p:cTn id="43" dur="500" decel="50000" autoRev="1" fill="hold">
                                          <p:stCondLst>
                                            <p:cond delay="0"/>
                                          </p:stCondLst>
                                        </p:cTn>
                                        <p:tgtEl>
                                          <p:spTgt spid="6"/>
                                        </p:tgtEl>
                                        <p:attrNameLst>
                                          <p:attrName>ppt_x</p:attrName>
                                        </p:attrNameLst>
                                      </p:cBhvr>
                                    </p:anim>
                                    <p:anim from="(-#ppt_h/2)" to="(#ppt_y)" calcmode="lin" valueType="num">
                                      <p:cBhvr>
                                        <p:cTn id="44" dur="1000" fill="hold">
                                          <p:stCondLst>
                                            <p:cond delay="0"/>
                                          </p:stCondLst>
                                        </p:cTn>
                                        <p:tgtEl>
                                          <p:spTgt spid="6"/>
                                        </p:tgtEl>
                                        <p:attrNameLst>
                                          <p:attrName>ppt_y</p:attrName>
                                        </p:attrNameLst>
                                      </p:cBhvr>
                                    </p:anim>
                                    <p:animRot by="21600000">
                                      <p:cBhvr>
                                        <p:cTn id="45" dur="1000" fill="hold">
                                          <p:stCondLst>
                                            <p:cond delay="0"/>
                                          </p:stCondLst>
                                        </p:cTn>
                                        <p:tgtEl>
                                          <p:spTgt spid="6"/>
                                        </p:tgtEl>
                                        <p:attrNameLst>
                                          <p:attrName>r</p:attrName>
                                        </p:attrNameLst>
                                      </p:cBhvr>
                                    </p:animRot>
                                  </p:childTnLst>
                                </p:cTn>
                              </p:par>
                            </p:childTnLst>
                          </p:cTn>
                        </p:par>
                      </p:childTnLst>
                    </p:cTn>
                  </p:par>
                  <p:par>
                    <p:cTn id="46" fill="hold" nodeType="clickPar">
                      <p:stCondLst>
                        <p:cond delay="indefinite"/>
                      </p:stCondLst>
                      <p:childTnLst>
                        <p:par>
                          <p:cTn id="47" fill="hold" nodeType="afterGroup">
                            <p:stCondLst>
                              <p:cond delay="0"/>
                            </p:stCondLst>
                            <p:childTnLst>
                              <p:par>
                                <p:cTn id="48" presetID="56" presetClass="entr" presetSubtype="0" fill="hold" grpId="0" nodeType="clickEffect">
                                  <p:stCondLst>
                                    <p:cond delay="0"/>
                                  </p:stCondLst>
                                  <p:iterate type="lt">
                                    <p:tmPct val="10000"/>
                                  </p:iterate>
                                  <p:childTnLst>
                                    <p:set>
                                      <p:cBhvr>
                                        <p:cTn id="49" dur="1" fill="hold">
                                          <p:stCondLst>
                                            <p:cond delay="0"/>
                                          </p:stCondLst>
                                        </p:cTn>
                                        <p:tgtEl>
                                          <p:spTgt spid="7"/>
                                        </p:tgtEl>
                                        <p:attrNameLst>
                                          <p:attrName>style.visibility</p:attrName>
                                        </p:attrNameLst>
                                      </p:cBhvr>
                                      <p:to>
                                        <p:strVal val="visible"/>
                                      </p:to>
                                    </p:set>
                                    <p:anim by="(-#ppt_w*2)" calcmode="lin" valueType="num">
                                      <p:cBhvr rctx="PPT">
                                        <p:cTn id="50" dur="500" autoRev="1" fill="hold">
                                          <p:stCondLst>
                                            <p:cond delay="0"/>
                                          </p:stCondLst>
                                        </p:cTn>
                                        <p:tgtEl>
                                          <p:spTgt spid="7"/>
                                        </p:tgtEl>
                                        <p:attrNameLst>
                                          <p:attrName>ppt_w</p:attrName>
                                        </p:attrNameLst>
                                      </p:cBhvr>
                                    </p:anim>
                                    <p:anim by="(#ppt_w*0.50)" calcmode="lin" valueType="num">
                                      <p:cBhvr>
                                        <p:cTn id="51" dur="500" decel="50000" autoRev="1" fill="hold">
                                          <p:stCondLst>
                                            <p:cond delay="0"/>
                                          </p:stCondLst>
                                        </p:cTn>
                                        <p:tgtEl>
                                          <p:spTgt spid="7"/>
                                        </p:tgtEl>
                                        <p:attrNameLst>
                                          <p:attrName>ppt_x</p:attrName>
                                        </p:attrNameLst>
                                      </p:cBhvr>
                                    </p:anim>
                                    <p:anim from="(-#ppt_h/2)" to="(#ppt_y)" calcmode="lin" valueType="num">
                                      <p:cBhvr>
                                        <p:cTn id="52" dur="1000" fill="hold">
                                          <p:stCondLst>
                                            <p:cond delay="0"/>
                                          </p:stCondLst>
                                        </p:cTn>
                                        <p:tgtEl>
                                          <p:spTgt spid="7"/>
                                        </p:tgtEl>
                                        <p:attrNameLst>
                                          <p:attrName>ppt_y</p:attrName>
                                        </p:attrNameLst>
                                      </p:cBhvr>
                                    </p:anim>
                                    <p:animRot by="21600000">
                                      <p:cBhvr>
                                        <p:cTn id="53" dur="1000" fill="hold">
                                          <p:stCondLst>
                                            <p:cond delay="0"/>
                                          </p:stCondLst>
                                        </p:cTn>
                                        <p:tgtEl>
                                          <p:spTgt spid="7"/>
                                        </p:tgtEl>
                                        <p:attrNameLst>
                                          <p:attrName>r</p:attrName>
                                        </p:attrNameLst>
                                      </p:cBhvr>
                                    </p:animRot>
                                  </p:childTnLst>
                                </p:cTn>
                              </p:par>
                            </p:childTnLst>
                          </p:cTn>
                        </p:par>
                      </p:childTnLst>
                    </p:cTn>
                  </p:par>
                  <p:par>
                    <p:cTn id="54" fill="hold" nodeType="clickPar">
                      <p:stCondLst>
                        <p:cond delay="indefinite"/>
                      </p:stCondLst>
                      <p:childTnLst>
                        <p:par>
                          <p:cTn id="55" fill="hold" nodeType="afterGroup">
                            <p:stCondLst>
                              <p:cond delay="0"/>
                            </p:stCondLst>
                            <p:childTnLst>
                              <p:par>
                                <p:cTn id="56" presetID="56" presetClass="entr" presetSubtype="0" fill="hold" grpId="0" nodeType="clickEffect">
                                  <p:stCondLst>
                                    <p:cond delay="0"/>
                                  </p:stCondLst>
                                  <p:iterate type="lt">
                                    <p:tmPct val="10000"/>
                                  </p:iterate>
                                  <p:childTnLst>
                                    <p:set>
                                      <p:cBhvr>
                                        <p:cTn id="57" dur="1" fill="hold">
                                          <p:stCondLst>
                                            <p:cond delay="0"/>
                                          </p:stCondLst>
                                        </p:cTn>
                                        <p:tgtEl>
                                          <p:spTgt spid="8"/>
                                        </p:tgtEl>
                                        <p:attrNameLst>
                                          <p:attrName>style.visibility</p:attrName>
                                        </p:attrNameLst>
                                      </p:cBhvr>
                                      <p:to>
                                        <p:strVal val="visible"/>
                                      </p:to>
                                    </p:set>
                                    <p:anim by="(-#ppt_w*2)" calcmode="lin" valueType="num">
                                      <p:cBhvr rctx="PPT">
                                        <p:cTn id="58" dur="500" autoRev="1" fill="hold">
                                          <p:stCondLst>
                                            <p:cond delay="0"/>
                                          </p:stCondLst>
                                        </p:cTn>
                                        <p:tgtEl>
                                          <p:spTgt spid="8"/>
                                        </p:tgtEl>
                                        <p:attrNameLst>
                                          <p:attrName>ppt_w</p:attrName>
                                        </p:attrNameLst>
                                      </p:cBhvr>
                                    </p:anim>
                                    <p:anim by="(#ppt_w*0.50)" calcmode="lin" valueType="num">
                                      <p:cBhvr>
                                        <p:cTn id="59" dur="500" decel="50000" autoRev="1" fill="hold">
                                          <p:stCondLst>
                                            <p:cond delay="0"/>
                                          </p:stCondLst>
                                        </p:cTn>
                                        <p:tgtEl>
                                          <p:spTgt spid="8"/>
                                        </p:tgtEl>
                                        <p:attrNameLst>
                                          <p:attrName>ppt_x</p:attrName>
                                        </p:attrNameLst>
                                      </p:cBhvr>
                                    </p:anim>
                                    <p:anim from="(-#ppt_h/2)" to="(#ppt_y)" calcmode="lin" valueType="num">
                                      <p:cBhvr>
                                        <p:cTn id="60" dur="1000" fill="hold">
                                          <p:stCondLst>
                                            <p:cond delay="0"/>
                                          </p:stCondLst>
                                        </p:cTn>
                                        <p:tgtEl>
                                          <p:spTgt spid="8"/>
                                        </p:tgtEl>
                                        <p:attrNameLst>
                                          <p:attrName>ppt_y</p:attrName>
                                        </p:attrNameLst>
                                      </p:cBhvr>
                                    </p:anim>
                                    <p:animRot by="21600000">
                                      <p:cBhvr>
                                        <p:cTn id="61" dur="1000" fill="hold">
                                          <p:stCondLst>
                                            <p:cond delay="0"/>
                                          </p:stCondLst>
                                        </p:cTn>
                                        <p:tgtEl>
                                          <p:spTgt spid="8"/>
                                        </p:tgtEl>
                                        <p:attrNameLst>
                                          <p:attrName>r</p:attrName>
                                        </p:attrNameLst>
                                      </p:cBhvr>
                                    </p:animRot>
                                  </p:childTnLst>
                                </p:cTn>
                              </p:par>
                            </p:childTnLst>
                          </p:cTn>
                        </p:par>
                      </p:childTnLst>
                    </p:cTn>
                  </p:par>
                  <p:par>
                    <p:cTn id="62" fill="hold" nodeType="clickPar">
                      <p:stCondLst>
                        <p:cond delay="indefinite"/>
                      </p:stCondLst>
                      <p:childTnLst>
                        <p:par>
                          <p:cTn id="63" fill="hold" nodeType="afterGroup">
                            <p:stCondLst>
                              <p:cond delay="0"/>
                            </p:stCondLst>
                            <p:childTnLst>
                              <p:par>
                                <p:cTn id="64" presetID="56" presetClass="entr" presetSubtype="0" fill="hold" grpId="0" nodeType="clickEffect">
                                  <p:stCondLst>
                                    <p:cond delay="0"/>
                                  </p:stCondLst>
                                  <p:iterate type="lt">
                                    <p:tmPct val="10000"/>
                                  </p:iterate>
                                  <p:childTnLst>
                                    <p:set>
                                      <p:cBhvr>
                                        <p:cTn id="65" dur="1" fill="hold">
                                          <p:stCondLst>
                                            <p:cond delay="0"/>
                                          </p:stCondLst>
                                        </p:cTn>
                                        <p:tgtEl>
                                          <p:spTgt spid="10"/>
                                        </p:tgtEl>
                                        <p:attrNameLst>
                                          <p:attrName>style.visibility</p:attrName>
                                        </p:attrNameLst>
                                      </p:cBhvr>
                                      <p:to>
                                        <p:strVal val="visible"/>
                                      </p:to>
                                    </p:set>
                                    <p:anim by="(-#ppt_w*2)" calcmode="lin" valueType="num">
                                      <p:cBhvr rctx="PPT">
                                        <p:cTn id="66" dur="500" autoRev="1" fill="hold">
                                          <p:stCondLst>
                                            <p:cond delay="0"/>
                                          </p:stCondLst>
                                        </p:cTn>
                                        <p:tgtEl>
                                          <p:spTgt spid="10"/>
                                        </p:tgtEl>
                                        <p:attrNameLst>
                                          <p:attrName>ppt_w</p:attrName>
                                        </p:attrNameLst>
                                      </p:cBhvr>
                                    </p:anim>
                                    <p:anim by="(#ppt_w*0.50)" calcmode="lin" valueType="num">
                                      <p:cBhvr>
                                        <p:cTn id="67" dur="500" decel="50000" autoRev="1" fill="hold">
                                          <p:stCondLst>
                                            <p:cond delay="0"/>
                                          </p:stCondLst>
                                        </p:cTn>
                                        <p:tgtEl>
                                          <p:spTgt spid="10"/>
                                        </p:tgtEl>
                                        <p:attrNameLst>
                                          <p:attrName>ppt_x</p:attrName>
                                        </p:attrNameLst>
                                      </p:cBhvr>
                                    </p:anim>
                                    <p:anim from="(-#ppt_h/2)" to="(#ppt_y)" calcmode="lin" valueType="num">
                                      <p:cBhvr>
                                        <p:cTn id="68" dur="1000" fill="hold">
                                          <p:stCondLst>
                                            <p:cond delay="0"/>
                                          </p:stCondLst>
                                        </p:cTn>
                                        <p:tgtEl>
                                          <p:spTgt spid="10"/>
                                        </p:tgtEl>
                                        <p:attrNameLst>
                                          <p:attrName>ppt_y</p:attrName>
                                        </p:attrNameLst>
                                      </p:cBhvr>
                                    </p:anim>
                                    <p:animRot by="21600000">
                                      <p:cBhvr>
                                        <p:cTn id="69" dur="1000" fill="hold">
                                          <p:stCondLst>
                                            <p:cond delay="0"/>
                                          </p:stCondLst>
                                        </p:cTn>
                                        <p:tgtEl>
                                          <p:spTgt spid="10"/>
                                        </p:tgtEl>
                                        <p:attrNameLst>
                                          <p:attrName>r</p:attrName>
                                        </p:attrNameLst>
                                      </p:cBhvr>
                                    </p:animRot>
                                  </p:childTnLst>
                                </p:cTn>
                              </p:par>
                            </p:childTnLst>
                          </p:cTn>
                        </p:par>
                      </p:childTnLst>
                    </p:cTn>
                  </p:par>
                  <p:par>
                    <p:cTn id="70" fill="hold" nodeType="clickPar">
                      <p:stCondLst>
                        <p:cond delay="indefinite"/>
                      </p:stCondLst>
                      <p:childTnLst>
                        <p:par>
                          <p:cTn id="71" fill="hold" nodeType="afterGroup">
                            <p:stCondLst>
                              <p:cond delay="0"/>
                            </p:stCondLst>
                            <p:childTnLst>
                              <p:par>
                                <p:cTn id="72" presetID="56" presetClass="entr" presetSubtype="0" fill="hold" grpId="0" nodeType="clickEffect">
                                  <p:stCondLst>
                                    <p:cond delay="0"/>
                                  </p:stCondLst>
                                  <p:iterate type="lt">
                                    <p:tmPct val="10000"/>
                                  </p:iterate>
                                  <p:childTnLst>
                                    <p:set>
                                      <p:cBhvr>
                                        <p:cTn id="73" dur="1" fill="hold">
                                          <p:stCondLst>
                                            <p:cond delay="0"/>
                                          </p:stCondLst>
                                        </p:cTn>
                                        <p:tgtEl>
                                          <p:spTgt spid="11"/>
                                        </p:tgtEl>
                                        <p:attrNameLst>
                                          <p:attrName>style.visibility</p:attrName>
                                        </p:attrNameLst>
                                      </p:cBhvr>
                                      <p:to>
                                        <p:strVal val="visible"/>
                                      </p:to>
                                    </p:set>
                                    <p:anim by="(-#ppt_w*2)" calcmode="lin" valueType="num">
                                      <p:cBhvr rctx="PPT">
                                        <p:cTn id="74" dur="500" autoRev="1" fill="hold">
                                          <p:stCondLst>
                                            <p:cond delay="0"/>
                                          </p:stCondLst>
                                        </p:cTn>
                                        <p:tgtEl>
                                          <p:spTgt spid="11"/>
                                        </p:tgtEl>
                                        <p:attrNameLst>
                                          <p:attrName>ppt_w</p:attrName>
                                        </p:attrNameLst>
                                      </p:cBhvr>
                                    </p:anim>
                                    <p:anim by="(#ppt_w*0.50)" calcmode="lin" valueType="num">
                                      <p:cBhvr>
                                        <p:cTn id="75" dur="500" decel="50000" autoRev="1" fill="hold">
                                          <p:stCondLst>
                                            <p:cond delay="0"/>
                                          </p:stCondLst>
                                        </p:cTn>
                                        <p:tgtEl>
                                          <p:spTgt spid="11"/>
                                        </p:tgtEl>
                                        <p:attrNameLst>
                                          <p:attrName>ppt_x</p:attrName>
                                        </p:attrNameLst>
                                      </p:cBhvr>
                                    </p:anim>
                                    <p:anim from="(-#ppt_h/2)" to="(#ppt_y)" calcmode="lin" valueType="num">
                                      <p:cBhvr>
                                        <p:cTn id="76" dur="1000" fill="hold">
                                          <p:stCondLst>
                                            <p:cond delay="0"/>
                                          </p:stCondLst>
                                        </p:cTn>
                                        <p:tgtEl>
                                          <p:spTgt spid="11"/>
                                        </p:tgtEl>
                                        <p:attrNameLst>
                                          <p:attrName>ppt_y</p:attrName>
                                        </p:attrNameLst>
                                      </p:cBhvr>
                                    </p:anim>
                                    <p:animRot by="21600000">
                                      <p:cBhvr>
                                        <p:cTn id="77" dur="1000" fill="hold">
                                          <p:stCondLst>
                                            <p:cond delay="0"/>
                                          </p:stCondLst>
                                        </p:cTn>
                                        <p:tgtEl>
                                          <p:spTgt spid="11"/>
                                        </p:tgtEl>
                                        <p:attrNameLst>
                                          <p:attrName>r</p:attrName>
                                        </p:attrNameLst>
                                      </p:cBhvr>
                                    </p:animRot>
                                  </p:childTnLst>
                                </p:cTn>
                              </p:par>
                            </p:childTnLst>
                          </p:cTn>
                        </p:par>
                      </p:childTnLst>
                    </p:cTn>
                  </p:par>
                  <p:par>
                    <p:cTn id="78" fill="hold" nodeType="clickPar">
                      <p:stCondLst>
                        <p:cond delay="indefinite"/>
                      </p:stCondLst>
                      <p:childTnLst>
                        <p:par>
                          <p:cTn id="79" fill="hold" nodeType="afterGroup">
                            <p:stCondLst>
                              <p:cond delay="0"/>
                            </p:stCondLst>
                            <p:childTnLst>
                              <p:par>
                                <p:cTn id="80" presetID="56" presetClass="entr" presetSubtype="0" fill="hold" grpId="0" nodeType="clickEffect">
                                  <p:stCondLst>
                                    <p:cond delay="0"/>
                                  </p:stCondLst>
                                  <p:iterate type="lt">
                                    <p:tmPct val="10000"/>
                                  </p:iterate>
                                  <p:childTnLst>
                                    <p:set>
                                      <p:cBhvr>
                                        <p:cTn id="81" dur="1" fill="hold">
                                          <p:stCondLst>
                                            <p:cond delay="0"/>
                                          </p:stCondLst>
                                        </p:cTn>
                                        <p:tgtEl>
                                          <p:spTgt spid="9"/>
                                        </p:tgtEl>
                                        <p:attrNameLst>
                                          <p:attrName>style.visibility</p:attrName>
                                        </p:attrNameLst>
                                      </p:cBhvr>
                                      <p:to>
                                        <p:strVal val="visible"/>
                                      </p:to>
                                    </p:set>
                                    <p:anim by="(-#ppt_w*2)" calcmode="lin" valueType="num">
                                      <p:cBhvr rctx="PPT">
                                        <p:cTn id="82" dur="500" autoRev="1" fill="hold">
                                          <p:stCondLst>
                                            <p:cond delay="0"/>
                                          </p:stCondLst>
                                        </p:cTn>
                                        <p:tgtEl>
                                          <p:spTgt spid="9"/>
                                        </p:tgtEl>
                                        <p:attrNameLst>
                                          <p:attrName>ppt_w</p:attrName>
                                        </p:attrNameLst>
                                      </p:cBhvr>
                                    </p:anim>
                                    <p:anim by="(#ppt_w*0.50)" calcmode="lin" valueType="num">
                                      <p:cBhvr>
                                        <p:cTn id="83" dur="500" decel="50000" autoRev="1" fill="hold">
                                          <p:stCondLst>
                                            <p:cond delay="0"/>
                                          </p:stCondLst>
                                        </p:cTn>
                                        <p:tgtEl>
                                          <p:spTgt spid="9"/>
                                        </p:tgtEl>
                                        <p:attrNameLst>
                                          <p:attrName>ppt_x</p:attrName>
                                        </p:attrNameLst>
                                      </p:cBhvr>
                                    </p:anim>
                                    <p:anim from="(-#ppt_h/2)" to="(#ppt_y)" calcmode="lin" valueType="num">
                                      <p:cBhvr>
                                        <p:cTn id="84" dur="1000" fill="hold">
                                          <p:stCondLst>
                                            <p:cond delay="0"/>
                                          </p:stCondLst>
                                        </p:cTn>
                                        <p:tgtEl>
                                          <p:spTgt spid="9"/>
                                        </p:tgtEl>
                                        <p:attrNameLst>
                                          <p:attrName>ppt_y</p:attrName>
                                        </p:attrNameLst>
                                      </p:cBhvr>
                                    </p:anim>
                                    <p:animRot by="21600000">
                                      <p:cBhvr>
                                        <p:cTn id="85" dur="1000" fill="hold">
                                          <p:stCondLst>
                                            <p:cond delay="0"/>
                                          </p:stCondLst>
                                        </p:cTn>
                                        <p:tgtEl>
                                          <p:spTgt spid="9"/>
                                        </p:tgtEl>
                                        <p:attrNameLst>
                                          <p:attrName>r</p:attrName>
                                        </p:attrNameLst>
                                      </p:cBhvr>
                                    </p:animRot>
                                  </p:childTnLst>
                                </p:cTn>
                              </p:par>
                            </p:childTnLst>
                          </p:cTn>
                        </p:par>
                      </p:childTnLst>
                    </p:cTn>
                  </p:par>
                  <p:par>
                    <p:cTn id="86" fill="hold" nodeType="clickPar">
                      <p:stCondLst>
                        <p:cond delay="indefinite"/>
                      </p:stCondLst>
                      <p:childTnLst>
                        <p:par>
                          <p:cTn id="87" fill="hold" nodeType="afterGroup">
                            <p:stCondLst>
                              <p:cond delay="0"/>
                            </p:stCondLst>
                            <p:childTnLst>
                              <p:par>
                                <p:cTn id="88" presetID="56" presetClass="entr" presetSubtype="0" fill="hold" grpId="0" nodeType="clickEffect">
                                  <p:stCondLst>
                                    <p:cond delay="0"/>
                                  </p:stCondLst>
                                  <p:iterate type="lt">
                                    <p:tmPct val="10000"/>
                                  </p:iterate>
                                  <p:childTnLst>
                                    <p:set>
                                      <p:cBhvr>
                                        <p:cTn id="89" dur="1" fill="hold">
                                          <p:stCondLst>
                                            <p:cond delay="0"/>
                                          </p:stCondLst>
                                        </p:cTn>
                                        <p:tgtEl>
                                          <p:spTgt spid="12"/>
                                        </p:tgtEl>
                                        <p:attrNameLst>
                                          <p:attrName>style.visibility</p:attrName>
                                        </p:attrNameLst>
                                      </p:cBhvr>
                                      <p:to>
                                        <p:strVal val="visible"/>
                                      </p:to>
                                    </p:set>
                                    <p:anim by="(-#ppt_w*2)" calcmode="lin" valueType="num">
                                      <p:cBhvr rctx="PPT">
                                        <p:cTn id="90" dur="500" autoRev="1" fill="hold">
                                          <p:stCondLst>
                                            <p:cond delay="0"/>
                                          </p:stCondLst>
                                        </p:cTn>
                                        <p:tgtEl>
                                          <p:spTgt spid="12"/>
                                        </p:tgtEl>
                                        <p:attrNameLst>
                                          <p:attrName>ppt_w</p:attrName>
                                        </p:attrNameLst>
                                      </p:cBhvr>
                                    </p:anim>
                                    <p:anim by="(#ppt_w*0.50)" calcmode="lin" valueType="num">
                                      <p:cBhvr>
                                        <p:cTn id="91" dur="500" decel="50000" autoRev="1" fill="hold">
                                          <p:stCondLst>
                                            <p:cond delay="0"/>
                                          </p:stCondLst>
                                        </p:cTn>
                                        <p:tgtEl>
                                          <p:spTgt spid="12"/>
                                        </p:tgtEl>
                                        <p:attrNameLst>
                                          <p:attrName>ppt_x</p:attrName>
                                        </p:attrNameLst>
                                      </p:cBhvr>
                                    </p:anim>
                                    <p:anim from="(-#ppt_h/2)" to="(#ppt_y)" calcmode="lin" valueType="num">
                                      <p:cBhvr>
                                        <p:cTn id="92" dur="1000" fill="hold">
                                          <p:stCondLst>
                                            <p:cond delay="0"/>
                                          </p:stCondLst>
                                        </p:cTn>
                                        <p:tgtEl>
                                          <p:spTgt spid="12"/>
                                        </p:tgtEl>
                                        <p:attrNameLst>
                                          <p:attrName>ppt_y</p:attrName>
                                        </p:attrNameLst>
                                      </p:cBhvr>
                                    </p:anim>
                                    <p:animRot by="21600000">
                                      <p:cBhvr>
                                        <p:cTn id="93" dur="1000" fill="hold">
                                          <p:stCondLst>
                                            <p:cond delay="0"/>
                                          </p:stCondLst>
                                        </p:cTn>
                                        <p:tgtEl>
                                          <p:spTgt spid="12"/>
                                        </p:tgtEl>
                                        <p:attrNameLst>
                                          <p:attrName>r</p:attrName>
                                        </p:attrNameLst>
                                      </p:cBhvr>
                                    </p:animRot>
                                  </p:childTnLst>
                                </p:cTn>
                              </p:par>
                            </p:childTnLst>
                          </p:cTn>
                        </p:par>
                      </p:childTnLst>
                    </p:cTn>
                  </p:par>
                  <p:par>
                    <p:cTn id="94" fill="hold" nodeType="clickPar">
                      <p:stCondLst>
                        <p:cond delay="indefinite"/>
                      </p:stCondLst>
                      <p:childTnLst>
                        <p:par>
                          <p:cTn id="95" fill="hold" nodeType="afterGroup">
                            <p:stCondLst>
                              <p:cond delay="0"/>
                            </p:stCondLst>
                            <p:childTnLst>
                              <p:par>
                                <p:cTn id="96" presetID="56" presetClass="entr" presetSubtype="0" fill="hold" grpId="0" nodeType="clickEffect">
                                  <p:stCondLst>
                                    <p:cond delay="0"/>
                                  </p:stCondLst>
                                  <p:iterate type="lt">
                                    <p:tmPct val="10000"/>
                                  </p:iterate>
                                  <p:childTnLst>
                                    <p:set>
                                      <p:cBhvr>
                                        <p:cTn id="97" dur="1" fill="hold">
                                          <p:stCondLst>
                                            <p:cond delay="0"/>
                                          </p:stCondLst>
                                        </p:cTn>
                                        <p:tgtEl>
                                          <p:spTgt spid="14"/>
                                        </p:tgtEl>
                                        <p:attrNameLst>
                                          <p:attrName>style.visibility</p:attrName>
                                        </p:attrNameLst>
                                      </p:cBhvr>
                                      <p:to>
                                        <p:strVal val="visible"/>
                                      </p:to>
                                    </p:set>
                                    <p:anim by="(-#ppt_w*2)" calcmode="lin" valueType="num">
                                      <p:cBhvr rctx="PPT">
                                        <p:cTn id="98" dur="500" autoRev="1" fill="hold">
                                          <p:stCondLst>
                                            <p:cond delay="0"/>
                                          </p:stCondLst>
                                        </p:cTn>
                                        <p:tgtEl>
                                          <p:spTgt spid="14"/>
                                        </p:tgtEl>
                                        <p:attrNameLst>
                                          <p:attrName>ppt_w</p:attrName>
                                        </p:attrNameLst>
                                      </p:cBhvr>
                                    </p:anim>
                                    <p:anim by="(#ppt_w*0.50)" calcmode="lin" valueType="num">
                                      <p:cBhvr>
                                        <p:cTn id="99" dur="500" decel="50000" autoRev="1" fill="hold">
                                          <p:stCondLst>
                                            <p:cond delay="0"/>
                                          </p:stCondLst>
                                        </p:cTn>
                                        <p:tgtEl>
                                          <p:spTgt spid="14"/>
                                        </p:tgtEl>
                                        <p:attrNameLst>
                                          <p:attrName>ppt_x</p:attrName>
                                        </p:attrNameLst>
                                      </p:cBhvr>
                                    </p:anim>
                                    <p:anim from="(-#ppt_h/2)" to="(#ppt_y)" calcmode="lin" valueType="num">
                                      <p:cBhvr>
                                        <p:cTn id="100" dur="1000" fill="hold">
                                          <p:stCondLst>
                                            <p:cond delay="0"/>
                                          </p:stCondLst>
                                        </p:cTn>
                                        <p:tgtEl>
                                          <p:spTgt spid="14"/>
                                        </p:tgtEl>
                                        <p:attrNameLst>
                                          <p:attrName>ppt_y</p:attrName>
                                        </p:attrNameLst>
                                      </p:cBhvr>
                                    </p:anim>
                                    <p:animRot by="21600000">
                                      <p:cBhvr>
                                        <p:cTn id="101" dur="1000" fill="hold">
                                          <p:stCondLst>
                                            <p:cond delay="0"/>
                                          </p:stCondLst>
                                        </p:cTn>
                                        <p:tgtEl>
                                          <p:spTgt spid="14"/>
                                        </p:tgtEl>
                                        <p:attrNameLst>
                                          <p:attrName>r</p:attrName>
                                        </p:attrNameLst>
                                      </p:cBhvr>
                                    </p:animRot>
                                  </p:childTnLst>
                                </p:cTn>
                              </p:par>
                            </p:childTnLst>
                          </p:cTn>
                        </p:par>
                      </p:childTnLst>
                    </p:cTn>
                  </p:par>
                  <p:par>
                    <p:cTn id="102" fill="hold" nodeType="clickPar">
                      <p:stCondLst>
                        <p:cond delay="indefinite"/>
                      </p:stCondLst>
                      <p:childTnLst>
                        <p:par>
                          <p:cTn id="103" fill="hold" nodeType="afterGroup">
                            <p:stCondLst>
                              <p:cond delay="0"/>
                            </p:stCondLst>
                            <p:childTnLst>
                              <p:par>
                                <p:cTn id="104" presetID="3" presetClass="entr" presetSubtype="10" fill="hold" grpId="0" nodeType="clickEffect">
                                  <p:stCondLst>
                                    <p:cond delay="0"/>
                                  </p:stCondLst>
                                  <p:childTnLst>
                                    <p:set>
                                      <p:cBhvr>
                                        <p:cTn id="105" dur="1" fill="hold">
                                          <p:stCondLst>
                                            <p:cond delay="0"/>
                                          </p:stCondLst>
                                        </p:cTn>
                                        <p:tgtEl>
                                          <p:spTgt spid="64525"/>
                                        </p:tgtEl>
                                        <p:attrNameLst>
                                          <p:attrName>style.visibility</p:attrName>
                                        </p:attrNameLst>
                                      </p:cBhvr>
                                      <p:to>
                                        <p:strVal val="visible"/>
                                      </p:to>
                                    </p:set>
                                    <p:animEffect transition="in" filter="blinds(horizontal)">
                                      <p:cBhvr>
                                        <p:cTn id="106" dur="500"/>
                                        <p:tgtEl>
                                          <p:spTgt spid="64525"/>
                                        </p:tgtEl>
                                      </p:cBhvr>
                                    </p:animEffect>
                                  </p:childTnLst>
                                </p:cTn>
                              </p:par>
                            </p:childTnLst>
                          </p:cTn>
                        </p:par>
                      </p:childTnLst>
                    </p:cTn>
                  </p:par>
                  <p:par>
                    <p:cTn id="107" fill="hold" nodeType="clickPar">
                      <p:stCondLst>
                        <p:cond delay="indefinite"/>
                      </p:stCondLst>
                      <p:childTnLst>
                        <p:par>
                          <p:cTn id="108" fill="hold" nodeType="afterGroup">
                            <p:stCondLst>
                              <p:cond delay="0"/>
                            </p:stCondLst>
                            <p:childTnLst>
                              <p:par>
                                <p:cTn id="109" presetID="3" presetClass="entr" presetSubtype="10" fill="hold" grpId="0" nodeType="clickEffect">
                                  <p:stCondLst>
                                    <p:cond delay="0"/>
                                  </p:stCondLst>
                                  <p:childTnLst>
                                    <p:set>
                                      <p:cBhvr>
                                        <p:cTn id="110" dur="1" fill="hold">
                                          <p:stCondLst>
                                            <p:cond delay="0"/>
                                          </p:stCondLst>
                                        </p:cTn>
                                        <p:tgtEl>
                                          <p:spTgt spid="15"/>
                                        </p:tgtEl>
                                        <p:attrNameLst>
                                          <p:attrName>style.visibility</p:attrName>
                                        </p:attrNameLst>
                                      </p:cBhvr>
                                      <p:to>
                                        <p:strVal val="visible"/>
                                      </p:to>
                                    </p:set>
                                    <p:animEffect transition="in" filter="blinds(horizontal)">
                                      <p:cBhvr>
                                        <p:cTn id="111" dur="500"/>
                                        <p:tgtEl>
                                          <p:spTgt spid="15"/>
                                        </p:tgtEl>
                                      </p:cBhvr>
                                    </p:animEffect>
                                  </p:childTnLst>
                                </p:cTn>
                              </p:par>
                              <p:par>
                                <p:cTn id="112" presetID="2" presetClass="entr" presetSubtype="4" fill="hold" grpId="0" nodeType="withEffect">
                                  <p:stCondLst>
                                    <p:cond delay="0"/>
                                  </p:stCondLst>
                                  <p:childTnLst>
                                    <p:set>
                                      <p:cBhvr>
                                        <p:cTn id="113" dur="1" fill="hold">
                                          <p:stCondLst>
                                            <p:cond delay="0"/>
                                          </p:stCondLst>
                                        </p:cTn>
                                        <p:tgtEl>
                                          <p:spTgt spid="16"/>
                                        </p:tgtEl>
                                        <p:attrNameLst>
                                          <p:attrName>style.visibility</p:attrName>
                                        </p:attrNameLst>
                                      </p:cBhvr>
                                      <p:to>
                                        <p:strVal val="visible"/>
                                      </p:to>
                                    </p:set>
                                    <p:anim calcmode="lin" valueType="num">
                                      <p:cBhvr additive="base">
                                        <p:cTn id="114" dur="500" fill="hold"/>
                                        <p:tgtEl>
                                          <p:spTgt spid="16"/>
                                        </p:tgtEl>
                                        <p:attrNameLst>
                                          <p:attrName>ppt_x</p:attrName>
                                        </p:attrNameLst>
                                      </p:cBhvr>
                                      <p:tavLst>
                                        <p:tav tm="0">
                                          <p:val>
                                            <p:strVal val="#ppt_x"/>
                                          </p:val>
                                        </p:tav>
                                        <p:tav tm="100000">
                                          <p:val>
                                            <p:strVal val="#ppt_x"/>
                                          </p:val>
                                        </p:tav>
                                      </p:tavLst>
                                    </p:anim>
                                    <p:anim calcmode="lin" valueType="num">
                                      <p:cBhvr additive="base">
                                        <p:cTn id="115" dur="500" fill="hold"/>
                                        <p:tgtEl>
                                          <p:spTgt spid="16"/>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17"/>
                                        </p:tgtEl>
                                        <p:attrNameLst>
                                          <p:attrName>style.visibility</p:attrName>
                                        </p:attrNameLst>
                                      </p:cBhvr>
                                      <p:to>
                                        <p:strVal val="visible"/>
                                      </p:to>
                                    </p:set>
                                    <p:anim calcmode="lin" valueType="num">
                                      <p:cBhvr additive="base">
                                        <p:cTn id="118" dur="500" fill="hold"/>
                                        <p:tgtEl>
                                          <p:spTgt spid="17"/>
                                        </p:tgtEl>
                                        <p:attrNameLst>
                                          <p:attrName>ppt_x</p:attrName>
                                        </p:attrNameLst>
                                      </p:cBhvr>
                                      <p:tavLst>
                                        <p:tav tm="0">
                                          <p:val>
                                            <p:strVal val="#ppt_x"/>
                                          </p:val>
                                        </p:tav>
                                        <p:tav tm="100000">
                                          <p:val>
                                            <p:strVal val="#ppt_x"/>
                                          </p:val>
                                        </p:tav>
                                      </p:tavLst>
                                    </p:anim>
                                    <p:anim calcmode="lin" valueType="num">
                                      <p:cBhvr additive="base">
                                        <p:cTn id="119" dur="500" fill="hold"/>
                                        <p:tgtEl>
                                          <p:spTgt spid="17"/>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18"/>
                                        </p:tgtEl>
                                        <p:attrNameLst>
                                          <p:attrName>style.visibility</p:attrName>
                                        </p:attrNameLst>
                                      </p:cBhvr>
                                      <p:to>
                                        <p:strVal val="visible"/>
                                      </p:to>
                                    </p:set>
                                    <p:anim calcmode="lin" valueType="num">
                                      <p:cBhvr additive="base">
                                        <p:cTn id="122" dur="500" fill="hold"/>
                                        <p:tgtEl>
                                          <p:spTgt spid="18"/>
                                        </p:tgtEl>
                                        <p:attrNameLst>
                                          <p:attrName>ppt_x</p:attrName>
                                        </p:attrNameLst>
                                      </p:cBhvr>
                                      <p:tavLst>
                                        <p:tav tm="0">
                                          <p:val>
                                            <p:strVal val="#ppt_x"/>
                                          </p:val>
                                        </p:tav>
                                        <p:tav tm="100000">
                                          <p:val>
                                            <p:strVal val="#ppt_x"/>
                                          </p:val>
                                        </p:tav>
                                      </p:tavLst>
                                    </p:anim>
                                    <p:anim calcmode="lin" valueType="num">
                                      <p:cBhvr additive="base">
                                        <p:cTn id="1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P spid="64525"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217370"/>
            <a:ext cx="10852237" cy="648000"/>
          </a:xfrm>
        </p:spPr>
        <p:txBody>
          <a:bodyPr/>
          <a:lstStyle/>
          <a:p>
            <a:r>
              <a:rPr lang="en-US" altLang="zh-CN" sz="3200">
                <a:latin typeface="仿宋" panose="02010609060101010101" charset="-122"/>
                <a:ea typeface="仿宋" panose="02010609060101010101" charset="-122"/>
                <a:cs typeface="仿宋" panose="02010609060101010101" charset="-122"/>
              </a:rPr>
              <a:t>3</a:t>
            </a:r>
            <a:r>
              <a:rPr lang="zh-CN" altLang="en-US" sz="3200">
                <a:latin typeface="仿宋" panose="02010609060101010101" charset="-122"/>
                <a:ea typeface="仿宋" panose="02010609060101010101" charset="-122"/>
                <a:cs typeface="仿宋" panose="02010609060101010101" charset="-122"/>
              </a:rPr>
              <a:t>.重点词语</a:t>
            </a:r>
          </a:p>
        </p:txBody>
      </p:sp>
      <p:sp>
        <p:nvSpPr>
          <p:cNvPr id="3" name="内容占位符 2"/>
          <p:cNvSpPr>
            <a:spLocks noGrp="1"/>
          </p:cNvSpPr>
          <p:nvPr>
            <p:ph idx="1"/>
          </p:nvPr>
        </p:nvSpPr>
        <p:spPr>
          <a:xfrm>
            <a:off x="669925" y="842645"/>
            <a:ext cx="10852150" cy="5970905"/>
          </a:xfrm>
        </p:spPr>
        <p:txBody>
          <a:bodyPr>
            <a:scene3d>
              <a:camera prst="orthographicFront"/>
              <a:lightRig rig="threePt" dir="t"/>
            </a:scene3d>
          </a:bodyPr>
          <a:lstStyle/>
          <a:p>
            <a:pPr marL="0" indent="0" eaLnBrk="1" hangingPunct="1">
              <a:buNone/>
            </a:pPr>
            <a:r>
              <a:rPr sz="2800" b="1">
                <a:solidFill>
                  <a:schemeClr val="tx1"/>
                </a:solidFill>
                <a:sym typeface="+mn-ea"/>
              </a:rPr>
              <a:t>惊惶</a:t>
            </a:r>
            <a:r>
              <a:rPr lang="en-US" altLang="zh-CN" sz="2800" b="1">
                <a:solidFill>
                  <a:schemeClr val="tx1"/>
                </a:solidFill>
                <a:sym typeface="+mn-ea"/>
              </a:rPr>
              <a:t>:</a:t>
            </a:r>
            <a:r>
              <a:rPr sz="2800" b="1">
                <a:solidFill>
                  <a:schemeClr val="tx1"/>
                </a:solidFill>
                <a:sym typeface="+mn-ea"/>
              </a:rPr>
              <a:t>惊慌，害怕慌张。惶，恐慌。</a:t>
            </a:r>
            <a:endParaRPr lang="zh-CN" altLang="en-US" sz="2800" b="1">
              <a:solidFill>
                <a:schemeClr val="tx1"/>
              </a:solidFill>
            </a:endParaRPr>
          </a:p>
          <a:p>
            <a:pPr marL="0" indent="0" eaLnBrk="1" hangingPunct="1">
              <a:buNone/>
            </a:pPr>
            <a:r>
              <a:rPr sz="2800" b="1">
                <a:solidFill>
                  <a:schemeClr val="tx1"/>
                </a:solidFill>
                <a:sym typeface="+mn-ea"/>
              </a:rPr>
              <a:t>呜咽：低声哭泣或形容凄切的水声或琴声。本文形容凄切的水声。</a:t>
            </a:r>
            <a:endParaRPr lang="zh-CN" altLang="en-US" sz="2800" b="1">
              <a:solidFill>
                <a:schemeClr val="tx1"/>
              </a:solidFill>
            </a:endParaRPr>
          </a:p>
          <a:p>
            <a:pPr marL="0" indent="0" eaLnBrk="1" hangingPunct="1">
              <a:buNone/>
            </a:pPr>
            <a:r>
              <a:rPr sz="2800" b="1">
                <a:solidFill>
                  <a:srgbClr val="FF0000"/>
                </a:solidFill>
                <a:sym typeface="+mn-ea"/>
              </a:rPr>
              <a:t>酣然入梦：甜美、畅快入睡。酣然：喝酒畅快的样子。</a:t>
            </a:r>
            <a:endParaRPr lang="zh-CN" altLang="en-US" sz="2800" b="1">
              <a:solidFill>
                <a:schemeClr val="tx1"/>
              </a:solidFill>
            </a:endParaRPr>
          </a:p>
          <a:p>
            <a:pPr marL="0" indent="0" eaLnBrk="1" hangingPunct="1">
              <a:buNone/>
            </a:pPr>
            <a:r>
              <a:rPr sz="2800" b="1">
                <a:solidFill>
                  <a:schemeClr val="tx1"/>
                </a:solidFill>
                <a:sym typeface="+mn-ea"/>
              </a:rPr>
              <a:t>矗立：耸立，高高地直立。</a:t>
            </a:r>
            <a:endParaRPr lang="zh-CN" altLang="en-US" sz="2800" b="1">
              <a:solidFill>
                <a:schemeClr val="tx1"/>
              </a:solidFill>
            </a:endParaRPr>
          </a:p>
          <a:p>
            <a:pPr marL="0" indent="0" eaLnBrk="1" hangingPunct="1">
              <a:buNone/>
            </a:pPr>
            <a:r>
              <a:rPr sz="2800" b="1">
                <a:solidFill>
                  <a:schemeClr val="tx1"/>
                </a:solidFill>
                <a:sym typeface="+mn-ea"/>
              </a:rPr>
              <a:t>苛捐杂税：指反动统治下的繁重捐税。</a:t>
            </a:r>
            <a:endParaRPr lang="zh-CN" altLang="en-US" sz="2800" b="1">
              <a:solidFill>
                <a:schemeClr val="tx1"/>
              </a:solidFill>
            </a:endParaRPr>
          </a:p>
          <a:p>
            <a:pPr marL="0" indent="0" eaLnBrk="1" hangingPunct="1">
              <a:buNone/>
            </a:pPr>
            <a:r>
              <a:rPr sz="2800" b="1">
                <a:solidFill>
                  <a:srgbClr val="FF0000"/>
                </a:solidFill>
                <a:sym typeface="+mn-ea"/>
              </a:rPr>
              <a:t>景致：风景。</a:t>
            </a:r>
          </a:p>
          <a:p>
            <a:pPr marL="0" indent="0" eaLnBrk="1" hangingPunct="1">
              <a:buNone/>
            </a:pPr>
            <a:r>
              <a:rPr lang="zh-CN" altLang="en-US" sz="2800" b="1">
                <a:solidFill>
                  <a:schemeClr val="tx1"/>
                </a:solidFill>
                <a:effectLst>
                  <a:outerShdw blurRad="38100" dist="19050" dir="2700000" algn="tl" rotWithShape="0">
                    <a:schemeClr val="dk1">
                      <a:alpha val="40000"/>
                    </a:schemeClr>
                  </a:outerShdw>
                </a:effectLst>
                <a:sym typeface="+mn-ea"/>
              </a:rPr>
              <a:t>攀谈：闲谈，交谈，指相互交谈。</a:t>
            </a:r>
          </a:p>
          <a:p>
            <a:pPr marL="0" indent="0" eaLnBrk="1" hangingPunct="1">
              <a:buNone/>
            </a:pPr>
            <a:endParaRPr lang="zh-CN" altLang="en-US" sz="2800" b="1">
              <a:solidFill>
                <a:schemeClr val="tx1"/>
              </a:solidFill>
              <a:effectLst>
                <a:outerShdw blurRad="38100" dist="19050" dir="2700000" algn="tl" rotWithShape="0">
                  <a:schemeClr val="dk1">
                    <a:alpha val="40000"/>
                  </a:schemeClr>
                </a:outerShdw>
              </a:effectLst>
              <a:sym typeface="+mn-ea"/>
            </a:endParaRP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122120"/>
            <a:ext cx="10852237" cy="648000"/>
          </a:xfrm>
        </p:spPr>
        <p:txBody>
          <a:bodyPr/>
          <a:lstStyle/>
          <a:p>
            <a:r>
              <a:rPr lang="en-US" altLang="zh-CN">
                <a:latin typeface="仿宋" panose="02010609060101010101" charset="-122"/>
                <a:ea typeface="仿宋" panose="02010609060101010101" charset="-122"/>
                <a:cs typeface="仿宋" panose="02010609060101010101" charset="-122"/>
              </a:rPr>
              <a:t>4</a:t>
            </a:r>
            <a:r>
              <a:rPr>
                <a:latin typeface="仿宋" panose="02010609060101010101" charset="-122"/>
                <a:ea typeface="仿宋" panose="02010609060101010101" charset="-122"/>
                <a:cs typeface="仿宋" panose="02010609060101010101" charset="-122"/>
              </a:rPr>
              <a:t>、内容梳理</a:t>
            </a:r>
          </a:p>
        </p:txBody>
      </p:sp>
      <p:pic>
        <p:nvPicPr>
          <p:cNvPr id="8" name="图片 7"/>
          <p:cNvPicPr>
            <a:picLocks noChangeAspect="1"/>
          </p:cNvPicPr>
          <p:nvPr>
            <p:custDataLst>
              <p:tags r:id="rId2"/>
            </p:custDataLst>
          </p:nvPr>
        </p:nvPicPr>
        <p:blipFill>
          <a:blip r:embed="rId4"/>
          <a:stretch>
            <a:fillRect/>
          </a:stretch>
        </p:blipFill>
        <p:spPr>
          <a:xfrm>
            <a:off x="669925" y="1444625"/>
            <a:ext cx="10995025" cy="5200650"/>
          </a:xfrm>
          <a:prstGeom prst="rect">
            <a:avLst/>
          </a:prstGeom>
        </p:spPr>
      </p:pic>
      <p:sp>
        <p:nvSpPr>
          <p:cNvPr id="9" name="文本框 8"/>
          <p:cNvSpPr txBox="1"/>
          <p:nvPr/>
        </p:nvSpPr>
        <p:spPr>
          <a:xfrm>
            <a:off x="1082040" y="769620"/>
            <a:ext cx="8856345" cy="521970"/>
          </a:xfrm>
          <a:prstGeom prst="rect">
            <a:avLst/>
          </a:prstGeom>
          <a:noFill/>
        </p:spPr>
        <p:txBody>
          <a:bodyPr wrap="none" rtlCol="0">
            <a:spAutoFit/>
          </a:bodyPr>
          <a:lstStyle/>
          <a:p>
            <a:r>
              <a:rPr lang="en-US" altLang="zh-CN" sz="2800" b="1"/>
              <a:t>1   </a:t>
            </a:r>
            <a:r>
              <a:rPr lang="zh-CN" altLang="en-US" sz="2800" b="1"/>
              <a:t>红军翻越老山界遇到了什么困难，又是如何克服的？</a:t>
            </a:r>
          </a:p>
        </p:txBody>
      </p:sp>
      <p:sp>
        <p:nvSpPr>
          <p:cNvPr id="3" name="矩形 2"/>
          <p:cNvSpPr/>
          <p:nvPr/>
        </p:nvSpPr>
        <p:spPr>
          <a:xfrm>
            <a:off x="8382635" y="6089650"/>
            <a:ext cx="3664585" cy="645160"/>
          </a:xfrm>
          <a:prstGeom prst="rect">
            <a:avLst/>
          </a:prstGeom>
          <a:noFill/>
          <a:ln>
            <a:noFill/>
          </a:ln>
        </p:spPr>
        <p:txBody>
          <a:bodyPr wrap="square" rtlCol="0" anchor="t">
            <a:spAutoFit/>
          </a:bodyPr>
          <a:lstStyle/>
          <a:p>
            <a:pPr algn="ctr"/>
            <a:r>
              <a:rPr lang="zh-CN" altLang="zh-CN" sz="3600" b="1">
                <a:ln w="22225">
                  <a:solidFill>
                    <a:schemeClr val="accent2"/>
                  </a:solidFill>
                  <a:prstDash val="solid"/>
                </a:ln>
                <a:solidFill>
                  <a:schemeClr val="accent2">
                    <a:lumMod val="40000"/>
                    <a:lumOff val="60000"/>
                  </a:schemeClr>
                </a:solidFill>
                <a:effectLst/>
              </a:rPr>
              <a:t>大舜语文</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Rectangle 3"/>
          <p:cNvSpPr>
            <a:spLocks noGrp="1"/>
          </p:cNvSpPr>
          <p:nvPr>
            <p:ph idx="1"/>
          </p:nvPr>
        </p:nvSpPr>
        <p:spPr>
          <a:xfrm>
            <a:off x="197485" y="226060"/>
            <a:ext cx="11796395" cy="697865"/>
          </a:xfrm>
        </p:spPr>
        <p:txBody>
          <a:bodyPr vert="horz" wrap="square" lIns="91440" tIns="45720" rIns="91440" bIns="45720" anchor="t"/>
          <a:lstStyle/>
          <a:p>
            <a:pPr marL="0" indent="0" eaLnBrk="1" hangingPunct="1">
              <a:lnSpc>
                <a:spcPct val="80000"/>
              </a:lnSpc>
              <a:buNone/>
            </a:pPr>
            <a:r>
              <a:rPr lang="en-US" altLang="zh-CN" sz="2800" b="1">
                <a:solidFill>
                  <a:schemeClr val="tx1"/>
                </a:solidFill>
              </a:rPr>
              <a:t>2</a:t>
            </a:r>
            <a:r>
              <a:rPr lang="zh-CN" altLang="en-US" sz="2800" b="1">
                <a:solidFill>
                  <a:schemeClr val="tx1"/>
                </a:solidFill>
              </a:rPr>
              <a:t>、揣摩景物描写（</a:t>
            </a:r>
            <a:r>
              <a:rPr lang="en-US" altLang="zh-CN" sz="2800" b="1">
                <a:solidFill>
                  <a:schemeClr val="tx1"/>
                </a:solidFill>
              </a:rPr>
              <a:t>22</a:t>
            </a:r>
            <a:r>
              <a:rPr sz="2800" b="1">
                <a:solidFill>
                  <a:schemeClr val="tx1"/>
                </a:solidFill>
              </a:rPr>
              <a:t>自然段</a:t>
            </a:r>
            <a:r>
              <a:rPr lang="zh-CN" altLang="en-US" sz="2800" b="1">
                <a:solidFill>
                  <a:schemeClr val="tx1"/>
                </a:solidFill>
              </a:rPr>
              <a:t>）</a:t>
            </a:r>
          </a:p>
          <a:p>
            <a:pPr eaLnBrk="1" hangingPunct="1">
              <a:lnSpc>
                <a:spcPct val="80000"/>
              </a:lnSpc>
            </a:pPr>
            <a:endParaRPr lang="zh-CN" altLang="en-US" sz="2800" b="1">
              <a:solidFill>
                <a:schemeClr val="tx1"/>
              </a:solidFill>
            </a:endParaRPr>
          </a:p>
        </p:txBody>
      </p:sp>
      <p:sp>
        <p:nvSpPr>
          <p:cNvPr id="2" name="文本框 2"/>
          <p:cNvSpPr txBox="1"/>
          <p:nvPr/>
        </p:nvSpPr>
        <p:spPr>
          <a:xfrm>
            <a:off x="530225" y="819150"/>
            <a:ext cx="11029950" cy="953135"/>
          </a:xfrm>
          <a:prstGeom prst="rect">
            <a:avLst/>
          </a:prstGeom>
          <a:noFill/>
          <a:ln w="9525">
            <a:noFill/>
          </a:ln>
        </p:spPr>
        <p:txBody>
          <a:bodyPr wrap="square" anchor="t">
            <a:spAutoFit/>
          </a:bodyPr>
          <a:lstStyle/>
          <a:p>
            <a:r>
              <a:rPr lang="zh-CN" altLang="en-US" sz="2800">
                <a:latin typeface="Arial" panose="020B0604020202020204" pitchFamily="34" charset="0"/>
                <a:ea typeface="宋体" panose="02010600030101010101" pitchFamily="2" charset="-122"/>
              </a:rPr>
              <a:t>        作者写了哪些景物？用了哪些修辞和写法？从哪些角度写的？给人什么感受？</a:t>
            </a:r>
          </a:p>
        </p:txBody>
      </p:sp>
      <p:sp>
        <p:nvSpPr>
          <p:cNvPr id="4" name="文本框 3"/>
          <p:cNvSpPr txBox="1">
            <a:spLocks noChangeArrowheads="1"/>
          </p:cNvSpPr>
          <p:nvPr/>
        </p:nvSpPr>
        <p:spPr bwMode="auto">
          <a:xfrm>
            <a:off x="494665" y="1949450"/>
            <a:ext cx="11499215" cy="286131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rgbClr val="FF0000"/>
              </a:solidFill>
              <a:effectLst/>
              <a:uLnTx/>
              <a:uFillTx/>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FF0000"/>
                </a:solidFill>
                <a:effectLst/>
                <a:uLnTx/>
                <a:uFillTx/>
                <a:latin typeface="+mn-lt"/>
                <a:ea typeface="+mn-ea"/>
                <a:cs typeface="+mn-cs"/>
              </a:rPr>
              <a:t>视觉</a:t>
            </a:r>
            <a:r>
              <a:rPr kumimoji="0" lang="zh-CN" altLang="en-US" sz="2400" b="0" i="0" u="none" strike="noStrike" kern="1200" cap="none" spc="0" normalizeH="0" baseline="0" noProof="0" smtClean="0">
                <a:ln>
                  <a:noFill/>
                </a:ln>
                <a:solidFill>
                  <a:schemeClr val="dk1"/>
                </a:solidFill>
                <a:effectLst/>
                <a:uLnTx/>
                <a:uFillTx/>
                <a:latin typeface="+mn-lt"/>
                <a:ea typeface="+mn-ea"/>
                <a:cs typeface="+mn-cs"/>
              </a:rPr>
              <a:t>：宝石的</a:t>
            </a:r>
            <a:r>
              <a:rPr kumimoji="0" lang="zh-CN" altLang="en-US" sz="2400" b="0" i="0" u="none" strike="noStrike" kern="1200" cap="none" spc="0" normalizeH="0" baseline="0" noProof="0" smtClean="0">
                <a:ln>
                  <a:noFill/>
                </a:ln>
                <a:solidFill>
                  <a:schemeClr val="dk1"/>
                </a:solidFill>
                <a:effectLst/>
                <a:uLnTx/>
                <a:uFillTx/>
                <a:latin typeface="+mn-lt"/>
                <a:ea typeface="+mn-ea"/>
                <a:cs typeface="+mn-cs"/>
                <a:sym typeface="宋体" panose="02010600030101010101" pitchFamily="2" charset="-122"/>
              </a:rPr>
              <a:t>比喻，</a:t>
            </a:r>
            <a:r>
              <a:rPr kumimoji="0" lang="zh-CN" altLang="en-US" sz="2400" b="1" i="0" u="none" strike="noStrike" kern="1200" cap="none" spc="0" normalizeH="0" baseline="0" noProof="0" smtClean="0">
                <a:ln>
                  <a:noFill/>
                </a:ln>
                <a:solidFill>
                  <a:srgbClr val="FF0000"/>
                </a:solidFill>
                <a:effectLst/>
                <a:uLnTx/>
                <a:uFillTx/>
                <a:latin typeface="+mn-lt"/>
                <a:ea typeface="+mn-ea"/>
                <a:cs typeface="+mn-cs"/>
                <a:sym typeface="宋体" panose="02010600030101010101" pitchFamily="2" charset="-122"/>
              </a:rPr>
              <a:t>写出了夜之深、景之美，星空的灿烂美丽。</a:t>
            </a:r>
            <a:endParaRPr kumimoji="0" lang="zh-CN" altLang="en-US" sz="2400" b="1" i="0" u="none" strike="noStrike" kern="1200" cap="none" spc="0" normalizeH="0" baseline="0" noProof="0" smtClean="0">
              <a:ln>
                <a:noFill/>
              </a:ln>
              <a:solidFill>
                <a:srgbClr val="FF0000"/>
              </a:solidFill>
              <a:effectLst/>
              <a:uLnTx/>
              <a:uFillTx/>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dk1"/>
                </a:solidFill>
                <a:effectLst/>
                <a:uLnTx/>
                <a:uFillTx/>
                <a:latin typeface="+mn-lt"/>
                <a:ea typeface="+mn-ea"/>
                <a:cs typeface="+mn-cs"/>
              </a:rPr>
              <a:t>          巨人、一口井的</a:t>
            </a:r>
            <a:r>
              <a:rPr kumimoji="0" lang="zh-CN" altLang="en-US" sz="2400" b="0" i="0" u="none" strike="noStrike" kern="1200" cap="none" spc="0" normalizeH="0" baseline="0" noProof="0" smtClean="0">
                <a:ln>
                  <a:noFill/>
                </a:ln>
                <a:solidFill>
                  <a:schemeClr val="dk1"/>
                </a:solidFill>
                <a:effectLst/>
                <a:uLnTx/>
                <a:uFillTx/>
                <a:latin typeface="+mn-lt"/>
                <a:ea typeface="+mn-ea"/>
                <a:cs typeface="+mn-cs"/>
                <a:sym typeface="宋体" panose="02010600030101010101" pitchFamily="2" charset="-122"/>
              </a:rPr>
              <a:t>比喻，</a:t>
            </a:r>
            <a:r>
              <a:rPr kumimoji="0" lang="zh-CN" altLang="en-US" sz="2400" b="1" i="0" u="none" strike="noStrike" kern="1200" cap="none" spc="0" normalizeH="0" baseline="0" noProof="0" smtClean="0">
                <a:ln>
                  <a:noFill/>
                </a:ln>
                <a:solidFill>
                  <a:srgbClr val="FF0000"/>
                </a:solidFill>
                <a:effectLst/>
                <a:uLnTx/>
                <a:uFillTx/>
                <a:latin typeface="+mn-lt"/>
                <a:ea typeface="+mn-ea"/>
                <a:cs typeface="+mn-cs"/>
                <a:sym typeface="宋体" panose="02010600030101010101" pitchFamily="2" charset="-122"/>
              </a:rPr>
              <a:t>既突出了山势的险峻和连绵，又暗示了红军的艰难处境。</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rgbClr val="FF0000"/>
                </a:solidFill>
                <a:effectLst/>
                <a:uLnTx/>
                <a:uFillTx/>
                <a:latin typeface="+mn-lt"/>
                <a:ea typeface="+mn-ea"/>
                <a:cs typeface="+mn-cs"/>
              </a:rPr>
              <a:t>听觉</a:t>
            </a:r>
            <a:r>
              <a:rPr kumimoji="0" lang="zh-CN" altLang="en-US" sz="2400" b="0" i="0" u="none" strike="noStrike" kern="1200" cap="none" spc="0" normalizeH="0" baseline="0" noProof="0" smtClean="0">
                <a:ln>
                  <a:noFill/>
                </a:ln>
                <a:solidFill>
                  <a:schemeClr val="dk1"/>
                </a:solidFill>
                <a:effectLst/>
                <a:uLnTx/>
                <a:uFillTx/>
                <a:latin typeface="+mn-lt"/>
                <a:ea typeface="+mn-ea"/>
                <a:cs typeface="+mn-cs"/>
              </a:rPr>
              <a:t>：山中“不可捉摸的声响”，</a:t>
            </a:r>
            <a:r>
              <a:rPr kumimoji="0" lang="zh-CN" altLang="en-US" sz="2400" b="1" i="0" u="none" strike="noStrike" kern="1200" cap="none" spc="0" normalizeH="0" baseline="0" noProof="0" smtClean="0">
                <a:ln>
                  <a:noFill/>
                </a:ln>
                <a:solidFill>
                  <a:srgbClr val="FF0000"/>
                </a:solidFill>
                <a:effectLst/>
                <a:uLnTx/>
                <a:uFillTx/>
                <a:latin typeface="+mn-lt"/>
                <a:ea typeface="+mn-ea"/>
                <a:cs typeface="+mn-cs"/>
              </a:rPr>
              <a:t>比喻排比修辞，</a:t>
            </a:r>
            <a:r>
              <a:rPr kumimoji="0" lang="zh-CN" altLang="en-US" sz="2400" b="1" i="0" u="none" strike="noStrike" kern="1200" cap="none" spc="0" normalizeH="0" baseline="0" noProof="0" smtClean="0">
                <a:ln>
                  <a:noFill/>
                </a:ln>
                <a:solidFill>
                  <a:srgbClr val="FF0000"/>
                </a:solidFill>
                <a:effectLst/>
                <a:uLnTx/>
                <a:uFillTx/>
                <a:latin typeface="+mn-lt"/>
                <a:ea typeface="+mn-ea"/>
                <a:cs typeface="+mn-cs"/>
                <a:sym typeface="宋体" panose="02010600030101010101" pitchFamily="2" charset="-122"/>
              </a:rPr>
              <a:t>以动衬静的写法，写出了夜半深山的静谧，瑰丽的山色夜景</a:t>
            </a:r>
            <a:r>
              <a:rPr kumimoji="0" lang="zh-CN" altLang="en-US" sz="2800" b="1" i="0" u="none" strike="noStrike" kern="1200" cap="none" spc="0" normalizeH="0" baseline="0" noProof="0" smtClean="0">
                <a:ln>
                  <a:noFill/>
                </a:ln>
                <a:solidFill>
                  <a:srgbClr val="FF0000"/>
                </a:solidFill>
                <a:effectLst/>
                <a:uLnTx/>
                <a:uFillTx/>
                <a:latin typeface="+mn-lt"/>
                <a:ea typeface="+mn-ea"/>
                <a:cs typeface="+mn-cs"/>
                <a:sym typeface="宋体" panose="02010600030101010101" pitchFamily="2" charset="-122"/>
              </a:rPr>
              <a:t>。</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smtClean="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smtClean="0">
              <a:ln>
                <a:noFill/>
              </a:ln>
              <a:solidFill>
                <a:schemeClr val="dk1"/>
              </a:solidFill>
              <a:effectLst/>
              <a:uLnTx/>
              <a:uFillTx/>
              <a:latin typeface="+mn-lt"/>
              <a:ea typeface="+mn-ea"/>
              <a:cs typeface="+mn-cs"/>
            </a:endParaRPr>
          </a:p>
        </p:txBody>
      </p:sp>
      <p:sp>
        <p:nvSpPr>
          <p:cNvPr id="5" name="文本框 4"/>
          <p:cNvSpPr txBox="1">
            <a:spLocks noChangeArrowheads="1"/>
          </p:cNvSpPr>
          <p:nvPr/>
        </p:nvSpPr>
        <p:spPr bwMode="auto">
          <a:xfrm>
            <a:off x="494665" y="5012690"/>
            <a:ext cx="11235055" cy="119888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dk1"/>
                </a:solidFill>
                <a:effectLst/>
                <a:uLnTx/>
                <a:uFillTx/>
                <a:latin typeface="+mn-lt"/>
                <a:ea typeface="+mn-ea"/>
                <a:cs typeface="+mn-cs"/>
              </a:rPr>
              <a:t>寒气逼人，刺入肌骨，浑身打颤，夜不能寐，而红军战士却能平心静气地欣赏眼前景致，细听耳边的声音，</a:t>
            </a:r>
            <a:r>
              <a:rPr kumimoji="0" lang="zh-CN" altLang="en-US" sz="2400" b="1" i="0" u="none" strike="noStrike" kern="1200" cap="none" spc="0" normalizeH="0" baseline="0" noProof="0" smtClean="0">
                <a:ln>
                  <a:noFill/>
                </a:ln>
                <a:solidFill>
                  <a:srgbClr val="FF0000"/>
                </a:solidFill>
                <a:effectLst/>
                <a:uLnTx/>
                <a:uFillTx/>
                <a:latin typeface="+mn-lt"/>
                <a:ea typeface="+mn-ea"/>
                <a:cs typeface="+mn-cs"/>
              </a:rPr>
              <a:t>可见红军战士的镇定和豪迈，这正是红军大无畏的革命英雄主义和革命乐观主义的生动体现啊！</a:t>
            </a: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02590" y="3122930"/>
            <a:ext cx="11369040" cy="2138045"/>
          </a:xfrm>
          <a:prstGeom prst="rect">
            <a:avLst/>
          </a:prstGeom>
          <a:noFill/>
        </p:spPr>
        <p:txBody>
          <a:bodyPr wrap="square" rtlCol="0">
            <a:spAutoFit/>
            <a:scene3d>
              <a:camera prst="orthographicFront"/>
              <a:lightRig rig="threePt" dir="t"/>
            </a:scene3d>
          </a:bodyPr>
          <a:lstStyle/>
          <a:p>
            <a:pPr algn="just">
              <a:lnSpc>
                <a:spcPct val="130000"/>
              </a:lnSpc>
              <a:spcBef>
                <a:spcPct val="0"/>
              </a:spcBef>
              <a:spcAft>
                <a:spcPts val="1000"/>
              </a:spcAft>
              <a:buFont typeface="Arial" panose="020B0604020202020204" pitchFamily="34" charset="0"/>
            </a:pPr>
            <a:r>
              <a:rPr lang="zh-CN" altLang="en-US" sz="2400" b="1" spc="150">
                <a:effectLst>
                  <a:outerShdw blurRad="38100" dist="25400" dir="5400000" algn="ctr" rotWithShape="0">
                    <a:srgbClr val="6E747A">
                      <a:alpha val="43000"/>
                    </a:srgbClr>
                  </a:outerShdw>
                </a:effectLst>
                <a:uFillTx/>
                <a:sym typeface="+mn-ea"/>
              </a:rPr>
              <a:t>      作者用“叹息”一词，拟人化地讽刺了围追红军的反动军队，又用了反问的手法想象出敌军士兵无可奈何、厌恶内战的情绪，进一步衬托出红军北上抗战，不怕远征难的革命豪情。</a:t>
            </a:r>
          </a:p>
          <a:p>
            <a:pPr algn="l">
              <a:lnSpc>
                <a:spcPct val="130000"/>
              </a:lnSpc>
              <a:spcBef>
                <a:spcPct val="0"/>
              </a:spcBef>
              <a:spcAft>
                <a:spcPts val="1000"/>
              </a:spcAft>
              <a:buFont typeface="Arial" panose="020B0604020202020204" pitchFamily="34" charset="0"/>
            </a:pPr>
            <a:endParaRPr lang="zh-CN" altLang="en-US" sz="2400" b="1" spc="150">
              <a:effectLst>
                <a:outerShdw blurRad="38100" dist="25400" dir="5400000" algn="ctr" rotWithShape="0">
                  <a:srgbClr val="6E747A">
                    <a:alpha val="43000"/>
                  </a:srgbClr>
                </a:outerShdw>
              </a:effectLst>
              <a:uFillTx/>
              <a:sym typeface="+mn-ea"/>
            </a:endParaRPr>
          </a:p>
        </p:txBody>
      </p:sp>
      <p:sp>
        <p:nvSpPr>
          <p:cNvPr id="7" name="文本框 6"/>
          <p:cNvSpPr txBox="1"/>
          <p:nvPr/>
        </p:nvSpPr>
        <p:spPr>
          <a:xfrm>
            <a:off x="516255" y="5386705"/>
            <a:ext cx="11142345" cy="1210945"/>
          </a:xfrm>
          <a:prstGeom prst="rect">
            <a:avLst/>
          </a:prstGeom>
          <a:noFill/>
        </p:spPr>
        <p:txBody>
          <a:bodyPr wrap="square" rtlCol="0">
            <a:spAutoFit/>
            <a:scene3d>
              <a:camera prst="orthographicFront"/>
              <a:lightRig rig="threePt" dir="t"/>
            </a:scene3d>
          </a:bodyPr>
          <a:lstStyle/>
          <a:p>
            <a:pPr algn="l">
              <a:lnSpc>
                <a:spcPct val="130000"/>
              </a:lnSpc>
              <a:spcBef>
                <a:spcPct val="0"/>
              </a:spcBef>
              <a:spcAft>
                <a:spcPts val="1000"/>
              </a:spcAft>
              <a:buFont typeface="Arial" panose="020B0604020202020204" pitchFamily="34" charset="0"/>
            </a:pPr>
            <a:r>
              <a:rPr lang="zh-CN" altLang="en-US" sz="2800" b="1" spc="150">
                <a:effectLst>
                  <a:outerShdw blurRad="38100" dist="25400" dir="5400000" algn="ctr" rotWithShape="0">
                    <a:srgbClr val="6E747A">
                      <a:alpha val="43000"/>
                    </a:srgbClr>
                  </a:outerShdw>
                </a:effectLst>
                <a:uFillTx/>
                <a:sym typeface="+mn-ea"/>
              </a:rPr>
              <a:t>      这里有“抢先”“争先”的意思。并没有互相争夺之意。为了说明吃饭的迅速。吃饭难。</a:t>
            </a:r>
          </a:p>
        </p:txBody>
      </p:sp>
      <p:sp>
        <p:nvSpPr>
          <p:cNvPr id="8" name="文本框 7"/>
          <p:cNvSpPr txBox="1"/>
          <p:nvPr/>
        </p:nvSpPr>
        <p:spPr>
          <a:xfrm>
            <a:off x="402590" y="369570"/>
            <a:ext cx="11369675" cy="4603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marL="0" indent="0">
              <a:lnSpc>
                <a:spcPct val="120000"/>
              </a:lnSpc>
              <a:buNone/>
            </a:pPr>
            <a:r>
              <a:rPr lang="en-US" sz="20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3 </a:t>
            </a:r>
            <a:r>
              <a:rPr sz="20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怎样理解第一段描写中的</a:t>
            </a:r>
            <a:r>
              <a:rPr sz="2000" b="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sym typeface="+mn-ea"/>
              </a:rPr>
              <a:t>“</a:t>
            </a:r>
            <a:r>
              <a:rPr sz="20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火把排成许多</a:t>
            </a:r>
            <a:r>
              <a:rPr sz="2000" b="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sym typeface="+mn-ea"/>
              </a:rPr>
              <a:t>‘</a:t>
            </a:r>
            <a:r>
              <a:rPr sz="20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之</a:t>
            </a:r>
            <a:r>
              <a:rPr sz="2000" b="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sym typeface="+mn-ea"/>
              </a:rPr>
              <a:t>’</a:t>
            </a:r>
            <a:r>
              <a:rPr sz="20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字形与星光连接起来，是一种生平没见过的</a:t>
            </a:r>
            <a:r>
              <a:rPr sz="2000" b="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sym typeface="+mn-ea"/>
              </a:rPr>
              <a:t>“</a:t>
            </a:r>
            <a:r>
              <a:rPr sz="20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奇观</a:t>
            </a:r>
            <a:r>
              <a:rPr sz="2000" b="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sym typeface="+mn-ea"/>
              </a:rPr>
              <a:t>”</a:t>
            </a:r>
            <a:r>
              <a:rPr sz="20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endParaRPr lang="zh-CN" altLang="en-US" sz="2000"/>
          </a:p>
        </p:txBody>
      </p:sp>
      <p:sp>
        <p:nvSpPr>
          <p:cNvPr id="9" name="文本框 8"/>
          <p:cNvSpPr txBox="1"/>
          <p:nvPr/>
        </p:nvSpPr>
        <p:spPr>
          <a:xfrm>
            <a:off x="402590" y="923925"/>
            <a:ext cx="11369040" cy="1014730"/>
          </a:xfrm>
          <a:prstGeom prst="rect">
            <a:avLst/>
          </a:prstGeom>
          <a:noFill/>
        </p:spPr>
        <p:txBody>
          <a:bodyPr wrap="square" rtlCol="0" anchor="t">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000" b="1" noProof="0" smtClean="0">
                <a:ln>
                  <a:noFill/>
                </a:ln>
                <a:solidFill>
                  <a:srgbClr val="FF0000"/>
                </a:solidFill>
                <a:effectLst/>
                <a:uLnTx/>
                <a:uFillTx/>
                <a:sym typeface="+mn-ea"/>
              </a:rPr>
              <a:t>      </a:t>
            </a:r>
            <a:r>
              <a:rPr lang="zh-CN" altLang="en-US" sz="2000" b="1" noProof="0" smtClean="0">
                <a:ln>
                  <a:noFill/>
                </a:ln>
                <a:solidFill>
                  <a:srgbClr val="FF0000"/>
                </a:solidFill>
                <a:effectLst/>
                <a:uLnTx/>
                <a:uFillTx/>
                <a:sym typeface="+mn-ea"/>
              </a:rPr>
              <a:t>本段</a:t>
            </a:r>
            <a:r>
              <a:rPr lang="zh-CN" altLang="zh-CN" sz="2000" b="1" noProof="0" smtClean="0">
                <a:ln>
                  <a:noFill/>
                </a:ln>
                <a:solidFill>
                  <a:schemeClr val="dk1"/>
                </a:solidFill>
                <a:effectLst/>
                <a:uLnTx/>
                <a:uFillTx/>
                <a:latin typeface="Tahoma" panose="020B0604030504040204" pitchFamily="34" charset="0"/>
                <a:sym typeface="+mn-ea"/>
              </a:rPr>
              <a:t>“之”字形”，写出</a:t>
            </a:r>
            <a:r>
              <a:rPr lang="zh-CN" altLang="en-US" sz="2000" b="1" noProof="0" smtClean="0">
                <a:ln>
                  <a:noFill/>
                </a:ln>
                <a:solidFill>
                  <a:srgbClr val="FF0000"/>
                </a:solidFill>
                <a:effectLst/>
                <a:uLnTx/>
                <a:uFillTx/>
                <a:sym typeface="+mn-ea"/>
              </a:rPr>
              <a:t>山路迂回曲折的特点；</a:t>
            </a:r>
            <a:r>
              <a:rPr lang="en-US" altLang="zh-CN" sz="2000" b="1" noProof="0" smtClean="0">
                <a:ln>
                  <a:noFill/>
                </a:ln>
                <a:solidFill>
                  <a:srgbClr val="FF0000"/>
                </a:solidFill>
                <a:effectLst/>
                <a:uLnTx/>
                <a:uFillTx/>
                <a:sym typeface="+mn-ea"/>
              </a:rPr>
              <a:t>“</a:t>
            </a:r>
            <a:r>
              <a:rPr lang="zh-CN" altLang="zh-CN" sz="2000" b="1" noProof="0" smtClean="0">
                <a:ln>
                  <a:noFill/>
                </a:ln>
                <a:solidFill>
                  <a:schemeClr val="dk1"/>
                </a:solidFill>
                <a:effectLst/>
                <a:uLnTx/>
                <a:uFillTx/>
                <a:latin typeface="Tahoma" panose="020B0604030504040204" pitchFamily="34" charset="0"/>
                <a:sym typeface="+mn-ea"/>
              </a:rPr>
              <a:t>火把与星光连接</a:t>
            </a:r>
            <a:r>
              <a:rPr lang="en-US" altLang="zh-CN" sz="2000" b="1" noProof="0" smtClean="0">
                <a:ln>
                  <a:noFill/>
                </a:ln>
                <a:solidFill>
                  <a:schemeClr val="dk1"/>
                </a:solidFill>
                <a:effectLst/>
                <a:uLnTx/>
                <a:uFillTx/>
                <a:latin typeface="Tahoma" panose="020B0604030504040204" pitchFamily="34" charset="0"/>
                <a:sym typeface="+mn-ea"/>
              </a:rPr>
              <a:t>”</a:t>
            </a:r>
            <a:r>
              <a:rPr lang="zh-CN" altLang="zh-CN" sz="2000" b="1" noProof="0" smtClean="0">
                <a:ln>
                  <a:noFill/>
                </a:ln>
                <a:solidFill>
                  <a:schemeClr val="dk1"/>
                </a:solidFill>
                <a:effectLst/>
                <a:uLnTx/>
                <a:uFillTx/>
                <a:latin typeface="Tahoma" panose="020B0604030504040204" pitchFamily="34" charset="0"/>
                <a:sym typeface="+mn-ea"/>
              </a:rPr>
              <a:t>，写出</a:t>
            </a:r>
            <a:r>
              <a:rPr lang="zh-CN" altLang="en-US" sz="2000" b="1" noProof="0" smtClean="0">
                <a:ln>
                  <a:noFill/>
                </a:ln>
                <a:solidFill>
                  <a:srgbClr val="FF0000"/>
                </a:solidFill>
                <a:effectLst/>
                <a:uLnTx/>
                <a:uFillTx/>
                <a:sym typeface="+mn-ea"/>
              </a:rPr>
              <a:t>老山界山势高峻的特点，突出爬山的艰难。</a:t>
            </a:r>
            <a:r>
              <a:rPr lang="zh-CN" altLang="en-US" sz="2000" b="1" spc="150">
                <a:effectLst>
                  <a:outerShdw blurRad="38100" dist="25400" dir="5400000" algn="ctr" rotWithShape="0">
                    <a:srgbClr val="6E747A">
                      <a:alpha val="43000"/>
                    </a:srgbClr>
                  </a:outerShdw>
                </a:effectLst>
                <a:uFillTx/>
                <a:sym typeface="+mn-ea"/>
              </a:rPr>
              <a:t>人、夜色、高山交织在一起，组成了瑰丽、壮观的景象。</a:t>
            </a:r>
            <a:r>
              <a:rPr lang="zh-CN" altLang="en-US" sz="2000" b="1" noProof="0" smtClean="0">
                <a:ln>
                  <a:noFill/>
                </a:ln>
                <a:solidFill>
                  <a:srgbClr val="FF0000"/>
                </a:solidFill>
                <a:effectLst/>
                <a:uLnTx/>
                <a:uFillTx/>
                <a:sym typeface="+mn-ea"/>
              </a:rPr>
              <a:t>“奇观”二字，蕴含着革命乐观主义精神，和对红军的赞叹</a:t>
            </a:r>
            <a:endParaRPr lang="zh-CN" altLang="en-US" sz="2000"/>
          </a:p>
        </p:txBody>
      </p:sp>
      <p:sp>
        <p:nvSpPr>
          <p:cNvPr id="12" name="内容占位符 2"/>
          <p:cNvSpPr>
            <a:spLocks noGrp="1"/>
          </p:cNvSpPr>
          <p:nvPr/>
        </p:nvSpPr>
        <p:spPr>
          <a:xfrm>
            <a:off x="707390" y="1140460"/>
            <a:ext cx="10852150" cy="136398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l">
              <a:buClrTx/>
              <a:buSzTx/>
              <a:buNone/>
            </a:pPr>
            <a:endParaRPr lang="zh-CN" altLang="en-US" sz="2400" b="1">
              <a:solidFill>
                <a:schemeClr val="tx1"/>
              </a:solidFill>
              <a:effectLst>
                <a:outerShdw blurRad="38100" dist="19050" dir="2700000" algn="tl" rotWithShape="0">
                  <a:schemeClr val="dk1">
                    <a:alpha val="40000"/>
                  </a:schemeClr>
                </a:outerShdw>
              </a:effectLst>
              <a:sym typeface="+mn-ea"/>
            </a:endParaRPr>
          </a:p>
          <a:p>
            <a:pPr marL="0" algn="l">
              <a:buClrTx/>
              <a:buSzTx/>
              <a:buNone/>
            </a:pPr>
            <a:endParaRPr lang="zh-CN" altLang="en-US" sz="2400" b="1">
              <a:solidFill>
                <a:schemeClr val="tx1"/>
              </a:solidFill>
              <a:effectLst>
                <a:outerShdw blurRad="38100" dist="19050" dir="2700000" algn="tl" rotWithShape="0">
                  <a:schemeClr val="dk1">
                    <a:alpha val="40000"/>
                  </a:schemeClr>
                </a:outerShdw>
              </a:effectLst>
              <a:sym typeface="+mn-ea"/>
            </a:endParaRPr>
          </a:p>
          <a:p>
            <a:pPr marL="0" algn="l">
              <a:buClrTx/>
              <a:buSzTx/>
              <a:buNone/>
            </a:pPr>
            <a:endParaRPr sz="2400" b="1">
              <a:solidFill>
                <a:schemeClr val="tx1"/>
              </a:solidFill>
              <a:effectLst>
                <a:outerShdw blurRad="38100" dist="19050" dir="2700000" algn="tl" rotWithShape="0">
                  <a:schemeClr val="dk1">
                    <a:alpha val="40000"/>
                  </a:schemeClr>
                </a:outerShdw>
              </a:effectLst>
              <a:sym typeface="+mn-ea"/>
            </a:endParaRPr>
          </a:p>
        </p:txBody>
      </p:sp>
      <p:sp>
        <p:nvSpPr>
          <p:cNvPr id="13" name="文本框 12"/>
          <p:cNvSpPr txBox="1"/>
          <p:nvPr/>
        </p:nvSpPr>
        <p:spPr>
          <a:xfrm>
            <a:off x="402590" y="2277110"/>
            <a:ext cx="11281410" cy="6451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marL="0" algn="l">
              <a:buClrTx/>
              <a:buSzTx/>
              <a:buNone/>
            </a:pPr>
            <a:r>
              <a:rPr lang="en-US" b="1">
                <a:effectLst>
                  <a:outerShdw blurRad="38100" dist="19050" dir="2700000" algn="tl" rotWithShape="0">
                    <a:schemeClr val="dk1">
                      <a:alpha val="40000"/>
                    </a:schemeClr>
                  </a:outerShdw>
                </a:effectLst>
                <a:sym typeface="+mn-ea"/>
              </a:rPr>
              <a:t>4  </a:t>
            </a:r>
            <a:r>
              <a:rPr b="1">
                <a:effectLst>
                  <a:outerShdw blurRad="38100" dist="19050" dir="2700000" algn="tl" rotWithShape="0">
                    <a:schemeClr val="dk1">
                      <a:alpha val="40000"/>
                    </a:schemeClr>
                  </a:outerShdw>
                </a:effectLst>
                <a:sym typeface="+mn-ea"/>
              </a:rPr>
              <a:t>怎样理解“远远地还听见敌人飞机的叹息，大概是在叹息自己的命运：为什么不到抗日的战线上去显显身手呢？” 这句话。</a:t>
            </a:r>
            <a:endParaRPr lang="zh-CN" altLang="en-US"/>
          </a:p>
        </p:txBody>
      </p:sp>
      <p:sp>
        <p:nvSpPr>
          <p:cNvPr id="14" name="文本框 13"/>
          <p:cNvSpPr txBox="1"/>
          <p:nvPr/>
        </p:nvSpPr>
        <p:spPr>
          <a:xfrm>
            <a:off x="516255" y="4800600"/>
            <a:ext cx="11043285" cy="4603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r>
              <a:rPr lang="en-US" sz="2400" b="1">
                <a:effectLst>
                  <a:outerShdw blurRad="38100" dist="19050" dir="2700000" algn="tl" rotWithShape="0">
                    <a:schemeClr val="dk1">
                      <a:alpha val="40000"/>
                    </a:schemeClr>
                  </a:outerShdw>
                </a:effectLst>
                <a:sym typeface="+mn-ea"/>
              </a:rPr>
              <a:t>5  </a:t>
            </a:r>
            <a:r>
              <a:rPr sz="2400" b="1">
                <a:effectLst>
                  <a:outerShdw blurRad="38100" dist="19050" dir="2700000" algn="tl" rotWithShape="0">
                    <a:schemeClr val="dk1">
                      <a:alpha val="40000"/>
                    </a:schemeClr>
                  </a:outerShdw>
                </a:effectLst>
                <a:sym typeface="+mn-ea"/>
              </a:rPr>
              <a:t>怎样理解“抢了一碗吃”</a:t>
            </a:r>
            <a:r>
              <a:rPr lang="zh-CN" sz="2400" b="1">
                <a:effectLst>
                  <a:outerShdw blurRad="38100" dist="19050" dir="2700000" algn="tl" rotWithShape="0">
                    <a:schemeClr val="dk1">
                      <a:alpha val="40000"/>
                    </a:schemeClr>
                  </a:outerShdw>
                </a:effectLst>
                <a:sym typeface="+mn-ea"/>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1+#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60115" y="222250"/>
            <a:ext cx="5487035" cy="694055"/>
          </a:xfrm>
        </p:spPr>
        <p:txBody>
          <a:bodyPr/>
          <a:lstStyle/>
          <a:p>
            <a:pPr marL="0" indent="0">
              <a:buNone/>
            </a:pPr>
            <a:r>
              <a:rPr sz="4400" b="1">
                <a:sym typeface="+mn-ea"/>
              </a:rPr>
              <a:t>《土地的誓言》</a:t>
            </a:r>
          </a:p>
        </p:txBody>
      </p:sp>
      <p:sp>
        <p:nvSpPr>
          <p:cNvPr id="4" name="文本框 3"/>
          <p:cNvSpPr txBox="1"/>
          <p:nvPr/>
        </p:nvSpPr>
        <p:spPr>
          <a:xfrm>
            <a:off x="692785" y="1596390"/>
            <a:ext cx="11021060" cy="4615815"/>
          </a:xfrm>
          <a:prstGeom prst="rect">
            <a:avLst/>
          </a:prstGeom>
          <a:noFill/>
        </p:spPr>
        <p:txBody>
          <a:bodyPr wrap="square" rtlCol="0">
            <a:spAutoFit/>
          </a:bodyPr>
          <a:lstStyle/>
          <a:p>
            <a:pPr algn="just" fontAlgn="auto">
              <a:lnSpc>
                <a:spcPct val="150000"/>
              </a:lnSpc>
            </a:pPr>
            <a:r>
              <a:rPr lang="en-US" altLang="zh-CN" sz="2800" b="1"/>
              <a:t>1</a:t>
            </a:r>
            <a:r>
              <a:rPr lang="zh-CN" altLang="en-US" sz="2800" b="1"/>
              <a:t>、文学常识</a:t>
            </a:r>
          </a:p>
          <a:p>
            <a:pPr algn="just" fontAlgn="auto">
              <a:lnSpc>
                <a:spcPct val="150000"/>
              </a:lnSpc>
            </a:pPr>
            <a:r>
              <a:rPr lang="zh-CN" altLang="en-US" sz="2800" b="1"/>
              <a:t>     《土地的誓言》是作家</a:t>
            </a:r>
            <a:r>
              <a:rPr lang="zh-CN" altLang="en-US" sz="2800" b="1">
                <a:solidFill>
                  <a:srgbClr val="FF0000"/>
                </a:solidFill>
              </a:rPr>
              <a:t>端木蕻良</a:t>
            </a:r>
            <a:r>
              <a:rPr lang="zh-CN" altLang="en-US" sz="2800" b="1"/>
              <a:t>在20世纪40年代写于“九一八”事变十周年的一篇</a:t>
            </a:r>
            <a:r>
              <a:rPr lang="zh-CN" altLang="en-US" sz="2800" b="1">
                <a:solidFill>
                  <a:srgbClr val="FF0000"/>
                </a:solidFill>
              </a:rPr>
              <a:t>散文</a:t>
            </a:r>
            <a:r>
              <a:rPr lang="zh-CN" altLang="en-US" sz="2800" b="1"/>
              <a:t>。</a:t>
            </a:r>
            <a:r>
              <a:rPr sz="2800" b="1">
                <a:effectLst>
                  <a:outerShdw blurRad="38100" dist="25400" dir="5400000" algn="ctr" rotWithShape="0">
                    <a:srgbClr val="6E747A">
                      <a:alpha val="43000"/>
                    </a:srgbClr>
                  </a:outerShdw>
                </a:effectLst>
                <a:sym typeface="+mn-ea"/>
              </a:rPr>
              <a:t>20世纪30年代 “东北作家群”中的代表作家之一。现代著名作家，</a:t>
            </a:r>
            <a:r>
              <a:rPr sz="2800" b="1">
                <a:solidFill>
                  <a:srgbClr val="FF0000"/>
                </a:solidFill>
                <a:effectLst>
                  <a:outerShdw blurRad="38100" dist="25400" dir="5400000" algn="ctr" rotWithShape="0">
                    <a:srgbClr val="6E747A">
                      <a:alpha val="43000"/>
                    </a:srgbClr>
                  </a:outerShdw>
                </a:effectLst>
                <a:sym typeface="+mn-ea"/>
              </a:rPr>
              <a:t>原名曹京平</a:t>
            </a:r>
            <a:r>
              <a:rPr sz="2800" b="1">
                <a:effectLst>
                  <a:outerShdw blurRad="38100" dist="25400" dir="5400000" algn="ctr" rotWithShape="0">
                    <a:srgbClr val="6E747A">
                      <a:alpha val="43000"/>
                    </a:srgbClr>
                  </a:outerShdw>
                </a:effectLst>
                <a:sym typeface="+mn-ea"/>
              </a:rPr>
              <a:t>，辽宁昌图人，作家。代表作有小说</a:t>
            </a:r>
            <a:r>
              <a:rPr sz="2800" b="1">
                <a:solidFill>
                  <a:srgbClr val="FF0000"/>
                </a:solidFill>
                <a:effectLst>
                  <a:outerShdw blurRad="38100" dist="25400" dir="5400000" algn="ctr" rotWithShape="0">
                    <a:srgbClr val="6E747A">
                      <a:alpha val="43000"/>
                    </a:srgbClr>
                  </a:outerShdw>
                </a:effectLst>
                <a:sym typeface="+mn-ea"/>
              </a:rPr>
              <a:t>《科尔沁旗草原》</a:t>
            </a:r>
            <a:endParaRPr lang="zh-CN" altLang="en-US" sz="2800" b="1"/>
          </a:p>
          <a:p>
            <a:pPr algn="just" fontAlgn="auto">
              <a:lnSpc>
                <a:spcPct val="150000"/>
              </a:lnSpc>
            </a:pPr>
            <a:r>
              <a:rPr lang="zh-CN" altLang="en-US" sz="2800" b="1"/>
              <a:t>        作者对沦丧故土的怀念不是抽象直白地抒情，而是通过对大量景物的生动描写，抒发了作者对沦亡国土强烈的思念之情。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1" nodeType="click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endParaRPr lang="zh-CN" altLang="en-US" b="1">
              <a:solidFill>
                <a:schemeClr val="tx1"/>
              </a:solidFill>
              <a:effectLst>
                <a:outerShdw blurRad="38100" dist="19050" dir="2700000" algn="tl" rotWithShape="0">
                  <a:schemeClr val="dk1">
                    <a:alpha val="40000"/>
                  </a:schemeClr>
                </a:outerShdw>
              </a:effectLst>
            </a:endParaRP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a:t>               </a:t>
            </a:r>
          </a:p>
          <a:p>
            <a:pPr marL="0" indent="0">
              <a:buNone/>
            </a:pPr>
            <a:r>
              <a:rPr lang="zh-CN" altLang="en-US"/>
              <a:t>                     </a:t>
            </a:r>
          </a:p>
          <a:p>
            <a:pPr marL="0" indent="0">
              <a:buNone/>
            </a:pPr>
            <a:r>
              <a:rPr lang="zh-CN" altLang="en-US"/>
              <a:t>               </a:t>
            </a:r>
          </a:p>
          <a:p>
            <a:pPr marL="0" indent="0">
              <a:buNone/>
            </a:pPr>
            <a:r>
              <a:rPr lang="zh-CN" altLang="en-US"/>
              <a:t>          </a:t>
            </a:r>
          </a:p>
        </p:txBody>
      </p:sp>
      <p:sp>
        <p:nvSpPr>
          <p:cNvPr id="5" name="内容占位符 2"/>
          <p:cNvSpPr>
            <a:spLocks noGrp="1"/>
          </p:cNvSpPr>
          <p:nvPr/>
        </p:nvSpPr>
        <p:spPr>
          <a:xfrm>
            <a:off x="753745" y="640715"/>
            <a:ext cx="10852150" cy="65532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tx1"/>
                </a:solidFill>
                <a:effectLst>
                  <a:outerShdw blurRad="38100" dist="19050" dir="2700000" algn="tl" rotWithShape="0">
                    <a:schemeClr val="dk1">
                      <a:alpha val="40000"/>
                    </a:schemeClr>
                  </a:outerShdw>
                </a:effectLst>
              </a:rPr>
              <a:t>2</a:t>
            </a:r>
            <a:r>
              <a:rPr lang="zh-CN" altLang="en-US" sz="2800" b="1">
                <a:solidFill>
                  <a:schemeClr val="tx1"/>
                </a:solidFill>
                <a:effectLst>
                  <a:outerShdw blurRad="38100" dist="19050" dir="2700000" algn="tl" rotWithShape="0">
                    <a:schemeClr val="dk1">
                      <a:alpha val="40000"/>
                    </a:schemeClr>
                  </a:outerShdw>
                </a:effectLst>
              </a:rPr>
              <a:t>、字词注音</a:t>
            </a:r>
          </a:p>
        </p:txBody>
      </p:sp>
      <p:sp>
        <p:nvSpPr>
          <p:cNvPr id="100" name="文本框 99"/>
          <p:cNvSpPr txBox="1"/>
          <p:nvPr/>
        </p:nvSpPr>
        <p:spPr>
          <a:xfrm>
            <a:off x="982980" y="1844040"/>
            <a:ext cx="10622915" cy="3784600"/>
          </a:xfrm>
          <a:prstGeom prst="rect">
            <a:avLst/>
          </a:prstGeom>
          <a:noFill/>
          <a:ln w="9525">
            <a:noFill/>
          </a:ln>
        </p:spPr>
        <p:txBody>
          <a:bodyPr wrap="square">
            <a:spAutoFit/>
            <a:scene3d>
              <a:camera prst="orthographicFront"/>
              <a:lightRig rig="threePt" dir="t"/>
            </a:scene3d>
          </a:bodyPr>
          <a:lstStyle/>
          <a:p>
            <a:pPr indent="0"/>
            <a:r>
              <a:rPr lang="zh-CN" sz="3200" b="1">
                <a:solidFill>
                  <a:srgbClr val="FF0000"/>
                </a:solidFill>
                <a:effectLst>
                  <a:outerShdw blurRad="38100" dist="19050" dir="2700000" algn="tl" rotWithShape="0">
                    <a:schemeClr val="dk1">
                      <a:alpha val="40000"/>
                    </a:schemeClr>
                  </a:outerShdw>
                </a:effectLst>
                <a:ea typeface="宋体" panose="02010600030101010101" pitchFamily="2" charset="-122"/>
              </a:rPr>
              <a:t>碾</a:t>
            </a:r>
            <a:r>
              <a:rPr lang="en-US" sz="3200" b="1">
                <a:solidFill>
                  <a:srgbClr val="FF0000"/>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rgbClr val="FF0000"/>
                </a:solidFill>
                <a:effectLst>
                  <a:outerShdw blurRad="38100" dist="19050" dir="2700000" algn="tl" rotWithShape="0">
                    <a:schemeClr val="dk1">
                      <a:alpha val="40000"/>
                    </a:schemeClr>
                  </a:outerShdw>
                </a:effectLst>
                <a:latin typeface="Calibri"/>
                <a:ea typeface="宋体" panose="02010600030101010101" pitchFamily="2" charset="-122"/>
              </a:rPr>
              <a:t>niǎn</a:t>
            </a:r>
            <a:r>
              <a:rPr lang="en-US" sz="3200" b="1">
                <a:solidFill>
                  <a:srgbClr val="FF0000"/>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rgbClr val="FF0000"/>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誓言</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shìyán</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  </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胸膛</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xiōn</a:t>
            </a:r>
            <a:r>
              <a:rPr lang="en-US" sz="3600" b="1">
                <a:effectLst>
                  <a:outerShdw blurRad="38100" dist="19050" dir="2700000" algn="tl" rotWithShape="0">
                    <a:schemeClr val="dk1">
                      <a:alpha val="40000"/>
                    </a:schemeClr>
                  </a:outerShdw>
                </a:effectLst>
                <a:latin typeface="Calibri"/>
                <a:ea typeface="宋体" panose="02010600030101010101" pitchFamily="2" charset="-122"/>
                <a:sym typeface="+mn-ea"/>
              </a:rPr>
              <a:t>ɡ</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tán</a:t>
            </a:r>
            <a:r>
              <a:rPr lang="en-US" sz="3600" b="1">
                <a:effectLst>
                  <a:outerShdw blurRad="38100" dist="19050" dir="2700000" algn="tl" rotWithShape="0">
                    <a:schemeClr val="dk1">
                      <a:alpha val="40000"/>
                    </a:schemeClr>
                  </a:outerShdw>
                </a:effectLst>
                <a:latin typeface="Calibri"/>
                <a:ea typeface="宋体" panose="02010600030101010101" pitchFamily="2" charset="-122"/>
                <a:sym typeface="+mn-ea"/>
              </a:rPr>
              <a:t>ɡ</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p>
          <a:p>
            <a:pPr indent="0"/>
            <a:r>
              <a:rPr lang="zh-CN" sz="3200" b="1">
                <a:solidFill>
                  <a:srgbClr val="FF0000"/>
                </a:solidFill>
                <a:effectLst>
                  <a:outerShdw blurRad="38100" dist="19050" dir="2700000" algn="tl" rotWithShape="0">
                    <a:schemeClr val="dk1">
                      <a:alpha val="40000"/>
                    </a:schemeClr>
                  </a:outerShdw>
                </a:effectLst>
                <a:ea typeface="宋体" panose="02010600030101010101" pitchFamily="2" charset="-122"/>
              </a:rPr>
              <a:t>嗥</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háo</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鸣</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mín</a:t>
            </a:r>
            <a:r>
              <a:rPr lang="en-US" sz="3600" b="1">
                <a:effectLst>
                  <a:outerShdw blurRad="38100" dist="19050" dir="2700000" algn="tl" rotWithShape="0">
                    <a:schemeClr val="dk1">
                      <a:alpha val="40000"/>
                    </a:schemeClr>
                  </a:outerShdw>
                </a:effectLst>
                <a:latin typeface="Calibri"/>
                <a:ea typeface="宋体" panose="02010600030101010101" pitchFamily="2" charset="-122"/>
                <a:sym typeface="+mn-ea"/>
              </a:rPr>
              <a:t>ɡ</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山涧</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shānjiàn</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高粱</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effectLst>
                  <a:outerShdw blurRad="38100" dist="19050" dir="2700000" algn="tl" rotWithShape="0">
                    <a:schemeClr val="dk1">
                      <a:alpha val="40000"/>
                    </a:schemeClr>
                  </a:outerShdw>
                </a:effectLst>
                <a:latin typeface="Calibri"/>
                <a:ea typeface="宋体" panose="02010600030101010101" pitchFamily="2" charset="-122"/>
                <a:sym typeface="+mn-ea"/>
              </a:rPr>
              <a:t>ɡ</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āolián</a:t>
            </a:r>
            <a:r>
              <a:rPr lang="en-US" sz="3600" b="1">
                <a:effectLst>
                  <a:outerShdw blurRad="38100" dist="19050" dir="2700000" algn="tl" rotWithShape="0">
                    <a:schemeClr val="dk1">
                      <a:alpha val="40000"/>
                    </a:schemeClr>
                  </a:outerShdw>
                </a:effectLst>
                <a:latin typeface="Calibri"/>
                <a:ea typeface="宋体" panose="02010600030101010101" pitchFamily="2" charset="-122"/>
                <a:sym typeface="+mn-ea"/>
              </a:rPr>
              <a:t>ɡ</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p>
          <a:p>
            <a:pPr indent="0"/>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斑斓</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bānlán</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缠绕</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chánrào</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en-US" sz="4000" b="1">
                <a:solidFill>
                  <a:srgbClr val="FF0000"/>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zh-CN" sz="3200" b="1">
                <a:solidFill>
                  <a:srgbClr val="FF0000"/>
                </a:solidFill>
                <a:effectLst>
                  <a:outerShdw blurRad="38100" dist="19050" dir="2700000" algn="tl" rotWithShape="0">
                    <a:schemeClr val="dk1">
                      <a:alpha val="40000"/>
                    </a:schemeClr>
                  </a:outerShdw>
                </a:effectLst>
                <a:ea typeface="宋体" panose="02010600030101010101" pitchFamily="2" charset="-122"/>
              </a:rPr>
              <a:t>亘古</a:t>
            </a:r>
            <a:r>
              <a:rPr lang="en-US" sz="3200" b="1">
                <a:solidFill>
                  <a:srgbClr val="FF0000"/>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rgbClr val="FF0000"/>
                </a:solidFill>
                <a:effectLst>
                  <a:outerShdw blurRad="38100" dist="19050" dir="2700000" algn="tl" rotWithShape="0">
                    <a:schemeClr val="dk1">
                      <a:alpha val="40000"/>
                    </a:schemeClr>
                  </a:outerShdw>
                </a:effectLst>
                <a:latin typeface="Calibri"/>
                <a:ea typeface="宋体" panose="02010600030101010101" pitchFamily="2" charset="-122"/>
                <a:sym typeface="+mn-ea"/>
              </a:rPr>
              <a:t>ɡ</a:t>
            </a:r>
            <a:r>
              <a:rPr lang="en-US" sz="3600" b="1">
                <a:solidFill>
                  <a:srgbClr val="FF0000"/>
                </a:solidFill>
                <a:effectLst>
                  <a:outerShdw blurRad="38100" dist="19050" dir="2700000" algn="tl" rotWithShape="0">
                    <a:schemeClr val="dk1">
                      <a:alpha val="40000"/>
                    </a:schemeClr>
                  </a:outerShdw>
                </a:effectLst>
                <a:latin typeface="Calibri"/>
                <a:ea typeface="宋体" panose="02010600030101010101" pitchFamily="2" charset="-122"/>
              </a:rPr>
              <a:t>èngǔ</a:t>
            </a:r>
            <a:r>
              <a:rPr lang="en-US" sz="3200" b="1">
                <a:solidFill>
                  <a:srgbClr val="FF0000"/>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rgbClr val="FF0000"/>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endPar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a:p>
            <a:pPr indent="0"/>
            <a:r>
              <a:rPr lang="zh-CN" sz="3200" b="1">
                <a:solidFill>
                  <a:srgbClr val="FF0000"/>
                </a:solidFill>
                <a:effectLst>
                  <a:outerShdw blurRad="38100" dist="19050" dir="2700000" algn="tl" rotWithShape="0">
                    <a:schemeClr val="dk1">
                      <a:alpha val="40000"/>
                    </a:schemeClr>
                  </a:outerShdw>
                </a:effectLst>
                <a:ea typeface="宋体" panose="02010600030101010101" pitchFamily="2" charset="-122"/>
              </a:rPr>
              <a:t>默契</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mòqì</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田垄</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tiánlǒn</a:t>
            </a:r>
            <a:r>
              <a:rPr lang="en-US" sz="3600" b="1">
                <a:effectLst>
                  <a:outerShdw blurRad="38100" dist="19050" dir="2700000" algn="tl" rotWithShape="0">
                    <a:schemeClr val="dk1">
                      <a:alpha val="40000"/>
                    </a:schemeClr>
                  </a:outerShdw>
                </a:effectLst>
                <a:latin typeface="Calibri"/>
                <a:ea typeface="宋体" panose="02010600030101010101" pitchFamily="2" charset="-122"/>
                <a:sym typeface="+mn-ea"/>
              </a:rPr>
              <a:t>ɡ</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埋葬</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máizàn</a:t>
            </a:r>
            <a:r>
              <a:rPr lang="en-US" sz="3600" b="1">
                <a:effectLst>
                  <a:outerShdw blurRad="38100" dist="19050" dir="2700000" algn="tl" rotWithShape="0">
                    <a:schemeClr val="dk1">
                      <a:alpha val="40000"/>
                    </a:schemeClr>
                  </a:outerShdw>
                </a:effectLst>
                <a:latin typeface="Calibri"/>
                <a:ea typeface="宋体" panose="02010600030101010101" pitchFamily="2" charset="-122"/>
                <a:sym typeface="+mn-ea"/>
              </a:rPr>
              <a:t>ɡ</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p>
          <a:p>
            <a:pPr indent="0"/>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镐头</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ɡǎotou</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土壤</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tǔrǎn</a:t>
            </a:r>
            <a:r>
              <a:rPr lang="en-US" sz="3600" b="1">
                <a:effectLst>
                  <a:outerShdw blurRad="38100" dist="19050" dir="2700000" algn="tl" rotWithShape="0">
                    <a:schemeClr val="dk1">
                      <a:alpha val="40000"/>
                    </a:schemeClr>
                  </a:outerShdw>
                </a:effectLst>
                <a:latin typeface="Calibri"/>
                <a:ea typeface="宋体" panose="02010600030101010101" pitchFamily="2" charset="-122"/>
                <a:sym typeface="+mn-ea"/>
              </a:rPr>
              <a:t>ɡ</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禾</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hé</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稻</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dào</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p>
          <a:p>
            <a:pPr indent="0"/>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丰饶</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fēn</a:t>
            </a:r>
            <a:r>
              <a:rPr lang="en-US" sz="3600" b="1">
                <a:effectLst>
                  <a:outerShdw blurRad="38100" dist="19050" dir="2700000" algn="tl" rotWithShape="0">
                    <a:schemeClr val="dk1">
                      <a:alpha val="40000"/>
                    </a:schemeClr>
                  </a:outerShdw>
                </a:effectLst>
                <a:latin typeface="Calibri"/>
                <a:ea typeface="宋体" panose="02010600030101010101" pitchFamily="2" charset="-122"/>
                <a:sym typeface="+mn-ea"/>
              </a:rPr>
              <a:t>ɡ</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ráo</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       </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污秽</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wūhuì</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40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            </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耻辱</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r>
              <a:rPr lang="en-US" sz="36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chǐrǔ</a:t>
            </a:r>
            <a:r>
              <a:rPr 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rPr>
              <a:t>)</a:t>
            </a:r>
            <a:endParaRPr lang="en-US" altLang="en-US" sz="3200" b="1">
              <a:solidFill>
                <a:schemeClr val="tx1"/>
              </a:solidFill>
              <a:effectLst>
                <a:outerShdw blurRad="38100" dist="19050" dir="2700000" algn="tl" rotWithShape="0">
                  <a:schemeClr val="dk1">
                    <a:alpha val="40000"/>
                  </a:schemeClr>
                </a:outerShdw>
              </a:effectLst>
              <a:latin typeface="Calibri"/>
              <a:ea typeface="宋体" panose="02010600030101010101" pitchFamily="2" charset="-122"/>
            </a:endParaRP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217370"/>
            <a:ext cx="10852237" cy="648000"/>
          </a:xfrm>
        </p:spPr>
        <p:txBody>
          <a:bodyPr/>
          <a:lstStyle/>
          <a:p>
            <a:r>
              <a:rPr lang="en-US" altLang="zh-CN" sz="3200"/>
              <a:t>3</a:t>
            </a:r>
            <a:r>
              <a:rPr lang="zh-CN" altLang="en-US" sz="3200"/>
              <a:t>.重点词语</a:t>
            </a:r>
          </a:p>
        </p:txBody>
      </p:sp>
      <p:sp>
        <p:nvSpPr>
          <p:cNvPr id="3" name="内容占位符 2"/>
          <p:cNvSpPr>
            <a:spLocks noGrp="1"/>
          </p:cNvSpPr>
          <p:nvPr>
            <p:ph idx="1"/>
          </p:nvPr>
        </p:nvSpPr>
        <p:spPr>
          <a:xfrm>
            <a:off x="669925" y="1045210"/>
            <a:ext cx="10852150" cy="4469130"/>
          </a:xfrm>
        </p:spPr>
        <p:txBody>
          <a:bodyPr>
            <a:scene3d>
              <a:camera prst="orthographicFront"/>
              <a:lightRig rig="threePt" dir="t"/>
            </a:scene3d>
          </a:bodyPr>
          <a:lstStyle/>
          <a:p>
            <a:pPr marL="0" algn="l">
              <a:buClrTx/>
              <a:buSzTx/>
              <a:buNone/>
            </a:pPr>
            <a:r>
              <a:rPr lang="zh-CN" altLang="en-US" sz="2800" b="1">
                <a:solidFill>
                  <a:srgbClr val="FF0000"/>
                </a:solidFill>
                <a:effectLst>
                  <a:outerShdw blurRad="38100" dist="19050" dir="2700000" algn="tl" rotWithShape="0">
                    <a:schemeClr val="dk1">
                      <a:alpha val="40000"/>
                    </a:schemeClr>
                  </a:outerShdw>
                </a:effectLst>
              </a:rPr>
              <a:t>挚痛：诚恳而深切。</a:t>
            </a:r>
            <a:endParaRPr lang="zh-CN" altLang="en-US" sz="2800" b="1">
              <a:solidFill>
                <a:schemeClr val="tx1"/>
              </a:solidFill>
              <a:effectLst>
                <a:outerShdw blurRad="38100" dist="19050" dir="2700000" algn="tl" rotWithShape="0">
                  <a:schemeClr val="dk1">
                    <a:alpha val="40000"/>
                  </a:schemeClr>
                </a:outerShdw>
              </a:effectLst>
            </a:endParaRPr>
          </a:p>
          <a:p>
            <a:pPr marL="0" algn="l">
              <a:buClrTx/>
              <a:buSzTx/>
              <a:buNone/>
            </a:pPr>
            <a:r>
              <a:rPr lang="zh-CN" altLang="en-US" sz="2800" b="1">
                <a:solidFill>
                  <a:schemeClr val="tx1"/>
                </a:solidFill>
                <a:effectLst>
                  <a:outerShdw blurRad="38100" dist="19050" dir="2700000" algn="tl" rotWithShape="0">
                    <a:schemeClr val="dk1">
                      <a:alpha val="40000"/>
                    </a:schemeClr>
                  </a:outerShdw>
                </a:effectLst>
              </a:rPr>
              <a:t>嗥鸣：(野兽)大声嚎叫。</a:t>
            </a:r>
          </a:p>
          <a:p>
            <a:pPr marL="0" algn="l">
              <a:buClrTx/>
              <a:buSzTx/>
              <a:buNone/>
            </a:pPr>
            <a:r>
              <a:rPr lang="zh-CN" altLang="en-US" sz="2800" b="1">
                <a:solidFill>
                  <a:srgbClr val="FF0000"/>
                </a:solidFill>
                <a:effectLst>
                  <a:outerShdw blurRad="38100" dist="19050" dir="2700000" algn="tl" rotWithShape="0">
                    <a:schemeClr val="dk1">
                      <a:alpha val="40000"/>
                    </a:schemeClr>
                  </a:outerShdw>
                </a:effectLst>
              </a:rPr>
              <a:t>斑斓：灿烂多彩</a:t>
            </a:r>
            <a:r>
              <a:rPr lang="zh-CN" altLang="en-US" sz="2800" b="1">
                <a:solidFill>
                  <a:schemeClr val="tx1"/>
                </a:solidFill>
                <a:effectLst>
                  <a:outerShdw blurRad="38100" dist="19050" dir="2700000" algn="tl" rotWithShape="0">
                    <a:schemeClr val="dk1">
                      <a:alpha val="40000"/>
                    </a:schemeClr>
                  </a:outerShdw>
                </a:effectLst>
              </a:rPr>
              <a:t>。</a:t>
            </a:r>
          </a:p>
          <a:p>
            <a:pPr marL="0" algn="l">
              <a:buClrTx/>
              <a:buSzTx/>
              <a:buNone/>
            </a:pPr>
            <a:r>
              <a:rPr lang="zh-CN" altLang="en-US" sz="2800" b="1">
                <a:solidFill>
                  <a:srgbClr val="FF0000"/>
                </a:solidFill>
                <a:effectLst>
                  <a:outerShdw blurRad="38100" dist="19050" dir="2700000" algn="tl" rotWithShape="0">
                    <a:schemeClr val="dk1">
                      <a:alpha val="40000"/>
                    </a:schemeClr>
                  </a:outerShdw>
                </a:effectLst>
              </a:rPr>
              <a:t>谰语：没有根据的话</a:t>
            </a:r>
            <a:r>
              <a:rPr lang="zh-CN" altLang="en-US" sz="2800" b="1">
                <a:solidFill>
                  <a:schemeClr val="tx1"/>
                </a:solidFill>
                <a:effectLst>
                  <a:outerShdw blurRad="38100" dist="19050" dir="2700000" algn="tl" rotWithShape="0">
                    <a:schemeClr val="dk1">
                      <a:alpha val="40000"/>
                    </a:schemeClr>
                  </a:outerShdw>
                </a:effectLst>
              </a:rPr>
              <a:t>。</a:t>
            </a:r>
          </a:p>
          <a:p>
            <a:pPr marL="0" algn="l">
              <a:buClrTx/>
              <a:buSzTx/>
              <a:buNone/>
            </a:pPr>
            <a:r>
              <a:rPr lang="zh-CN" altLang="en-US" sz="2800" b="1">
                <a:solidFill>
                  <a:schemeClr val="tx1"/>
                </a:solidFill>
                <a:effectLst>
                  <a:outerShdw blurRad="38100" dist="19050" dir="2700000" algn="tl" rotWithShape="0">
                    <a:schemeClr val="dk1">
                      <a:alpha val="40000"/>
                    </a:schemeClr>
                  </a:outerShdw>
                </a:effectLst>
              </a:rPr>
              <a:t>怪诞：奇怪，古怪。</a:t>
            </a:r>
          </a:p>
          <a:p>
            <a:pPr marL="0" algn="l">
              <a:buClrTx/>
              <a:buSzTx/>
              <a:buNone/>
            </a:pPr>
            <a:r>
              <a:rPr lang="zh-CN" altLang="en-US" sz="2800" b="1">
                <a:solidFill>
                  <a:srgbClr val="FF0000"/>
                </a:solidFill>
                <a:effectLst>
                  <a:outerShdw blurRad="38100" dist="19050" dir="2700000" algn="tl" rotWithShape="0">
                    <a:schemeClr val="dk1">
                      <a:alpha val="40000"/>
                    </a:schemeClr>
                  </a:outerShdw>
                </a:effectLst>
              </a:rPr>
              <a:t>亘古：远古。</a:t>
            </a:r>
          </a:p>
          <a:p>
            <a:pPr marL="0" algn="l">
              <a:buClrTx/>
              <a:buSzTx/>
              <a:buNone/>
            </a:pPr>
            <a:r>
              <a:rPr sz="2800" b="1">
                <a:solidFill>
                  <a:schemeClr val="tx1"/>
                </a:solidFill>
                <a:effectLst>
                  <a:outerShdw blurRad="38100" dist="19050" dir="2700000" algn="tl" rotWithShape="0">
                    <a:schemeClr val="dk1">
                      <a:alpha val="40000"/>
                    </a:schemeClr>
                  </a:outerShdw>
                </a:effectLst>
                <a:sym typeface="+mn-ea"/>
              </a:rPr>
              <a:t>污秽：肮脏的东西</a:t>
            </a:r>
            <a:endParaRPr lang="zh-CN" altLang="en-US" sz="2800" b="1">
              <a:solidFill>
                <a:schemeClr val="tx1"/>
              </a:solidFill>
              <a:effectLst>
                <a:outerShdw blurRad="38100" dist="19050" dir="2700000" algn="tl" rotWithShape="0">
                  <a:schemeClr val="dk1">
                    <a:alpha val="40000"/>
                  </a:schemeClr>
                </a:outerShdw>
              </a:effectLst>
            </a:endParaRPr>
          </a:p>
          <a:p>
            <a:pPr marL="0" algn="l">
              <a:buClrTx/>
              <a:buSzTx/>
              <a:buNone/>
            </a:pPr>
            <a:endParaRPr lang="zh-CN" altLang="en-US" sz="2800" b="1">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217370"/>
            <a:ext cx="10852237" cy="648000"/>
          </a:xfrm>
        </p:spPr>
        <p:txBody>
          <a:bodyPr/>
          <a:lstStyle/>
          <a:p>
            <a:r>
              <a:rPr lang="en-US" altLang="zh-CN"/>
              <a:t>4</a:t>
            </a:r>
            <a:r>
              <a:t>、内容梳理</a:t>
            </a:r>
          </a:p>
        </p:txBody>
      </p:sp>
      <p:sp>
        <p:nvSpPr>
          <p:cNvPr id="3" name="内容占位符 2"/>
          <p:cNvSpPr>
            <a:spLocks noGrp="1"/>
          </p:cNvSpPr>
          <p:nvPr>
            <p:ph idx="1"/>
          </p:nvPr>
        </p:nvSpPr>
        <p:spPr>
          <a:xfrm>
            <a:off x="694690" y="864870"/>
            <a:ext cx="10958830" cy="3303270"/>
          </a:xfrm>
        </p:spPr>
        <p:txBody>
          <a:bodyPr>
            <a:scene3d>
              <a:camera prst="orthographicFront"/>
              <a:lightRig rig="threePt" dir="t"/>
            </a:scene3d>
          </a:bodyPr>
          <a:lstStyle/>
          <a:p>
            <a:pPr marL="0" indent="0">
              <a:buNone/>
            </a:pPr>
            <a:r>
              <a:rPr lang="zh-CN" altLang="en-US" sz="2800" b="1">
                <a:solidFill>
                  <a:schemeClr val="tx1"/>
                </a:solidFill>
                <a:effectLst>
                  <a:outerShdw blurRad="38100" dist="19050" dir="2700000" algn="tl" rotWithShape="0">
                    <a:schemeClr val="dk1">
                      <a:alpha val="40000"/>
                    </a:schemeClr>
                  </a:outerShdw>
                </a:effectLst>
              </a:rPr>
              <a:t>作者运用了哪些手法或技巧来表达对故土的深情？     </a:t>
            </a:r>
          </a:p>
          <a:p>
            <a:pPr marL="0" indent="0">
              <a:buNone/>
            </a:pPr>
            <a:endParaRPr lang="zh-CN" altLang="en-US" sz="2400" b="1">
              <a:solidFill>
                <a:schemeClr val="tx1"/>
              </a:solidFill>
              <a:effectLst>
                <a:outerShdw blurRad="38100" dist="19050" dir="2700000" algn="tl" rotWithShape="0">
                  <a:schemeClr val="dk1">
                    <a:alpha val="40000"/>
                  </a:schemeClr>
                </a:outerShdw>
              </a:effectLst>
            </a:endParaRPr>
          </a:p>
          <a:p>
            <a:pPr marL="0" indent="0">
              <a:buNone/>
            </a:pPr>
            <a:endParaRPr lang="zh-CN" altLang="en-US" sz="2400" b="1">
              <a:solidFill>
                <a:schemeClr val="tx1"/>
              </a:solidFill>
              <a:effectLst>
                <a:outerShdw blurRad="38100" dist="19050" dir="2700000" algn="tl" rotWithShape="0">
                  <a:schemeClr val="dk1">
                    <a:alpha val="40000"/>
                  </a:schemeClr>
                </a:outerShdw>
              </a:effectLst>
            </a:endParaRPr>
          </a:p>
          <a:p>
            <a:pPr marL="0" indent="0">
              <a:buNone/>
            </a:pPr>
            <a:endParaRPr lang="zh-CN" altLang="en-US" sz="2400" b="1">
              <a:solidFill>
                <a:schemeClr val="tx1"/>
              </a:solidFill>
              <a:effectLst>
                <a:outerShdw blurRad="38100" dist="19050" dir="2700000" algn="tl" rotWithShape="0">
                  <a:schemeClr val="dk1">
                    <a:alpha val="40000"/>
                  </a:schemeClr>
                </a:outerShdw>
              </a:effectLst>
            </a:endParaRPr>
          </a:p>
          <a:p>
            <a:pPr marL="0" indent="0">
              <a:buNone/>
            </a:pPr>
            <a:endParaRPr lang="zh-CN" altLang="en-US" sz="2400" b="1">
              <a:solidFill>
                <a:schemeClr val="tx1"/>
              </a:solidFill>
              <a:effectLst>
                <a:outerShdw blurRad="38100" dist="19050" dir="2700000" algn="tl" rotWithShape="0">
                  <a:schemeClr val="dk1">
                    <a:alpha val="40000"/>
                  </a:schemeClr>
                </a:outerShdw>
              </a:effectLst>
            </a:endParaRPr>
          </a:p>
          <a:p>
            <a:pPr marL="0" indent="0">
              <a:buNone/>
            </a:pPr>
            <a:r>
              <a:rPr lang="zh-CN" altLang="en-US" sz="2400" b="1">
                <a:solidFill>
                  <a:schemeClr val="tx1"/>
                </a:solidFill>
                <a:effectLst>
                  <a:outerShdw blurRad="38100" dist="19050" dir="2700000" algn="tl" rotWithShape="0">
                    <a:schemeClr val="dk1">
                      <a:alpha val="40000"/>
                    </a:schemeClr>
                  </a:outerShdw>
                </a:effectLst>
              </a:rPr>
              <a:t>   </a:t>
            </a:r>
          </a:p>
        </p:txBody>
      </p:sp>
      <p:sp>
        <p:nvSpPr>
          <p:cNvPr id="4" name="文本框 3"/>
          <p:cNvSpPr txBox="1"/>
          <p:nvPr/>
        </p:nvSpPr>
        <p:spPr>
          <a:xfrm>
            <a:off x="558800" y="1563370"/>
            <a:ext cx="11094720" cy="5128895"/>
          </a:xfrm>
          <a:prstGeom prst="rect">
            <a:avLst/>
          </a:prstGeom>
          <a:noFill/>
        </p:spPr>
        <p:txBody>
          <a:bodyPr wrap="square" rtlCol="0">
            <a:spAutoFit/>
            <a:scene3d>
              <a:camera prst="orthographicFront"/>
              <a:lightRig rig="threePt" dir="t"/>
            </a:scene3d>
          </a:bodyPr>
          <a:lstStyle/>
          <a:p>
            <a:pPr algn="just" fontAlgn="auto">
              <a:lnSpc>
                <a:spcPct val="130000"/>
              </a:lnSpc>
              <a:spcBef>
                <a:spcPct val="0"/>
              </a:spcBef>
              <a:spcAft>
                <a:spcPct val="0"/>
              </a:spcAft>
              <a:buFont typeface="Arial" panose="020B0604020202020204" pitchFamily="34" charset="0"/>
            </a:pPr>
            <a:r>
              <a:rPr lang="zh-CN" altLang="en-US" sz="2800" b="1" spc="150">
                <a:effectLst>
                  <a:outerShdw blurRad="38100" dist="25400" dir="5400000" algn="ctr" rotWithShape="0">
                    <a:srgbClr val="6E747A">
                      <a:alpha val="43000"/>
                    </a:srgbClr>
                  </a:outerShdw>
                </a:effectLst>
                <a:uFillTx/>
                <a:latin typeface="方正北魏楷书简体" panose="03000509000000000000" charset="-122"/>
                <a:ea typeface="方正北魏楷书简体" panose="03000509000000000000" charset="-122"/>
                <a:sym typeface="+mn-ea"/>
              </a:rPr>
              <a:t>①</a:t>
            </a:r>
            <a:r>
              <a:rPr lang="zh-CN" altLang="en-US" sz="2800" b="1" spc="150">
                <a:solidFill>
                  <a:srgbClr val="FF0000"/>
                </a:solidFill>
                <a:effectLst>
                  <a:outerShdw blurRad="38100" dist="25400" dir="5400000" algn="ctr" rotWithShape="0">
                    <a:srgbClr val="6E747A">
                      <a:alpha val="43000"/>
                    </a:srgbClr>
                  </a:outerShdw>
                </a:effectLst>
                <a:uFillTx/>
                <a:sym typeface="+mn-ea"/>
              </a:rPr>
              <a:t>运用拟人的手法</a:t>
            </a:r>
            <a:r>
              <a:rPr lang="zh-CN" altLang="en-US" sz="2800" b="1" spc="150">
                <a:effectLst>
                  <a:outerShdw blurRad="38100" dist="25400" dir="5400000" algn="ctr" rotWithShape="0">
                    <a:srgbClr val="6E747A">
                      <a:alpha val="43000"/>
                    </a:srgbClr>
                  </a:outerShdw>
                </a:effectLst>
                <a:uFillTx/>
                <a:sym typeface="+mn-ea"/>
              </a:rPr>
              <a:t>，以“她”相称，隐含将故土比做“母亲”，直接对着故土倾诉自己的感情。</a:t>
            </a:r>
          </a:p>
          <a:p>
            <a:pPr algn="just" fontAlgn="auto">
              <a:lnSpc>
                <a:spcPct val="130000"/>
              </a:lnSpc>
              <a:spcBef>
                <a:spcPct val="0"/>
              </a:spcBef>
              <a:spcAft>
                <a:spcPct val="0"/>
              </a:spcAft>
              <a:buFont typeface="Arial" panose="020B0604020202020204" pitchFamily="34" charset="0"/>
            </a:pPr>
            <a:r>
              <a:rPr lang="zh-CN" altLang="en-US" sz="2800" b="1" spc="150">
                <a:effectLst>
                  <a:outerShdw blurRad="38100" dist="25400" dir="5400000" algn="ctr" rotWithShape="0">
                    <a:srgbClr val="6E747A">
                      <a:alpha val="43000"/>
                    </a:srgbClr>
                  </a:outerShdw>
                </a:effectLst>
                <a:uFillTx/>
                <a:latin typeface="方正北魏楷书简体" panose="03000509000000000000" charset="-122"/>
                <a:ea typeface="方正北魏楷书简体" panose="03000509000000000000" charset="-122"/>
                <a:sym typeface="+mn-ea"/>
              </a:rPr>
              <a:t>②</a:t>
            </a:r>
            <a:r>
              <a:rPr lang="zh-CN" altLang="en-US" sz="2800" b="1" spc="150">
                <a:effectLst>
                  <a:outerShdw blurRad="38100" dist="25400" dir="5400000" algn="ctr" rotWithShape="0">
                    <a:srgbClr val="6E747A">
                      <a:alpha val="43000"/>
                    </a:srgbClr>
                  </a:outerShdw>
                </a:effectLst>
                <a:uFillTx/>
                <a:sym typeface="+mn-ea"/>
              </a:rPr>
              <a:t>大量运用</a:t>
            </a:r>
            <a:r>
              <a:rPr lang="zh-CN" altLang="en-US" sz="2800" b="1" spc="150">
                <a:solidFill>
                  <a:srgbClr val="FF0000"/>
                </a:solidFill>
                <a:effectLst>
                  <a:outerShdw blurRad="38100" dist="25400" dir="5400000" algn="ctr" rotWithShape="0">
                    <a:srgbClr val="6E747A">
                      <a:alpha val="43000"/>
                    </a:srgbClr>
                  </a:outerShdw>
                </a:effectLst>
                <a:uFillTx/>
                <a:sym typeface="+mn-ea"/>
              </a:rPr>
              <a:t>排比</a:t>
            </a:r>
            <a:r>
              <a:rPr lang="zh-CN" altLang="en-US" sz="2800" b="1" spc="150">
                <a:effectLst>
                  <a:outerShdw blurRad="38100" dist="25400" dir="5400000" algn="ctr" rotWithShape="0">
                    <a:srgbClr val="6E747A">
                      <a:alpha val="43000"/>
                    </a:srgbClr>
                  </a:outerShdw>
                </a:effectLst>
                <a:uFillTx/>
                <a:sym typeface="+mn-ea"/>
              </a:rPr>
              <a:t>造成连贯的、逐渐增强的气势。</a:t>
            </a:r>
          </a:p>
          <a:p>
            <a:pPr algn="just" fontAlgn="auto">
              <a:lnSpc>
                <a:spcPct val="130000"/>
              </a:lnSpc>
              <a:spcBef>
                <a:spcPct val="0"/>
              </a:spcBef>
              <a:spcAft>
                <a:spcPct val="0"/>
              </a:spcAft>
              <a:buFont typeface="Arial" panose="020B0604020202020204" pitchFamily="34" charset="0"/>
            </a:pPr>
            <a:r>
              <a:rPr lang="zh-CN" altLang="en-US" sz="2800" b="1" spc="150">
                <a:effectLst>
                  <a:outerShdw blurRad="38100" dist="25400" dir="5400000" algn="ctr" rotWithShape="0">
                    <a:srgbClr val="6E747A">
                      <a:alpha val="43000"/>
                    </a:srgbClr>
                  </a:outerShdw>
                </a:effectLst>
                <a:uFillTx/>
                <a:latin typeface="方正北魏楷书简体" panose="03000509000000000000" charset="-122"/>
                <a:ea typeface="方正北魏楷书简体" panose="03000509000000000000" charset="-122"/>
                <a:sym typeface="+mn-ea"/>
              </a:rPr>
              <a:t>③</a:t>
            </a:r>
            <a:r>
              <a:rPr lang="zh-CN" altLang="en-US" sz="2800" b="1" spc="150">
                <a:solidFill>
                  <a:srgbClr val="FF0000"/>
                </a:solidFill>
                <a:effectLst>
                  <a:outerShdw blurRad="38100" dist="25400" dir="5400000" algn="ctr" rotWithShape="0">
                    <a:srgbClr val="6E747A">
                      <a:alpha val="43000"/>
                    </a:srgbClr>
                  </a:outerShdw>
                </a:effectLst>
                <a:uFillTx/>
                <a:sym typeface="+mn-ea"/>
              </a:rPr>
              <a:t>选择有特征、有意味的景物</a:t>
            </a:r>
            <a:r>
              <a:rPr lang="zh-CN" altLang="en-US" sz="2800" b="1" spc="150">
                <a:effectLst>
                  <a:outerShdw blurRad="38100" dist="25400" dir="5400000" algn="ctr" rotWithShape="0">
                    <a:srgbClr val="6E747A">
                      <a:alpha val="43000"/>
                    </a:srgbClr>
                  </a:outerShdw>
                </a:effectLst>
                <a:uFillTx/>
                <a:sym typeface="+mn-ea"/>
              </a:rPr>
              <a:t>组成叠印的一个又一个画面，像电影镜头一样闪现，展现东北大地的丰饶美丽。</a:t>
            </a:r>
          </a:p>
          <a:p>
            <a:pPr algn="just" fontAlgn="auto">
              <a:lnSpc>
                <a:spcPct val="130000"/>
              </a:lnSpc>
              <a:spcBef>
                <a:spcPct val="0"/>
              </a:spcBef>
              <a:spcAft>
                <a:spcPct val="0"/>
              </a:spcAft>
              <a:buFont typeface="Arial" panose="020B0604020202020204" pitchFamily="34" charset="0"/>
            </a:pPr>
            <a:r>
              <a:rPr lang="zh-CN" altLang="en-US" sz="2800" b="1" spc="150">
                <a:effectLst>
                  <a:outerShdw blurRad="38100" dist="25400" dir="5400000" algn="ctr" rotWithShape="0">
                    <a:srgbClr val="6E747A">
                      <a:alpha val="43000"/>
                    </a:srgbClr>
                  </a:outerShdw>
                </a:effectLst>
                <a:uFillTx/>
                <a:latin typeface="方正北魏楷书简体" panose="03000509000000000000" charset="-122"/>
                <a:ea typeface="方正北魏楷书简体" panose="03000509000000000000" charset="-122"/>
                <a:sym typeface="+mn-ea"/>
              </a:rPr>
              <a:t>④</a:t>
            </a:r>
            <a:r>
              <a:rPr lang="zh-CN" altLang="en-US" sz="2800" b="1" spc="150">
                <a:effectLst>
                  <a:outerShdw blurRad="38100" dist="25400" dir="5400000" algn="ctr" rotWithShape="0">
                    <a:srgbClr val="6E747A">
                      <a:alpha val="43000"/>
                    </a:srgbClr>
                  </a:outerShdw>
                </a:effectLst>
                <a:uFillTx/>
                <a:sym typeface="+mn-ea"/>
              </a:rPr>
              <a:t>移情于物。如：“她低低地呼唤着我的名字，声音是那样的急切，使我不得不回去。”明写故乡呼唤“我”，实则是“我”思念故乡。</a:t>
            </a:r>
          </a:p>
          <a:p>
            <a:pPr algn="just" fontAlgn="auto">
              <a:lnSpc>
                <a:spcPct val="130000"/>
              </a:lnSpc>
              <a:spcBef>
                <a:spcPct val="0"/>
              </a:spcBef>
              <a:spcAft>
                <a:spcPct val="0"/>
              </a:spcAft>
              <a:buFont typeface="Arial" panose="020B0604020202020204" pitchFamily="34" charset="0"/>
            </a:pPr>
            <a:r>
              <a:rPr lang="zh-CN" altLang="en-US" sz="2800" b="1" spc="150">
                <a:effectLst>
                  <a:outerShdw blurRad="38100" dist="25400" dir="5400000" algn="ctr" rotWithShape="0">
                    <a:srgbClr val="6E747A">
                      <a:alpha val="43000"/>
                    </a:srgbClr>
                  </a:outerShdw>
                </a:effectLst>
                <a:uFillTx/>
                <a:latin typeface="方正北魏楷书简体" panose="03000509000000000000" charset="-122"/>
                <a:ea typeface="方正北魏楷书简体" panose="03000509000000000000" charset="-122"/>
                <a:sym typeface="+mn-ea"/>
              </a:rPr>
              <a:t>⑤</a:t>
            </a:r>
            <a:r>
              <a:rPr lang="zh-CN" altLang="en-US" sz="2800" b="1" spc="150">
                <a:solidFill>
                  <a:srgbClr val="FF0000"/>
                </a:solidFill>
                <a:effectLst>
                  <a:outerShdw blurRad="38100" dist="25400" dir="5400000" algn="ctr" rotWithShape="0">
                    <a:srgbClr val="6E747A">
                      <a:alpha val="43000"/>
                    </a:srgbClr>
                  </a:outerShdw>
                </a:effectLst>
                <a:uFillTx/>
                <a:sym typeface="+mn-ea"/>
              </a:rPr>
              <a:t>巧用第二人称“你”，表达强烈的感情</a:t>
            </a:r>
            <a:r>
              <a:rPr lang="zh-CN" altLang="en-US" sz="2800" b="1" spc="150">
                <a:effectLst>
                  <a:outerShdw blurRad="38100" dist="25400" dir="5400000" algn="ctr" rotWithShape="0">
                    <a:srgbClr val="6E747A">
                      <a:alpha val="43000"/>
                    </a:srgbClr>
                  </a:outerShdw>
                </a:effectLst>
                <a:uFillTx/>
                <a:sym typeface="+mn-ea"/>
              </a:rPr>
              <a:t>。如：“你必须被解放！你必须站立！”</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832350" y="255270"/>
            <a:ext cx="2527300" cy="647700"/>
          </a:xfrm>
        </p:spPr>
        <p:txBody>
          <a:bodyPr/>
          <a:lstStyle/>
          <a:p>
            <a:r>
              <a:rPr lang="en-US" altLang="zh-CN" sz="4000"/>
              <a:t> </a:t>
            </a:r>
            <a:r>
              <a:rPr altLang="zh-CN" sz="4000"/>
              <a:t>学会抒情</a:t>
            </a:r>
          </a:p>
        </p:txBody>
      </p:sp>
      <p:sp>
        <p:nvSpPr>
          <p:cNvPr id="3" name="内容占位符 2"/>
          <p:cNvSpPr>
            <a:spLocks noGrp="1"/>
          </p:cNvSpPr>
          <p:nvPr>
            <p:ph sz="half" idx="1"/>
          </p:nvPr>
        </p:nvSpPr>
        <p:spPr/>
        <p:style>
          <a:lnRef idx="2">
            <a:schemeClr val="accent1"/>
          </a:lnRef>
          <a:fillRef idx="1">
            <a:schemeClr val="lt1"/>
          </a:fillRef>
          <a:effectRef idx="0">
            <a:schemeClr val="accent1"/>
          </a:effectRef>
          <a:fontRef idx="minor">
            <a:schemeClr val="dk1"/>
          </a:fontRef>
        </p:style>
        <p:txBody>
          <a:bodyPr/>
          <a:lstStyle/>
          <a:p>
            <a:pPr marL="0" indent="0">
              <a:buNone/>
            </a:pPr>
            <a:r>
              <a:rPr lang="zh-CN" altLang="en-US" sz="2800"/>
              <a:t>抒情是一种表达方式。抒情指在文中自然真挚的表露作者的喜怒哀乐思想感情。</a:t>
            </a:r>
          </a:p>
          <a:p>
            <a:pPr marL="0" indent="0">
              <a:buNone/>
            </a:pPr>
            <a:r>
              <a:rPr lang="zh-CN" altLang="en-US" sz="2800"/>
              <a:t>抒情的方式主要有两种:</a:t>
            </a:r>
          </a:p>
          <a:p>
            <a:pPr marL="0" indent="0">
              <a:buNone/>
            </a:pPr>
            <a:r>
              <a:rPr lang="zh-CN" altLang="en-US" sz="4000">
                <a:solidFill>
                  <a:srgbClr val="FF0000"/>
                </a:solidFill>
              </a:rPr>
              <a:t>一是直接抒情</a:t>
            </a:r>
            <a:r>
              <a:rPr lang="zh-CN" altLang="en-US" sz="4000"/>
              <a:t>，</a:t>
            </a:r>
          </a:p>
          <a:p>
            <a:pPr marL="0" indent="0">
              <a:buNone/>
            </a:pPr>
            <a:r>
              <a:rPr lang="zh-CN" altLang="en-US" sz="4000">
                <a:solidFill>
                  <a:srgbClr val="FF0000"/>
                </a:solidFill>
              </a:rPr>
              <a:t>二是间接抒情</a:t>
            </a:r>
            <a:r>
              <a:rPr lang="zh-CN" altLang="en-US" sz="4000"/>
              <a:t>。</a:t>
            </a:r>
          </a:p>
        </p:txBody>
      </p:sp>
      <p:sp>
        <p:nvSpPr>
          <p:cNvPr id="4" name="内容占位符 3"/>
          <p:cNvSpPr>
            <a:spLocks noGrp="1"/>
          </p:cNvSpPr>
          <p:nvPr>
            <p:ph sz="half" idx="2"/>
          </p:nvPr>
        </p:nvSpPr>
        <p:spPr>
          <a:xfrm>
            <a:off x="6238875" y="1296035"/>
            <a:ext cx="5485130" cy="5039995"/>
          </a:xfrm>
        </p:spPr>
        <p:style>
          <a:lnRef idx="2">
            <a:schemeClr val="accent1"/>
          </a:lnRef>
          <a:fillRef idx="1">
            <a:schemeClr val="lt1"/>
          </a:fillRef>
          <a:effectRef idx="0">
            <a:schemeClr val="accent1"/>
          </a:effectRef>
          <a:fontRef idx="minor">
            <a:schemeClr val="dk1"/>
          </a:fontRef>
        </p:style>
        <p:txBody>
          <a:bodyPr/>
          <a:lstStyle/>
          <a:p>
            <a:pPr marL="0" indent="0">
              <a:lnSpc>
                <a:spcPts val="2880"/>
              </a:lnSpc>
              <a:buNone/>
            </a:pPr>
            <a:r>
              <a:rPr lang="zh-CN" altLang="en-US" sz="2400">
                <a:solidFill>
                  <a:srgbClr val="FF0000"/>
                </a:solidFill>
              </a:rPr>
              <a:t>直接抒情？</a:t>
            </a:r>
            <a:r>
              <a:rPr lang="zh-CN" altLang="en-US" sz="2400"/>
              <a:t>指写作时不借助别的事物，直截了当的把内心强烈的感情抒发、倾吐出来。</a:t>
            </a:r>
          </a:p>
          <a:p>
            <a:pPr marL="0" indent="0">
              <a:lnSpc>
                <a:spcPts val="2880"/>
              </a:lnSpc>
              <a:buNone/>
            </a:pPr>
            <a:r>
              <a:rPr lang="zh-CN" altLang="en-US" sz="2400">
                <a:solidFill>
                  <a:srgbClr val="FF0000"/>
                </a:solidFill>
              </a:rPr>
              <a:t>间接抒情？</a:t>
            </a:r>
            <a:r>
              <a:rPr lang="zh-CN" altLang="en-US" sz="2400"/>
              <a:t>指作者的感情同写人、叙事、写景、状物融合在一起，这种感情的抒发是渗透在文章的字里行间的。</a:t>
            </a:r>
          </a:p>
          <a:p>
            <a:pPr marL="0" indent="0">
              <a:lnSpc>
                <a:spcPts val="2880"/>
              </a:lnSpc>
              <a:buNone/>
            </a:pPr>
            <a:endParaRPr lang="zh-CN" altLang="en-US" sz="2400">
              <a:sym typeface="+mn-ea"/>
            </a:endParaRPr>
          </a:p>
          <a:p>
            <a:pPr marL="0" indent="0">
              <a:lnSpc>
                <a:spcPts val="2880"/>
              </a:lnSpc>
              <a:buNone/>
            </a:pPr>
            <a:r>
              <a:rPr lang="zh-CN" altLang="en-US" sz="2400">
                <a:sym typeface="+mn-ea"/>
              </a:rPr>
              <a:t>间接抒情分类</a:t>
            </a:r>
            <a:endParaRPr lang="zh-CN" altLang="en-US" sz="2400"/>
          </a:p>
          <a:p>
            <a:pPr marL="0" indent="0">
              <a:lnSpc>
                <a:spcPts val="2880"/>
              </a:lnSpc>
              <a:buNone/>
            </a:pPr>
            <a:r>
              <a:rPr lang="zh-CN" altLang="en-US" sz="2400" b="1">
                <a:solidFill>
                  <a:srgbClr val="FF0000"/>
                </a:solidFill>
                <a:sym typeface="+mn-ea"/>
              </a:rPr>
              <a:t>1寓情于景(借景抒情)</a:t>
            </a:r>
            <a:endParaRPr lang="zh-CN" altLang="en-US" sz="2400" b="1">
              <a:solidFill>
                <a:srgbClr val="FF0000"/>
              </a:solidFill>
            </a:endParaRPr>
          </a:p>
          <a:p>
            <a:pPr marL="0" indent="0">
              <a:lnSpc>
                <a:spcPts val="2880"/>
              </a:lnSpc>
              <a:buNone/>
            </a:pPr>
            <a:r>
              <a:rPr lang="en-US" altLang="zh-CN" sz="2400" b="1">
                <a:solidFill>
                  <a:srgbClr val="FF0000"/>
                </a:solidFill>
                <a:sym typeface="+mn-ea"/>
              </a:rPr>
              <a:t>2</a:t>
            </a:r>
            <a:r>
              <a:rPr lang="zh-CN" altLang="en-US" sz="2400" b="1">
                <a:solidFill>
                  <a:srgbClr val="FF0000"/>
                </a:solidFill>
                <a:sym typeface="+mn-ea"/>
              </a:rPr>
              <a:t>寓情于“议”</a:t>
            </a:r>
            <a:endParaRPr lang="zh-CN" altLang="en-US" sz="2400" b="1">
              <a:solidFill>
                <a:srgbClr val="FF0000"/>
              </a:solidFill>
            </a:endParaRPr>
          </a:p>
          <a:p>
            <a:pPr marL="0" indent="0">
              <a:lnSpc>
                <a:spcPts val="2880"/>
              </a:lnSpc>
              <a:buNone/>
            </a:pPr>
            <a:r>
              <a:rPr lang="en-US" altLang="zh-CN" sz="2400" b="1">
                <a:solidFill>
                  <a:srgbClr val="FF0000"/>
                </a:solidFill>
                <a:sym typeface="+mn-ea"/>
              </a:rPr>
              <a:t>3</a:t>
            </a:r>
            <a:r>
              <a:rPr lang="zh-CN" altLang="en-US" sz="2400" b="1">
                <a:solidFill>
                  <a:srgbClr val="FF0000"/>
                </a:solidFill>
                <a:sym typeface="+mn-ea"/>
              </a:rPr>
              <a:t>寓情于事</a:t>
            </a:r>
            <a:endParaRPr lang="en-US" altLang="zh-CN" sz="2400" b="1">
              <a:solidFill>
                <a:srgbClr val="FF0000"/>
              </a:solidFill>
            </a:endParaRPr>
          </a:p>
          <a:p>
            <a:pPr marL="0" indent="0">
              <a:buNone/>
            </a:pPr>
            <a:r>
              <a:rPr lang="zh-CN" altLang="en-US" sz="2800"/>
              <a:t>      </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826000" y="368300"/>
            <a:ext cx="4441190" cy="647700"/>
          </a:xfrm>
        </p:spPr>
        <p:txBody>
          <a:bodyPr/>
          <a:lstStyle/>
          <a:p>
            <a:r>
              <a:rPr lang="en-US" altLang="zh-CN"/>
              <a:t>                                 </a:t>
            </a:r>
            <a:r>
              <a:rPr lang="en-US" altLang="zh-CN" sz="4800">
                <a:solidFill>
                  <a:srgbClr val="FF0000"/>
                </a:solidFill>
              </a:rPr>
              <a:t>   </a:t>
            </a:r>
            <a:r>
              <a:rPr lang="zh-CN" altLang="en-US" sz="4800">
                <a:solidFill>
                  <a:srgbClr val="FF0000"/>
                </a:solidFill>
              </a:rPr>
              <a:t>复习目标</a:t>
            </a:r>
          </a:p>
        </p:txBody>
      </p:sp>
      <p:sp>
        <p:nvSpPr>
          <p:cNvPr id="3" name="内容占位符 2"/>
          <p:cNvSpPr>
            <a:spLocks noGrp="1"/>
          </p:cNvSpPr>
          <p:nvPr>
            <p:ph idx="1"/>
          </p:nvPr>
        </p:nvSpPr>
        <p:spPr>
          <a:xfrm>
            <a:off x="669925" y="1837690"/>
            <a:ext cx="10852150" cy="3806825"/>
          </a:xfrm>
        </p:spPr>
        <p:txBody>
          <a:bodyPr/>
          <a:lstStyle/>
          <a:p>
            <a:pPr marL="0" indent="0">
              <a:buNone/>
            </a:pPr>
            <a:r>
              <a:rPr lang="en-US" altLang="zh-CN" sz="4000" dirty="0"/>
              <a:t>1  </a:t>
            </a:r>
            <a:r>
              <a:rPr sz="4000" dirty="0"/>
              <a:t>流畅背诵《黄河颂》</a:t>
            </a:r>
          </a:p>
          <a:p>
            <a:pPr marL="0" indent="0">
              <a:buNone/>
            </a:pPr>
            <a:r>
              <a:rPr lang="en-US" altLang="zh-CN" sz="4000" dirty="0"/>
              <a:t>2  </a:t>
            </a:r>
            <a:r>
              <a:rPr sz="4000" dirty="0"/>
              <a:t>识记并理解课文的文学常识和词语，课文的重要内容</a:t>
            </a:r>
          </a:p>
          <a:p>
            <a:pPr marL="0" indent="0">
              <a:buNone/>
            </a:pPr>
            <a:r>
              <a:rPr lang="en-US" altLang="zh-CN" sz="4000" dirty="0"/>
              <a:t>3  </a:t>
            </a:r>
            <a:r>
              <a:rPr sz="4000" dirty="0"/>
              <a:t>学习并运用有关抒情的知识</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69925" y="275590"/>
            <a:ext cx="3936365" cy="6060440"/>
          </a:xfrm>
        </p:spPr>
        <p:style>
          <a:lnRef idx="2">
            <a:schemeClr val="accent1"/>
          </a:lnRef>
          <a:fillRef idx="1">
            <a:schemeClr val="lt1"/>
          </a:fillRef>
          <a:effectRef idx="0">
            <a:schemeClr val="accent1"/>
          </a:effectRef>
          <a:fontRef idx="minor">
            <a:schemeClr val="dk1"/>
          </a:fontRef>
        </p:style>
        <p:txBody>
          <a:bodyPr/>
          <a:lstStyle/>
          <a:p>
            <a:pPr marL="0" indent="0">
              <a:buNone/>
            </a:pPr>
            <a:r>
              <a:rPr lang="en-US" altLang="zh-CN" sz="2400">
                <a:sym typeface="+mn-ea"/>
              </a:rPr>
              <a:t>1</a:t>
            </a:r>
            <a:r>
              <a:rPr sz="2400">
                <a:sym typeface="+mn-ea"/>
              </a:rPr>
              <a:t>啊!黄河！你是中华民族的摇篮!五千年的古国文化，从你这儿发源；多少英雄的故事，在你的身边扮演！</a:t>
            </a:r>
            <a:endParaRPr lang="zh-CN" altLang="en-US" sz="2400"/>
          </a:p>
          <a:p>
            <a:pPr marL="0" indent="0">
              <a:buNone/>
            </a:pPr>
            <a:r>
              <a:rPr lang="en-US" altLang="zh-CN" sz="2400">
                <a:sym typeface="+mn-ea"/>
              </a:rPr>
              <a:t>2</a:t>
            </a:r>
            <a:r>
              <a:rPr sz="2400">
                <a:sym typeface="+mn-ea"/>
              </a:rPr>
              <a:t>为了她，我愿付出一切。我必须看见一个更美丽的故乡出现在我的面前或者我的坟前。而我将用我的泪水，洗去她一切的污秽和耻辱。</a:t>
            </a:r>
            <a:endParaRPr lang="zh-CN" altLang="en-US" sz="2400"/>
          </a:p>
          <a:p>
            <a:pPr marL="0" indent="0">
              <a:buNone/>
            </a:pPr>
            <a:r>
              <a:rPr lang="en-US" altLang="zh-CN" sz="2400">
                <a:sym typeface="+mn-ea"/>
              </a:rPr>
              <a:t>3</a:t>
            </a:r>
            <a:r>
              <a:rPr sz="2400">
                <a:sym typeface="+mn-ea"/>
              </a:rPr>
              <a:t>人生自古谁无死，</a:t>
            </a:r>
            <a:endParaRPr lang="zh-CN" altLang="en-US" sz="2400"/>
          </a:p>
          <a:p>
            <a:pPr marL="0" indent="0">
              <a:buNone/>
            </a:pPr>
            <a:r>
              <a:rPr sz="2400">
                <a:sym typeface="+mn-ea"/>
              </a:rPr>
              <a:t>  留取丹心照汗青。</a:t>
            </a:r>
            <a:endParaRPr lang="zh-CN" altLang="en-US" sz="2400"/>
          </a:p>
        </p:txBody>
      </p:sp>
      <p:sp>
        <p:nvSpPr>
          <p:cNvPr id="4" name="内容占位符 3"/>
          <p:cNvSpPr>
            <a:spLocks noGrp="1"/>
          </p:cNvSpPr>
          <p:nvPr>
            <p:ph sz="half" idx="2"/>
          </p:nvPr>
        </p:nvSpPr>
        <p:spPr>
          <a:xfrm>
            <a:off x="4992370" y="275590"/>
            <a:ext cx="6906895" cy="6374130"/>
          </a:xfrm>
        </p:spPr>
        <p:style>
          <a:lnRef idx="2">
            <a:schemeClr val="accent2"/>
          </a:lnRef>
          <a:fillRef idx="1">
            <a:schemeClr val="lt1"/>
          </a:fillRef>
          <a:effectRef idx="0">
            <a:schemeClr val="accent2"/>
          </a:effectRef>
          <a:fontRef idx="minor">
            <a:schemeClr val="dk1"/>
          </a:fontRef>
        </p:style>
        <p:txBody>
          <a:bodyPr/>
          <a:lstStyle/>
          <a:p>
            <a:pPr marL="0" indent="0" algn="just">
              <a:buNone/>
            </a:pPr>
            <a:r>
              <a:rPr lang="en-US" altLang="zh-CN" sz="1800">
                <a:sym typeface="+mn-ea"/>
              </a:rPr>
              <a:t>1枯藤老树昏鸦，小桥流水人家，古道西风瘦马</a:t>
            </a:r>
            <a:r>
              <a:rPr lang="zh-CN" altLang="en-US" sz="1800">
                <a:sym typeface="+mn-ea"/>
              </a:rPr>
              <a:t>。</a:t>
            </a:r>
            <a:endParaRPr lang="en-US" altLang="zh-CN" sz="1800"/>
          </a:p>
          <a:p>
            <a:pPr marL="0" indent="0" algn="just">
              <a:buNone/>
            </a:pPr>
            <a:r>
              <a:rPr lang="en-US" altLang="zh-CN" sz="1800">
                <a:sym typeface="+mn-ea"/>
              </a:rPr>
              <a:t>2我想起那参天碧绿的白桦林，标直漂亮的白桦树在原野上呻吟；我看见奔流似的马群，深夜嗥鸣的蒙古狗，我听见皮鞭滚落在山涧里的脆响；我想起红布似的高粱，金黄的豆粒，黑色的土地，红玉的脸庞，黑玉的眼睛，斑斓的山雕，奔驰的鹿群，带着松香气味的煤块，带着赤色的足金；我想起幽远的车铃，晴天里马儿戴着串铃在溜直的大道上跑着，狐仙姑深夜的谰语，原野上怪诞的狂风·····</a:t>
            </a:r>
            <a:endParaRPr lang="en-US" altLang="zh-CN" sz="1800"/>
          </a:p>
          <a:p>
            <a:pPr marL="0" indent="0" algn="just">
              <a:lnSpc>
                <a:spcPts val="2000"/>
              </a:lnSpc>
              <a:buNone/>
            </a:pPr>
            <a:r>
              <a:rPr lang="en-US" altLang="zh-CN" sz="1800">
                <a:sym typeface="+mn-ea"/>
              </a:rPr>
              <a:t>3大家都知道这座山是怎样地陡了，不由浑身紧张，前后呼喊起来，都想努一把力，好快些翻过山去。</a:t>
            </a:r>
            <a:endParaRPr lang="en-US" altLang="zh-CN" sz="1800"/>
          </a:p>
          <a:p>
            <a:pPr marL="0" indent="0" algn="just">
              <a:lnSpc>
                <a:spcPts val="2000"/>
              </a:lnSpc>
              <a:buNone/>
            </a:pPr>
            <a:r>
              <a:rPr lang="en-US" altLang="zh-CN" sz="1800">
                <a:sym typeface="+mn-ea"/>
              </a:rPr>
              <a:t>“不要掉队呀！”“不要落后做乌龟呀！”“我们顶着天啦！”</a:t>
            </a:r>
            <a:endParaRPr lang="en-US" altLang="zh-CN" sz="1800"/>
          </a:p>
          <a:p>
            <a:pPr marL="0" indent="0" algn="just">
              <a:lnSpc>
                <a:spcPts val="2000"/>
              </a:lnSpc>
              <a:buNone/>
            </a:pPr>
            <a:r>
              <a:rPr lang="en-US" altLang="zh-CN" sz="1800">
                <a:sym typeface="+mn-ea"/>
              </a:rPr>
              <a:t>大家听了，哈哈地笑起来。</a:t>
            </a:r>
            <a:endParaRPr lang="en-US" altLang="zh-CN" sz="1800"/>
          </a:p>
          <a:p>
            <a:pPr marL="0" indent="0" algn="just">
              <a:lnSpc>
                <a:spcPts val="2000"/>
              </a:lnSpc>
              <a:buNone/>
            </a:pPr>
            <a:r>
              <a:rPr lang="en-US" altLang="zh-CN" sz="1800">
                <a:sym typeface="+mn-ea"/>
              </a:rPr>
              <a:t>4他“说”了，跟着的是“做”。这不再是“做了再说”或“做了也不一定说”了。现在，他“说”了就“做”。言论与行动完全一致，这是人格的写照，而且是以生命作为代价的。 </a:t>
            </a:r>
            <a:endParaRPr lang="en-US" altLang="zh-CN" sz="1800"/>
          </a:p>
          <a:p>
            <a:pPr marL="0" indent="0" algn="just">
              <a:lnSpc>
                <a:spcPts val="2000"/>
              </a:lnSpc>
              <a:buNone/>
            </a:pPr>
            <a:r>
              <a:rPr lang="en-US" altLang="zh-CN" sz="1800">
                <a:sym typeface="+mn-ea"/>
              </a:rPr>
              <a:t>5</a:t>
            </a:r>
            <a:r>
              <a:rPr lang="zh-CN" altLang="en-US" sz="1800">
                <a:sym typeface="+mn-ea"/>
              </a:rPr>
              <a:t>邓稼先是中国几千年来传统文化所孕育出来的有最高奉献精神的儿子。</a:t>
            </a:r>
            <a:endParaRPr lang="en-US" altLang="zh-CN" sz="1800"/>
          </a:p>
          <a:p>
            <a:pPr marL="0" indent="0">
              <a:buNone/>
            </a:pPr>
            <a:endParaRPr lang="zh-CN" altLang="en-US" sz="18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additive="base">
                                        <p:cTn id="4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additive="base">
                                        <p:cTn id="4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24815" y="1040765"/>
            <a:ext cx="11342370" cy="5631180"/>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t">
            <a:spAutoFit/>
          </a:bodyPr>
          <a:lstStyle/>
          <a:p>
            <a:pPr algn="just"/>
            <a:r>
              <a:rPr lang="en-US" altLang="zh-CN" sz="2400" b="1">
                <a:latin typeface="仿宋" panose="02010609060101010101" charset="-122"/>
                <a:ea typeface="仿宋" panose="02010609060101010101" charset="-122"/>
                <a:cs typeface="仿宋" panose="02010609060101010101" charset="-122"/>
              </a:rPr>
              <a:t>    </a:t>
            </a:r>
            <a:r>
              <a:rPr lang="zh-CN" altLang="en-US" sz="2400" b="1">
                <a:latin typeface="仿宋" panose="02010609060101010101" charset="-122"/>
                <a:ea typeface="仿宋" panose="02010609060101010101" charset="-122"/>
                <a:cs typeface="仿宋" panose="02010609060101010101" charset="-122"/>
              </a:rPr>
              <a:t>直接抒情太多显得空荡，借景，借事，借物抒情，抒情就有了载体，这也是中国传统文化的审美观念，间接抒情的具体方法也很多，可以学会以下几点：</a:t>
            </a:r>
          </a:p>
          <a:p>
            <a:pPr algn="just"/>
            <a:r>
              <a:rPr lang="en-US" altLang="zh-CN" sz="2400" b="1">
                <a:solidFill>
                  <a:srgbClr val="FF0000"/>
                </a:solidFill>
                <a:latin typeface="仿宋" panose="02010609060101010101" charset="-122"/>
                <a:ea typeface="仿宋" panose="02010609060101010101" charset="-122"/>
                <a:cs typeface="仿宋" panose="02010609060101010101" charset="-122"/>
              </a:rPr>
              <a:t>1  </a:t>
            </a:r>
            <a:r>
              <a:rPr lang="zh-CN" altLang="en-US" sz="2400" b="1">
                <a:solidFill>
                  <a:srgbClr val="FF0000"/>
                </a:solidFill>
                <a:latin typeface="仿宋" panose="02010609060101010101" charset="-122"/>
                <a:ea typeface="仿宋" panose="02010609060101010101" charset="-122"/>
                <a:cs typeface="仿宋" panose="02010609060101010101" charset="-122"/>
              </a:rPr>
              <a:t>细节显示抒情  </a:t>
            </a:r>
            <a:r>
              <a:rPr lang="zh-CN" altLang="en-US" sz="2400" b="1">
                <a:latin typeface="仿宋" panose="02010609060101010101" charset="-122"/>
                <a:ea typeface="仿宋" panose="02010609060101010101" charset="-122"/>
                <a:cs typeface="仿宋" panose="02010609060101010101" charset="-122"/>
              </a:rPr>
              <a:t>      </a:t>
            </a:r>
          </a:p>
          <a:p>
            <a:pPr algn="just"/>
            <a:r>
              <a:rPr lang="zh-CN" altLang="en-US" sz="2400" b="1">
                <a:latin typeface="仿宋" panose="02010609060101010101" charset="-122"/>
                <a:ea typeface="仿宋" panose="02010609060101010101" charset="-122"/>
                <a:cs typeface="仿宋" panose="02010609060101010101" charset="-122"/>
              </a:rPr>
              <a:t>写作时应对人物的动作、语言、神态、心理、肖像以及环境的某一局部某一特征作具体的摹绘。运用细节描写可以增强作品的真实性,可以深化文章的主题,可以达到“一瞬传情,一目传神”的动人艺术效果。</a:t>
            </a:r>
          </a:p>
          <a:p>
            <a:pPr algn="just"/>
            <a:r>
              <a:rPr lang="en-US" altLang="zh-CN" sz="2400" b="1">
                <a:solidFill>
                  <a:srgbClr val="FF0000"/>
                </a:solidFill>
                <a:latin typeface="仿宋" panose="02010609060101010101" charset="-122"/>
                <a:ea typeface="仿宋" panose="02010609060101010101" charset="-122"/>
                <a:cs typeface="仿宋" panose="02010609060101010101" charset="-122"/>
              </a:rPr>
              <a:t>2  </a:t>
            </a:r>
            <a:r>
              <a:rPr lang="zh-CN" altLang="en-US" sz="2400" b="1">
                <a:solidFill>
                  <a:srgbClr val="FF0000"/>
                </a:solidFill>
                <a:latin typeface="仿宋" panose="02010609060101010101" charset="-122"/>
                <a:ea typeface="仿宋" panose="02010609060101010101" charset="-122"/>
                <a:cs typeface="仿宋" panose="02010609060101010101" charset="-122"/>
              </a:rPr>
              <a:t>形象寄托情感 </a:t>
            </a:r>
            <a:r>
              <a:rPr lang="zh-CN" altLang="en-US" sz="2400" b="1">
                <a:latin typeface="仿宋" panose="02010609060101010101" charset="-122"/>
                <a:ea typeface="仿宋" panose="02010609060101010101" charset="-122"/>
                <a:cs typeface="仿宋" panose="02010609060101010101" charset="-122"/>
              </a:rPr>
              <a:t>       </a:t>
            </a:r>
          </a:p>
          <a:p>
            <a:pPr algn="just"/>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乡书何处达，归雁洛阳边</a:t>
            </a:r>
            <a:r>
              <a:rPr lang="en-US" altLang="zh-CN" sz="2400" b="1">
                <a:latin typeface="仿宋" panose="02010609060101010101" charset="-122"/>
                <a:ea typeface="仿宋" panose="02010609060101010101" charset="-122"/>
                <a:cs typeface="仿宋" panose="02010609060101010101" charset="-122"/>
              </a:rPr>
              <a:t>”</a:t>
            </a:r>
            <a:r>
              <a:rPr lang="zh-CN" altLang="en-US" sz="2400" b="1">
                <a:latin typeface="仿宋" panose="02010609060101010101" charset="-122"/>
                <a:ea typeface="仿宋" panose="02010609060101010101" charset="-122"/>
                <a:cs typeface="仿宋" panose="02010609060101010101" charset="-122"/>
              </a:rPr>
              <a:t>，就用代表性的形象暗示思念家乡的情感。此夜曲中闻折柳，何人不起故园情？</a:t>
            </a:r>
            <a:r>
              <a:rPr lang="zh-CN" altLang="en-US" sz="2400" b="1">
                <a:latin typeface="仿宋" panose="02010609060101010101" charset="-122"/>
                <a:ea typeface="仿宋" panose="02010609060101010101" charset="-122"/>
                <a:cs typeface="仿宋" panose="02010609060101010101" charset="-122"/>
                <a:sym typeface="+mn-ea"/>
              </a:rPr>
              <a:t>柳树——行旅之人的思亲、思乡之情。</a:t>
            </a:r>
          </a:p>
          <a:p>
            <a:pPr algn="just"/>
            <a:r>
              <a:rPr lang="en-US" altLang="zh-CN" sz="2400" b="1">
                <a:solidFill>
                  <a:srgbClr val="FF0000"/>
                </a:solidFill>
                <a:latin typeface="仿宋" panose="02010609060101010101" charset="-122"/>
                <a:ea typeface="仿宋" panose="02010609060101010101" charset="-122"/>
                <a:cs typeface="仿宋" panose="02010609060101010101" charset="-122"/>
              </a:rPr>
              <a:t>3  </a:t>
            </a:r>
            <a:r>
              <a:rPr lang="zh-CN" altLang="en-US" sz="2400" b="1">
                <a:solidFill>
                  <a:srgbClr val="FF0000"/>
                </a:solidFill>
                <a:latin typeface="仿宋" panose="02010609060101010101" charset="-122"/>
                <a:ea typeface="仿宋" panose="02010609060101010101" charset="-122"/>
                <a:cs typeface="仿宋" panose="02010609060101010101" charset="-122"/>
              </a:rPr>
              <a:t>修辞传达感情 </a:t>
            </a:r>
            <a:r>
              <a:rPr lang="zh-CN" altLang="en-US" sz="2400" b="1">
                <a:latin typeface="仿宋" panose="02010609060101010101" charset="-122"/>
                <a:ea typeface="仿宋" panose="02010609060101010101" charset="-122"/>
                <a:cs typeface="仿宋" panose="02010609060101010101" charset="-122"/>
              </a:rPr>
              <a:t>        </a:t>
            </a:r>
          </a:p>
          <a:p>
            <a:pPr algn="just"/>
            <a:r>
              <a:rPr lang="zh-CN" altLang="en-US" sz="2400" b="1">
                <a:latin typeface="仿宋" panose="02010609060101010101" charset="-122"/>
                <a:ea typeface="仿宋" panose="02010609060101010101" charset="-122"/>
                <a:cs typeface="仿宋" panose="02010609060101010101" charset="-122"/>
              </a:rPr>
              <a:t>白发三千丈，缘愁似个长。愁生白发，诗人用夸张的手法写白发竟有“三千丈”那么长，可见愁思的深重。《土地的誓言》中排比，呼告修辞的运用，表达情感真挚。</a:t>
            </a:r>
          </a:p>
          <a:p>
            <a:pPr algn="just"/>
            <a:r>
              <a:rPr lang="en-US" altLang="zh-CN" sz="2400" b="1">
                <a:solidFill>
                  <a:srgbClr val="FF0000"/>
                </a:solidFill>
                <a:latin typeface="仿宋" panose="02010609060101010101" charset="-122"/>
                <a:ea typeface="仿宋" panose="02010609060101010101" charset="-122"/>
                <a:cs typeface="仿宋" panose="02010609060101010101" charset="-122"/>
              </a:rPr>
              <a:t>4  </a:t>
            </a:r>
            <a:r>
              <a:rPr lang="zh-CN" altLang="en-US" sz="2400" b="1">
                <a:solidFill>
                  <a:srgbClr val="FF0000"/>
                </a:solidFill>
                <a:latin typeface="仿宋" panose="02010609060101010101" charset="-122"/>
                <a:ea typeface="仿宋" panose="02010609060101010101" charset="-122"/>
                <a:cs typeface="仿宋" panose="02010609060101010101" charset="-122"/>
              </a:rPr>
              <a:t>多用借景抒情  </a:t>
            </a:r>
            <a:r>
              <a:rPr lang="zh-CN" altLang="en-US" sz="2400" b="1">
                <a:latin typeface="仿宋" panose="02010609060101010101" charset="-122"/>
                <a:ea typeface="仿宋" panose="02010609060101010101" charset="-122"/>
                <a:cs typeface="仿宋" panose="02010609060101010101" charset="-122"/>
              </a:rPr>
              <a:t>       </a:t>
            </a:r>
          </a:p>
          <a:p>
            <a:pPr algn="just"/>
            <a:r>
              <a:rPr lang="zh-CN" altLang="en-US" sz="2400" b="1">
                <a:latin typeface="仿宋" panose="02010609060101010101" charset="-122"/>
                <a:ea typeface="仿宋" panose="02010609060101010101" charset="-122"/>
                <a:cs typeface="仿宋" panose="02010609060101010101" charset="-122"/>
              </a:rPr>
              <a:t>一切景语皆情语，写作中适当使用，景物环境描写，抒发情感，显得作文十分高档。</a:t>
            </a:r>
          </a:p>
          <a:p>
            <a:pPr algn="just"/>
            <a:endParaRPr lang="zh-CN" altLang="en-US" sz="2400" b="1">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4936490" y="190500"/>
            <a:ext cx="2926080" cy="645160"/>
          </a:xfrm>
          <a:prstGeom prst="rect">
            <a:avLst/>
          </a:prstGeom>
          <a:noFill/>
        </p:spPr>
        <p:txBody>
          <a:bodyPr wrap="none" rtlCol="0">
            <a:spAutoFit/>
          </a:bodyPr>
          <a:lstStyle/>
          <a:p>
            <a:r>
              <a:rPr lang="zh-CN" altLang="en-US" sz="3600">
                <a:solidFill>
                  <a:srgbClr val="FF0000"/>
                </a:solidFill>
              </a:rPr>
              <a:t>间接抒情方法</a:t>
            </a: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                                </a:t>
            </a:r>
            <a:r>
              <a:rPr altLang="zh-CN" sz="5400"/>
              <a:t>经典原声</a:t>
            </a:r>
          </a:p>
        </p:txBody>
      </p:sp>
      <p:sp>
        <p:nvSpPr>
          <p:cNvPr id="3" name="内容占位符 2"/>
          <p:cNvSpPr>
            <a:spLocks noGrp="1"/>
          </p:cNvSpPr>
          <p:nvPr>
            <p:ph idx="1"/>
          </p:nvPr>
        </p:nvSpPr>
        <p:spPr/>
        <p:txBody>
          <a:bodyPr/>
          <a:lstStyle/>
          <a:p>
            <a:pPr marL="0" indent="0">
              <a:buNone/>
            </a:pPr>
            <a:endParaRPr lang="zh-CN" altLang="en-US"/>
          </a:p>
        </p:txBody>
      </p:sp>
      <p:pic>
        <p:nvPicPr>
          <p:cNvPr id="4" name="图片 3" descr="O7AHera9ZIJYZj3PuP5zAGdsof3I9th5dJbMfmwXI3Fox1536716742503compressflag"/>
          <p:cNvPicPr>
            <a:picLocks noChangeAspect="1"/>
          </p:cNvPicPr>
          <p:nvPr/>
        </p:nvPicPr>
        <p:blipFill>
          <a:blip r:embed="rId3"/>
          <a:stretch>
            <a:fillRect/>
          </a:stretch>
        </p:blipFill>
        <p:spPr>
          <a:xfrm>
            <a:off x="534035" y="1296035"/>
            <a:ext cx="11151235" cy="5340350"/>
          </a:xfrm>
          <a:prstGeom prst="rect">
            <a:avLst/>
          </a:prstGeom>
        </p:spPr>
      </p:pic>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18685" y="451485"/>
            <a:ext cx="3647440" cy="655320"/>
          </a:xfrm>
        </p:spPr>
        <p:txBody>
          <a:bodyPr/>
          <a:lstStyle/>
          <a:p>
            <a:pPr marL="0" indent="0">
              <a:buNone/>
            </a:pPr>
            <a:r>
              <a:rPr sz="4400" b="1">
                <a:sym typeface="+mn-ea"/>
              </a:rPr>
              <a:t>《黄河颂》</a:t>
            </a:r>
            <a:endParaRPr lang="zh-CN" altLang="en-US" sz="4400" b="1">
              <a:solidFill>
                <a:schemeClr val="tx1"/>
              </a:solidFill>
              <a:effectLst>
                <a:outerShdw blurRad="38100" dist="19050" dir="2700000" algn="tl" rotWithShape="0">
                  <a:schemeClr val="dk1">
                    <a:alpha val="40000"/>
                  </a:schemeClr>
                </a:outerShdw>
              </a:effectLst>
            </a:endParaRPr>
          </a:p>
        </p:txBody>
      </p:sp>
      <p:sp>
        <p:nvSpPr>
          <p:cNvPr id="5" name="内容占位符 2"/>
          <p:cNvSpPr>
            <a:spLocks noGrp="1"/>
          </p:cNvSpPr>
          <p:nvPr/>
        </p:nvSpPr>
        <p:spPr>
          <a:xfrm>
            <a:off x="669925" y="2227580"/>
            <a:ext cx="11266805" cy="3815715"/>
          </a:xfrm>
          <a:prstGeom prst="rect">
            <a:avLst/>
          </a:prstGeom>
        </p:spPr>
        <p:txBody>
          <a:bodyPr vert="horz" lIns="101600" tIns="0" rIns="82550" bIns="0" rtlCol="0">
            <a:noAutofit/>
            <a:scene3d>
              <a:camera prst="orthographicFront"/>
              <a:lightRig rig="threePt" dir="t"/>
            </a:scene3d>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tx1"/>
                </a:solidFill>
                <a:effectLst>
                  <a:outerShdw blurRad="38100" dist="25400" dir="5400000" algn="ctr" rotWithShape="0">
                    <a:srgbClr val="6E747A">
                      <a:alpha val="43000"/>
                    </a:srgbClr>
                  </a:outerShdw>
                </a:effectLst>
              </a:rPr>
              <a:t>1  </a:t>
            </a:r>
            <a:r>
              <a:rPr altLang="zh-CN" sz="2800" b="1">
                <a:solidFill>
                  <a:schemeClr val="tx1"/>
                </a:solidFill>
                <a:effectLst>
                  <a:outerShdw blurRad="38100" dist="25400" dir="5400000" algn="ctr" rotWithShape="0">
                    <a:srgbClr val="6E747A">
                      <a:alpha val="43000"/>
                    </a:srgbClr>
                  </a:outerShdw>
                </a:effectLst>
              </a:rPr>
              <a:t>文学常识</a:t>
            </a:r>
            <a:endParaRPr lang="en-US" altLang="zh-CN" sz="2800" b="1">
              <a:solidFill>
                <a:schemeClr val="tx1"/>
              </a:solidFill>
              <a:effectLst>
                <a:outerShdw blurRad="38100" dist="25400" dir="5400000" algn="ctr" rotWithShape="0">
                  <a:srgbClr val="6E747A">
                    <a:alpha val="43000"/>
                  </a:srgbClr>
                </a:outerShdw>
              </a:effectLst>
            </a:endParaRPr>
          </a:p>
          <a:p>
            <a:pPr marL="0" indent="0">
              <a:buNone/>
            </a:pPr>
            <a:r>
              <a:rPr sz="2800" b="1">
                <a:solidFill>
                  <a:schemeClr val="tx1"/>
                </a:solidFill>
                <a:effectLst>
                  <a:outerShdw blurRad="38100" dist="25400" dir="5400000" algn="ctr" rotWithShape="0">
                    <a:srgbClr val="6E747A">
                      <a:alpha val="43000"/>
                    </a:srgbClr>
                  </a:outerShdw>
                </a:effectLst>
              </a:rPr>
              <a:t>    《黄河颂》是一首现代诗歌，作者是</a:t>
            </a:r>
            <a:r>
              <a:rPr sz="2800" b="1">
                <a:solidFill>
                  <a:srgbClr val="FF0000"/>
                </a:solidFill>
                <a:effectLst>
                  <a:outerShdw blurRad="38100" dist="25400" dir="5400000" algn="ctr" rotWithShape="0">
                    <a:srgbClr val="6E747A">
                      <a:alpha val="43000"/>
                    </a:srgbClr>
                  </a:outerShdw>
                </a:effectLst>
              </a:rPr>
              <a:t>光未然</a:t>
            </a:r>
            <a:r>
              <a:rPr sz="2800" b="1">
                <a:solidFill>
                  <a:schemeClr val="tx1"/>
                </a:solidFill>
                <a:effectLst>
                  <a:outerShdw blurRad="38100" dist="25400" dir="5400000" algn="ctr" rotWithShape="0">
                    <a:srgbClr val="6E747A">
                      <a:alpha val="43000"/>
                    </a:srgbClr>
                  </a:outerShdw>
                </a:effectLst>
              </a:rPr>
              <a:t>，现代作家、评论家，</a:t>
            </a:r>
            <a:r>
              <a:rPr lang="en-US" altLang="zh-CN" sz="2800" b="1">
                <a:solidFill>
                  <a:schemeClr val="tx1"/>
                </a:solidFill>
                <a:effectLst>
                  <a:outerShdw blurRad="38100" dist="25400" dir="5400000" algn="ctr" rotWithShape="0">
                    <a:srgbClr val="6E747A">
                      <a:alpha val="43000"/>
                    </a:srgbClr>
                  </a:outerShdw>
                </a:effectLst>
              </a:rPr>
              <a:t>1</a:t>
            </a:r>
            <a:r>
              <a:rPr sz="2800" b="1">
                <a:solidFill>
                  <a:schemeClr val="tx1"/>
                </a:solidFill>
                <a:effectLst>
                  <a:outerShdw blurRad="38100" dist="25400" dir="5400000" algn="ctr" rotWithShape="0">
                    <a:srgbClr val="6E747A">
                      <a:alpha val="43000"/>
                    </a:srgbClr>
                  </a:outerShdw>
                </a:effectLst>
              </a:rPr>
              <a:t>939年3月，创作组诗</a:t>
            </a:r>
            <a:r>
              <a:rPr sz="2800" b="1">
                <a:solidFill>
                  <a:srgbClr val="FF0000"/>
                </a:solidFill>
                <a:effectLst>
                  <a:outerShdw blurRad="38100" dist="25400" dir="5400000" algn="ctr" rotWithShape="0">
                    <a:srgbClr val="6E747A">
                      <a:alpha val="43000"/>
                    </a:srgbClr>
                  </a:outerShdw>
                </a:effectLst>
              </a:rPr>
              <a:t>《黄河大合唱》</a:t>
            </a:r>
            <a:r>
              <a:rPr sz="2800" b="1">
                <a:solidFill>
                  <a:schemeClr val="tx1"/>
                </a:solidFill>
                <a:effectLst>
                  <a:outerShdw blurRad="38100" dist="25400" dir="5400000" algn="ctr" rotWithShape="0">
                    <a:srgbClr val="6E747A">
                      <a:alpha val="43000"/>
                    </a:srgbClr>
                  </a:outerShdw>
                </a:effectLst>
              </a:rPr>
              <a:t>，经</a:t>
            </a:r>
            <a:r>
              <a:rPr sz="2800" b="1">
                <a:solidFill>
                  <a:srgbClr val="FF0000"/>
                </a:solidFill>
                <a:effectLst>
                  <a:outerShdw blurRad="38100" dist="25400" dir="5400000" algn="ctr" rotWithShape="0">
                    <a:srgbClr val="6E747A">
                      <a:alpha val="43000"/>
                    </a:srgbClr>
                  </a:outerShdw>
                </a:effectLst>
              </a:rPr>
              <a:t>冼星海</a:t>
            </a:r>
            <a:r>
              <a:rPr sz="2800" b="1">
                <a:solidFill>
                  <a:schemeClr val="tx1"/>
                </a:solidFill>
                <a:effectLst>
                  <a:outerShdw blurRad="38100" dist="25400" dir="5400000" algn="ctr" rotWithShape="0">
                    <a:srgbClr val="6E747A">
                      <a:alpha val="43000"/>
                    </a:srgbClr>
                  </a:outerShdw>
                </a:effectLst>
              </a:rPr>
              <a:t>谱曲后风行全国。</a:t>
            </a:r>
          </a:p>
          <a:p>
            <a:pPr marL="0" indent="0">
              <a:buNone/>
            </a:pPr>
            <a:r>
              <a:rPr sz="2800" b="1">
                <a:solidFill>
                  <a:schemeClr val="tx1"/>
                </a:solidFill>
                <a:effectLst>
                  <a:outerShdw blurRad="38100" dist="19050" dir="2700000" algn="tl" rotWithShape="0">
                    <a:schemeClr val="dk1">
                      <a:alpha val="40000"/>
                    </a:schemeClr>
                  </a:outerShdw>
                </a:effectLst>
                <a:sym typeface="+mn-ea"/>
              </a:rPr>
              <a:t>       诗人借歌颂黄河歌颂了我们的民族，激发广大中华儿女的民族自豪感与自信心，激励中华儿女像黄河一样“伟大坚强”，以英勇的气概和坚强的决心保卫黄河，保卫祖国。</a:t>
            </a:r>
            <a:endParaRPr lang="zh-CN" altLang="en-US" sz="2800" b="1">
              <a:solidFill>
                <a:schemeClr val="tx1"/>
              </a:solidFill>
              <a:effectLst>
                <a:outerShdw blurRad="38100" dist="19050" dir="2700000" algn="tl" rotWithShape="0">
                  <a:schemeClr val="dk1">
                    <a:alpha val="40000"/>
                  </a:schemeClr>
                </a:outerShdw>
              </a:effectLst>
            </a:endParaRPr>
          </a:p>
          <a:p>
            <a:pPr marL="0" indent="0">
              <a:buNone/>
            </a:pPr>
            <a:endParaRPr sz="2800" b="1">
              <a:solidFill>
                <a:schemeClr val="tx1"/>
              </a:solidFill>
              <a:effectLst>
                <a:outerShdw blurRad="38100" dist="25400" dir="5400000" algn="ctr" rotWithShape="0">
                  <a:srgbClr val="6E747A">
                    <a:alpha val="43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000" fill="hold">
                                          <p:stCondLst>
                                            <p:cond delay="0"/>
                                          </p:stCondLst>
                                        </p:cTn>
                                        <p:tgtEl>
                                          <p:spTgt spid="5">
                                            <p:txEl>
                                              <p:pRg st="0" end="0"/>
                                            </p:txEl>
                                          </p:spTgt>
                                        </p:tgtEl>
                                        <p:attrNameLst>
                                          <p:attrName>style.visibility</p:attrName>
                                        </p:attrNameLst>
                                      </p:cBhvr>
                                      <p:to>
                                        <p:strVal val="visible"/>
                                      </p:to>
                                    </p:set>
                                    <p:animEffect transition="in" filter="wheel(1)">
                                      <p:cBhvr>
                                        <p:cTn id="7" dur="10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000" fill="hold">
                                          <p:stCondLst>
                                            <p:cond delay="0"/>
                                          </p:stCondLst>
                                        </p:cTn>
                                        <p:tgtEl>
                                          <p:spTgt spid="5">
                                            <p:txEl>
                                              <p:pRg st="1" end="1"/>
                                            </p:txEl>
                                          </p:spTgt>
                                        </p:tgtEl>
                                        <p:attrNameLst>
                                          <p:attrName>style.visibility</p:attrName>
                                        </p:attrNameLst>
                                      </p:cBhvr>
                                      <p:to>
                                        <p:strVal val="visible"/>
                                      </p:to>
                                    </p:set>
                                    <p:animEffect transition="in" filter="wheel(1)">
                                      <p:cBhvr>
                                        <p:cTn id="12" dur="1000"/>
                                        <p:tgtEl>
                                          <p:spTgt spid="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000" fill="hold">
                                          <p:stCondLst>
                                            <p:cond delay="0"/>
                                          </p:stCondLst>
                                        </p:cTn>
                                        <p:tgtEl>
                                          <p:spTgt spid="5">
                                            <p:txEl>
                                              <p:pRg st="2" end="2"/>
                                            </p:txEl>
                                          </p:spTgt>
                                        </p:tgtEl>
                                        <p:attrNameLst>
                                          <p:attrName>style.visibility</p:attrName>
                                        </p:attrNameLst>
                                      </p:cBhvr>
                                      <p:to>
                                        <p:strVal val="visible"/>
                                      </p:to>
                                    </p:set>
                                    <p:animEffect transition="in" filter="wheel(1)">
                                      <p:cBhvr>
                                        <p:cTn id="17"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endParaRPr lang="zh-CN" altLang="en-US" b="1">
              <a:solidFill>
                <a:schemeClr val="tx1"/>
              </a:solidFill>
              <a:effectLst>
                <a:outerShdw blurRad="38100" dist="19050" dir="2700000" algn="tl" rotWithShape="0">
                  <a:schemeClr val="dk1">
                    <a:alpha val="40000"/>
                  </a:schemeClr>
                </a:outerShdw>
              </a:effectLst>
            </a:endParaRP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b="1">
                <a:solidFill>
                  <a:schemeClr val="tx1"/>
                </a:solidFill>
                <a:effectLst>
                  <a:outerShdw blurRad="38100" dist="19050" dir="2700000" algn="tl" rotWithShape="0">
                    <a:schemeClr val="dk1">
                      <a:alpha val="40000"/>
                    </a:schemeClr>
                  </a:outerShdw>
                </a:effectLst>
              </a:rPr>
              <a:t>                      </a:t>
            </a:r>
          </a:p>
          <a:p>
            <a:pPr marL="0" indent="0">
              <a:buNone/>
            </a:pPr>
            <a:r>
              <a:rPr lang="zh-CN" altLang="en-US"/>
              <a:t>               </a:t>
            </a:r>
          </a:p>
          <a:p>
            <a:pPr marL="0" indent="0">
              <a:buNone/>
            </a:pPr>
            <a:r>
              <a:rPr lang="zh-CN" altLang="en-US"/>
              <a:t>                     </a:t>
            </a:r>
          </a:p>
          <a:p>
            <a:pPr marL="0" indent="0">
              <a:buNone/>
            </a:pPr>
            <a:r>
              <a:rPr lang="zh-CN" altLang="en-US"/>
              <a:t>               </a:t>
            </a:r>
          </a:p>
          <a:p>
            <a:pPr marL="0" indent="0">
              <a:buNone/>
            </a:pPr>
            <a:r>
              <a:rPr lang="zh-CN" altLang="en-US"/>
              <a:t>          </a:t>
            </a:r>
          </a:p>
        </p:txBody>
      </p:sp>
      <p:sp>
        <p:nvSpPr>
          <p:cNvPr id="5" name="内容占位符 2"/>
          <p:cNvSpPr>
            <a:spLocks noGrp="1"/>
          </p:cNvSpPr>
          <p:nvPr/>
        </p:nvSpPr>
        <p:spPr>
          <a:xfrm>
            <a:off x="753745" y="914400"/>
            <a:ext cx="10852150" cy="65532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tx1"/>
                </a:solidFill>
                <a:effectLst>
                  <a:outerShdw blurRad="38100" dist="19050" dir="2700000" algn="tl" rotWithShape="0">
                    <a:schemeClr val="dk1">
                      <a:alpha val="40000"/>
                    </a:schemeClr>
                  </a:outerShdw>
                </a:effectLst>
              </a:rPr>
              <a:t>2</a:t>
            </a:r>
            <a:r>
              <a:rPr lang="zh-CN" altLang="en-US" sz="2800" b="1">
                <a:solidFill>
                  <a:schemeClr val="tx1"/>
                </a:solidFill>
                <a:effectLst>
                  <a:outerShdw blurRad="38100" dist="19050" dir="2700000" algn="tl" rotWithShape="0">
                    <a:schemeClr val="dk1">
                      <a:alpha val="40000"/>
                    </a:schemeClr>
                  </a:outerShdw>
                </a:effectLst>
              </a:rPr>
              <a:t>、字词注音</a:t>
            </a:r>
          </a:p>
        </p:txBody>
      </p:sp>
      <p:graphicFrame>
        <p:nvGraphicFramePr>
          <p:cNvPr id="2" name="表格 1"/>
          <p:cNvGraphicFramePr>
            <a:graphicFrameLocks noGrp="1"/>
          </p:cNvGraphicFramePr>
          <p:nvPr>
            <p:custDataLst>
              <p:tags r:id="rId2"/>
            </p:custDataLst>
          </p:nvPr>
        </p:nvGraphicFramePr>
        <p:xfrm>
          <a:off x="754380" y="1696720"/>
          <a:ext cx="10313670" cy="4015740"/>
        </p:xfrm>
        <a:graphic>
          <a:graphicData uri="http://schemas.openxmlformats.org/drawingml/2006/table">
            <a:tbl>
              <a:tblPr firstRow="1" bandRow="1">
                <a:tableStyleId>{5940675A-B579-460E-94D1-54222C63F5DA}</a:tableStyleId>
              </a:tblPr>
              <a:tblGrid>
                <a:gridCol w="1876425">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000"/>
                    </a:ext>
                  </a:extLst>
                </a:gridCol>
                <a:gridCol w="1916430">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001"/>
                    </a:ext>
                  </a:extLst>
                </a:gridCol>
                <a:gridCol w="1647825">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002"/>
                    </a:ext>
                  </a:extLst>
                </a:gridCol>
                <a:gridCol w="2085340">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003"/>
                    </a:ext>
                  </a:extLst>
                </a:gridCol>
                <a:gridCol w="2787650">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004"/>
                    </a:ext>
                  </a:extLst>
                </a:gridCol>
              </a:tblGrid>
              <a:tr h="1093470">
                <a:tc>
                  <a:txBody>
                    <a:bodyPr/>
                    <a:lstStyle/>
                    <a:p>
                      <a:pPr indent="0">
                        <a:buNone/>
                      </a:pPr>
                      <a:r>
                        <a:rPr lang="en-US" sz="3600" b="1" err="1">
                          <a:solidFill>
                            <a:srgbClr val="000000"/>
                          </a:solidFill>
                          <a:latin typeface="Calibri"/>
                          <a:cs typeface="Calibri" panose="020F0502020204030204" charset="0"/>
                        </a:rPr>
                        <a:t>diān</a:t>
                      </a:r>
                      <a:endParaRPr lang="en-US" altLang="en-US" sz="3600" b="1" err="1">
                        <a:solidFill>
                          <a:srgbClr val="000000"/>
                        </a:solidFill>
                        <a:latin typeface="Calibri"/>
                        <a:ea typeface="Calibri" panose="020F0502020204030204" charset="0"/>
                        <a:cs typeface="Calibri" panose="020F0502020204030204" charset="0"/>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Calibri"/>
                          <a:cs typeface="Calibri" panose="020F0502020204030204" charset="0"/>
                        </a:rPr>
                        <a:t>pī</a:t>
                      </a:r>
                      <a:endParaRPr lang="en-US" altLang="en-US" sz="3600" b="1">
                        <a:solidFill>
                          <a:srgbClr val="000000"/>
                        </a:solidFill>
                        <a:latin typeface="Calibri"/>
                        <a:ea typeface="Calibri" panose="020F0502020204030204" charset="0"/>
                        <a:cs typeface="Calibri" panose="020F0502020204030204" charset="0"/>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Calibri"/>
                          <a:cs typeface="Calibri" panose="020F0502020204030204" charset="0"/>
                        </a:rPr>
                        <a:t>qì pò</a:t>
                      </a:r>
                      <a:endParaRPr lang="en-US" altLang="en-US" sz="3600" b="1">
                        <a:solidFill>
                          <a:srgbClr val="000000"/>
                        </a:solidFill>
                        <a:latin typeface="Calibri"/>
                        <a:ea typeface="Calibri" panose="020F0502020204030204" charset="0"/>
                        <a:cs typeface="Calibri" panose="020F0502020204030204" charset="0"/>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Calibri"/>
                          <a:cs typeface="Calibri" panose="020F0502020204030204" charset="0"/>
                        </a:rPr>
                        <a:t>kuáng lán</a:t>
                      </a:r>
                      <a:endParaRPr lang="en-US" altLang="en-US" sz="3600" b="1">
                        <a:solidFill>
                          <a:srgbClr val="000000"/>
                        </a:solidFill>
                        <a:latin typeface="Calibri"/>
                        <a:ea typeface="Calibri" panose="020F0502020204030204" charset="0"/>
                        <a:cs typeface="Calibri" panose="020F0502020204030204" charset="0"/>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Calibri"/>
                          <a:cs typeface="Calibri" panose="020F0502020204030204" charset="0"/>
                        </a:rPr>
                        <a:t>zhuó liú</a:t>
                      </a:r>
                      <a:endParaRPr lang="en-US" altLang="en-US" sz="3600" b="1">
                        <a:solidFill>
                          <a:srgbClr val="000000"/>
                        </a:solidFill>
                        <a:latin typeface="Calibri"/>
                        <a:ea typeface="Calibri" panose="020F0502020204030204" charset="0"/>
                        <a:cs typeface="Calibri" panose="020F0502020204030204" charset="0"/>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0000"/>
                  </a:ext>
                </a:extLst>
              </a:tr>
              <a:tr h="912495">
                <a:tc>
                  <a:txBody>
                    <a:bodyPr/>
                    <a:lstStyle/>
                    <a:p>
                      <a:pPr indent="0">
                        <a:buNone/>
                      </a:pPr>
                      <a:r>
                        <a:rPr 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巅</a:t>
                      </a:r>
                      <a:endParaRPr lang="en-US"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宋体" panose="02010600030101010101" pitchFamily="2" charset="-122"/>
                          <a:ea typeface="宋体" panose="02010600030101010101" pitchFamily="2" charset="-122"/>
                          <a:cs typeface="宋体" panose="02010600030101010101" pitchFamily="2" charset="-122"/>
                        </a:rPr>
                        <a:t>劈</a:t>
                      </a:r>
                      <a:endParaRPr lang="en-US" altLang="en-US" sz="36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宋体" panose="02010600030101010101" pitchFamily="2" charset="-122"/>
                          <a:ea typeface="宋体" panose="02010600030101010101" pitchFamily="2" charset="-122"/>
                          <a:cs typeface="宋体" panose="02010600030101010101" pitchFamily="2" charset="-122"/>
                        </a:rPr>
                        <a:t>气魄</a:t>
                      </a:r>
                      <a:endParaRPr lang="en-US" altLang="en-US" sz="36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err="1">
                          <a:solidFill>
                            <a:srgbClr val="FF0000"/>
                          </a:solidFill>
                          <a:latin typeface="宋体" panose="02010600030101010101" pitchFamily="2" charset="-122"/>
                          <a:ea typeface="宋体" panose="02010600030101010101" pitchFamily="2" charset="-122"/>
                          <a:cs typeface="宋体" panose="02010600030101010101" pitchFamily="2" charset="-122"/>
                        </a:rPr>
                        <a:t>狂澜</a:t>
                      </a:r>
                      <a:endParaRPr lang="en-US"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宋体" panose="02010600030101010101" pitchFamily="2" charset="-122"/>
                          <a:ea typeface="宋体" panose="02010600030101010101" pitchFamily="2" charset="-122"/>
                          <a:cs typeface="宋体" panose="02010600030101010101" pitchFamily="2" charset="-122"/>
                        </a:rPr>
                        <a:t>浊流</a:t>
                      </a:r>
                      <a:endParaRPr lang="en-US" altLang="en-US" sz="36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0001"/>
                  </a:ext>
                </a:extLst>
              </a:tr>
              <a:tr h="1092835">
                <a:tc>
                  <a:txBody>
                    <a:bodyPr/>
                    <a:lstStyle/>
                    <a:p>
                      <a:pPr indent="0">
                        <a:buNone/>
                      </a:pPr>
                      <a:r>
                        <a:rPr lang="en-US" sz="3600" b="1">
                          <a:solidFill>
                            <a:srgbClr val="000000"/>
                          </a:solidFill>
                          <a:latin typeface="Calibri"/>
                          <a:cs typeface="Calibri" panose="020F0502020204030204" charset="0"/>
                        </a:rPr>
                        <a:t>wǎn zhuǎn</a:t>
                      </a:r>
                      <a:endParaRPr lang="en-US" altLang="en-US" sz="3600" b="1">
                        <a:solidFill>
                          <a:srgbClr val="000000"/>
                        </a:solidFill>
                        <a:latin typeface="Calibri"/>
                        <a:ea typeface="Calibri" panose="020F0502020204030204" charset="0"/>
                        <a:cs typeface="Calibri" panose="020F0502020204030204" charset="0"/>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Calibri"/>
                          <a:cs typeface="Calibri" panose="020F0502020204030204" charset="0"/>
                        </a:rPr>
                        <a:t>píng zhàng</a:t>
                      </a:r>
                      <a:endParaRPr lang="en-US" altLang="en-US" sz="3600" b="1">
                        <a:solidFill>
                          <a:srgbClr val="000000"/>
                        </a:solidFill>
                        <a:latin typeface="Calibri"/>
                        <a:ea typeface="Calibri" panose="020F0502020204030204" charset="0"/>
                        <a:cs typeface="Calibri" panose="020F0502020204030204" charset="0"/>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Calibri"/>
                          <a:cs typeface="Calibri" panose="020F0502020204030204" charset="0"/>
                        </a:rPr>
                        <a:t>bǔ yù</a:t>
                      </a:r>
                      <a:endParaRPr lang="en-US" altLang="en-US" sz="3600" b="1">
                        <a:solidFill>
                          <a:srgbClr val="000000"/>
                        </a:solidFill>
                        <a:latin typeface="Calibri"/>
                        <a:ea typeface="Calibri" panose="020F0502020204030204" charset="0"/>
                        <a:cs typeface="Calibri" panose="020F0502020204030204" charset="0"/>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Calibri"/>
                          <a:cs typeface="Calibri" panose="020F0502020204030204" charset="0"/>
                        </a:rPr>
                        <a:t>bǎng yàng</a:t>
                      </a:r>
                      <a:endParaRPr lang="en-US" altLang="en-US" sz="3600" b="1">
                        <a:solidFill>
                          <a:srgbClr val="000000"/>
                        </a:solidFill>
                        <a:latin typeface="Calibri"/>
                        <a:ea typeface="Calibri" panose="020F0502020204030204" charset="0"/>
                        <a:cs typeface="Calibri" panose="020F0502020204030204" charset="0"/>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Calibri"/>
                          <a:cs typeface="Calibri" panose="020F0502020204030204" charset="0"/>
                        </a:rPr>
                        <a:t>hào hào dàng dàng</a:t>
                      </a:r>
                      <a:endParaRPr lang="en-US" altLang="en-US" sz="3600" b="1">
                        <a:solidFill>
                          <a:srgbClr val="000000"/>
                        </a:solidFill>
                        <a:latin typeface="Calibri"/>
                        <a:ea typeface="Calibri" panose="020F0502020204030204" charset="0"/>
                        <a:cs typeface="Calibri" panose="020F0502020204030204" charset="0"/>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0002"/>
                  </a:ext>
                </a:extLst>
              </a:tr>
              <a:tr h="912495">
                <a:tc>
                  <a:txBody>
                    <a:bodyPr/>
                    <a:lstStyle/>
                    <a:p>
                      <a:pPr indent="0">
                        <a:buNone/>
                      </a:pPr>
                      <a:r>
                        <a:rPr lang="en-US" sz="3600" b="1" err="1">
                          <a:solidFill>
                            <a:srgbClr val="FF0000"/>
                          </a:solidFill>
                          <a:latin typeface="宋体" panose="02010600030101010101" pitchFamily="2" charset="-122"/>
                          <a:ea typeface="宋体" panose="02010600030101010101" pitchFamily="2" charset="-122"/>
                          <a:cs typeface="宋体" panose="02010600030101010101" pitchFamily="2" charset="-122"/>
                        </a:rPr>
                        <a:t>宛转</a:t>
                      </a:r>
                      <a:endParaRPr lang="en-US"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err="1">
                          <a:solidFill>
                            <a:srgbClr val="000000"/>
                          </a:solidFill>
                          <a:latin typeface="宋体" panose="02010600030101010101" pitchFamily="2" charset="-122"/>
                          <a:ea typeface="宋体" panose="02010600030101010101" pitchFamily="2" charset="-122"/>
                          <a:cs typeface="宋体" panose="02010600030101010101" pitchFamily="2" charset="-122"/>
                        </a:rPr>
                        <a:t>屏</a:t>
                      </a:r>
                      <a:r>
                        <a:rPr lang="en-US" sz="3600" b="1" err="1">
                          <a:solidFill>
                            <a:srgbClr val="FF0000"/>
                          </a:solidFill>
                          <a:latin typeface="宋体" panose="02010600030101010101" pitchFamily="2" charset="-122"/>
                          <a:ea typeface="宋体" panose="02010600030101010101" pitchFamily="2" charset="-122"/>
                          <a:cs typeface="宋体" panose="02010600030101010101" pitchFamily="2" charset="-122"/>
                        </a:rPr>
                        <a:t>障</a:t>
                      </a:r>
                      <a:endParaRPr lang="en-US"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宋体" panose="02010600030101010101" pitchFamily="2" charset="-122"/>
                          <a:ea typeface="宋体" panose="02010600030101010101" pitchFamily="2" charset="-122"/>
                          <a:cs typeface="宋体" panose="02010600030101010101" pitchFamily="2" charset="-122"/>
                        </a:rPr>
                        <a:t>哺育</a:t>
                      </a:r>
                      <a:endParaRPr lang="en-US" altLang="en-US" sz="36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宋体" panose="02010600030101010101" pitchFamily="2" charset="-122"/>
                          <a:ea typeface="宋体" panose="02010600030101010101" pitchFamily="2" charset="-122"/>
                          <a:cs typeface="宋体" panose="02010600030101010101" pitchFamily="2" charset="-122"/>
                        </a:rPr>
                        <a:t>榜样</a:t>
                      </a:r>
                      <a:endParaRPr lang="en-US" altLang="en-US" sz="36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600" b="1">
                          <a:solidFill>
                            <a:srgbClr val="000000"/>
                          </a:solidFill>
                          <a:latin typeface="宋体" panose="02010600030101010101" pitchFamily="2" charset="-122"/>
                          <a:ea typeface="宋体" panose="02010600030101010101" pitchFamily="2" charset="-122"/>
                          <a:cs typeface="宋体" panose="02010600030101010101" pitchFamily="2" charset="-122"/>
                        </a:rPr>
                        <a:t>浩浩荡荡</a:t>
                      </a:r>
                      <a:endParaRPr lang="en-US" altLang="en-US" sz="36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0003"/>
                  </a:ext>
                </a:extLst>
              </a:tr>
            </a:tbl>
          </a:graphicData>
        </a:graphic>
      </p:graphicFrame>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277060"/>
            <a:ext cx="10852237" cy="648000"/>
          </a:xfrm>
        </p:spPr>
        <p:txBody>
          <a:bodyPr>
            <a:scene3d>
              <a:camera prst="orthographicFront"/>
              <a:lightRig rig="threePt" dir="t"/>
            </a:scene3d>
          </a:bodyPr>
          <a:lstStyle/>
          <a:p>
            <a:r>
              <a:rPr lang="en-US" altLang="zh-CN" sz="3600">
                <a:solidFill>
                  <a:schemeClr val="tx1"/>
                </a:solidFill>
                <a:effectLst>
                  <a:outerShdw blurRad="38100" dist="19050" dir="2700000" algn="tl" rotWithShape="0">
                    <a:schemeClr val="dk1">
                      <a:alpha val="40000"/>
                    </a:schemeClr>
                  </a:outerShdw>
                </a:effectLst>
              </a:rPr>
              <a:t>3</a:t>
            </a:r>
            <a:r>
              <a:rPr lang="zh-CN" altLang="en-US" sz="3600">
                <a:solidFill>
                  <a:schemeClr val="tx1"/>
                </a:solidFill>
                <a:effectLst>
                  <a:outerShdw blurRad="38100" dist="19050" dir="2700000" algn="tl" rotWithShape="0">
                    <a:schemeClr val="dk1">
                      <a:alpha val="40000"/>
                    </a:schemeClr>
                  </a:outerShdw>
                </a:effectLst>
              </a:rPr>
              <a:t>.重点词语</a:t>
            </a:r>
          </a:p>
        </p:txBody>
      </p:sp>
      <p:sp>
        <p:nvSpPr>
          <p:cNvPr id="3" name="内容占位符 2"/>
          <p:cNvSpPr>
            <a:spLocks noGrp="1"/>
          </p:cNvSpPr>
          <p:nvPr>
            <p:ph idx="1"/>
          </p:nvPr>
        </p:nvSpPr>
        <p:spPr>
          <a:xfrm>
            <a:off x="128905" y="1194435"/>
            <a:ext cx="11833860" cy="6113780"/>
          </a:xfrm>
        </p:spPr>
        <p:txBody>
          <a:bodyPr>
            <a:scene3d>
              <a:camera prst="orthographicFront"/>
              <a:lightRig rig="threePt" dir="t"/>
            </a:scene3d>
          </a:bodyPr>
          <a:lstStyle/>
          <a:p>
            <a:pPr marL="0" algn="l">
              <a:lnSpc>
                <a:spcPct val="120000"/>
              </a:lnSpc>
              <a:buClrTx/>
              <a:buSzTx/>
              <a:buNone/>
            </a:pPr>
            <a:endParaRPr lang="zh-CN" altLang="en-US" sz="2800" b="1">
              <a:solidFill>
                <a:schemeClr val="tx1"/>
              </a:solidFill>
              <a:effectLst>
                <a:outerShdw blurRad="38100" dist="19050" dir="2700000" algn="tl" rotWithShape="0">
                  <a:schemeClr val="dk1">
                    <a:alpha val="40000"/>
                  </a:schemeClr>
                </a:outerShdw>
              </a:effectLst>
            </a:endParaRPr>
          </a:p>
          <a:p>
            <a:pPr marL="0" algn="l">
              <a:lnSpc>
                <a:spcPct val="120000"/>
              </a:lnSpc>
              <a:buClrTx/>
              <a:buSzTx/>
              <a:buNone/>
            </a:pPr>
            <a:r>
              <a:rPr lang="zh-CN" altLang="en-US" sz="2800" b="1" smtClean="0">
                <a:solidFill>
                  <a:srgbClr val="FF0000"/>
                </a:solidFill>
                <a:effectLst>
                  <a:outerShdw blurRad="38100" dist="19050" dir="2700000" algn="tl" rotWithShape="0">
                    <a:schemeClr val="dk1">
                      <a:alpha val="40000"/>
                    </a:schemeClr>
                  </a:outerShdw>
                </a:effectLst>
              </a:rPr>
              <a:t>澎湃</a:t>
            </a:r>
            <a:r>
              <a:rPr lang="zh-CN" altLang="en-US" sz="2800" b="1" smtClean="0">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形容波浪互相撞击；</a:t>
            </a:r>
            <a:r>
              <a:rPr lang="zh-CN" altLang="en-US" sz="2800" b="1">
                <a:solidFill>
                  <a:srgbClr val="FF0000"/>
                </a:solidFill>
                <a:effectLst>
                  <a:outerShdw blurRad="38100" dist="19050" dir="2700000" algn="tl" rotWithShape="0">
                    <a:schemeClr val="dk1">
                      <a:alpha val="40000"/>
                    </a:schemeClr>
                  </a:outerShdw>
                </a:effectLst>
              </a:rPr>
              <a:t>比喻声势浩大，气势雄伟。</a:t>
            </a:r>
          </a:p>
          <a:p>
            <a:pPr marL="0" algn="l">
              <a:lnSpc>
                <a:spcPct val="120000"/>
              </a:lnSpc>
              <a:buClrTx/>
              <a:buSzTx/>
              <a:buNone/>
            </a:pPr>
            <a:r>
              <a:rPr lang="zh-CN" altLang="en-US" sz="2800" b="1">
                <a:solidFill>
                  <a:schemeClr val="tx1"/>
                </a:solidFill>
                <a:effectLst>
                  <a:outerShdw blurRad="38100" dist="19050" dir="2700000" algn="tl" rotWithShape="0">
                    <a:schemeClr val="dk1">
                      <a:alpha val="40000"/>
                    </a:schemeClr>
                  </a:outerShdw>
                </a:effectLst>
              </a:rPr>
              <a:t>宛转：文中是“辗转”的意思，指经过了很多地方。也作“婉转”。</a:t>
            </a:r>
          </a:p>
          <a:p>
            <a:pPr marL="0" algn="l">
              <a:lnSpc>
                <a:spcPct val="120000"/>
              </a:lnSpc>
              <a:buClrTx/>
              <a:buSzTx/>
              <a:buNone/>
            </a:pPr>
            <a:r>
              <a:rPr sz="2800" b="1" smtClean="0">
                <a:solidFill>
                  <a:srgbClr val="FF0000"/>
                </a:solidFill>
                <a:effectLst>
                  <a:outerShdw blurRad="38100" dist="19050" dir="2700000" algn="tl" rotWithShape="0">
                    <a:schemeClr val="dk1">
                      <a:alpha val="40000"/>
                    </a:schemeClr>
                  </a:outerShdw>
                </a:effectLst>
                <a:sym typeface="+mn-ea"/>
              </a:rPr>
              <a:t>狂澜</a:t>
            </a:r>
            <a:r>
              <a:rPr sz="2800" b="1" smtClean="0">
                <a:solidFill>
                  <a:schemeClr val="tx1"/>
                </a:solidFill>
                <a:effectLst>
                  <a:outerShdw blurRad="38100" dist="19050" dir="2700000" algn="tl" rotWithShape="0">
                    <a:schemeClr val="dk1">
                      <a:alpha val="40000"/>
                    </a:schemeClr>
                  </a:outerShdw>
                </a:effectLst>
                <a:sym typeface="+mn-ea"/>
              </a:rPr>
              <a:t>：</a:t>
            </a:r>
            <a:r>
              <a:rPr sz="2800" b="1">
                <a:solidFill>
                  <a:schemeClr val="tx1"/>
                </a:solidFill>
                <a:effectLst>
                  <a:outerShdw blurRad="38100" dist="19050" dir="2700000" algn="tl" rotWithShape="0">
                    <a:schemeClr val="dk1">
                      <a:alpha val="40000"/>
                    </a:schemeClr>
                  </a:outerShdw>
                </a:effectLst>
                <a:sym typeface="+mn-ea"/>
              </a:rPr>
              <a:t>巨大的波浪，比喻动荡不定的局势或猛烈的潮流。</a:t>
            </a:r>
            <a:r>
              <a:rPr sz="2800" b="1">
                <a:solidFill>
                  <a:srgbClr val="FF0000"/>
                </a:solidFill>
                <a:effectLst>
                  <a:outerShdw blurRad="38100" dist="19050" dir="2700000" algn="tl" rotWithShape="0">
                    <a:schemeClr val="dk1">
                      <a:alpha val="40000"/>
                    </a:schemeClr>
                  </a:outerShdw>
                </a:effectLst>
                <a:sym typeface="+mn-ea"/>
              </a:rPr>
              <a:t>(谰　斓)</a:t>
            </a:r>
          </a:p>
          <a:p>
            <a:pPr marL="0" algn="l">
              <a:lnSpc>
                <a:spcPct val="120000"/>
              </a:lnSpc>
              <a:buClrTx/>
              <a:buSzTx/>
              <a:buNone/>
            </a:pPr>
            <a:r>
              <a:rPr sz="2800" b="1">
                <a:solidFill>
                  <a:schemeClr val="tx1"/>
                </a:solidFill>
                <a:effectLst>
                  <a:outerShdw blurRad="38100" dist="19050" dir="2700000" algn="tl" rotWithShape="0">
                    <a:schemeClr val="dk1">
                      <a:alpha val="40000"/>
                    </a:schemeClr>
                  </a:outerShdw>
                </a:effectLst>
                <a:sym typeface="+mn-ea"/>
              </a:rPr>
              <a:t>屏障：像屏风那样遮挡着的东西(多指山岭、岛屿等)。</a:t>
            </a:r>
            <a:endParaRPr lang="zh-CN" altLang="en-US" sz="2800" b="1">
              <a:solidFill>
                <a:schemeClr val="tx1"/>
              </a:solidFill>
              <a:effectLst>
                <a:outerShdw blurRad="38100" dist="19050" dir="2700000" algn="tl" rotWithShape="0">
                  <a:schemeClr val="dk1">
                    <a:alpha val="40000"/>
                  </a:schemeClr>
                </a:outerShdw>
              </a:effectLst>
            </a:endParaRPr>
          </a:p>
          <a:p>
            <a:pPr marL="0" algn="l">
              <a:lnSpc>
                <a:spcPct val="120000"/>
              </a:lnSpc>
              <a:buClrTx/>
              <a:buSzTx/>
              <a:buNone/>
            </a:pPr>
            <a:endParaRPr lang="zh-CN" altLang="en-US" sz="2800" b="1">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518752" y="103070"/>
            <a:ext cx="10852237" cy="648000"/>
          </a:xfrm>
        </p:spPr>
        <p:txBody>
          <a:bodyPr/>
          <a:lstStyle/>
          <a:p>
            <a:r>
              <a:rPr lang="en-US" altLang="zh-CN"/>
              <a:t>4</a:t>
            </a:r>
            <a:r>
              <a:t>、内容梳理</a:t>
            </a:r>
          </a:p>
        </p:txBody>
      </p:sp>
      <p:sp>
        <p:nvSpPr>
          <p:cNvPr id="3" name="内容占位符 2"/>
          <p:cNvSpPr>
            <a:spLocks noGrp="1"/>
          </p:cNvSpPr>
          <p:nvPr>
            <p:ph idx="1"/>
          </p:nvPr>
        </p:nvSpPr>
        <p:spPr>
          <a:xfrm>
            <a:off x="90170" y="645795"/>
            <a:ext cx="12101195" cy="4900295"/>
          </a:xfrm>
        </p:spPr>
        <p:txBody>
          <a:bodyPr>
            <a:scene3d>
              <a:camera prst="orthographicFront"/>
              <a:lightRig rig="threePt" dir="t"/>
            </a:scene3d>
          </a:bodyPr>
          <a:lstStyle/>
          <a:p>
            <a:pPr marL="0" indent="0">
              <a:lnSpc>
                <a:spcPct val="110000"/>
              </a:lnSpc>
              <a:buNone/>
            </a:pPr>
            <a:r>
              <a:rPr lang="zh-CN" altLang="en-US" sz="2400" b="1">
                <a:solidFill>
                  <a:schemeClr val="tx1"/>
                </a:solidFill>
                <a:effectLst>
                  <a:outerShdw blurRad="38100" dist="19050" dir="2700000" algn="tl" rotWithShape="0">
                    <a:schemeClr val="dk1">
                      <a:alpha val="40000"/>
                    </a:schemeClr>
                  </a:outerShdw>
                </a:effectLst>
              </a:rPr>
              <a:t>（1）这首诗由朗诵词和歌词两部分组成，从全诗来看，朗诵词起什么作用？</a:t>
            </a:r>
          </a:p>
          <a:p>
            <a:pPr marL="0" indent="0">
              <a:lnSpc>
                <a:spcPct val="110000"/>
              </a:lnSpc>
              <a:buNone/>
            </a:pPr>
            <a:r>
              <a:rPr lang="zh-CN" altLang="en-US" sz="2400" b="1">
                <a:solidFill>
                  <a:schemeClr val="tx1"/>
                </a:solidFill>
                <a:effectLst>
                  <a:outerShdw blurRad="38100" dist="19050" dir="2700000" algn="tl" rotWithShape="0">
                    <a:schemeClr val="dk1">
                      <a:alpha val="40000"/>
                    </a:schemeClr>
                  </a:outerShdw>
                </a:effectLst>
              </a:rPr>
              <a:t>     </a:t>
            </a:r>
            <a:r>
              <a:rPr lang="zh-CN" altLang="en-US" sz="2400" b="1" smtClean="0">
                <a:solidFill>
                  <a:schemeClr val="tx1"/>
                </a:solidFill>
                <a:effectLst>
                  <a:outerShdw blurRad="38100" dist="19050" dir="2700000" algn="tl" rotWithShape="0">
                    <a:schemeClr val="dk1">
                      <a:alpha val="40000"/>
                    </a:schemeClr>
                  </a:outerShdw>
                </a:effectLst>
              </a:rPr>
              <a:t> </a:t>
            </a:r>
            <a:endParaRPr lang="zh-CN" altLang="en-US" sz="2400" b="1">
              <a:solidFill>
                <a:schemeClr val="tx1"/>
              </a:solidFill>
              <a:effectLst>
                <a:outerShdw blurRad="38100" dist="19050" dir="2700000" algn="tl" rotWithShape="0">
                  <a:schemeClr val="dk1">
                    <a:alpha val="40000"/>
                  </a:schemeClr>
                </a:outerShdw>
              </a:effectLst>
            </a:endParaRPr>
          </a:p>
          <a:p>
            <a:pPr marL="0" indent="0">
              <a:lnSpc>
                <a:spcPct val="110000"/>
              </a:lnSpc>
              <a:buNone/>
            </a:pPr>
            <a:r>
              <a:rPr lang="zh-CN" altLang="en-US" sz="2400" b="1">
                <a:solidFill>
                  <a:schemeClr val="tx1"/>
                </a:solidFill>
                <a:effectLst>
                  <a:outerShdw blurRad="38100" dist="19050" dir="2700000" algn="tl" rotWithShape="0">
                    <a:schemeClr val="dk1">
                      <a:alpha val="40000"/>
                    </a:schemeClr>
                  </a:outerShdw>
                </a:effectLst>
              </a:rPr>
              <a:t>（2）</a:t>
            </a:r>
            <a:r>
              <a:rPr lang="zh-CN" altLang="en-US" sz="2200" b="1">
                <a:solidFill>
                  <a:schemeClr val="tx1"/>
                </a:solidFill>
                <a:effectLst>
                  <a:outerShdw blurRad="38100" dist="19050" dir="2700000" algn="tl" rotWithShape="0">
                    <a:schemeClr val="dk1">
                      <a:alpha val="40000"/>
                    </a:schemeClr>
                  </a:outerShdw>
                </a:effectLst>
              </a:rPr>
              <a:t>歌词部分，在歌颂黄河之前，对黄河作了描绘，这些句子表现了黄河的什么特点？</a:t>
            </a:r>
          </a:p>
          <a:p>
            <a:pPr marL="0" indent="0">
              <a:lnSpc>
                <a:spcPct val="110000"/>
              </a:lnSpc>
              <a:buNone/>
            </a:pPr>
            <a:r>
              <a:rPr lang="zh-CN" altLang="en-US" sz="2400" b="1">
                <a:solidFill>
                  <a:schemeClr val="tx1"/>
                </a:solidFill>
                <a:effectLst>
                  <a:outerShdw blurRad="38100" dist="19050" dir="2700000" algn="tl" rotWithShape="0">
                    <a:schemeClr val="dk1">
                      <a:alpha val="40000"/>
                    </a:schemeClr>
                  </a:outerShdw>
                </a:effectLst>
              </a:rPr>
              <a:t>  </a:t>
            </a:r>
          </a:p>
          <a:p>
            <a:pPr marL="0" indent="0">
              <a:lnSpc>
                <a:spcPct val="110000"/>
              </a:lnSpc>
              <a:buNone/>
            </a:pPr>
            <a:endParaRPr lang="zh-CN" altLang="en-US" sz="2400" b="1">
              <a:solidFill>
                <a:schemeClr val="tx1"/>
              </a:solidFill>
              <a:effectLst>
                <a:outerShdw blurRad="38100" dist="19050" dir="2700000" algn="tl" rotWithShape="0">
                  <a:schemeClr val="dk1">
                    <a:alpha val="40000"/>
                  </a:schemeClr>
                </a:outerShdw>
              </a:effectLst>
            </a:endParaRPr>
          </a:p>
          <a:p>
            <a:pPr marL="0" indent="0">
              <a:lnSpc>
                <a:spcPct val="110000"/>
              </a:lnSpc>
              <a:buNone/>
            </a:pPr>
            <a:r>
              <a:rPr lang="zh-CN" altLang="en-US" sz="2400" b="1">
                <a:solidFill>
                  <a:schemeClr val="tx1"/>
                </a:solidFill>
                <a:effectLst>
                  <a:outerShdw blurRad="38100" dist="19050" dir="2700000" algn="tl" rotWithShape="0">
                    <a:schemeClr val="dk1">
                      <a:alpha val="40000"/>
                    </a:schemeClr>
                  </a:outerShdw>
                </a:effectLst>
              </a:rPr>
              <a:t>（</a:t>
            </a:r>
            <a:r>
              <a:rPr lang="en-US" altLang="zh-CN" sz="2400" b="1">
                <a:solidFill>
                  <a:schemeClr val="tx1"/>
                </a:solidFill>
                <a:effectLst>
                  <a:outerShdw blurRad="38100" dist="19050" dir="2700000" algn="tl" rotWithShape="0">
                    <a:schemeClr val="dk1">
                      <a:alpha val="40000"/>
                    </a:schemeClr>
                  </a:outerShdw>
                </a:effectLst>
              </a:rPr>
              <a:t>3</a:t>
            </a:r>
            <a:r>
              <a:rPr sz="2400" b="1">
                <a:solidFill>
                  <a:schemeClr val="tx1"/>
                </a:solidFill>
                <a:effectLst>
                  <a:outerShdw blurRad="38100" dist="19050" dir="2700000" algn="tl" rotWithShape="0">
                    <a:schemeClr val="dk1">
                      <a:alpha val="40000"/>
                    </a:schemeClr>
                  </a:outerShdw>
                </a:effectLst>
              </a:rPr>
              <a:t>）</a:t>
            </a:r>
            <a:r>
              <a:rPr sz="2200" b="1">
                <a:solidFill>
                  <a:schemeClr val="tx1"/>
                </a:solidFill>
                <a:effectLst>
                  <a:outerShdw blurRad="38100" dist="19050" dir="2700000" algn="tl" rotWithShape="0">
                    <a:schemeClr val="dk1">
                      <a:alpha val="40000"/>
                    </a:schemeClr>
                  </a:outerShdw>
                </a:effectLst>
              </a:rPr>
              <a:t>诗人从哪些方面赞美黄河的英雄气魄？</a:t>
            </a:r>
          </a:p>
          <a:p>
            <a:pPr marL="0" indent="0">
              <a:lnSpc>
                <a:spcPct val="110000"/>
              </a:lnSpc>
              <a:buNone/>
            </a:pPr>
            <a:r>
              <a:rPr sz="2200" b="1">
                <a:solidFill>
                  <a:schemeClr val="tx1"/>
                </a:solidFill>
                <a:effectLst>
                  <a:outerShdw blurRad="38100" dist="19050" dir="2700000" algn="tl" rotWithShape="0">
                    <a:schemeClr val="dk1">
                      <a:alpha val="40000"/>
                    </a:schemeClr>
                  </a:outerShdw>
                </a:effectLst>
              </a:rPr>
              <a:t>        反复出现的“啊！黄河！”在诗中起什么作用？</a:t>
            </a:r>
          </a:p>
          <a:p>
            <a:pPr marL="0" indent="0">
              <a:lnSpc>
                <a:spcPct val="110000"/>
              </a:lnSpc>
              <a:buNone/>
            </a:pPr>
            <a:r>
              <a:rPr lang="zh-CN" altLang="en-US" sz="2400" b="1">
                <a:solidFill>
                  <a:schemeClr val="tx1"/>
                </a:solidFill>
                <a:effectLst>
                  <a:outerShdw blurRad="38100" dist="19050" dir="2700000" algn="tl" rotWithShape="0">
                    <a:schemeClr val="dk1">
                      <a:alpha val="40000"/>
                    </a:schemeClr>
                  </a:outerShdw>
                </a:effectLst>
              </a:rPr>
              <a:t> </a:t>
            </a:r>
          </a:p>
        </p:txBody>
      </p:sp>
      <p:sp>
        <p:nvSpPr>
          <p:cNvPr id="4" name="文本框 3"/>
          <p:cNvSpPr txBox="1"/>
          <p:nvPr/>
        </p:nvSpPr>
        <p:spPr>
          <a:xfrm>
            <a:off x="1082040" y="1081405"/>
            <a:ext cx="9617075" cy="572464"/>
          </a:xfrm>
          <a:prstGeom prst="rect">
            <a:avLst/>
          </a:prstGeom>
          <a:noFill/>
        </p:spPr>
        <p:txBody>
          <a:bodyPr wrap="square" rtlCol="0">
            <a:spAutoFit/>
            <a:scene3d>
              <a:camera prst="orthographicFront"/>
              <a:lightRig rig="threePt" dir="t"/>
            </a:scene3d>
          </a:bodyPr>
          <a:lstStyle/>
          <a:p>
            <a:pPr algn="l">
              <a:lnSpc>
                <a:spcPct val="130000"/>
              </a:lnSpc>
              <a:spcBef>
                <a:spcPct val="0"/>
              </a:spcBef>
              <a:spcAft>
                <a:spcPts val="1000"/>
              </a:spcAft>
              <a:buFont typeface="Arial" panose="020B0604020202020204" pitchFamily="34" charset="0"/>
            </a:pPr>
            <a:r>
              <a:rPr lang="zh-CN" altLang="en-US" sz="2400" b="1" spc="150" smtClean="0">
                <a:effectLst>
                  <a:outerShdw blurRad="38100" dist="25400" dir="5400000" algn="ctr" rotWithShape="0">
                    <a:srgbClr val="6E747A">
                      <a:alpha val="43000"/>
                    </a:srgbClr>
                  </a:outerShdw>
                </a:effectLst>
                <a:uFillTx/>
                <a:sym typeface="+mn-ea"/>
              </a:rPr>
              <a:t>  朗诵</a:t>
            </a:r>
            <a:r>
              <a:rPr lang="zh-CN" altLang="en-US" sz="2400" b="1" spc="150">
                <a:effectLst>
                  <a:outerShdw blurRad="38100" dist="25400" dir="5400000" algn="ctr" rotWithShape="0">
                    <a:srgbClr val="6E747A">
                      <a:alpha val="43000"/>
                    </a:srgbClr>
                  </a:outerShdw>
                </a:effectLst>
                <a:uFillTx/>
                <a:sym typeface="+mn-ea"/>
              </a:rPr>
              <a:t>词概括了黄河的性格，引出下面的唱词。</a:t>
            </a:r>
          </a:p>
        </p:txBody>
      </p:sp>
      <p:sp>
        <p:nvSpPr>
          <p:cNvPr id="5" name="文本框 4"/>
          <p:cNvSpPr txBox="1"/>
          <p:nvPr/>
        </p:nvSpPr>
        <p:spPr>
          <a:xfrm>
            <a:off x="518795" y="2217420"/>
            <a:ext cx="11309350" cy="1005147"/>
          </a:xfrm>
          <a:prstGeom prst="rect">
            <a:avLst/>
          </a:prstGeom>
          <a:noFill/>
        </p:spPr>
        <p:txBody>
          <a:bodyPr wrap="square" rtlCol="0">
            <a:spAutoFit/>
            <a:scene3d>
              <a:camera prst="orthographicFront"/>
              <a:lightRig rig="threePt" dir="t"/>
            </a:scene3d>
          </a:bodyPr>
          <a:lstStyle/>
          <a:p>
            <a:pPr algn="l">
              <a:lnSpc>
                <a:spcPct val="130000"/>
              </a:lnSpc>
              <a:spcBef>
                <a:spcPct val="0"/>
              </a:spcBef>
              <a:spcAft>
                <a:spcPts val="1000"/>
              </a:spcAft>
              <a:buFont typeface="Arial" panose="020B0604020202020204" pitchFamily="34" charset="0"/>
            </a:pPr>
            <a:r>
              <a:rPr lang="zh-CN" altLang="en-US" sz="2400" b="1" spc="150">
                <a:effectLst>
                  <a:outerShdw blurRad="38100" dist="25400" dir="5400000" algn="ctr" rotWithShape="0">
                    <a:srgbClr val="6E747A">
                      <a:alpha val="43000"/>
                    </a:srgbClr>
                  </a:outerShdw>
                </a:effectLst>
                <a:uFillTx/>
                <a:sym typeface="+mn-ea"/>
              </a:rPr>
              <a:t> </a:t>
            </a:r>
            <a:r>
              <a:rPr lang="zh-CN" altLang="en-US" sz="2400" b="1" spc="150" smtClean="0">
                <a:effectLst>
                  <a:outerShdw blurRad="38100" dist="25400" dir="5400000" algn="ctr" rotWithShape="0">
                    <a:srgbClr val="6E747A">
                      <a:alpha val="43000"/>
                    </a:srgbClr>
                  </a:outerShdw>
                </a:effectLst>
                <a:sym typeface="+mn-ea"/>
              </a:rPr>
              <a:t>     </a:t>
            </a:r>
            <a:r>
              <a:rPr lang="zh-CN" altLang="en-US" sz="2400" b="1" spc="150" smtClean="0">
                <a:effectLst>
                  <a:outerShdw blurRad="38100" dist="25400" dir="5400000" algn="ctr" rotWithShape="0">
                    <a:srgbClr val="6E747A">
                      <a:alpha val="43000"/>
                    </a:srgbClr>
                  </a:outerShdw>
                </a:effectLst>
                <a:uFillTx/>
                <a:sym typeface="+mn-ea"/>
              </a:rPr>
              <a:t>描绘</a:t>
            </a:r>
            <a:r>
              <a:rPr lang="zh-CN" altLang="en-US" sz="2400" b="1" spc="150">
                <a:effectLst>
                  <a:outerShdw blurRad="38100" dist="25400" dir="5400000" algn="ctr" rotWithShape="0">
                    <a:srgbClr val="6E747A">
                      <a:alpha val="43000"/>
                    </a:srgbClr>
                  </a:outerShdw>
                </a:effectLst>
                <a:uFillTx/>
                <a:sym typeface="+mn-ea"/>
              </a:rPr>
              <a:t>黄河的句子是“望黄河滚滚”所统领的四句。表现了黄河一往无前、无坚不摧的特点。</a:t>
            </a:r>
          </a:p>
        </p:txBody>
      </p:sp>
      <p:sp>
        <p:nvSpPr>
          <p:cNvPr id="6" name="文本框 5"/>
          <p:cNvSpPr txBox="1"/>
          <p:nvPr/>
        </p:nvSpPr>
        <p:spPr>
          <a:xfrm>
            <a:off x="285115" y="4240530"/>
            <a:ext cx="11543030" cy="2617470"/>
          </a:xfrm>
          <a:prstGeom prst="rect">
            <a:avLst/>
          </a:prstGeom>
          <a:noFill/>
        </p:spPr>
        <p:txBody>
          <a:bodyPr wrap="square" rtlCol="0">
            <a:spAutoFit/>
            <a:scene3d>
              <a:camera prst="orthographicFront"/>
              <a:lightRig rig="threePt" dir="t"/>
            </a:scene3d>
          </a:bodyPr>
          <a:lstStyle/>
          <a:p>
            <a:pPr algn="l">
              <a:lnSpc>
                <a:spcPct val="130000"/>
              </a:lnSpc>
              <a:spcBef>
                <a:spcPct val="0"/>
              </a:spcBef>
              <a:spcAft>
                <a:spcPts val="1000"/>
              </a:spcAft>
              <a:buFont typeface="Arial" panose="020B0604020202020204" pitchFamily="34" charset="0"/>
            </a:pPr>
            <a:r>
              <a:rPr lang="zh-CN" altLang="en-US" sz="2400" b="1" spc="150" smtClean="0">
                <a:effectLst>
                  <a:outerShdw blurRad="38100" dist="25400" dir="5400000" algn="ctr" rotWithShape="0">
                    <a:srgbClr val="6E747A">
                      <a:alpha val="43000"/>
                    </a:srgbClr>
                  </a:outerShdw>
                </a:effectLst>
                <a:sym typeface="+mn-ea"/>
              </a:rPr>
              <a:t>   </a:t>
            </a:r>
            <a:r>
              <a:rPr lang="zh-CN" altLang="en-US" sz="2400" b="1" spc="150" smtClean="0">
                <a:effectLst>
                  <a:outerShdw blurRad="38100" dist="25400" dir="5400000" algn="ctr" rotWithShape="0">
                    <a:srgbClr val="6E747A">
                      <a:alpha val="43000"/>
                    </a:srgbClr>
                  </a:outerShdw>
                </a:effectLst>
                <a:uFillTx/>
                <a:sym typeface="+mn-ea"/>
              </a:rPr>
              <a:t> </a:t>
            </a:r>
            <a:r>
              <a:rPr lang="zh-CN" altLang="en-US" sz="2400" b="1" spc="150">
                <a:effectLst>
                  <a:outerShdw blurRad="38100" dist="25400" dir="5400000" algn="ctr" rotWithShape="0">
                    <a:srgbClr val="6E747A">
                      <a:alpha val="43000"/>
                    </a:srgbClr>
                  </a:outerShdw>
                </a:effectLst>
                <a:uFillTx/>
                <a:sym typeface="+mn-ea"/>
              </a:rPr>
              <a:t>“啊！黄河！”一句在诗中出现了三次，营造了回环往复的韵律美，并且把歌词主体部分从“啊！黄河！/ 你是中华民族的摇篮”到“将要在你的哺育下 / 发扬滋长”分为三个层次。</a:t>
            </a:r>
          </a:p>
          <a:p>
            <a:pPr algn="l">
              <a:lnSpc>
                <a:spcPct val="130000"/>
              </a:lnSpc>
              <a:spcBef>
                <a:spcPct val="0"/>
              </a:spcBef>
              <a:spcAft>
                <a:spcPts val="1000"/>
              </a:spcAft>
              <a:buFont typeface="Arial" panose="020B0604020202020204" pitchFamily="34" charset="0"/>
            </a:pPr>
            <a:r>
              <a:rPr lang="zh-CN" altLang="en-US" sz="2400" b="1" spc="150">
                <a:effectLst>
                  <a:outerShdw blurRad="38100" dist="25400" dir="5400000" algn="ctr" rotWithShape="0">
                    <a:srgbClr val="6E747A">
                      <a:alpha val="43000"/>
                    </a:srgbClr>
                  </a:outerShdw>
                </a:effectLst>
                <a:uFillTx/>
                <a:sym typeface="+mn-ea"/>
              </a:rPr>
              <a:t>从三个方面赞颂了黄河的英雄气魄，即</a:t>
            </a:r>
            <a:r>
              <a:rPr lang="zh-CN" altLang="en-US" sz="2400" b="1" spc="150">
                <a:solidFill>
                  <a:srgbClr val="FF0000"/>
                </a:solidFill>
                <a:effectLst>
                  <a:outerShdw blurRad="38100" dist="25400" dir="5400000" algn="ctr" rotWithShape="0">
                    <a:srgbClr val="6E747A">
                      <a:alpha val="43000"/>
                    </a:srgbClr>
                  </a:outerShdw>
                </a:effectLst>
                <a:uFillTx/>
                <a:sym typeface="+mn-ea"/>
              </a:rPr>
              <a:t>黄河哺育了中华民族，黄河保卫了中华民族，黄河还将激励着中华民族勇往直前</a:t>
            </a:r>
            <a:r>
              <a:rPr lang="zh-CN" altLang="en-US" sz="2400" b="1" spc="150">
                <a:effectLst>
                  <a:outerShdw blurRad="38100" dist="25400" dir="5400000" algn="ctr" rotWithShape="0">
                    <a:srgbClr val="6E747A">
                      <a:alpha val="43000"/>
                    </a:srgbClr>
                  </a:outerShdw>
                </a:effectLst>
                <a:uFillTx/>
                <a:sym typeface="+mn-ea"/>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000"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1+#ppt_w/2"/>
                                          </p:val>
                                        </p:tav>
                                        <p:tav tm="100000">
                                          <p:val>
                                            <p:strVal val="#ppt_x"/>
                                          </p:val>
                                        </p:tav>
                                      </p:tavLst>
                                    </p:anim>
                                    <p:anim calcmode="lin" valueType="num">
                                      <p:cBhvr additive="base">
                                        <p:cTn id="14"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grpId="0" nodeType="clickEffect">
                                  <p:stCondLst>
                                    <p:cond delay="0"/>
                                  </p:stCondLst>
                                  <p:childTnLst>
                                    <p:set>
                                      <p:cBhvr>
                                        <p:cTn id="18" dur="1000" fill="hold">
                                          <p:stCondLst>
                                            <p:cond delay="0"/>
                                          </p:stCondLst>
                                        </p:cTn>
                                        <p:tgtEl>
                                          <p:spTgt spid="6"/>
                                        </p:tgtEl>
                                        <p:attrNameLst>
                                          <p:attrName>style.visibility</p:attrName>
                                        </p:attrNameLst>
                                      </p:cBhvr>
                                      <p:to>
                                        <p:strVal val="visible"/>
                                      </p:to>
                                    </p:set>
                                    <p:animEffect transition="in" filter="box(in)">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882" y="534000"/>
            <a:ext cx="10852237" cy="5041355"/>
          </a:xfrm>
        </p:spPr>
        <p:txBody>
          <a:bodyPr/>
          <a:lstStyle/>
          <a:p>
            <a:pPr marL="0" algn="l">
              <a:buClrTx/>
              <a:buSzTx/>
              <a:buNone/>
            </a:pPr>
            <a:r>
              <a:rPr lang="zh-CN" altLang="en-US" sz="2400" b="1">
                <a:solidFill>
                  <a:schemeClr val="tx1"/>
                </a:solidFill>
                <a:effectLst>
                  <a:outerShdw blurRad="38100" dist="19050" dir="2700000" algn="tl" rotWithShape="0">
                    <a:schemeClr val="dk1">
                      <a:alpha val="40000"/>
                    </a:schemeClr>
                  </a:outerShdw>
                </a:effectLst>
              </a:rPr>
              <a:t>（</a:t>
            </a:r>
            <a:r>
              <a:rPr lang="en-US" altLang="zh-CN" sz="2400" b="1">
                <a:solidFill>
                  <a:schemeClr val="tx1"/>
                </a:solidFill>
                <a:effectLst>
                  <a:outerShdw blurRad="38100" dist="19050" dir="2700000" algn="tl" rotWithShape="0">
                    <a:schemeClr val="dk1">
                      <a:alpha val="40000"/>
                    </a:schemeClr>
                  </a:outerShdw>
                </a:effectLst>
              </a:rPr>
              <a:t>4</a:t>
            </a:r>
            <a:r>
              <a:rPr lang="zh-CN" altLang="en-US" sz="2400" b="1">
                <a:solidFill>
                  <a:schemeClr val="tx1"/>
                </a:solidFill>
                <a:effectLst>
                  <a:outerShdw blurRad="38100" dist="19050" dir="2700000" algn="tl" rotWithShape="0">
                    <a:schemeClr val="dk1">
                      <a:alpha val="40000"/>
                    </a:schemeClr>
                  </a:outerShdw>
                </a:effectLst>
              </a:rPr>
              <a:t>）“如何理解黄河是“中华民族的摇篮”，是“民族的屏障”？</a:t>
            </a:r>
          </a:p>
          <a:p>
            <a:pPr marL="0" algn="l">
              <a:buClrTx/>
              <a:buSzTx/>
              <a:buNone/>
            </a:pPr>
            <a:endParaRPr lang="zh-CN" altLang="en-US" sz="2400" b="1">
              <a:solidFill>
                <a:schemeClr val="tx1"/>
              </a:solidFill>
              <a:effectLst>
                <a:outerShdw blurRad="38100" dist="19050" dir="2700000" algn="tl" rotWithShape="0">
                  <a:schemeClr val="dk1">
                    <a:alpha val="40000"/>
                  </a:schemeClr>
                </a:outerShdw>
              </a:effectLst>
            </a:endParaRPr>
          </a:p>
          <a:p>
            <a:pPr marL="0" algn="l">
              <a:buClrTx/>
              <a:buSzTx/>
              <a:buNone/>
            </a:pPr>
            <a:r>
              <a:rPr lang="zh-CN" altLang="en-US" sz="2400" b="1">
                <a:solidFill>
                  <a:schemeClr val="tx1"/>
                </a:solidFill>
                <a:effectLst>
                  <a:outerShdw blurRad="38100" dist="19050" dir="2700000" algn="tl" rotWithShape="0">
                    <a:schemeClr val="dk1">
                      <a:alpha val="40000"/>
                    </a:schemeClr>
                  </a:outerShdw>
                </a:effectLst>
              </a:rPr>
              <a:t>    </a:t>
            </a:r>
          </a:p>
          <a:p>
            <a:pPr marL="0" algn="l">
              <a:buClrTx/>
              <a:buSzTx/>
              <a:buNone/>
            </a:pPr>
            <a:endParaRPr lang="zh-CN" altLang="en-US" sz="2400" b="1">
              <a:solidFill>
                <a:schemeClr val="tx1"/>
              </a:solidFill>
              <a:effectLst>
                <a:outerShdw blurRad="38100" dist="19050" dir="2700000" algn="tl" rotWithShape="0">
                  <a:schemeClr val="dk1">
                    <a:alpha val="40000"/>
                  </a:schemeClr>
                </a:outerShdw>
              </a:effectLst>
              <a:sym typeface="+mn-ea"/>
            </a:endParaRPr>
          </a:p>
          <a:p>
            <a:pPr marL="0" algn="l">
              <a:buClrTx/>
              <a:buSzTx/>
              <a:buNone/>
            </a:pPr>
            <a:endParaRPr lang="zh-CN" altLang="en-US" sz="2400" b="1">
              <a:solidFill>
                <a:schemeClr val="tx1"/>
              </a:solidFill>
              <a:effectLst>
                <a:outerShdw blurRad="38100" dist="19050" dir="2700000" algn="tl" rotWithShape="0">
                  <a:schemeClr val="dk1">
                    <a:alpha val="40000"/>
                  </a:schemeClr>
                </a:outerShdw>
              </a:effectLst>
              <a:sym typeface="+mn-ea"/>
            </a:endParaRPr>
          </a:p>
          <a:p>
            <a:pPr marL="0" algn="l">
              <a:buClrTx/>
              <a:buSzTx/>
              <a:buNone/>
            </a:pPr>
            <a:r>
              <a:rPr sz="2400" b="1">
                <a:solidFill>
                  <a:schemeClr val="tx1"/>
                </a:solidFill>
                <a:effectLst>
                  <a:outerShdw blurRad="38100" dist="19050" dir="2700000" algn="tl" rotWithShape="0">
                    <a:schemeClr val="dk1">
                      <a:alpha val="40000"/>
                    </a:schemeClr>
                  </a:outerShdw>
                </a:effectLst>
                <a:sym typeface="+mn-ea"/>
              </a:rPr>
              <a:t>（</a:t>
            </a:r>
            <a:r>
              <a:rPr lang="en-US" altLang="zh-CN" sz="2400" b="1">
                <a:solidFill>
                  <a:schemeClr val="tx1"/>
                </a:solidFill>
                <a:effectLst>
                  <a:outerShdw blurRad="38100" dist="19050" dir="2700000" algn="tl" rotWithShape="0">
                    <a:schemeClr val="dk1">
                      <a:alpha val="40000"/>
                    </a:schemeClr>
                  </a:outerShdw>
                </a:effectLst>
                <a:sym typeface="+mn-ea"/>
              </a:rPr>
              <a:t>5</a:t>
            </a:r>
            <a:r>
              <a:rPr sz="2400" b="1">
                <a:solidFill>
                  <a:schemeClr val="tx1"/>
                </a:solidFill>
                <a:effectLst>
                  <a:outerShdw blurRad="38100" dist="19050" dir="2700000" algn="tl" rotWithShape="0">
                    <a:schemeClr val="dk1">
                      <a:alpha val="40000"/>
                    </a:schemeClr>
                  </a:outerShdw>
                </a:effectLst>
                <a:sym typeface="+mn-ea"/>
              </a:rPr>
              <a:t>）如何把握《黄河颂》语言上的特点？   </a:t>
            </a:r>
            <a:endParaRPr lang="zh-CN" altLang="en-US"/>
          </a:p>
        </p:txBody>
      </p:sp>
      <p:sp>
        <p:nvSpPr>
          <p:cNvPr id="5" name="文本框 4"/>
          <p:cNvSpPr txBox="1"/>
          <p:nvPr/>
        </p:nvSpPr>
        <p:spPr>
          <a:xfrm>
            <a:off x="542925" y="1123315"/>
            <a:ext cx="11219815" cy="2489200"/>
          </a:xfrm>
          <a:prstGeom prst="rect">
            <a:avLst/>
          </a:prstGeom>
          <a:noFill/>
        </p:spPr>
        <p:txBody>
          <a:bodyPr wrap="square" rtlCol="0">
            <a:spAutoFit/>
            <a:scene3d>
              <a:camera prst="orthographicFront"/>
              <a:lightRig rig="threePt" dir="t"/>
            </a:scene3d>
          </a:bodyPr>
          <a:lstStyle/>
          <a:p>
            <a:pPr algn="just">
              <a:lnSpc>
                <a:spcPct val="130000"/>
              </a:lnSpc>
              <a:spcBef>
                <a:spcPct val="0"/>
              </a:spcBef>
              <a:spcAft>
                <a:spcPts val="1000"/>
              </a:spcAft>
              <a:buFont typeface="Arial" panose="020B0604020202020204" pitchFamily="34" charset="0"/>
            </a:pPr>
            <a:r>
              <a:rPr lang="zh-CN" altLang="en-US" sz="2400" b="1" spc="150">
                <a:effectLst>
                  <a:outerShdw blurRad="38100" dist="25400" dir="5400000" algn="ctr" rotWithShape="0">
                    <a:srgbClr val="6E747A">
                      <a:alpha val="43000"/>
                    </a:srgbClr>
                  </a:outerShdw>
                </a:effectLst>
                <a:uFillTx/>
                <a:sym typeface="+mn-ea"/>
              </a:rPr>
              <a:t> </a:t>
            </a:r>
            <a:r>
              <a:rPr lang="zh-CN" altLang="en-US" sz="2400" b="1" spc="150" smtClean="0">
                <a:effectLst>
                  <a:outerShdw blurRad="38100" dist="25400" dir="5400000" algn="ctr" rotWithShape="0">
                    <a:srgbClr val="6E747A">
                      <a:alpha val="43000"/>
                    </a:srgbClr>
                  </a:outerShdw>
                </a:effectLst>
                <a:sym typeface="+mn-ea"/>
              </a:rPr>
              <a:t>    </a:t>
            </a:r>
            <a:r>
              <a:rPr lang="zh-CN" altLang="en-US" sz="2400" b="1" spc="150" smtClean="0">
                <a:effectLst>
                  <a:outerShdw blurRad="38100" dist="25400" dir="5400000" algn="ctr" rotWithShape="0">
                    <a:srgbClr val="6E747A">
                      <a:alpha val="43000"/>
                    </a:srgbClr>
                  </a:outerShdw>
                </a:effectLst>
                <a:uFillTx/>
                <a:sym typeface="+mn-ea"/>
              </a:rPr>
              <a:t> </a:t>
            </a:r>
            <a:r>
              <a:rPr lang="zh-CN" altLang="en-US" sz="2400" b="1" spc="150">
                <a:effectLst>
                  <a:outerShdw blurRad="38100" dist="25400" dir="5400000" algn="ctr" rotWithShape="0">
                    <a:srgbClr val="6E747A">
                      <a:alpha val="43000"/>
                    </a:srgbClr>
                  </a:outerShdw>
                </a:effectLst>
                <a:uFillTx/>
                <a:sym typeface="+mn-ea"/>
              </a:rPr>
              <a:t>把黄河比喻为“中华民族的摇篮”，形象地说明了黄河是中华民族的发祥地，中华文化在黄河流域产生、发展、壮大，黄河哺育滋养了世代炎黄子孙。       </a:t>
            </a:r>
            <a:r>
              <a:rPr lang="zh-CN" altLang="en-US" sz="2400" b="1" spc="150" smtClean="0">
                <a:effectLst>
                  <a:outerShdw blurRad="38100" dist="25400" dir="5400000" algn="ctr" rotWithShape="0">
                    <a:srgbClr val="6E747A">
                      <a:alpha val="43000"/>
                    </a:srgbClr>
                  </a:outerShdw>
                </a:effectLst>
                <a:uFillTx/>
                <a:sym typeface="+mn-ea"/>
              </a:rPr>
              <a:t>       把</a:t>
            </a:r>
            <a:r>
              <a:rPr lang="zh-CN" altLang="en-US" sz="2400" b="1" spc="150">
                <a:effectLst>
                  <a:outerShdw blurRad="38100" dist="25400" dir="5400000" algn="ctr" rotWithShape="0">
                    <a:srgbClr val="6E747A">
                      <a:alpha val="43000"/>
                    </a:srgbClr>
                  </a:outerShdw>
                </a:effectLst>
                <a:uFillTx/>
                <a:sym typeface="+mn-ea"/>
              </a:rPr>
              <a:t>黄河比喻为“民族的屏障”</a:t>
            </a:r>
            <a:r>
              <a:rPr lang="zh-CN" altLang="en-US" sz="2400" b="1" spc="150" smtClean="0">
                <a:effectLst>
                  <a:outerShdw blurRad="38100" dist="25400" dir="5400000" algn="ctr" rotWithShape="0">
                    <a:srgbClr val="6E747A">
                      <a:alpha val="43000"/>
                    </a:srgbClr>
                  </a:outerShdw>
                </a:effectLst>
                <a:uFillTx/>
                <a:sym typeface="+mn-ea"/>
              </a:rPr>
              <a:t>，表明</a:t>
            </a:r>
            <a:r>
              <a:rPr lang="zh-CN" altLang="en-US" sz="2400" b="1" spc="150">
                <a:effectLst>
                  <a:outerShdw blurRad="38100" dist="25400" dir="5400000" algn="ctr" rotWithShape="0">
                    <a:srgbClr val="6E747A">
                      <a:alpha val="43000"/>
                    </a:srgbClr>
                  </a:outerShdw>
                </a:effectLst>
                <a:uFillTx/>
                <a:sym typeface="+mn-ea"/>
              </a:rPr>
              <a:t>黄河天险作为军事屏障对中华民族起着保卫作用，黄河的伟大坚强精神，足以成为民族精神上的城防，这是中华民族抵御外侮的制胜法宝。</a:t>
            </a:r>
          </a:p>
        </p:txBody>
      </p:sp>
      <p:sp>
        <p:nvSpPr>
          <p:cNvPr id="4" name="文本框 3"/>
          <p:cNvSpPr txBox="1"/>
          <p:nvPr/>
        </p:nvSpPr>
        <p:spPr>
          <a:xfrm>
            <a:off x="669925" y="4183380"/>
            <a:ext cx="11092815" cy="1005147"/>
          </a:xfrm>
          <a:prstGeom prst="rect">
            <a:avLst/>
          </a:prstGeom>
          <a:noFill/>
        </p:spPr>
        <p:txBody>
          <a:bodyPr wrap="square" rtlCol="0">
            <a:spAutoFit/>
            <a:scene3d>
              <a:camera prst="orthographicFront"/>
              <a:lightRig rig="threePt" dir="t"/>
            </a:scene3d>
          </a:bodyPr>
          <a:lstStyle/>
          <a:p>
            <a:pPr algn="just">
              <a:lnSpc>
                <a:spcPct val="130000"/>
              </a:lnSpc>
              <a:spcBef>
                <a:spcPct val="0"/>
              </a:spcBef>
              <a:spcAft>
                <a:spcPts val="1000"/>
              </a:spcAft>
              <a:buFont typeface="Arial" panose="020B0604020202020204" pitchFamily="34" charset="0"/>
            </a:pPr>
            <a:r>
              <a:rPr lang="zh-CN" altLang="en-US" sz="2400" b="1" spc="150" smtClean="0">
                <a:effectLst>
                  <a:outerShdw blurRad="38100" dist="25400" dir="5400000" algn="ctr" rotWithShape="0">
                    <a:srgbClr val="6E747A">
                      <a:alpha val="43000"/>
                    </a:srgbClr>
                  </a:outerShdw>
                </a:effectLst>
                <a:sym typeface="+mn-ea"/>
              </a:rPr>
              <a:t>       诗歌</a:t>
            </a:r>
            <a:r>
              <a:rPr lang="zh-CN" altLang="en-US" sz="2400" b="1" spc="150" smtClean="0">
                <a:effectLst>
                  <a:outerShdw blurRad="38100" dist="25400" dir="5400000" algn="ctr" rotWithShape="0">
                    <a:srgbClr val="6E747A">
                      <a:alpha val="43000"/>
                    </a:srgbClr>
                  </a:outerShdw>
                </a:effectLst>
                <a:uFillTx/>
                <a:sym typeface="+mn-ea"/>
              </a:rPr>
              <a:t>雄浑豪迈，节奏鲜明，音节洪亮</a:t>
            </a:r>
            <a:r>
              <a:rPr lang="zh-CN" altLang="en-US" sz="2400" b="1" spc="150">
                <a:effectLst>
                  <a:outerShdw blurRad="38100" dist="25400" dir="5400000" algn="ctr" rotWithShape="0">
                    <a:srgbClr val="6E747A">
                      <a:alpha val="43000"/>
                    </a:srgbClr>
                  </a:outerShdw>
                </a:effectLst>
                <a:uFillTx/>
                <a:sym typeface="+mn-ea"/>
              </a:rPr>
              <a:t>。以短句</a:t>
            </a:r>
            <a:r>
              <a:rPr lang="zh-CN" altLang="en-US" sz="2400" b="1" spc="150" smtClean="0">
                <a:effectLst>
                  <a:outerShdw blurRad="38100" dist="25400" dir="5400000" algn="ctr" rotWithShape="0">
                    <a:srgbClr val="6E747A">
                      <a:alpha val="43000"/>
                    </a:srgbClr>
                  </a:outerShdw>
                </a:effectLst>
                <a:uFillTx/>
                <a:sym typeface="+mn-ea"/>
              </a:rPr>
              <a:t>为主，兼</a:t>
            </a:r>
            <a:r>
              <a:rPr lang="zh-CN" altLang="en-US" sz="2400" b="1" spc="150">
                <a:effectLst>
                  <a:outerShdw blurRad="38100" dist="25400" dir="5400000" algn="ctr" rotWithShape="0">
                    <a:srgbClr val="6E747A">
                      <a:alpha val="43000"/>
                    </a:srgbClr>
                  </a:outerShdw>
                </a:effectLst>
                <a:uFillTx/>
                <a:sym typeface="+mn-ea"/>
              </a:rPr>
              <a:t>以长句，自由奔放而错落有致。在韵脚上，隔二三句押韵，形成自然的韵律。</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000"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1+#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36770" y="574675"/>
            <a:ext cx="4000500" cy="670560"/>
          </a:xfrm>
        </p:spPr>
        <p:txBody>
          <a:bodyPr/>
          <a:lstStyle/>
          <a:p>
            <a:pPr marL="0" indent="0">
              <a:buNone/>
            </a:pPr>
            <a:r>
              <a:rPr sz="4400" b="1">
                <a:sym typeface="+mn-ea"/>
              </a:rPr>
              <a:t>《老山界》</a:t>
            </a:r>
          </a:p>
          <a:p>
            <a:pPr marL="0" indent="0">
              <a:buNone/>
            </a:pPr>
            <a:endParaRPr sz="4400" b="1">
              <a:solidFill>
                <a:schemeClr val="tx1"/>
              </a:solidFill>
              <a:effectLst>
                <a:outerShdw blurRad="38100" dist="19050" dir="2700000" algn="tl" rotWithShape="0">
                  <a:schemeClr val="dk1">
                    <a:alpha val="40000"/>
                  </a:schemeClr>
                </a:outerShdw>
              </a:effectLst>
              <a:sym typeface="+mn-ea"/>
            </a:endParaRPr>
          </a:p>
        </p:txBody>
      </p:sp>
      <p:sp>
        <p:nvSpPr>
          <p:cNvPr id="4" name="文本框 3"/>
          <p:cNvSpPr txBox="1"/>
          <p:nvPr/>
        </p:nvSpPr>
        <p:spPr>
          <a:xfrm>
            <a:off x="1019175" y="2529840"/>
            <a:ext cx="10493375" cy="2061210"/>
          </a:xfrm>
          <a:prstGeom prst="rect">
            <a:avLst/>
          </a:prstGeom>
          <a:noFill/>
        </p:spPr>
        <p:txBody>
          <a:bodyPr wrap="square" rtlCol="0">
            <a:spAutoFit/>
          </a:bodyPr>
          <a:lstStyle/>
          <a:p>
            <a:r>
              <a:rPr lang="en-US" altLang="zh-CN" sz="2800" b="1"/>
              <a:t>1</a:t>
            </a:r>
            <a:r>
              <a:rPr lang="zh-CN" altLang="en-US" sz="2800" b="1"/>
              <a:t>、文学常识</a:t>
            </a:r>
          </a:p>
          <a:p>
            <a:pPr fontAlgn="auto">
              <a:lnSpc>
                <a:spcPts val="4000"/>
              </a:lnSpc>
            </a:pPr>
            <a:r>
              <a:rPr lang="zh-CN" altLang="en-US" sz="2800" b="1"/>
              <a:t>      作者   陆定一</a:t>
            </a:r>
          </a:p>
          <a:p>
            <a:pPr fontAlgn="auto">
              <a:lnSpc>
                <a:spcPts val="4000"/>
              </a:lnSpc>
            </a:pPr>
            <a:r>
              <a:rPr lang="zh-CN" altLang="en-US" sz="2800" b="1">
                <a:effectLst>
                  <a:outerShdw blurRad="38100" dist="19050" dir="2700000" algn="tl" rotWithShape="0">
                    <a:schemeClr val="dk1">
                      <a:alpha val="40000"/>
                    </a:schemeClr>
                  </a:outerShdw>
                </a:effectLst>
                <a:sym typeface="+mn-ea"/>
              </a:rPr>
              <a:t>      本文具体地记叙了长征途中红军翻越老山界的经过，表现了中国工农红军</a:t>
            </a:r>
            <a:r>
              <a:rPr lang="zh-CN" altLang="en-US" sz="2800" b="1">
                <a:solidFill>
                  <a:srgbClr val="FF0000"/>
                </a:solidFill>
                <a:effectLst>
                  <a:outerShdw blurRad="38100" dist="19050" dir="2700000" algn="tl" rotWithShape="0">
                    <a:schemeClr val="dk1">
                      <a:alpha val="40000"/>
                    </a:schemeClr>
                  </a:outerShdw>
                </a:effectLst>
                <a:sym typeface="+mn-ea"/>
              </a:rPr>
              <a:t>克服困难、英勇顽强的斗志和革命乐观主义</a:t>
            </a:r>
            <a:r>
              <a:rPr lang="zh-CN" altLang="en-US" sz="2800" b="1">
                <a:effectLst>
                  <a:outerShdw blurRad="38100" dist="19050" dir="2700000" algn="tl" rotWithShape="0">
                    <a:schemeClr val="dk1">
                      <a:alpha val="40000"/>
                    </a:schemeClr>
                  </a:outerShdw>
                </a:effectLst>
                <a:sym typeface="+mn-ea"/>
              </a:rPr>
              <a:t>精神。</a:t>
            </a:r>
            <a:endParaRPr lang="zh-CN" altLang="en-US" sz="2800" b="1"/>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TAG_VERSION" val="1.0"/>
  <p:tag name="KSO_WM_TEMPLATE_CATEGORY" val="custom"/>
  <p:tag name="KSO_WM_TEMPLATE_INDEX" val="20187308"/>
  <p:tag name="KSO_WM_TEMPLATE_SUBCATEGORY" val="0"/>
  <p:tag name="KSO_WM_TEMPLATE_THUMBS_INDEX" val="1、2、3、6、8、10、11、12、15"/>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custom20187308_1*a*1"/>
  <p:tag name="KSO_WM_UNIT_INDEX" val="1"/>
  <p:tag name="KSO_WM_UNIT_ISCONTENTSTITLE" val="0"/>
  <p:tag name="KSO_WM_UNIT_LAYERLEVEL" val="1"/>
  <p:tag name="KSO_WM_UNIT_NOCLEAR" val="0"/>
  <p:tag name="KSO_WM_UNIT_PRESET_TEXT" val="空白演示"/>
  <p:tag name="KSO_WM_UNIT_TYPE" val="a"/>
  <p:tag name="KSO_WM_UNIT_VALUE" val="13"/>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9.xml><?xml version="1.0" encoding="utf-8"?>
<p:tagLst xmlns:a="http://schemas.openxmlformats.org/drawingml/2006/main" xmlns:r="http://schemas.openxmlformats.org/officeDocument/2006/relationships" xmlns:p="http://schemas.openxmlformats.org/presentationml/2006/main">
  <p:tag name="KSO_WM_UNIT_TABLE_BEAUTIFY" val="smartTable{6635cb5a-0b7a-4c90-aeb0-01df1dbe0f09}"/>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2、3、6、8、10、11、12、15"/>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1520,&quot;width&quot;:15360}"/>
  <p:tag name="REFSHAPE" val="686955788"/>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1886</Words>
  <Application>Microsoft Office PowerPoint</Application>
  <PresentationFormat>自定义</PresentationFormat>
  <Paragraphs>202</Paragraphs>
  <Slides>21</Slides>
  <Notes>1</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 复习第二单元</vt:lpstr>
      <vt:lpstr>                                    复习目标</vt:lpstr>
      <vt:lpstr>                                经典原声</vt:lpstr>
      <vt:lpstr>PowerPoint 演示文稿</vt:lpstr>
      <vt:lpstr>PowerPoint 演示文稿</vt:lpstr>
      <vt:lpstr>3.重点词语</vt:lpstr>
      <vt:lpstr>4、内容梳理</vt:lpstr>
      <vt:lpstr>PowerPoint 演示文稿</vt:lpstr>
      <vt:lpstr>PowerPoint 演示文稿</vt:lpstr>
      <vt:lpstr>PowerPoint 演示文稿</vt:lpstr>
      <vt:lpstr>3.重点词语</vt:lpstr>
      <vt:lpstr>4、内容梳理</vt:lpstr>
      <vt:lpstr>PowerPoint 演示文稿</vt:lpstr>
      <vt:lpstr>PowerPoint 演示文稿</vt:lpstr>
      <vt:lpstr>PowerPoint 演示文稿</vt:lpstr>
      <vt:lpstr>PowerPoint 演示文稿</vt:lpstr>
      <vt:lpstr>3.重点词语</vt:lpstr>
      <vt:lpstr>4、内容梳理</vt:lpstr>
      <vt:lpstr> 学会抒情</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复习第二单元</dc:title>
  <dc:creator>rbm.xkw.com</dc:creator>
  <cp:lastModifiedBy>hj</cp:lastModifiedBy>
  <cp:revision>2</cp:revision>
  <cp:lastPrinted>2021-02-15T12:48:26Z</cp:lastPrinted>
  <dcterms:created xsi:type="dcterms:W3CDTF">2021-02-15T12:48:26Z</dcterms:created>
  <dcterms:modified xsi:type="dcterms:W3CDTF">2021-03-09T04:49:12Z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