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2" r:id="rId4"/>
    <p:sldId id="273" r:id="rId5"/>
    <p:sldId id="274" r:id="rId6"/>
    <p:sldId id="275"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6" r:id="rId23"/>
    <p:sldId id="277"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72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0D3D229-AD5D-4801-9C88-CF01D7429EA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DC28BE-308F-4D9E-8759-C4AF9A8AA2D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0D3D229-AD5D-4801-9C88-CF01D7429EA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DC28BE-308F-4D9E-8759-C4AF9A8AA2D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0D3D229-AD5D-4801-9C88-CF01D7429EA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DC28BE-308F-4D9E-8759-C4AF9A8AA2D0}"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0D3D229-AD5D-4801-9C88-CF01D7429EA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DC28BE-308F-4D9E-8759-C4AF9A8AA2D0}"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A0D3D229-AD5D-4801-9C88-CF01D7429EA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DC28BE-308F-4D9E-8759-C4AF9A8AA2D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0D3D229-AD5D-4801-9C88-CF01D7429EA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DC28BE-308F-4D9E-8759-C4AF9A8AA2D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0D3D229-AD5D-4801-9C88-CF01D7429EA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DC28BE-308F-4D9E-8759-C4AF9A8AA2D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0D3D229-AD5D-4801-9C88-CF01D7429EA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DC28BE-308F-4D9E-8759-C4AF9A8AA2D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0D3D229-AD5D-4801-9C88-CF01D7429EA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DC28BE-308F-4D9E-8759-C4AF9A8AA2D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0D3D229-AD5D-4801-9C88-CF01D7429EA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DC28BE-308F-4D9E-8759-C4AF9A8AA2D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0D3D229-AD5D-4801-9C88-CF01D7429EA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DC28BE-308F-4D9E-8759-C4AF9A8AA2D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D3D229-AD5D-4801-9C88-CF01D7429EA6}"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DC28BE-308F-4D9E-8759-C4AF9A8AA2D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audio" Target="file:///C:\Users\Administrator\Desktop\&#20013;&#32771;\&#20061;&#24180;&#32423;&#27169;&#25311;&#35797;&#21367;&#20108;\&#35821;&#38899;&#25991;&#20214;13.wav" TargetMode="External"/><Relationship Id="rId8" Type="http://schemas.openxmlformats.org/officeDocument/2006/relationships/image" Target="../media/image4.png"/><Relationship Id="rId7" Type="http://schemas.openxmlformats.org/officeDocument/2006/relationships/audio" Target="../media/audio4.wav"/><Relationship Id="rId6" Type="http://schemas.openxmlformats.org/officeDocument/2006/relationships/image" Target="../media/image3.png"/><Relationship Id="rId5" Type="http://schemas.openxmlformats.org/officeDocument/2006/relationships/audio" Target="../media/audio3.wav"/><Relationship Id="rId4" Type="http://schemas.openxmlformats.org/officeDocument/2006/relationships/image" Target="../media/image2.png"/><Relationship Id="rId3" Type="http://schemas.openxmlformats.org/officeDocument/2006/relationships/audio" Target="../media/audio2.wav"/><Relationship Id="rId21" Type="http://schemas.openxmlformats.org/officeDocument/2006/relationships/slideLayout" Target="../slideLayouts/slideLayout1.xml"/><Relationship Id="rId20" Type="http://schemas.openxmlformats.org/officeDocument/2006/relationships/image" Target="../media/image8.png"/><Relationship Id="rId2" Type="http://schemas.openxmlformats.org/officeDocument/2006/relationships/image" Target="../media/image1.png"/><Relationship Id="rId19" Type="http://schemas.microsoft.com/office/2007/relationships/media" Target="file:///C:\Users\Administrator\Desktop\&#20013;&#32771;\&#20061;&#24180;&#32423;&#27169;&#25311;&#35797;&#21367;&#20108;\&#35821;&#38899;&#25991;&#20214;17.wav" TargetMode="External"/><Relationship Id="rId18" Type="http://schemas.openxmlformats.org/officeDocument/2006/relationships/audio" Target="file:///C:\Users\Administrator\Desktop\&#20013;&#32771;\&#20061;&#24180;&#32423;&#27169;&#25311;&#35797;&#21367;&#20108;\&#35821;&#38899;&#25991;&#20214;17.wav" TargetMode="External"/><Relationship Id="rId17" Type="http://schemas.openxmlformats.org/officeDocument/2006/relationships/image" Target="../media/image7.png"/><Relationship Id="rId16" Type="http://schemas.microsoft.com/office/2007/relationships/media" Target="file:///C:\Users\Administrator\Desktop\&#20013;&#32771;\&#20061;&#24180;&#32423;&#27169;&#25311;&#35797;&#21367;&#20108;\&#35821;&#38899;&#25991;&#20214;16.wav" TargetMode="External"/><Relationship Id="rId15" Type="http://schemas.openxmlformats.org/officeDocument/2006/relationships/audio" Target="file:///C:\Users\Administrator\Desktop\&#20013;&#32771;\&#20061;&#24180;&#32423;&#27169;&#25311;&#35797;&#21367;&#20108;\&#35821;&#38899;&#25991;&#20214;16.wav" TargetMode="External"/><Relationship Id="rId14" Type="http://schemas.openxmlformats.org/officeDocument/2006/relationships/image" Target="../media/image6.png"/><Relationship Id="rId13" Type="http://schemas.microsoft.com/office/2007/relationships/media" Target="file:///C:\Users\Administrator\Desktop\&#20013;&#32771;\&#20061;&#24180;&#32423;&#27169;&#25311;&#35797;&#21367;&#20108;\&#35821;&#38899;&#25991;&#20214;15.wav" TargetMode="External"/><Relationship Id="rId12" Type="http://schemas.openxmlformats.org/officeDocument/2006/relationships/audio" Target="file:///C:\Users\Administrator\Desktop\&#20013;&#32771;\&#20061;&#24180;&#32423;&#27169;&#25311;&#35797;&#21367;&#20108;\&#35821;&#38899;&#25991;&#20214;15.wav" TargetMode="External"/><Relationship Id="rId11" Type="http://schemas.openxmlformats.org/officeDocument/2006/relationships/image" Target="../media/image5.png"/><Relationship Id="rId10" Type="http://schemas.microsoft.com/office/2007/relationships/media" Target="file:///C:\Users\Administrator\Desktop\&#20013;&#32771;\&#20061;&#24180;&#32423;&#27169;&#25311;&#35797;&#21367;&#20108;\&#35821;&#38899;&#25991;&#20214;13.wav" TargetMode="External"/><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9" Type="http://schemas.openxmlformats.org/officeDocument/2006/relationships/image" Target="../media/image18.png"/><Relationship Id="rId8" Type="http://schemas.microsoft.com/office/2007/relationships/media" Target="file:///C:\Users\Administrator\Desktop\&#20013;&#32771;\&#20061;&#24180;&#32423;&#27169;&#25311;&#35797;&#21367;&#20108;\&#35821;&#38899;&#25991;&#20214;24.wav" TargetMode="External"/><Relationship Id="rId7" Type="http://schemas.openxmlformats.org/officeDocument/2006/relationships/audio" Target="file:///C:\Users\Administrator\Desktop\&#20013;&#32771;\&#20061;&#24180;&#32423;&#27169;&#25311;&#35797;&#21367;&#20108;\&#35821;&#38899;&#25991;&#20214;24.wav" TargetMode="External"/><Relationship Id="rId6" Type="http://schemas.openxmlformats.org/officeDocument/2006/relationships/image" Target="../media/image17.png"/><Relationship Id="rId5" Type="http://schemas.microsoft.com/office/2007/relationships/media" Target="file:///C:\Users\Administrator\Desktop\&#20013;&#32771;\&#20061;&#24180;&#32423;&#27169;&#25311;&#35797;&#21367;&#20108;\&#35821;&#38899;&#25991;&#20214;22.wav" TargetMode="External"/><Relationship Id="rId4" Type="http://schemas.openxmlformats.org/officeDocument/2006/relationships/audio" Target="file:///C:\Users\Administrator\Desktop\&#20013;&#32771;\&#20061;&#24180;&#32423;&#27169;&#25311;&#35797;&#21367;&#20108;\&#35821;&#38899;&#25991;&#20214;22.wav" TargetMode="External"/><Relationship Id="rId3" Type="http://schemas.openxmlformats.org/officeDocument/2006/relationships/image" Target="../media/image16.png"/><Relationship Id="rId2" Type="http://schemas.microsoft.com/office/2007/relationships/media" Target="file:///C:\Users\Administrator\Desktop\&#20013;&#32771;\&#20061;&#24180;&#32423;&#27169;&#25311;&#35797;&#21367;&#20108;\&#35821;&#38899;&#25991;&#20214;20.wav" TargetMode="External"/><Relationship Id="rId10" Type="http://schemas.openxmlformats.org/officeDocument/2006/relationships/slideLayout" Target="../slideLayouts/slideLayout7.xml"/><Relationship Id="rId1" Type="http://schemas.openxmlformats.org/officeDocument/2006/relationships/audio" Target="file:///C:\Users\Administrator\Desktop\&#20013;&#32771;\&#20061;&#24180;&#32423;&#27169;&#25311;&#35797;&#21367;&#20108;\&#35821;&#38899;&#25991;&#20214;20.wav" TargetMode="External"/></Relationships>
</file>

<file path=ppt/slides/_rels/slide11.xml.rels><?xml version="1.0" encoding="UTF-8" standalone="yes"?>
<Relationships xmlns="http://schemas.openxmlformats.org/package/2006/relationships"><Relationship Id="rId9" Type="http://schemas.openxmlformats.org/officeDocument/2006/relationships/image" Target="../media/image21.png"/><Relationship Id="rId8" Type="http://schemas.microsoft.com/office/2007/relationships/media" Target="file:///C:\Users\Administrator\Desktop\&#20013;&#32771;\&#20061;&#24180;&#32423;&#27169;&#25311;&#35797;&#21367;&#20108;\&#35821;&#38899;&#25991;&#20214;27.wav" TargetMode="External"/><Relationship Id="rId7" Type="http://schemas.openxmlformats.org/officeDocument/2006/relationships/audio" Target="file:///C:\Users\Administrator\Desktop\&#20013;&#32771;\&#20061;&#24180;&#32423;&#27169;&#25311;&#35797;&#21367;&#20108;\&#35821;&#38899;&#25991;&#20214;27.wav" TargetMode="External"/><Relationship Id="rId6" Type="http://schemas.openxmlformats.org/officeDocument/2006/relationships/image" Target="../media/image20.png"/><Relationship Id="rId5" Type="http://schemas.microsoft.com/office/2007/relationships/media" Target="file:///C:\Users\Administrator\Desktop\&#20013;&#32771;\&#20061;&#24180;&#32423;&#27169;&#25311;&#35797;&#21367;&#20108;\&#35821;&#38899;&#25991;&#20214;26.wav" TargetMode="External"/><Relationship Id="rId4" Type="http://schemas.openxmlformats.org/officeDocument/2006/relationships/audio" Target="file:///C:\Users\Administrator\Desktop\&#20013;&#32771;\&#20061;&#24180;&#32423;&#27169;&#25311;&#35797;&#21367;&#20108;\&#35821;&#38899;&#25991;&#20214;26.wav" TargetMode="External"/><Relationship Id="rId3" Type="http://schemas.openxmlformats.org/officeDocument/2006/relationships/image" Target="../media/image19.png"/><Relationship Id="rId2" Type="http://schemas.microsoft.com/office/2007/relationships/media" Target="file:///C:\Users\Administrator\Desktop\&#20013;&#32771;\&#20061;&#24180;&#32423;&#27169;&#25311;&#35797;&#21367;&#20108;\&#35821;&#38899;&#25991;&#20214;25.wav" TargetMode="External"/><Relationship Id="rId10" Type="http://schemas.openxmlformats.org/officeDocument/2006/relationships/slideLayout" Target="../slideLayouts/slideLayout7.xml"/><Relationship Id="rId1" Type="http://schemas.openxmlformats.org/officeDocument/2006/relationships/audio" Target="file:///C:\Users\Administrator\Desktop\&#20013;&#32771;\&#20061;&#24180;&#32423;&#27169;&#25311;&#35797;&#21367;&#20108;\&#35821;&#38899;&#25991;&#20214;25.wav" TargetMode="Externa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microsoft.com/office/2007/relationships/media" Target="file:///C:\Users\Administrator\Desktop\&#20013;&#32771;\&#20061;&#24180;&#32423;&#27169;&#25311;&#35797;&#21367;&#20108;\&#35821;&#38899;&#25991;&#20214;5.wav" TargetMode="External"/><Relationship Id="rId1" Type="http://schemas.openxmlformats.org/officeDocument/2006/relationships/audio" Target="file:///C:\Users\Administrator\Desktop\&#20013;&#32771;\&#20061;&#24180;&#32423;&#27169;&#25311;&#35797;&#21367;&#20108;\&#35821;&#38899;&#25991;&#20214;5.wav" TargetMode="Externa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2.png"/><Relationship Id="rId2" Type="http://schemas.microsoft.com/office/2007/relationships/media" Target="file:///C:\Users\Administrator\Desktop\&#20013;&#32771;\&#20061;&#24180;&#32423;&#27169;&#25311;&#35797;&#21367;&#20108;\&#35821;&#38899;&#25991;&#20214;7.wav" TargetMode="External"/><Relationship Id="rId1" Type="http://schemas.openxmlformats.org/officeDocument/2006/relationships/audio" Target="file:///C:\Users\Administrator\Desktop\&#20013;&#32771;\&#20061;&#24180;&#32423;&#27169;&#25311;&#35797;&#21367;&#20108;\&#35821;&#38899;&#25991;&#20214;7.wav" TargetMode="Externa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media" Target="file:///C:\Users\Administrator\Desktop\&#20013;&#32771;\&#20061;&#24180;&#32423;&#27169;&#25311;&#35797;&#21367;&#20108;\&#35821;&#38899;&#25991;&#20214;29.wav" TargetMode="External"/><Relationship Id="rId4" Type="http://schemas.openxmlformats.org/officeDocument/2006/relationships/audio" Target="file:///C:\Users\Administrator\Desktop\&#20013;&#32771;\&#20061;&#24180;&#32423;&#27169;&#25311;&#35797;&#21367;&#20108;\&#35821;&#38899;&#25991;&#20214;29.wav" TargetMode="External"/><Relationship Id="rId3" Type="http://schemas.openxmlformats.org/officeDocument/2006/relationships/image" Target="../media/image10.png"/><Relationship Id="rId2" Type="http://schemas.microsoft.com/office/2007/relationships/media" Target="file:///C:\Users\Administrator\Desktop\&#20013;&#32771;\&#20061;&#24180;&#32423;&#27169;&#25311;&#35797;&#21367;&#20108;\&#35821;&#38899;&#25991;&#20214;28.wav" TargetMode="External"/><Relationship Id="rId1" Type="http://schemas.openxmlformats.org/officeDocument/2006/relationships/audio" Target="file:///C:\Users\Administrator\Desktop\&#20013;&#32771;\&#20061;&#24180;&#32423;&#27169;&#25311;&#35797;&#21367;&#20108;\&#35821;&#38899;&#25991;&#20214;28.wav" TargetMode="Externa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microsoft.com/office/2007/relationships/media" Target="file:///C:\Users\Administrator\Desktop\&#20013;&#32771;\&#20061;&#24180;&#32423;&#27169;&#25311;&#35797;&#21367;&#20108;\&#35821;&#38899;&#25991;&#20214;30.wav" TargetMode="External"/><Relationship Id="rId1" Type="http://schemas.openxmlformats.org/officeDocument/2006/relationships/audio" Target="file:///C:\Users\Administrator\Desktop\&#20013;&#32771;\&#20061;&#24180;&#32423;&#27169;&#25311;&#35797;&#21367;&#20108;\&#35821;&#38899;&#25991;&#20214;30.wav" TargetMode="Externa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6.xml"/><Relationship Id="rId6" Type="http://schemas.openxmlformats.org/officeDocument/2006/relationships/image" Target="../media/image24.png"/><Relationship Id="rId5" Type="http://schemas.microsoft.com/office/2007/relationships/media" Target="file:///C:\Users\Administrator\Desktop\&#20013;&#32771;\&#20061;&#24180;&#32423;&#27169;&#25311;&#35797;&#21367;&#20108;\&#35821;&#38899;&#25991;&#20214;14.wav" TargetMode="External"/><Relationship Id="rId4" Type="http://schemas.openxmlformats.org/officeDocument/2006/relationships/audio" Target="file:///C:\Users\Administrator\Desktop\&#20013;&#32771;\&#20061;&#24180;&#32423;&#27169;&#25311;&#35797;&#21367;&#20108;\&#35821;&#38899;&#25991;&#20214;14.wav" TargetMode="External"/><Relationship Id="rId3" Type="http://schemas.openxmlformats.org/officeDocument/2006/relationships/image" Target="../media/image23.png"/><Relationship Id="rId2" Type="http://schemas.microsoft.com/office/2007/relationships/media" Target="file:///C:\Users\Administrator\Desktop\&#20013;&#32771;\&#20061;&#24180;&#32423;&#27169;&#25311;&#35797;&#21367;&#20108;\&#35821;&#38899;&#25991;&#20214;12.wav" TargetMode="External"/><Relationship Id="rId1" Type="http://schemas.openxmlformats.org/officeDocument/2006/relationships/audio" Target="file:///C:\Users\Administrator\Desktop\&#20013;&#32771;\&#20061;&#24180;&#32423;&#27169;&#25311;&#35797;&#21367;&#20108;\&#35821;&#38899;&#25991;&#20214;12.wav" TargetMode="Externa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5.png"/><Relationship Id="rId2" Type="http://schemas.microsoft.com/office/2007/relationships/media" Target="file:///C:\Users\Administrator\Desktop\&#20013;&#32771;\&#20061;&#24180;&#32423;&#27169;&#25311;&#35797;&#21367;&#20108;\&#35821;&#38899;&#25991;&#20214;9.wav" TargetMode="External"/><Relationship Id="rId1" Type="http://schemas.openxmlformats.org/officeDocument/2006/relationships/audio" Target="file:///C:\Users\Administrator\Desktop\&#20013;&#32771;\&#20061;&#24180;&#32423;&#27169;&#25311;&#35797;&#21367;&#20108;\&#35821;&#38899;&#25991;&#20214;9.wav" TargetMode="Externa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png"/><Relationship Id="rId2" Type="http://schemas.microsoft.com/office/2007/relationships/media" Target="file:///C:\Users\Administrator\Desktop\&#20013;&#32771;\&#20061;&#24180;&#32423;&#27169;&#25311;&#35797;&#21367;&#20108;\&#35821;&#38899;&#25991;&#20214;10.wav" TargetMode="External"/><Relationship Id="rId1" Type="http://schemas.openxmlformats.org/officeDocument/2006/relationships/audio" Target="file:///C:\Users\Administrator\Desktop\&#20013;&#32771;\&#20061;&#24180;&#32423;&#27169;&#25311;&#35797;&#21367;&#20108;\&#35821;&#38899;&#25991;&#20214;10.wav"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0.png"/><Relationship Id="rId5" Type="http://schemas.microsoft.com/office/2007/relationships/media" Target="file:///C:\Users\Administrator\Desktop\&#20013;&#32771;\&#20061;&#24180;&#32423;&#27169;&#25311;&#35797;&#21367;&#20108;\&#35821;&#38899;&#25991;&#20214;14.wav" TargetMode="External"/><Relationship Id="rId4" Type="http://schemas.openxmlformats.org/officeDocument/2006/relationships/audio" Target="file:///C:\Users\Administrator\Desktop\&#20013;&#32771;\&#20061;&#24180;&#32423;&#27169;&#25311;&#35797;&#21367;&#20108;\&#35821;&#38899;&#25991;&#20214;14.wav" TargetMode="External"/><Relationship Id="rId3" Type="http://schemas.openxmlformats.org/officeDocument/2006/relationships/image" Target="../media/image9.png"/><Relationship Id="rId2" Type="http://schemas.microsoft.com/office/2007/relationships/media" Target="file:///C:\Users\Administrator\Desktop\&#20013;&#32771;\&#20061;&#24180;&#32423;&#27169;&#25311;&#35797;&#21367;&#20108;\&#35821;&#38899;&#25991;&#20214;18.wav" TargetMode="External"/><Relationship Id="rId1" Type="http://schemas.openxmlformats.org/officeDocument/2006/relationships/audio" Target="file:///C:\Users\Administrator\Desktop\&#20013;&#32771;\&#20061;&#24180;&#32423;&#27169;&#25311;&#35797;&#21367;&#20108;\&#35821;&#38899;&#25991;&#20214;18.wav"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7.png"/><Relationship Id="rId2" Type="http://schemas.microsoft.com/office/2007/relationships/media" Target="file:///C:\Users\Administrator\Desktop\&#22791;&#35838;\&#27754;&#27915;&#28023;\4&#12290;23\&#20061;&#24180;&#32423;&#27169;&#25311;&#35797;&#21367;&#20108;\&#35821;&#38899;&#25991;&#20214;31.wav" TargetMode="External"/><Relationship Id="rId1" Type="http://schemas.openxmlformats.org/officeDocument/2006/relationships/audio" Target="file:///C:\Users\Administrator\Desktop\&#22791;&#35838;\&#27754;&#27915;&#28023;\4&#12290;23\&#20061;&#24180;&#32423;&#27169;&#25311;&#35797;&#21367;&#20108;\&#35821;&#38899;&#25991;&#20214;31.wav" TargetMode="Externa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microsoft.com/office/2007/relationships/media" Target="file:///C:\Users\Administrator\Desktop\&#22791;&#35838;\&#27754;&#27915;&#28023;\4&#12290;23\&#20061;&#24180;&#32423;&#27169;&#25311;&#35797;&#21367;&#20108;\&#35821;&#38899;&#25991;&#20214;33.wav" TargetMode="External"/><Relationship Id="rId4" Type="http://schemas.openxmlformats.org/officeDocument/2006/relationships/audio" Target="file:///C:\Users\Administrator\Desktop\&#22791;&#35838;\&#27754;&#27915;&#28023;\4&#12290;23\&#20061;&#24180;&#32423;&#27169;&#25311;&#35797;&#21367;&#20108;\&#35821;&#38899;&#25991;&#20214;33.wav" TargetMode="External"/><Relationship Id="rId3" Type="http://schemas.openxmlformats.org/officeDocument/2006/relationships/image" Target="../media/image10.png"/><Relationship Id="rId2" Type="http://schemas.microsoft.com/office/2007/relationships/media" Target="file:///C:\Users\Administrator\Desktop\&#22791;&#35838;\&#27754;&#27915;&#28023;\4&#12290;23\&#20061;&#24180;&#32423;&#27169;&#25311;&#35797;&#21367;&#20108;\&#35821;&#38899;&#25991;&#20214;32.wav" TargetMode="External"/><Relationship Id="rId1" Type="http://schemas.openxmlformats.org/officeDocument/2006/relationships/audio" Target="file:///C:\Users\Administrator\Desktop\&#22791;&#35838;\&#27754;&#27915;&#28023;\4&#12290;23\&#20061;&#24180;&#32423;&#27169;&#25311;&#35797;&#21367;&#20108;\&#35821;&#38899;&#25991;&#20214;32.wav" TargetMode="Externa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microsoft.com/office/2007/relationships/media" Target="file:///C:\Users\Administrator\Desktop\&#20013;&#32771;\&#20061;&#24180;&#32423;&#27169;&#25311;&#35797;&#21367;&#20108;\&#35821;&#38899;&#25991;&#20214;11.wav" TargetMode="External"/><Relationship Id="rId1" Type="http://schemas.openxmlformats.org/officeDocument/2006/relationships/audio" Target="file:///C:\Users\Administrator\Desktop\&#20013;&#32771;\&#20061;&#24180;&#32423;&#27169;&#25311;&#35797;&#21367;&#20108;\&#35821;&#38899;&#25991;&#20214;11.wav"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microsoft.com/office/2007/relationships/media" Target="file:///C:\Users\Administrator\Desktop\&#20013;&#32771;\&#20061;&#24180;&#32423;&#27169;&#25311;&#35797;&#21367;&#20108;\&#35821;&#38899;&#25991;&#20214;1.wav" TargetMode="External"/><Relationship Id="rId1" Type="http://schemas.openxmlformats.org/officeDocument/2006/relationships/audio" Target="file:///C:\Users\Administrator\Desktop\&#20013;&#32771;\&#20061;&#24180;&#32423;&#27169;&#25311;&#35797;&#21367;&#20108;\&#35821;&#38899;&#25991;&#20214;1.wav" TargetMode="Externa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microsoft.com/office/2007/relationships/media" Target="file:///C:\Users\Administrator\Desktop\&#20013;&#32771;\&#20061;&#24180;&#32423;&#27169;&#25311;&#35797;&#21367;&#20108;\&#35821;&#38899;&#25991;&#20214;2.wav" TargetMode="External"/><Relationship Id="rId1" Type="http://schemas.openxmlformats.org/officeDocument/2006/relationships/audio" Target="file:///C:\Users\Administrator\Desktop\&#20013;&#32771;\&#20061;&#24180;&#32423;&#27169;&#25311;&#35797;&#21367;&#20108;\&#35821;&#38899;&#25991;&#20214;2.wav" TargetMode="Externa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microsoft.com/office/2007/relationships/media" Target="file:///C:\Users\Administrator\Desktop\&#20013;&#32771;\&#20061;&#24180;&#32423;&#27169;&#25311;&#35797;&#21367;&#20108;\&#35821;&#38899;&#25991;&#20214;3.wav" TargetMode="External"/><Relationship Id="rId1" Type="http://schemas.openxmlformats.org/officeDocument/2006/relationships/audio" Target="file:///C:\Users\Administrator\Desktop\&#20013;&#32771;\&#20061;&#24180;&#32423;&#27169;&#25311;&#35797;&#21367;&#20108;\&#35821;&#38899;&#25991;&#20214;3.wav" TargetMode="Externa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microsoft.com/office/2007/relationships/media" Target="file:///C:\Users\Administrator\Desktop\&#20013;&#32771;\&#20061;&#24180;&#32423;&#27169;&#25311;&#35797;&#21367;&#20108;\&#35821;&#38899;&#25991;&#20214;19.wav" TargetMode="External"/><Relationship Id="rId1" Type="http://schemas.openxmlformats.org/officeDocument/2006/relationships/audio" Target="file:///C:\Users\Administrator\Desktop\&#20013;&#32771;\&#20061;&#24180;&#32423;&#27169;&#25311;&#35797;&#21367;&#20108;\&#35821;&#38899;&#25991;&#20214;19.wa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55576" y="260648"/>
            <a:ext cx="7772400" cy="1008112"/>
          </a:xfrm>
        </p:spPr>
        <p:txBody>
          <a:bodyPr/>
          <a:lstStyle/>
          <a:p>
            <a:r>
              <a:rPr lang="en-US" altLang="zh-CN" dirty="0" smtClean="0"/>
              <a:t>2017</a:t>
            </a:r>
            <a:r>
              <a:rPr lang="zh-CN" altLang="en-US" dirty="0" smtClean="0"/>
              <a:t>年语文中考真题试卷二</a:t>
            </a:r>
            <a:endParaRPr lang="zh-CN" altLang="en-US" dirty="0"/>
          </a:p>
        </p:txBody>
      </p:sp>
      <p:sp>
        <p:nvSpPr>
          <p:cNvPr id="3" name="副标题 2"/>
          <p:cNvSpPr>
            <a:spLocks noGrp="1"/>
          </p:cNvSpPr>
          <p:nvPr>
            <p:ph type="subTitle" idx="1"/>
          </p:nvPr>
        </p:nvSpPr>
        <p:spPr>
          <a:xfrm>
            <a:off x="395536" y="1268760"/>
            <a:ext cx="8424936" cy="5328592"/>
          </a:xfrm>
          <a:ln w="22225">
            <a:solidFill>
              <a:schemeClr val="tx1">
                <a:alpha val="98000"/>
              </a:schemeClr>
            </a:solidFill>
          </a:ln>
        </p:spPr>
        <p:txBody>
          <a:bodyPr>
            <a:normAutofit fontScale="92500"/>
          </a:bodyPr>
          <a:lstStyle/>
          <a:p>
            <a:pPr algn="l"/>
            <a:r>
              <a:rPr lang="zh-CN" altLang="zh-CN" sz="2400" b="1" dirty="0" smtClean="0">
                <a:solidFill>
                  <a:schemeClr val="tx1"/>
                </a:solidFill>
              </a:rPr>
              <a:t>一、语文知识积累与运用（</a:t>
            </a:r>
            <a:r>
              <a:rPr lang="en-US" altLang="zh-CN" sz="2400" b="1" dirty="0" smtClean="0">
                <a:solidFill>
                  <a:schemeClr val="tx1"/>
                </a:solidFill>
              </a:rPr>
              <a:t>27</a:t>
            </a:r>
            <a:r>
              <a:rPr lang="zh-CN" altLang="zh-CN" sz="2400" b="1" dirty="0" smtClean="0">
                <a:solidFill>
                  <a:schemeClr val="tx1"/>
                </a:solidFill>
              </a:rPr>
              <a:t>分）</a:t>
            </a:r>
            <a:endParaRPr lang="zh-CN" altLang="zh-CN" sz="2400" dirty="0" smtClean="0">
              <a:solidFill>
                <a:schemeClr val="tx1"/>
              </a:solidFill>
            </a:endParaRPr>
          </a:p>
          <a:p>
            <a:pPr algn="l"/>
            <a:r>
              <a:rPr lang="en-US" altLang="zh-CN" sz="2400" dirty="0" smtClean="0">
                <a:solidFill>
                  <a:schemeClr val="tx1"/>
                </a:solidFill>
              </a:rPr>
              <a:t>1</a:t>
            </a:r>
            <a:r>
              <a:rPr lang="zh-CN" altLang="zh-CN" sz="2400" dirty="0" smtClean="0">
                <a:solidFill>
                  <a:schemeClr val="tx1"/>
                </a:solidFill>
              </a:rPr>
              <a:t>、阅读下面这段文字，根据拼音写出汉字。（</a:t>
            </a:r>
            <a:r>
              <a:rPr lang="en-US" altLang="zh-CN" sz="2400" dirty="0" smtClean="0">
                <a:solidFill>
                  <a:schemeClr val="tx1"/>
                </a:solidFill>
              </a:rPr>
              <a:t>4</a:t>
            </a:r>
            <a:r>
              <a:rPr lang="zh-CN" altLang="zh-CN" sz="2400" dirty="0" smtClean="0">
                <a:solidFill>
                  <a:schemeClr val="tx1"/>
                </a:solidFill>
              </a:rPr>
              <a:t>分）</a:t>
            </a:r>
            <a:endParaRPr lang="zh-CN" altLang="zh-CN" sz="2400" dirty="0" smtClean="0">
              <a:solidFill>
                <a:schemeClr val="tx1"/>
              </a:solidFill>
            </a:endParaRPr>
          </a:p>
          <a:p>
            <a:pPr algn="l"/>
            <a:r>
              <a:rPr lang="zh-CN" altLang="zh-CN" sz="2400" dirty="0" smtClean="0">
                <a:solidFill>
                  <a:schemeClr val="tx1"/>
                </a:solidFill>
              </a:rPr>
              <a:t>低调的人，一辈子像喝茶，水是沸的，心时静的。一</a:t>
            </a:r>
            <a:r>
              <a:rPr lang="en-US" altLang="zh-CN" sz="2400" dirty="0" smtClean="0">
                <a:solidFill>
                  <a:schemeClr val="tx1"/>
                </a:solidFill>
              </a:rPr>
              <a:t>j</a:t>
            </a:r>
            <a:r>
              <a:rPr lang="zh-CN" altLang="zh-CN" sz="2400" dirty="0" smtClean="0">
                <a:solidFill>
                  <a:schemeClr val="tx1"/>
                </a:solidFill>
              </a:rPr>
              <a:t>ī</a:t>
            </a:r>
            <a:r>
              <a:rPr lang="en-US" altLang="zh-CN" sz="2400" u="sng" dirty="0" smtClean="0">
                <a:solidFill>
                  <a:schemeClr val="tx1"/>
                </a:solidFill>
              </a:rPr>
              <a:t>           </a:t>
            </a:r>
            <a:r>
              <a:rPr lang="zh-CN" altLang="zh-CN" sz="2400" dirty="0" smtClean="0">
                <a:solidFill>
                  <a:schemeClr val="tx1"/>
                </a:solidFill>
              </a:rPr>
              <a:t>，一壶，一人，一幽谷，浅</a:t>
            </a:r>
            <a:r>
              <a:rPr lang="en-US" altLang="zh-CN" sz="2400" dirty="0" smtClean="0">
                <a:solidFill>
                  <a:schemeClr val="tx1"/>
                </a:solidFill>
              </a:rPr>
              <a:t>zhuó</a:t>
            </a:r>
            <a:r>
              <a:rPr lang="en-US" altLang="zh-CN" sz="2400" u="sng" dirty="0" smtClean="0">
                <a:solidFill>
                  <a:schemeClr val="tx1"/>
                </a:solidFill>
              </a:rPr>
              <a:t>         </a:t>
            </a:r>
            <a:r>
              <a:rPr lang="zh-CN" altLang="zh-CN" sz="2400" dirty="0" smtClean="0">
                <a:solidFill>
                  <a:schemeClr val="tx1"/>
                </a:solidFill>
              </a:rPr>
              <a:t>慢品，任尘世浮华，似眼前不绝升腾的水雾，氤氲，</a:t>
            </a:r>
            <a:r>
              <a:rPr lang="en-US" altLang="zh-CN" sz="2400" dirty="0" smtClean="0">
                <a:solidFill>
                  <a:schemeClr val="tx1"/>
                </a:solidFill>
              </a:rPr>
              <a:t>li</a:t>
            </a:r>
            <a:r>
              <a:rPr lang="zh-CN" altLang="zh-CN" sz="2400" dirty="0" smtClean="0">
                <a:solidFill>
                  <a:schemeClr val="tx1"/>
                </a:solidFill>
              </a:rPr>
              <a:t>á</a:t>
            </a:r>
            <a:r>
              <a:rPr lang="en-US" altLang="zh-CN" sz="2400" dirty="0" smtClean="0">
                <a:solidFill>
                  <a:schemeClr val="tx1"/>
                </a:solidFill>
              </a:rPr>
              <a:t>o</a:t>
            </a:r>
            <a:r>
              <a:rPr lang="en-US" altLang="zh-CN" sz="2400" u="sng" dirty="0" smtClean="0">
                <a:solidFill>
                  <a:schemeClr val="tx1"/>
                </a:solidFill>
              </a:rPr>
              <a:t>         </a:t>
            </a:r>
            <a:r>
              <a:rPr lang="zh-CN" altLang="zh-CN" sz="2400" dirty="0" smtClean="0">
                <a:solidFill>
                  <a:schemeClr val="tx1"/>
                </a:solidFill>
              </a:rPr>
              <a:t>绕，飘</a:t>
            </a:r>
            <a:r>
              <a:rPr lang="en-US" altLang="zh-CN" sz="2400" dirty="0" smtClean="0">
                <a:solidFill>
                  <a:schemeClr val="tx1"/>
                </a:solidFill>
              </a:rPr>
              <a:t>s</a:t>
            </a:r>
            <a:r>
              <a:rPr lang="zh-CN" altLang="zh-CN" sz="2400" dirty="0" smtClean="0">
                <a:solidFill>
                  <a:schemeClr val="tx1"/>
                </a:solidFill>
              </a:rPr>
              <a:t>à</a:t>
            </a:r>
            <a:r>
              <a:rPr lang="en-US" altLang="zh-CN" sz="2400" dirty="0" smtClean="0">
                <a:solidFill>
                  <a:schemeClr val="tx1"/>
                </a:solidFill>
              </a:rPr>
              <a:t>n</a:t>
            </a:r>
            <a:r>
              <a:rPr lang="en-US" altLang="zh-CN" sz="2400" u="sng" dirty="0" smtClean="0">
                <a:solidFill>
                  <a:schemeClr val="tx1"/>
                </a:solidFill>
              </a:rPr>
              <a:t>         </a:t>
            </a:r>
            <a:r>
              <a:rPr lang="zh-CN" altLang="zh-CN" sz="2400" dirty="0" smtClean="0">
                <a:solidFill>
                  <a:schemeClr val="tx1"/>
                </a:solidFill>
              </a:rPr>
              <a:t>。茶罢，一敛裾，绝尘而去。只留下，大地上让人欣赏不尽的优雅背影。</a:t>
            </a:r>
            <a:endParaRPr lang="zh-CN" altLang="zh-CN" sz="2400" dirty="0" smtClean="0">
              <a:solidFill>
                <a:schemeClr val="tx1"/>
              </a:solidFill>
            </a:endParaRPr>
          </a:p>
          <a:p>
            <a:pPr algn="l"/>
            <a:r>
              <a:rPr lang="en-US" altLang="zh-CN" sz="2400" dirty="0" smtClean="0">
                <a:solidFill>
                  <a:schemeClr val="tx1"/>
                </a:solidFill>
              </a:rPr>
              <a:t>2</a:t>
            </a:r>
            <a:r>
              <a:rPr lang="zh-CN" altLang="zh-CN" sz="2400" dirty="0" smtClean="0">
                <a:solidFill>
                  <a:schemeClr val="tx1"/>
                </a:solidFill>
              </a:rPr>
              <a:t>、古诗文名句填空。（</a:t>
            </a:r>
            <a:r>
              <a:rPr lang="en-US" altLang="zh-CN" sz="2400" dirty="0" smtClean="0">
                <a:solidFill>
                  <a:schemeClr val="tx1"/>
                </a:solidFill>
              </a:rPr>
              <a:t>10</a:t>
            </a:r>
            <a:r>
              <a:rPr lang="zh-CN" altLang="zh-CN" sz="2400" dirty="0" smtClean="0">
                <a:solidFill>
                  <a:schemeClr val="tx1"/>
                </a:solidFill>
              </a:rPr>
              <a:t>分）</a:t>
            </a:r>
            <a:endParaRPr lang="zh-CN" altLang="zh-CN" sz="2400" dirty="0" smtClean="0">
              <a:solidFill>
                <a:schemeClr val="tx1"/>
              </a:solidFill>
            </a:endParaRPr>
          </a:p>
          <a:p>
            <a:pPr algn="l"/>
            <a:r>
              <a:rPr lang="zh-CN" altLang="zh-CN" sz="2400" dirty="0" smtClean="0">
                <a:solidFill>
                  <a:schemeClr val="tx1"/>
                </a:solidFill>
              </a:rPr>
              <a:t>（</a:t>
            </a:r>
            <a:r>
              <a:rPr lang="en-US" altLang="zh-CN" sz="2400" dirty="0" smtClean="0">
                <a:solidFill>
                  <a:schemeClr val="tx1"/>
                </a:solidFill>
              </a:rPr>
              <a:t>1</a:t>
            </a:r>
            <a:r>
              <a:rPr lang="zh-CN" altLang="zh-CN" sz="2400" dirty="0" smtClean="0">
                <a:solidFill>
                  <a:schemeClr val="tx1"/>
                </a:solidFill>
              </a:rPr>
              <a:t>）万里赴戎机，</a:t>
            </a:r>
            <a:r>
              <a:rPr lang="en-US" altLang="zh-CN" sz="2400" u="sng" dirty="0" smtClean="0">
                <a:solidFill>
                  <a:schemeClr val="tx1"/>
                </a:solidFill>
              </a:rPr>
              <a:t>           </a:t>
            </a:r>
            <a:r>
              <a:rPr lang="zh-CN" altLang="en-US" sz="2400" u="sng" dirty="0" smtClean="0">
                <a:solidFill>
                  <a:schemeClr val="tx1"/>
                </a:solidFill>
              </a:rPr>
              <a:t>        </a:t>
            </a:r>
            <a:r>
              <a:rPr lang="en-US" altLang="zh-CN" sz="2400" u="sng" dirty="0" smtClean="0">
                <a:solidFill>
                  <a:schemeClr val="tx1"/>
                </a:solidFill>
              </a:rPr>
              <a:t>         </a:t>
            </a:r>
            <a:r>
              <a:rPr lang="zh-CN" altLang="zh-CN" sz="2400" dirty="0" smtClean="0">
                <a:solidFill>
                  <a:schemeClr val="tx1"/>
                </a:solidFill>
              </a:rPr>
              <a:t>。（《木兰诗》）</a:t>
            </a:r>
            <a:endParaRPr lang="zh-CN" altLang="zh-CN" sz="2400" dirty="0" smtClean="0">
              <a:solidFill>
                <a:schemeClr val="tx1"/>
              </a:solidFill>
            </a:endParaRPr>
          </a:p>
          <a:p>
            <a:pPr algn="l"/>
            <a:r>
              <a:rPr lang="zh-CN" altLang="zh-CN" sz="2400" dirty="0" smtClean="0">
                <a:solidFill>
                  <a:schemeClr val="tx1"/>
                </a:solidFill>
              </a:rPr>
              <a:t>（</a:t>
            </a:r>
            <a:r>
              <a:rPr lang="en-US" altLang="zh-CN" sz="2400" dirty="0" smtClean="0">
                <a:solidFill>
                  <a:schemeClr val="tx1"/>
                </a:solidFill>
              </a:rPr>
              <a:t>2</a:t>
            </a:r>
            <a:r>
              <a:rPr lang="zh-CN" altLang="zh-CN" sz="2400" dirty="0" smtClean="0">
                <a:solidFill>
                  <a:schemeClr val="tx1"/>
                </a:solidFill>
              </a:rPr>
              <a:t>）</a:t>
            </a:r>
            <a:r>
              <a:rPr lang="en-US" altLang="zh-CN" sz="2400" u="sng" dirty="0" smtClean="0">
                <a:solidFill>
                  <a:schemeClr val="tx1"/>
                </a:solidFill>
              </a:rPr>
              <a:t>               </a:t>
            </a:r>
            <a:r>
              <a:rPr lang="zh-CN" altLang="en-US" sz="2400" u="sng" dirty="0" smtClean="0">
                <a:solidFill>
                  <a:schemeClr val="tx1"/>
                </a:solidFill>
              </a:rPr>
              <a:t>                    </a:t>
            </a:r>
            <a:r>
              <a:rPr lang="en-US" altLang="zh-CN" sz="2400" u="sng" dirty="0" smtClean="0">
                <a:solidFill>
                  <a:schemeClr val="tx1"/>
                </a:solidFill>
              </a:rPr>
              <a:t>     </a:t>
            </a:r>
            <a:r>
              <a:rPr lang="zh-CN" altLang="zh-CN" sz="2400" dirty="0" smtClean="0">
                <a:solidFill>
                  <a:schemeClr val="tx1"/>
                </a:solidFill>
              </a:rPr>
              <a:t>，玉垒浮云变古今。（杜甫《登楼》）</a:t>
            </a:r>
            <a:endParaRPr lang="zh-CN" altLang="zh-CN" sz="2400" dirty="0" smtClean="0">
              <a:solidFill>
                <a:schemeClr val="tx1"/>
              </a:solidFill>
            </a:endParaRPr>
          </a:p>
          <a:p>
            <a:pPr algn="l"/>
            <a:r>
              <a:rPr lang="zh-CN" altLang="zh-CN" sz="2400" dirty="0" smtClean="0">
                <a:solidFill>
                  <a:schemeClr val="tx1"/>
                </a:solidFill>
              </a:rPr>
              <a:t>（</a:t>
            </a:r>
            <a:r>
              <a:rPr lang="en-US" altLang="zh-CN" sz="2400" dirty="0" smtClean="0">
                <a:solidFill>
                  <a:schemeClr val="tx1"/>
                </a:solidFill>
              </a:rPr>
              <a:t>3</a:t>
            </a:r>
            <a:r>
              <a:rPr lang="zh-CN" altLang="zh-CN" sz="2400" dirty="0" smtClean="0">
                <a:solidFill>
                  <a:schemeClr val="tx1"/>
                </a:solidFill>
              </a:rPr>
              <a:t>）《武陵春》一词中，独辟蹊径，把抽象的愁具体化的诗句是：</a:t>
            </a:r>
            <a:endParaRPr lang="zh-CN" altLang="zh-CN" sz="2400" dirty="0" smtClean="0">
              <a:solidFill>
                <a:schemeClr val="tx1"/>
              </a:solidFill>
            </a:endParaRPr>
          </a:p>
          <a:p>
            <a:pPr algn="l"/>
            <a:r>
              <a:rPr lang="en-US" altLang="zh-CN" sz="2400" u="sng" dirty="0" smtClean="0">
                <a:solidFill>
                  <a:schemeClr val="tx1"/>
                </a:solidFill>
              </a:rPr>
              <a:t> </a:t>
            </a:r>
            <a:r>
              <a:rPr lang="en-US" altLang="zh-CN" sz="2400" dirty="0" smtClean="0">
                <a:solidFill>
                  <a:schemeClr val="tx1"/>
                </a:solidFill>
              </a:rPr>
              <a:t>            </a:t>
            </a:r>
            <a:r>
              <a:rPr lang="en-US" altLang="zh-CN" sz="2400" u="sng" dirty="0" smtClean="0">
                <a:solidFill>
                  <a:schemeClr val="tx1"/>
                </a:solidFill>
              </a:rPr>
              <a:t>                                         </a:t>
            </a:r>
            <a:r>
              <a:rPr lang="zh-CN" altLang="zh-CN" sz="2400" dirty="0" smtClean="0">
                <a:solidFill>
                  <a:schemeClr val="tx1"/>
                </a:solidFill>
              </a:rPr>
              <a:t>，</a:t>
            </a:r>
            <a:r>
              <a:rPr lang="en-US" altLang="zh-CN" sz="2400" u="sng" dirty="0" smtClean="0">
                <a:solidFill>
                  <a:schemeClr val="tx1"/>
                </a:solidFill>
              </a:rPr>
              <a:t>                                      </a:t>
            </a:r>
            <a:r>
              <a:rPr lang="zh-CN" altLang="zh-CN" sz="2400" dirty="0" smtClean="0">
                <a:solidFill>
                  <a:schemeClr val="tx1"/>
                </a:solidFill>
              </a:rPr>
              <a:t>。</a:t>
            </a:r>
            <a:endParaRPr lang="zh-CN" altLang="zh-CN" sz="2400" dirty="0" smtClean="0">
              <a:solidFill>
                <a:schemeClr val="tx1"/>
              </a:solidFill>
            </a:endParaRPr>
          </a:p>
          <a:p>
            <a:pPr algn="l"/>
            <a:r>
              <a:rPr lang="zh-CN" altLang="zh-CN" sz="2400" dirty="0" smtClean="0">
                <a:solidFill>
                  <a:schemeClr val="tx1"/>
                </a:solidFill>
              </a:rPr>
              <a:t>（</a:t>
            </a:r>
            <a:r>
              <a:rPr lang="en-US" altLang="zh-CN" sz="2400" dirty="0" smtClean="0">
                <a:solidFill>
                  <a:schemeClr val="tx1"/>
                </a:solidFill>
              </a:rPr>
              <a:t>4</a:t>
            </a:r>
            <a:r>
              <a:rPr lang="zh-CN" altLang="zh-CN" sz="2400" dirty="0" smtClean="0">
                <a:solidFill>
                  <a:schemeClr val="tx1"/>
                </a:solidFill>
              </a:rPr>
              <a:t>）成语“居安思危”和《</a:t>
            </a:r>
            <a:r>
              <a:rPr lang="en-US" altLang="zh-CN" sz="2400" dirty="0" smtClean="0">
                <a:solidFill>
                  <a:schemeClr val="tx1"/>
                </a:solidFill>
              </a:rPr>
              <a:t>&lt;</a:t>
            </a:r>
            <a:r>
              <a:rPr lang="zh-CN" altLang="zh-CN" sz="2400" dirty="0" smtClean="0">
                <a:solidFill>
                  <a:schemeClr val="tx1"/>
                </a:solidFill>
              </a:rPr>
              <a:t>孟子</a:t>
            </a:r>
            <a:r>
              <a:rPr lang="en-US" altLang="zh-CN" sz="2400" dirty="0" smtClean="0">
                <a:solidFill>
                  <a:schemeClr val="tx1"/>
                </a:solidFill>
              </a:rPr>
              <a:t>&gt;</a:t>
            </a:r>
            <a:r>
              <a:rPr lang="zh-CN" altLang="zh-CN" sz="2400" dirty="0" smtClean="0">
                <a:solidFill>
                  <a:schemeClr val="tx1"/>
                </a:solidFill>
              </a:rPr>
              <a:t>两章》中的“</a:t>
            </a:r>
            <a:r>
              <a:rPr lang="en-US" altLang="zh-CN" sz="2400" u="sng" dirty="0" smtClean="0">
                <a:solidFill>
                  <a:schemeClr val="tx1"/>
                </a:solidFill>
              </a:rPr>
              <a:t>                                  </a:t>
            </a:r>
            <a:r>
              <a:rPr lang="zh-CN" altLang="zh-CN" sz="2400" dirty="0" smtClean="0">
                <a:solidFill>
                  <a:schemeClr val="tx1"/>
                </a:solidFill>
              </a:rPr>
              <a:t>，</a:t>
            </a:r>
            <a:endParaRPr lang="en-US" altLang="zh-CN" sz="2400" dirty="0" smtClean="0">
              <a:solidFill>
                <a:schemeClr val="tx1"/>
              </a:solidFill>
            </a:endParaRPr>
          </a:p>
          <a:p>
            <a:pPr algn="l"/>
            <a:r>
              <a:rPr lang="en-US" altLang="zh-CN" sz="2400" dirty="0" smtClean="0">
                <a:solidFill>
                  <a:schemeClr val="tx1"/>
                </a:solidFill>
              </a:rPr>
              <a:t>            </a:t>
            </a:r>
            <a:r>
              <a:rPr lang="en-US" altLang="zh-CN" sz="2400" u="sng" dirty="0" smtClean="0">
                <a:solidFill>
                  <a:schemeClr val="tx1"/>
                </a:solidFill>
              </a:rPr>
              <a:t>                                    </a:t>
            </a:r>
            <a:r>
              <a:rPr lang="zh-CN" altLang="zh-CN" sz="2400" dirty="0" smtClean="0">
                <a:solidFill>
                  <a:schemeClr val="tx1"/>
                </a:solidFill>
              </a:rPr>
              <a:t>”都告诫人们要有忧患意识。</a:t>
            </a:r>
            <a:endParaRPr lang="zh-CN" altLang="zh-CN" sz="2400" dirty="0" smtClean="0">
              <a:solidFill>
                <a:schemeClr val="tx1"/>
              </a:solidFill>
            </a:endParaRPr>
          </a:p>
          <a:p>
            <a:pPr algn="l"/>
            <a:endParaRPr lang="en-US" altLang="zh-CN" sz="2400" b="1" dirty="0" smtClean="0">
              <a:solidFill>
                <a:schemeClr val="tx1"/>
              </a:solidFill>
            </a:endParaRPr>
          </a:p>
        </p:txBody>
      </p:sp>
      <p:sp>
        <p:nvSpPr>
          <p:cNvPr id="4" name="TextBox 3"/>
          <p:cNvSpPr txBox="1"/>
          <p:nvPr/>
        </p:nvSpPr>
        <p:spPr>
          <a:xfrm>
            <a:off x="7164288" y="1916832"/>
            <a:ext cx="323528" cy="461665"/>
          </a:xfrm>
          <a:prstGeom prst="rect">
            <a:avLst/>
          </a:prstGeom>
          <a:noFill/>
        </p:spPr>
        <p:txBody>
          <a:bodyPr wrap="square" rtlCol="0">
            <a:spAutoFit/>
          </a:bodyPr>
          <a:lstStyle/>
          <a:p>
            <a:r>
              <a:rPr lang="zh-CN" altLang="en-US" sz="2400" b="1" dirty="0" smtClean="0">
                <a:latin typeface="楷体" pitchFamily="49" charset="-122"/>
                <a:ea typeface="楷体" pitchFamily="49" charset="-122"/>
              </a:rPr>
              <a:t>几</a:t>
            </a:r>
            <a:endParaRPr lang="zh-CN" altLang="en-US" sz="2400" b="1" dirty="0">
              <a:latin typeface="楷体" pitchFamily="49" charset="-122"/>
              <a:ea typeface="楷体" pitchFamily="49" charset="-122"/>
            </a:endParaRPr>
          </a:p>
        </p:txBody>
      </p:sp>
      <p:sp>
        <p:nvSpPr>
          <p:cNvPr id="5" name="TextBox 4"/>
          <p:cNvSpPr txBox="1"/>
          <p:nvPr/>
        </p:nvSpPr>
        <p:spPr>
          <a:xfrm>
            <a:off x="3203848" y="2276872"/>
            <a:ext cx="539552" cy="461665"/>
          </a:xfrm>
          <a:prstGeom prst="rect">
            <a:avLst/>
          </a:prstGeom>
          <a:noFill/>
        </p:spPr>
        <p:txBody>
          <a:bodyPr wrap="square" rtlCol="0">
            <a:spAutoFit/>
          </a:bodyPr>
          <a:lstStyle/>
          <a:p>
            <a:r>
              <a:rPr lang="zh-CN" altLang="en-US" sz="2400" b="1" dirty="0" smtClean="0">
                <a:latin typeface="楷体" pitchFamily="49" charset="-122"/>
                <a:ea typeface="楷体" pitchFamily="49" charset="-122"/>
              </a:rPr>
              <a:t>酌</a:t>
            </a:r>
            <a:endParaRPr lang="zh-CN" altLang="en-US" sz="2400" b="1" dirty="0">
              <a:latin typeface="楷体" pitchFamily="49" charset="-122"/>
              <a:ea typeface="楷体" pitchFamily="49" charset="-122"/>
            </a:endParaRPr>
          </a:p>
        </p:txBody>
      </p:sp>
      <p:sp>
        <p:nvSpPr>
          <p:cNvPr id="6" name="TextBox 5"/>
          <p:cNvSpPr txBox="1"/>
          <p:nvPr/>
        </p:nvSpPr>
        <p:spPr>
          <a:xfrm>
            <a:off x="2627784" y="2636912"/>
            <a:ext cx="504056" cy="461665"/>
          </a:xfrm>
          <a:prstGeom prst="rect">
            <a:avLst/>
          </a:prstGeom>
          <a:noFill/>
        </p:spPr>
        <p:txBody>
          <a:bodyPr wrap="square" rtlCol="0">
            <a:spAutoFit/>
          </a:bodyPr>
          <a:lstStyle/>
          <a:p>
            <a:r>
              <a:rPr lang="zh-CN" altLang="en-US" sz="2400" b="1" dirty="0" smtClean="0">
                <a:latin typeface="楷体" pitchFamily="49" charset="-122"/>
                <a:ea typeface="楷体" pitchFamily="49" charset="-122"/>
              </a:rPr>
              <a:t>缭</a:t>
            </a:r>
            <a:endParaRPr lang="zh-CN" altLang="en-US" sz="2400" b="1" dirty="0">
              <a:latin typeface="楷体" pitchFamily="49" charset="-122"/>
              <a:ea typeface="楷体" pitchFamily="49" charset="-122"/>
            </a:endParaRPr>
          </a:p>
        </p:txBody>
      </p:sp>
      <p:sp>
        <p:nvSpPr>
          <p:cNvPr id="7" name="TextBox 6"/>
          <p:cNvSpPr txBox="1"/>
          <p:nvPr/>
        </p:nvSpPr>
        <p:spPr>
          <a:xfrm>
            <a:off x="4283968" y="2636912"/>
            <a:ext cx="611560" cy="461665"/>
          </a:xfrm>
          <a:prstGeom prst="rect">
            <a:avLst/>
          </a:prstGeom>
          <a:noFill/>
        </p:spPr>
        <p:txBody>
          <a:bodyPr wrap="square" rtlCol="0">
            <a:spAutoFit/>
          </a:bodyPr>
          <a:lstStyle/>
          <a:p>
            <a:r>
              <a:rPr lang="zh-CN" altLang="en-US" sz="2400" b="1" dirty="0" smtClean="0">
                <a:latin typeface="楷体" pitchFamily="49" charset="-122"/>
                <a:ea typeface="楷体" pitchFamily="49" charset="-122"/>
              </a:rPr>
              <a:t>散</a:t>
            </a:r>
            <a:endParaRPr lang="zh-CN" altLang="en-US" sz="2400" b="1" dirty="0">
              <a:latin typeface="楷体" pitchFamily="49" charset="-122"/>
              <a:ea typeface="楷体" pitchFamily="49" charset="-122"/>
            </a:endParaRPr>
          </a:p>
        </p:txBody>
      </p:sp>
      <p:sp>
        <p:nvSpPr>
          <p:cNvPr id="8" name="TextBox 7"/>
          <p:cNvSpPr txBox="1"/>
          <p:nvPr/>
        </p:nvSpPr>
        <p:spPr>
          <a:xfrm>
            <a:off x="2771800" y="3789040"/>
            <a:ext cx="2232248" cy="461665"/>
          </a:xfrm>
          <a:prstGeom prst="rect">
            <a:avLst/>
          </a:prstGeom>
          <a:noFill/>
        </p:spPr>
        <p:txBody>
          <a:bodyPr wrap="square" rtlCol="0">
            <a:spAutoFit/>
          </a:bodyPr>
          <a:lstStyle/>
          <a:p>
            <a:r>
              <a:rPr lang="zh-CN" altLang="en-US" sz="2400" dirty="0" smtClean="0">
                <a:solidFill>
                  <a:srgbClr val="C00000"/>
                </a:solidFill>
                <a:latin typeface="楷体" pitchFamily="49" charset="-122"/>
                <a:ea typeface="楷体" pitchFamily="49" charset="-122"/>
              </a:rPr>
              <a:t>关山度若飞</a:t>
            </a:r>
            <a:endParaRPr lang="zh-CN" altLang="en-US" sz="2400" dirty="0">
              <a:solidFill>
                <a:srgbClr val="C00000"/>
              </a:solidFill>
              <a:latin typeface="楷体" pitchFamily="49" charset="-122"/>
              <a:ea typeface="楷体" pitchFamily="49" charset="-122"/>
            </a:endParaRPr>
          </a:p>
        </p:txBody>
      </p:sp>
      <p:sp>
        <p:nvSpPr>
          <p:cNvPr id="9" name="TextBox 8"/>
          <p:cNvSpPr txBox="1"/>
          <p:nvPr/>
        </p:nvSpPr>
        <p:spPr>
          <a:xfrm>
            <a:off x="1187624" y="4149080"/>
            <a:ext cx="2808312" cy="461665"/>
          </a:xfrm>
          <a:prstGeom prst="rect">
            <a:avLst/>
          </a:prstGeom>
          <a:noFill/>
        </p:spPr>
        <p:txBody>
          <a:bodyPr wrap="square" rtlCol="0">
            <a:spAutoFit/>
          </a:bodyPr>
          <a:lstStyle/>
          <a:p>
            <a:r>
              <a:rPr lang="zh-CN" altLang="en-US" sz="2400" dirty="0" smtClean="0">
                <a:solidFill>
                  <a:srgbClr val="C00000"/>
                </a:solidFill>
                <a:latin typeface="楷体" pitchFamily="49" charset="-122"/>
                <a:ea typeface="楷体" pitchFamily="49" charset="-122"/>
              </a:rPr>
              <a:t>锦江春色来天地</a:t>
            </a:r>
            <a:endParaRPr lang="zh-CN" altLang="en-US" sz="2400" dirty="0">
              <a:solidFill>
                <a:srgbClr val="C00000"/>
              </a:solidFill>
              <a:latin typeface="楷体" pitchFamily="49" charset="-122"/>
              <a:ea typeface="楷体" pitchFamily="49" charset="-122"/>
            </a:endParaRPr>
          </a:p>
        </p:txBody>
      </p:sp>
      <p:sp>
        <p:nvSpPr>
          <p:cNvPr id="10" name="矩形 9"/>
          <p:cNvSpPr/>
          <p:nvPr/>
        </p:nvSpPr>
        <p:spPr>
          <a:xfrm>
            <a:off x="2051720" y="5013176"/>
            <a:ext cx="4724370" cy="461665"/>
          </a:xfrm>
          <a:prstGeom prst="rect">
            <a:avLst/>
          </a:prstGeom>
        </p:spPr>
        <p:txBody>
          <a:bodyPr wrap="none">
            <a:spAutoFit/>
          </a:bodyPr>
          <a:lstStyle/>
          <a:p>
            <a:r>
              <a:rPr lang="zh-CN" altLang="zh-CN" sz="2400" dirty="0" smtClean="0">
                <a:solidFill>
                  <a:srgbClr val="C00000"/>
                </a:solidFill>
                <a:latin typeface="楷体" pitchFamily="49" charset="-122"/>
                <a:ea typeface="楷体" pitchFamily="49" charset="-122"/>
              </a:rPr>
              <a:t>只恐双溪舴艋舟，载不动许多愁</a:t>
            </a:r>
            <a:r>
              <a:rPr lang="zh-CN" altLang="zh-CN" dirty="0" smtClean="0"/>
              <a:t>。</a:t>
            </a:r>
            <a:endParaRPr lang="zh-CN" altLang="en-US" dirty="0"/>
          </a:p>
        </p:txBody>
      </p:sp>
      <p:sp>
        <p:nvSpPr>
          <p:cNvPr id="11" name="TextBox 10"/>
          <p:cNvSpPr txBox="1"/>
          <p:nvPr/>
        </p:nvSpPr>
        <p:spPr>
          <a:xfrm>
            <a:off x="6732240" y="5373216"/>
            <a:ext cx="1800200" cy="461665"/>
          </a:xfrm>
          <a:prstGeom prst="rect">
            <a:avLst/>
          </a:prstGeom>
          <a:noFill/>
        </p:spPr>
        <p:txBody>
          <a:bodyPr wrap="square" rtlCol="0">
            <a:spAutoFit/>
          </a:bodyPr>
          <a:lstStyle/>
          <a:p>
            <a:r>
              <a:rPr lang="zh-CN" altLang="en-US" sz="2400" b="1" dirty="0" smtClean="0">
                <a:solidFill>
                  <a:srgbClr val="C00000"/>
                </a:solidFill>
                <a:latin typeface="楷体" pitchFamily="49" charset="-122"/>
                <a:ea typeface="楷体" pitchFamily="49" charset="-122"/>
              </a:rPr>
              <a:t>生于忧患，</a:t>
            </a:r>
            <a:endParaRPr lang="zh-CN" altLang="en-US" dirty="0"/>
          </a:p>
        </p:txBody>
      </p:sp>
      <p:sp>
        <p:nvSpPr>
          <p:cNvPr id="12" name="矩形 11"/>
          <p:cNvSpPr/>
          <p:nvPr/>
        </p:nvSpPr>
        <p:spPr>
          <a:xfrm>
            <a:off x="1475656" y="5733256"/>
            <a:ext cx="1729961" cy="461665"/>
          </a:xfrm>
          <a:prstGeom prst="rect">
            <a:avLst/>
          </a:prstGeom>
        </p:spPr>
        <p:txBody>
          <a:bodyPr wrap="none">
            <a:spAutoFit/>
          </a:bodyPr>
          <a:lstStyle/>
          <a:p>
            <a:r>
              <a:rPr lang="zh-CN" altLang="en-US" sz="2400" b="1" dirty="0" smtClean="0">
                <a:solidFill>
                  <a:srgbClr val="C00000"/>
                </a:solidFill>
                <a:latin typeface="楷体" pitchFamily="49" charset="-122"/>
                <a:ea typeface="楷体" pitchFamily="49" charset="-122"/>
              </a:rPr>
              <a:t>死于安乐</a:t>
            </a:r>
            <a:r>
              <a:rPr lang="zh-CN" altLang="en-US" sz="2400" dirty="0" smtClean="0"/>
              <a:t>。</a:t>
            </a:r>
            <a:endParaRPr lang="zh-CN" altLang="en-US" sz="2400" dirty="0"/>
          </a:p>
        </p:txBody>
      </p:sp>
      <p:pic>
        <p:nvPicPr>
          <p:cNvPr id="13" name="几.wav">
            <a:hlinkClick r:id="" action="ppaction://media"/>
          </p:cNvPr>
          <p:cNvPicPr>
            <a:picLocks noRot="1" noChangeAspect="1"/>
          </p:cNvPicPr>
          <p:nvPr>
            <a:wavAudioFile r:embed="rId1" name="几.wav"/>
          </p:nvPr>
        </p:nvPicPr>
        <p:blipFill>
          <a:blip r:embed="rId2" cstate="print"/>
          <a:stretch>
            <a:fillRect/>
          </a:stretch>
        </p:blipFill>
        <p:spPr>
          <a:xfrm flipH="1">
            <a:off x="7524328" y="1916832"/>
            <a:ext cx="224408" cy="224408"/>
          </a:xfrm>
          <a:prstGeom prst="rect">
            <a:avLst/>
          </a:prstGeom>
        </p:spPr>
      </p:pic>
      <p:pic>
        <p:nvPicPr>
          <p:cNvPr id="14" name="酌.wav">
            <a:hlinkClick r:id="" action="ppaction://media"/>
          </p:cNvPr>
          <p:cNvPicPr>
            <a:picLocks noRot="1" noChangeAspect="1"/>
          </p:cNvPicPr>
          <p:nvPr>
            <a:wavAudioFile r:embed="rId3" name="酌.wav"/>
          </p:nvPr>
        </p:nvPicPr>
        <p:blipFill>
          <a:blip r:embed="rId4" cstate="print"/>
          <a:stretch>
            <a:fillRect/>
          </a:stretch>
        </p:blipFill>
        <p:spPr>
          <a:xfrm>
            <a:off x="7380312" y="3068960"/>
            <a:ext cx="144016" cy="144016"/>
          </a:xfrm>
          <a:prstGeom prst="rect">
            <a:avLst/>
          </a:prstGeom>
        </p:spPr>
      </p:pic>
      <p:pic>
        <p:nvPicPr>
          <p:cNvPr id="15" name="缭.wav">
            <a:hlinkClick r:id="" action="ppaction://media"/>
          </p:cNvPr>
          <p:cNvPicPr>
            <a:picLocks noRot="1" noChangeAspect="1"/>
          </p:cNvPicPr>
          <p:nvPr>
            <a:wavAudioFile r:embed="rId5" name="缭.wav"/>
          </p:nvPr>
        </p:nvPicPr>
        <p:blipFill>
          <a:blip r:embed="rId6" cstate="print"/>
          <a:stretch>
            <a:fillRect/>
          </a:stretch>
        </p:blipFill>
        <p:spPr>
          <a:xfrm>
            <a:off x="6084168" y="3068960"/>
            <a:ext cx="304800" cy="304800"/>
          </a:xfrm>
          <a:prstGeom prst="rect">
            <a:avLst/>
          </a:prstGeom>
        </p:spPr>
      </p:pic>
      <p:pic>
        <p:nvPicPr>
          <p:cNvPr id="16" name="散.wav">
            <a:hlinkClick r:id="" action="ppaction://media"/>
          </p:cNvPr>
          <p:cNvPicPr>
            <a:picLocks noRot="1" noChangeAspect="1"/>
          </p:cNvPicPr>
          <p:nvPr>
            <a:wavAudioFile r:embed="rId7" name="散.wav"/>
          </p:nvPr>
        </p:nvPicPr>
        <p:blipFill>
          <a:blip r:embed="rId8" cstate="print"/>
          <a:stretch>
            <a:fillRect/>
          </a:stretch>
        </p:blipFill>
        <p:spPr>
          <a:xfrm>
            <a:off x="6444208" y="3284984"/>
            <a:ext cx="304800" cy="304800"/>
          </a:xfrm>
          <a:prstGeom prst="rect">
            <a:avLst/>
          </a:prstGeom>
        </p:spPr>
      </p:pic>
      <p:pic>
        <p:nvPicPr>
          <p:cNvPr id="17" name="语音文件13.wav">
            <a:hlinkClick r:id="" action="ppaction://media"/>
          </p:cNvPr>
          <p:cNvPicPr>
            <a:picLocks noRot="1" noChangeAspect="1"/>
          </p:cNvPicPr>
          <p:nvPr>
            <a:audioFile r:link="rId9"/>
            <p:extLst>
              <p:ext uri="{DAA4B4D4-6D71-4841-9C94-3DE7FCFB9230}">
                <p14:media xmlns:p14="http://schemas.microsoft.com/office/powerpoint/2010/main" r:link="rId10"/>
              </p:ext>
            </p:extLst>
          </p:nvPr>
        </p:nvPicPr>
        <p:blipFill>
          <a:blip r:embed="rId11" cstate="print"/>
          <a:stretch>
            <a:fillRect/>
          </a:stretch>
        </p:blipFill>
        <p:spPr>
          <a:xfrm>
            <a:off x="7596336" y="3789040"/>
            <a:ext cx="304800" cy="304800"/>
          </a:xfrm>
          <a:prstGeom prst="rect">
            <a:avLst/>
          </a:prstGeom>
        </p:spPr>
      </p:pic>
      <p:pic>
        <p:nvPicPr>
          <p:cNvPr id="18" name="语音文件15.wav">
            <a:hlinkClick r:id="" action="ppaction://media"/>
          </p:cNvPr>
          <p:cNvPicPr>
            <a:picLocks noRot="1" noChangeAspect="1"/>
          </p:cNvPicPr>
          <p:nvPr>
            <a:audioFile r:link="rId12"/>
            <p:extLst>
              <p:ext uri="{DAA4B4D4-6D71-4841-9C94-3DE7FCFB9230}">
                <p14:media xmlns:p14="http://schemas.microsoft.com/office/powerpoint/2010/main" r:link="rId13"/>
              </p:ext>
            </p:extLst>
          </p:nvPr>
        </p:nvPicPr>
        <p:blipFill>
          <a:blip r:embed="rId14" cstate="print"/>
          <a:stretch>
            <a:fillRect/>
          </a:stretch>
        </p:blipFill>
        <p:spPr>
          <a:xfrm>
            <a:off x="8460432" y="4221088"/>
            <a:ext cx="304800" cy="304800"/>
          </a:xfrm>
          <a:prstGeom prst="rect">
            <a:avLst/>
          </a:prstGeom>
        </p:spPr>
      </p:pic>
      <p:pic>
        <p:nvPicPr>
          <p:cNvPr id="19" name="语音文件16.wav">
            <a:hlinkClick r:id="" action="ppaction://media"/>
          </p:cNvPr>
          <p:cNvPicPr>
            <a:picLocks noRot="1" noChangeAspect="1"/>
          </p:cNvPicPr>
          <p:nvPr>
            <a:audioFile r:link="rId15"/>
            <p:extLst>
              <p:ext uri="{DAA4B4D4-6D71-4841-9C94-3DE7FCFB9230}">
                <p14:media xmlns:p14="http://schemas.microsoft.com/office/powerpoint/2010/main" r:link="rId16"/>
              </p:ext>
            </p:extLst>
          </p:nvPr>
        </p:nvPicPr>
        <p:blipFill>
          <a:blip r:embed="rId17" cstate="print"/>
          <a:stretch>
            <a:fillRect/>
          </a:stretch>
        </p:blipFill>
        <p:spPr>
          <a:xfrm>
            <a:off x="7236296" y="5013176"/>
            <a:ext cx="304800" cy="304800"/>
          </a:xfrm>
          <a:prstGeom prst="rect">
            <a:avLst/>
          </a:prstGeom>
        </p:spPr>
      </p:pic>
      <p:pic>
        <p:nvPicPr>
          <p:cNvPr id="20" name="语音文件17.wav">
            <a:hlinkClick r:id="" action="ppaction://media"/>
          </p:cNvPr>
          <p:cNvPicPr>
            <a:picLocks noRot="1" noChangeAspect="1"/>
          </p:cNvPicPr>
          <p:nvPr>
            <a:audioFile r:link="rId18"/>
            <p:extLst>
              <p:ext uri="{DAA4B4D4-6D71-4841-9C94-3DE7FCFB9230}">
                <p14:media xmlns:p14="http://schemas.microsoft.com/office/powerpoint/2010/main" r:link="rId19"/>
              </p:ext>
            </p:extLst>
          </p:nvPr>
        </p:nvPicPr>
        <p:blipFill>
          <a:blip r:embed="rId20" cstate="print"/>
          <a:stretch>
            <a:fillRect/>
          </a:stretch>
        </p:blipFill>
        <p:spPr>
          <a:xfrm>
            <a:off x="7452320" y="5805264"/>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649" fill="hold"/>
                                        <p:tgtEl>
                                          <p:spTgt spid="13"/>
                                        </p:tgtEl>
                                      </p:cBhvr>
                                    </p:cmd>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1" presetClass="mediacall" presetSubtype="0" fill="hold" nodeType="afterEffect">
                                  <p:stCondLst>
                                    <p:cond delay="0"/>
                                  </p:stCondLst>
                                  <p:childTnLst>
                                    <p:cmd type="call" cmd="playFrom(0.0)">
                                      <p:cBhvr>
                                        <p:cTn id="20" dur="466" fill="hold"/>
                                        <p:tgtEl>
                                          <p:spTgt spid="14"/>
                                        </p:tgtEl>
                                      </p:cBhvr>
                                    </p:cmd>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1" presetClass="mediacall" presetSubtype="0" fill="hold" nodeType="afterEffect">
                                  <p:stCondLst>
                                    <p:cond delay="0"/>
                                  </p:stCondLst>
                                  <p:childTnLst>
                                    <p:cmd type="call" cmd="playFrom(0.0)">
                                      <p:cBhvr>
                                        <p:cTn id="29" dur="510" fill="hold"/>
                                        <p:tgtEl>
                                          <p:spTgt spid="15"/>
                                        </p:tgtEl>
                                      </p:cBhvr>
                                    </p:cmd>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1" presetClass="mediacall" presetSubtype="0" fill="hold" nodeType="afterEffect">
                                  <p:stCondLst>
                                    <p:cond delay="0"/>
                                  </p:stCondLst>
                                  <p:childTnLst>
                                    <p:cmd type="call" cmd="playFrom(0.0)">
                                      <p:cBhvr>
                                        <p:cTn id="38" dur="415" fill="hold"/>
                                        <p:tgtEl>
                                          <p:spTgt spid="16"/>
                                        </p:tgtEl>
                                      </p:cBhvr>
                                    </p:cmd>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 presetClass="mediacall" presetSubtype="0" fill="hold" nodeType="afterEffect">
                                  <p:stCondLst>
                                    <p:cond delay="0"/>
                                  </p:stCondLst>
                                  <p:childTnLst>
                                    <p:cmd type="call" cmd="playFrom(0.0)">
                                      <p:cBhvr>
                                        <p:cTn id="47" dur="3228" fill="hold"/>
                                        <p:tgtEl>
                                          <p:spTgt spid="17"/>
                                        </p:tgtEl>
                                      </p:cBhvr>
                                    </p:cmd>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1" presetClass="mediacall" presetSubtype="0" fill="hold" nodeType="afterEffect">
                                  <p:stCondLst>
                                    <p:cond delay="0"/>
                                  </p:stCondLst>
                                  <p:childTnLst>
                                    <p:cmd type="call" cmd="playFrom(0.0)">
                                      <p:cBhvr>
                                        <p:cTn id="56" dur="4446" fill="hold"/>
                                        <p:tgtEl>
                                          <p:spTgt spid="18"/>
                                        </p:tgtEl>
                                      </p:cBhvr>
                                    </p:cmd>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0">
                                            <p:txEl>
                                              <p:pRg st="0" end="0"/>
                                            </p:txEl>
                                          </p:spTgt>
                                        </p:tgtEl>
                                        <p:attrNameLst>
                                          <p:attrName>style.visibility</p:attrName>
                                        </p:attrNameLst>
                                      </p:cBhvr>
                                      <p:to>
                                        <p:strVal val="visible"/>
                                      </p:to>
                                    </p:set>
                                    <p:anim calcmode="lin" valueType="num">
                                      <p:cBhvr additive="base">
                                        <p:cTn id="6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par>
                          <p:cTn id="63" fill="hold">
                            <p:stCondLst>
                              <p:cond delay="500"/>
                            </p:stCondLst>
                            <p:childTnLst>
                              <p:par>
                                <p:cTn id="64" presetID="1" presetClass="mediacall" presetSubtype="0" fill="hold" nodeType="afterEffect">
                                  <p:stCondLst>
                                    <p:cond delay="0"/>
                                  </p:stCondLst>
                                  <p:childTnLst>
                                    <p:cmd type="call" cmd="playFrom(0.0)">
                                      <p:cBhvr>
                                        <p:cTn id="65" dur="3701" fill="hold"/>
                                        <p:tgtEl>
                                          <p:spTgt spid="19"/>
                                        </p:tgtEl>
                                      </p:cBhvr>
                                    </p:cmd>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ppt_x"/>
                                          </p:val>
                                        </p:tav>
                                        <p:tav tm="100000">
                                          <p:val>
                                            <p:strVal val="#ppt_x"/>
                                          </p:val>
                                        </p:tav>
                                      </p:tavLst>
                                    </p:anim>
                                    <p:anim calcmode="lin" valueType="num">
                                      <p:cBhvr additive="base">
                                        <p:cTn id="7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additive="base">
                                        <p:cTn id="76" dur="500" fill="hold"/>
                                        <p:tgtEl>
                                          <p:spTgt spid="12"/>
                                        </p:tgtEl>
                                        <p:attrNameLst>
                                          <p:attrName>ppt_x</p:attrName>
                                        </p:attrNameLst>
                                      </p:cBhvr>
                                      <p:tavLst>
                                        <p:tav tm="0">
                                          <p:val>
                                            <p:strVal val="#ppt_x"/>
                                          </p:val>
                                        </p:tav>
                                        <p:tav tm="100000">
                                          <p:val>
                                            <p:strVal val="#ppt_x"/>
                                          </p:val>
                                        </p:tav>
                                      </p:tavLst>
                                    </p:anim>
                                    <p:anim calcmode="lin" valueType="num">
                                      <p:cBhvr additive="base">
                                        <p:cTn id="77" dur="500" fill="hold"/>
                                        <p:tgtEl>
                                          <p:spTgt spid="12"/>
                                        </p:tgtEl>
                                        <p:attrNameLst>
                                          <p:attrName>ppt_y</p:attrName>
                                        </p:attrNameLst>
                                      </p:cBhvr>
                                      <p:tavLst>
                                        <p:tav tm="0">
                                          <p:val>
                                            <p:strVal val="1+#ppt_h/2"/>
                                          </p:val>
                                        </p:tav>
                                        <p:tav tm="100000">
                                          <p:val>
                                            <p:strVal val="#ppt_y"/>
                                          </p:val>
                                        </p:tav>
                                      </p:tavLst>
                                    </p:anim>
                                  </p:childTnLst>
                                </p:cTn>
                              </p:par>
                            </p:childTnLst>
                          </p:cTn>
                        </p:par>
                        <p:par>
                          <p:cTn id="78" fill="hold">
                            <p:stCondLst>
                              <p:cond delay="500"/>
                            </p:stCondLst>
                            <p:childTnLst>
                              <p:par>
                                <p:cTn id="79" presetID="1" presetClass="mediacall" presetSubtype="0" fill="hold" nodeType="afterEffect">
                                  <p:stCondLst>
                                    <p:cond delay="0"/>
                                  </p:stCondLst>
                                  <p:childTnLst>
                                    <p:cmd type="call" cmd="playFrom(0.0)">
                                      <p:cBhvr>
                                        <p:cTn id="80" dur="2533"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81"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audio>
              <p:cMediaNode showWhenStopped="0">
                <p:cTn id="82"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audio>
              <p:cMediaNode showWhenStopped="0">
                <p:cTn id="83"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audio>
              <p:cMediaNode showWhenStopped="0">
                <p:cTn id="84"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audio>
              <p:cMediaNode showWhenStopped="0">
                <p:cTn id="85" fill="hold" display="0">
                  <p:stCondLst>
                    <p:cond delay="indefinite"/>
                  </p:stCondLst>
                  <p:endCondLst>
                    <p:cond evt="onNext" delay="0">
                      <p:tgtEl>
                        <p:sldTgt/>
                      </p:tgtEl>
                    </p:cond>
                    <p:cond evt="onPrev" delay="0">
                      <p:tgtEl>
                        <p:sldTgt/>
                      </p:tgtEl>
                    </p:cond>
                    <p:cond evt="onStopAudio" delay="0">
                      <p:tgtEl>
                        <p:sldTgt/>
                      </p:tgtEl>
                    </p:cond>
                  </p:endCondLst>
                </p:cTn>
                <p:tgtEl>
                  <p:spTgt spid="17"/>
                </p:tgtEl>
              </p:cMediaNode>
            </p:audio>
            <p:audio>
              <p:cMediaNode showWhenStopped="0">
                <p:cTn id="86" fill="hold" display="0">
                  <p:stCondLst>
                    <p:cond delay="indefinite"/>
                  </p:stCondLst>
                  <p:endCondLst>
                    <p:cond evt="onNext" delay="0">
                      <p:tgtEl>
                        <p:sldTgt/>
                      </p:tgtEl>
                    </p:cond>
                    <p:cond evt="onPrev" delay="0">
                      <p:tgtEl>
                        <p:sldTgt/>
                      </p:tgtEl>
                    </p:cond>
                    <p:cond evt="onStopAudio" delay="0">
                      <p:tgtEl>
                        <p:sldTgt/>
                      </p:tgtEl>
                    </p:cond>
                  </p:endCondLst>
                </p:cTn>
                <p:tgtEl>
                  <p:spTgt spid="18"/>
                </p:tgtEl>
              </p:cMediaNode>
            </p:audio>
            <p:audio>
              <p:cMediaNode showWhenStopped="0">
                <p:cTn id="87" fill="hold" display="0">
                  <p:stCondLst>
                    <p:cond delay="indefinite"/>
                  </p:stCondLst>
                  <p:endCondLst>
                    <p:cond evt="onNext" delay="0">
                      <p:tgtEl>
                        <p:sldTgt/>
                      </p:tgtEl>
                    </p:cond>
                    <p:cond evt="onPrev" delay="0">
                      <p:tgtEl>
                        <p:sldTgt/>
                      </p:tgtEl>
                    </p:cond>
                    <p:cond evt="onStopAudio" delay="0">
                      <p:tgtEl>
                        <p:sldTgt/>
                      </p:tgtEl>
                    </p:cond>
                  </p:endCondLst>
                </p:cTn>
                <p:tgtEl>
                  <p:spTgt spid="19"/>
                </p:tgtEl>
              </p:cMediaNode>
            </p:audio>
            <p:audio>
              <p:cMediaNode showWhenStopped="0">
                <p:cTn id="88" fill="hold" display="0">
                  <p:stCondLst>
                    <p:cond delay="indefinite"/>
                  </p:stCondLst>
                  <p:endCondLst>
                    <p:cond evt="onNext" delay="0">
                      <p:tgtEl>
                        <p:sldTgt/>
                      </p:tgtEl>
                    </p:cond>
                    <p:cond evt="onPrev" delay="0">
                      <p:tgtEl>
                        <p:sldTgt/>
                      </p:tgtEl>
                    </p:cond>
                    <p:cond evt="onStopAudio" delay="0">
                      <p:tgtEl>
                        <p:sldTgt/>
                      </p:tgtEl>
                    </p:cond>
                  </p:endCondLst>
                </p:cTn>
                <p:tgtEl>
                  <p:spTgt spid="20"/>
                </p:tgtEl>
              </p:cMediaNode>
            </p:audio>
          </p:childTnLst>
        </p:cTn>
      </p:par>
    </p:tnLst>
    <p:bldLst>
      <p:bldP spid="4" grpId="0"/>
      <p:bldP spid="5" grpId="0"/>
      <p:bldP spid="6" grpId="0"/>
      <p:bldP spid="7" grpId="0"/>
      <p:bldP spid="8" grpId="0"/>
      <p:bldP spid="9"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332656"/>
            <a:ext cx="7416824" cy="461665"/>
          </a:xfrm>
          <a:prstGeom prst="rect">
            <a:avLst/>
          </a:prstGeom>
          <a:noFill/>
        </p:spPr>
        <p:txBody>
          <a:bodyPr wrap="square" rtlCol="0">
            <a:spAutoFit/>
          </a:bodyPr>
          <a:lstStyle/>
          <a:p>
            <a:r>
              <a:rPr lang="en-US" altLang="zh-CN" sz="2400" dirty="0" smtClean="0"/>
              <a:t>5</a:t>
            </a:r>
            <a:r>
              <a:rPr lang="zh-CN" altLang="zh-CN" sz="2400" dirty="0" smtClean="0"/>
              <a:t>．根据理解在表格中填写合适的内容。</a:t>
            </a:r>
            <a:r>
              <a:rPr lang="en-US" altLang="zh-CN" sz="2400" dirty="0" smtClean="0"/>
              <a:t>(2</a:t>
            </a:r>
            <a:r>
              <a:rPr lang="zh-CN" altLang="zh-CN" sz="2400" dirty="0" smtClean="0"/>
              <a:t>分</a:t>
            </a:r>
            <a:r>
              <a:rPr lang="en-US" altLang="zh-CN" sz="2400" dirty="0" smtClean="0"/>
              <a:t>)</a:t>
            </a:r>
            <a:endParaRPr lang="zh-CN" altLang="zh-CN" sz="2400" dirty="0" smtClean="0"/>
          </a:p>
        </p:txBody>
      </p:sp>
      <p:graphicFrame>
        <p:nvGraphicFramePr>
          <p:cNvPr id="4" name="表格 3"/>
          <p:cNvGraphicFramePr>
            <a:graphicFrameLocks noGrp="1"/>
          </p:cNvGraphicFramePr>
          <p:nvPr/>
        </p:nvGraphicFramePr>
        <p:xfrm>
          <a:off x="827585" y="1412776"/>
          <a:ext cx="7488830" cy="2103120"/>
        </p:xfrm>
        <a:graphic>
          <a:graphicData uri="http://schemas.openxmlformats.org/drawingml/2006/table">
            <a:tbl>
              <a:tblPr firstRow="1" bandRow="1">
                <a:tableStyleId>{00A15C55-8517-42AA-B614-E9B94910E393}</a:tableStyleId>
              </a:tblPr>
              <a:tblGrid>
                <a:gridCol w="1497766"/>
                <a:gridCol w="1497766"/>
                <a:gridCol w="1612979"/>
                <a:gridCol w="1382553"/>
                <a:gridCol w="1497766"/>
              </a:tblGrid>
              <a:tr h="898624">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kern="1200" dirty="0" smtClean="0">
                          <a:solidFill>
                            <a:schemeClr val="tx1"/>
                          </a:solidFill>
                          <a:latin typeface="+mn-lt"/>
                          <a:ea typeface="+mn-ea"/>
                          <a:cs typeface="+mn-cs"/>
                        </a:rPr>
                        <a:t>看见苔藓的处所</a:t>
                      </a:r>
                      <a:endParaRPr lang="zh-CN" altLang="zh-CN" sz="1800" b="1" kern="1200" dirty="0" smtClean="0">
                        <a:solidFill>
                          <a:schemeClr val="tx1"/>
                        </a:solidFill>
                        <a:latin typeface="+mn-lt"/>
                        <a:ea typeface="+mn-ea"/>
                        <a:cs typeface="+mn-cs"/>
                      </a:endParaRPr>
                    </a:p>
                    <a:p>
                      <a:endParaRPr lang="zh-CN" altLang="en-US" dirty="0">
                        <a:solidFill>
                          <a:schemeClr val="tx1"/>
                        </a:solidFill>
                      </a:endParaRP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kern="1200" dirty="0" smtClean="0">
                          <a:solidFill>
                            <a:schemeClr val="tx1"/>
                          </a:solidFill>
                          <a:latin typeface="+mn-lt"/>
                          <a:ea typeface="+mn-ea"/>
                          <a:cs typeface="+mn-cs"/>
                        </a:rPr>
                        <a:t>森林里</a:t>
                      </a:r>
                      <a:endParaRPr lang="zh-CN" altLang="zh-CN" sz="1800" b="1" kern="1200" dirty="0" smtClean="0">
                        <a:solidFill>
                          <a:schemeClr val="tx1"/>
                        </a:solidFill>
                        <a:latin typeface="+mn-lt"/>
                        <a:ea typeface="+mn-ea"/>
                        <a:cs typeface="+mn-cs"/>
                      </a:endParaRPr>
                    </a:p>
                    <a:p>
                      <a:endParaRPr lang="zh-CN" altLang="en-US" dirty="0">
                        <a:solidFill>
                          <a:schemeClr val="tx1"/>
                        </a:solidFill>
                      </a:endParaRPr>
                    </a:p>
                  </a:txBody>
                  <a:tcPr>
                    <a:solidFill>
                      <a:schemeClr val="bg1"/>
                    </a:solidFill>
                  </a:tcPr>
                </a:tc>
                <a:tc>
                  <a:txBody>
                    <a:bodyPr/>
                    <a:lstStyle/>
                    <a:p>
                      <a:r>
                        <a:rPr lang="zh-CN" altLang="zh-CN" sz="1800" b="1" kern="1200" dirty="0" smtClean="0">
                          <a:solidFill>
                            <a:schemeClr val="tx1"/>
                          </a:solidFill>
                          <a:latin typeface="+mn-lt"/>
                          <a:ea typeface="+mn-ea"/>
                          <a:cs typeface="+mn-cs"/>
                        </a:rPr>
                        <a:t>悬崖上</a:t>
                      </a:r>
                      <a:endParaRPr lang="zh-CN" altLang="en-US" dirty="0">
                        <a:solidFill>
                          <a:schemeClr val="tx1"/>
                        </a:solidFill>
                      </a:endParaRP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b="1" kern="1200" dirty="0" smtClean="0">
                          <a:solidFill>
                            <a:schemeClr val="tx1"/>
                          </a:solidFill>
                          <a:latin typeface="+mn-lt"/>
                          <a:ea typeface="+mn-ea"/>
                          <a:cs typeface="+mn-cs"/>
                        </a:rPr>
                        <a:t>寺庙里</a:t>
                      </a:r>
                      <a:endParaRPr lang="zh-CN" altLang="zh-CN" sz="1800" b="1" kern="1200" dirty="0" smtClean="0">
                        <a:solidFill>
                          <a:schemeClr val="tx1"/>
                        </a:solidFill>
                        <a:latin typeface="+mn-lt"/>
                        <a:ea typeface="+mn-ea"/>
                        <a:cs typeface="+mn-cs"/>
                      </a:endParaRPr>
                    </a:p>
                    <a:p>
                      <a:endParaRPr lang="zh-CN" altLang="en-US" dirty="0"/>
                    </a:p>
                  </a:txBody>
                  <a:tcPr>
                    <a:solidFill>
                      <a:schemeClr val="bg1"/>
                    </a:solidFill>
                  </a:tcPr>
                </a:tc>
                <a:tc>
                  <a:txBody>
                    <a:bodyPr/>
                    <a:lstStyle/>
                    <a:p>
                      <a:r>
                        <a:rPr lang="en-US" altLang="zh-CN" sz="1800" b="1" kern="1200" dirty="0" smtClean="0">
                          <a:solidFill>
                            <a:schemeClr val="tx1"/>
                          </a:solidFill>
                          <a:latin typeface="+mn-lt"/>
                          <a:ea typeface="+mn-ea"/>
                          <a:cs typeface="+mn-cs"/>
                        </a:rPr>
                        <a:t>     </a:t>
                      </a:r>
                      <a:r>
                        <a:rPr lang="zh-CN" altLang="zh-CN" sz="1800" b="1" kern="1200" dirty="0" smtClean="0">
                          <a:solidFill>
                            <a:schemeClr val="tx1"/>
                          </a:solidFill>
                          <a:latin typeface="+mn-lt"/>
                          <a:ea typeface="+mn-ea"/>
                          <a:cs typeface="+mn-cs"/>
                        </a:rPr>
                        <a:t>诗文中</a:t>
                      </a:r>
                      <a:r>
                        <a:rPr lang="en-US" altLang="zh-CN" sz="1800" b="1" kern="1200" dirty="0" smtClean="0">
                          <a:solidFill>
                            <a:schemeClr val="tx1"/>
                          </a:solidFill>
                          <a:latin typeface="+mn-lt"/>
                          <a:ea typeface="+mn-ea"/>
                          <a:cs typeface="+mn-cs"/>
                        </a:rPr>
                        <a:t> </a:t>
                      </a:r>
                      <a:endParaRPr lang="zh-CN" altLang="en-US" dirty="0">
                        <a:solidFill>
                          <a:schemeClr val="tx1"/>
                        </a:solidFill>
                      </a:endParaRPr>
                    </a:p>
                  </a:txBody>
                  <a:tcPr>
                    <a:solidFill>
                      <a:schemeClr val="bg1"/>
                    </a:solidFill>
                  </a:tcPr>
                </a:tc>
              </a:tr>
              <a:tr h="370840">
                <a:tc>
                  <a:txBody>
                    <a:bodyPr/>
                    <a:lstStyle/>
                    <a:p>
                      <a:r>
                        <a:rPr lang="zh-CN" altLang="zh-CN" sz="1800" kern="1200" dirty="0" smtClean="0">
                          <a:solidFill>
                            <a:schemeClr val="dk1"/>
                          </a:solidFill>
                          <a:latin typeface="+mn-lt"/>
                          <a:ea typeface="+mn-ea"/>
                          <a:cs typeface="+mn-cs"/>
                        </a:rPr>
                        <a:t>作者内心的感受</a:t>
                      </a:r>
                      <a:endParaRPr lang="zh-CN" altLang="zh-CN" sz="1800" kern="1200" dirty="0">
                        <a:solidFill>
                          <a:schemeClr val="dk1"/>
                        </a:solidFill>
                        <a:latin typeface="+mn-lt"/>
                        <a:ea typeface="+mn-ea"/>
                        <a:cs typeface="+mn-cs"/>
                      </a:endParaRPr>
                    </a:p>
                  </a:txBody>
                  <a:tcPr>
                    <a:solidFill>
                      <a:schemeClr val="bg1"/>
                    </a:solidFill>
                  </a:tcPr>
                </a:tc>
                <a:tc>
                  <a:txBody>
                    <a:bodyPr/>
                    <a:lstStyle/>
                    <a:p>
                      <a:r>
                        <a:rPr lang="zh-CN" altLang="zh-CN" sz="1800" kern="1200" dirty="0" smtClean="0">
                          <a:solidFill>
                            <a:schemeClr val="dk1"/>
                          </a:solidFill>
                          <a:latin typeface="+mn-lt"/>
                          <a:ea typeface="+mn-ea"/>
                          <a:cs typeface="+mn-cs"/>
                        </a:rPr>
                        <a:t>感受到历史</a:t>
                      </a:r>
                      <a:r>
                        <a:rPr lang="en-US" altLang="zh-CN" sz="1800" kern="1200" dirty="0" smtClean="0">
                          <a:solidFill>
                            <a:schemeClr val="dk1"/>
                          </a:solidFill>
                          <a:latin typeface="+mn-lt"/>
                          <a:ea typeface="+mn-ea"/>
                          <a:cs typeface="+mn-cs"/>
                        </a:rPr>
                        <a:t> </a:t>
                      </a:r>
                      <a:endParaRPr lang="zh-CN" altLang="zh-CN" sz="1800" kern="1200" dirty="0" smtClean="0">
                        <a:solidFill>
                          <a:schemeClr val="dk1"/>
                        </a:solidFill>
                        <a:latin typeface="+mn-lt"/>
                        <a:ea typeface="+mn-ea"/>
                        <a:cs typeface="+mn-cs"/>
                      </a:endParaRPr>
                    </a:p>
                    <a:p>
                      <a:r>
                        <a:rPr lang="zh-CN" altLang="zh-CN" sz="1800" kern="1200" dirty="0" smtClean="0">
                          <a:solidFill>
                            <a:schemeClr val="dk1"/>
                          </a:solidFill>
                          <a:latin typeface="+mn-lt"/>
                          <a:ea typeface="+mn-ea"/>
                          <a:cs typeface="+mn-cs"/>
                        </a:rPr>
                        <a:t>的悠远</a:t>
                      </a:r>
                      <a:r>
                        <a:rPr lang="en-US" altLang="zh-CN" sz="1800" kern="1200" dirty="0" smtClean="0">
                          <a:solidFill>
                            <a:schemeClr val="dk1"/>
                          </a:solidFill>
                          <a:latin typeface="+mn-lt"/>
                          <a:ea typeface="+mn-ea"/>
                          <a:cs typeface="+mn-cs"/>
                        </a:rPr>
                        <a:t> </a:t>
                      </a:r>
                      <a:endParaRPr lang="zh-CN" altLang="zh-CN" sz="1800" kern="1200" dirty="0" smtClean="0">
                        <a:solidFill>
                          <a:schemeClr val="dk1"/>
                        </a:solidFill>
                        <a:latin typeface="+mn-lt"/>
                        <a:ea typeface="+mn-ea"/>
                        <a:cs typeface="+mn-cs"/>
                      </a:endParaRPr>
                    </a:p>
                    <a:p>
                      <a:endParaRPr lang="zh-CN" altLang="en-US" dirty="0"/>
                    </a:p>
                  </a:txBody>
                  <a:tcPr>
                    <a:solidFill>
                      <a:schemeClr val="bg1"/>
                    </a:solidFill>
                  </a:tcPr>
                </a:tc>
                <a:tc>
                  <a:txBody>
                    <a:bodyPr/>
                    <a:lstStyle/>
                    <a:p>
                      <a:endParaRPr lang="zh-CN" altLang="en-US" dirty="0"/>
                    </a:p>
                  </a:txBody>
                  <a:tcPr>
                    <a:solidFill>
                      <a:schemeClr val="bg1"/>
                    </a:solidFill>
                  </a:tcPr>
                </a:tc>
                <a:tc>
                  <a:txBody>
                    <a:bodyPr/>
                    <a:lstStyle/>
                    <a:p>
                      <a:endParaRPr lang="zh-CN" altLang="en-US"/>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baseline="0" dirty="0" smtClean="0">
                          <a:solidFill>
                            <a:schemeClr val="dk1"/>
                          </a:solidFill>
                          <a:latin typeface="+mn-lt"/>
                          <a:ea typeface="+mn-ea"/>
                          <a:cs typeface="+mn-cs"/>
                        </a:rPr>
                        <a:t>   </a:t>
                      </a:r>
                      <a:r>
                        <a:rPr lang="zh-CN" altLang="zh-CN" sz="1800" kern="1200" dirty="0" smtClean="0">
                          <a:solidFill>
                            <a:schemeClr val="dk1"/>
                          </a:solidFill>
                          <a:latin typeface="+mn-lt"/>
                          <a:ea typeface="+mn-ea"/>
                          <a:cs typeface="+mn-cs"/>
                        </a:rPr>
                        <a:t>仿佛回到</a:t>
                      </a:r>
                      <a:endParaRPr lang="en-US" altLang="zh-CN" sz="1800"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800" kern="1200" dirty="0" smtClean="0">
                          <a:solidFill>
                            <a:schemeClr val="dk1"/>
                          </a:solidFill>
                          <a:latin typeface="+mn-lt"/>
                          <a:ea typeface="+mn-ea"/>
                          <a:cs typeface="+mn-cs"/>
                        </a:rPr>
                        <a:t>   </a:t>
                      </a:r>
                      <a:r>
                        <a:rPr lang="zh-CN" altLang="zh-CN" sz="1800" kern="1200" dirty="0" smtClean="0">
                          <a:solidFill>
                            <a:schemeClr val="dk1"/>
                          </a:solidFill>
                          <a:latin typeface="+mn-lt"/>
                          <a:ea typeface="+mn-ea"/>
                          <a:cs typeface="+mn-cs"/>
                        </a:rPr>
                        <a:t>浑然纯</a:t>
                      </a:r>
                      <a:r>
                        <a:rPr lang="en-US" altLang="zh-CN" sz="1800" kern="1200" dirty="0" smtClean="0">
                          <a:solidFill>
                            <a:schemeClr val="dk1"/>
                          </a:solidFill>
                          <a:latin typeface="+mn-lt"/>
                          <a:ea typeface="+mn-ea"/>
                          <a:cs typeface="+mn-cs"/>
                        </a:rPr>
                        <a:t> </a:t>
                      </a:r>
                      <a:r>
                        <a:rPr lang="zh-CN" altLang="zh-CN" sz="1800" kern="1200" dirty="0" smtClean="0">
                          <a:solidFill>
                            <a:schemeClr val="dk1"/>
                          </a:solidFill>
                          <a:latin typeface="+mn-lt"/>
                          <a:ea typeface="+mn-ea"/>
                          <a:cs typeface="+mn-cs"/>
                        </a:rPr>
                        <a:t>静</a:t>
                      </a:r>
                      <a:endParaRPr lang="en-US" altLang="zh-CN" sz="1800"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1800" kern="1200" dirty="0" smtClean="0">
                          <a:solidFill>
                            <a:schemeClr val="dk1"/>
                          </a:solidFill>
                          <a:latin typeface="+mn-lt"/>
                          <a:ea typeface="+mn-ea"/>
                          <a:cs typeface="+mn-cs"/>
                        </a:rPr>
                        <a:t>    </a:t>
                      </a:r>
                      <a:r>
                        <a:rPr lang="zh-CN" altLang="zh-CN" sz="1800" kern="1200" dirty="0" smtClean="0">
                          <a:solidFill>
                            <a:schemeClr val="dk1"/>
                          </a:solidFill>
                          <a:latin typeface="+mn-lt"/>
                          <a:ea typeface="+mn-ea"/>
                          <a:cs typeface="+mn-cs"/>
                        </a:rPr>
                        <a:t>的古代</a:t>
                      </a:r>
                      <a:endParaRPr lang="zh-CN" altLang="zh-CN" sz="1800" kern="1200" dirty="0" smtClean="0">
                        <a:solidFill>
                          <a:schemeClr val="dk1"/>
                        </a:solidFill>
                        <a:latin typeface="+mn-lt"/>
                        <a:ea typeface="+mn-ea"/>
                        <a:cs typeface="+mn-cs"/>
                      </a:endParaRPr>
                    </a:p>
                    <a:p>
                      <a:endParaRPr lang="zh-CN" altLang="en-US" dirty="0"/>
                    </a:p>
                  </a:txBody>
                  <a:tcPr>
                    <a:solidFill>
                      <a:schemeClr val="bg1"/>
                    </a:solidFill>
                  </a:tcPr>
                </a:tc>
              </a:tr>
            </a:tbl>
          </a:graphicData>
        </a:graphic>
      </p:graphicFrame>
      <p:cxnSp>
        <p:nvCxnSpPr>
          <p:cNvPr id="7" name="直接连接符 6"/>
          <p:cNvCxnSpPr/>
          <p:nvPr/>
        </p:nvCxnSpPr>
        <p:spPr>
          <a:xfrm>
            <a:off x="899592" y="2276872"/>
            <a:ext cx="75608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267744" y="1340768"/>
            <a:ext cx="0" cy="1800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779912" y="1340768"/>
            <a:ext cx="0" cy="1800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292080" y="1340768"/>
            <a:ext cx="0" cy="1800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948264" y="1340768"/>
            <a:ext cx="0" cy="1872208"/>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88424" y="1340768"/>
            <a:ext cx="0" cy="1800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83568" y="1268760"/>
            <a:ext cx="0" cy="1944216"/>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55576" y="1268760"/>
            <a:ext cx="770485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55576" y="3140968"/>
            <a:ext cx="7632848" cy="0"/>
          </a:xfrm>
          <a:prstGeom prst="line">
            <a:avLst/>
          </a:prstGeom>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11560" y="3356992"/>
            <a:ext cx="8064896" cy="1400383"/>
          </a:xfrm>
          <a:prstGeom prst="rect">
            <a:avLst/>
          </a:prstGeom>
          <a:noFill/>
        </p:spPr>
        <p:txBody>
          <a:bodyPr wrap="square" rtlCol="0">
            <a:spAutoFit/>
          </a:bodyPr>
          <a:lstStyle/>
          <a:p>
            <a:pPr>
              <a:lnSpc>
                <a:spcPts val="3400"/>
              </a:lnSpc>
            </a:pPr>
            <a:r>
              <a:rPr lang="en-US" altLang="zh-CN" sz="2400" dirty="0" smtClean="0"/>
              <a:t>6</a:t>
            </a:r>
            <a:r>
              <a:rPr lang="zh-CN" altLang="zh-CN" sz="2400" dirty="0" smtClean="0"/>
              <a:t>．结合括号内的提示谈谈你对下面两个句子的理解。</a:t>
            </a:r>
            <a:r>
              <a:rPr lang="en-US" altLang="zh-CN" sz="2400" dirty="0" smtClean="0"/>
              <a:t>(4</a:t>
            </a:r>
            <a:r>
              <a:rPr lang="zh-CN" altLang="zh-CN" sz="2400" dirty="0" smtClean="0"/>
              <a:t>分</a:t>
            </a:r>
            <a:r>
              <a:rPr lang="en-US" altLang="zh-CN" sz="2400" dirty="0" smtClean="0"/>
              <a:t>)</a:t>
            </a:r>
            <a:endParaRPr lang="zh-CN" altLang="zh-CN" sz="2400" dirty="0" smtClean="0"/>
          </a:p>
          <a:p>
            <a:pPr>
              <a:lnSpc>
                <a:spcPts val="3400"/>
              </a:lnSpc>
            </a:pPr>
            <a:r>
              <a:rPr lang="en-US" altLang="zh-CN" sz="2400" dirty="0" smtClean="0"/>
              <a:t>  </a:t>
            </a:r>
            <a:r>
              <a:rPr lang="en-US" altLang="zh-CN" sz="2000" dirty="0" smtClean="0"/>
              <a:t>      (1)</a:t>
            </a:r>
            <a:r>
              <a:rPr lang="zh-CN" altLang="zh-CN" sz="2000" dirty="0" smtClean="0"/>
              <a:t>它引我沿着诗中那条小径，走向时间的深处和更深处。</a:t>
            </a:r>
            <a:r>
              <a:rPr lang="en-US" altLang="zh-CN" sz="2000" dirty="0" smtClean="0"/>
              <a:t>(“</a:t>
            </a:r>
            <a:r>
              <a:rPr lang="zh-CN" altLang="zh-CN" sz="2000" dirty="0" smtClean="0"/>
              <a:t>时间的</a:t>
            </a:r>
            <a:endParaRPr lang="en-US" altLang="zh-CN" sz="2000" dirty="0" smtClean="0"/>
          </a:p>
          <a:p>
            <a:pPr>
              <a:lnSpc>
                <a:spcPts val="3400"/>
              </a:lnSpc>
            </a:pPr>
            <a:r>
              <a:rPr lang="en-US" altLang="zh-CN" sz="2000" dirty="0" smtClean="0"/>
              <a:t>             </a:t>
            </a:r>
            <a:r>
              <a:rPr lang="zh-CN" altLang="zh-CN" sz="2000" dirty="0" smtClean="0"/>
              <a:t>深处和更深处</a:t>
            </a:r>
            <a:r>
              <a:rPr lang="en-US" altLang="zh-CN" sz="2000" dirty="0" smtClean="0"/>
              <a:t>”</a:t>
            </a:r>
            <a:r>
              <a:rPr lang="zh-CN" altLang="zh-CN" sz="2000" dirty="0" smtClean="0"/>
              <a:t>指什么</a:t>
            </a:r>
            <a:r>
              <a:rPr lang="en-US" altLang="zh-CN" sz="2000" dirty="0" smtClean="0"/>
              <a:t>?</a:t>
            </a:r>
            <a:r>
              <a:rPr lang="zh-CN" altLang="zh-CN" sz="2000" dirty="0" smtClean="0"/>
              <a:t>它表达了作者怎样的思想感情</a:t>
            </a:r>
            <a:r>
              <a:rPr lang="en-US" altLang="zh-CN" sz="2000" dirty="0" smtClean="0"/>
              <a:t>?)</a:t>
            </a:r>
            <a:endParaRPr lang="zh-CN" altLang="en-US" dirty="0"/>
          </a:p>
        </p:txBody>
      </p:sp>
      <p:sp>
        <p:nvSpPr>
          <p:cNvPr id="47" name="TextBox 46"/>
          <p:cNvSpPr txBox="1"/>
          <p:nvPr/>
        </p:nvSpPr>
        <p:spPr>
          <a:xfrm>
            <a:off x="683568" y="4869160"/>
            <a:ext cx="7992888" cy="830997"/>
          </a:xfrm>
          <a:prstGeom prst="rect">
            <a:avLst/>
          </a:prstGeom>
          <a:noFill/>
        </p:spPr>
        <p:txBody>
          <a:bodyPr wrap="square" rtlCol="0">
            <a:spAutoFit/>
          </a:bodyPr>
          <a:lstStyle/>
          <a:p>
            <a:r>
              <a:rPr lang="zh-CN" altLang="en-US" sz="2400" dirty="0" smtClean="0">
                <a:latin typeface="楷体" pitchFamily="49" charset="-122"/>
                <a:ea typeface="楷体" pitchFamily="49" charset="-122"/>
              </a:rPr>
              <a:t>“</a:t>
            </a:r>
            <a:r>
              <a:rPr lang="zh-CN" altLang="zh-CN" sz="2400" dirty="0" smtClean="0">
                <a:latin typeface="楷体" pitchFamily="49" charset="-122"/>
                <a:ea typeface="楷体" pitchFamily="49" charset="-122"/>
              </a:rPr>
              <a:t>时间的深处和更深处</a:t>
            </a:r>
            <a:r>
              <a:rPr lang="zh-CN" altLang="en-US" sz="2400" dirty="0" smtClean="0">
                <a:latin typeface="楷体" pitchFamily="49" charset="-122"/>
                <a:ea typeface="楷体" pitchFamily="49" charset="-122"/>
              </a:rPr>
              <a:t>”指久远和更久远的古代，表达了作者对浑然纯静的古代世界的向往之情。</a:t>
            </a:r>
            <a:endParaRPr lang="zh-CN" altLang="en-US" sz="2400" dirty="0">
              <a:latin typeface="楷体" pitchFamily="49" charset="-122"/>
              <a:ea typeface="楷体" pitchFamily="49" charset="-122"/>
            </a:endParaRPr>
          </a:p>
        </p:txBody>
      </p:sp>
      <p:sp>
        <p:nvSpPr>
          <p:cNvPr id="50" name="TextBox 49"/>
          <p:cNvSpPr txBox="1"/>
          <p:nvPr/>
        </p:nvSpPr>
        <p:spPr>
          <a:xfrm>
            <a:off x="3779912" y="2348880"/>
            <a:ext cx="1656184" cy="646331"/>
          </a:xfrm>
          <a:prstGeom prst="rect">
            <a:avLst/>
          </a:prstGeom>
          <a:noFill/>
        </p:spPr>
        <p:txBody>
          <a:bodyPr wrap="square" rtlCol="0">
            <a:spAutoFit/>
          </a:bodyPr>
          <a:lstStyle/>
          <a:p>
            <a:r>
              <a:rPr lang="zh-CN" altLang="en-US" dirty="0" smtClean="0">
                <a:solidFill>
                  <a:srgbClr val="C00000"/>
                </a:solidFill>
                <a:latin typeface="楷体" pitchFamily="49" charset="-122"/>
                <a:ea typeface="楷体" pitchFamily="49" charset="-122"/>
              </a:rPr>
              <a:t>感动于造化的</a:t>
            </a:r>
            <a:endParaRPr lang="en-US" altLang="zh-CN" dirty="0" smtClean="0">
              <a:solidFill>
                <a:srgbClr val="C00000"/>
              </a:solidFill>
              <a:latin typeface="楷体" pitchFamily="49" charset="-122"/>
              <a:ea typeface="楷体" pitchFamily="49" charset="-122"/>
            </a:endParaRPr>
          </a:p>
          <a:p>
            <a:r>
              <a:rPr lang="zh-CN" altLang="en-US" dirty="0" smtClean="0">
                <a:solidFill>
                  <a:srgbClr val="C00000"/>
                </a:solidFill>
                <a:latin typeface="楷体" pitchFamily="49" charset="-122"/>
                <a:ea typeface="楷体" pitchFamily="49" charset="-122"/>
              </a:rPr>
              <a:t>艰辛和伟大</a:t>
            </a:r>
            <a:endParaRPr lang="zh-CN" altLang="en-US" dirty="0">
              <a:solidFill>
                <a:srgbClr val="C00000"/>
              </a:solidFill>
              <a:latin typeface="楷体" pitchFamily="49" charset="-122"/>
              <a:ea typeface="楷体" pitchFamily="49" charset="-122"/>
            </a:endParaRPr>
          </a:p>
        </p:txBody>
      </p:sp>
      <p:sp>
        <p:nvSpPr>
          <p:cNvPr id="51" name="TextBox 50"/>
          <p:cNvSpPr txBox="1"/>
          <p:nvPr/>
        </p:nvSpPr>
        <p:spPr>
          <a:xfrm>
            <a:off x="5292080" y="2420888"/>
            <a:ext cx="1656184" cy="646331"/>
          </a:xfrm>
          <a:prstGeom prst="rect">
            <a:avLst/>
          </a:prstGeom>
          <a:noFill/>
        </p:spPr>
        <p:txBody>
          <a:bodyPr wrap="square" rtlCol="0">
            <a:spAutoFit/>
          </a:bodyPr>
          <a:lstStyle/>
          <a:p>
            <a:r>
              <a:rPr lang="zh-CN" altLang="en-US" dirty="0" smtClean="0">
                <a:solidFill>
                  <a:srgbClr val="C00000"/>
                </a:solidFill>
                <a:latin typeface="楷体" pitchFamily="49" charset="-122"/>
                <a:ea typeface="楷体" pitchFamily="49" charset="-122"/>
              </a:rPr>
              <a:t>感受到宁静致</a:t>
            </a:r>
            <a:endParaRPr lang="en-US" altLang="zh-CN" dirty="0" smtClean="0">
              <a:solidFill>
                <a:srgbClr val="C00000"/>
              </a:solidFill>
              <a:latin typeface="楷体" pitchFamily="49" charset="-122"/>
              <a:ea typeface="楷体" pitchFamily="49" charset="-122"/>
            </a:endParaRPr>
          </a:p>
          <a:p>
            <a:r>
              <a:rPr lang="zh-CN" altLang="en-US" dirty="0" smtClean="0">
                <a:solidFill>
                  <a:srgbClr val="C00000"/>
                </a:solidFill>
                <a:latin typeface="楷体" pitchFamily="49" charset="-122"/>
                <a:ea typeface="楷体" pitchFamily="49" charset="-122"/>
              </a:rPr>
              <a:t>远的生活方式</a:t>
            </a:r>
            <a:endParaRPr lang="zh-CN" altLang="en-US" dirty="0">
              <a:solidFill>
                <a:srgbClr val="C00000"/>
              </a:solidFill>
              <a:latin typeface="楷体" pitchFamily="49" charset="-122"/>
              <a:ea typeface="楷体" pitchFamily="49" charset="-122"/>
            </a:endParaRPr>
          </a:p>
        </p:txBody>
      </p:sp>
      <p:pic>
        <p:nvPicPr>
          <p:cNvPr id="18" name="语音文件20.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6012160" y="3284984"/>
            <a:ext cx="304800" cy="304800"/>
          </a:xfrm>
          <a:prstGeom prst="rect">
            <a:avLst/>
          </a:prstGeom>
        </p:spPr>
      </p:pic>
      <p:pic>
        <p:nvPicPr>
          <p:cNvPr id="20" name="语音文件22.wav">
            <a:hlinkClick r:id=""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6" cstate="print"/>
          <a:stretch>
            <a:fillRect/>
          </a:stretch>
        </p:blipFill>
        <p:spPr>
          <a:xfrm>
            <a:off x="8839200" y="1988840"/>
            <a:ext cx="304800" cy="304800"/>
          </a:xfrm>
          <a:prstGeom prst="rect">
            <a:avLst/>
          </a:prstGeom>
        </p:spPr>
      </p:pic>
      <p:pic>
        <p:nvPicPr>
          <p:cNvPr id="21" name="语音文件24.wav">
            <a:hlinkClick r:id="" action="ppaction://media"/>
          </p:cNvPr>
          <p:cNvPicPr>
            <a:picLocks noRot="1" noChangeAspect="1"/>
          </p:cNvPicPr>
          <p:nvPr>
            <a:audioFile r:link="rId7"/>
            <p:extLst>
              <p:ext uri="{DAA4B4D4-6D71-4841-9C94-3DE7FCFB9230}">
                <p14:media xmlns:p14="http://schemas.microsoft.com/office/powerpoint/2010/main" r:link="rId8"/>
              </p:ext>
            </p:extLst>
          </p:nvPr>
        </p:nvPicPr>
        <p:blipFill>
          <a:blip r:embed="rId9" cstate="print"/>
          <a:stretch>
            <a:fillRect/>
          </a:stretch>
        </p:blipFill>
        <p:spPr>
          <a:xfrm>
            <a:off x="6660232" y="530120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2201" fill="hold"/>
                                        <p:tgtEl>
                                          <p:spTgt spid="18"/>
                                        </p:tgtEl>
                                      </p:cBhvr>
                                    </p:cmd>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1"/>
                                        </p:tgtEl>
                                        <p:attrNameLst>
                                          <p:attrName>style.visibility</p:attrName>
                                        </p:attrNameLst>
                                      </p:cBhvr>
                                      <p:to>
                                        <p:strVal val="visible"/>
                                      </p:to>
                                    </p:set>
                                    <p:anim calcmode="lin" valueType="num">
                                      <p:cBhvr additive="base">
                                        <p:cTn id="16" dur="500" fill="hold"/>
                                        <p:tgtEl>
                                          <p:spTgt spid="51"/>
                                        </p:tgtEl>
                                        <p:attrNameLst>
                                          <p:attrName>ppt_x</p:attrName>
                                        </p:attrNameLst>
                                      </p:cBhvr>
                                      <p:tavLst>
                                        <p:tav tm="0">
                                          <p:val>
                                            <p:strVal val="#ppt_x"/>
                                          </p:val>
                                        </p:tav>
                                        <p:tav tm="100000">
                                          <p:val>
                                            <p:strVal val="#ppt_x"/>
                                          </p:val>
                                        </p:tav>
                                      </p:tavLst>
                                    </p:anim>
                                    <p:anim calcmode="lin" valueType="num">
                                      <p:cBhvr additive="base">
                                        <p:cTn id="17" dur="500" fill="hold"/>
                                        <p:tgtEl>
                                          <p:spTgt spid="51"/>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1" presetClass="mediacall" presetSubtype="0" fill="hold" nodeType="afterEffect">
                                  <p:stCondLst>
                                    <p:cond delay="0"/>
                                  </p:stCondLst>
                                  <p:childTnLst>
                                    <p:cmd type="call" cmd="playFrom(0.0)">
                                      <p:cBhvr>
                                        <p:cTn id="20" dur="2466" fill="hold"/>
                                        <p:tgtEl>
                                          <p:spTgt spid="20"/>
                                        </p:tgtEl>
                                      </p:cBhvr>
                                    </p:cmd>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7">
                                            <p:txEl>
                                              <p:pRg st="0" end="0"/>
                                            </p:txEl>
                                          </p:spTgt>
                                        </p:tgtEl>
                                        <p:attrNameLst>
                                          <p:attrName>style.visibility</p:attrName>
                                        </p:attrNameLst>
                                      </p:cBhvr>
                                      <p:to>
                                        <p:strVal val="visible"/>
                                      </p:to>
                                    </p:set>
                                    <p:anim calcmode="lin" valueType="num">
                                      <p:cBhvr additive="base">
                                        <p:cTn id="31"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7">
                                            <p:txEl>
                                              <p:pRg st="0" end="0"/>
                                            </p:txEl>
                                          </p:spTgt>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1" presetClass="mediacall" presetSubtype="0" fill="hold" nodeType="afterEffect">
                                  <p:stCondLst>
                                    <p:cond delay="0"/>
                                  </p:stCondLst>
                                  <p:childTnLst>
                                    <p:cmd type="call" cmd="playFrom(0.0)">
                                      <p:cBhvr>
                                        <p:cTn id="35" dur="9727"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36" fill="hold" display="0">
                  <p:stCondLst>
                    <p:cond delay="indefinite"/>
                  </p:stCondLst>
                  <p:endCondLst>
                    <p:cond evt="onNext" delay="0">
                      <p:tgtEl>
                        <p:sldTgt/>
                      </p:tgtEl>
                    </p:cond>
                    <p:cond evt="onPrev" delay="0">
                      <p:tgtEl>
                        <p:sldTgt/>
                      </p:tgtEl>
                    </p:cond>
                    <p:cond evt="onStopAudio" delay="0">
                      <p:tgtEl>
                        <p:sldTgt/>
                      </p:tgtEl>
                    </p:cond>
                  </p:endCondLst>
                </p:cTn>
                <p:tgtEl>
                  <p:spTgt spid="18"/>
                </p:tgtEl>
              </p:cMediaNode>
            </p:audio>
            <p:audio>
              <p:cMediaNode showWhenStopped="0">
                <p:cTn id="37" fill="hold" display="0">
                  <p:stCondLst>
                    <p:cond delay="indefinite"/>
                  </p:stCondLst>
                  <p:endCondLst>
                    <p:cond evt="onNext" delay="0">
                      <p:tgtEl>
                        <p:sldTgt/>
                      </p:tgtEl>
                    </p:cond>
                    <p:cond evt="onPrev" delay="0">
                      <p:tgtEl>
                        <p:sldTgt/>
                      </p:tgtEl>
                    </p:cond>
                    <p:cond evt="onStopAudio" delay="0">
                      <p:tgtEl>
                        <p:sldTgt/>
                      </p:tgtEl>
                    </p:cond>
                  </p:endCondLst>
                </p:cTn>
                <p:tgtEl>
                  <p:spTgt spid="20"/>
                </p:tgtEl>
              </p:cMediaNode>
            </p:audio>
            <p:audio>
              <p:cMediaNode showWhenStopped="0">
                <p:cTn id="38" fill="hold" display="0">
                  <p:stCondLst>
                    <p:cond delay="indefinite"/>
                  </p:stCondLst>
                  <p:endCondLst>
                    <p:cond evt="onNext" delay="0">
                      <p:tgtEl>
                        <p:sldTgt/>
                      </p:tgtEl>
                    </p:cond>
                    <p:cond evt="onPrev" delay="0">
                      <p:tgtEl>
                        <p:sldTgt/>
                      </p:tgtEl>
                    </p:cond>
                    <p:cond evt="onStopAudio" delay="0">
                      <p:tgtEl>
                        <p:sldTgt/>
                      </p:tgtEl>
                    </p:cond>
                  </p:endCondLst>
                </p:cTn>
                <p:tgtEl>
                  <p:spTgt spid="21"/>
                </p:tgtEl>
              </p:cMediaNode>
            </p:audio>
          </p:childTnLst>
        </p:cTn>
      </p:par>
    </p:tnLst>
    <p:bldLst>
      <p:bldP spid="45" grpId="0"/>
      <p:bldP spid="50" grpId="0"/>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76672"/>
            <a:ext cx="8064896" cy="830997"/>
          </a:xfrm>
          <a:prstGeom prst="rect">
            <a:avLst/>
          </a:prstGeom>
          <a:noFill/>
        </p:spPr>
        <p:txBody>
          <a:bodyPr wrap="square" rtlCol="0">
            <a:spAutoFit/>
          </a:bodyPr>
          <a:lstStyle/>
          <a:p>
            <a:pPr marL="457200" indent="-457200">
              <a:buAutoNum type="arabicParenBoth" startAt="2"/>
            </a:pPr>
            <a:r>
              <a:rPr lang="zh-CN" altLang="zh-CN" sz="2400" dirty="0" smtClean="0"/>
              <a:t>苔藓在我们的文化中、意识中、诗歌中消失了。</a:t>
            </a:r>
            <a:r>
              <a:rPr lang="en-US" altLang="zh-CN" sz="2400" dirty="0" smtClean="0"/>
              <a:t>(</a:t>
            </a:r>
            <a:r>
              <a:rPr lang="zh-CN" altLang="zh-CN" sz="2400" dirty="0" smtClean="0"/>
              <a:t>从全文</a:t>
            </a:r>
            <a:endParaRPr lang="en-US" altLang="zh-CN" sz="2400" dirty="0" smtClean="0"/>
          </a:p>
          <a:p>
            <a:pPr marL="457200" indent="-457200"/>
            <a:r>
              <a:rPr lang="en-US" altLang="zh-CN" sz="2400" dirty="0" smtClean="0"/>
              <a:t>        </a:t>
            </a:r>
            <a:r>
              <a:rPr lang="zh-CN" altLang="zh-CN" sz="2400" dirty="0" smtClean="0"/>
              <a:t>看，我们失去的是什么</a:t>
            </a:r>
            <a:r>
              <a:rPr lang="en-US" altLang="zh-CN" sz="2400" dirty="0" smtClean="0"/>
              <a:t>?)</a:t>
            </a:r>
            <a:endParaRPr lang="zh-CN" altLang="zh-CN" sz="2400" dirty="0" smtClean="0"/>
          </a:p>
        </p:txBody>
      </p:sp>
      <p:sp>
        <p:nvSpPr>
          <p:cNvPr id="3" name="TextBox 2"/>
          <p:cNvSpPr txBox="1"/>
          <p:nvPr/>
        </p:nvSpPr>
        <p:spPr>
          <a:xfrm>
            <a:off x="827584" y="1268760"/>
            <a:ext cx="7776864" cy="1200329"/>
          </a:xfrm>
          <a:prstGeom prst="rect">
            <a:avLst/>
          </a:prstGeom>
          <a:noFill/>
        </p:spPr>
        <p:txBody>
          <a:bodyPr wrap="square" rtlCol="0">
            <a:spAutoFit/>
          </a:bodyPr>
          <a:lstStyle/>
          <a:p>
            <a:r>
              <a:rPr lang="zh-CN" altLang="en-US" sz="2400" dirty="0" smtClean="0">
                <a:latin typeface="楷体" pitchFamily="49" charset="-122"/>
                <a:ea typeface="楷体" pitchFamily="49" charset="-122"/>
              </a:rPr>
              <a:t>    物质在文明高度发达的今天，我们失去了对自然的敬畏；在精神领域，我们失去的是这个世界最古老最朴素也最纯真的记忆。</a:t>
            </a:r>
            <a:endParaRPr lang="zh-CN" altLang="en-US" sz="2400" dirty="0">
              <a:latin typeface="楷体" pitchFamily="49" charset="-122"/>
              <a:ea typeface="楷体" pitchFamily="49" charset="-122"/>
            </a:endParaRPr>
          </a:p>
        </p:txBody>
      </p:sp>
      <p:sp>
        <p:nvSpPr>
          <p:cNvPr id="4" name="TextBox 3"/>
          <p:cNvSpPr txBox="1"/>
          <p:nvPr/>
        </p:nvSpPr>
        <p:spPr>
          <a:xfrm>
            <a:off x="467544" y="2420888"/>
            <a:ext cx="8208912" cy="461665"/>
          </a:xfrm>
          <a:prstGeom prst="rect">
            <a:avLst/>
          </a:prstGeom>
          <a:noFill/>
        </p:spPr>
        <p:txBody>
          <a:bodyPr wrap="square" rtlCol="0">
            <a:spAutoFit/>
          </a:bodyPr>
          <a:lstStyle/>
          <a:p>
            <a:r>
              <a:rPr lang="en-US" altLang="zh-CN" sz="2400" dirty="0" smtClean="0"/>
              <a:t>7</a:t>
            </a:r>
            <a:r>
              <a:rPr lang="zh-CN" altLang="zh-CN" sz="2400" dirty="0" smtClean="0"/>
              <a:t>．根据文章内容，说说作者敬畏苔藓怎样的品质。</a:t>
            </a:r>
            <a:r>
              <a:rPr lang="en-US" altLang="zh-CN" sz="2400" dirty="0" smtClean="0"/>
              <a:t>(3</a:t>
            </a:r>
            <a:r>
              <a:rPr lang="zh-CN" altLang="zh-CN" sz="2400" dirty="0" smtClean="0"/>
              <a:t>分</a:t>
            </a:r>
            <a:r>
              <a:rPr lang="en-US" altLang="zh-CN" sz="2400" dirty="0" smtClean="0"/>
              <a:t>)</a:t>
            </a:r>
            <a:endParaRPr lang="zh-CN" altLang="zh-CN" sz="2400" dirty="0" smtClean="0"/>
          </a:p>
        </p:txBody>
      </p:sp>
      <p:sp>
        <p:nvSpPr>
          <p:cNvPr id="5" name="TextBox 4"/>
          <p:cNvSpPr txBox="1"/>
          <p:nvPr/>
        </p:nvSpPr>
        <p:spPr>
          <a:xfrm>
            <a:off x="827584" y="2924944"/>
            <a:ext cx="7344816" cy="830997"/>
          </a:xfrm>
          <a:prstGeom prst="rect">
            <a:avLst/>
          </a:prstGeom>
          <a:noFill/>
        </p:spPr>
        <p:txBody>
          <a:bodyPr wrap="square" rtlCol="0">
            <a:spAutoFit/>
          </a:bodyPr>
          <a:lstStyle/>
          <a:p>
            <a:r>
              <a:rPr lang="zh-CN" altLang="en-US" sz="2400" dirty="0" smtClean="0"/>
              <a:t>（</a:t>
            </a:r>
            <a:r>
              <a:rPr lang="en-US" altLang="zh-CN" sz="2400" dirty="0" smtClean="0"/>
              <a:t>1）</a:t>
            </a:r>
            <a:r>
              <a:rPr lang="zh-CN" altLang="en-US" sz="2400" dirty="0" smtClean="0">
                <a:latin typeface="楷体" pitchFamily="49" charset="-122"/>
                <a:ea typeface="楷体" pitchFamily="49" charset="-122"/>
              </a:rPr>
              <a:t>敬畏苔藓的谦卑；（</a:t>
            </a:r>
            <a:r>
              <a:rPr lang="en-US" altLang="zh-CN" sz="2400" dirty="0" smtClean="0">
                <a:latin typeface="楷体" pitchFamily="49" charset="-122"/>
                <a:ea typeface="楷体" pitchFamily="49" charset="-122"/>
              </a:rPr>
              <a:t>2）</a:t>
            </a:r>
            <a:r>
              <a:rPr lang="zh-CN" altLang="en-US" sz="2400" dirty="0" smtClean="0">
                <a:latin typeface="楷体" pitchFamily="49" charset="-122"/>
                <a:ea typeface="楷体" pitchFamily="49" charset="-122"/>
              </a:rPr>
              <a:t>敬畏苔藓的坚定顽强；（</a:t>
            </a:r>
            <a:r>
              <a:rPr lang="en-US" altLang="zh-CN" sz="2400" dirty="0" smtClean="0">
                <a:latin typeface="楷体" pitchFamily="49" charset="-122"/>
                <a:ea typeface="楷体" pitchFamily="49" charset="-122"/>
              </a:rPr>
              <a:t>3）</a:t>
            </a:r>
            <a:r>
              <a:rPr lang="zh-CN" altLang="en-US" sz="2400" dirty="0" smtClean="0">
                <a:latin typeface="楷体" pitchFamily="49" charset="-122"/>
                <a:ea typeface="楷体" pitchFamily="49" charset="-122"/>
              </a:rPr>
              <a:t>敬畏苔藓对自然的执着守护。</a:t>
            </a:r>
            <a:endParaRPr lang="zh-CN" altLang="en-US" sz="2400" dirty="0">
              <a:latin typeface="楷体" pitchFamily="49" charset="-122"/>
              <a:ea typeface="楷体" pitchFamily="49" charset="-122"/>
            </a:endParaRPr>
          </a:p>
        </p:txBody>
      </p:sp>
      <p:sp>
        <p:nvSpPr>
          <p:cNvPr id="6" name="TextBox 5"/>
          <p:cNvSpPr txBox="1"/>
          <p:nvPr/>
        </p:nvSpPr>
        <p:spPr>
          <a:xfrm>
            <a:off x="539552" y="3861048"/>
            <a:ext cx="7848872" cy="830997"/>
          </a:xfrm>
          <a:prstGeom prst="rect">
            <a:avLst/>
          </a:prstGeom>
          <a:noFill/>
        </p:spPr>
        <p:txBody>
          <a:bodyPr wrap="square" rtlCol="0">
            <a:spAutoFit/>
          </a:bodyPr>
          <a:lstStyle/>
          <a:p>
            <a:r>
              <a:rPr lang="en-US" altLang="zh-CN" sz="2400" dirty="0" smtClean="0"/>
              <a:t>8、</a:t>
            </a:r>
            <a:r>
              <a:rPr lang="zh-CN" altLang="zh-CN" sz="2400" dirty="0" smtClean="0"/>
              <a:t>作者为什么说“寺庙是尘世的净土，是修身养性的宁</a:t>
            </a:r>
            <a:endParaRPr lang="en-US" altLang="zh-CN" sz="2400" dirty="0" smtClean="0"/>
          </a:p>
          <a:p>
            <a:r>
              <a:rPr lang="en-US" altLang="zh-CN" sz="2400" dirty="0" smtClean="0"/>
              <a:t>       </a:t>
            </a:r>
            <a:r>
              <a:rPr lang="zh-CN" altLang="zh-CN" sz="2400" dirty="0" smtClean="0"/>
              <a:t>静栖园”？</a:t>
            </a:r>
            <a:endParaRPr lang="zh-CN" altLang="en-US" sz="2400" dirty="0"/>
          </a:p>
        </p:txBody>
      </p:sp>
      <p:sp>
        <p:nvSpPr>
          <p:cNvPr id="7" name="TextBox 6"/>
          <p:cNvSpPr txBox="1"/>
          <p:nvPr/>
        </p:nvSpPr>
        <p:spPr>
          <a:xfrm>
            <a:off x="467544" y="4725144"/>
            <a:ext cx="8136904" cy="1477328"/>
          </a:xfrm>
          <a:prstGeom prst="rect">
            <a:avLst/>
          </a:prstGeom>
          <a:noFill/>
        </p:spPr>
        <p:txBody>
          <a:bodyPr wrap="square" rtlCol="0">
            <a:spAutoFit/>
          </a:bodyPr>
          <a:lstStyle/>
          <a:p>
            <a:pPr marL="457200" indent="-457200">
              <a:lnSpc>
                <a:spcPct val="150000"/>
              </a:lnSpc>
              <a:buAutoNum type="circleNumDbPlain"/>
            </a:pPr>
            <a:r>
              <a:rPr lang="zh-CN" altLang="zh-CN" sz="2000" dirty="0" smtClean="0">
                <a:latin typeface="楷体" pitchFamily="49" charset="-122"/>
                <a:ea typeface="楷体" pitchFamily="49" charset="-122"/>
              </a:rPr>
              <a:t>让修道者寻觅到诗意栖居的生命方式；</a:t>
            </a:r>
            <a:endParaRPr lang="en-US" altLang="zh-CN" sz="2000" dirty="0" smtClean="0">
              <a:latin typeface="楷体" pitchFamily="49" charset="-122"/>
              <a:ea typeface="楷体" pitchFamily="49" charset="-122"/>
            </a:endParaRPr>
          </a:p>
          <a:p>
            <a:pPr marL="457200" indent="-457200">
              <a:lnSpc>
                <a:spcPct val="150000"/>
              </a:lnSpc>
              <a:buAutoNum type="circleNumDbPlain" startAt="2"/>
            </a:pPr>
            <a:r>
              <a:rPr lang="zh-CN" altLang="zh-CN" sz="2000" dirty="0" smtClean="0">
                <a:latin typeface="楷体" pitchFamily="49" charset="-122"/>
                <a:ea typeface="楷体" pitchFamily="49" charset="-122"/>
              </a:rPr>
              <a:t>让求道者领悟到人与世界的真谛，维系世界和人在根上的联系；</a:t>
            </a:r>
            <a:endParaRPr lang="en-US" altLang="zh-CN" sz="2000" dirty="0" smtClean="0">
              <a:latin typeface="楷体" pitchFamily="49" charset="-122"/>
              <a:ea typeface="楷体" pitchFamily="49" charset="-122"/>
            </a:endParaRPr>
          </a:p>
          <a:p>
            <a:pPr marL="457200" indent="-457200">
              <a:lnSpc>
                <a:spcPct val="150000"/>
              </a:lnSpc>
            </a:pPr>
            <a:r>
              <a:rPr lang="zh-CN" altLang="zh-CN" sz="2000" dirty="0" smtClean="0">
                <a:latin typeface="楷体" pitchFamily="49" charset="-122"/>
                <a:ea typeface="楷体" pitchFamily="49" charset="-122"/>
              </a:rPr>
              <a:t>③</a:t>
            </a:r>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通过入定、静观和冥思的方式，实现内在的自我超越。</a:t>
            </a:r>
            <a:endParaRPr lang="zh-CN" altLang="en-US" sz="2000" dirty="0">
              <a:latin typeface="楷体" pitchFamily="49" charset="-122"/>
              <a:ea typeface="楷体" pitchFamily="49" charset="-122"/>
            </a:endParaRPr>
          </a:p>
        </p:txBody>
      </p:sp>
      <p:pic>
        <p:nvPicPr>
          <p:cNvPr id="8" name="语音文件25.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5436096" y="1988840"/>
            <a:ext cx="304800" cy="304800"/>
          </a:xfrm>
          <a:prstGeom prst="rect">
            <a:avLst/>
          </a:prstGeom>
        </p:spPr>
      </p:pic>
      <p:pic>
        <p:nvPicPr>
          <p:cNvPr id="9" name="语音文件26.wav">
            <a:hlinkClick r:id=""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6" cstate="print"/>
          <a:stretch>
            <a:fillRect/>
          </a:stretch>
        </p:blipFill>
        <p:spPr>
          <a:xfrm>
            <a:off x="6228184" y="3284984"/>
            <a:ext cx="304800" cy="304800"/>
          </a:xfrm>
          <a:prstGeom prst="rect">
            <a:avLst/>
          </a:prstGeom>
        </p:spPr>
      </p:pic>
      <p:pic>
        <p:nvPicPr>
          <p:cNvPr id="10" name="语音文件27.wav">
            <a:hlinkClick r:id="" action="ppaction://media"/>
          </p:cNvPr>
          <p:cNvPicPr>
            <a:picLocks noRot="1" noChangeAspect="1"/>
          </p:cNvPicPr>
          <p:nvPr>
            <a:audioFile r:link="rId7"/>
            <p:extLst>
              <p:ext uri="{DAA4B4D4-6D71-4841-9C94-3DE7FCFB9230}">
                <p14:media xmlns:p14="http://schemas.microsoft.com/office/powerpoint/2010/main" r:link="rId8"/>
              </p:ext>
            </p:extLst>
          </p:nvPr>
        </p:nvPicPr>
        <p:blipFill>
          <a:blip r:embed="rId9" cstate="print"/>
          <a:stretch>
            <a:fillRect/>
          </a:stretch>
        </p:blipFill>
        <p:spPr>
          <a:xfrm>
            <a:off x="7020272" y="594928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13282" fill="hold"/>
                                        <p:tgtEl>
                                          <p:spTgt spid="8"/>
                                        </p:tgtEl>
                                      </p:cBhvr>
                                    </p:cmd>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 calcmode="lin" valueType="num">
                                      <p:cBhvr additive="base">
                                        <p:cTn id="2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1" presetClass="mediacall" presetSubtype="0" fill="hold" nodeType="afterEffect">
                                  <p:stCondLst>
                                    <p:cond delay="0"/>
                                  </p:stCondLst>
                                  <p:childTnLst>
                                    <p:cmd type="call" cmd="playFrom(0.0)">
                                      <p:cBhvr>
                                        <p:cTn id="26" dur="11801" fill="hold"/>
                                        <p:tgtEl>
                                          <p:spTgt spid="9"/>
                                        </p:tgtEl>
                                      </p:cBhvr>
                                    </p:cmd>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1" presetClass="mediacall" presetSubtype="0" fill="hold" nodeType="afterEffect">
                                  <p:stCondLst>
                                    <p:cond delay="0"/>
                                  </p:stCondLst>
                                  <p:childTnLst>
                                    <p:cmd type="call" cmd="playFrom(0.0)">
                                      <p:cBhvr>
                                        <p:cTn id="41" dur="18367"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4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audio>
              <p:cMediaNode showWhenStopped="0">
                <p:cTn id="43"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audio>
              <p:cMediaNode showWhenStopped="0">
                <p:cTn id="44"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bldLst>
      <p:bldP spid="3" grpId="0"/>
      <p:bldP spid="4"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04664"/>
            <a:ext cx="8136904" cy="6032421"/>
          </a:xfrm>
          <a:prstGeom prst="rect">
            <a:avLst/>
          </a:prstGeom>
          <a:noFill/>
        </p:spPr>
        <p:txBody>
          <a:bodyPr wrap="square" rtlCol="0">
            <a:spAutoFit/>
          </a:bodyPr>
          <a:lstStyle/>
          <a:p>
            <a:r>
              <a:rPr lang="zh-CN" altLang="en-US" sz="2800" b="1" dirty="0" smtClean="0"/>
              <a:t>                    （二）</a:t>
            </a:r>
            <a:r>
              <a:rPr lang="en-US" altLang="zh-CN" sz="2800" b="1" dirty="0" smtClean="0"/>
              <a:t>《</a:t>
            </a:r>
            <a:r>
              <a:rPr lang="zh-CN" altLang="en-US" sz="2800" b="1" dirty="0" smtClean="0"/>
              <a:t>方</a:t>
            </a:r>
            <a:r>
              <a:rPr lang="zh-CN" altLang="zh-CN" sz="2800" b="1" dirty="0" smtClean="0"/>
              <a:t>块汉字前途之争》</a:t>
            </a:r>
            <a:endParaRPr lang="en-US" altLang="zh-CN" sz="2800" b="1" dirty="0" smtClean="0"/>
          </a:p>
          <a:p>
            <a:r>
              <a:rPr lang="en-US" altLang="zh-CN" sz="2800" b="1" dirty="0" smtClean="0"/>
              <a:t>                                                    </a:t>
            </a:r>
            <a:r>
              <a:rPr lang="en-US" altLang="zh-CN" dirty="0" smtClean="0"/>
              <a:t>---2015</a:t>
            </a:r>
            <a:r>
              <a:rPr lang="zh-CN" altLang="zh-CN" dirty="0" smtClean="0"/>
              <a:t>年扬州市中考语文</a:t>
            </a:r>
            <a:br>
              <a:rPr lang="en-US" altLang="zh-CN" dirty="0" smtClean="0"/>
            </a:br>
            <a:r>
              <a:rPr lang="en-US" altLang="zh-CN" dirty="0" smtClean="0"/>
              <a:t>                                                               </a:t>
            </a:r>
            <a:r>
              <a:rPr lang="zh-CN" altLang="zh-CN" sz="2000" b="1" dirty="0" smtClean="0">
                <a:latin typeface="楷体" pitchFamily="49" charset="-122"/>
                <a:ea typeface="楷体" pitchFamily="49" charset="-122"/>
              </a:rPr>
              <a:t>汪品先</a:t>
            </a:r>
            <a:endParaRPr lang="zh-CN" altLang="zh-CN" sz="2000" b="1" dirty="0" smtClean="0">
              <a:latin typeface="楷体" pitchFamily="49" charset="-122"/>
              <a:ea typeface="楷体" pitchFamily="49" charset="-122"/>
            </a:endParaRPr>
          </a:p>
          <a:p>
            <a:pPr>
              <a:lnSpc>
                <a:spcPts val="3100"/>
              </a:lnSpc>
            </a:pPr>
            <a:r>
              <a:rPr lang="en-US" altLang="zh-CN" dirty="0" smtClean="0"/>
              <a:t> </a:t>
            </a:r>
            <a:r>
              <a:rPr lang="en-US" altLang="zh-CN" sz="2000" dirty="0" smtClean="0"/>
              <a:t>     </a:t>
            </a:r>
            <a:r>
              <a:rPr lang="zh-CN" altLang="zh-CN" sz="2000" dirty="0" smtClean="0"/>
              <a:t>⑴</a:t>
            </a:r>
            <a:r>
              <a:rPr lang="en-US" altLang="zh-CN" sz="2000" dirty="0" smtClean="0"/>
              <a:t> </a:t>
            </a:r>
            <a:r>
              <a:rPr lang="zh-CN" altLang="zh-CN" sz="2000" dirty="0" smtClean="0"/>
              <a:t>方块汉字的前途，是我国知识界争论的百年话题。</a:t>
            </a:r>
            <a:br>
              <a:rPr lang="en-US" altLang="zh-CN" sz="2000" dirty="0" smtClean="0"/>
            </a:br>
            <a:r>
              <a:rPr lang="en-US" altLang="zh-CN" sz="2000" dirty="0" smtClean="0"/>
              <a:t>      </a:t>
            </a:r>
            <a:r>
              <a:rPr lang="zh-CN" altLang="zh-CN" sz="2000" dirty="0" smtClean="0"/>
              <a:t>⑵</a:t>
            </a:r>
            <a:r>
              <a:rPr lang="en-US" altLang="zh-CN" sz="2000" dirty="0" smtClean="0"/>
              <a:t> </a:t>
            </a:r>
            <a:r>
              <a:rPr lang="zh-CN" altLang="zh-CN" sz="2000" dirty="0" smtClean="0"/>
              <a:t>对于汉字的批评，首先来自其复杂难学，历史上只为少数人所掌握。“五四”运动后推行白话文、拟定注音字母，进一步的主张就是废除方块字、实行拼音化。然而建国后的实践表明：通过汉字简化和义务教育，汉字完全可以为大众所掌握，本身并不是造成文盲的主要原因。</a:t>
            </a:r>
            <a:br>
              <a:rPr lang="en-US" altLang="zh-CN" sz="2000" dirty="0" smtClean="0"/>
            </a:br>
            <a:r>
              <a:rPr lang="en-US" altLang="zh-CN" sz="2000" dirty="0" smtClean="0"/>
              <a:t>      </a:t>
            </a:r>
            <a:r>
              <a:rPr lang="zh-CN" altLang="zh-CN" sz="2000" dirty="0" smtClean="0"/>
              <a:t>⑶</a:t>
            </a:r>
            <a:r>
              <a:rPr lang="en-US" altLang="zh-CN" sz="2000" dirty="0" smtClean="0"/>
              <a:t> </a:t>
            </a:r>
            <a:r>
              <a:rPr lang="zh-CN" altLang="zh-CN" sz="2000" dirty="0" smtClean="0"/>
              <a:t>时至今日，废除方块字的主张不再活跃，流行的一种观点是方块字不适合于科学表达，不如拼音文字那样逻辑分明，因此汉字可以用来传承文化而不适用于发展科学。其实这里混淆了科学发展的传统背景和语言载体本身的特色。国人撰写的学术论文，无论用的是中文还是英文，往往有着论证不严、逻辑不清的毛病，这里既有我国传统文化中不利于科学发展的遗传病，也有在近代封闭条件下形成的恶习惯。文字无辜，这些毛病不该记在文字头上。</a:t>
            </a:r>
            <a:endParaRPr lang="zh-CN" altLang="en-US" sz="2000" dirty="0"/>
          </a:p>
        </p:txBody>
      </p:sp>
      <p:pic>
        <p:nvPicPr>
          <p:cNvPr id="3" name="语音文件5.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6516216" y="6093296"/>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06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476672"/>
            <a:ext cx="8208912" cy="6382516"/>
          </a:xfrm>
          <a:prstGeom prst="rect">
            <a:avLst/>
          </a:prstGeom>
          <a:noFill/>
        </p:spPr>
        <p:txBody>
          <a:bodyPr wrap="square" rtlCol="0">
            <a:spAutoFit/>
          </a:bodyPr>
          <a:lstStyle/>
          <a:p>
            <a:pPr>
              <a:lnSpc>
                <a:spcPts val="2900"/>
              </a:lnSpc>
            </a:pPr>
            <a:r>
              <a:rPr lang="zh-CN" altLang="zh-CN" sz="2000" dirty="0" smtClean="0"/>
              <a:t>计算机技术的发展，为各种文字的前途提供了重新排队的机会。对于二进制的计算机编码而言，一个汉字只相当于两个拼音字母。同一个文本，汉字的篇幅最短，输入计算机的速度也最快。汉字直观，承载的信息量远大于拼音文字。更重要的是汉字信息熵最高，有限数量的方块字经过搭配，可以构成无限多的新词；而依靠拼音字母的英文，需要不断制造新的单词才能表达不断出现的新概念。因此，汉字常用的只有几千字，而英语的词汇量早已超过</a:t>
            </a:r>
            <a:r>
              <a:rPr lang="en-US" altLang="zh-CN" sz="2000" dirty="0" smtClean="0"/>
              <a:t>40</a:t>
            </a:r>
            <a:r>
              <a:rPr lang="zh-CN" altLang="zh-CN" sz="2000" dirty="0" smtClean="0"/>
              <a:t>万，在应对新概念大量涌现的科学发展中并无优势。</a:t>
            </a:r>
            <a:br>
              <a:rPr lang="en-US" altLang="zh-CN" sz="2000" dirty="0" smtClean="0"/>
            </a:br>
            <a:r>
              <a:rPr lang="en-US" altLang="zh-CN" sz="2000" dirty="0" smtClean="0"/>
              <a:t>  </a:t>
            </a:r>
            <a:r>
              <a:rPr lang="zh-CN" altLang="zh-CN" sz="2000" dirty="0" smtClean="0"/>
              <a:t>⑸语言是文化传承的主角，以汉语作为载体的中华文化，在科学创新中应当具有潜在的优势。一种文化能够保持几千年而不衰，其中必有原因。值得参考的是犹太民族，三千年历史有两千年流离失散，却始终坚守着犹太教和希伯来文。在外界压力下，犹太人凭着对知识和智慧的重视，以一千多万的人口，赢得了世界四分之一的诺贝尔奖。华夏文化同样具有尊重知识和智慧的传统，是不是也在深处蕴藏着科学创新的基因，从而也有问鼎世界科学顶峰的前景？</a:t>
            </a:r>
            <a:br>
              <a:rPr lang="en-US" altLang="zh-CN" sz="2000" dirty="0" smtClean="0"/>
            </a:br>
            <a:r>
              <a:rPr lang="en-US" altLang="zh-CN" sz="2000" dirty="0" smtClean="0"/>
              <a:t>                                   </a:t>
            </a:r>
            <a:r>
              <a:rPr lang="zh-CN" altLang="zh-CN" sz="2000" dirty="0" smtClean="0"/>
              <a:t>（选自</a:t>
            </a:r>
            <a:r>
              <a:rPr lang="en-US" altLang="zh-CN" sz="2000" dirty="0" smtClean="0"/>
              <a:t>2015</a:t>
            </a:r>
            <a:r>
              <a:rPr lang="zh-CN" altLang="zh-CN" sz="2000" dirty="0" smtClean="0"/>
              <a:t>年</a:t>
            </a:r>
            <a:r>
              <a:rPr lang="en-US" altLang="zh-CN" sz="2000" dirty="0" smtClean="0"/>
              <a:t>2</a:t>
            </a:r>
            <a:r>
              <a:rPr lang="zh-CN" altLang="zh-CN" sz="2000" dirty="0" smtClean="0"/>
              <a:t>月</a:t>
            </a:r>
            <a:r>
              <a:rPr lang="en-US" altLang="zh-CN" sz="2000" dirty="0" smtClean="0"/>
              <a:t>27</a:t>
            </a:r>
            <a:r>
              <a:rPr lang="zh-CN" altLang="zh-CN" sz="2000" dirty="0" smtClean="0"/>
              <a:t>日《文汇报》，有改动）</a:t>
            </a:r>
            <a:br>
              <a:rPr lang="en-US" altLang="zh-CN" dirty="0" smtClean="0"/>
            </a:br>
            <a:endParaRPr lang="zh-CN" altLang="en-US" dirty="0"/>
          </a:p>
        </p:txBody>
      </p:sp>
      <p:pic>
        <p:nvPicPr>
          <p:cNvPr id="3" name="语音文件7.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4499992" y="306896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08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548680"/>
            <a:ext cx="7848872" cy="5909310"/>
          </a:xfrm>
          <a:prstGeom prst="rect">
            <a:avLst/>
          </a:prstGeom>
          <a:noFill/>
        </p:spPr>
        <p:txBody>
          <a:bodyPr wrap="square" rtlCol="0">
            <a:spAutoFit/>
          </a:bodyPr>
          <a:lstStyle/>
          <a:p>
            <a:r>
              <a:rPr lang="en-US" altLang="zh-CN" sz="2400" dirty="0" smtClean="0"/>
              <a:t>9.</a:t>
            </a:r>
            <a:r>
              <a:rPr lang="zh-CN" altLang="zh-CN" sz="2400" dirty="0" smtClean="0"/>
              <a:t>根据文意回答：有人认为汉字没有前途的理由是什么？（</a:t>
            </a:r>
            <a:r>
              <a:rPr lang="en-US" altLang="zh-CN" sz="2400" dirty="0" smtClean="0"/>
              <a:t>4</a:t>
            </a:r>
            <a:r>
              <a:rPr lang="zh-CN" altLang="zh-CN" sz="2400" dirty="0" smtClean="0"/>
              <a:t>分）</a:t>
            </a:r>
            <a:endParaRPr lang="en-US" altLang="zh-CN" sz="2400" dirty="0" smtClean="0"/>
          </a:p>
          <a:p>
            <a:endParaRPr lang="en-US" altLang="zh-CN" sz="2400" dirty="0" smtClean="0">
              <a:latin typeface="楷体" pitchFamily="49" charset="-122"/>
              <a:ea typeface="楷体" pitchFamily="49" charset="-122"/>
            </a:endParaRPr>
          </a:p>
          <a:p>
            <a:endParaRPr lang="en-US" altLang="zh-CN" sz="2400" dirty="0" smtClean="0"/>
          </a:p>
          <a:p>
            <a:r>
              <a:rPr lang="en-US" altLang="zh-CN" sz="2400" dirty="0" smtClean="0"/>
              <a:t>10.</a:t>
            </a:r>
            <a:r>
              <a:rPr lang="zh-CN" altLang="zh-CN" sz="2400" dirty="0" smtClean="0"/>
              <a:t>指出第⑷段中划线句运用的说明方法，并结合内容分析其作用。（</a:t>
            </a:r>
            <a:r>
              <a:rPr lang="en-US" altLang="zh-CN" sz="2400" dirty="0" smtClean="0"/>
              <a:t>4</a:t>
            </a:r>
            <a:r>
              <a:rPr lang="zh-CN" altLang="zh-CN" sz="2400" dirty="0" smtClean="0"/>
              <a:t>分）</a:t>
            </a:r>
            <a:endParaRPr lang="en-US" altLang="zh-CN" sz="2400" dirty="0" smtClean="0"/>
          </a:p>
          <a:p>
            <a:endParaRPr lang="en-US" altLang="zh-CN" sz="2400" dirty="0" smtClean="0"/>
          </a:p>
          <a:p>
            <a:br>
              <a:rPr lang="en-US" altLang="zh-CN" sz="2400" dirty="0" smtClean="0"/>
            </a:br>
            <a:r>
              <a:rPr lang="en-US" altLang="zh-CN" sz="2400" dirty="0" smtClean="0"/>
              <a:t>11.</a:t>
            </a:r>
            <a:r>
              <a:rPr lang="zh-CN" altLang="zh-CN" sz="2400" dirty="0" smtClean="0"/>
              <a:t>推敲词句，回答问题。（</a:t>
            </a:r>
            <a:r>
              <a:rPr lang="en-US" altLang="zh-CN" sz="2400" dirty="0" smtClean="0"/>
              <a:t>5</a:t>
            </a:r>
            <a:r>
              <a:rPr lang="zh-CN" altLang="zh-CN" sz="2400" dirty="0" smtClean="0"/>
              <a:t>分）</a:t>
            </a:r>
            <a:br>
              <a:rPr lang="en-US" altLang="zh-CN" sz="2400" dirty="0" smtClean="0"/>
            </a:br>
            <a:r>
              <a:rPr lang="en-US" altLang="zh-CN" sz="2400" dirty="0" smtClean="0"/>
              <a:t>  </a:t>
            </a:r>
            <a:r>
              <a:rPr lang="zh-CN" altLang="zh-CN" sz="2400" dirty="0" smtClean="0"/>
              <a:t>⑴第⑶段中加点的“往往”一词能否去掉？请结合内容说明。（</a:t>
            </a:r>
            <a:r>
              <a:rPr lang="en-US" altLang="zh-CN" sz="2400" dirty="0" smtClean="0"/>
              <a:t>3</a:t>
            </a:r>
            <a:r>
              <a:rPr lang="zh-CN" altLang="zh-CN" sz="2400" dirty="0" smtClean="0"/>
              <a:t>分）</a:t>
            </a:r>
            <a:endParaRPr lang="en-US" altLang="zh-CN" sz="2400" dirty="0" smtClean="0"/>
          </a:p>
          <a:p>
            <a:br>
              <a:rPr lang="en-US" altLang="zh-CN" sz="2400" dirty="0" smtClean="0"/>
            </a:br>
            <a:r>
              <a:rPr lang="en-US" altLang="zh-CN" sz="2400" dirty="0" smtClean="0"/>
              <a:t>  </a:t>
            </a:r>
            <a:endParaRPr lang="en-US" altLang="zh-CN" sz="2400" dirty="0" smtClean="0"/>
          </a:p>
          <a:p>
            <a:r>
              <a:rPr lang="zh-CN" altLang="zh-CN" sz="2400" dirty="0" smtClean="0"/>
              <a:t>⑵细读第⑸段，说出加点的“潜在的优势”所指的内容。（</a:t>
            </a:r>
            <a:r>
              <a:rPr lang="en-US" altLang="zh-CN" sz="2400" dirty="0" smtClean="0"/>
              <a:t>2</a:t>
            </a:r>
            <a:r>
              <a:rPr lang="zh-CN" altLang="zh-CN" sz="2400" dirty="0" smtClean="0"/>
              <a:t>分）</a:t>
            </a:r>
            <a:endParaRPr lang="zh-CN" altLang="zh-CN" sz="2400" dirty="0" smtClean="0"/>
          </a:p>
          <a:p>
            <a:endParaRPr lang="zh-CN" altLang="en-US" dirty="0"/>
          </a:p>
        </p:txBody>
      </p:sp>
      <p:sp>
        <p:nvSpPr>
          <p:cNvPr id="3" name="矩形 2"/>
          <p:cNvSpPr/>
          <p:nvPr/>
        </p:nvSpPr>
        <p:spPr>
          <a:xfrm>
            <a:off x="1475656" y="1052736"/>
            <a:ext cx="6480720" cy="830997"/>
          </a:xfrm>
          <a:prstGeom prst="rect">
            <a:avLst/>
          </a:prstGeom>
        </p:spPr>
        <p:txBody>
          <a:bodyPr wrap="square">
            <a:spAutoFit/>
          </a:bodyPr>
          <a:lstStyle/>
          <a:p>
            <a:r>
              <a:rPr lang="en-US" altLang="zh-CN" sz="2400" b="1" dirty="0" smtClean="0">
                <a:latin typeface="楷体" pitchFamily="49" charset="-122"/>
                <a:ea typeface="楷体" pitchFamily="49" charset="-122"/>
              </a:rPr>
              <a:t>    </a:t>
            </a:r>
            <a:r>
              <a:rPr lang="zh-CN" altLang="zh-CN" sz="2400" b="1" dirty="0" smtClean="0">
                <a:latin typeface="楷体" pitchFamily="49" charset="-122"/>
                <a:ea typeface="楷体" pitchFamily="49" charset="-122"/>
              </a:rPr>
              <a:t>汉字复杂难学，历史上只为少数人所掌握；方块字不适合于科学表达</a:t>
            </a:r>
            <a:endParaRPr lang="zh-CN" altLang="en-US" sz="2400" b="1" dirty="0">
              <a:latin typeface="楷体" pitchFamily="49" charset="-122"/>
              <a:ea typeface="楷体" pitchFamily="49" charset="-122"/>
            </a:endParaRPr>
          </a:p>
        </p:txBody>
      </p:sp>
      <p:sp>
        <p:nvSpPr>
          <p:cNvPr id="4" name="TextBox 3"/>
          <p:cNvSpPr txBox="1"/>
          <p:nvPr/>
        </p:nvSpPr>
        <p:spPr>
          <a:xfrm>
            <a:off x="1259632" y="2708920"/>
            <a:ext cx="6840760" cy="830997"/>
          </a:xfrm>
          <a:prstGeom prst="rect">
            <a:avLst/>
          </a:prstGeom>
          <a:noFill/>
        </p:spPr>
        <p:txBody>
          <a:bodyPr wrap="square" rtlCol="0">
            <a:spAutoFit/>
          </a:bodyPr>
          <a:lstStyle/>
          <a:p>
            <a:r>
              <a:rPr lang="en-US" altLang="zh-CN" sz="2400" b="1" dirty="0" smtClean="0">
                <a:latin typeface="楷体" pitchFamily="49" charset="-122"/>
                <a:ea typeface="楷体" pitchFamily="49" charset="-122"/>
              </a:rPr>
              <a:t>    </a:t>
            </a:r>
            <a:r>
              <a:rPr lang="zh-CN" altLang="zh-CN" sz="2400" dirty="0" smtClean="0">
                <a:latin typeface="楷体" pitchFamily="49" charset="-122"/>
                <a:ea typeface="楷体" pitchFamily="49" charset="-122"/>
              </a:rPr>
              <a:t>列数字、作比较。通过具体数据的比较，更鲜明地突出汉字具有高信息</a:t>
            </a:r>
            <a:r>
              <a:rPr lang="zh-CN" altLang="en-US" sz="2400" dirty="0" smtClean="0">
                <a:latin typeface="楷体" pitchFamily="49" charset="-122"/>
                <a:ea typeface="楷体" pitchFamily="49" charset="-122"/>
              </a:rPr>
              <a:t>度</a:t>
            </a:r>
            <a:r>
              <a:rPr lang="zh-CN" altLang="zh-CN" sz="2400" dirty="0" smtClean="0">
                <a:latin typeface="楷体" pitchFamily="49" charset="-122"/>
                <a:ea typeface="楷体" pitchFamily="49" charset="-122"/>
              </a:rPr>
              <a:t>的特点。</a:t>
            </a:r>
            <a:endParaRPr lang="zh-CN" altLang="en-US" sz="2400" dirty="0">
              <a:latin typeface="楷体" pitchFamily="49" charset="-122"/>
              <a:ea typeface="楷体" pitchFamily="49" charset="-122"/>
            </a:endParaRPr>
          </a:p>
        </p:txBody>
      </p:sp>
      <p:sp>
        <p:nvSpPr>
          <p:cNvPr id="6" name="TextBox 5"/>
          <p:cNvSpPr txBox="1"/>
          <p:nvPr/>
        </p:nvSpPr>
        <p:spPr>
          <a:xfrm>
            <a:off x="1331640" y="4293096"/>
            <a:ext cx="6984776" cy="1015663"/>
          </a:xfrm>
          <a:prstGeom prst="rect">
            <a:avLst/>
          </a:prstGeom>
          <a:noFill/>
        </p:spPr>
        <p:txBody>
          <a:bodyPr wrap="square" rtlCol="0">
            <a:spAutoFit/>
          </a:bodyPr>
          <a:lstStyle/>
          <a:p>
            <a:r>
              <a:rPr lang="zh-CN" altLang="en-US" dirty="0" smtClean="0"/>
              <a:t>                          </a:t>
            </a:r>
            <a:r>
              <a:rPr lang="zh-CN" altLang="zh-CN" sz="2000" b="1" dirty="0" smtClean="0">
                <a:solidFill>
                  <a:srgbClr val="C00000"/>
                </a:solidFill>
                <a:latin typeface="楷体" pitchFamily="49" charset="-122"/>
                <a:ea typeface="楷体" pitchFamily="49" charset="-122"/>
              </a:rPr>
              <a:t>不能去掉。“往往”表明大多数情况下如此，去掉就表示国人写论文都有“论证不严、逻辑不清的毛病”，与事实不符，语言不严密。</a:t>
            </a:r>
            <a:endParaRPr lang="zh-CN" altLang="en-US" sz="2000" b="1" dirty="0">
              <a:solidFill>
                <a:srgbClr val="C00000"/>
              </a:solidFill>
              <a:latin typeface="楷体" pitchFamily="49" charset="-122"/>
              <a:ea typeface="楷体" pitchFamily="49" charset="-122"/>
            </a:endParaRPr>
          </a:p>
        </p:txBody>
      </p:sp>
      <p:sp>
        <p:nvSpPr>
          <p:cNvPr id="7" name="矩形 6"/>
          <p:cNvSpPr/>
          <p:nvPr/>
        </p:nvSpPr>
        <p:spPr>
          <a:xfrm>
            <a:off x="1763688" y="5805264"/>
            <a:ext cx="6912768" cy="400110"/>
          </a:xfrm>
          <a:prstGeom prst="rect">
            <a:avLst/>
          </a:prstGeom>
        </p:spPr>
        <p:txBody>
          <a:bodyPr wrap="square">
            <a:spAutoFit/>
          </a:bodyPr>
          <a:lstStyle/>
          <a:p>
            <a:r>
              <a:rPr lang="zh-CN" altLang="zh-CN" sz="2000" dirty="0" smtClean="0">
                <a:solidFill>
                  <a:srgbClr val="C00000"/>
                </a:solidFill>
                <a:latin typeface="楷体" pitchFamily="49" charset="-122"/>
                <a:ea typeface="楷体" pitchFamily="49" charset="-122"/>
              </a:rPr>
              <a:t>具有尊重知识和智慧的传统（或“对知识和智慧的重视”）。</a:t>
            </a:r>
            <a:endParaRPr lang="zh-CN" altLang="en-US" sz="2000" dirty="0">
              <a:solidFill>
                <a:srgbClr val="C00000"/>
              </a:solidFill>
              <a:latin typeface="楷体" pitchFamily="49" charset="-122"/>
              <a:ea typeface="楷体" pitchFamily="49" charset="-122"/>
            </a:endParaRPr>
          </a:p>
        </p:txBody>
      </p:sp>
      <p:pic>
        <p:nvPicPr>
          <p:cNvPr id="8" name="语音文件28.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7236296" y="3356992"/>
            <a:ext cx="304800" cy="304800"/>
          </a:xfrm>
          <a:prstGeom prst="rect">
            <a:avLst/>
          </a:prstGeom>
        </p:spPr>
      </p:pic>
      <p:pic>
        <p:nvPicPr>
          <p:cNvPr id="9" name="语音文件29.wav">
            <a:hlinkClick r:id=""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3" cstate="print"/>
          <a:stretch>
            <a:fillRect/>
          </a:stretch>
        </p:blipFill>
        <p:spPr>
          <a:xfrm>
            <a:off x="7740352" y="494116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1" presetClass="mediacall" presetSubtype="0" fill="hold" nodeType="afterEffect">
                                  <p:stCondLst>
                                    <p:cond delay="0"/>
                                  </p:stCondLst>
                                  <p:childTnLst>
                                    <p:cmd type="call" cmd="playFrom(0.0)">
                                      <p:cBhvr>
                                        <p:cTn id="17" dur="10514" fill="hold"/>
                                        <p:tgtEl>
                                          <p:spTgt spid="8"/>
                                        </p:tgtEl>
                                      </p:cBhvr>
                                    </p:cmd>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500"/>
                            </p:stCondLst>
                            <p:childTnLst>
                              <p:par>
                                <p:cTn id="25" presetID="1" presetClass="mediacall" presetSubtype="0" fill="hold" nodeType="afterEffect">
                                  <p:stCondLst>
                                    <p:cond delay="0"/>
                                  </p:stCondLst>
                                  <p:childTnLst>
                                    <p:cmd type="call" cmd="playFrom(0.0)">
                                      <p:cBhvr>
                                        <p:cTn id="26" dur="16206" fill="hold"/>
                                        <p:tgtEl>
                                          <p:spTgt spid="9"/>
                                        </p:tgtEl>
                                      </p:cBhvr>
                                    </p:cmd>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33"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audio>
              <p:cMediaNode showWhenStopped="0">
                <p:cTn id="34"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3" grpId="0"/>
      <p:bldP spid="4" grpId="0"/>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476672"/>
            <a:ext cx="7992888" cy="2585323"/>
          </a:xfrm>
          <a:prstGeom prst="rect">
            <a:avLst/>
          </a:prstGeom>
          <a:noFill/>
        </p:spPr>
        <p:txBody>
          <a:bodyPr wrap="square" rtlCol="0">
            <a:spAutoFit/>
          </a:bodyPr>
          <a:lstStyle/>
          <a:p>
            <a:r>
              <a:rPr lang="en-US" altLang="zh-CN" sz="2400" b="1" dirty="0" smtClean="0"/>
              <a:t>12.  </a:t>
            </a:r>
            <a:r>
              <a:rPr lang="zh-CN" altLang="zh-CN" sz="2400" b="1" dirty="0" smtClean="0"/>
              <a:t>结合文章和下面材料说明：“砼”字体现了汉字在科学表达方面具有哪些优势？（</a:t>
            </a:r>
            <a:r>
              <a:rPr lang="en-US" altLang="zh-CN" sz="2400" b="1" dirty="0" smtClean="0"/>
              <a:t>4</a:t>
            </a:r>
            <a:r>
              <a:rPr lang="zh-CN" altLang="zh-CN" sz="2400" b="1" dirty="0" smtClean="0"/>
              <a:t>分）</a:t>
            </a:r>
            <a:br>
              <a:rPr lang="en-US" altLang="zh-CN" sz="2400" b="1" dirty="0" smtClean="0"/>
            </a:br>
            <a:r>
              <a:rPr lang="en-US" altLang="zh-CN" sz="2400" b="1" dirty="0" smtClean="0"/>
              <a:t>    </a:t>
            </a:r>
            <a:r>
              <a:rPr lang="zh-CN" altLang="zh-CN" sz="2400" b="1" dirty="0" smtClean="0"/>
              <a:t>“</a:t>
            </a:r>
            <a:r>
              <a:rPr lang="zh-CN" altLang="zh-CN" sz="2400" b="1" dirty="0" smtClean="0">
                <a:latin typeface="楷体" pitchFamily="49" charset="-122"/>
                <a:ea typeface="楷体" pitchFamily="49" charset="-122"/>
              </a:rPr>
              <a:t>为了方便读写，我国著名结构学家蔡方荫将‘混凝土’一词简化为‘人工石’，后又将这三个字组合成一个新字——‘砼（</a:t>
            </a:r>
            <a:r>
              <a:rPr lang="en-US" altLang="zh-CN" sz="2400" b="1" dirty="0" smtClean="0">
                <a:latin typeface="楷体" pitchFamily="49" charset="-122"/>
                <a:ea typeface="楷体" pitchFamily="49" charset="-122"/>
              </a:rPr>
              <a:t>t</a:t>
            </a:r>
            <a:r>
              <a:rPr lang="zh-CN" altLang="zh-CN" sz="2400" b="1" dirty="0" smtClean="0">
                <a:latin typeface="楷体" pitchFamily="49" charset="-122"/>
                <a:ea typeface="楷体" pitchFamily="49" charset="-122"/>
              </a:rPr>
              <a:t>ó</a:t>
            </a:r>
            <a:r>
              <a:rPr lang="en-US" altLang="zh-CN" sz="2400" b="1" dirty="0" smtClean="0">
                <a:latin typeface="楷体" pitchFamily="49" charset="-122"/>
                <a:ea typeface="楷体" pitchFamily="49" charset="-122"/>
              </a:rPr>
              <a:t>ng</a:t>
            </a:r>
            <a:r>
              <a:rPr lang="zh-CN" altLang="zh-CN" sz="2400" b="1" dirty="0" smtClean="0">
                <a:latin typeface="楷体" pitchFamily="49" charset="-122"/>
                <a:ea typeface="楷体" pitchFamily="49" charset="-122"/>
              </a:rPr>
              <a:t>）’。现‘砼’字已被广泛采用于各类建筑工程的书刊中。”</a:t>
            </a:r>
            <a:r>
              <a:rPr lang="en-US" altLang="zh-CN" sz="2400" b="1" dirty="0" smtClean="0">
                <a:latin typeface="楷体" pitchFamily="49" charset="-122"/>
                <a:ea typeface="楷体" pitchFamily="49" charset="-122"/>
              </a:rPr>
              <a:t>         </a:t>
            </a:r>
            <a:r>
              <a:rPr lang="zh-CN" altLang="zh-CN" sz="2400" b="1" dirty="0" smtClean="0">
                <a:latin typeface="楷体" pitchFamily="49" charset="-122"/>
                <a:ea typeface="楷体" pitchFamily="49" charset="-122"/>
              </a:rPr>
              <a:t>——百度百科</a:t>
            </a:r>
            <a:endParaRPr lang="zh-CN" altLang="zh-CN" sz="2400" b="1" dirty="0" smtClean="0">
              <a:latin typeface="楷体" pitchFamily="49" charset="-122"/>
              <a:ea typeface="楷体" pitchFamily="49" charset="-122"/>
            </a:endParaRPr>
          </a:p>
          <a:p>
            <a:endParaRPr lang="zh-CN" altLang="en-US" dirty="0"/>
          </a:p>
        </p:txBody>
      </p:sp>
      <p:sp>
        <p:nvSpPr>
          <p:cNvPr id="3" name="TextBox 2"/>
          <p:cNvSpPr txBox="1"/>
          <p:nvPr/>
        </p:nvSpPr>
        <p:spPr>
          <a:xfrm>
            <a:off x="467544" y="3501008"/>
            <a:ext cx="8064896" cy="1938992"/>
          </a:xfrm>
          <a:prstGeom prst="rect">
            <a:avLst/>
          </a:prstGeom>
          <a:noFill/>
        </p:spPr>
        <p:txBody>
          <a:bodyPr wrap="square" rtlCol="0">
            <a:spAutoFit/>
          </a:bodyPr>
          <a:lstStyle/>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“砼”字读写方便，输入计算机的速度快；由“砼”的字形可以揣摩出“人工合成的石头”的意思，可见汉字直观，信息量大；“砼”这一新字由三个简单的字合成，可见汉字构造新词的信息熵高。</a:t>
            </a:r>
            <a:br>
              <a:rPr lang="en-US" altLang="zh-CN" sz="2400" dirty="0" smtClean="0">
                <a:latin typeface="楷体" pitchFamily="49" charset="-122"/>
                <a:ea typeface="楷体" pitchFamily="49" charset="-122"/>
              </a:rPr>
            </a:br>
            <a:endParaRPr lang="zh-CN" altLang="en-US" sz="2400" dirty="0">
              <a:latin typeface="楷体" pitchFamily="49" charset="-122"/>
              <a:ea typeface="楷体" pitchFamily="49" charset="-122"/>
            </a:endParaRPr>
          </a:p>
        </p:txBody>
      </p:sp>
      <p:pic>
        <p:nvPicPr>
          <p:cNvPr id="4" name="语音文件30.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5148064" y="494116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240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a:bodyPr>
          <a:lstStyle/>
          <a:p>
            <a:pPr algn="l"/>
            <a:r>
              <a:rPr lang="zh-CN" altLang="en-US" sz="3200" b="1" dirty="0" smtClean="0"/>
              <a:t>三、古诗文阅读（</a:t>
            </a:r>
            <a:r>
              <a:rPr lang="en-US" altLang="zh-CN" sz="3200" b="1" dirty="0" smtClean="0"/>
              <a:t>21）</a:t>
            </a:r>
            <a:endParaRPr lang="zh-CN" altLang="en-US" sz="3200" b="1" dirty="0"/>
          </a:p>
        </p:txBody>
      </p:sp>
      <p:sp>
        <p:nvSpPr>
          <p:cNvPr id="3" name="TextBox 2"/>
          <p:cNvSpPr txBox="1"/>
          <p:nvPr/>
        </p:nvSpPr>
        <p:spPr>
          <a:xfrm>
            <a:off x="539552" y="1052736"/>
            <a:ext cx="7992888" cy="2985433"/>
          </a:xfrm>
          <a:prstGeom prst="rect">
            <a:avLst/>
          </a:prstGeom>
          <a:noFill/>
        </p:spPr>
        <p:txBody>
          <a:bodyPr wrap="square" rtlCol="0">
            <a:spAutoFit/>
          </a:bodyPr>
          <a:lstStyle/>
          <a:p>
            <a:r>
              <a:rPr lang="en-US" altLang="zh-CN" sz="2000" b="1" dirty="0" smtClean="0"/>
              <a:t>                                                    </a:t>
            </a:r>
            <a:r>
              <a:rPr lang="zh-CN" altLang="zh-CN" sz="2000" b="1" dirty="0" smtClean="0"/>
              <a:t>《春居杂兴》其一</a:t>
            </a:r>
            <a:br>
              <a:rPr lang="en-US" altLang="zh-CN" dirty="0" smtClean="0"/>
            </a:br>
            <a:r>
              <a:rPr lang="en-US" altLang="zh-CN" dirty="0" smtClean="0"/>
              <a:t>                                                                                                      </a:t>
            </a:r>
            <a:r>
              <a:rPr lang="zh-CN" altLang="zh-CN" dirty="0" smtClean="0">
                <a:latin typeface="楷体" pitchFamily="49" charset="-122"/>
                <a:ea typeface="楷体" pitchFamily="49" charset="-122"/>
              </a:rPr>
              <a:t>王禹偁</a:t>
            </a:r>
            <a:r>
              <a:rPr lang="zh-CN" altLang="zh-CN" baseline="30000" dirty="0" smtClean="0"/>
              <a:t>①</a:t>
            </a:r>
            <a:br>
              <a:rPr lang="en-US" altLang="zh-CN" dirty="0" smtClean="0"/>
            </a:br>
            <a:r>
              <a:rPr lang="en-US" altLang="zh-CN" dirty="0" smtClean="0"/>
              <a:t>                                          </a:t>
            </a:r>
            <a:r>
              <a:rPr lang="zh-CN" altLang="zh-CN" sz="2400" dirty="0" smtClean="0"/>
              <a:t>两株桃杏映篱斜，妆点商山副使家。</a:t>
            </a:r>
            <a:br>
              <a:rPr lang="en-US" altLang="zh-CN" sz="2400" dirty="0" smtClean="0"/>
            </a:br>
            <a:r>
              <a:rPr lang="en-US" altLang="zh-CN" sz="2400" dirty="0" smtClean="0"/>
              <a:t>                               </a:t>
            </a:r>
            <a:r>
              <a:rPr lang="zh-CN" altLang="zh-CN" sz="2400" dirty="0" smtClean="0"/>
              <a:t>何事春风容不得，和莺吹折数枝花。</a:t>
            </a:r>
            <a:br>
              <a:rPr lang="en-US" altLang="zh-CN" dirty="0" smtClean="0"/>
            </a:br>
            <a:r>
              <a:rPr lang="en-US" altLang="zh-CN" dirty="0" smtClean="0"/>
              <a:t>     </a:t>
            </a:r>
            <a:r>
              <a:rPr lang="zh-CN" altLang="zh-CN" dirty="0" smtClean="0"/>
              <a:t>【注释】①王禹偁：因多次上书言事而得罪皇帝，宋太宗淳化二年，从开封被贬官到商周，任团练副使。此诗正作于淳化三年春，有感而作。</a:t>
            </a:r>
            <a:endParaRPr lang="en-US" altLang="zh-CN" dirty="0" smtClean="0"/>
          </a:p>
          <a:p>
            <a:br>
              <a:rPr lang="en-US" altLang="zh-CN" dirty="0" smtClean="0"/>
            </a:br>
            <a:r>
              <a:rPr lang="en-US" altLang="zh-CN" sz="2400" dirty="0" smtClean="0"/>
              <a:t>1.</a:t>
            </a:r>
            <a:r>
              <a:rPr lang="zh-CN" altLang="zh-CN" sz="2400" dirty="0" smtClean="0"/>
              <a:t>首句中的</a:t>
            </a:r>
            <a:r>
              <a:rPr lang="en-US" altLang="zh-CN" sz="2400" dirty="0" smtClean="0"/>
              <a:t>“</a:t>
            </a:r>
            <a:r>
              <a:rPr lang="zh-CN" altLang="zh-CN" sz="2400" dirty="0" smtClean="0"/>
              <a:t>斜</a:t>
            </a:r>
            <a:r>
              <a:rPr lang="en-US" altLang="zh-CN" sz="2400" dirty="0" smtClean="0"/>
              <a:t>”</a:t>
            </a:r>
            <a:r>
              <a:rPr lang="zh-CN" altLang="zh-CN" sz="2400" dirty="0" smtClean="0"/>
              <a:t>字历来为人所称道，请根据你的阅读积累对此字加以赏析。（</a:t>
            </a:r>
            <a:r>
              <a:rPr lang="en-US" altLang="zh-CN" sz="2400" dirty="0" smtClean="0"/>
              <a:t>2</a:t>
            </a:r>
            <a:r>
              <a:rPr lang="zh-CN" altLang="zh-CN" sz="2400" dirty="0" smtClean="0"/>
              <a:t>分）</a:t>
            </a:r>
            <a:endParaRPr lang="zh-CN" altLang="en-US" sz="2400" dirty="0"/>
          </a:p>
        </p:txBody>
      </p:sp>
      <p:sp>
        <p:nvSpPr>
          <p:cNvPr id="4" name="TextBox 3"/>
          <p:cNvSpPr txBox="1"/>
          <p:nvPr/>
        </p:nvSpPr>
        <p:spPr>
          <a:xfrm>
            <a:off x="755576" y="4149080"/>
            <a:ext cx="7488832" cy="1569660"/>
          </a:xfrm>
          <a:prstGeom prst="rect">
            <a:avLst/>
          </a:prstGeom>
          <a:noFill/>
        </p:spPr>
        <p:txBody>
          <a:bodyPr wrap="square" rtlCol="0">
            <a:spAutoFit/>
          </a:bodyPr>
          <a:lstStyle/>
          <a:p>
            <a:r>
              <a:rPr lang="en-US" altLang="zh-CN" sz="2400" dirty="0" smtClean="0">
                <a:latin typeface="楷体" pitchFamily="49" charset="-122"/>
                <a:ea typeface="楷体" pitchFamily="49" charset="-122"/>
              </a:rPr>
              <a:t>“</a:t>
            </a:r>
            <a:r>
              <a:rPr lang="zh-CN" altLang="zh-CN" sz="2400" dirty="0" smtClean="0">
                <a:latin typeface="楷体" pitchFamily="49" charset="-122"/>
                <a:ea typeface="楷体" pitchFamily="49" charset="-122"/>
              </a:rPr>
              <a:t>斜</a:t>
            </a:r>
            <a:r>
              <a:rPr lang="en-US" altLang="zh-CN" sz="2400" dirty="0" smtClean="0">
                <a:latin typeface="楷体" pitchFamily="49" charset="-122"/>
                <a:ea typeface="楷体" pitchFamily="49" charset="-122"/>
              </a:rPr>
              <a:t>”</a:t>
            </a:r>
            <a:r>
              <a:rPr lang="zh-CN" altLang="zh-CN" sz="2400" dirty="0" smtClean="0">
                <a:latin typeface="楷体" pitchFamily="49" charset="-122"/>
                <a:ea typeface="楷体" pitchFamily="49" charset="-122"/>
              </a:rPr>
              <a:t>字描写了两株桃树杏树相互映衬，向篱笆斜势生长的姿态，写出桃杏不甘篱笆的束缚，而要破藩篱而出，也写出来诗人直言敢谏的性格和身居贬地还不忘抗争的精神。</a:t>
            </a:r>
            <a:endParaRPr lang="zh-CN" altLang="en-US" sz="2400" dirty="0">
              <a:latin typeface="楷体" pitchFamily="49" charset="-122"/>
              <a:ea typeface="楷体" pitchFamily="49" charset="-122"/>
            </a:endParaRPr>
          </a:p>
        </p:txBody>
      </p:sp>
      <p:pic>
        <p:nvPicPr>
          <p:cNvPr id="7" name="语音文件12.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7524328" y="2132856"/>
            <a:ext cx="304800" cy="304800"/>
          </a:xfrm>
          <a:prstGeom prst="rect">
            <a:avLst/>
          </a:prstGeom>
        </p:spPr>
      </p:pic>
      <p:pic>
        <p:nvPicPr>
          <p:cNvPr id="8" name="语音文件14.wav">
            <a:hlinkClick r:id=""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6" cstate="print"/>
          <a:stretch>
            <a:fillRect/>
          </a:stretch>
        </p:blipFill>
        <p:spPr>
          <a:xfrm>
            <a:off x="6948264" y="551723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78"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 presetClass="mediacall" presetSubtype="0" fill="hold" nodeType="afterEffect">
                                  <p:stCondLst>
                                    <p:cond delay="0"/>
                                  </p:stCondLst>
                                  <p:childTnLst>
                                    <p:cmd type="call" cmd="playFrom(0.0)">
                                      <p:cBhvr>
                                        <p:cTn id="15" dur="20337"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6"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audio>
              <p:cMediaNode showWhenStopped="0">
                <p:cTn id="1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92696"/>
            <a:ext cx="8208912" cy="830997"/>
          </a:xfrm>
          <a:prstGeom prst="rect">
            <a:avLst/>
          </a:prstGeom>
          <a:noFill/>
        </p:spPr>
        <p:txBody>
          <a:bodyPr wrap="square" rtlCol="0">
            <a:spAutoFit/>
          </a:bodyPr>
          <a:lstStyle/>
          <a:p>
            <a:r>
              <a:rPr lang="en-US" altLang="zh-CN" sz="2400" dirty="0" smtClean="0"/>
              <a:t>2.</a:t>
            </a:r>
            <a:r>
              <a:rPr lang="zh-CN" altLang="zh-CN" sz="2400" dirty="0" smtClean="0"/>
              <a:t>结合三、四两句诗，谈谈本诗表达了作者怎样的思想感情？（</a:t>
            </a:r>
            <a:r>
              <a:rPr lang="en-US" altLang="zh-CN" sz="2400" dirty="0" smtClean="0"/>
              <a:t>2</a:t>
            </a:r>
            <a:r>
              <a:rPr lang="zh-CN" altLang="zh-CN" sz="2400" dirty="0" smtClean="0"/>
              <a:t>分）</a:t>
            </a:r>
            <a:endParaRPr lang="zh-CN" altLang="en-US" sz="2400" dirty="0"/>
          </a:p>
        </p:txBody>
      </p:sp>
      <p:sp>
        <p:nvSpPr>
          <p:cNvPr id="3" name="TextBox 2"/>
          <p:cNvSpPr txBox="1"/>
          <p:nvPr/>
        </p:nvSpPr>
        <p:spPr>
          <a:xfrm>
            <a:off x="899592" y="1988840"/>
            <a:ext cx="7128792" cy="1384995"/>
          </a:xfrm>
          <a:prstGeom prst="rect">
            <a:avLst/>
          </a:prstGeom>
          <a:noFill/>
        </p:spPr>
        <p:txBody>
          <a:bodyPr wrap="square" rtlCol="0">
            <a:spAutoFit/>
          </a:bodyPr>
          <a:lstStyle/>
          <a:p>
            <a:r>
              <a:rPr lang="en-US" altLang="zh-CN" sz="2800" dirty="0" smtClean="0">
                <a:latin typeface="楷体" pitchFamily="49" charset="-122"/>
                <a:ea typeface="楷体" pitchFamily="49" charset="-122"/>
              </a:rPr>
              <a:t>    </a:t>
            </a:r>
            <a:r>
              <a:rPr lang="zh-CN" altLang="zh-CN" sz="2800" dirty="0" smtClean="0">
                <a:latin typeface="楷体" pitchFamily="49" charset="-122"/>
                <a:ea typeface="楷体" pitchFamily="49" charset="-122"/>
              </a:rPr>
              <a:t>诗人借春风吹折桃花杏花，抒发了忠臣不为皇帝佞臣所容，蒙冤受贬的怨愤之情，表达了对皇帝昏庸无知的谴责。</a:t>
            </a:r>
            <a:endParaRPr lang="zh-CN" altLang="en-US" sz="2800" dirty="0">
              <a:latin typeface="楷体" pitchFamily="49" charset="-122"/>
              <a:ea typeface="楷体" pitchFamily="49" charset="-122"/>
            </a:endParaRPr>
          </a:p>
        </p:txBody>
      </p:sp>
      <p:pic>
        <p:nvPicPr>
          <p:cNvPr id="4" name="语音文件9.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4499992" y="450912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2922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476672"/>
            <a:ext cx="7632848" cy="6119624"/>
          </a:xfrm>
          <a:prstGeom prst="rect">
            <a:avLst/>
          </a:prstGeom>
          <a:noFill/>
        </p:spPr>
        <p:txBody>
          <a:bodyPr wrap="square" rtlCol="0">
            <a:spAutoFit/>
          </a:bodyPr>
          <a:lstStyle/>
          <a:p>
            <a:r>
              <a:rPr lang="en-US" altLang="zh-CN" b="1" dirty="0" smtClean="0"/>
              <a:t>                               </a:t>
            </a:r>
            <a:r>
              <a:rPr lang="en-US" altLang="zh-CN" sz="2800" b="1" dirty="0" smtClean="0"/>
              <a:t>（</a:t>
            </a:r>
            <a:r>
              <a:rPr lang="zh-CN" altLang="en-US" sz="2800" b="1" dirty="0" smtClean="0"/>
              <a:t>二）</a:t>
            </a:r>
            <a:r>
              <a:rPr lang="zh-CN" altLang="zh-CN" sz="2800" b="1" dirty="0" smtClean="0"/>
              <a:t>司马朗</a:t>
            </a:r>
            <a:r>
              <a:rPr lang="zh-CN" altLang="en-US" sz="2800" b="1" dirty="0" smtClean="0"/>
              <a:t>传（</a:t>
            </a:r>
            <a:r>
              <a:rPr lang="en-US" altLang="zh-CN" sz="2800" b="1" dirty="0" smtClean="0"/>
              <a:t>16</a:t>
            </a:r>
            <a:r>
              <a:rPr lang="zh-CN" altLang="en-US" sz="2800" b="1" dirty="0" smtClean="0"/>
              <a:t>分）</a:t>
            </a:r>
            <a:endParaRPr lang="en-US" altLang="zh-CN" sz="2800" b="1" dirty="0" smtClean="0"/>
          </a:p>
          <a:p>
            <a:endParaRPr lang="zh-CN" altLang="zh-CN" sz="2800" dirty="0" smtClean="0"/>
          </a:p>
          <a:p>
            <a:pPr>
              <a:lnSpc>
                <a:spcPts val="3400"/>
              </a:lnSpc>
            </a:pPr>
            <a:r>
              <a:rPr lang="en-US" altLang="zh-CN" dirty="0" smtClean="0"/>
              <a:t>         </a:t>
            </a:r>
            <a:r>
              <a:rPr lang="zh-CN" altLang="zh-CN" sz="2400" dirty="0" smtClean="0"/>
              <a:t>司马朗字伯达，河内温人也。九岁，人有道其父字者，朗曰：</a:t>
            </a:r>
            <a:r>
              <a:rPr lang="en-US" altLang="zh-CN" sz="2400" dirty="0" smtClean="0"/>
              <a:t>“</a:t>
            </a:r>
            <a:r>
              <a:rPr lang="zh-CN" altLang="zh-CN" sz="2400" dirty="0" smtClean="0"/>
              <a:t>慢人亲者，不敬其亲者也。</a:t>
            </a:r>
            <a:r>
              <a:rPr lang="en-US" altLang="zh-CN" sz="2400" dirty="0" smtClean="0"/>
              <a:t>”</a:t>
            </a:r>
            <a:r>
              <a:rPr lang="zh-CN" altLang="zh-CN" sz="2400" dirty="0" smtClean="0"/>
              <a:t>客谢之。十二，试经为童子郎，监试者以其身体壮大，疑朗匿年，劾问。朗曰：</a:t>
            </a:r>
            <a:r>
              <a:rPr lang="en-US" altLang="zh-CN" sz="2400" dirty="0" smtClean="0"/>
              <a:t>“</a:t>
            </a:r>
            <a:r>
              <a:rPr lang="zh-CN" altLang="zh-CN" sz="2400" dirty="0" smtClean="0"/>
              <a:t>朗之内外，累世长大，朗虽稚弱，无仰高之风，损年以求早成，非志所为也。</a:t>
            </a:r>
            <a:r>
              <a:rPr lang="en-US" altLang="zh-CN" sz="2400" dirty="0" smtClean="0"/>
              <a:t>”</a:t>
            </a:r>
            <a:r>
              <a:rPr lang="zh-CN" altLang="zh-CN" sz="2400" dirty="0" smtClean="0"/>
              <a:t>监试者异之。后关东兵起，故冀州刺史李邵家居野王，近山险，欲徙居温。朗谓邵曰：</a:t>
            </a:r>
            <a:r>
              <a:rPr lang="en-US" altLang="zh-CN" sz="2400" dirty="0" smtClean="0"/>
              <a:t>“</a:t>
            </a:r>
            <a:r>
              <a:rPr lang="zh-CN" altLang="zh-CN" sz="2400" dirty="0" smtClean="0"/>
              <a:t>唇齿之喻，岂唯虞、虢，温与野王即是也；今去彼而居此，是为避朝亡之期耳。且君，国人之望也，今寇未至而先徒，带山之县必驻，是摇动民之心而开奸宄①之原也，窃为郡内忧之。</a:t>
            </a:r>
            <a:r>
              <a:rPr lang="en-US" altLang="zh-CN" sz="2400" dirty="0" smtClean="0"/>
              <a:t>”</a:t>
            </a:r>
            <a:r>
              <a:rPr lang="zh-CN" altLang="zh-CN" sz="2400" dirty="0" smtClean="0"/>
              <a:t>邵不从。边山之民果乱，内徒，或为寇钞②。</a:t>
            </a:r>
            <a:endParaRPr lang="zh-CN" altLang="zh-CN" sz="2400" dirty="0" smtClean="0"/>
          </a:p>
          <a:p>
            <a:endParaRPr lang="zh-CN" altLang="en-US" sz="2400" dirty="0"/>
          </a:p>
        </p:txBody>
      </p:sp>
      <p:pic>
        <p:nvPicPr>
          <p:cNvPr id="3" name="语音文件10.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5652120" y="5805264"/>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57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76672"/>
            <a:ext cx="7848872" cy="2246769"/>
          </a:xfrm>
          <a:prstGeom prst="rect">
            <a:avLst/>
          </a:prstGeom>
          <a:noFill/>
        </p:spPr>
        <p:txBody>
          <a:bodyPr wrap="square" rtlCol="0">
            <a:spAutoFit/>
          </a:bodyPr>
          <a:lstStyle/>
          <a:p>
            <a:r>
              <a:rPr lang="zh-CN" altLang="zh-CN" sz="2400" dirty="0" smtClean="0"/>
              <a:t>年二十二，太祖辟为司空掾属，除成皋令，以病去，复为堂阳长。其治务宽惠，不行鞭杖，而民不犯禁。迁充州刺史，政化大行，百姓称之。虽在军旅，常粗衣恶食，俭以率下。建安二十二年，与夏侯悖、藏霸等征吴。到居巢，军士大疫，朗躬巡视，致医药。遇疾卒，时年四十七。</a:t>
            </a:r>
            <a:endParaRPr lang="zh-CN" altLang="zh-CN" sz="2400" dirty="0" smtClean="0"/>
          </a:p>
          <a:p>
            <a:r>
              <a:rPr lang="en-US" altLang="zh-CN" sz="2000" dirty="0" smtClean="0"/>
              <a:t>                        </a:t>
            </a:r>
            <a:r>
              <a:rPr lang="zh-CN" altLang="zh-CN" sz="2000" dirty="0" smtClean="0"/>
              <a:t>【注】①宄（</a:t>
            </a:r>
            <a:r>
              <a:rPr lang="en-US" altLang="zh-CN" sz="2000" dirty="0" smtClean="0"/>
              <a:t>guǐ</a:t>
            </a:r>
            <a:r>
              <a:rPr lang="zh-CN" altLang="zh-CN" sz="2000" dirty="0" smtClean="0"/>
              <a:t>）：坏人。②钞：掠夺。</a:t>
            </a:r>
            <a:endParaRPr lang="zh-CN" altLang="zh-CN" sz="2000" dirty="0" smtClean="0"/>
          </a:p>
        </p:txBody>
      </p:sp>
      <p:sp>
        <p:nvSpPr>
          <p:cNvPr id="5" name="TextBox 4"/>
          <p:cNvSpPr txBox="1"/>
          <p:nvPr/>
        </p:nvSpPr>
        <p:spPr>
          <a:xfrm>
            <a:off x="539552" y="4005064"/>
            <a:ext cx="7632848" cy="2215991"/>
          </a:xfrm>
          <a:prstGeom prst="rect">
            <a:avLst/>
          </a:prstGeom>
          <a:noFill/>
        </p:spPr>
        <p:txBody>
          <a:bodyPr wrap="square" rtlCol="0">
            <a:spAutoFit/>
          </a:bodyPr>
          <a:lstStyle/>
          <a:p>
            <a:r>
              <a:rPr lang="en-US" altLang="zh-CN" sz="2400" dirty="0" smtClean="0"/>
              <a:t>16</a:t>
            </a:r>
            <a:r>
              <a:rPr lang="zh-CN" altLang="zh-CN" sz="2400" dirty="0" smtClean="0"/>
              <a:t>．解释下列句子中加点的词。</a:t>
            </a:r>
            <a:r>
              <a:rPr lang="en-US" altLang="zh-CN" sz="2400" dirty="0" smtClean="0"/>
              <a:t>……………………</a:t>
            </a:r>
            <a:r>
              <a:rPr lang="zh-CN" altLang="zh-CN" sz="2400" dirty="0" smtClean="0"/>
              <a:t>（</a:t>
            </a:r>
            <a:r>
              <a:rPr lang="en-US" altLang="zh-CN" sz="2400" dirty="0" smtClean="0"/>
              <a:t>4</a:t>
            </a:r>
            <a:r>
              <a:rPr lang="zh-CN" altLang="zh-CN" sz="2400" dirty="0" smtClean="0"/>
              <a:t>分）</a:t>
            </a:r>
            <a:endParaRPr lang="zh-CN" altLang="zh-CN" sz="2400" dirty="0" smtClean="0"/>
          </a:p>
          <a:p>
            <a:r>
              <a:rPr lang="en-US" altLang="zh-CN" sz="2400" dirty="0" smtClean="0"/>
              <a:t>    </a:t>
            </a:r>
            <a:endParaRPr lang="en-US" altLang="zh-CN" sz="2400" dirty="0" smtClean="0"/>
          </a:p>
          <a:p>
            <a:r>
              <a:rPr lang="en-US" altLang="zh-CN" sz="2400" dirty="0" smtClean="0"/>
              <a:t>      </a:t>
            </a:r>
            <a:r>
              <a:rPr lang="zh-CN" altLang="zh-CN" sz="2400" dirty="0" smtClean="0"/>
              <a:t>① 客谢之 ：</a:t>
            </a:r>
            <a:r>
              <a:rPr lang="en-US" altLang="zh-CN" sz="2400" dirty="0" smtClean="0"/>
              <a:t>                       </a:t>
            </a:r>
            <a:r>
              <a:rPr lang="zh-CN" altLang="zh-CN" sz="2400" dirty="0" smtClean="0"/>
              <a:t>② 监试者异之 ：</a:t>
            </a:r>
            <a:endParaRPr lang="en-US" altLang="zh-CN" sz="2400" dirty="0" smtClean="0"/>
          </a:p>
          <a:p>
            <a:endParaRPr lang="en-US" altLang="zh-CN" sz="2400" dirty="0" smtClean="0"/>
          </a:p>
          <a:p>
            <a:r>
              <a:rPr lang="en-US" altLang="zh-CN" sz="2400" dirty="0" smtClean="0"/>
              <a:t>    </a:t>
            </a:r>
            <a:r>
              <a:rPr lang="zh-CN" altLang="zh-CN" sz="2400" dirty="0" smtClean="0"/>
              <a:t>③ 窃为郡内忧之 ：</a:t>
            </a:r>
            <a:r>
              <a:rPr lang="en-US" altLang="zh-CN" sz="2400" dirty="0" smtClean="0"/>
              <a:t>                      </a:t>
            </a:r>
            <a:r>
              <a:rPr lang="zh-CN" altLang="zh-CN" sz="2400" dirty="0" smtClean="0"/>
              <a:t>④ 以病去 ：</a:t>
            </a:r>
            <a:endParaRPr lang="zh-CN" altLang="zh-CN" sz="2400" dirty="0" smtClean="0"/>
          </a:p>
          <a:p>
            <a:endParaRPr lang="zh-CN" altLang="en-US" dirty="0"/>
          </a:p>
        </p:txBody>
      </p:sp>
      <p:sp>
        <p:nvSpPr>
          <p:cNvPr id="6" name="矩形 5"/>
          <p:cNvSpPr/>
          <p:nvPr/>
        </p:nvSpPr>
        <p:spPr>
          <a:xfrm>
            <a:off x="2483768" y="4725144"/>
            <a:ext cx="1521570" cy="523220"/>
          </a:xfrm>
          <a:prstGeom prst="rect">
            <a:avLst/>
          </a:prstGeom>
        </p:spPr>
        <p:txBody>
          <a:bodyPr wrap="none">
            <a:spAutoFit/>
          </a:bodyPr>
          <a:lstStyle/>
          <a:p>
            <a:r>
              <a:rPr lang="zh-CN" altLang="zh-CN" sz="2800" b="1" dirty="0" smtClean="0">
                <a:latin typeface="楷体" pitchFamily="49" charset="-122"/>
                <a:ea typeface="楷体" pitchFamily="49" charset="-122"/>
              </a:rPr>
              <a:t>谢</a:t>
            </a:r>
            <a:r>
              <a:rPr lang="zh-CN" altLang="en-US" sz="2800" b="1" dirty="0" smtClean="0">
                <a:latin typeface="楷体" pitchFamily="49" charset="-122"/>
                <a:ea typeface="楷体" pitchFamily="49" charset="-122"/>
              </a:rPr>
              <a:t>：</a:t>
            </a:r>
            <a:r>
              <a:rPr lang="zh-CN" altLang="zh-CN" sz="2400" dirty="0" smtClean="0"/>
              <a:t>道歉</a:t>
            </a:r>
            <a:endParaRPr lang="zh-CN" altLang="en-US" sz="2400" b="1" dirty="0">
              <a:latin typeface="楷体" pitchFamily="49" charset="-122"/>
              <a:ea typeface="楷体" pitchFamily="49" charset="-122"/>
            </a:endParaRPr>
          </a:p>
        </p:txBody>
      </p:sp>
      <p:sp>
        <p:nvSpPr>
          <p:cNvPr id="7" name="矩形 6"/>
          <p:cNvSpPr/>
          <p:nvPr/>
        </p:nvSpPr>
        <p:spPr>
          <a:xfrm>
            <a:off x="6240249" y="4724891"/>
            <a:ext cx="2563522" cy="523220"/>
          </a:xfrm>
          <a:prstGeom prst="rect">
            <a:avLst/>
          </a:prstGeom>
        </p:spPr>
        <p:txBody>
          <a:bodyPr wrap="none">
            <a:spAutoFit/>
          </a:bodyPr>
          <a:lstStyle/>
          <a:p>
            <a:r>
              <a:rPr lang="zh-CN" altLang="zh-CN" sz="2800" b="1" dirty="0" smtClean="0">
                <a:latin typeface="楷体" pitchFamily="49" charset="-122"/>
                <a:ea typeface="楷体" pitchFamily="49" charset="-122"/>
              </a:rPr>
              <a:t>异</a:t>
            </a:r>
            <a:r>
              <a:rPr lang="zh-CN" altLang="en-US" sz="2800" b="1" dirty="0" smtClean="0">
                <a:latin typeface="楷体" pitchFamily="49" charset="-122"/>
                <a:ea typeface="楷体" pitchFamily="49" charset="-122"/>
              </a:rPr>
              <a:t>：</a:t>
            </a:r>
            <a:r>
              <a:rPr lang="zh-CN" altLang="zh-CN" sz="2400" dirty="0" smtClean="0"/>
              <a:t>认为</a:t>
            </a:r>
            <a:r>
              <a:rPr lang="en-US" altLang="zh-CN" sz="2400" dirty="0" smtClean="0"/>
              <a:t>……</a:t>
            </a:r>
            <a:r>
              <a:rPr lang="zh-CN" altLang="zh-CN" sz="2400" dirty="0" smtClean="0"/>
              <a:t>奇特</a:t>
            </a:r>
            <a:endParaRPr lang="zh-CN" altLang="en-US" sz="2400" b="1" dirty="0">
              <a:latin typeface="楷体" pitchFamily="49" charset="-122"/>
              <a:ea typeface="楷体" pitchFamily="49" charset="-122"/>
            </a:endParaRPr>
          </a:p>
        </p:txBody>
      </p:sp>
      <p:sp>
        <p:nvSpPr>
          <p:cNvPr id="8" name="矩形 7"/>
          <p:cNvSpPr/>
          <p:nvPr/>
        </p:nvSpPr>
        <p:spPr>
          <a:xfrm>
            <a:off x="3226961" y="5459576"/>
            <a:ext cx="1519968" cy="523220"/>
          </a:xfrm>
          <a:prstGeom prst="rect">
            <a:avLst/>
          </a:prstGeom>
        </p:spPr>
        <p:txBody>
          <a:bodyPr wrap="none">
            <a:spAutoFit/>
          </a:bodyPr>
          <a:lstStyle/>
          <a:p>
            <a:r>
              <a:rPr lang="zh-CN" altLang="zh-CN" sz="2800" b="1" dirty="0" smtClean="0">
                <a:latin typeface="楷体" pitchFamily="49" charset="-122"/>
                <a:ea typeface="楷体" pitchFamily="49" charset="-122"/>
              </a:rPr>
              <a:t>窃</a:t>
            </a:r>
            <a:r>
              <a:rPr lang="zh-CN" altLang="zh-CN" sz="2800" dirty="0" smtClean="0"/>
              <a:t>：</a:t>
            </a:r>
            <a:r>
              <a:rPr lang="zh-CN" altLang="zh-CN" sz="2400" dirty="0" smtClean="0"/>
              <a:t>私下</a:t>
            </a:r>
            <a:endParaRPr lang="zh-CN" altLang="en-US" sz="2400" b="1" dirty="0">
              <a:latin typeface="楷体" pitchFamily="49" charset="-122"/>
              <a:ea typeface="楷体" pitchFamily="49" charset="-122"/>
            </a:endParaRPr>
          </a:p>
        </p:txBody>
      </p:sp>
      <p:sp>
        <p:nvSpPr>
          <p:cNvPr id="9" name="矩形 8"/>
          <p:cNvSpPr/>
          <p:nvPr/>
        </p:nvSpPr>
        <p:spPr>
          <a:xfrm>
            <a:off x="6444208" y="5373216"/>
            <a:ext cx="1880643" cy="523220"/>
          </a:xfrm>
          <a:prstGeom prst="rect">
            <a:avLst/>
          </a:prstGeom>
        </p:spPr>
        <p:txBody>
          <a:bodyPr wrap="none">
            <a:spAutoFit/>
          </a:bodyPr>
          <a:lstStyle/>
          <a:p>
            <a:r>
              <a:rPr lang="zh-CN" altLang="zh-CN" sz="2800" b="1" dirty="0" smtClean="0">
                <a:latin typeface="楷体" pitchFamily="49" charset="-122"/>
                <a:ea typeface="楷体" pitchFamily="49" charset="-122"/>
              </a:rPr>
              <a:t>去</a:t>
            </a:r>
            <a:r>
              <a:rPr lang="zh-CN" altLang="en-US" sz="2800" b="1" dirty="0" smtClean="0">
                <a:latin typeface="楷体" pitchFamily="49" charset="-122"/>
                <a:ea typeface="楷体" pitchFamily="49" charset="-122"/>
              </a:rPr>
              <a:t>：</a:t>
            </a:r>
            <a:r>
              <a:rPr lang="zh-CN" altLang="zh-CN" sz="2400" dirty="0" smtClean="0"/>
              <a:t>离职</a:t>
            </a:r>
            <a:r>
              <a:rPr lang="zh-CN" altLang="zh-CN" sz="2800" dirty="0" smtClean="0"/>
              <a:t>，</a:t>
            </a:r>
            <a:endParaRPr lang="zh-CN" altLang="en-US" sz="2800" b="1" dirty="0">
              <a:latin typeface="楷体" pitchFamily="49" charset="-122"/>
              <a:ea typeface="楷体" pitchFamily="49" charset="-122"/>
            </a:endParaRPr>
          </a:p>
        </p:txBody>
      </p:sp>
      <p:sp>
        <p:nvSpPr>
          <p:cNvPr id="10" name="TextBox 9"/>
          <p:cNvSpPr txBox="1"/>
          <p:nvPr/>
        </p:nvSpPr>
        <p:spPr>
          <a:xfrm>
            <a:off x="539552" y="2708920"/>
            <a:ext cx="7920880" cy="826135"/>
          </a:xfrm>
          <a:prstGeom prst="rect">
            <a:avLst/>
          </a:prstGeom>
          <a:noFill/>
        </p:spPr>
        <p:txBody>
          <a:bodyPr wrap="square" rtlCol="0">
            <a:spAutoFit/>
          </a:bodyPr>
          <a:lstStyle/>
          <a:p>
            <a:r>
              <a:rPr lang="en-US" altLang="zh-CN" sz="2400" dirty="0" smtClean="0"/>
              <a:t>15、</a:t>
            </a:r>
            <a:r>
              <a:rPr lang="zh-CN" altLang="en-US" sz="2400" dirty="0" smtClean="0"/>
              <a:t>给文中画线部分断句，停顿处用</a:t>
            </a:r>
            <a:r>
              <a:rPr lang="en-US" altLang="zh-CN" sz="2400" dirty="0" smtClean="0"/>
              <a:t>“/”</a:t>
            </a:r>
            <a:r>
              <a:rPr lang="zh-CN" altLang="en-US" sz="2400" dirty="0" smtClean="0"/>
              <a:t>划开（限断</a:t>
            </a:r>
            <a:r>
              <a:rPr lang="en-US" altLang="zh-CN" sz="2400" dirty="0" smtClean="0"/>
              <a:t>2</a:t>
            </a:r>
            <a:r>
              <a:rPr lang="zh-CN" altLang="en-US" sz="2400" dirty="0" smtClean="0"/>
              <a:t>处）</a:t>
            </a:r>
            <a:endParaRPr lang="en-US" altLang="zh-CN" sz="2400" dirty="0" smtClean="0"/>
          </a:p>
          <a:p>
            <a:r>
              <a:rPr lang="en-US" altLang="zh-CN" sz="2400" dirty="0" smtClean="0"/>
              <a:t>                                                                    </a:t>
            </a:r>
            <a:r>
              <a:rPr lang="zh-CN" altLang="en-US" sz="2400" dirty="0" smtClean="0"/>
              <a:t>                              （</a:t>
            </a:r>
            <a:r>
              <a:rPr lang="en-US" altLang="zh-CN" sz="2400" dirty="0" smtClean="0"/>
              <a:t>2</a:t>
            </a:r>
            <a:r>
              <a:rPr lang="zh-CN" altLang="en-US" sz="2400" dirty="0" smtClean="0"/>
              <a:t>分）</a:t>
            </a:r>
            <a:endParaRPr lang="zh-CN" altLang="en-US" sz="2400" dirty="0"/>
          </a:p>
        </p:txBody>
      </p:sp>
      <p:sp>
        <p:nvSpPr>
          <p:cNvPr id="11" name="TextBox 10"/>
          <p:cNvSpPr txBox="1"/>
          <p:nvPr/>
        </p:nvSpPr>
        <p:spPr>
          <a:xfrm>
            <a:off x="1548299" y="3540378"/>
            <a:ext cx="5904656" cy="523220"/>
          </a:xfrm>
          <a:prstGeom prst="rect">
            <a:avLst/>
          </a:prstGeom>
          <a:noFill/>
        </p:spPr>
        <p:txBody>
          <a:bodyPr wrap="square" rtlCol="0">
            <a:spAutoFit/>
          </a:bodyPr>
          <a:lstStyle/>
          <a:p>
            <a:r>
              <a:rPr lang="zh-CN" altLang="zh-CN" sz="2800" dirty="0" smtClean="0">
                <a:latin typeface="楷体" pitchFamily="49" charset="-122"/>
                <a:ea typeface="楷体" pitchFamily="49" charset="-122"/>
              </a:rPr>
              <a:t>其治务宽惠</a:t>
            </a:r>
            <a:r>
              <a:rPr lang="en-US" altLang="zh-CN" sz="2800" dirty="0" smtClean="0">
                <a:latin typeface="楷体" pitchFamily="49" charset="-122"/>
                <a:ea typeface="楷体" pitchFamily="49" charset="-122"/>
              </a:rPr>
              <a:t>/</a:t>
            </a:r>
            <a:r>
              <a:rPr lang="zh-CN" altLang="zh-CN" sz="2800" dirty="0" smtClean="0">
                <a:latin typeface="楷体" pitchFamily="49" charset="-122"/>
                <a:ea typeface="楷体" pitchFamily="49" charset="-122"/>
              </a:rPr>
              <a:t>不行鞭杖</a:t>
            </a:r>
            <a:r>
              <a:rPr lang="en-US" altLang="zh-CN" sz="2800" dirty="0" smtClean="0">
                <a:latin typeface="楷体" pitchFamily="49" charset="-122"/>
                <a:ea typeface="楷体" pitchFamily="49" charset="-122"/>
              </a:rPr>
              <a:t>/</a:t>
            </a:r>
            <a:r>
              <a:rPr lang="zh-CN" altLang="zh-CN" sz="2800" dirty="0" smtClean="0">
                <a:latin typeface="楷体" pitchFamily="49" charset="-122"/>
                <a:ea typeface="楷体" pitchFamily="49" charset="-122"/>
              </a:rPr>
              <a:t>而民不犯禁</a:t>
            </a:r>
            <a:endParaRPr lang="zh-CN" altLang="en-US" sz="2800" dirty="0">
              <a:latin typeface="楷体" pitchFamily="49" charset="-122"/>
              <a:ea typeface="楷体" pitchFamily="49" charset="-122"/>
            </a:endParaRPr>
          </a:p>
        </p:txBody>
      </p:sp>
      <p:sp>
        <p:nvSpPr>
          <p:cNvPr id="12" name="矩形 11"/>
          <p:cNvSpPr/>
          <p:nvPr/>
        </p:nvSpPr>
        <p:spPr>
          <a:xfrm>
            <a:off x="1622971" y="3167256"/>
            <a:ext cx="5211683" cy="523220"/>
          </a:xfrm>
          <a:prstGeom prst="rect">
            <a:avLst/>
          </a:prstGeom>
        </p:spPr>
        <p:txBody>
          <a:bodyPr wrap="none">
            <a:spAutoFit/>
          </a:bodyPr>
          <a:lstStyle/>
          <a:p>
            <a:r>
              <a:rPr lang="zh-CN" altLang="zh-CN" sz="2800" dirty="0" smtClean="0">
                <a:latin typeface="楷体" pitchFamily="49" charset="-122"/>
                <a:ea typeface="楷体" pitchFamily="49" charset="-122"/>
              </a:rPr>
              <a:t>其治务宽惠不行鞭杖而民不犯禁</a:t>
            </a:r>
            <a:endParaRPr lang="zh-CN" altLang="en-US" sz="2800"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16" fill="hold" grpId="0" nodeType="clickEffect">
                                  <p:stCondLst>
                                    <p:cond delay="0"/>
                                  </p:stCondLst>
                                  <p:childTnLst>
                                    <p:animEffect transition="out" filter="box(in)">
                                      <p:cBhvr>
                                        <p:cTn id="6" dur="500"/>
                                        <p:tgtEl>
                                          <p:spTgt spid="12">
                                            <p:txEl>
                                              <p:pRg st="0" end="0"/>
                                            </p:txEl>
                                          </p:spTgt>
                                        </p:tgtEl>
                                      </p:cBhvr>
                                    </p:animEffect>
                                    <p:set>
                                      <p:cBhvr>
                                        <p:cTn id="7"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 calcmode="lin" valueType="num">
                                      <p:cBhvr additive="base">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476672"/>
            <a:ext cx="7632848" cy="2677656"/>
          </a:xfrm>
          <a:prstGeom prst="rect">
            <a:avLst/>
          </a:prstGeom>
          <a:noFill/>
        </p:spPr>
        <p:txBody>
          <a:bodyPr wrap="square" rtlCol="0">
            <a:spAutoFit/>
          </a:bodyPr>
          <a:lstStyle/>
          <a:p>
            <a:r>
              <a:rPr lang="zh-CN" altLang="zh-CN" sz="2400" dirty="0" smtClean="0"/>
              <a:t>（</a:t>
            </a:r>
            <a:r>
              <a:rPr lang="en-US" altLang="zh-CN" sz="2400" dirty="0" smtClean="0"/>
              <a:t>5</a:t>
            </a:r>
            <a:r>
              <a:rPr lang="zh-CN" altLang="zh-CN" sz="2400" dirty="0" smtClean="0"/>
              <a:t>）李白的《渡荆门送别》中用拟人的手法，写故乡山水来送自己的万里行舟，表达诗人对故乡山水无限眷念之情的诗句</a:t>
            </a:r>
            <a:endParaRPr lang="en-US" altLang="zh-CN" sz="2400" dirty="0" smtClean="0"/>
          </a:p>
          <a:p>
            <a:r>
              <a:rPr lang="en-US" altLang="zh-CN" sz="2400" dirty="0" smtClean="0"/>
              <a:t>          </a:t>
            </a:r>
            <a:r>
              <a:rPr lang="zh-CN" altLang="zh-CN" sz="2400" dirty="0" smtClean="0"/>
              <a:t>是：</a:t>
            </a:r>
            <a:r>
              <a:rPr lang="en-US" altLang="zh-CN" sz="2400" u="sng" dirty="0" smtClean="0"/>
              <a:t>                                   </a:t>
            </a:r>
            <a:r>
              <a:rPr lang="zh-CN" altLang="zh-CN" sz="2400" dirty="0" smtClean="0"/>
              <a:t>，</a:t>
            </a:r>
            <a:r>
              <a:rPr lang="en-US" altLang="zh-CN" sz="2400" u="sng" dirty="0" smtClean="0"/>
              <a:t>                                             </a:t>
            </a:r>
            <a:r>
              <a:rPr lang="zh-CN" altLang="zh-CN" sz="2400" dirty="0" smtClean="0"/>
              <a:t>。</a:t>
            </a:r>
            <a:endParaRPr lang="zh-CN" altLang="zh-CN" sz="2400" dirty="0" smtClean="0"/>
          </a:p>
          <a:p>
            <a:r>
              <a:rPr lang="en-US" altLang="zh-CN" sz="2400" dirty="0" smtClean="0"/>
              <a:t>     </a:t>
            </a:r>
            <a:r>
              <a:rPr lang="zh-CN" altLang="zh-CN" sz="2400" dirty="0" smtClean="0"/>
              <a:t>（</a:t>
            </a:r>
            <a:r>
              <a:rPr lang="en-US" altLang="zh-CN" sz="2400" dirty="0" smtClean="0"/>
              <a:t>6</a:t>
            </a:r>
            <a:r>
              <a:rPr lang="zh-CN" altLang="zh-CN" sz="2400" dirty="0" smtClean="0"/>
              <a:t>）古诗文中有不少表现游子思乡的句子，请写出连续的两句：</a:t>
            </a:r>
            <a:endParaRPr lang="zh-CN" altLang="zh-CN" sz="2400" dirty="0" smtClean="0"/>
          </a:p>
          <a:p>
            <a:r>
              <a:rPr lang="en-US" altLang="zh-CN" sz="2400" dirty="0" smtClean="0"/>
              <a:t>                     </a:t>
            </a:r>
            <a:r>
              <a:rPr lang="en-US" altLang="zh-CN" sz="2400" u="sng" dirty="0" smtClean="0"/>
              <a:t>                                    </a:t>
            </a:r>
            <a:r>
              <a:rPr lang="zh-CN" altLang="zh-CN" sz="2400" dirty="0" smtClean="0"/>
              <a:t>，</a:t>
            </a:r>
            <a:r>
              <a:rPr lang="en-US" altLang="zh-CN" sz="2400" u="sng" dirty="0" smtClean="0"/>
              <a:t>                                        </a:t>
            </a:r>
            <a:r>
              <a:rPr lang="zh-CN" altLang="zh-CN" sz="2400" dirty="0" smtClean="0"/>
              <a:t>。</a:t>
            </a:r>
            <a:endParaRPr lang="zh-CN" altLang="en-US" sz="2400" dirty="0"/>
          </a:p>
        </p:txBody>
      </p:sp>
      <p:sp>
        <p:nvSpPr>
          <p:cNvPr id="3" name="TextBox 2"/>
          <p:cNvSpPr txBox="1"/>
          <p:nvPr/>
        </p:nvSpPr>
        <p:spPr>
          <a:xfrm>
            <a:off x="539552" y="3140968"/>
            <a:ext cx="8208912" cy="3046988"/>
          </a:xfrm>
          <a:prstGeom prst="rect">
            <a:avLst/>
          </a:prstGeom>
          <a:noFill/>
        </p:spPr>
        <p:txBody>
          <a:bodyPr wrap="square" rtlCol="0">
            <a:spAutoFit/>
          </a:bodyPr>
          <a:lstStyle/>
          <a:p>
            <a:r>
              <a:rPr lang="en-US" altLang="zh-CN" sz="2400" b="1" dirty="0" smtClean="0"/>
              <a:t>3</a:t>
            </a:r>
            <a:r>
              <a:rPr lang="zh-CN" altLang="zh-CN" sz="2400" b="1" dirty="0" smtClean="0"/>
              <a:t>、名著阅读与文学常识。（</a:t>
            </a:r>
            <a:r>
              <a:rPr lang="en-US" altLang="zh-CN" sz="2400" b="1" dirty="0" smtClean="0"/>
              <a:t>10</a:t>
            </a:r>
            <a:r>
              <a:rPr lang="zh-CN" altLang="zh-CN" sz="2400" b="1" dirty="0" smtClean="0"/>
              <a:t>分）</a:t>
            </a:r>
            <a:endParaRPr lang="zh-CN" altLang="zh-CN" sz="2400" b="1" dirty="0" smtClean="0"/>
          </a:p>
          <a:p>
            <a:r>
              <a:rPr lang="zh-CN" altLang="zh-CN" sz="2400" dirty="0" smtClean="0"/>
              <a:t>（</a:t>
            </a:r>
            <a:r>
              <a:rPr lang="en-US" altLang="zh-CN" sz="2400" dirty="0" smtClean="0"/>
              <a:t>1</a:t>
            </a:r>
            <a:r>
              <a:rPr lang="zh-CN" altLang="zh-CN" sz="2400" dirty="0" smtClean="0"/>
              <a:t>）“现在看看《陶庵梦忆》，觉得那时的赛会，真是豪奢极了……他记扮《水浒传》中人物云：‘……于是分头四出，寻黑矮汉，寻梢头大汉，寻头陀，寻胖大和尚，寻茁壮妇人，寻姣长妇人，寻青面，寻歪头，寻赤须，寻美髯，寻黑大汉，寻赤脸长须……’”这段文字出自鲁迅的散文集《</a:t>
            </a:r>
            <a:r>
              <a:rPr lang="en-US" altLang="zh-CN" sz="2400" u="sng" dirty="0" smtClean="0"/>
              <a:t>                </a:t>
            </a:r>
            <a:r>
              <a:rPr lang="zh-CN" altLang="zh-CN" sz="2400" dirty="0" smtClean="0"/>
              <a:t>》，其引文中的“青面”是“梁山好汉”</a:t>
            </a:r>
            <a:r>
              <a:rPr lang="en-US" altLang="zh-CN" sz="2400" u="sng" dirty="0" smtClean="0"/>
              <a:t>              </a:t>
            </a:r>
            <a:r>
              <a:rPr lang="zh-CN" altLang="zh-CN" sz="2400" dirty="0" smtClean="0"/>
              <a:t>（填人物姓名）的特征。（</a:t>
            </a:r>
            <a:r>
              <a:rPr lang="en-US" altLang="zh-CN" sz="2400" dirty="0" smtClean="0"/>
              <a:t>2</a:t>
            </a:r>
            <a:r>
              <a:rPr lang="zh-CN" altLang="zh-CN" sz="2400" dirty="0" smtClean="0"/>
              <a:t>分）</a:t>
            </a:r>
            <a:endParaRPr lang="zh-CN" altLang="en-US" dirty="0"/>
          </a:p>
        </p:txBody>
      </p:sp>
      <p:sp>
        <p:nvSpPr>
          <p:cNvPr id="4" name="TextBox 3"/>
          <p:cNvSpPr txBox="1"/>
          <p:nvPr/>
        </p:nvSpPr>
        <p:spPr>
          <a:xfrm>
            <a:off x="2771800" y="1484784"/>
            <a:ext cx="3888432" cy="461665"/>
          </a:xfrm>
          <a:prstGeom prst="rect">
            <a:avLst/>
          </a:prstGeom>
          <a:noFill/>
        </p:spPr>
        <p:txBody>
          <a:bodyPr wrap="square" rtlCol="0">
            <a:spAutoFit/>
          </a:bodyPr>
          <a:lstStyle/>
          <a:p>
            <a:r>
              <a:rPr lang="zh-CN" altLang="en-US" sz="2400" b="1" dirty="0" smtClean="0">
                <a:solidFill>
                  <a:srgbClr val="C00000"/>
                </a:solidFill>
                <a:latin typeface="楷体" pitchFamily="49" charset="-122"/>
                <a:ea typeface="楷体" pitchFamily="49" charset="-122"/>
              </a:rPr>
              <a:t>仍怜故乡水，万里送行舟。</a:t>
            </a:r>
            <a:endParaRPr lang="zh-CN" altLang="en-US" sz="2400" b="1" dirty="0">
              <a:solidFill>
                <a:srgbClr val="C00000"/>
              </a:solidFill>
              <a:latin typeface="楷体" pitchFamily="49" charset="-122"/>
              <a:ea typeface="楷体" pitchFamily="49" charset="-122"/>
            </a:endParaRPr>
          </a:p>
        </p:txBody>
      </p:sp>
      <p:sp>
        <p:nvSpPr>
          <p:cNvPr id="5" name="TextBox 4"/>
          <p:cNvSpPr txBox="1"/>
          <p:nvPr/>
        </p:nvSpPr>
        <p:spPr>
          <a:xfrm>
            <a:off x="2915816" y="2564904"/>
            <a:ext cx="4176464" cy="461665"/>
          </a:xfrm>
          <a:prstGeom prst="rect">
            <a:avLst/>
          </a:prstGeom>
          <a:noFill/>
        </p:spPr>
        <p:txBody>
          <a:bodyPr wrap="square" rtlCol="0">
            <a:spAutoFit/>
          </a:bodyPr>
          <a:lstStyle/>
          <a:p>
            <a:r>
              <a:rPr lang="zh-CN" altLang="en-US" sz="2400" b="1" dirty="0" smtClean="0">
                <a:solidFill>
                  <a:srgbClr val="C00000"/>
                </a:solidFill>
                <a:latin typeface="楷体" pitchFamily="49" charset="-122"/>
                <a:ea typeface="楷体" pitchFamily="49" charset="-122"/>
              </a:rPr>
              <a:t>举杯邀明月，低头思故乡。</a:t>
            </a:r>
            <a:endParaRPr lang="zh-CN" altLang="en-US" sz="2400" b="1" dirty="0">
              <a:solidFill>
                <a:srgbClr val="C00000"/>
              </a:solidFill>
              <a:latin typeface="楷体" pitchFamily="49" charset="-122"/>
              <a:ea typeface="楷体" pitchFamily="49" charset="-122"/>
            </a:endParaRPr>
          </a:p>
        </p:txBody>
      </p:sp>
      <p:sp>
        <p:nvSpPr>
          <p:cNvPr id="6" name="TextBox 5"/>
          <p:cNvSpPr txBox="1"/>
          <p:nvPr/>
        </p:nvSpPr>
        <p:spPr>
          <a:xfrm>
            <a:off x="7020272" y="4941168"/>
            <a:ext cx="1404664" cy="400110"/>
          </a:xfrm>
          <a:prstGeom prst="rect">
            <a:avLst/>
          </a:prstGeom>
          <a:noFill/>
        </p:spPr>
        <p:txBody>
          <a:bodyPr wrap="square" rtlCol="0">
            <a:spAutoFit/>
          </a:bodyPr>
          <a:lstStyle/>
          <a:p>
            <a:r>
              <a:rPr lang="zh-CN" altLang="en-US" sz="2000" b="1" dirty="0" smtClean="0">
                <a:solidFill>
                  <a:srgbClr val="C00000"/>
                </a:solidFill>
                <a:latin typeface="楷体" pitchFamily="49" charset="-122"/>
                <a:ea typeface="楷体" pitchFamily="49" charset="-122"/>
              </a:rPr>
              <a:t>朝花夕拾</a:t>
            </a:r>
            <a:endParaRPr lang="zh-CN" altLang="en-US" sz="2000" b="1" dirty="0">
              <a:solidFill>
                <a:srgbClr val="C00000"/>
              </a:solidFill>
              <a:latin typeface="楷体" pitchFamily="49" charset="-122"/>
              <a:ea typeface="楷体" pitchFamily="49" charset="-122"/>
            </a:endParaRPr>
          </a:p>
        </p:txBody>
      </p:sp>
      <p:sp>
        <p:nvSpPr>
          <p:cNvPr id="7" name="TextBox 6"/>
          <p:cNvSpPr txBox="1"/>
          <p:nvPr/>
        </p:nvSpPr>
        <p:spPr>
          <a:xfrm>
            <a:off x="5580112" y="5301208"/>
            <a:ext cx="827584" cy="400110"/>
          </a:xfrm>
          <a:prstGeom prst="rect">
            <a:avLst/>
          </a:prstGeom>
          <a:noFill/>
        </p:spPr>
        <p:txBody>
          <a:bodyPr wrap="square" rtlCol="0">
            <a:spAutoFit/>
          </a:bodyPr>
          <a:lstStyle/>
          <a:p>
            <a:r>
              <a:rPr lang="zh-CN" altLang="en-US" sz="2000" b="1" dirty="0" smtClean="0">
                <a:solidFill>
                  <a:srgbClr val="C00000"/>
                </a:solidFill>
                <a:latin typeface="楷体" pitchFamily="49" charset="-122"/>
                <a:ea typeface="楷体" pitchFamily="49" charset="-122"/>
              </a:rPr>
              <a:t>杨志</a:t>
            </a:r>
            <a:endParaRPr lang="zh-CN" altLang="en-US" sz="2000" b="1" dirty="0">
              <a:solidFill>
                <a:srgbClr val="C00000"/>
              </a:solidFill>
              <a:latin typeface="楷体" pitchFamily="49" charset="-122"/>
              <a:ea typeface="楷体" pitchFamily="49" charset="-122"/>
            </a:endParaRPr>
          </a:p>
        </p:txBody>
      </p:sp>
      <p:pic>
        <p:nvPicPr>
          <p:cNvPr id="8" name="语音文件18.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7020272" y="1556792"/>
            <a:ext cx="304800" cy="304800"/>
          </a:xfrm>
          <a:prstGeom prst="rect">
            <a:avLst/>
          </a:prstGeom>
        </p:spPr>
      </p:pic>
      <p:pic>
        <p:nvPicPr>
          <p:cNvPr id="9" name="语音文件14.wav">
            <a:hlinkClick r:id=""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6" cstate="print"/>
          <a:stretch>
            <a:fillRect/>
          </a:stretch>
        </p:blipFill>
        <p:spPr>
          <a:xfrm>
            <a:off x="7452320" y="263691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3353" fill="hold"/>
                                        <p:tgtEl>
                                          <p:spTgt spid="8"/>
                                        </p:tgtEl>
                                      </p:cBhvr>
                                    </p:cmd>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1" presetClass="mediacall" presetSubtype="0" fill="hold" nodeType="afterEffect">
                                  <p:stCondLst>
                                    <p:cond delay="0"/>
                                  </p:stCondLst>
                                  <p:childTnLst>
                                    <p:cmd type="call" cmd="playFrom(0.0)">
                                      <p:cBhvr>
                                        <p:cTn id="20" dur="3263" fill="hold"/>
                                        <p:tgtEl>
                                          <p:spTgt spid="9"/>
                                        </p:tgtEl>
                                      </p:cBhvr>
                                    </p:cmd>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33"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audio>
              <p:cMediaNode showWhenStopped="0">
                <p:cTn id="34"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3284984"/>
            <a:ext cx="7704856" cy="830997"/>
          </a:xfrm>
          <a:prstGeom prst="rect">
            <a:avLst/>
          </a:prstGeom>
          <a:noFill/>
        </p:spPr>
        <p:txBody>
          <a:bodyPr wrap="square" rtlCol="0">
            <a:spAutoFit/>
          </a:bodyPr>
          <a:lstStyle/>
          <a:p>
            <a:r>
              <a:rPr lang="zh-CN" altLang="en-US" sz="2400" dirty="0" smtClean="0"/>
              <a:t>（</a:t>
            </a:r>
            <a:r>
              <a:rPr lang="en-US" altLang="zh-CN" sz="2400" dirty="0" smtClean="0"/>
              <a:t>2） </a:t>
            </a:r>
            <a:r>
              <a:rPr lang="zh-CN" altLang="zh-CN" sz="2400" dirty="0" smtClean="0"/>
              <a:t>朗虽稚弱，无仰高之风，损年以求早成，非志所为也。</a:t>
            </a:r>
            <a:endParaRPr lang="zh-CN" altLang="en-US" sz="2400" dirty="0"/>
          </a:p>
        </p:txBody>
      </p:sp>
      <p:sp>
        <p:nvSpPr>
          <p:cNvPr id="4" name="TextBox 3"/>
          <p:cNvSpPr txBox="1"/>
          <p:nvPr/>
        </p:nvSpPr>
        <p:spPr>
          <a:xfrm>
            <a:off x="827584" y="4149080"/>
            <a:ext cx="7056784" cy="830997"/>
          </a:xfrm>
          <a:prstGeom prst="rect">
            <a:avLst/>
          </a:prstGeom>
          <a:noFill/>
        </p:spPr>
        <p:txBody>
          <a:bodyPr wrap="square" rtlCol="0">
            <a:spAutoFit/>
          </a:bodyPr>
          <a:lstStyle/>
          <a:p>
            <a:r>
              <a:rPr lang="zh-CN" altLang="zh-CN" sz="2400" dirty="0" smtClean="0">
                <a:latin typeface="楷体" pitchFamily="49" charset="-122"/>
                <a:ea typeface="楷体" pitchFamily="49" charset="-122"/>
              </a:rPr>
              <a:t>我虽然年幼，却没有希望高攀的习性，少报年龄来求得早有成就，这不是我立志要做的事。</a:t>
            </a:r>
            <a:endParaRPr lang="zh-CN" altLang="en-US" sz="2400" dirty="0">
              <a:latin typeface="楷体" pitchFamily="49" charset="-122"/>
              <a:ea typeface="楷体" pitchFamily="49" charset="-122"/>
            </a:endParaRPr>
          </a:p>
        </p:txBody>
      </p:sp>
      <p:sp>
        <p:nvSpPr>
          <p:cNvPr id="5" name="TextBox 4"/>
          <p:cNvSpPr txBox="1"/>
          <p:nvPr/>
        </p:nvSpPr>
        <p:spPr>
          <a:xfrm>
            <a:off x="1043608" y="2636912"/>
            <a:ext cx="6696744" cy="461665"/>
          </a:xfrm>
          <a:prstGeom prst="rect">
            <a:avLst/>
          </a:prstGeom>
          <a:noFill/>
        </p:spPr>
        <p:txBody>
          <a:bodyPr wrap="square" rtlCol="0">
            <a:spAutoFit/>
          </a:bodyPr>
          <a:lstStyle/>
          <a:p>
            <a:r>
              <a:rPr lang="zh-CN" altLang="zh-CN" sz="2400" dirty="0" smtClean="0">
                <a:latin typeface="楷体" pitchFamily="49" charset="-122"/>
                <a:ea typeface="楷体" pitchFamily="49" charset="-122"/>
              </a:rPr>
              <a:t>轻慢别人父母的人，也就是不尊敬自己父母的人。</a:t>
            </a:r>
            <a:endParaRPr lang="zh-CN" altLang="en-US" sz="2400" dirty="0">
              <a:latin typeface="楷体" pitchFamily="49" charset="-122"/>
              <a:ea typeface="楷体" pitchFamily="49" charset="-122"/>
            </a:endParaRPr>
          </a:p>
        </p:txBody>
      </p:sp>
      <p:sp>
        <p:nvSpPr>
          <p:cNvPr id="6" name="TextBox 5"/>
          <p:cNvSpPr txBox="1"/>
          <p:nvPr/>
        </p:nvSpPr>
        <p:spPr>
          <a:xfrm>
            <a:off x="755576" y="2060848"/>
            <a:ext cx="5688632" cy="461665"/>
          </a:xfrm>
          <a:prstGeom prst="rect">
            <a:avLst/>
          </a:prstGeom>
          <a:noFill/>
        </p:spPr>
        <p:txBody>
          <a:bodyPr wrap="square" rtlCol="0">
            <a:spAutoFit/>
          </a:bodyPr>
          <a:lstStyle/>
          <a:p>
            <a:r>
              <a:rPr lang="zh-CN" altLang="en-US" sz="2400" dirty="0" smtClean="0"/>
              <a:t>（</a:t>
            </a:r>
            <a:r>
              <a:rPr lang="en-US" altLang="zh-CN" sz="2400" dirty="0" smtClean="0"/>
              <a:t>1） </a:t>
            </a:r>
            <a:r>
              <a:rPr lang="zh-CN" altLang="zh-CN" sz="2400" dirty="0" smtClean="0"/>
              <a:t>慢人亲者，不敬其亲者也。</a:t>
            </a:r>
            <a:endParaRPr lang="zh-CN" altLang="en-US" sz="2400" dirty="0"/>
          </a:p>
        </p:txBody>
      </p:sp>
      <p:sp>
        <p:nvSpPr>
          <p:cNvPr id="7" name="TextBox 6"/>
          <p:cNvSpPr txBox="1"/>
          <p:nvPr/>
        </p:nvSpPr>
        <p:spPr>
          <a:xfrm>
            <a:off x="539552" y="1412776"/>
            <a:ext cx="6480720" cy="461665"/>
          </a:xfrm>
          <a:prstGeom prst="rect">
            <a:avLst/>
          </a:prstGeom>
          <a:noFill/>
        </p:spPr>
        <p:txBody>
          <a:bodyPr wrap="square" rtlCol="0">
            <a:spAutoFit/>
          </a:bodyPr>
          <a:lstStyle/>
          <a:p>
            <a:r>
              <a:rPr lang="en-US" altLang="zh-CN" sz="2400" dirty="0" smtClean="0"/>
              <a:t>18、</a:t>
            </a:r>
            <a:r>
              <a:rPr lang="zh-CN" altLang="en-US" sz="2400" dirty="0" smtClean="0"/>
              <a:t>用现代汉语翻译下列句子。（</a:t>
            </a:r>
            <a:r>
              <a:rPr lang="en-US" altLang="zh-CN" sz="2400" dirty="0" smtClean="0"/>
              <a:t>4</a:t>
            </a:r>
            <a:r>
              <a:rPr lang="zh-CN" altLang="en-US" sz="2400" dirty="0" smtClean="0"/>
              <a:t>分）</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548680"/>
            <a:ext cx="7992888" cy="3020695"/>
          </a:xfrm>
          <a:prstGeom prst="rect">
            <a:avLst/>
          </a:prstGeom>
          <a:noFill/>
        </p:spPr>
        <p:txBody>
          <a:bodyPr wrap="square" rtlCol="0">
            <a:spAutoFit/>
          </a:bodyPr>
          <a:lstStyle/>
          <a:p>
            <a:r>
              <a:rPr lang="zh-CN" altLang="zh-CN" sz="2400" b="1" dirty="0" smtClean="0"/>
              <a:t>四、语言运用（</a:t>
            </a:r>
            <a:r>
              <a:rPr lang="en-US" altLang="zh-CN" sz="2400" b="1" dirty="0" smtClean="0"/>
              <a:t>68</a:t>
            </a:r>
            <a:r>
              <a:rPr lang="zh-CN" altLang="zh-CN" sz="2400" b="1" dirty="0" smtClean="0"/>
              <a:t>分）</a:t>
            </a:r>
            <a:endParaRPr lang="zh-CN" altLang="zh-CN" sz="2400" dirty="0" smtClean="0"/>
          </a:p>
          <a:p>
            <a:r>
              <a:rPr lang="en-US" altLang="zh-CN" sz="2400" dirty="0" smtClean="0"/>
              <a:t>20</a:t>
            </a:r>
            <a:r>
              <a:rPr lang="zh-CN" altLang="zh-CN" sz="2400" dirty="0" smtClean="0"/>
              <a:t>、暑假，学校提供了一则海外游学资讯。</a:t>
            </a:r>
            <a:endParaRPr lang="zh-CN" altLang="zh-CN" sz="2400" dirty="0" smtClean="0"/>
          </a:p>
          <a:p>
            <a:r>
              <a:rPr lang="zh-CN" altLang="zh-CN" sz="2400" dirty="0" smtClean="0"/>
              <a:t>线路主题：欧洲文化探索——法国瑞士意大利</a:t>
            </a:r>
            <a:endParaRPr lang="en-US" altLang="zh-CN" sz="2400" dirty="0" smtClean="0"/>
          </a:p>
          <a:p>
            <a:r>
              <a:rPr lang="en-US" altLang="zh-CN" sz="2400" dirty="0" smtClean="0"/>
              <a:t>                         </a:t>
            </a:r>
            <a:r>
              <a:rPr lang="zh-CN" altLang="zh-CN" sz="2400" dirty="0" smtClean="0"/>
              <a:t>欧洲经典三国深入体验两周营。</a:t>
            </a:r>
            <a:endParaRPr lang="zh-CN" altLang="zh-CN" sz="2400" dirty="0" smtClean="0"/>
          </a:p>
          <a:p>
            <a:r>
              <a:rPr lang="zh-CN" altLang="zh-CN" sz="2400" dirty="0" smtClean="0"/>
              <a:t>招生对象：八年级以上在校学生</a:t>
            </a:r>
            <a:endParaRPr lang="zh-CN" altLang="zh-CN" sz="2400" dirty="0" smtClean="0"/>
          </a:p>
          <a:p>
            <a:r>
              <a:rPr lang="zh-CN" altLang="zh-CN" sz="2400" dirty="0" smtClean="0"/>
              <a:t>价格：</a:t>
            </a:r>
            <a:r>
              <a:rPr lang="en-US" altLang="zh-CN" sz="2400" dirty="0" smtClean="0"/>
              <a:t>18000</a:t>
            </a:r>
            <a:r>
              <a:rPr lang="zh-CN" altLang="zh-CN" sz="2400" dirty="0" smtClean="0"/>
              <a:t>元</a:t>
            </a:r>
            <a:r>
              <a:rPr lang="en-US" altLang="zh-CN" sz="2400" dirty="0" smtClean="0"/>
              <a:t>/</a:t>
            </a:r>
            <a:r>
              <a:rPr lang="zh-CN" altLang="zh-CN" sz="2400" dirty="0" smtClean="0"/>
              <a:t>人</a:t>
            </a:r>
            <a:endParaRPr lang="zh-CN" altLang="zh-CN" sz="2400" dirty="0" smtClean="0"/>
          </a:p>
          <a:p>
            <a:r>
              <a:rPr lang="zh-CN" altLang="zh-CN" sz="2400" dirty="0" smtClean="0"/>
              <a:t>出发日期：</a:t>
            </a:r>
            <a:r>
              <a:rPr lang="en-US" altLang="zh-CN" sz="2400" dirty="0" smtClean="0"/>
              <a:t>2017</a:t>
            </a:r>
            <a:r>
              <a:rPr lang="zh-CN" altLang="zh-CN" sz="2400" dirty="0" smtClean="0"/>
              <a:t>年</a:t>
            </a:r>
            <a:r>
              <a:rPr lang="en-US" altLang="zh-CN" sz="2400" dirty="0" smtClean="0"/>
              <a:t>7</a:t>
            </a:r>
            <a:r>
              <a:rPr lang="zh-CN" altLang="zh-CN" sz="2400" dirty="0" smtClean="0"/>
              <a:t>月</a:t>
            </a:r>
            <a:r>
              <a:rPr lang="en-US" altLang="zh-CN" sz="2400" dirty="0" smtClean="0"/>
              <a:t>2</a:t>
            </a:r>
            <a:r>
              <a:rPr lang="zh-CN" altLang="zh-CN" sz="2400" dirty="0" smtClean="0"/>
              <a:t>日</a:t>
            </a:r>
            <a:endParaRPr lang="zh-CN" altLang="zh-CN" sz="2400" dirty="0" smtClean="0"/>
          </a:p>
          <a:p>
            <a:r>
              <a:rPr lang="zh-CN" altLang="zh-CN" sz="2400" dirty="0" smtClean="0"/>
              <a:t>线路类型：文化探索系列</a:t>
            </a:r>
            <a:endParaRPr lang="zh-CN" altLang="zh-CN" sz="2400" dirty="0" smtClean="0"/>
          </a:p>
        </p:txBody>
      </p:sp>
      <p:sp>
        <p:nvSpPr>
          <p:cNvPr id="3" name="矩形 2"/>
          <p:cNvSpPr/>
          <p:nvPr/>
        </p:nvSpPr>
        <p:spPr>
          <a:xfrm>
            <a:off x="539552" y="3573016"/>
            <a:ext cx="8280920" cy="3046988"/>
          </a:xfrm>
          <a:prstGeom prst="rect">
            <a:avLst/>
          </a:prstGeom>
        </p:spPr>
        <p:txBody>
          <a:bodyPr wrap="square">
            <a:spAutoFit/>
          </a:bodyPr>
          <a:lstStyle/>
          <a:p>
            <a:r>
              <a:rPr lang="zh-CN" altLang="zh-CN" sz="2400" dirty="0" smtClean="0"/>
              <a:t>行程主要内容：</a:t>
            </a:r>
            <a:endParaRPr lang="zh-CN" altLang="zh-CN" sz="2400" dirty="0" smtClean="0"/>
          </a:p>
          <a:p>
            <a:r>
              <a:rPr lang="zh-CN" altLang="zh-CN" sz="2400" dirty="0" smtClean="0"/>
              <a:t>（</a:t>
            </a:r>
            <a:r>
              <a:rPr lang="en-US" altLang="zh-CN" sz="2400" dirty="0" smtClean="0"/>
              <a:t>1</a:t>
            </a:r>
            <a:r>
              <a:rPr lang="zh-CN" altLang="zh-CN" sz="2400" dirty="0" smtClean="0"/>
              <a:t>）参观米兰世界博览会。理解</a:t>
            </a:r>
            <a:r>
              <a:rPr lang="en-US" altLang="zh-CN" sz="2400" dirty="0" smtClean="0"/>
              <a:t>2015</a:t>
            </a:r>
            <a:r>
              <a:rPr lang="zh-CN" altLang="zh-CN" sz="2400" dirty="0" smtClean="0"/>
              <a:t>年米兰世博会的主题“滋养地球，生命之源”。</a:t>
            </a:r>
            <a:endParaRPr lang="zh-CN" altLang="zh-CN" sz="2400" dirty="0" smtClean="0"/>
          </a:p>
          <a:p>
            <a:r>
              <a:rPr lang="zh-CN" altLang="zh-CN" sz="2400" dirty="0" smtClean="0"/>
              <a:t>（</a:t>
            </a:r>
            <a:r>
              <a:rPr lang="en-US" altLang="zh-CN" sz="2400" dirty="0" smtClean="0"/>
              <a:t>2</a:t>
            </a:r>
            <a:r>
              <a:rPr lang="zh-CN" altLang="zh-CN" sz="2400" dirty="0" smtClean="0"/>
              <a:t>）探访欧洲顶尖高校。参观欧洲著名的理工院校洛桑联邦理工学院和欧洲最古老的大学巴黎大学，感受欧洲名校的学术氛围和学院气质。</a:t>
            </a:r>
            <a:endParaRPr lang="zh-CN" altLang="zh-CN" sz="2400" dirty="0" smtClean="0"/>
          </a:p>
          <a:p>
            <a:r>
              <a:rPr lang="zh-CN" altLang="zh-CN" sz="2400" dirty="0" smtClean="0"/>
              <a:t>（</a:t>
            </a:r>
            <a:r>
              <a:rPr lang="en-US" altLang="zh-CN" sz="2400" dirty="0" smtClean="0"/>
              <a:t>3</a:t>
            </a:r>
            <a:r>
              <a:rPr lang="zh-CN" altLang="zh-CN" sz="2400" dirty="0" smtClean="0"/>
              <a:t>）置身世界顶级博物馆。在卢浮宫欣赏馆内典藏艺术珍品，享受视觉盛宴。</a:t>
            </a:r>
            <a:endParaRPr lang="zh-CN" altLang="zh-CN" sz="2400" dirty="0" smtClean="0"/>
          </a:p>
        </p:txBody>
      </p:sp>
      <p:pic>
        <p:nvPicPr>
          <p:cNvPr id="4" name="语音文件31.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6804248" y="5445224"/>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373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260648"/>
            <a:ext cx="8568952" cy="3231654"/>
          </a:xfrm>
          <a:prstGeom prst="rect">
            <a:avLst/>
          </a:prstGeom>
          <a:noFill/>
        </p:spPr>
        <p:txBody>
          <a:bodyPr wrap="square" rtlCol="0">
            <a:spAutoFit/>
          </a:bodyPr>
          <a:lstStyle/>
          <a:p>
            <a:r>
              <a:rPr lang="zh-CN" altLang="zh-CN" sz="2400" dirty="0" smtClean="0"/>
              <a:t>（</a:t>
            </a:r>
            <a:r>
              <a:rPr lang="en-US" altLang="zh-CN" sz="2400" dirty="0" smtClean="0"/>
              <a:t>4</a:t>
            </a:r>
            <a:r>
              <a:rPr lang="zh-CN" altLang="zh-CN" sz="2400" dirty="0" smtClean="0"/>
              <a:t>）学习法语和意大利语。体验生动有趣的意大利</a:t>
            </a:r>
            <a:endParaRPr lang="en-US" altLang="zh-CN" sz="2400" dirty="0" smtClean="0"/>
          </a:p>
          <a:p>
            <a:r>
              <a:rPr lang="en-US" altLang="zh-CN" sz="2400" dirty="0" smtClean="0"/>
              <a:t>           </a:t>
            </a:r>
            <a:r>
              <a:rPr lang="zh-CN" altLang="zh-CN" sz="2400" dirty="0" smtClean="0"/>
              <a:t>语和法语入门课程，感受小语种的魅力。</a:t>
            </a:r>
            <a:endParaRPr lang="en-US" altLang="zh-CN" sz="2400" dirty="0" smtClean="0"/>
          </a:p>
          <a:p>
            <a:r>
              <a:rPr lang="zh-CN" altLang="zh-CN" sz="2400" dirty="0" smtClean="0"/>
              <a:t>（</a:t>
            </a:r>
            <a:r>
              <a:rPr lang="en-US" altLang="zh-CN" sz="2400" dirty="0" smtClean="0"/>
              <a:t>5</a:t>
            </a:r>
            <a:r>
              <a:rPr lang="zh-CN" altLang="zh-CN" sz="2400" dirty="0" smtClean="0"/>
              <a:t>）欣赏欧洲自然美景。张开双臂拥抱瑞士绝美的</a:t>
            </a:r>
            <a:endParaRPr lang="en-US" altLang="zh-CN" sz="2400" dirty="0" smtClean="0"/>
          </a:p>
          <a:p>
            <a:r>
              <a:rPr lang="en-US" altLang="zh-CN" sz="2400" dirty="0" smtClean="0"/>
              <a:t>          </a:t>
            </a:r>
            <a:r>
              <a:rPr lang="zh-CN" altLang="zh-CN" sz="2400" dirty="0" smtClean="0"/>
              <a:t>湖光山色，登顶雄伟的铁力士山，尽情呼吸清</a:t>
            </a:r>
            <a:endParaRPr lang="en-US" altLang="zh-CN" sz="2400" dirty="0" smtClean="0"/>
          </a:p>
          <a:p>
            <a:r>
              <a:rPr lang="en-US" altLang="zh-CN" sz="2400" dirty="0" smtClean="0"/>
              <a:t>         </a:t>
            </a:r>
            <a:r>
              <a:rPr lang="zh-CN" altLang="zh-CN" sz="2400" dirty="0" smtClean="0"/>
              <a:t>新自然的空气。</a:t>
            </a:r>
            <a:endParaRPr lang="zh-CN" altLang="zh-CN" sz="2400" dirty="0" smtClean="0"/>
          </a:p>
          <a:p>
            <a:r>
              <a:rPr lang="en-US" altLang="zh-CN" sz="2800" dirty="0" smtClean="0"/>
              <a:t>         </a:t>
            </a:r>
            <a:r>
              <a:rPr lang="zh-CN" altLang="zh-CN" sz="2800" dirty="0" smtClean="0"/>
              <a:t>正值中考结束，如果你非常想参加这次游学活动，请你写一段</a:t>
            </a:r>
            <a:r>
              <a:rPr lang="en-US" altLang="zh-CN" sz="2800" dirty="0" smtClean="0"/>
              <a:t>200</a:t>
            </a:r>
            <a:r>
              <a:rPr lang="zh-CN" altLang="zh-CN" sz="2800" dirty="0" smtClean="0"/>
              <a:t>字以内的话，将此次游学情况和相关时间等信息介绍给父母，以期得到他们的支持。（</a:t>
            </a:r>
            <a:r>
              <a:rPr lang="en-US" altLang="zh-CN" sz="2800" dirty="0" smtClean="0"/>
              <a:t>8</a:t>
            </a:r>
            <a:r>
              <a:rPr lang="zh-CN" altLang="zh-CN" sz="2800" dirty="0" smtClean="0"/>
              <a:t>分）</a:t>
            </a:r>
            <a:endParaRPr lang="zh-CN" altLang="en-US" sz="2800" dirty="0"/>
          </a:p>
        </p:txBody>
      </p:sp>
      <p:sp>
        <p:nvSpPr>
          <p:cNvPr id="3" name="TextBox 2"/>
          <p:cNvSpPr txBox="1"/>
          <p:nvPr/>
        </p:nvSpPr>
        <p:spPr>
          <a:xfrm>
            <a:off x="323528" y="3717032"/>
            <a:ext cx="8280920" cy="2677656"/>
          </a:xfrm>
          <a:prstGeom prst="rect">
            <a:avLst/>
          </a:prstGeom>
          <a:noFill/>
        </p:spPr>
        <p:txBody>
          <a:bodyPr wrap="square" rtlCol="0">
            <a:spAutoFit/>
          </a:bodyPr>
          <a:lstStyle/>
          <a:p>
            <a:r>
              <a:rPr lang="en-US" altLang="zh-CN" sz="2800" dirty="0" smtClean="0"/>
              <a:t>21</a:t>
            </a:r>
            <a:r>
              <a:rPr lang="zh-CN" altLang="zh-CN" sz="2800" dirty="0" smtClean="0"/>
              <a:t>、巴勒斯坦诗人达维什说：“当你做早餐时想想</a:t>
            </a:r>
            <a:endParaRPr lang="en-US" altLang="zh-CN" sz="2800" dirty="0" smtClean="0"/>
          </a:p>
          <a:p>
            <a:r>
              <a:rPr lang="en-US" altLang="zh-CN" sz="2800" dirty="0" smtClean="0"/>
              <a:t>       </a:t>
            </a:r>
            <a:r>
              <a:rPr lang="zh-CN" altLang="zh-CN" sz="2800" dirty="0" smtClean="0"/>
              <a:t>别人</a:t>
            </a:r>
            <a:r>
              <a:rPr lang="en-US" altLang="zh-CN" sz="2800" dirty="0" smtClean="0"/>
              <a:t>/</a:t>
            </a:r>
            <a:r>
              <a:rPr lang="zh-CN" altLang="zh-CN" sz="2800" dirty="0" smtClean="0"/>
              <a:t>别忘了喂鸽子……”因为这世界有你，有我，</a:t>
            </a:r>
            <a:endParaRPr lang="en-US" altLang="zh-CN" sz="2800" dirty="0" smtClean="0"/>
          </a:p>
          <a:p>
            <a:r>
              <a:rPr lang="en-US" altLang="zh-CN" sz="2800" dirty="0" smtClean="0"/>
              <a:t>       </a:t>
            </a:r>
            <a:r>
              <a:rPr lang="zh-CN" altLang="zh-CN" sz="2800" dirty="0" smtClean="0"/>
              <a:t>也有他（它）。请以“想想别人”为题，写一篇</a:t>
            </a:r>
            <a:endParaRPr lang="en-US" altLang="zh-CN" sz="2800" dirty="0" smtClean="0"/>
          </a:p>
          <a:p>
            <a:r>
              <a:rPr lang="en-US" altLang="zh-CN" sz="2800" dirty="0" smtClean="0"/>
              <a:t>        </a:t>
            </a:r>
            <a:r>
              <a:rPr lang="zh-CN" altLang="zh-CN" sz="2800" dirty="0" smtClean="0"/>
              <a:t>作文。文体自选，不少于</a:t>
            </a:r>
            <a:r>
              <a:rPr lang="en-US" altLang="zh-CN" sz="2800" dirty="0" smtClean="0"/>
              <a:t>600</a:t>
            </a:r>
            <a:r>
              <a:rPr lang="zh-CN" altLang="zh-CN" sz="2800" dirty="0" smtClean="0"/>
              <a:t>字，不得出现真实</a:t>
            </a:r>
            <a:endParaRPr lang="en-US" altLang="zh-CN" sz="2800" dirty="0" smtClean="0"/>
          </a:p>
          <a:p>
            <a:r>
              <a:rPr lang="en-US" altLang="zh-CN" sz="2800" dirty="0" smtClean="0"/>
              <a:t>        </a:t>
            </a:r>
            <a:r>
              <a:rPr lang="zh-CN" altLang="zh-CN" sz="2800" dirty="0" smtClean="0"/>
              <a:t>的校名、人名。</a:t>
            </a:r>
            <a:endParaRPr lang="zh-CN" altLang="zh-CN" sz="2800" dirty="0" smtClean="0"/>
          </a:p>
          <a:p>
            <a:endParaRPr lang="zh-CN" altLang="en-US" sz="2800" dirty="0"/>
          </a:p>
        </p:txBody>
      </p:sp>
      <p:pic>
        <p:nvPicPr>
          <p:cNvPr id="4" name="语音文件32.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7524328" y="3356992"/>
            <a:ext cx="304800" cy="304800"/>
          </a:xfrm>
          <a:prstGeom prst="rect">
            <a:avLst/>
          </a:prstGeom>
        </p:spPr>
      </p:pic>
      <p:pic>
        <p:nvPicPr>
          <p:cNvPr id="5" name="语音文件33.wav">
            <a:hlinkClick r:id=""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3" cstate="print"/>
          <a:stretch>
            <a:fillRect/>
          </a:stretch>
        </p:blipFill>
        <p:spPr>
          <a:xfrm>
            <a:off x="6084168" y="6553200"/>
            <a:ext cx="304800" cy="304800"/>
          </a:xfrm>
          <a:prstGeom prst="rect">
            <a:avLst/>
          </a:prstGeom>
        </p:spPr>
      </p:pic>
      <p:sp>
        <p:nvSpPr>
          <p:cNvPr id="6" name="等腰三角形 5"/>
          <p:cNvSpPr/>
          <p:nvPr/>
        </p:nvSpPr>
        <p:spPr>
          <a:xfrm>
            <a:off x="8172400" y="260648"/>
            <a:ext cx="72008"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mediacall" presetSubtype="0" fill="hold" nodeType="afterEffect">
                                  <p:stCondLst>
                                    <p:cond delay="0"/>
                                  </p:stCondLst>
                                  <p:childTnLst>
                                    <p:cmd type="call" cmd="playFrom(0.0)">
                                      <p:cBhvr>
                                        <p:cTn id="11" dur="16575" fill="hold"/>
                                        <p:tgtEl>
                                          <p:spTgt spid="4"/>
                                        </p:tgtEl>
                                      </p:cBhvr>
                                    </p:cmd>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1" presetClass="mediacall" presetSubtype="0" fill="hold" nodeType="afterEffect">
                                  <p:stCondLst>
                                    <p:cond delay="0"/>
                                  </p:stCondLst>
                                  <p:childTnLst>
                                    <p:cmd type="call" cmd="playFrom(0.0)">
                                      <p:cBhvr>
                                        <p:cTn id="20" dur="1977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1"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3"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332656"/>
            <a:ext cx="8064896" cy="5262979"/>
          </a:xfrm>
          <a:prstGeom prst="rect">
            <a:avLst/>
          </a:prstGeom>
          <a:noFill/>
        </p:spPr>
        <p:txBody>
          <a:bodyPr wrap="square" rtlCol="0">
            <a:spAutoFit/>
          </a:bodyPr>
          <a:lstStyle/>
          <a:p>
            <a:r>
              <a:rPr lang="zh-CN" altLang="zh-CN" sz="2400" dirty="0" smtClean="0"/>
              <a:t>（</a:t>
            </a:r>
            <a:r>
              <a:rPr lang="en-US" altLang="zh-CN" sz="2400" dirty="0" smtClean="0"/>
              <a:t>2</a:t>
            </a:r>
            <a:r>
              <a:rPr lang="zh-CN" altLang="zh-CN" sz="2400" dirty="0" smtClean="0"/>
              <a:t>）“他远不只是音乐家中的第一人，而是近代艺术的最英勇的力。对于一切受苦而奋斗的人，他是最大而最好的朋友，当我们对着世界的劫难感到忧伤时，他会到我们身旁来，好似坐在一个穿着丧服的母亲旁边，一言不发，在琴上唱着他隐忍的悲歌，安慰那哭泣的人。当我们对德与恶的庸俗斗争到疲惫的辰光，至此意志与信仰的海洋中浸润一下，将获得无可言喻的裨益。他分赠我们的是一股勇气，一种奋斗的欢乐……”</a:t>
            </a:r>
            <a:endParaRPr lang="en-US" altLang="zh-CN" sz="2400" dirty="0" smtClean="0"/>
          </a:p>
          <a:p>
            <a:endParaRPr lang="en-US" altLang="zh-CN" sz="2400" dirty="0" smtClean="0"/>
          </a:p>
          <a:p>
            <a:r>
              <a:rPr lang="zh-CN" altLang="zh-CN" sz="2400" dirty="0" smtClean="0"/>
              <a:t>①选文出自法国作家罗曼·罗兰的《</a:t>
            </a:r>
            <a:r>
              <a:rPr lang="en-US" altLang="zh-CN" sz="2400" u="sng" dirty="0" smtClean="0"/>
              <a:t>                         </a:t>
            </a:r>
            <a:r>
              <a:rPr lang="zh-CN" altLang="zh-CN" sz="2400" dirty="0" smtClean="0"/>
              <a:t>》。该书叙</a:t>
            </a:r>
            <a:endParaRPr lang="en-US" altLang="zh-CN" sz="2400" dirty="0" smtClean="0"/>
          </a:p>
          <a:p>
            <a:r>
              <a:rPr lang="zh-CN" altLang="en-US" sz="2400" dirty="0" smtClean="0"/>
              <a:t>     </a:t>
            </a:r>
            <a:r>
              <a:rPr lang="zh-CN" altLang="zh-CN" sz="2400" dirty="0" smtClean="0"/>
              <a:t>述了德国音乐家</a:t>
            </a:r>
            <a:r>
              <a:rPr lang="en-US" altLang="zh-CN" sz="2400" u="sng" dirty="0" smtClean="0"/>
              <a:t>                   </a:t>
            </a:r>
            <a:r>
              <a:rPr lang="zh-CN" altLang="zh-CN" sz="2400" dirty="0" smtClean="0"/>
              <a:t>、意大利画家和雕塑家米开朗</a:t>
            </a:r>
            <a:endParaRPr lang="en-US" altLang="zh-CN" sz="2400" dirty="0" smtClean="0"/>
          </a:p>
          <a:p>
            <a:r>
              <a:rPr lang="en-US" altLang="zh-CN" sz="2400" dirty="0" smtClean="0"/>
              <a:t>     </a:t>
            </a:r>
            <a:r>
              <a:rPr lang="zh-CN" altLang="zh-CN" sz="2400" dirty="0" smtClean="0"/>
              <a:t>琪罗、俄国作家</a:t>
            </a:r>
            <a:r>
              <a:rPr lang="en-US" altLang="zh-CN" sz="2400" u="sng" dirty="0" smtClean="0"/>
              <a:t>                </a:t>
            </a:r>
            <a:r>
              <a:rPr lang="zh-CN" altLang="en-US" sz="2400" u="sng" dirty="0" smtClean="0"/>
              <a:t>           </a:t>
            </a:r>
            <a:r>
              <a:rPr lang="en-US" altLang="zh-CN" sz="2400" u="sng" dirty="0" smtClean="0"/>
              <a:t>       </a:t>
            </a:r>
            <a:r>
              <a:rPr lang="zh-CN" altLang="zh-CN" sz="2400" dirty="0" smtClean="0"/>
              <a:t>的人生故事。（</a:t>
            </a:r>
            <a:r>
              <a:rPr lang="en-US" altLang="zh-CN" sz="2400" dirty="0" smtClean="0"/>
              <a:t>3</a:t>
            </a:r>
            <a:r>
              <a:rPr lang="zh-CN" altLang="zh-CN" sz="2400" dirty="0" smtClean="0"/>
              <a:t>分）</a:t>
            </a:r>
            <a:endParaRPr lang="zh-CN" altLang="zh-CN" sz="2400" dirty="0" smtClean="0"/>
          </a:p>
          <a:p>
            <a:r>
              <a:rPr lang="zh-CN" altLang="zh-CN" sz="2400" dirty="0" smtClean="0"/>
              <a:t>②请结合原著，说说书中三个伟人有哪些共同的特点。（</a:t>
            </a:r>
            <a:r>
              <a:rPr lang="en-US" altLang="zh-CN" sz="2400" dirty="0" smtClean="0"/>
              <a:t>3</a:t>
            </a:r>
            <a:r>
              <a:rPr lang="zh-CN" altLang="zh-CN" sz="2400" dirty="0" smtClean="0"/>
              <a:t>分）</a:t>
            </a:r>
            <a:endParaRPr lang="zh-CN" altLang="en-US" dirty="0"/>
          </a:p>
        </p:txBody>
      </p:sp>
      <p:pic>
        <p:nvPicPr>
          <p:cNvPr id="3" name="语音文件11.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4572000" y="2924944"/>
            <a:ext cx="304800" cy="304800"/>
          </a:xfrm>
          <a:prstGeom prst="rect">
            <a:avLst/>
          </a:prstGeom>
        </p:spPr>
      </p:pic>
      <p:sp>
        <p:nvSpPr>
          <p:cNvPr id="4" name="TextBox 3"/>
          <p:cNvSpPr txBox="1"/>
          <p:nvPr/>
        </p:nvSpPr>
        <p:spPr>
          <a:xfrm>
            <a:off x="5580112" y="3501008"/>
            <a:ext cx="1152128" cy="461665"/>
          </a:xfrm>
          <a:prstGeom prst="rect">
            <a:avLst/>
          </a:prstGeom>
          <a:noFill/>
        </p:spPr>
        <p:txBody>
          <a:bodyPr wrap="square" rtlCol="0">
            <a:spAutoFit/>
          </a:bodyPr>
          <a:lstStyle/>
          <a:p>
            <a:r>
              <a:rPr lang="zh-CN" altLang="en-US" sz="2400" b="1" dirty="0" smtClean="0">
                <a:solidFill>
                  <a:srgbClr val="C00000"/>
                </a:solidFill>
                <a:latin typeface="楷体" pitchFamily="49" charset="-122"/>
                <a:ea typeface="楷体" pitchFamily="49" charset="-122"/>
              </a:rPr>
              <a:t>名人传</a:t>
            </a:r>
            <a:endParaRPr lang="zh-CN" altLang="en-US" sz="2400" b="1" dirty="0">
              <a:solidFill>
                <a:srgbClr val="C00000"/>
              </a:solidFill>
              <a:latin typeface="楷体" pitchFamily="49" charset="-122"/>
              <a:ea typeface="楷体" pitchFamily="49" charset="-122"/>
            </a:endParaRPr>
          </a:p>
        </p:txBody>
      </p:sp>
      <p:sp>
        <p:nvSpPr>
          <p:cNvPr id="5" name="TextBox 4"/>
          <p:cNvSpPr txBox="1"/>
          <p:nvPr/>
        </p:nvSpPr>
        <p:spPr>
          <a:xfrm>
            <a:off x="3203848" y="3933056"/>
            <a:ext cx="1224136" cy="461665"/>
          </a:xfrm>
          <a:prstGeom prst="rect">
            <a:avLst/>
          </a:prstGeom>
          <a:noFill/>
        </p:spPr>
        <p:txBody>
          <a:bodyPr wrap="square" rtlCol="0">
            <a:spAutoFit/>
          </a:bodyPr>
          <a:lstStyle/>
          <a:p>
            <a:r>
              <a:rPr lang="zh-CN" altLang="en-US" sz="2400" b="1" dirty="0" smtClean="0">
                <a:solidFill>
                  <a:srgbClr val="C00000"/>
                </a:solidFill>
                <a:latin typeface="楷体" pitchFamily="49" charset="-122"/>
                <a:ea typeface="楷体" pitchFamily="49" charset="-122"/>
              </a:rPr>
              <a:t>贝多芬</a:t>
            </a:r>
            <a:endParaRPr lang="zh-CN" altLang="en-US" sz="2400" b="1" dirty="0">
              <a:solidFill>
                <a:srgbClr val="C00000"/>
              </a:solidFill>
              <a:latin typeface="楷体" pitchFamily="49" charset="-122"/>
              <a:ea typeface="楷体" pitchFamily="49" charset="-122"/>
            </a:endParaRPr>
          </a:p>
        </p:txBody>
      </p:sp>
      <p:sp>
        <p:nvSpPr>
          <p:cNvPr id="6" name="TextBox 5"/>
          <p:cNvSpPr txBox="1"/>
          <p:nvPr/>
        </p:nvSpPr>
        <p:spPr>
          <a:xfrm>
            <a:off x="3203848" y="4365104"/>
            <a:ext cx="2376264" cy="461665"/>
          </a:xfrm>
          <a:prstGeom prst="rect">
            <a:avLst/>
          </a:prstGeom>
          <a:noFill/>
        </p:spPr>
        <p:txBody>
          <a:bodyPr wrap="square" rtlCol="0">
            <a:spAutoFit/>
          </a:bodyPr>
          <a:lstStyle/>
          <a:p>
            <a:r>
              <a:rPr lang="zh-CN" altLang="en-US" sz="2400" b="1" dirty="0" smtClean="0">
                <a:solidFill>
                  <a:srgbClr val="C00000"/>
                </a:solidFill>
                <a:latin typeface="楷体" pitchFamily="49" charset="-122"/>
                <a:ea typeface="楷体" pitchFamily="49" charset="-122"/>
              </a:rPr>
              <a:t>列夫。托尔斯泰</a:t>
            </a:r>
            <a:endParaRPr lang="zh-CN" altLang="en-US" sz="2400" b="1" dirty="0">
              <a:solidFill>
                <a:srgbClr val="C00000"/>
              </a:solidFill>
              <a:latin typeface="楷体" pitchFamily="49" charset="-122"/>
              <a:ea typeface="楷体" pitchFamily="49" charset="-122"/>
            </a:endParaRPr>
          </a:p>
        </p:txBody>
      </p:sp>
      <p:sp>
        <p:nvSpPr>
          <p:cNvPr id="7" name="TextBox 6"/>
          <p:cNvSpPr txBox="1"/>
          <p:nvPr/>
        </p:nvSpPr>
        <p:spPr>
          <a:xfrm>
            <a:off x="1331640" y="5229200"/>
            <a:ext cx="7056784" cy="830997"/>
          </a:xfrm>
          <a:prstGeom prst="rect">
            <a:avLst/>
          </a:prstGeom>
          <a:noFill/>
        </p:spPr>
        <p:txBody>
          <a:bodyPr wrap="square" rtlCol="0">
            <a:spAutoFit/>
          </a:bodyPr>
          <a:lstStyle/>
          <a:p>
            <a:r>
              <a:rPr lang="zh-CN" altLang="en-US" sz="2400" b="1" dirty="0" smtClean="0">
                <a:solidFill>
                  <a:srgbClr val="C00000"/>
                </a:solidFill>
                <a:latin typeface="楷体" pitchFamily="49" charset="-122"/>
                <a:ea typeface="楷体" pitchFamily="49" charset="-122"/>
              </a:rPr>
              <a:t>他们都经历了苦难和坎坷的一生，都有高尚的品格和顽强的奋斗精神；都创造了不朽的杰作。</a:t>
            </a:r>
            <a:endParaRPr lang="zh-CN" altLang="en-US" sz="2400" b="1" dirty="0">
              <a:solidFill>
                <a:srgbClr val="C0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752"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 calcmode="lin" valueType="num">
                                      <p:cBhvr additive="base">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31"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404664"/>
            <a:ext cx="8424936" cy="6771084"/>
          </a:xfrm>
          <a:prstGeom prst="rect">
            <a:avLst/>
          </a:prstGeom>
          <a:noFill/>
        </p:spPr>
        <p:txBody>
          <a:bodyPr wrap="square" rtlCol="0">
            <a:spAutoFit/>
          </a:bodyPr>
          <a:lstStyle/>
          <a:p>
            <a:r>
              <a:rPr lang="zh-CN" altLang="zh-CN" sz="2800" b="1" dirty="0" smtClean="0"/>
              <a:t>（</a:t>
            </a:r>
            <a:r>
              <a:rPr lang="en-US" altLang="zh-CN" sz="2800" b="1" dirty="0" smtClean="0"/>
              <a:t>3</a:t>
            </a:r>
            <a:r>
              <a:rPr lang="zh-CN" altLang="zh-CN" sz="2800" b="1" dirty="0" smtClean="0"/>
              <a:t>）下列各项中对名著内容表述正确的一项是</a:t>
            </a:r>
            <a:r>
              <a:rPr lang="en-US" altLang="zh-CN" sz="2800" b="1" dirty="0" smtClean="0"/>
              <a:t>  </a:t>
            </a:r>
            <a:r>
              <a:rPr lang="zh-CN" altLang="zh-CN" sz="2800" b="1" dirty="0" smtClean="0"/>
              <a:t>（</a:t>
            </a:r>
            <a:r>
              <a:rPr lang="en-US" altLang="zh-CN" sz="2800" b="1" dirty="0" smtClean="0"/>
              <a:t>    </a:t>
            </a:r>
            <a:r>
              <a:rPr lang="zh-CN" altLang="zh-CN" sz="2800" b="1" dirty="0" smtClean="0"/>
              <a:t>）（</a:t>
            </a:r>
            <a:r>
              <a:rPr lang="en-US" altLang="zh-CN" sz="2800" b="1" dirty="0" smtClean="0"/>
              <a:t>2</a:t>
            </a:r>
            <a:r>
              <a:rPr lang="zh-CN" altLang="zh-CN" sz="2800" b="1" dirty="0" smtClean="0"/>
              <a:t>分）</a:t>
            </a:r>
            <a:endParaRPr lang="zh-CN" altLang="zh-CN" sz="2800" b="1" dirty="0" smtClean="0"/>
          </a:p>
          <a:p>
            <a:r>
              <a:rPr lang="en-US" altLang="zh-CN" sz="2400" dirty="0" smtClean="0"/>
              <a:t>A</a:t>
            </a:r>
            <a:r>
              <a:rPr lang="zh-CN" altLang="zh-CN" sz="2400" dirty="0" smtClean="0"/>
              <a:t>、《伊索寓言》有不少故事是借助动物形象嘲讽人类缺点的，如《蚂蚁和蝉》《衔肉的狗》就讽刺了好逸恶劳的人。</a:t>
            </a:r>
            <a:endParaRPr lang="en-US" altLang="zh-CN" sz="2400" dirty="0" smtClean="0"/>
          </a:p>
          <a:p>
            <a:endParaRPr lang="zh-CN" altLang="zh-CN" sz="2400" dirty="0" smtClean="0"/>
          </a:p>
          <a:p>
            <a:r>
              <a:rPr lang="en-US" altLang="zh-CN" sz="2400" dirty="0" smtClean="0"/>
              <a:t>B</a:t>
            </a:r>
            <a:r>
              <a:rPr lang="zh-CN" altLang="zh-CN" sz="2400" dirty="0" smtClean="0"/>
              <a:t>、《简·爱》中，罗切斯特与简·爱互相倾吐衷肠的情形，是全书中最感人的篇章之一。简·爱拐弯抹角地试探罗切斯特的心思，表现了她性格中多疑软弱的一面。</a:t>
            </a:r>
            <a:endParaRPr lang="en-US" altLang="zh-CN" sz="2400" dirty="0" smtClean="0"/>
          </a:p>
          <a:p>
            <a:endParaRPr lang="zh-CN" altLang="zh-CN" sz="2400" dirty="0" smtClean="0"/>
          </a:p>
          <a:p>
            <a:r>
              <a:rPr lang="en-US" altLang="zh-CN" sz="2400" dirty="0" smtClean="0"/>
              <a:t>C</a:t>
            </a:r>
            <a:r>
              <a:rPr lang="zh-CN" altLang="zh-CN" sz="2400" dirty="0" smtClean="0"/>
              <a:t>、《钢铁是怎样炼成的》中的保尔在车站食堂当过杂工，在发电厂当过伙夫，后来在达雅的影响下走上革命道路，经过血与火的洗礼，成为具有钢铁般意志的战士。</a:t>
            </a:r>
            <a:endParaRPr lang="en-US" altLang="zh-CN" sz="2400" dirty="0" smtClean="0"/>
          </a:p>
          <a:p>
            <a:endParaRPr lang="en-US" altLang="zh-CN" sz="2400" dirty="0" smtClean="0"/>
          </a:p>
          <a:p>
            <a:r>
              <a:rPr lang="en-US" altLang="zh-CN" sz="2400" dirty="0" smtClean="0"/>
              <a:t> D</a:t>
            </a:r>
            <a:r>
              <a:rPr lang="zh-CN" altLang="zh-CN" sz="2400" dirty="0" smtClean="0"/>
              <a:t>、《海底两万里》中，法国生物学家阿龙纳斯通过一系列奇怪的事情，了解到神秘的尼摩船长用海底沉船里的财物来支援陆地上人们的正义斗争。</a:t>
            </a:r>
            <a:endParaRPr lang="zh-CN" altLang="zh-CN" sz="2400" dirty="0" smtClean="0"/>
          </a:p>
          <a:p>
            <a:endParaRPr lang="zh-CN" altLang="zh-CN" sz="2400" dirty="0" smtClean="0"/>
          </a:p>
          <a:p>
            <a:endParaRPr lang="zh-CN" altLang="en-US" dirty="0"/>
          </a:p>
        </p:txBody>
      </p:sp>
      <p:sp>
        <p:nvSpPr>
          <p:cNvPr id="3" name="TextBox 2"/>
          <p:cNvSpPr txBox="1"/>
          <p:nvPr/>
        </p:nvSpPr>
        <p:spPr>
          <a:xfrm>
            <a:off x="8316416" y="332656"/>
            <a:ext cx="360040" cy="461665"/>
          </a:xfrm>
          <a:prstGeom prst="rect">
            <a:avLst/>
          </a:prstGeom>
          <a:noFill/>
        </p:spPr>
        <p:txBody>
          <a:bodyPr wrap="square" rtlCol="0">
            <a:spAutoFit/>
          </a:bodyPr>
          <a:lstStyle/>
          <a:p>
            <a:r>
              <a:rPr lang="en-US" altLang="zh-CN" sz="2400" b="1" dirty="0" smtClean="0"/>
              <a:t>D</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476672"/>
            <a:ext cx="8208912" cy="5109091"/>
          </a:xfrm>
          <a:prstGeom prst="rect">
            <a:avLst/>
          </a:prstGeom>
          <a:noFill/>
        </p:spPr>
        <p:txBody>
          <a:bodyPr wrap="square" rtlCol="0">
            <a:spAutoFit/>
          </a:bodyPr>
          <a:lstStyle/>
          <a:p>
            <a:r>
              <a:rPr lang="en-US" altLang="zh-CN" sz="2800" dirty="0" smtClean="0"/>
              <a:t>4</a:t>
            </a:r>
            <a:r>
              <a:rPr lang="zh-CN" altLang="zh-CN" sz="2800" dirty="0" smtClean="0"/>
              <a:t>、比较下列加点词在文言文和日常用语中的意思，</a:t>
            </a:r>
            <a:endParaRPr lang="en-US" altLang="zh-CN" sz="2800" dirty="0" smtClean="0"/>
          </a:p>
          <a:p>
            <a:r>
              <a:rPr lang="en-US" altLang="zh-CN" sz="2800" dirty="0" smtClean="0"/>
              <a:t>     </a:t>
            </a:r>
            <a:r>
              <a:rPr lang="zh-CN" altLang="zh-CN" sz="2800" dirty="0" smtClean="0"/>
              <a:t>选出不同的一项</a:t>
            </a:r>
            <a:r>
              <a:rPr lang="en-US" altLang="zh-CN" sz="2800" dirty="0" smtClean="0"/>
              <a:t>   ……………………</a:t>
            </a:r>
            <a:r>
              <a:rPr lang="zh-CN" altLang="zh-CN" sz="2800" dirty="0" smtClean="0"/>
              <a:t>（</a:t>
            </a:r>
            <a:r>
              <a:rPr lang="en-US" altLang="zh-CN" sz="2800" dirty="0" smtClean="0"/>
              <a:t>        </a:t>
            </a:r>
            <a:r>
              <a:rPr lang="zh-CN" altLang="zh-CN" sz="2800" dirty="0" smtClean="0"/>
              <a:t>）（</a:t>
            </a:r>
            <a:r>
              <a:rPr lang="en-US" altLang="zh-CN" sz="2800" dirty="0" smtClean="0"/>
              <a:t>3</a:t>
            </a:r>
            <a:r>
              <a:rPr lang="zh-CN" altLang="zh-CN" sz="2800" dirty="0" smtClean="0"/>
              <a:t>分）</a:t>
            </a:r>
            <a:endParaRPr lang="en-US" altLang="zh-CN" sz="2800" dirty="0" smtClean="0"/>
          </a:p>
          <a:p>
            <a:endParaRPr lang="zh-CN" altLang="zh-CN" sz="2800" dirty="0" smtClean="0"/>
          </a:p>
          <a:p>
            <a:r>
              <a:rPr lang="en-US" altLang="zh-CN" sz="2800" dirty="0" smtClean="0"/>
              <a:t>      A</a:t>
            </a:r>
            <a:r>
              <a:rPr lang="zh-CN" altLang="zh-CN" sz="2800" dirty="0" smtClean="0"/>
              <a:t>、以五十里之地易安陵</a:t>
            </a:r>
            <a:r>
              <a:rPr lang="en-US" altLang="zh-CN" sz="2800" dirty="0" smtClean="0"/>
              <a:t>    </a:t>
            </a:r>
            <a:r>
              <a:rPr lang="zh-CN" altLang="zh-CN" sz="2800" dirty="0" smtClean="0"/>
              <a:t>完成一笔交易</a:t>
            </a:r>
            <a:endParaRPr lang="en-US" altLang="zh-CN" sz="2800" dirty="0" smtClean="0"/>
          </a:p>
          <a:p>
            <a:endParaRPr lang="zh-CN" altLang="zh-CN" sz="2800" dirty="0" smtClean="0"/>
          </a:p>
          <a:p>
            <a:r>
              <a:rPr lang="en-US" altLang="zh-CN" sz="2800" dirty="0" smtClean="0"/>
              <a:t>      B</a:t>
            </a:r>
            <a:r>
              <a:rPr lang="zh-CN" altLang="zh-CN" sz="2800" dirty="0" smtClean="0"/>
              <a:t>、其文理皆有可观者</a:t>
            </a:r>
            <a:r>
              <a:rPr lang="en-US" altLang="zh-CN" sz="2800" dirty="0" smtClean="0"/>
              <a:t>    </a:t>
            </a:r>
            <a:r>
              <a:rPr lang="zh-CN" altLang="zh-CN" sz="2800" dirty="0" smtClean="0"/>
              <a:t>可爱的孩子</a:t>
            </a:r>
            <a:endParaRPr lang="en-US" altLang="zh-CN" sz="2800" dirty="0" smtClean="0"/>
          </a:p>
          <a:p>
            <a:endParaRPr lang="zh-CN" altLang="zh-CN" sz="2800" dirty="0" smtClean="0"/>
          </a:p>
          <a:p>
            <a:r>
              <a:rPr lang="en-US" altLang="zh-CN" sz="2800" dirty="0" smtClean="0"/>
              <a:t>      C</a:t>
            </a:r>
            <a:r>
              <a:rPr lang="zh-CN" altLang="zh-CN" sz="2800" dirty="0" smtClean="0"/>
              <a:t>、山不在高，有仙则名</a:t>
            </a:r>
            <a:r>
              <a:rPr lang="en-US" altLang="zh-CN" sz="2800" dirty="0" smtClean="0"/>
              <a:t>    </a:t>
            </a:r>
            <a:r>
              <a:rPr lang="zh-CN" altLang="zh-CN" sz="2800" dirty="0" smtClean="0"/>
              <a:t>他的表现真有些</a:t>
            </a:r>
            <a:endParaRPr lang="en-US" altLang="zh-CN" sz="2800" dirty="0" smtClean="0"/>
          </a:p>
          <a:p>
            <a:r>
              <a:rPr lang="en-US" altLang="zh-CN" sz="2800" dirty="0" smtClean="0"/>
              <a:t>             </a:t>
            </a:r>
            <a:r>
              <a:rPr lang="zh-CN" altLang="zh-CN" sz="2800" dirty="0" smtClean="0"/>
              <a:t>莫名其妙</a:t>
            </a:r>
            <a:endParaRPr lang="en-US" altLang="zh-CN" sz="2800" dirty="0" smtClean="0"/>
          </a:p>
          <a:p>
            <a:endParaRPr lang="zh-CN" altLang="zh-CN" sz="2800" dirty="0" smtClean="0"/>
          </a:p>
          <a:p>
            <a:r>
              <a:rPr lang="en-US" altLang="zh-CN" sz="2800" dirty="0" smtClean="0"/>
              <a:t>     D</a:t>
            </a:r>
            <a:r>
              <a:rPr lang="zh-CN" altLang="zh-CN" sz="2800" dirty="0" smtClean="0"/>
              <a:t>、长烟一空</a:t>
            </a:r>
            <a:r>
              <a:rPr lang="en-US" altLang="zh-CN" sz="2800" dirty="0" smtClean="0"/>
              <a:t>    </a:t>
            </a:r>
            <a:r>
              <a:rPr lang="zh-CN" altLang="zh-CN" sz="2800" dirty="0" smtClean="0"/>
              <a:t>我们一家人都去庄旅游了</a:t>
            </a:r>
            <a:endParaRPr lang="zh-CN" altLang="zh-CN" sz="2800" dirty="0" smtClean="0"/>
          </a:p>
          <a:p>
            <a:endParaRPr lang="zh-CN" altLang="en-US" dirty="0"/>
          </a:p>
        </p:txBody>
      </p:sp>
      <p:sp>
        <p:nvSpPr>
          <p:cNvPr id="3" name="等腰三角形 2"/>
          <p:cNvSpPr/>
          <p:nvPr/>
        </p:nvSpPr>
        <p:spPr>
          <a:xfrm>
            <a:off x="3707904" y="2348880"/>
            <a:ext cx="144016" cy="21602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6948264" y="2348880"/>
            <a:ext cx="144016"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a:off x="3419872" y="3068960"/>
            <a:ext cx="144016"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4788024" y="3068960"/>
            <a:ext cx="144016"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4427984" y="3933056"/>
            <a:ext cx="144016"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a:off x="2051720" y="4365104"/>
            <a:ext cx="144016"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2339752" y="5373216"/>
            <a:ext cx="144016" cy="144016"/>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3995936" y="5301208"/>
            <a:ext cx="144016" cy="21602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6012160" y="908720"/>
            <a:ext cx="432048" cy="523220"/>
          </a:xfrm>
          <a:prstGeom prst="rect">
            <a:avLst/>
          </a:prstGeom>
          <a:noFill/>
        </p:spPr>
        <p:txBody>
          <a:bodyPr wrap="square" rtlCol="0">
            <a:spAutoFit/>
          </a:bodyPr>
          <a:lstStyle/>
          <a:p>
            <a:r>
              <a:rPr lang="en-US" altLang="zh-CN" sz="2800" b="1" dirty="0" smtClean="0"/>
              <a:t>B</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404664"/>
            <a:ext cx="8208912" cy="6678751"/>
          </a:xfrm>
          <a:prstGeom prst="rect">
            <a:avLst/>
          </a:prstGeom>
          <a:noFill/>
        </p:spPr>
        <p:txBody>
          <a:bodyPr wrap="square" rtlCol="0">
            <a:spAutoFit/>
          </a:bodyPr>
          <a:lstStyle/>
          <a:p>
            <a:r>
              <a:rPr lang="en-US" altLang="zh-CN" sz="2800" dirty="0" smtClean="0"/>
              <a:t>  </a:t>
            </a:r>
            <a:r>
              <a:rPr lang="zh-CN" altLang="en-US" sz="2800" dirty="0" smtClean="0"/>
              <a:t>二、现代文阅读（</a:t>
            </a:r>
            <a:r>
              <a:rPr lang="en-US" altLang="zh-CN" sz="2800" dirty="0" smtClean="0"/>
              <a:t>29</a:t>
            </a:r>
            <a:r>
              <a:rPr lang="zh-CN" altLang="en-US" sz="2800" dirty="0" smtClean="0"/>
              <a:t>分）</a:t>
            </a:r>
            <a:endParaRPr lang="en-US" altLang="zh-CN" sz="2800" dirty="0" smtClean="0"/>
          </a:p>
          <a:p>
            <a:r>
              <a:rPr lang="en-US" altLang="zh-CN" sz="2800" dirty="0" smtClean="0"/>
              <a:t>                             （</a:t>
            </a:r>
            <a:r>
              <a:rPr lang="zh-CN" altLang="en-US" sz="2800" dirty="0" smtClean="0"/>
              <a:t>一）</a:t>
            </a:r>
            <a:r>
              <a:rPr lang="zh-CN" altLang="zh-CN" sz="2800" dirty="0" smtClean="0"/>
              <a:t>苔藓</a:t>
            </a:r>
            <a:endParaRPr lang="zh-CN" altLang="zh-CN" sz="2800" dirty="0" smtClean="0"/>
          </a:p>
          <a:p>
            <a:r>
              <a:rPr lang="en-US" altLang="zh-CN" dirty="0" smtClean="0"/>
              <a:t>                                                                                                             </a:t>
            </a:r>
            <a:r>
              <a:rPr lang="zh-CN" altLang="zh-CN" dirty="0" smtClean="0"/>
              <a:t>李汉荣</a:t>
            </a:r>
            <a:endParaRPr lang="zh-CN" altLang="zh-CN" dirty="0" smtClean="0"/>
          </a:p>
          <a:p>
            <a:r>
              <a:rPr lang="en-US" altLang="zh-CN" dirty="0" smtClean="0"/>
              <a:t>      </a:t>
            </a:r>
            <a:r>
              <a:rPr lang="en-US" altLang="zh-CN" sz="2400" dirty="0" smtClean="0"/>
              <a:t> </a:t>
            </a:r>
            <a:r>
              <a:rPr lang="zh-CN" altLang="zh-CN" sz="2400" dirty="0" smtClean="0">
                <a:latin typeface="楷体" pitchFamily="49" charset="-122"/>
                <a:ea typeface="楷体" pitchFamily="49" charset="-122"/>
              </a:rPr>
              <a:t>苔藓。苔藓。苔藓</a:t>
            </a:r>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a:t>
            </a:r>
            <a:endParaRPr lang="zh-CN" altLang="zh-CN" sz="2400" dirty="0" smtClean="0">
              <a:latin typeface="楷体" pitchFamily="49" charset="-122"/>
              <a:ea typeface="楷体" pitchFamily="49" charset="-122"/>
            </a:endParaRPr>
          </a:p>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忍不住轻轻喊了三声苔藓，一些古老的凉意，便从舌尖上生起，继而蔓延到口中、胸中、足底，最后，整个身心都浸润在一片古老而幽深的凉意中。</a:t>
            </a:r>
            <a:endParaRPr lang="zh-CN" altLang="zh-CN" sz="2400" dirty="0" smtClean="0">
              <a:latin typeface="楷体" pitchFamily="49" charset="-122"/>
              <a:ea typeface="楷体" pitchFamily="49" charset="-122"/>
            </a:endParaRPr>
          </a:p>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苔藓。苔藓。苔藓</a:t>
            </a:r>
            <a:r>
              <a:rPr lang="en-US" altLang="zh-CN" sz="2400" dirty="0" smtClean="0">
                <a:latin typeface="楷体" pitchFamily="49" charset="-122"/>
                <a:ea typeface="楷体" pitchFamily="49" charset="-122"/>
              </a:rPr>
              <a:t>…… </a:t>
            </a:r>
            <a:endParaRPr lang="zh-CN" altLang="zh-CN" sz="2400" dirty="0" smtClean="0">
              <a:latin typeface="楷体" pitchFamily="49" charset="-122"/>
              <a:ea typeface="楷体" pitchFamily="49" charset="-122"/>
            </a:endParaRPr>
          </a:p>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当我禁不住连续写这两个字的时候，我感觉到满纸都是碧绿和幽蓝，且漫向纸外，漫上桌子，漫上地板，漫上大街</a:t>
            </a:r>
            <a:r>
              <a:rPr lang="en-US" altLang="zh-CN" sz="2400" dirty="0" smtClean="0">
                <a:latin typeface="楷体" pitchFamily="49" charset="-122"/>
                <a:ea typeface="楷体" pitchFamily="49" charset="-122"/>
              </a:rPr>
              <a:t>…”</a:t>
            </a:r>
            <a:endParaRPr lang="zh-CN" altLang="zh-CN" sz="2400" dirty="0" smtClean="0">
              <a:latin typeface="楷体" pitchFamily="49" charset="-122"/>
              <a:ea typeface="楷体" pitchFamily="49" charset="-122"/>
            </a:endParaRPr>
          </a:p>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但我分明知道：除了</a:t>
            </a:r>
            <a:r>
              <a:rPr lang="en-US" altLang="zh-CN" sz="2400" dirty="0" smtClean="0">
                <a:latin typeface="楷体" pitchFamily="49" charset="-122"/>
                <a:ea typeface="楷体" pitchFamily="49" charset="-122"/>
              </a:rPr>
              <a:t>“</a:t>
            </a:r>
            <a:r>
              <a:rPr lang="zh-CN" altLang="zh-CN" sz="2400" dirty="0" smtClean="0">
                <a:latin typeface="楷体" pitchFamily="49" charset="-122"/>
                <a:ea typeface="楷体" pitchFamily="49" charset="-122"/>
              </a:rPr>
              <a:t>苔藓</a:t>
            </a:r>
            <a:r>
              <a:rPr lang="en-US" altLang="zh-CN" sz="2400" dirty="0" smtClean="0">
                <a:latin typeface="楷体" pitchFamily="49" charset="-122"/>
                <a:ea typeface="楷体" pitchFamily="49" charset="-122"/>
              </a:rPr>
              <a:t>”</a:t>
            </a:r>
            <a:r>
              <a:rPr lang="zh-CN" altLang="zh-CN" sz="2400" dirty="0" smtClean="0">
                <a:latin typeface="楷体" pitchFamily="49" charset="-122"/>
                <a:ea typeface="楷体" pitchFamily="49" charset="-122"/>
              </a:rPr>
              <a:t>这两个字是苔藓，是碧绿的、幽蓝的、古朴的、静关的，其他的一切，纸、墙、大街，都是失去苔藓再也不生长苔藓的工具、场所和建筑物。</a:t>
            </a:r>
            <a:endParaRPr lang="zh-CN" altLang="zh-CN" sz="2400" dirty="0" smtClean="0">
              <a:latin typeface="楷体" pitchFamily="49" charset="-122"/>
              <a:ea typeface="楷体" pitchFamily="49" charset="-122"/>
            </a:endParaRPr>
          </a:p>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苔藓是多么好的东西呀</a:t>
            </a:r>
            <a:r>
              <a:rPr lang="en-US" altLang="zh-CN" sz="2400" dirty="0" smtClean="0">
                <a:latin typeface="楷体" pitchFamily="49" charset="-122"/>
                <a:ea typeface="楷体" pitchFamily="49" charset="-122"/>
              </a:rPr>
              <a:t>!</a:t>
            </a:r>
            <a:r>
              <a:rPr lang="zh-CN" altLang="zh-CN" sz="2400" dirty="0" smtClean="0">
                <a:latin typeface="楷体" pitchFamily="49" charset="-122"/>
                <a:ea typeface="楷体" pitchFamily="49" charset="-122"/>
              </a:rPr>
              <a:t>苔藓是世界最原始的植物，是大地最初的颜色，或者说，苔藓是大地留下的它处女时代的纯真记忆。</a:t>
            </a:r>
            <a:endParaRPr lang="zh-CN" altLang="zh-CN" sz="2400" dirty="0" smtClean="0">
              <a:latin typeface="楷体" pitchFamily="49" charset="-122"/>
              <a:ea typeface="楷体" pitchFamily="49" charset="-122"/>
            </a:endParaRPr>
          </a:p>
          <a:p>
            <a:endParaRPr lang="zh-CN" altLang="en-US" dirty="0"/>
          </a:p>
        </p:txBody>
      </p:sp>
      <p:pic>
        <p:nvPicPr>
          <p:cNvPr id="5" name="语音文件1.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6228184" y="2996952"/>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93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332656"/>
            <a:ext cx="8208912" cy="6370975"/>
          </a:xfrm>
          <a:prstGeom prst="rect">
            <a:avLst/>
          </a:prstGeom>
          <a:noFill/>
        </p:spPr>
        <p:txBody>
          <a:bodyPr wrap="square" rtlCol="0">
            <a:spAutoFit/>
          </a:bodyPr>
          <a:lstStyle/>
          <a:p>
            <a:r>
              <a:rPr lang="en-US" altLang="zh-CN" sz="2400" dirty="0" smtClean="0"/>
              <a:t>         </a:t>
            </a:r>
            <a:r>
              <a:rPr lang="zh-CN" altLang="zh-CN" sz="2400" dirty="0" smtClean="0"/>
              <a:t>我在森林里见过苔藓，满怀敬畏地从它身上轻轻踩过。下面是厚厚的腐殖土，留存着鸟声、落花和生灵们的故事。踩着柔软而潮湿的苔藓，我知道，我是踩在千年万载的时间上。</a:t>
            </a:r>
            <a:endParaRPr lang="zh-CN" altLang="zh-CN" sz="2400" dirty="0" smtClean="0"/>
          </a:p>
          <a:p>
            <a:r>
              <a:rPr lang="en-US" altLang="zh-CN" sz="2400" dirty="0" smtClean="0"/>
              <a:t>   </a:t>
            </a:r>
            <a:r>
              <a:rPr lang="zh-CN" altLang="zh-CN" sz="2400" dirty="0" smtClean="0"/>
              <a:t>我在悬崖上见过苔藓。在那样陡峭的命运里，石头们站立暑，使劲支撑着庞大的山体。多少世纪过去了，它们也不歇歇肩，改变一下姿势，这已经足够令人惊叹了</a:t>
            </a:r>
            <a:r>
              <a:rPr lang="en-US" altLang="zh-CN" sz="2400" dirty="0" smtClean="0"/>
              <a:t>!</a:t>
            </a:r>
            <a:r>
              <a:rPr lang="zh-CN" altLang="zh-CN" sz="2400" dirty="0" smtClean="0"/>
              <a:t>我能像一块石头那样站立两分钟吗</a:t>
            </a:r>
            <a:r>
              <a:rPr lang="en-US" altLang="zh-CN" sz="2400" dirty="0" smtClean="0"/>
              <a:t>?</a:t>
            </a:r>
            <a:r>
              <a:rPr lang="zh-CN" altLang="zh-CN" sz="2400" dirty="0" smtClean="0"/>
              <a:t>而他们却站立了两千年、两万年、两亿年</a:t>
            </a:r>
            <a:r>
              <a:rPr lang="en-US" altLang="zh-CN" sz="2400" dirty="0" smtClean="0"/>
              <a:t>!</a:t>
            </a:r>
            <a:r>
              <a:rPr lang="zh-CN" altLang="zh-CN" sz="2400" dirty="0" smtClean="0"/>
              <a:t>更让人惊讶的是他们一边负重站着，一边尽力挽留一丝一缕水土，营造和培育属于自己的绿色</a:t>
            </a:r>
            <a:r>
              <a:rPr lang="en-US" altLang="zh-CN" sz="2400" dirty="0" smtClean="0"/>
              <a:t>!</a:t>
            </a:r>
            <a:r>
              <a:rPr lang="zh-CN" altLang="zh-CN" sz="2400" dirty="0" smtClean="0"/>
              <a:t>那薄薄厚厚的苔藓，收藏着也</a:t>
            </a:r>
            <a:endParaRPr lang="zh-CN" altLang="zh-CN" sz="2400" dirty="0" smtClean="0"/>
          </a:p>
          <a:p>
            <a:r>
              <a:rPr lang="en-US" altLang="zh-CN" sz="2400" dirty="0" smtClean="0"/>
              <a:t>         </a:t>
            </a:r>
            <a:r>
              <a:rPr lang="zh-CN" altLang="zh-CN" sz="2400" dirty="0" smtClean="0"/>
              <a:t>分泌着天地间最珍贵的水分。谁不会为造化的艰辛和伟大而深深感动</a:t>
            </a:r>
            <a:r>
              <a:rPr lang="en-US" altLang="zh-CN" sz="2400" dirty="0" smtClean="0"/>
              <a:t>!</a:t>
            </a:r>
            <a:r>
              <a:rPr lang="zh-CN" altLang="zh-CN" sz="2400" dirty="0" smtClean="0"/>
              <a:t>大自然的每一笔都是杰作，即使最漫不经心的随意涂抹，也足以让我们心惊。</a:t>
            </a:r>
            <a:endParaRPr lang="zh-CN" altLang="zh-CN" sz="2400" dirty="0" smtClean="0"/>
          </a:p>
          <a:p>
            <a:r>
              <a:rPr lang="en-US" altLang="zh-CN" sz="2400" dirty="0" smtClean="0"/>
              <a:t>        </a:t>
            </a:r>
            <a:r>
              <a:rPr lang="zh-CN" altLang="zh-CN" sz="2400" dirty="0" smtClean="0"/>
              <a:t>我在寺庙里见过苔藓。寺庙是尘世的净土，是修身养性的宁静憩园。修道者们苦苦寻觅</a:t>
            </a:r>
            <a:endParaRPr lang="zh-CN" altLang="zh-CN" sz="2400" dirty="0" smtClean="0"/>
          </a:p>
          <a:p>
            <a:endParaRPr lang="zh-CN" altLang="en-US" sz="2400" dirty="0"/>
          </a:p>
        </p:txBody>
      </p:sp>
      <p:pic>
        <p:nvPicPr>
          <p:cNvPr id="3" name="语音文件2.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5724128" y="6021288"/>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520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332656"/>
            <a:ext cx="7920880" cy="6473567"/>
          </a:xfrm>
          <a:prstGeom prst="rect">
            <a:avLst/>
          </a:prstGeom>
          <a:noFill/>
        </p:spPr>
        <p:txBody>
          <a:bodyPr wrap="square" rtlCol="0">
            <a:spAutoFit/>
          </a:bodyPr>
          <a:lstStyle/>
          <a:p>
            <a:pPr>
              <a:lnSpc>
                <a:spcPts val="2800"/>
              </a:lnSpc>
            </a:pPr>
            <a:r>
              <a:rPr lang="zh-CN" altLang="zh-CN" dirty="0" smtClean="0"/>
              <a:t>修道者们苦苦寻觅</a:t>
            </a:r>
            <a:r>
              <a:rPr lang="en-US" altLang="zh-CN" dirty="0" smtClean="0"/>
              <a:t> </a:t>
            </a:r>
            <a:r>
              <a:rPr lang="zh-CN" altLang="zh-CN" dirty="0" smtClean="0"/>
              <a:t>的无非是人在大地上诗意栖居的生命方式。不管万丈红尘，我自守住心性，守住人与天、心与道最本源最深妙的血脉关联。一世俗文化随着人欲望的膨胀日益远离人与世界的真谛，求道者们以他们舍身求道的苦行精神维系了世界和人在根上的联系，也为返本溯源的后来者保留了一条条秘密幽径。入定、静观和冥思，就是古人悟道和修行的基本方式，也是中国文化最核心的内在超越之路。我每一次谒访寺庙，踩着那铺满苔藓的小径，就仿佛看见了僧人们宁静淡远的背影，习习秋风，犹回荡着诵经的声音；而飞檐上的月亮，莫非是他们留在天上的面容：似笑非笑，是不是他们久久冥思禅坐，忽然顿悟时绽放的喜悦而吉祥的神色</a:t>
            </a:r>
            <a:r>
              <a:rPr lang="en-US" altLang="zh-CN" dirty="0" smtClean="0"/>
              <a:t>?</a:t>
            </a:r>
            <a:endParaRPr lang="zh-CN" altLang="zh-CN" dirty="0" smtClean="0"/>
          </a:p>
          <a:p>
            <a:pPr>
              <a:lnSpc>
                <a:spcPts val="2800"/>
              </a:lnSpc>
            </a:pPr>
            <a:r>
              <a:rPr lang="en-US" altLang="zh-CN" dirty="0" smtClean="0"/>
              <a:t>          </a:t>
            </a:r>
            <a:r>
              <a:rPr lang="zh-CN" altLang="zh-CN" dirty="0" smtClean="0"/>
              <a:t>我在《诗经》中，在陶渊明、谢灵运、李白、王维、苏轼的诗文中见过苔藓。</a:t>
            </a:r>
            <a:r>
              <a:rPr lang="en-US" altLang="zh-CN" dirty="0" smtClean="0"/>
              <a:t>“</a:t>
            </a:r>
            <a:r>
              <a:rPr lang="zh-CN" altLang="zh-CN" dirty="0" smtClean="0"/>
              <a:t>苔痕上阶绿，草色入帘青。</a:t>
            </a:r>
            <a:r>
              <a:rPr lang="en-US" altLang="zh-CN" dirty="0" smtClean="0"/>
              <a:t>”“</a:t>
            </a:r>
            <a:r>
              <a:rPr lang="zh-CN" altLang="zh-CN" dirty="0" smtClean="0"/>
              <a:t>坐看青苔色，欲上人衣来。</a:t>
            </a:r>
            <a:r>
              <a:rPr lang="en-US" altLang="zh-CN" dirty="0" smtClean="0"/>
              <a:t>”……</a:t>
            </a:r>
            <a:r>
              <a:rPr lang="zh-CN" altLang="zh-CN" dirty="0" smtClean="0"/>
              <a:t>读着这些诗句，我好像一步返回古代，返回到诗经时代的大自然，返回到那长满苔藓、车前草、三叶草、野百合的阡陌小径和古道</a:t>
            </a:r>
            <a:r>
              <a:rPr lang="en-US" altLang="zh-CN" dirty="0" smtClean="0"/>
              <a:t>!</a:t>
            </a:r>
            <a:r>
              <a:rPr lang="zh-CN" altLang="zh-CN" dirty="0" smtClean="0"/>
              <a:t>返回到那生长明月清风白云，孕育诗情画意哲思的田园和山水中</a:t>
            </a:r>
            <a:r>
              <a:rPr lang="en-US" altLang="zh-CN" dirty="0" smtClean="0"/>
              <a:t>!</a:t>
            </a:r>
            <a:r>
              <a:rPr lang="zh-CN" altLang="zh-CN" dirty="0" smtClean="0"/>
              <a:t>想想这样的情境：天上白云飘过，地上众鸟啼鸣，远处是葱茏无边的林莽，眼前是原野、小桥、流水、人家，一条铺着苔藓、摇曳着苇草和狗尾巴草的小径将远山近水和三五行人连接起来，将人与无边的自然连接起来。世界，是一首怎样浑然纯静的诗</a:t>
            </a:r>
            <a:r>
              <a:rPr lang="en-US" altLang="zh-CN" dirty="0" smtClean="0"/>
              <a:t>!</a:t>
            </a:r>
            <a:endParaRPr lang="zh-CN" altLang="zh-CN" dirty="0" smtClean="0"/>
          </a:p>
          <a:p>
            <a:endParaRPr lang="zh-CN" altLang="en-US" dirty="0"/>
          </a:p>
        </p:txBody>
      </p:sp>
      <p:pic>
        <p:nvPicPr>
          <p:cNvPr id="3" name="语音文件3.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6516216" y="3284984"/>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380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332656"/>
            <a:ext cx="8352928" cy="6524863"/>
          </a:xfrm>
          <a:prstGeom prst="rect">
            <a:avLst/>
          </a:prstGeom>
          <a:noFill/>
        </p:spPr>
        <p:txBody>
          <a:bodyPr wrap="square" rtlCol="0">
            <a:spAutoFit/>
          </a:bodyPr>
          <a:lstStyle/>
          <a:p>
            <a:r>
              <a:rPr lang="en-US" altLang="zh-CN" dirty="0" smtClean="0"/>
              <a:t>       </a:t>
            </a:r>
            <a:r>
              <a:rPr lang="zh-CN" altLang="zh-CN" sz="2000" dirty="0" smtClean="0"/>
              <a:t>每一次诵读古文，读到苔藓幽径的句子，我就禁不住出神。它引我沿着诗中那条小径，走向时间的深处和更深处。</a:t>
            </a:r>
            <a:endParaRPr lang="zh-CN" altLang="zh-CN" sz="2000" dirty="0" smtClean="0"/>
          </a:p>
          <a:p>
            <a:r>
              <a:rPr lang="en-US" altLang="zh-CN" sz="2000" dirty="0" smtClean="0"/>
              <a:t>   </a:t>
            </a:r>
            <a:r>
              <a:rPr lang="zh-CN" altLang="zh-CN" sz="2000" dirty="0" smtClean="0"/>
              <a:t>是的，大地上的苔藓越来越少了，也许只有在深山老林中尚存一些残余。到处是人的潮水、人的声浪、人的侵入、人的劫掠</a:t>
            </a:r>
            <a:r>
              <a:rPr lang="en-US" altLang="zh-CN" sz="2000" dirty="0" smtClean="0"/>
              <a:t>!</a:t>
            </a:r>
            <a:r>
              <a:rPr lang="zh-CN" altLang="zh-CN" sz="2000" dirty="0" smtClean="0"/>
              <a:t>城市在扩张，水泥在扩张，电子在扩张，废气和噪音在扩张，田园在萎缩，山水在日益脱去它天然的风骨和神韵。</a:t>
            </a:r>
            <a:endParaRPr lang="zh-CN" altLang="zh-CN" sz="2000" dirty="0" smtClean="0"/>
          </a:p>
          <a:p>
            <a:r>
              <a:rPr lang="en-US" altLang="zh-CN" sz="2000" dirty="0" smtClean="0"/>
              <a:t>      </a:t>
            </a:r>
            <a:r>
              <a:rPr lang="zh-CN" altLang="zh-CN" sz="2000" dirty="0" smtClean="0"/>
              <a:t>在滚滚的人欲面前，古老的大地竞无力守住它最原初的记忆</a:t>
            </a:r>
            <a:r>
              <a:rPr lang="en-US" altLang="zh-CN" sz="2000" dirty="0" smtClean="0"/>
              <a:t>——</a:t>
            </a:r>
            <a:r>
              <a:rPr lang="zh-CN" altLang="zh-CN" sz="2000" dirty="0" smtClean="0"/>
              <a:t>那幽蓝纯朴的苔藓。</a:t>
            </a:r>
            <a:endParaRPr lang="zh-CN" altLang="zh-CN" sz="2000" dirty="0" smtClean="0"/>
          </a:p>
          <a:p>
            <a:r>
              <a:rPr lang="en-US" altLang="zh-CN" sz="2000" dirty="0" smtClean="0"/>
              <a:t>       </a:t>
            </a:r>
            <a:r>
              <a:rPr lang="zh-CN" altLang="zh-CN" sz="2000" dirty="0" smtClean="0"/>
              <a:t>苔藓在我们的文化中、意识中、诗歌中消失了。电脑写作、电脑排版、电脑传递、电脑阅读。但是，把全世界的电脑集中起来，能构思和培育出一寸仅仅一寸鲜活的苔藓吗</a:t>
            </a:r>
            <a:r>
              <a:rPr lang="en-US" altLang="zh-CN" sz="2000" dirty="0" smtClean="0"/>
              <a:t>?</a:t>
            </a:r>
            <a:endParaRPr lang="zh-CN" altLang="zh-CN" sz="2000" dirty="0" smtClean="0"/>
          </a:p>
          <a:p>
            <a:r>
              <a:rPr lang="en-US" altLang="zh-CN" sz="2000" dirty="0" smtClean="0"/>
              <a:t>       </a:t>
            </a:r>
            <a:r>
              <a:rPr lang="zh-CN" altLang="zh-CN" sz="2000" dirty="0" smtClean="0"/>
              <a:t>我们失去的仅仅是苔藓吗</a:t>
            </a:r>
            <a:r>
              <a:rPr lang="en-US" altLang="zh-CN" sz="2000" dirty="0" smtClean="0"/>
              <a:t>?</a:t>
            </a:r>
            <a:r>
              <a:rPr lang="zh-CN" altLang="zh-CN" sz="2000" dirty="0" smtClean="0"/>
              <a:t>不，我们失去的是这个世界最古老最朴素也最纯真的记忆。</a:t>
            </a:r>
            <a:endParaRPr lang="zh-CN" altLang="zh-CN" sz="2000" dirty="0" smtClean="0"/>
          </a:p>
          <a:p>
            <a:r>
              <a:rPr lang="en-US" altLang="zh-CN" sz="2000" dirty="0" smtClean="0"/>
              <a:t>      </a:t>
            </a:r>
            <a:r>
              <a:rPr lang="zh-CN" altLang="zh-CN" sz="2000" dirty="0" smtClean="0"/>
              <a:t>在人撤退的地方，苔藓会温柔地去占领，然后就有碧绿的幽蓝的记忆渐渐复活和呈现。</a:t>
            </a:r>
            <a:endParaRPr lang="zh-CN" altLang="zh-CN" sz="2000" dirty="0" smtClean="0"/>
          </a:p>
          <a:p>
            <a:r>
              <a:rPr lang="en-US" altLang="zh-CN" sz="2000" dirty="0" smtClean="0"/>
              <a:t>       </a:t>
            </a:r>
            <a:r>
              <a:rPr lang="zh-CN" altLang="zh-CN" sz="2000" dirty="0" smtClean="0"/>
              <a:t>是的，在自然面前，在永恒面前，人应该懂得敬畏，学会静默和倾听，甚至发自内心的谦卑。因为</a:t>
            </a:r>
            <a:r>
              <a:rPr lang="en-US" altLang="zh-CN" sz="2000" dirty="0" smtClean="0"/>
              <a:t>“</a:t>
            </a:r>
            <a:r>
              <a:rPr lang="zh-CN" altLang="zh-CN" sz="2000" dirty="0" smtClean="0"/>
              <a:t>我们惟一能获得的智慧是谦卑的智慧</a:t>
            </a:r>
            <a:r>
              <a:rPr lang="en-US" altLang="zh-CN" sz="2000" dirty="0" smtClean="0"/>
              <a:t>”</a:t>
            </a:r>
            <a:r>
              <a:rPr lang="zh-CN" altLang="zh-CN" sz="2000" dirty="0" smtClean="0"/>
              <a:t>。</a:t>
            </a:r>
            <a:endParaRPr lang="zh-CN" altLang="zh-CN" sz="2000" dirty="0" smtClean="0"/>
          </a:p>
          <a:p>
            <a:r>
              <a:rPr lang="en-US" altLang="zh-CN" sz="2000" dirty="0" smtClean="0"/>
              <a:t>      </a:t>
            </a:r>
            <a:r>
              <a:rPr lang="zh-CN" altLang="zh-CN" sz="2000" dirty="0" smtClean="0"/>
              <a:t>苔藓是我们的老师。你看，它那样谦卑地倾听大地的心跳，不动声色地营造着一片又一片碧绿和幽蓝，守护古老而纯真的记忆。</a:t>
            </a:r>
            <a:endParaRPr lang="zh-CN" altLang="zh-CN" sz="2000" dirty="0" smtClean="0"/>
          </a:p>
          <a:p>
            <a:r>
              <a:rPr lang="en-US" altLang="zh-CN" sz="2000" dirty="0" smtClean="0"/>
              <a:t>      </a:t>
            </a:r>
            <a:r>
              <a:rPr lang="zh-CN" altLang="zh-CN" sz="2000" dirty="0" smtClean="0"/>
              <a:t>苔藓。苔藓。苔藓</a:t>
            </a:r>
            <a:r>
              <a:rPr lang="en-US" altLang="zh-CN" sz="2000" dirty="0" smtClean="0"/>
              <a:t>……</a:t>
            </a:r>
            <a:endParaRPr lang="zh-CN" altLang="zh-CN" sz="2000" dirty="0" smtClean="0"/>
          </a:p>
          <a:p>
            <a:endParaRPr lang="zh-CN" altLang="en-US" dirty="0"/>
          </a:p>
        </p:txBody>
      </p:sp>
      <p:pic>
        <p:nvPicPr>
          <p:cNvPr id="4" name="语音文件19.wav">
            <a:hlinkClick r:id="" action="ppaction://media"/>
          </p:cNvPr>
          <p:cNvPicPr>
            <a:picLocks noRot="1" noChangeAspect="1"/>
          </p:cNvPicPr>
          <p:nvPr>
            <a:audioFile r:link="rId1"/>
            <p:extLst>
              <p:ext uri="{DAA4B4D4-6D71-4841-9C94-3DE7FCFB9230}">
                <p14:media xmlns:p14="http://schemas.microsoft.com/office/powerpoint/2010/main" r:link="rId2"/>
              </p:ext>
            </p:extLst>
          </p:nvPr>
        </p:nvPicPr>
        <p:blipFill>
          <a:blip r:embed="rId3" cstate="print"/>
          <a:stretch>
            <a:fillRect/>
          </a:stretch>
        </p:blipFill>
        <p:spPr>
          <a:xfrm>
            <a:off x="5868144" y="630932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261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8139</Words>
  <Application>WPS 演示</Application>
  <PresentationFormat>全屏显示(4:3)</PresentationFormat>
  <Paragraphs>285</Paragraphs>
  <Slides>22</Slides>
  <Notes>0</Notes>
  <HiddenSlides>0</HiddenSlides>
  <MMClips>33</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Arial</vt:lpstr>
      <vt:lpstr>宋体</vt:lpstr>
      <vt:lpstr>Wingdings</vt:lpstr>
      <vt:lpstr>楷体</vt:lpstr>
      <vt:lpstr>Calibri</vt:lpstr>
      <vt:lpstr>楷体_GB2312</vt:lpstr>
      <vt:lpstr>微软雅黑</vt:lpstr>
      <vt:lpstr>Office 主题</vt:lpstr>
      <vt:lpstr>2016年语文中考模拟试卷二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三、古诗文阅读（21）</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2016年语文中考模拟试卷一</dc:title>
  <dc:creator>Administrator</dc:creator>
  <cp:lastModifiedBy>Administrator</cp:lastModifiedBy>
  <cp:revision>57</cp:revision>
  <dcterms:created xsi:type="dcterms:W3CDTF">2016-04-20T11:42:00Z</dcterms:created>
  <dcterms:modified xsi:type="dcterms:W3CDTF">2017-02-27T07:06:31Z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