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57" r:id="rId4"/>
    <p:sldId id="483" r:id="rId5"/>
    <p:sldId id="484" r:id="rId6"/>
    <p:sldId id="394" r:id="rId7"/>
    <p:sldId id="268" r:id="rId8"/>
    <p:sldId id="449" r:id="rId9"/>
    <p:sldId id="258" r:id="rId10"/>
    <p:sldId id="267" r:id="rId11"/>
    <p:sldId id="344" r:id="rId12"/>
    <p:sldId id="259" r:id="rId13"/>
    <p:sldId id="269" r:id="rId14"/>
    <p:sldId id="396" r:id="rId15"/>
    <p:sldId id="397" r:id="rId16"/>
    <p:sldId id="398" r:id="rId17"/>
    <p:sldId id="399" r:id="rId18"/>
    <p:sldId id="260" r:id="rId19"/>
    <p:sldId id="261" r:id="rId20"/>
    <p:sldId id="275" r:id="rId21"/>
    <p:sldId id="276" r:id="rId22"/>
    <p:sldId id="277" r:id="rId23"/>
    <p:sldId id="296" r:id="rId24"/>
    <p:sldId id="278" r:id="rId25"/>
    <p:sldId id="279" r:id="rId26"/>
    <p:sldId id="282" r:id="rId27"/>
    <p:sldId id="374" r:id="rId28"/>
    <p:sldId id="375" r:id="rId29"/>
    <p:sldId id="280" r:id="rId30"/>
    <p:sldId id="327" r:id="rId31"/>
    <p:sldId id="283" r:id="rId32"/>
    <p:sldId id="284" r:id="rId33"/>
    <p:sldId id="300" r:id="rId34"/>
    <p:sldId id="285" r:id="rId35"/>
    <p:sldId id="293" r:id="rId36"/>
    <p:sldId id="294" r:id="rId37"/>
    <p:sldId id="295" r:id="rId38"/>
    <p:sldId id="328" r:id="rId39"/>
    <p:sldId id="289" r:id="rId40"/>
    <p:sldId id="290" r:id="rId41"/>
    <p:sldId id="266" r:id="rId42"/>
  </p:sldIdLst>
  <p:sldSz cx="9144000" cy="6858000" type="screen4x3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tags" Target="tags/tag1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Relationship Id="rId4" Type="http://schemas.microsoft.com/office/2007/relationships/media" Target="../media/media1.mp3" /><Relationship Id="rId5" Type="http://schemas.microsoft.com/office/2007/relationships/media" Target="../media/media1.mp3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18.w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hyperlink" Target="../../../../../Desktop/&#26611;&#27704;/&#12304;ks5u&#21442;&#36187;&#35838;&#20214;&#12305;&#35821;&#25991;&#65306;2.4&#12298;&#26395;&#28023;&#28526;&#12299;&#65288;&#26032;&#20154;&#25945;&#29256;&#24517;&#20462;4&#65289;/&#12298;&#26395;&#28023;&#28526;&#12299;&#26391;&#35829; .mp3" TargetMode="Ex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hyperlink" Target="../../../../../Desktop/&#26611;&#27704;/&#12304;ks5u&#21442;&#36187;&#35838;&#20214;&#12305;&#35821;&#25991;&#65306;2.4&#12298;&#26395;&#28023;&#28526;&#12299;&#65288;&#26032;&#20154;&#25945;&#29256;&#24517;&#20462;4&#65289;/&#12298;&#26395;&#28023;&#28526;&#12299;&#26391;&#35829; .mp3" TargetMode="Ex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&#38065;&#22616;&#28526;&#22825;&#19979;&#31532;&#19968;&#28526;.mpg" TargetMode="External" /><Relationship Id="rId3" Type="http://schemas.openxmlformats.org/officeDocument/2006/relationships/image" Target="../media/image24.jpeg" /><Relationship Id="rId4" Type="http://schemas.openxmlformats.org/officeDocument/2006/relationships/image" Target="../media/image2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8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9.jpeg" /><Relationship Id="rId3" Type="http://schemas.openxmlformats.org/officeDocument/2006/relationships/image" Target="../media/image30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&#26395;&#28023;&#28526;.mpg" TargetMode="Ex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2.jpeg" /><Relationship Id="rId3" Type="http://schemas.openxmlformats.org/officeDocument/2006/relationships/image" Target="../media/image3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&#26611;&#27704;-&#26395;&#28023;&#28526;.mp3" TargetMode="External" /><Relationship Id="rId3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Relationship Id="rId3" Type="http://schemas.openxmlformats.org/officeDocument/2006/relationships/image" Target="../media/image14.jpeg" /><Relationship Id="rId4" Type="http://schemas.openxmlformats.org/officeDocument/2006/relationships/hyperlink" Target="http://image.baidu.com/i?ct=503316480&amp;z=65279302&amp;tn=baiduimagedetail&amp;word=&#33487;&#22564;&#26149;&#26195;&amp;in=33" TargetMode="External" /><Relationship Id="rId5" Type="http://schemas.openxmlformats.org/officeDocument/2006/relationships/slide" Target="slide1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4789889" y="1519632"/>
            <a:ext cx="3014345" cy="3685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b="1">
                <a:solidFill>
                  <a:srgbClr val="FF0000"/>
                </a:solidFill>
              </a:rPr>
              <a:t>望</a:t>
            </a:r>
            <a:r>
              <a:rPr lang="zh-CN" altLang="en-US" sz="8800" b="1" smtClean="0">
                <a:solidFill>
                  <a:srgbClr val="FF0000"/>
                </a:solidFill>
              </a:rPr>
              <a:t>海潮</a:t>
            </a:r>
            <a:endParaRPr lang="en-US" altLang="zh-CN" sz="8800" b="1" smtClean="0">
              <a:solidFill>
                <a:srgbClr val="FF0000"/>
              </a:solidFill>
            </a:endParaRPr>
          </a:p>
          <a:p>
            <a:r>
              <a:rPr lang="en-US" altLang="zh-CN" sz="9600" b="1"/>
              <a:t> </a:t>
            </a:r>
            <a:r>
              <a:rPr lang="en-US" altLang="zh-CN" sz="9600" b="1" smtClean="0"/>
              <a:t>   </a:t>
            </a:r>
            <a:r>
              <a:rPr lang="zh-CN" altLang="en-US" sz="6000" b="1" smtClean="0">
                <a:solidFill>
                  <a:srgbClr val="1D41D5"/>
                </a:solidFill>
              </a:rPr>
              <a:t>柳</a:t>
            </a:r>
            <a:r>
              <a:rPr lang="zh-CN" altLang="en-US" sz="6000" b="1">
                <a:solidFill>
                  <a:srgbClr val="1D41D5"/>
                </a:solidFill>
              </a:rPr>
              <a:t>永</a:t>
            </a:r>
            <a:endParaRPr lang="zh-CN" altLang="en-US" sz="6000" b="1">
              <a:solidFill>
                <a:srgbClr val="1D41D5"/>
              </a:solidFill>
            </a:endParaRPr>
          </a:p>
        </p:txBody>
      </p:sp>
      <p:sp>
        <p:nvSpPr>
          <p:cNvPr id="2053" name="Rectangle 5"/>
          <p:cNvSpPr>
            <a:spLocks noGrp="1"/>
          </p:cNvSpPr>
          <p:nvPr/>
        </p:nvSpPr>
        <p:spPr>
          <a:xfrm>
            <a:off x="2924810" y="258445"/>
            <a:ext cx="4957445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124585"/>
            <a:ext cx="3634105" cy="49110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椭圆 2"/>
          <p:cNvSpPr/>
          <p:nvPr/>
        </p:nvSpPr>
        <p:spPr>
          <a:xfrm>
            <a:off x="124902" y="415365"/>
            <a:ext cx="3384376" cy="6858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  <a:alpha val="39000"/>
                </a:schemeClr>
              </a:gs>
              <a:gs pos="63000">
                <a:schemeClr val="accent6">
                  <a:lumMod val="40000"/>
                  <a:lumOff val="60000"/>
                  <a:shade val="67500"/>
                  <a:satMod val="115000"/>
                  <a:alpha val="76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chemeClr val="tx1"/>
                </a:solidFill>
              </a:rPr>
              <a:t>读  诗</a:t>
            </a:r>
            <a:endParaRPr lang="zh-CN" altLang="en-US" sz="4400" b="1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735" y="1461770"/>
            <a:ext cx="9066530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感情饱满，适度夸张。 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②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上片首句在</a:t>
            </a:r>
            <a:r>
              <a:rPr lang="zh-CN" altLang="en-US" sz="24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“繁华”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处读升调且顿，为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下文蓄势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；写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钱塘</a:t>
            </a:r>
            <a:endParaRPr lang="en-US" altLang="zh-CN" sz="2400" b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江潮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壮观的词句、如</a:t>
            </a:r>
            <a:r>
              <a:rPr lang="zh-CN" altLang="en-US" sz="2400" b="1" smtClean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“怒涛”“霜雪”“天堑”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这类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色彩</a:t>
            </a:r>
            <a:endParaRPr lang="en-US" altLang="zh-CN" sz="2400" b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浓烈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的而有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气势的词语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 smtClean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音调急促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，仿佛大潮劈面奔涌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endParaRPr lang="en-US" altLang="zh-CN" sz="2400" b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来，有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雷霆万钧、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不可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阻挡之势。 要读出这种气势来。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③下片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写西湖清幽的美景，</a:t>
            </a:r>
            <a:r>
              <a:rPr lang="zh-CN" altLang="en-US" sz="24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节奏要平和舒缓，读出心旷神怡     之感。结尾祝愿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之辞要读的恳切。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0312" y="851416"/>
            <a:ext cx="1478087" cy="1353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剪辑望海潮.mp3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079105" y="586168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63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25" name="图片 9224" descr="氧化还原（三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文本占位符 9217"/>
          <p:cNvSpPr>
            <a:spLocks noGrp="1"/>
          </p:cNvSpPr>
          <p:nvPr>
            <p:ph type="body" idx="1"/>
          </p:nvPr>
        </p:nvSpPr>
        <p:spPr>
          <a:xfrm>
            <a:off x="0" y="2133600"/>
            <a:ext cx="9144000" cy="4194175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altLang="zh-CN">
                <a:solidFill>
                  <a:srgbClr val="0000FF"/>
                </a:solidFill>
              </a:rPr>
              <a:t>        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</a:rPr>
              <a:t>东南形胜，三吴都会，钱塘自古繁华。烟柳画桥，风帘翠幕，参差十万人家。云树绕堤沙，怒涛卷霜雪，天堑无涯。市列珠玑，户盈罗绮，竞豪奢。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</a:rPr>
              <a:t>    重湖叠  清嘉，有三秋桂子，十里荷花。羌管弄晴，菱歌泛夜，嬉嬉钓叟莲娃。千骑拥高牙，乘醉听箫鼓，吟赏烟霞。异日图将好景，归去凤池夸。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219" name="标题 9218"/>
          <p:cNvSpPr>
            <a:spLocks noGrp="1"/>
          </p:cNvSpPr>
          <p:nvPr>
            <p:ph type="title"/>
          </p:nvPr>
        </p:nvSpPr>
        <p:spPr>
          <a:xfrm>
            <a:off x="1634490" y="963295"/>
            <a:ext cx="6659563" cy="1087438"/>
          </a:xfrm>
        </p:spPr>
        <p:txBody>
          <a:bodyPr anchor="ctr"/>
          <a:lstStyle/>
          <a:p>
            <a:r>
              <a:rPr lang="zh-CN" altLang="en-US" sz="5400" b="1">
                <a:solidFill>
                  <a:srgbClr val="1D41D5"/>
                </a:solidFill>
                <a:ea typeface="隶书" panose="02010509060101010101" pitchFamily="49" charset="-122"/>
              </a:rPr>
              <a:t>望海潮</a:t>
            </a:r>
            <a:r>
              <a:rPr lang="zh-CN" altLang="en-US" b="1">
                <a:solidFill>
                  <a:srgbClr val="1D41D5"/>
                </a:solidFill>
                <a:ea typeface="隶书" panose="02010509060101010101" pitchFamily="49" charset="-122"/>
              </a:rPr>
              <a:t>（柳永）</a:t>
            </a:r>
            <a:endParaRPr lang="zh-CN" altLang="en-US" b="1">
              <a:solidFill>
                <a:srgbClr val="1D41D5"/>
              </a:solidFill>
              <a:ea typeface="隶书" panose="02010509060101010101" pitchFamily="49" charset="-122"/>
            </a:endParaRPr>
          </a:p>
        </p:txBody>
      </p:sp>
      <p:pic>
        <p:nvPicPr>
          <p:cNvPr id="9222" name="图片 9221" descr="献"/>
          <p:cNvPicPr>
            <a:picLocks noChangeAspect="1"/>
          </p:cNvPicPr>
          <p:nvPr/>
        </p:nvPicPr>
        <p:blipFill>
          <a:blip r:embed="rId3">
            <a:clrChange>
              <a:clrFrom>
                <a:srgbClr val="3300FF"/>
              </a:clrFrom>
              <a:clrTo>
                <a:srgbClr val="993300"/>
              </a:clrTo>
            </a:clrChange>
            <a:clrChange>
              <a:clrFrom>
                <a:srgbClr val="FFFFFF"/>
              </a:clrFrom>
              <a:clrTo>
                <a:srgbClr val="993300"/>
              </a:clrTo>
            </a:clrChange>
          </a:blip>
          <a:stretch>
            <a:fillRect/>
          </a:stretch>
        </p:blipFill>
        <p:spPr>
          <a:xfrm>
            <a:off x="2411413" y="4005263"/>
            <a:ext cx="4318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文本框 9222"/>
          <p:cNvSpPr txBox="1"/>
          <p:nvPr/>
        </p:nvSpPr>
        <p:spPr>
          <a:xfrm>
            <a:off x="179388" y="404813"/>
            <a:ext cx="8964612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听朗读，感知课文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1" uiExpand="1" build="p"/>
      <p:bldP spid="9219" grpId="1"/>
      <p:bldP spid="92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1" name="Picture 2" descr="图片3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0" y="-242887"/>
            <a:ext cx="9752013" cy="731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9144000" cy="25654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东南形胜，三吴都会，钱塘自古繁华。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   杭州地处东南，形势优越（美好），湖山优美，三吴的都市，钱塘（杭州）自古以来十分繁华。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b="1">
                <a:ea typeface="黑体" panose="02010609060101010101" charset="-122"/>
              </a:rPr>
              <a:t>　     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烟柳画桥，风帘翠幕，参差十万人家。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   如烟的柳树、彩绘的桥梁，挡风的帘子、翠绿</a:t>
            </a:r>
            <a:endParaRPr lang="zh-CN" altLang="en-US" b="1">
              <a:solidFill>
                <a:srgbClr val="FF0000"/>
              </a:solidFill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   的帐幕，房屋高高低低，约有十万人家。</a:t>
            </a:r>
            <a:endParaRPr lang="zh-CN" altLang="en-US" b="1">
              <a:solidFill>
                <a:srgbClr val="FF0000"/>
              </a:solidFill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     云树绕堤沙，怒涛卷霜雪，天堑无涯。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   如云般稠密的大树环绕着沙堤，怒涛卷起霜雪一样白的浪花，雄壮的钱塘江广阔无边。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     市列珠玑，户盈罗绮，竞豪奢。</a:t>
            </a:r>
            <a:br>
              <a:rPr lang="zh-CN" altLang="en-US" b="1">
                <a:latin typeface="黑体" panose="02010609060101010101" charset="-122"/>
                <a:ea typeface="黑体" panose="02010609060101010101" charset="-122"/>
              </a:rPr>
            </a:br>
            <a:br>
              <a:rPr lang="zh-CN" altLang="en-US" sz="3600"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6020" name="Rectangle 4"/>
          <p:cNvSpPr/>
          <p:nvPr/>
        </p:nvSpPr>
        <p:spPr>
          <a:xfrm>
            <a:off x="323850" y="5732463"/>
            <a:ext cx="8820150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市场上陈列着珠玉珍宝，家庭里充满着绫罗绸   缎，争讲奢华。</a:t>
            </a:r>
            <a:b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</a:br>
            <a:b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</a:b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6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6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Picture 2" descr="图片3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0" y="-242887"/>
            <a:ext cx="9752013" cy="731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Rectangle 3"/>
          <p:cNvSpPr/>
          <p:nvPr/>
        </p:nvSpPr>
        <p:spPr>
          <a:xfrm>
            <a:off x="755650" y="188913"/>
            <a:ext cx="838835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重湖叠巘清嘉，有三秋桂子，十里荷花。</a:t>
            </a:r>
            <a:b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</a:br>
            <a:b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</a:b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4036" name="Rectangle 4"/>
          <p:cNvSpPr/>
          <p:nvPr/>
        </p:nvSpPr>
        <p:spPr>
          <a:xfrm>
            <a:off x="179388" y="836613"/>
            <a:ext cx="8964612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里湖、外湖与重重叠叠的山岭清秀美丽，有秋天的桂子遍地飘香，十里的荷花争奇斗艳。</a:t>
            </a:r>
            <a:b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</a:b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4037" name="Rectangle 5"/>
          <p:cNvSpPr/>
          <p:nvPr/>
        </p:nvSpPr>
        <p:spPr>
          <a:xfrm>
            <a:off x="684213" y="1844675"/>
            <a:ext cx="7343775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  <a:t>羌管弄晴，菱歌泛夜，嬉嬉钓叟莲娃。</a:t>
            </a:r>
            <a:b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</a:br>
            <a:endParaRPr lang="zh-CN" altLang="en-US" sz="32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4038" name="Rectangle 6"/>
          <p:cNvSpPr/>
          <p:nvPr/>
        </p:nvSpPr>
        <p:spPr>
          <a:xfrm>
            <a:off x="250825" y="2439988"/>
            <a:ext cx="8893175" cy="15541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晴天欢快地奏乐，夜晚划船采菱唱歌，钓鱼的老翁、采莲的姑娘都嬉笑颜开。</a:t>
            </a:r>
            <a:b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</a:b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4039" name="Rectangle 7"/>
          <p:cNvSpPr/>
          <p:nvPr/>
        </p:nvSpPr>
        <p:spPr>
          <a:xfrm>
            <a:off x="755650" y="3573463"/>
            <a:ext cx="6840538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  <a:t>千骑拥高牙，乘醉听箫鼓，吟赏烟霞。</a:t>
            </a:r>
            <a:endParaRPr lang="zh-CN" altLang="en-US" sz="32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4040" name="Rectangle 8"/>
          <p:cNvSpPr/>
          <p:nvPr/>
        </p:nvSpPr>
        <p:spPr>
          <a:xfrm>
            <a:off x="250825" y="4203700"/>
            <a:ext cx="8893175" cy="15541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千名骑兵簇拥着长官，乘醉听吹箫击鼓，观赏、吟唱山水烟霞的秀美风光。</a:t>
            </a:r>
            <a:b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</a:b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4041" name="Rectangle 9"/>
          <p:cNvSpPr/>
          <p:nvPr/>
        </p:nvSpPr>
        <p:spPr>
          <a:xfrm>
            <a:off x="684213" y="5373688"/>
            <a:ext cx="5472112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  <a:t>异日图将好景，归去凤池夸。</a:t>
            </a:r>
            <a:b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</a:br>
            <a:endParaRPr lang="zh-CN" altLang="en-US" sz="32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4042" name="Rectangle 10"/>
          <p:cNvSpPr/>
          <p:nvPr/>
        </p:nvSpPr>
        <p:spPr>
          <a:xfrm>
            <a:off x="323850" y="6035675"/>
            <a:ext cx="8820150" cy="15541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他日画上美好景致，回京升官时向人们夸耀。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  <a:t> </a:t>
            </a:r>
            <a:b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</a:br>
            <a:b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</a:br>
            <a:endParaRPr lang="zh-CN" altLang="en-US" sz="32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40" grpId="0"/>
      <p:bldP spid="44041" grpId="0"/>
      <p:bldP spid="440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Picture 2" descr="1-13011G9393A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474788" y="981075"/>
            <a:ext cx="2736850" cy="521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1413" tIns="45707" rIns="91413" bIns="45707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东南形胜，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三吴都会，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钱塘自古繁华。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烟柳画桥，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风帘翠幕，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参差十万人家。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云树绕堤沙，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怒涛卷霜雪，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天堑无涯。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市列珠玑，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户盈罗绮，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竞豪奢。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3851275" y="3894138"/>
            <a:ext cx="2305050" cy="542925"/>
          </a:xfrm>
          <a:prstGeom prst="rect">
            <a:avLst/>
          </a:prstGeom>
          <a:noFill/>
          <a:ln w="9525">
            <a:noFill/>
          </a:ln>
        </p:spPr>
        <p:txBody>
          <a:bodyPr lIns="71973" tIns="35985" rIns="71973" bIns="35985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美景气势非凡</a:t>
            </a:r>
            <a:endParaRPr lang="zh-CN" altLang="en-US" sz="2800" b="1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3779838" y="908050"/>
            <a:ext cx="23764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地理位置重要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3779838" y="1341438"/>
            <a:ext cx="23764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社会条件优越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3779838" y="1773238"/>
            <a:ext cx="23764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长期繁盛历史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3851275" y="5262563"/>
            <a:ext cx="2376488" cy="542925"/>
          </a:xfrm>
          <a:prstGeom prst="rect">
            <a:avLst/>
          </a:prstGeom>
          <a:noFill/>
          <a:ln w="9525">
            <a:noFill/>
          </a:ln>
        </p:spPr>
        <p:txBody>
          <a:bodyPr lIns="71973" tIns="35985" rIns="71973" bIns="35985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</a:rPr>
              <a:t>繁华富有奢侈</a:t>
            </a:r>
            <a:endParaRPr lang="zh-CN" altLang="en-US" sz="2800" b="1">
              <a:solidFill>
                <a:srgbClr val="00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1" name="Rectangle 9"/>
          <p:cNvSpPr/>
          <p:nvPr/>
        </p:nvSpPr>
        <p:spPr>
          <a:xfrm>
            <a:off x="3835400" y="220503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街巷河桥美丽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2" name="Rectangle 10"/>
          <p:cNvSpPr/>
          <p:nvPr/>
        </p:nvSpPr>
        <p:spPr>
          <a:xfrm>
            <a:off x="3835400" y="263683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居民住宅雅致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3" name="Rectangle 11"/>
          <p:cNvSpPr/>
          <p:nvPr/>
        </p:nvSpPr>
        <p:spPr>
          <a:xfrm>
            <a:off x="3852863" y="306863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都市人口众多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4" name="AutoShape 12"/>
          <p:cNvSpPr/>
          <p:nvPr/>
        </p:nvSpPr>
        <p:spPr>
          <a:xfrm>
            <a:off x="6084888" y="1052513"/>
            <a:ext cx="144462" cy="1081087"/>
          </a:xfrm>
          <a:prstGeom prst="rightBrace">
            <a:avLst>
              <a:gd name="adj1" fmla="val 6232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5" name="Text Box 13"/>
          <p:cNvSpPr txBox="1"/>
          <p:nvPr/>
        </p:nvSpPr>
        <p:spPr>
          <a:xfrm>
            <a:off x="6156325" y="1196975"/>
            <a:ext cx="13684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总纲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3566" name="Rectangle 5"/>
          <p:cNvSpPr/>
          <p:nvPr/>
        </p:nvSpPr>
        <p:spPr>
          <a:xfrm>
            <a:off x="6227763" y="2636838"/>
            <a:ext cx="1223962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城内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7" name="AutoShape 15"/>
          <p:cNvSpPr/>
          <p:nvPr/>
        </p:nvSpPr>
        <p:spPr>
          <a:xfrm>
            <a:off x="6083300" y="2420938"/>
            <a:ext cx="144463" cy="1081087"/>
          </a:xfrm>
          <a:prstGeom prst="rightBrace">
            <a:avLst>
              <a:gd name="adj1" fmla="val 6232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8" name="Rectangle 3"/>
          <p:cNvSpPr/>
          <p:nvPr/>
        </p:nvSpPr>
        <p:spPr>
          <a:xfrm>
            <a:off x="6227763" y="3933825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城外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9" name="Rectangle 3"/>
          <p:cNvSpPr/>
          <p:nvPr/>
        </p:nvSpPr>
        <p:spPr>
          <a:xfrm>
            <a:off x="6227763" y="5157788"/>
            <a:ext cx="1512887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市井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70" name="AutoShape 18"/>
          <p:cNvSpPr/>
          <p:nvPr/>
        </p:nvSpPr>
        <p:spPr>
          <a:xfrm>
            <a:off x="6084888" y="3789363"/>
            <a:ext cx="144462" cy="1081087"/>
          </a:xfrm>
          <a:prstGeom prst="rightBrace">
            <a:avLst>
              <a:gd name="adj1" fmla="val 6232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1" name="AutoShape 19"/>
          <p:cNvSpPr/>
          <p:nvPr/>
        </p:nvSpPr>
        <p:spPr>
          <a:xfrm>
            <a:off x="6084888" y="5013325"/>
            <a:ext cx="144462" cy="1081088"/>
          </a:xfrm>
          <a:prstGeom prst="rightBrace">
            <a:avLst>
              <a:gd name="adj1" fmla="val 6232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2" name="AutoShape 20"/>
          <p:cNvSpPr/>
          <p:nvPr/>
        </p:nvSpPr>
        <p:spPr>
          <a:xfrm>
            <a:off x="1187450" y="1196975"/>
            <a:ext cx="288925" cy="1079500"/>
          </a:xfrm>
          <a:prstGeom prst="leftBrace">
            <a:avLst>
              <a:gd name="adj1" fmla="val 3111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3" name="AutoShape 21"/>
          <p:cNvSpPr/>
          <p:nvPr/>
        </p:nvSpPr>
        <p:spPr>
          <a:xfrm>
            <a:off x="1187450" y="2492375"/>
            <a:ext cx="288925" cy="3457575"/>
          </a:xfrm>
          <a:prstGeom prst="leftBrace">
            <a:avLst>
              <a:gd name="adj1" fmla="val 99669"/>
              <a:gd name="adj2" fmla="val 50366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539750" y="1341438"/>
            <a:ext cx="7207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总</a:t>
            </a:r>
            <a:endParaRPr kumimoji="0" lang="zh-CN" altLang="en-US" sz="40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539750" y="3806825"/>
            <a:ext cx="7207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分</a:t>
            </a:r>
            <a:endParaRPr kumimoji="0" lang="zh-CN" altLang="en-US" sz="40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3576" name="AutoShape 24"/>
          <p:cNvSpPr/>
          <p:nvPr/>
        </p:nvSpPr>
        <p:spPr>
          <a:xfrm>
            <a:off x="3563938" y="3716338"/>
            <a:ext cx="287337" cy="1008062"/>
          </a:xfrm>
          <a:prstGeom prst="rightBrace">
            <a:avLst>
              <a:gd name="adj1" fmla="val 29219"/>
              <a:gd name="adj2" fmla="val 54171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7" name="AutoShape 25"/>
          <p:cNvSpPr/>
          <p:nvPr/>
        </p:nvSpPr>
        <p:spPr>
          <a:xfrm>
            <a:off x="3492500" y="5013325"/>
            <a:ext cx="358775" cy="1081088"/>
          </a:xfrm>
          <a:prstGeom prst="rightBrace">
            <a:avLst>
              <a:gd name="adj1" fmla="val 2509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8" name="AutoShape 26"/>
          <p:cNvSpPr/>
          <p:nvPr/>
        </p:nvSpPr>
        <p:spPr>
          <a:xfrm>
            <a:off x="7667625" y="908050"/>
            <a:ext cx="863600" cy="51847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风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景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优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美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都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市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繁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华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  <p:bldP spid="23561" grpId="0"/>
      <p:bldP spid="23562" grpId="0"/>
      <p:bldP spid="23563" grpId="0"/>
      <p:bldP spid="23564" grpId="0"/>
      <p:bldP spid="23565" grpId="0"/>
      <p:bldP spid="23566" grpId="0"/>
      <p:bldP spid="23567" grpId="0"/>
      <p:bldP spid="23568" grpId="0"/>
      <p:bldP spid="23569" grpId="0"/>
      <p:bldP spid="23570" grpId="0"/>
      <p:bldP spid="23571" grpId="0"/>
      <p:bldP spid="23572" grpId="0"/>
      <p:bldP spid="23573" grpId="0"/>
      <p:bldP spid="23574" grpId="0"/>
      <p:bldP spid="23575" grpId="0"/>
      <p:bldP spid="23576" grpId="0"/>
      <p:bldP spid="23577" grpId="0"/>
      <p:bldP spid="23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Picture 2" descr="1-13011G9393A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671638" y="836613"/>
            <a:ext cx="2989263" cy="5260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1413" tIns="45707" rIns="91413" bIns="45707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重湖叠巘清嘉。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有三秋桂子，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十里荷花。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羌管弄晴，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菱歌泛夜，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嬉嬉钓叟莲娃。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千骑拥高牙，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乘醉听箫鼓，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吟赏烟霞。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异日图将好景，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归去凤池夸。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284663" y="5229225"/>
            <a:ext cx="3511550" cy="542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71973" tIns="35985" rIns="71973" bIns="35985">
            <a:spAutoFit/>
          </a:bodyPr>
          <a:lstStyle/>
          <a:p>
            <a:pPr marR="0" defTabSz="914400">
              <a:lnSpc>
                <a:spcPct val="110000"/>
              </a:lnSpc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（孙何政绩之       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302125" y="1409700"/>
            <a:ext cx="35290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（西湖湖山之    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anose="02010609060101010101" charset="-122"/>
              <a:cs typeface="+mn-cs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284663" y="2708275"/>
            <a:ext cx="35274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（百姓生活之    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anose="02010609060101010101" charset="-122"/>
              <a:cs typeface="+mn-cs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284663" y="3975100"/>
            <a:ext cx="3384550" cy="668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（长官生活之    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anose="02010609060101010101" charset="-122"/>
              <a:cs typeface="+mn-cs"/>
            </a:endParaRPr>
          </a:p>
        </p:txBody>
      </p:sp>
      <p:sp>
        <p:nvSpPr>
          <p:cNvPr id="24584" name="AutoShape 8"/>
          <p:cNvSpPr/>
          <p:nvPr/>
        </p:nvSpPr>
        <p:spPr>
          <a:xfrm>
            <a:off x="4211638" y="1125538"/>
            <a:ext cx="287337" cy="1079500"/>
          </a:xfrm>
          <a:prstGeom prst="rightBrace">
            <a:avLst>
              <a:gd name="adj1" fmla="val 35342"/>
              <a:gd name="adj2" fmla="val 51046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5" name="AutoShape 9"/>
          <p:cNvSpPr/>
          <p:nvPr/>
        </p:nvSpPr>
        <p:spPr>
          <a:xfrm>
            <a:off x="4211638" y="2492375"/>
            <a:ext cx="287337" cy="1008063"/>
          </a:xfrm>
          <a:prstGeom prst="rightBrace">
            <a:avLst>
              <a:gd name="adj1" fmla="val 33198"/>
              <a:gd name="adj2" fmla="val 51046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6" name="AutoShape 10"/>
          <p:cNvSpPr/>
          <p:nvPr/>
        </p:nvSpPr>
        <p:spPr>
          <a:xfrm>
            <a:off x="4211638" y="3933825"/>
            <a:ext cx="287337" cy="1008063"/>
          </a:xfrm>
          <a:prstGeom prst="rightBrace">
            <a:avLst>
              <a:gd name="adj1" fmla="val 50041"/>
              <a:gd name="adj2" fmla="val 51046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7" name="AutoShape 11"/>
          <p:cNvSpPr/>
          <p:nvPr/>
        </p:nvSpPr>
        <p:spPr>
          <a:xfrm>
            <a:off x="1403350" y="1052513"/>
            <a:ext cx="217488" cy="1081087"/>
          </a:xfrm>
          <a:prstGeom prst="leftBrace">
            <a:avLst>
              <a:gd name="adj1" fmla="val 414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8" name="AutoShape 12"/>
          <p:cNvSpPr/>
          <p:nvPr/>
        </p:nvSpPr>
        <p:spPr>
          <a:xfrm>
            <a:off x="1331913" y="2565400"/>
            <a:ext cx="360362" cy="3313113"/>
          </a:xfrm>
          <a:prstGeom prst="leftBrace">
            <a:avLst>
              <a:gd name="adj1" fmla="val 2417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9" name="AutoShape 13"/>
          <p:cNvSpPr/>
          <p:nvPr/>
        </p:nvSpPr>
        <p:spPr>
          <a:xfrm>
            <a:off x="4211638" y="5300663"/>
            <a:ext cx="215900" cy="576262"/>
          </a:xfrm>
          <a:prstGeom prst="rightBrace">
            <a:avLst>
              <a:gd name="adj1" fmla="val 65319"/>
              <a:gd name="adj2" fmla="val 51046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611188" y="1196975"/>
            <a:ext cx="7207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景</a:t>
            </a:r>
            <a:endParaRPr kumimoji="0" lang="zh-CN" altLang="en-US" sz="40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611188" y="3860800"/>
            <a:ext cx="7207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人</a:t>
            </a:r>
            <a:endParaRPr kumimoji="0" lang="zh-CN" altLang="en-US" sz="40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4592" name="AutoShape 16"/>
          <p:cNvSpPr/>
          <p:nvPr/>
        </p:nvSpPr>
        <p:spPr>
          <a:xfrm>
            <a:off x="7667625" y="836613"/>
            <a:ext cx="792163" cy="53276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歌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舞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升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平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民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生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安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乐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4284663" y="1412875"/>
            <a:ext cx="35290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（西湖湖山之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美丽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anose="02010609060101010101" charset="-122"/>
              <a:cs typeface="+mn-cs"/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4284663" y="2708275"/>
            <a:ext cx="35274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（百姓生活之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愉悦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anose="02010609060101010101" charset="-122"/>
              <a:cs typeface="+mn-cs"/>
            </a:endParaRP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4283075" y="3984625"/>
            <a:ext cx="3384550" cy="668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（长官生活之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悠闲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+mn-cs"/>
              </a:rPr>
              <a:t>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anose="02010609060101010101" charset="-122"/>
              <a:cs typeface="+mn-cs"/>
            </a:endParaRP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4284663" y="5229225"/>
            <a:ext cx="3511550" cy="542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71973" tIns="35985" rIns="71973" bIns="35985">
            <a:spAutoFit/>
          </a:bodyPr>
          <a:lstStyle/>
          <a:p>
            <a:pPr marR="0" defTabSz="914400">
              <a:lnSpc>
                <a:spcPct val="110000"/>
              </a:lnSpc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（孙何政绩之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显著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）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3" grpId="0"/>
      <p:bldP spid="24584" grpId="0"/>
      <p:bldP spid="24585" grpId="0"/>
      <p:bldP spid="24586" grpId="0"/>
      <p:bldP spid="24587" grpId="0"/>
      <p:bldP spid="24588" grpId="0"/>
      <p:bldP spid="24589" grpId="0"/>
      <p:bldP spid="24590" grpId="0"/>
      <p:bldP spid="24591" grpId="0"/>
      <p:bldP spid="24592" grpId="0"/>
      <p:bldP spid="24593" grpId="0"/>
      <p:bldP spid="24594" grpId="0"/>
      <p:bldP spid="24595" grpId="0"/>
      <p:bldP spid="245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椭圆 2"/>
          <p:cNvSpPr/>
          <p:nvPr/>
        </p:nvSpPr>
        <p:spPr>
          <a:xfrm>
            <a:off x="93345" y="464185"/>
            <a:ext cx="3384550" cy="84201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  <a:alpha val="39000"/>
                </a:schemeClr>
              </a:gs>
              <a:gs pos="63000">
                <a:schemeClr val="accent6">
                  <a:lumMod val="40000"/>
                  <a:lumOff val="60000"/>
                  <a:shade val="67500"/>
                  <a:satMod val="115000"/>
                  <a:alpha val="76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</a:rPr>
              <a:t>悟</a:t>
            </a:r>
            <a:r>
              <a:rPr lang="zh-CN" altLang="en-US" sz="4400" b="1" smtClean="0">
                <a:solidFill>
                  <a:schemeClr val="tx1"/>
                </a:solidFill>
              </a:rPr>
              <a:t>  诗</a:t>
            </a:r>
            <a:endParaRPr lang="zh-CN" altLang="en-US" sz="4400" b="1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1604382"/>
            <a:ext cx="712406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请找出能体现词人写作意图的一个字。</a:t>
            </a:r>
            <a:endParaRPr lang="zh-CN" altLang="en-US" sz="3200" b="1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3416931" y="2357228"/>
            <a:ext cx="1944216" cy="10147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夸</a:t>
            </a:r>
            <a:endParaRPr lang="zh-CN" altLang="en-US" sz="6000" b="1" cap="none" spc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3371728"/>
            <a:ext cx="67157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请结合全词思考，词人“夸什么”？</a:t>
            </a:r>
            <a:endParaRPr lang="zh-CN" altLang="en-US" sz="3200" b="1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9102" y="4125419"/>
            <a:ext cx="6685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夸杭州的繁华与美丽，富庶与祥和。</a:t>
            </a:r>
            <a:endParaRPr lang="zh-CN" altLang="en-US" sz="32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098" name="Picture 2" descr="E:\语文资料\备课素材\必修四\4　柳永词两首\教学图片素材\钱塘傍晚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09385" y="5563870"/>
            <a:ext cx="2547620" cy="1203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6"/>
          <p:cNvSpPr txBox="1"/>
          <p:nvPr/>
        </p:nvSpPr>
        <p:spPr>
          <a:xfrm>
            <a:off x="707951" y="4980183"/>
            <a:ext cx="67157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请结合全词思考，词人“怎么夸”？</a:t>
            </a:r>
            <a:endParaRPr lang="zh-CN" altLang="en-US" sz="3200" b="1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>
          <a:xfrm>
            <a:off x="163637" y="660306"/>
            <a:ext cx="3384376" cy="6858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  <a:alpha val="39000"/>
                </a:schemeClr>
              </a:gs>
              <a:gs pos="63000">
                <a:schemeClr val="accent6">
                  <a:lumMod val="40000"/>
                  <a:lumOff val="60000"/>
                  <a:shade val="67500"/>
                  <a:satMod val="115000"/>
                  <a:alpha val="76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chemeClr val="tx1"/>
                </a:solidFill>
              </a:rPr>
              <a:t>赏  诗</a:t>
            </a:r>
            <a:endParaRPr lang="zh-CN" altLang="en-US" sz="4400" b="1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0570" y="2292985"/>
            <a:ext cx="7766050" cy="2601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ea typeface="新宋体" panose="02010609030101010101" charset="-122"/>
                <a:sym typeface="+mn-ea"/>
              </a:rPr>
              <a:t>       </a:t>
            </a:r>
            <a:r>
              <a:rPr lang="zh-CN" altLang="en-US" sz="3200" b="1">
                <a:solidFill>
                  <a:srgbClr val="000000"/>
                </a:solidFill>
                <a:ea typeface="新宋体" panose="02010609030101010101" charset="-122"/>
                <a:sym typeface="+mn-ea"/>
              </a:rPr>
              <a:t>作者是从哪些方面描写杭州的繁华与美丽的，抒发了他怎样的感情？</a:t>
            </a:r>
            <a:endParaRPr lang="zh-CN" altLang="en-US" sz="3200" b="1">
              <a:solidFill>
                <a:srgbClr val="000000"/>
              </a:solidFill>
              <a:ea typeface="新宋体" panose="0201060903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ea typeface="新宋体" panose="02010609030101010101" charset="-122"/>
                <a:sym typeface="+mn-ea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ea typeface="新宋体" panose="02010609030101010101" charset="-122"/>
                <a:sym typeface="+mn-ea"/>
              </a:rPr>
              <a:t>（找出你喜欢的语句品读鉴赏）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新宋体" panose="02010609030101010101" charset="-122"/>
            </a:endParaRPr>
          </a:p>
          <a:p>
            <a:pPr algn="l">
              <a:lnSpc>
                <a:spcPct val="150000"/>
              </a:lnSpc>
            </a:pP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新宋体" panose="02010609030101010101" charset="-122"/>
            </a:endParaRPr>
          </a:p>
        </p:txBody>
      </p:sp>
      <p:pic>
        <p:nvPicPr>
          <p:cNvPr id="5122" name="Picture 2" descr="E:\语文资料\备课素材\必修四\4　柳永词两首\教学图片素材\画桥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00925" y="4665113"/>
            <a:ext cx="3888432" cy="1757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58" name="标题 147457"/>
          <p:cNvSpPr>
            <a:spLocks noGrp="1" noRot="1"/>
          </p:cNvSpPr>
          <p:nvPr>
            <p:ph type="title"/>
          </p:nvPr>
        </p:nvSpPr>
        <p:spPr>
          <a:xfrm>
            <a:off x="468630" y="188278"/>
            <a:ext cx="8229600" cy="1143000"/>
          </a:xfrm>
        </p:spPr>
        <p:txBody>
          <a:bodyPr anchor="ctr"/>
          <a:lstStyle/>
          <a:p>
            <a:r>
              <a:rPr lang="zh-CN" altLang="en-US" sz="3600" b="1">
                <a:solidFill>
                  <a:srgbClr val="1D41D5"/>
                </a:solidFill>
                <a:latin typeface="宋体" panose="02010600030101010101" pitchFamily="2" charset="-122"/>
              </a:rPr>
              <a:t>东南形胜，三吴都会，钱塘自古繁华。</a:t>
            </a:r>
            <a:endParaRPr lang="zh-CN" altLang="en-US" sz="3600" b="1">
              <a:solidFill>
                <a:srgbClr val="1D41D5"/>
              </a:solidFill>
              <a:latin typeface="宋体" panose="02010600030101010101" pitchFamily="2" charset="-122"/>
            </a:endParaRPr>
          </a:p>
        </p:txBody>
      </p:sp>
      <p:sp>
        <p:nvSpPr>
          <p:cNvPr id="147459" name="文本框 147458"/>
          <p:cNvSpPr txBox="1"/>
          <p:nvPr/>
        </p:nvSpPr>
        <p:spPr>
          <a:xfrm>
            <a:off x="2411413" y="1844675"/>
            <a:ext cx="28813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地理形势优越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47460" name="文本框 147459"/>
          <p:cNvSpPr txBox="1"/>
          <p:nvPr/>
        </p:nvSpPr>
        <p:spPr>
          <a:xfrm>
            <a:off x="250825" y="2924175"/>
            <a:ext cx="21605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三吴都会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7461" name="文本框 147460"/>
          <p:cNvSpPr txBox="1"/>
          <p:nvPr/>
        </p:nvSpPr>
        <p:spPr>
          <a:xfrm>
            <a:off x="2268538" y="2924175"/>
            <a:ext cx="3384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江浙最大的城市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47462" name="文本框 147461"/>
          <p:cNvSpPr txBox="1"/>
          <p:nvPr/>
        </p:nvSpPr>
        <p:spPr>
          <a:xfrm>
            <a:off x="250825" y="4221163"/>
            <a:ext cx="28082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钱塘自古繁华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7463" name="文本框 147462"/>
          <p:cNvSpPr txBox="1"/>
          <p:nvPr/>
        </p:nvSpPr>
        <p:spPr>
          <a:xfrm>
            <a:off x="3203575" y="4221163"/>
            <a:ext cx="22336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历史悠久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47464" name="右大括号 147463"/>
          <p:cNvSpPr/>
          <p:nvPr/>
        </p:nvSpPr>
        <p:spPr>
          <a:xfrm>
            <a:off x="5651500" y="1773555"/>
            <a:ext cx="220980" cy="3286125"/>
          </a:xfrm>
          <a:prstGeom prst="rightBrace">
            <a:avLst>
              <a:gd name="adj1" fmla="val 163189"/>
              <a:gd name="adj2" fmla="val 50000"/>
            </a:avLst>
          </a:prstGeom>
          <a:solidFill>
            <a:srgbClr val="CCCC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7465" name="文本框 147464"/>
          <p:cNvSpPr txBox="1"/>
          <p:nvPr/>
        </p:nvSpPr>
        <p:spPr>
          <a:xfrm>
            <a:off x="468313" y="177323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形胜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7466" name="矩形 147465"/>
          <p:cNvSpPr/>
          <p:nvPr/>
        </p:nvSpPr>
        <p:spPr>
          <a:xfrm>
            <a:off x="6300788" y="1773555"/>
            <a:ext cx="1871662" cy="1152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025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统摄全篇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7467" name="矩形 147466"/>
          <p:cNvSpPr/>
          <p:nvPr/>
        </p:nvSpPr>
        <p:spPr>
          <a:xfrm>
            <a:off x="6300788" y="3659188"/>
            <a:ext cx="1828800" cy="1400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2333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揭示主题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474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7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7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/>
      <p:bldP spid="147460" grpId="0"/>
      <p:bldP spid="147461" grpId="0"/>
      <p:bldP spid="147462" grpId="0"/>
      <p:bldP spid="147463" grpId="0"/>
      <p:bldP spid="1474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9506" name="图片 149505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925" y="0"/>
            <a:ext cx="37750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9507" name="文本框 149506"/>
          <p:cNvSpPr txBox="1"/>
          <p:nvPr/>
        </p:nvSpPr>
        <p:spPr>
          <a:xfrm>
            <a:off x="755650" y="908050"/>
            <a:ext cx="18716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149508" name="文本框 149507"/>
          <p:cNvSpPr txBox="1"/>
          <p:nvPr/>
        </p:nvSpPr>
        <p:spPr>
          <a:xfrm>
            <a:off x="395288" y="3573463"/>
            <a:ext cx="3816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城市风光宁静美丽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49509" name="文本框 149508"/>
          <p:cNvSpPr txBox="1"/>
          <p:nvPr/>
        </p:nvSpPr>
        <p:spPr>
          <a:xfrm>
            <a:off x="395288" y="4797425"/>
            <a:ext cx="3600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楼阁错落人烟稠密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49510" name="文本框 149509"/>
          <p:cNvSpPr txBox="1"/>
          <p:nvPr/>
        </p:nvSpPr>
        <p:spPr>
          <a:xfrm>
            <a:off x="395288" y="4221163"/>
            <a:ext cx="38893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家家户户安居乐业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49511" name="文本框 149510"/>
          <p:cNvSpPr txBox="1"/>
          <p:nvPr/>
        </p:nvSpPr>
        <p:spPr>
          <a:xfrm>
            <a:off x="684213" y="0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800000"/>
                </a:solidFill>
                <a:latin typeface="Arial" panose="020b0604020202020204" pitchFamily="34" charset="0"/>
              </a:rPr>
              <a:t>烟柳画桥，</a:t>
            </a:r>
            <a:endParaRPr lang="zh-CN" altLang="en-US" sz="36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149512" name="文本框 149511"/>
          <p:cNvSpPr txBox="1"/>
          <p:nvPr/>
        </p:nvSpPr>
        <p:spPr>
          <a:xfrm>
            <a:off x="323850" y="1341438"/>
            <a:ext cx="3816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anose="020b0604020202020204" pitchFamily="34" charset="0"/>
              </a:rPr>
              <a:t>参差十万人家。</a:t>
            </a:r>
            <a:endParaRPr lang="zh-CN" altLang="en-US" sz="36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149513" name="文本框 149512"/>
          <p:cNvSpPr txBox="1"/>
          <p:nvPr/>
        </p:nvSpPr>
        <p:spPr>
          <a:xfrm>
            <a:off x="684213" y="620713"/>
            <a:ext cx="2879725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800000"/>
                </a:solidFill>
                <a:latin typeface="Arial" panose="020b0604020202020204" pitchFamily="34" charset="0"/>
              </a:rPr>
              <a:t>风帘翠幕，</a:t>
            </a:r>
            <a:endParaRPr lang="zh-CN" altLang="en-US" sz="3600" b="1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149514" name="下箭头 149513"/>
          <p:cNvSpPr/>
          <p:nvPr/>
        </p:nvSpPr>
        <p:spPr>
          <a:xfrm>
            <a:off x="1547813" y="2060575"/>
            <a:ext cx="701675" cy="1439863"/>
          </a:xfrm>
          <a:prstGeom prst="downArrow">
            <a:avLst>
              <a:gd name="adj1" fmla="val 50000"/>
              <a:gd name="adj2" fmla="val 51300"/>
            </a:avLst>
          </a:prstGeom>
          <a:solidFill>
            <a:srgbClr val="3399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9515" name="右箭头 149514"/>
          <p:cNvSpPr/>
          <p:nvPr/>
        </p:nvSpPr>
        <p:spPr>
          <a:xfrm>
            <a:off x="3996055" y="4221480"/>
            <a:ext cx="576263" cy="433388"/>
          </a:xfrm>
          <a:prstGeom prst="rightArrow">
            <a:avLst>
              <a:gd name="adj1" fmla="val 50000"/>
              <a:gd name="adj2" fmla="val 33241"/>
            </a:avLst>
          </a:prstGeom>
          <a:solidFill>
            <a:srgbClr val="3399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9516" name="矩形 149515"/>
          <p:cNvSpPr/>
          <p:nvPr/>
        </p:nvSpPr>
        <p:spPr>
          <a:xfrm rot="5400000">
            <a:off x="3194685" y="4291330"/>
            <a:ext cx="3194050" cy="43878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49445"/>
              </a:avLst>
            </a:prstTxWarp>
            <a:normAutofit fontScale="80000"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 b="1">
                <a:solidFill>
                  <a:srgbClr val="000000"/>
                </a:solidFill>
                <a:sym typeface="+mn-ea"/>
              </a:rPr>
              <a:t>美丽，雅致，人烟阜盛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</a:endParaRPr>
          </a:p>
          <a:p>
            <a:pPr algn="ctr"/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9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/>
      <p:bldP spid="149509" grpId="0"/>
      <p:bldP spid="149511" grpId="0"/>
      <p:bldP spid="149512" grpId="0"/>
      <p:bldP spid="1495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图片 15361" descr="duanqiao-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图片 15362" descr="duanqiao-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15363" descr="jsj-llwy-0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1400"/>
            <a:ext cx="45720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15364" descr="phqy-0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581400"/>
            <a:ext cx="45720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文本框 15365"/>
          <p:cNvSpPr txBox="1"/>
          <p:nvPr/>
        </p:nvSpPr>
        <p:spPr>
          <a:xfrm>
            <a:off x="7467600" y="64008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FF33"/>
                </a:solidFill>
                <a:latin typeface="Times New Roman" panose="02020603050405020304" pitchFamily="18" charset="0"/>
                <a:ea typeface="方正舒体" pitchFamily="2" charset="-122"/>
              </a:rPr>
              <a:t>平湖秋月</a:t>
            </a:r>
            <a:endParaRPr lang="zh-CN" altLang="en-US" sz="2400" b="1">
              <a:solidFill>
                <a:srgbClr val="CCFF33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2534" name="文本框 15366"/>
          <p:cNvSpPr txBox="1"/>
          <p:nvPr/>
        </p:nvSpPr>
        <p:spPr>
          <a:xfrm>
            <a:off x="2971800" y="2286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FF33"/>
                </a:solidFill>
                <a:latin typeface="Times New Roman" panose="02020603050405020304" pitchFamily="18" charset="0"/>
                <a:ea typeface="方正舒体" pitchFamily="2" charset="-122"/>
              </a:rPr>
              <a:t>断桥残雪</a:t>
            </a:r>
            <a:endParaRPr lang="zh-CN" altLang="en-US" sz="2400" b="1">
              <a:solidFill>
                <a:srgbClr val="99FF33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0530" name="文本框 150529"/>
          <p:cNvSpPr txBox="1"/>
          <p:nvPr/>
        </p:nvSpPr>
        <p:spPr>
          <a:xfrm>
            <a:off x="179388" y="4437063"/>
            <a:ext cx="2592387" cy="234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har char="•"/>
            </a:pPr>
            <a:r>
              <a:rPr lang="zh-CN" altLang="en-US" sz="4000" b="1">
                <a:latin typeface="Arial" panose="020b0604020202020204" pitchFamily="34" charset="0"/>
              </a:rPr>
              <a:t>钱塘江水</a:t>
            </a:r>
            <a:endParaRPr lang="zh-CN" altLang="en-US" sz="4000" b="1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har char="•"/>
            </a:pPr>
            <a:r>
              <a:rPr lang="zh-CN" altLang="en-US" sz="4000" b="1">
                <a:latin typeface="Arial" panose="020b0604020202020204" pitchFamily="34" charset="0"/>
              </a:rPr>
              <a:t>汹涌壮观</a:t>
            </a:r>
            <a:endParaRPr lang="zh-CN" altLang="en-US" sz="40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150531" name="文本框 150530"/>
          <p:cNvSpPr txBox="1"/>
          <p:nvPr/>
        </p:nvSpPr>
        <p:spPr>
          <a:xfrm>
            <a:off x="468313" y="620713"/>
            <a:ext cx="36718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latin typeface="Arial" panose="020b0604020202020204" pitchFamily="34" charset="0"/>
              </a:rPr>
              <a:t>云树绕堤沙，</a:t>
            </a:r>
            <a:endParaRPr lang="zh-CN" altLang="en-US" sz="40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150532" name="文本框 150531"/>
          <p:cNvSpPr txBox="1"/>
          <p:nvPr/>
        </p:nvSpPr>
        <p:spPr>
          <a:xfrm>
            <a:off x="468313" y="1268413"/>
            <a:ext cx="35988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latin typeface="Arial" panose="020b0604020202020204" pitchFamily="34" charset="0"/>
              </a:rPr>
              <a:t>怒涛卷霜雪，天堑无涯。</a:t>
            </a:r>
            <a:endParaRPr lang="zh-CN" altLang="en-US" sz="40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150533" name="下箭头 150532"/>
          <p:cNvSpPr/>
          <p:nvPr/>
        </p:nvSpPr>
        <p:spPr>
          <a:xfrm>
            <a:off x="1476375" y="2636838"/>
            <a:ext cx="485775" cy="1697037"/>
          </a:xfrm>
          <a:prstGeom prst="downArrow">
            <a:avLst>
              <a:gd name="adj1" fmla="val 50000"/>
              <a:gd name="adj2" fmla="val 87336"/>
            </a:avLst>
          </a:prstGeom>
          <a:solidFill>
            <a:srgbClr val="3399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0534" name="右大括号 150533"/>
          <p:cNvSpPr/>
          <p:nvPr/>
        </p:nvSpPr>
        <p:spPr>
          <a:xfrm>
            <a:off x="2555875" y="4652963"/>
            <a:ext cx="431800" cy="1490662"/>
          </a:xfrm>
          <a:prstGeom prst="rightBrace">
            <a:avLst>
              <a:gd name="adj1" fmla="val 28768"/>
              <a:gd name="adj2" fmla="val 50000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0535" name="右箭头 150534"/>
          <p:cNvSpPr/>
          <p:nvPr/>
        </p:nvSpPr>
        <p:spPr>
          <a:xfrm>
            <a:off x="2484438" y="5157788"/>
            <a:ext cx="431800" cy="142875"/>
          </a:xfrm>
          <a:prstGeom prst="rightArrow">
            <a:avLst>
              <a:gd name="adj1" fmla="val 50000"/>
              <a:gd name="adj2" fmla="val 75555"/>
            </a:avLst>
          </a:prstGeom>
          <a:solidFill>
            <a:srgbClr val="3399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0536" name="矩形 150535"/>
          <p:cNvSpPr/>
          <p:nvPr/>
        </p:nvSpPr>
        <p:spPr>
          <a:xfrm rot="5400000">
            <a:off x="2411413" y="4745038"/>
            <a:ext cx="2447925" cy="863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形胜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0540" name="云形标注 150539">
            <a:hlinkClick r:id="rId2"/>
          </p:cNvPr>
          <p:cNvSpPr/>
          <p:nvPr/>
        </p:nvSpPr>
        <p:spPr>
          <a:xfrm>
            <a:off x="7667625" y="5949950"/>
            <a:ext cx="914400" cy="609600"/>
          </a:xfrm>
          <a:prstGeom prst="cloudCallout">
            <a:avLst>
              <a:gd name="adj1" fmla="val -508333"/>
              <a:gd name="adj2" fmla="val 117190"/>
            </a:avLst>
          </a:prstGeom>
          <a:solidFill>
            <a:srgbClr val="00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340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200" y="234950"/>
            <a:ext cx="5003800" cy="2995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8" name="图片 82947" descr="20131204162444-13269661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835" y="3342640"/>
            <a:ext cx="5003165" cy="3266440"/>
          </a:xfrm>
          <a:prstGeom prst="rect">
            <a:avLst/>
          </a:prstGeom>
          <a:noFill/>
          <a:ln w="9525" cap="flat" cmpd="sng">
            <a:solidFill>
              <a:srgbClr val="3366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31" grpId="0"/>
      <p:bldP spid="1505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75"/>
          <p:cNvSpPr/>
          <p:nvPr>
            <p:ph type="title"/>
          </p:nvPr>
        </p:nvSpPr>
        <p:spPr>
          <a:xfrm>
            <a:off x="1414145" y="240665"/>
            <a:ext cx="7044055" cy="1296670"/>
          </a:xfrm>
        </p:spPr>
        <p:txBody>
          <a:bodyPr vert="horz" wrap="square" lIns="91440" tIns="45720" rIns="91440" bIns="45720" anchor="ctr"/>
          <a:lstStyle/>
          <a:p>
            <a:pPr eaLnBrk="1" latinLnBrk="0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云树绕堤沙，怒涛卷霜雪，</a:t>
            </a:r>
            <a:br>
              <a:rPr lang="zh-CN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</a:b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天堑无涯。</a:t>
            </a:r>
            <a:r>
              <a:rPr lang="zh-CN" altLang="en-US" sz="4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Arial" panose="020b0604020202020204" pitchFamily="34" charset="0"/>
              </a:rPr>
              <a:t> </a:t>
            </a:r>
            <a:endParaRPr lang="zh-CN" altLang="en-US" sz="4800" b="1">
              <a:solidFill>
                <a:srgbClr val="FF0000"/>
              </a:solidFill>
              <a:latin typeface="华文行楷" pitchFamily="2" charset="-122"/>
              <a:ea typeface="华文行楷" pitchFamily="2" charset="-122"/>
              <a:sym typeface="Arial" panose="020b0604020202020204" pitchFamily="34" charset="0"/>
            </a:endParaRPr>
          </a:p>
        </p:txBody>
      </p:sp>
      <p:sp>
        <p:nvSpPr>
          <p:cNvPr id="1048853" name="Rectangle 277"/>
          <p:cNvSpPr/>
          <p:nvPr>
            <p:ph idx="1"/>
          </p:nvPr>
        </p:nvSpPr>
        <p:spPr>
          <a:xfrm>
            <a:off x="0" y="1700213"/>
            <a:ext cx="8748713" cy="1727200"/>
          </a:xfrm>
        </p:spPr>
        <p:txBody>
          <a:bodyPr vert="horz" wrap="square" lIns="91440" tIns="45720" rIns="91440" bIns="45720" anchor="t"/>
          <a:lstStyle/>
          <a:p>
            <a:pPr eaLnBrk="1" latinLnBrk="0" hangingPunct="1">
              <a:lnSpc>
                <a:spcPct val="130000"/>
              </a:lnSpc>
              <a:buFontTx/>
              <a:buNone/>
            </a:pPr>
            <a:r>
              <a:rPr lang="zh-CN" altLang="zh-CN" b="1">
                <a:latin typeface="Arial" panose="020b0604020202020204" pitchFamily="34" charset="0"/>
                <a:sym typeface="Arial" panose="020b0604020202020204" pitchFamily="34" charset="0"/>
              </a:rPr>
              <a:t>   </a:t>
            </a:r>
            <a:r>
              <a:rPr lang="zh-CN" altLang="en-US" b="1">
                <a:latin typeface="Arial" panose="020b0604020202020204" pitchFamily="34" charset="0"/>
                <a:sym typeface="Arial" panose="020b0604020202020204" pitchFamily="34" charset="0"/>
              </a:rPr>
              <a:t>参天绿树环绕江堤，汹涌的波涛卷起霜雪一样白的浪花，奔腾不息的钱塘江绵延无边，形成一道天然屏障。</a:t>
            </a:r>
            <a:endParaRPr lang="zh-CN" altLang="zh-CN"/>
          </a:p>
        </p:txBody>
      </p:sp>
      <p:sp>
        <p:nvSpPr>
          <p:cNvPr id="1048855" name="Rectangle 279"/>
          <p:cNvSpPr/>
          <p:nvPr/>
        </p:nvSpPr>
        <p:spPr>
          <a:xfrm>
            <a:off x="19050" y="3886200"/>
            <a:ext cx="8704263" cy="65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charset="-122"/>
              </a:rPr>
              <a:t>探究</a:t>
            </a:r>
            <a:r>
              <a:rPr lang="en-US" altLang="en-US" sz="32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charset="-122"/>
              </a:rPr>
              <a:t>1     </a:t>
            </a:r>
            <a:r>
              <a:rPr lang="zh-CN" altLang="en-US" sz="32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charset="-122"/>
              </a:rPr>
              <a:t>把</a:t>
            </a:r>
            <a:r>
              <a:rPr lang="zh-CN" altLang="en-US" sz="3200" b="1">
                <a:solidFill>
                  <a:srgbClr val="FF66FF"/>
                </a:solidFill>
                <a:latin typeface="宋体" panose="02010600030101010101" pitchFamily="2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charset="-122"/>
              </a:rPr>
              <a:t>卷</a:t>
            </a:r>
            <a:r>
              <a:rPr lang="zh-CN" altLang="en-US" sz="3200" b="1">
                <a:solidFill>
                  <a:srgbClr val="FF66FF"/>
                </a:solidFill>
                <a:latin typeface="宋体" panose="02010600030101010101" pitchFamily="2" charset="-122"/>
                <a:ea typeface="黑体" panose="02010609060101010101" charset="-122"/>
              </a:rPr>
              <a:t>”</a:t>
            </a:r>
            <a:r>
              <a:rPr lang="zh-CN" altLang="en-US" sz="32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charset="-122"/>
              </a:rPr>
              <a:t>改为</a:t>
            </a:r>
            <a:r>
              <a:rPr lang="zh-CN" altLang="en-US" sz="3200" b="1">
                <a:solidFill>
                  <a:srgbClr val="FF66FF"/>
                </a:solidFill>
                <a:latin typeface="宋体" panose="02010600030101010101" pitchFamily="2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charset="-122"/>
              </a:rPr>
              <a:t>推</a:t>
            </a:r>
            <a:r>
              <a:rPr lang="zh-CN" altLang="en-US" sz="3200" b="1">
                <a:solidFill>
                  <a:srgbClr val="FF66FF"/>
                </a:solidFill>
                <a:latin typeface="宋体" panose="02010600030101010101" pitchFamily="2" charset="-122"/>
                <a:ea typeface="黑体" panose="02010609060101010101" charset="-122"/>
              </a:rPr>
              <a:t>”</a:t>
            </a:r>
            <a:r>
              <a:rPr lang="zh-CN" altLang="en-US" sz="3200" b="1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charset="-122"/>
              </a:rPr>
              <a:t>好不好，为什么？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48857" name="Rectangle 281"/>
          <p:cNvSpPr/>
          <p:nvPr/>
        </p:nvSpPr>
        <p:spPr>
          <a:xfrm>
            <a:off x="19050" y="4876483"/>
            <a:ext cx="89646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提示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1D41D5"/>
                </a:solidFill>
                <a:latin typeface="宋体" panose="02010600030101010101" pitchFamily="2" charset="-122"/>
              </a:rPr>
              <a:t>“霜雪”比喻浪花，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“卷”表现了钱塘江潮来时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狂涛汹涌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，排山倒海的气势，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对浪花飞溅的情态写的更形象逼真 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4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104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104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1554" name="文本占位符 151553"/>
          <p:cNvSpPr>
            <a:spLocks noGrp="1" noRot="1"/>
          </p:cNvSpPr>
          <p:nvPr>
            <p:ph type="body" idx="1"/>
          </p:nvPr>
        </p:nvSpPr>
        <p:spPr>
          <a:xfrm>
            <a:off x="1187450" y="981075"/>
            <a:ext cx="6913563" cy="4752975"/>
          </a:xfrm>
        </p:spPr>
        <p:txBody>
          <a:bodyPr/>
          <a:lstStyle/>
          <a:p/>
        </p:txBody>
      </p:sp>
      <p:pic>
        <p:nvPicPr>
          <p:cNvPr id="151555" name="图片 151554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56" name="文本框 151555"/>
          <p:cNvSpPr txBox="1"/>
          <p:nvPr/>
        </p:nvSpPr>
        <p:spPr>
          <a:xfrm>
            <a:off x="1258888" y="765175"/>
            <a:ext cx="252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anose="020b0604020202020204" pitchFamily="34" charset="0"/>
              </a:rPr>
              <a:t>市列珠玑，</a:t>
            </a:r>
            <a:endParaRPr lang="zh-CN" altLang="en-US" sz="36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151557" name="文本框 151556"/>
          <p:cNvSpPr txBox="1"/>
          <p:nvPr/>
        </p:nvSpPr>
        <p:spPr>
          <a:xfrm>
            <a:off x="1331913" y="1341438"/>
            <a:ext cx="4968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anose="020b0604020202020204" pitchFamily="34" charset="0"/>
              </a:rPr>
              <a:t>户盈罗绮，竞豪奢。</a:t>
            </a:r>
            <a:endParaRPr lang="zh-CN" altLang="en-US" sz="36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151558" name="文本框 151557"/>
          <p:cNvSpPr txBox="1"/>
          <p:nvPr/>
        </p:nvSpPr>
        <p:spPr>
          <a:xfrm>
            <a:off x="3995738" y="1341438"/>
            <a:ext cx="19446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151559" name="文本框 151558"/>
          <p:cNvSpPr txBox="1"/>
          <p:nvPr/>
        </p:nvSpPr>
        <p:spPr>
          <a:xfrm>
            <a:off x="1331913" y="3429000"/>
            <a:ext cx="43195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商品丰富商业繁荣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151560" name="文本框 151559"/>
          <p:cNvSpPr txBox="1"/>
          <p:nvPr/>
        </p:nvSpPr>
        <p:spPr>
          <a:xfrm>
            <a:off x="1476375" y="4365625"/>
            <a:ext cx="3024188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家家披罗着锦 </a:t>
            </a:r>
            <a:endParaRPr lang="zh-CN" altLang="en-US" sz="3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市民生活殷富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151561" name="下箭头 151560"/>
          <p:cNvSpPr/>
          <p:nvPr/>
        </p:nvSpPr>
        <p:spPr>
          <a:xfrm>
            <a:off x="2916238" y="21336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3399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1562" name="右箭头 151561"/>
          <p:cNvSpPr/>
          <p:nvPr/>
        </p:nvSpPr>
        <p:spPr>
          <a:xfrm>
            <a:off x="4716463" y="4652963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99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1563" name="矩形 151562"/>
          <p:cNvSpPr/>
          <p:nvPr/>
        </p:nvSpPr>
        <p:spPr>
          <a:xfrm rot="5400000">
            <a:off x="5040313" y="4616450"/>
            <a:ext cx="2303462" cy="6492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民殷财阜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1564" name="矩形 151563"/>
          <p:cNvSpPr/>
          <p:nvPr/>
        </p:nvSpPr>
        <p:spPr>
          <a:xfrm rot="5400000">
            <a:off x="6156325" y="4652963"/>
            <a:ext cx="2232025" cy="6477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繁华之致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  <p:bldP spid="151557" grpId="0"/>
      <p:bldP spid="151559" grpId="0"/>
      <p:bldP spid="1515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1251" name="文本占位符 181250"/>
          <p:cNvSpPr>
            <a:spLocks noGrp="1" noRot="1"/>
          </p:cNvSpPr>
          <p:nvPr>
            <p:ph type="body" idx="1"/>
          </p:nvPr>
        </p:nvSpPr>
        <p:spPr>
          <a:xfrm>
            <a:off x="301625" y="1822450"/>
            <a:ext cx="8540750" cy="255524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7200" b="1"/>
              <a:t>上阕：描写杭州的自然风光和都市繁荣。</a:t>
            </a:r>
            <a:endParaRPr lang="zh-CN" altLang="en-US" sz="7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5650" name="标题 155649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/>
        </p:txBody>
      </p:sp>
      <p:sp>
        <p:nvSpPr>
          <p:cNvPr id="155651" name="文本占位符 155650"/>
          <p:cNvSpPr>
            <a:spLocks noGrp="1" noRot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/>
        </p:txBody>
      </p:sp>
      <p:pic>
        <p:nvPicPr>
          <p:cNvPr id="155652" name="图片 15565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333375"/>
            <a:ext cx="7380287" cy="5773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53" name="文本框 155652"/>
          <p:cNvSpPr txBox="1"/>
          <p:nvPr/>
        </p:nvSpPr>
        <p:spPr>
          <a:xfrm>
            <a:off x="1835150" y="1125538"/>
            <a:ext cx="5762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155654" name="文本框 155653"/>
          <p:cNvSpPr txBox="1"/>
          <p:nvPr/>
        </p:nvSpPr>
        <p:spPr>
          <a:xfrm>
            <a:off x="1215390" y="1196975"/>
            <a:ext cx="55175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latin typeface="Arial" panose="020b0604020202020204" pitchFamily="34" charset="0"/>
              </a:rPr>
              <a:t>羌管弄晴，菱歌泛夜，嬉嬉钓叟莲娃。</a:t>
            </a:r>
            <a:endParaRPr lang="zh-CN" altLang="en-US" sz="40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155655" name="文本框 155654"/>
          <p:cNvSpPr txBox="1"/>
          <p:nvPr/>
        </p:nvSpPr>
        <p:spPr>
          <a:xfrm>
            <a:off x="2124075" y="3716338"/>
            <a:ext cx="4608513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en-US" altLang="zh-CN" sz="4000" b="1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latin typeface="Arial" panose="020b0604020202020204" pitchFamily="34" charset="0"/>
            </a:endParaRPr>
          </a:p>
        </p:txBody>
      </p:sp>
      <p:sp>
        <p:nvSpPr>
          <p:cNvPr id="155656" name="矩形 155655"/>
          <p:cNvSpPr/>
          <p:nvPr/>
        </p:nvSpPr>
        <p:spPr>
          <a:xfrm>
            <a:off x="2268538" y="3644900"/>
            <a:ext cx="4032250" cy="1389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黎民百姓安居乐业</a:t>
            </a:r>
            <a:endParaRPr lang="zh-CN" altLang="en-US" sz="3600">
              <a:ln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22529"/>
          <p:cNvSpPr>
            <a:spLocks noGrp="1" noRot="1"/>
          </p:cNvSpPr>
          <p:nvPr>
            <p:ph type="title"/>
          </p:nvPr>
        </p:nvSpPr>
        <p:spPr>
          <a:xfrm>
            <a:off x="0" y="0"/>
            <a:ext cx="9144000" cy="1773238"/>
          </a:xfrm>
          <a:ln>
            <a:solidFill>
              <a:srgbClr val="336600"/>
            </a:solidFill>
            <a:miter/>
          </a:ln>
        </p:spPr>
        <p:txBody>
          <a:bodyPr anchor="ctr"/>
          <a:lstStyle/>
          <a:p>
            <a:r>
              <a:rPr lang="zh-CN" altLang="en-US" sz="4800" b="1">
                <a:latin typeface="宋体" panose="02010600030101010101" pitchFamily="2" charset="-122"/>
              </a:rPr>
              <a:t>羌管弄晴，菱歌泛夜，</a:t>
            </a:r>
            <a:br>
              <a:rPr lang="zh-CN" altLang="en-US" sz="4800" b="1">
                <a:latin typeface="宋体" panose="02010600030101010101" pitchFamily="2" charset="-122"/>
              </a:rPr>
            </a:br>
            <a:r>
              <a:rPr lang="zh-CN" altLang="en-US" sz="4800" b="1">
                <a:latin typeface="宋体" panose="02010600030101010101" pitchFamily="2" charset="-122"/>
              </a:rPr>
              <a:t>嬉嬉钓叟莲娃。</a:t>
            </a:r>
            <a:r>
              <a:rPr lang="zh-CN" altLang="en-US" sz="5400" b="1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54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531" name="文本占位符 22530"/>
          <p:cNvSpPr>
            <a:spLocks noGrp="1" noRot="1"/>
          </p:cNvSpPr>
          <p:nvPr>
            <p:ph type="body" idx="1"/>
          </p:nvPr>
        </p:nvSpPr>
        <p:spPr>
          <a:xfrm>
            <a:off x="0" y="2852738"/>
            <a:ext cx="9144000" cy="4005262"/>
          </a:xfrm>
          <a:ln>
            <a:solidFill>
              <a:srgbClr val="336600"/>
            </a:solidFill>
            <a:miter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3600" b="1">
                <a:ea typeface="新宋体" panose="02010609030101010101" charset="-122"/>
              </a:rPr>
              <a:t>互文。这几句极富生活情趣，笛声、歌声昼夜不停，在晴空飘扬，在月下荡漾。老叟怡然垂钓，幼童嘻嘻采莲，欢歌笑语，其乐融融。</a:t>
            </a:r>
            <a:r>
              <a:rPr lang="zh-CN" altLang="en-US" sz="3600" b="1">
                <a:solidFill>
                  <a:srgbClr val="FF0000"/>
                </a:solidFill>
                <a:ea typeface="新宋体" panose="02010609030101010101" charset="-122"/>
              </a:rPr>
              <a:t>一派歌舞升平，百姓富足的盛世景象。</a:t>
            </a:r>
            <a:endParaRPr lang="zh-CN" altLang="en-US" sz="3600" b="1">
              <a:solidFill>
                <a:srgbClr val="FF0000"/>
              </a:solidFill>
              <a:ea typeface="新宋体" panose="02010609030101010101" charset="-122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0" y="2060575"/>
            <a:ext cx="9144000" cy="650875"/>
          </a:xfrm>
          <a:prstGeom prst="rect">
            <a:avLst/>
          </a:prstGeom>
          <a:noFill/>
          <a:ln w="9525" cap="flat" cmpd="sng">
            <a:solidFill>
              <a:srgbClr val="33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/>
            <a:r>
              <a:rPr lang="en-US" altLang="zh-CN" sz="3600" b="1" err="1">
                <a:solidFill>
                  <a:srgbClr val="CC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这几句使用了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怎样的</a:t>
            </a:r>
            <a:r>
              <a:rPr lang="en-US" altLang="zh-CN" sz="3600" b="1" err="1">
                <a:solidFill>
                  <a:srgbClr val="CC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修辞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手法？</a:t>
            </a:r>
            <a:endParaRPr lang="zh-CN" altLang="en-US" sz="3600" b="1">
              <a:solidFill>
                <a:srgbClr val="CC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5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  <p:bldP spid="225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6677" name="文本框 156676"/>
          <p:cNvSpPr txBox="1"/>
          <p:nvPr/>
        </p:nvSpPr>
        <p:spPr>
          <a:xfrm>
            <a:off x="524193" y="1625283"/>
            <a:ext cx="338455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latin typeface="Arial" panose="020b0604020202020204" pitchFamily="34" charset="0"/>
              </a:rPr>
              <a:t>千骑拥高牙，乘醉听箫鼓，吟赏烟霞。</a:t>
            </a:r>
            <a:endParaRPr lang="zh-CN" altLang="en-US" sz="40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156678" name="文本框 156677"/>
          <p:cNvSpPr txBox="1"/>
          <p:nvPr/>
        </p:nvSpPr>
        <p:spPr>
          <a:xfrm>
            <a:off x="4479290" y="1995170"/>
            <a:ext cx="44215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1D41D5"/>
                </a:solidFill>
                <a:latin typeface="Arial" panose="020b0604020202020204" pitchFamily="34" charset="0"/>
              </a:rPr>
              <a:t>称赞孙何治理有方，政绩卓越。</a:t>
            </a:r>
            <a:endParaRPr lang="zh-CN" altLang="en-US" sz="3600" b="1">
              <a:solidFill>
                <a:srgbClr val="1D41D5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030" y="4523105"/>
            <a:ext cx="73939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官民同乐，社会和谐，天下大同！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66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566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  <p:bldP spid="156678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2578" name="内容占位符 152577" descr="Hangzhou_travel_china"/>
          <p:cNvPicPr>
            <a:picLocks noRot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916238" y="0"/>
            <a:ext cx="6227762" cy="6858000"/>
          </a:xfrm>
        </p:spPr>
      </p:pic>
      <p:sp>
        <p:nvSpPr>
          <p:cNvPr id="152579" name="文本框 152578"/>
          <p:cNvSpPr txBox="1"/>
          <p:nvPr/>
        </p:nvSpPr>
        <p:spPr>
          <a:xfrm>
            <a:off x="-31115" y="1319213"/>
            <a:ext cx="3779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重湖叠巘清嘉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152580" name="下箭头 152579"/>
          <p:cNvSpPr/>
          <p:nvPr/>
        </p:nvSpPr>
        <p:spPr>
          <a:xfrm>
            <a:off x="900113" y="2420938"/>
            <a:ext cx="576262" cy="1584325"/>
          </a:xfrm>
          <a:prstGeom prst="downArrow">
            <a:avLst>
              <a:gd name="adj1" fmla="val 50000"/>
              <a:gd name="adj2" fmla="val 68732"/>
            </a:avLst>
          </a:prstGeom>
          <a:solidFill>
            <a:srgbClr val="3399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2581" name="文本框 152580"/>
          <p:cNvSpPr txBox="1"/>
          <p:nvPr/>
        </p:nvSpPr>
        <p:spPr>
          <a:xfrm>
            <a:off x="179388" y="4221163"/>
            <a:ext cx="5688012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水碧山青</a:t>
            </a:r>
            <a:endParaRPr lang="zh-CN" altLang="en-US" sz="4000" b="1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秀美异常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38205" y="190659"/>
            <a:ext cx="569214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三秋桂子，十里荷花</a:t>
            </a:r>
            <a:endParaRPr lang="zh-CN" altLang="en-US" sz="4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5031" y="1143077"/>
            <a:ext cx="3027680" cy="18453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桂花：</a:t>
            </a:r>
            <a:r>
              <a:rPr lang="zh-CN" altLang="en-US" sz="3200" b="1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清香</a:t>
            </a:r>
            <a:r>
              <a:rPr lang="zh-CN" altLang="en-US" sz="3200" b="1" smtClean="0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淡雅</a:t>
            </a:r>
            <a:endParaRPr lang="en-US" altLang="zh-CN" sz="3200" b="1" smtClean="0">
              <a:solidFill>
                <a:srgbClr val="1D41D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1D41D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荷花：冰清玉洁</a:t>
            </a:r>
            <a:endParaRPr lang="zh-CN" altLang="en-US" sz="3200" b="1">
              <a:solidFill>
                <a:srgbClr val="1D41D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3200" b="1">
              <a:solidFill>
                <a:srgbClr val="1D41D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7650" name="图片 27649" descr="ly0609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56210" y="3168015"/>
            <a:ext cx="4248785" cy="2942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2" name="图片 83971" descr="1319755_9799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735" y="3168015"/>
            <a:ext cx="4169410" cy="294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042975" y="6290469"/>
            <a:ext cx="34493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一切景语皆情语！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6674" name="标题 156673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/>
        </p:txBody>
      </p:sp>
      <p:sp>
        <p:nvSpPr>
          <p:cNvPr id="156675" name="文本占位符 156674"/>
          <p:cNvSpPr>
            <a:spLocks noGrp="1" noRot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/>
        </p:txBody>
      </p:sp>
      <p:pic>
        <p:nvPicPr>
          <p:cNvPr id="156676" name="图片 156675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79" name="文本框 156678"/>
          <p:cNvSpPr txBox="1"/>
          <p:nvPr/>
        </p:nvSpPr>
        <p:spPr>
          <a:xfrm>
            <a:off x="226378" y="2408873"/>
            <a:ext cx="3527425" cy="1795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Arial" panose="020b0604020202020204" pitchFamily="34" charset="0"/>
              </a:rPr>
              <a:t>异日图将好景，归去凤池夸。</a:t>
            </a:r>
            <a:endParaRPr lang="zh-CN" altLang="en-US" sz="3600" b="1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156680" name="文本框 156679"/>
          <p:cNvSpPr txBox="1"/>
          <p:nvPr/>
        </p:nvSpPr>
        <p:spPr>
          <a:xfrm>
            <a:off x="3753803" y="2544445"/>
            <a:ext cx="52308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预祝孙何早日被召回京城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66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566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9" grpId="0"/>
      <p:bldP spid="1566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16385" descr="16372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006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16386" descr="leife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48006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16387" descr="quyuanfenghe-A0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0"/>
            <a:ext cx="43434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16388" descr="santanyinyue-0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429000"/>
            <a:ext cx="43434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文本框 16389"/>
          <p:cNvSpPr txBox="1"/>
          <p:nvPr/>
        </p:nvSpPr>
        <p:spPr>
          <a:xfrm>
            <a:off x="3200400" y="64008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ea typeface="方正舒体" pitchFamily="2" charset="-122"/>
              </a:rPr>
              <a:t>雷峰夕照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3558" name="文本框 16390"/>
          <p:cNvSpPr txBox="1"/>
          <p:nvPr/>
        </p:nvSpPr>
        <p:spPr>
          <a:xfrm>
            <a:off x="7620000" y="64008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FF33"/>
                </a:solidFill>
                <a:latin typeface="Times New Roman" panose="02020603050405020304" pitchFamily="18" charset="0"/>
                <a:ea typeface="方正舒体" pitchFamily="2" charset="-122"/>
              </a:rPr>
              <a:t>三潭映月</a:t>
            </a:r>
            <a:endParaRPr lang="zh-CN" altLang="en-US" sz="2400" b="1">
              <a:solidFill>
                <a:srgbClr val="CCFF33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3559" name="文本框 16391"/>
          <p:cNvSpPr txBox="1"/>
          <p:nvPr/>
        </p:nvSpPr>
        <p:spPr>
          <a:xfrm>
            <a:off x="7696200" y="1524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FF33"/>
                </a:solidFill>
                <a:latin typeface="Times New Roman" panose="02020603050405020304" pitchFamily="18" charset="0"/>
                <a:ea typeface="方正舒体" pitchFamily="2" charset="-122"/>
              </a:rPr>
              <a:t>曲院风荷</a:t>
            </a:r>
            <a:endParaRPr lang="zh-CN" altLang="en-US" sz="2400" b="1">
              <a:solidFill>
                <a:srgbClr val="CCFF33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3560" name="文本框 16392"/>
          <p:cNvSpPr txBox="1"/>
          <p:nvPr/>
        </p:nvSpPr>
        <p:spPr>
          <a:xfrm>
            <a:off x="3276600" y="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ea typeface="方正舒体" pitchFamily="2" charset="-122"/>
              </a:rPr>
              <a:t>双峰插云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2275" name="文本占位符 182274"/>
          <p:cNvSpPr>
            <a:spLocks noGrp="1" noRot="1"/>
          </p:cNvSpPr>
          <p:nvPr>
            <p:ph type="body" idx="1"/>
          </p:nvPr>
        </p:nvSpPr>
        <p:spPr>
          <a:xfrm>
            <a:off x="301625" y="1605915"/>
            <a:ext cx="8540750" cy="23450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7200" b="1"/>
              <a:t>下阕：极写杭州黎民百姓之安居乐业。</a:t>
            </a:r>
            <a:endParaRPr lang="zh-CN" altLang="en-US" sz="7200" b="1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1" name="文本占位符 27650"/>
          <p:cNvSpPr>
            <a:spLocks noGrp="1" noRot="1"/>
          </p:cNvSpPr>
          <p:nvPr>
            <p:ph type="body" idx="1"/>
          </p:nvPr>
        </p:nvSpPr>
        <p:spPr>
          <a:xfrm>
            <a:off x="70485" y="1666875"/>
            <a:ext cx="9144000" cy="3037840"/>
          </a:xfrm>
          <a:ln>
            <a:solidFill>
              <a:srgbClr val="336600"/>
            </a:solidFill>
            <a:miter/>
          </a:ln>
        </p:spPr>
        <p:txBody>
          <a:bodyPr/>
          <a:lstStyle/>
          <a:p>
            <a:pPr>
              <a:buNone/>
            </a:pP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这首</a:t>
            </a:r>
            <a:r>
              <a:rPr lang="en-US" altLang="zh-CN" sz="3600" b="1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词的上片描写杭州的自然风光和都市的繁华。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这首词的</a:t>
            </a:r>
            <a:r>
              <a:rPr lang="en-US" altLang="zh-CN" sz="3600" b="1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下片写杭州人民和平宁静的生活景象。</a:t>
            </a:r>
            <a:r>
              <a:rPr lang="en-US" altLang="zh-CN" sz="36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充分表达了作者对杭州风物的惊叹、赞美与艳羡之情。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7698" name="标题 157697"/>
          <p:cNvSpPr>
            <a:spLocks noGrp="1" noRot="1"/>
          </p:cNvSpPr>
          <p:nvPr>
            <p:ph type="title"/>
          </p:nvPr>
        </p:nvSpPr>
        <p:spPr>
          <a:xfrm>
            <a:off x="378460" y="220028"/>
            <a:ext cx="822960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</a:rPr>
              <a:t>杭州：太平、富庶、安定、祥和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57699" name="文本占位符 157698"/>
          <p:cNvSpPr>
            <a:spLocks noGrp="1" noRot="1"/>
          </p:cNvSpPr>
          <p:nvPr>
            <p:ph type="body" idx="1"/>
          </p:nvPr>
        </p:nvSpPr>
        <p:spPr>
          <a:xfrm>
            <a:off x="457200" y="1859280"/>
            <a:ext cx="8229600" cy="4525963"/>
          </a:xfrm>
        </p:spPr>
        <p:txBody>
          <a:bodyPr/>
          <a:lstStyle/>
          <a:p>
            <a:r>
              <a:rPr lang="zh-CN" altLang="en-US" b="1"/>
              <a:t>地理位置</a:t>
            </a:r>
            <a:endParaRPr lang="zh-CN" altLang="en-US" b="1"/>
          </a:p>
          <a:p>
            <a:r>
              <a:rPr lang="zh-CN" altLang="en-US" b="1"/>
              <a:t>历史传统</a:t>
            </a:r>
            <a:endParaRPr lang="zh-CN" altLang="en-US" b="1"/>
          </a:p>
          <a:p>
            <a:r>
              <a:rPr lang="zh-CN" altLang="en-US" b="1"/>
              <a:t>自然景观</a:t>
            </a:r>
            <a:endParaRPr lang="zh-CN" altLang="en-US" b="1"/>
          </a:p>
          <a:p>
            <a:r>
              <a:rPr lang="zh-CN" altLang="en-US" b="1"/>
              <a:t>市井面貌</a:t>
            </a:r>
            <a:endParaRPr lang="zh-CN" altLang="en-US" b="1"/>
          </a:p>
          <a:p>
            <a:r>
              <a:rPr lang="zh-CN" altLang="en-US" b="1"/>
              <a:t>百姓生活 </a:t>
            </a:r>
            <a:endParaRPr lang="zh-CN" altLang="en-US" b="1"/>
          </a:p>
          <a:p>
            <a:endParaRPr lang="zh-CN" altLang="en-US" sz="4000" b="1"/>
          </a:p>
        </p:txBody>
      </p:sp>
      <p:sp>
        <p:nvSpPr>
          <p:cNvPr id="157700" name="矩形 157699"/>
          <p:cNvSpPr/>
          <p:nvPr/>
        </p:nvSpPr>
        <p:spPr>
          <a:xfrm>
            <a:off x="1763713" y="4868863"/>
            <a:ext cx="4248150" cy="1203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惊叹、赞美、艳羡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1" name="笑脸 157700">
            <a:hlinkClick r:id="rId2"/>
          </p:cNvPr>
          <p:cNvSpPr/>
          <p:nvPr/>
        </p:nvSpPr>
        <p:spPr>
          <a:xfrm>
            <a:off x="7740650" y="5589588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33996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632"/>
            <a:ext cx="8507288" cy="70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写景上有什么特点，采用了什么表现手法</a:t>
            </a:r>
            <a:r>
              <a:rPr lang="zh-CN" altLang="en-US" b="1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？</a:t>
            </a:r>
            <a:endParaRPr lang="zh-CN" altLang="en-US" b="1" smtClean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179512" y="764704"/>
            <a:ext cx="8424936" cy="5616624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 panose="02040503050406030204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Tx/>
              <a:buFont typeface="Cambria" panose="02040503050406030204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Tx/>
              <a:buFont typeface="Cambria" panose="02040503050406030204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Cambria" panose="02040503050406030204"/>
              <a:buNone/>
            </a:pPr>
            <a:r>
              <a:rPr lang="zh-CN" altLang="en-US" b="1" smtClean="0"/>
              <a:t>一、铺叙：</a:t>
            </a:r>
            <a:endParaRPr lang="en-US" altLang="zh-CN" b="1" smtClean="0"/>
          </a:p>
          <a:p>
            <a:pPr marL="0" indent="0">
              <a:spcBef>
                <a:spcPct val="0"/>
              </a:spcBef>
              <a:buFont typeface="Cambria" panose="02040503050406030204"/>
              <a:buNone/>
            </a:pPr>
            <a:r>
              <a:rPr lang="zh-CN" altLang="en-US" b="1" smtClean="0"/>
              <a:t>         工于铺叙，一句一景，写景富有层次感。</a:t>
            </a:r>
            <a:endParaRPr lang="en-US" altLang="zh-CN" b="1" smtClean="0"/>
          </a:p>
          <a:p>
            <a:pPr marL="0">
              <a:spcBef>
                <a:spcPct val="0"/>
              </a:spcBef>
              <a:buClrTx/>
              <a:buFont typeface="Cambria" panose="02040503050406030204"/>
              <a:buNone/>
            </a:pPr>
            <a:r>
              <a:rPr lang="zh-CN" altLang="en-US" b="1" smtClean="0">
                <a:latin typeface="黑体" panose="02010609060101010101" charset="-122"/>
              </a:rPr>
              <a:t>铺叙：又叫</a:t>
            </a:r>
            <a:r>
              <a:rPr lang="zh-CN" altLang="en-US" b="1" smtClean="0">
                <a:latin typeface="Arial" panose="020b0604020202020204" pitchFamily="34" charset="0"/>
              </a:rPr>
              <a:t>“</a:t>
            </a:r>
            <a:r>
              <a:rPr lang="zh-CN" altLang="en-US" b="1" smtClean="0">
                <a:latin typeface="黑体" panose="02010609060101010101" charset="-122"/>
              </a:rPr>
              <a:t>铺排</a:t>
            </a:r>
            <a:r>
              <a:rPr lang="zh-CN" altLang="en-US" b="1" smtClean="0">
                <a:latin typeface="Arial" panose="020b0604020202020204" pitchFamily="34" charset="0"/>
              </a:rPr>
              <a:t>”</a:t>
            </a:r>
            <a:r>
              <a:rPr lang="zh-CN" altLang="en-US" b="1" smtClean="0">
                <a:latin typeface="黑体" panose="02010609060101010101" charset="-122"/>
              </a:rPr>
              <a:t>，多见于古体诗中，</a:t>
            </a:r>
            <a:r>
              <a:rPr lang="zh-CN" altLang="en-US" b="1" smtClean="0">
                <a:solidFill>
                  <a:srgbClr val="1D41D5"/>
                </a:solidFill>
                <a:latin typeface="黑体" panose="02010609060101010101" charset="-122"/>
              </a:rPr>
              <a:t>它运用叠句的手法，使句式反复、对称而又富于变化，在诗歌中主要起渲染烘托气氛的作用。</a:t>
            </a:r>
            <a:endParaRPr lang="zh-CN" altLang="en-US" b="1" smtClean="0">
              <a:latin typeface="黑体" panose="02010609060101010101" charset="-122"/>
            </a:endParaRPr>
          </a:p>
          <a:p>
            <a:pPr marL="0">
              <a:spcBef>
                <a:spcPct val="0"/>
              </a:spcBef>
              <a:buClrTx/>
              <a:buFont typeface="Cambria" panose="02040503050406030204"/>
              <a:buNone/>
            </a:pPr>
            <a:r>
              <a:rPr lang="zh-CN" altLang="en-US" b="1" smtClean="0">
                <a:latin typeface="黑体" panose="02010609060101010101" charset="-122"/>
              </a:rPr>
              <a:t>　　（乐府民歌</a:t>
            </a:r>
            <a:r>
              <a:rPr lang="en-US" altLang="zh-CN" b="1" smtClean="0">
                <a:latin typeface="黑体" panose="02010609060101010101" charset="-122"/>
              </a:rPr>
              <a:t>《</a:t>
            </a:r>
            <a:r>
              <a:rPr lang="zh-CN" altLang="en-US" b="1" smtClean="0">
                <a:latin typeface="黑体" panose="02010609060101010101" charset="-122"/>
              </a:rPr>
              <a:t>陌上桑</a:t>
            </a:r>
            <a:r>
              <a:rPr lang="en-US" altLang="zh-CN" b="1" smtClean="0">
                <a:latin typeface="黑体" panose="02010609060101010101" charset="-122"/>
              </a:rPr>
              <a:t>》</a:t>
            </a:r>
            <a:r>
              <a:rPr lang="zh-CN" altLang="en-US" b="1" smtClean="0">
                <a:latin typeface="黑体" panose="02010609060101010101" charset="-122"/>
              </a:rPr>
              <a:t>、</a:t>
            </a:r>
            <a:r>
              <a:rPr lang="en-US" altLang="zh-CN" b="1" smtClean="0">
                <a:latin typeface="黑体" panose="02010609060101010101" charset="-122"/>
              </a:rPr>
              <a:t>《</a:t>
            </a:r>
            <a:r>
              <a:rPr lang="zh-CN" altLang="en-US" b="1" smtClean="0">
                <a:latin typeface="黑体" panose="02010609060101010101" charset="-122"/>
              </a:rPr>
              <a:t>木兰辞</a:t>
            </a:r>
            <a:r>
              <a:rPr lang="en-US" altLang="zh-CN" b="1" smtClean="0">
                <a:latin typeface="黑体" panose="02010609060101010101" charset="-122"/>
              </a:rPr>
              <a:t>》</a:t>
            </a:r>
            <a:r>
              <a:rPr lang="zh-CN" altLang="en-US" b="1" smtClean="0">
                <a:latin typeface="黑体" panose="02010609060101010101" charset="-122"/>
              </a:rPr>
              <a:t>中： </a:t>
            </a:r>
            <a:r>
              <a:rPr lang="zh-CN" altLang="en-US" b="1" smtClean="0">
                <a:latin typeface="Arial" panose="020b0604020202020204" pitchFamily="34" charset="0"/>
              </a:rPr>
              <a:t>“</a:t>
            </a:r>
            <a:r>
              <a:rPr lang="zh-CN" altLang="en-US" b="1" smtClean="0">
                <a:latin typeface="黑体" panose="02010609060101010101" charset="-122"/>
              </a:rPr>
              <a:t>十五府小吏，二十朝大夫，三十侍中郎，四十专城居</a:t>
            </a:r>
            <a:r>
              <a:rPr lang="zh-CN" altLang="en-US" b="1" smtClean="0">
                <a:latin typeface="Arial" panose="020b0604020202020204" pitchFamily="34" charset="0"/>
              </a:rPr>
              <a:t>”</a:t>
            </a:r>
            <a:r>
              <a:rPr lang="zh-CN" altLang="en-US" b="1" smtClean="0">
                <a:latin typeface="黑体" panose="02010609060101010101" charset="-122"/>
              </a:rPr>
              <a:t>；</a:t>
            </a:r>
            <a:r>
              <a:rPr lang="zh-CN" altLang="en-US" b="1" smtClean="0">
                <a:latin typeface="Arial" panose="020b0604020202020204" pitchFamily="34" charset="0"/>
              </a:rPr>
              <a:t>“</a:t>
            </a:r>
            <a:r>
              <a:rPr lang="zh-CN" altLang="en-US" b="1" smtClean="0">
                <a:latin typeface="黑体" panose="02010609060101010101" charset="-122"/>
              </a:rPr>
              <a:t>东市买骏马，西市买鞍鞯，南市买辔头，北市买长鞭。</a:t>
            </a:r>
            <a:r>
              <a:rPr lang="zh-CN" altLang="en-US" b="1" smtClean="0">
                <a:latin typeface="Arial" panose="020b0604020202020204" pitchFamily="34" charset="0"/>
              </a:rPr>
              <a:t>”“</a:t>
            </a:r>
            <a:r>
              <a:rPr lang="zh-CN" altLang="en-US" b="1" smtClean="0">
                <a:latin typeface="黑体" panose="02010609060101010101" charset="-122"/>
              </a:rPr>
              <a:t>爷娘闻女来，出郭相扶将。阿姊闻妹来，当户理红妆。小弟闻姊来，磨刀霍霍向猪羊。</a:t>
            </a:r>
            <a:r>
              <a:rPr lang="zh-CN" altLang="en-US" b="1" smtClean="0">
                <a:latin typeface="Arial" panose="020b0604020202020204" pitchFamily="34" charset="0"/>
              </a:rPr>
              <a:t>”</a:t>
            </a:r>
            <a:r>
              <a:rPr lang="zh-CN" altLang="en-US" smtClean="0">
                <a:latin typeface="黑体" panose="02010609060101010101" charset="-122"/>
              </a:rPr>
              <a:t> </a:t>
            </a:r>
            <a:endParaRPr lang="zh-CN" altLang="en-US" smtClean="0">
              <a:latin typeface="黑体" panose="02010609060101010101" charset="-122"/>
            </a:endParaRPr>
          </a:p>
          <a:p>
            <a:pPr marL="0" indent="0">
              <a:spcBef>
                <a:spcPct val="0"/>
              </a:spcBef>
              <a:buFont typeface="Cambria" panose="02040503050406030204"/>
              <a:buNone/>
            </a:pPr>
            <a:endParaRPr lang="zh-CN" altLang="en-US" b="1" smtClean="0"/>
          </a:p>
          <a:p>
            <a:pPr marL="0" indent="0">
              <a:spcBef>
                <a:spcPct val="0"/>
              </a:spcBef>
              <a:buFont typeface="Cambria" panose="02040503050406030204"/>
              <a:buNone/>
            </a:pPr>
            <a:r>
              <a:rPr lang="zh-CN" altLang="en-US" b="1" smtClean="0"/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44624"/>
            <a:ext cx="9001000" cy="6696744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点染</a:t>
            </a:r>
            <a:endParaRPr lang="en-US" altLang="zh-CN" sz="28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>
              <a:spcBef>
                <a:spcPct val="0"/>
              </a:spcBef>
              <a:buClrTx/>
              <a:buNone/>
            </a:pP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点染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 本是国画的术语。绘画时，有的地方点，有的地方染，从而绘出一幅和谐统一的画面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。借用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到古典诗歌中来，</a:t>
            </a:r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指的是作者在有些地方正面点明旨意，有些地方侧面渲染。</a:t>
            </a:r>
            <a:endParaRPr lang="zh-CN" altLang="en-US" sz="2800" b="1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>
              <a:spcBef>
                <a:spcPct val="0"/>
              </a:spcBef>
              <a:buClrTx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这在写景抒情诗中比较常见，一般用景物来染；用一句话，一个词来点出要抒发的感情。渲染是为了突出旨意，旨意引导渲染，相互依存，和谐统一。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>
              <a:spcBef>
                <a:spcPct val="0"/>
              </a:spcBef>
              <a:buClrTx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如马致远的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天净沙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秋思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：“枯藤老树昏鸦，小桥流水人家，古道西风瘦马，夕阳西下，断肠人在天涯。”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>
              <a:spcBef>
                <a:spcPct val="0"/>
              </a:spcBef>
              <a:buClrTx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其中的“断肠人在天涯”是点；其余各句均是“染”，渲染相思之情的伤悲。 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>
              <a:spcBef>
                <a:spcPct val="0"/>
              </a:spcBef>
              <a:buClrTx/>
              <a:buNone/>
            </a:pP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2800" b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>
              <a:spcBef>
                <a:spcPct val="0"/>
              </a:spcBef>
              <a:buClrTx/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诗中哪些</a:t>
            </a:r>
            <a:r>
              <a:rPr lang="zh-CN" altLang="en-US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句子为铺陈？为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“点”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哪些为“染”</a:t>
            </a:r>
            <a:r>
              <a:rPr lang="en-US" altLang="zh-CN" sz="28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/>
            <a:fld id="{A711A66B-BE29-4649-90AA-E89924222EC1}" type="slidenum">
              <a:rPr kumimoji="0" lang="en-US" altLang="zh-CN" sz="1400"/>
              <a:t>35</a:t>
            </a:fld>
            <a:endParaRPr kumimoji="0" lang="en-US" altLang="zh-CN" sz="1400"/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1457960" y="4652645"/>
            <a:ext cx="2398395" cy="15671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5" tIns="45718" rIns="91435" bIns="45718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2400" b="1">
                <a:latin typeface="Arial" panose="020b0604020202020204" pitchFamily="34" charset="0"/>
              </a:rPr>
              <a:t>东南形胜</a:t>
            </a:r>
            <a:endParaRPr kumimoji="0" lang="zh-CN" altLang="en-US" sz="2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2400" b="1">
                <a:latin typeface="Arial" panose="020b0604020202020204" pitchFamily="34" charset="0"/>
              </a:rPr>
              <a:t>三吴都会</a:t>
            </a:r>
            <a:endParaRPr kumimoji="0" lang="zh-CN" altLang="en-US" sz="2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2400" b="1">
                <a:latin typeface="Arial" panose="020b0604020202020204" pitchFamily="34" charset="0"/>
              </a:rPr>
              <a:t>钱塘自古繁华</a:t>
            </a:r>
            <a:endParaRPr kumimoji="0"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4067175" y="3573463"/>
            <a:ext cx="2889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5" tIns="45718" rIns="91435" bIns="45718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kumimoji="0"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AutoShape 4"/>
          <p:cNvSpPr/>
          <p:nvPr/>
        </p:nvSpPr>
        <p:spPr bwMode="auto">
          <a:xfrm>
            <a:off x="1259632" y="4580632"/>
            <a:ext cx="197817" cy="1728688"/>
          </a:xfrm>
          <a:prstGeom prst="leftBrace">
            <a:avLst>
              <a:gd name="adj1" fmla="val 80049"/>
              <a:gd name="adj2" fmla="val 50000"/>
            </a:avLst>
          </a:prstGeom>
          <a:solidFill>
            <a:srgbClr val="0000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8" rIns="91435" bIns="45718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endParaRPr kumimoji="0" lang="zh-CN" altLang="zh-CN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4355753" y="4508500"/>
            <a:ext cx="2376487" cy="1801813"/>
          </a:xfrm>
          <a:prstGeom prst="rect">
            <a:avLst/>
          </a:prstGeom>
          <a:noFill/>
          <a:ln>
            <a:noFill/>
          </a:ln>
          <a:effectLst/>
        </p:spPr>
        <p:txBody>
          <a:bodyPr lIns="91435" tIns="45718" rIns="91435" bIns="45718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2800" b="1">
                <a:latin typeface="Arial" panose="020b0604020202020204" pitchFamily="34" charset="0"/>
              </a:rPr>
              <a:t>自然风光之美</a:t>
            </a:r>
            <a:endParaRPr kumimoji="0" lang="zh-CN" altLang="en-US" sz="28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2800" b="1">
                <a:latin typeface="Arial" panose="020b0604020202020204" pitchFamily="34" charset="0"/>
              </a:rPr>
              <a:t>都市繁华之美</a:t>
            </a:r>
            <a:endParaRPr kumimoji="0" lang="zh-CN" altLang="en-US" sz="28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2800" b="1">
                <a:latin typeface="Arial" panose="020b0604020202020204" pitchFamily="34" charset="0"/>
              </a:rPr>
              <a:t>民生安乐之美</a:t>
            </a:r>
            <a:endParaRPr kumimoji="0"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2295" name="AutoShape 6"/>
          <p:cNvSpPr/>
          <p:nvPr/>
        </p:nvSpPr>
        <p:spPr bwMode="auto">
          <a:xfrm>
            <a:off x="6804372" y="4652640"/>
            <a:ext cx="215900" cy="1656680"/>
          </a:xfrm>
          <a:prstGeom prst="rightBrace">
            <a:avLst>
              <a:gd name="adj1" fmla="val 83395"/>
              <a:gd name="adj2" fmla="val 50000"/>
            </a:avLst>
          </a:prstGeom>
          <a:solidFill>
            <a:srgbClr val="0000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5" tIns="45718" rIns="91435" bIns="45718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endParaRPr kumimoji="0" lang="zh-CN" altLang="zh-CN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Text Box 7"/>
          <p:cNvSpPr txBox="1">
            <a:spLocks noChangeArrowheads="1"/>
          </p:cNvSpPr>
          <p:nvPr/>
        </p:nvSpPr>
        <p:spPr bwMode="auto">
          <a:xfrm>
            <a:off x="7034930" y="4789605"/>
            <a:ext cx="1065462" cy="101565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5" tIns="45718" rIns="91435" bIns="45718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6000" b="1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</a:rPr>
              <a:t>染</a:t>
            </a:r>
            <a:r>
              <a:rPr kumimoji="0" lang="zh-CN" altLang="en-US" sz="4000" b="1" smtClean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</a:rPr>
              <a:t> </a:t>
            </a:r>
            <a:endParaRPr kumimoji="0" lang="zh-CN" altLang="en-US" sz="4000" b="1">
              <a:solidFill>
                <a:schemeClr val="bg2">
                  <a:lumMod val="50000"/>
                </a:schemeClr>
              </a:solidFill>
              <a:latin typeface="黑体" panose="02010609060101010101" charset="-122"/>
            </a:endParaRPr>
          </a:p>
        </p:txBody>
      </p:sp>
      <p:sp>
        <p:nvSpPr>
          <p:cNvPr id="12297" name="Text Box 8"/>
          <p:cNvSpPr txBox="1">
            <a:spLocks noChangeArrowheads="1"/>
          </p:cNvSpPr>
          <p:nvPr/>
        </p:nvSpPr>
        <p:spPr bwMode="auto">
          <a:xfrm>
            <a:off x="395536" y="4981351"/>
            <a:ext cx="890947" cy="82391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5" tIns="45718" rIns="91435" bIns="45718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点</a:t>
            </a:r>
            <a:endParaRPr kumimoji="0"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8" name="Text Box 9"/>
          <p:cNvSpPr txBox="1">
            <a:spLocks noChangeArrowheads="1"/>
          </p:cNvSpPr>
          <p:nvPr/>
        </p:nvSpPr>
        <p:spPr bwMode="auto">
          <a:xfrm>
            <a:off x="179512" y="908050"/>
            <a:ext cx="2555875" cy="2838450"/>
          </a:xfrm>
          <a:prstGeom prst="rect">
            <a:avLst/>
          </a:prstGeom>
          <a:noFill/>
          <a:ln>
            <a:noFill/>
          </a:ln>
          <a:effectLst/>
        </p:spPr>
        <p:txBody>
          <a:bodyPr lIns="91435" tIns="45718" rIns="91435" bIns="45718"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3600" b="1">
                <a:latin typeface="Arial" panose="020b0604020202020204" pitchFamily="34" charset="0"/>
              </a:rPr>
              <a:t>环境美丽、经济繁荣、生活安定的都市生活图景</a:t>
            </a:r>
            <a:endParaRPr kumimoji="0"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12299" name="AutoShape 10"/>
          <p:cNvSpPr/>
          <p:nvPr/>
        </p:nvSpPr>
        <p:spPr bwMode="auto">
          <a:xfrm>
            <a:off x="3131964" y="404663"/>
            <a:ext cx="215900" cy="3535511"/>
          </a:xfrm>
          <a:prstGeom prst="leftBrace">
            <a:avLst>
              <a:gd name="adj1" fmla="val 169547"/>
              <a:gd name="adj2" fmla="val 50000"/>
            </a:avLst>
          </a:prstGeom>
          <a:solidFill>
            <a:srgbClr val="0000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endParaRPr kumimoji="0" lang="zh-CN" altLang="zh-CN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Rectangle 11"/>
          <p:cNvSpPr>
            <a:spLocks noChangeArrowheads="1"/>
          </p:cNvSpPr>
          <p:nvPr/>
        </p:nvSpPr>
        <p:spPr bwMode="auto">
          <a:xfrm>
            <a:off x="3419251" y="188913"/>
            <a:ext cx="3529013" cy="3935412"/>
          </a:xfrm>
          <a:prstGeom prst="rect">
            <a:avLst/>
          </a:prstGeom>
          <a:noFill/>
          <a:ln>
            <a:noFill/>
          </a:ln>
          <a:effectLst/>
        </p:spPr>
        <p:txBody>
          <a:bodyPr lIns="91435" tIns="45718" rIns="91435" bIns="45718">
            <a:spAutoFit/>
          </a:bodyPr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zh-CN" sz="2800" b="1">
                <a:latin typeface="黑体" panose="02010609060101010101" charset="-122"/>
              </a:rPr>
              <a:t>1</a:t>
            </a:r>
            <a:r>
              <a:rPr kumimoji="0" lang="zh-CN" altLang="en-US" sz="2800" b="1">
                <a:latin typeface="黑体" panose="02010609060101010101" charset="-122"/>
              </a:rPr>
              <a:t>、从地理位置上看</a:t>
            </a:r>
            <a:endParaRPr kumimoji="0" lang="zh-CN" altLang="en-US" sz="2800" b="1">
              <a:latin typeface="黑体" panose="02010609060101010101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zh-CN" altLang="en-US" sz="2800" b="1">
              <a:latin typeface="黑体" panose="02010609060101010101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zh-CN" sz="2800" b="1">
                <a:latin typeface="黑体" panose="02010609060101010101" charset="-122"/>
              </a:rPr>
              <a:t>2</a:t>
            </a:r>
            <a:r>
              <a:rPr kumimoji="0" lang="zh-CN" altLang="en-US" sz="2800" b="1">
                <a:latin typeface="黑体" panose="02010609060101010101" charset="-122"/>
              </a:rPr>
              <a:t>、从历史传统上看</a:t>
            </a:r>
            <a:endParaRPr kumimoji="0" lang="zh-CN" altLang="en-US" sz="2800" b="1">
              <a:latin typeface="黑体" panose="02010609060101010101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zh-CN" altLang="en-US" sz="2800" b="1">
              <a:latin typeface="黑体" panose="02010609060101010101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zh-CN" sz="2800" b="1">
                <a:latin typeface="黑体" panose="02010609060101010101" charset="-122"/>
              </a:rPr>
              <a:t>3</a:t>
            </a:r>
            <a:r>
              <a:rPr kumimoji="0" lang="zh-CN" altLang="en-US" sz="2800" b="1">
                <a:latin typeface="黑体" panose="02010609060101010101" charset="-122"/>
              </a:rPr>
              <a:t>、从自然景观上看</a:t>
            </a:r>
            <a:endParaRPr kumimoji="0" lang="zh-CN" altLang="en-US" sz="2800" b="1">
              <a:latin typeface="黑体" panose="02010609060101010101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zh-CN" altLang="en-US" sz="2800" b="1">
              <a:latin typeface="黑体" panose="02010609060101010101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zh-CN" sz="2800" b="1">
                <a:latin typeface="黑体" panose="02010609060101010101" charset="-122"/>
              </a:rPr>
              <a:t>4</a:t>
            </a:r>
            <a:r>
              <a:rPr kumimoji="0" lang="zh-CN" altLang="en-US" sz="2800" b="1">
                <a:latin typeface="黑体" panose="02010609060101010101" charset="-122"/>
              </a:rPr>
              <a:t>、从市井面貌上看</a:t>
            </a:r>
            <a:endParaRPr kumimoji="0" lang="zh-CN" altLang="en-US" sz="2800" b="1">
              <a:latin typeface="黑体" panose="02010609060101010101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zh-CN" altLang="en-US" sz="2800" b="1">
              <a:latin typeface="黑体" panose="02010609060101010101" charset="-12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zh-CN" sz="2800" b="1">
                <a:latin typeface="黑体" panose="02010609060101010101" charset="-122"/>
              </a:rPr>
              <a:t>5</a:t>
            </a:r>
            <a:r>
              <a:rPr kumimoji="0" lang="zh-CN" altLang="en-US" sz="2800" b="1">
                <a:latin typeface="黑体" panose="02010609060101010101" charset="-122"/>
              </a:rPr>
              <a:t>、从百姓生活上看</a:t>
            </a:r>
            <a:endParaRPr kumimoji="0" lang="zh-CN" altLang="en-US" b="1">
              <a:latin typeface="黑体" panose="02010609060101010101" charset="-122"/>
            </a:endParaRPr>
          </a:p>
        </p:txBody>
      </p:sp>
      <p:sp>
        <p:nvSpPr>
          <p:cNvPr id="12301" name="AutoShape 12"/>
          <p:cNvSpPr/>
          <p:nvPr/>
        </p:nvSpPr>
        <p:spPr bwMode="auto">
          <a:xfrm>
            <a:off x="6804248" y="331962"/>
            <a:ext cx="220663" cy="3608214"/>
          </a:xfrm>
          <a:prstGeom prst="rightBrace">
            <a:avLst>
              <a:gd name="adj1" fmla="val 163189"/>
              <a:gd name="adj2" fmla="val 50000"/>
            </a:avLst>
          </a:prstGeom>
          <a:solidFill>
            <a:srgbClr val="0000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FontTx/>
              <a:buNone/>
            </a:pPr>
            <a:endParaRPr kumimoji="0" lang="zh-CN" altLang="zh-CN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Rectangle 13"/>
          <p:cNvSpPr>
            <a:spLocks noChangeArrowheads="1"/>
          </p:cNvSpPr>
          <p:nvPr/>
        </p:nvSpPr>
        <p:spPr bwMode="auto">
          <a:xfrm>
            <a:off x="7164288" y="908050"/>
            <a:ext cx="1584325" cy="2585319"/>
          </a:xfrm>
          <a:prstGeom prst="rect">
            <a:avLst/>
          </a:prstGeom>
          <a:noFill/>
          <a:ln>
            <a:noFill/>
          </a:ln>
          <a:effectLst/>
        </p:spPr>
        <p:txBody>
          <a:bodyPr lIns="91435" tIns="45718" rIns="91435" bIns="45718">
            <a:spAutoFit/>
          </a:bodyPr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zh-CN" altLang="en-US" sz="5400" b="1">
                <a:latin typeface="Arial" panose="020b0604020202020204" pitchFamily="34" charset="0"/>
              </a:rPr>
              <a:t>惊叹</a:t>
            </a:r>
            <a:endParaRPr kumimoji="0" lang="zh-CN" altLang="en-US" sz="5400" b="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zh-CN" altLang="en-US" sz="5400" b="1">
                <a:latin typeface="Arial" panose="020b0604020202020204" pitchFamily="34" charset="0"/>
              </a:rPr>
              <a:t>赞美</a:t>
            </a:r>
            <a:endParaRPr kumimoji="0" lang="zh-CN" altLang="en-US" sz="5400" b="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zh-CN" altLang="en-US" sz="5400" b="1">
                <a:latin typeface="Arial" panose="020b0604020202020204" pitchFamily="34" charset="0"/>
              </a:rPr>
              <a:t>艳羡</a:t>
            </a:r>
            <a:endParaRPr kumimoji="0"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12303" name="Rectangle 14"/>
          <p:cNvSpPr>
            <a:spLocks noChangeArrowheads="1"/>
          </p:cNvSpPr>
          <p:nvPr/>
        </p:nvSpPr>
        <p:spPr bwMode="auto">
          <a:xfrm>
            <a:off x="2483768" y="1341438"/>
            <a:ext cx="792163" cy="1446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/>
            <a:r>
              <a:rPr lang="zh-CN" altLang="en-US" sz="4400" b="1">
                <a:solidFill>
                  <a:srgbClr val="FF0000"/>
                </a:solidFill>
              </a:rPr>
              <a:t>铺</a:t>
            </a:r>
            <a:endParaRPr lang="zh-CN" altLang="en-US" sz="4400" b="1">
              <a:solidFill>
                <a:srgbClr val="FF0000"/>
              </a:solidFill>
            </a:endParaRPr>
          </a:p>
          <a:p>
            <a:pPr marL="342900" indent="-342900"/>
            <a:r>
              <a:rPr lang="zh-CN" altLang="en-US" sz="4400" b="1">
                <a:solidFill>
                  <a:srgbClr val="FF0000"/>
                </a:solidFill>
              </a:rPr>
              <a:t>叙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7" grpId="0"/>
      <p:bldP spid="1230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矩形 18433"/>
          <p:cNvSpPr/>
          <p:nvPr/>
        </p:nvSpPr>
        <p:spPr>
          <a:xfrm>
            <a:off x="611505" y="165100"/>
            <a:ext cx="31426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0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问题探究</a:t>
            </a:r>
            <a:endParaRPr lang="zh-CN" altLang="x-none" sz="4000" b="1">
              <a:solidFill>
                <a:srgbClr val="FF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611188" y="1125538"/>
            <a:ext cx="77755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x-none" sz="40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这首词采用了什么表现手法。</a:t>
            </a:r>
            <a:endParaRPr lang="zh-CN" altLang="x-none" sz="4000" b="1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2700338" y="2063750"/>
            <a:ext cx="6237287" cy="137795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r>
              <a:rPr lang="zh-CN" altLang="x-none" sz="2800" b="1">
                <a:latin typeface="汉仪中隶书简" pitchFamily="1" charset="-122"/>
                <a:ea typeface="宋体" panose="02010600030101010101" pitchFamily="2" charset="-122"/>
              </a:rPr>
              <a:t>烟柳画桥，风帘翠幕，参差十万人家。</a:t>
            </a:r>
            <a:endParaRPr lang="zh-CN" altLang="x-none" sz="2800" b="1">
              <a:latin typeface="汉仪中隶书简" pitchFamily="1" charset="-122"/>
              <a:ea typeface="宋体" panose="02010600030101010101" pitchFamily="2" charset="-122"/>
            </a:endParaRPr>
          </a:p>
          <a:p>
            <a:r>
              <a:rPr lang="zh-CN" altLang="x-none" sz="2800" b="1">
                <a:latin typeface="汉仪中隶书简" pitchFamily="1" charset="-122"/>
                <a:ea typeface="宋体" panose="02010600030101010101" pitchFamily="2" charset="-122"/>
              </a:rPr>
              <a:t>云树绕堤沙，怒涛卷霜雪，天堑无涯。</a:t>
            </a:r>
            <a:endParaRPr lang="zh-CN" altLang="x-none" sz="2800" b="1">
              <a:latin typeface="汉仪中隶书简" pitchFamily="1" charset="-122"/>
              <a:ea typeface="宋体" panose="02010600030101010101" pitchFamily="2" charset="-122"/>
            </a:endParaRPr>
          </a:p>
          <a:p>
            <a:r>
              <a:rPr lang="zh-CN" altLang="x-none" sz="2800" b="1">
                <a:latin typeface="汉仪中隶书简" pitchFamily="1" charset="-122"/>
                <a:ea typeface="宋体" panose="02010600030101010101" pitchFamily="2" charset="-122"/>
              </a:rPr>
              <a:t>市列珠玑，户盈罗绮，竞豪奢</a:t>
            </a:r>
            <a:endParaRPr lang="zh-CN" altLang="x-none" b="1">
              <a:latin typeface="汉仪中隶书简" pitchFamily="1" charset="-122"/>
              <a:ea typeface="宋体" panose="02010600030101010101" pitchFamily="2" charset="-122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468313" y="2205038"/>
            <a:ext cx="1439862" cy="955675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x-none" sz="2800">
                <a:latin typeface="Arial" panose="020b0604020202020204" pitchFamily="34" charset="0"/>
                <a:ea typeface="汉仪中隶书简" pitchFamily="1" charset="-122"/>
              </a:rPr>
              <a:t>钱塘自</a:t>
            </a:r>
            <a:endParaRPr lang="zh-CN" altLang="x-none" sz="2800">
              <a:latin typeface="Arial" panose="020b0604020202020204" pitchFamily="34" charset="0"/>
              <a:ea typeface="汉仪中隶书简" pitchFamily="1" charset="-122"/>
            </a:endParaRPr>
          </a:p>
          <a:p>
            <a:r>
              <a:rPr lang="zh-CN" altLang="x-none" sz="2800">
                <a:latin typeface="Arial" panose="020b0604020202020204" pitchFamily="34" charset="0"/>
                <a:ea typeface="汉仪中隶书简" pitchFamily="1" charset="-122"/>
              </a:rPr>
              <a:t>古繁华</a:t>
            </a:r>
            <a:endParaRPr lang="zh-CN" altLang="x-none" sz="2800">
              <a:latin typeface="Arial" panose="020b0604020202020204" pitchFamily="34" charset="0"/>
              <a:ea typeface="汉仪中隶书简" pitchFamily="1" charset="-122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1835150" y="2205038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x-none" sz="6000" b="1">
                <a:solidFill>
                  <a:srgbClr val="FF9900"/>
                </a:solidFill>
                <a:latin typeface="Arial" panose="020b0604020202020204" pitchFamily="34" charset="0"/>
                <a:ea typeface="汉仪大黑简" pitchFamily="1" charset="-122"/>
              </a:rPr>
              <a:t>→</a:t>
            </a:r>
            <a:endParaRPr lang="zh-CN" altLang="x-none" sz="6000" b="1">
              <a:solidFill>
                <a:srgbClr val="FF9900"/>
              </a:solidFill>
              <a:latin typeface="Arial" panose="020b0604020202020204" pitchFamily="34" charset="0"/>
              <a:ea typeface="汉仪大黑简" pitchFamily="1" charset="-122"/>
            </a:endParaRPr>
          </a:p>
        </p:txBody>
      </p:sp>
      <p:sp>
        <p:nvSpPr>
          <p:cNvPr id="18439" name="矩形 18438"/>
          <p:cNvSpPr/>
          <p:nvPr/>
        </p:nvSpPr>
        <p:spPr>
          <a:xfrm>
            <a:off x="468313" y="4064159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x-none" sz="2800" b="1">
                <a:solidFill>
                  <a:srgbClr val="1D41D5"/>
                </a:solidFill>
                <a:latin typeface="Arial" panose="020b0604020202020204" pitchFamily="34" charset="0"/>
                <a:ea typeface="华康少女文字W5(P)" pitchFamily="2" charset="-122"/>
              </a:rPr>
              <a:t>抽象的评点</a:t>
            </a:r>
            <a:r>
              <a:rPr lang="zh-CN" altLang="en-US" sz="2800" b="1">
                <a:solidFill>
                  <a:srgbClr val="1D41D5"/>
                </a:solidFill>
                <a:latin typeface="Arial" panose="020b0604020202020204" pitchFamily="34" charset="0"/>
                <a:ea typeface="华康少女文字W5(P)" pitchFamily="2" charset="-122"/>
              </a:rPr>
              <a:t>（总写）</a:t>
            </a:r>
            <a:r>
              <a:rPr lang="zh-CN" altLang="x-none" b="1">
                <a:solidFill>
                  <a:srgbClr val="1D41D5"/>
                </a:solidFill>
                <a:latin typeface="Arial" panose="020b0604020202020204" pitchFamily="34" charset="0"/>
                <a:ea typeface="华康少女文字W5(P)" pitchFamily="2" charset="-122"/>
              </a:rPr>
              <a:t> </a:t>
            </a:r>
            <a:endParaRPr lang="zh-CN" altLang="x-none" b="1">
              <a:solidFill>
                <a:srgbClr val="1D41D5"/>
              </a:solidFill>
              <a:latin typeface="Arial" panose="020b0604020202020204" pitchFamily="34" charset="0"/>
              <a:ea typeface="华康少女文字W5(P)" pitchFamily="2" charset="-122"/>
            </a:endParaRPr>
          </a:p>
        </p:txBody>
      </p:sp>
      <p:sp>
        <p:nvSpPr>
          <p:cNvPr id="18440" name="矩形 18439"/>
          <p:cNvSpPr/>
          <p:nvPr/>
        </p:nvSpPr>
        <p:spPr>
          <a:xfrm>
            <a:off x="5292725" y="4064159"/>
            <a:ext cx="3455988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x-none" sz="2800" b="1">
                <a:solidFill>
                  <a:srgbClr val="1D41D5"/>
                </a:solidFill>
                <a:latin typeface="Arial" panose="020b0604020202020204" pitchFamily="34" charset="0"/>
                <a:ea typeface="华康少女文字W5(P)" pitchFamily="2" charset="-122"/>
              </a:rPr>
              <a:t>具体的描述</a:t>
            </a:r>
            <a:r>
              <a:rPr lang="zh-CN" altLang="x-none" b="1">
                <a:solidFill>
                  <a:srgbClr val="1D41D5"/>
                </a:solidFill>
                <a:latin typeface="Arial" panose="020b0604020202020204" pitchFamily="34" charset="0"/>
                <a:ea typeface="华康少女文字W5(P)" pitchFamily="2" charset="-122"/>
              </a:rPr>
              <a:t> </a:t>
            </a:r>
            <a:r>
              <a:rPr lang="zh-CN" altLang="en-US" sz="2400" b="1">
                <a:solidFill>
                  <a:srgbClr val="1D41D5"/>
                </a:solidFill>
                <a:latin typeface="Arial" panose="020b0604020202020204" pitchFamily="34" charset="0"/>
                <a:ea typeface="华康少女文字W5(P)" pitchFamily="2" charset="-122"/>
              </a:rPr>
              <a:t>（分写）</a:t>
            </a:r>
            <a:endParaRPr lang="zh-CN" altLang="en-US" sz="2400" b="1">
              <a:solidFill>
                <a:srgbClr val="1D41D5"/>
              </a:solidFill>
              <a:latin typeface="Arial" panose="020b0604020202020204" pitchFamily="34" charset="0"/>
              <a:ea typeface="华康少女文字W5(P)" pitchFamily="2" charset="-122"/>
            </a:endParaRPr>
          </a:p>
        </p:txBody>
      </p:sp>
      <p:sp>
        <p:nvSpPr>
          <p:cNvPr id="18441" name="矩形 18440"/>
          <p:cNvSpPr/>
          <p:nvPr/>
        </p:nvSpPr>
        <p:spPr>
          <a:xfrm>
            <a:off x="3851275" y="3789363"/>
            <a:ext cx="12255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x-none" sz="6000" b="1">
                <a:solidFill>
                  <a:srgbClr val="FF9900"/>
                </a:solidFill>
                <a:latin typeface="Arial" panose="020b0604020202020204" pitchFamily="34" charset="0"/>
                <a:ea typeface="汉仪大黑简" pitchFamily="1" charset="-122"/>
              </a:rPr>
              <a:t>→</a:t>
            </a:r>
            <a:endParaRPr lang="zh-CN" altLang="x-none" sz="6000" b="1">
              <a:solidFill>
                <a:srgbClr val="FF9900"/>
              </a:solidFill>
              <a:latin typeface="Arial" panose="020b0604020202020204" pitchFamily="34" charset="0"/>
              <a:ea typeface="汉仪大黑简" pitchFamily="1" charset="-122"/>
            </a:endParaRPr>
          </a:p>
        </p:txBody>
      </p:sp>
      <p:sp>
        <p:nvSpPr>
          <p:cNvPr id="18442" name="矩形 18441"/>
          <p:cNvSpPr/>
          <p:nvPr/>
        </p:nvSpPr>
        <p:spPr>
          <a:xfrm>
            <a:off x="1979613" y="5084763"/>
            <a:ext cx="4608512" cy="1006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x-none" sz="6000" b="1">
                <a:solidFill>
                  <a:schemeClr val="hlink"/>
                </a:solidFill>
                <a:latin typeface="汉仪大黑简" pitchFamily="1" charset="-122"/>
                <a:ea typeface="汉仪大黑简" pitchFamily="1" charset="-122"/>
              </a:rPr>
              <a:t>点  </a:t>
            </a:r>
            <a:r>
              <a:rPr lang="zh-CN" altLang="en-US" sz="6000" b="1">
                <a:solidFill>
                  <a:schemeClr val="hlink"/>
                </a:solidFill>
                <a:latin typeface="汉仪大黑简" pitchFamily="1" charset="-122"/>
                <a:ea typeface="汉仪大黑简" pitchFamily="1" charset="-122"/>
              </a:rPr>
              <a:t>     </a:t>
            </a:r>
            <a:r>
              <a:rPr lang="zh-CN" altLang="x-none" sz="6000" b="1">
                <a:solidFill>
                  <a:schemeClr val="hlink"/>
                </a:solidFill>
                <a:latin typeface="汉仪大黑简" pitchFamily="1" charset="-122"/>
                <a:ea typeface="汉仪大黑简" pitchFamily="1" charset="-122"/>
              </a:rPr>
              <a:t>染</a:t>
            </a:r>
            <a:endParaRPr lang="zh-CN" altLang="x-none" sz="6000" b="1">
              <a:latin typeface="汉仪大黑简" pitchFamily="1" charset="-122"/>
              <a:ea typeface="汉仪大黑简" pitchFamily="1" charset="-122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/>
      <p:bldP spid="18441" grpId="0"/>
      <p:bldP spid="1844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8722" name="图片 15872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3212" y="-227012"/>
            <a:ext cx="9752012" cy="731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3" name="矩形 158722"/>
          <p:cNvSpPr/>
          <p:nvPr/>
        </p:nvSpPr>
        <p:spPr>
          <a:xfrm>
            <a:off x="1979613" y="1268413"/>
            <a:ext cx="5400675" cy="4295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latin typeface="宋体" panose="02010600030101010101" pitchFamily="2" charset="-122"/>
              </a:rPr>
              <a:t>晓出净慈寺送林子方</a:t>
            </a:r>
            <a:endParaRPr lang="zh-CN" altLang="en-US" sz="4400" b="1">
              <a:latin typeface="宋体" panose="02010600030101010101" pitchFamily="2" charset="-122"/>
            </a:endParaRPr>
          </a:p>
          <a:p>
            <a:r>
              <a:rPr lang="zh-CN" altLang="en-US" b="1">
                <a:latin typeface="宋体" panose="02010600030101010101" pitchFamily="2" charset="-122"/>
              </a:rPr>
              <a:t>                        </a:t>
            </a:r>
            <a:r>
              <a:rPr lang="zh-CN" altLang="en-US" sz="2800" b="1">
                <a:latin typeface="华文行楷" pitchFamily="2" charset="-122"/>
                <a:ea typeface="华文行楷" pitchFamily="2" charset="-122"/>
              </a:rPr>
              <a:t>杨万里</a:t>
            </a:r>
            <a:endParaRPr lang="zh-CN" altLang="en-US" sz="2800" b="1">
              <a:latin typeface="华文行楷" pitchFamily="2" charset="-122"/>
              <a:ea typeface="华文行楷" pitchFamily="2" charset="-122"/>
            </a:endParaRPr>
          </a:p>
          <a:p>
            <a:endParaRPr lang="zh-CN" altLang="en-US" sz="2800" b="1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b="1">
                <a:latin typeface="宋体" panose="02010600030101010101" pitchFamily="2" charset="-122"/>
              </a:rPr>
              <a:t>  毕竟西湖六月中，</a:t>
            </a:r>
            <a:endParaRPr lang="zh-CN" altLang="en-US" sz="4400" b="1">
              <a:latin typeface="宋体" panose="02010600030101010101" pitchFamily="2" charset="-122"/>
            </a:endParaRPr>
          </a:p>
          <a:p>
            <a:r>
              <a:rPr lang="zh-CN" altLang="en-US" sz="4400" b="1">
                <a:latin typeface="宋体" panose="02010600030101010101" pitchFamily="2" charset="-122"/>
              </a:rPr>
              <a:t>  风光不与四时同。</a:t>
            </a:r>
            <a:endParaRPr lang="zh-CN" altLang="en-US" sz="4400" b="1">
              <a:latin typeface="宋体" panose="02010600030101010101" pitchFamily="2" charset="-122"/>
            </a:endParaRPr>
          </a:p>
          <a:p>
            <a:r>
              <a:rPr lang="zh-CN" altLang="en-US" sz="4400" b="1">
                <a:latin typeface="宋体" panose="02010600030101010101" pitchFamily="2" charset="-122"/>
              </a:rPr>
              <a:t>  接天连叶无穷碧，</a:t>
            </a:r>
            <a:endParaRPr lang="zh-CN" altLang="en-US" sz="4400" b="1">
              <a:latin typeface="宋体" panose="02010600030101010101" pitchFamily="2" charset="-122"/>
            </a:endParaRPr>
          </a:p>
          <a:p>
            <a:r>
              <a:rPr lang="zh-CN" altLang="en-US" sz="4400" b="1">
                <a:latin typeface="宋体" panose="02010600030101010101" pitchFamily="2" charset="-122"/>
              </a:rPr>
              <a:t>  映日荷花别样红</a:t>
            </a:r>
            <a:r>
              <a:rPr lang="zh-CN" altLang="en-US" sz="4400">
                <a:latin typeface="宋体" panose="02010600030101010101" pitchFamily="2" charset="-122"/>
              </a:rPr>
              <a:t>。</a:t>
            </a:r>
            <a:endParaRPr lang="zh-CN" altLang="en-US" sz="4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42" name="图片 163841" descr="Hangzhou_travel_chin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12313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43" name="文本框 163842"/>
          <p:cNvSpPr txBox="1"/>
          <p:nvPr/>
        </p:nvSpPr>
        <p:spPr>
          <a:xfrm>
            <a:off x="0" y="549275"/>
            <a:ext cx="9321800" cy="5949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02625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江南好，风景旧曾谙。日出江花红胜火，春来江水绿如蓝，能不忆江南？</a:t>
            </a:r>
            <a:endParaRPr lang="zh-CN" altLang="en-US" sz="4000" b="1">
              <a:solidFill>
                <a:srgbClr val="00262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br>
              <a:rPr lang="zh-CN" altLang="en-US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   </a:t>
            </a:r>
            <a:r>
              <a:rPr lang="zh-CN" altLang="en-US" sz="4000" b="1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江南忆，最忆是杭州。山寺月中寻桂子，郡亭枕上看潮头。何日更重游！</a:t>
            </a:r>
            <a:endParaRPr lang="zh-CN" altLang="en-US" sz="4000" b="1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br>
              <a:rPr lang="zh-CN" altLang="en-US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en-US" altLang="zh-CN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   </a:t>
            </a:r>
            <a:r>
              <a:rPr lang="zh-CN" altLang="en-US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江南忆，其次是吴宫。吴酒一杯春竹叶，吴娃双舞醉芙蓉。早晚复相逢！</a:t>
            </a:r>
            <a:endParaRPr lang="zh-CN" altLang="en-US" sz="4000" b="1">
              <a:solidFill>
                <a:srgbClr val="00262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0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endParaRPr lang="zh-CN" altLang="en-US" sz="700" b="1">
              <a:solidFill>
                <a:schemeClr val="tx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7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r>
              <a:rPr lang="en-US" altLang="zh-CN" sz="4000" b="1">
                <a:solidFill>
                  <a:srgbClr val="002625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白居易</a:t>
            </a:r>
            <a:r>
              <a:rPr lang="en-US" altLang="zh-CN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忆江南</a:t>
            </a:r>
            <a:r>
              <a:rPr lang="en-US" altLang="zh-CN" sz="4000" b="1">
                <a:solidFill>
                  <a:srgbClr val="00262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endParaRPr lang="en-US" altLang="zh-CN" sz="4000" b="1">
              <a:solidFill>
                <a:srgbClr val="00262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360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E:\语文资料\备课素材\必修四\4　柳永词两首\教学图片素材\杭州的桥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3717032"/>
            <a:ext cx="2736304" cy="19956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  <a:softEdge rad="12700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1844824"/>
            <a:ext cx="4972050" cy="2861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/>
              <a:t>自然</a:t>
            </a:r>
            <a:r>
              <a:rPr lang="zh-CN" altLang="en-US" sz="4000" b="1" smtClean="0"/>
              <a:t>风物     壮美清嘉</a:t>
            </a:r>
            <a:endParaRPr lang="en-US" altLang="zh-CN" sz="4000" b="1" smtClean="0"/>
          </a:p>
          <a:p>
            <a:pPr>
              <a:lnSpc>
                <a:spcPct val="150000"/>
              </a:lnSpc>
            </a:pPr>
            <a:r>
              <a:rPr lang="zh-CN" altLang="en-US" sz="4000" b="1"/>
              <a:t>百姓</a:t>
            </a:r>
            <a:r>
              <a:rPr lang="zh-CN" altLang="en-US" sz="4000" b="1" smtClean="0"/>
              <a:t>生活     繁华富庶</a:t>
            </a:r>
            <a:endParaRPr lang="en-US" altLang="zh-CN" sz="4000" b="1" smtClean="0"/>
          </a:p>
          <a:p>
            <a:pPr>
              <a:lnSpc>
                <a:spcPct val="150000"/>
              </a:lnSpc>
            </a:pPr>
            <a:r>
              <a:rPr lang="zh-CN" altLang="en-US" sz="4000" b="1"/>
              <a:t>官民</a:t>
            </a:r>
            <a:r>
              <a:rPr lang="zh-CN" altLang="en-US" sz="4000" b="1" smtClean="0"/>
              <a:t>同乐     政治清明</a:t>
            </a:r>
            <a:endParaRPr lang="zh-CN" altLang="en-US" sz="4000" b="1"/>
          </a:p>
        </p:txBody>
      </p:sp>
      <p:pic>
        <p:nvPicPr>
          <p:cNvPr id="102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12500" y="121793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1233488"/>
            <a:ext cx="9144000" cy="3752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据说完颜亮读罢柳永的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hlinkClick r:id="rId2" action="ppaction://hlinkfile"/>
              </a:rPr>
              <a:t>望海潮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一词，称赞杭州之美：“东南形胜，三吴都会，钱塘自古繁华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有三秋桂子，十里荷花”，“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遂起投鞭渡江、立马吴山之志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”，隔年以六十万大军南下攻宋。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罗大经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鹤林玉露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卷一 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76000" y="105156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2" name="图片 40961" descr="8653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40962"/>
          <p:cNvSpPr/>
          <p:nvPr/>
        </p:nvSpPr>
        <p:spPr>
          <a:xfrm>
            <a:off x="4060825" y="146050"/>
            <a:ext cx="5083175" cy="7047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>
                <a:solidFill>
                  <a:srgbClr val="0099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柳永</a:t>
            </a:r>
            <a:r>
              <a:rPr lang="en-US" altLang="zh-CN" sz="3600">
                <a:latin typeface="隶书" panose="02010509060101010101" pitchFamily="49" charset="-122"/>
                <a:ea typeface="隶书" panose="02010509060101010101" pitchFamily="49" charset="-122"/>
              </a:rPr>
              <a:t>  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约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980--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约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1053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北宋词人，原名三变，字耆卿，福建崇安人。流落于汴京、苏州、杭州等地，每到一地都流连于秦楼楚馆，为歌伎填词作曲。最后，他在饱受世态炎凉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,“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怪胆狂情”逐渐消退时，才改名柳永，至景佑元年（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1034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年）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54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岁时方才考取进士，官屯田员外郎，世称柳屯田、柳郎中。柳永终客死襄阳，家无余财，群伎合金葬之南外</a:t>
            </a:r>
            <a:r>
              <a:rPr lang="en-US" altLang="zh-CN" sz="2400" b="1">
                <a:solidFill>
                  <a:srgbClr val="0099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r>
              <a:rPr lang="zh-CN" altLang="en-US" sz="24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其词 多描绘城市风光和歌伎生活，尤其长于抒写</a:t>
            </a:r>
            <a:r>
              <a:rPr lang="zh-CN" altLang="en-US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羁旅行役</a:t>
            </a:r>
            <a:r>
              <a:rPr lang="zh-CN" altLang="en-US" sz="24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之情。   “</a:t>
            </a:r>
            <a:r>
              <a:rPr lang="zh-CN" altLang="en-US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凡有井水饮处，皆能歌柳词</a:t>
            </a:r>
            <a:r>
              <a:rPr lang="zh-CN" altLang="en-US" sz="24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”，对宋词的发展有一定的影响。有</a:t>
            </a:r>
            <a:r>
              <a:rPr lang="en-US" altLang="zh-CN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乐章集</a:t>
            </a:r>
            <a:r>
              <a:rPr lang="en-US" altLang="zh-CN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。</a:t>
            </a:r>
            <a:endParaRPr lang="zh-CN" altLang="en-US" sz="2400" b="1">
              <a:solidFill>
                <a:schemeClr val="tx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 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2400" b="1">
                <a:solidFill>
                  <a:srgbClr val="0099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  </a:t>
            </a:r>
            <a:endParaRPr lang="en-US" altLang="zh-CN" sz="2400" b="1">
              <a:solidFill>
                <a:srgbClr val="0099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2400" b="1">
              <a:solidFill>
                <a:srgbClr val="0099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990600" y="381000"/>
            <a:ext cx="201168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仕途不顺</a:t>
            </a:r>
            <a:endParaRPr lang="zh-CN" altLang="en-US" sz="36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飘零沦落 </a:t>
            </a:r>
            <a:endParaRPr lang="zh-CN" altLang="en-US" sz="36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自由张狂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2" name="图片 40961" descr="8653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40962"/>
          <p:cNvSpPr/>
          <p:nvPr/>
        </p:nvSpPr>
        <p:spPr>
          <a:xfrm>
            <a:off x="4060825" y="146050"/>
            <a:ext cx="5083175" cy="7047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>
                <a:solidFill>
                  <a:srgbClr val="0099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柳永</a:t>
            </a:r>
            <a:r>
              <a:rPr lang="en-US" altLang="zh-CN" sz="3600">
                <a:latin typeface="隶书" panose="02010509060101010101" pitchFamily="49" charset="-122"/>
                <a:ea typeface="隶书" panose="02010509060101010101" pitchFamily="49" charset="-122"/>
              </a:rPr>
              <a:t>  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约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980--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约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1053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北宋词人，原名三变，字耆卿，福建崇安人。流落于汴京、苏州、杭州等地，每到一地都流连于秦楼楚馆，为歌伎填词作曲。最后，他在饱受世态炎凉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,“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怪胆狂情”逐渐消退时，才改名柳永，至景佑元年（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1034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年）</a:t>
            </a:r>
            <a:r>
              <a:rPr lang="en-US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54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岁时方才考取进士，官屯田员外郎，世称柳屯田、柳郎中。柳永终客死襄阳，家无余财，群伎合金葬之南外</a:t>
            </a:r>
            <a:r>
              <a:rPr lang="en-US" altLang="zh-CN" sz="2400" b="1">
                <a:solidFill>
                  <a:srgbClr val="0099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r>
              <a:rPr lang="zh-CN" altLang="en-US" sz="24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其词 多描绘城市风光和歌伎生活，尤其长于抒写</a:t>
            </a:r>
            <a:r>
              <a:rPr lang="zh-CN" altLang="en-US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羁旅行役</a:t>
            </a:r>
            <a:r>
              <a:rPr lang="zh-CN" altLang="en-US" sz="24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之情。   “</a:t>
            </a:r>
            <a:r>
              <a:rPr lang="zh-CN" altLang="en-US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凡有井水饮处，皆能歌柳词</a:t>
            </a:r>
            <a:r>
              <a:rPr lang="zh-CN" altLang="en-US" sz="24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”，对宋词的发展有一定的影响。有</a:t>
            </a:r>
            <a:r>
              <a:rPr lang="en-US" altLang="zh-CN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乐章集</a:t>
            </a:r>
            <a:r>
              <a:rPr lang="en-US" altLang="zh-CN" sz="2400" b="1">
                <a:solidFill>
                  <a:srgbClr val="FF505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。</a:t>
            </a:r>
            <a:endParaRPr lang="zh-CN" altLang="en-US" sz="2400" b="1">
              <a:solidFill>
                <a:schemeClr val="tx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 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2400" b="1">
                <a:solidFill>
                  <a:srgbClr val="0099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  </a:t>
            </a:r>
            <a:endParaRPr lang="en-US" altLang="zh-CN" sz="2400" b="1">
              <a:solidFill>
                <a:srgbClr val="0099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2400" b="1">
              <a:solidFill>
                <a:srgbClr val="0099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990600" y="381000"/>
            <a:ext cx="201168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仕途不顺</a:t>
            </a:r>
            <a:endParaRPr lang="zh-CN" altLang="en-US" sz="36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飘零沦落 </a:t>
            </a:r>
            <a:endParaRPr lang="zh-CN" altLang="en-US" sz="36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自由张狂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C:\Users\Administrator.OEM-20140916EQJ\Desktop\222814n2h9g5x22293gg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6375" y="3469005"/>
            <a:ext cx="3423285" cy="28746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16200000">
            <a:off x="6206164" y="-3422960"/>
            <a:ext cx="736600" cy="12355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smtClean="0"/>
              <a:t>         </a:t>
            </a:r>
            <a:endParaRPr lang="zh-CN" altLang="en-US" sz="3200" b="1"/>
          </a:p>
        </p:txBody>
      </p:sp>
      <p:sp>
        <p:nvSpPr>
          <p:cNvPr id="4" name="TextBox 3"/>
          <p:cNvSpPr txBox="1"/>
          <p:nvPr/>
        </p:nvSpPr>
        <p:spPr>
          <a:xfrm>
            <a:off x="322580" y="1127125"/>
            <a:ext cx="849820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smtClean="0">
                <a:solidFill>
                  <a:prstClr val="black"/>
                </a:solidFill>
              </a:rPr>
              <a:t>         </a:t>
            </a:r>
            <a:r>
              <a:rPr lang="zh-CN" altLang="en-US" sz="4000" b="1" smtClean="0">
                <a:solidFill>
                  <a:prstClr val="black"/>
                </a:solidFill>
              </a:rPr>
              <a:t>欲</a:t>
            </a:r>
            <a:r>
              <a:rPr lang="zh-CN" altLang="en-US" sz="4000" b="1">
                <a:solidFill>
                  <a:prstClr val="black"/>
                </a:solidFill>
              </a:rPr>
              <a:t>见孙相，恨无门路。若因府会，</a:t>
            </a:r>
            <a:endParaRPr lang="en-US" altLang="zh-CN" sz="4000" b="1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zh-CN" altLang="en-US" sz="4000" b="1">
                <a:solidFill>
                  <a:prstClr val="black"/>
                </a:solidFill>
              </a:rPr>
              <a:t>愿借朱唇歌于孙相公之前。若问谁为</a:t>
            </a:r>
            <a:endParaRPr lang="en-US" altLang="zh-CN" sz="4000" b="1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zh-CN" altLang="en-US" sz="4000" b="1">
                <a:solidFill>
                  <a:prstClr val="black"/>
                </a:solidFill>
              </a:rPr>
              <a:t>此词，但说柳七。</a:t>
            </a:r>
            <a:endParaRPr lang="zh-CN" altLang="en-US" sz="4000" b="1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8</a:t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11619" name="图片 111618" descr="15_12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786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</p:pic>
      <p:pic>
        <p:nvPicPr>
          <p:cNvPr id="111620" name="图片 111619" descr="u=3050531460,230727919&amp;gp=2">
            <a:hlinkClick r:id="rId4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665788"/>
            <a:ext cx="1800225" cy="1192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1" name="矩形 111620"/>
          <p:cNvSpPr/>
          <p:nvPr/>
        </p:nvSpPr>
        <p:spPr>
          <a:xfrm>
            <a:off x="0" y="1413510"/>
            <a:ext cx="9144000" cy="40309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800">
                <a:solidFill>
                  <a:srgbClr val="0000CC"/>
                </a:solidFill>
                <a:latin typeface="Arial" panose="020b0604020202020204" pitchFamily="34" charset="0"/>
              </a:rPr>
              <a:t>  </a:t>
            </a:r>
            <a:r>
              <a:rPr lang="zh-CN" altLang="en-US" sz="1800">
                <a:solidFill>
                  <a:srgbClr val="0000CC"/>
                </a:solidFill>
                <a:latin typeface="Arial" panose="020b0604020202020204" pitchFamily="34" charset="0"/>
              </a:rPr>
              <a:t>　　　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宋真宗咸平末年，年青的柳永从家乡前往京城开封应试，途经钱塘江（今浙江杭州）。柳永与孙何是布衣之交，此时孙何正好任两浙转运使，柳永想拜访他，但当时官府之家门禁极严，柳永一个平民是很难到孙何家去拜访的，柳永就写下了这首词，并使其在青楼被广泛歌唱以使孙何知道，据说第二天孙何就亲自前往见面。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</a:rPr>
              <a:t> </a:t>
            </a:r>
            <a:endParaRPr lang="en-US" altLang="zh-CN" sz="320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11622" name="文本框 111621"/>
          <p:cNvSpPr txBox="1"/>
          <p:nvPr/>
        </p:nvSpPr>
        <p:spPr>
          <a:xfrm>
            <a:off x="0" y="0"/>
            <a:ext cx="788511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Arial" panose="020b0604020202020204" pitchFamily="34" charset="0"/>
              </a:rPr>
              <a:t>写作背景　投赠之作</a:t>
            </a:r>
            <a:endParaRPr lang="zh-CN" altLang="en-US" sz="5400" b="1">
              <a:latin typeface="Arial" panose="020b0604020202020204" pitchFamily="34" charset="0"/>
            </a:endParaRPr>
          </a:p>
        </p:txBody>
      </p:sp>
      <p:sp>
        <p:nvSpPr>
          <p:cNvPr id="111623" name="右弧形箭头 111622">
            <a:hlinkClick r:id="rId5" action="ppaction://hlinksldjump"/>
          </p:cNvPr>
          <p:cNvSpPr/>
          <p:nvPr/>
        </p:nvSpPr>
        <p:spPr>
          <a:xfrm>
            <a:off x="8604250" y="5229225"/>
            <a:ext cx="288925" cy="287338"/>
          </a:xfrm>
          <a:prstGeom prst="curvedLeftArrow">
            <a:avLst>
              <a:gd name="adj1" fmla="val 20000"/>
              <a:gd name="adj2" fmla="val 40000"/>
              <a:gd name="adj3" fmla="val 3351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  <p:bldP spid="1116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515" y="1891665"/>
            <a:ext cx="8159115" cy="1762125"/>
          </a:xfrm>
        </p:spPr>
        <p:txBody>
          <a:bodyPr/>
          <a:lstStyle/>
          <a:p>
            <a:r>
              <a:rPr lang="zh-CN" altLang="en-US" sz="8000">
                <a:solidFill>
                  <a:srgbClr val="FF0000"/>
                </a:solidFill>
              </a:rPr>
              <a:t>承平气象，</a:t>
            </a:r>
            <a:br>
              <a:rPr lang="zh-CN" altLang="en-US" sz="8000">
                <a:solidFill>
                  <a:srgbClr val="FF0000"/>
                </a:solidFill>
              </a:rPr>
            </a:br>
            <a:r>
              <a:rPr lang="zh-CN" altLang="en-US" sz="8000">
                <a:solidFill>
                  <a:srgbClr val="FF0000"/>
                </a:solidFill>
              </a:rPr>
              <a:t>             形容曲尽。</a:t>
            </a:r>
            <a:endParaRPr lang="zh-CN" altLang="en-US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256</Paragraphs>
  <Slides>39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60">
      <vt:lpstr>Arial</vt:lpstr>
      <vt:lpstr>宋体</vt:lpstr>
      <vt:lpstr>Calibri Light</vt:lpstr>
      <vt:lpstr>Calibri</vt:lpstr>
      <vt:lpstr>隶书</vt:lpstr>
      <vt:lpstr>黑体</vt:lpstr>
      <vt:lpstr>Times New Roman</vt:lpstr>
      <vt:lpstr>方正舒体</vt:lpstr>
      <vt:lpstr>楷体_GB2312</vt:lpstr>
      <vt:lpstr>华文楷体</vt:lpstr>
      <vt:lpstr>Wingdings</vt:lpstr>
      <vt:lpstr>新宋体</vt:lpstr>
      <vt:lpstr>华文行楷</vt:lpstr>
      <vt:lpstr>楷体</vt:lpstr>
      <vt:lpstr>Cambria</vt:lpstr>
      <vt:lpstr>Wingdings 2</vt:lpstr>
      <vt:lpstr>汉仪中隶书简</vt:lpstr>
      <vt:lpstr>汉仪大黑简</vt:lpstr>
      <vt:lpstr>华康少女文字W5(P)</vt:lpstr>
      <vt:lpstr>华文新魏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承平气象，             形容曲尽。</vt:lpstr>
      <vt:lpstr>PowerPoint Presentation</vt:lpstr>
      <vt:lpstr>望海潮（柳永）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东南形胜，三吴都会，钱塘自古繁华。</vt:lpstr>
      <vt:lpstr>PowerPoint Presentation</vt:lpstr>
      <vt:lpstr>PowerPoint Presentation</vt:lpstr>
      <vt:lpstr>云树绕堤沙，怒涛卷霜雪，天堑无涯。 </vt:lpstr>
      <vt:lpstr>PowerPoint Presentation</vt:lpstr>
      <vt:lpstr>PowerPoint Presentation</vt:lpstr>
      <vt:lpstr>PowerPoint Presentation</vt:lpstr>
      <vt:lpstr>羌管弄晴，菱歌泛夜，嬉嬉钓叟莲娃。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杭州：太平、富庶、安定、祥和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2022-01-14T08:27:42.243</cp:lastPrinted>
  <dcterms:created xsi:type="dcterms:W3CDTF">2022-01-14T08:27:42Z</dcterms:created>
  <dcterms:modified xsi:type="dcterms:W3CDTF">2022-01-14T00:27:45Z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