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 id="352" r:id="rId99"/>
    <p:sldId id="353" r:id="rId100"/>
    <p:sldId id="354" r:id="rId101"/>
    <p:sldId id="355" r:id="rId102"/>
    <p:sldId id="356" r:id="rId103"/>
    <p:sldId id="357" r:id="rId104"/>
    <p:sldId id="358" r:id="rId105"/>
    <p:sldId id="359" r:id="rId106"/>
    <p:sldId id="360" r:id="rId107"/>
    <p:sldId id="361" r:id="rId108"/>
    <p:sldId id="362" r:id="rId109"/>
    <p:sldId id="363" r:id="rId110"/>
    <p:sldId id="364" r:id="rId111"/>
    <p:sldId id="365" r:id="rId112"/>
    <p:sldId id="366" r:id="rId113"/>
    <p:sldId id="367" r:id="rId114"/>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8" Type="http://schemas.openxmlformats.org/officeDocument/2006/relationships/tableStyles" Target="tableStyles.xml"/><Relationship Id="rId117" Type="http://schemas.openxmlformats.org/officeDocument/2006/relationships/viewProps" Target="viewProps.xml"/><Relationship Id="rId116" Type="http://schemas.openxmlformats.org/officeDocument/2006/relationships/presProps" Target="presProps.xml"/><Relationship Id="rId115" Type="http://schemas.openxmlformats.org/officeDocument/2006/relationships/notesMaster" Target="notesMasters/notesMaster1.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小标题3">
    <p:spTree>
      <p:nvGrpSpPr>
        <p:cNvPr id="1" name=""/>
        <p:cNvGrpSpPr/>
        <p:nvPr/>
      </p:nvGrpSpPr>
      <p:grpSpPr>
        <a:xfrm>
          <a:off x="0" y="0"/>
          <a:ext cx="0" cy="0"/>
          <a:chOff x="0" y="0"/>
          <a:chExt cx="0" cy="0"/>
        </a:xfrm>
      </p:grpSpPr>
      <p:grpSp>
        <p:nvGrpSpPr>
          <p:cNvPr id="6" name="组合 9"/>
          <p:cNvGrpSpPr/>
          <p:nvPr userDrawn="1"/>
        </p:nvGrpSpPr>
        <p:grpSpPr bwMode="auto">
          <a:xfrm>
            <a:off x="2510295" y="2543017"/>
            <a:ext cx="1641044" cy="1602663"/>
            <a:chOff x="0" y="0"/>
            <a:chExt cx="1387872" cy="1387872"/>
          </a:xfrm>
        </p:grpSpPr>
        <p:sp>
          <p:nvSpPr>
            <p:cNvPr id="7"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F47349"/>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8"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rgbClr val="00B0F0">
                <a:alpha val="48000"/>
              </a:srgb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9" name="文本框 19"/>
          <p:cNvSpPr>
            <a:spLocks noChangeArrowheads="1"/>
          </p:cNvSpPr>
          <p:nvPr userDrawn="1"/>
        </p:nvSpPr>
        <p:spPr bwMode="auto">
          <a:xfrm>
            <a:off x="2888919" y="3006620"/>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48705" y="2623556"/>
            <a:ext cx="5143501" cy="1026160"/>
          </a:xfrm>
          <a:prstGeom prst="rect">
            <a:avLst/>
          </a:prstGeom>
        </p:spPr>
        <p:txBody>
          <a:bodyPr wrap="square">
            <a:spAutoFit/>
          </a:bodyPr>
          <a:lstStyle/>
          <a:p>
            <a:pPr algn="ctr">
              <a:lnSpc>
                <a:spcPct val="150000"/>
              </a:lnSpc>
            </a:pPr>
            <a:r>
              <a:rPr lang="zh-CN" altLang="en-US" sz="4050" b="1" dirty="0">
                <a:solidFill>
                  <a:srgbClr val="ED7D31"/>
                </a:solidFill>
                <a:latin typeface="Times New Roman" panose="02020603050405020304" pitchFamily="18" charset="0"/>
                <a:ea typeface="微软雅黑" panose="020B0503020204020204" pitchFamily="34" charset="-122"/>
              </a:rPr>
              <a:t>考点</a:t>
            </a:r>
            <a:r>
              <a:rPr lang="zh-CN" altLang="en-US" sz="4050" b="1" dirty="0" smtClean="0">
                <a:solidFill>
                  <a:srgbClr val="ED7D31"/>
                </a:solidFill>
                <a:latin typeface="Times New Roman" panose="02020603050405020304" pitchFamily="18" charset="0"/>
                <a:ea typeface="微软雅黑" panose="020B0503020204020204" pitchFamily="34" charset="-122"/>
              </a:rPr>
              <a:t>三 病句</a:t>
            </a:r>
            <a:r>
              <a:rPr lang="zh-CN" altLang="en-US" sz="4050" b="1" dirty="0">
                <a:solidFill>
                  <a:srgbClr val="ED7D31"/>
                </a:solidFill>
                <a:latin typeface="Times New Roman" panose="02020603050405020304" pitchFamily="18" charset="0"/>
                <a:ea typeface="微软雅黑" panose="020B0503020204020204" pitchFamily="34" charset="-122"/>
              </a:rPr>
              <a:t>辨析</a:t>
            </a:r>
            <a:endParaRPr lang="zh-CN" altLang="zh-CN" sz="4050" b="1" dirty="0">
              <a:solidFill>
                <a:srgbClr val="ED7D3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559815" cy="2999740"/>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        从</a:t>
            </a:r>
            <a:r>
              <a:rPr lang="zh-CN" altLang="en-US" sz="2100" dirty="0">
                <a:latin typeface="Times New Roman" panose="02020603050405020304" pitchFamily="18" charset="0"/>
                <a:ea typeface="微软雅黑" panose="020B0503020204020204" pitchFamily="34" charset="-122"/>
              </a:rPr>
              <a:t>近五年泸州中考题来看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病句辨析是必考内容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以客观选择题的形式出现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分值为</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通过辨析句子有无语病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考查考生的语感及语言分析能力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病句类型主要涉及成分残缺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搭配不当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句式杂糅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重复累赘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不合逻辑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表意不明等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考查</a:t>
            </a:r>
            <a:r>
              <a:rPr lang="zh-CN" altLang="en-US" sz="2100" dirty="0">
                <a:latin typeface="Times New Roman" panose="02020603050405020304" pitchFamily="18" charset="0"/>
                <a:ea typeface="微软雅黑" panose="020B0503020204020204" pitchFamily="34" charset="-122"/>
              </a:rPr>
              <a:t>病句的辨析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要先通读句子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凭语感判断正误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如果不能判断的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可以压缩句子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看句子是否通顺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搭配是否得当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找出病因</a:t>
            </a:r>
            <a:r>
              <a:rPr lang="en-US" altLang="zh-CN" sz="2100" dirty="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89243" y="3080501"/>
            <a:ext cx="4572000" cy="610870"/>
          </a:xfrm>
          <a:prstGeom prst="rect">
            <a:avLst/>
          </a:prstGeom>
        </p:spPr>
        <p:txBody>
          <a:bodyPr>
            <a:spAutoFit/>
          </a:bodyPr>
          <a:lstStyle/>
          <a:p>
            <a:pPr algn="just">
              <a:spcAft>
                <a:spcPts val="0"/>
              </a:spcAft>
            </a:pPr>
            <a:r>
              <a:rPr lang="zh-CN" altLang="en-US" sz="3375" b="1" kern="100" dirty="0" smtClean="0">
                <a:solidFill>
                  <a:srgbClr val="7F9099"/>
                </a:solidFill>
                <a:latin typeface="微软雅黑" panose="020B0503020204020204" pitchFamily="34" charset="-122"/>
                <a:ea typeface="微软雅黑" panose="020B0503020204020204" pitchFamily="34" charset="-122"/>
                <a:cs typeface="Times New Roman" panose="02020603050405020304" pitchFamily="18" charset="0"/>
              </a:rPr>
              <a:t>备考全攻略</a:t>
            </a:r>
            <a:endParaRPr lang="zh-CN" altLang="zh-CN" sz="3375" b="1" kern="100" dirty="0">
              <a:solidFill>
                <a:srgbClr val="7F9099"/>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8416" y="1543827"/>
            <a:ext cx="8647046" cy="2515235"/>
          </a:xfrm>
          <a:prstGeom prst="rect">
            <a:avLst/>
          </a:prstGeom>
        </p:spPr>
        <p:txBody>
          <a:bodyPr wrap="square">
            <a:spAutoFit/>
          </a:bodyPr>
          <a:lstStyle/>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1.(2019·</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长沙</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下列句子没有语病的一项是</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kern="100" dirty="0">
                <a:latin typeface="Calibri" panose="020F0502020204030204" pitchFamily="34" charset="0"/>
                <a:cs typeface="Times New Roman" panose="02020603050405020304" pitchFamily="18" charset="0"/>
              </a:rPr>
              <a:t> </a:t>
            </a:r>
            <a:endParaRPr lang="zh-CN" altLang="zh-CN" sz="2100" kern="100" dirty="0">
              <a:latin typeface="Calibri" panose="020F0502020204030204" pitchFamily="34" charset="0"/>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我们要始终不忘为人民服务的初心</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要牢记勇于担当､开拓进取的使命｡</a:t>
            </a:r>
            <a:endParaRPr lang="zh-CN" altLang="zh-CN" sz="2100" kern="100" dirty="0">
              <a:latin typeface="Calibri" panose="020F0502020204030204" pitchFamily="34" charset="0"/>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为发展数字经济</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使得市政府决定与国家信息中心合作共同举办博览会｡</a:t>
            </a:r>
            <a:endParaRPr lang="zh-CN" altLang="zh-CN" sz="2100" kern="100" dirty="0">
              <a:latin typeface="Calibri" panose="020F0502020204030204" pitchFamily="34" charset="0"/>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地铁四号线的正式开通运营</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决定了长沙地铁网是否迈入</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米</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字形时代｡</a:t>
            </a:r>
            <a:endParaRPr lang="zh-CN" altLang="zh-CN" sz="2100" kern="100" dirty="0">
              <a:latin typeface="Calibri" panose="020F0502020204030204" pitchFamily="34" charset="0"/>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垃圾分类进校园</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活动</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美化和增强了同学们的环保意识与校园环境</a:t>
            </a:r>
            <a:r>
              <a:rPr lang="zh-CN"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100" kern="100" dirty="0">
              <a:latin typeface="Calibri" panose="020F0502020204030204" pitchFamily="34" charset="0"/>
              <a:cs typeface="Times New Roman" panose="02020603050405020304" pitchFamily="18" charset="0"/>
            </a:endParaRPr>
          </a:p>
        </p:txBody>
      </p:sp>
      <p:sp>
        <p:nvSpPr>
          <p:cNvPr id="3" name="矩形 2"/>
          <p:cNvSpPr/>
          <p:nvPr/>
        </p:nvSpPr>
        <p:spPr>
          <a:xfrm>
            <a:off x="5165790" y="1650544"/>
            <a:ext cx="375920" cy="414020"/>
          </a:xfrm>
          <a:prstGeom prst="rect">
            <a:avLst/>
          </a:prstGeom>
        </p:spPr>
        <p:txBody>
          <a:bodyPr wrap="none">
            <a:spAutoFit/>
          </a:bodyPr>
          <a:lstStyle/>
          <a:p>
            <a:r>
              <a:rPr lang="en-US" altLang="zh-CN" sz="2100" b="1" kern="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zh-CN" altLang="en-US" sz="2100" b="1" dirty="0">
              <a:solidFill>
                <a:srgbClr val="FF0000"/>
              </a:solidFill>
            </a:endParaRPr>
          </a:p>
        </p:txBody>
      </p:sp>
      <p:sp>
        <p:nvSpPr>
          <p:cNvPr id="4" name="矩形 3"/>
          <p:cNvSpPr/>
          <p:nvPr/>
        </p:nvSpPr>
        <p:spPr>
          <a:xfrm>
            <a:off x="258416" y="4088592"/>
            <a:ext cx="8647046" cy="1060450"/>
          </a:xfrm>
          <a:prstGeom prst="rect">
            <a:avLst/>
          </a:prstGeom>
          <a:ln w="28575">
            <a:solidFill>
              <a:srgbClr val="ED7D31"/>
            </a:solidFill>
            <a:prstDash val="dash"/>
          </a:ln>
        </p:spPr>
        <p:txBody>
          <a:bodyPr wrap="square">
            <a:spAutoFit/>
          </a:bodyPr>
          <a:lstStyle/>
          <a:p>
            <a:pPr algn="just">
              <a:lnSpc>
                <a:spcPct val="150000"/>
              </a:lnSpc>
              <a:spcAft>
                <a:spcPts val="0"/>
              </a:spcAft>
            </a:pPr>
            <a:r>
              <a:rPr lang="zh-CN"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主语残缺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应删去</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或</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使得</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一面对两面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应删去</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是否</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搭配不当</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应改为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美化了校园环境</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增强了同学们的环保意识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100" kern="100" dirty="0">
              <a:latin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8416" y="1543827"/>
            <a:ext cx="8647046" cy="4453890"/>
          </a:xfrm>
          <a:prstGeom prst="rect">
            <a:avLst/>
          </a:prstGeom>
        </p:spPr>
        <p:txBody>
          <a:bodyPr wrap="square">
            <a:spAutoFit/>
          </a:bodyPr>
          <a:lstStyle/>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2.(2019•</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甘肃</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下列句子没有语病的一项是</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有大约</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800</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年左右历史的巴黎圣母院突发大火</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尖塔倒塌</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屋顶烧毁</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损失惨重</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包括中国在内的全球多个天文学家同步公布人类历史上首张黑洞照片让举世震惊</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武威文庙是西北地区建筑规模最大</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保存最完整的孔庙</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也是全国三大孔庙之一</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高校自主招生增加体育测试项目</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把身体好不好作为“好学生”的重要标准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5185669" y="1670422"/>
            <a:ext cx="361315" cy="414020"/>
          </a:xfrm>
          <a:prstGeom prst="rect">
            <a:avLst/>
          </a:prstGeom>
        </p:spPr>
        <p:txBody>
          <a:bodyPr wrap="none">
            <a:spAutoFit/>
          </a:bodyPr>
          <a:lstStyle/>
          <a:p>
            <a:r>
              <a:rPr lang="en-US" altLang="zh-CN" sz="2100" b="1" kern="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8477" y="1544176"/>
            <a:ext cx="8647046" cy="1545590"/>
          </a:xfrm>
          <a:prstGeom prst="rect">
            <a:avLst/>
          </a:prstGeom>
          <a:ln w="28575">
            <a:solidFill>
              <a:srgbClr val="ED7D31"/>
            </a:solidFill>
            <a:prstDash val="dash"/>
          </a:ln>
        </p:spPr>
        <p:txBody>
          <a:bodyPr wrap="square">
            <a:spAutoFit/>
          </a:bodyPr>
          <a:lstStyle/>
          <a:p>
            <a:pPr algn="just">
              <a:lnSpc>
                <a:spcPct val="150000"/>
              </a:lnSpc>
              <a:spcAft>
                <a:spcPts val="0"/>
              </a:spcAft>
            </a:pP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语义重复</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应删去“大约”或“左右”</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搭配不当</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应将“多个”改为“多地”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成分残缺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应在“同步公布”后加助词“的”</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两面对一面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应删去“不好”</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100" kern="100" dirty="0">
              <a:latin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8416" y="1543827"/>
            <a:ext cx="8647046" cy="2999740"/>
          </a:xfrm>
          <a:prstGeom prst="rect">
            <a:avLst/>
          </a:prstGeom>
        </p:spPr>
        <p:txBody>
          <a:bodyPr wrap="square">
            <a:spAutoFit/>
          </a:bodyPr>
          <a:lstStyle/>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3.(2019•</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黄石</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下列句子没有语病的一项是</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中国女排在世锦赛的表现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得到了广大球迷的信赖和很多技术专家的肯定</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在看了吴敬梓描写范进中举的丑态后</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令人捧腹</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构建人类命运共同体需要全人类经过漫长奋斗方能实现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磁湖的渔歌</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西塞山的鹭影</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东方山的钟声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都让我听得如痴如醉</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5175729" y="1670422"/>
            <a:ext cx="361315" cy="414020"/>
          </a:xfrm>
          <a:prstGeom prst="rect">
            <a:avLst/>
          </a:prstGeom>
        </p:spPr>
        <p:txBody>
          <a:bodyPr wrap="none">
            <a:spAutoFit/>
          </a:bodyPr>
          <a:lstStyle/>
          <a:p>
            <a:r>
              <a:rPr lang="en-US" altLang="zh-CN" sz="2100" b="1" kern="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zh-CN" altLang="en-US" sz="2100" b="1" dirty="0">
              <a:solidFill>
                <a:srgbClr val="FF0000"/>
              </a:solidFill>
            </a:endParaRPr>
          </a:p>
        </p:txBody>
      </p:sp>
      <p:sp>
        <p:nvSpPr>
          <p:cNvPr id="4" name="矩形 3"/>
          <p:cNvSpPr/>
          <p:nvPr/>
        </p:nvSpPr>
        <p:spPr>
          <a:xfrm>
            <a:off x="258416" y="4464290"/>
            <a:ext cx="8647046" cy="1545590"/>
          </a:xfrm>
          <a:prstGeom prst="rect">
            <a:avLst/>
          </a:prstGeom>
          <a:ln w="28575">
            <a:solidFill>
              <a:srgbClr val="ED7D31"/>
            </a:solidFill>
            <a:prstDash val="dash"/>
          </a:ln>
        </p:spPr>
        <p:txBody>
          <a:bodyPr wrap="square">
            <a:spAutoFit/>
          </a:bodyPr>
          <a:lstStyle/>
          <a:p>
            <a:pPr algn="just">
              <a:lnSpc>
                <a:spcPct val="150000"/>
              </a:lnSpc>
              <a:spcAft>
                <a:spcPts val="0"/>
              </a:spcAft>
            </a:pP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搭配不当</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应把“信赖”改为“认可”</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主语残缺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应删去“在看了”和“后”</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并在“描写”后加“的”</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不合逻辑</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鹭影”听不到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可改为“鹭鸣”</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100" kern="100" dirty="0">
              <a:latin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8416" y="1543827"/>
            <a:ext cx="8647046" cy="2515235"/>
          </a:xfrm>
          <a:prstGeom prst="rect">
            <a:avLst/>
          </a:prstGeom>
        </p:spPr>
        <p:txBody>
          <a:bodyPr wrap="square">
            <a:spAutoFit/>
          </a:bodyPr>
          <a:lstStyle/>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4.(2019•</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新疆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下列句子没有语病的一项是</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能否把爱国主义教育作为永恒主题</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是培养青年爱国情怀的重要途径</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波澜壮阔的“五四运动”</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激发了中国人民和中华民族实现民族复兴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一带一路”将在非洲这片充满潜力的土地上</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结出更多丰硕的果实</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许多内地教师心怀理想</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奔赴新疆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开创新时代教育援疆的壮丽画卷</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5165790" y="1650544"/>
            <a:ext cx="361315" cy="414020"/>
          </a:xfrm>
          <a:prstGeom prst="rect">
            <a:avLst/>
          </a:prstGeom>
        </p:spPr>
        <p:txBody>
          <a:bodyPr wrap="none">
            <a:spAutoFit/>
          </a:bodyPr>
          <a:lstStyle/>
          <a:p>
            <a:r>
              <a:rPr lang="en-US" altLang="zh-CN" sz="2100" b="1" kern="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zh-CN" altLang="en-US" sz="2100" b="1" dirty="0">
              <a:solidFill>
                <a:srgbClr val="FF0000"/>
              </a:solidFill>
            </a:endParaRPr>
          </a:p>
        </p:txBody>
      </p:sp>
      <p:sp>
        <p:nvSpPr>
          <p:cNvPr id="4" name="矩形 3"/>
          <p:cNvSpPr/>
          <p:nvPr/>
        </p:nvSpPr>
        <p:spPr>
          <a:xfrm>
            <a:off x="258416" y="4088592"/>
            <a:ext cx="8577471" cy="1060450"/>
          </a:xfrm>
          <a:prstGeom prst="rect">
            <a:avLst/>
          </a:prstGeom>
          <a:ln w="28575">
            <a:solidFill>
              <a:srgbClr val="ED7D31"/>
            </a:solidFill>
            <a:prstDash val="dash"/>
          </a:ln>
        </p:spPr>
        <p:txBody>
          <a:bodyPr wrap="square">
            <a:spAutoFit/>
          </a:bodyPr>
          <a:lstStyle/>
          <a:p>
            <a:pPr algn="just">
              <a:lnSpc>
                <a:spcPct val="150000"/>
              </a:lnSpc>
              <a:spcAft>
                <a:spcPts val="0"/>
              </a:spcAft>
            </a:pP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两面对一面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应删去“能否”</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宾语残缺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应在句末加“的热情”</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搭配不当</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应将“开创”改为“描绘”</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100" kern="100" dirty="0">
              <a:latin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8416" y="1543827"/>
            <a:ext cx="8647046" cy="2515235"/>
          </a:xfrm>
          <a:prstGeom prst="rect">
            <a:avLst/>
          </a:prstGeom>
        </p:spPr>
        <p:txBody>
          <a:bodyPr wrap="square">
            <a:spAutoFit/>
          </a:bodyPr>
          <a:lstStyle/>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5.(2019•</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青海</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下列句子没有语病的一项</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中国人民正在为建设一个现代化的社会主义强国</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我生长在青海湖边是一片美丽富饶的土地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吴荻和李强赛跑</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经过激烈地竞争</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他终于取得了胜利</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不管鸟的翅膀多么完美</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如果不凭借空气</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就永远不能飞到天空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5205547" y="1680361"/>
            <a:ext cx="375920" cy="414020"/>
          </a:xfrm>
          <a:prstGeom prst="rect">
            <a:avLst/>
          </a:prstGeom>
        </p:spPr>
        <p:txBody>
          <a:bodyPr wrap="none">
            <a:spAutoFit/>
          </a:bodyPr>
          <a:lstStyle/>
          <a:p>
            <a:r>
              <a:rPr lang="en-US" altLang="zh-CN" sz="2100" b="1" kern="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zh-CN" altLang="en-US" sz="2100" b="1" dirty="0">
              <a:solidFill>
                <a:srgbClr val="FF0000"/>
              </a:solidFill>
            </a:endParaRPr>
          </a:p>
        </p:txBody>
      </p:sp>
      <p:sp>
        <p:nvSpPr>
          <p:cNvPr id="4" name="矩形 3"/>
          <p:cNvSpPr/>
          <p:nvPr/>
        </p:nvSpPr>
        <p:spPr>
          <a:xfrm>
            <a:off x="258416" y="4088592"/>
            <a:ext cx="8647046" cy="1545590"/>
          </a:xfrm>
          <a:prstGeom prst="rect">
            <a:avLst/>
          </a:prstGeom>
          <a:ln w="28575">
            <a:solidFill>
              <a:srgbClr val="ED7D31"/>
            </a:solidFill>
            <a:prstDash val="dash"/>
          </a:ln>
        </p:spPr>
        <p:txBody>
          <a:bodyPr wrap="square">
            <a:spAutoFit/>
          </a:bodyPr>
          <a:lstStyle/>
          <a:p>
            <a:pPr algn="just">
              <a:lnSpc>
                <a:spcPct val="150000"/>
              </a:lnSpc>
              <a:spcAft>
                <a:spcPts val="0"/>
              </a:spcAft>
            </a:pP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成分残缺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应在句末加上“而努力奋斗”或删去“为”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句式杂糅</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应把“在”改为“的”</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指代不明</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应把“他”改为“吴荻”或“李强”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100" kern="100" dirty="0">
              <a:latin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8416" y="1543827"/>
            <a:ext cx="8647046" cy="4453890"/>
          </a:xfrm>
          <a:prstGeom prst="rect">
            <a:avLst/>
          </a:prstGeom>
        </p:spPr>
        <p:txBody>
          <a:bodyPr wrap="square">
            <a:spAutoFit/>
          </a:bodyPr>
          <a:lstStyle/>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6.(2019•</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德阳</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下列句子没有语病的一项是</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短视频已经融入我们生活的方方面面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,2019</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中国人平均每天刷短视频大约</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38</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分钟左右</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在戏剧表演前</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司职导演的人要深入理解剧本的主题</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仔细阅读剧本和相关材料</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并对演出做出整体设计</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我们鉴赏文艺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无非是接受美感的经验</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得到人生的受用</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所以只要驱遣我们的想象</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才能通过文字达到这个目的</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南飞的大雁们知道</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从黎明时分到夜幕降临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无论是在沼泽地还是在池塘边</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都有无数瞄准它们的猎枪</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5205547" y="1680361"/>
            <a:ext cx="375920" cy="414020"/>
          </a:xfrm>
          <a:prstGeom prst="rect">
            <a:avLst/>
          </a:prstGeom>
        </p:spPr>
        <p:txBody>
          <a:bodyPr wrap="none">
            <a:spAutoFit/>
          </a:bodyPr>
          <a:lstStyle/>
          <a:p>
            <a:r>
              <a:rPr lang="en-US" altLang="zh-CN" sz="2100" b="1" kern="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8477" y="1544176"/>
            <a:ext cx="8647046" cy="1545590"/>
          </a:xfrm>
          <a:prstGeom prst="rect">
            <a:avLst/>
          </a:prstGeom>
          <a:ln w="28575">
            <a:solidFill>
              <a:srgbClr val="ED7D31"/>
            </a:solidFill>
            <a:prstDash val="dash"/>
          </a:ln>
        </p:spPr>
        <p:txBody>
          <a:bodyPr wrap="square">
            <a:spAutoFit/>
          </a:bodyPr>
          <a:lstStyle/>
          <a:p>
            <a:pPr algn="just">
              <a:lnSpc>
                <a:spcPct val="150000"/>
              </a:lnSpc>
              <a:spcAft>
                <a:spcPts val="0"/>
              </a:spcAft>
            </a:pP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语义重复</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应删去“大约”或“左右”</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语序不当</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应将“仔细阅读剧本和相关材料”和“深入理解剧本的主题”调换位置</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关联词搭配不当</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应把“只要”改为“只有”</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100" kern="100" dirty="0">
              <a:latin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8416" y="1543827"/>
            <a:ext cx="8647046" cy="2999740"/>
          </a:xfrm>
          <a:prstGeom prst="rect">
            <a:avLst/>
          </a:prstGeom>
        </p:spPr>
        <p:txBody>
          <a:bodyPr wrap="square">
            <a:spAutoFit/>
          </a:bodyPr>
          <a:lstStyle/>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7.(2019•</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江西</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下列句子没有语病的一项是</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一个人是否善良取决于他能用自己的爱心去包裹这个世界</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福楼拜家的客厅里常常回荡着爽朗的笑声和深情的眼神</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读汪曾祺散文的时候</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就像是欣赏一幅幅清新淡雅的素描</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无论是在二十四节气中还是在人们的生活中</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白露”都是一个诗意的存在</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5195608" y="1690301"/>
            <a:ext cx="375920" cy="414020"/>
          </a:xfrm>
          <a:prstGeom prst="rect">
            <a:avLst/>
          </a:prstGeom>
        </p:spPr>
        <p:txBody>
          <a:bodyPr wrap="none">
            <a:spAutoFit/>
          </a:bodyPr>
          <a:lstStyle/>
          <a:p>
            <a:r>
              <a:rPr lang="en-US" altLang="zh-CN" sz="2100" b="1" kern="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zh-CN" altLang="en-US" sz="2100" b="1" dirty="0">
              <a:solidFill>
                <a:srgbClr val="FF0000"/>
              </a:solidFill>
            </a:endParaRPr>
          </a:p>
        </p:txBody>
      </p:sp>
      <p:sp>
        <p:nvSpPr>
          <p:cNvPr id="4" name="矩形 3"/>
          <p:cNvSpPr/>
          <p:nvPr/>
        </p:nvSpPr>
        <p:spPr>
          <a:xfrm>
            <a:off x="258416" y="4464290"/>
            <a:ext cx="8647046" cy="1060450"/>
          </a:xfrm>
          <a:prstGeom prst="rect">
            <a:avLst/>
          </a:prstGeom>
          <a:ln w="28575">
            <a:solidFill>
              <a:srgbClr val="ED7D31"/>
            </a:solidFill>
            <a:prstDash val="dash"/>
          </a:ln>
        </p:spPr>
        <p:txBody>
          <a:bodyPr wrap="square">
            <a:spAutoFit/>
          </a:bodyPr>
          <a:lstStyle/>
          <a:p>
            <a:pPr algn="just">
              <a:lnSpc>
                <a:spcPct val="150000"/>
              </a:lnSpc>
              <a:spcAft>
                <a:spcPts val="0"/>
              </a:spcAft>
            </a:pP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两面对一面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应在“他”后加“是否”</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搭配不当</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回荡”不能与“眼神”搭配</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成分残缺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缺少主语</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可以在句首加上“我”</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100" kern="100" dirty="0">
              <a:latin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02053" y="2901852"/>
            <a:ext cx="5143501" cy="870585"/>
          </a:xfrm>
          <a:prstGeom prst="rect">
            <a:avLst/>
          </a:prstGeom>
        </p:spPr>
        <p:txBody>
          <a:bodyPr wrap="square">
            <a:spAutoFit/>
          </a:bodyPr>
          <a:lstStyle/>
          <a:p>
            <a:pPr algn="ctr">
              <a:lnSpc>
                <a:spcPct val="150000"/>
              </a:lnSpc>
            </a:pPr>
            <a:r>
              <a:rPr lang="zh-CN" altLang="en-US" sz="3375" b="1" dirty="0" smtClean="0">
                <a:solidFill>
                  <a:srgbClr val="70C0B1"/>
                </a:solidFill>
                <a:latin typeface="Times New Roman" panose="02020603050405020304" pitchFamily="18" charset="0"/>
                <a:ea typeface="微软雅黑" panose="020B0503020204020204" pitchFamily="34" charset="-122"/>
              </a:rPr>
              <a:t>备考全攻略</a:t>
            </a:r>
            <a:endParaRPr lang="zh-CN" altLang="zh-CN" sz="3375" b="1" dirty="0">
              <a:solidFill>
                <a:srgbClr val="70C0B1"/>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8416" y="1543827"/>
            <a:ext cx="8647046" cy="4453890"/>
          </a:xfrm>
          <a:prstGeom prst="rect">
            <a:avLst/>
          </a:prstGeom>
        </p:spPr>
        <p:txBody>
          <a:bodyPr wrap="square">
            <a:spAutoFit/>
          </a:bodyPr>
          <a:lstStyle/>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8.(2019•</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自贡</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下列各句中</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没有语病的一项是</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阳光教育”为学生发展提供了丰富的个性化“菜单”</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涌现出大批的优秀阳光少年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非遗文化进校园”系列活动</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在全市中小学生中掀起了保护非物质文化遗产的热情</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参观科技馆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不仅能够培养学生热爱科学的情感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还能够让他们了解更多的科技作品</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市川剧团精心打造的</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惊蛰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是一部以“不忘初心</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牢记使命”为主题的现代川剧</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5533538" y="1680361"/>
            <a:ext cx="375920" cy="414020"/>
          </a:xfrm>
          <a:prstGeom prst="rect">
            <a:avLst/>
          </a:prstGeom>
        </p:spPr>
        <p:txBody>
          <a:bodyPr wrap="none">
            <a:spAutoFit/>
          </a:bodyPr>
          <a:lstStyle/>
          <a:p>
            <a:r>
              <a:rPr lang="en-US" altLang="zh-CN" sz="2100" b="1" kern="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8477" y="1544176"/>
            <a:ext cx="8647046" cy="1545590"/>
          </a:xfrm>
          <a:prstGeom prst="rect">
            <a:avLst/>
          </a:prstGeom>
          <a:ln w="28575">
            <a:solidFill>
              <a:srgbClr val="ED7D31"/>
            </a:solidFill>
            <a:prstDash val="dash"/>
          </a:ln>
        </p:spPr>
        <p:txBody>
          <a:bodyPr wrap="square">
            <a:spAutoFit/>
          </a:bodyPr>
          <a:lstStyle/>
          <a:p>
            <a:pPr algn="just">
              <a:lnSpc>
                <a:spcPct val="150000"/>
              </a:lnSpc>
              <a:spcAft>
                <a:spcPts val="0"/>
              </a:spcAft>
            </a:pP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搭配不当</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涌现”应改为“培养”</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搭配不当</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应把“热情”改为“热潮”</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语序不当</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应改为“不仅能够让学生了解更多的科技作品</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还能够培养他们热爱科学的情感”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100" kern="100" dirty="0">
              <a:latin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7929" y="3014819"/>
            <a:ext cx="8647046" cy="870585"/>
          </a:xfrm>
          <a:prstGeom prst="rect">
            <a:avLst/>
          </a:prstGeom>
        </p:spPr>
        <p:txBody>
          <a:bodyPr wrap="square">
            <a:spAutoFit/>
          </a:bodyPr>
          <a:lstStyle/>
          <a:p>
            <a:pPr algn="ctr">
              <a:lnSpc>
                <a:spcPct val="150000"/>
              </a:lnSpc>
              <a:spcAft>
                <a:spcPts val="0"/>
              </a:spcAft>
            </a:pPr>
            <a:r>
              <a:rPr lang="zh-CN" altLang="en-US"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请完成</a:t>
            </a:r>
            <a:r>
              <a:rPr lang="en-US" altLang="zh-CN"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练测本</a:t>
            </a:r>
            <a:r>
              <a:rPr lang="en-US" altLang="zh-CN"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中的“病句辨析</a:t>
            </a:r>
            <a:r>
              <a:rPr lang="en-US" altLang="zh-CN"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限时实战</a:t>
            </a:r>
            <a:r>
              <a:rPr lang="zh-CN" altLang="en-US" sz="3375"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3375" b="1" kern="100" dirty="0">
              <a:solidFill>
                <a:srgbClr val="ED7D31"/>
              </a:solidFill>
              <a:latin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192" y="2135439"/>
            <a:ext cx="8639033" cy="2030095"/>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        所谓</a:t>
            </a:r>
            <a:r>
              <a:rPr lang="zh-CN" altLang="en-US" sz="2100" dirty="0">
                <a:latin typeface="Times New Roman" panose="02020603050405020304" pitchFamily="18" charset="0"/>
                <a:ea typeface="微软雅黑" panose="020B0503020204020204" pitchFamily="34" charset="-122"/>
              </a:rPr>
              <a:t>病句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就是有问题的句子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凡是在语法修辞或逻辑上有毛病的句子都是病句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常见的病句主要分为搭配不当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成分残缺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成分赘余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语序不当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句式杂糅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表意不明和不合逻辑七大类型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中考常考的病句类型是搭配不当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成分残缺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语序不当和句式杂糅</a:t>
            </a:r>
            <a:r>
              <a:rPr lang="en-US" altLang="zh-CN" sz="2100" dirty="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grpSp>
        <p:nvGrpSpPr>
          <p:cNvPr id="18" name="组合 17"/>
          <p:cNvGrpSpPr/>
          <p:nvPr/>
        </p:nvGrpSpPr>
        <p:grpSpPr>
          <a:xfrm>
            <a:off x="256192" y="1537592"/>
            <a:ext cx="8639032" cy="575945"/>
            <a:chOff x="434356" y="907123"/>
            <a:chExt cx="11950050" cy="767927"/>
          </a:xfrm>
        </p:grpSpPr>
        <p:grpSp>
          <p:nvGrpSpPr>
            <p:cNvPr id="3" name="组合 2"/>
            <p:cNvGrpSpPr/>
            <p:nvPr/>
          </p:nvGrpSpPr>
          <p:grpSpPr>
            <a:xfrm>
              <a:off x="434356" y="1019372"/>
              <a:ext cx="433389" cy="464400"/>
              <a:chOff x="9324592" y="1236103"/>
              <a:chExt cx="531657" cy="583566"/>
            </a:xfrm>
          </p:grpSpPr>
          <p:sp>
            <p:nvSpPr>
              <p:cNvPr id="4"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5"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6"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7"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8"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9"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0"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1"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2"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3"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4"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5"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6"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17" name="矩形 16"/>
            <p:cNvSpPr/>
            <p:nvPr/>
          </p:nvSpPr>
          <p:spPr>
            <a:xfrm>
              <a:off x="865696" y="907123"/>
              <a:ext cx="11518710" cy="767927"/>
            </a:xfrm>
            <a:prstGeom prst="rect">
              <a:avLst/>
            </a:prstGeom>
          </p:spPr>
          <p:txBody>
            <a:bodyPr wrap="square">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rPr>
                <a:t>知识梳理</a:t>
              </a:r>
              <a:endParaRPr lang="en-US" altLang="zh-CN" sz="2100" b="1" dirty="0" smtClean="0">
                <a:solidFill>
                  <a:srgbClr val="0A8CBF"/>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55746" y="1494949"/>
            <a:ext cx="8638223" cy="4438174"/>
            <a:chOff x="340995" y="850265"/>
            <a:chExt cx="11517630" cy="5917565"/>
          </a:xfrm>
        </p:grpSpPr>
        <p:grpSp>
          <p:nvGrpSpPr>
            <p:cNvPr id="2" name="组合 1"/>
            <p:cNvGrpSpPr/>
            <p:nvPr/>
          </p:nvGrpSpPr>
          <p:grpSpPr>
            <a:xfrm>
              <a:off x="422275" y="850265"/>
              <a:ext cx="11354435" cy="813435"/>
              <a:chOff x="665" y="1339"/>
              <a:chExt cx="17881" cy="1281"/>
            </a:xfrm>
          </p:grpSpPr>
          <p:sp>
            <p:nvSpPr>
              <p:cNvPr id="3" name="矩形 2"/>
              <p:cNvSpPr/>
              <p:nvPr/>
            </p:nvSpPr>
            <p:spPr>
              <a:xfrm>
                <a:off x="665" y="1339"/>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1 搭配不当</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340995" y="1606550"/>
              <a:ext cx="11517630" cy="5161280"/>
            </a:xfrm>
            <a:prstGeom prst="rect">
              <a:avLst/>
            </a:prstGeom>
            <a:noFill/>
            <a:ln w="9525">
              <a:noFill/>
            </a:ln>
          </p:spPr>
          <p:txBody>
            <a:bodyPr wrap="square">
              <a:spAutoFit/>
            </a:bodyPr>
            <a:lstStyle/>
            <a:p>
              <a:pPr indent="0" algn="just">
                <a:lnSpc>
                  <a:spcPct val="130000"/>
                </a:lnSpc>
              </a:pPr>
              <a:r>
                <a:rPr lang="en-US" altLang="zh-CN" sz="2100" b="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搭配</a:t>
              </a:r>
              <a:r>
                <a:rPr lang="zh-CN" sz="2100" b="0" dirty="0">
                  <a:latin typeface="Times New Roman" panose="02020603050405020304" pitchFamily="18" charset="0"/>
                  <a:ea typeface="微软雅黑" panose="020B0503020204020204" pitchFamily="34" charset="-122"/>
                </a:rPr>
                <a:t>不当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指句子中的某两个成分或某两个词语搭配错误</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使句子的意思表达不清楚｡其具体类型有以下几种</a:t>
              </a:r>
              <a:r>
                <a:rPr lang="en-US" sz="2100" b="0" dirty="0" smtClean="0">
                  <a:latin typeface="Times New Roman" panose="02020603050405020304" pitchFamily="18" charset="0"/>
                  <a:ea typeface="微软雅黑" panose="020B0503020204020204" pitchFamily="34" charset="-122"/>
                </a:rPr>
                <a:t>:</a:t>
              </a:r>
              <a:endParaRPr lang="en-US" sz="2100" b="0" dirty="0" smtClean="0">
                <a:latin typeface="Times New Roman" panose="02020603050405020304" pitchFamily="18" charset="0"/>
                <a:ea typeface="微软雅黑" panose="020B0503020204020204" pitchFamily="34" charset="-122"/>
              </a:endParaRPr>
            </a:p>
            <a:p>
              <a:pPr indent="0" algn="just">
                <a:lnSpc>
                  <a:spcPct val="130000"/>
                </a:lnSpc>
              </a:pP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lang="en-US" sz="2100" b="1" dirty="0" smtClean="0">
                  <a:latin typeface="Times New Roman" panose="02020603050405020304" pitchFamily="18" charset="0"/>
                  <a:ea typeface="微软雅黑" panose="020B0503020204020204" pitchFamily="34" charset="-122"/>
                </a:rPr>
                <a:t>1</a:t>
              </a:r>
              <a:r>
                <a:rPr lang="en-US" sz="2100" b="1" dirty="0">
                  <a:latin typeface="Times New Roman" panose="02020603050405020304" pitchFamily="18" charset="0"/>
                  <a:ea typeface="微软雅黑" panose="020B0503020204020204" pitchFamily="34" charset="-122"/>
                </a:rPr>
                <a:t>.</a:t>
              </a:r>
              <a:r>
                <a:rPr lang="zh-CN" sz="2100" b="1" dirty="0">
                  <a:latin typeface="Times New Roman" panose="02020603050405020304" pitchFamily="18" charset="0"/>
                  <a:ea typeface="微软雅黑" panose="020B0503020204020204" pitchFamily="34" charset="-122"/>
                </a:rPr>
                <a:t>主谓搭配</a:t>
              </a:r>
              <a:r>
                <a:rPr lang="zh-CN" sz="2100" b="1" dirty="0" smtClean="0">
                  <a:latin typeface="Times New Roman" panose="02020603050405020304" pitchFamily="18" charset="0"/>
                  <a:ea typeface="微软雅黑" panose="020B0503020204020204" pitchFamily="34" charset="-122"/>
                </a:rPr>
                <a:t>不当</a:t>
              </a:r>
              <a:endParaRPr lang="en-US" altLang="zh-CN" sz="2100" b="1" dirty="0" smtClean="0">
                <a:latin typeface="Times New Roman" panose="02020603050405020304" pitchFamily="18" charset="0"/>
                <a:ea typeface="微软雅黑" panose="020B0503020204020204" pitchFamily="34" charset="-122"/>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主要</a:t>
              </a:r>
              <a:r>
                <a:rPr lang="zh-CN" sz="2100" b="0" dirty="0">
                  <a:latin typeface="Times New Roman" panose="02020603050405020304" pitchFamily="18" charset="0"/>
                  <a:ea typeface="微软雅黑" panose="020B0503020204020204" pitchFamily="34" charset="-122"/>
                </a:rPr>
                <a:t>表现为</a:t>
              </a:r>
              <a:r>
                <a:rPr lang="zh-CN" sz="2100" b="0" dirty="0">
                  <a:solidFill>
                    <a:srgbClr val="00B0F0"/>
                  </a:solidFill>
                  <a:latin typeface="Times New Roman" panose="02020603050405020304" pitchFamily="18" charset="0"/>
                  <a:ea typeface="微软雅黑" panose="020B0503020204020204" pitchFamily="34" charset="-122"/>
                </a:rPr>
                <a:t>谓语不能陈述主语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有时主语或谓语由联合短语充当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其中一部分不搭配</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随着我市</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阳光体育活动</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的广泛开展</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同学们的身体素质得到了极大地改善</a:t>
              </a:r>
              <a:r>
                <a:rPr lang="zh-CN" sz="2100" b="0" dirty="0" smtClean="0">
                  <a:latin typeface="Times New Roman" panose="02020603050405020304" pitchFamily="18" charset="0"/>
                  <a:ea typeface="微软雅黑" panose="020B0503020204020204" pitchFamily="34" charset="-122"/>
                </a:rPr>
                <a:t>｡</a:t>
              </a:r>
              <a:endParaRPr lang="zh-CN" sz="2100" b="0" dirty="0" smtClean="0">
                <a:latin typeface="Times New Roman" panose="02020603050405020304" pitchFamily="18" charset="0"/>
                <a:ea typeface="微软雅黑" panose="020B0503020204020204" pitchFamily="34" charset="-122"/>
              </a:endParaRPr>
            </a:p>
            <a:p>
              <a:pPr indent="0"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修改意见</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主语</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身体素质</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和谓语</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改善</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搭配不当</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应该把</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改善</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改为</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提高</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4792" y="1579721"/>
            <a:ext cx="8649176" cy="4159885"/>
          </a:xfrm>
          <a:prstGeom prst="rect">
            <a:avLst/>
          </a:prstGeom>
          <a:noFill/>
          <a:ln w="9525">
            <a:noFill/>
          </a:ln>
        </p:spPr>
        <p:txBody>
          <a:bodyPr wrap="square">
            <a:spAutoFit/>
          </a:bodyPr>
          <a:lstStyle/>
          <a:p>
            <a:pPr indent="0" algn="just">
              <a:lnSpc>
                <a:spcPct val="140000"/>
              </a:lnSpc>
            </a:pPr>
            <a:r>
              <a:rPr lang="en-US" sz="2100" b="0" dirty="0" smtClean="0">
                <a:latin typeface="Times New Roman" panose="02020603050405020304" pitchFamily="18" charset="0"/>
                <a:ea typeface="微软雅黑" panose="020B0503020204020204" pitchFamily="34" charset="-122"/>
              </a:rPr>
              <a:t>        </a:t>
            </a:r>
            <a:r>
              <a:rPr lang="en-US" sz="2100" b="1" dirty="0" smtClean="0">
                <a:solidFill>
                  <a:schemeClr val="tx1"/>
                </a:solidFill>
                <a:latin typeface="Times New Roman" panose="02020603050405020304" pitchFamily="18" charset="0"/>
                <a:ea typeface="微软雅黑" panose="020B0503020204020204" pitchFamily="34" charset="-122"/>
              </a:rPr>
              <a:t>2</a:t>
            </a:r>
            <a:r>
              <a:rPr lang="en-US" sz="2100" b="1" dirty="0">
                <a:solidFill>
                  <a:schemeClr val="tx1"/>
                </a:solidFill>
                <a:latin typeface="Times New Roman" panose="02020603050405020304" pitchFamily="18" charset="0"/>
                <a:ea typeface="微软雅黑" panose="020B0503020204020204" pitchFamily="34" charset="-122"/>
              </a:rPr>
              <a:t>.</a:t>
            </a:r>
            <a:r>
              <a:rPr lang="zh-CN" sz="2100" b="1" dirty="0">
                <a:solidFill>
                  <a:schemeClr val="tx1"/>
                </a:solidFill>
                <a:latin typeface="Times New Roman" panose="02020603050405020304" pitchFamily="18" charset="0"/>
                <a:ea typeface="微软雅黑" panose="020B0503020204020204" pitchFamily="34" charset="-122"/>
              </a:rPr>
              <a:t>动宾搭配</a:t>
            </a:r>
            <a:r>
              <a:rPr lang="zh-CN" sz="2100" b="1" dirty="0" smtClean="0">
                <a:solidFill>
                  <a:schemeClr val="tx1"/>
                </a:solidFill>
                <a:latin typeface="Times New Roman" panose="02020603050405020304" pitchFamily="18" charset="0"/>
                <a:ea typeface="微软雅黑" panose="020B0503020204020204" pitchFamily="34" charset="-122"/>
              </a:rPr>
              <a:t>不当</a:t>
            </a:r>
            <a:endParaRPr lang="en-US" altLang="zh-CN" sz="2100" b="1" dirty="0" smtClean="0">
              <a:solidFill>
                <a:schemeClr val="tx1"/>
              </a:solidFill>
              <a:latin typeface="Times New Roman" panose="02020603050405020304" pitchFamily="18" charset="0"/>
              <a:ea typeface="微软雅黑" panose="020B0503020204020204" pitchFamily="34" charset="-122"/>
            </a:endParaRPr>
          </a:p>
          <a:p>
            <a:pPr indent="0" algn="just">
              <a:lnSpc>
                <a:spcPct val="14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当</a:t>
            </a:r>
            <a:r>
              <a:rPr lang="zh-CN" sz="2100" b="0" dirty="0">
                <a:latin typeface="Times New Roman" panose="02020603050405020304" pitchFamily="18" charset="0"/>
                <a:ea typeface="微软雅黑" panose="020B0503020204020204" pitchFamily="34" charset="-122"/>
              </a:rPr>
              <a:t>一个动词管两个宾语时</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要注意这个动词</a:t>
            </a:r>
            <a:r>
              <a:rPr lang="zh-CN" sz="2100" b="0" dirty="0">
                <a:solidFill>
                  <a:srgbClr val="00B0F0"/>
                </a:solidFill>
                <a:latin typeface="Times New Roman" panose="02020603050405020304" pitchFamily="18" charset="0"/>
                <a:ea typeface="微软雅黑" panose="020B0503020204020204" pitchFamily="34" charset="-122"/>
              </a:rPr>
              <a:t>是否与两个宾语都能搭配</a:t>
            </a:r>
            <a:r>
              <a:rPr lang="zh-CN" sz="2100" b="0" dirty="0">
                <a:latin typeface="Times New Roman" panose="02020603050405020304" pitchFamily="18" charset="0"/>
                <a:ea typeface="微软雅黑" panose="020B0503020204020204" pitchFamily="34" charset="-122"/>
              </a:rPr>
              <a:t>｡如多个动词带一个宾语时</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要注意是否所有动词都能与这个宾语搭配｡有些词不能构成动宾关系</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听了科学考察队员的报告</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他下决心修正自己的研究计划和进度</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力争早日出结果</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动词</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修正</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可以搭配宾语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计划</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但不能和宾语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进度</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搭配</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可以改为</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听了科学考察队员的报告</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他下决心修正自己的研究计划</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调整研究进度</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力争早日出结果｡</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4792" y="1557338"/>
            <a:ext cx="8659892" cy="4159885"/>
          </a:xfrm>
          <a:prstGeom prst="rect">
            <a:avLst/>
          </a:prstGeom>
          <a:noFill/>
          <a:ln w="9525">
            <a:noFill/>
          </a:ln>
        </p:spPr>
        <p:txBody>
          <a:bodyPr wrap="square">
            <a:spAutoFit/>
          </a:bodyPr>
          <a:lstStyle/>
          <a:p>
            <a:pPr indent="0" algn="just">
              <a:lnSpc>
                <a:spcPct val="140000"/>
              </a:lnSpc>
            </a:pPr>
            <a:r>
              <a:rPr lang="en-US" sz="2100" b="0" dirty="0" smtClean="0">
                <a:latin typeface="Times New Roman" panose="02020603050405020304" pitchFamily="18" charset="0"/>
                <a:ea typeface="微软雅黑" panose="020B0503020204020204" pitchFamily="34" charset="-122"/>
              </a:rPr>
              <a:t>        </a:t>
            </a:r>
            <a:r>
              <a:rPr lang="en-US" sz="2100" b="1" dirty="0" smtClean="0">
                <a:solidFill>
                  <a:schemeClr val="tx1"/>
                </a:solidFill>
                <a:latin typeface="Times New Roman" panose="02020603050405020304" pitchFamily="18" charset="0"/>
                <a:ea typeface="微软雅黑" panose="020B0503020204020204" pitchFamily="34" charset="-122"/>
              </a:rPr>
              <a:t>3</a:t>
            </a:r>
            <a:r>
              <a:rPr lang="en-US" sz="2100" b="1" dirty="0">
                <a:solidFill>
                  <a:schemeClr val="tx1"/>
                </a:solidFill>
                <a:latin typeface="Times New Roman" panose="02020603050405020304" pitchFamily="18" charset="0"/>
                <a:ea typeface="微软雅黑" panose="020B0503020204020204" pitchFamily="34" charset="-122"/>
              </a:rPr>
              <a:t>.</a:t>
            </a:r>
            <a:r>
              <a:rPr lang="zh-CN" sz="2100" b="1" dirty="0">
                <a:solidFill>
                  <a:schemeClr val="tx1"/>
                </a:solidFill>
                <a:latin typeface="Times New Roman" panose="02020603050405020304" pitchFamily="18" charset="0"/>
                <a:ea typeface="微软雅黑" panose="020B0503020204020204" pitchFamily="34" charset="-122"/>
              </a:rPr>
              <a:t>主宾搭配</a:t>
            </a:r>
            <a:r>
              <a:rPr lang="zh-CN" sz="2100" b="1" dirty="0" smtClean="0">
                <a:solidFill>
                  <a:schemeClr val="tx1"/>
                </a:solidFill>
                <a:latin typeface="Times New Roman" panose="02020603050405020304" pitchFamily="18" charset="0"/>
                <a:ea typeface="微软雅黑" panose="020B0503020204020204" pitchFamily="34" charset="-122"/>
              </a:rPr>
              <a:t>不当</a:t>
            </a:r>
            <a:endParaRPr lang="en-US" altLang="zh-CN" sz="2100" b="1" dirty="0" smtClean="0">
              <a:solidFill>
                <a:srgbClr val="00B0F0"/>
              </a:solidFill>
              <a:latin typeface="Times New Roman" panose="02020603050405020304" pitchFamily="18" charset="0"/>
              <a:ea typeface="微软雅黑" panose="020B0503020204020204" pitchFamily="34" charset="-122"/>
            </a:endParaRPr>
          </a:p>
          <a:p>
            <a:pPr indent="0" algn="just">
              <a:lnSpc>
                <a:spcPct val="14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主语</a:t>
            </a:r>
            <a:r>
              <a:rPr lang="zh-CN" sz="2100" b="0" dirty="0">
                <a:latin typeface="Times New Roman" panose="02020603050405020304" pitchFamily="18" charset="0"/>
                <a:ea typeface="微软雅黑" panose="020B0503020204020204" pitchFamily="34" charset="-122"/>
              </a:rPr>
              <a:t>通过谓语发出的动作不与承受动作的宾语相和</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即主语和宾语</a:t>
            </a:r>
            <a:r>
              <a:rPr lang="zh-CN" sz="2100" dirty="0">
                <a:solidFill>
                  <a:srgbClr val="00B0F0"/>
                </a:solidFill>
                <a:latin typeface="Times New Roman" panose="02020603050405020304" pitchFamily="18" charset="0"/>
                <a:ea typeface="微软雅黑" panose="020B0503020204020204" pitchFamily="34" charset="-122"/>
              </a:rPr>
              <a:t>不是处于同一范畴的事物</a:t>
            </a:r>
            <a:r>
              <a:rPr lang="zh-CN" sz="2100" b="0" dirty="0">
                <a:latin typeface="Times New Roman" panose="02020603050405020304" pitchFamily="18" charset="0"/>
                <a:ea typeface="微软雅黑" panose="020B0503020204020204" pitchFamily="34" charset="-122"/>
              </a:rPr>
              <a:t>｡辨析时</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先提取句子主干</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再找出主谓宾</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看主语与宾语是否搭配得当</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在上海举办的日本电影周以及而后陆续上映的五部日本电影</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都是日本电影中独具风格的作品</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主语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日本电影周</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和宾语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作品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搭配不当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可以改为</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在上海举办的日本电影周上陆续上映的五部日本电影</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都是日本电影中独具风格的作品｡</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4792" y="1557338"/>
            <a:ext cx="8659892" cy="4159885"/>
          </a:xfrm>
          <a:prstGeom prst="rect">
            <a:avLst/>
          </a:prstGeom>
          <a:noFill/>
          <a:ln w="9525">
            <a:noFill/>
          </a:ln>
        </p:spPr>
        <p:txBody>
          <a:bodyPr wrap="square">
            <a:spAutoFit/>
          </a:bodyPr>
          <a:lstStyle/>
          <a:p>
            <a:pPr indent="0" algn="just">
              <a:lnSpc>
                <a:spcPct val="140000"/>
              </a:lnSpc>
            </a:pPr>
            <a:r>
              <a:rPr lang="en-US" sz="2100" b="0" dirty="0" smtClean="0">
                <a:latin typeface="Times New Roman" panose="02020603050405020304" pitchFamily="18" charset="0"/>
                <a:ea typeface="微软雅黑" panose="020B0503020204020204" pitchFamily="34" charset="-122"/>
              </a:rPr>
              <a:t>	</a:t>
            </a:r>
            <a:r>
              <a:rPr lang="en-US" sz="2100" b="1" dirty="0" smtClean="0">
                <a:latin typeface="Times New Roman" panose="02020603050405020304" pitchFamily="18" charset="0"/>
                <a:ea typeface="微软雅黑" panose="020B0503020204020204" pitchFamily="34" charset="-122"/>
              </a:rPr>
              <a:t>4</a:t>
            </a:r>
            <a:r>
              <a:rPr lang="en-US" sz="2100" b="1" dirty="0">
                <a:latin typeface="Times New Roman" panose="02020603050405020304" pitchFamily="18" charset="0"/>
                <a:ea typeface="微软雅黑" panose="020B0503020204020204" pitchFamily="34" charset="-122"/>
              </a:rPr>
              <a:t>.</a:t>
            </a:r>
            <a:r>
              <a:rPr lang="zh-CN" sz="2100" b="1" dirty="0">
                <a:latin typeface="Times New Roman" panose="02020603050405020304" pitchFamily="18" charset="0"/>
                <a:ea typeface="微软雅黑" panose="020B0503020204020204" pitchFamily="34" charset="-122"/>
              </a:rPr>
              <a:t>修饰语与中心语搭配</a:t>
            </a:r>
            <a:r>
              <a:rPr lang="zh-CN" sz="2100" b="1" dirty="0" smtClean="0">
                <a:latin typeface="Times New Roman" panose="02020603050405020304" pitchFamily="18" charset="0"/>
                <a:ea typeface="微软雅黑" panose="020B0503020204020204" pitchFamily="34" charset="-122"/>
              </a:rPr>
              <a:t>不当</a:t>
            </a:r>
            <a:endParaRPr lang="en-US" altLang="zh-CN" sz="2100" b="1"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b="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句子</a:t>
            </a:r>
            <a:r>
              <a:rPr lang="zh-CN" sz="2100" b="0" dirty="0">
                <a:latin typeface="Times New Roman" panose="02020603050405020304" pitchFamily="18" charset="0"/>
                <a:ea typeface="微软雅黑" panose="020B0503020204020204" pitchFamily="34" charset="-122"/>
              </a:rPr>
              <a:t>中的</a:t>
            </a:r>
            <a:r>
              <a:rPr lang="zh-CN" sz="2100" b="0" dirty="0">
                <a:solidFill>
                  <a:srgbClr val="00B0F0"/>
                </a:solidFill>
                <a:latin typeface="Times New Roman" panose="02020603050405020304" pitchFamily="18" charset="0"/>
                <a:ea typeface="微软雅黑" panose="020B0503020204020204" pitchFamily="34" charset="-122"/>
              </a:rPr>
              <a:t>修饰语</a:t>
            </a:r>
            <a:r>
              <a:rPr lang="zh-CN" sz="2100" b="0" dirty="0">
                <a:latin typeface="Times New Roman" panose="02020603050405020304" pitchFamily="18" charset="0"/>
                <a:ea typeface="微软雅黑" panose="020B0503020204020204" pitchFamily="34" charset="-122"/>
              </a:rPr>
              <a:t>与</a:t>
            </a:r>
            <a:r>
              <a:rPr lang="zh-CN" sz="2100" b="0" dirty="0">
                <a:solidFill>
                  <a:srgbClr val="00B0F0"/>
                </a:solidFill>
                <a:latin typeface="Times New Roman" panose="02020603050405020304" pitchFamily="18" charset="0"/>
                <a:ea typeface="微软雅黑" panose="020B0503020204020204" pitchFamily="34" charset="-122"/>
              </a:rPr>
              <a:t>中心语</a:t>
            </a:r>
            <a:r>
              <a:rPr lang="zh-CN" sz="2100" b="0" dirty="0">
                <a:latin typeface="Times New Roman" panose="02020603050405020304" pitchFamily="18" charset="0"/>
                <a:ea typeface="微软雅黑" panose="020B0503020204020204" pitchFamily="34" charset="-122"/>
              </a:rPr>
              <a:t>的搭配不符合语言习惯或者不符合语法规律</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或者不符合事理</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就会造成修饰语和中心语搭配不当的问题｡分为定语､状语和补语分别与中心语搭配不当这几种类型</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a:t>
            </a:r>
            <a:r>
              <a:rPr lang="en-US" sz="2100" b="1" dirty="0">
                <a:latin typeface="Times New Roman" panose="02020603050405020304" pitchFamily="18" charset="0"/>
                <a:ea typeface="微软雅黑" panose="020B0503020204020204" pitchFamily="34" charset="-122"/>
              </a:rPr>
              <a:t>1</a:t>
            </a:r>
            <a:r>
              <a:rPr lang="zh-CN" sz="2100" b="1" dirty="0">
                <a:latin typeface="Times New Roman" panose="02020603050405020304" pitchFamily="18" charset="0"/>
                <a:ea typeface="微软雅黑" panose="020B0503020204020204" pitchFamily="34" charset="-122"/>
              </a:rPr>
              <a:t>）定语和中心语搭配</a:t>
            </a:r>
            <a:r>
              <a:rPr lang="zh-CN" sz="2100" b="1" dirty="0" smtClean="0">
                <a:latin typeface="Times New Roman" panose="02020603050405020304" pitchFamily="18" charset="0"/>
                <a:ea typeface="微软雅黑" panose="020B0503020204020204" pitchFamily="34" charset="-122"/>
              </a:rPr>
              <a:t>不当</a:t>
            </a:r>
            <a:endParaRPr lang="en-US" altLang="zh-CN" sz="2100" b="1"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zh-CN" sz="2100" b="1" dirty="0">
                <a:latin typeface="Times New Roman" panose="02020603050405020304" pitchFamily="18" charset="0"/>
                <a:ea typeface="微软雅黑" panose="020B0503020204020204" pitchFamily="34" charset="-122"/>
              </a:rPr>
              <a:t>一</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早晨五六点钟</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在通往机场的大街两旁便站满了数万名欢送的人群</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定语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数万名</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不能修饰中心语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人群</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可以把</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人群</a:t>
            </a:r>
            <a:r>
              <a:rPr lang="en-US" sz="2100" b="0" dirty="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改为</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sz="2100" b="0" dirty="0" smtClean="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人</a:t>
            </a:r>
            <a:r>
              <a:rPr lang="en-US" sz="2100" b="0" dirty="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4793" y="1557338"/>
            <a:ext cx="8448675" cy="3969385"/>
          </a:xfrm>
          <a:prstGeom prst="rect">
            <a:avLst/>
          </a:prstGeom>
          <a:noFill/>
          <a:ln w="9525">
            <a:noFill/>
          </a:ln>
        </p:spPr>
        <p:txBody>
          <a:bodyPr wrap="square">
            <a:spAutoFit/>
          </a:bodyPr>
          <a:lstStyle/>
          <a:p>
            <a:pPr indent="0" algn="just">
              <a:lnSpc>
                <a:spcPct val="15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a:t>
            </a:r>
            <a:r>
              <a:rPr lang="en-US" sz="2100" b="1" dirty="0">
                <a:latin typeface="Times New Roman" panose="02020603050405020304" pitchFamily="18" charset="0"/>
                <a:ea typeface="微软雅黑" panose="020B0503020204020204" pitchFamily="34" charset="-122"/>
              </a:rPr>
              <a:t>2</a:t>
            </a:r>
            <a:r>
              <a:rPr lang="zh-CN" sz="2100" b="1" dirty="0">
                <a:latin typeface="Times New Roman" panose="02020603050405020304" pitchFamily="18" charset="0"/>
                <a:ea typeface="微软雅黑" panose="020B0503020204020204" pitchFamily="34" charset="-122"/>
              </a:rPr>
              <a:t>）状语和中心语搭配</a:t>
            </a:r>
            <a:r>
              <a:rPr lang="zh-CN" sz="2100" b="1" dirty="0" smtClean="0">
                <a:latin typeface="Times New Roman" panose="02020603050405020304" pitchFamily="18" charset="0"/>
                <a:ea typeface="微软雅黑" panose="020B0503020204020204" pitchFamily="34" charset="-122"/>
              </a:rPr>
              <a:t>不当</a:t>
            </a:r>
            <a:endParaRPr lang="en-US" altLang="zh-CN" sz="2100" b="1"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zh-CN" sz="2100" b="1" dirty="0">
                <a:latin typeface="Times New Roman" panose="02020603050405020304" pitchFamily="18" charset="0"/>
                <a:ea typeface="微软雅黑" panose="020B0503020204020204" pitchFamily="34" charset="-122"/>
              </a:rPr>
              <a:t>二</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他缓和地向我们走来</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笑容亲切</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状语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缓和</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与中心语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走来</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搭配不当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可以把</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缓和</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改为</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缓慢</a:t>
            </a:r>
            <a:r>
              <a:rPr lang="en-US" sz="2100" b="0" dirty="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a:t>
            </a:r>
            <a:r>
              <a:rPr lang="en-US" sz="2100" b="1" dirty="0">
                <a:latin typeface="Times New Roman" panose="02020603050405020304" pitchFamily="18" charset="0"/>
                <a:ea typeface="微软雅黑" panose="020B0503020204020204" pitchFamily="34" charset="-122"/>
              </a:rPr>
              <a:t>3</a:t>
            </a:r>
            <a:r>
              <a:rPr lang="zh-CN" sz="2100" b="1" dirty="0">
                <a:latin typeface="Times New Roman" panose="02020603050405020304" pitchFamily="18" charset="0"/>
                <a:ea typeface="微软雅黑" panose="020B0503020204020204" pitchFamily="34" charset="-122"/>
              </a:rPr>
              <a:t>）补语和中心语搭配</a:t>
            </a:r>
            <a:r>
              <a:rPr lang="zh-CN" sz="2100" b="1" dirty="0" smtClean="0">
                <a:latin typeface="Times New Roman" panose="02020603050405020304" pitchFamily="18" charset="0"/>
                <a:ea typeface="微软雅黑" panose="020B0503020204020204" pitchFamily="34" charset="-122"/>
              </a:rPr>
              <a:t>不当</a:t>
            </a:r>
            <a:endParaRPr lang="en-US" altLang="zh-CN" sz="2100" b="1"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zh-CN" sz="2100" b="1" dirty="0">
                <a:latin typeface="Times New Roman" panose="02020603050405020304" pitchFamily="18" charset="0"/>
                <a:ea typeface="微软雅黑" panose="020B0503020204020204" pitchFamily="34" charset="-122"/>
              </a:rPr>
              <a:t>三</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放学了</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同学们把教室打扫得干干净净､整整齐齐</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补语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整整齐齐</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与中心语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打扫</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搭配不当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可以改为</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把桌椅摆放得整整齐齐</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4792" y="1557338"/>
            <a:ext cx="8649176" cy="2515235"/>
          </a:xfrm>
          <a:prstGeom prst="rect">
            <a:avLst/>
          </a:prstGeom>
          <a:noFill/>
          <a:ln w="9525">
            <a:noFill/>
          </a:ln>
        </p:spPr>
        <p:txBody>
          <a:bodyPr wrap="square">
            <a:spAutoFit/>
          </a:bodyPr>
          <a:lstStyle/>
          <a:p>
            <a:pPr indent="0" algn="just">
              <a:lnSpc>
                <a:spcPct val="150000"/>
              </a:lnSpc>
            </a:pPr>
            <a:r>
              <a:rPr lang="en-US" sz="2100" b="0" dirty="0" smtClean="0">
                <a:latin typeface="Times New Roman" panose="02020603050405020304" pitchFamily="18" charset="0"/>
                <a:ea typeface="微软雅黑" panose="020B0503020204020204" pitchFamily="34" charset="-122"/>
              </a:rPr>
              <a:t>	</a:t>
            </a:r>
            <a:r>
              <a:rPr lang="en-US" sz="2100" b="1" dirty="0" smtClean="0">
                <a:latin typeface="Times New Roman" panose="02020603050405020304" pitchFamily="18" charset="0"/>
                <a:ea typeface="微软雅黑" panose="020B0503020204020204" pitchFamily="34" charset="-122"/>
              </a:rPr>
              <a:t>5</a:t>
            </a:r>
            <a:r>
              <a:rPr lang="en-US" sz="2100" b="1" dirty="0">
                <a:latin typeface="Times New Roman" panose="02020603050405020304" pitchFamily="18" charset="0"/>
                <a:ea typeface="微软雅黑" panose="020B0503020204020204" pitchFamily="34" charset="-122"/>
              </a:rPr>
              <a:t>.</a:t>
            </a:r>
            <a:r>
              <a:rPr lang="zh-CN" sz="2100" b="1" dirty="0">
                <a:latin typeface="Times New Roman" panose="02020603050405020304" pitchFamily="18" charset="0"/>
                <a:ea typeface="微软雅黑" panose="020B0503020204020204" pitchFamily="34" charset="-122"/>
              </a:rPr>
              <a:t>一面和两面搭配</a:t>
            </a:r>
            <a:r>
              <a:rPr lang="zh-CN" sz="2100" b="1" dirty="0" smtClean="0">
                <a:latin typeface="Times New Roman" panose="02020603050405020304" pitchFamily="18" charset="0"/>
                <a:ea typeface="微软雅黑" panose="020B0503020204020204" pitchFamily="34" charset="-122"/>
              </a:rPr>
              <a:t>不当</a:t>
            </a:r>
            <a:endParaRPr lang="en-US" altLang="zh-CN" sz="2100" b="1"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sz="2100" b="0" dirty="0" smtClean="0">
                <a:solidFill>
                  <a:srgbClr val="00B0F0"/>
                </a:solidFill>
                <a:latin typeface="Times New Roman" panose="02020603050405020304" pitchFamily="18" charset="0"/>
                <a:ea typeface="微软雅黑" panose="020B0503020204020204" pitchFamily="34" charset="-122"/>
              </a:rPr>
              <a:t>两面</a:t>
            </a:r>
            <a:r>
              <a:rPr lang="zh-CN" sz="2100" b="0" dirty="0">
                <a:solidFill>
                  <a:srgbClr val="00B0F0"/>
                </a:solidFill>
                <a:latin typeface="Times New Roman" panose="02020603050405020304" pitchFamily="18" charset="0"/>
                <a:ea typeface="微软雅黑" panose="020B0503020204020204" pitchFamily="34" charset="-122"/>
              </a:rPr>
              <a:t>词</a:t>
            </a:r>
            <a:r>
              <a:rPr lang="zh-CN" sz="2100" b="0" dirty="0">
                <a:latin typeface="Times New Roman" panose="02020603050405020304" pitchFamily="18" charset="0"/>
                <a:ea typeface="微软雅黑" panose="020B0503020204020204" pitchFamily="34" charset="-122"/>
              </a:rPr>
              <a:t>如</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能否､是否､成败､优劣､好坏､能不能､荣辱､兴衰</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等</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它常常造成</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一面</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对</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两面</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或</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两面</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对</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一面</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的语意搭配不当</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机器质量的好坏是保证生产安全的一个重要条件</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前面的</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好坏</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是两面</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应在</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生产</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后面加</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能否</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4792" y="1557338"/>
            <a:ext cx="8649176" cy="2999740"/>
          </a:xfrm>
          <a:prstGeom prst="rect">
            <a:avLst/>
          </a:prstGeom>
          <a:noFill/>
          <a:ln w="9525">
            <a:noFill/>
          </a:ln>
        </p:spPr>
        <p:txBody>
          <a:bodyPr wrap="square">
            <a:spAutoFit/>
          </a:bodyPr>
          <a:lstStyle/>
          <a:p>
            <a:pPr indent="0" algn="just">
              <a:lnSpc>
                <a:spcPct val="150000"/>
              </a:lnSpc>
            </a:pPr>
            <a:r>
              <a:rPr lang="en-US" sz="2100" b="0" dirty="0" smtClean="0">
                <a:latin typeface="Times New Roman" panose="02020603050405020304" pitchFamily="18" charset="0"/>
                <a:ea typeface="微软雅黑" panose="020B0503020204020204" pitchFamily="34" charset="-122"/>
              </a:rPr>
              <a:t>	</a:t>
            </a:r>
            <a:r>
              <a:rPr lang="en-US" sz="2100" b="1" dirty="0" smtClean="0">
                <a:latin typeface="Times New Roman" panose="02020603050405020304" pitchFamily="18" charset="0"/>
                <a:ea typeface="微软雅黑" panose="020B0503020204020204" pitchFamily="34" charset="-122"/>
              </a:rPr>
              <a:t>6</a:t>
            </a:r>
            <a:r>
              <a:rPr lang="en-US" sz="2100" b="1" dirty="0">
                <a:latin typeface="Times New Roman" panose="02020603050405020304" pitchFamily="18" charset="0"/>
                <a:ea typeface="微软雅黑" panose="020B0503020204020204" pitchFamily="34" charset="-122"/>
              </a:rPr>
              <a:t>.</a:t>
            </a:r>
            <a:r>
              <a:rPr lang="zh-CN" sz="2100" b="1" dirty="0">
                <a:latin typeface="Times New Roman" panose="02020603050405020304" pitchFamily="18" charset="0"/>
                <a:ea typeface="微软雅黑" panose="020B0503020204020204" pitchFamily="34" charset="-122"/>
              </a:rPr>
              <a:t>关联词搭配</a:t>
            </a:r>
            <a:r>
              <a:rPr lang="zh-CN" sz="2100" b="1" dirty="0" smtClean="0">
                <a:latin typeface="Times New Roman" panose="02020603050405020304" pitchFamily="18" charset="0"/>
                <a:ea typeface="微软雅黑" panose="020B0503020204020204" pitchFamily="34" charset="-122"/>
              </a:rPr>
              <a:t>不当</a:t>
            </a:r>
            <a:endParaRPr lang="en-US" altLang="zh-CN" sz="2100" b="1"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sz="2100" b="0" dirty="0" smtClean="0">
                <a:solidFill>
                  <a:srgbClr val="00B0F0"/>
                </a:solidFill>
                <a:latin typeface="Times New Roman" panose="02020603050405020304" pitchFamily="18" charset="0"/>
                <a:ea typeface="微软雅黑" panose="020B0503020204020204" pitchFamily="34" charset="-122"/>
              </a:rPr>
              <a:t>关联词</a:t>
            </a:r>
            <a:r>
              <a:rPr lang="zh-CN" sz="2100" b="0" dirty="0">
                <a:latin typeface="Times New Roman" panose="02020603050405020304" pitchFamily="18" charset="0"/>
                <a:ea typeface="微软雅黑" panose="020B0503020204020204" pitchFamily="34" charset="-122"/>
              </a:rPr>
              <a:t>搭配不当是常见的一种错误｡当一个句子中有关联词的时候</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要看是否有关联词</a:t>
            </a:r>
            <a:r>
              <a:rPr lang="zh-CN" sz="2100" b="0" dirty="0">
                <a:solidFill>
                  <a:srgbClr val="00B0F0"/>
                </a:solidFill>
                <a:latin typeface="Times New Roman" panose="02020603050405020304" pitchFamily="18" charset="0"/>
                <a:ea typeface="微软雅黑" panose="020B0503020204020204" pitchFamily="34" charset="-122"/>
              </a:rPr>
              <a:t>搭配不当</a:t>
            </a:r>
            <a:r>
              <a:rPr lang="zh-CN" sz="2100" b="0" dirty="0">
                <a:latin typeface="Times New Roman" panose="02020603050405020304" pitchFamily="18" charset="0"/>
                <a:ea typeface="微软雅黑" panose="020B0503020204020204" pitchFamily="34" charset="-122"/>
              </a:rPr>
              <a:t>的语病</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只有你意识到这一点</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你就能深刻地了解我们战士的胸怀是多么宽广</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只有</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与</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就</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搭配不当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应把</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就</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改为</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才</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10166" y="2901852"/>
            <a:ext cx="3819843" cy="870585"/>
          </a:xfrm>
          <a:prstGeom prst="rect">
            <a:avLst/>
          </a:prstGeom>
        </p:spPr>
        <p:txBody>
          <a:bodyPr wrap="square">
            <a:spAutoFit/>
          </a:bodyPr>
          <a:lstStyle/>
          <a:p>
            <a:pPr algn="ctr">
              <a:lnSpc>
                <a:spcPct val="150000"/>
              </a:lnSpc>
            </a:pPr>
            <a:r>
              <a:rPr lang="zh-CN" altLang="en-US" sz="3375" b="1" dirty="0" smtClean="0">
                <a:solidFill>
                  <a:srgbClr val="D7726C"/>
                </a:solidFill>
                <a:latin typeface="Times New Roman" panose="02020603050405020304" pitchFamily="18" charset="0"/>
                <a:ea typeface="微软雅黑" panose="020B0503020204020204" pitchFamily="34" charset="-122"/>
              </a:rPr>
              <a:t>泸州考什么</a:t>
            </a:r>
            <a:endParaRPr lang="zh-CN" altLang="zh-CN" sz="3375" b="1" dirty="0">
              <a:solidFill>
                <a:srgbClr val="D7726C"/>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263" y="1543469"/>
            <a:ext cx="8465348" cy="4159885"/>
          </a:xfrm>
          <a:prstGeom prst="rect">
            <a:avLst/>
          </a:prstGeom>
          <a:noFill/>
          <a:ln w="28575">
            <a:solidFill>
              <a:srgbClr val="ED7D31"/>
            </a:solidFill>
            <a:prstDash val="dash"/>
          </a:ln>
        </p:spPr>
        <p:txBody>
          <a:bodyPr wrap="square">
            <a:spAutoFit/>
          </a:bodyPr>
          <a:lstStyle/>
          <a:p>
            <a:pPr indent="0" algn="just">
              <a:lnSpc>
                <a:spcPct val="140000"/>
              </a:lnSpc>
            </a:pP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b="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判断</a:t>
            </a:r>
            <a:r>
              <a:rPr lang="zh-CN" sz="2100" b="0" dirty="0">
                <a:latin typeface="Times New Roman" panose="02020603050405020304" pitchFamily="18" charset="0"/>
                <a:ea typeface="微软雅黑" panose="020B0503020204020204" pitchFamily="34" charset="-122"/>
              </a:rPr>
              <a:t>下列句子是否有语病</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没有语病的打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有语病的打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标注具体的病句类型</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并改正｡</a:t>
            </a:r>
            <a:endParaRPr lang="en-US" sz="2100" b="0" dirty="0">
              <a:latin typeface="Times New Roman" panose="02020603050405020304" pitchFamily="18" charset="0"/>
              <a:ea typeface="微软雅黑" panose="020B0503020204020204" pitchFamily="34" charset="-122"/>
            </a:endParaRPr>
          </a:p>
          <a:p>
            <a:pPr indent="0" algn="just">
              <a:lnSpc>
                <a:spcPct val="140000"/>
              </a:lnSpc>
            </a:pPr>
            <a:r>
              <a:rPr lang="en-US" sz="2100" b="0" dirty="0" smtClean="0">
                <a:latin typeface="Times New Roman" panose="02020603050405020304" pitchFamily="18" charset="0"/>
                <a:ea typeface="微软雅黑" panose="020B0503020204020204" pitchFamily="34" charset="-122"/>
              </a:rPr>
              <a:t>1</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不管气候条件极端不利</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登山队员还是克服了困难</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胜利攀登到顶峰</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zh-CN" sz="2100" b="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a:t>
            </a:r>
            <a:endParaRPr lang="zh-CN" sz="2100" b="0" dirty="0">
              <a:latin typeface="Times New Roman" panose="02020603050405020304" pitchFamily="18" charset="0"/>
              <a:ea typeface="微软雅黑" panose="020B0503020204020204" pitchFamily="34" charset="-122"/>
            </a:endParaRPr>
          </a:p>
          <a:p>
            <a:pPr indent="0" algn="just">
              <a:lnSpc>
                <a:spcPct val="140000"/>
              </a:lnSpc>
            </a:pPr>
            <a:endParaRPr lang="en-US" sz="2100" b="0" dirty="0" smtClean="0">
              <a:latin typeface="Times New Roman" panose="02020603050405020304" pitchFamily="18" charset="0"/>
              <a:ea typeface="微软雅黑" panose="020B0503020204020204" pitchFamily="34" charset="-122"/>
            </a:endParaRPr>
          </a:p>
          <a:p>
            <a:pPr indent="0" algn="just">
              <a:lnSpc>
                <a:spcPct val="140000"/>
              </a:lnSpc>
            </a:pPr>
            <a:endParaRPr lang="en-US" sz="2100" dirty="0">
              <a:latin typeface="Times New Roman" panose="02020603050405020304" pitchFamily="18" charset="0"/>
              <a:ea typeface="微软雅黑" panose="020B0503020204020204" pitchFamily="34" charset="-122"/>
            </a:endParaRPr>
          </a:p>
          <a:p>
            <a:pPr indent="0" algn="just">
              <a:lnSpc>
                <a:spcPct val="140000"/>
              </a:lnSpc>
            </a:pPr>
            <a:r>
              <a:rPr lang="en-US" sz="2100" b="0" dirty="0" smtClean="0">
                <a:latin typeface="Times New Roman" panose="02020603050405020304" pitchFamily="18" charset="0"/>
                <a:ea typeface="微软雅黑" panose="020B0503020204020204" pitchFamily="34" charset="-122"/>
              </a:rPr>
              <a:t>2</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储蓄所吸收储蓄额的高低对国家流动资金的增长有重要作用</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因而动员城乡居民参加储蓄是积累资金的重要手段｡</a:t>
            </a:r>
            <a:r>
              <a:rPr lang="zh-CN" sz="2100" b="0" dirty="0" smtClean="0">
                <a:latin typeface="Times New Roman" panose="02020603050405020304" pitchFamily="18" charset="0"/>
                <a:ea typeface="微软雅黑" panose="020B0503020204020204" pitchFamily="34" charset="-122"/>
              </a:rPr>
              <a:t>（</a:t>
            </a:r>
            <a:r>
              <a:rPr lang="en-US" altLang="zh-CN" sz="2100" b="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
        <p:nvSpPr>
          <p:cNvPr id="4" name="矩形 3"/>
          <p:cNvSpPr/>
          <p:nvPr/>
        </p:nvSpPr>
        <p:spPr>
          <a:xfrm>
            <a:off x="556698" y="3353195"/>
            <a:ext cx="381635" cy="542925"/>
          </a:xfrm>
          <a:prstGeom prst="rect">
            <a:avLst/>
          </a:prstGeom>
        </p:spPr>
        <p:txBody>
          <a:bodyPr wrap="none">
            <a:spAutoFit/>
          </a:bodyPr>
          <a:lstStyle/>
          <a:p>
            <a:pPr algn="just">
              <a:lnSpc>
                <a:spcPct val="140000"/>
              </a:lnSpc>
            </a:pPr>
            <a:r>
              <a:rPr lang="en-US" altLang="zh-CN" sz="2100" b="1" dirty="0">
                <a:solidFill>
                  <a:srgbClr val="FF0000"/>
                </a:solidFill>
                <a:latin typeface="Times New Roman" panose="02020603050405020304" pitchFamily="18" charset="0"/>
                <a:ea typeface="微软雅黑" panose="020B0503020204020204" pitchFamily="34" charset="-122"/>
              </a:rPr>
              <a:t>×</a:t>
            </a:r>
            <a:endParaRPr lang="zh-CN" altLang="en-US" sz="2100" b="1" dirty="0">
              <a:solidFill>
                <a:srgbClr val="FF0000"/>
              </a:solidFill>
              <a:latin typeface="Times New Roman" panose="02020603050405020304" pitchFamily="18" charset="0"/>
              <a:ea typeface="微软雅黑" panose="020B0503020204020204" pitchFamily="34" charset="-122"/>
            </a:endParaRPr>
          </a:p>
        </p:txBody>
      </p:sp>
      <p:sp>
        <p:nvSpPr>
          <p:cNvPr id="5" name="矩形 4"/>
          <p:cNvSpPr/>
          <p:nvPr/>
        </p:nvSpPr>
        <p:spPr>
          <a:xfrm>
            <a:off x="5472154" y="5162922"/>
            <a:ext cx="330200" cy="542925"/>
          </a:xfrm>
          <a:prstGeom prst="rect">
            <a:avLst/>
          </a:prstGeom>
        </p:spPr>
        <p:txBody>
          <a:bodyPr wrap="none">
            <a:spAutoFit/>
          </a:bodyPr>
          <a:lstStyle/>
          <a:p>
            <a:pPr algn="just">
              <a:lnSpc>
                <a:spcPct val="140000"/>
              </a:lnSpc>
            </a:pPr>
            <a:r>
              <a:rPr lang="en-US" altLang="zh-CN" sz="2100" b="1" dirty="0">
                <a:solidFill>
                  <a:srgbClr val="FF0000"/>
                </a:solidFill>
                <a:latin typeface="Times New Roman" panose="02020603050405020304" pitchFamily="18" charset="0"/>
                <a:ea typeface="微软雅黑" panose="020B0503020204020204" pitchFamily="34" charset="-122"/>
              </a:rPr>
              <a:t>√</a:t>
            </a:r>
            <a:endParaRPr lang="zh-CN" altLang="en-US" sz="2100" b="1" dirty="0">
              <a:solidFill>
                <a:srgbClr val="FF0000"/>
              </a:solidFill>
              <a:latin typeface="Times New Roman" panose="02020603050405020304" pitchFamily="18" charset="0"/>
              <a:ea typeface="微软雅黑" panose="020B0503020204020204" pitchFamily="34" charset="-122"/>
            </a:endParaRPr>
          </a:p>
        </p:txBody>
      </p:sp>
      <p:sp>
        <p:nvSpPr>
          <p:cNvPr id="6" name="矩形 5"/>
          <p:cNvSpPr/>
          <p:nvPr/>
        </p:nvSpPr>
        <p:spPr>
          <a:xfrm>
            <a:off x="231412" y="3788471"/>
            <a:ext cx="4572000" cy="995045"/>
          </a:xfrm>
          <a:prstGeom prst="rect">
            <a:avLst/>
          </a:prstGeom>
        </p:spPr>
        <p:txBody>
          <a:bodyPr>
            <a:spAutoFit/>
          </a:bodyPr>
          <a:lstStyle/>
          <a:p>
            <a:pPr indent="0" algn="just">
              <a:lnSpc>
                <a:spcPct val="140000"/>
              </a:lnSpc>
            </a:pPr>
            <a:r>
              <a:rPr lang="zh-CN" altLang="zh-CN" sz="2100" b="1" dirty="0">
                <a:latin typeface="Times New Roman" panose="02020603050405020304" pitchFamily="18" charset="0"/>
                <a:ea typeface="微软雅黑" panose="020B0503020204020204" pitchFamily="34" charset="-122"/>
              </a:rPr>
              <a:t>错误类型</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关联词搭配不当</a:t>
            </a:r>
            <a:endParaRPr lang="zh-CN" altLang="zh-CN" sz="2100" dirty="0">
              <a:latin typeface="Times New Roman" panose="02020603050405020304" pitchFamily="18" charset="0"/>
              <a:ea typeface="微软雅黑" panose="020B0503020204020204" pitchFamily="34" charset="-122"/>
            </a:endParaRPr>
          </a:p>
          <a:p>
            <a:pPr indent="0" algn="just">
              <a:lnSpc>
                <a:spcPct val="140000"/>
              </a:lnSpc>
            </a:pPr>
            <a:r>
              <a:rPr lang="zh-CN" altLang="zh-CN" sz="2100" b="1" dirty="0">
                <a:latin typeface="Times New Roman" panose="02020603050405020304" pitchFamily="18" charset="0"/>
                <a:ea typeface="微软雅黑" panose="020B0503020204020204" pitchFamily="34" charset="-122"/>
              </a:rPr>
              <a:t>改正</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不管</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尽管</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10" name="组合 9"/>
          <p:cNvGrpSpPr/>
          <p:nvPr/>
        </p:nvGrpSpPr>
        <p:grpSpPr>
          <a:xfrm>
            <a:off x="228404" y="1543458"/>
            <a:ext cx="8539061" cy="610076"/>
            <a:chOff x="308" y="1338"/>
            <a:chExt cx="17881" cy="1281"/>
          </a:xfrm>
        </p:grpSpPr>
        <p:sp>
          <p:nvSpPr>
            <p:cNvPr id="11" name="矩形 10"/>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999740"/>
          </a:xfrm>
          <a:prstGeom prst="rect">
            <a:avLst/>
          </a:prstGeom>
          <a:noFill/>
          <a:ln w="28575">
            <a:solidFill>
              <a:srgbClr val="ED7D31"/>
            </a:solidFill>
            <a:prstDash val="dash"/>
          </a:ln>
        </p:spPr>
        <p:txBody>
          <a:bodyPr wrap="square">
            <a:spAutoFit/>
          </a:bodyPr>
          <a:lstStyle/>
          <a:p>
            <a:pPr indent="0" algn="just">
              <a:lnSpc>
                <a:spcPct val="150000"/>
              </a:lnSpc>
            </a:pPr>
            <a:r>
              <a:rPr sz="2100" b="0" dirty="0">
                <a:latin typeface="Times New Roman" panose="02020603050405020304" pitchFamily="18" charset="0"/>
                <a:ea typeface="微软雅黑" panose="020B0503020204020204" pitchFamily="34" charset="-122"/>
              </a:rPr>
              <a:t>3.我们把事情的结局先写出来,然后再按时间的顺序叙述事件的发生､发展的经过叫倒叙</a:t>
            </a:r>
            <a:r>
              <a:rPr sz="2100" b="0" dirty="0" smtClean="0">
                <a:latin typeface="Times New Roman" panose="02020603050405020304" pitchFamily="18" charset="0"/>
                <a:ea typeface="微软雅黑" panose="020B0503020204020204" pitchFamily="34" charset="-122"/>
              </a:rPr>
              <a:t>｡（</a:t>
            </a: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0" dirty="0" smtClean="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a:p>
            <a:pPr indent="0" algn="just">
              <a:lnSpc>
                <a:spcPct val="150000"/>
              </a:lnSpc>
            </a:pP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endParaRPr lang="en-US" sz="2100" dirty="0">
              <a:latin typeface="Times New Roman" panose="02020603050405020304" pitchFamily="18" charset="0"/>
              <a:ea typeface="微软雅黑" panose="020B0503020204020204" pitchFamily="34" charset="-122"/>
            </a:endParaRPr>
          </a:p>
          <a:p>
            <a:pPr indent="0" algn="just">
              <a:lnSpc>
                <a:spcPct val="150000"/>
              </a:lnSpc>
            </a:pPr>
            <a:r>
              <a:rPr sz="2100" b="0" dirty="0" smtClean="0">
                <a:latin typeface="Times New Roman" panose="02020603050405020304" pitchFamily="18" charset="0"/>
                <a:ea typeface="微软雅黑" panose="020B0503020204020204" pitchFamily="34" charset="-122"/>
              </a:rPr>
              <a:t>4</a:t>
            </a:r>
            <a:r>
              <a:rPr sz="2100" b="0" dirty="0">
                <a:latin typeface="Times New Roman" panose="02020603050405020304" pitchFamily="18" charset="0"/>
                <a:ea typeface="微软雅黑" panose="020B0503020204020204" pitchFamily="34" charset="-122"/>
              </a:rPr>
              <a:t>.中国既是“一带一路”建设的倡议者,也是负责任的参与者､有担当的行动者</a:t>
            </a:r>
            <a:r>
              <a:rPr sz="2100" b="0" dirty="0" smtClean="0">
                <a:latin typeface="Times New Roman" panose="02020603050405020304" pitchFamily="18" charset="0"/>
                <a:ea typeface="微软雅黑" panose="020B0503020204020204" pitchFamily="34" charset="-122"/>
              </a:rPr>
              <a:t>｡（</a:t>
            </a: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0" dirty="0" smtClean="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p:txBody>
      </p:sp>
      <p:sp>
        <p:nvSpPr>
          <p:cNvPr id="2" name="矩形 1"/>
          <p:cNvSpPr/>
          <p:nvPr/>
        </p:nvSpPr>
        <p:spPr>
          <a:xfrm>
            <a:off x="2327452" y="2122498"/>
            <a:ext cx="381635" cy="414020"/>
          </a:xfrm>
          <a:prstGeom prst="rect">
            <a:avLst/>
          </a:prstGeom>
        </p:spPr>
        <p:txBody>
          <a:bodyPr wrap="none">
            <a:spAutoFit/>
          </a:bodyPr>
          <a:lstStyle/>
          <a:p>
            <a:r>
              <a:rPr lang="en-US" altLang="zh-CN" sz="2100" b="1" dirty="0" smtClean="0">
                <a:solidFill>
                  <a:srgbClr val="FF0000"/>
                </a:solidFill>
                <a:latin typeface="Times New Roman" panose="02020603050405020304" pitchFamily="18" charset="0"/>
                <a:ea typeface="微软雅黑" panose="020B0503020204020204" pitchFamily="34" charset="-122"/>
              </a:rPr>
              <a:t>×</a:t>
            </a:r>
            <a:endParaRPr lang="zh-CN" altLang="en-US" sz="2100" b="1" dirty="0">
              <a:solidFill>
                <a:srgbClr val="FF0000"/>
              </a:solidFill>
              <a:latin typeface="Times New Roman" panose="02020603050405020304" pitchFamily="18" charset="0"/>
              <a:ea typeface="微软雅黑" panose="020B0503020204020204" pitchFamily="34" charset="-122"/>
            </a:endParaRPr>
          </a:p>
        </p:txBody>
      </p:sp>
      <p:sp>
        <p:nvSpPr>
          <p:cNvPr id="3" name="矩形 2"/>
          <p:cNvSpPr/>
          <p:nvPr/>
        </p:nvSpPr>
        <p:spPr>
          <a:xfrm>
            <a:off x="1004830" y="4080389"/>
            <a:ext cx="330200" cy="414020"/>
          </a:xfrm>
          <a:prstGeom prst="rect">
            <a:avLst/>
          </a:prstGeom>
        </p:spPr>
        <p:txBody>
          <a:bodyPr wrap="none">
            <a:spAutoFit/>
          </a:bodyPr>
          <a:lstStyle/>
          <a:p>
            <a:r>
              <a:rPr lang="zh-CN" altLang="en-US" sz="2100" b="1" dirty="0">
                <a:solidFill>
                  <a:srgbClr val="FF0000"/>
                </a:solidFill>
                <a:latin typeface="Times New Roman" panose="02020603050405020304" pitchFamily="18" charset="0"/>
                <a:ea typeface="微软雅黑" panose="020B0503020204020204" pitchFamily="34" charset="-122"/>
              </a:rPr>
              <a:t>√</a:t>
            </a:r>
            <a:endParaRPr lang="zh-CN" altLang="en-US" sz="2100" b="1" dirty="0">
              <a:solidFill>
                <a:srgbClr val="FF0000"/>
              </a:solidFill>
              <a:latin typeface="Times New Roman" panose="02020603050405020304" pitchFamily="18" charset="0"/>
              <a:ea typeface="微软雅黑" panose="020B0503020204020204" pitchFamily="34" charset="-122"/>
            </a:endParaRPr>
          </a:p>
        </p:txBody>
      </p:sp>
      <p:sp>
        <p:nvSpPr>
          <p:cNvPr id="4" name="矩形 3"/>
          <p:cNvSpPr/>
          <p:nvPr/>
        </p:nvSpPr>
        <p:spPr>
          <a:xfrm>
            <a:off x="239554" y="2514913"/>
            <a:ext cx="4572000" cy="1060450"/>
          </a:xfrm>
          <a:prstGeom prst="rect">
            <a:avLst/>
          </a:prstGeom>
        </p:spPr>
        <p:txBody>
          <a:bodyPr>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rPr>
              <a:t>错误类型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主宾搭配不当</a:t>
            </a:r>
            <a:endParaRPr lang="zh-CN" altLang="en-US" sz="2100" dirty="0">
              <a:latin typeface="Times New Roman" panose="02020603050405020304" pitchFamily="18" charset="0"/>
              <a:ea typeface="微软雅黑" panose="020B0503020204020204" pitchFamily="34" charset="-122"/>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rPr>
              <a:t>改正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在“经过”后加“的方法”</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28575">
            <a:solidFill>
              <a:srgbClr val="ED7D31"/>
            </a:solidFill>
            <a:prstDash val="dash"/>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5.我们班干部严肃地研究了同学们对班委工作的建议,又虚心地征求了老师们的意见</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b="0" dirty="0">
              <a:latin typeface="Times New Roman" panose="02020603050405020304" pitchFamily="18" charset="0"/>
              <a:ea typeface="微软雅黑" panose="020B0503020204020204" pitchFamily="34" charset="-122"/>
            </a:endParaRPr>
          </a:p>
          <a:p>
            <a:pPr indent="0" algn="just">
              <a:lnSpc>
                <a:spcPct val="150000"/>
              </a:lnSpc>
            </a:pP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endParaRPr lang="en-US" sz="2100" dirty="0">
              <a:latin typeface="Times New Roman" panose="02020603050405020304" pitchFamily="18" charset="0"/>
              <a:ea typeface="微软雅黑" panose="020B0503020204020204" pitchFamily="34" charset="-122"/>
            </a:endParaRPr>
          </a:p>
          <a:p>
            <a:pPr indent="0" algn="just">
              <a:lnSpc>
                <a:spcPct val="150000"/>
              </a:lnSpc>
            </a:pPr>
            <a:r>
              <a:rPr sz="2100" b="0" dirty="0" smtClean="0">
                <a:latin typeface="Times New Roman" panose="02020603050405020304" pitchFamily="18" charset="0"/>
                <a:ea typeface="微软雅黑" panose="020B0503020204020204" pitchFamily="34" charset="-122"/>
              </a:rPr>
              <a:t>6</a:t>
            </a:r>
            <a:r>
              <a:rPr sz="2100" b="0" dirty="0">
                <a:latin typeface="Times New Roman" panose="02020603050405020304" pitchFamily="18" charset="0"/>
                <a:ea typeface="微软雅黑" panose="020B0503020204020204" pitchFamily="34" charset="-122"/>
              </a:rPr>
              <a:t>.社区噪音管理难题能否得到解决,关键在于有关部门制定有效的管理措施</a:t>
            </a:r>
            <a:r>
              <a:rPr sz="2100" b="0" dirty="0" smtClean="0">
                <a:latin typeface="Times New Roman" panose="02020603050405020304" pitchFamily="18" charset="0"/>
                <a:ea typeface="微软雅黑" panose="020B0503020204020204" pitchFamily="34" charset="-122"/>
              </a:rPr>
              <a:t>｡（</a:t>
            </a: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0" dirty="0" smtClean="0">
                <a:latin typeface="Times New Roman" panose="02020603050405020304" pitchFamily="18" charset="0"/>
                <a:ea typeface="微软雅黑" panose="020B0503020204020204" pitchFamily="34" charset="-122"/>
              </a:rPr>
              <a:t>）</a:t>
            </a: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endParaRPr lang="en-US" sz="2100" dirty="0">
              <a:latin typeface="Times New Roman" panose="02020603050405020304" pitchFamily="18" charset="0"/>
              <a:ea typeface="微软雅黑" panose="020B0503020204020204" pitchFamily="34" charset="-122"/>
            </a:endParaRPr>
          </a:p>
          <a:p>
            <a:pPr indent="0" algn="just">
              <a:lnSpc>
                <a:spcPct val="150000"/>
              </a:lnSpc>
            </a:pPr>
            <a:endParaRPr sz="2100" b="0" dirty="0">
              <a:latin typeface="Times New Roman" panose="02020603050405020304" pitchFamily="18" charset="0"/>
              <a:ea typeface="微软雅黑" panose="020B0503020204020204" pitchFamily="34" charset="-122"/>
            </a:endParaRPr>
          </a:p>
        </p:txBody>
      </p:sp>
      <p:sp>
        <p:nvSpPr>
          <p:cNvPr id="2" name="矩形 1"/>
          <p:cNvSpPr/>
          <p:nvPr/>
        </p:nvSpPr>
        <p:spPr>
          <a:xfrm>
            <a:off x="239554" y="2555647"/>
            <a:ext cx="5675710" cy="1060450"/>
          </a:xfrm>
          <a:prstGeom prst="rect">
            <a:avLst/>
          </a:prstGeom>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状语和中心语搭配不当</a:t>
            </a:r>
            <a:endParaRPr lang="zh-CN" altLang="en-US" sz="2100" dirty="0">
              <a:latin typeface="Times New Roman" panose="02020603050405020304" pitchFamily="18" charset="0"/>
              <a:ea typeface="微软雅黑" panose="020B0503020204020204" pitchFamily="34" charset="-122"/>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把“严肃”改为“认真”或“慎重”</a:t>
            </a:r>
            <a:r>
              <a:rPr lang="en-US" altLang="zh-CN" sz="2100" dirty="0">
                <a:latin typeface="Times New Roman" panose="02020603050405020304" pitchFamily="18" charset="0"/>
                <a:ea typeface="微软雅黑" panose="020B0503020204020204" pitchFamily="34" charset="-122"/>
                <a:sym typeface="+mn-ea"/>
              </a:rPr>
              <a:t>｡</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239554" y="4443442"/>
            <a:ext cx="6125765" cy="1060450"/>
          </a:xfrm>
          <a:prstGeom prst="rect">
            <a:avLst/>
          </a:prstGeom>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rPr>
              <a:t>错误类型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一面和两面搭配不当</a:t>
            </a:r>
            <a:endParaRPr lang="zh-CN" altLang="en-US" sz="2100" dirty="0">
              <a:latin typeface="Times New Roman" panose="02020603050405020304" pitchFamily="18" charset="0"/>
              <a:ea typeface="微软雅黑" panose="020B0503020204020204" pitchFamily="34" charset="-122"/>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rPr>
              <a:t>改正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删掉“能否”或在“制定”前加“能否”</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4" name="矩形 3"/>
          <p:cNvSpPr/>
          <p:nvPr/>
        </p:nvSpPr>
        <p:spPr>
          <a:xfrm>
            <a:off x="2016698" y="214363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995142" y="405102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28575">
            <a:solidFill>
              <a:srgbClr val="ED7D31"/>
            </a:solidFill>
            <a:prstDash val="dash"/>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7.下列句子中没有语病的一项是</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b="0" dirty="0">
              <a:latin typeface="Times New Roman" panose="02020603050405020304" pitchFamily="18" charset="0"/>
              <a:ea typeface="微软雅黑" panose="020B0503020204020204" pitchFamily="34" charset="-122"/>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A.住建部有关负责人指出,利用住房公积金闲置资金贷款支持保障性住房建设,有利于完善住房公积金制度和住房公积金使用效率</a:t>
            </a:r>
            <a:r>
              <a:rPr sz="2100" dirty="0">
                <a:latin typeface="Times New Roman" panose="02020603050405020304" pitchFamily="18" charset="0"/>
                <a:ea typeface="微软雅黑" panose="020B0503020204020204" pitchFamily="34" charset="-122"/>
                <a:sym typeface="+mn-ea"/>
              </a:rPr>
              <a:t>｡</a:t>
            </a:r>
            <a:endParaRPr sz="2100" b="0" dirty="0">
              <a:latin typeface="Times New Roman" panose="02020603050405020304" pitchFamily="18" charset="0"/>
              <a:ea typeface="微软雅黑" panose="020B0503020204020204" pitchFamily="34" charset="-122"/>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B.尽管西方节日对中国近代节日的多样化产生了影响,但中国近代节日的民族特性并没有消失,其内容､样式基本保留</a:t>
            </a:r>
            <a:r>
              <a:rPr sz="2100" dirty="0">
                <a:latin typeface="Times New Roman" panose="02020603050405020304" pitchFamily="18" charset="0"/>
                <a:ea typeface="微软雅黑" panose="020B0503020204020204" pitchFamily="34" charset="-122"/>
                <a:sym typeface="+mn-ea"/>
              </a:rPr>
              <a:t>｡</a:t>
            </a:r>
            <a:endParaRPr sz="2100" b="0" dirty="0">
              <a:latin typeface="Times New Roman" panose="02020603050405020304" pitchFamily="18" charset="0"/>
              <a:ea typeface="微软雅黑" panose="020B0503020204020204" pitchFamily="34" charset="-122"/>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C.这座发电站每年的发电量,除了供给杭州使用外,还向上海､南京等地输送</a:t>
            </a:r>
            <a:r>
              <a:rPr sz="2100" dirty="0">
                <a:latin typeface="Times New Roman" panose="02020603050405020304" pitchFamily="18" charset="0"/>
                <a:ea typeface="微软雅黑" panose="020B0503020204020204" pitchFamily="34" charset="-122"/>
                <a:sym typeface="+mn-ea"/>
              </a:rPr>
              <a:t>｡</a:t>
            </a:r>
            <a:endParaRPr sz="2100" b="0" dirty="0">
              <a:latin typeface="Times New Roman" panose="02020603050405020304" pitchFamily="18" charset="0"/>
              <a:ea typeface="微软雅黑" panose="020B0503020204020204" pitchFamily="34" charset="-122"/>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D.要掌握走私犯活动的规律,以便稳准狠地识别和打击他们</a:t>
            </a:r>
            <a:r>
              <a:rPr sz="2100" dirty="0">
                <a:latin typeface="Times New Roman" panose="02020603050405020304" pitchFamily="18" charset="0"/>
                <a:ea typeface="微软雅黑" panose="020B0503020204020204" pitchFamily="34" charset="-122"/>
                <a:sym typeface="+mn-ea"/>
              </a:rPr>
              <a:t>｡</a:t>
            </a:r>
            <a:endParaRPr sz="2100" b="0" dirty="0">
              <a:latin typeface="Times New Roman" panose="02020603050405020304" pitchFamily="18" charset="0"/>
              <a:ea typeface="微软雅黑" panose="020B0503020204020204" pitchFamily="34" charset="-122"/>
            </a:endParaRPr>
          </a:p>
        </p:txBody>
      </p:sp>
      <p:sp>
        <p:nvSpPr>
          <p:cNvPr id="2" name="矩形 1"/>
          <p:cNvSpPr/>
          <p:nvPr/>
        </p:nvSpPr>
        <p:spPr>
          <a:xfrm>
            <a:off x="4177153" y="1651009"/>
            <a:ext cx="36131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B</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1545590"/>
          </a:xfrm>
          <a:prstGeom prst="rect">
            <a:avLst/>
          </a:prstGeom>
          <a:noFill/>
          <a:ln w="28575">
            <a:solidFill>
              <a:srgbClr val="ED7D31"/>
            </a:solidFill>
            <a:prstDash val="dash"/>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解析</a:t>
            </a:r>
            <a:r>
              <a:rPr sz="2100" dirty="0">
                <a:latin typeface="Times New Roman" panose="02020603050405020304" pitchFamily="18" charset="0"/>
                <a:ea typeface="微软雅黑" panose="020B0503020204020204" pitchFamily="34" charset="-122"/>
                <a:sym typeface="+mn-ea"/>
              </a:rPr>
              <a:t>:A.动宾搭配不当,“完善”不能搭配“效率”,应在“和”后加“提高”;C.主谓搭配不当,“发电量”不能“输送”,可将“的发电量”改为“发的电”;D.状语和中心语不搭配,“稳准狠地”不能修饰“识别”,可以改为“更好地”｡</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2 成分残缺</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61686"/>
            <a:ext cx="8621078" cy="3707765"/>
          </a:xfrm>
          <a:prstGeom prst="rect">
            <a:avLst/>
          </a:prstGeom>
          <a:noFill/>
          <a:ln w="9525">
            <a:noFill/>
          </a:ln>
        </p:spPr>
        <p:txBody>
          <a:bodyPr wrap="square">
            <a:spAutoFit/>
          </a:bodyPr>
          <a:lstStyle/>
          <a:p>
            <a:pPr indent="0" algn="just">
              <a:lnSpc>
                <a:spcPct val="140000"/>
              </a:lnSpc>
            </a:pP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句子的成分一般有主语</a:t>
            </a:r>
            <a:r>
              <a:rPr sz="2100" dirty="0">
                <a:latin typeface="Times New Roman" panose="02020603050405020304" pitchFamily="18" charset="0"/>
                <a:ea typeface="微软雅黑" panose="020B0503020204020204" pitchFamily="34" charset="-122"/>
                <a:sym typeface="+mn-ea"/>
              </a:rPr>
              <a:t>､谓语､宾语､定语､状语和补语,成分残缺主要表现在</a:t>
            </a:r>
            <a:r>
              <a:rPr sz="2100" dirty="0">
                <a:solidFill>
                  <a:srgbClr val="00B0F0"/>
                </a:solidFill>
                <a:latin typeface="Times New Roman" panose="02020603050405020304" pitchFamily="18" charset="0"/>
                <a:ea typeface="微软雅黑" panose="020B0503020204020204" pitchFamily="34" charset="-122"/>
                <a:sym typeface="+mn-ea"/>
              </a:rPr>
              <a:t>主､谓､宾</a:t>
            </a:r>
            <a:r>
              <a:rPr sz="2100" dirty="0">
                <a:latin typeface="Times New Roman" panose="02020603050405020304" pitchFamily="18" charset="0"/>
                <a:ea typeface="微软雅黑" panose="020B0503020204020204" pitchFamily="34" charset="-122"/>
                <a:sym typeface="+mn-ea"/>
              </a:rPr>
              <a:t>和</a:t>
            </a:r>
            <a:r>
              <a:rPr sz="2100" dirty="0">
                <a:solidFill>
                  <a:srgbClr val="00B0F0"/>
                </a:solidFill>
                <a:latin typeface="Times New Roman" panose="02020603050405020304" pitchFamily="18" charset="0"/>
                <a:ea typeface="微软雅黑" panose="020B0503020204020204" pitchFamily="34" charset="-122"/>
                <a:sym typeface="+mn-ea"/>
              </a:rPr>
              <a:t>修饰成分</a:t>
            </a:r>
            <a:r>
              <a:rPr sz="2100" dirty="0">
                <a:latin typeface="Times New Roman" panose="02020603050405020304" pitchFamily="18" charset="0"/>
                <a:ea typeface="微软雅黑" panose="020B0503020204020204" pitchFamily="34" charset="-122"/>
                <a:sym typeface="+mn-ea"/>
              </a:rPr>
              <a:t>的残缺,集中表现为主语残缺､谓语残缺和宾语残缺</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1</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主语残缺</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b="1" dirty="0">
                <a:solidFill>
                  <a:srgbClr val="00B0F0"/>
                </a:solidFill>
                <a:latin typeface="Times New Roman" panose="02020603050405020304" pitchFamily="18" charset="0"/>
                <a:ea typeface="微软雅黑" panose="020B0503020204020204" pitchFamily="34" charset="-122"/>
                <a:sym typeface="+mn-ea"/>
              </a:rPr>
              <a:t>	</a:t>
            </a:r>
            <a:r>
              <a:rPr sz="2100" dirty="0" err="1" smtClean="0">
                <a:latin typeface="Times New Roman" panose="02020603050405020304" pitchFamily="18" charset="0"/>
                <a:ea typeface="微软雅黑" panose="020B0503020204020204" pitchFamily="34" charset="-122"/>
                <a:sym typeface="+mn-ea"/>
              </a:rPr>
              <a:t>主要表现为滥用</a:t>
            </a:r>
            <a:r>
              <a:rPr sz="2100" dirty="0" err="1" smtClean="0">
                <a:solidFill>
                  <a:srgbClr val="00B0F0"/>
                </a:solidFill>
                <a:latin typeface="Times New Roman" panose="02020603050405020304" pitchFamily="18" charset="0"/>
                <a:ea typeface="微软雅黑" panose="020B0503020204020204" pitchFamily="34" charset="-122"/>
                <a:sym typeface="+mn-ea"/>
              </a:rPr>
              <a:t>介词</a:t>
            </a:r>
            <a:r>
              <a:rPr sz="2100" dirty="0" err="1" smtClean="0">
                <a:latin typeface="Times New Roman" panose="02020603050405020304" pitchFamily="18" charset="0"/>
                <a:ea typeface="微软雅黑" panose="020B0503020204020204" pitchFamily="34" charset="-122"/>
                <a:sym typeface="+mn-ea"/>
              </a:rPr>
              <a:t>造成主语残缺</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:通过观看央视播放的《记住乡愁》节目,使我对中国乡村及民俗文化有了更多的了解</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:删掉“通过”或“使</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999740"/>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2</a:t>
            </a:r>
            <a:r>
              <a:rPr sz="2100" b="1" dirty="0">
                <a:latin typeface="Times New Roman" panose="02020603050405020304" pitchFamily="18" charset="0"/>
                <a:ea typeface="微软雅黑" panose="020B0503020204020204" pitchFamily="34" charset="-122"/>
                <a:sym typeface="+mn-ea"/>
              </a:rPr>
              <a:t>.谓语残缺</a:t>
            </a:r>
            <a:endParaRPr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dirty="0" err="1" smtClean="0">
                <a:latin typeface="Times New Roman" panose="02020603050405020304" pitchFamily="18" charset="0"/>
                <a:ea typeface="微软雅黑" panose="020B0503020204020204" pitchFamily="34" charset="-122"/>
                <a:sym typeface="+mn-ea"/>
              </a:rPr>
              <a:t>因句子较长</a:t>
            </a:r>
            <a:r>
              <a:rPr sz="2100" dirty="0" err="1">
                <a:latin typeface="Times New Roman" panose="02020603050405020304" pitchFamily="18" charset="0"/>
                <a:ea typeface="微软雅黑" panose="020B0503020204020204" pitchFamily="34" charset="-122"/>
                <a:sym typeface="+mn-ea"/>
              </a:rPr>
              <a:t>,当说到或写到后面却忘记前面的</a:t>
            </a:r>
            <a:r>
              <a:rPr sz="2100" dirty="0" err="1">
                <a:solidFill>
                  <a:srgbClr val="00B0F0"/>
                </a:solidFill>
                <a:latin typeface="Times New Roman" panose="02020603050405020304" pitchFamily="18" charset="0"/>
                <a:ea typeface="微软雅黑" panose="020B0503020204020204" pitchFamily="34" charset="-122"/>
                <a:sym typeface="+mn-ea"/>
              </a:rPr>
              <a:t>结构</a:t>
            </a:r>
            <a:r>
              <a:rPr sz="2100" dirty="0" err="1">
                <a:latin typeface="Times New Roman" panose="02020603050405020304" pitchFamily="18" charset="0"/>
                <a:ea typeface="微软雅黑" panose="020B0503020204020204" pitchFamily="34" charset="-122"/>
                <a:sym typeface="+mn-ea"/>
              </a:rPr>
              <a:t>致使缺少</a:t>
            </a:r>
            <a:r>
              <a:rPr sz="2100" dirty="0" err="1">
                <a:solidFill>
                  <a:srgbClr val="00B0F0"/>
                </a:solidFill>
                <a:latin typeface="Times New Roman" panose="02020603050405020304" pitchFamily="18" charset="0"/>
                <a:ea typeface="微软雅黑" panose="020B0503020204020204" pitchFamily="34" charset="-122"/>
                <a:sym typeface="+mn-ea"/>
              </a:rPr>
              <a:t>谓语</a:t>
            </a:r>
            <a:r>
              <a:rPr sz="2100" dirty="0" err="1">
                <a:latin typeface="Times New Roman" panose="02020603050405020304" pitchFamily="18" charset="0"/>
                <a:ea typeface="微软雅黑" panose="020B0503020204020204" pitchFamily="34" charset="-122"/>
                <a:sym typeface="+mn-ea"/>
              </a:rPr>
              <a:t>,是谓语残缺的主要原因</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:该公司最近又发动了全面的质量大检查运动,要在这个运动中建立与加强技术管理制度等一系列的工作</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:在“建立”前加谓语“完成</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999740"/>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3.宾语残缺</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err="1" smtClean="0">
                <a:latin typeface="Times New Roman" panose="02020603050405020304" pitchFamily="18" charset="0"/>
                <a:ea typeface="微软雅黑" panose="020B0503020204020204" pitchFamily="34" charset="-122"/>
                <a:sym typeface="+mn-ea"/>
              </a:rPr>
              <a:t>造成宾语残缺的主要原因是</a:t>
            </a:r>
            <a:r>
              <a:rPr sz="2100" dirty="0" err="1">
                <a:latin typeface="Times New Roman" panose="02020603050405020304" pitchFamily="18" charset="0"/>
                <a:ea typeface="微软雅黑" panose="020B0503020204020204" pitchFamily="34" charset="-122"/>
                <a:sym typeface="+mn-ea"/>
              </a:rPr>
              <a:t>:动词谓语所带的宾语是一个复杂的短语,在表述时,往往只写了宾语部分的</a:t>
            </a:r>
            <a:r>
              <a:rPr sz="2100" dirty="0" err="1">
                <a:solidFill>
                  <a:srgbClr val="00B0F0"/>
                </a:solidFill>
                <a:latin typeface="Times New Roman" panose="02020603050405020304" pitchFamily="18" charset="0"/>
                <a:ea typeface="微软雅黑" panose="020B0503020204020204" pitchFamily="34" charset="-122"/>
                <a:sym typeface="+mn-ea"/>
              </a:rPr>
              <a:t>修饰语</a:t>
            </a:r>
            <a:r>
              <a:rPr sz="2100" dirty="0" err="1">
                <a:latin typeface="Times New Roman" panose="02020603050405020304" pitchFamily="18" charset="0"/>
                <a:ea typeface="微软雅黑" panose="020B0503020204020204" pitchFamily="34" charset="-122"/>
                <a:sym typeface="+mn-ea"/>
              </a:rPr>
              <a:t>而没有写宾语的</a:t>
            </a:r>
            <a:r>
              <a:rPr sz="2100" dirty="0" err="1">
                <a:solidFill>
                  <a:srgbClr val="00B0F0"/>
                </a:solidFill>
                <a:latin typeface="Times New Roman" panose="02020603050405020304" pitchFamily="18" charset="0"/>
                <a:ea typeface="微软雅黑" panose="020B0503020204020204" pitchFamily="34" charset="-122"/>
                <a:sym typeface="+mn-ea"/>
              </a:rPr>
              <a:t>中心语</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smtClean="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我国现行医疗制度､医患关系､病人权利的保护以及医疗事故的鉴定仍然有许多需要改进和完善</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smtClean="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在“完善”后面加“的地方</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5746" y="1545901"/>
            <a:ext cx="8621078" cy="348424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判断下列句子是否有语病</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没有语病的打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标注具体的病句类型,并改正</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1.在经济快速发展的形势下,我们要关注一些行业战线过长､生产力过剩造成新的资源配置不合理</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p:txBody>
      </p:sp>
      <p:sp>
        <p:nvSpPr>
          <p:cNvPr id="2" name="矩形 1"/>
          <p:cNvSpPr/>
          <p:nvPr/>
        </p:nvSpPr>
        <p:spPr>
          <a:xfrm>
            <a:off x="255746" y="3979595"/>
            <a:ext cx="4572000" cy="1060450"/>
          </a:xfrm>
          <a:prstGeom prst="rect">
            <a:avLst/>
          </a:prstGeom>
        </p:spPr>
        <p:txBody>
          <a:bodyPr>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宾语残缺</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在“不合理”后加“的现象”</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3399014" y="3587180"/>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999740"/>
          </a:xfrm>
          <a:prstGeom prst="rect">
            <a:avLst/>
          </a:prstGeom>
          <a:noFill/>
          <a:ln w="28575">
            <a:solidFill>
              <a:srgbClr val="ED7D31"/>
            </a:solidFill>
            <a:prstDash val="dash"/>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2.南北朝时期,由于北方民族的大融合和工商业经济的发展为隋统一全国创造了条件</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smtClean="0">
                <a:latin typeface="Times New Roman" panose="02020603050405020304" pitchFamily="18" charset="0"/>
                <a:ea typeface="微软雅黑" panose="020B0503020204020204" pitchFamily="34" charset="-122"/>
                <a:sym typeface="+mn-ea"/>
              </a:rPr>
              <a:t>3</a:t>
            </a:r>
            <a:r>
              <a:rPr sz="2100" dirty="0">
                <a:latin typeface="Times New Roman" panose="02020603050405020304" pitchFamily="18" charset="0"/>
                <a:ea typeface="微软雅黑" panose="020B0503020204020204" pitchFamily="34" charset="-122"/>
                <a:sym typeface="+mn-ea"/>
              </a:rPr>
              <a:t>.一项新的研究结果表明,广告模特的体形越来越瘦,已经伤害到年轻女性的自我评价</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
        <p:nvSpPr>
          <p:cNvPr id="2" name="矩形 1"/>
          <p:cNvSpPr/>
          <p:nvPr/>
        </p:nvSpPr>
        <p:spPr>
          <a:xfrm>
            <a:off x="239554" y="2533088"/>
            <a:ext cx="4572000" cy="1060450"/>
          </a:xfrm>
          <a:prstGeom prst="rect">
            <a:avLst/>
          </a:prstGeom>
        </p:spPr>
        <p:txBody>
          <a:bodyPr>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主语残缺</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删掉“由于”</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2005982" y="2140673"/>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2034836" y="4120277"/>
            <a:ext cx="330200" cy="414020"/>
          </a:xfrm>
          <a:prstGeom prst="rect">
            <a:avLst/>
          </a:prstGeom>
        </p:spPr>
        <p:txBody>
          <a:bodyPr wrap="none">
            <a:spAutoFit/>
          </a:bodyPr>
          <a:lstStyle/>
          <a:p>
            <a:r>
              <a:rPr lang="zh-CN" altLang="en-US"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5746" y="1999110"/>
            <a:ext cx="8639033" cy="3870960"/>
          </a:xfrm>
          <a:prstGeom prst="rect">
            <a:avLst/>
          </a:prstGeom>
        </p:spPr>
        <p:txBody>
          <a:bodyPr wrap="square">
            <a:spAutoFit/>
          </a:bodyPr>
          <a:lstStyle/>
          <a:p>
            <a:pPr algn="just">
              <a:lnSpc>
                <a:spcPct val="130000"/>
              </a:lnSpc>
            </a:pPr>
            <a:r>
              <a:rPr lang="zh-CN" altLang="en-US" sz="2100" b="1" dirty="0">
                <a:latin typeface="Times New Roman" panose="02020603050405020304" pitchFamily="18" charset="0"/>
                <a:ea typeface="微软雅黑" panose="020B0503020204020204" pitchFamily="34" charset="-122"/>
              </a:rPr>
              <a:t>样题</a:t>
            </a:r>
            <a:r>
              <a:rPr lang="en-US" altLang="zh-CN" sz="2100" b="1" dirty="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泸州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下列各句没有语病的一项是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A</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根据中国疾病防控中心的相关数据显示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越来越多的青少年迷恋上含有致癌物的电子烟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成为潜在的烟民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这严重危害着青少年的健康成长</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B</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被誉为“当代散文八大作家”之一的林清玄是中国台湾获得各类文学奖最多的作家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创作了大量优秀散文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在海峡两岸享有很高的知名度</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C.5</a:t>
            </a:r>
            <a:r>
              <a:rPr lang="zh-CN" altLang="en-US" sz="2100" dirty="0">
                <a:latin typeface="Times New Roman" panose="02020603050405020304" pitchFamily="18" charset="0"/>
                <a:ea typeface="微软雅黑" panose="020B0503020204020204" pitchFamily="34" charset="-122"/>
              </a:rPr>
              <a:t>月</a:t>
            </a:r>
            <a:r>
              <a:rPr lang="en-US" altLang="zh-CN" sz="2100" dirty="0">
                <a:latin typeface="Times New Roman" panose="02020603050405020304" pitchFamily="18" charset="0"/>
                <a:ea typeface="微软雅黑" panose="020B0503020204020204" pitchFamily="34" charset="-122"/>
              </a:rPr>
              <a:t>24</a:t>
            </a:r>
            <a:r>
              <a:rPr lang="zh-CN" altLang="en-US" sz="2100" dirty="0">
                <a:latin typeface="Times New Roman" panose="02020603050405020304" pitchFamily="18" charset="0"/>
                <a:ea typeface="微软雅黑" panose="020B0503020204020204" pitchFamily="34" charset="-122"/>
              </a:rPr>
              <a:t>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首届中国旗袍文化节在辽宁沈阳拉开了帷幕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上千名中外模特身着苏绣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绘画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古诗词等</a:t>
            </a:r>
            <a:r>
              <a:rPr lang="en-US" altLang="zh-CN" sz="2100" dirty="0">
                <a:latin typeface="Times New Roman" panose="02020603050405020304" pitchFamily="18" charset="0"/>
                <a:ea typeface="微软雅黑" panose="020B0503020204020204" pitchFamily="34" charset="-122"/>
              </a:rPr>
              <a:t>1200</a:t>
            </a:r>
            <a:r>
              <a:rPr lang="zh-CN" altLang="en-US" sz="2100" dirty="0">
                <a:latin typeface="Times New Roman" panose="02020603050405020304" pitchFamily="18" charset="0"/>
                <a:ea typeface="微软雅黑" panose="020B0503020204020204" pitchFamily="34" charset="-122"/>
              </a:rPr>
              <a:t>套旗袍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尽展古典与时尚之美</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D</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以“创新发展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数说未来”为主题的</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中国国际大数据产业博览会</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月</a:t>
            </a:r>
            <a:r>
              <a:rPr lang="en-US" altLang="zh-CN" sz="2100" dirty="0">
                <a:latin typeface="Times New Roman" panose="02020603050405020304" pitchFamily="18" charset="0"/>
                <a:ea typeface="微软雅黑" panose="020B0503020204020204" pitchFamily="34" charset="-122"/>
              </a:rPr>
              <a:t>26</a:t>
            </a:r>
            <a:r>
              <a:rPr lang="zh-CN" altLang="en-US" sz="2100" dirty="0">
                <a:latin typeface="Times New Roman" panose="02020603050405020304" pitchFamily="18" charset="0"/>
                <a:ea typeface="微软雅黑" panose="020B0503020204020204" pitchFamily="34" charset="-122"/>
              </a:rPr>
              <a:t>日在贵阳开幕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a:t>
            </a:r>
            <a:r>
              <a:rPr lang="en-US" altLang="zh-CN" sz="2100" dirty="0">
                <a:latin typeface="Times New Roman" panose="02020603050405020304" pitchFamily="18" charset="0"/>
                <a:ea typeface="微软雅黑" panose="020B0503020204020204" pitchFamily="34" charset="-122"/>
              </a:rPr>
              <a:t>59</a:t>
            </a:r>
            <a:r>
              <a:rPr lang="zh-CN" altLang="en-US" sz="2100" dirty="0">
                <a:latin typeface="Times New Roman" panose="02020603050405020304" pitchFamily="18" charset="0"/>
                <a:ea typeface="微软雅黑" panose="020B0503020204020204" pitchFamily="34" charset="-122"/>
              </a:rPr>
              <a:t>个国家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约</a:t>
            </a:r>
            <a:r>
              <a:rPr lang="en-US" altLang="zh-CN" sz="2100" dirty="0">
                <a:latin typeface="Times New Roman" panose="02020603050405020304" pitchFamily="18" charset="0"/>
                <a:ea typeface="微软雅黑" panose="020B0503020204020204" pitchFamily="34" charset="-122"/>
              </a:rPr>
              <a:t>450</a:t>
            </a:r>
            <a:r>
              <a:rPr lang="zh-CN" altLang="en-US" sz="2100" dirty="0">
                <a:latin typeface="Times New Roman" panose="02020603050405020304" pitchFamily="18" charset="0"/>
                <a:ea typeface="微软雅黑" panose="020B0503020204020204" pitchFamily="34" charset="-122"/>
              </a:rPr>
              <a:t>多家企业参加了本次大会</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5662893" y="1999110"/>
            <a:ext cx="361315" cy="511175"/>
          </a:xfrm>
          <a:prstGeom prst="rect">
            <a:avLst/>
          </a:prstGeom>
        </p:spPr>
        <p:txBody>
          <a:bodyPr wrap="none">
            <a:spAutoFit/>
          </a:bodyPr>
          <a:lstStyle/>
          <a:p>
            <a:pPr>
              <a:lnSpc>
                <a:spcPct val="130000"/>
              </a:lnSpc>
            </a:pPr>
            <a:r>
              <a:rPr lang="en-US" altLang="zh-CN" sz="2100" b="1" dirty="0" smtClean="0">
                <a:solidFill>
                  <a:srgbClr val="FF0000"/>
                </a:solidFill>
                <a:latin typeface="Times New Roman" panose="02020603050405020304" pitchFamily="18" charset="0"/>
                <a:ea typeface="微软雅黑" panose="020B0503020204020204" pitchFamily="34" charset="-122"/>
              </a:rPr>
              <a:t>B</a:t>
            </a:r>
            <a:endParaRPr lang="zh-CN" altLang="en-US" sz="2100" b="1" dirty="0">
              <a:solidFill>
                <a:srgbClr val="FF0000"/>
              </a:solidFill>
            </a:endParaRPr>
          </a:p>
        </p:txBody>
      </p:sp>
      <p:grpSp>
        <p:nvGrpSpPr>
          <p:cNvPr id="7" name="组合 6"/>
          <p:cNvGrpSpPr/>
          <p:nvPr/>
        </p:nvGrpSpPr>
        <p:grpSpPr>
          <a:xfrm>
            <a:off x="255746" y="1543050"/>
            <a:ext cx="8515826" cy="541020"/>
            <a:chOff x="340995" y="914400"/>
            <a:chExt cx="11354435" cy="721360"/>
          </a:xfrm>
        </p:grpSpPr>
        <p:sp>
          <p:nvSpPr>
            <p:cNvPr id="5" name="矩形 4"/>
            <p:cNvSpPr/>
            <p:nvPr/>
          </p:nvSpPr>
          <p:spPr>
            <a:xfrm>
              <a:off x="340995" y="914400"/>
              <a:ext cx="11354435" cy="721360"/>
            </a:xfrm>
            <a:prstGeom prst="rect">
              <a:avLst/>
            </a:prstGeom>
          </p:spPr>
          <p:txBody>
            <a:bodyPr wrap="square">
              <a:spAutoFit/>
            </a:bodyPr>
            <a:lstStyle/>
            <a:p>
              <a:pPr algn="just">
                <a:lnSpc>
                  <a:spcPct val="13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真题试做</a:t>
              </a:r>
              <a:endParaRPr lang="zh-CN" altLang="zh-CN" sz="225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Shape 16870"/>
            <p:cNvSpPr/>
            <p:nvPr/>
          </p:nvSpPr>
          <p:spPr>
            <a:xfrm>
              <a:off x="340995" y="1036275"/>
              <a:ext cx="510379" cy="447764"/>
            </a:xfrm>
            <a:custGeom>
              <a:avLst/>
              <a:gdLst/>
              <a:ahLst/>
              <a:cxnLst>
                <a:cxn ang="0">
                  <a:pos x="wd2" y="hd2"/>
                </a:cxn>
                <a:cxn ang="5400000">
                  <a:pos x="wd2" y="hd2"/>
                </a:cxn>
                <a:cxn ang="10800000">
                  <a:pos x="wd2" y="hd2"/>
                </a:cxn>
                <a:cxn ang="16200000">
                  <a:pos x="wd2" y="hd2"/>
                </a:cxn>
              </a:cxnLst>
              <a:rect l="0" t="0" r="r" b="b"/>
              <a:pathLst>
                <a:path w="21600" h="21600" extrusionOk="0">
                  <a:moveTo>
                    <a:pt x="7589" y="10440"/>
                  </a:moveTo>
                  <a:cubicBezTo>
                    <a:pt x="5254" y="10440"/>
                    <a:pt x="1751" y="11880"/>
                    <a:pt x="1751" y="11880"/>
                  </a:cubicBezTo>
                  <a:cubicBezTo>
                    <a:pt x="1751" y="13320"/>
                    <a:pt x="1751" y="13320"/>
                    <a:pt x="1751" y="13320"/>
                  </a:cubicBezTo>
                  <a:cubicBezTo>
                    <a:pt x="1751" y="13320"/>
                    <a:pt x="5254" y="11880"/>
                    <a:pt x="7589" y="11880"/>
                  </a:cubicBezTo>
                  <a:cubicBezTo>
                    <a:pt x="8757" y="11880"/>
                    <a:pt x="9632" y="13320"/>
                    <a:pt x="9632" y="13320"/>
                  </a:cubicBezTo>
                  <a:cubicBezTo>
                    <a:pt x="9632" y="11880"/>
                    <a:pt x="9632" y="11880"/>
                    <a:pt x="9632" y="11880"/>
                  </a:cubicBezTo>
                  <a:cubicBezTo>
                    <a:pt x="9632" y="11880"/>
                    <a:pt x="8757" y="10440"/>
                    <a:pt x="7589" y="10440"/>
                  </a:cubicBezTo>
                  <a:close/>
                  <a:moveTo>
                    <a:pt x="7589" y="12600"/>
                  </a:moveTo>
                  <a:cubicBezTo>
                    <a:pt x="5254" y="12600"/>
                    <a:pt x="1751" y="14040"/>
                    <a:pt x="1751" y="14040"/>
                  </a:cubicBezTo>
                  <a:cubicBezTo>
                    <a:pt x="1751" y="15660"/>
                    <a:pt x="1751" y="15660"/>
                    <a:pt x="1751" y="15660"/>
                  </a:cubicBezTo>
                  <a:cubicBezTo>
                    <a:pt x="1751" y="15660"/>
                    <a:pt x="5254" y="14040"/>
                    <a:pt x="7589" y="14040"/>
                  </a:cubicBezTo>
                  <a:cubicBezTo>
                    <a:pt x="8757" y="14040"/>
                    <a:pt x="9632" y="15660"/>
                    <a:pt x="9632" y="15660"/>
                  </a:cubicBezTo>
                  <a:cubicBezTo>
                    <a:pt x="9632" y="14040"/>
                    <a:pt x="9632" y="14040"/>
                    <a:pt x="9632" y="14040"/>
                  </a:cubicBezTo>
                  <a:cubicBezTo>
                    <a:pt x="9632" y="14040"/>
                    <a:pt x="8757" y="12600"/>
                    <a:pt x="7589" y="12600"/>
                  </a:cubicBezTo>
                  <a:close/>
                  <a:moveTo>
                    <a:pt x="7589" y="5940"/>
                  </a:moveTo>
                  <a:cubicBezTo>
                    <a:pt x="5254" y="5940"/>
                    <a:pt x="1751" y="7380"/>
                    <a:pt x="1751" y="7380"/>
                  </a:cubicBezTo>
                  <a:cubicBezTo>
                    <a:pt x="1751" y="9000"/>
                    <a:pt x="1751" y="9000"/>
                    <a:pt x="1751" y="9000"/>
                  </a:cubicBezTo>
                  <a:cubicBezTo>
                    <a:pt x="1751" y="9000"/>
                    <a:pt x="5254" y="7380"/>
                    <a:pt x="7589" y="7380"/>
                  </a:cubicBezTo>
                  <a:cubicBezTo>
                    <a:pt x="8757" y="7380"/>
                    <a:pt x="9632" y="9000"/>
                    <a:pt x="9632" y="9000"/>
                  </a:cubicBezTo>
                  <a:cubicBezTo>
                    <a:pt x="9632" y="7380"/>
                    <a:pt x="9632" y="7380"/>
                    <a:pt x="9632" y="7380"/>
                  </a:cubicBezTo>
                  <a:cubicBezTo>
                    <a:pt x="9632" y="7380"/>
                    <a:pt x="8757" y="5940"/>
                    <a:pt x="7589" y="5940"/>
                  </a:cubicBezTo>
                  <a:close/>
                  <a:moveTo>
                    <a:pt x="7589" y="8280"/>
                  </a:moveTo>
                  <a:cubicBezTo>
                    <a:pt x="5254" y="8280"/>
                    <a:pt x="1751" y="9720"/>
                    <a:pt x="1751" y="9720"/>
                  </a:cubicBezTo>
                  <a:cubicBezTo>
                    <a:pt x="1751" y="11160"/>
                    <a:pt x="1751" y="11160"/>
                    <a:pt x="1751" y="11160"/>
                  </a:cubicBezTo>
                  <a:cubicBezTo>
                    <a:pt x="1751" y="11160"/>
                    <a:pt x="5254" y="9720"/>
                    <a:pt x="7589" y="9720"/>
                  </a:cubicBezTo>
                  <a:cubicBezTo>
                    <a:pt x="8757" y="9720"/>
                    <a:pt x="9632" y="11160"/>
                    <a:pt x="9632" y="11160"/>
                  </a:cubicBezTo>
                  <a:cubicBezTo>
                    <a:pt x="9632" y="9720"/>
                    <a:pt x="9632" y="9720"/>
                    <a:pt x="9632" y="9720"/>
                  </a:cubicBezTo>
                  <a:cubicBezTo>
                    <a:pt x="9632" y="9720"/>
                    <a:pt x="8757" y="8280"/>
                    <a:pt x="7589" y="8280"/>
                  </a:cubicBezTo>
                  <a:close/>
                  <a:moveTo>
                    <a:pt x="7589" y="3780"/>
                  </a:moveTo>
                  <a:cubicBezTo>
                    <a:pt x="5254" y="3780"/>
                    <a:pt x="1751" y="5220"/>
                    <a:pt x="1751" y="5220"/>
                  </a:cubicBezTo>
                  <a:cubicBezTo>
                    <a:pt x="1751" y="6660"/>
                    <a:pt x="1751" y="6660"/>
                    <a:pt x="1751" y="6660"/>
                  </a:cubicBezTo>
                  <a:cubicBezTo>
                    <a:pt x="1751" y="6660"/>
                    <a:pt x="5254" y="5220"/>
                    <a:pt x="7589" y="5220"/>
                  </a:cubicBezTo>
                  <a:cubicBezTo>
                    <a:pt x="8757" y="5220"/>
                    <a:pt x="9632" y="6660"/>
                    <a:pt x="9632" y="6660"/>
                  </a:cubicBezTo>
                  <a:cubicBezTo>
                    <a:pt x="9632" y="5220"/>
                    <a:pt x="9632" y="5220"/>
                    <a:pt x="9632" y="5220"/>
                  </a:cubicBezTo>
                  <a:cubicBezTo>
                    <a:pt x="9632" y="5220"/>
                    <a:pt x="8757" y="3780"/>
                    <a:pt x="7589" y="3780"/>
                  </a:cubicBezTo>
                  <a:close/>
                  <a:moveTo>
                    <a:pt x="11968" y="5220"/>
                  </a:moveTo>
                  <a:cubicBezTo>
                    <a:pt x="11968" y="6660"/>
                    <a:pt x="11968" y="6660"/>
                    <a:pt x="11968" y="6660"/>
                  </a:cubicBezTo>
                  <a:cubicBezTo>
                    <a:pt x="11968" y="6660"/>
                    <a:pt x="12843" y="5220"/>
                    <a:pt x="13865" y="5220"/>
                  </a:cubicBezTo>
                  <a:cubicBezTo>
                    <a:pt x="16200" y="5220"/>
                    <a:pt x="19703" y="6660"/>
                    <a:pt x="19703" y="6660"/>
                  </a:cubicBezTo>
                  <a:cubicBezTo>
                    <a:pt x="19703" y="5220"/>
                    <a:pt x="19703" y="5220"/>
                    <a:pt x="19703" y="5220"/>
                  </a:cubicBezTo>
                  <a:cubicBezTo>
                    <a:pt x="19703" y="5220"/>
                    <a:pt x="16200" y="3780"/>
                    <a:pt x="13865" y="3780"/>
                  </a:cubicBezTo>
                  <a:cubicBezTo>
                    <a:pt x="12843" y="3780"/>
                    <a:pt x="11968" y="5220"/>
                    <a:pt x="11968" y="5220"/>
                  </a:cubicBezTo>
                  <a:close/>
                  <a:moveTo>
                    <a:pt x="11968" y="7380"/>
                  </a:moveTo>
                  <a:cubicBezTo>
                    <a:pt x="11968" y="9000"/>
                    <a:pt x="11968" y="9000"/>
                    <a:pt x="11968" y="9000"/>
                  </a:cubicBezTo>
                  <a:cubicBezTo>
                    <a:pt x="11968" y="9000"/>
                    <a:pt x="12843" y="7380"/>
                    <a:pt x="13865" y="7380"/>
                  </a:cubicBezTo>
                  <a:cubicBezTo>
                    <a:pt x="16200" y="7380"/>
                    <a:pt x="19703" y="9000"/>
                    <a:pt x="19703" y="9000"/>
                  </a:cubicBezTo>
                  <a:cubicBezTo>
                    <a:pt x="19703" y="7380"/>
                    <a:pt x="19703" y="7380"/>
                    <a:pt x="19703" y="7380"/>
                  </a:cubicBezTo>
                  <a:cubicBezTo>
                    <a:pt x="19703" y="7380"/>
                    <a:pt x="16200" y="5940"/>
                    <a:pt x="13865" y="5940"/>
                  </a:cubicBezTo>
                  <a:cubicBezTo>
                    <a:pt x="12843" y="5940"/>
                    <a:pt x="11968" y="7380"/>
                    <a:pt x="11968" y="7380"/>
                  </a:cubicBezTo>
                  <a:close/>
                  <a:moveTo>
                    <a:pt x="11968" y="9720"/>
                  </a:moveTo>
                  <a:cubicBezTo>
                    <a:pt x="11968" y="11160"/>
                    <a:pt x="11968" y="11160"/>
                    <a:pt x="11968" y="11160"/>
                  </a:cubicBezTo>
                  <a:cubicBezTo>
                    <a:pt x="11968" y="11160"/>
                    <a:pt x="12843" y="9720"/>
                    <a:pt x="13865" y="9720"/>
                  </a:cubicBezTo>
                  <a:cubicBezTo>
                    <a:pt x="16200" y="9720"/>
                    <a:pt x="19703" y="11160"/>
                    <a:pt x="19703" y="11160"/>
                  </a:cubicBezTo>
                  <a:cubicBezTo>
                    <a:pt x="19703" y="9720"/>
                    <a:pt x="19703" y="9720"/>
                    <a:pt x="19703" y="9720"/>
                  </a:cubicBezTo>
                  <a:cubicBezTo>
                    <a:pt x="19703" y="9720"/>
                    <a:pt x="16200" y="8280"/>
                    <a:pt x="13865" y="8280"/>
                  </a:cubicBezTo>
                  <a:cubicBezTo>
                    <a:pt x="12843" y="8280"/>
                    <a:pt x="11968" y="9720"/>
                    <a:pt x="11968" y="9720"/>
                  </a:cubicBezTo>
                  <a:close/>
                  <a:moveTo>
                    <a:pt x="11968" y="14040"/>
                  </a:moveTo>
                  <a:cubicBezTo>
                    <a:pt x="11968" y="15660"/>
                    <a:pt x="11968" y="15660"/>
                    <a:pt x="11968" y="15660"/>
                  </a:cubicBezTo>
                  <a:cubicBezTo>
                    <a:pt x="11968" y="15660"/>
                    <a:pt x="12843" y="14040"/>
                    <a:pt x="13865" y="14040"/>
                  </a:cubicBezTo>
                  <a:cubicBezTo>
                    <a:pt x="16200" y="14040"/>
                    <a:pt x="19703" y="15660"/>
                    <a:pt x="19703" y="15660"/>
                  </a:cubicBezTo>
                  <a:cubicBezTo>
                    <a:pt x="19703" y="14040"/>
                    <a:pt x="19703" y="14040"/>
                    <a:pt x="19703" y="14040"/>
                  </a:cubicBezTo>
                  <a:cubicBezTo>
                    <a:pt x="19703" y="14040"/>
                    <a:pt x="16200" y="12600"/>
                    <a:pt x="13865" y="12600"/>
                  </a:cubicBezTo>
                  <a:cubicBezTo>
                    <a:pt x="12843" y="12600"/>
                    <a:pt x="11968" y="14040"/>
                    <a:pt x="11968" y="14040"/>
                  </a:cubicBezTo>
                  <a:close/>
                  <a:moveTo>
                    <a:pt x="11968" y="11880"/>
                  </a:moveTo>
                  <a:cubicBezTo>
                    <a:pt x="11968" y="13320"/>
                    <a:pt x="11968" y="13320"/>
                    <a:pt x="11968" y="13320"/>
                  </a:cubicBezTo>
                  <a:cubicBezTo>
                    <a:pt x="11968" y="13320"/>
                    <a:pt x="12843" y="11880"/>
                    <a:pt x="13865" y="11880"/>
                  </a:cubicBezTo>
                  <a:cubicBezTo>
                    <a:pt x="16200" y="11880"/>
                    <a:pt x="19703" y="13320"/>
                    <a:pt x="19703" y="13320"/>
                  </a:cubicBezTo>
                  <a:cubicBezTo>
                    <a:pt x="19703" y="11880"/>
                    <a:pt x="19703" y="11880"/>
                    <a:pt x="19703" y="11880"/>
                  </a:cubicBezTo>
                  <a:cubicBezTo>
                    <a:pt x="19703" y="11880"/>
                    <a:pt x="16200" y="10440"/>
                    <a:pt x="13865" y="10440"/>
                  </a:cubicBezTo>
                  <a:cubicBezTo>
                    <a:pt x="12843" y="10440"/>
                    <a:pt x="11968" y="11880"/>
                    <a:pt x="11968" y="11880"/>
                  </a:cubicBezTo>
                  <a:close/>
                  <a:moveTo>
                    <a:pt x="13573" y="0"/>
                  </a:moveTo>
                  <a:cubicBezTo>
                    <a:pt x="11384" y="0"/>
                    <a:pt x="10800" y="3060"/>
                    <a:pt x="10800" y="3060"/>
                  </a:cubicBezTo>
                  <a:cubicBezTo>
                    <a:pt x="10800" y="3060"/>
                    <a:pt x="10216" y="0"/>
                    <a:pt x="7881" y="0"/>
                  </a:cubicBezTo>
                  <a:cubicBezTo>
                    <a:pt x="2919" y="0"/>
                    <a:pt x="0" y="2340"/>
                    <a:pt x="0" y="2340"/>
                  </a:cubicBezTo>
                  <a:cubicBezTo>
                    <a:pt x="0" y="20700"/>
                    <a:pt x="0" y="20700"/>
                    <a:pt x="0" y="20700"/>
                  </a:cubicBezTo>
                  <a:cubicBezTo>
                    <a:pt x="0" y="20700"/>
                    <a:pt x="4670" y="19980"/>
                    <a:pt x="7881" y="19980"/>
                  </a:cubicBezTo>
                  <a:cubicBezTo>
                    <a:pt x="8465" y="19980"/>
                    <a:pt x="9049" y="20160"/>
                    <a:pt x="9486" y="20340"/>
                  </a:cubicBezTo>
                  <a:cubicBezTo>
                    <a:pt x="9341" y="20520"/>
                    <a:pt x="9341" y="20520"/>
                    <a:pt x="9341" y="20700"/>
                  </a:cubicBezTo>
                  <a:cubicBezTo>
                    <a:pt x="9341" y="21240"/>
                    <a:pt x="9924" y="21600"/>
                    <a:pt x="10800" y="21600"/>
                  </a:cubicBezTo>
                  <a:cubicBezTo>
                    <a:pt x="11530" y="21600"/>
                    <a:pt x="12259" y="21240"/>
                    <a:pt x="12259" y="20700"/>
                  </a:cubicBezTo>
                  <a:cubicBezTo>
                    <a:pt x="12259" y="20520"/>
                    <a:pt x="12114" y="20520"/>
                    <a:pt x="12114" y="20340"/>
                  </a:cubicBezTo>
                  <a:cubicBezTo>
                    <a:pt x="12551" y="20160"/>
                    <a:pt x="12989" y="19980"/>
                    <a:pt x="13573" y="19980"/>
                  </a:cubicBezTo>
                  <a:cubicBezTo>
                    <a:pt x="16784" y="19980"/>
                    <a:pt x="21600" y="20700"/>
                    <a:pt x="21600" y="20700"/>
                  </a:cubicBezTo>
                  <a:cubicBezTo>
                    <a:pt x="21600" y="2340"/>
                    <a:pt x="21600" y="2340"/>
                    <a:pt x="21600" y="2340"/>
                  </a:cubicBezTo>
                  <a:cubicBezTo>
                    <a:pt x="21600" y="2340"/>
                    <a:pt x="18535" y="0"/>
                    <a:pt x="13573" y="0"/>
                  </a:cubicBezTo>
                  <a:close/>
                  <a:moveTo>
                    <a:pt x="10216" y="19980"/>
                  </a:moveTo>
                  <a:cubicBezTo>
                    <a:pt x="10216" y="19980"/>
                    <a:pt x="9632" y="17280"/>
                    <a:pt x="7151" y="17280"/>
                  </a:cubicBezTo>
                  <a:cubicBezTo>
                    <a:pt x="4816" y="17280"/>
                    <a:pt x="1168" y="19260"/>
                    <a:pt x="1168" y="19260"/>
                  </a:cubicBezTo>
                  <a:cubicBezTo>
                    <a:pt x="1168" y="3420"/>
                    <a:pt x="1168" y="3420"/>
                    <a:pt x="1168" y="3420"/>
                  </a:cubicBezTo>
                  <a:cubicBezTo>
                    <a:pt x="1168" y="3420"/>
                    <a:pt x="2919" y="1260"/>
                    <a:pt x="7735" y="1260"/>
                  </a:cubicBezTo>
                  <a:cubicBezTo>
                    <a:pt x="9632" y="1260"/>
                    <a:pt x="10216" y="4140"/>
                    <a:pt x="10216" y="4140"/>
                  </a:cubicBezTo>
                  <a:lnTo>
                    <a:pt x="10216" y="19980"/>
                  </a:lnTo>
                  <a:close/>
                  <a:moveTo>
                    <a:pt x="20432" y="19260"/>
                  </a:moveTo>
                  <a:cubicBezTo>
                    <a:pt x="20432" y="19260"/>
                    <a:pt x="16784" y="17280"/>
                    <a:pt x="14303" y="17280"/>
                  </a:cubicBezTo>
                  <a:cubicBezTo>
                    <a:pt x="11968" y="17280"/>
                    <a:pt x="11384" y="19980"/>
                    <a:pt x="11384" y="19980"/>
                  </a:cubicBezTo>
                  <a:cubicBezTo>
                    <a:pt x="11384" y="4140"/>
                    <a:pt x="11384" y="4140"/>
                    <a:pt x="11384" y="4140"/>
                  </a:cubicBezTo>
                  <a:cubicBezTo>
                    <a:pt x="11384" y="4140"/>
                    <a:pt x="11968" y="1260"/>
                    <a:pt x="13719" y="1260"/>
                  </a:cubicBezTo>
                  <a:cubicBezTo>
                    <a:pt x="18535" y="1260"/>
                    <a:pt x="20432" y="3420"/>
                    <a:pt x="20432" y="3420"/>
                  </a:cubicBezTo>
                  <a:lnTo>
                    <a:pt x="20432" y="19260"/>
                  </a:lnTo>
                  <a:close/>
                </a:path>
              </a:pathLst>
            </a:custGeom>
            <a:solidFill>
              <a:srgbClr val="ED7D31"/>
            </a:solidFill>
            <a:ln w="12700">
              <a:miter lim="400000"/>
            </a:ln>
          </p:spPr>
          <p:txBody>
            <a:bodyPr lIns="0" tIns="0" rIns="0" bIns="0"/>
            <a:lstStyle/>
            <a:p>
              <a:pPr lvl="0" algn="just">
                <a:lnSpc>
                  <a:spcPct val="150000"/>
                </a:lnSpc>
              </a:pPr>
              <a:endParaRPr sz="210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030095"/>
          </a:xfrm>
          <a:prstGeom prst="rect">
            <a:avLst/>
          </a:prstGeom>
          <a:noFill/>
          <a:ln w="28575">
            <a:solidFill>
              <a:srgbClr val="ED7D31"/>
            </a:solidFill>
            <a:prstDash val="dash"/>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4.经过几十年的努力,我国已经独立自主地研制､发射､跟踪和检测地球同步通讯卫星的能力</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p:txBody>
      </p:sp>
      <p:sp>
        <p:nvSpPr>
          <p:cNvPr id="2" name="矩形 1"/>
          <p:cNvSpPr/>
          <p:nvPr/>
        </p:nvSpPr>
        <p:spPr>
          <a:xfrm>
            <a:off x="239554" y="2429098"/>
            <a:ext cx="4572000" cy="1060450"/>
          </a:xfrm>
          <a:prstGeom prst="rect">
            <a:avLst/>
          </a:prstGeom>
        </p:spPr>
        <p:txBody>
          <a:bodyPr>
            <a:spAutoFit/>
          </a:bodyPr>
          <a:lstStyle/>
          <a:p>
            <a:pPr indent="0" algn="just">
              <a:lnSpc>
                <a:spcPct val="150000"/>
              </a:lnSpc>
            </a:pPr>
            <a:r>
              <a:rPr lang="zh-CN" altLang="en-US" sz="2100"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谓语残缺</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改正</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在“已经”后加“具备”</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2766792" y="2121695"/>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4159885"/>
          </a:xfrm>
          <a:prstGeom prst="rect">
            <a:avLst/>
          </a:prstGeom>
          <a:noFill/>
          <a:ln w="28575">
            <a:solidFill>
              <a:srgbClr val="ED7D31"/>
            </a:solidFill>
            <a:prstDash val="dash"/>
          </a:ln>
        </p:spPr>
        <p:txBody>
          <a:bodyPr wrap="square">
            <a:spAutoFit/>
          </a:bodyPr>
          <a:lstStyle/>
          <a:p>
            <a:pPr indent="0" algn="just">
              <a:lnSpc>
                <a:spcPct val="140000"/>
              </a:lnSpc>
            </a:pPr>
            <a:r>
              <a:rPr sz="2100" dirty="0">
                <a:latin typeface="Times New Roman" panose="02020603050405020304" pitchFamily="18" charset="0"/>
                <a:ea typeface="微软雅黑" panose="020B0503020204020204" pitchFamily="34" charset="-122"/>
                <a:sym typeface="+mn-ea"/>
              </a:rPr>
              <a:t>5.下列句子中没有语病的一项是</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A.这个垃圾处理厂原设计日处理垃圾1000吨,现在,平均日处理垃圾达到了2300吨,早就处于超负荷运转了｡</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err="1">
                <a:latin typeface="Times New Roman" panose="02020603050405020304" pitchFamily="18" charset="0"/>
                <a:ea typeface="微软雅黑" panose="020B0503020204020204" pitchFamily="34" charset="-122"/>
                <a:sym typeface="+mn-ea"/>
              </a:rPr>
              <a:t>B.随着城市街头共享单车的出现,不仅给人们的出行带来便利,而且环保经济</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err="1">
                <a:latin typeface="Times New Roman" panose="02020603050405020304" pitchFamily="18" charset="0"/>
                <a:ea typeface="微软雅黑" panose="020B0503020204020204" pitchFamily="34" charset="-122"/>
                <a:sym typeface="+mn-ea"/>
              </a:rPr>
              <a:t>C.为了预防和减少道路交通事故的发生,交警队在全市范围道路安全整治行动</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err="1">
                <a:latin typeface="Times New Roman" panose="02020603050405020304" pitchFamily="18" charset="0"/>
                <a:ea typeface="微软雅黑" panose="020B0503020204020204" pitchFamily="34" charset="-122"/>
                <a:sym typeface="+mn-ea"/>
              </a:rPr>
              <a:t>D.对于美国禁令,任正非认为政客们目前的做法低估了华为的力量,华为不会轻易狭隘地排斥美国芯片,要共同成长</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
        <p:nvSpPr>
          <p:cNvPr id="2" name="矩形 1"/>
          <p:cNvSpPr/>
          <p:nvPr/>
        </p:nvSpPr>
        <p:spPr>
          <a:xfrm>
            <a:off x="4184681" y="1618863"/>
            <a:ext cx="37592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D</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1060450"/>
          </a:xfrm>
          <a:prstGeom prst="rect">
            <a:avLst/>
          </a:prstGeom>
          <a:noFill/>
          <a:ln w="28575">
            <a:solidFill>
              <a:srgbClr val="ED7D31"/>
            </a:solidFill>
            <a:prstDash val="dash"/>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解析</a:t>
            </a:r>
            <a:r>
              <a:rPr sz="2100" dirty="0">
                <a:latin typeface="Times New Roman" panose="02020603050405020304" pitchFamily="18" charset="0"/>
                <a:ea typeface="微软雅黑" panose="020B0503020204020204" pitchFamily="34" charset="-122"/>
                <a:sym typeface="+mn-ea"/>
              </a:rPr>
              <a:t>:A.宾语残缺,在“超负荷运转”后面加上“的状态”;B.主语残缺,删掉“随着”;C.谓语残缺,在“安全整治”前面加“展开”｡</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3 成分赘余</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255746" y="2061686"/>
            <a:ext cx="8621078" cy="3707765"/>
          </a:xfrm>
          <a:prstGeom prst="rect">
            <a:avLst/>
          </a:prstGeom>
          <a:noFill/>
          <a:ln w="9525">
            <a:noFill/>
          </a:ln>
        </p:spPr>
        <p:txBody>
          <a:bodyPr wrap="square">
            <a:spAutoFit/>
          </a:bodyPr>
          <a:lstStyle/>
          <a:p>
            <a:pPr indent="0" algn="just">
              <a:lnSpc>
                <a:spcPct val="140000"/>
              </a:lnSpc>
            </a:pP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r>
              <a:rPr sz="2100" dirty="0">
                <a:latin typeface="Times New Roman" panose="02020603050405020304" pitchFamily="18" charset="0"/>
                <a:ea typeface="微软雅黑" panose="020B0503020204020204" pitchFamily="34" charset="-122"/>
                <a:sym typeface="+mn-ea"/>
              </a:rPr>
              <a:t>成分赘余”的主要特征是词语意思</a:t>
            </a:r>
            <a:r>
              <a:rPr sz="2100" dirty="0">
                <a:solidFill>
                  <a:srgbClr val="00B0F0"/>
                </a:solidFill>
                <a:latin typeface="Times New Roman" panose="02020603050405020304" pitchFamily="18" charset="0"/>
                <a:ea typeface="微软雅黑" panose="020B0503020204020204" pitchFamily="34" charset="-122"/>
                <a:sym typeface="+mn-ea"/>
              </a:rPr>
              <a:t>重复</a:t>
            </a:r>
            <a:r>
              <a:rPr sz="2100" dirty="0">
                <a:latin typeface="Times New Roman" panose="02020603050405020304" pitchFamily="18" charset="0"/>
                <a:ea typeface="微软雅黑" panose="020B0503020204020204" pitchFamily="34" charset="-122"/>
                <a:sym typeface="+mn-ea"/>
              </a:rPr>
              <a:t>,造成句子语义</a:t>
            </a:r>
            <a:r>
              <a:rPr sz="2100" dirty="0">
                <a:solidFill>
                  <a:srgbClr val="00B0F0"/>
                </a:solidFill>
                <a:latin typeface="Times New Roman" panose="02020603050405020304" pitchFamily="18" charset="0"/>
                <a:ea typeface="微软雅黑" panose="020B0503020204020204" pitchFamily="34" charset="-122"/>
                <a:sym typeface="+mn-ea"/>
              </a:rPr>
              <a:t>不清晰</a:t>
            </a:r>
            <a:r>
              <a:rPr sz="2100" dirty="0">
                <a:latin typeface="Times New Roman" panose="02020603050405020304" pitchFamily="18" charset="0"/>
                <a:ea typeface="微软雅黑" panose="020B0503020204020204" pitchFamily="34" charset="-122"/>
                <a:sym typeface="+mn-ea"/>
              </a:rPr>
              <a:t>,</a:t>
            </a:r>
            <a:r>
              <a:rPr sz="2100" dirty="0">
                <a:solidFill>
                  <a:srgbClr val="00B0F0"/>
                </a:solidFill>
                <a:latin typeface="Times New Roman" panose="02020603050405020304" pitchFamily="18" charset="0"/>
                <a:ea typeface="微软雅黑" panose="020B0503020204020204" pitchFamily="34" charset="-122"/>
                <a:sym typeface="+mn-ea"/>
              </a:rPr>
              <a:t>不简明</a:t>
            </a:r>
            <a:r>
              <a:rPr sz="2100" dirty="0">
                <a:latin typeface="Times New Roman" panose="02020603050405020304" pitchFamily="18" charset="0"/>
                <a:ea typeface="微软雅黑" panose="020B0503020204020204" pitchFamily="34" charset="-122"/>
                <a:sym typeface="+mn-ea"/>
              </a:rPr>
              <a:t>｡主要类型包括主语赘余､谓语赘余､宾语赘余和修饰成分赘余｡此外,程度副词､文言词汇､成语和约数词使用赘余的情况也是常见的｡如:不断（继续）,十分（更加）,诸（之于）,忍俊不禁（笑）,漫山遍野（到处）,大约（左右</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1.主语赘余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smtClean="0">
                <a:latin typeface="Times New Roman" panose="02020603050405020304" pitchFamily="18" charset="0"/>
                <a:ea typeface="微软雅黑" panose="020B0503020204020204" pitchFamily="34" charset="-122"/>
                <a:sym typeface="+mn-ea"/>
              </a:rPr>
              <a:t>:我们班的同学都很好学,上课时我们都能认真听讲</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:删掉后面的“我们</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484245"/>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2</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谓语赘余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:上次从你们班借来的试卷,我正在进行打印,上课前可以发到学生手中</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:谓语“进行”和“正在”重复,删掉“进行</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3</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宾语赘余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:爬山前,老师给我们买了很多饮料和汽水</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:“饮料”和“汽水”存在宾语赘余的语病,应删掉“和汽水”｡</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484245"/>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4</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修饰成分赘余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a:t>
            </a:r>
            <a:r>
              <a:rPr sz="2100" b="1" dirty="0">
                <a:latin typeface="Times New Roman" panose="02020603050405020304" pitchFamily="18" charset="0"/>
                <a:ea typeface="微软雅黑" panose="020B0503020204020204" pitchFamily="34" charset="-122"/>
                <a:sym typeface="+mn-ea"/>
              </a:rPr>
              <a:t>1）</a:t>
            </a:r>
            <a:r>
              <a:rPr sz="2100" b="1" dirty="0" smtClean="0">
                <a:latin typeface="Times New Roman" panose="02020603050405020304" pitchFamily="18" charset="0"/>
                <a:ea typeface="微软雅黑" panose="020B0503020204020204" pitchFamily="34" charset="-122"/>
                <a:sym typeface="+mn-ea"/>
              </a:rPr>
              <a:t>定语赘余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例句一</a:t>
            </a:r>
            <a:r>
              <a:rPr sz="2100" dirty="0" err="1">
                <a:latin typeface="Times New Roman" panose="02020603050405020304" pitchFamily="18" charset="0"/>
                <a:ea typeface="微软雅黑" panose="020B0503020204020204" pitchFamily="34" charset="-122"/>
                <a:sym typeface="+mn-ea"/>
              </a:rPr>
              <a:t>:工作之余,他不仅是个小提琴爱好者,大家公认的演奏能手,也是个文学爱好者,能写出很好的美妙诗篇</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:定语“很好的”与“美妙”语义重复,可删掉其一</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a:t>
            </a:r>
            <a:r>
              <a:rPr sz="2100" b="1" dirty="0">
                <a:latin typeface="Times New Roman" panose="02020603050405020304" pitchFamily="18" charset="0"/>
                <a:ea typeface="微软雅黑" panose="020B0503020204020204" pitchFamily="34" charset="-122"/>
                <a:sym typeface="+mn-ea"/>
              </a:rPr>
              <a:t>2）</a:t>
            </a:r>
            <a:r>
              <a:rPr sz="2100" b="1" dirty="0" smtClean="0">
                <a:latin typeface="Times New Roman" panose="02020603050405020304" pitchFamily="18" charset="0"/>
                <a:ea typeface="微软雅黑" panose="020B0503020204020204" pitchFamily="34" charset="-122"/>
                <a:sym typeface="+mn-ea"/>
              </a:rPr>
              <a:t>状语赘余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例句二</a:t>
            </a:r>
            <a:r>
              <a:rPr sz="2100" dirty="0" err="1">
                <a:latin typeface="Times New Roman" panose="02020603050405020304" pitchFamily="18" charset="0"/>
                <a:ea typeface="微软雅黑" panose="020B0503020204020204" pitchFamily="34" charset="-122"/>
                <a:sym typeface="+mn-ea"/>
              </a:rPr>
              <a:t>:华华同学提前预支了下个星期的生活费</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484245"/>
          </a:xfrm>
          <a:prstGeom prst="rect">
            <a:avLst/>
          </a:prstGeom>
          <a:noFill/>
          <a:ln w="9525">
            <a:noFill/>
          </a:ln>
        </p:spPr>
        <p:txBody>
          <a:bodyPr wrap="square">
            <a:spAutoFit/>
          </a:bodyPr>
          <a:lstStyle/>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预支”有提前付出或领取的意思,与状语“提前”语义重复,可删去“提前”或将“预支”改为“支取”｡类似的错误用法还有“过早夭折”“过分溺爱”“令寒舍蓬荜生辉”“在心里由衷地”“被应邀”“非法走私”“依法给予法律制裁”等</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a:t>
            </a:r>
            <a:r>
              <a:rPr sz="2100" b="1" dirty="0">
                <a:latin typeface="Times New Roman" panose="02020603050405020304" pitchFamily="18" charset="0"/>
                <a:ea typeface="微软雅黑" panose="020B0503020204020204" pitchFamily="34" charset="-122"/>
                <a:sym typeface="+mn-ea"/>
              </a:rPr>
              <a:t>3）</a:t>
            </a:r>
            <a:r>
              <a:rPr sz="2100" b="1" dirty="0" smtClean="0">
                <a:latin typeface="Times New Roman" panose="02020603050405020304" pitchFamily="18" charset="0"/>
                <a:ea typeface="微软雅黑" panose="020B0503020204020204" pitchFamily="34" charset="-122"/>
                <a:sym typeface="+mn-ea"/>
              </a:rPr>
              <a:t>补语赘余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例句三</a:t>
            </a:r>
            <a:r>
              <a:rPr sz="2100" dirty="0" err="1">
                <a:latin typeface="Times New Roman" panose="02020603050405020304" pitchFamily="18" charset="0"/>
                <a:ea typeface="微软雅黑" panose="020B0503020204020204" pitchFamily="34" charset="-122"/>
                <a:sym typeface="+mn-ea"/>
              </a:rPr>
              <a:t>:为精简字数,这篇文章不得不略加删改一些</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:补语“略加”与“一些”意思重复,可删掉其一</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030095"/>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5</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虚词赘余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:在交通干线上设卡收费的方案必须经地方人大常委会讨论通过,并公诸于社会</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诸”有“之于”的意思,与虚词“于”赘余,应删掉“于</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03359" y="1531552"/>
            <a:ext cx="8621078" cy="4159885"/>
          </a:xfrm>
          <a:prstGeom prst="rect">
            <a:avLst/>
          </a:prstGeom>
          <a:noFill/>
          <a:ln w="28575">
            <a:solidFill>
              <a:srgbClr val="ED7D31"/>
            </a:solidFill>
            <a:prstDash val="dash"/>
          </a:ln>
        </p:spPr>
        <p:txBody>
          <a:bodyPr wrap="square">
            <a:spAutoFit/>
          </a:bodyPr>
          <a:lstStyle/>
          <a:p>
            <a:pPr indent="0" algn="just">
              <a:lnSpc>
                <a:spcPct val="14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判断下列句子是否有语病</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没有语病的打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标注具体的病句类型,并改正</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1.我区通过实施“雨露计划”,大力开展扶贫培训活动,群众脱贫致富的意识和能力得到显著提高</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2.出人意料的是,今年三月,物价的下跌,后来慢慢地稳定了</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endParaRPr lang="en-US" sz="2100" dirty="0">
              <a:latin typeface="Times New Roman" panose="02020603050405020304" pitchFamily="18" charset="0"/>
              <a:ea typeface="微软雅黑" panose="020B0503020204020204" pitchFamily="34" charset="-122"/>
              <a:sym typeface="+mn-ea"/>
            </a:endParaRPr>
          </a:p>
          <a:p>
            <a:pPr indent="0" algn="just">
              <a:lnSpc>
                <a:spcPct val="14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endParaRPr sz="2100" dirty="0">
              <a:latin typeface="Times New Roman" panose="02020603050405020304" pitchFamily="18" charset="0"/>
              <a:ea typeface="微软雅黑" panose="020B0503020204020204" pitchFamily="34" charset="-122"/>
              <a:sym typeface="+mn-ea"/>
            </a:endParaRPr>
          </a:p>
        </p:txBody>
      </p:sp>
      <p:sp>
        <p:nvSpPr>
          <p:cNvPr id="2" name="矩形 1"/>
          <p:cNvSpPr/>
          <p:nvPr/>
        </p:nvSpPr>
        <p:spPr>
          <a:xfrm>
            <a:off x="203359" y="4155770"/>
            <a:ext cx="8515826" cy="1447165"/>
          </a:xfrm>
          <a:prstGeom prst="rect">
            <a:avLst/>
          </a:prstGeom>
        </p:spPr>
        <p:txBody>
          <a:bodyPr wrap="square">
            <a:spAutoFit/>
          </a:bodyPr>
          <a:lstStyle/>
          <a:p>
            <a:pPr indent="0" algn="just">
              <a:lnSpc>
                <a:spcPct val="140000"/>
              </a:lnSpc>
            </a:pPr>
            <a:r>
              <a:rPr lang="zh-CN" altLang="en-US"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虚词赘余</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40000"/>
              </a:lnSpc>
            </a:pPr>
            <a:r>
              <a:rPr lang="zh-CN" altLang="en-US"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物价”与“下跌”之间加了结构助词“的”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句子转为短语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意思也变了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不是物价稳定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而是下跌稳定了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所以应删掉“的”</a:t>
            </a:r>
            <a:r>
              <a:rPr lang="en-US" altLang="zh-CN" sz="2100" dirty="0">
                <a:latin typeface="Times New Roman" panose="02020603050405020304" pitchFamily="18" charset="0"/>
                <a:ea typeface="微软雅黑" panose="020B0503020204020204" pitchFamily="34" charset="-122"/>
                <a:sym typeface="+mn-ea"/>
              </a:rPr>
              <a:t>｡</a:t>
            </a:r>
            <a:endParaRPr lang="zh-CN" altLang="en-US" sz="210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3160509" y="3443810"/>
            <a:ext cx="330200" cy="414020"/>
          </a:xfrm>
          <a:prstGeom prst="rect">
            <a:avLst/>
          </a:prstGeom>
        </p:spPr>
        <p:txBody>
          <a:bodyPr wrap="none">
            <a:spAutoFit/>
          </a:bodyPr>
          <a:lstStyle/>
          <a:p>
            <a:r>
              <a:rPr lang="zh-CN" altLang="en-US"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7310217" y="385581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grpSp>
        <p:nvGrpSpPr>
          <p:cNvPr id="9" name="组合 8"/>
          <p:cNvGrpSpPr/>
          <p:nvPr/>
        </p:nvGrpSpPr>
        <p:grpSpPr>
          <a:xfrm>
            <a:off x="228404" y="1543458"/>
            <a:ext cx="8539061" cy="610076"/>
            <a:chOff x="308" y="1338"/>
            <a:chExt cx="17881" cy="1281"/>
          </a:xfrm>
        </p:grpSpPr>
        <p:sp>
          <p:nvSpPr>
            <p:cNvPr id="10" name="矩形 9"/>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28575">
            <a:solidFill>
              <a:srgbClr val="ED7D31"/>
            </a:solidFill>
            <a:prstDash val="dash"/>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3.我们的革命先辈,为了人民的利益,为了将革命进行到底,这些革命战士流了多少鲜血,献出了多少宝贵的生命啊</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smtClean="0">
                <a:latin typeface="Times New Roman" panose="02020603050405020304" pitchFamily="18" charset="0"/>
                <a:ea typeface="微软雅黑" panose="020B0503020204020204" pitchFamily="34" charset="-122"/>
                <a:sym typeface="+mn-ea"/>
              </a:rPr>
              <a:t>4</a:t>
            </a:r>
            <a:r>
              <a:rPr sz="2100" dirty="0">
                <a:latin typeface="Times New Roman" panose="02020603050405020304" pitchFamily="18" charset="0"/>
                <a:ea typeface="微软雅黑" panose="020B0503020204020204" pitchFamily="34" charset="-122"/>
                <a:sym typeface="+mn-ea"/>
              </a:rPr>
              <a:t>.我们学校的张老师负责掌握管理全校的行政事务</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smtClean="0">
                <a:latin typeface="Times New Roman" panose="02020603050405020304" pitchFamily="18" charset="0"/>
                <a:ea typeface="微软雅黑" panose="020B0503020204020204" pitchFamily="34" charset="-122"/>
                <a:sym typeface="+mn-ea"/>
              </a:rPr>
              <a:t>5</a:t>
            </a:r>
            <a:r>
              <a:rPr sz="2100" dirty="0">
                <a:latin typeface="Times New Roman" panose="02020603050405020304" pitchFamily="18" charset="0"/>
                <a:ea typeface="微软雅黑" panose="020B0503020204020204" pitchFamily="34" charset="-122"/>
                <a:sym typeface="+mn-ea"/>
              </a:rPr>
              <a:t>.教育是传播优秀文化､培养年轻一代､创造美好生活的根本途径</a:t>
            </a:r>
            <a:r>
              <a:rPr sz="2100" dirty="0" smtClean="0">
                <a:latin typeface="Times New Roman" panose="02020603050405020304" pitchFamily="18" charset="0"/>
                <a:ea typeface="微软雅黑" panose="020B0503020204020204" pitchFamily="34" charset="-122"/>
                <a:sym typeface="+mn-ea"/>
              </a:rPr>
              <a:t>｡（</a:t>
            </a:r>
            <a:r>
              <a:rPr lang="en-US" sz="2100" dirty="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
        <p:nvSpPr>
          <p:cNvPr id="2" name="矩形 1"/>
          <p:cNvSpPr/>
          <p:nvPr/>
        </p:nvSpPr>
        <p:spPr>
          <a:xfrm>
            <a:off x="239554" y="2469824"/>
            <a:ext cx="7336632" cy="1060450"/>
          </a:xfrm>
          <a:prstGeom prst="rect">
            <a:avLst/>
          </a:prstGeom>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主语赘余</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这些革命战士”是赘余的主语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应该删掉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285986" y="3976006"/>
            <a:ext cx="7158039" cy="1060450"/>
          </a:xfrm>
          <a:prstGeom prst="rect">
            <a:avLst/>
          </a:prstGeom>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谓语赘余</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负责”与“掌握管理”重复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应删掉其一</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4877770" y="210955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6406532" y="3572875"/>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8009140" y="5014752"/>
            <a:ext cx="330200" cy="414020"/>
          </a:xfrm>
          <a:prstGeom prst="rect">
            <a:avLst/>
          </a:prstGeom>
        </p:spPr>
        <p:txBody>
          <a:bodyPr wrap="none">
            <a:spAutoFit/>
          </a:bodyPr>
          <a:lstStyle/>
          <a:p>
            <a:r>
              <a:rPr lang="zh-CN" altLang="en-US"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剖析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本题考查病句辨析</a:t>
            </a: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根据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显示”句式杂糅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应删去“根据”</a:t>
            </a: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成分残缺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应改为“身着绣着苏绣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绘画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古诗词等花纹的</a:t>
            </a:r>
            <a:r>
              <a:rPr lang="en-US" altLang="zh-CN" sz="2100" dirty="0">
                <a:latin typeface="Times New Roman" panose="02020603050405020304" pitchFamily="18" charset="0"/>
                <a:ea typeface="微软雅黑" panose="020B0503020204020204" pitchFamily="34" charset="-122"/>
              </a:rPr>
              <a:t>1200</a:t>
            </a:r>
            <a:r>
              <a:rPr lang="zh-CN" altLang="en-US" sz="2100" dirty="0">
                <a:latin typeface="Times New Roman" panose="02020603050405020304" pitchFamily="18" charset="0"/>
                <a:ea typeface="微软雅黑" panose="020B0503020204020204" pitchFamily="34" charset="-122"/>
              </a:rPr>
              <a:t>套旗袍”</a:t>
            </a: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约</a:t>
            </a:r>
            <a:r>
              <a:rPr lang="en-US" altLang="zh-CN" sz="2100" dirty="0">
                <a:latin typeface="Times New Roman" panose="02020603050405020304" pitchFamily="18" charset="0"/>
                <a:ea typeface="微软雅黑" panose="020B0503020204020204" pitchFamily="34" charset="-122"/>
              </a:rPr>
              <a:t>450</a:t>
            </a:r>
            <a:r>
              <a:rPr lang="zh-CN" altLang="en-US" sz="2100" dirty="0">
                <a:latin typeface="Times New Roman" panose="02020603050405020304" pitchFamily="18" charset="0"/>
                <a:ea typeface="微软雅黑" panose="020B0503020204020204" pitchFamily="34" charset="-122"/>
              </a:rPr>
              <a:t>多家”语义重复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应删去“约”或“多”</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999740"/>
          </a:xfrm>
          <a:prstGeom prst="rect">
            <a:avLst/>
          </a:prstGeom>
          <a:noFill/>
          <a:ln w="28575">
            <a:solidFill>
              <a:srgbClr val="ED7D31"/>
            </a:solidFill>
            <a:prstDash val="dash"/>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6.下列句子中没有语病的一项是</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A.今天,我来到扬州瘦西湖的地方,游览了白塔､钓鱼台和五亭桥等风景点</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B.那里有肥沃的土地,有种类繁多的各种矿藏,有布满无数珍宝的山村</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C.大数据通常用来形容一个公司创造的大量非结构化数据和半结构化数据</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D.在学校开设的各种选修课中,同学们尤其更喜欢“花艺课”等课程</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
        <p:nvSpPr>
          <p:cNvPr id="2" name="矩形 1"/>
          <p:cNvSpPr/>
          <p:nvPr/>
        </p:nvSpPr>
        <p:spPr>
          <a:xfrm>
            <a:off x="4173965" y="1651009"/>
            <a:ext cx="36131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C</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1545590"/>
          </a:xfrm>
          <a:prstGeom prst="rect">
            <a:avLst/>
          </a:prstGeom>
          <a:noFill/>
          <a:ln w="28575">
            <a:solidFill>
              <a:srgbClr val="ED7D31"/>
            </a:solidFill>
            <a:prstDash val="dash"/>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解析</a:t>
            </a:r>
            <a:r>
              <a:rPr sz="2100" dirty="0">
                <a:latin typeface="Times New Roman" panose="02020603050405020304" pitchFamily="18" charset="0"/>
                <a:ea typeface="微软雅黑" panose="020B0503020204020204" pitchFamily="34" charset="-122"/>
                <a:sym typeface="+mn-ea"/>
              </a:rPr>
              <a:t>:A.宾语赘余,“扬州瘦西湖”就是“地方”,应删掉“的地方”;B.定语赘余,“种类繁多”就是“各种”,应删掉“种类繁多的”或“各种”;D.状语赘余,“尤其”与“更”语义重复,应删掉其一｡</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4 语序不当</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261461" y="2061686"/>
            <a:ext cx="8621078" cy="3870960"/>
          </a:xfrm>
          <a:prstGeom prst="rect">
            <a:avLst/>
          </a:prstGeom>
          <a:noFill/>
          <a:ln w="9525">
            <a:noFill/>
          </a:ln>
        </p:spPr>
        <p:txBody>
          <a:bodyPr wrap="square">
            <a:spAutoFit/>
          </a:bodyPr>
          <a:lstStyle/>
          <a:p>
            <a:pPr indent="0" algn="just">
              <a:lnSpc>
                <a:spcPct val="130000"/>
              </a:lnSpc>
            </a:pPr>
            <a:r>
              <a:rPr lang="en-US" sz="2100" dirty="0" smtClean="0">
                <a:latin typeface="Times New Roman" panose="02020603050405020304" pitchFamily="18" charset="0"/>
                <a:ea typeface="微软雅黑" panose="020B0503020204020204" pitchFamily="34" charset="-122"/>
                <a:sym typeface="+mn-ea"/>
              </a:rPr>
              <a:t>	</a:t>
            </a:r>
            <a:r>
              <a:rPr sz="2100" dirty="0" err="1" smtClean="0">
                <a:latin typeface="Times New Roman" panose="02020603050405020304" pitchFamily="18" charset="0"/>
                <a:ea typeface="微软雅黑" panose="020B0503020204020204" pitchFamily="34" charset="-122"/>
                <a:sym typeface="+mn-ea"/>
              </a:rPr>
              <a:t>语序不当是指由于</a:t>
            </a:r>
            <a:r>
              <a:rPr sz="2100" dirty="0" err="1" smtClean="0">
                <a:solidFill>
                  <a:srgbClr val="00B0F0"/>
                </a:solidFill>
                <a:latin typeface="Times New Roman" panose="02020603050405020304" pitchFamily="18" charset="0"/>
                <a:ea typeface="微软雅黑" panose="020B0503020204020204" pitchFamily="34" charset="-122"/>
                <a:sym typeface="+mn-ea"/>
              </a:rPr>
              <a:t>遣词</a:t>
            </a:r>
            <a:r>
              <a:rPr sz="2100" dirty="0" err="1" smtClean="0">
                <a:latin typeface="Times New Roman" panose="02020603050405020304" pitchFamily="18" charset="0"/>
                <a:ea typeface="微软雅黑" panose="020B0503020204020204" pitchFamily="34" charset="-122"/>
                <a:sym typeface="+mn-ea"/>
              </a:rPr>
              <a:t>造句时把词语的顺序</a:t>
            </a:r>
            <a:r>
              <a:rPr sz="2100" dirty="0" err="1" smtClean="0">
                <a:solidFill>
                  <a:srgbClr val="00B0F0"/>
                </a:solidFill>
                <a:latin typeface="Times New Roman" panose="02020603050405020304" pitchFamily="18" charset="0"/>
                <a:ea typeface="微软雅黑" panose="020B0503020204020204" pitchFamily="34" charset="-122"/>
                <a:sym typeface="+mn-ea"/>
              </a:rPr>
              <a:t>颠倒</a:t>
            </a:r>
            <a:r>
              <a:rPr sz="2100" dirty="0" err="1" smtClean="0">
                <a:latin typeface="Times New Roman" panose="02020603050405020304" pitchFamily="18" charset="0"/>
                <a:ea typeface="微软雅黑" panose="020B0503020204020204" pitchFamily="34" charset="-122"/>
                <a:sym typeface="+mn-ea"/>
              </a:rPr>
              <a:t>了</a:t>
            </a:r>
            <a:r>
              <a:rPr sz="2100" dirty="0" err="1">
                <a:latin typeface="Times New Roman" panose="02020603050405020304" pitchFamily="18" charset="0"/>
                <a:ea typeface="微软雅黑" panose="020B0503020204020204" pitchFamily="34" charset="-122"/>
                <a:sym typeface="+mn-ea"/>
              </a:rPr>
              <a:t>,而导致句子意思表达不清或者难以理解｡具体分为以下几种</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1</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多项定语语序不当</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sz="2100" dirty="0">
                <a:latin typeface="Times New Roman" panose="02020603050405020304" pitchFamily="18" charset="0"/>
                <a:ea typeface="微软雅黑" panose="020B0503020204020204" pitchFamily="34" charset="-122"/>
                <a:sym typeface="+mn-ea"/>
              </a:rPr>
              <a:t>	</a:t>
            </a:r>
            <a:r>
              <a:rPr sz="2100" dirty="0" err="1" smtClean="0">
                <a:latin typeface="Times New Roman" panose="02020603050405020304" pitchFamily="18" charset="0"/>
                <a:ea typeface="微软雅黑" panose="020B0503020204020204" pitchFamily="34" charset="-122"/>
                <a:sym typeface="+mn-ea"/>
              </a:rPr>
              <a:t>多项定语的正确次序</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①</a:t>
            </a:r>
            <a:r>
              <a:rPr sz="2100" dirty="0" err="1">
                <a:latin typeface="Times New Roman" panose="02020603050405020304" pitchFamily="18" charset="0"/>
                <a:ea typeface="微软雅黑" panose="020B0503020204020204" pitchFamily="34" charset="-122"/>
                <a:sym typeface="+mn-ea"/>
              </a:rPr>
              <a:t>表领属性的时间､处所的词或短语</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②</a:t>
            </a:r>
            <a:r>
              <a:rPr sz="2100" dirty="0" err="1">
                <a:latin typeface="Times New Roman" panose="02020603050405020304" pitchFamily="18" charset="0"/>
                <a:ea typeface="微软雅黑" panose="020B0503020204020204" pitchFamily="34" charset="-122"/>
                <a:sym typeface="+mn-ea"/>
              </a:rPr>
              <a:t>指称或数量短语</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③</a:t>
            </a:r>
            <a:r>
              <a:rPr sz="2100" dirty="0" err="1">
                <a:latin typeface="Times New Roman" panose="02020603050405020304" pitchFamily="18" charset="0"/>
                <a:ea typeface="微软雅黑" panose="020B0503020204020204" pitchFamily="34" charset="-122"/>
                <a:sym typeface="+mn-ea"/>
              </a:rPr>
              <a:t>动词或动词短语</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zh-CN" altLang="en-US" sz="2100" dirty="0">
                <a:latin typeface="Times New Roman" panose="02020603050405020304" pitchFamily="18" charset="0"/>
                <a:ea typeface="微软雅黑" panose="020B0503020204020204" pitchFamily="34" charset="-122"/>
                <a:sym typeface="+mn-ea"/>
              </a:rPr>
              <a:t>	④形容词或形容词短语</a:t>
            </a:r>
            <a:r>
              <a:rPr lang="en-US" altLang="zh-CN" sz="2100" dirty="0">
                <a:latin typeface="Times New Roman" panose="02020603050405020304" pitchFamily="18" charset="0"/>
                <a:ea typeface="微软雅黑" panose="020B0503020204020204" pitchFamily="34" charset="-122"/>
                <a:sym typeface="+mn-ea"/>
              </a:rPr>
              <a:t>;</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zh-CN" altLang="en-US" sz="2100" dirty="0">
                <a:latin typeface="Times New Roman" panose="02020603050405020304" pitchFamily="18" charset="0"/>
                <a:ea typeface="微软雅黑" panose="020B0503020204020204" pitchFamily="34" charset="-122"/>
                <a:sym typeface="+mn-ea"/>
              </a:rPr>
              <a:t>	⑤名词或名词短语</a:t>
            </a:r>
            <a:r>
              <a:rPr lang="en-US" altLang="zh-CN" sz="2100" dirty="0" smtClean="0">
                <a:latin typeface="Times New Roman" panose="02020603050405020304" pitchFamily="18" charset="0"/>
                <a:ea typeface="微软雅黑" panose="020B0503020204020204" pitchFamily="34" charset="-122"/>
                <a:sym typeface="+mn-ea"/>
              </a:rPr>
              <a:t>｡</a:t>
            </a:r>
            <a:endParaRPr lang="zh-CN" altLang="en-US"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1461" y="1542439"/>
            <a:ext cx="8621078" cy="3707765"/>
          </a:xfrm>
          <a:prstGeom prst="rect">
            <a:avLst/>
          </a:prstGeom>
          <a:noFill/>
          <a:ln w="9525">
            <a:noFill/>
          </a:ln>
        </p:spPr>
        <p:txBody>
          <a:bodyPr wrap="square">
            <a:spAutoFit/>
          </a:bodyPr>
          <a:lstStyle/>
          <a:p>
            <a:pPr indent="0" algn="just">
              <a:lnSpc>
                <a:spcPct val="14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:批评和自我批评是有效的改正错误提高思想水平的方法</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:应将“有效的”放在“方法”的前面</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zh-CN" altLang="en-US" sz="2100" dirty="0">
                <a:latin typeface="Times New Roman" panose="02020603050405020304" pitchFamily="18" charset="0"/>
                <a:ea typeface="微软雅黑" panose="020B0503020204020204" pitchFamily="34" charset="-122"/>
                <a:sym typeface="+mn-ea"/>
              </a:rPr>
              <a:t>	</a:t>
            </a:r>
            <a:r>
              <a:rPr lang="en-US" altLang="zh-CN" sz="2100" b="1" dirty="0">
                <a:latin typeface="Times New Roman" panose="02020603050405020304" pitchFamily="18" charset="0"/>
                <a:ea typeface="微软雅黑" panose="020B0503020204020204" pitchFamily="34" charset="-122"/>
                <a:sym typeface="+mn-ea"/>
              </a:rPr>
              <a:t>2.</a:t>
            </a:r>
            <a:r>
              <a:rPr lang="zh-CN" altLang="en-US" sz="2100" b="1" dirty="0">
                <a:latin typeface="Times New Roman" panose="02020603050405020304" pitchFamily="18" charset="0"/>
                <a:ea typeface="微软雅黑" panose="020B0503020204020204" pitchFamily="34" charset="-122"/>
                <a:sym typeface="+mn-ea"/>
              </a:rPr>
              <a:t>多项状语语序不当</a:t>
            </a:r>
            <a:endParaRPr lang="zh-CN" altLang="en-US" sz="2100" b="1" dirty="0">
              <a:latin typeface="Times New Roman" panose="02020603050405020304" pitchFamily="18" charset="0"/>
              <a:ea typeface="微软雅黑" panose="020B0503020204020204" pitchFamily="34" charset="-122"/>
              <a:sym typeface="+mn-ea"/>
            </a:endParaRPr>
          </a:p>
          <a:p>
            <a:pPr indent="0" algn="just">
              <a:lnSpc>
                <a:spcPct val="140000"/>
              </a:lnSpc>
            </a:pPr>
            <a:r>
              <a:rPr lang="zh-CN" altLang="en-US" sz="2100" dirty="0">
                <a:latin typeface="Times New Roman" panose="02020603050405020304" pitchFamily="18" charset="0"/>
                <a:ea typeface="微软雅黑" panose="020B0503020204020204" pitchFamily="34" charset="-122"/>
                <a:sym typeface="+mn-ea"/>
              </a:rPr>
              <a:t>	多项状语的正确次序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altLang="zh-CN" sz="2100" dirty="0" smtClean="0">
                <a:latin typeface="Times New Roman" panose="02020603050405020304" pitchFamily="18" charset="0"/>
                <a:ea typeface="微软雅黑" panose="020B0503020204020204" pitchFamily="34" charset="-122"/>
                <a:sym typeface="+mn-ea"/>
              </a:rPr>
              <a:t>	①</a:t>
            </a:r>
            <a:r>
              <a:rPr lang="zh-CN" altLang="en-US" sz="2100" dirty="0">
                <a:latin typeface="Times New Roman" panose="02020603050405020304" pitchFamily="18" charset="0"/>
                <a:ea typeface="微软雅黑" panose="020B0503020204020204" pitchFamily="34" charset="-122"/>
                <a:sym typeface="+mn-ea"/>
              </a:rPr>
              <a:t>表</a:t>
            </a:r>
            <a:r>
              <a:rPr lang="zh-CN" altLang="en-US" sz="2100" dirty="0">
                <a:solidFill>
                  <a:srgbClr val="00B0F0"/>
                </a:solidFill>
                <a:latin typeface="Times New Roman" panose="02020603050405020304" pitchFamily="18" charset="0"/>
                <a:ea typeface="微软雅黑" panose="020B0503020204020204" pitchFamily="34" charset="-122"/>
                <a:sym typeface="+mn-ea"/>
              </a:rPr>
              <a:t>目的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00B0F0"/>
                </a:solidFill>
                <a:latin typeface="Times New Roman" panose="02020603050405020304" pitchFamily="18" charset="0"/>
                <a:ea typeface="微软雅黑" panose="020B0503020204020204" pitchFamily="34" charset="-122"/>
                <a:sym typeface="+mn-ea"/>
              </a:rPr>
              <a:t>原因</a:t>
            </a:r>
            <a:r>
              <a:rPr lang="zh-CN" altLang="en-US" sz="2100" dirty="0">
                <a:latin typeface="Times New Roman" panose="02020603050405020304" pitchFamily="18" charset="0"/>
                <a:ea typeface="微软雅黑" panose="020B0503020204020204" pitchFamily="34" charset="-122"/>
                <a:sym typeface="+mn-ea"/>
              </a:rPr>
              <a:t>或</a:t>
            </a:r>
            <a:r>
              <a:rPr lang="zh-CN" altLang="en-US" sz="2100" dirty="0">
                <a:solidFill>
                  <a:srgbClr val="00B0F0"/>
                </a:solidFill>
                <a:latin typeface="Times New Roman" panose="02020603050405020304" pitchFamily="18" charset="0"/>
                <a:ea typeface="微软雅黑" panose="020B0503020204020204" pitchFamily="34" charset="-122"/>
                <a:sym typeface="+mn-ea"/>
              </a:rPr>
              <a:t>条件</a:t>
            </a:r>
            <a:r>
              <a:rPr lang="zh-CN" altLang="en-US" sz="2100" dirty="0">
                <a:latin typeface="Times New Roman" panose="02020603050405020304" pitchFamily="18" charset="0"/>
                <a:ea typeface="微软雅黑" panose="020B0503020204020204" pitchFamily="34" charset="-122"/>
                <a:sym typeface="+mn-ea"/>
              </a:rPr>
              <a:t>的介宾短语</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altLang="zh-CN" sz="2100" dirty="0" smtClean="0">
                <a:latin typeface="Times New Roman" panose="02020603050405020304" pitchFamily="18" charset="0"/>
                <a:ea typeface="微软雅黑" panose="020B0503020204020204" pitchFamily="34" charset="-122"/>
                <a:sym typeface="+mn-ea"/>
              </a:rPr>
              <a:t>	②</a:t>
            </a:r>
            <a:r>
              <a:rPr lang="zh-CN" altLang="en-US" sz="2100" dirty="0">
                <a:latin typeface="Times New Roman" panose="02020603050405020304" pitchFamily="18" charset="0"/>
                <a:ea typeface="微软雅黑" panose="020B0503020204020204" pitchFamily="34" charset="-122"/>
                <a:sym typeface="+mn-ea"/>
              </a:rPr>
              <a:t>表</a:t>
            </a:r>
            <a:r>
              <a:rPr lang="zh-CN" altLang="en-US" sz="2100" dirty="0">
                <a:solidFill>
                  <a:srgbClr val="00B0F0"/>
                </a:solidFill>
                <a:latin typeface="Times New Roman" panose="02020603050405020304" pitchFamily="18" charset="0"/>
                <a:ea typeface="微软雅黑" panose="020B0503020204020204" pitchFamily="34" charset="-122"/>
                <a:sym typeface="+mn-ea"/>
              </a:rPr>
              <a:t>时间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00B0F0"/>
                </a:solidFill>
                <a:latin typeface="Times New Roman" panose="02020603050405020304" pitchFamily="18" charset="0"/>
                <a:ea typeface="微软雅黑" panose="020B0503020204020204" pitchFamily="34" charset="-122"/>
                <a:sym typeface="+mn-ea"/>
              </a:rPr>
              <a:t>处所</a:t>
            </a:r>
            <a:r>
              <a:rPr lang="zh-CN" altLang="en-US" sz="2100" dirty="0">
                <a:latin typeface="Times New Roman" panose="02020603050405020304" pitchFamily="18" charset="0"/>
                <a:ea typeface="微软雅黑" panose="020B0503020204020204" pitchFamily="34" charset="-122"/>
                <a:sym typeface="+mn-ea"/>
              </a:rPr>
              <a:t>的词或短语</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altLang="zh-CN" sz="2100" dirty="0" smtClean="0">
                <a:latin typeface="Times New Roman" panose="02020603050405020304" pitchFamily="18" charset="0"/>
                <a:ea typeface="微软雅黑" panose="020B0503020204020204" pitchFamily="34" charset="-122"/>
                <a:sym typeface="+mn-ea"/>
              </a:rPr>
              <a:t>	③</a:t>
            </a:r>
            <a:r>
              <a:rPr lang="zh-CN" altLang="en-US" sz="2100" dirty="0">
                <a:latin typeface="Times New Roman" panose="02020603050405020304" pitchFamily="18" charset="0"/>
                <a:ea typeface="微软雅黑" panose="020B0503020204020204" pitchFamily="34" charset="-122"/>
                <a:sym typeface="+mn-ea"/>
              </a:rPr>
              <a:t>表</a:t>
            </a:r>
            <a:r>
              <a:rPr lang="zh-CN" altLang="en-US" sz="2100" dirty="0">
                <a:solidFill>
                  <a:srgbClr val="00B0F0"/>
                </a:solidFill>
                <a:latin typeface="Times New Roman" panose="02020603050405020304" pitchFamily="18" charset="0"/>
                <a:ea typeface="微软雅黑" panose="020B0503020204020204" pitchFamily="34" charset="-122"/>
                <a:sym typeface="+mn-ea"/>
              </a:rPr>
              <a:t>范围程度</a:t>
            </a:r>
            <a:r>
              <a:rPr lang="zh-CN" altLang="en-US" sz="2100" dirty="0">
                <a:latin typeface="Times New Roman" panose="02020603050405020304" pitchFamily="18" charset="0"/>
                <a:ea typeface="微软雅黑" panose="020B0503020204020204" pitchFamily="34" charset="-122"/>
                <a:sym typeface="+mn-ea"/>
              </a:rPr>
              <a:t>的短语</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altLang="zh-CN" sz="2100" dirty="0" smtClean="0">
                <a:latin typeface="Times New Roman" panose="02020603050405020304" pitchFamily="18" charset="0"/>
                <a:ea typeface="微软雅黑" panose="020B0503020204020204" pitchFamily="34" charset="-122"/>
                <a:sym typeface="+mn-ea"/>
              </a:rPr>
              <a:t>	④</a:t>
            </a:r>
            <a:r>
              <a:rPr lang="zh-CN" altLang="en-US" sz="2100" dirty="0">
                <a:latin typeface="Times New Roman" panose="02020603050405020304" pitchFamily="18" charset="0"/>
                <a:ea typeface="微软雅黑" panose="020B0503020204020204" pitchFamily="34" charset="-122"/>
                <a:sym typeface="+mn-ea"/>
              </a:rPr>
              <a:t>表</a:t>
            </a:r>
            <a:r>
              <a:rPr lang="zh-CN" altLang="en-US" sz="2100" dirty="0">
                <a:solidFill>
                  <a:srgbClr val="00B0F0"/>
                </a:solidFill>
                <a:latin typeface="Times New Roman" panose="02020603050405020304" pitchFamily="18" charset="0"/>
                <a:ea typeface="微软雅黑" panose="020B0503020204020204" pitchFamily="34" charset="-122"/>
                <a:sym typeface="+mn-ea"/>
              </a:rPr>
              <a:t>情感</a:t>
            </a:r>
            <a:r>
              <a:rPr lang="zh-CN" altLang="en-US" sz="2100" dirty="0">
                <a:latin typeface="Times New Roman" panose="02020603050405020304" pitchFamily="18" charset="0"/>
                <a:ea typeface="微软雅黑" panose="020B0503020204020204" pitchFamily="34" charset="-122"/>
                <a:sym typeface="+mn-ea"/>
              </a:rPr>
              <a:t>的词或短语</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1461" y="1542439"/>
            <a:ext cx="8621078" cy="1899285"/>
          </a:xfrm>
          <a:prstGeom prst="rect">
            <a:avLst/>
          </a:prstGeom>
          <a:noFill/>
          <a:ln w="9525">
            <a:noFill/>
          </a:ln>
        </p:spPr>
        <p:txBody>
          <a:bodyPr wrap="square">
            <a:spAutoFit/>
          </a:bodyPr>
          <a:lstStyle/>
          <a:p>
            <a:pPr indent="0" algn="just">
              <a:lnSpc>
                <a:spcPct val="14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另外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表对象的</a:t>
            </a:r>
            <a:r>
              <a:rPr lang="zh-CN" altLang="en-US" sz="2100" dirty="0">
                <a:solidFill>
                  <a:srgbClr val="00B0F0"/>
                </a:solidFill>
                <a:latin typeface="Times New Roman" panose="02020603050405020304" pitchFamily="18" charset="0"/>
                <a:ea typeface="微软雅黑" panose="020B0503020204020204" pitchFamily="34" charset="-122"/>
                <a:sym typeface="+mn-ea"/>
              </a:rPr>
              <a:t>介宾短语</a:t>
            </a:r>
            <a:r>
              <a:rPr lang="zh-CN" altLang="en-US" sz="2100" dirty="0">
                <a:latin typeface="Times New Roman" panose="02020603050405020304" pitchFamily="18" charset="0"/>
                <a:ea typeface="微软雅黑" panose="020B0503020204020204" pitchFamily="34" charset="-122"/>
                <a:sym typeface="+mn-ea"/>
              </a:rPr>
              <a:t>一般紧挨在</a:t>
            </a:r>
            <a:r>
              <a:rPr lang="zh-CN" altLang="en-US" sz="2100" dirty="0">
                <a:solidFill>
                  <a:srgbClr val="00B0F0"/>
                </a:solidFill>
                <a:latin typeface="Times New Roman" panose="02020603050405020304" pitchFamily="18" charset="0"/>
                <a:ea typeface="微软雅黑" panose="020B0503020204020204" pitchFamily="34" charset="-122"/>
                <a:sym typeface="+mn-ea"/>
              </a:rPr>
              <a:t>中心语</a:t>
            </a:r>
            <a:r>
              <a:rPr lang="zh-CN" altLang="en-US" sz="2100" dirty="0">
                <a:latin typeface="Times New Roman" panose="02020603050405020304" pitchFamily="18" charset="0"/>
                <a:ea typeface="微软雅黑" panose="020B0503020204020204" pitchFamily="34" charset="-122"/>
                <a:sym typeface="+mn-ea"/>
              </a:rPr>
              <a:t>前</a:t>
            </a:r>
            <a:r>
              <a:rPr lang="en-US" altLang="zh-CN" sz="2100" dirty="0">
                <a:latin typeface="Times New Roman" panose="02020603050405020304" pitchFamily="18" charset="0"/>
                <a:ea typeface="微软雅黑" panose="020B0503020204020204" pitchFamily="34" charset="-122"/>
                <a:sym typeface="+mn-ea"/>
              </a:rPr>
              <a:t>｡</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40000"/>
              </a:lnSpc>
            </a:pPr>
            <a:r>
              <a:rPr lang="zh-CN" altLang="en-US" sz="2100" dirty="0">
                <a:latin typeface="Times New Roman" panose="02020603050405020304" pitchFamily="18" charset="0"/>
                <a:ea typeface="微软雅黑" panose="020B0503020204020204" pitchFamily="34" charset="-122"/>
                <a:sym typeface="+mn-ea"/>
              </a:rPr>
              <a:t>	</a:t>
            </a:r>
            <a:r>
              <a:rPr lang="zh-CN" altLang="en-US" sz="2100" b="1" dirty="0">
                <a:latin typeface="Times New Roman" panose="02020603050405020304" pitchFamily="18" charset="0"/>
                <a:ea typeface="微软雅黑" panose="020B0503020204020204" pitchFamily="34" charset="-122"/>
                <a:sym typeface="+mn-ea"/>
              </a:rPr>
              <a:t>例句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在休息室里许多老师昨天都同他热情地交谈</a:t>
            </a:r>
            <a:r>
              <a:rPr lang="en-US" altLang="zh-CN" sz="2100" dirty="0">
                <a:latin typeface="Times New Roman" panose="02020603050405020304" pitchFamily="18" charset="0"/>
                <a:ea typeface="微软雅黑" panose="020B0503020204020204" pitchFamily="34" charset="-122"/>
                <a:sym typeface="+mn-ea"/>
              </a:rPr>
              <a:t>｡</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40000"/>
              </a:lnSpc>
            </a:pPr>
            <a:r>
              <a:rPr lang="zh-CN" altLang="en-US" sz="2100" dirty="0">
                <a:latin typeface="Times New Roman" panose="02020603050405020304" pitchFamily="18" charset="0"/>
                <a:ea typeface="微软雅黑" panose="020B0503020204020204" pitchFamily="34" charset="-122"/>
                <a:sym typeface="+mn-ea"/>
              </a:rPr>
              <a:t>	</a:t>
            </a:r>
            <a:r>
              <a:rPr lang="zh-CN" altLang="en-US" sz="2100" b="1" dirty="0">
                <a:latin typeface="Times New Roman" panose="02020603050405020304" pitchFamily="18" charset="0"/>
                <a:ea typeface="微软雅黑" panose="020B0503020204020204" pitchFamily="34" charset="-122"/>
                <a:sym typeface="+mn-ea"/>
              </a:rPr>
              <a:t>修改意见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正确次序为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许多老师昨天（时间）在休息室里（处所）都（范围）热情地（情感）同他（对象）交谈</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3</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行为先后顺序不当</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句子中出现多个并列的短语或词语</a:t>
            </a:r>
            <a:r>
              <a:rPr sz="2100" dirty="0">
                <a:latin typeface="Times New Roman" panose="02020603050405020304" pitchFamily="18" charset="0"/>
                <a:ea typeface="微软雅黑" panose="020B0503020204020204" pitchFamily="34" charset="-122"/>
                <a:sym typeface="+mn-ea"/>
              </a:rPr>
              <a:t>,并且这些短语或词语之间有着</a:t>
            </a:r>
            <a:r>
              <a:rPr sz="2100" dirty="0">
                <a:solidFill>
                  <a:srgbClr val="00B0F0"/>
                </a:solidFill>
                <a:latin typeface="Times New Roman" panose="02020603050405020304" pitchFamily="18" charset="0"/>
                <a:ea typeface="微软雅黑" panose="020B0503020204020204" pitchFamily="34" charset="-122"/>
                <a:sym typeface="+mn-ea"/>
              </a:rPr>
              <a:t>承接</a:t>
            </a:r>
            <a:r>
              <a:rPr sz="2100" dirty="0">
                <a:latin typeface="Times New Roman" panose="02020603050405020304" pitchFamily="18" charset="0"/>
                <a:ea typeface="微软雅黑" panose="020B0503020204020204" pitchFamily="34" charset="-122"/>
                <a:sym typeface="+mn-ea"/>
              </a:rPr>
              <a:t>或</a:t>
            </a:r>
            <a:r>
              <a:rPr sz="2100" dirty="0">
                <a:solidFill>
                  <a:srgbClr val="00B0F0"/>
                </a:solidFill>
                <a:latin typeface="Times New Roman" panose="02020603050405020304" pitchFamily="18" charset="0"/>
                <a:ea typeface="微软雅黑" panose="020B0503020204020204" pitchFamily="34" charset="-122"/>
                <a:sym typeface="+mn-ea"/>
              </a:rPr>
              <a:t>递进</a:t>
            </a:r>
            <a:r>
              <a:rPr sz="2100" dirty="0">
                <a:latin typeface="Times New Roman" panose="02020603050405020304" pitchFamily="18" charset="0"/>
                <a:ea typeface="微软雅黑" panose="020B0503020204020204" pitchFamily="34" charset="-122"/>
                <a:sym typeface="+mn-ea"/>
              </a:rPr>
              <a:t>等逻辑关系,如果不按照次序排列,会造成行为先后顺序不当的语病错误</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:理论再好,只有被我们掌握､接受和理解,才能成为自觉遵守和奉行的准则</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掌握､接受和理解”三者之间行为先后顺序不当,改为“理解､接受和掌握</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4453890"/>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4</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定语和状语顺序不当</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err="1" smtClean="0">
                <a:latin typeface="Times New Roman" panose="02020603050405020304" pitchFamily="18" charset="0"/>
                <a:ea typeface="微软雅黑" panose="020B0503020204020204" pitchFamily="34" charset="-122"/>
                <a:sym typeface="+mn-ea"/>
              </a:rPr>
              <a:t>不能将定语和状语的</a:t>
            </a:r>
            <a:r>
              <a:rPr sz="2100" dirty="0" err="1" smtClean="0">
                <a:solidFill>
                  <a:srgbClr val="00B0F0"/>
                </a:solidFill>
                <a:latin typeface="Times New Roman" panose="02020603050405020304" pitchFamily="18" charset="0"/>
                <a:ea typeface="微软雅黑" panose="020B0503020204020204" pitchFamily="34" charset="-122"/>
                <a:sym typeface="+mn-ea"/>
              </a:rPr>
              <a:t>位置</a:t>
            </a:r>
            <a:r>
              <a:rPr sz="2100" dirty="0" err="1" smtClean="0">
                <a:latin typeface="Times New Roman" panose="02020603050405020304" pitchFamily="18" charset="0"/>
                <a:ea typeface="微软雅黑" panose="020B0503020204020204" pitchFamily="34" charset="-122"/>
                <a:sym typeface="+mn-ea"/>
              </a:rPr>
              <a:t>放错</a:t>
            </a:r>
            <a:r>
              <a:rPr sz="2100" dirty="0" err="1">
                <a:latin typeface="Times New Roman" panose="02020603050405020304" pitchFamily="18" charset="0"/>
                <a:ea typeface="微软雅黑" panose="020B0503020204020204" pitchFamily="34" charset="-122"/>
                <a:sym typeface="+mn-ea"/>
              </a:rPr>
              <a:t>,首先要分清定语和状语,并把状语放在定语之前</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例句一</a:t>
            </a:r>
            <a:r>
              <a:rPr sz="2100" dirty="0" err="1">
                <a:latin typeface="Times New Roman" panose="02020603050405020304" pitchFamily="18" charset="0"/>
                <a:ea typeface="微软雅黑" panose="020B0503020204020204" pitchFamily="34" charset="-122"/>
                <a:sym typeface="+mn-ea"/>
              </a:rPr>
              <a:t>:中学生书写水平下降的问题,广泛引起了社会的关注</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:定语语序不当</a:t>
            </a:r>
            <a:r>
              <a:rPr sz="2100" dirty="0">
                <a:latin typeface="Times New Roman" panose="02020603050405020304" pitchFamily="18" charset="0"/>
                <a:ea typeface="微软雅黑" panose="020B0503020204020204" pitchFamily="34" charset="-122"/>
                <a:sym typeface="+mn-ea"/>
              </a:rPr>
              <a:t>｡“广泛”是定语,应该放在“关注”前面,应为“引起了社会的广泛关注</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例句二</a:t>
            </a:r>
            <a:r>
              <a:rPr sz="2100" dirty="0" err="1">
                <a:latin typeface="Times New Roman" panose="02020603050405020304" pitchFamily="18" charset="0"/>
                <a:ea typeface="微软雅黑" panose="020B0503020204020204" pitchFamily="34" charset="-122"/>
                <a:sym typeface="+mn-ea"/>
              </a:rPr>
              <a:t>:老师在课堂上应该发挥学生的充分的作用</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:状语语序不当｡应改为“老师在课堂上应该充分发挥学生的作用</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484245"/>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5</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关联词位置不当</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err="1" smtClean="0">
                <a:latin typeface="Times New Roman" panose="02020603050405020304" pitchFamily="18" charset="0"/>
                <a:ea typeface="微软雅黑" panose="020B0503020204020204" pitchFamily="34" charset="-122"/>
                <a:sym typeface="+mn-ea"/>
              </a:rPr>
              <a:t>如果两个分句的</a:t>
            </a:r>
            <a:r>
              <a:rPr sz="2100" dirty="0" err="1" smtClean="0">
                <a:solidFill>
                  <a:srgbClr val="00B0F0"/>
                </a:solidFill>
                <a:latin typeface="Times New Roman" panose="02020603050405020304" pitchFamily="18" charset="0"/>
                <a:ea typeface="微软雅黑" panose="020B0503020204020204" pitchFamily="34" charset="-122"/>
                <a:sym typeface="+mn-ea"/>
              </a:rPr>
              <a:t>主语一致</a:t>
            </a:r>
            <a:r>
              <a:rPr sz="2100" dirty="0" err="1">
                <a:latin typeface="Times New Roman" panose="02020603050405020304" pitchFamily="18" charset="0"/>
                <a:ea typeface="微软雅黑" panose="020B0503020204020204" pitchFamily="34" charset="-122"/>
                <a:sym typeface="+mn-ea"/>
              </a:rPr>
              <a:t>,关联词应放在</a:t>
            </a:r>
            <a:r>
              <a:rPr sz="2100" dirty="0" err="1">
                <a:solidFill>
                  <a:srgbClr val="00B0F0"/>
                </a:solidFill>
                <a:latin typeface="Times New Roman" panose="02020603050405020304" pitchFamily="18" charset="0"/>
                <a:ea typeface="微软雅黑" panose="020B0503020204020204" pitchFamily="34" charset="-122"/>
                <a:sym typeface="+mn-ea"/>
              </a:rPr>
              <a:t>主语后面</a:t>
            </a:r>
            <a:r>
              <a:rPr sz="2100" dirty="0" err="1">
                <a:latin typeface="Times New Roman" panose="02020603050405020304" pitchFamily="18" charset="0"/>
                <a:ea typeface="微软雅黑" panose="020B0503020204020204" pitchFamily="34" charset="-122"/>
                <a:sym typeface="+mn-ea"/>
              </a:rPr>
              <a:t>,反之,关联词放在</a:t>
            </a:r>
            <a:r>
              <a:rPr sz="2100" dirty="0" err="1">
                <a:solidFill>
                  <a:srgbClr val="00B0F0"/>
                </a:solidFill>
                <a:latin typeface="Times New Roman" panose="02020603050405020304" pitchFamily="18" charset="0"/>
                <a:ea typeface="微软雅黑" panose="020B0503020204020204" pitchFamily="34" charset="-122"/>
                <a:sym typeface="+mn-ea"/>
              </a:rPr>
              <a:t>主语前面</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例句一</a:t>
            </a:r>
            <a:r>
              <a:rPr sz="2100" dirty="0" err="1">
                <a:latin typeface="Times New Roman" panose="02020603050405020304" pitchFamily="18" charset="0"/>
                <a:ea typeface="微软雅黑" panose="020B0503020204020204" pitchFamily="34" charset="-122"/>
                <a:sym typeface="+mn-ea"/>
              </a:rPr>
              <a:t>:如果你明天要去图书馆,那么告诉我一下</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:分句的主语都是“你”,</a:t>
            </a:r>
            <a:r>
              <a:rPr sz="2100" dirty="0" err="1">
                <a:latin typeface="Times New Roman" panose="02020603050405020304" pitchFamily="18" charset="0"/>
                <a:ea typeface="微软雅黑" panose="020B0503020204020204" pitchFamily="34" charset="-122"/>
                <a:sym typeface="+mn-ea"/>
              </a:rPr>
              <a:t>将“如果”移到“你”的后面</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例句二</a:t>
            </a:r>
            <a:r>
              <a:rPr sz="2100" dirty="0" err="1">
                <a:latin typeface="Times New Roman" panose="02020603050405020304" pitchFamily="18" charset="0"/>
                <a:ea typeface="微软雅黑" panose="020B0503020204020204" pitchFamily="34" charset="-122"/>
                <a:sym typeface="+mn-ea"/>
              </a:rPr>
              <a:t>:企业家如果不能实事求是,他的事业就可能会失败</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:两个分句的主语不一致,应将“如果”移到“企业家”前面</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515235"/>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6</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主客颠倒</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一般有</a:t>
            </a:r>
            <a:r>
              <a:rPr sz="2100" dirty="0">
                <a:latin typeface="Times New Roman" panose="02020603050405020304" pitchFamily="18" charset="0"/>
                <a:ea typeface="微软雅黑" panose="020B0503020204020204" pitchFamily="34" charset="-122"/>
                <a:sym typeface="+mn-ea"/>
              </a:rPr>
              <a:t>“</a:t>
            </a:r>
            <a:r>
              <a:rPr sz="2100" dirty="0">
                <a:solidFill>
                  <a:srgbClr val="00B0F0"/>
                </a:solidFill>
                <a:latin typeface="Times New Roman" panose="02020603050405020304" pitchFamily="18" charset="0"/>
                <a:ea typeface="微软雅黑" panose="020B0503020204020204" pitchFamily="34" charset="-122"/>
                <a:sym typeface="+mn-ea"/>
              </a:rPr>
              <a:t>对</a:t>
            </a:r>
            <a:r>
              <a:rPr sz="2100" dirty="0">
                <a:latin typeface="Times New Roman" panose="02020603050405020304" pitchFamily="18" charset="0"/>
                <a:ea typeface="微软雅黑" panose="020B0503020204020204" pitchFamily="34" charset="-122"/>
                <a:sym typeface="+mn-ea"/>
              </a:rPr>
              <a:t>”“</a:t>
            </a:r>
            <a:r>
              <a:rPr sz="2100" dirty="0">
                <a:solidFill>
                  <a:srgbClr val="00B0F0"/>
                </a:solidFill>
                <a:latin typeface="Times New Roman" panose="02020603050405020304" pitchFamily="18" charset="0"/>
                <a:ea typeface="微软雅黑" panose="020B0503020204020204" pitchFamily="34" charset="-122"/>
                <a:sym typeface="+mn-ea"/>
              </a:rPr>
              <a:t>对于</a:t>
            </a:r>
            <a:r>
              <a:rPr sz="2100" dirty="0">
                <a:latin typeface="Times New Roman" panose="02020603050405020304" pitchFamily="18" charset="0"/>
                <a:ea typeface="微软雅黑" panose="020B0503020204020204" pitchFamily="34" charset="-122"/>
                <a:sym typeface="+mn-ea"/>
              </a:rPr>
              <a:t>”的句子,会存在着主客颠倒的语序不当的错误</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:史铁生这个名字,对我们青年学生是不陌生的</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:“史铁生这个名字”和“我们青年学生”主客颠倒,应改为“我们青年学生,对史铁生这个名字是不陌生的”｡</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5746" y="1563844"/>
            <a:ext cx="8621078" cy="348424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sz="2100" dirty="0" smtClean="0">
                <a:latin typeface="Times New Roman" panose="02020603050405020304" pitchFamily="18" charset="0"/>
                <a:ea typeface="微软雅黑" panose="020B0503020204020204" pitchFamily="34" charset="-122"/>
                <a:sym typeface="+mn-ea"/>
              </a:rPr>
              <a:t>判断下列句子是否有语病</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没有语病的打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标注具体的病句类型,并改正</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1.考试过后,老师耐心地纠正､指出我在考试中遇到的问题｡（</a:t>
            </a: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2.如果他不实话实说,名誉就会受到不好的影响｡（</a:t>
            </a: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
        <p:nvSpPr>
          <p:cNvPr id="5" name="文本框 4"/>
          <p:cNvSpPr txBox="1"/>
          <p:nvPr/>
        </p:nvSpPr>
        <p:spPr>
          <a:xfrm>
            <a:off x="7393781" y="3113654"/>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6088856" y="4587376"/>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
        <p:nvSpPr>
          <p:cNvPr id="4" name="文本框 3"/>
          <p:cNvSpPr txBox="1"/>
          <p:nvPr/>
        </p:nvSpPr>
        <p:spPr>
          <a:xfrm>
            <a:off x="255746" y="3449955"/>
            <a:ext cx="7039451" cy="1060450"/>
          </a:xfrm>
          <a:prstGeom prst="rect">
            <a:avLst/>
          </a:prstGeom>
          <a:noFill/>
        </p:spPr>
        <p:txBody>
          <a:bodyPr wrap="square" rtlCol="0" anchor="t">
            <a:spAutoFit/>
          </a:bodyPr>
          <a:lstStyle/>
          <a:p>
            <a:pPr indent="0" algn="just">
              <a:lnSpc>
                <a:spcPct val="150000"/>
              </a:lnSpc>
            </a:pPr>
            <a:r>
              <a:rPr sz="2100">
                <a:latin typeface="Times New Roman" panose="02020603050405020304" pitchFamily="18" charset="0"/>
                <a:ea typeface="微软雅黑" panose="020B0503020204020204" pitchFamily="34" charset="-122"/>
                <a:sym typeface="+mn-ea"/>
              </a:rPr>
              <a:t>错误类型:行为先后顺序不当</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改正:将“纠正”和“指出”交换位置｡</a:t>
            </a:r>
            <a:endParaRPr lang="zh-CN" altLang="en-US" sz="2100"/>
          </a:p>
        </p:txBody>
      </p:sp>
      <p:grpSp>
        <p:nvGrpSpPr>
          <p:cNvPr id="9" name="组合 8"/>
          <p:cNvGrpSpPr/>
          <p:nvPr/>
        </p:nvGrpSpPr>
        <p:grpSpPr>
          <a:xfrm>
            <a:off x="228404" y="1543458"/>
            <a:ext cx="8539061" cy="610076"/>
            <a:chOff x="308" y="1338"/>
            <a:chExt cx="17881" cy="1281"/>
          </a:xfrm>
        </p:grpSpPr>
        <p:sp>
          <p:nvSpPr>
            <p:cNvPr id="10" name="矩形 9"/>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192" y="1493947"/>
            <a:ext cx="8748659" cy="4592320"/>
          </a:xfrm>
          <a:prstGeom prst="rect">
            <a:avLst/>
          </a:prstGeom>
        </p:spPr>
        <p:txBody>
          <a:bodyPr wrap="square">
            <a:spAutoFit/>
          </a:bodyPr>
          <a:lstStyle/>
          <a:p>
            <a:pPr algn="just">
              <a:lnSpc>
                <a:spcPct val="150000"/>
              </a:lnSpc>
            </a:pPr>
            <a:r>
              <a:rPr lang="zh-CN" altLang="en-US" sz="1950" b="1" dirty="0">
                <a:latin typeface="Times New Roman" panose="02020603050405020304" pitchFamily="18" charset="0"/>
                <a:ea typeface="微软雅黑" panose="020B0503020204020204" pitchFamily="34" charset="-122"/>
              </a:rPr>
              <a:t>样题</a:t>
            </a:r>
            <a:r>
              <a:rPr lang="en-US" altLang="zh-CN" sz="1950" b="1" dirty="0">
                <a:latin typeface="Times New Roman" panose="02020603050405020304" pitchFamily="18" charset="0"/>
                <a:ea typeface="微软雅黑" panose="020B0503020204020204" pitchFamily="34" charset="-122"/>
              </a:rPr>
              <a:t>2</a:t>
            </a:r>
            <a:r>
              <a:rPr lang="en-US" altLang="zh-CN" sz="1950" dirty="0">
                <a:latin typeface="Times New Roman" panose="02020603050405020304" pitchFamily="18" charset="0"/>
                <a:ea typeface="微软雅黑" panose="020B0503020204020204" pitchFamily="34" charset="-122"/>
              </a:rPr>
              <a:t>(2018•</a:t>
            </a:r>
            <a:r>
              <a:rPr lang="zh-CN" altLang="en-US" sz="1950" dirty="0">
                <a:latin typeface="Times New Roman" panose="02020603050405020304" pitchFamily="18" charset="0"/>
                <a:ea typeface="微软雅黑" panose="020B0503020204020204" pitchFamily="34" charset="-122"/>
              </a:rPr>
              <a:t>泸州</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下列各句没有语病的一项是</a:t>
            </a:r>
            <a:r>
              <a:rPr lang="en-US" altLang="zh-CN" sz="1950" dirty="0" smtClean="0">
                <a:latin typeface="Times New Roman" panose="02020603050405020304" pitchFamily="18" charset="0"/>
                <a:ea typeface="微软雅黑" panose="020B0503020204020204" pitchFamily="34" charset="-122"/>
              </a:rPr>
              <a:t>(      )</a:t>
            </a:r>
            <a:endParaRPr lang="en-US" altLang="zh-CN" sz="1950" dirty="0" smtClean="0">
              <a:latin typeface="Times New Roman" panose="02020603050405020304" pitchFamily="18" charset="0"/>
              <a:ea typeface="微软雅黑" panose="020B0503020204020204" pitchFamily="34" charset="-122"/>
            </a:endParaRPr>
          </a:p>
          <a:p>
            <a:pPr algn="just">
              <a:lnSpc>
                <a:spcPct val="150000"/>
              </a:lnSpc>
            </a:pPr>
            <a:r>
              <a:rPr lang="en-US" altLang="zh-CN" sz="1950" dirty="0" smtClean="0">
                <a:latin typeface="Times New Roman" panose="02020603050405020304" pitchFamily="18" charset="0"/>
                <a:ea typeface="微软雅黑" panose="020B0503020204020204" pitchFamily="34" charset="-122"/>
              </a:rPr>
              <a:t>A</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上海市政府与商汤科技有限公司将依托各自优势资源</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围绕“服务智慧城市建设”为目标</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在人工智能领域展开全面战略合作</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共同打造面向未来的智慧城市</a:t>
            </a:r>
            <a:r>
              <a:rPr lang="en-US" altLang="zh-CN" sz="1950" dirty="0" smtClean="0">
                <a:latin typeface="Times New Roman" panose="02020603050405020304" pitchFamily="18" charset="0"/>
                <a:ea typeface="微软雅黑" panose="020B0503020204020204" pitchFamily="34" charset="-122"/>
              </a:rPr>
              <a:t>｡</a:t>
            </a:r>
            <a:endParaRPr lang="en-US" altLang="zh-CN" sz="1950" dirty="0" smtClean="0">
              <a:latin typeface="Times New Roman" panose="02020603050405020304" pitchFamily="18" charset="0"/>
              <a:ea typeface="微软雅黑" panose="020B0503020204020204" pitchFamily="34" charset="-122"/>
            </a:endParaRPr>
          </a:p>
          <a:p>
            <a:pPr algn="just">
              <a:lnSpc>
                <a:spcPct val="150000"/>
              </a:lnSpc>
            </a:pPr>
            <a:r>
              <a:rPr lang="en-US" altLang="zh-CN" sz="1950" dirty="0" smtClean="0">
                <a:latin typeface="Times New Roman" panose="02020603050405020304" pitchFamily="18" charset="0"/>
                <a:ea typeface="微软雅黑" panose="020B0503020204020204" pitchFamily="34" charset="-122"/>
              </a:rPr>
              <a:t>B</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在“喜迎十九大</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文脉颂中华”非物质文化遗产大型网络传播活动中</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近</a:t>
            </a:r>
            <a:r>
              <a:rPr lang="en-US" altLang="zh-CN" sz="1950" dirty="0">
                <a:latin typeface="Times New Roman" panose="02020603050405020304" pitchFamily="18" charset="0"/>
                <a:ea typeface="微软雅黑" panose="020B0503020204020204" pitchFamily="34" charset="-122"/>
              </a:rPr>
              <a:t>200</a:t>
            </a:r>
            <a:r>
              <a:rPr lang="zh-CN" altLang="en-US" sz="1950" dirty="0">
                <a:latin typeface="Times New Roman" panose="02020603050405020304" pitchFamily="18" charset="0"/>
                <a:ea typeface="微软雅黑" panose="020B0503020204020204" pitchFamily="34" charset="-122"/>
              </a:rPr>
              <a:t>多名记者奔赴各地</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通过图文</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短视频等方式生动展现了中华传统文化的独特魅力</a:t>
            </a:r>
            <a:r>
              <a:rPr lang="en-US" altLang="zh-CN" sz="1950" dirty="0" smtClean="0">
                <a:latin typeface="Times New Roman" panose="02020603050405020304" pitchFamily="18" charset="0"/>
                <a:ea typeface="微软雅黑" panose="020B0503020204020204" pitchFamily="34" charset="-122"/>
              </a:rPr>
              <a:t>｡</a:t>
            </a:r>
            <a:endParaRPr lang="en-US" altLang="zh-CN" sz="1950" dirty="0" smtClean="0">
              <a:latin typeface="Times New Roman" panose="02020603050405020304" pitchFamily="18" charset="0"/>
              <a:ea typeface="微软雅黑" panose="020B0503020204020204" pitchFamily="34" charset="-122"/>
            </a:endParaRPr>
          </a:p>
          <a:p>
            <a:pPr algn="just">
              <a:lnSpc>
                <a:spcPct val="150000"/>
              </a:lnSpc>
            </a:pPr>
            <a:r>
              <a:rPr lang="en-US" altLang="zh-CN" sz="1950" dirty="0" smtClean="0">
                <a:latin typeface="Times New Roman" panose="02020603050405020304" pitchFamily="18" charset="0"/>
                <a:ea typeface="微软雅黑" panose="020B0503020204020204" pitchFamily="34" charset="-122"/>
              </a:rPr>
              <a:t>C</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在第</a:t>
            </a:r>
            <a:r>
              <a:rPr lang="en-US" altLang="zh-CN" sz="1950" dirty="0">
                <a:latin typeface="Times New Roman" panose="02020603050405020304" pitchFamily="18" charset="0"/>
                <a:ea typeface="微软雅黑" panose="020B0503020204020204" pitchFamily="34" charset="-122"/>
              </a:rPr>
              <a:t>22</a:t>
            </a:r>
            <a:r>
              <a:rPr lang="zh-CN" altLang="en-US" sz="1950" dirty="0">
                <a:latin typeface="Times New Roman" panose="02020603050405020304" pitchFamily="18" charset="0"/>
                <a:ea typeface="微软雅黑" panose="020B0503020204020204" pitchFamily="34" charset="-122"/>
              </a:rPr>
              <a:t>个世界读书日到来之际</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泸州市举行了全民读书节目展演活动</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市民可以在书院中看说书</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木偶表演</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茶艺表演和亲子阅读</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尽情享受阅读带来的快乐</a:t>
            </a:r>
            <a:r>
              <a:rPr lang="en-US" altLang="zh-CN" sz="1950" dirty="0" smtClean="0">
                <a:latin typeface="Times New Roman" panose="02020603050405020304" pitchFamily="18" charset="0"/>
                <a:ea typeface="微软雅黑" panose="020B0503020204020204" pitchFamily="34" charset="-122"/>
              </a:rPr>
              <a:t>｡</a:t>
            </a:r>
            <a:endParaRPr lang="en-US" altLang="zh-CN" sz="1950" dirty="0" smtClean="0">
              <a:latin typeface="Times New Roman" panose="02020603050405020304" pitchFamily="18" charset="0"/>
              <a:ea typeface="微软雅黑" panose="020B0503020204020204" pitchFamily="34" charset="-122"/>
            </a:endParaRPr>
          </a:p>
          <a:p>
            <a:pPr algn="just">
              <a:lnSpc>
                <a:spcPct val="150000"/>
              </a:lnSpc>
            </a:pPr>
            <a:r>
              <a:rPr lang="en-US" altLang="zh-CN" sz="1950" dirty="0" smtClean="0">
                <a:latin typeface="Times New Roman" panose="02020603050405020304" pitchFamily="18" charset="0"/>
                <a:ea typeface="微软雅黑" panose="020B0503020204020204" pitchFamily="34" charset="-122"/>
              </a:rPr>
              <a:t>D</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由绿水青山文化基金会支持拍摄的纪录片</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水润东方</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讲述了先进人物的故事</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展现了珠江流域人民</a:t>
            </a:r>
            <a:r>
              <a:rPr lang="en-US" altLang="zh-CN" sz="1950" dirty="0">
                <a:latin typeface="Times New Roman" panose="02020603050405020304" pitchFamily="18" charset="0"/>
                <a:ea typeface="微软雅黑" panose="020B0503020204020204" pitchFamily="34" charset="-122"/>
              </a:rPr>
              <a:t>40</a:t>
            </a:r>
            <a:r>
              <a:rPr lang="zh-CN" altLang="en-US" sz="1950" dirty="0">
                <a:latin typeface="Times New Roman" panose="02020603050405020304" pitchFamily="18" charset="0"/>
                <a:ea typeface="微软雅黑" panose="020B0503020204020204" pitchFamily="34" charset="-122"/>
              </a:rPr>
              <a:t>年来在脱贫致富和生态文明建设等方面所取得的成就</a:t>
            </a:r>
            <a:r>
              <a:rPr lang="en-US" altLang="zh-CN" sz="1950" dirty="0">
                <a:latin typeface="Times New Roman" panose="02020603050405020304" pitchFamily="18" charset="0"/>
                <a:ea typeface="微软雅黑" panose="020B0503020204020204" pitchFamily="34" charset="-122"/>
              </a:rPr>
              <a:t>｡</a:t>
            </a:r>
            <a:endParaRPr lang="zh-CN" altLang="zh-CN" sz="1950" dirty="0">
              <a:latin typeface="Times New Roman" panose="02020603050405020304" pitchFamily="18" charset="0"/>
              <a:ea typeface="微软雅黑" panose="020B0503020204020204" pitchFamily="34" charset="-122"/>
            </a:endParaRPr>
          </a:p>
        </p:txBody>
      </p:sp>
      <p:sp>
        <p:nvSpPr>
          <p:cNvPr id="3" name="矩形 2"/>
          <p:cNvSpPr/>
          <p:nvPr/>
        </p:nvSpPr>
        <p:spPr>
          <a:xfrm>
            <a:off x="5275266" y="1543642"/>
            <a:ext cx="362585" cy="511175"/>
          </a:xfrm>
          <a:prstGeom prst="rect">
            <a:avLst/>
          </a:prstGeom>
        </p:spPr>
        <p:txBody>
          <a:bodyPr wrap="none">
            <a:spAutoFit/>
          </a:bodyPr>
          <a:lstStyle/>
          <a:p>
            <a:pPr>
              <a:lnSpc>
                <a:spcPct val="140000"/>
              </a:lnSpc>
            </a:pPr>
            <a:r>
              <a:rPr lang="en-US" altLang="zh-CN" sz="1950" b="1" dirty="0" smtClean="0">
                <a:solidFill>
                  <a:srgbClr val="FF0000"/>
                </a:solidFill>
                <a:latin typeface="Times New Roman" panose="02020603050405020304" pitchFamily="18" charset="0"/>
                <a:ea typeface="微软雅黑" panose="020B0503020204020204" pitchFamily="34" charset="-122"/>
              </a:rPr>
              <a:t>D</a:t>
            </a:r>
            <a:endParaRPr lang="zh-CN" altLang="en-US" sz="195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484245"/>
          </a:xfrm>
          <a:prstGeom prst="rect">
            <a:avLst/>
          </a:prstGeom>
          <a:noFill/>
          <a:ln w="28575">
            <a:solidFill>
              <a:srgbClr val="ED7D31"/>
            </a:solidFill>
            <a:prstDash val="dash"/>
          </a:ln>
        </p:spPr>
        <p:txBody>
          <a:bodyPr wrap="square">
            <a:spAutoFit/>
          </a:bodyPr>
          <a:lstStyle/>
          <a:p>
            <a:pPr indent="0" algn="just">
              <a:lnSpc>
                <a:spcPct val="150000"/>
              </a:lnSpc>
            </a:pPr>
            <a:r>
              <a:rPr sz="2100">
                <a:latin typeface="Times New Roman" panose="02020603050405020304" pitchFamily="18" charset="0"/>
                <a:ea typeface="微软雅黑" panose="020B0503020204020204" pitchFamily="34" charset="-122"/>
                <a:sym typeface="+mn-ea"/>
              </a:rPr>
              <a:t>3.说起饺子,每一个中国人都不感到陌生,中国的饺子对外国人也难以抗拒｡（</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4.夜深人静,想起今天一连串发生的事情,我怎么也睡不着｡（</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239554" y="2536984"/>
            <a:ext cx="7039451" cy="1060450"/>
          </a:xfrm>
          <a:prstGeom prst="rect">
            <a:avLst/>
          </a:prstGeom>
          <a:noFill/>
        </p:spPr>
        <p:txBody>
          <a:bodyPr wrap="square" rtlCol="0" anchor="t">
            <a:spAutoFit/>
          </a:bodyPr>
          <a:lstStyle/>
          <a:p>
            <a:pPr indent="0" algn="just">
              <a:lnSpc>
                <a:spcPct val="150000"/>
              </a:lnSpc>
            </a:pPr>
            <a:r>
              <a:rPr sz="2100" b="1">
                <a:latin typeface="Times New Roman" panose="02020603050405020304" pitchFamily="18" charset="0"/>
                <a:ea typeface="微软雅黑" panose="020B0503020204020204" pitchFamily="34" charset="-122"/>
                <a:sym typeface="+mn-ea"/>
              </a:rPr>
              <a:t>错误类型</a:t>
            </a:r>
            <a:r>
              <a:rPr sz="2100">
                <a:latin typeface="Times New Roman" panose="02020603050405020304" pitchFamily="18" charset="0"/>
                <a:ea typeface="微软雅黑" panose="020B0503020204020204" pitchFamily="34" charset="-122"/>
                <a:sym typeface="+mn-ea"/>
              </a:rPr>
              <a:t>:主客颠倒</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b="1">
                <a:latin typeface="Times New Roman" panose="02020603050405020304" pitchFamily="18" charset="0"/>
                <a:ea typeface="微软雅黑" panose="020B0503020204020204" pitchFamily="34" charset="-122"/>
                <a:sym typeface="+mn-ea"/>
              </a:rPr>
              <a:t>改正:</a:t>
            </a:r>
            <a:r>
              <a:rPr sz="2100">
                <a:latin typeface="Times New Roman" panose="02020603050405020304" pitchFamily="18" charset="0"/>
                <a:ea typeface="微软雅黑" panose="020B0503020204020204" pitchFamily="34" charset="-122"/>
                <a:sym typeface="+mn-ea"/>
              </a:rPr>
              <a:t>“中国的饺子”与“外国人”调换位置｡</a:t>
            </a:r>
            <a:endParaRPr lang="zh-CN" altLang="en-US" sz="2100"/>
          </a:p>
        </p:txBody>
      </p:sp>
      <p:sp>
        <p:nvSpPr>
          <p:cNvPr id="3" name="文本框 2"/>
          <p:cNvSpPr txBox="1"/>
          <p:nvPr/>
        </p:nvSpPr>
        <p:spPr>
          <a:xfrm>
            <a:off x="239554" y="3959066"/>
            <a:ext cx="4243388" cy="1060450"/>
          </a:xfrm>
          <a:prstGeom prst="rect">
            <a:avLst/>
          </a:prstGeom>
          <a:noFill/>
        </p:spPr>
        <p:txBody>
          <a:bodyPr wrap="square" rtlCol="0" anchor="t">
            <a:spAutoFit/>
          </a:bodyPr>
          <a:lstStyle/>
          <a:p>
            <a:pPr indent="0" algn="just">
              <a:lnSpc>
                <a:spcPct val="150000"/>
              </a:lnSpc>
            </a:pPr>
            <a:r>
              <a:rPr sz="2100" b="1">
                <a:latin typeface="Times New Roman" panose="02020603050405020304" pitchFamily="18" charset="0"/>
                <a:ea typeface="微软雅黑" panose="020B0503020204020204" pitchFamily="34" charset="-122"/>
                <a:sym typeface="+mn-ea"/>
              </a:rPr>
              <a:t>错误类型</a:t>
            </a:r>
            <a:r>
              <a:rPr sz="2100">
                <a:latin typeface="Times New Roman" panose="02020603050405020304" pitchFamily="18" charset="0"/>
                <a:ea typeface="微软雅黑" panose="020B0503020204020204" pitchFamily="34" charset="-122"/>
                <a:sym typeface="+mn-ea"/>
              </a:rPr>
              <a:t>:多项定语语序不当</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b="1">
                <a:latin typeface="Times New Roman" panose="02020603050405020304" pitchFamily="18" charset="0"/>
                <a:ea typeface="微软雅黑" panose="020B0503020204020204" pitchFamily="34" charset="-122"/>
                <a:sym typeface="+mn-ea"/>
              </a:rPr>
              <a:t>改正</a:t>
            </a:r>
            <a:r>
              <a:rPr sz="2100">
                <a:latin typeface="Times New Roman" panose="02020603050405020304" pitchFamily="18" charset="0"/>
                <a:ea typeface="微软雅黑" panose="020B0503020204020204" pitchFamily="34" charset="-122"/>
                <a:sym typeface="+mn-ea"/>
              </a:rPr>
              <a:t>:将“一连串”放在“事情”前面｡</a:t>
            </a:r>
            <a:endParaRPr lang="zh-CN" altLang="en-US" sz="2100"/>
          </a:p>
        </p:txBody>
      </p:sp>
      <p:sp>
        <p:nvSpPr>
          <p:cNvPr id="5" name="文本框 4"/>
          <p:cNvSpPr txBox="1"/>
          <p:nvPr/>
        </p:nvSpPr>
        <p:spPr>
          <a:xfrm>
            <a:off x="598170" y="2135709"/>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
        <p:nvSpPr>
          <p:cNvPr id="6" name="文本框 5"/>
          <p:cNvSpPr txBox="1"/>
          <p:nvPr/>
        </p:nvSpPr>
        <p:spPr>
          <a:xfrm>
            <a:off x="7299756" y="3577046"/>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515235"/>
          </a:xfrm>
          <a:prstGeom prst="rect">
            <a:avLst/>
          </a:prstGeom>
          <a:noFill/>
          <a:ln w="28575">
            <a:solidFill>
              <a:srgbClr val="ED7D31"/>
            </a:solidFill>
            <a:prstDash val="dash"/>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5.科幻作品爱好者深受喜爱的作家刘慈欣,创作了诸如《流浪地球》《</a:t>
            </a:r>
            <a:r>
              <a:rPr sz="2100" dirty="0" err="1">
                <a:latin typeface="Times New Roman" panose="02020603050405020304" pitchFamily="18" charset="0"/>
                <a:ea typeface="微软雅黑" panose="020B0503020204020204" pitchFamily="34" charset="-122"/>
                <a:sym typeface="+mn-ea"/>
              </a:rPr>
              <a:t>乡村教师</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带上她的眼睛》等大量脍炙人口的短篇小说</a:t>
            </a:r>
            <a:r>
              <a:rPr sz="2100" dirty="0">
                <a:latin typeface="Times New Roman" panose="02020603050405020304" pitchFamily="18" charset="0"/>
                <a:ea typeface="微软雅黑" panose="020B0503020204020204" pitchFamily="34" charset="-122"/>
                <a:sym typeface="+mn-ea"/>
              </a:rPr>
              <a:t>｡（</a:t>
            </a:r>
            <a:r>
              <a:rPr lang="en-US" sz="2100" dirty="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6.我并不是认同你的观点,而是认为你应该以大局为重｡（</a:t>
            </a: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
        <p:nvSpPr>
          <p:cNvPr id="5" name="文本框 4"/>
          <p:cNvSpPr txBox="1"/>
          <p:nvPr/>
        </p:nvSpPr>
        <p:spPr>
          <a:xfrm>
            <a:off x="7057414" y="2133532"/>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273368" y="2544604"/>
            <a:ext cx="7039451" cy="1060450"/>
          </a:xfrm>
          <a:prstGeom prst="rect">
            <a:avLst/>
          </a:prstGeom>
          <a:noFill/>
        </p:spPr>
        <p:txBody>
          <a:bodyPr wrap="square" rtlCol="0" anchor="t">
            <a:spAutoFit/>
          </a:bodyPr>
          <a:lstStyle/>
          <a:p>
            <a:pPr indent="0" algn="just">
              <a:lnSpc>
                <a:spcPct val="150000"/>
              </a:lnSpc>
            </a:pPr>
            <a:r>
              <a:rPr sz="2100" b="1">
                <a:latin typeface="Times New Roman" panose="02020603050405020304" pitchFamily="18" charset="0"/>
                <a:ea typeface="微软雅黑" panose="020B0503020204020204" pitchFamily="34" charset="-122"/>
                <a:sym typeface="+mn-ea"/>
              </a:rPr>
              <a:t>错误类型</a:t>
            </a:r>
            <a:r>
              <a:rPr sz="2100">
                <a:latin typeface="Times New Roman" panose="02020603050405020304" pitchFamily="18" charset="0"/>
                <a:ea typeface="微软雅黑" panose="020B0503020204020204" pitchFamily="34" charset="-122"/>
                <a:sym typeface="+mn-ea"/>
              </a:rPr>
              <a:t>:主客颠倒</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b="1">
                <a:latin typeface="Times New Roman" panose="02020603050405020304" pitchFamily="18" charset="0"/>
                <a:ea typeface="微软雅黑" panose="020B0503020204020204" pitchFamily="34" charset="-122"/>
                <a:sym typeface="+mn-ea"/>
              </a:rPr>
              <a:t>改正:</a:t>
            </a:r>
            <a:r>
              <a:rPr sz="2100">
                <a:latin typeface="Times New Roman" panose="02020603050405020304" pitchFamily="18" charset="0"/>
                <a:ea typeface="微软雅黑" panose="020B0503020204020204" pitchFamily="34" charset="-122"/>
                <a:sym typeface="+mn-ea"/>
              </a:rPr>
              <a:t>“中国的饺子”与“外国人”调换位置｡</a:t>
            </a:r>
            <a:endParaRPr lang="zh-CN" altLang="en-US" sz="2100"/>
          </a:p>
        </p:txBody>
      </p:sp>
      <p:sp>
        <p:nvSpPr>
          <p:cNvPr id="3" name="文本框 2"/>
          <p:cNvSpPr txBox="1"/>
          <p:nvPr/>
        </p:nvSpPr>
        <p:spPr>
          <a:xfrm>
            <a:off x="6846094" y="3582353"/>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28575">
            <a:solidFill>
              <a:srgbClr val="ED7D31"/>
            </a:solidFill>
            <a:prstDash val="dash"/>
          </a:ln>
        </p:spPr>
        <p:txBody>
          <a:bodyPr wrap="square">
            <a:spAutoFit/>
          </a:bodyPr>
          <a:lstStyle/>
          <a:p>
            <a:pPr indent="0" algn="just">
              <a:lnSpc>
                <a:spcPct val="150000"/>
              </a:lnSpc>
            </a:pPr>
            <a:r>
              <a:rPr sz="2100">
                <a:latin typeface="Times New Roman" panose="02020603050405020304" pitchFamily="18" charset="0"/>
                <a:ea typeface="微软雅黑" panose="020B0503020204020204" pitchFamily="34" charset="-122"/>
                <a:sym typeface="+mn-ea"/>
              </a:rPr>
              <a:t>7.下列句子中没有语病的一项是（</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A.任何一种文明的发展都是与其他文明碰撞､融合､交流的过程,完全封闭的环境不可能带来文明的进步,只会导致文明的衰落｡</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B.花园里红色的那几朵美丽的盛开着的玫瑰花被人摘走了｡</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C.经贸摩擦升级对中国产品出口有影响,可能给经济带来短期压力,但影响是有限的｡</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D.居里夫人艰辛地在简陋的工作室里经过漫长地研究,后来就在那里发现了镭｡</a:t>
            </a:r>
            <a:endParaRPr sz="2100">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4168140" y="1668916"/>
            <a:ext cx="407670"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C</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1545590"/>
          </a:xfrm>
          <a:prstGeom prst="rect">
            <a:avLst/>
          </a:prstGeom>
          <a:noFill/>
          <a:ln w="28575">
            <a:solidFill>
              <a:srgbClr val="ED7D31"/>
            </a:solidFill>
            <a:prstDash val="dash"/>
          </a:ln>
        </p:spPr>
        <p:txBody>
          <a:bodyPr wrap="square">
            <a:spAutoFit/>
          </a:bodyPr>
          <a:lstStyle/>
          <a:p>
            <a:pPr indent="0" algn="just">
              <a:lnSpc>
                <a:spcPct val="150000"/>
              </a:lnSpc>
            </a:pPr>
            <a:r>
              <a:rPr sz="2100" b="1">
                <a:latin typeface="Times New Roman" panose="02020603050405020304" pitchFamily="18" charset="0"/>
                <a:ea typeface="微软雅黑" panose="020B0503020204020204" pitchFamily="34" charset="-122"/>
                <a:sym typeface="+mn-ea"/>
              </a:rPr>
              <a:t>解析</a:t>
            </a:r>
            <a:r>
              <a:rPr sz="2100">
                <a:latin typeface="Times New Roman" panose="02020603050405020304" pitchFamily="18" charset="0"/>
                <a:ea typeface="微软雅黑" panose="020B0503020204020204" pitchFamily="34" charset="-122"/>
                <a:sym typeface="+mn-ea"/>
              </a:rPr>
              <a:t>:A.行为先后顺序不当,将“融合”和“交流”调换位置;B.多项定语语序不当,应改为“花园里那几朵盛开的美丽的红色的玫瑰花被人摘走了”;D.多项状语语序不当,应是“经过漫长艰辛地研究”｡</a:t>
            </a:r>
            <a:endParaRPr sz="210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5746" y="2062163"/>
            <a:ext cx="8621078" cy="3484245"/>
          </a:xfrm>
          <a:prstGeom prst="rect">
            <a:avLst/>
          </a:prstGeom>
          <a:noFill/>
          <a:ln w="9525">
            <a:noFill/>
          </a:ln>
        </p:spPr>
        <p:txBody>
          <a:bodyPr wrap="square">
            <a:spAutoFit/>
          </a:bodyPr>
          <a:lstStyle/>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err="1">
                <a:latin typeface="Times New Roman" panose="02020603050405020304" pitchFamily="18" charset="0"/>
                <a:ea typeface="微软雅黑" panose="020B0503020204020204" pitchFamily="34" charset="-122"/>
                <a:sym typeface="+mn-ea"/>
              </a:rPr>
              <a:t>句式杂糅,就是将两个或两个以上句式不同､结构各异的短语或句子混杂､纠缠在一起,造成关系</a:t>
            </a:r>
            <a:r>
              <a:rPr sz="2100" dirty="0" err="1">
                <a:solidFill>
                  <a:srgbClr val="00B0F0"/>
                </a:solidFill>
                <a:latin typeface="Times New Roman" panose="02020603050405020304" pitchFamily="18" charset="0"/>
                <a:ea typeface="微软雅黑" panose="020B0503020204020204" pitchFamily="34" charset="-122"/>
                <a:sym typeface="+mn-ea"/>
              </a:rPr>
              <a:t>套叠､表意不清</a:t>
            </a:r>
            <a:r>
              <a:rPr sz="2100" dirty="0" err="1">
                <a:latin typeface="Times New Roman" panose="02020603050405020304" pitchFamily="18" charset="0"/>
                <a:ea typeface="微软雅黑" panose="020B0503020204020204" pitchFamily="34" charset="-122"/>
                <a:sym typeface="+mn-ea"/>
              </a:rPr>
              <a:t>｡具体分为以下几种</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a:latin typeface="Times New Roman" panose="02020603050405020304" pitchFamily="18" charset="0"/>
                <a:ea typeface="微软雅黑" panose="020B0503020204020204" pitchFamily="34" charset="-122"/>
                <a:sym typeface="+mn-ea"/>
              </a:rPr>
              <a:t>1.举棋不定</a:t>
            </a:r>
            <a:endParaRPr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b="1" dirty="0">
                <a:latin typeface="Times New Roman" panose="02020603050405020304" pitchFamily="18" charset="0"/>
                <a:ea typeface="微软雅黑" panose="020B0503020204020204" pitchFamily="34" charset="-122"/>
                <a:sym typeface="+mn-ea"/>
              </a:rPr>
              <a:t>	</a:t>
            </a:r>
            <a:r>
              <a:rPr sz="2100" dirty="0" err="1">
                <a:latin typeface="Times New Roman" panose="02020603050405020304" pitchFamily="18" charset="0"/>
                <a:ea typeface="微软雅黑" panose="020B0503020204020204" pitchFamily="34" charset="-122"/>
                <a:sym typeface="+mn-ea"/>
              </a:rPr>
              <a:t>作者时而用这种结构,时而用那种结构,结果两种结构都用了</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:多年来曾被计划经济思想束缚下的人们也觉悟起来</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:应该在“曾被</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束缚</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和“在</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束缚下</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两种结构中选用一个</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grpSp>
        <p:nvGrpSpPr>
          <p:cNvPr id="2" name="组合 1"/>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5 句式杂糅</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4291330"/>
          </a:xfrm>
          <a:prstGeom prst="rect">
            <a:avLst/>
          </a:prstGeom>
          <a:noFill/>
          <a:ln w="9525">
            <a:noFill/>
          </a:ln>
        </p:spPr>
        <p:txBody>
          <a:bodyPr wrap="square">
            <a:spAutoFit/>
          </a:bodyPr>
          <a:lstStyle/>
          <a:p>
            <a:pPr indent="0" algn="just" fontAlgn="auto">
              <a:lnSpc>
                <a:spcPct val="130000"/>
              </a:lnSpc>
            </a:pPr>
            <a:r>
              <a:rPr lang="en-US" sz="2100" b="1" dirty="0">
                <a:latin typeface="Times New Roman" panose="02020603050405020304" pitchFamily="18" charset="0"/>
                <a:ea typeface="微软雅黑" panose="020B0503020204020204" pitchFamily="34" charset="-122"/>
                <a:sym typeface="+mn-ea"/>
              </a:rPr>
              <a:t>	</a:t>
            </a:r>
            <a:r>
              <a:rPr sz="2100" b="1" dirty="0">
                <a:latin typeface="Times New Roman" panose="02020603050405020304" pitchFamily="18" charset="0"/>
                <a:ea typeface="微软雅黑" panose="020B0503020204020204" pitchFamily="34" charset="-122"/>
                <a:sym typeface="+mn-ea"/>
              </a:rPr>
              <a:t>2.藕断丝连</a:t>
            </a:r>
            <a:endParaRPr sz="2100" b="1" dirty="0">
              <a:latin typeface="Times New Roman" panose="02020603050405020304" pitchFamily="18" charset="0"/>
              <a:ea typeface="微软雅黑" panose="020B0503020204020204" pitchFamily="34" charset="-122"/>
              <a:sym typeface="+mn-ea"/>
            </a:endParaRPr>
          </a:p>
          <a:p>
            <a:pPr indent="0" algn="just" fontAlgn="auto">
              <a:lnSpc>
                <a:spcPct val="130000"/>
              </a:lnSpc>
            </a:pPr>
            <a:r>
              <a:rPr lang="en-US" sz="2100" dirty="0">
                <a:latin typeface="Times New Roman" panose="02020603050405020304" pitchFamily="18" charset="0"/>
                <a:ea typeface="微软雅黑" panose="020B0503020204020204" pitchFamily="34" charset="-122"/>
                <a:sym typeface="+mn-ea"/>
              </a:rPr>
              <a:t>	</a:t>
            </a:r>
            <a:r>
              <a:rPr sz="2100" dirty="0" err="1">
                <a:latin typeface="Times New Roman" panose="02020603050405020304" pitchFamily="18" charset="0"/>
                <a:ea typeface="微软雅黑" panose="020B0503020204020204" pitchFamily="34" charset="-122"/>
                <a:sym typeface="+mn-ea"/>
              </a:rPr>
              <a:t>把结构完整的一句话的最后一部分用做另一句话的</a:t>
            </a:r>
            <a:r>
              <a:rPr sz="2100" dirty="0" err="1">
                <a:solidFill>
                  <a:srgbClr val="00B0F0"/>
                </a:solidFill>
                <a:latin typeface="Times New Roman" panose="02020603050405020304" pitchFamily="18" charset="0"/>
                <a:ea typeface="微软雅黑" panose="020B0503020204020204" pitchFamily="34" charset="-122"/>
                <a:sym typeface="+mn-ea"/>
              </a:rPr>
              <a:t>开头硬凑起来</a:t>
            </a:r>
            <a:r>
              <a:rPr sz="2100" dirty="0" err="1">
                <a:latin typeface="Times New Roman" panose="02020603050405020304" pitchFamily="18" charset="0"/>
                <a:ea typeface="微软雅黑" panose="020B0503020204020204" pitchFamily="34" charset="-122"/>
                <a:sym typeface="+mn-ea"/>
              </a:rPr>
              <a:t>,也就是把两句话不恰当地合并成一句话</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30000"/>
              </a:lnSpc>
            </a:pPr>
            <a:r>
              <a:rPr lang="en-US" sz="2100" dirty="0">
                <a:latin typeface="Times New Roman" panose="02020603050405020304" pitchFamily="18" charset="0"/>
                <a:ea typeface="微软雅黑" panose="020B0503020204020204" pitchFamily="34" charset="-122"/>
                <a:sym typeface="+mn-ea"/>
              </a:rPr>
              <a:t>	</a:t>
            </a:r>
            <a:r>
              <a:rPr sz="2100" b="1" dirty="0" err="1">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:处理好人与自然的关系,要靠政府的力量,同时也不能不发挥民间力量在舆论动员､监督检查等方面起到无可替代的作用</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30000"/>
              </a:lnSpc>
            </a:pPr>
            <a:r>
              <a:rPr lang="en-US" sz="2100" dirty="0">
                <a:latin typeface="Times New Roman" panose="02020603050405020304" pitchFamily="18" charset="0"/>
                <a:ea typeface="微软雅黑" panose="020B0503020204020204" pitchFamily="34" charset="-122"/>
                <a:sym typeface="+mn-ea"/>
              </a:rPr>
              <a:t>	</a:t>
            </a:r>
            <a:r>
              <a:rPr sz="2100" b="1" dirty="0" err="1">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处理好</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民间力量”是一个完整的句子,其中“民间力量”作宾语,但加上后面的“在舆论</a:t>
            </a:r>
            <a:r>
              <a:rPr sz="2100" dirty="0">
                <a:latin typeface="Times New Roman" panose="02020603050405020304" pitchFamily="18" charset="0"/>
                <a:ea typeface="微软雅黑" panose="020B0503020204020204" pitchFamily="34" charset="-122"/>
                <a:sym typeface="+mn-ea"/>
              </a:rPr>
              <a:t>······的作用”部分,又变成了主语,造成句子的结构混乱｡后面部分可改为“同时也不能不发挥民间力量在舆论动员､监督检查等方面起到的无可替代的作用”,或“同时民间力量在舆论动员､监督检查等方面也能发挥无可替代的作用”｡</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9525">
            <a:noFill/>
          </a:ln>
        </p:spPr>
        <p:txBody>
          <a:bodyPr wrap="square">
            <a:spAutoFit/>
          </a:bodyPr>
          <a:lstStyle/>
          <a:p>
            <a:pPr indent="0" algn="just">
              <a:lnSpc>
                <a:spcPct val="150000"/>
              </a:lnSpc>
            </a:pPr>
            <a:r>
              <a:rPr lang="en-US" sz="2100">
                <a:latin typeface="Times New Roman" panose="02020603050405020304" pitchFamily="18" charset="0"/>
                <a:ea typeface="微软雅黑" panose="020B0503020204020204" pitchFamily="34" charset="-122"/>
                <a:sym typeface="+mn-ea"/>
              </a:rPr>
              <a:t>	</a:t>
            </a:r>
            <a:r>
              <a:rPr sz="2100" b="1">
                <a:latin typeface="Times New Roman" panose="02020603050405020304" pitchFamily="18" charset="0"/>
                <a:ea typeface="微软雅黑" panose="020B0503020204020204" pitchFamily="34" charset="-122"/>
                <a:sym typeface="+mn-ea"/>
              </a:rPr>
              <a:t>3.中途易辙</a:t>
            </a:r>
            <a:endParaRPr sz="2100" b="1">
              <a:latin typeface="Times New Roman" panose="02020603050405020304" pitchFamily="18" charset="0"/>
              <a:ea typeface="微软雅黑" panose="020B0503020204020204" pitchFamily="34" charset="-122"/>
              <a:sym typeface="+mn-ea"/>
            </a:endParaRPr>
          </a:p>
          <a:p>
            <a:pPr indent="0" algn="just">
              <a:lnSpc>
                <a:spcPct val="150000"/>
              </a:lnSpc>
            </a:pP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一句话说了一半,忽然</a:t>
            </a:r>
            <a:r>
              <a:rPr sz="2100">
                <a:solidFill>
                  <a:srgbClr val="00B0F0"/>
                </a:solidFill>
                <a:latin typeface="Times New Roman" panose="02020603050405020304" pitchFamily="18" charset="0"/>
                <a:ea typeface="微软雅黑" panose="020B0503020204020204" pitchFamily="34" charset="-122"/>
                <a:sym typeface="+mn-ea"/>
              </a:rPr>
              <a:t>另起炉灶</a:t>
            </a:r>
            <a:r>
              <a:rPr sz="2100">
                <a:latin typeface="Times New Roman" panose="02020603050405020304" pitchFamily="18" charset="0"/>
                <a:ea typeface="微软雅黑" panose="020B0503020204020204" pitchFamily="34" charset="-122"/>
                <a:sym typeface="+mn-ea"/>
              </a:rPr>
              <a:t>,重新说起,使前一半</a:t>
            </a:r>
            <a:r>
              <a:rPr sz="2100">
                <a:solidFill>
                  <a:srgbClr val="00B0F0"/>
                </a:solidFill>
                <a:latin typeface="Times New Roman" panose="02020603050405020304" pitchFamily="18" charset="0"/>
                <a:ea typeface="微软雅黑" panose="020B0503020204020204" pitchFamily="34" charset="-122"/>
                <a:sym typeface="+mn-ea"/>
              </a:rPr>
              <a:t>意思游离</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lang="en-US" sz="2100">
                <a:latin typeface="Times New Roman" panose="02020603050405020304" pitchFamily="18" charset="0"/>
                <a:ea typeface="微软雅黑" panose="020B0503020204020204" pitchFamily="34" charset="-122"/>
                <a:sym typeface="+mn-ea"/>
              </a:rPr>
              <a:t>	</a:t>
            </a:r>
            <a:r>
              <a:rPr sz="2100" b="1">
                <a:latin typeface="Times New Roman" panose="02020603050405020304" pitchFamily="18" charset="0"/>
                <a:ea typeface="微软雅黑" panose="020B0503020204020204" pitchFamily="34" charset="-122"/>
                <a:sym typeface="+mn-ea"/>
              </a:rPr>
              <a:t>例句</a:t>
            </a:r>
            <a:r>
              <a:rPr sz="2100">
                <a:latin typeface="Times New Roman" panose="02020603050405020304" pitchFamily="18" charset="0"/>
                <a:ea typeface="微软雅黑" panose="020B0503020204020204" pitchFamily="34" charset="-122"/>
                <a:sym typeface="+mn-ea"/>
              </a:rPr>
              <a:t>:中国科学院最近研究发现,喜马拉雅山冰川退缩,湖泊的面积扩张,冰湖溃决危险性增大,引起了研究者的广泛关注｡</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lang="en-US" sz="2100">
                <a:latin typeface="Times New Roman" panose="02020603050405020304" pitchFamily="18" charset="0"/>
                <a:ea typeface="微软雅黑" panose="020B0503020204020204" pitchFamily="34" charset="-122"/>
                <a:sym typeface="+mn-ea"/>
              </a:rPr>
              <a:t>	</a:t>
            </a:r>
            <a:r>
              <a:rPr sz="2100" b="1">
                <a:latin typeface="Times New Roman" panose="02020603050405020304" pitchFamily="18" charset="0"/>
                <a:ea typeface="微软雅黑" panose="020B0503020204020204" pitchFamily="34" charset="-122"/>
                <a:sym typeface="+mn-ea"/>
              </a:rPr>
              <a:t>修改意见</a:t>
            </a:r>
            <a:r>
              <a:rPr sz="2100">
                <a:latin typeface="Times New Roman" panose="02020603050405020304" pitchFamily="18" charset="0"/>
                <a:ea typeface="微软雅黑" panose="020B0503020204020204" pitchFamily="34" charset="-122"/>
                <a:sym typeface="+mn-ea"/>
              </a:rPr>
              <a:t>:依据整个句子的意思,“研究发现”的是后面的三种情况,而“引起了研究者的广泛关注”的主语是这三种情况,但这三种情况既已经是“研究发现”的宾语,则不可再是“引起”的主语｡因此,可删掉最后一句,或者在最后一句前加“这些现象”｡</a:t>
            </a:r>
            <a:endParaRPr sz="210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76323" cy="3484245"/>
          </a:xfrm>
          <a:prstGeom prst="rect">
            <a:avLst/>
          </a:prstGeom>
          <a:noFill/>
          <a:ln w="9525">
            <a:noFill/>
          </a:ln>
        </p:spPr>
        <p:txBody>
          <a:bodyPr wrap="square">
            <a:spAutoFit/>
          </a:bodyPr>
          <a:lstStyle/>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a:latin typeface="Times New Roman" panose="02020603050405020304" pitchFamily="18" charset="0"/>
                <a:ea typeface="微软雅黑" panose="020B0503020204020204" pitchFamily="34" charset="-122"/>
                <a:sym typeface="+mn-ea"/>
              </a:rPr>
              <a:t>4.反客为主</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err="1">
                <a:latin typeface="Times New Roman" panose="02020603050405020304" pitchFamily="18" charset="0"/>
                <a:ea typeface="微软雅黑" panose="020B0503020204020204" pitchFamily="34" charset="-122"/>
                <a:sym typeface="+mn-ea"/>
              </a:rPr>
              <a:t>把上半句主语以外的成分用来做下半句的主语,因此而</a:t>
            </a:r>
            <a:r>
              <a:rPr sz="2100" dirty="0" err="1">
                <a:solidFill>
                  <a:srgbClr val="00B0F0"/>
                </a:solidFill>
                <a:latin typeface="Times New Roman" panose="02020603050405020304" pitchFamily="18" charset="0"/>
                <a:ea typeface="微软雅黑" panose="020B0503020204020204" pitchFamily="34" charset="-122"/>
                <a:sym typeface="+mn-ea"/>
              </a:rPr>
              <a:t>纠缠</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:当偷袭游击队的时候,匪徒们被游击队反包围,歼灭了无数匪徒</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:“被游击队反包围”的主语是“</a:t>
            </a:r>
            <a:r>
              <a:rPr sz="2100" dirty="0" err="1">
                <a:latin typeface="Times New Roman" panose="02020603050405020304" pitchFamily="18" charset="0"/>
                <a:ea typeface="微软雅黑" panose="020B0503020204020204" pitchFamily="34" charset="-122"/>
                <a:sym typeface="+mn-ea"/>
              </a:rPr>
              <a:t>匪徒们</a:t>
            </a:r>
            <a:r>
              <a:rPr sz="2100" dirty="0">
                <a:latin typeface="Times New Roman" panose="02020603050405020304" pitchFamily="18" charset="0"/>
                <a:ea typeface="微软雅黑" panose="020B0503020204020204" pitchFamily="34" charset="-122"/>
                <a:sym typeface="+mn-ea"/>
              </a:rPr>
              <a:t>”,但“歼灭了无数匪徒”的主语只能是“</a:t>
            </a:r>
            <a:r>
              <a:rPr sz="2100" dirty="0" err="1">
                <a:latin typeface="Times New Roman" panose="02020603050405020304" pitchFamily="18" charset="0"/>
                <a:ea typeface="微软雅黑" panose="020B0503020204020204" pitchFamily="34" charset="-122"/>
                <a:sym typeface="+mn-ea"/>
              </a:rPr>
              <a:t>游击队</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应该改为</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匪徒们反而被游击队包围,无数匪徒被歼灭了</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1461" y="1553936"/>
            <a:ext cx="8621078" cy="348424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sz="2100" dirty="0" smtClean="0">
                <a:latin typeface="Times New Roman" panose="02020603050405020304" pitchFamily="18" charset="0"/>
                <a:ea typeface="微软雅黑" panose="020B0503020204020204" pitchFamily="34" charset="-122"/>
                <a:sym typeface="+mn-ea"/>
              </a:rPr>
              <a:t>判断下列句子是否有语病</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没有语病的打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标注具体的病句类型,并改正</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1.爱因斯坦创立了相对论,改变了人们对宇宙的认识,是人类认识自然过程中的一次质的飞跃,已成为原子能科学､宇宙航行等科学的理论基础</a:t>
            </a:r>
            <a:r>
              <a:rPr sz="2100" dirty="0" smtClean="0">
                <a:latin typeface="Times New Roman" panose="02020603050405020304" pitchFamily="18" charset="0"/>
                <a:ea typeface="微软雅黑" panose="020B0503020204020204" pitchFamily="34" charset="-122"/>
                <a:sym typeface="+mn-ea"/>
              </a:rPr>
              <a:t>｡（</a:t>
            </a:r>
            <a:r>
              <a:rPr lang="en-US" sz="2100" dirty="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261461" y="3978673"/>
            <a:ext cx="5112068" cy="1060450"/>
          </a:xfrm>
          <a:prstGeom prst="rect">
            <a:avLst/>
          </a:prstGeom>
          <a:noFill/>
        </p:spPr>
        <p:txBody>
          <a:bodyPr wrap="square" rtlCol="0" anchor="t">
            <a:spAutoFit/>
          </a:bodyPr>
          <a:lstStyle/>
          <a:p>
            <a:pPr indent="0" algn="just">
              <a:lnSpc>
                <a:spcPct val="150000"/>
              </a:lnSpc>
            </a:pPr>
            <a:r>
              <a:rPr sz="2100" b="1" dirty="0" err="1">
                <a:latin typeface="Times New Roman" panose="02020603050405020304" pitchFamily="18" charset="0"/>
                <a:ea typeface="微软雅黑" panose="020B0503020204020204" pitchFamily="34" charset="-122"/>
                <a:sym typeface="+mn-ea"/>
              </a:rPr>
              <a:t>错误类型</a:t>
            </a:r>
            <a:r>
              <a:rPr sz="2100" dirty="0" err="1">
                <a:latin typeface="Times New Roman" panose="02020603050405020304" pitchFamily="18" charset="0"/>
                <a:ea typeface="微软雅黑" panose="020B0503020204020204" pitchFamily="34" charset="-122"/>
                <a:sym typeface="+mn-ea"/>
              </a:rPr>
              <a:t>:中途易辙</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b="1" dirty="0" err="1">
                <a:latin typeface="Times New Roman" panose="02020603050405020304" pitchFamily="18" charset="0"/>
                <a:ea typeface="微软雅黑" panose="020B0503020204020204" pitchFamily="34" charset="-122"/>
                <a:sym typeface="+mn-ea"/>
              </a:rPr>
              <a:t>改正</a:t>
            </a:r>
            <a:r>
              <a:rPr sz="2100" dirty="0" err="1">
                <a:latin typeface="Times New Roman" panose="02020603050405020304" pitchFamily="18" charset="0"/>
                <a:ea typeface="微软雅黑" panose="020B0503020204020204" pitchFamily="34" charset="-122"/>
                <a:sym typeface="+mn-ea"/>
              </a:rPr>
              <a:t>:将“创立了”改为“创立的</a:t>
            </a:r>
            <a:r>
              <a:rPr sz="2100" dirty="0">
                <a:latin typeface="Times New Roman" panose="02020603050405020304" pitchFamily="18" charset="0"/>
                <a:ea typeface="微软雅黑" panose="020B0503020204020204" pitchFamily="34" charset="-122"/>
                <a:sym typeface="+mn-ea"/>
              </a:rPr>
              <a:t>”｡</a:t>
            </a:r>
            <a:endParaRPr lang="zh-CN" altLang="en-US" sz="2100" dirty="0"/>
          </a:p>
        </p:txBody>
      </p:sp>
      <p:sp>
        <p:nvSpPr>
          <p:cNvPr id="5" name="文本框 4"/>
          <p:cNvSpPr txBox="1"/>
          <p:nvPr/>
        </p:nvSpPr>
        <p:spPr>
          <a:xfrm>
            <a:off x="8297432" y="3589836"/>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28575">
            <a:solidFill>
              <a:srgbClr val="ED7D31"/>
            </a:solidFill>
            <a:prstDash val="dash"/>
          </a:ln>
        </p:spPr>
        <p:txBody>
          <a:bodyPr wrap="square">
            <a:spAutoFit/>
          </a:bodyPr>
          <a:lstStyle/>
          <a:p>
            <a:pPr indent="0" algn="just">
              <a:lnSpc>
                <a:spcPct val="150000"/>
              </a:lnSpc>
            </a:pPr>
            <a:r>
              <a:rPr sz="2100">
                <a:latin typeface="Times New Roman" panose="02020603050405020304" pitchFamily="18" charset="0"/>
                <a:ea typeface="微软雅黑" panose="020B0503020204020204" pitchFamily="34" charset="-122"/>
                <a:sym typeface="+mn-ea"/>
              </a:rPr>
              <a:t>2.《国家宝藏》节目致力于传承与弘扬中国传统文化,自开播以来深受观众喜爱的原因是其新颖的内容和多样的形式造成的｡（</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3.参加这次活动的,以班干部､班主任为主｡（</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4.恐怖分子的阴谋活动是应当加以揭露,而且能够把它揭露的｡（</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p:txBody>
      </p:sp>
      <p:sp>
        <p:nvSpPr>
          <p:cNvPr id="5" name="文本框 4"/>
          <p:cNvSpPr txBox="1"/>
          <p:nvPr/>
        </p:nvSpPr>
        <p:spPr>
          <a:xfrm>
            <a:off x="6692265" y="2164080"/>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239554" y="2444115"/>
            <a:ext cx="5112068" cy="1060450"/>
          </a:xfrm>
          <a:prstGeom prst="rect">
            <a:avLst/>
          </a:prstGeom>
          <a:noFill/>
        </p:spPr>
        <p:txBody>
          <a:bodyPr wrap="square" rtlCol="0" anchor="t">
            <a:spAutoFit/>
          </a:bodyPr>
          <a:lstStyle/>
          <a:p>
            <a:pPr indent="0" algn="just">
              <a:lnSpc>
                <a:spcPct val="150000"/>
              </a:lnSpc>
            </a:pPr>
            <a:r>
              <a:rPr sz="2100" b="1">
                <a:latin typeface="Times New Roman" panose="02020603050405020304" pitchFamily="18" charset="0"/>
                <a:ea typeface="微软雅黑" panose="020B0503020204020204" pitchFamily="34" charset="-122"/>
                <a:sym typeface="+mn-ea"/>
              </a:rPr>
              <a:t>错误类型</a:t>
            </a:r>
            <a:r>
              <a:rPr sz="2100">
                <a:latin typeface="Times New Roman" panose="02020603050405020304" pitchFamily="18" charset="0"/>
                <a:ea typeface="微软雅黑" panose="020B0503020204020204" pitchFamily="34" charset="-122"/>
                <a:sym typeface="+mn-ea"/>
              </a:rPr>
              <a:t>:中途易辙</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b="1">
                <a:latin typeface="Times New Roman" panose="02020603050405020304" pitchFamily="18" charset="0"/>
                <a:ea typeface="微软雅黑" panose="020B0503020204020204" pitchFamily="34" charset="-122"/>
                <a:sym typeface="+mn-ea"/>
              </a:rPr>
              <a:t>改正</a:t>
            </a:r>
            <a:r>
              <a:rPr sz="2100">
                <a:latin typeface="Times New Roman" panose="02020603050405020304" pitchFamily="18" charset="0"/>
                <a:ea typeface="微软雅黑" panose="020B0503020204020204" pitchFamily="34" charset="-122"/>
                <a:sym typeface="+mn-ea"/>
              </a:rPr>
              <a:t>:将“创立了”改为“创立的”｡</a:t>
            </a:r>
            <a:endParaRPr lang="zh-CN" altLang="en-US" sz="2100"/>
          </a:p>
        </p:txBody>
      </p:sp>
      <p:sp>
        <p:nvSpPr>
          <p:cNvPr id="3" name="文本框 2"/>
          <p:cNvSpPr txBox="1"/>
          <p:nvPr/>
        </p:nvSpPr>
        <p:spPr>
          <a:xfrm>
            <a:off x="5351621" y="3604736"/>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4" name="文本框 3"/>
          <p:cNvSpPr txBox="1"/>
          <p:nvPr/>
        </p:nvSpPr>
        <p:spPr>
          <a:xfrm>
            <a:off x="7578090" y="4063841"/>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6" name="文本框 5"/>
          <p:cNvSpPr txBox="1"/>
          <p:nvPr/>
        </p:nvSpPr>
        <p:spPr>
          <a:xfrm>
            <a:off x="239554" y="4321493"/>
            <a:ext cx="5112068" cy="1060450"/>
          </a:xfrm>
          <a:prstGeom prst="rect">
            <a:avLst/>
          </a:prstGeom>
          <a:noFill/>
        </p:spPr>
        <p:txBody>
          <a:bodyPr wrap="square" rtlCol="0" anchor="t">
            <a:spAutoFit/>
          </a:bodyPr>
          <a:lstStyle/>
          <a:p>
            <a:pPr indent="0" algn="just">
              <a:lnSpc>
                <a:spcPct val="150000"/>
              </a:lnSpc>
            </a:pPr>
            <a:r>
              <a:rPr sz="2100" b="1">
                <a:latin typeface="Times New Roman" panose="02020603050405020304" pitchFamily="18" charset="0"/>
                <a:ea typeface="微软雅黑" panose="020B0503020204020204" pitchFamily="34" charset="-122"/>
                <a:sym typeface="+mn-ea"/>
              </a:rPr>
              <a:t>错误类型</a:t>
            </a:r>
            <a:r>
              <a:rPr sz="2100">
                <a:latin typeface="Times New Roman" panose="02020603050405020304" pitchFamily="18" charset="0"/>
                <a:ea typeface="微软雅黑" panose="020B0503020204020204" pitchFamily="34" charset="-122"/>
                <a:sym typeface="+mn-ea"/>
              </a:rPr>
              <a:t>:反客为主</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b="1">
                <a:latin typeface="Times New Roman" panose="02020603050405020304" pitchFamily="18" charset="0"/>
                <a:ea typeface="微软雅黑" panose="020B0503020204020204" pitchFamily="34" charset="-122"/>
                <a:sym typeface="+mn-ea"/>
              </a:rPr>
              <a:t>改正</a:t>
            </a:r>
            <a:r>
              <a:rPr sz="2100">
                <a:latin typeface="Times New Roman" panose="02020603050405020304" pitchFamily="18" charset="0"/>
                <a:ea typeface="微软雅黑" panose="020B0503020204020204" pitchFamily="34" charset="-122"/>
                <a:sym typeface="+mn-ea"/>
              </a:rPr>
              <a:t>:把“把它”改为“被”｡</a:t>
            </a:r>
            <a:endParaRPr lang="zh-CN" altLang="en-US" sz="2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P spid="4"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2030095"/>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剖析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本题考查病句辨析</a:t>
            </a: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围绕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为目标”句式杂糅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应去掉“为目标”</a:t>
            </a: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近</a:t>
            </a:r>
            <a:r>
              <a:rPr lang="en-US" altLang="zh-CN" sz="2100" dirty="0">
                <a:latin typeface="Times New Roman" panose="02020603050405020304" pitchFamily="18" charset="0"/>
                <a:ea typeface="微软雅黑" panose="020B0503020204020204" pitchFamily="34" charset="-122"/>
              </a:rPr>
              <a:t>200</a:t>
            </a:r>
            <a:r>
              <a:rPr lang="zh-CN" altLang="en-US" sz="2100" dirty="0">
                <a:latin typeface="Times New Roman" panose="02020603050405020304" pitchFamily="18" charset="0"/>
                <a:ea typeface="微软雅黑" panose="020B0503020204020204" pitchFamily="34" charset="-122"/>
              </a:rPr>
              <a:t>多名”语义重复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应删去“近”或“多”</a:t>
            </a: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看说书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亲子阅读”搭配不当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应改为“市民可以在书院中看木偶表演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茶艺表演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听说书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亲子阅读”</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515235"/>
          </a:xfrm>
          <a:prstGeom prst="rect">
            <a:avLst/>
          </a:prstGeom>
          <a:noFill/>
          <a:ln w="28575">
            <a:solidFill>
              <a:srgbClr val="ED7D31"/>
            </a:solidFill>
            <a:prstDash val="dash"/>
          </a:ln>
        </p:spPr>
        <p:txBody>
          <a:bodyPr wrap="square">
            <a:spAutoFit/>
          </a:bodyPr>
          <a:lstStyle/>
          <a:p>
            <a:pPr indent="0" algn="just">
              <a:lnSpc>
                <a:spcPct val="150000"/>
              </a:lnSpc>
            </a:pPr>
            <a:r>
              <a:rPr sz="2100">
                <a:latin typeface="Times New Roman" panose="02020603050405020304" pitchFamily="18" charset="0"/>
                <a:ea typeface="微软雅黑" panose="020B0503020204020204" pitchFamily="34" charset="-122"/>
                <a:sym typeface="+mn-ea"/>
              </a:rPr>
              <a:t>5.表现人性光辉的作品,魅力大多在于其中蕴含的道德力量,而这种力量代表着社会的正能量｡（</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6.我们向食堂提建议是学生的权利｡（</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p:txBody>
      </p:sp>
      <p:sp>
        <p:nvSpPr>
          <p:cNvPr id="3" name="文本框 2"/>
          <p:cNvSpPr txBox="1"/>
          <p:nvPr/>
        </p:nvSpPr>
        <p:spPr>
          <a:xfrm>
            <a:off x="2767489" y="2145983"/>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5" name="文本框 4"/>
          <p:cNvSpPr txBox="1"/>
          <p:nvPr/>
        </p:nvSpPr>
        <p:spPr>
          <a:xfrm>
            <a:off x="4698683" y="2640330"/>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239554" y="2989421"/>
            <a:ext cx="5112068" cy="1060450"/>
          </a:xfrm>
          <a:prstGeom prst="rect">
            <a:avLst/>
          </a:prstGeom>
          <a:noFill/>
        </p:spPr>
        <p:txBody>
          <a:bodyPr wrap="square" rtlCol="0" anchor="t">
            <a:spAutoFit/>
          </a:bodyPr>
          <a:lstStyle/>
          <a:p>
            <a:pPr indent="0" algn="just">
              <a:lnSpc>
                <a:spcPct val="150000"/>
              </a:lnSpc>
            </a:pPr>
            <a:r>
              <a:rPr sz="2100" b="1">
                <a:latin typeface="Times New Roman" panose="02020603050405020304" pitchFamily="18" charset="0"/>
                <a:ea typeface="微软雅黑" panose="020B0503020204020204" pitchFamily="34" charset="-122"/>
                <a:sym typeface="+mn-ea"/>
              </a:rPr>
              <a:t>错误类型</a:t>
            </a:r>
            <a:r>
              <a:rPr sz="2100">
                <a:latin typeface="Times New Roman" panose="02020603050405020304" pitchFamily="18" charset="0"/>
                <a:ea typeface="微软雅黑" panose="020B0503020204020204" pitchFamily="34" charset="-122"/>
                <a:sym typeface="+mn-ea"/>
              </a:rPr>
              <a:t>:藕断丝连</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b="1">
                <a:latin typeface="Times New Roman" panose="02020603050405020304" pitchFamily="18" charset="0"/>
                <a:ea typeface="微软雅黑" panose="020B0503020204020204" pitchFamily="34" charset="-122"/>
                <a:sym typeface="+mn-ea"/>
              </a:rPr>
              <a:t>改正</a:t>
            </a:r>
            <a:r>
              <a:rPr sz="2100">
                <a:latin typeface="Times New Roman" panose="02020603050405020304" pitchFamily="18" charset="0"/>
                <a:ea typeface="微软雅黑" panose="020B0503020204020204" pitchFamily="34" charset="-122"/>
                <a:sym typeface="+mn-ea"/>
              </a:rPr>
              <a:t>:删掉“我们”｡</a:t>
            </a:r>
            <a:endParaRPr lang="zh-CN" altLang="en-US" sz="2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28575">
            <a:solidFill>
              <a:srgbClr val="ED7D31"/>
            </a:solidFill>
            <a:prstDash val="dash"/>
          </a:ln>
        </p:spPr>
        <p:txBody>
          <a:bodyPr wrap="square">
            <a:spAutoFit/>
          </a:bodyPr>
          <a:lstStyle/>
          <a:p>
            <a:pPr indent="0" algn="just">
              <a:lnSpc>
                <a:spcPct val="150000"/>
              </a:lnSpc>
            </a:pPr>
            <a:r>
              <a:rPr sz="2100">
                <a:latin typeface="Times New Roman" panose="02020603050405020304" pitchFamily="18" charset="0"/>
                <a:ea typeface="微软雅黑" panose="020B0503020204020204" pitchFamily="34" charset="-122"/>
                <a:sym typeface="+mn-ea"/>
              </a:rPr>
              <a:t>7.下列句子中没有语病的一项是（</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A.预计到本世纪30年代,中国将进入人口老龄化的高峰期｡</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B.一切事物总是在不断发展变化的,这是由于事物的内部矛盾以及自然和社会的种种外因影响所决定的｡</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C.这次网络培训班的学员,除北大本校学员外,还有来自清华大学等15所高校的教师､学生和科技工作者也参加了学习｡</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D.王维在继承传统的基础上,努力创造的具有鲜明个性的意境,丰富了山水诗的表达技巧,对诗歌发展作出了贡献｡</a:t>
            </a:r>
            <a:endParaRPr sz="2100">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4168140" y="1687354"/>
            <a:ext cx="407670" cy="414020"/>
          </a:xfrm>
          <a:prstGeom prst="rect">
            <a:avLst/>
          </a:prstGeom>
          <a:noFill/>
        </p:spPr>
        <p:txBody>
          <a:bodyPr wrap="square" rtlCol="0" anchor="t">
            <a:spAutoFit/>
          </a:bodyPr>
          <a:lstStyle/>
          <a:p>
            <a:r>
              <a:rPr lang="en-US" sz="2100" b="1">
                <a:solidFill>
                  <a:srgbClr val="FF0000"/>
                </a:solidFill>
                <a:latin typeface="Times New Roman" panose="02020603050405020304" pitchFamily="18" charset="0"/>
                <a:ea typeface="微软雅黑" panose="020B0503020204020204" pitchFamily="34" charset="-122"/>
                <a:sym typeface="+mn-ea"/>
              </a:rPr>
              <a:t>A</a:t>
            </a:r>
            <a:endParaRPr lang="en-US" sz="2100" b="1">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1545590"/>
          </a:xfrm>
          <a:prstGeom prst="rect">
            <a:avLst/>
          </a:prstGeom>
          <a:noFill/>
          <a:ln w="28575">
            <a:solidFill>
              <a:srgbClr val="ED7D31"/>
            </a:solidFill>
            <a:prstDash val="dash"/>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解析</a:t>
            </a:r>
            <a:r>
              <a:rPr sz="2100" dirty="0">
                <a:latin typeface="Times New Roman" panose="02020603050405020304" pitchFamily="18" charset="0"/>
                <a:ea typeface="微软雅黑" panose="020B0503020204020204" pitchFamily="34" charset="-122"/>
                <a:sym typeface="+mn-ea"/>
              </a:rPr>
              <a:t>:B.</a:t>
            </a:r>
            <a:r>
              <a:rPr sz="2100" dirty="0" err="1">
                <a:latin typeface="Times New Roman" panose="02020603050405020304" pitchFamily="18" charset="0"/>
                <a:ea typeface="微软雅黑" panose="020B0503020204020204" pitchFamily="34" charset="-122"/>
                <a:sym typeface="+mn-ea"/>
              </a:rPr>
              <a:t>举棋不定</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这是由于</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的缘故”和“这是由</a:t>
            </a:r>
            <a:r>
              <a:rPr sz="2100" dirty="0">
                <a:latin typeface="Times New Roman" panose="02020603050405020304" pitchFamily="18" charset="0"/>
                <a:ea typeface="微软雅黑" panose="020B0503020204020204" pitchFamily="34" charset="-122"/>
                <a:sym typeface="+mn-ea"/>
              </a:rPr>
              <a:t>······决定的”套在一起而造成语病,可将“由于”改为“由”或将“所决定的”改为“的缘故”;C.藕断丝连,应删掉“也参加了学习”;D.中途易辙,将“创造的”改为“创造了”｡</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746" y="1543050"/>
            <a:ext cx="8515826" cy="575786"/>
            <a:chOff x="537" y="1440"/>
            <a:chExt cx="17881" cy="1209"/>
          </a:xfrm>
        </p:grpSpPr>
        <p:sp>
          <p:nvSpPr>
            <p:cNvPr id="3" name="矩形 2"/>
            <p:cNvSpPr/>
            <p:nvPr/>
          </p:nvSpPr>
          <p:spPr>
            <a:xfrm>
              <a:off x="537" y="1440"/>
              <a:ext cx="17881" cy="1209"/>
            </a:xfrm>
            <a:prstGeom prst="rect">
              <a:avLst/>
            </a:prstGeom>
          </p:spPr>
          <p:txBody>
            <a:bodyPr wrap="square">
              <a:spAutoFit/>
            </a:bodyPr>
            <a:lstStyle/>
            <a:p>
              <a:pPr algn="just">
                <a:lnSpc>
                  <a:spcPct val="15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10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6 表意不明</a:t>
              </a:r>
              <a:endParaRPr lang="en-US" altLang="zh-CN" sz="210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5" name="文本框 4"/>
          <p:cNvSpPr txBox="1"/>
          <p:nvPr/>
        </p:nvSpPr>
        <p:spPr>
          <a:xfrm>
            <a:off x="255746" y="1982153"/>
            <a:ext cx="8621078" cy="3484245"/>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表意不明指句子所要表达的意思</a:t>
            </a:r>
            <a:r>
              <a:rPr lang="zh-CN" altLang="zh-CN" sz="2100" dirty="0">
                <a:solidFill>
                  <a:schemeClr val="tx1"/>
                </a:solidFill>
                <a:latin typeface="Times New Roman" panose="02020603050405020304" pitchFamily="18" charset="0"/>
                <a:ea typeface="微软雅黑" panose="020B0503020204020204" pitchFamily="34" charset="-122"/>
              </a:rPr>
              <a:t>不清楚､不明了</a:t>
            </a:r>
            <a:r>
              <a:rPr lang="zh-CN" altLang="zh-CN" sz="2100" dirty="0">
                <a:latin typeface="Times New Roman" panose="02020603050405020304" pitchFamily="18" charset="0"/>
                <a:ea typeface="微软雅黑" panose="020B0503020204020204" pitchFamily="34" charset="-122"/>
              </a:rPr>
              <a:t>｡主要的错误类型分为</a:t>
            </a:r>
            <a:r>
              <a:rPr lang="zh-CN" altLang="zh-CN" sz="2100" dirty="0">
                <a:solidFill>
                  <a:srgbClr val="00B0F0"/>
                </a:solidFill>
                <a:latin typeface="Times New Roman" panose="02020603050405020304" pitchFamily="18" charset="0"/>
                <a:ea typeface="微软雅黑" panose="020B0503020204020204" pitchFamily="34" charset="-122"/>
              </a:rPr>
              <a:t>存在歧义</a:t>
            </a:r>
            <a:r>
              <a:rPr lang="zh-CN" altLang="zh-CN" sz="2100" dirty="0">
                <a:latin typeface="Times New Roman" panose="02020603050405020304" pitchFamily="18" charset="0"/>
                <a:ea typeface="微软雅黑" panose="020B0503020204020204" pitchFamily="34" charset="-122"/>
              </a:rPr>
              <a:t>和</a:t>
            </a:r>
            <a:r>
              <a:rPr lang="zh-CN" altLang="zh-CN" sz="2100" dirty="0">
                <a:solidFill>
                  <a:srgbClr val="00B0F0"/>
                </a:solidFill>
                <a:latin typeface="Times New Roman" panose="02020603050405020304" pitchFamily="18" charset="0"/>
                <a:ea typeface="微软雅黑" panose="020B0503020204020204" pitchFamily="34" charset="-122"/>
              </a:rPr>
              <a:t>指代不明</a:t>
            </a:r>
            <a:r>
              <a:rPr lang="zh-CN" altLang="zh-CN" sz="2100" dirty="0">
                <a:latin typeface="Times New Roman" panose="02020603050405020304" pitchFamily="18" charset="0"/>
                <a:ea typeface="微软雅黑" panose="020B0503020204020204" pitchFamily="34" charset="-122"/>
              </a:rPr>
              <a:t>两种｡</a:t>
            </a:r>
            <a:endParaRPr lang="zh-CN" altLang="zh-CN" sz="2100" dirty="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1.</a:t>
            </a:r>
            <a:r>
              <a:rPr lang="zh-CN" altLang="zh-CN" sz="2100" b="1" dirty="0">
                <a:latin typeface="Times New Roman" panose="02020603050405020304" pitchFamily="18" charset="0"/>
                <a:ea typeface="微软雅黑" panose="020B0503020204020204" pitchFamily="34" charset="-122"/>
              </a:rPr>
              <a:t>存在歧义</a:t>
            </a:r>
            <a:endParaRPr lang="zh-CN" altLang="zh-CN" sz="2100" dirty="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一个句子在理解上会产生两种可能</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也就是说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这个句子可以这样理解也可以那样理解｡</a:t>
            </a:r>
            <a:endParaRPr lang="zh-CN" altLang="zh-CN" sz="2100" dirty="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例句一</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奶奶看到我俩非常高兴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就急忙从炕上下来</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拉住我们的手问这问那｡</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55746" y="1544003"/>
            <a:ext cx="8621078" cy="2999740"/>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sym typeface="+mn-ea"/>
              </a:rPr>
              <a:t>修改意见</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到底是奶奶看到我俩后</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非常高兴</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还是奶奶看到</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我俩非常高兴</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理解存在歧义｡应改为</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奶奶看到</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我俩非常高兴······</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或</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奶奶看到我俩</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非常高兴······</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例句二</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这房子的门一直没有锁｡</a:t>
            </a:r>
            <a:endParaRPr lang="zh-CN" altLang="zh-CN" sz="2100" dirty="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门没有锁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存在歧义</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可以理解为名词或动词｡应改为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门一直没有锁上</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门一直没有安装锁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4291330"/>
          </a:xfrm>
          <a:prstGeom prst="rect">
            <a:avLst/>
          </a:prstGeom>
          <a:noFill/>
          <a:ln w="9525">
            <a:noFill/>
          </a:ln>
        </p:spPr>
        <p:txBody>
          <a:bodyPr wrap="square">
            <a:spAutoFit/>
          </a:bodyPr>
          <a:lstStyle/>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2.</a:t>
            </a:r>
            <a:r>
              <a:rPr lang="zh-CN" altLang="zh-CN" sz="2100" b="1" dirty="0">
                <a:latin typeface="Times New Roman" panose="02020603050405020304" pitchFamily="18" charset="0"/>
                <a:ea typeface="微软雅黑" panose="020B0503020204020204" pitchFamily="34" charset="-122"/>
              </a:rPr>
              <a:t>指代不明</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一般句子中有两个及以上的人物</a:t>
            </a:r>
            <a:r>
              <a:rPr lang="en-US" altLang="zh-CN" sz="2100" dirty="0">
                <a:latin typeface="Times New Roman" panose="02020603050405020304" pitchFamily="18" charset="0"/>
                <a:ea typeface="微软雅黑" panose="020B0503020204020204" pitchFamily="34" charset="-122"/>
              </a:rPr>
              <a:t>,</a:t>
            </a:r>
            <a:r>
              <a:rPr lang="zh-CN" altLang="zh-CN" sz="2100" dirty="0">
                <a:solidFill>
                  <a:srgbClr val="00B0F0"/>
                </a:solidFill>
                <a:latin typeface="Times New Roman" panose="02020603050405020304" pitchFamily="18" charset="0"/>
                <a:ea typeface="微软雅黑" panose="020B0503020204020204" pitchFamily="34" charset="-122"/>
              </a:rPr>
              <a:t>表达不清楚</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无法让读者明白究竟是</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这就是指代不明｡</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例句一</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为了让患病的弟弟早日康复</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哥哥带上他的两个孩子踏上了漫长的寻医之路｡</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指代不明</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应将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自己</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弟弟</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例句二</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曾记否</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我与你认识的时候</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还是个十来岁的少年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纯真无邪</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充满幻想｡</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句中的</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还是个十来岁的少年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对象不明</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既可以理解为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我</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也可以理解为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你</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应在该分句前补上主语</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我</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你</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746" y="1543050"/>
            <a:ext cx="8515826" cy="575786"/>
            <a:chOff x="537" y="1440"/>
            <a:chExt cx="17881" cy="1209"/>
          </a:xfrm>
        </p:grpSpPr>
        <p:sp>
          <p:nvSpPr>
            <p:cNvPr id="3" name="矩形 2"/>
            <p:cNvSpPr/>
            <p:nvPr/>
          </p:nvSpPr>
          <p:spPr>
            <a:xfrm>
              <a:off x="537" y="1440"/>
              <a:ext cx="17881" cy="1209"/>
            </a:xfrm>
            <a:prstGeom prst="rect">
              <a:avLst/>
            </a:prstGeom>
          </p:spPr>
          <p:txBody>
            <a:bodyPr wrap="square">
              <a:spAutoFit/>
            </a:bodyPr>
            <a:lstStyle/>
            <a:p>
              <a:pPr algn="just">
                <a:lnSpc>
                  <a:spcPct val="150000"/>
                </a:lnSpc>
                <a:spcAft>
                  <a:spcPts val="0"/>
                </a:spcAft>
              </a:pPr>
              <a:r>
                <a:rPr lang="zh-CN" altLang="en-US" sz="210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典例展示</a:t>
              </a:r>
              <a:endParaRPr lang="zh-CN" altLang="en-US" sz="210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100" b="1" dirty="0">
                <a:solidFill>
                  <a:srgbClr val="ED7D31"/>
                </a:solidFill>
                <a:latin typeface="Times New Roman" panose="02020603050405020304" pitchFamily="18" charset="0"/>
                <a:ea typeface="微软雅黑" panose="020B0503020204020204" pitchFamily="34" charset="-122"/>
              </a:endParaRPr>
            </a:p>
          </p:txBody>
        </p:sp>
      </p:grpSp>
      <p:sp>
        <p:nvSpPr>
          <p:cNvPr id="5" name="文本框 4"/>
          <p:cNvSpPr txBox="1"/>
          <p:nvPr/>
        </p:nvSpPr>
        <p:spPr>
          <a:xfrm>
            <a:off x="227648" y="1534478"/>
            <a:ext cx="8621078" cy="3969385"/>
          </a:xfrm>
          <a:prstGeom prst="rect">
            <a:avLst/>
          </a:prstGeom>
          <a:noFill/>
          <a:ln w="28575">
            <a:solidFill>
              <a:srgbClr val="ED7D31"/>
            </a:solidFill>
            <a:prstDash val="dash"/>
          </a:ln>
        </p:spPr>
        <p:txBody>
          <a:bodyPr wrap="square">
            <a:spAutoFit/>
          </a:bodyPr>
          <a:lstStyle/>
          <a:p>
            <a:pPr algn="just">
              <a:lnSpc>
                <a:spcPct val="150000"/>
              </a:lnSpc>
            </a:pP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zh-CN" altLang="zh-CN" sz="2100" dirty="0">
                <a:latin typeface="Times New Roman" panose="02020603050405020304" pitchFamily="18" charset="0"/>
                <a:ea typeface="微软雅黑" panose="020B0503020204020204" pitchFamily="34" charset="-122"/>
              </a:rPr>
              <a:t>判断下列句子是否有语病</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没有语病的打</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有语病的打</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标注具体的病句类型</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并改正｡</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zh-CN" sz="2100" dirty="0">
                <a:latin typeface="Times New Roman" panose="02020603050405020304" pitchFamily="18" charset="0"/>
                <a:ea typeface="微软雅黑" panose="020B0503020204020204" pitchFamily="34" charset="-122"/>
              </a:rPr>
              <a:t>有过艰苦的岁月</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我们兄弟手足情深</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在这中秋之夜</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我怎能丢下残疾的哥哥和弟弟去看精彩的演出呢</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zh-CN" sz="2100" dirty="0">
              <a:latin typeface="Times New Roman" panose="02020603050405020304" pitchFamily="18" charset="0"/>
              <a:ea typeface="微软雅黑" panose="020B0503020204020204" pitchFamily="34" charset="-122"/>
            </a:endParaRPr>
          </a:p>
        </p:txBody>
      </p:sp>
      <p:sp>
        <p:nvSpPr>
          <p:cNvPr id="6" name="文本框 5"/>
          <p:cNvSpPr txBox="1"/>
          <p:nvPr/>
        </p:nvSpPr>
        <p:spPr>
          <a:xfrm>
            <a:off x="4008596" y="3596640"/>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7" name="文本框 6"/>
          <p:cNvSpPr txBox="1"/>
          <p:nvPr/>
        </p:nvSpPr>
        <p:spPr>
          <a:xfrm>
            <a:off x="261938" y="3988118"/>
            <a:ext cx="8620601" cy="1545590"/>
          </a:xfrm>
          <a:prstGeom prst="rect">
            <a:avLst/>
          </a:prstGeom>
          <a:noFill/>
        </p:spPr>
        <p:txBody>
          <a:bodyPr wrap="square" rtlCol="0" anchor="t">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存在歧义</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应改为</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我怎能丢下残疾的哥哥</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和弟弟一起去看精彩的演出呢</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或者</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我怎能丢下残疾的哥哥和弟弟</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一个人去看精彩的演出呢</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endParaRPr lang="zh-CN" altLang="en-US" sz="2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2999740"/>
          </a:xfrm>
          <a:prstGeom prst="rect">
            <a:avLst/>
          </a:prstGeom>
          <a:noFill/>
          <a:ln w="28575">
            <a:solidFill>
              <a:srgbClr val="ED7D31"/>
            </a:solidFill>
            <a:prstDash val="dash"/>
          </a:ln>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zh-CN" sz="2100" dirty="0">
                <a:latin typeface="Times New Roman" panose="02020603050405020304" pitchFamily="18" charset="0"/>
                <a:ea typeface="微软雅黑" panose="020B0503020204020204" pitchFamily="34" charset="-122"/>
              </a:rPr>
              <a:t>张老师才到我校</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许多老师还不认识｡（</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zh-CN" sz="2100" dirty="0">
                <a:latin typeface="Times New Roman" panose="02020603050405020304" pitchFamily="18" charset="0"/>
                <a:ea typeface="微软雅黑" panose="020B0503020204020204" pitchFamily="34" charset="-122"/>
              </a:rPr>
              <a:t>风靡一时的电影《流浪地球》改编自我国著名科幻作家刘慈欣的同名小说｡（</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zh-CN" sz="2100" dirty="0">
                <a:latin typeface="Times New Roman" panose="02020603050405020304" pitchFamily="18" charset="0"/>
                <a:ea typeface="微软雅黑" panose="020B0503020204020204" pitchFamily="34" charset="-122"/>
              </a:rPr>
              <a:t>《贝多芬传》是我所读过的贝多芬传记中材料最为翔实的一部｡（</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
        <p:nvSpPr>
          <p:cNvPr id="6" name="文本框 5"/>
          <p:cNvSpPr txBox="1"/>
          <p:nvPr/>
        </p:nvSpPr>
        <p:spPr>
          <a:xfrm>
            <a:off x="4855369" y="1680686"/>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7" name="文本框 6"/>
          <p:cNvSpPr txBox="1"/>
          <p:nvPr/>
        </p:nvSpPr>
        <p:spPr>
          <a:xfrm>
            <a:off x="261938" y="2039303"/>
            <a:ext cx="8620601" cy="1060450"/>
          </a:xfrm>
          <a:prstGeom prst="rect">
            <a:avLst/>
          </a:prstGeom>
          <a:noFill/>
        </p:spPr>
        <p:txBody>
          <a:bodyPr wrap="square" rtlCol="0" anchor="t">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指代不明</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在</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许多老师</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后加</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他</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或在</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不认识</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后面加</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他</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endParaRPr lang="zh-CN" altLang="en-US" sz="2100"/>
          </a:p>
        </p:txBody>
      </p:sp>
      <p:sp>
        <p:nvSpPr>
          <p:cNvPr id="3" name="文本框 2"/>
          <p:cNvSpPr txBox="1"/>
          <p:nvPr/>
        </p:nvSpPr>
        <p:spPr>
          <a:xfrm>
            <a:off x="952024" y="3593783"/>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4" name="文本框 3"/>
          <p:cNvSpPr txBox="1"/>
          <p:nvPr/>
        </p:nvSpPr>
        <p:spPr>
          <a:xfrm>
            <a:off x="8135779" y="4061936"/>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3484245"/>
          </a:xfrm>
          <a:prstGeom prst="rect">
            <a:avLst/>
          </a:prstGeom>
          <a:noFill/>
          <a:ln w="28575">
            <a:solidFill>
              <a:srgbClr val="ED7D31"/>
            </a:solidFill>
            <a:prstDash val="dash"/>
          </a:ln>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zh-CN" sz="2100" dirty="0">
                <a:latin typeface="Times New Roman" panose="02020603050405020304" pitchFamily="18" charset="0"/>
                <a:ea typeface="微软雅黑" panose="020B0503020204020204" pitchFamily="34" charset="-122"/>
              </a:rPr>
              <a:t>下列句子中没有语病的一项是（</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zh-CN" sz="2100" dirty="0">
                <a:latin typeface="Times New Roman" panose="02020603050405020304" pitchFamily="18" charset="0"/>
                <a:ea typeface="微软雅黑" panose="020B0503020204020204" pitchFamily="34" charset="-122"/>
              </a:rPr>
              <a:t>高中生活的美好愿景经常浮现在我的眼前｡</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zh-CN" sz="2100" dirty="0">
                <a:latin typeface="Times New Roman" panose="02020603050405020304" pitchFamily="18" charset="0"/>
                <a:ea typeface="微软雅黑" panose="020B0503020204020204" pitchFamily="34" charset="-122"/>
              </a:rPr>
              <a:t>厂长采纳了两个工人的合理化建议</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这大大激发了全厂职工出谋献策的积极性｡</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zh-CN" sz="2100" dirty="0">
                <a:latin typeface="Times New Roman" panose="02020603050405020304" pitchFamily="18" charset="0"/>
                <a:ea typeface="微软雅黑" panose="020B0503020204020204" pitchFamily="34" charset="-122"/>
              </a:rPr>
              <a:t>老李和赵刚久别重逢</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互诉衷肠</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他给他点上了一支烟｡</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zh-CN" sz="2100" dirty="0">
                <a:latin typeface="Times New Roman" panose="02020603050405020304" pitchFamily="18" charset="0"/>
                <a:ea typeface="微软雅黑" panose="020B0503020204020204" pitchFamily="34" charset="-122"/>
              </a:rPr>
              <a:t>刘备带领大军到了零陵</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零陵太守刘度派大将邢道荣和他的儿子引兵出战｡</a:t>
            </a:r>
            <a:endParaRPr lang="zh-CN" altLang="zh-CN"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4168140" y="1687354"/>
            <a:ext cx="407670" cy="414020"/>
          </a:xfrm>
          <a:prstGeom prst="rect">
            <a:avLst/>
          </a:prstGeom>
          <a:noFill/>
        </p:spPr>
        <p:txBody>
          <a:bodyPr wrap="square" rtlCol="0" anchor="t">
            <a:spAutoFit/>
          </a:bodyPr>
          <a:lstStyle/>
          <a:p>
            <a:r>
              <a:rPr lang="en-US" sz="2100" b="1">
                <a:solidFill>
                  <a:srgbClr val="FF0000"/>
                </a:solidFill>
                <a:latin typeface="Times New Roman" panose="02020603050405020304" pitchFamily="18" charset="0"/>
                <a:ea typeface="微软雅黑" panose="020B0503020204020204" pitchFamily="34" charset="-122"/>
                <a:sym typeface="+mn-ea"/>
              </a:rPr>
              <a:t>A</a:t>
            </a:r>
            <a:endParaRPr lang="en-US" sz="2100" b="1">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1545590"/>
          </a:xfrm>
          <a:prstGeom prst="rect">
            <a:avLst/>
          </a:prstGeom>
          <a:noFill/>
          <a:ln w="28575">
            <a:solidFill>
              <a:srgbClr val="ED7D31"/>
            </a:solidFill>
            <a:prstDash val="dash"/>
          </a:ln>
        </p:spPr>
        <p:txBody>
          <a:bodyPr wrap="square">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rPr>
              <a:t>解析</a:t>
            </a:r>
            <a:r>
              <a:rPr lang="en-US" altLang="zh-CN" sz="2100" dirty="0">
                <a:latin typeface="Times New Roman" panose="02020603050405020304" pitchFamily="18" charset="0"/>
                <a:ea typeface="微软雅黑" panose="020B0503020204020204" pitchFamily="34" charset="-122"/>
              </a:rPr>
              <a:t>:B.</a:t>
            </a:r>
            <a:r>
              <a:rPr lang="zh-CN" altLang="zh-CN" sz="2100" dirty="0">
                <a:latin typeface="Times New Roman" panose="02020603050405020304" pitchFamily="18" charset="0"/>
                <a:ea typeface="微软雅黑" panose="020B0503020204020204" pitchFamily="34" charset="-122"/>
              </a:rPr>
              <a:t>存在歧义</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两个</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两位</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两条</a:t>
            </a:r>
            <a:r>
              <a:rPr lang="en-US" altLang="zh-CN" sz="2100" dirty="0">
                <a:latin typeface="Times New Roman" panose="02020603050405020304" pitchFamily="18" charset="0"/>
                <a:ea typeface="微软雅黑" panose="020B0503020204020204" pitchFamily="34" charset="-122"/>
              </a:rPr>
              <a:t>”;C.</a:t>
            </a:r>
            <a:r>
              <a:rPr lang="zh-CN" altLang="zh-CN" sz="2100" dirty="0">
                <a:latin typeface="Times New Roman" panose="02020603050405020304" pitchFamily="18" charset="0"/>
                <a:ea typeface="微软雅黑" panose="020B0503020204020204" pitchFamily="34" charset="-122"/>
              </a:rPr>
              <a:t>指代不明</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最后一句可改为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老李（赵刚）给赵刚（老李）点上了一支烟</a:t>
            </a:r>
            <a:r>
              <a:rPr lang="en-US" altLang="zh-CN" sz="2100" dirty="0">
                <a:latin typeface="Times New Roman" panose="02020603050405020304" pitchFamily="18" charset="0"/>
                <a:ea typeface="微软雅黑" panose="020B0503020204020204" pitchFamily="34" charset="-122"/>
              </a:rPr>
              <a:t>”;D.</a:t>
            </a:r>
            <a:r>
              <a:rPr lang="zh-CN" altLang="zh-CN" sz="2100" dirty="0">
                <a:latin typeface="Times New Roman" panose="02020603050405020304" pitchFamily="18" charset="0"/>
                <a:ea typeface="微软雅黑" panose="020B0503020204020204" pitchFamily="34" charset="-122"/>
              </a:rPr>
              <a:t>指代不明</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可指</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刘度</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也可指</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刑道荣</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自己</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邢道荣</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4159885"/>
          </a:xfrm>
          <a:prstGeom prst="rect">
            <a:avLst/>
          </a:prstGeom>
        </p:spPr>
        <p:txBody>
          <a:bodyPr wrap="square">
            <a:spAutoFit/>
          </a:bodyPr>
          <a:lstStyle/>
          <a:p>
            <a:pPr algn="just">
              <a:lnSpc>
                <a:spcPct val="140000"/>
              </a:lnSpc>
            </a:pPr>
            <a:r>
              <a:rPr lang="zh-CN" altLang="en-US" sz="2100" b="1" dirty="0">
                <a:latin typeface="Times New Roman" panose="02020603050405020304" pitchFamily="18" charset="0"/>
                <a:ea typeface="微软雅黑" panose="020B0503020204020204" pitchFamily="34" charset="-122"/>
              </a:rPr>
              <a:t>样题</a:t>
            </a:r>
            <a:r>
              <a:rPr lang="en-US" altLang="zh-CN" sz="2100" b="1" dirty="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(2017•</a:t>
            </a:r>
            <a:r>
              <a:rPr lang="zh-CN" altLang="en-US" sz="2100" dirty="0">
                <a:latin typeface="Times New Roman" panose="02020603050405020304" pitchFamily="18" charset="0"/>
                <a:ea typeface="微软雅黑" panose="020B0503020204020204" pitchFamily="34" charset="-122"/>
              </a:rPr>
              <a:t>泸州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下列各句没有语病的一项是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smtClean="0">
              <a:latin typeface="Times New Roman" panose="02020603050405020304" pitchFamily="18" charset="0"/>
              <a:ea typeface="微软雅黑" panose="020B0503020204020204" pitchFamily="34" charset="-122"/>
            </a:endParaRPr>
          </a:p>
          <a:p>
            <a:pPr algn="just">
              <a:lnSpc>
                <a:spcPct val="140000"/>
              </a:lnSpc>
            </a:pPr>
            <a:r>
              <a:rPr lang="en-US" altLang="zh-CN" sz="2100" dirty="0" smtClean="0">
                <a:latin typeface="Times New Roman" panose="02020603050405020304" pitchFamily="18" charset="0"/>
                <a:ea typeface="微软雅黑" panose="020B0503020204020204" pitchFamily="34" charset="-122"/>
              </a:rPr>
              <a:t>A</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为迎接“世界读书日”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泸州市在西南商贸城启动了</a:t>
            </a:r>
            <a:r>
              <a:rPr lang="en-US" altLang="zh-CN" sz="2100" dirty="0">
                <a:latin typeface="Times New Roman" panose="02020603050405020304" pitchFamily="18" charset="0"/>
                <a:ea typeface="微软雅黑" panose="020B0503020204020204" pitchFamily="34" charset="-122"/>
              </a:rPr>
              <a:t>2017</a:t>
            </a:r>
            <a:r>
              <a:rPr lang="zh-CN" altLang="en-US" sz="2100" dirty="0">
                <a:latin typeface="Times New Roman" panose="02020603050405020304" pitchFamily="18" charset="0"/>
                <a:ea typeface="微软雅黑" panose="020B0503020204020204" pitchFamily="34" charset="-122"/>
              </a:rPr>
              <a:t>年书香酒城全民阅读活动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旨在倡导和推动全民阅读为目的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引导全社会多读书</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40000"/>
              </a:lnSpc>
            </a:pPr>
            <a:r>
              <a:rPr lang="en-US" altLang="zh-CN" sz="2100" dirty="0" smtClean="0">
                <a:latin typeface="Times New Roman" panose="02020603050405020304" pitchFamily="18" charset="0"/>
                <a:ea typeface="微软雅黑" panose="020B0503020204020204" pitchFamily="34" charset="-122"/>
              </a:rPr>
              <a:t>B</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首届国家最高科学技术奖获得者吴文俊年轻时致力于拓扑学研究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有新的发现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年老时开创了全新的数学机械化水平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推动了科学发展</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40000"/>
              </a:lnSpc>
            </a:pPr>
            <a:r>
              <a:rPr lang="en-US" altLang="zh-CN" sz="2100" dirty="0" smtClean="0">
                <a:latin typeface="Times New Roman" panose="02020603050405020304" pitchFamily="18" charset="0"/>
                <a:ea typeface="微软雅黑" panose="020B0503020204020204" pitchFamily="34" charset="-122"/>
              </a:rPr>
              <a:t>C</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习主席出席“一带一路”国际化合作高峰论坛开幕式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发表主旨演讲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提出了以和平合作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开放包容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互学互鉴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互利共赢为核心的发展理念</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40000"/>
              </a:lnSpc>
            </a:pPr>
            <a:r>
              <a:rPr lang="en-US" altLang="zh-CN" sz="2100" dirty="0" smtClean="0">
                <a:latin typeface="Times New Roman" panose="02020603050405020304" pitchFamily="18" charset="0"/>
                <a:ea typeface="微软雅黑" panose="020B0503020204020204" pitchFamily="34" charset="-122"/>
              </a:rPr>
              <a:t>D.5</a:t>
            </a:r>
            <a:r>
              <a:rPr lang="zh-CN" altLang="en-US" sz="2100" dirty="0">
                <a:latin typeface="Times New Roman" panose="02020603050405020304" pitchFamily="18" charset="0"/>
                <a:ea typeface="微软雅黑" panose="020B0503020204020204" pitchFamily="34" charset="-122"/>
              </a:rPr>
              <a:t>月</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我国拥有完全自主知识产权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按照首款最新国际适航研制的干线民用飞机</a:t>
            </a:r>
            <a:r>
              <a:rPr lang="en-US" altLang="zh-CN" sz="2100" dirty="0">
                <a:latin typeface="Times New Roman" panose="02020603050405020304" pitchFamily="18" charset="0"/>
                <a:ea typeface="微软雅黑" panose="020B0503020204020204" pitchFamily="34" charset="-122"/>
              </a:rPr>
              <a:t>C919</a:t>
            </a:r>
            <a:r>
              <a:rPr lang="zh-CN" altLang="en-US" sz="2100" dirty="0">
                <a:latin typeface="Times New Roman" panose="02020603050405020304" pitchFamily="18" charset="0"/>
                <a:ea typeface="微软雅黑" panose="020B0503020204020204" pitchFamily="34" charset="-122"/>
              </a:rPr>
              <a:t>首飞成功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实现了中国航空工业的重大历史突破</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5662892" y="1666330"/>
            <a:ext cx="361315" cy="414020"/>
          </a:xfrm>
          <a:prstGeom prst="rect">
            <a:avLst/>
          </a:prstGeom>
        </p:spPr>
        <p:txBody>
          <a:bodyPr wrap="none">
            <a:spAutoFit/>
          </a:bodyPr>
          <a:lstStyle/>
          <a:p>
            <a:r>
              <a:rPr lang="en-US" altLang="zh-CN" sz="2100" b="1" dirty="0" smtClean="0">
                <a:solidFill>
                  <a:srgbClr val="FF0000"/>
                </a:solidFill>
                <a:latin typeface="Times New Roman" panose="02020603050405020304" pitchFamily="18" charset="0"/>
                <a:ea typeface="微软雅黑" panose="020B0503020204020204" pitchFamily="34" charset="-122"/>
              </a:rPr>
              <a:t>C</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7 </a:t>
              </a:r>
              <a:r>
                <a:rPr lang="zh-CN" altLang="zh-CN" sz="2250" b="1" dirty="0" smtClean="0">
                  <a:solidFill>
                    <a:srgbClr val="F13FEF"/>
                  </a:solidFill>
                  <a:latin typeface="Times New Roman" panose="02020603050405020304" pitchFamily="18" charset="0"/>
                  <a:ea typeface="微软雅黑" panose="020B0503020204020204" pitchFamily="34" charset="-122"/>
                </a:rPr>
                <a:t>不</a:t>
              </a:r>
              <a:r>
                <a:rPr lang="zh-CN" altLang="zh-CN" sz="2250" b="1" dirty="0">
                  <a:solidFill>
                    <a:srgbClr val="F13FEF"/>
                  </a:solidFill>
                  <a:latin typeface="Times New Roman" panose="02020603050405020304" pitchFamily="18" charset="0"/>
                  <a:ea typeface="微软雅黑" panose="020B0503020204020204" pitchFamily="34" charset="-122"/>
                </a:rPr>
                <a:t>合逻辑</a:t>
              </a:r>
              <a:endParaRPr lang="zh-CN"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5" name="文本框 4"/>
          <p:cNvSpPr txBox="1"/>
          <p:nvPr/>
        </p:nvSpPr>
        <p:spPr>
          <a:xfrm>
            <a:off x="255746" y="1982153"/>
            <a:ext cx="8710136" cy="4291330"/>
          </a:xfrm>
          <a:prstGeom prst="rect">
            <a:avLst/>
          </a:prstGeom>
          <a:noFill/>
          <a:ln w="9525">
            <a:noFill/>
          </a:ln>
        </p:spPr>
        <p:txBody>
          <a:bodyPr wrap="square">
            <a:spAutoFit/>
          </a:bodyPr>
          <a:lstStyle/>
          <a:p>
            <a:pPr indent="0"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不合逻辑指句子的意思在事理上讲不通</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不能正确地反映</a:t>
            </a:r>
            <a:r>
              <a:rPr lang="zh-CN" altLang="zh-CN" sz="2100" dirty="0">
                <a:solidFill>
                  <a:srgbClr val="00B0F0"/>
                </a:solidFill>
                <a:latin typeface="Times New Roman" panose="02020603050405020304" pitchFamily="18" charset="0"/>
                <a:ea typeface="微软雅黑" panose="020B0503020204020204" pitchFamily="34" charset="-122"/>
              </a:rPr>
              <a:t>客观事物间的逻辑关系</a:t>
            </a:r>
            <a:r>
              <a:rPr lang="zh-CN" altLang="zh-CN" sz="2100" dirty="0">
                <a:latin typeface="Times New Roman" panose="02020603050405020304" pitchFamily="18" charset="0"/>
                <a:ea typeface="微软雅黑" panose="020B0503020204020204" pitchFamily="34" charset="-122"/>
              </a:rPr>
              <a:t>｡主要分为自相矛盾､否定不当､分类不当､不合事理和强加因果五种类型｡</a:t>
            </a:r>
            <a:endParaRPr lang="zh-CN" altLang="zh-CN" sz="2100" dirty="0">
              <a:latin typeface="Times New Roman" panose="02020603050405020304" pitchFamily="18" charset="0"/>
              <a:ea typeface="微软雅黑" panose="020B0503020204020204" pitchFamily="34" charset="-122"/>
            </a:endParaRPr>
          </a:p>
          <a:p>
            <a:pPr indent="0"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1.</a:t>
            </a:r>
            <a:r>
              <a:rPr lang="zh-CN" altLang="zh-CN" sz="2100" b="1" dirty="0">
                <a:latin typeface="Times New Roman" panose="02020603050405020304" pitchFamily="18" charset="0"/>
                <a:ea typeface="微软雅黑" panose="020B0503020204020204" pitchFamily="34" charset="-122"/>
              </a:rPr>
              <a:t>自相矛盾</a:t>
            </a:r>
            <a:endParaRPr lang="zh-CN" altLang="zh-CN" sz="2100" dirty="0">
              <a:latin typeface="Times New Roman" panose="02020603050405020304" pitchFamily="18" charset="0"/>
              <a:ea typeface="微软雅黑" panose="020B0503020204020204" pitchFamily="34" charset="-122"/>
            </a:endParaRPr>
          </a:p>
          <a:p>
            <a:pPr indent="0"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句子前后存在矛盾</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不符合事理逻辑｡</a:t>
            </a:r>
            <a:endParaRPr lang="zh-CN" altLang="zh-CN" sz="2100" dirty="0">
              <a:latin typeface="Times New Roman" panose="02020603050405020304" pitchFamily="18" charset="0"/>
              <a:ea typeface="微软雅黑" panose="020B0503020204020204" pitchFamily="34" charset="-122"/>
            </a:endParaRPr>
          </a:p>
          <a:p>
            <a:pPr indent="0"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夜晚</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远远望去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整栋教学楼漆黑一团</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只有一个房间还灯火通明｡</a:t>
            </a:r>
            <a:endParaRPr lang="zh-CN" altLang="zh-CN" sz="2100" dirty="0">
              <a:latin typeface="Times New Roman" panose="02020603050405020304" pitchFamily="18" charset="0"/>
              <a:ea typeface="微软雅黑" panose="020B0503020204020204" pitchFamily="34" charset="-122"/>
            </a:endParaRPr>
          </a:p>
          <a:p>
            <a:pPr indent="0"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前面说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整栋教学楼漆黑一团</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说明所有房间都关了灯</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后面又说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只有一个房间还灯火通明</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属于自相矛盾｡可改为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夜晚</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远远望去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除了一个房间还灯火通明</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整栋教学楼漆黑一团</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4291330"/>
          </a:xfrm>
          <a:prstGeom prst="rect">
            <a:avLst/>
          </a:prstGeom>
          <a:noFill/>
          <a:ln w="9525">
            <a:noFill/>
          </a:ln>
        </p:spPr>
        <p:txBody>
          <a:bodyPr wrap="square">
            <a:spAutoFit/>
          </a:bodyPr>
          <a:lstStyle/>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2.</a:t>
            </a:r>
            <a:r>
              <a:rPr lang="zh-CN" altLang="zh-CN" sz="2100" b="1" dirty="0">
                <a:latin typeface="Times New Roman" panose="02020603050405020304" pitchFamily="18" charset="0"/>
                <a:ea typeface="微软雅黑" panose="020B0503020204020204" pitchFamily="34" charset="-122"/>
              </a:rPr>
              <a:t>否定不当</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一般发生在句子中用了多个否定词语｡切记</a:t>
            </a:r>
            <a:r>
              <a:rPr lang="zh-CN" altLang="zh-CN" sz="2100" dirty="0">
                <a:solidFill>
                  <a:srgbClr val="00B0F0"/>
                </a:solidFill>
                <a:latin typeface="Times New Roman" panose="02020603050405020304" pitchFamily="18" charset="0"/>
                <a:ea typeface="微软雅黑" panose="020B0503020204020204" pitchFamily="34" charset="-122"/>
              </a:rPr>
              <a:t>双重否定表示肯定</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谁也不会否认长江不是向东流的｡</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不会否认</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即</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承认</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很明显属于否定不当｡应改为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谁也不会否认长江是向东流的</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谁也不会承认长江不是向东流的</a:t>
            </a:r>
            <a:r>
              <a:rPr lang="en-US" altLang="zh-CN" sz="2100" dirty="0">
                <a:latin typeface="Times New Roman" panose="02020603050405020304" pitchFamily="18" charset="0"/>
                <a:ea typeface="微软雅黑" panose="020B0503020204020204" pitchFamily="34" charset="-122"/>
              </a:rPr>
              <a:t>”</a:t>
            </a:r>
            <a:r>
              <a:rPr lang="zh-CN"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3.</a:t>
            </a:r>
            <a:r>
              <a:rPr lang="zh-CN" altLang="zh-CN" sz="2100" b="1" dirty="0">
                <a:latin typeface="Times New Roman" panose="02020603050405020304" pitchFamily="18" charset="0"/>
                <a:ea typeface="微软雅黑" panose="020B0503020204020204" pitchFamily="34" charset="-122"/>
              </a:rPr>
              <a:t>分类不当</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即概念</a:t>
            </a:r>
            <a:r>
              <a:rPr lang="zh-CN" altLang="zh-CN" sz="2100" dirty="0">
                <a:solidFill>
                  <a:srgbClr val="00B0F0"/>
                </a:solidFill>
                <a:latin typeface="Times New Roman" panose="02020603050405020304" pitchFamily="18" charset="0"/>
                <a:ea typeface="微软雅黑" panose="020B0503020204020204" pitchFamily="34" charset="-122"/>
              </a:rPr>
              <a:t>并列不当</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小军今天去超市买了牙膏､牙刷､洗发露和生活日用品｡</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牙膏､牙刷､洗发露</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属于</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生活日用品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不能并列｡应将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和</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等</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4291330"/>
          </a:xfrm>
          <a:prstGeom prst="rect">
            <a:avLst/>
          </a:prstGeom>
          <a:noFill/>
          <a:ln w="9525">
            <a:noFill/>
          </a:ln>
        </p:spPr>
        <p:txBody>
          <a:bodyPr wrap="square">
            <a:spAutoFit/>
          </a:bodyPr>
          <a:lstStyle/>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4.</a:t>
            </a:r>
            <a:r>
              <a:rPr lang="zh-CN" altLang="zh-CN" sz="2100" b="1" dirty="0">
                <a:latin typeface="Times New Roman" panose="02020603050405020304" pitchFamily="18" charset="0"/>
                <a:ea typeface="微软雅黑" panose="020B0503020204020204" pitchFamily="34" charset="-122"/>
              </a:rPr>
              <a:t>不合事理</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句子表达的内容与客观事实</a:t>
            </a:r>
            <a:r>
              <a:rPr lang="zh-CN" altLang="zh-CN" sz="2100" dirty="0">
                <a:solidFill>
                  <a:srgbClr val="00B0F0"/>
                </a:solidFill>
                <a:latin typeface="Times New Roman" panose="02020603050405020304" pitchFamily="18" charset="0"/>
                <a:ea typeface="微软雅黑" panose="020B0503020204020204" pitchFamily="34" charset="-122"/>
              </a:rPr>
              <a:t>不符</a:t>
            </a:r>
            <a:r>
              <a:rPr lang="zh-CN" altLang="zh-CN" sz="2100" dirty="0">
                <a:latin typeface="Times New Roman" panose="02020603050405020304" pitchFamily="18" charset="0"/>
                <a:ea typeface="微软雅黑" panose="020B0503020204020204" pitchFamily="34" charset="-122"/>
              </a:rPr>
              <a:t>､与事理情理</a:t>
            </a:r>
            <a:r>
              <a:rPr lang="zh-CN" altLang="zh-CN" sz="2100" dirty="0">
                <a:solidFill>
                  <a:srgbClr val="00B0F0"/>
                </a:solidFill>
                <a:latin typeface="Times New Roman" panose="02020603050405020304" pitchFamily="18" charset="0"/>
                <a:ea typeface="微软雅黑" panose="020B0503020204020204" pitchFamily="34" charset="-122"/>
              </a:rPr>
              <a:t>相悖</a:t>
            </a:r>
            <a:r>
              <a:rPr lang="zh-CN" altLang="zh-CN" sz="2100" dirty="0">
                <a:latin typeface="Times New Roman" panose="02020603050405020304" pitchFamily="18" charset="0"/>
                <a:ea typeface="微软雅黑" panose="020B0503020204020204" pitchFamily="34" charset="-122"/>
              </a:rPr>
              <a:t>或</a:t>
            </a:r>
            <a:r>
              <a:rPr lang="zh-CN" altLang="zh-CN" sz="2100" dirty="0">
                <a:solidFill>
                  <a:srgbClr val="00B0F0"/>
                </a:solidFill>
                <a:latin typeface="Times New Roman" panose="02020603050405020304" pitchFamily="18" charset="0"/>
                <a:ea typeface="微软雅黑" panose="020B0503020204020204" pitchFamily="34" charset="-122"/>
              </a:rPr>
              <a:t>过于绝对</a:t>
            </a:r>
            <a:r>
              <a:rPr lang="zh-CN" altLang="zh-CN" sz="2100" dirty="0">
                <a:latin typeface="Times New Roman" panose="02020603050405020304" pitchFamily="18" charset="0"/>
                <a:ea typeface="微软雅黑" panose="020B0503020204020204" pitchFamily="34" charset="-122"/>
              </a:rPr>
              <a:t>等｡</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帝企鹅是唯一一种在北极的冬季进行繁殖的企鹅</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在北极以及周围岛屿都有分布｡</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北极不可能有帝企鹅｡将第一个</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北极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南极洲</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第二个</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北极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南极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5.</a:t>
            </a:r>
            <a:r>
              <a:rPr lang="zh-CN" altLang="zh-CN" sz="2100" b="1" dirty="0">
                <a:latin typeface="Times New Roman" panose="02020603050405020304" pitchFamily="18" charset="0"/>
                <a:ea typeface="微软雅黑" panose="020B0503020204020204" pitchFamily="34" charset="-122"/>
              </a:rPr>
              <a:t>强加因果</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句子本来没有</a:t>
            </a:r>
            <a:r>
              <a:rPr lang="zh-CN" altLang="zh-CN" sz="2100" dirty="0">
                <a:solidFill>
                  <a:srgbClr val="00B0F0"/>
                </a:solidFill>
                <a:latin typeface="Times New Roman" panose="02020603050405020304" pitchFamily="18" charset="0"/>
                <a:ea typeface="微软雅黑" panose="020B0503020204020204" pitchFamily="34" charset="-122"/>
              </a:rPr>
              <a:t>因果关系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却加上表因果关系的关联词语｡</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因为今天下雨了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所以我们还是照常来到了学校｡</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两个句子明显不是因果关系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应将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因为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和</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所以</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删掉｡</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61461" y="1557300"/>
            <a:ext cx="8621078" cy="3969385"/>
          </a:xfrm>
          <a:prstGeom prst="rect">
            <a:avLst/>
          </a:prstGeom>
          <a:noFill/>
          <a:ln w="28575">
            <a:solidFill>
              <a:srgbClr val="ED7D31"/>
            </a:solidFill>
            <a:prstDash val="dash"/>
          </a:ln>
        </p:spPr>
        <p:txBody>
          <a:bodyPr wrap="square">
            <a:spAutoFit/>
          </a:bodyPr>
          <a:lstStyle/>
          <a:p>
            <a:pPr algn="just">
              <a:lnSpc>
                <a:spcPct val="150000"/>
              </a:lnSpc>
            </a:pP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zh-CN" sz="2100" dirty="0" smtClean="0">
                <a:latin typeface="Times New Roman" panose="02020603050405020304" pitchFamily="18" charset="0"/>
                <a:ea typeface="微软雅黑" panose="020B0503020204020204" pitchFamily="34" charset="-122"/>
              </a:rPr>
              <a:t>判断</a:t>
            </a:r>
            <a:r>
              <a:rPr lang="zh-CN" altLang="zh-CN" sz="2100" dirty="0">
                <a:latin typeface="Times New Roman" panose="02020603050405020304" pitchFamily="18" charset="0"/>
                <a:ea typeface="微软雅黑" panose="020B0503020204020204" pitchFamily="34" charset="-122"/>
              </a:rPr>
              <a:t>下列句子是否有语病</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没有语病的打</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有语病的打</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标注具体的病句类型</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并改正｡</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zh-CN" sz="2100" dirty="0">
                <a:latin typeface="Times New Roman" panose="02020603050405020304" pitchFamily="18" charset="0"/>
                <a:ea typeface="微软雅黑" panose="020B0503020204020204" pitchFamily="34" charset="-122"/>
              </a:rPr>
              <a:t>秋天到了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稻子成熟了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田野上一片碧绿</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一派丰收的景象｡（</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zh-CN" sz="2100" dirty="0">
                <a:latin typeface="Times New Roman" panose="02020603050405020304" pitchFamily="18" charset="0"/>
                <a:ea typeface="微软雅黑" panose="020B0503020204020204" pitchFamily="34" charset="-122"/>
              </a:rPr>
              <a:t>白居易是唐代伟大的现实主义诗人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写下了不少反映人民疾苦的诗篇</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代表作有《长恨歌》《琵琶行》《卖炭翁》等｡（</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
        <p:nvSpPr>
          <p:cNvPr id="6" name="文本框 5"/>
          <p:cNvSpPr txBox="1"/>
          <p:nvPr/>
        </p:nvSpPr>
        <p:spPr>
          <a:xfrm>
            <a:off x="7395210" y="3139440"/>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7" name="文本框 6"/>
          <p:cNvSpPr txBox="1"/>
          <p:nvPr/>
        </p:nvSpPr>
        <p:spPr>
          <a:xfrm>
            <a:off x="261938" y="3452813"/>
            <a:ext cx="8620601" cy="1060450"/>
          </a:xfrm>
          <a:prstGeom prst="rect">
            <a:avLst/>
          </a:prstGeom>
          <a:noFill/>
        </p:spPr>
        <p:txBody>
          <a:bodyPr wrap="square" rtlCol="0" anchor="t">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不合事理</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将</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碧绿</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改为</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金黄</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endParaRPr lang="zh-CN" altLang="en-US" sz="2100"/>
          </a:p>
        </p:txBody>
      </p:sp>
      <p:sp>
        <p:nvSpPr>
          <p:cNvPr id="8" name="文本框 7"/>
          <p:cNvSpPr txBox="1"/>
          <p:nvPr/>
        </p:nvSpPr>
        <p:spPr>
          <a:xfrm>
            <a:off x="5964079" y="5085398"/>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grpSp>
        <p:nvGrpSpPr>
          <p:cNvPr id="12" name="组合 11"/>
          <p:cNvGrpSpPr/>
          <p:nvPr/>
        </p:nvGrpSpPr>
        <p:grpSpPr>
          <a:xfrm>
            <a:off x="228404" y="1543458"/>
            <a:ext cx="8539061" cy="610076"/>
            <a:chOff x="308" y="1338"/>
            <a:chExt cx="17881" cy="1281"/>
          </a:xfrm>
        </p:grpSpPr>
        <p:sp>
          <p:nvSpPr>
            <p:cNvPr id="13" name="矩形 12"/>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4"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3484245"/>
          </a:xfrm>
          <a:prstGeom prst="rect">
            <a:avLst/>
          </a:prstGeom>
          <a:noFill/>
          <a:ln w="28575">
            <a:solidFill>
              <a:srgbClr val="ED7D31"/>
            </a:solidFill>
            <a:prstDash val="dash"/>
          </a:ln>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zh-CN" sz="2100" dirty="0">
                <a:latin typeface="Times New Roman" panose="02020603050405020304" pitchFamily="18" charset="0"/>
                <a:ea typeface="微软雅黑" panose="020B0503020204020204" pitchFamily="34" charset="-122"/>
              </a:rPr>
              <a:t>上个周六</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明明去书店买了许多报刊､杂志和一些出版物｡（</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zh-CN" sz="2100" dirty="0">
                <a:latin typeface="Times New Roman" panose="02020603050405020304" pitchFamily="18" charset="0"/>
                <a:ea typeface="微软雅黑" panose="020B0503020204020204" pitchFamily="34" charset="-122"/>
              </a:rPr>
              <a:t>过了不久</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汽车突然渐渐地放慢了速度｡（</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zh-CN" sz="2100" dirty="0">
              <a:latin typeface="Times New Roman" panose="02020603050405020304" pitchFamily="18" charset="0"/>
              <a:ea typeface="微软雅黑" panose="020B0503020204020204" pitchFamily="34" charset="-122"/>
            </a:endParaRPr>
          </a:p>
        </p:txBody>
      </p:sp>
      <p:sp>
        <p:nvSpPr>
          <p:cNvPr id="6" name="文本框 5"/>
          <p:cNvSpPr txBox="1"/>
          <p:nvPr/>
        </p:nvSpPr>
        <p:spPr>
          <a:xfrm>
            <a:off x="7350919" y="1691640"/>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7" name="文本框 6"/>
          <p:cNvSpPr txBox="1"/>
          <p:nvPr/>
        </p:nvSpPr>
        <p:spPr>
          <a:xfrm>
            <a:off x="261938" y="1994059"/>
            <a:ext cx="8620601" cy="1545590"/>
          </a:xfrm>
          <a:prstGeom prst="rect">
            <a:avLst/>
          </a:prstGeom>
          <a:noFill/>
        </p:spPr>
        <p:txBody>
          <a:bodyPr wrap="square" rtlCol="0" anchor="t">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分类不当</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报刊</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包括</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杂志</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出版物</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更包括</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报刊</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应改为</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······买了许多报刊和其他出版物</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endParaRPr lang="zh-CN" altLang="en-US" sz="2100"/>
          </a:p>
        </p:txBody>
      </p:sp>
      <p:sp>
        <p:nvSpPr>
          <p:cNvPr id="3" name="文本框 2"/>
          <p:cNvSpPr txBox="1"/>
          <p:nvPr/>
        </p:nvSpPr>
        <p:spPr>
          <a:xfrm>
            <a:off x="5330190" y="3604260"/>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4" name="文本框 3"/>
          <p:cNvSpPr txBox="1"/>
          <p:nvPr/>
        </p:nvSpPr>
        <p:spPr>
          <a:xfrm>
            <a:off x="261938" y="3919061"/>
            <a:ext cx="8620601" cy="1060450"/>
          </a:xfrm>
          <a:prstGeom prst="rect">
            <a:avLst/>
          </a:prstGeom>
          <a:noFill/>
        </p:spPr>
        <p:txBody>
          <a:bodyPr wrap="square" rtlCol="0" anchor="t">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自相矛盾</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突然</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和</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渐渐地</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自相矛盾</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应删掉其一｡</a:t>
            </a:r>
            <a:endParaRPr lang="zh-CN" altLang="en-US" sz="2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P spid="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3969385"/>
          </a:xfrm>
          <a:prstGeom prst="rect">
            <a:avLst/>
          </a:prstGeom>
          <a:noFill/>
          <a:ln w="28575">
            <a:solidFill>
              <a:srgbClr val="ED7D31"/>
            </a:solidFill>
            <a:prstDash val="dash"/>
          </a:ln>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zh-CN" sz="2100" dirty="0">
                <a:latin typeface="Times New Roman" panose="02020603050405020304" pitchFamily="18" charset="0"/>
                <a:ea typeface="微软雅黑" panose="020B0503020204020204" pitchFamily="34" charset="-122"/>
              </a:rPr>
              <a:t>春运期间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为了防止类似的交通事故不再发生</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有关部门加大了监管与督查力度｡（</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zh-CN" sz="2100" dirty="0">
                <a:latin typeface="Times New Roman" panose="02020603050405020304" pitchFamily="18" charset="0"/>
                <a:ea typeface="微软雅黑" panose="020B0503020204020204" pitchFamily="34" charset="-122"/>
              </a:rPr>
              <a:t>我厂今年重视了产品数量</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所以产品质量下降了｡（</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zh-CN" sz="2100" dirty="0">
              <a:latin typeface="Times New Roman" panose="02020603050405020304" pitchFamily="18" charset="0"/>
              <a:ea typeface="微软雅黑" panose="020B0503020204020204" pitchFamily="34" charset="-122"/>
            </a:endParaRPr>
          </a:p>
        </p:txBody>
      </p:sp>
      <p:sp>
        <p:nvSpPr>
          <p:cNvPr id="6" name="文本框 5"/>
          <p:cNvSpPr txBox="1"/>
          <p:nvPr/>
        </p:nvSpPr>
        <p:spPr>
          <a:xfrm>
            <a:off x="1414463" y="2139247"/>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
        <p:nvSpPr>
          <p:cNvPr id="4" name="文本框 3"/>
          <p:cNvSpPr txBox="1"/>
          <p:nvPr/>
        </p:nvSpPr>
        <p:spPr>
          <a:xfrm>
            <a:off x="250984" y="2461260"/>
            <a:ext cx="8620601" cy="1545590"/>
          </a:xfrm>
          <a:prstGeom prst="rect">
            <a:avLst/>
          </a:prstGeom>
          <a:noFill/>
        </p:spPr>
        <p:txBody>
          <a:bodyPr wrap="square" rtlCol="0" anchor="t">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否定不当</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将</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不再</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改为</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再次</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｡类似的错误还有</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杜绝······不再</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避免······不再</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endParaRPr lang="zh-CN" altLang="en-US" sz="2100"/>
          </a:p>
        </p:txBody>
      </p:sp>
      <p:sp>
        <p:nvSpPr>
          <p:cNvPr id="3" name="文本框 2"/>
          <p:cNvSpPr txBox="1"/>
          <p:nvPr/>
        </p:nvSpPr>
        <p:spPr>
          <a:xfrm>
            <a:off x="6220778" y="4060916"/>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
        <p:nvSpPr>
          <p:cNvPr id="5" name="文本框 4"/>
          <p:cNvSpPr txBox="1"/>
          <p:nvPr/>
        </p:nvSpPr>
        <p:spPr>
          <a:xfrm>
            <a:off x="261938" y="4299109"/>
            <a:ext cx="8620601" cy="1060450"/>
          </a:xfrm>
          <a:prstGeom prst="rect">
            <a:avLst/>
          </a:prstGeom>
          <a:noFill/>
        </p:spPr>
        <p:txBody>
          <a:bodyPr wrap="square" rtlCol="0" anchor="t">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强加因果</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应改为</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我厂今年一味重视产品数量</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导致了产品质量的下降</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endParaRPr lang="zh-CN" altLang="en-US" sz="2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3" grpId="0"/>
      <p:bldP spid="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2999740"/>
          </a:xfrm>
          <a:prstGeom prst="rect">
            <a:avLst/>
          </a:prstGeom>
          <a:noFill/>
          <a:ln w="28575">
            <a:solidFill>
              <a:srgbClr val="ED7D31"/>
            </a:solidFill>
            <a:prstDash val="dash"/>
          </a:ln>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zh-CN" sz="2100" dirty="0">
                <a:latin typeface="Times New Roman" panose="02020603050405020304" pitchFamily="18" charset="0"/>
                <a:ea typeface="微软雅黑" panose="020B0503020204020204" pitchFamily="34" charset="-122"/>
              </a:rPr>
              <a:t>下列句子中没有语病的一项是（</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zh-CN" sz="2100" dirty="0">
                <a:latin typeface="Times New Roman" panose="02020603050405020304" pitchFamily="18" charset="0"/>
                <a:ea typeface="微软雅黑" panose="020B0503020204020204" pitchFamily="34" charset="-122"/>
              </a:rPr>
              <a:t>中美经贸摩擦</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本质上是进步与落后､平等与霸权､自由贸易与保护主义的较量｡</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zh-CN" sz="2100" dirty="0">
                <a:latin typeface="Times New Roman" panose="02020603050405020304" pitchFamily="18" charset="0"/>
                <a:ea typeface="微软雅黑" panose="020B0503020204020204" pitchFamily="34" charset="-122"/>
              </a:rPr>
              <a:t>因为今天是游乐园免费的最后一天</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所以游客寥寥无几｡</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zh-CN" sz="2100" dirty="0">
                <a:latin typeface="Times New Roman" panose="02020603050405020304" pitchFamily="18" charset="0"/>
                <a:ea typeface="微软雅黑" panose="020B0503020204020204" pitchFamily="34" charset="-122"/>
              </a:rPr>
              <a:t>他写信告诉我</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这几年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他无时无刻不忘记搜集､整理民间故事｡</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zh-CN" sz="2100" dirty="0">
                <a:latin typeface="Times New Roman" panose="02020603050405020304" pitchFamily="18" charset="0"/>
                <a:ea typeface="微软雅黑" panose="020B0503020204020204" pitchFamily="34" charset="-122"/>
              </a:rPr>
              <a:t>农历初一的夜晚</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皓月如盘</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月色真美｡</a:t>
            </a:r>
            <a:endParaRPr lang="zh-CN" altLang="zh-CN"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4168140" y="1667759"/>
            <a:ext cx="407670" cy="414020"/>
          </a:xfrm>
          <a:prstGeom prst="rect">
            <a:avLst/>
          </a:prstGeom>
          <a:noFill/>
        </p:spPr>
        <p:txBody>
          <a:bodyPr wrap="square" rtlCol="0" anchor="t">
            <a:spAutoFit/>
          </a:bodyPr>
          <a:lstStyle/>
          <a:p>
            <a:r>
              <a:rPr lang="en-US" sz="2100" b="1" dirty="0">
                <a:solidFill>
                  <a:srgbClr val="FF0000"/>
                </a:solidFill>
                <a:latin typeface="Times New Roman" panose="02020603050405020304" pitchFamily="18" charset="0"/>
                <a:ea typeface="微软雅黑" panose="020B0503020204020204" pitchFamily="34" charset="-122"/>
                <a:sym typeface="+mn-ea"/>
              </a:rPr>
              <a:t>A</a:t>
            </a:r>
            <a:endParaRPr lang="en-US" sz="2100" b="1" dirty="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1545590"/>
          </a:xfrm>
          <a:prstGeom prst="rect">
            <a:avLst/>
          </a:prstGeom>
          <a:noFill/>
          <a:ln w="28575">
            <a:solidFill>
              <a:srgbClr val="ED7D31"/>
            </a:solidFill>
            <a:prstDash val="dash"/>
          </a:ln>
        </p:spPr>
        <p:txBody>
          <a:bodyPr wrap="square">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rPr>
              <a:t>解析</a:t>
            </a:r>
            <a:r>
              <a:rPr lang="en-US" altLang="zh-CN" sz="2100" dirty="0">
                <a:latin typeface="Times New Roman" panose="02020603050405020304" pitchFamily="18" charset="0"/>
                <a:ea typeface="微软雅黑" panose="020B0503020204020204" pitchFamily="34" charset="-122"/>
              </a:rPr>
              <a:t>:B.</a:t>
            </a:r>
            <a:r>
              <a:rPr lang="zh-CN" altLang="zh-CN" sz="2100" dirty="0">
                <a:latin typeface="Times New Roman" panose="02020603050405020304" pitchFamily="18" charset="0"/>
                <a:ea typeface="微软雅黑" panose="020B0503020204020204" pitchFamily="34" charset="-122"/>
              </a:rPr>
              <a:t>强加因果</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两句并没有因果关系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应删去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因为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所以</a:t>
            </a:r>
            <a:r>
              <a:rPr lang="en-US" altLang="zh-CN" sz="2100" dirty="0">
                <a:latin typeface="Times New Roman" panose="02020603050405020304" pitchFamily="18" charset="0"/>
                <a:ea typeface="微软雅黑" panose="020B0503020204020204" pitchFamily="34" charset="-122"/>
              </a:rPr>
              <a:t>”;C.</a:t>
            </a:r>
            <a:r>
              <a:rPr lang="zh-CN" altLang="zh-CN" sz="2100" dirty="0">
                <a:latin typeface="Times New Roman" panose="02020603050405020304" pitchFamily="18" charset="0"/>
                <a:ea typeface="微软雅黑" panose="020B0503020204020204" pitchFamily="34" charset="-122"/>
              </a:rPr>
              <a:t>否定不当</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无时无刻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每时每刻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或将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忘记</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记着</a:t>
            </a:r>
            <a:r>
              <a:rPr lang="en-US" altLang="zh-CN" sz="2100" dirty="0">
                <a:latin typeface="Times New Roman" panose="02020603050405020304" pitchFamily="18" charset="0"/>
                <a:ea typeface="微软雅黑" panose="020B0503020204020204" pitchFamily="34" charset="-122"/>
              </a:rPr>
              <a:t>”;D.</a:t>
            </a:r>
            <a:r>
              <a:rPr lang="zh-CN" altLang="zh-CN" sz="2100" dirty="0">
                <a:latin typeface="Times New Roman" panose="02020603050405020304" pitchFamily="18" charset="0"/>
                <a:ea typeface="微软雅黑" panose="020B0503020204020204" pitchFamily="34" charset="-122"/>
              </a:rPr>
              <a:t>不合事理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农历初一</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不会出现</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皓月如盘</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可将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初一</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十五</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1471" y="1524000"/>
            <a:ext cx="8542020" cy="610076"/>
            <a:chOff x="717" y="1584"/>
            <a:chExt cx="17936" cy="1281"/>
          </a:xfrm>
        </p:grpSpPr>
        <p:grpSp>
          <p:nvGrpSpPr>
            <p:cNvPr id="19" name="组合 18"/>
            <p:cNvGrpSpPr/>
            <p:nvPr/>
          </p:nvGrpSpPr>
          <p:grpSpPr>
            <a:xfrm>
              <a:off x="717" y="1816"/>
              <a:ext cx="731" cy="787"/>
              <a:chOff x="5889624" y="5953919"/>
              <a:chExt cx="577852" cy="615952"/>
            </a:xfrm>
            <a:solidFill>
              <a:schemeClr val="accent2"/>
            </a:solidFill>
          </p:grpSpPr>
          <p:sp>
            <p:nvSpPr>
              <p:cNvPr id="20" name="Shape 3829"/>
              <p:cNvSpPr/>
              <p:nvPr/>
            </p:nvSpPr>
            <p:spPr>
              <a:xfrm>
                <a:off x="6170612" y="5953919"/>
                <a:ext cx="33339" cy="85725"/>
              </a:xfrm>
              <a:custGeom>
                <a:avLst/>
                <a:gdLst/>
                <a:ahLst/>
                <a:cxnLst>
                  <a:cxn ang="0">
                    <a:pos x="wd2" y="hd2"/>
                  </a:cxn>
                  <a:cxn ang="5400000">
                    <a:pos x="wd2" y="hd2"/>
                  </a:cxn>
                  <a:cxn ang="10800000">
                    <a:pos x="wd2" y="hd2"/>
                  </a:cxn>
                  <a:cxn ang="16200000">
                    <a:pos x="wd2" y="hd2"/>
                  </a:cxn>
                </a:cxnLst>
                <a:rect l="0" t="0" r="r" b="b"/>
                <a:pathLst>
                  <a:path w="21600" h="21600" extrusionOk="0">
                    <a:moveTo>
                      <a:pt x="10232" y="21600"/>
                    </a:moveTo>
                    <a:cubicBezTo>
                      <a:pt x="4547" y="21600"/>
                      <a:pt x="0" y="19837"/>
                      <a:pt x="0" y="17633"/>
                    </a:cubicBezTo>
                    <a:cubicBezTo>
                      <a:pt x="0" y="3967"/>
                      <a:pt x="0" y="3967"/>
                      <a:pt x="0" y="3967"/>
                    </a:cubicBezTo>
                    <a:cubicBezTo>
                      <a:pt x="0" y="1763"/>
                      <a:pt x="4547" y="0"/>
                      <a:pt x="10232" y="0"/>
                    </a:cubicBezTo>
                    <a:cubicBezTo>
                      <a:pt x="15916" y="0"/>
                      <a:pt x="21600" y="1763"/>
                      <a:pt x="21600" y="3967"/>
                    </a:cubicBezTo>
                    <a:cubicBezTo>
                      <a:pt x="21600" y="17633"/>
                      <a:pt x="21600" y="17633"/>
                      <a:pt x="21600" y="17633"/>
                    </a:cubicBezTo>
                    <a:cubicBezTo>
                      <a:pt x="21600" y="19837"/>
                      <a:pt x="15916" y="21600"/>
                      <a:pt x="10232"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1" name="Shape 3830"/>
              <p:cNvSpPr/>
              <p:nvPr/>
            </p:nvSpPr>
            <p:spPr>
              <a:xfrm>
                <a:off x="6032732" y="5986387"/>
                <a:ext cx="60471" cy="80246"/>
              </a:xfrm>
              <a:custGeom>
                <a:avLst/>
                <a:gdLst/>
                <a:ahLst/>
                <a:cxnLst>
                  <a:cxn ang="0">
                    <a:pos x="wd2" y="hd2"/>
                  </a:cxn>
                  <a:cxn ang="5400000">
                    <a:pos x="wd2" y="hd2"/>
                  </a:cxn>
                  <a:cxn ang="10800000">
                    <a:pos x="wd2" y="hd2"/>
                  </a:cxn>
                  <a:cxn ang="16200000">
                    <a:pos x="wd2" y="hd2"/>
                  </a:cxn>
                </a:cxnLst>
                <a:rect l="0" t="0" r="r" b="b"/>
                <a:pathLst>
                  <a:path w="20068" h="20997" extrusionOk="0">
                    <a:moveTo>
                      <a:pt x="14574" y="20997"/>
                    </a:moveTo>
                    <a:cubicBezTo>
                      <a:pt x="12239" y="20997"/>
                      <a:pt x="10488" y="20078"/>
                      <a:pt x="9904" y="18699"/>
                    </a:cubicBezTo>
                    <a:cubicBezTo>
                      <a:pt x="564" y="6291"/>
                      <a:pt x="564" y="6291"/>
                      <a:pt x="564" y="6291"/>
                    </a:cubicBezTo>
                    <a:cubicBezTo>
                      <a:pt x="-604" y="4452"/>
                      <a:pt x="-20" y="1695"/>
                      <a:pt x="2899" y="776"/>
                    </a:cubicBezTo>
                    <a:cubicBezTo>
                      <a:pt x="5234" y="-603"/>
                      <a:pt x="8737" y="-143"/>
                      <a:pt x="10488" y="2154"/>
                    </a:cubicBezTo>
                    <a:cubicBezTo>
                      <a:pt x="19245" y="14103"/>
                      <a:pt x="19245" y="14103"/>
                      <a:pt x="19245" y="14103"/>
                    </a:cubicBezTo>
                    <a:cubicBezTo>
                      <a:pt x="20996" y="16401"/>
                      <a:pt x="19828" y="19159"/>
                      <a:pt x="16910" y="20078"/>
                    </a:cubicBezTo>
                    <a:cubicBezTo>
                      <a:pt x="16326" y="20537"/>
                      <a:pt x="15158" y="20997"/>
                      <a:pt x="14574" y="2099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2" name="Shape 3831"/>
              <p:cNvSpPr/>
              <p:nvPr/>
            </p:nvSpPr>
            <p:spPr>
              <a:xfrm>
                <a:off x="5929537" y="6083594"/>
                <a:ext cx="79600" cy="59239"/>
              </a:xfrm>
              <a:custGeom>
                <a:avLst/>
                <a:gdLst/>
                <a:ahLst/>
                <a:cxnLst>
                  <a:cxn ang="0">
                    <a:pos x="wd2" y="hd2"/>
                  </a:cxn>
                  <a:cxn ang="5400000">
                    <a:pos x="wd2" y="hd2"/>
                  </a:cxn>
                  <a:cxn ang="10800000">
                    <a:pos x="wd2" y="hd2"/>
                  </a:cxn>
                  <a:cxn ang="16200000">
                    <a:pos x="wd2" y="hd2"/>
                  </a:cxn>
                </a:cxnLst>
                <a:rect l="0" t="0" r="r" b="b"/>
                <a:pathLst>
                  <a:path w="20435" h="20667" extrusionOk="0">
                    <a:moveTo>
                      <a:pt x="16185" y="20667"/>
                    </a:moveTo>
                    <a:cubicBezTo>
                      <a:pt x="15285" y="20667"/>
                      <a:pt x="14835" y="20067"/>
                      <a:pt x="13935" y="20067"/>
                    </a:cubicBezTo>
                    <a:cubicBezTo>
                      <a:pt x="2235" y="10467"/>
                      <a:pt x="2235" y="10467"/>
                      <a:pt x="2235" y="10467"/>
                    </a:cubicBezTo>
                    <a:cubicBezTo>
                      <a:pt x="-15" y="9267"/>
                      <a:pt x="-465" y="5667"/>
                      <a:pt x="435" y="2667"/>
                    </a:cubicBezTo>
                    <a:cubicBezTo>
                      <a:pt x="1785" y="267"/>
                      <a:pt x="4485" y="-933"/>
                      <a:pt x="6285" y="867"/>
                    </a:cubicBezTo>
                    <a:cubicBezTo>
                      <a:pt x="18435" y="9867"/>
                      <a:pt x="18435" y="9867"/>
                      <a:pt x="18435" y="9867"/>
                    </a:cubicBezTo>
                    <a:cubicBezTo>
                      <a:pt x="20235" y="11667"/>
                      <a:pt x="21135" y="15267"/>
                      <a:pt x="19785" y="17667"/>
                    </a:cubicBezTo>
                    <a:cubicBezTo>
                      <a:pt x="19335" y="19467"/>
                      <a:pt x="17535" y="20667"/>
                      <a:pt x="161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3" name="Shape 3832"/>
              <p:cNvSpPr/>
              <p:nvPr/>
            </p:nvSpPr>
            <p:spPr>
              <a:xfrm>
                <a:off x="5889624" y="6219032"/>
                <a:ext cx="85726" cy="33339"/>
              </a:xfrm>
              <a:custGeom>
                <a:avLst/>
                <a:gdLst/>
                <a:ahLst/>
                <a:cxnLst>
                  <a:cxn ang="0">
                    <a:pos x="wd2" y="hd2"/>
                  </a:cxn>
                  <a:cxn ang="5400000">
                    <a:pos x="wd2" y="hd2"/>
                  </a:cxn>
                  <a:cxn ang="10800000">
                    <a:pos x="wd2" y="hd2"/>
                  </a:cxn>
                  <a:cxn ang="16200000">
                    <a:pos x="wd2" y="hd2"/>
                  </a:cxn>
                </a:cxnLst>
                <a:rect l="0" t="0" r="r" b="b"/>
                <a:pathLst>
                  <a:path w="21600" h="21600" extrusionOk="0">
                    <a:moveTo>
                      <a:pt x="17633" y="21600"/>
                    </a:moveTo>
                    <a:cubicBezTo>
                      <a:pt x="3967" y="21600"/>
                      <a:pt x="3967" y="21600"/>
                      <a:pt x="3967" y="21600"/>
                    </a:cubicBezTo>
                    <a:cubicBezTo>
                      <a:pt x="1763" y="21600"/>
                      <a:pt x="0" y="17053"/>
                      <a:pt x="0" y="10232"/>
                    </a:cubicBezTo>
                    <a:cubicBezTo>
                      <a:pt x="0" y="4547"/>
                      <a:pt x="1763" y="0"/>
                      <a:pt x="3967" y="0"/>
                    </a:cubicBezTo>
                    <a:cubicBezTo>
                      <a:pt x="17633" y="0"/>
                      <a:pt x="17633" y="0"/>
                      <a:pt x="17633" y="0"/>
                    </a:cubicBezTo>
                    <a:cubicBezTo>
                      <a:pt x="19837" y="0"/>
                      <a:pt x="21600" y="4547"/>
                      <a:pt x="21600" y="10232"/>
                    </a:cubicBezTo>
                    <a:cubicBezTo>
                      <a:pt x="21600" y="17053"/>
                      <a:pt x="19837" y="21600"/>
                      <a:pt x="17633"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4" name="Shape 3833"/>
              <p:cNvSpPr/>
              <p:nvPr/>
            </p:nvSpPr>
            <p:spPr>
              <a:xfrm>
                <a:off x="5920012" y="6329725"/>
                <a:ext cx="79600" cy="60758"/>
              </a:xfrm>
              <a:custGeom>
                <a:avLst/>
                <a:gdLst/>
                <a:ahLst/>
                <a:cxnLst>
                  <a:cxn ang="0">
                    <a:pos x="wd2" y="hd2"/>
                  </a:cxn>
                  <a:cxn ang="5400000">
                    <a:pos x="wd2" y="hd2"/>
                  </a:cxn>
                  <a:cxn ang="10800000">
                    <a:pos x="wd2" y="hd2"/>
                  </a:cxn>
                  <a:cxn ang="16200000">
                    <a:pos x="wd2" y="hd2"/>
                  </a:cxn>
                </a:cxnLst>
                <a:rect l="0" t="0" r="r" b="b"/>
                <a:pathLst>
                  <a:path w="20435" h="20667" extrusionOk="0">
                    <a:moveTo>
                      <a:pt x="4485" y="20667"/>
                    </a:moveTo>
                    <a:cubicBezTo>
                      <a:pt x="2685" y="20667"/>
                      <a:pt x="1335" y="19467"/>
                      <a:pt x="435" y="17667"/>
                    </a:cubicBezTo>
                    <a:cubicBezTo>
                      <a:pt x="-465" y="14667"/>
                      <a:pt x="-15" y="11667"/>
                      <a:pt x="2235" y="9867"/>
                    </a:cubicBezTo>
                    <a:cubicBezTo>
                      <a:pt x="13935" y="867"/>
                      <a:pt x="13935" y="867"/>
                      <a:pt x="13935" y="867"/>
                    </a:cubicBezTo>
                    <a:cubicBezTo>
                      <a:pt x="16185" y="-933"/>
                      <a:pt x="18885" y="267"/>
                      <a:pt x="19785" y="2667"/>
                    </a:cubicBezTo>
                    <a:cubicBezTo>
                      <a:pt x="21135" y="5667"/>
                      <a:pt x="20235" y="8667"/>
                      <a:pt x="18435" y="10467"/>
                    </a:cubicBezTo>
                    <a:cubicBezTo>
                      <a:pt x="6285" y="19467"/>
                      <a:pt x="6285" y="19467"/>
                      <a:pt x="6285" y="19467"/>
                    </a:cubicBezTo>
                    <a:cubicBezTo>
                      <a:pt x="5835" y="20067"/>
                      <a:pt x="4935" y="20667"/>
                      <a:pt x="44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5" name="Shape 3834"/>
              <p:cNvSpPr/>
              <p:nvPr/>
            </p:nvSpPr>
            <p:spPr>
              <a:xfrm>
                <a:off x="6347050" y="6344004"/>
                <a:ext cx="79600" cy="59179"/>
              </a:xfrm>
              <a:custGeom>
                <a:avLst/>
                <a:gdLst/>
                <a:ahLst/>
                <a:cxnLst>
                  <a:cxn ang="0">
                    <a:pos x="wd2" y="hd2"/>
                  </a:cxn>
                  <a:cxn ang="5400000">
                    <a:pos x="wd2" y="hd2"/>
                  </a:cxn>
                  <a:cxn ang="10800000">
                    <a:pos x="wd2" y="hd2"/>
                  </a:cxn>
                  <a:cxn ang="16200000">
                    <a:pos x="wd2" y="hd2"/>
                  </a:cxn>
                </a:cxnLst>
                <a:rect l="0" t="0" r="r" b="b"/>
                <a:pathLst>
                  <a:path w="20435" h="20646" extrusionOk="0">
                    <a:moveTo>
                      <a:pt x="16185" y="20646"/>
                    </a:moveTo>
                    <a:cubicBezTo>
                      <a:pt x="15285" y="20646"/>
                      <a:pt x="14835" y="20646"/>
                      <a:pt x="13935" y="20046"/>
                    </a:cubicBezTo>
                    <a:cubicBezTo>
                      <a:pt x="2235" y="11046"/>
                      <a:pt x="2235" y="11046"/>
                      <a:pt x="2235" y="11046"/>
                    </a:cubicBezTo>
                    <a:cubicBezTo>
                      <a:pt x="-15" y="9246"/>
                      <a:pt x="-465" y="5646"/>
                      <a:pt x="435" y="3246"/>
                    </a:cubicBezTo>
                    <a:cubicBezTo>
                      <a:pt x="1785" y="246"/>
                      <a:pt x="4485" y="-954"/>
                      <a:pt x="6285" y="846"/>
                    </a:cubicBezTo>
                    <a:cubicBezTo>
                      <a:pt x="18435" y="9846"/>
                      <a:pt x="18435" y="9846"/>
                      <a:pt x="18435" y="9846"/>
                    </a:cubicBezTo>
                    <a:cubicBezTo>
                      <a:pt x="20235" y="11646"/>
                      <a:pt x="21135" y="15246"/>
                      <a:pt x="19785" y="17646"/>
                    </a:cubicBezTo>
                    <a:cubicBezTo>
                      <a:pt x="19335" y="19446"/>
                      <a:pt x="17535" y="20646"/>
                      <a:pt x="16185" y="2064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6" name="Shape 3835"/>
              <p:cNvSpPr/>
              <p:nvPr/>
            </p:nvSpPr>
            <p:spPr>
              <a:xfrm>
                <a:off x="6380162" y="6236494"/>
                <a:ext cx="87314" cy="33338"/>
              </a:xfrm>
              <a:custGeom>
                <a:avLst/>
                <a:gdLst/>
                <a:ahLst/>
                <a:cxnLst>
                  <a:cxn ang="0">
                    <a:pos x="wd2" y="hd2"/>
                  </a:cxn>
                  <a:cxn ang="5400000">
                    <a:pos x="wd2" y="hd2"/>
                  </a:cxn>
                  <a:cxn ang="10800000">
                    <a:pos x="wd2" y="hd2"/>
                  </a:cxn>
                  <a:cxn ang="16200000">
                    <a:pos x="wd2" y="hd2"/>
                  </a:cxn>
                </a:cxnLst>
                <a:rect l="0" t="0" r="r" b="b"/>
                <a:pathLst>
                  <a:path w="21600" h="21600" extrusionOk="0">
                    <a:moveTo>
                      <a:pt x="17280" y="21600"/>
                    </a:moveTo>
                    <a:cubicBezTo>
                      <a:pt x="4320" y="21600"/>
                      <a:pt x="4320" y="21600"/>
                      <a:pt x="4320" y="21600"/>
                    </a:cubicBezTo>
                    <a:cubicBezTo>
                      <a:pt x="2160" y="21600"/>
                      <a:pt x="0" y="15916"/>
                      <a:pt x="0" y="10232"/>
                    </a:cubicBezTo>
                    <a:cubicBezTo>
                      <a:pt x="0" y="4547"/>
                      <a:pt x="2160" y="0"/>
                      <a:pt x="4320" y="0"/>
                    </a:cubicBezTo>
                    <a:cubicBezTo>
                      <a:pt x="17280" y="0"/>
                      <a:pt x="17280" y="0"/>
                      <a:pt x="17280" y="0"/>
                    </a:cubicBezTo>
                    <a:cubicBezTo>
                      <a:pt x="19872" y="0"/>
                      <a:pt x="21600" y="4547"/>
                      <a:pt x="21600" y="10232"/>
                    </a:cubicBezTo>
                    <a:cubicBezTo>
                      <a:pt x="21600" y="15916"/>
                      <a:pt x="19872" y="21600"/>
                      <a:pt x="17280"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7" name="Shape 3836"/>
              <p:cNvSpPr/>
              <p:nvPr/>
            </p:nvSpPr>
            <p:spPr>
              <a:xfrm>
                <a:off x="6356575" y="6098576"/>
                <a:ext cx="79600" cy="58544"/>
              </a:xfrm>
              <a:custGeom>
                <a:avLst/>
                <a:gdLst/>
                <a:ahLst/>
                <a:cxnLst>
                  <a:cxn ang="0">
                    <a:pos x="wd2" y="hd2"/>
                  </a:cxn>
                  <a:cxn ang="5400000">
                    <a:pos x="wd2" y="hd2"/>
                  </a:cxn>
                  <a:cxn ang="10800000">
                    <a:pos x="wd2" y="hd2"/>
                  </a:cxn>
                  <a:cxn ang="16200000">
                    <a:pos x="wd2" y="hd2"/>
                  </a:cxn>
                </a:cxnLst>
                <a:rect l="0" t="0" r="r" b="b"/>
                <a:pathLst>
                  <a:path w="20435" h="20962" extrusionOk="0">
                    <a:moveTo>
                      <a:pt x="4035" y="20962"/>
                    </a:moveTo>
                    <a:cubicBezTo>
                      <a:pt x="2685" y="20962"/>
                      <a:pt x="1335" y="20345"/>
                      <a:pt x="435" y="18493"/>
                    </a:cubicBezTo>
                    <a:cubicBezTo>
                      <a:pt x="-465" y="15408"/>
                      <a:pt x="-15" y="11705"/>
                      <a:pt x="2235" y="10471"/>
                    </a:cubicBezTo>
                    <a:cubicBezTo>
                      <a:pt x="13935" y="596"/>
                      <a:pt x="13935" y="596"/>
                      <a:pt x="13935" y="596"/>
                    </a:cubicBezTo>
                    <a:cubicBezTo>
                      <a:pt x="16185" y="-638"/>
                      <a:pt x="18885" y="-21"/>
                      <a:pt x="19785" y="3065"/>
                    </a:cubicBezTo>
                    <a:cubicBezTo>
                      <a:pt x="21135" y="5533"/>
                      <a:pt x="20235" y="9236"/>
                      <a:pt x="18435" y="11088"/>
                    </a:cubicBezTo>
                    <a:cubicBezTo>
                      <a:pt x="6285" y="20345"/>
                      <a:pt x="6285" y="20345"/>
                      <a:pt x="6285" y="20345"/>
                    </a:cubicBezTo>
                    <a:cubicBezTo>
                      <a:pt x="5835" y="20962"/>
                      <a:pt x="4935" y="20962"/>
                      <a:pt x="4035" y="20962"/>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1" name="Shape 3837"/>
              <p:cNvSpPr/>
              <p:nvPr/>
            </p:nvSpPr>
            <p:spPr>
              <a:xfrm>
                <a:off x="6278185" y="5995388"/>
                <a:ext cx="60472" cy="79183"/>
              </a:xfrm>
              <a:custGeom>
                <a:avLst/>
                <a:gdLst/>
                <a:ahLst/>
                <a:cxnLst>
                  <a:cxn ang="0">
                    <a:pos x="wd2" y="hd2"/>
                  </a:cxn>
                  <a:cxn ang="5400000">
                    <a:pos x="wd2" y="hd2"/>
                  </a:cxn>
                  <a:cxn ang="10800000">
                    <a:pos x="wd2" y="hd2"/>
                  </a:cxn>
                  <a:cxn ang="16200000">
                    <a:pos x="wd2" y="hd2"/>
                  </a:cxn>
                </a:cxnLst>
                <a:rect l="0" t="0" r="r" b="b"/>
                <a:pathLst>
                  <a:path w="20068" h="21125" extrusionOk="0">
                    <a:moveTo>
                      <a:pt x="5494" y="21125"/>
                    </a:moveTo>
                    <a:cubicBezTo>
                      <a:pt x="4910" y="21125"/>
                      <a:pt x="3742" y="20665"/>
                      <a:pt x="3158" y="20206"/>
                    </a:cubicBezTo>
                    <a:cubicBezTo>
                      <a:pt x="240" y="19287"/>
                      <a:pt x="-928" y="16529"/>
                      <a:pt x="823" y="14231"/>
                    </a:cubicBezTo>
                    <a:cubicBezTo>
                      <a:pt x="9580" y="2282"/>
                      <a:pt x="9580" y="2282"/>
                      <a:pt x="9580" y="2282"/>
                    </a:cubicBezTo>
                    <a:cubicBezTo>
                      <a:pt x="11331" y="-15"/>
                      <a:pt x="14834" y="-475"/>
                      <a:pt x="17169" y="444"/>
                    </a:cubicBezTo>
                    <a:cubicBezTo>
                      <a:pt x="20088" y="1823"/>
                      <a:pt x="20672" y="4580"/>
                      <a:pt x="19504" y="6419"/>
                    </a:cubicBezTo>
                    <a:cubicBezTo>
                      <a:pt x="10164" y="18827"/>
                      <a:pt x="10164" y="18827"/>
                      <a:pt x="10164" y="18827"/>
                    </a:cubicBezTo>
                    <a:cubicBezTo>
                      <a:pt x="9580" y="20206"/>
                      <a:pt x="7829" y="21125"/>
                      <a:pt x="5494" y="21125"/>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2" name="Shape 3838"/>
              <p:cNvSpPr/>
              <p:nvPr/>
            </p:nvSpPr>
            <p:spPr>
              <a:xfrm>
                <a:off x="6021387" y="6090444"/>
                <a:ext cx="309564" cy="374650"/>
              </a:xfrm>
              <a:custGeom>
                <a:avLst/>
                <a:gdLst/>
                <a:ahLst/>
                <a:cxnLst>
                  <a:cxn ang="0">
                    <a:pos x="wd2" y="hd2"/>
                  </a:cxn>
                  <a:cxn ang="5400000">
                    <a:pos x="wd2" y="hd2"/>
                  </a:cxn>
                  <a:cxn ang="10800000">
                    <a:pos x="wd2" y="hd2"/>
                  </a:cxn>
                  <a:cxn ang="16200000">
                    <a:pos x="wd2" y="hd2"/>
                  </a:cxn>
                </a:cxnLst>
                <a:rect l="0" t="0" r="r" b="b"/>
                <a:pathLst>
                  <a:path w="21600" h="21600" extrusionOk="0">
                    <a:moveTo>
                      <a:pt x="21600" y="8983"/>
                    </a:moveTo>
                    <a:cubicBezTo>
                      <a:pt x="21600" y="4037"/>
                      <a:pt x="16841" y="0"/>
                      <a:pt x="10861" y="0"/>
                    </a:cubicBezTo>
                    <a:cubicBezTo>
                      <a:pt x="4881" y="0"/>
                      <a:pt x="0" y="4037"/>
                      <a:pt x="0" y="8983"/>
                    </a:cubicBezTo>
                    <a:cubicBezTo>
                      <a:pt x="0" y="9286"/>
                      <a:pt x="122" y="9488"/>
                      <a:pt x="122" y="9791"/>
                    </a:cubicBezTo>
                    <a:cubicBezTo>
                      <a:pt x="0" y="9892"/>
                      <a:pt x="366" y="13323"/>
                      <a:pt x="4393" y="17664"/>
                    </a:cubicBezTo>
                    <a:cubicBezTo>
                      <a:pt x="5614" y="18976"/>
                      <a:pt x="5003" y="21600"/>
                      <a:pt x="5003" y="21600"/>
                    </a:cubicBezTo>
                    <a:cubicBezTo>
                      <a:pt x="6712" y="21600"/>
                      <a:pt x="8420" y="21600"/>
                      <a:pt x="10007" y="21600"/>
                    </a:cubicBezTo>
                    <a:cubicBezTo>
                      <a:pt x="10617" y="21600"/>
                      <a:pt x="11105" y="21600"/>
                      <a:pt x="11593" y="21600"/>
                    </a:cubicBezTo>
                    <a:cubicBezTo>
                      <a:pt x="13302" y="21600"/>
                      <a:pt x="14888" y="21600"/>
                      <a:pt x="16597" y="21600"/>
                    </a:cubicBezTo>
                    <a:cubicBezTo>
                      <a:pt x="16597" y="21600"/>
                      <a:pt x="16108" y="18976"/>
                      <a:pt x="17329" y="17664"/>
                    </a:cubicBezTo>
                    <a:cubicBezTo>
                      <a:pt x="21356" y="13323"/>
                      <a:pt x="21600" y="9892"/>
                      <a:pt x="21478" y="9791"/>
                    </a:cubicBezTo>
                    <a:cubicBezTo>
                      <a:pt x="21600" y="9488"/>
                      <a:pt x="21600" y="9286"/>
                      <a:pt x="21600" y="8983"/>
                    </a:cubicBezTo>
                    <a:close/>
                    <a:moveTo>
                      <a:pt x="9519" y="20086"/>
                    </a:moveTo>
                    <a:cubicBezTo>
                      <a:pt x="9519" y="15847"/>
                      <a:pt x="9519" y="15847"/>
                      <a:pt x="9519" y="15847"/>
                    </a:cubicBezTo>
                    <a:cubicBezTo>
                      <a:pt x="9519" y="15746"/>
                      <a:pt x="9519" y="15645"/>
                      <a:pt x="9519" y="15544"/>
                    </a:cubicBezTo>
                    <a:cubicBezTo>
                      <a:pt x="7444" y="12213"/>
                      <a:pt x="7444" y="12213"/>
                      <a:pt x="7444" y="12213"/>
                    </a:cubicBezTo>
                    <a:cubicBezTo>
                      <a:pt x="7566" y="12213"/>
                      <a:pt x="7688" y="12213"/>
                      <a:pt x="7810" y="12112"/>
                    </a:cubicBezTo>
                    <a:cubicBezTo>
                      <a:pt x="8176" y="12011"/>
                      <a:pt x="8542" y="11910"/>
                      <a:pt x="8786" y="11607"/>
                    </a:cubicBezTo>
                    <a:cubicBezTo>
                      <a:pt x="9153" y="12011"/>
                      <a:pt x="9519" y="12213"/>
                      <a:pt x="10007" y="12213"/>
                    </a:cubicBezTo>
                    <a:cubicBezTo>
                      <a:pt x="10617" y="12314"/>
                      <a:pt x="11227" y="12112"/>
                      <a:pt x="11837" y="11607"/>
                    </a:cubicBezTo>
                    <a:cubicBezTo>
                      <a:pt x="11837" y="11708"/>
                      <a:pt x="11837" y="11708"/>
                      <a:pt x="11959" y="11809"/>
                    </a:cubicBezTo>
                    <a:cubicBezTo>
                      <a:pt x="12203" y="12112"/>
                      <a:pt x="12692" y="12314"/>
                      <a:pt x="13058" y="12314"/>
                    </a:cubicBezTo>
                    <a:cubicBezTo>
                      <a:pt x="13058" y="12314"/>
                      <a:pt x="13180" y="12314"/>
                      <a:pt x="13180" y="12314"/>
                    </a:cubicBezTo>
                    <a:cubicBezTo>
                      <a:pt x="13302" y="12314"/>
                      <a:pt x="13424" y="12314"/>
                      <a:pt x="13546" y="12314"/>
                    </a:cubicBezTo>
                    <a:cubicBezTo>
                      <a:pt x="11593" y="15544"/>
                      <a:pt x="11593" y="15544"/>
                      <a:pt x="11593" y="15544"/>
                    </a:cubicBezTo>
                    <a:cubicBezTo>
                      <a:pt x="11471" y="15645"/>
                      <a:pt x="11471" y="15746"/>
                      <a:pt x="11471" y="15847"/>
                    </a:cubicBezTo>
                    <a:cubicBezTo>
                      <a:pt x="11471" y="20086"/>
                      <a:pt x="11471" y="20086"/>
                      <a:pt x="11471" y="20086"/>
                    </a:cubicBezTo>
                    <a:lnTo>
                      <a:pt x="9519" y="20086"/>
                    </a:lnTo>
                    <a:close/>
                    <a:moveTo>
                      <a:pt x="8908" y="9690"/>
                    </a:moveTo>
                    <a:cubicBezTo>
                      <a:pt x="8908" y="9589"/>
                      <a:pt x="8908" y="9589"/>
                      <a:pt x="9031" y="9589"/>
                    </a:cubicBezTo>
                    <a:cubicBezTo>
                      <a:pt x="9031" y="9589"/>
                      <a:pt x="9031" y="9589"/>
                      <a:pt x="9031" y="9589"/>
                    </a:cubicBezTo>
                    <a:cubicBezTo>
                      <a:pt x="9275" y="9690"/>
                      <a:pt x="9275" y="9791"/>
                      <a:pt x="9275" y="9892"/>
                    </a:cubicBezTo>
                    <a:cubicBezTo>
                      <a:pt x="9275" y="10093"/>
                      <a:pt x="9153" y="10396"/>
                      <a:pt x="8908" y="10699"/>
                    </a:cubicBezTo>
                    <a:cubicBezTo>
                      <a:pt x="8786" y="10194"/>
                      <a:pt x="8786" y="9791"/>
                      <a:pt x="8908" y="9690"/>
                    </a:cubicBezTo>
                    <a:close/>
                    <a:moveTo>
                      <a:pt x="12081" y="9488"/>
                    </a:moveTo>
                    <a:cubicBezTo>
                      <a:pt x="12081" y="9387"/>
                      <a:pt x="12203" y="9387"/>
                      <a:pt x="12203" y="9387"/>
                    </a:cubicBezTo>
                    <a:cubicBezTo>
                      <a:pt x="12203" y="9387"/>
                      <a:pt x="12203" y="9387"/>
                      <a:pt x="12203" y="9387"/>
                    </a:cubicBezTo>
                    <a:cubicBezTo>
                      <a:pt x="12325" y="9387"/>
                      <a:pt x="12325" y="9387"/>
                      <a:pt x="12325" y="9387"/>
                    </a:cubicBezTo>
                    <a:cubicBezTo>
                      <a:pt x="12447" y="9488"/>
                      <a:pt x="12325" y="9993"/>
                      <a:pt x="11959" y="10497"/>
                    </a:cubicBezTo>
                    <a:cubicBezTo>
                      <a:pt x="11837" y="10093"/>
                      <a:pt x="11959" y="9690"/>
                      <a:pt x="12081" y="9488"/>
                    </a:cubicBezTo>
                    <a:close/>
                    <a:moveTo>
                      <a:pt x="19769" y="9286"/>
                    </a:moveTo>
                    <a:cubicBezTo>
                      <a:pt x="19525" y="10396"/>
                      <a:pt x="19525" y="10396"/>
                      <a:pt x="19525" y="10396"/>
                    </a:cubicBezTo>
                    <a:cubicBezTo>
                      <a:pt x="19647" y="10396"/>
                      <a:pt x="19647" y="10396"/>
                      <a:pt x="19647" y="10396"/>
                    </a:cubicBezTo>
                    <a:cubicBezTo>
                      <a:pt x="19403" y="11305"/>
                      <a:pt x="18671" y="13727"/>
                      <a:pt x="15864" y="16755"/>
                    </a:cubicBezTo>
                    <a:cubicBezTo>
                      <a:pt x="15010" y="17664"/>
                      <a:pt x="14644" y="18976"/>
                      <a:pt x="14644" y="20086"/>
                    </a:cubicBezTo>
                    <a:cubicBezTo>
                      <a:pt x="12814" y="20086"/>
                      <a:pt x="12814" y="20086"/>
                      <a:pt x="12814" y="20086"/>
                    </a:cubicBezTo>
                    <a:cubicBezTo>
                      <a:pt x="12814" y="15948"/>
                      <a:pt x="12814" y="15948"/>
                      <a:pt x="12814" y="15948"/>
                    </a:cubicBezTo>
                    <a:cubicBezTo>
                      <a:pt x="15254" y="12011"/>
                      <a:pt x="15254" y="12011"/>
                      <a:pt x="15254" y="12011"/>
                    </a:cubicBezTo>
                    <a:cubicBezTo>
                      <a:pt x="15376" y="11708"/>
                      <a:pt x="15254" y="11406"/>
                      <a:pt x="14888" y="11305"/>
                    </a:cubicBezTo>
                    <a:cubicBezTo>
                      <a:pt x="14644" y="11103"/>
                      <a:pt x="14278" y="11204"/>
                      <a:pt x="14034" y="11507"/>
                    </a:cubicBezTo>
                    <a:cubicBezTo>
                      <a:pt x="13790" y="11607"/>
                      <a:pt x="13546" y="11708"/>
                      <a:pt x="13058" y="11809"/>
                    </a:cubicBezTo>
                    <a:cubicBezTo>
                      <a:pt x="12814" y="11809"/>
                      <a:pt x="12569" y="11607"/>
                      <a:pt x="12447" y="11507"/>
                    </a:cubicBezTo>
                    <a:cubicBezTo>
                      <a:pt x="12447" y="11406"/>
                      <a:pt x="12325" y="11305"/>
                      <a:pt x="12203" y="11204"/>
                    </a:cubicBezTo>
                    <a:cubicBezTo>
                      <a:pt x="12203" y="11204"/>
                      <a:pt x="12203" y="11204"/>
                      <a:pt x="12203" y="11103"/>
                    </a:cubicBezTo>
                    <a:cubicBezTo>
                      <a:pt x="12814" y="10497"/>
                      <a:pt x="13180" y="9589"/>
                      <a:pt x="12936" y="9084"/>
                    </a:cubicBezTo>
                    <a:cubicBezTo>
                      <a:pt x="12814" y="8882"/>
                      <a:pt x="12447" y="8781"/>
                      <a:pt x="12203" y="8781"/>
                    </a:cubicBezTo>
                    <a:cubicBezTo>
                      <a:pt x="11837" y="8781"/>
                      <a:pt x="11593" y="8983"/>
                      <a:pt x="11471" y="9286"/>
                    </a:cubicBezTo>
                    <a:cubicBezTo>
                      <a:pt x="11227" y="9690"/>
                      <a:pt x="11227" y="10396"/>
                      <a:pt x="11471" y="11103"/>
                    </a:cubicBezTo>
                    <a:cubicBezTo>
                      <a:pt x="11105" y="11406"/>
                      <a:pt x="10617" y="11809"/>
                      <a:pt x="10129" y="11708"/>
                    </a:cubicBezTo>
                    <a:cubicBezTo>
                      <a:pt x="9763" y="11708"/>
                      <a:pt x="9519" y="11507"/>
                      <a:pt x="9275" y="11204"/>
                    </a:cubicBezTo>
                    <a:cubicBezTo>
                      <a:pt x="9641" y="10800"/>
                      <a:pt x="10007" y="10295"/>
                      <a:pt x="10007" y="9892"/>
                    </a:cubicBezTo>
                    <a:cubicBezTo>
                      <a:pt x="10007" y="9488"/>
                      <a:pt x="9641" y="9185"/>
                      <a:pt x="9275" y="9084"/>
                    </a:cubicBezTo>
                    <a:cubicBezTo>
                      <a:pt x="8908" y="8983"/>
                      <a:pt x="8664" y="9084"/>
                      <a:pt x="8420" y="9286"/>
                    </a:cubicBezTo>
                    <a:cubicBezTo>
                      <a:pt x="8054" y="9589"/>
                      <a:pt x="8054" y="10295"/>
                      <a:pt x="8298" y="10901"/>
                    </a:cubicBezTo>
                    <a:cubicBezTo>
                      <a:pt x="8298" y="11002"/>
                      <a:pt x="8420" y="11103"/>
                      <a:pt x="8420" y="11204"/>
                    </a:cubicBezTo>
                    <a:cubicBezTo>
                      <a:pt x="8176" y="11406"/>
                      <a:pt x="7932" y="11507"/>
                      <a:pt x="7566" y="11607"/>
                    </a:cubicBezTo>
                    <a:cubicBezTo>
                      <a:pt x="7444" y="11708"/>
                      <a:pt x="7200" y="11708"/>
                      <a:pt x="7078" y="11607"/>
                    </a:cubicBezTo>
                    <a:cubicBezTo>
                      <a:pt x="6956" y="11507"/>
                      <a:pt x="6956" y="11507"/>
                      <a:pt x="6956" y="11507"/>
                    </a:cubicBezTo>
                    <a:cubicBezTo>
                      <a:pt x="6834" y="11305"/>
                      <a:pt x="6590" y="11204"/>
                      <a:pt x="6224" y="11204"/>
                    </a:cubicBezTo>
                    <a:cubicBezTo>
                      <a:pt x="6224" y="11204"/>
                      <a:pt x="6224" y="11305"/>
                      <a:pt x="6102" y="11305"/>
                    </a:cubicBezTo>
                    <a:cubicBezTo>
                      <a:pt x="6102" y="11305"/>
                      <a:pt x="6102" y="11305"/>
                      <a:pt x="6102" y="11305"/>
                    </a:cubicBezTo>
                    <a:cubicBezTo>
                      <a:pt x="6102" y="11305"/>
                      <a:pt x="6102" y="11305"/>
                      <a:pt x="6102" y="11305"/>
                    </a:cubicBezTo>
                    <a:cubicBezTo>
                      <a:pt x="6102" y="11305"/>
                      <a:pt x="6102" y="11305"/>
                      <a:pt x="6102" y="11305"/>
                    </a:cubicBezTo>
                    <a:cubicBezTo>
                      <a:pt x="6102" y="11305"/>
                      <a:pt x="6102" y="11305"/>
                      <a:pt x="6102" y="11305"/>
                    </a:cubicBezTo>
                    <a:cubicBezTo>
                      <a:pt x="5736" y="11507"/>
                      <a:pt x="5736" y="11809"/>
                      <a:pt x="5858" y="12011"/>
                    </a:cubicBezTo>
                    <a:cubicBezTo>
                      <a:pt x="8298" y="15948"/>
                      <a:pt x="8298" y="15948"/>
                      <a:pt x="8298" y="15948"/>
                    </a:cubicBezTo>
                    <a:cubicBezTo>
                      <a:pt x="8298" y="20086"/>
                      <a:pt x="8298" y="20086"/>
                      <a:pt x="8298" y="20086"/>
                    </a:cubicBezTo>
                    <a:cubicBezTo>
                      <a:pt x="7078" y="20086"/>
                      <a:pt x="7078" y="20086"/>
                      <a:pt x="7078" y="20086"/>
                    </a:cubicBezTo>
                    <a:cubicBezTo>
                      <a:pt x="6956" y="18976"/>
                      <a:pt x="6712" y="17664"/>
                      <a:pt x="5858" y="16755"/>
                    </a:cubicBezTo>
                    <a:cubicBezTo>
                      <a:pt x="3051" y="13727"/>
                      <a:pt x="2319" y="11305"/>
                      <a:pt x="2075" y="10396"/>
                    </a:cubicBezTo>
                    <a:cubicBezTo>
                      <a:pt x="2075" y="10396"/>
                      <a:pt x="2075" y="10396"/>
                      <a:pt x="2075" y="10396"/>
                    </a:cubicBezTo>
                    <a:cubicBezTo>
                      <a:pt x="1953" y="9286"/>
                      <a:pt x="1953" y="9286"/>
                      <a:pt x="1953" y="9286"/>
                    </a:cubicBezTo>
                    <a:cubicBezTo>
                      <a:pt x="1953" y="9185"/>
                      <a:pt x="1953" y="9084"/>
                      <a:pt x="1953" y="8983"/>
                    </a:cubicBezTo>
                    <a:cubicBezTo>
                      <a:pt x="1953" y="4845"/>
                      <a:pt x="5858" y="1615"/>
                      <a:pt x="10861" y="1615"/>
                    </a:cubicBezTo>
                    <a:cubicBezTo>
                      <a:pt x="15742" y="1615"/>
                      <a:pt x="19769" y="4845"/>
                      <a:pt x="19769" y="8983"/>
                    </a:cubicBezTo>
                    <a:cubicBezTo>
                      <a:pt x="19769" y="9084"/>
                      <a:pt x="19769" y="9185"/>
                      <a:pt x="19769" y="928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3" name="Shape 3839"/>
              <p:cNvSpPr/>
              <p:nvPr/>
            </p:nvSpPr>
            <p:spPr>
              <a:xfrm>
                <a:off x="6095999" y="6479382"/>
                <a:ext cx="161926" cy="90489"/>
              </a:xfrm>
              <a:custGeom>
                <a:avLst/>
                <a:gdLst/>
                <a:ahLst/>
                <a:cxnLst>
                  <a:cxn ang="0">
                    <a:pos x="wd2" y="hd2"/>
                  </a:cxn>
                  <a:cxn ang="5400000">
                    <a:pos x="wd2" y="hd2"/>
                  </a:cxn>
                  <a:cxn ang="10800000">
                    <a:pos x="wd2" y="hd2"/>
                  </a:cxn>
                  <a:cxn ang="16200000">
                    <a:pos x="wd2" y="hd2"/>
                  </a:cxn>
                </a:cxnLst>
                <a:rect l="0" t="0" r="r" b="b"/>
                <a:pathLst>
                  <a:path w="21600" h="21600" extrusionOk="0">
                    <a:moveTo>
                      <a:pt x="0" y="2908"/>
                    </a:moveTo>
                    <a:cubicBezTo>
                      <a:pt x="929" y="2908"/>
                      <a:pt x="929" y="2908"/>
                      <a:pt x="929" y="2908"/>
                    </a:cubicBezTo>
                    <a:cubicBezTo>
                      <a:pt x="929" y="5815"/>
                      <a:pt x="929" y="5815"/>
                      <a:pt x="929" y="5815"/>
                    </a:cubicBezTo>
                    <a:cubicBezTo>
                      <a:pt x="0" y="5815"/>
                      <a:pt x="0" y="5815"/>
                      <a:pt x="0" y="5815"/>
                    </a:cubicBezTo>
                    <a:cubicBezTo>
                      <a:pt x="0" y="8723"/>
                      <a:pt x="0" y="8723"/>
                      <a:pt x="0" y="8723"/>
                    </a:cubicBezTo>
                    <a:cubicBezTo>
                      <a:pt x="929" y="8723"/>
                      <a:pt x="929" y="8723"/>
                      <a:pt x="929" y="8723"/>
                    </a:cubicBezTo>
                    <a:cubicBezTo>
                      <a:pt x="929" y="11631"/>
                      <a:pt x="929" y="11631"/>
                      <a:pt x="929" y="11631"/>
                    </a:cubicBezTo>
                    <a:cubicBezTo>
                      <a:pt x="0" y="11631"/>
                      <a:pt x="0" y="11631"/>
                      <a:pt x="0" y="11631"/>
                    </a:cubicBezTo>
                    <a:cubicBezTo>
                      <a:pt x="232" y="15369"/>
                      <a:pt x="2090" y="18277"/>
                      <a:pt x="4645" y="18692"/>
                    </a:cubicBezTo>
                    <a:cubicBezTo>
                      <a:pt x="5110" y="20354"/>
                      <a:pt x="6271" y="21600"/>
                      <a:pt x="7432" y="21600"/>
                    </a:cubicBezTo>
                    <a:cubicBezTo>
                      <a:pt x="14168" y="21600"/>
                      <a:pt x="14168" y="21600"/>
                      <a:pt x="14168" y="21600"/>
                    </a:cubicBezTo>
                    <a:cubicBezTo>
                      <a:pt x="15561" y="21600"/>
                      <a:pt x="16490" y="20354"/>
                      <a:pt x="16955" y="18692"/>
                    </a:cubicBezTo>
                    <a:cubicBezTo>
                      <a:pt x="19510" y="18277"/>
                      <a:pt x="21368" y="15369"/>
                      <a:pt x="21600" y="11631"/>
                    </a:cubicBezTo>
                    <a:cubicBezTo>
                      <a:pt x="20903" y="11631"/>
                      <a:pt x="20903" y="11631"/>
                      <a:pt x="20903" y="11631"/>
                    </a:cubicBezTo>
                    <a:cubicBezTo>
                      <a:pt x="20903" y="8723"/>
                      <a:pt x="20903" y="8723"/>
                      <a:pt x="20903" y="8723"/>
                    </a:cubicBezTo>
                    <a:cubicBezTo>
                      <a:pt x="21600" y="8723"/>
                      <a:pt x="21600" y="8723"/>
                      <a:pt x="21600" y="8723"/>
                    </a:cubicBezTo>
                    <a:cubicBezTo>
                      <a:pt x="21600" y="5815"/>
                      <a:pt x="21600" y="5815"/>
                      <a:pt x="21600" y="5815"/>
                    </a:cubicBezTo>
                    <a:cubicBezTo>
                      <a:pt x="20903" y="5815"/>
                      <a:pt x="20903" y="5815"/>
                      <a:pt x="20903" y="5815"/>
                    </a:cubicBezTo>
                    <a:cubicBezTo>
                      <a:pt x="20903" y="2908"/>
                      <a:pt x="20903" y="2908"/>
                      <a:pt x="20903" y="2908"/>
                    </a:cubicBezTo>
                    <a:cubicBezTo>
                      <a:pt x="21600" y="2908"/>
                      <a:pt x="21600" y="2908"/>
                      <a:pt x="21600" y="2908"/>
                    </a:cubicBezTo>
                    <a:cubicBezTo>
                      <a:pt x="21600" y="0"/>
                      <a:pt x="21600" y="0"/>
                      <a:pt x="21600" y="0"/>
                    </a:cubicBezTo>
                    <a:cubicBezTo>
                      <a:pt x="0" y="0"/>
                      <a:pt x="0" y="0"/>
                      <a:pt x="0" y="0"/>
                    </a:cubicBezTo>
                    <a:lnTo>
                      <a:pt x="0" y="2908"/>
                    </a:ln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1509" y="1584"/>
              <a:ext cx="17144" cy="1281"/>
            </a:xfrm>
            <a:prstGeom prst="rect">
              <a:avLst/>
            </a:prstGeom>
            <a:noFill/>
            <a:ln w="9525">
              <a:noFill/>
            </a:ln>
          </p:spPr>
          <p:txBody>
            <a:bodyPr wrap="square">
              <a:spAutoFit/>
            </a:bodyPr>
            <a:lstStyle/>
            <a:p>
              <a:pPr indent="0" algn="just">
                <a:lnSpc>
                  <a:spcPct val="150000"/>
                </a:lnSpc>
              </a:pPr>
              <a:r>
                <a:rPr lang="zh-CN" altLang="en-US"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技巧</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1  </a:t>
              </a:r>
              <a:r>
                <a:rPr lang="en-US" altLang="zh-CN" sz="2250" b="1" dirty="0" err="1">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看到动词需警惕（容易造成搭配不当</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3" name="文本框 2"/>
          <p:cNvSpPr txBox="1"/>
          <p:nvPr/>
        </p:nvSpPr>
        <p:spPr>
          <a:xfrm>
            <a:off x="289560" y="2092732"/>
            <a:ext cx="8593931" cy="1545590"/>
          </a:xfrm>
          <a:prstGeom prst="rect">
            <a:avLst/>
          </a:prstGeom>
          <a:noFill/>
          <a:ln w="9525">
            <a:noFill/>
          </a:ln>
        </p:spPr>
        <p:txBody>
          <a:bodyPr wrap="square">
            <a:spAutoFit/>
          </a:bodyPr>
          <a:lstStyle/>
          <a:p>
            <a:pPr indent="0" algn="just">
              <a:lnSpc>
                <a:spcPct val="150000"/>
              </a:lnSpc>
            </a:pPr>
            <a:r>
              <a:rPr lang="en-US" altLang="zh-CN" sz="2100" b="0" dirty="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有些</a:t>
            </a:r>
            <a:r>
              <a:rPr lang="zh-CN" sz="2100" b="0" dirty="0">
                <a:latin typeface="Times New Roman" panose="02020603050405020304" pitchFamily="18" charset="0"/>
                <a:ea typeface="微软雅黑" panose="020B0503020204020204" pitchFamily="34" charset="-122"/>
              </a:rPr>
              <a:t>名词只能限定由特定的动词搭配</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若使用不当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会造成动宾搭配不当､主谓搭配不当和宾语残缺的语病错误</a:t>
            </a:r>
            <a:r>
              <a:rPr lang="zh-CN" sz="2100" b="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indent="0" algn="just">
              <a:lnSpc>
                <a:spcPct val="150000"/>
              </a:lnSpc>
            </a:pPr>
            <a:r>
              <a:rPr lang="en-US" altLang="zh-CN" sz="2100" b="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常见</a:t>
            </a:r>
            <a:r>
              <a:rPr lang="zh-CN" sz="2100" b="0" dirty="0">
                <a:latin typeface="Times New Roman" panose="02020603050405020304" pitchFamily="18" charset="0"/>
                <a:ea typeface="微软雅黑" panose="020B0503020204020204" pitchFamily="34" charset="-122"/>
              </a:rPr>
              <a:t>的搭配不当的相关词语及修改的正确搭配有</a:t>
            </a:r>
            <a:r>
              <a:rPr lang="en-US" sz="2100" b="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graphicFrame>
        <p:nvGraphicFramePr>
          <p:cNvPr id="4" name="表格 3"/>
          <p:cNvGraphicFramePr/>
          <p:nvPr/>
        </p:nvGraphicFramePr>
        <p:xfrm>
          <a:off x="718661" y="3545751"/>
          <a:ext cx="7724775" cy="2274570"/>
        </p:xfrm>
        <a:graphic>
          <a:graphicData uri="http://schemas.openxmlformats.org/drawingml/2006/table">
            <a:tbl>
              <a:tblPr firstRow="1" bandRow="1">
                <a:tableStyleId>{5DA37D80-6434-44D0-A028-1B22A696006F}</a:tableStyleId>
              </a:tblPr>
              <a:tblGrid>
                <a:gridCol w="2115185"/>
                <a:gridCol w="5609590"/>
              </a:tblGrid>
              <a:tr h="596265">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常见错误搭配</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tc>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sym typeface="+mn-ea"/>
                        </a:rPr>
                        <a:t>正确搭配</a:t>
                      </a:r>
                      <a:endParaRPr lang="zh-CN" altLang="en-US" sz="2100" dirty="0">
                        <a:latin typeface="微软雅黑" panose="020B0503020204020204" pitchFamily="34" charset="-122"/>
                        <a:ea typeface="微软雅黑" panose="020B0503020204020204" pitchFamily="34" charset="-122"/>
                        <a:sym typeface="+mn-ea"/>
                      </a:endParaRPr>
                    </a:p>
                  </a:txBody>
                  <a:tcPr marL="68580" marR="68580" marT="34290" marB="34290"/>
                </a:tc>
              </a:tr>
              <a:tr h="615315">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加强······水平</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tc>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提高（提升）······水平;加强······建设（</a:t>
                      </a:r>
                      <a:r>
                        <a:rPr lang="zh-CN" altLang="en-US" sz="2100" dirty="0" smtClean="0">
                          <a:latin typeface="微软雅黑" panose="020B0503020204020204" pitchFamily="34" charset="-122"/>
                          <a:ea typeface="微软雅黑" panose="020B0503020204020204" pitchFamily="34" charset="-122"/>
                        </a:rPr>
                        <a:t>作用）</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tc>
              </a:tr>
              <a:tr h="548640">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提高······态度</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tc>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改善······态度;提高······质量（效率）</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tc>
              </a:tr>
              <a:tr h="514350">
                <a:tc>
                  <a:txBody>
                    <a:bodyPr/>
                    <a:lstStyle/>
                    <a:p>
                      <a:pPr algn="ctr">
                        <a:lnSpc>
                          <a:spcPct val="150000"/>
                        </a:lnSpc>
                        <a:buNone/>
                      </a:pPr>
                      <a:r>
                        <a:rPr lang="zh-CN" altLang="en-US" sz="1950" b="0" dirty="0">
                          <a:latin typeface="微软雅黑" panose="020B0503020204020204" pitchFamily="34" charset="-122"/>
                          <a:ea typeface="微软雅黑" panose="020B0503020204020204" pitchFamily="34" charset="-122"/>
                        </a:rPr>
                        <a:t>举办······典礼</a:t>
                      </a:r>
                      <a:endParaRPr lang="zh-CN" altLang="en-US" sz="1950" b="0" dirty="0">
                        <a:solidFill>
                          <a:schemeClr val="tx1"/>
                        </a:solidFill>
                        <a:latin typeface="微软雅黑" panose="020B0503020204020204" pitchFamily="34" charset="-122"/>
                        <a:ea typeface="微软雅黑" panose="020B0503020204020204" pitchFamily="34" charset="-122"/>
                      </a:endParaRPr>
                    </a:p>
                  </a:txBody>
                  <a:tcPr marL="68580" marR="68580" marT="34290" marB="34290"/>
                </a:tc>
                <a:tc>
                  <a:txBody>
                    <a:bodyPr/>
                    <a:lstStyle/>
                    <a:p>
                      <a:pPr algn="ctr">
                        <a:lnSpc>
                          <a:spcPct val="150000"/>
                        </a:lnSpc>
                        <a:buNone/>
                      </a:pPr>
                      <a:r>
                        <a:rPr lang="zh-CN" altLang="en-US" sz="1950" b="0" dirty="0">
                          <a:latin typeface="微软雅黑" panose="020B0503020204020204" pitchFamily="34" charset="-122"/>
                          <a:ea typeface="微软雅黑" panose="020B0503020204020204" pitchFamily="34" charset="-122"/>
                        </a:rPr>
                        <a:t>举行······典礼;举办······活动（展览会）</a:t>
                      </a:r>
                      <a:endParaRPr lang="zh-CN" altLang="en-US" sz="1950" b="0" dirty="0">
                        <a:solidFill>
                          <a:schemeClr val="tx1"/>
                        </a:solidFill>
                        <a:latin typeface="微软雅黑" panose="020B0503020204020204" pitchFamily="34" charset="-122"/>
                        <a:ea typeface="微软雅黑" panose="020B0503020204020204" pitchFamily="34" charset="-122"/>
                      </a:endParaRPr>
                    </a:p>
                  </a:txBody>
                  <a:tcPr marL="68580" marR="68580" marT="34290" marB="34290"/>
                </a:tc>
              </a:tr>
            </a:tbl>
          </a:graphicData>
        </a:graphic>
      </p:graphicFrame>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nvGraphicFramePr>
        <p:xfrm>
          <a:off x="664001" y="1533121"/>
          <a:ext cx="7688580" cy="4114800"/>
        </p:xfrm>
        <a:graphic>
          <a:graphicData uri="http://schemas.openxmlformats.org/drawingml/2006/table">
            <a:tbl>
              <a:tblPr firstRow="1" bandRow="1">
                <a:tableStyleId>{5DA37D80-6434-44D0-A028-1B22A696006F}</a:tableStyleId>
              </a:tblPr>
              <a:tblGrid>
                <a:gridCol w="2345690"/>
                <a:gridCol w="5342890"/>
              </a:tblGrid>
              <a:tr h="514350">
                <a:tc>
                  <a:txBody>
                    <a:bodyPr/>
                    <a:lstStyle/>
                    <a:p>
                      <a:pPr algn="ctr">
                        <a:lnSpc>
                          <a:spcPct val="150000"/>
                        </a:lnSpc>
                        <a:buNone/>
                      </a:pPr>
                      <a:r>
                        <a:rPr lang="zh-CN" altLang="en-US" sz="1950" b="0" dirty="0">
                          <a:latin typeface="微软雅黑" panose="020B0503020204020204" pitchFamily="34" charset="-122"/>
                          <a:ea typeface="微软雅黑" panose="020B0503020204020204" pitchFamily="34" charset="-122"/>
                        </a:rPr>
                        <a:t>召开······活动</a:t>
                      </a:r>
                      <a:endParaRPr lang="zh-CN" altLang="en-US" sz="1950" b="0" dirty="0">
                        <a:latin typeface="微软雅黑" panose="020B0503020204020204" pitchFamily="34" charset="-122"/>
                        <a:ea typeface="微软雅黑" panose="020B0503020204020204" pitchFamily="34" charset="-122"/>
                      </a:endParaRPr>
                    </a:p>
                  </a:txBody>
                  <a:tcPr marL="68580" marR="68580" marT="34290" marB="34290"/>
                </a:tc>
                <a:tc>
                  <a:txBody>
                    <a:bodyPr/>
                    <a:lstStyle/>
                    <a:p>
                      <a:pPr algn="ctr">
                        <a:lnSpc>
                          <a:spcPct val="150000"/>
                        </a:lnSpc>
                        <a:buNone/>
                      </a:pPr>
                      <a:r>
                        <a:rPr lang="zh-CN" altLang="en-US" sz="1950" b="0" dirty="0">
                          <a:latin typeface="微软雅黑" panose="020B0503020204020204" pitchFamily="34" charset="-122"/>
                          <a:ea typeface="微软雅黑" panose="020B0503020204020204" pitchFamily="34" charset="-122"/>
                        </a:rPr>
                        <a:t>组织（开展）······活动;召开······会议</a:t>
                      </a:r>
                      <a:endParaRPr lang="zh-CN" altLang="en-US" sz="1950" b="0" dirty="0">
                        <a:latin typeface="微软雅黑" panose="020B0503020204020204" pitchFamily="34" charset="-122"/>
                        <a:ea typeface="微软雅黑" panose="020B0503020204020204" pitchFamily="34" charset="-122"/>
                      </a:endParaRPr>
                    </a:p>
                  </a:txBody>
                  <a:tcPr marL="68580" marR="68580" marT="34290" marB="34290"/>
                </a:tc>
              </a:tr>
              <a:tr h="514350">
                <a:tc>
                  <a:txBody>
                    <a:bodyPr/>
                    <a:lstStyle/>
                    <a:p>
                      <a:pPr algn="ctr">
                        <a:lnSpc>
                          <a:spcPct val="150000"/>
                        </a:lnSpc>
                        <a:buNone/>
                      </a:pPr>
                      <a:r>
                        <a:rPr lang="zh-CN" altLang="en-US" sz="1950" dirty="0">
                          <a:latin typeface="微软雅黑" panose="020B0503020204020204" pitchFamily="34" charset="-122"/>
                          <a:ea typeface="微软雅黑" panose="020B0503020204020204" pitchFamily="34" charset="-122"/>
                        </a:rPr>
                        <a:t>降低······距离</a:t>
                      </a:r>
                      <a:endParaRPr lang="zh-CN" altLang="en-US" sz="1950" dirty="0">
                        <a:latin typeface="微软雅黑" panose="020B0503020204020204" pitchFamily="34" charset="-122"/>
                        <a:ea typeface="微软雅黑" panose="020B0503020204020204" pitchFamily="34" charset="-122"/>
                      </a:endParaRPr>
                    </a:p>
                  </a:txBody>
                  <a:tcPr marL="68580" marR="68580" marT="34290" marB="34290"/>
                </a:tc>
                <a:tc>
                  <a:txBody>
                    <a:bodyPr/>
                    <a:lstStyle/>
                    <a:p>
                      <a:pPr algn="ctr">
                        <a:lnSpc>
                          <a:spcPct val="150000"/>
                        </a:lnSpc>
                        <a:buNone/>
                      </a:pPr>
                      <a:r>
                        <a:rPr lang="zh-CN" altLang="en-US" sz="1950" dirty="0">
                          <a:latin typeface="微软雅黑" panose="020B0503020204020204" pitchFamily="34" charset="-122"/>
                          <a:ea typeface="微软雅黑" panose="020B0503020204020204" pitchFamily="34" charset="-122"/>
                        </a:rPr>
                        <a:t>缩短······距离;降低······难度（成本､风险）</a:t>
                      </a:r>
                      <a:endParaRPr lang="zh-CN" altLang="en-US" sz="1950" dirty="0">
                        <a:latin typeface="微软雅黑" panose="020B0503020204020204" pitchFamily="34" charset="-122"/>
                        <a:ea typeface="微软雅黑" panose="020B0503020204020204" pitchFamily="34" charset="-122"/>
                      </a:endParaRPr>
                    </a:p>
                  </a:txBody>
                  <a:tcPr marL="68580" marR="68580" marT="34290" marB="34290"/>
                </a:tc>
              </a:tr>
              <a:tr h="514350">
                <a:tc>
                  <a:txBody>
                    <a:bodyPr/>
                    <a:lstStyle/>
                    <a:p>
                      <a:pPr algn="ctr">
                        <a:lnSpc>
                          <a:spcPct val="150000"/>
                        </a:lnSpc>
                        <a:buNone/>
                      </a:pPr>
                      <a:r>
                        <a:rPr lang="zh-CN" altLang="en-US" sz="1950" dirty="0">
                          <a:latin typeface="微软雅黑" panose="020B0503020204020204" pitchFamily="34" charset="-122"/>
                          <a:ea typeface="微软雅黑" panose="020B0503020204020204" pitchFamily="34" charset="-122"/>
                        </a:rPr>
                        <a:t>看到······歌声</a:t>
                      </a:r>
                      <a:endParaRPr lang="zh-CN" altLang="en-US" sz="1950" dirty="0">
                        <a:latin typeface="微软雅黑" panose="020B0503020204020204" pitchFamily="34" charset="-122"/>
                        <a:ea typeface="微软雅黑" panose="020B0503020204020204" pitchFamily="34" charset="-122"/>
                      </a:endParaRPr>
                    </a:p>
                  </a:txBody>
                  <a:tcPr marL="68580" marR="68580" marT="34290" marB="34290"/>
                </a:tc>
                <a:tc>
                  <a:txBody>
                    <a:bodyPr/>
                    <a:lstStyle/>
                    <a:p>
                      <a:pPr algn="ctr">
                        <a:lnSpc>
                          <a:spcPct val="150000"/>
                        </a:lnSpc>
                        <a:buNone/>
                      </a:pPr>
                      <a:r>
                        <a:rPr lang="zh-CN" altLang="en-US" sz="1950" dirty="0">
                          <a:latin typeface="微软雅黑" panose="020B0503020204020204" pitchFamily="34" charset="-122"/>
                          <a:ea typeface="微软雅黑" panose="020B0503020204020204" pitchFamily="34" charset="-122"/>
                        </a:rPr>
                        <a:t>看到······表演（演出）;听到······歌声</a:t>
                      </a:r>
                      <a:endParaRPr lang="zh-CN" altLang="en-US" sz="1950" dirty="0">
                        <a:latin typeface="微软雅黑" panose="020B0503020204020204" pitchFamily="34" charset="-122"/>
                        <a:ea typeface="微软雅黑" panose="020B0503020204020204" pitchFamily="34" charset="-122"/>
                      </a:endParaRPr>
                    </a:p>
                  </a:txBody>
                  <a:tcPr marL="68580" marR="68580" marT="34290" marB="34290"/>
                </a:tc>
              </a:tr>
              <a:tr h="514350">
                <a:tc>
                  <a:txBody>
                    <a:bodyPr/>
                    <a:lstStyle/>
                    <a:p>
                      <a:pPr algn="ctr">
                        <a:lnSpc>
                          <a:spcPct val="150000"/>
                        </a:lnSpc>
                        <a:buNone/>
                      </a:pPr>
                      <a:r>
                        <a:rPr lang="zh-CN" altLang="en-US" sz="1950" dirty="0">
                          <a:latin typeface="微软雅黑" panose="020B0503020204020204" pitchFamily="34" charset="-122"/>
                          <a:ea typeface="微软雅黑" panose="020B0503020204020204" pitchFamily="34" charset="-122"/>
                        </a:rPr>
                        <a:t>增加······效果</a:t>
                      </a:r>
                      <a:endParaRPr lang="zh-CN" altLang="en-US" sz="1950" dirty="0">
                        <a:latin typeface="微软雅黑" panose="020B0503020204020204" pitchFamily="34" charset="-122"/>
                        <a:ea typeface="微软雅黑" panose="020B0503020204020204" pitchFamily="34" charset="-122"/>
                      </a:endParaRPr>
                    </a:p>
                  </a:txBody>
                  <a:tcPr marL="68580" marR="68580" marT="34290" marB="34290"/>
                </a:tc>
                <a:tc>
                  <a:txBody>
                    <a:bodyPr/>
                    <a:lstStyle/>
                    <a:p>
                      <a:pPr algn="ctr">
                        <a:lnSpc>
                          <a:spcPct val="150000"/>
                        </a:lnSpc>
                        <a:buNone/>
                      </a:pPr>
                      <a:r>
                        <a:rPr lang="zh-CN" altLang="en-US" sz="1950">
                          <a:latin typeface="微软雅黑" panose="020B0503020204020204" pitchFamily="34" charset="-122"/>
                          <a:ea typeface="微软雅黑" panose="020B0503020204020204" pitchFamily="34" charset="-122"/>
                        </a:rPr>
                        <a:t>增强······效果;增加······分量（产量）</a:t>
                      </a:r>
                      <a:endParaRPr lang="zh-CN" altLang="en-US" sz="1950">
                        <a:latin typeface="微软雅黑" panose="020B0503020204020204" pitchFamily="34" charset="-122"/>
                        <a:ea typeface="微软雅黑" panose="020B0503020204020204" pitchFamily="34" charset="-122"/>
                      </a:endParaRPr>
                    </a:p>
                  </a:txBody>
                  <a:tcPr marL="68580" marR="68580" marT="34290" marB="34290"/>
                </a:tc>
              </a:tr>
              <a:tr h="514350">
                <a:tc>
                  <a:txBody>
                    <a:bodyPr/>
                    <a:lstStyle/>
                    <a:p>
                      <a:pPr algn="ctr">
                        <a:lnSpc>
                          <a:spcPct val="150000"/>
                        </a:lnSpc>
                        <a:buNone/>
                      </a:pPr>
                      <a:r>
                        <a:rPr lang="zh-CN" altLang="en-US" sz="1950">
                          <a:latin typeface="微软雅黑" panose="020B0503020204020204" pitchFamily="34" charset="-122"/>
                          <a:ea typeface="微软雅黑" panose="020B0503020204020204" pitchFamily="34" charset="-122"/>
                        </a:rPr>
                        <a:t>改善······缺点</a:t>
                      </a:r>
                      <a:endParaRPr lang="zh-CN" altLang="en-US" sz="1950">
                        <a:latin typeface="微软雅黑" panose="020B0503020204020204" pitchFamily="34" charset="-122"/>
                        <a:ea typeface="微软雅黑" panose="020B0503020204020204" pitchFamily="34" charset="-122"/>
                      </a:endParaRPr>
                    </a:p>
                  </a:txBody>
                  <a:tcPr marL="68580" marR="68580" marT="34290" marB="34290"/>
                </a:tc>
                <a:tc>
                  <a:txBody>
                    <a:bodyPr/>
                    <a:lstStyle/>
                    <a:p>
                      <a:pPr algn="ctr">
                        <a:lnSpc>
                          <a:spcPct val="150000"/>
                        </a:lnSpc>
                        <a:buNone/>
                      </a:pPr>
                      <a:r>
                        <a:rPr lang="zh-CN" altLang="en-US" sz="1950">
                          <a:latin typeface="微软雅黑" panose="020B0503020204020204" pitchFamily="34" charset="-122"/>
                          <a:ea typeface="微软雅黑" panose="020B0503020204020204" pitchFamily="34" charset="-122"/>
                        </a:rPr>
                        <a:t>改正······缺点;改善······生活（关系）</a:t>
                      </a:r>
                      <a:endParaRPr lang="zh-CN" altLang="en-US" sz="1950">
                        <a:latin typeface="微软雅黑" panose="020B0503020204020204" pitchFamily="34" charset="-122"/>
                        <a:ea typeface="微软雅黑" panose="020B0503020204020204" pitchFamily="34" charset="-122"/>
                      </a:endParaRPr>
                    </a:p>
                  </a:txBody>
                  <a:tcPr marL="68580" marR="68580" marT="34290" marB="34290"/>
                </a:tc>
              </a:tr>
              <a:tr h="514350">
                <a:tc>
                  <a:txBody>
                    <a:bodyPr/>
                    <a:lstStyle/>
                    <a:p>
                      <a:pPr algn="ctr">
                        <a:lnSpc>
                          <a:spcPct val="150000"/>
                        </a:lnSpc>
                        <a:buNone/>
                      </a:pPr>
                      <a:r>
                        <a:rPr lang="zh-CN" altLang="en-US" sz="1950">
                          <a:latin typeface="微软雅黑" panose="020B0503020204020204" pitchFamily="34" charset="-122"/>
                          <a:ea typeface="微软雅黑" panose="020B0503020204020204" pitchFamily="34" charset="-122"/>
                        </a:rPr>
                        <a:t>发扬······优势</a:t>
                      </a:r>
                      <a:endParaRPr lang="zh-CN" altLang="en-US" sz="1950">
                        <a:latin typeface="微软雅黑" panose="020B0503020204020204" pitchFamily="34" charset="-122"/>
                        <a:ea typeface="微软雅黑" panose="020B0503020204020204" pitchFamily="34" charset="-122"/>
                      </a:endParaRPr>
                    </a:p>
                  </a:txBody>
                  <a:tcPr marL="68580" marR="68580" marT="34290" marB="34290"/>
                </a:tc>
                <a:tc>
                  <a:txBody>
                    <a:bodyPr/>
                    <a:lstStyle/>
                    <a:p>
                      <a:pPr algn="ctr">
                        <a:lnSpc>
                          <a:spcPct val="150000"/>
                        </a:lnSpc>
                        <a:buNone/>
                      </a:pPr>
                      <a:r>
                        <a:rPr lang="zh-CN" altLang="en-US" sz="1950" dirty="0">
                          <a:latin typeface="微软雅黑" panose="020B0503020204020204" pitchFamily="34" charset="-122"/>
                          <a:ea typeface="微软雅黑" panose="020B0503020204020204" pitchFamily="34" charset="-122"/>
                        </a:rPr>
                        <a:t>发挥······优势;发扬······精神</a:t>
                      </a:r>
                      <a:endParaRPr lang="zh-CN" altLang="en-US" sz="1950" dirty="0">
                        <a:latin typeface="微软雅黑" panose="020B0503020204020204" pitchFamily="34" charset="-122"/>
                        <a:ea typeface="微软雅黑" panose="020B0503020204020204" pitchFamily="34" charset="-122"/>
                      </a:endParaRPr>
                    </a:p>
                  </a:txBody>
                  <a:tcPr marL="68580" marR="68580" marT="34290" marB="34290"/>
                </a:tc>
              </a:tr>
              <a:tr h="514350">
                <a:tc>
                  <a:txBody>
                    <a:bodyPr/>
                    <a:lstStyle/>
                    <a:p>
                      <a:pPr marL="0" marR="0" indent="0" algn="ctr" defTabSz="914400" rtl="0" eaLnBrk="1" fontAlgn="auto" latinLnBrk="0" hangingPunct="1">
                        <a:lnSpc>
                          <a:spcPct val="150000"/>
                        </a:lnSpc>
                        <a:spcBef>
                          <a:spcPts val="0"/>
                        </a:spcBef>
                        <a:spcAft>
                          <a:spcPts val="0"/>
                        </a:spcAft>
                        <a:buClrTx/>
                        <a:buSzTx/>
                        <a:buFontTx/>
                        <a:buNone/>
                        <a:defRPr/>
                      </a:pPr>
                      <a:r>
                        <a:rPr lang="zh-CN" altLang="en-US" sz="1950" dirty="0" smtClean="0">
                          <a:latin typeface="微软雅黑" panose="020B0503020204020204" pitchFamily="34" charset="-122"/>
                          <a:ea typeface="微软雅黑" panose="020B0503020204020204" pitchFamily="34" charset="-122"/>
                        </a:rPr>
                        <a:t>引起······反响</a:t>
                      </a:r>
                      <a:endParaRPr lang="zh-CN" altLang="en-US" sz="1950" dirty="0" smtClean="0">
                        <a:latin typeface="微软雅黑" panose="020B0503020204020204" pitchFamily="34" charset="-122"/>
                        <a:ea typeface="微软雅黑" panose="020B0503020204020204" pitchFamily="34" charset="-122"/>
                      </a:endParaRPr>
                    </a:p>
                  </a:txBody>
                  <a:tcPr marL="68580" marR="68580" marT="34290" marB="34290"/>
                </a:tc>
                <a:tc>
                  <a:txBody>
                    <a:bodyPr/>
                    <a:lstStyle/>
                    <a:p>
                      <a:pPr marL="0" marR="0" indent="0" algn="ctr" defTabSz="914400" rtl="0" eaLnBrk="1" fontAlgn="auto" latinLnBrk="0" hangingPunct="1">
                        <a:lnSpc>
                          <a:spcPct val="150000"/>
                        </a:lnSpc>
                        <a:spcBef>
                          <a:spcPts val="0"/>
                        </a:spcBef>
                        <a:spcAft>
                          <a:spcPts val="0"/>
                        </a:spcAft>
                        <a:buClrTx/>
                        <a:buSzTx/>
                        <a:buFontTx/>
                        <a:buNone/>
                        <a:defRPr/>
                      </a:pPr>
                      <a:r>
                        <a:rPr lang="zh-CN" altLang="en-US" sz="1950" dirty="0" smtClean="0">
                          <a:latin typeface="微软雅黑" panose="020B0503020204020204" pitchFamily="34" charset="-122"/>
                          <a:ea typeface="微软雅黑" panose="020B0503020204020204" pitchFamily="34" charset="-122"/>
                        </a:rPr>
                        <a:t>获取······反响;引起······轰动（关注）</a:t>
                      </a:r>
                      <a:endParaRPr lang="zh-CN" altLang="en-US" sz="1950" dirty="0" smtClean="0">
                        <a:latin typeface="微软雅黑" panose="020B0503020204020204" pitchFamily="34" charset="-122"/>
                        <a:ea typeface="微软雅黑" panose="020B0503020204020204" pitchFamily="34" charset="-122"/>
                      </a:endParaRPr>
                    </a:p>
                  </a:txBody>
                  <a:tcPr marL="68580" marR="68580" marT="34290" marB="34290"/>
                </a:tc>
              </a:tr>
              <a:tr h="514350">
                <a:tc>
                  <a:txBody>
                    <a:bodyPr/>
                    <a:lstStyle/>
                    <a:p>
                      <a:pPr marL="0" marR="0" indent="0" algn="ctr" defTabSz="914400" rtl="0" eaLnBrk="1" fontAlgn="auto" latinLnBrk="0" hangingPunct="1">
                        <a:lnSpc>
                          <a:spcPct val="150000"/>
                        </a:lnSpc>
                        <a:spcBef>
                          <a:spcPts val="0"/>
                        </a:spcBef>
                        <a:spcAft>
                          <a:spcPts val="0"/>
                        </a:spcAft>
                        <a:buClrTx/>
                        <a:buSzTx/>
                        <a:buFontTx/>
                        <a:buNone/>
                        <a:defRPr/>
                      </a:pPr>
                      <a:r>
                        <a:rPr lang="zh-CN" altLang="en-US" sz="1950" dirty="0" smtClean="0">
                          <a:latin typeface="微软雅黑" panose="020B0503020204020204" pitchFamily="34" charset="-122"/>
                          <a:ea typeface="微软雅黑" panose="020B0503020204020204" pitchFamily="34" charset="-122"/>
                        </a:rPr>
                        <a:t>担任······岗位</a:t>
                      </a:r>
                      <a:endParaRPr lang="zh-CN" altLang="en-US" sz="1950" dirty="0" smtClean="0">
                        <a:latin typeface="微软雅黑" panose="020B0503020204020204" pitchFamily="34" charset="-122"/>
                        <a:ea typeface="微软雅黑" panose="020B0503020204020204" pitchFamily="34" charset="-122"/>
                      </a:endParaRPr>
                    </a:p>
                  </a:txBody>
                  <a:tcPr marL="68580" marR="68580" marT="34290" marB="34290"/>
                </a:tc>
                <a:tc>
                  <a:txBody>
                    <a:bodyPr/>
                    <a:lstStyle/>
                    <a:p>
                      <a:pPr marL="0" marR="0" indent="0" algn="ctr" defTabSz="914400" rtl="0" eaLnBrk="1" fontAlgn="auto" latinLnBrk="0" hangingPunct="1">
                        <a:lnSpc>
                          <a:spcPct val="150000"/>
                        </a:lnSpc>
                        <a:spcBef>
                          <a:spcPts val="0"/>
                        </a:spcBef>
                        <a:spcAft>
                          <a:spcPts val="0"/>
                        </a:spcAft>
                        <a:buClrTx/>
                        <a:buSzTx/>
                        <a:buFontTx/>
                        <a:buNone/>
                        <a:defRPr/>
                      </a:pPr>
                      <a:r>
                        <a:rPr lang="zh-CN" altLang="en-US" sz="1950" dirty="0" smtClean="0">
                          <a:latin typeface="微软雅黑" panose="020B0503020204020204" pitchFamily="34" charset="-122"/>
                          <a:ea typeface="微软雅黑" panose="020B0503020204020204" pitchFamily="34" charset="-122"/>
                        </a:rPr>
                        <a:t>坚守······岗位;担任······职务</a:t>
                      </a:r>
                      <a:endParaRPr lang="zh-CN" altLang="en-US" sz="1950" dirty="0" smtClean="0">
                        <a:latin typeface="微软雅黑" panose="020B0503020204020204" pitchFamily="34" charset="-122"/>
                        <a:ea typeface="微软雅黑" panose="020B0503020204020204" pitchFamily="34" charset="-122"/>
                      </a:endParaRPr>
                    </a:p>
                  </a:txBody>
                  <a:tcPr marL="68580" marR="68580" marT="34290" marB="34290"/>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524" y="1573460"/>
            <a:ext cx="8420668" cy="2030095"/>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剖析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本题考查病句辨析</a:t>
            </a: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旨在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为目的”句式杂糅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应删去“为目的”</a:t>
            </a: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开创”与“水平”搭配不当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应将“水平”改为“学科”</a:t>
            </a: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语序不当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成分残缺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应将“首款”放在“我国”后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在“适航”后加“标准”</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5898" y="1532335"/>
            <a:ext cx="8639033" cy="2030095"/>
          </a:xfrm>
          <a:prstGeom prst="rect">
            <a:avLst/>
          </a:prstGeom>
        </p:spPr>
        <p:txBody>
          <a:bodyPr wrap="square">
            <a:spAutoFit/>
          </a:bodyPr>
          <a:lstStyle/>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sz="2100" b="1" dirty="0" smtClean="0">
                <a:latin typeface="Times New Roman" panose="02020603050405020304" pitchFamily="18" charset="0"/>
                <a:ea typeface="微软雅黑" panose="020B0503020204020204" pitchFamily="34" charset="-122"/>
                <a:sym typeface="+mn-ea"/>
              </a:rPr>
              <a:t>修改</a:t>
            </a:r>
            <a:r>
              <a:rPr lang="zh-CN" sz="2100" b="1" dirty="0">
                <a:latin typeface="Times New Roman" panose="02020603050405020304" pitchFamily="18" charset="0"/>
                <a:ea typeface="微软雅黑" panose="020B0503020204020204" pitchFamily="34" charset="-122"/>
                <a:sym typeface="+mn-ea"/>
              </a:rPr>
              <a:t>方法</a:t>
            </a:r>
            <a:r>
              <a:rPr lang="en-US" sz="2100" b="1"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将搭配不当的宾语､谓语换成合适的</a:t>
            </a:r>
            <a:r>
              <a:rPr 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en-US" altLang="zh-CN" sz="2100" dirty="0" smtClean="0">
                <a:latin typeface="Times New Roman" panose="02020603050405020304" pitchFamily="18" charset="0"/>
                <a:ea typeface="微软雅黑" panose="020B0503020204020204" pitchFamily="34" charset="-122"/>
                <a:sym typeface="+mn-ea"/>
              </a:rPr>
              <a:t>       </a:t>
            </a:r>
            <a:r>
              <a:rPr lang="zh-CN" sz="2100" b="1" dirty="0" smtClean="0">
                <a:latin typeface="Times New Roman" panose="02020603050405020304" pitchFamily="18" charset="0"/>
                <a:ea typeface="微软雅黑" panose="020B0503020204020204" pitchFamily="34" charset="-122"/>
                <a:sym typeface="+mn-ea"/>
              </a:rPr>
              <a:t>例句</a:t>
            </a:r>
            <a:r>
              <a:rPr lang="en-US" sz="2100" b="1"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学校召开的消防演练活动</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达到了预期效果</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增强了师生的安全意识</a:t>
            </a:r>
            <a:r>
              <a:rPr 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en-US" altLang="zh-CN" sz="2100" dirty="0" smtClean="0">
                <a:latin typeface="Times New Roman" panose="02020603050405020304" pitchFamily="18" charset="0"/>
                <a:ea typeface="微软雅黑" panose="020B0503020204020204" pitchFamily="34" charset="-122"/>
                <a:sym typeface="+mn-ea"/>
              </a:rPr>
              <a:t>       </a:t>
            </a:r>
            <a:r>
              <a:rPr lang="zh-CN" sz="2100" b="1" dirty="0" smtClean="0">
                <a:latin typeface="Times New Roman" panose="02020603050405020304" pitchFamily="18" charset="0"/>
                <a:ea typeface="微软雅黑" panose="020B0503020204020204" pitchFamily="34" charset="-122"/>
                <a:sym typeface="+mn-ea"/>
              </a:rPr>
              <a:t>修改</a:t>
            </a:r>
            <a:r>
              <a:rPr lang="zh-CN" sz="2100" b="1" dirty="0">
                <a:latin typeface="Times New Roman" panose="02020603050405020304" pitchFamily="18" charset="0"/>
                <a:ea typeface="微软雅黑" panose="020B0503020204020204" pitchFamily="34" charset="-122"/>
                <a:sym typeface="+mn-ea"/>
              </a:rPr>
              <a:t>意见</a:t>
            </a:r>
            <a:r>
              <a:rPr lang="en-US" sz="2100" b="1"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动宾搭配不当</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活动</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不能</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召开</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将</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召开</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改为</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组织</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a:t>
            </a:r>
            <a:endPar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0509" y="1540192"/>
            <a:ext cx="10878980" cy="4972049"/>
            <a:chOff x="347345" y="910590"/>
            <a:chExt cx="14505306" cy="6629398"/>
          </a:xfrm>
        </p:grpSpPr>
        <p:grpSp>
          <p:nvGrpSpPr>
            <p:cNvPr id="2" name="组合 1"/>
            <p:cNvGrpSpPr/>
            <p:nvPr/>
          </p:nvGrpSpPr>
          <p:grpSpPr>
            <a:xfrm>
              <a:off x="455295" y="910590"/>
              <a:ext cx="11365230" cy="813435"/>
              <a:chOff x="717" y="1618"/>
              <a:chExt cx="17898" cy="1281"/>
            </a:xfrm>
          </p:grpSpPr>
          <p:grpSp>
            <p:nvGrpSpPr>
              <p:cNvPr id="19" name="组合 18"/>
              <p:cNvGrpSpPr/>
              <p:nvPr/>
            </p:nvGrpSpPr>
            <p:grpSpPr>
              <a:xfrm>
                <a:off x="717" y="1816"/>
                <a:ext cx="731" cy="787"/>
                <a:chOff x="5889624" y="5953919"/>
                <a:chExt cx="577852" cy="615952"/>
              </a:xfrm>
              <a:solidFill>
                <a:schemeClr val="accent2"/>
              </a:solidFill>
            </p:grpSpPr>
            <p:sp>
              <p:nvSpPr>
                <p:cNvPr id="20" name="Shape 3829"/>
                <p:cNvSpPr/>
                <p:nvPr/>
              </p:nvSpPr>
              <p:spPr>
                <a:xfrm>
                  <a:off x="6170612" y="5953919"/>
                  <a:ext cx="33339" cy="85725"/>
                </a:xfrm>
                <a:custGeom>
                  <a:avLst/>
                  <a:gdLst/>
                  <a:ahLst/>
                  <a:cxnLst>
                    <a:cxn ang="0">
                      <a:pos x="wd2" y="hd2"/>
                    </a:cxn>
                    <a:cxn ang="5400000">
                      <a:pos x="wd2" y="hd2"/>
                    </a:cxn>
                    <a:cxn ang="10800000">
                      <a:pos x="wd2" y="hd2"/>
                    </a:cxn>
                    <a:cxn ang="16200000">
                      <a:pos x="wd2" y="hd2"/>
                    </a:cxn>
                  </a:cxnLst>
                  <a:rect l="0" t="0" r="r" b="b"/>
                  <a:pathLst>
                    <a:path w="21600" h="21600" extrusionOk="0">
                      <a:moveTo>
                        <a:pt x="10232" y="21600"/>
                      </a:moveTo>
                      <a:cubicBezTo>
                        <a:pt x="4547" y="21600"/>
                        <a:pt x="0" y="19837"/>
                        <a:pt x="0" y="17633"/>
                      </a:cubicBezTo>
                      <a:cubicBezTo>
                        <a:pt x="0" y="3967"/>
                        <a:pt x="0" y="3967"/>
                        <a:pt x="0" y="3967"/>
                      </a:cubicBezTo>
                      <a:cubicBezTo>
                        <a:pt x="0" y="1763"/>
                        <a:pt x="4547" y="0"/>
                        <a:pt x="10232" y="0"/>
                      </a:cubicBezTo>
                      <a:cubicBezTo>
                        <a:pt x="15916" y="0"/>
                        <a:pt x="21600" y="1763"/>
                        <a:pt x="21600" y="3967"/>
                      </a:cubicBezTo>
                      <a:cubicBezTo>
                        <a:pt x="21600" y="17633"/>
                        <a:pt x="21600" y="17633"/>
                        <a:pt x="21600" y="17633"/>
                      </a:cubicBezTo>
                      <a:cubicBezTo>
                        <a:pt x="21600" y="19837"/>
                        <a:pt x="15916" y="21600"/>
                        <a:pt x="10232"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1" name="Shape 3830"/>
                <p:cNvSpPr/>
                <p:nvPr/>
              </p:nvSpPr>
              <p:spPr>
                <a:xfrm>
                  <a:off x="6032732" y="5986387"/>
                  <a:ext cx="60471" cy="80246"/>
                </a:xfrm>
                <a:custGeom>
                  <a:avLst/>
                  <a:gdLst/>
                  <a:ahLst/>
                  <a:cxnLst>
                    <a:cxn ang="0">
                      <a:pos x="wd2" y="hd2"/>
                    </a:cxn>
                    <a:cxn ang="5400000">
                      <a:pos x="wd2" y="hd2"/>
                    </a:cxn>
                    <a:cxn ang="10800000">
                      <a:pos x="wd2" y="hd2"/>
                    </a:cxn>
                    <a:cxn ang="16200000">
                      <a:pos x="wd2" y="hd2"/>
                    </a:cxn>
                  </a:cxnLst>
                  <a:rect l="0" t="0" r="r" b="b"/>
                  <a:pathLst>
                    <a:path w="20068" h="20997" extrusionOk="0">
                      <a:moveTo>
                        <a:pt x="14574" y="20997"/>
                      </a:moveTo>
                      <a:cubicBezTo>
                        <a:pt x="12239" y="20997"/>
                        <a:pt x="10488" y="20078"/>
                        <a:pt x="9904" y="18699"/>
                      </a:cubicBezTo>
                      <a:cubicBezTo>
                        <a:pt x="564" y="6291"/>
                        <a:pt x="564" y="6291"/>
                        <a:pt x="564" y="6291"/>
                      </a:cubicBezTo>
                      <a:cubicBezTo>
                        <a:pt x="-604" y="4452"/>
                        <a:pt x="-20" y="1695"/>
                        <a:pt x="2899" y="776"/>
                      </a:cubicBezTo>
                      <a:cubicBezTo>
                        <a:pt x="5234" y="-603"/>
                        <a:pt x="8737" y="-143"/>
                        <a:pt x="10488" y="2154"/>
                      </a:cubicBezTo>
                      <a:cubicBezTo>
                        <a:pt x="19245" y="14103"/>
                        <a:pt x="19245" y="14103"/>
                        <a:pt x="19245" y="14103"/>
                      </a:cubicBezTo>
                      <a:cubicBezTo>
                        <a:pt x="20996" y="16401"/>
                        <a:pt x="19828" y="19159"/>
                        <a:pt x="16910" y="20078"/>
                      </a:cubicBezTo>
                      <a:cubicBezTo>
                        <a:pt x="16326" y="20537"/>
                        <a:pt x="15158" y="20997"/>
                        <a:pt x="14574" y="2099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2" name="Shape 3831"/>
                <p:cNvSpPr/>
                <p:nvPr/>
              </p:nvSpPr>
              <p:spPr>
                <a:xfrm>
                  <a:off x="5929537" y="6083594"/>
                  <a:ext cx="79600" cy="59239"/>
                </a:xfrm>
                <a:custGeom>
                  <a:avLst/>
                  <a:gdLst/>
                  <a:ahLst/>
                  <a:cxnLst>
                    <a:cxn ang="0">
                      <a:pos x="wd2" y="hd2"/>
                    </a:cxn>
                    <a:cxn ang="5400000">
                      <a:pos x="wd2" y="hd2"/>
                    </a:cxn>
                    <a:cxn ang="10800000">
                      <a:pos x="wd2" y="hd2"/>
                    </a:cxn>
                    <a:cxn ang="16200000">
                      <a:pos x="wd2" y="hd2"/>
                    </a:cxn>
                  </a:cxnLst>
                  <a:rect l="0" t="0" r="r" b="b"/>
                  <a:pathLst>
                    <a:path w="20435" h="20667" extrusionOk="0">
                      <a:moveTo>
                        <a:pt x="16185" y="20667"/>
                      </a:moveTo>
                      <a:cubicBezTo>
                        <a:pt x="15285" y="20667"/>
                        <a:pt x="14835" y="20067"/>
                        <a:pt x="13935" y="20067"/>
                      </a:cubicBezTo>
                      <a:cubicBezTo>
                        <a:pt x="2235" y="10467"/>
                        <a:pt x="2235" y="10467"/>
                        <a:pt x="2235" y="10467"/>
                      </a:cubicBezTo>
                      <a:cubicBezTo>
                        <a:pt x="-15" y="9267"/>
                        <a:pt x="-465" y="5667"/>
                        <a:pt x="435" y="2667"/>
                      </a:cubicBezTo>
                      <a:cubicBezTo>
                        <a:pt x="1785" y="267"/>
                        <a:pt x="4485" y="-933"/>
                        <a:pt x="6285" y="867"/>
                      </a:cubicBezTo>
                      <a:cubicBezTo>
                        <a:pt x="18435" y="9867"/>
                        <a:pt x="18435" y="9867"/>
                        <a:pt x="18435" y="9867"/>
                      </a:cubicBezTo>
                      <a:cubicBezTo>
                        <a:pt x="20235" y="11667"/>
                        <a:pt x="21135" y="15267"/>
                        <a:pt x="19785" y="17667"/>
                      </a:cubicBezTo>
                      <a:cubicBezTo>
                        <a:pt x="19335" y="19467"/>
                        <a:pt x="17535" y="20667"/>
                        <a:pt x="161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3" name="Shape 3832"/>
                <p:cNvSpPr/>
                <p:nvPr/>
              </p:nvSpPr>
              <p:spPr>
                <a:xfrm>
                  <a:off x="5889624" y="6219032"/>
                  <a:ext cx="85726" cy="33339"/>
                </a:xfrm>
                <a:custGeom>
                  <a:avLst/>
                  <a:gdLst/>
                  <a:ahLst/>
                  <a:cxnLst>
                    <a:cxn ang="0">
                      <a:pos x="wd2" y="hd2"/>
                    </a:cxn>
                    <a:cxn ang="5400000">
                      <a:pos x="wd2" y="hd2"/>
                    </a:cxn>
                    <a:cxn ang="10800000">
                      <a:pos x="wd2" y="hd2"/>
                    </a:cxn>
                    <a:cxn ang="16200000">
                      <a:pos x="wd2" y="hd2"/>
                    </a:cxn>
                  </a:cxnLst>
                  <a:rect l="0" t="0" r="r" b="b"/>
                  <a:pathLst>
                    <a:path w="21600" h="21600" extrusionOk="0">
                      <a:moveTo>
                        <a:pt x="17633" y="21600"/>
                      </a:moveTo>
                      <a:cubicBezTo>
                        <a:pt x="3967" y="21600"/>
                        <a:pt x="3967" y="21600"/>
                        <a:pt x="3967" y="21600"/>
                      </a:cubicBezTo>
                      <a:cubicBezTo>
                        <a:pt x="1763" y="21600"/>
                        <a:pt x="0" y="17053"/>
                        <a:pt x="0" y="10232"/>
                      </a:cubicBezTo>
                      <a:cubicBezTo>
                        <a:pt x="0" y="4547"/>
                        <a:pt x="1763" y="0"/>
                        <a:pt x="3967" y="0"/>
                      </a:cubicBezTo>
                      <a:cubicBezTo>
                        <a:pt x="17633" y="0"/>
                        <a:pt x="17633" y="0"/>
                        <a:pt x="17633" y="0"/>
                      </a:cubicBezTo>
                      <a:cubicBezTo>
                        <a:pt x="19837" y="0"/>
                        <a:pt x="21600" y="4547"/>
                        <a:pt x="21600" y="10232"/>
                      </a:cubicBezTo>
                      <a:cubicBezTo>
                        <a:pt x="21600" y="17053"/>
                        <a:pt x="19837" y="21600"/>
                        <a:pt x="17633"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4" name="Shape 3833"/>
                <p:cNvSpPr/>
                <p:nvPr/>
              </p:nvSpPr>
              <p:spPr>
                <a:xfrm>
                  <a:off x="5920012" y="6329725"/>
                  <a:ext cx="79600" cy="60758"/>
                </a:xfrm>
                <a:custGeom>
                  <a:avLst/>
                  <a:gdLst/>
                  <a:ahLst/>
                  <a:cxnLst>
                    <a:cxn ang="0">
                      <a:pos x="wd2" y="hd2"/>
                    </a:cxn>
                    <a:cxn ang="5400000">
                      <a:pos x="wd2" y="hd2"/>
                    </a:cxn>
                    <a:cxn ang="10800000">
                      <a:pos x="wd2" y="hd2"/>
                    </a:cxn>
                    <a:cxn ang="16200000">
                      <a:pos x="wd2" y="hd2"/>
                    </a:cxn>
                  </a:cxnLst>
                  <a:rect l="0" t="0" r="r" b="b"/>
                  <a:pathLst>
                    <a:path w="20435" h="20667" extrusionOk="0">
                      <a:moveTo>
                        <a:pt x="4485" y="20667"/>
                      </a:moveTo>
                      <a:cubicBezTo>
                        <a:pt x="2685" y="20667"/>
                        <a:pt x="1335" y="19467"/>
                        <a:pt x="435" y="17667"/>
                      </a:cubicBezTo>
                      <a:cubicBezTo>
                        <a:pt x="-465" y="14667"/>
                        <a:pt x="-15" y="11667"/>
                        <a:pt x="2235" y="9867"/>
                      </a:cubicBezTo>
                      <a:cubicBezTo>
                        <a:pt x="13935" y="867"/>
                        <a:pt x="13935" y="867"/>
                        <a:pt x="13935" y="867"/>
                      </a:cubicBezTo>
                      <a:cubicBezTo>
                        <a:pt x="16185" y="-933"/>
                        <a:pt x="18885" y="267"/>
                        <a:pt x="19785" y="2667"/>
                      </a:cubicBezTo>
                      <a:cubicBezTo>
                        <a:pt x="21135" y="5667"/>
                        <a:pt x="20235" y="8667"/>
                        <a:pt x="18435" y="10467"/>
                      </a:cubicBezTo>
                      <a:cubicBezTo>
                        <a:pt x="6285" y="19467"/>
                        <a:pt x="6285" y="19467"/>
                        <a:pt x="6285" y="19467"/>
                      </a:cubicBezTo>
                      <a:cubicBezTo>
                        <a:pt x="5835" y="20067"/>
                        <a:pt x="4935" y="20667"/>
                        <a:pt x="44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5" name="Shape 3834"/>
                <p:cNvSpPr/>
                <p:nvPr/>
              </p:nvSpPr>
              <p:spPr>
                <a:xfrm>
                  <a:off x="6347050" y="6344004"/>
                  <a:ext cx="79600" cy="59179"/>
                </a:xfrm>
                <a:custGeom>
                  <a:avLst/>
                  <a:gdLst/>
                  <a:ahLst/>
                  <a:cxnLst>
                    <a:cxn ang="0">
                      <a:pos x="wd2" y="hd2"/>
                    </a:cxn>
                    <a:cxn ang="5400000">
                      <a:pos x="wd2" y="hd2"/>
                    </a:cxn>
                    <a:cxn ang="10800000">
                      <a:pos x="wd2" y="hd2"/>
                    </a:cxn>
                    <a:cxn ang="16200000">
                      <a:pos x="wd2" y="hd2"/>
                    </a:cxn>
                  </a:cxnLst>
                  <a:rect l="0" t="0" r="r" b="b"/>
                  <a:pathLst>
                    <a:path w="20435" h="20646" extrusionOk="0">
                      <a:moveTo>
                        <a:pt x="16185" y="20646"/>
                      </a:moveTo>
                      <a:cubicBezTo>
                        <a:pt x="15285" y="20646"/>
                        <a:pt x="14835" y="20646"/>
                        <a:pt x="13935" y="20046"/>
                      </a:cubicBezTo>
                      <a:cubicBezTo>
                        <a:pt x="2235" y="11046"/>
                        <a:pt x="2235" y="11046"/>
                        <a:pt x="2235" y="11046"/>
                      </a:cubicBezTo>
                      <a:cubicBezTo>
                        <a:pt x="-15" y="9246"/>
                        <a:pt x="-465" y="5646"/>
                        <a:pt x="435" y="3246"/>
                      </a:cubicBezTo>
                      <a:cubicBezTo>
                        <a:pt x="1785" y="246"/>
                        <a:pt x="4485" y="-954"/>
                        <a:pt x="6285" y="846"/>
                      </a:cubicBezTo>
                      <a:cubicBezTo>
                        <a:pt x="18435" y="9846"/>
                        <a:pt x="18435" y="9846"/>
                        <a:pt x="18435" y="9846"/>
                      </a:cubicBezTo>
                      <a:cubicBezTo>
                        <a:pt x="20235" y="11646"/>
                        <a:pt x="21135" y="15246"/>
                        <a:pt x="19785" y="17646"/>
                      </a:cubicBezTo>
                      <a:cubicBezTo>
                        <a:pt x="19335" y="19446"/>
                        <a:pt x="17535" y="20646"/>
                        <a:pt x="16185" y="2064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6" name="Shape 3835"/>
                <p:cNvSpPr/>
                <p:nvPr/>
              </p:nvSpPr>
              <p:spPr>
                <a:xfrm>
                  <a:off x="6380162" y="6236494"/>
                  <a:ext cx="87314" cy="33338"/>
                </a:xfrm>
                <a:custGeom>
                  <a:avLst/>
                  <a:gdLst/>
                  <a:ahLst/>
                  <a:cxnLst>
                    <a:cxn ang="0">
                      <a:pos x="wd2" y="hd2"/>
                    </a:cxn>
                    <a:cxn ang="5400000">
                      <a:pos x="wd2" y="hd2"/>
                    </a:cxn>
                    <a:cxn ang="10800000">
                      <a:pos x="wd2" y="hd2"/>
                    </a:cxn>
                    <a:cxn ang="16200000">
                      <a:pos x="wd2" y="hd2"/>
                    </a:cxn>
                  </a:cxnLst>
                  <a:rect l="0" t="0" r="r" b="b"/>
                  <a:pathLst>
                    <a:path w="21600" h="21600" extrusionOk="0">
                      <a:moveTo>
                        <a:pt x="17280" y="21600"/>
                      </a:moveTo>
                      <a:cubicBezTo>
                        <a:pt x="4320" y="21600"/>
                        <a:pt x="4320" y="21600"/>
                        <a:pt x="4320" y="21600"/>
                      </a:cubicBezTo>
                      <a:cubicBezTo>
                        <a:pt x="2160" y="21600"/>
                        <a:pt x="0" y="15916"/>
                        <a:pt x="0" y="10232"/>
                      </a:cubicBezTo>
                      <a:cubicBezTo>
                        <a:pt x="0" y="4547"/>
                        <a:pt x="2160" y="0"/>
                        <a:pt x="4320" y="0"/>
                      </a:cubicBezTo>
                      <a:cubicBezTo>
                        <a:pt x="17280" y="0"/>
                        <a:pt x="17280" y="0"/>
                        <a:pt x="17280" y="0"/>
                      </a:cubicBezTo>
                      <a:cubicBezTo>
                        <a:pt x="19872" y="0"/>
                        <a:pt x="21600" y="4547"/>
                        <a:pt x="21600" y="10232"/>
                      </a:cubicBezTo>
                      <a:cubicBezTo>
                        <a:pt x="21600" y="15916"/>
                        <a:pt x="19872" y="21600"/>
                        <a:pt x="17280"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7" name="Shape 3836"/>
                <p:cNvSpPr/>
                <p:nvPr/>
              </p:nvSpPr>
              <p:spPr>
                <a:xfrm>
                  <a:off x="6356575" y="6098576"/>
                  <a:ext cx="79600" cy="58544"/>
                </a:xfrm>
                <a:custGeom>
                  <a:avLst/>
                  <a:gdLst/>
                  <a:ahLst/>
                  <a:cxnLst>
                    <a:cxn ang="0">
                      <a:pos x="wd2" y="hd2"/>
                    </a:cxn>
                    <a:cxn ang="5400000">
                      <a:pos x="wd2" y="hd2"/>
                    </a:cxn>
                    <a:cxn ang="10800000">
                      <a:pos x="wd2" y="hd2"/>
                    </a:cxn>
                    <a:cxn ang="16200000">
                      <a:pos x="wd2" y="hd2"/>
                    </a:cxn>
                  </a:cxnLst>
                  <a:rect l="0" t="0" r="r" b="b"/>
                  <a:pathLst>
                    <a:path w="20435" h="20962" extrusionOk="0">
                      <a:moveTo>
                        <a:pt x="4035" y="20962"/>
                      </a:moveTo>
                      <a:cubicBezTo>
                        <a:pt x="2685" y="20962"/>
                        <a:pt x="1335" y="20345"/>
                        <a:pt x="435" y="18493"/>
                      </a:cubicBezTo>
                      <a:cubicBezTo>
                        <a:pt x="-465" y="15408"/>
                        <a:pt x="-15" y="11705"/>
                        <a:pt x="2235" y="10471"/>
                      </a:cubicBezTo>
                      <a:cubicBezTo>
                        <a:pt x="13935" y="596"/>
                        <a:pt x="13935" y="596"/>
                        <a:pt x="13935" y="596"/>
                      </a:cubicBezTo>
                      <a:cubicBezTo>
                        <a:pt x="16185" y="-638"/>
                        <a:pt x="18885" y="-21"/>
                        <a:pt x="19785" y="3065"/>
                      </a:cubicBezTo>
                      <a:cubicBezTo>
                        <a:pt x="21135" y="5533"/>
                        <a:pt x="20235" y="9236"/>
                        <a:pt x="18435" y="11088"/>
                      </a:cubicBezTo>
                      <a:cubicBezTo>
                        <a:pt x="6285" y="20345"/>
                        <a:pt x="6285" y="20345"/>
                        <a:pt x="6285" y="20345"/>
                      </a:cubicBezTo>
                      <a:cubicBezTo>
                        <a:pt x="5835" y="20962"/>
                        <a:pt x="4935" y="20962"/>
                        <a:pt x="4035" y="20962"/>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1" name="Shape 3837"/>
                <p:cNvSpPr/>
                <p:nvPr/>
              </p:nvSpPr>
              <p:spPr>
                <a:xfrm>
                  <a:off x="6278185" y="5995388"/>
                  <a:ext cx="60472" cy="79183"/>
                </a:xfrm>
                <a:custGeom>
                  <a:avLst/>
                  <a:gdLst/>
                  <a:ahLst/>
                  <a:cxnLst>
                    <a:cxn ang="0">
                      <a:pos x="wd2" y="hd2"/>
                    </a:cxn>
                    <a:cxn ang="5400000">
                      <a:pos x="wd2" y="hd2"/>
                    </a:cxn>
                    <a:cxn ang="10800000">
                      <a:pos x="wd2" y="hd2"/>
                    </a:cxn>
                    <a:cxn ang="16200000">
                      <a:pos x="wd2" y="hd2"/>
                    </a:cxn>
                  </a:cxnLst>
                  <a:rect l="0" t="0" r="r" b="b"/>
                  <a:pathLst>
                    <a:path w="20068" h="21125" extrusionOk="0">
                      <a:moveTo>
                        <a:pt x="5494" y="21125"/>
                      </a:moveTo>
                      <a:cubicBezTo>
                        <a:pt x="4910" y="21125"/>
                        <a:pt x="3742" y="20665"/>
                        <a:pt x="3158" y="20206"/>
                      </a:cubicBezTo>
                      <a:cubicBezTo>
                        <a:pt x="240" y="19287"/>
                        <a:pt x="-928" y="16529"/>
                        <a:pt x="823" y="14231"/>
                      </a:cubicBezTo>
                      <a:cubicBezTo>
                        <a:pt x="9580" y="2282"/>
                        <a:pt x="9580" y="2282"/>
                        <a:pt x="9580" y="2282"/>
                      </a:cubicBezTo>
                      <a:cubicBezTo>
                        <a:pt x="11331" y="-15"/>
                        <a:pt x="14834" y="-475"/>
                        <a:pt x="17169" y="444"/>
                      </a:cubicBezTo>
                      <a:cubicBezTo>
                        <a:pt x="20088" y="1823"/>
                        <a:pt x="20672" y="4580"/>
                        <a:pt x="19504" y="6419"/>
                      </a:cubicBezTo>
                      <a:cubicBezTo>
                        <a:pt x="10164" y="18827"/>
                        <a:pt x="10164" y="18827"/>
                        <a:pt x="10164" y="18827"/>
                      </a:cubicBezTo>
                      <a:cubicBezTo>
                        <a:pt x="9580" y="20206"/>
                        <a:pt x="7829" y="21125"/>
                        <a:pt x="5494" y="21125"/>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2" name="Shape 3838"/>
                <p:cNvSpPr/>
                <p:nvPr/>
              </p:nvSpPr>
              <p:spPr>
                <a:xfrm>
                  <a:off x="6021387" y="6090444"/>
                  <a:ext cx="309564" cy="374650"/>
                </a:xfrm>
                <a:custGeom>
                  <a:avLst/>
                  <a:gdLst/>
                  <a:ahLst/>
                  <a:cxnLst>
                    <a:cxn ang="0">
                      <a:pos x="wd2" y="hd2"/>
                    </a:cxn>
                    <a:cxn ang="5400000">
                      <a:pos x="wd2" y="hd2"/>
                    </a:cxn>
                    <a:cxn ang="10800000">
                      <a:pos x="wd2" y="hd2"/>
                    </a:cxn>
                    <a:cxn ang="16200000">
                      <a:pos x="wd2" y="hd2"/>
                    </a:cxn>
                  </a:cxnLst>
                  <a:rect l="0" t="0" r="r" b="b"/>
                  <a:pathLst>
                    <a:path w="21600" h="21600" extrusionOk="0">
                      <a:moveTo>
                        <a:pt x="21600" y="8983"/>
                      </a:moveTo>
                      <a:cubicBezTo>
                        <a:pt x="21600" y="4037"/>
                        <a:pt x="16841" y="0"/>
                        <a:pt x="10861" y="0"/>
                      </a:cubicBezTo>
                      <a:cubicBezTo>
                        <a:pt x="4881" y="0"/>
                        <a:pt x="0" y="4037"/>
                        <a:pt x="0" y="8983"/>
                      </a:cubicBezTo>
                      <a:cubicBezTo>
                        <a:pt x="0" y="9286"/>
                        <a:pt x="122" y="9488"/>
                        <a:pt x="122" y="9791"/>
                      </a:cubicBezTo>
                      <a:cubicBezTo>
                        <a:pt x="0" y="9892"/>
                        <a:pt x="366" y="13323"/>
                        <a:pt x="4393" y="17664"/>
                      </a:cubicBezTo>
                      <a:cubicBezTo>
                        <a:pt x="5614" y="18976"/>
                        <a:pt x="5003" y="21600"/>
                        <a:pt x="5003" y="21600"/>
                      </a:cubicBezTo>
                      <a:cubicBezTo>
                        <a:pt x="6712" y="21600"/>
                        <a:pt x="8420" y="21600"/>
                        <a:pt x="10007" y="21600"/>
                      </a:cubicBezTo>
                      <a:cubicBezTo>
                        <a:pt x="10617" y="21600"/>
                        <a:pt x="11105" y="21600"/>
                        <a:pt x="11593" y="21600"/>
                      </a:cubicBezTo>
                      <a:cubicBezTo>
                        <a:pt x="13302" y="21600"/>
                        <a:pt x="14888" y="21600"/>
                        <a:pt x="16597" y="21600"/>
                      </a:cubicBezTo>
                      <a:cubicBezTo>
                        <a:pt x="16597" y="21600"/>
                        <a:pt x="16108" y="18976"/>
                        <a:pt x="17329" y="17664"/>
                      </a:cubicBezTo>
                      <a:cubicBezTo>
                        <a:pt x="21356" y="13323"/>
                        <a:pt x="21600" y="9892"/>
                        <a:pt x="21478" y="9791"/>
                      </a:cubicBezTo>
                      <a:cubicBezTo>
                        <a:pt x="21600" y="9488"/>
                        <a:pt x="21600" y="9286"/>
                        <a:pt x="21600" y="8983"/>
                      </a:cubicBezTo>
                      <a:close/>
                      <a:moveTo>
                        <a:pt x="9519" y="20086"/>
                      </a:moveTo>
                      <a:cubicBezTo>
                        <a:pt x="9519" y="15847"/>
                        <a:pt x="9519" y="15847"/>
                        <a:pt x="9519" y="15847"/>
                      </a:cubicBezTo>
                      <a:cubicBezTo>
                        <a:pt x="9519" y="15746"/>
                        <a:pt x="9519" y="15645"/>
                        <a:pt x="9519" y="15544"/>
                      </a:cubicBezTo>
                      <a:cubicBezTo>
                        <a:pt x="7444" y="12213"/>
                        <a:pt x="7444" y="12213"/>
                        <a:pt x="7444" y="12213"/>
                      </a:cubicBezTo>
                      <a:cubicBezTo>
                        <a:pt x="7566" y="12213"/>
                        <a:pt x="7688" y="12213"/>
                        <a:pt x="7810" y="12112"/>
                      </a:cubicBezTo>
                      <a:cubicBezTo>
                        <a:pt x="8176" y="12011"/>
                        <a:pt x="8542" y="11910"/>
                        <a:pt x="8786" y="11607"/>
                      </a:cubicBezTo>
                      <a:cubicBezTo>
                        <a:pt x="9153" y="12011"/>
                        <a:pt x="9519" y="12213"/>
                        <a:pt x="10007" y="12213"/>
                      </a:cubicBezTo>
                      <a:cubicBezTo>
                        <a:pt x="10617" y="12314"/>
                        <a:pt x="11227" y="12112"/>
                        <a:pt x="11837" y="11607"/>
                      </a:cubicBezTo>
                      <a:cubicBezTo>
                        <a:pt x="11837" y="11708"/>
                        <a:pt x="11837" y="11708"/>
                        <a:pt x="11959" y="11809"/>
                      </a:cubicBezTo>
                      <a:cubicBezTo>
                        <a:pt x="12203" y="12112"/>
                        <a:pt x="12692" y="12314"/>
                        <a:pt x="13058" y="12314"/>
                      </a:cubicBezTo>
                      <a:cubicBezTo>
                        <a:pt x="13058" y="12314"/>
                        <a:pt x="13180" y="12314"/>
                        <a:pt x="13180" y="12314"/>
                      </a:cubicBezTo>
                      <a:cubicBezTo>
                        <a:pt x="13302" y="12314"/>
                        <a:pt x="13424" y="12314"/>
                        <a:pt x="13546" y="12314"/>
                      </a:cubicBezTo>
                      <a:cubicBezTo>
                        <a:pt x="11593" y="15544"/>
                        <a:pt x="11593" y="15544"/>
                        <a:pt x="11593" y="15544"/>
                      </a:cubicBezTo>
                      <a:cubicBezTo>
                        <a:pt x="11471" y="15645"/>
                        <a:pt x="11471" y="15746"/>
                        <a:pt x="11471" y="15847"/>
                      </a:cubicBezTo>
                      <a:cubicBezTo>
                        <a:pt x="11471" y="20086"/>
                        <a:pt x="11471" y="20086"/>
                        <a:pt x="11471" y="20086"/>
                      </a:cubicBezTo>
                      <a:lnTo>
                        <a:pt x="9519" y="20086"/>
                      </a:lnTo>
                      <a:close/>
                      <a:moveTo>
                        <a:pt x="8908" y="9690"/>
                      </a:moveTo>
                      <a:cubicBezTo>
                        <a:pt x="8908" y="9589"/>
                        <a:pt x="8908" y="9589"/>
                        <a:pt x="9031" y="9589"/>
                      </a:cubicBezTo>
                      <a:cubicBezTo>
                        <a:pt x="9031" y="9589"/>
                        <a:pt x="9031" y="9589"/>
                        <a:pt x="9031" y="9589"/>
                      </a:cubicBezTo>
                      <a:cubicBezTo>
                        <a:pt x="9275" y="9690"/>
                        <a:pt x="9275" y="9791"/>
                        <a:pt x="9275" y="9892"/>
                      </a:cubicBezTo>
                      <a:cubicBezTo>
                        <a:pt x="9275" y="10093"/>
                        <a:pt x="9153" y="10396"/>
                        <a:pt x="8908" y="10699"/>
                      </a:cubicBezTo>
                      <a:cubicBezTo>
                        <a:pt x="8786" y="10194"/>
                        <a:pt x="8786" y="9791"/>
                        <a:pt x="8908" y="9690"/>
                      </a:cubicBezTo>
                      <a:close/>
                      <a:moveTo>
                        <a:pt x="12081" y="9488"/>
                      </a:moveTo>
                      <a:cubicBezTo>
                        <a:pt x="12081" y="9387"/>
                        <a:pt x="12203" y="9387"/>
                        <a:pt x="12203" y="9387"/>
                      </a:cubicBezTo>
                      <a:cubicBezTo>
                        <a:pt x="12203" y="9387"/>
                        <a:pt x="12203" y="9387"/>
                        <a:pt x="12203" y="9387"/>
                      </a:cubicBezTo>
                      <a:cubicBezTo>
                        <a:pt x="12325" y="9387"/>
                        <a:pt x="12325" y="9387"/>
                        <a:pt x="12325" y="9387"/>
                      </a:cubicBezTo>
                      <a:cubicBezTo>
                        <a:pt x="12447" y="9488"/>
                        <a:pt x="12325" y="9993"/>
                        <a:pt x="11959" y="10497"/>
                      </a:cubicBezTo>
                      <a:cubicBezTo>
                        <a:pt x="11837" y="10093"/>
                        <a:pt x="11959" y="9690"/>
                        <a:pt x="12081" y="9488"/>
                      </a:cubicBezTo>
                      <a:close/>
                      <a:moveTo>
                        <a:pt x="19769" y="9286"/>
                      </a:moveTo>
                      <a:cubicBezTo>
                        <a:pt x="19525" y="10396"/>
                        <a:pt x="19525" y="10396"/>
                        <a:pt x="19525" y="10396"/>
                      </a:cubicBezTo>
                      <a:cubicBezTo>
                        <a:pt x="19647" y="10396"/>
                        <a:pt x="19647" y="10396"/>
                        <a:pt x="19647" y="10396"/>
                      </a:cubicBezTo>
                      <a:cubicBezTo>
                        <a:pt x="19403" y="11305"/>
                        <a:pt x="18671" y="13727"/>
                        <a:pt x="15864" y="16755"/>
                      </a:cubicBezTo>
                      <a:cubicBezTo>
                        <a:pt x="15010" y="17664"/>
                        <a:pt x="14644" y="18976"/>
                        <a:pt x="14644" y="20086"/>
                      </a:cubicBezTo>
                      <a:cubicBezTo>
                        <a:pt x="12814" y="20086"/>
                        <a:pt x="12814" y="20086"/>
                        <a:pt x="12814" y="20086"/>
                      </a:cubicBezTo>
                      <a:cubicBezTo>
                        <a:pt x="12814" y="15948"/>
                        <a:pt x="12814" y="15948"/>
                        <a:pt x="12814" y="15948"/>
                      </a:cubicBezTo>
                      <a:cubicBezTo>
                        <a:pt x="15254" y="12011"/>
                        <a:pt x="15254" y="12011"/>
                        <a:pt x="15254" y="12011"/>
                      </a:cubicBezTo>
                      <a:cubicBezTo>
                        <a:pt x="15376" y="11708"/>
                        <a:pt x="15254" y="11406"/>
                        <a:pt x="14888" y="11305"/>
                      </a:cubicBezTo>
                      <a:cubicBezTo>
                        <a:pt x="14644" y="11103"/>
                        <a:pt x="14278" y="11204"/>
                        <a:pt x="14034" y="11507"/>
                      </a:cubicBezTo>
                      <a:cubicBezTo>
                        <a:pt x="13790" y="11607"/>
                        <a:pt x="13546" y="11708"/>
                        <a:pt x="13058" y="11809"/>
                      </a:cubicBezTo>
                      <a:cubicBezTo>
                        <a:pt x="12814" y="11809"/>
                        <a:pt x="12569" y="11607"/>
                        <a:pt x="12447" y="11507"/>
                      </a:cubicBezTo>
                      <a:cubicBezTo>
                        <a:pt x="12447" y="11406"/>
                        <a:pt x="12325" y="11305"/>
                        <a:pt x="12203" y="11204"/>
                      </a:cubicBezTo>
                      <a:cubicBezTo>
                        <a:pt x="12203" y="11204"/>
                        <a:pt x="12203" y="11204"/>
                        <a:pt x="12203" y="11103"/>
                      </a:cubicBezTo>
                      <a:cubicBezTo>
                        <a:pt x="12814" y="10497"/>
                        <a:pt x="13180" y="9589"/>
                        <a:pt x="12936" y="9084"/>
                      </a:cubicBezTo>
                      <a:cubicBezTo>
                        <a:pt x="12814" y="8882"/>
                        <a:pt x="12447" y="8781"/>
                        <a:pt x="12203" y="8781"/>
                      </a:cubicBezTo>
                      <a:cubicBezTo>
                        <a:pt x="11837" y="8781"/>
                        <a:pt x="11593" y="8983"/>
                        <a:pt x="11471" y="9286"/>
                      </a:cubicBezTo>
                      <a:cubicBezTo>
                        <a:pt x="11227" y="9690"/>
                        <a:pt x="11227" y="10396"/>
                        <a:pt x="11471" y="11103"/>
                      </a:cubicBezTo>
                      <a:cubicBezTo>
                        <a:pt x="11105" y="11406"/>
                        <a:pt x="10617" y="11809"/>
                        <a:pt x="10129" y="11708"/>
                      </a:cubicBezTo>
                      <a:cubicBezTo>
                        <a:pt x="9763" y="11708"/>
                        <a:pt x="9519" y="11507"/>
                        <a:pt x="9275" y="11204"/>
                      </a:cubicBezTo>
                      <a:cubicBezTo>
                        <a:pt x="9641" y="10800"/>
                        <a:pt x="10007" y="10295"/>
                        <a:pt x="10007" y="9892"/>
                      </a:cubicBezTo>
                      <a:cubicBezTo>
                        <a:pt x="10007" y="9488"/>
                        <a:pt x="9641" y="9185"/>
                        <a:pt x="9275" y="9084"/>
                      </a:cubicBezTo>
                      <a:cubicBezTo>
                        <a:pt x="8908" y="8983"/>
                        <a:pt x="8664" y="9084"/>
                        <a:pt x="8420" y="9286"/>
                      </a:cubicBezTo>
                      <a:cubicBezTo>
                        <a:pt x="8054" y="9589"/>
                        <a:pt x="8054" y="10295"/>
                        <a:pt x="8298" y="10901"/>
                      </a:cubicBezTo>
                      <a:cubicBezTo>
                        <a:pt x="8298" y="11002"/>
                        <a:pt x="8420" y="11103"/>
                        <a:pt x="8420" y="11204"/>
                      </a:cubicBezTo>
                      <a:cubicBezTo>
                        <a:pt x="8176" y="11406"/>
                        <a:pt x="7932" y="11507"/>
                        <a:pt x="7566" y="11607"/>
                      </a:cubicBezTo>
                      <a:cubicBezTo>
                        <a:pt x="7444" y="11708"/>
                        <a:pt x="7200" y="11708"/>
                        <a:pt x="7078" y="11607"/>
                      </a:cubicBezTo>
                      <a:cubicBezTo>
                        <a:pt x="6956" y="11507"/>
                        <a:pt x="6956" y="11507"/>
                        <a:pt x="6956" y="11507"/>
                      </a:cubicBezTo>
                      <a:cubicBezTo>
                        <a:pt x="6834" y="11305"/>
                        <a:pt x="6590" y="11204"/>
                        <a:pt x="6224" y="11204"/>
                      </a:cubicBezTo>
                      <a:cubicBezTo>
                        <a:pt x="6224" y="11204"/>
                        <a:pt x="6224" y="11305"/>
                        <a:pt x="6102" y="11305"/>
                      </a:cubicBezTo>
                      <a:cubicBezTo>
                        <a:pt x="6102" y="11305"/>
                        <a:pt x="6102" y="11305"/>
                        <a:pt x="6102" y="11305"/>
                      </a:cubicBezTo>
                      <a:cubicBezTo>
                        <a:pt x="6102" y="11305"/>
                        <a:pt x="6102" y="11305"/>
                        <a:pt x="6102" y="11305"/>
                      </a:cubicBezTo>
                      <a:cubicBezTo>
                        <a:pt x="6102" y="11305"/>
                        <a:pt x="6102" y="11305"/>
                        <a:pt x="6102" y="11305"/>
                      </a:cubicBezTo>
                      <a:cubicBezTo>
                        <a:pt x="6102" y="11305"/>
                        <a:pt x="6102" y="11305"/>
                        <a:pt x="6102" y="11305"/>
                      </a:cubicBezTo>
                      <a:cubicBezTo>
                        <a:pt x="5736" y="11507"/>
                        <a:pt x="5736" y="11809"/>
                        <a:pt x="5858" y="12011"/>
                      </a:cubicBezTo>
                      <a:cubicBezTo>
                        <a:pt x="8298" y="15948"/>
                        <a:pt x="8298" y="15948"/>
                        <a:pt x="8298" y="15948"/>
                      </a:cubicBezTo>
                      <a:cubicBezTo>
                        <a:pt x="8298" y="20086"/>
                        <a:pt x="8298" y="20086"/>
                        <a:pt x="8298" y="20086"/>
                      </a:cubicBezTo>
                      <a:cubicBezTo>
                        <a:pt x="7078" y="20086"/>
                        <a:pt x="7078" y="20086"/>
                        <a:pt x="7078" y="20086"/>
                      </a:cubicBezTo>
                      <a:cubicBezTo>
                        <a:pt x="6956" y="18976"/>
                        <a:pt x="6712" y="17664"/>
                        <a:pt x="5858" y="16755"/>
                      </a:cubicBezTo>
                      <a:cubicBezTo>
                        <a:pt x="3051" y="13727"/>
                        <a:pt x="2319" y="11305"/>
                        <a:pt x="2075" y="10396"/>
                      </a:cubicBezTo>
                      <a:cubicBezTo>
                        <a:pt x="2075" y="10396"/>
                        <a:pt x="2075" y="10396"/>
                        <a:pt x="2075" y="10396"/>
                      </a:cubicBezTo>
                      <a:cubicBezTo>
                        <a:pt x="1953" y="9286"/>
                        <a:pt x="1953" y="9286"/>
                        <a:pt x="1953" y="9286"/>
                      </a:cubicBezTo>
                      <a:cubicBezTo>
                        <a:pt x="1953" y="9185"/>
                        <a:pt x="1953" y="9084"/>
                        <a:pt x="1953" y="8983"/>
                      </a:cubicBezTo>
                      <a:cubicBezTo>
                        <a:pt x="1953" y="4845"/>
                        <a:pt x="5858" y="1615"/>
                        <a:pt x="10861" y="1615"/>
                      </a:cubicBezTo>
                      <a:cubicBezTo>
                        <a:pt x="15742" y="1615"/>
                        <a:pt x="19769" y="4845"/>
                        <a:pt x="19769" y="8983"/>
                      </a:cubicBezTo>
                      <a:cubicBezTo>
                        <a:pt x="19769" y="9084"/>
                        <a:pt x="19769" y="9185"/>
                        <a:pt x="19769" y="928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3" name="Shape 3839"/>
                <p:cNvSpPr/>
                <p:nvPr/>
              </p:nvSpPr>
              <p:spPr>
                <a:xfrm>
                  <a:off x="6095999" y="6479382"/>
                  <a:ext cx="161926" cy="90489"/>
                </a:xfrm>
                <a:custGeom>
                  <a:avLst/>
                  <a:gdLst/>
                  <a:ahLst/>
                  <a:cxnLst>
                    <a:cxn ang="0">
                      <a:pos x="wd2" y="hd2"/>
                    </a:cxn>
                    <a:cxn ang="5400000">
                      <a:pos x="wd2" y="hd2"/>
                    </a:cxn>
                    <a:cxn ang="10800000">
                      <a:pos x="wd2" y="hd2"/>
                    </a:cxn>
                    <a:cxn ang="16200000">
                      <a:pos x="wd2" y="hd2"/>
                    </a:cxn>
                  </a:cxnLst>
                  <a:rect l="0" t="0" r="r" b="b"/>
                  <a:pathLst>
                    <a:path w="21600" h="21600" extrusionOk="0">
                      <a:moveTo>
                        <a:pt x="0" y="2908"/>
                      </a:moveTo>
                      <a:cubicBezTo>
                        <a:pt x="929" y="2908"/>
                        <a:pt x="929" y="2908"/>
                        <a:pt x="929" y="2908"/>
                      </a:cubicBezTo>
                      <a:cubicBezTo>
                        <a:pt x="929" y="5815"/>
                        <a:pt x="929" y="5815"/>
                        <a:pt x="929" y="5815"/>
                      </a:cubicBezTo>
                      <a:cubicBezTo>
                        <a:pt x="0" y="5815"/>
                        <a:pt x="0" y="5815"/>
                        <a:pt x="0" y="5815"/>
                      </a:cubicBezTo>
                      <a:cubicBezTo>
                        <a:pt x="0" y="8723"/>
                        <a:pt x="0" y="8723"/>
                        <a:pt x="0" y="8723"/>
                      </a:cubicBezTo>
                      <a:cubicBezTo>
                        <a:pt x="929" y="8723"/>
                        <a:pt x="929" y="8723"/>
                        <a:pt x="929" y="8723"/>
                      </a:cubicBezTo>
                      <a:cubicBezTo>
                        <a:pt x="929" y="11631"/>
                        <a:pt x="929" y="11631"/>
                        <a:pt x="929" y="11631"/>
                      </a:cubicBezTo>
                      <a:cubicBezTo>
                        <a:pt x="0" y="11631"/>
                        <a:pt x="0" y="11631"/>
                        <a:pt x="0" y="11631"/>
                      </a:cubicBezTo>
                      <a:cubicBezTo>
                        <a:pt x="232" y="15369"/>
                        <a:pt x="2090" y="18277"/>
                        <a:pt x="4645" y="18692"/>
                      </a:cubicBezTo>
                      <a:cubicBezTo>
                        <a:pt x="5110" y="20354"/>
                        <a:pt x="6271" y="21600"/>
                        <a:pt x="7432" y="21600"/>
                      </a:cubicBezTo>
                      <a:cubicBezTo>
                        <a:pt x="14168" y="21600"/>
                        <a:pt x="14168" y="21600"/>
                        <a:pt x="14168" y="21600"/>
                      </a:cubicBezTo>
                      <a:cubicBezTo>
                        <a:pt x="15561" y="21600"/>
                        <a:pt x="16490" y="20354"/>
                        <a:pt x="16955" y="18692"/>
                      </a:cubicBezTo>
                      <a:cubicBezTo>
                        <a:pt x="19510" y="18277"/>
                        <a:pt x="21368" y="15369"/>
                        <a:pt x="21600" y="11631"/>
                      </a:cubicBezTo>
                      <a:cubicBezTo>
                        <a:pt x="20903" y="11631"/>
                        <a:pt x="20903" y="11631"/>
                        <a:pt x="20903" y="11631"/>
                      </a:cubicBezTo>
                      <a:cubicBezTo>
                        <a:pt x="20903" y="8723"/>
                        <a:pt x="20903" y="8723"/>
                        <a:pt x="20903" y="8723"/>
                      </a:cubicBezTo>
                      <a:cubicBezTo>
                        <a:pt x="21600" y="8723"/>
                        <a:pt x="21600" y="8723"/>
                        <a:pt x="21600" y="8723"/>
                      </a:cubicBezTo>
                      <a:cubicBezTo>
                        <a:pt x="21600" y="5815"/>
                        <a:pt x="21600" y="5815"/>
                        <a:pt x="21600" y="5815"/>
                      </a:cubicBezTo>
                      <a:cubicBezTo>
                        <a:pt x="20903" y="5815"/>
                        <a:pt x="20903" y="5815"/>
                        <a:pt x="20903" y="5815"/>
                      </a:cubicBezTo>
                      <a:cubicBezTo>
                        <a:pt x="20903" y="2908"/>
                        <a:pt x="20903" y="2908"/>
                        <a:pt x="20903" y="2908"/>
                      </a:cubicBezTo>
                      <a:cubicBezTo>
                        <a:pt x="21600" y="2908"/>
                        <a:pt x="21600" y="2908"/>
                        <a:pt x="21600" y="2908"/>
                      </a:cubicBezTo>
                      <a:cubicBezTo>
                        <a:pt x="21600" y="0"/>
                        <a:pt x="21600" y="0"/>
                        <a:pt x="21600" y="0"/>
                      </a:cubicBezTo>
                      <a:cubicBezTo>
                        <a:pt x="0" y="0"/>
                        <a:pt x="0" y="0"/>
                        <a:pt x="0" y="0"/>
                      </a:cubicBezTo>
                      <a:lnTo>
                        <a:pt x="0" y="2908"/>
                      </a:ln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1471" y="1618"/>
                <a:ext cx="17144" cy="1281"/>
              </a:xfrm>
              <a:prstGeom prst="rect">
                <a:avLst/>
              </a:prstGeom>
              <a:noFill/>
              <a:ln w="9525">
                <a:noFill/>
              </a:ln>
            </p:spPr>
            <p:txBody>
              <a:bodyPr wrap="square">
                <a:spAutoFit/>
              </a:bodyPr>
              <a:lstStyle/>
              <a:p>
                <a:pPr indent="0" algn="just">
                  <a:lnSpc>
                    <a:spcPct val="150000"/>
                  </a:lnSpc>
                </a:pPr>
                <a:r>
                  <a:rPr lang="zh-CN" altLang="en-US"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技巧</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2  </a:t>
                </a:r>
                <a:r>
                  <a:rPr lang="en-US" altLang="zh-CN" sz="2250" b="1" dirty="0" err="1">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看到介词需警惕（容易造成主语残缺</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3" name="文本框 2"/>
            <p:cNvSpPr txBox="1"/>
            <p:nvPr/>
          </p:nvSpPr>
          <p:spPr>
            <a:xfrm>
              <a:off x="347345" y="1775460"/>
              <a:ext cx="11458575" cy="2706793"/>
            </a:xfrm>
            <a:prstGeom prst="rect">
              <a:avLst/>
            </a:prstGeom>
            <a:noFill/>
            <a:ln w="9525">
              <a:noFill/>
            </a:ln>
          </p:spPr>
          <p:txBody>
            <a:bodyPr wrap="square">
              <a:spAutoFit/>
            </a:bodyPr>
            <a:lstStyle/>
            <a:p>
              <a:pPr indent="0" algn="just">
                <a:lnSpc>
                  <a:spcPct val="150000"/>
                </a:lnSpc>
              </a:pPr>
              <a:r>
                <a:rPr lang="en-US" sz="2100" b="0" dirty="0">
                  <a:latin typeface="Times New Roman" panose="02020603050405020304" pitchFamily="18" charset="0"/>
                  <a:ea typeface="微软雅黑" panose="020B0503020204020204" pitchFamily="34" charset="-122"/>
                </a:rPr>
                <a:t>         </a:t>
              </a:r>
              <a:r>
                <a:rPr sz="2100" b="0" dirty="0">
                  <a:latin typeface="Times New Roman" panose="02020603050405020304" pitchFamily="18" charset="0"/>
                  <a:ea typeface="微软雅黑" panose="020B0503020204020204" pitchFamily="34" charset="-122"/>
                </a:rPr>
                <a:t>在一个完整的句子中,当介词或介词短语位于句首时,很容易造成主语残缺的语病错误,所以我们一看到类似的句子,就应该仔细地分析该句的主谓宾结构｡</a:t>
              </a:r>
              <a:endParaRPr sz="2100" b="0" dirty="0">
                <a:latin typeface="Times New Roman" panose="02020603050405020304" pitchFamily="18" charset="0"/>
                <a:ea typeface="微软雅黑" panose="020B0503020204020204" pitchFamily="34" charset="-122"/>
              </a:endParaRPr>
            </a:p>
            <a:p>
              <a:pPr indent="0" algn="just">
                <a:lnSpc>
                  <a:spcPct val="150000"/>
                </a:lnSpc>
              </a:pPr>
              <a:r>
                <a:rPr sz="2100" b="0" dirty="0">
                  <a:latin typeface="Times New Roman" panose="02020603050405020304" pitchFamily="18" charset="0"/>
                  <a:ea typeface="微软雅黑" panose="020B0503020204020204" pitchFamily="34" charset="-122"/>
                </a:rPr>
                <a:t>         </a:t>
              </a:r>
              <a:r>
                <a:rPr sz="2100" b="0" dirty="0" err="1">
                  <a:latin typeface="Times New Roman" panose="02020603050405020304" pitchFamily="18" charset="0"/>
                  <a:ea typeface="微软雅黑" panose="020B0503020204020204" pitchFamily="34" charset="-122"/>
                </a:rPr>
                <a:t>常见的介词类型有</a:t>
              </a:r>
              <a:r>
                <a:rPr sz="2100" b="0" dirty="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p:txBody>
        </p:sp>
        <p:graphicFrame>
          <p:nvGraphicFramePr>
            <p:cNvPr id="4" name="表格 3"/>
            <p:cNvGraphicFramePr/>
            <p:nvPr/>
          </p:nvGraphicFramePr>
          <p:xfrm>
            <a:off x="1403351" y="4735828"/>
            <a:ext cx="13449300" cy="2804160"/>
          </p:xfrm>
          <a:graphic>
            <a:graphicData uri="http://schemas.openxmlformats.org/drawingml/2006/table">
              <a:tbl>
                <a:tblPr firstRow="1" bandRow="1">
                  <a:tableStyleId>{5DA37D80-6434-44D0-A028-1B22A696006F}</a:tableStyleId>
                </a:tblPr>
                <a:tblGrid>
                  <a:gridCol w="3164840"/>
                  <a:gridCol w="6922135"/>
                </a:tblGrid>
                <a:tr h="731520">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表示方式</a:t>
                        </a:r>
                        <a:endParaRPr lang="zh-CN" altLang="en-US" sz="2100" b="1" dirty="0">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l">
                          <a:lnSpc>
                            <a:spcPct val="150000"/>
                          </a:lnSpc>
                          <a:buNone/>
                        </a:pPr>
                        <a:r>
                          <a:rPr lang="zh-CN" altLang="en-US" sz="2100" b="0" dirty="0">
                            <a:latin typeface="微软雅黑" panose="020B0503020204020204" pitchFamily="34" charset="-122"/>
                            <a:ea typeface="微软雅黑" panose="020B0503020204020204" pitchFamily="34" charset="-122"/>
                          </a:rPr>
                          <a:t>通过､由､经过､根据､按照､以､凭</a:t>
                        </a:r>
                        <a:endParaRPr lang="zh-CN" altLang="en-US" sz="2100" b="0" dirty="0">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34290" marB="34290" anchor="ctr"/>
                  </a:tc>
                </a:tr>
                <a:tr h="1371600">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表示时间或处所</a:t>
                        </a:r>
                        <a:endParaRPr lang="zh-CN" altLang="en-US" sz="2100" b="1" dirty="0">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l">
                          <a:lnSpc>
                            <a:spcPct val="150000"/>
                          </a:lnSpc>
                          <a:buNone/>
                        </a:pPr>
                        <a:r>
                          <a:rPr lang="zh-CN" altLang="en-US" sz="2100" dirty="0">
                            <a:latin typeface="微软雅黑" panose="020B0503020204020204" pitchFamily="34" charset="-122"/>
                            <a:ea typeface="微软雅黑" panose="020B0503020204020204" pitchFamily="34" charset="-122"/>
                          </a:rPr>
                          <a:t>随着､顺着､沿着､从､自､自从､于､打､到､往､向､伴随､当､朝､在</a:t>
                        </a:r>
                        <a:endParaRPr lang="zh-CN" altLang="en-US" sz="2100" dirty="0">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gr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52563" y="911860"/>
            <a:ext cx="10877083" cy="4242911"/>
            <a:chOff x="336750" y="72813"/>
            <a:chExt cx="14502777" cy="5657215"/>
          </a:xfrm>
        </p:grpSpPr>
        <p:graphicFrame>
          <p:nvGraphicFramePr>
            <p:cNvPr id="2" name="表格 1"/>
            <p:cNvGraphicFramePr/>
            <p:nvPr/>
          </p:nvGraphicFramePr>
          <p:xfrm>
            <a:off x="1409700" y="72813"/>
            <a:ext cx="13429827" cy="2926080"/>
          </p:xfrm>
          <a:graphic>
            <a:graphicData uri="http://schemas.openxmlformats.org/drawingml/2006/table">
              <a:tbl>
                <a:tblPr firstRow="1" bandRow="1">
                  <a:tableStyleId>{5DA37D80-6434-44D0-A028-1B22A696006F}</a:tableStyleId>
                </a:tblPr>
                <a:tblGrid>
                  <a:gridCol w="3157855"/>
                  <a:gridCol w="6914515"/>
                </a:tblGrid>
                <a:tr h="731520">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表示原因</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l">
                          <a:lnSpc>
                            <a:spcPct val="150000"/>
                          </a:lnSpc>
                          <a:buNone/>
                        </a:pPr>
                        <a:r>
                          <a:rPr lang="zh-CN" altLang="en-US" sz="2100" b="0" dirty="0">
                            <a:latin typeface="微软雅黑" panose="020B0503020204020204" pitchFamily="34" charset="-122"/>
                            <a:ea typeface="微软雅黑" panose="020B0503020204020204" pitchFamily="34" charset="-122"/>
                          </a:rPr>
                          <a:t>因､由于､因为</a:t>
                        </a:r>
                        <a:endParaRPr lang="zh-CN" altLang="en-US" sz="2100" b="0" dirty="0">
                          <a:latin typeface="微软雅黑" panose="020B0503020204020204" pitchFamily="34" charset="-122"/>
                          <a:ea typeface="微软雅黑" panose="020B0503020204020204" pitchFamily="34" charset="-122"/>
                        </a:endParaRPr>
                      </a:p>
                    </a:txBody>
                    <a:tcPr marL="68580" marR="68580" marT="34290" marB="34290" anchor="ctr"/>
                  </a:tc>
                </a:tr>
                <a:tr h="731520">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表示被动</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l">
                          <a:lnSpc>
                            <a:spcPct val="150000"/>
                          </a:lnSpc>
                          <a:buNone/>
                        </a:pPr>
                        <a:r>
                          <a:rPr lang="zh-CN" altLang="en-US" sz="2100" dirty="0">
                            <a:latin typeface="微软雅黑" panose="020B0503020204020204" pitchFamily="34" charset="-122"/>
                            <a:ea typeface="微软雅黑" panose="020B0503020204020204" pitchFamily="34" charset="-122"/>
                          </a:rPr>
                          <a:t>被､叫､让､给､使</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731520">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表示对象或范围</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l">
                          <a:lnSpc>
                            <a:spcPct val="150000"/>
                          </a:lnSpc>
                          <a:buNone/>
                        </a:pPr>
                        <a:r>
                          <a:rPr lang="zh-CN" altLang="en-US" sz="2100" dirty="0">
                            <a:latin typeface="微软雅黑" panose="020B0503020204020204" pitchFamily="34" charset="-122"/>
                            <a:ea typeface="微软雅黑" panose="020B0503020204020204" pitchFamily="34" charset="-122"/>
                          </a:rPr>
                          <a:t>对（于）､关于､把､跟､与､给､和</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bl>
            </a:graphicData>
          </a:graphic>
        </p:graphicFrame>
        <p:sp>
          <p:nvSpPr>
            <p:cNvPr id="3" name="矩形 2"/>
            <p:cNvSpPr/>
            <p:nvPr/>
          </p:nvSpPr>
          <p:spPr>
            <a:xfrm>
              <a:off x="336750" y="3023235"/>
              <a:ext cx="11518710" cy="2706793"/>
            </a:xfrm>
            <a:prstGeom prst="rect">
              <a:avLst/>
            </a:prstGeom>
          </p:spPr>
          <p:txBody>
            <a:bodyPr wrap="square">
              <a:spAutoFit/>
            </a:bodyPr>
            <a:lstStyle/>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sz="2100" b="1" dirty="0" smtClean="0">
                  <a:latin typeface="Times New Roman" panose="02020603050405020304" pitchFamily="18" charset="0"/>
                  <a:ea typeface="微软雅黑" panose="020B0503020204020204" pitchFamily="34" charset="-122"/>
                  <a:sym typeface="+mn-ea"/>
                </a:rPr>
                <a:t>修改</a:t>
              </a:r>
              <a:r>
                <a:rPr lang="zh-CN" sz="2100" b="1" dirty="0">
                  <a:latin typeface="Times New Roman" panose="02020603050405020304" pitchFamily="18" charset="0"/>
                  <a:ea typeface="微软雅黑" panose="020B0503020204020204" pitchFamily="34" charset="-122"/>
                  <a:sym typeface="+mn-ea"/>
                </a:rPr>
                <a:t>方法</a:t>
              </a:r>
              <a:r>
                <a:rPr lang="en-US" sz="2100" b="1"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造成主语残缺的</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直接删掉介词成分</a:t>
              </a:r>
              <a:r>
                <a:rPr 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en-US" altLang="zh-CN" sz="2100" dirty="0" smtClean="0">
                  <a:latin typeface="Times New Roman" panose="02020603050405020304" pitchFamily="18" charset="0"/>
                  <a:ea typeface="微软雅黑" panose="020B0503020204020204" pitchFamily="34" charset="-122"/>
                  <a:sym typeface="+mn-ea"/>
                </a:rPr>
                <a:t>       </a:t>
              </a:r>
              <a:r>
                <a:rPr lang="zh-CN" sz="2100" b="1" dirty="0" smtClean="0">
                  <a:latin typeface="Times New Roman" panose="02020603050405020304" pitchFamily="18" charset="0"/>
                  <a:ea typeface="微软雅黑" panose="020B0503020204020204" pitchFamily="34" charset="-122"/>
                  <a:sym typeface="+mn-ea"/>
                </a:rPr>
                <a:t>例句</a:t>
              </a:r>
              <a:r>
                <a:rPr lang="en-US" sz="2100" b="1"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通过参加读书征文演讲比赛活动</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使我越来越喜欢看中外文学名著了</a:t>
              </a:r>
              <a:r>
                <a:rPr lang="zh-CN" sz="2100" dirty="0" smtClean="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sz="2100" b="1" dirty="0" smtClean="0">
                  <a:latin typeface="Times New Roman" panose="02020603050405020304" pitchFamily="18" charset="0"/>
                  <a:ea typeface="微软雅黑" panose="020B0503020204020204" pitchFamily="34" charset="-122"/>
                  <a:sym typeface="+mn-ea"/>
                </a:rPr>
                <a:t>修改</a:t>
              </a:r>
              <a:r>
                <a:rPr lang="zh-CN" sz="2100" b="1" dirty="0">
                  <a:latin typeface="Times New Roman" panose="02020603050405020304" pitchFamily="18" charset="0"/>
                  <a:ea typeface="微软雅黑" panose="020B0503020204020204" pitchFamily="34" charset="-122"/>
                  <a:sym typeface="+mn-ea"/>
                </a:rPr>
                <a:t>意见</a:t>
              </a:r>
              <a:r>
                <a:rPr lang="en-US" sz="2100" b="1"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主语残缺</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删掉</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通过</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或</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使</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a:t>
              </a:r>
              <a:endPar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gr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0509" y="1532096"/>
            <a:ext cx="10855164" cy="4686776"/>
            <a:chOff x="347345" y="899795"/>
            <a:chExt cx="14473552" cy="6249034"/>
          </a:xfrm>
        </p:grpSpPr>
        <p:grpSp>
          <p:nvGrpSpPr>
            <p:cNvPr id="2" name="组合 1"/>
            <p:cNvGrpSpPr/>
            <p:nvPr/>
          </p:nvGrpSpPr>
          <p:grpSpPr>
            <a:xfrm>
              <a:off x="455295" y="899795"/>
              <a:ext cx="11365230" cy="813435"/>
              <a:chOff x="717" y="1601"/>
              <a:chExt cx="17898" cy="1281"/>
            </a:xfrm>
          </p:grpSpPr>
          <p:grpSp>
            <p:nvGrpSpPr>
              <p:cNvPr id="19" name="组合 18"/>
              <p:cNvGrpSpPr/>
              <p:nvPr/>
            </p:nvGrpSpPr>
            <p:grpSpPr>
              <a:xfrm>
                <a:off x="717" y="1816"/>
                <a:ext cx="731" cy="787"/>
                <a:chOff x="5889624" y="5953919"/>
                <a:chExt cx="577852" cy="615952"/>
              </a:xfrm>
              <a:solidFill>
                <a:schemeClr val="accent2"/>
              </a:solidFill>
            </p:grpSpPr>
            <p:sp>
              <p:nvSpPr>
                <p:cNvPr id="20" name="Shape 3829"/>
                <p:cNvSpPr/>
                <p:nvPr/>
              </p:nvSpPr>
              <p:spPr>
                <a:xfrm>
                  <a:off x="6170612" y="5953919"/>
                  <a:ext cx="33339" cy="85725"/>
                </a:xfrm>
                <a:custGeom>
                  <a:avLst/>
                  <a:gdLst/>
                  <a:ahLst/>
                  <a:cxnLst>
                    <a:cxn ang="0">
                      <a:pos x="wd2" y="hd2"/>
                    </a:cxn>
                    <a:cxn ang="5400000">
                      <a:pos x="wd2" y="hd2"/>
                    </a:cxn>
                    <a:cxn ang="10800000">
                      <a:pos x="wd2" y="hd2"/>
                    </a:cxn>
                    <a:cxn ang="16200000">
                      <a:pos x="wd2" y="hd2"/>
                    </a:cxn>
                  </a:cxnLst>
                  <a:rect l="0" t="0" r="r" b="b"/>
                  <a:pathLst>
                    <a:path w="21600" h="21600" extrusionOk="0">
                      <a:moveTo>
                        <a:pt x="10232" y="21600"/>
                      </a:moveTo>
                      <a:cubicBezTo>
                        <a:pt x="4547" y="21600"/>
                        <a:pt x="0" y="19837"/>
                        <a:pt x="0" y="17633"/>
                      </a:cubicBezTo>
                      <a:cubicBezTo>
                        <a:pt x="0" y="3967"/>
                        <a:pt x="0" y="3967"/>
                        <a:pt x="0" y="3967"/>
                      </a:cubicBezTo>
                      <a:cubicBezTo>
                        <a:pt x="0" y="1763"/>
                        <a:pt x="4547" y="0"/>
                        <a:pt x="10232" y="0"/>
                      </a:cubicBezTo>
                      <a:cubicBezTo>
                        <a:pt x="15916" y="0"/>
                        <a:pt x="21600" y="1763"/>
                        <a:pt x="21600" y="3967"/>
                      </a:cubicBezTo>
                      <a:cubicBezTo>
                        <a:pt x="21600" y="17633"/>
                        <a:pt x="21600" y="17633"/>
                        <a:pt x="21600" y="17633"/>
                      </a:cubicBezTo>
                      <a:cubicBezTo>
                        <a:pt x="21600" y="19837"/>
                        <a:pt x="15916" y="21600"/>
                        <a:pt x="10232"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1" name="Shape 3830"/>
                <p:cNvSpPr/>
                <p:nvPr/>
              </p:nvSpPr>
              <p:spPr>
                <a:xfrm>
                  <a:off x="6032732" y="5986387"/>
                  <a:ext cx="60471" cy="80246"/>
                </a:xfrm>
                <a:custGeom>
                  <a:avLst/>
                  <a:gdLst/>
                  <a:ahLst/>
                  <a:cxnLst>
                    <a:cxn ang="0">
                      <a:pos x="wd2" y="hd2"/>
                    </a:cxn>
                    <a:cxn ang="5400000">
                      <a:pos x="wd2" y="hd2"/>
                    </a:cxn>
                    <a:cxn ang="10800000">
                      <a:pos x="wd2" y="hd2"/>
                    </a:cxn>
                    <a:cxn ang="16200000">
                      <a:pos x="wd2" y="hd2"/>
                    </a:cxn>
                  </a:cxnLst>
                  <a:rect l="0" t="0" r="r" b="b"/>
                  <a:pathLst>
                    <a:path w="20068" h="20997" extrusionOk="0">
                      <a:moveTo>
                        <a:pt x="14574" y="20997"/>
                      </a:moveTo>
                      <a:cubicBezTo>
                        <a:pt x="12239" y="20997"/>
                        <a:pt x="10488" y="20078"/>
                        <a:pt x="9904" y="18699"/>
                      </a:cubicBezTo>
                      <a:cubicBezTo>
                        <a:pt x="564" y="6291"/>
                        <a:pt x="564" y="6291"/>
                        <a:pt x="564" y="6291"/>
                      </a:cubicBezTo>
                      <a:cubicBezTo>
                        <a:pt x="-604" y="4452"/>
                        <a:pt x="-20" y="1695"/>
                        <a:pt x="2899" y="776"/>
                      </a:cubicBezTo>
                      <a:cubicBezTo>
                        <a:pt x="5234" y="-603"/>
                        <a:pt x="8737" y="-143"/>
                        <a:pt x="10488" y="2154"/>
                      </a:cubicBezTo>
                      <a:cubicBezTo>
                        <a:pt x="19245" y="14103"/>
                        <a:pt x="19245" y="14103"/>
                        <a:pt x="19245" y="14103"/>
                      </a:cubicBezTo>
                      <a:cubicBezTo>
                        <a:pt x="20996" y="16401"/>
                        <a:pt x="19828" y="19159"/>
                        <a:pt x="16910" y="20078"/>
                      </a:cubicBezTo>
                      <a:cubicBezTo>
                        <a:pt x="16326" y="20537"/>
                        <a:pt x="15158" y="20997"/>
                        <a:pt x="14574" y="2099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2" name="Shape 3831"/>
                <p:cNvSpPr/>
                <p:nvPr/>
              </p:nvSpPr>
              <p:spPr>
                <a:xfrm>
                  <a:off x="5929537" y="6083594"/>
                  <a:ext cx="79600" cy="59239"/>
                </a:xfrm>
                <a:custGeom>
                  <a:avLst/>
                  <a:gdLst/>
                  <a:ahLst/>
                  <a:cxnLst>
                    <a:cxn ang="0">
                      <a:pos x="wd2" y="hd2"/>
                    </a:cxn>
                    <a:cxn ang="5400000">
                      <a:pos x="wd2" y="hd2"/>
                    </a:cxn>
                    <a:cxn ang="10800000">
                      <a:pos x="wd2" y="hd2"/>
                    </a:cxn>
                    <a:cxn ang="16200000">
                      <a:pos x="wd2" y="hd2"/>
                    </a:cxn>
                  </a:cxnLst>
                  <a:rect l="0" t="0" r="r" b="b"/>
                  <a:pathLst>
                    <a:path w="20435" h="20667" extrusionOk="0">
                      <a:moveTo>
                        <a:pt x="16185" y="20667"/>
                      </a:moveTo>
                      <a:cubicBezTo>
                        <a:pt x="15285" y="20667"/>
                        <a:pt x="14835" y="20067"/>
                        <a:pt x="13935" y="20067"/>
                      </a:cubicBezTo>
                      <a:cubicBezTo>
                        <a:pt x="2235" y="10467"/>
                        <a:pt x="2235" y="10467"/>
                        <a:pt x="2235" y="10467"/>
                      </a:cubicBezTo>
                      <a:cubicBezTo>
                        <a:pt x="-15" y="9267"/>
                        <a:pt x="-465" y="5667"/>
                        <a:pt x="435" y="2667"/>
                      </a:cubicBezTo>
                      <a:cubicBezTo>
                        <a:pt x="1785" y="267"/>
                        <a:pt x="4485" y="-933"/>
                        <a:pt x="6285" y="867"/>
                      </a:cubicBezTo>
                      <a:cubicBezTo>
                        <a:pt x="18435" y="9867"/>
                        <a:pt x="18435" y="9867"/>
                        <a:pt x="18435" y="9867"/>
                      </a:cubicBezTo>
                      <a:cubicBezTo>
                        <a:pt x="20235" y="11667"/>
                        <a:pt x="21135" y="15267"/>
                        <a:pt x="19785" y="17667"/>
                      </a:cubicBezTo>
                      <a:cubicBezTo>
                        <a:pt x="19335" y="19467"/>
                        <a:pt x="17535" y="20667"/>
                        <a:pt x="161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3" name="Shape 3832"/>
                <p:cNvSpPr/>
                <p:nvPr/>
              </p:nvSpPr>
              <p:spPr>
                <a:xfrm>
                  <a:off x="5889624" y="6219032"/>
                  <a:ext cx="85726" cy="33339"/>
                </a:xfrm>
                <a:custGeom>
                  <a:avLst/>
                  <a:gdLst/>
                  <a:ahLst/>
                  <a:cxnLst>
                    <a:cxn ang="0">
                      <a:pos x="wd2" y="hd2"/>
                    </a:cxn>
                    <a:cxn ang="5400000">
                      <a:pos x="wd2" y="hd2"/>
                    </a:cxn>
                    <a:cxn ang="10800000">
                      <a:pos x="wd2" y="hd2"/>
                    </a:cxn>
                    <a:cxn ang="16200000">
                      <a:pos x="wd2" y="hd2"/>
                    </a:cxn>
                  </a:cxnLst>
                  <a:rect l="0" t="0" r="r" b="b"/>
                  <a:pathLst>
                    <a:path w="21600" h="21600" extrusionOk="0">
                      <a:moveTo>
                        <a:pt x="17633" y="21600"/>
                      </a:moveTo>
                      <a:cubicBezTo>
                        <a:pt x="3967" y="21600"/>
                        <a:pt x="3967" y="21600"/>
                        <a:pt x="3967" y="21600"/>
                      </a:cubicBezTo>
                      <a:cubicBezTo>
                        <a:pt x="1763" y="21600"/>
                        <a:pt x="0" y="17053"/>
                        <a:pt x="0" y="10232"/>
                      </a:cubicBezTo>
                      <a:cubicBezTo>
                        <a:pt x="0" y="4547"/>
                        <a:pt x="1763" y="0"/>
                        <a:pt x="3967" y="0"/>
                      </a:cubicBezTo>
                      <a:cubicBezTo>
                        <a:pt x="17633" y="0"/>
                        <a:pt x="17633" y="0"/>
                        <a:pt x="17633" y="0"/>
                      </a:cubicBezTo>
                      <a:cubicBezTo>
                        <a:pt x="19837" y="0"/>
                        <a:pt x="21600" y="4547"/>
                        <a:pt x="21600" y="10232"/>
                      </a:cubicBezTo>
                      <a:cubicBezTo>
                        <a:pt x="21600" y="17053"/>
                        <a:pt x="19837" y="21600"/>
                        <a:pt x="17633"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4" name="Shape 3833"/>
                <p:cNvSpPr/>
                <p:nvPr/>
              </p:nvSpPr>
              <p:spPr>
                <a:xfrm>
                  <a:off x="5920012" y="6329725"/>
                  <a:ext cx="79600" cy="60758"/>
                </a:xfrm>
                <a:custGeom>
                  <a:avLst/>
                  <a:gdLst/>
                  <a:ahLst/>
                  <a:cxnLst>
                    <a:cxn ang="0">
                      <a:pos x="wd2" y="hd2"/>
                    </a:cxn>
                    <a:cxn ang="5400000">
                      <a:pos x="wd2" y="hd2"/>
                    </a:cxn>
                    <a:cxn ang="10800000">
                      <a:pos x="wd2" y="hd2"/>
                    </a:cxn>
                    <a:cxn ang="16200000">
                      <a:pos x="wd2" y="hd2"/>
                    </a:cxn>
                  </a:cxnLst>
                  <a:rect l="0" t="0" r="r" b="b"/>
                  <a:pathLst>
                    <a:path w="20435" h="20667" extrusionOk="0">
                      <a:moveTo>
                        <a:pt x="4485" y="20667"/>
                      </a:moveTo>
                      <a:cubicBezTo>
                        <a:pt x="2685" y="20667"/>
                        <a:pt x="1335" y="19467"/>
                        <a:pt x="435" y="17667"/>
                      </a:cubicBezTo>
                      <a:cubicBezTo>
                        <a:pt x="-465" y="14667"/>
                        <a:pt x="-15" y="11667"/>
                        <a:pt x="2235" y="9867"/>
                      </a:cubicBezTo>
                      <a:cubicBezTo>
                        <a:pt x="13935" y="867"/>
                        <a:pt x="13935" y="867"/>
                        <a:pt x="13935" y="867"/>
                      </a:cubicBezTo>
                      <a:cubicBezTo>
                        <a:pt x="16185" y="-933"/>
                        <a:pt x="18885" y="267"/>
                        <a:pt x="19785" y="2667"/>
                      </a:cubicBezTo>
                      <a:cubicBezTo>
                        <a:pt x="21135" y="5667"/>
                        <a:pt x="20235" y="8667"/>
                        <a:pt x="18435" y="10467"/>
                      </a:cubicBezTo>
                      <a:cubicBezTo>
                        <a:pt x="6285" y="19467"/>
                        <a:pt x="6285" y="19467"/>
                        <a:pt x="6285" y="19467"/>
                      </a:cubicBezTo>
                      <a:cubicBezTo>
                        <a:pt x="5835" y="20067"/>
                        <a:pt x="4935" y="20667"/>
                        <a:pt x="44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5" name="Shape 3834"/>
                <p:cNvSpPr/>
                <p:nvPr/>
              </p:nvSpPr>
              <p:spPr>
                <a:xfrm>
                  <a:off x="6347050" y="6344004"/>
                  <a:ext cx="79600" cy="59179"/>
                </a:xfrm>
                <a:custGeom>
                  <a:avLst/>
                  <a:gdLst/>
                  <a:ahLst/>
                  <a:cxnLst>
                    <a:cxn ang="0">
                      <a:pos x="wd2" y="hd2"/>
                    </a:cxn>
                    <a:cxn ang="5400000">
                      <a:pos x="wd2" y="hd2"/>
                    </a:cxn>
                    <a:cxn ang="10800000">
                      <a:pos x="wd2" y="hd2"/>
                    </a:cxn>
                    <a:cxn ang="16200000">
                      <a:pos x="wd2" y="hd2"/>
                    </a:cxn>
                  </a:cxnLst>
                  <a:rect l="0" t="0" r="r" b="b"/>
                  <a:pathLst>
                    <a:path w="20435" h="20646" extrusionOk="0">
                      <a:moveTo>
                        <a:pt x="16185" y="20646"/>
                      </a:moveTo>
                      <a:cubicBezTo>
                        <a:pt x="15285" y="20646"/>
                        <a:pt x="14835" y="20646"/>
                        <a:pt x="13935" y="20046"/>
                      </a:cubicBezTo>
                      <a:cubicBezTo>
                        <a:pt x="2235" y="11046"/>
                        <a:pt x="2235" y="11046"/>
                        <a:pt x="2235" y="11046"/>
                      </a:cubicBezTo>
                      <a:cubicBezTo>
                        <a:pt x="-15" y="9246"/>
                        <a:pt x="-465" y="5646"/>
                        <a:pt x="435" y="3246"/>
                      </a:cubicBezTo>
                      <a:cubicBezTo>
                        <a:pt x="1785" y="246"/>
                        <a:pt x="4485" y="-954"/>
                        <a:pt x="6285" y="846"/>
                      </a:cubicBezTo>
                      <a:cubicBezTo>
                        <a:pt x="18435" y="9846"/>
                        <a:pt x="18435" y="9846"/>
                        <a:pt x="18435" y="9846"/>
                      </a:cubicBezTo>
                      <a:cubicBezTo>
                        <a:pt x="20235" y="11646"/>
                        <a:pt x="21135" y="15246"/>
                        <a:pt x="19785" y="17646"/>
                      </a:cubicBezTo>
                      <a:cubicBezTo>
                        <a:pt x="19335" y="19446"/>
                        <a:pt x="17535" y="20646"/>
                        <a:pt x="16185" y="2064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6" name="Shape 3835"/>
                <p:cNvSpPr/>
                <p:nvPr/>
              </p:nvSpPr>
              <p:spPr>
                <a:xfrm>
                  <a:off x="6380162" y="6236494"/>
                  <a:ext cx="87314" cy="33338"/>
                </a:xfrm>
                <a:custGeom>
                  <a:avLst/>
                  <a:gdLst/>
                  <a:ahLst/>
                  <a:cxnLst>
                    <a:cxn ang="0">
                      <a:pos x="wd2" y="hd2"/>
                    </a:cxn>
                    <a:cxn ang="5400000">
                      <a:pos x="wd2" y="hd2"/>
                    </a:cxn>
                    <a:cxn ang="10800000">
                      <a:pos x="wd2" y="hd2"/>
                    </a:cxn>
                    <a:cxn ang="16200000">
                      <a:pos x="wd2" y="hd2"/>
                    </a:cxn>
                  </a:cxnLst>
                  <a:rect l="0" t="0" r="r" b="b"/>
                  <a:pathLst>
                    <a:path w="21600" h="21600" extrusionOk="0">
                      <a:moveTo>
                        <a:pt x="17280" y="21600"/>
                      </a:moveTo>
                      <a:cubicBezTo>
                        <a:pt x="4320" y="21600"/>
                        <a:pt x="4320" y="21600"/>
                        <a:pt x="4320" y="21600"/>
                      </a:cubicBezTo>
                      <a:cubicBezTo>
                        <a:pt x="2160" y="21600"/>
                        <a:pt x="0" y="15916"/>
                        <a:pt x="0" y="10232"/>
                      </a:cubicBezTo>
                      <a:cubicBezTo>
                        <a:pt x="0" y="4547"/>
                        <a:pt x="2160" y="0"/>
                        <a:pt x="4320" y="0"/>
                      </a:cubicBezTo>
                      <a:cubicBezTo>
                        <a:pt x="17280" y="0"/>
                        <a:pt x="17280" y="0"/>
                        <a:pt x="17280" y="0"/>
                      </a:cubicBezTo>
                      <a:cubicBezTo>
                        <a:pt x="19872" y="0"/>
                        <a:pt x="21600" y="4547"/>
                        <a:pt x="21600" y="10232"/>
                      </a:cubicBezTo>
                      <a:cubicBezTo>
                        <a:pt x="21600" y="15916"/>
                        <a:pt x="19872" y="21600"/>
                        <a:pt x="17280"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7" name="Shape 3836"/>
                <p:cNvSpPr/>
                <p:nvPr/>
              </p:nvSpPr>
              <p:spPr>
                <a:xfrm>
                  <a:off x="6356575" y="6098576"/>
                  <a:ext cx="79600" cy="58544"/>
                </a:xfrm>
                <a:custGeom>
                  <a:avLst/>
                  <a:gdLst/>
                  <a:ahLst/>
                  <a:cxnLst>
                    <a:cxn ang="0">
                      <a:pos x="wd2" y="hd2"/>
                    </a:cxn>
                    <a:cxn ang="5400000">
                      <a:pos x="wd2" y="hd2"/>
                    </a:cxn>
                    <a:cxn ang="10800000">
                      <a:pos x="wd2" y="hd2"/>
                    </a:cxn>
                    <a:cxn ang="16200000">
                      <a:pos x="wd2" y="hd2"/>
                    </a:cxn>
                  </a:cxnLst>
                  <a:rect l="0" t="0" r="r" b="b"/>
                  <a:pathLst>
                    <a:path w="20435" h="20962" extrusionOk="0">
                      <a:moveTo>
                        <a:pt x="4035" y="20962"/>
                      </a:moveTo>
                      <a:cubicBezTo>
                        <a:pt x="2685" y="20962"/>
                        <a:pt x="1335" y="20345"/>
                        <a:pt x="435" y="18493"/>
                      </a:cubicBezTo>
                      <a:cubicBezTo>
                        <a:pt x="-465" y="15408"/>
                        <a:pt x="-15" y="11705"/>
                        <a:pt x="2235" y="10471"/>
                      </a:cubicBezTo>
                      <a:cubicBezTo>
                        <a:pt x="13935" y="596"/>
                        <a:pt x="13935" y="596"/>
                        <a:pt x="13935" y="596"/>
                      </a:cubicBezTo>
                      <a:cubicBezTo>
                        <a:pt x="16185" y="-638"/>
                        <a:pt x="18885" y="-21"/>
                        <a:pt x="19785" y="3065"/>
                      </a:cubicBezTo>
                      <a:cubicBezTo>
                        <a:pt x="21135" y="5533"/>
                        <a:pt x="20235" y="9236"/>
                        <a:pt x="18435" y="11088"/>
                      </a:cubicBezTo>
                      <a:cubicBezTo>
                        <a:pt x="6285" y="20345"/>
                        <a:pt x="6285" y="20345"/>
                        <a:pt x="6285" y="20345"/>
                      </a:cubicBezTo>
                      <a:cubicBezTo>
                        <a:pt x="5835" y="20962"/>
                        <a:pt x="4935" y="20962"/>
                        <a:pt x="4035" y="20962"/>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1" name="Shape 3837"/>
                <p:cNvSpPr/>
                <p:nvPr/>
              </p:nvSpPr>
              <p:spPr>
                <a:xfrm>
                  <a:off x="6278185" y="5995388"/>
                  <a:ext cx="60472" cy="79183"/>
                </a:xfrm>
                <a:custGeom>
                  <a:avLst/>
                  <a:gdLst/>
                  <a:ahLst/>
                  <a:cxnLst>
                    <a:cxn ang="0">
                      <a:pos x="wd2" y="hd2"/>
                    </a:cxn>
                    <a:cxn ang="5400000">
                      <a:pos x="wd2" y="hd2"/>
                    </a:cxn>
                    <a:cxn ang="10800000">
                      <a:pos x="wd2" y="hd2"/>
                    </a:cxn>
                    <a:cxn ang="16200000">
                      <a:pos x="wd2" y="hd2"/>
                    </a:cxn>
                  </a:cxnLst>
                  <a:rect l="0" t="0" r="r" b="b"/>
                  <a:pathLst>
                    <a:path w="20068" h="21125" extrusionOk="0">
                      <a:moveTo>
                        <a:pt x="5494" y="21125"/>
                      </a:moveTo>
                      <a:cubicBezTo>
                        <a:pt x="4910" y="21125"/>
                        <a:pt x="3742" y="20665"/>
                        <a:pt x="3158" y="20206"/>
                      </a:cubicBezTo>
                      <a:cubicBezTo>
                        <a:pt x="240" y="19287"/>
                        <a:pt x="-928" y="16529"/>
                        <a:pt x="823" y="14231"/>
                      </a:cubicBezTo>
                      <a:cubicBezTo>
                        <a:pt x="9580" y="2282"/>
                        <a:pt x="9580" y="2282"/>
                        <a:pt x="9580" y="2282"/>
                      </a:cubicBezTo>
                      <a:cubicBezTo>
                        <a:pt x="11331" y="-15"/>
                        <a:pt x="14834" y="-475"/>
                        <a:pt x="17169" y="444"/>
                      </a:cubicBezTo>
                      <a:cubicBezTo>
                        <a:pt x="20088" y="1823"/>
                        <a:pt x="20672" y="4580"/>
                        <a:pt x="19504" y="6419"/>
                      </a:cubicBezTo>
                      <a:cubicBezTo>
                        <a:pt x="10164" y="18827"/>
                        <a:pt x="10164" y="18827"/>
                        <a:pt x="10164" y="18827"/>
                      </a:cubicBezTo>
                      <a:cubicBezTo>
                        <a:pt x="9580" y="20206"/>
                        <a:pt x="7829" y="21125"/>
                        <a:pt x="5494" y="21125"/>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2" name="Shape 3838"/>
                <p:cNvSpPr/>
                <p:nvPr/>
              </p:nvSpPr>
              <p:spPr>
                <a:xfrm>
                  <a:off x="6021387" y="6090444"/>
                  <a:ext cx="309564" cy="374650"/>
                </a:xfrm>
                <a:custGeom>
                  <a:avLst/>
                  <a:gdLst/>
                  <a:ahLst/>
                  <a:cxnLst>
                    <a:cxn ang="0">
                      <a:pos x="wd2" y="hd2"/>
                    </a:cxn>
                    <a:cxn ang="5400000">
                      <a:pos x="wd2" y="hd2"/>
                    </a:cxn>
                    <a:cxn ang="10800000">
                      <a:pos x="wd2" y="hd2"/>
                    </a:cxn>
                    <a:cxn ang="16200000">
                      <a:pos x="wd2" y="hd2"/>
                    </a:cxn>
                  </a:cxnLst>
                  <a:rect l="0" t="0" r="r" b="b"/>
                  <a:pathLst>
                    <a:path w="21600" h="21600" extrusionOk="0">
                      <a:moveTo>
                        <a:pt x="21600" y="8983"/>
                      </a:moveTo>
                      <a:cubicBezTo>
                        <a:pt x="21600" y="4037"/>
                        <a:pt x="16841" y="0"/>
                        <a:pt x="10861" y="0"/>
                      </a:cubicBezTo>
                      <a:cubicBezTo>
                        <a:pt x="4881" y="0"/>
                        <a:pt x="0" y="4037"/>
                        <a:pt x="0" y="8983"/>
                      </a:cubicBezTo>
                      <a:cubicBezTo>
                        <a:pt x="0" y="9286"/>
                        <a:pt x="122" y="9488"/>
                        <a:pt x="122" y="9791"/>
                      </a:cubicBezTo>
                      <a:cubicBezTo>
                        <a:pt x="0" y="9892"/>
                        <a:pt x="366" y="13323"/>
                        <a:pt x="4393" y="17664"/>
                      </a:cubicBezTo>
                      <a:cubicBezTo>
                        <a:pt x="5614" y="18976"/>
                        <a:pt x="5003" y="21600"/>
                        <a:pt x="5003" y="21600"/>
                      </a:cubicBezTo>
                      <a:cubicBezTo>
                        <a:pt x="6712" y="21600"/>
                        <a:pt x="8420" y="21600"/>
                        <a:pt x="10007" y="21600"/>
                      </a:cubicBezTo>
                      <a:cubicBezTo>
                        <a:pt x="10617" y="21600"/>
                        <a:pt x="11105" y="21600"/>
                        <a:pt x="11593" y="21600"/>
                      </a:cubicBezTo>
                      <a:cubicBezTo>
                        <a:pt x="13302" y="21600"/>
                        <a:pt x="14888" y="21600"/>
                        <a:pt x="16597" y="21600"/>
                      </a:cubicBezTo>
                      <a:cubicBezTo>
                        <a:pt x="16597" y="21600"/>
                        <a:pt x="16108" y="18976"/>
                        <a:pt x="17329" y="17664"/>
                      </a:cubicBezTo>
                      <a:cubicBezTo>
                        <a:pt x="21356" y="13323"/>
                        <a:pt x="21600" y="9892"/>
                        <a:pt x="21478" y="9791"/>
                      </a:cubicBezTo>
                      <a:cubicBezTo>
                        <a:pt x="21600" y="9488"/>
                        <a:pt x="21600" y="9286"/>
                        <a:pt x="21600" y="8983"/>
                      </a:cubicBezTo>
                      <a:close/>
                      <a:moveTo>
                        <a:pt x="9519" y="20086"/>
                      </a:moveTo>
                      <a:cubicBezTo>
                        <a:pt x="9519" y="15847"/>
                        <a:pt x="9519" y="15847"/>
                        <a:pt x="9519" y="15847"/>
                      </a:cubicBezTo>
                      <a:cubicBezTo>
                        <a:pt x="9519" y="15746"/>
                        <a:pt x="9519" y="15645"/>
                        <a:pt x="9519" y="15544"/>
                      </a:cubicBezTo>
                      <a:cubicBezTo>
                        <a:pt x="7444" y="12213"/>
                        <a:pt x="7444" y="12213"/>
                        <a:pt x="7444" y="12213"/>
                      </a:cubicBezTo>
                      <a:cubicBezTo>
                        <a:pt x="7566" y="12213"/>
                        <a:pt x="7688" y="12213"/>
                        <a:pt x="7810" y="12112"/>
                      </a:cubicBezTo>
                      <a:cubicBezTo>
                        <a:pt x="8176" y="12011"/>
                        <a:pt x="8542" y="11910"/>
                        <a:pt x="8786" y="11607"/>
                      </a:cubicBezTo>
                      <a:cubicBezTo>
                        <a:pt x="9153" y="12011"/>
                        <a:pt x="9519" y="12213"/>
                        <a:pt x="10007" y="12213"/>
                      </a:cubicBezTo>
                      <a:cubicBezTo>
                        <a:pt x="10617" y="12314"/>
                        <a:pt x="11227" y="12112"/>
                        <a:pt x="11837" y="11607"/>
                      </a:cubicBezTo>
                      <a:cubicBezTo>
                        <a:pt x="11837" y="11708"/>
                        <a:pt x="11837" y="11708"/>
                        <a:pt x="11959" y="11809"/>
                      </a:cubicBezTo>
                      <a:cubicBezTo>
                        <a:pt x="12203" y="12112"/>
                        <a:pt x="12692" y="12314"/>
                        <a:pt x="13058" y="12314"/>
                      </a:cubicBezTo>
                      <a:cubicBezTo>
                        <a:pt x="13058" y="12314"/>
                        <a:pt x="13180" y="12314"/>
                        <a:pt x="13180" y="12314"/>
                      </a:cubicBezTo>
                      <a:cubicBezTo>
                        <a:pt x="13302" y="12314"/>
                        <a:pt x="13424" y="12314"/>
                        <a:pt x="13546" y="12314"/>
                      </a:cubicBezTo>
                      <a:cubicBezTo>
                        <a:pt x="11593" y="15544"/>
                        <a:pt x="11593" y="15544"/>
                        <a:pt x="11593" y="15544"/>
                      </a:cubicBezTo>
                      <a:cubicBezTo>
                        <a:pt x="11471" y="15645"/>
                        <a:pt x="11471" y="15746"/>
                        <a:pt x="11471" y="15847"/>
                      </a:cubicBezTo>
                      <a:cubicBezTo>
                        <a:pt x="11471" y="20086"/>
                        <a:pt x="11471" y="20086"/>
                        <a:pt x="11471" y="20086"/>
                      </a:cubicBezTo>
                      <a:lnTo>
                        <a:pt x="9519" y="20086"/>
                      </a:lnTo>
                      <a:close/>
                      <a:moveTo>
                        <a:pt x="8908" y="9690"/>
                      </a:moveTo>
                      <a:cubicBezTo>
                        <a:pt x="8908" y="9589"/>
                        <a:pt x="8908" y="9589"/>
                        <a:pt x="9031" y="9589"/>
                      </a:cubicBezTo>
                      <a:cubicBezTo>
                        <a:pt x="9031" y="9589"/>
                        <a:pt x="9031" y="9589"/>
                        <a:pt x="9031" y="9589"/>
                      </a:cubicBezTo>
                      <a:cubicBezTo>
                        <a:pt x="9275" y="9690"/>
                        <a:pt x="9275" y="9791"/>
                        <a:pt x="9275" y="9892"/>
                      </a:cubicBezTo>
                      <a:cubicBezTo>
                        <a:pt x="9275" y="10093"/>
                        <a:pt x="9153" y="10396"/>
                        <a:pt x="8908" y="10699"/>
                      </a:cubicBezTo>
                      <a:cubicBezTo>
                        <a:pt x="8786" y="10194"/>
                        <a:pt x="8786" y="9791"/>
                        <a:pt x="8908" y="9690"/>
                      </a:cubicBezTo>
                      <a:close/>
                      <a:moveTo>
                        <a:pt x="12081" y="9488"/>
                      </a:moveTo>
                      <a:cubicBezTo>
                        <a:pt x="12081" y="9387"/>
                        <a:pt x="12203" y="9387"/>
                        <a:pt x="12203" y="9387"/>
                      </a:cubicBezTo>
                      <a:cubicBezTo>
                        <a:pt x="12203" y="9387"/>
                        <a:pt x="12203" y="9387"/>
                        <a:pt x="12203" y="9387"/>
                      </a:cubicBezTo>
                      <a:cubicBezTo>
                        <a:pt x="12325" y="9387"/>
                        <a:pt x="12325" y="9387"/>
                        <a:pt x="12325" y="9387"/>
                      </a:cubicBezTo>
                      <a:cubicBezTo>
                        <a:pt x="12447" y="9488"/>
                        <a:pt x="12325" y="9993"/>
                        <a:pt x="11959" y="10497"/>
                      </a:cubicBezTo>
                      <a:cubicBezTo>
                        <a:pt x="11837" y="10093"/>
                        <a:pt x="11959" y="9690"/>
                        <a:pt x="12081" y="9488"/>
                      </a:cubicBezTo>
                      <a:close/>
                      <a:moveTo>
                        <a:pt x="19769" y="9286"/>
                      </a:moveTo>
                      <a:cubicBezTo>
                        <a:pt x="19525" y="10396"/>
                        <a:pt x="19525" y="10396"/>
                        <a:pt x="19525" y="10396"/>
                      </a:cubicBezTo>
                      <a:cubicBezTo>
                        <a:pt x="19647" y="10396"/>
                        <a:pt x="19647" y="10396"/>
                        <a:pt x="19647" y="10396"/>
                      </a:cubicBezTo>
                      <a:cubicBezTo>
                        <a:pt x="19403" y="11305"/>
                        <a:pt x="18671" y="13727"/>
                        <a:pt x="15864" y="16755"/>
                      </a:cubicBezTo>
                      <a:cubicBezTo>
                        <a:pt x="15010" y="17664"/>
                        <a:pt x="14644" y="18976"/>
                        <a:pt x="14644" y="20086"/>
                      </a:cubicBezTo>
                      <a:cubicBezTo>
                        <a:pt x="12814" y="20086"/>
                        <a:pt x="12814" y="20086"/>
                        <a:pt x="12814" y="20086"/>
                      </a:cubicBezTo>
                      <a:cubicBezTo>
                        <a:pt x="12814" y="15948"/>
                        <a:pt x="12814" y="15948"/>
                        <a:pt x="12814" y="15948"/>
                      </a:cubicBezTo>
                      <a:cubicBezTo>
                        <a:pt x="15254" y="12011"/>
                        <a:pt x="15254" y="12011"/>
                        <a:pt x="15254" y="12011"/>
                      </a:cubicBezTo>
                      <a:cubicBezTo>
                        <a:pt x="15376" y="11708"/>
                        <a:pt x="15254" y="11406"/>
                        <a:pt x="14888" y="11305"/>
                      </a:cubicBezTo>
                      <a:cubicBezTo>
                        <a:pt x="14644" y="11103"/>
                        <a:pt x="14278" y="11204"/>
                        <a:pt x="14034" y="11507"/>
                      </a:cubicBezTo>
                      <a:cubicBezTo>
                        <a:pt x="13790" y="11607"/>
                        <a:pt x="13546" y="11708"/>
                        <a:pt x="13058" y="11809"/>
                      </a:cubicBezTo>
                      <a:cubicBezTo>
                        <a:pt x="12814" y="11809"/>
                        <a:pt x="12569" y="11607"/>
                        <a:pt x="12447" y="11507"/>
                      </a:cubicBezTo>
                      <a:cubicBezTo>
                        <a:pt x="12447" y="11406"/>
                        <a:pt x="12325" y="11305"/>
                        <a:pt x="12203" y="11204"/>
                      </a:cubicBezTo>
                      <a:cubicBezTo>
                        <a:pt x="12203" y="11204"/>
                        <a:pt x="12203" y="11204"/>
                        <a:pt x="12203" y="11103"/>
                      </a:cubicBezTo>
                      <a:cubicBezTo>
                        <a:pt x="12814" y="10497"/>
                        <a:pt x="13180" y="9589"/>
                        <a:pt x="12936" y="9084"/>
                      </a:cubicBezTo>
                      <a:cubicBezTo>
                        <a:pt x="12814" y="8882"/>
                        <a:pt x="12447" y="8781"/>
                        <a:pt x="12203" y="8781"/>
                      </a:cubicBezTo>
                      <a:cubicBezTo>
                        <a:pt x="11837" y="8781"/>
                        <a:pt x="11593" y="8983"/>
                        <a:pt x="11471" y="9286"/>
                      </a:cubicBezTo>
                      <a:cubicBezTo>
                        <a:pt x="11227" y="9690"/>
                        <a:pt x="11227" y="10396"/>
                        <a:pt x="11471" y="11103"/>
                      </a:cubicBezTo>
                      <a:cubicBezTo>
                        <a:pt x="11105" y="11406"/>
                        <a:pt x="10617" y="11809"/>
                        <a:pt x="10129" y="11708"/>
                      </a:cubicBezTo>
                      <a:cubicBezTo>
                        <a:pt x="9763" y="11708"/>
                        <a:pt x="9519" y="11507"/>
                        <a:pt x="9275" y="11204"/>
                      </a:cubicBezTo>
                      <a:cubicBezTo>
                        <a:pt x="9641" y="10800"/>
                        <a:pt x="10007" y="10295"/>
                        <a:pt x="10007" y="9892"/>
                      </a:cubicBezTo>
                      <a:cubicBezTo>
                        <a:pt x="10007" y="9488"/>
                        <a:pt x="9641" y="9185"/>
                        <a:pt x="9275" y="9084"/>
                      </a:cubicBezTo>
                      <a:cubicBezTo>
                        <a:pt x="8908" y="8983"/>
                        <a:pt x="8664" y="9084"/>
                        <a:pt x="8420" y="9286"/>
                      </a:cubicBezTo>
                      <a:cubicBezTo>
                        <a:pt x="8054" y="9589"/>
                        <a:pt x="8054" y="10295"/>
                        <a:pt x="8298" y="10901"/>
                      </a:cubicBezTo>
                      <a:cubicBezTo>
                        <a:pt x="8298" y="11002"/>
                        <a:pt x="8420" y="11103"/>
                        <a:pt x="8420" y="11204"/>
                      </a:cubicBezTo>
                      <a:cubicBezTo>
                        <a:pt x="8176" y="11406"/>
                        <a:pt x="7932" y="11507"/>
                        <a:pt x="7566" y="11607"/>
                      </a:cubicBezTo>
                      <a:cubicBezTo>
                        <a:pt x="7444" y="11708"/>
                        <a:pt x="7200" y="11708"/>
                        <a:pt x="7078" y="11607"/>
                      </a:cubicBezTo>
                      <a:cubicBezTo>
                        <a:pt x="6956" y="11507"/>
                        <a:pt x="6956" y="11507"/>
                        <a:pt x="6956" y="11507"/>
                      </a:cubicBezTo>
                      <a:cubicBezTo>
                        <a:pt x="6834" y="11305"/>
                        <a:pt x="6590" y="11204"/>
                        <a:pt x="6224" y="11204"/>
                      </a:cubicBezTo>
                      <a:cubicBezTo>
                        <a:pt x="6224" y="11204"/>
                        <a:pt x="6224" y="11305"/>
                        <a:pt x="6102" y="11305"/>
                      </a:cubicBezTo>
                      <a:cubicBezTo>
                        <a:pt x="6102" y="11305"/>
                        <a:pt x="6102" y="11305"/>
                        <a:pt x="6102" y="11305"/>
                      </a:cubicBezTo>
                      <a:cubicBezTo>
                        <a:pt x="6102" y="11305"/>
                        <a:pt x="6102" y="11305"/>
                        <a:pt x="6102" y="11305"/>
                      </a:cubicBezTo>
                      <a:cubicBezTo>
                        <a:pt x="6102" y="11305"/>
                        <a:pt x="6102" y="11305"/>
                        <a:pt x="6102" y="11305"/>
                      </a:cubicBezTo>
                      <a:cubicBezTo>
                        <a:pt x="6102" y="11305"/>
                        <a:pt x="6102" y="11305"/>
                        <a:pt x="6102" y="11305"/>
                      </a:cubicBezTo>
                      <a:cubicBezTo>
                        <a:pt x="5736" y="11507"/>
                        <a:pt x="5736" y="11809"/>
                        <a:pt x="5858" y="12011"/>
                      </a:cubicBezTo>
                      <a:cubicBezTo>
                        <a:pt x="8298" y="15948"/>
                        <a:pt x="8298" y="15948"/>
                        <a:pt x="8298" y="15948"/>
                      </a:cubicBezTo>
                      <a:cubicBezTo>
                        <a:pt x="8298" y="20086"/>
                        <a:pt x="8298" y="20086"/>
                        <a:pt x="8298" y="20086"/>
                      </a:cubicBezTo>
                      <a:cubicBezTo>
                        <a:pt x="7078" y="20086"/>
                        <a:pt x="7078" y="20086"/>
                        <a:pt x="7078" y="20086"/>
                      </a:cubicBezTo>
                      <a:cubicBezTo>
                        <a:pt x="6956" y="18976"/>
                        <a:pt x="6712" y="17664"/>
                        <a:pt x="5858" y="16755"/>
                      </a:cubicBezTo>
                      <a:cubicBezTo>
                        <a:pt x="3051" y="13727"/>
                        <a:pt x="2319" y="11305"/>
                        <a:pt x="2075" y="10396"/>
                      </a:cubicBezTo>
                      <a:cubicBezTo>
                        <a:pt x="2075" y="10396"/>
                        <a:pt x="2075" y="10396"/>
                        <a:pt x="2075" y="10396"/>
                      </a:cubicBezTo>
                      <a:cubicBezTo>
                        <a:pt x="1953" y="9286"/>
                        <a:pt x="1953" y="9286"/>
                        <a:pt x="1953" y="9286"/>
                      </a:cubicBezTo>
                      <a:cubicBezTo>
                        <a:pt x="1953" y="9185"/>
                        <a:pt x="1953" y="9084"/>
                        <a:pt x="1953" y="8983"/>
                      </a:cubicBezTo>
                      <a:cubicBezTo>
                        <a:pt x="1953" y="4845"/>
                        <a:pt x="5858" y="1615"/>
                        <a:pt x="10861" y="1615"/>
                      </a:cubicBezTo>
                      <a:cubicBezTo>
                        <a:pt x="15742" y="1615"/>
                        <a:pt x="19769" y="4845"/>
                        <a:pt x="19769" y="8983"/>
                      </a:cubicBezTo>
                      <a:cubicBezTo>
                        <a:pt x="19769" y="9084"/>
                        <a:pt x="19769" y="9185"/>
                        <a:pt x="19769" y="928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3" name="Shape 3839"/>
                <p:cNvSpPr/>
                <p:nvPr/>
              </p:nvSpPr>
              <p:spPr>
                <a:xfrm>
                  <a:off x="6095999" y="6479382"/>
                  <a:ext cx="161926" cy="90489"/>
                </a:xfrm>
                <a:custGeom>
                  <a:avLst/>
                  <a:gdLst/>
                  <a:ahLst/>
                  <a:cxnLst>
                    <a:cxn ang="0">
                      <a:pos x="wd2" y="hd2"/>
                    </a:cxn>
                    <a:cxn ang="5400000">
                      <a:pos x="wd2" y="hd2"/>
                    </a:cxn>
                    <a:cxn ang="10800000">
                      <a:pos x="wd2" y="hd2"/>
                    </a:cxn>
                    <a:cxn ang="16200000">
                      <a:pos x="wd2" y="hd2"/>
                    </a:cxn>
                  </a:cxnLst>
                  <a:rect l="0" t="0" r="r" b="b"/>
                  <a:pathLst>
                    <a:path w="21600" h="21600" extrusionOk="0">
                      <a:moveTo>
                        <a:pt x="0" y="2908"/>
                      </a:moveTo>
                      <a:cubicBezTo>
                        <a:pt x="929" y="2908"/>
                        <a:pt x="929" y="2908"/>
                        <a:pt x="929" y="2908"/>
                      </a:cubicBezTo>
                      <a:cubicBezTo>
                        <a:pt x="929" y="5815"/>
                        <a:pt x="929" y="5815"/>
                        <a:pt x="929" y="5815"/>
                      </a:cubicBezTo>
                      <a:cubicBezTo>
                        <a:pt x="0" y="5815"/>
                        <a:pt x="0" y="5815"/>
                        <a:pt x="0" y="5815"/>
                      </a:cubicBezTo>
                      <a:cubicBezTo>
                        <a:pt x="0" y="8723"/>
                        <a:pt x="0" y="8723"/>
                        <a:pt x="0" y="8723"/>
                      </a:cubicBezTo>
                      <a:cubicBezTo>
                        <a:pt x="929" y="8723"/>
                        <a:pt x="929" y="8723"/>
                        <a:pt x="929" y="8723"/>
                      </a:cubicBezTo>
                      <a:cubicBezTo>
                        <a:pt x="929" y="11631"/>
                        <a:pt x="929" y="11631"/>
                        <a:pt x="929" y="11631"/>
                      </a:cubicBezTo>
                      <a:cubicBezTo>
                        <a:pt x="0" y="11631"/>
                        <a:pt x="0" y="11631"/>
                        <a:pt x="0" y="11631"/>
                      </a:cubicBezTo>
                      <a:cubicBezTo>
                        <a:pt x="232" y="15369"/>
                        <a:pt x="2090" y="18277"/>
                        <a:pt x="4645" y="18692"/>
                      </a:cubicBezTo>
                      <a:cubicBezTo>
                        <a:pt x="5110" y="20354"/>
                        <a:pt x="6271" y="21600"/>
                        <a:pt x="7432" y="21600"/>
                      </a:cubicBezTo>
                      <a:cubicBezTo>
                        <a:pt x="14168" y="21600"/>
                        <a:pt x="14168" y="21600"/>
                        <a:pt x="14168" y="21600"/>
                      </a:cubicBezTo>
                      <a:cubicBezTo>
                        <a:pt x="15561" y="21600"/>
                        <a:pt x="16490" y="20354"/>
                        <a:pt x="16955" y="18692"/>
                      </a:cubicBezTo>
                      <a:cubicBezTo>
                        <a:pt x="19510" y="18277"/>
                        <a:pt x="21368" y="15369"/>
                        <a:pt x="21600" y="11631"/>
                      </a:cubicBezTo>
                      <a:cubicBezTo>
                        <a:pt x="20903" y="11631"/>
                        <a:pt x="20903" y="11631"/>
                        <a:pt x="20903" y="11631"/>
                      </a:cubicBezTo>
                      <a:cubicBezTo>
                        <a:pt x="20903" y="8723"/>
                        <a:pt x="20903" y="8723"/>
                        <a:pt x="20903" y="8723"/>
                      </a:cubicBezTo>
                      <a:cubicBezTo>
                        <a:pt x="21600" y="8723"/>
                        <a:pt x="21600" y="8723"/>
                        <a:pt x="21600" y="8723"/>
                      </a:cubicBezTo>
                      <a:cubicBezTo>
                        <a:pt x="21600" y="5815"/>
                        <a:pt x="21600" y="5815"/>
                        <a:pt x="21600" y="5815"/>
                      </a:cubicBezTo>
                      <a:cubicBezTo>
                        <a:pt x="20903" y="5815"/>
                        <a:pt x="20903" y="5815"/>
                        <a:pt x="20903" y="5815"/>
                      </a:cubicBezTo>
                      <a:cubicBezTo>
                        <a:pt x="20903" y="2908"/>
                        <a:pt x="20903" y="2908"/>
                        <a:pt x="20903" y="2908"/>
                      </a:cubicBezTo>
                      <a:cubicBezTo>
                        <a:pt x="21600" y="2908"/>
                        <a:pt x="21600" y="2908"/>
                        <a:pt x="21600" y="2908"/>
                      </a:cubicBezTo>
                      <a:cubicBezTo>
                        <a:pt x="21600" y="0"/>
                        <a:pt x="21600" y="0"/>
                        <a:pt x="21600" y="0"/>
                      </a:cubicBezTo>
                      <a:cubicBezTo>
                        <a:pt x="0" y="0"/>
                        <a:pt x="0" y="0"/>
                        <a:pt x="0" y="0"/>
                      </a:cubicBezTo>
                      <a:lnTo>
                        <a:pt x="0" y="2908"/>
                      </a:ln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1471" y="1601"/>
                <a:ext cx="17144" cy="1281"/>
              </a:xfrm>
              <a:prstGeom prst="rect">
                <a:avLst/>
              </a:prstGeom>
              <a:noFill/>
              <a:ln w="9525">
                <a:noFill/>
              </a:ln>
            </p:spPr>
            <p:txBody>
              <a:bodyPr wrap="square">
                <a:spAutoFit/>
              </a:bodyPr>
              <a:lstStyle/>
              <a:p>
                <a:pPr indent="0" algn="just">
                  <a:lnSpc>
                    <a:spcPct val="150000"/>
                  </a:lnSpc>
                </a:pPr>
                <a:r>
                  <a:rPr lang="zh-CN" altLang="en-US"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技巧</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3  </a:t>
                </a:r>
                <a:r>
                  <a:rPr lang="en-US" altLang="zh-CN" sz="2250" b="1" dirty="0" err="1">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看到两面词需警惕（容易造成搭配不当</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3" name="文本框 2"/>
            <p:cNvSpPr txBox="1"/>
            <p:nvPr/>
          </p:nvSpPr>
          <p:spPr>
            <a:xfrm>
              <a:off x="347345" y="1775460"/>
              <a:ext cx="11458575" cy="1413933"/>
            </a:xfrm>
            <a:prstGeom prst="rect">
              <a:avLst/>
            </a:prstGeom>
            <a:noFill/>
            <a:ln w="9525">
              <a:noFill/>
            </a:ln>
          </p:spPr>
          <p:txBody>
            <a:bodyPr wrap="square">
              <a:spAutoFit/>
            </a:bodyPr>
            <a:lstStyle/>
            <a:p>
              <a:pPr indent="0" algn="just">
                <a:lnSpc>
                  <a:spcPct val="150000"/>
                </a:lnSpc>
              </a:pPr>
              <a:r>
                <a:rPr lang="en-US" sz="2100" b="0" dirty="0">
                  <a:latin typeface="Times New Roman" panose="02020603050405020304" pitchFamily="18" charset="0"/>
                  <a:ea typeface="微软雅黑" panose="020B0503020204020204" pitchFamily="34" charset="-122"/>
                </a:rPr>
                <a:t>         </a:t>
              </a:r>
              <a:r>
                <a:rPr sz="2100" b="0" dirty="0" err="1">
                  <a:latin typeface="Times New Roman" panose="02020603050405020304" pitchFamily="18" charset="0"/>
                  <a:ea typeface="微软雅黑" panose="020B0503020204020204" pitchFamily="34" charset="-122"/>
                </a:rPr>
                <a:t>以下两面词如果使用不恰当,就会造成一面对两面或两面对一面的语病错误</a:t>
              </a:r>
              <a:r>
                <a:rPr sz="2100" b="0" dirty="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p:txBody>
        </p:sp>
        <p:graphicFrame>
          <p:nvGraphicFramePr>
            <p:cNvPr id="4" name="表格 3"/>
            <p:cNvGraphicFramePr/>
            <p:nvPr/>
          </p:nvGraphicFramePr>
          <p:xfrm>
            <a:off x="1409697" y="3206749"/>
            <a:ext cx="13411200" cy="3942080"/>
          </p:xfrm>
          <a:graphic>
            <a:graphicData uri="http://schemas.openxmlformats.org/drawingml/2006/table">
              <a:tbl>
                <a:tblPr firstRow="1" bandRow="1">
                  <a:tableStyleId>{5DA37D80-6434-44D0-A028-1B22A696006F}</a:tableStyleId>
                </a:tblPr>
                <a:tblGrid>
                  <a:gridCol w="2743200"/>
                  <a:gridCol w="7315200"/>
                </a:tblGrid>
                <a:tr h="1541145">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常见两面词</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2100" b="0" dirty="0">
                            <a:latin typeface="微软雅黑" panose="020B0503020204020204" pitchFamily="34" charset="-122"/>
                            <a:ea typeface="微软雅黑" panose="020B0503020204020204" pitchFamily="34" charset="-122"/>
                          </a:rPr>
                          <a:t>能否､是否､与否､高低､得失､大小､快慢､优劣､成败､胜败､强弱､能不能､有没有､好坏､兴衰､荣辱､输赢等</a:t>
                        </a:r>
                        <a:endParaRPr lang="zh-CN" altLang="en-US" sz="2100" b="0" dirty="0">
                          <a:latin typeface="微软雅黑" panose="020B0503020204020204" pitchFamily="34" charset="-122"/>
                          <a:ea typeface="微软雅黑" panose="020B0503020204020204" pitchFamily="34" charset="-122"/>
                        </a:endParaRPr>
                      </a:p>
                    </a:txBody>
                    <a:tcPr marL="68580" marR="68580" marT="34290" marB="34290" anchor="ctr"/>
                  </a:tc>
                </a:tr>
                <a:tr h="1415415">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隐形两面词</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2100" dirty="0">
                            <a:latin typeface="微软雅黑" panose="020B0503020204020204" pitchFamily="34" charset="-122"/>
                            <a:ea typeface="微软雅黑" panose="020B0503020204020204" pitchFamily="34" charset="-122"/>
                          </a:rPr>
                          <a:t>影响､作用</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bl>
            </a:graphicData>
          </a:graphic>
        </p:graphicFrame>
      </p:gr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5895" y="1543050"/>
            <a:ext cx="8702368" cy="2999740"/>
          </a:xfrm>
          <a:prstGeom prst="rect">
            <a:avLst/>
          </a:prstGeom>
        </p:spPr>
        <p:txBody>
          <a:bodyPr wrap="square">
            <a:spAutoFit/>
          </a:bodyPr>
          <a:lstStyle/>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sz="2100" b="1" dirty="0" smtClean="0">
                <a:latin typeface="Times New Roman" panose="02020603050405020304" pitchFamily="18" charset="0"/>
                <a:ea typeface="微软雅黑" panose="020B0503020204020204" pitchFamily="34" charset="-122"/>
                <a:sym typeface="+mn-ea"/>
              </a:rPr>
              <a:t>修改</a:t>
            </a:r>
            <a:r>
              <a:rPr lang="zh-CN" sz="2100" b="1" dirty="0">
                <a:latin typeface="Times New Roman" panose="02020603050405020304" pitchFamily="18" charset="0"/>
                <a:ea typeface="微软雅黑" panose="020B0503020204020204" pitchFamily="34" charset="-122"/>
                <a:sym typeface="+mn-ea"/>
              </a:rPr>
              <a:t>方法</a:t>
            </a:r>
            <a:r>
              <a:rPr lang="en-US" sz="2100" b="1"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要么删掉句中的两面词</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要么在句子的另一部分加上两面词</a:t>
            </a:r>
            <a:r>
              <a:rPr 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en-US" altLang="zh-CN" sz="2100" dirty="0" smtClean="0">
                <a:latin typeface="Times New Roman" panose="02020603050405020304" pitchFamily="18" charset="0"/>
                <a:ea typeface="微软雅黑" panose="020B0503020204020204" pitchFamily="34" charset="-122"/>
                <a:sym typeface="+mn-ea"/>
              </a:rPr>
              <a:t>       </a:t>
            </a:r>
            <a:r>
              <a:rPr lang="zh-CN" sz="2100" b="1" dirty="0" smtClean="0">
                <a:latin typeface="Times New Roman" panose="02020603050405020304" pitchFamily="18" charset="0"/>
                <a:ea typeface="微软雅黑" panose="020B0503020204020204" pitchFamily="34" charset="-122"/>
                <a:sym typeface="+mn-ea"/>
              </a:rPr>
              <a:t>例句</a:t>
            </a:r>
            <a:r>
              <a:rPr lang="en-US" sz="2100" b="1"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当今世界</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自主知识产权所占比重是衡量一个国家科学发展水平的标志</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而科学技术进步与否是国家富强的标志</a:t>
            </a:r>
            <a:r>
              <a:rPr 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en-US" altLang="zh-CN" sz="2100" dirty="0" smtClean="0">
                <a:latin typeface="Times New Roman" panose="02020603050405020304" pitchFamily="18" charset="0"/>
                <a:ea typeface="微软雅黑" panose="020B0503020204020204" pitchFamily="34" charset="-122"/>
                <a:sym typeface="+mn-ea"/>
              </a:rPr>
              <a:t>       </a:t>
            </a:r>
            <a:r>
              <a:rPr lang="zh-CN" sz="2100" b="1" dirty="0" smtClean="0">
                <a:latin typeface="Times New Roman" panose="02020603050405020304" pitchFamily="18" charset="0"/>
                <a:ea typeface="微软雅黑" panose="020B0503020204020204" pitchFamily="34" charset="-122"/>
                <a:sym typeface="+mn-ea"/>
              </a:rPr>
              <a:t>修改</a:t>
            </a:r>
            <a:r>
              <a:rPr lang="zh-CN" sz="2100" b="1" dirty="0">
                <a:latin typeface="Times New Roman" panose="02020603050405020304" pitchFamily="18" charset="0"/>
                <a:ea typeface="微软雅黑" panose="020B0503020204020204" pitchFamily="34" charset="-122"/>
                <a:sym typeface="+mn-ea"/>
              </a:rPr>
              <a:t>意见</a:t>
            </a:r>
            <a:r>
              <a:rPr lang="en-US" sz="2100" b="1" dirty="0">
                <a:latin typeface="Times New Roman" panose="02020603050405020304" pitchFamily="18" charset="0"/>
                <a:ea typeface="微软雅黑" panose="020B0503020204020204" pitchFamily="34" charset="-122"/>
                <a:sym typeface="+mn-ea"/>
              </a:rPr>
              <a:t>:</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科学技术进步与否</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是两个方面</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而</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国家富强</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是一个方面</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无法搭配｡应在</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富强</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后面加</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与否</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或者删掉</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与否</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a:t>
            </a:r>
            <a:endPar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41471" y="1542574"/>
            <a:ext cx="10773887" cy="4157821"/>
            <a:chOff x="455295" y="913765"/>
            <a:chExt cx="14365183" cy="5543762"/>
          </a:xfrm>
        </p:grpSpPr>
        <p:grpSp>
          <p:nvGrpSpPr>
            <p:cNvPr id="2" name="组合 1"/>
            <p:cNvGrpSpPr/>
            <p:nvPr/>
          </p:nvGrpSpPr>
          <p:grpSpPr>
            <a:xfrm>
              <a:off x="455295" y="913765"/>
              <a:ext cx="11365230" cy="813435"/>
              <a:chOff x="717" y="1623"/>
              <a:chExt cx="17898" cy="1281"/>
            </a:xfrm>
          </p:grpSpPr>
          <p:grpSp>
            <p:nvGrpSpPr>
              <p:cNvPr id="19" name="组合 18"/>
              <p:cNvGrpSpPr/>
              <p:nvPr/>
            </p:nvGrpSpPr>
            <p:grpSpPr>
              <a:xfrm>
                <a:off x="717" y="1816"/>
                <a:ext cx="731" cy="787"/>
                <a:chOff x="5889624" y="5953919"/>
                <a:chExt cx="577852" cy="615952"/>
              </a:xfrm>
              <a:solidFill>
                <a:schemeClr val="accent2"/>
              </a:solidFill>
            </p:grpSpPr>
            <p:sp>
              <p:nvSpPr>
                <p:cNvPr id="20" name="Shape 3829"/>
                <p:cNvSpPr/>
                <p:nvPr/>
              </p:nvSpPr>
              <p:spPr>
                <a:xfrm>
                  <a:off x="6170612" y="5953919"/>
                  <a:ext cx="33339" cy="85725"/>
                </a:xfrm>
                <a:custGeom>
                  <a:avLst/>
                  <a:gdLst/>
                  <a:ahLst/>
                  <a:cxnLst>
                    <a:cxn ang="0">
                      <a:pos x="wd2" y="hd2"/>
                    </a:cxn>
                    <a:cxn ang="5400000">
                      <a:pos x="wd2" y="hd2"/>
                    </a:cxn>
                    <a:cxn ang="10800000">
                      <a:pos x="wd2" y="hd2"/>
                    </a:cxn>
                    <a:cxn ang="16200000">
                      <a:pos x="wd2" y="hd2"/>
                    </a:cxn>
                  </a:cxnLst>
                  <a:rect l="0" t="0" r="r" b="b"/>
                  <a:pathLst>
                    <a:path w="21600" h="21600" extrusionOk="0">
                      <a:moveTo>
                        <a:pt x="10232" y="21600"/>
                      </a:moveTo>
                      <a:cubicBezTo>
                        <a:pt x="4547" y="21600"/>
                        <a:pt x="0" y="19837"/>
                        <a:pt x="0" y="17633"/>
                      </a:cubicBezTo>
                      <a:cubicBezTo>
                        <a:pt x="0" y="3967"/>
                        <a:pt x="0" y="3967"/>
                        <a:pt x="0" y="3967"/>
                      </a:cubicBezTo>
                      <a:cubicBezTo>
                        <a:pt x="0" y="1763"/>
                        <a:pt x="4547" y="0"/>
                        <a:pt x="10232" y="0"/>
                      </a:cubicBezTo>
                      <a:cubicBezTo>
                        <a:pt x="15916" y="0"/>
                        <a:pt x="21600" y="1763"/>
                        <a:pt x="21600" y="3967"/>
                      </a:cubicBezTo>
                      <a:cubicBezTo>
                        <a:pt x="21600" y="17633"/>
                        <a:pt x="21600" y="17633"/>
                        <a:pt x="21600" y="17633"/>
                      </a:cubicBezTo>
                      <a:cubicBezTo>
                        <a:pt x="21600" y="19837"/>
                        <a:pt x="15916" y="21600"/>
                        <a:pt x="10232"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1" name="Shape 3830"/>
                <p:cNvSpPr/>
                <p:nvPr/>
              </p:nvSpPr>
              <p:spPr>
                <a:xfrm>
                  <a:off x="6032732" y="5986387"/>
                  <a:ext cx="60471" cy="80246"/>
                </a:xfrm>
                <a:custGeom>
                  <a:avLst/>
                  <a:gdLst/>
                  <a:ahLst/>
                  <a:cxnLst>
                    <a:cxn ang="0">
                      <a:pos x="wd2" y="hd2"/>
                    </a:cxn>
                    <a:cxn ang="5400000">
                      <a:pos x="wd2" y="hd2"/>
                    </a:cxn>
                    <a:cxn ang="10800000">
                      <a:pos x="wd2" y="hd2"/>
                    </a:cxn>
                    <a:cxn ang="16200000">
                      <a:pos x="wd2" y="hd2"/>
                    </a:cxn>
                  </a:cxnLst>
                  <a:rect l="0" t="0" r="r" b="b"/>
                  <a:pathLst>
                    <a:path w="20068" h="20997" extrusionOk="0">
                      <a:moveTo>
                        <a:pt x="14574" y="20997"/>
                      </a:moveTo>
                      <a:cubicBezTo>
                        <a:pt x="12239" y="20997"/>
                        <a:pt x="10488" y="20078"/>
                        <a:pt x="9904" y="18699"/>
                      </a:cubicBezTo>
                      <a:cubicBezTo>
                        <a:pt x="564" y="6291"/>
                        <a:pt x="564" y="6291"/>
                        <a:pt x="564" y="6291"/>
                      </a:cubicBezTo>
                      <a:cubicBezTo>
                        <a:pt x="-604" y="4452"/>
                        <a:pt x="-20" y="1695"/>
                        <a:pt x="2899" y="776"/>
                      </a:cubicBezTo>
                      <a:cubicBezTo>
                        <a:pt x="5234" y="-603"/>
                        <a:pt x="8737" y="-143"/>
                        <a:pt x="10488" y="2154"/>
                      </a:cubicBezTo>
                      <a:cubicBezTo>
                        <a:pt x="19245" y="14103"/>
                        <a:pt x="19245" y="14103"/>
                        <a:pt x="19245" y="14103"/>
                      </a:cubicBezTo>
                      <a:cubicBezTo>
                        <a:pt x="20996" y="16401"/>
                        <a:pt x="19828" y="19159"/>
                        <a:pt x="16910" y="20078"/>
                      </a:cubicBezTo>
                      <a:cubicBezTo>
                        <a:pt x="16326" y="20537"/>
                        <a:pt x="15158" y="20997"/>
                        <a:pt x="14574" y="2099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2" name="Shape 3831"/>
                <p:cNvSpPr/>
                <p:nvPr/>
              </p:nvSpPr>
              <p:spPr>
                <a:xfrm>
                  <a:off x="5929537" y="6083594"/>
                  <a:ext cx="79600" cy="59239"/>
                </a:xfrm>
                <a:custGeom>
                  <a:avLst/>
                  <a:gdLst/>
                  <a:ahLst/>
                  <a:cxnLst>
                    <a:cxn ang="0">
                      <a:pos x="wd2" y="hd2"/>
                    </a:cxn>
                    <a:cxn ang="5400000">
                      <a:pos x="wd2" y="hd2"/>
                    </a:cxn>
                    <a:cxn ang="10800000">
                      <a:pos x="wd2" y="hd2"/>
                    </a:cxn>
                    <a:cxn ang="16200000">
                      <a:pos x="wd2" y="hd2"/>
                    </a:cxn>
                  </a:cxnLst>
                  <a:rect l="0" t="0" r="r" b="b"/>
                  <a:pathLst>
                    <a:path w="20435" h="20667" extrusionOk="0">
                      <a:moveTo>
                        <a:pt x="16185" y="20667"/>
                      </a:moveTo>
                      <a:cubicBezTo>
                        <a:pt x="15285" y="20667"/>
                        <a:pt x="14835" y="20067"/>
                        <a:pt x="13935" y="20067"/>
                      </a:cubicBezTo>
                      <a:cubicBezTo>
                        <a:pt x="2235" y="10467"/>
                        <a:pt x="2235" y="10467"/>
                        <a:pt x="2235" y="10467"/>
                      </a:cubicBezTo>
                      <a:cubicBezTo>
                        <a:pt x="-15" y="9267"/>
                        <a:pt x="-465" y="5667"/>
                        <a:pt x="435" y="2667"/>
                      </a:cubicBezTo>
                      <a:cubicBezTo>
                        <a:pt x="1785" y="267"/>
                        <a:pt x="4485" y="-933"/>
                        <a:pt x="6285" y="867"/>
                      </a:cubicBezTo>
                      <a:cubicBezTo>
                        <a:pt x="18435" y="9867"/>
                        <a:pt x="18435" y="9867"/>
                        <a:pt x="18435" y="9867"/>
                      </a:cubicBezTo>
                      <a:cubicBezTo>
                        <a:pt x="20235" y="11667"/>
                        <a:pt x="21135" y="15267"/>
                        <a:pt x="19785" y="17667"/>
                      </a:cubicBezTo>
                      <a:cubicBezTo>
                        <a:pt x="19335" y="19467"/>
                        <a:pt x="17535" y="20667"/>
                        <a:pt x="161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3" name="Shape 3832"/>
                <p:cNvSpPr/>
                <p:nvPr/>
              </p:nvSpPr>
              <p:spPr>
                <a:xfrm>
                  <a:off x="5889624" y="6219032"/>
                  <a:ext cx="85726" cy="33339"/>
                </a:xfrm>
                <a:custGeom>
                  <a:avLst/>
                  <a:gdLst/>
                  <a:ahLst/>
                  <a:cxnLst>
                    <a:cxn ang="0">
                      <a:pos x="wd2" y="hd2"/>
                    </a:cxn>
                    <a:cxn ang="5400000">
                      <a:pos x="wd2" y="hd2"/>
                    </a:cxn>
                    <a:cxn ang="10800000">
                      <a:pos x="wd2" y="hd2"/>
                    </a:cxn>
                    <a:cxn ang="16200000">
                      <a:pos x="wd2" y="hd2"/>
                    </a:cxn>
                  </a:cxnLst>
                  <a:rect l="0" t="0" r="r" b="b"/>
                  <a:pathLst>
                    <a:path w="21600" h="21600" extrusionOk="0">
                      <a:moveTo>
                        <a:pt x="17633" y="21600"/>
                      </a:moveTo>
                      <a:cubicBezTo>
                        <a:pt x="3967" y="21600"/>
                        <a:pt x="3967" y="21600"/>
                        <a:pt x="3967" y="21600"/>
                      </a:cubicBezTo>
                      <a:cubicBezTo>
                        <a:pt x="1763" y="21600"/>
                        <a:pt x="0" y="17053"/>
                        <a:pt x="0" y="10232"/>
                      </a:cubicBezTo>
                      <a:cubicBezTo>
                        <a:pt x="0" y="4547"/>
                        <a:pt x="1763" y="0"/>
                        <a:pt x="3967" y="0"/>
                      </a:cubicBezTo>
                      <a:cubicBezTo>
                        <a:pt x="17633" y="0"/>
                        <a:pt x="17633" y="0"/>
                        <a:pt x="17633" y="0"/>
                      </a:cubicBezTo>
                      <a:cubicBezTo>
                        <a:pt x="19837" y="0"/>
                        <a:pt x="21600" y="4547"/>
                        <a:pt x="21600" y="10232"/>
                      </a:cubicBezTo>
                      <a:cubicBezTo>
                        <a:pt x="21600" y="17053"/>
                        <a:pt x="19837" y="21600"/>
                        <a:pt x="17633"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4" name="Shape 3833"/>
                <p:cNvSpPr/>
                <p:nvPr/>
              </p:nvSpPr>
              <p:spPr>
                <a:xfrm>
                  <a:off x="5920012" y="6329725"/>
                  <a:ext cx="79600" cy="60758"/>
                </a:xfrm>
                <a:custGeom>
                  <a:avLst/>
                  <a:gdLst/>
                  <a:ahLst/>
                  <a:cxnLst>
                    <a:cxn ang="0">
                      <a:pos x="wd2" y="hd2"/>
                    </a:cxn>
                    <a:cxn ang="5400000">
                      <a:pos x="wd2" y="hd2"/>
                    </a:cxn>
                    <a:cxn ang="10800000">
                      <a:pos x="wd2" y="hd2"/>
                    </a:cxn>
                    <a:cxn ang="16200000">
                      <a:pos x="wd2" y="hd2"/>
                    </a:cxn>
                  </a:cxnLst>
                  <a:rect l="0" t="0" r="r" b="b"/>
                  <a:pathLst>
                    <a:path w="20435" h="20667" extrusionOk="0">
                      <a:moveTo>
                        <a:pt x="4485" y="20667"/>
                      </a:moveTo>
                      <a:cubicBezTo>
                        <a:pt x="2685" y="20667"/>
                        <a:pt x="1335" y="19467"/>
                        <a:pt x="435" y="17667"/>
                      </a:cubicBezTo>
                      <a:cubicBezTo>
                        <a:pt x="-465" y="14667"/>
                        <a:pt x="-15" y="11667"/>
                        <a:pt x="2235" y="9867"/>
                      </a:cubicBezTo>
                      <a:cubicBezTo>
                        <a:pt x="13935" y="867"/>
                        <a:pt x="13935" y="867"/>
                        <a:pt x="13935" y="867"/>
                      </a:cubicBezTo>
                      <a:cubicBezTo>
                        <a:pt x="16185" y="-933"/>
                        <a:pt x="18885" y="267"/>
                        <a:pt x="19785" y="2667"/>
                      </a:cubicBezTo>
                      <a:cubicBezTo>
                        <a:pt x="21135" y="5667"/>
                        <a:pt x="20235" y="8667"/>
                        <a:pt x="18435" y="10467"/>
                      </a:cubicBezTo>
                      <a:cubicBezTo>
                        <a:pt x="6285" y="19467"/>
                        <a:pt x="6285" y="19467"/>
                        <a:pt x="6285" y="19467"/>
                      </a:cubicBezTo>
                      <a:cubicBezTo>
                        <a:pt x="5835" y="20067"/>
                        <a:pt x="4935" y="20667"/>
                        <a:pt x="44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5" name="Shape 3834"/>
                <p:cNvSpPr/>
                <p:nvPr/>
              </p:nvSpPr>
              <p:spPr>
                <a:xfrm>
                  <a:off x="6347050" y="6344004"/>
                  <a:ext cx="79600" cy="59179"/>
                </a:xfrm>
                <a:custGeom>
                  <a:avLst/>
                  <a:gdLst/>
                  <a:ahLst/>
                  <a:cxnLst>
                    <a:cxn ang="0">
                      <a:pos x="wd2" y="hd2"/>
                    </a:cxn>
                    <a:cxn ang="5400000">
                      <a:pos x="wd2" y="hd2"/>
                    </a:cxn>
                    <a:cxn ang="10800000">
                      <a:pos x="wd2" y="hd2"/>
                    </a:cxn>
                    <a:cxn ang="16200000">
                      <a:pos x="wd2" y="hd2"/>
                    </a:cxn>
                  </a:cxnLst>
                  <a:rect l="0" t="0" r="r" b="b"/>
                  <a:pathLst>
                    <a:path w="20435" h="20646" extrusionOk="0">
                      <a:moveTo>
                        <a:pt x="16185" y="20646"/>
                      </a:moveTo>
                      <a:cubicBezTo>
                        <a:pt x="15285" y="20646"/>
                        <a:pt x="14835" y="20646"/>
                        <a:pt x="13935" y="20046"/>
                      </a:cubicBezTo>
                      <a:cubicBezTo>
                        <a:pt x="2235" y="11046"/>
                        <a:pt x="2235" y="11046"/>
                        <a:pt x="2235" y="11046"/>
                      </a:cubicBezTo>
                      <a:cubicBezTo>
                        <a:pt x="-15" y="9246"/>
                        <a:pt x="-465" y="5646"/>
                        <a:pt x="435" y="3246"/>
                      </a:cubicBezTo>
                      <a:cubicBezTo>
                        <a:pt x="1785" y="246"/>
                        <a:pt x="4485" y="-954"/>
                        <a:pt x="6285" y="846"/>
                      </a:cubicBezTo>
                      <a:cubicBezTo>
                        <a:pt x="18435" y="9846"/>
                        <a:pt x="18435" y="9846"/>
                        <a:pt x="18435" y="9846"/>
                      </a:cubicBezTo>
                      <a:cubicBezTo>
                        <a:pt x="20235" y="11646"/>
                        <a:pt x="21135" y="15246"/>
                        <a:pt x="19785" y="17646"/>
                      </a:cubicBezTo>
                      <a:cubicBezTo>
                        <a:pt x="19335" y="19446"/>
                        <a:pt x="17535" y="20646"/>
                        <a:pt x="16185" y="2064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6" name="Shape 3835"/>
                <p:cNvSpPr/>
                <p:nvPr/>
              </p:nvSpPr>
              <p:spPr>
                <a:xfrm>
                  <a:off x="6380162" y="6236494"/>
                  <a:ext cx="87314" cy="33338"/>
                </a:xfrm>
                <a:custGeom>
                  <a:avLst/>
                  <a:gdLst/>
                  <a:ahLst/>
                  <a:cxnLst>
                    <a:cxn ang="0">
                      <a:pos x="wd2" y="hd2"/>
                    </a:cxn>
                    <a:cxn ang="5400000">
                      <a:pos x="wd2" y="hd2"/>
                    </a:cxn>
                    <a:cxn ang="10800000">
                      <a:pos x="wd2" y="hd2"/>
                    </a:cxn>
                    <a:cxn ang="16200000">
                      <a:pos x="wd2" y="hd2"/>
                    </a:cxn>
                  </a:cxnLst>
                  <a:rect l="0" t="0" r="r" b="b"/>
                  <a:pathLst>
                    <a:path w="21600" h="21600" extrusionOk="0">
                      <a:moveTo>
                        <a:pt x="17280" y="21600"/>
                      </a:moveTo>
                      <a:cubicBezTo>
                        <a:pt x="4320" y="21600"/>
                        <a:pt x="4320" y="21600"/>
                        <a:pt x="4320" y="21600"/>
                      </a:cubicBezTo>
                      <a:cubicBezTo>
                        <a:pt x="2160" y="21600"/>
                        <a:pt x="0" y="15916"/>
                        <a:pt x="0" y="10232"/>
                      </a:cubicBezTo>
                      <a:cubicBezTo>
                        <a:pt x="0" y="4547"/>
                        <a:pt x="2160" y="0"/>
                        <a:pt x="4320" y="0"/>
                      </a:cubicBezTo>
                      <a:cubicBezTo>
                        <a:pt x="17280" y="0"/>
                        <a:pt x="17280" y="0"/>
                        <a:pt x="17280" y="0"/>
                      </a:cubicBezTo>
                      <a:cubicBezTo>
                        <a:pt x="19872" y="0"/>
                        <a:pt x="21600" y="4547"/>
                        <a:pt x="21600" y="10232"/>
                      </a:cubicBezTo>
                      <a:cubicBezTo>
                        <a:pt x="21600" y="15916"/>
                        <a:pt x="19872" y="21600"/>
                        <a:pt x="17280"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7" name="Shape 3836"/>
                <p:cNvSpPr/>
                <p:nvPr/>
              </p:nvSpPr>
              <p:spPr>
                <a:xfrm>
                  <a:off x="6356575" y="6098576"/>
                  <a:ext cx="79600" cy="58544"/>
                </a:xfrm>
                <a:custGeom>
                  <a:avLst/>
                  <a:gdLst/>
                  <a:ahLst/>
                  <a:cxnLst>
                    <a:cxn ang="0">
                      <a:pos x="wd2" y="hd2"/>
                    </a:cxn>
                    <a:cxn ang="5400000">
                      <a:pos x="wd2" y="hd2"/>
                    </a:cxn>
                    <a:cxn ang="10800000">
                      <a:pos x="wd2" y="hd2"/>
                    </a:cxn>
                    <a:cxn ang="16200000">
                      <a:pos x="wd2" y="hd2"/>
                    </a:cxn>
                  </a:cxnLst>
                  <a:rect l="0" t="0" r="r" b="b"/>
                  <a:pathLst>
                    <a:path w="20435" h="20962" extrusionOk="0">
                      <a:moveTo>
                        <a:pt x="4035" y="20962"/>
                      </a:moveTo>
                      <a:cubicBezTo>
                        <a:pt x="2685" y="20962"/>
                        <a:pt x="1335" y="20345"/>
                        <a:pt x="435" y="18493"/>
                      </a:cubicBezTo>
                      <a:cubicBezTo>
                        <a:pt x="-465" y="15408"/>
                        <a:pt x="-15" y="11705"/>
                        <a:pt x="2235" y="10471"/>
                      </a:cubicBezTo>
                      <a:cubicBezTo>
                        <a:pt x="13935" y="596"/>
                        <a:pt x="13935" y="596"/>
                        <a:pt x="13935" y="596"/>
                      </a:cubicBezTo>
                      <a:cubicBezTo>
                        <a:pt x="16185" y="-638"/>
                        <a:pt x="18885" y="-21"/>
                        <a:pt x="19785" y="3065"/>
                      </a:cubicBezTo>
                      <a:cubicBezTo>
                        <a:pt x="21135" y="5533"/>
                        <a:pt x="20235" y="9236"/>
                        <a:pt x="18435" y="11088"/>
                      </a:cubicBezTo>
                      <a:cubicBezTo>
                        <a:pt x="6285" y="20345"/>
                        <a:pt x="6285" y="20345"/>
                        <a:pt x="6285" y="20345"/>
                      </a:cubicBezTo>
                      <a:cubicBezTo>
                        <a:pt x="5835" y="20962"/>
                        <a:pt x="4935" y="20962"/>
                        <a:pt x="4035" y="20962"/>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1" name="Shape 3837"/>
                <p:cNvSpPr/>
                <p:nvPr/>
              </p:nvSpPr>
              <p:spPr>
                <a:xfrm>
                  <a:off x="6278185" y="5995388"/>
                  <a:ext cx="60472" cy="79183"/>
                </a:xfrm>
                <a:custGeom>
                  <a:avLst/>
                  <a:gdLst/>
                  <a:ahLst/>
                  <a:cxnLst>
                    <a:cxn ang="0">
                      <a:pos x="wd2" y="hd2"/>
                    </a:cxn>
                    <a:cxn ang="5400000">
                      <a:pos x="wd2" y="hd2"/>
                    </a:cxn>
                    <a:cxn ang="10800000">
                      <a:pos x="wd2" y="hd2"/>
                    </a:cxn>
                    <a:cxn ang="16200000">
                      <a:pos x="wd2" y="hd2"/>
                    </a:cxn>
                  </a:cxnLst>
                  <a:rect l="0" t="0" r="r" b="b"/>
                  <a:pathLst>
                    <a:path w="20068" h="21125" extrusionOk="0">
                      <a:moveTo>
                        <a:pt x="5494" y="21125"/>
                      </a:moveTo>
                      <a:cubicBezTo>
                        <a:pt x="4910" y="21125"/>
                        <a:pt x="3742" y="20665"/>
                        <a:pt x="3158" y="20206"/>
                      </a:cubicBezTo>
                      <a:cubicBezTo>
                        <a:pt x="240" y="19287"/>
                        <a:pt x="-928" y="16529"/>
                        <a:pt x="823" y="14231"/>
                      </a:cubicBezTo>
                      <a:cubicBezTo>
                        <a:pt x="9580" y="2282"/>
                        <a:pt x="9580" y="2282"/>
                        <a:pt x="9580" y="2282"/>
                      </a:cubicBezTo>
                      <a:cubicBezTo>
                        <a:pt x="11331" y="-15"/>
                        <a:pt x="14834" y="-475"/>
                        <a:pt x="17169" y="444"/>
                      </a:cubicBezTo>
                      <a:cubicBezTo>
                        <a:pt x="20088" y="1823"/>
                        <a:pt x="20672" y="4580"/>
                        <a:pt x="19504" y="6419"/>
                      </a:cubicBezTo>
                      <a:cubicBezTo>
                        <a:pt x="10164" y="18827"/>
                        <a:pt x="10164" y="18827"/>
                        <a:pt x="10164" y="18827"/>
                      </a:cubicBezTo>
                      <a:cubicBezTo>
                        <a:pt x="9580" y="20206"/>
                        <a:pt x="7829" y="21125"/>
                        <a:pt x="5494" y="21125"/>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2" name="Shape 3838"/>
                <p:cNvSpPr/>
                <p:nvPr/>
              </p:nvSpPr>
              <p:spPr>
                <a:xfrm>
                  <a:off x="6021387" y="6090444"/>
                  <a:ext cx="309564" cy="374650"/>
                </a:xfrm>
                <a:custGeom>
                  <a:avLst/>
                  <a:gdLst/>
                  <a:ahLst/>
                  <a:cxnLst>
                    <a:cxn ang="0">
                      <a:pos x="wd2" y="hd2"/>
                    </a:cxn>
                    <a:cxn ang="5400000">
                      <a:pos x="wd2" y="hd2"/>
                    </a:cxn>
                    <a:cxn ang="10800000">
                      <a:pos x="wd2" y="hd2"/>
                    </a:cxn>
                    <a:cxn ang="16200000">
                      <a:pos x="wd2" y="hd2"/>
                    </a:cxn>
                  </a:cxnLst>
                  <a:rect l="0" t="0" r="r" b="b"/>
                  <a:pathLst>
                    <a:path w="21600" h="21600" extrusionOk="0">
                      <a:moveTo>
                        <a:pt x="21600" y="8983"/>
                      </a:moveTo>
                      <a:cubicBezTo>
                        <a:pt x="21600" y="4037"/>
                        <a:pt x="16841" y="0"/>
                        <a:pt x="10861" y="0"/>
                      </a:cubicBezTo>
                      <a:cubicBezTo>
                        <a:pt x="4881" y="0"/>
                        <a:pt x="0" y="4037"/>
                        <a:pt x="0" y="8983"/>
                      </a:cubicBezTo>
                      <a:cubicBezTo>
                        <a:pt x="0" y="9286"/>
                        <a:pt x="122" y="9488"/>
                        <a:pt x="122" y="9791"/>
                      </a:cubicBezTo>
                      <a:cubicBezTo>
                        <a:pt x="0" y="9892"/>
                        <a:pt x="366" y="13323"/>
                        <a:pt x="4393" y="17664"/>
                      </a:cubicBezTo>
                      <a:cubicBezTo>
                        <a:pt x="5614" y="18976"/>
                        <a:pt x="5003" y="21600"/>
                        <a:pt x="5003" y="21600"/>
                      </a:cubicBezTo>
                      <a:cubicBezTo>
                        <a:pt x="6712" y="21600"/>
                        <a:pt x="8420" y="21600"/>
                        <a:pt x="10007" y="21600"/>
                      </a:cubicBezTo>
                      <a:cubicBezTo>
                        <a:pt x="10617" y="21600"/>
                        <a:pt x="11105" y="21600"/>
                        <a:pt x="11593" y="21600"/>
                      </a:cubicBezTo>
                      <a:cubicBezTo>
                        <a:pt x="13302" y="21600"/>
                        <a:pt x="14888" y="21600"/>
                        <a:pt x="16597" y="21600"/>
                      </a:cubicBezTo>
                      <a:cubicBezTo>
                        <a:pt x="16597" y="21600"/>
                        <a:pt x="16108" y="18976"/>
                        <a:pt x="17329" y="17664"/>
                      </a:cubicBezTo>
                      <a:cubicBezTo>
                        <a:pt x="21356" y="13323"/>
                        <a:pt x="21600" y="9892"/>
                        <a:pt x="21478" y="9791"/>
                      </a:cubicBezTo>
                      <a:cubicBezTo>
                        <a:pt x="21600" y="9488"/>
                        <a:pt x="21600" y="9286"/>
                        <a:pt x="21600" y="8983"/>
                      </a:cubicBezTo>
                      <a:close/>
                      <a:moveTo>
                        <a:pt x="9519" y="20086"/>
                      </a:moveTo>
                      <a:cubicBezTo>
                        <a:pt x="9519" y="15847"/>
                        <a:pt x="9519" y="15847"/>
                        <a:pt x="9519" y="15847"/>
                      </a:cubicBezTo>
                      <a:cubicBezTo>
                        <a:pt x="9519" y="15746"/>
                        <a:pt x="9519" y="15645"/>
                        <a:pt x="9519" y="15544"/>
                      </a:cubicBezTo>
                      <a:cubicBezTo>
                        <a:pt x="7444" y="12213"/>
                        <a:pt x="7444" y="12213"/>
                        <a:pt x="7444" y="12213"/>
                      </a:cubicBezTo>
                      <a:cubicBezTo>
                        <a:pt x="7566" y="12213"/>
                        <a:pt x="7688" y="12213"/>
                        <a:pt x="7810" y="12112"/>
                      </a:cubicBezTo>
                      <a:cubicBezTo>
                        <a:pt x="8176" y="12011"/>
                        <a:pt x="8542" y="11910"/>
                        <a:pt x="8786" y="11607"/>
                      </a:cubicBezTo>
                      <a:cubicBezTo>
                        <a:pt x="9153" y="12011"/>
                        <a:pt x="9519" y="12213"/>
                        <a:pt x="10007" y="12213"/>
                      </a:cubicBezTo>
                      <a:cubicBezTo>
                        <a:pt x="10617" y="12314"/>
                        <a:pt x="11227" y="12112"/>
                        <a:pt x="11837" y="11607"/>
                      </a:cubicBezTo>
                      <a:cubicBezTo>
                        <a:pt x="11837" y="11708"/>
                        <a:pt x="11837" y="11708"/>
                        <a:pt x="11959" y="11809"/>
                      </a:cubicBezTo>
                      <a:cubicBezTo>
                        <a:pt x="12203" y="12112"/>
                        <a:pt x="12692" y="12314"/>
                        <a:pt x="13058" y="12314"/>
                      </a:cubicBezTo>
                      <a:cubicBezTo>
                        <a:pt x="13058" y="12314"/>
                        <a:pt x="13180" y="12314"/>
                        <a:pt x="13180" y="12314"/>
                      </a:cubicBezTo>
                      <a:cubicBezTo>
                        <a:pt x="13302" y="12314"/>
                        <a:pt x="13424" y="12314"/>
                        <a:pt x="13546" y="12314"/>
                      </a:cubicBezTo>
                      <a:cubicBezTo>
                        <a:pt x="11593" y="15544"/>
                        <a:pt x="11593" y="15544"/>
                        <a:pt x="11593" y="15544"/>
                      </a:cubicBezTo>
                      <a:cubicBezTo>
                        <a:pt x="11471" y="15645"/>
                        <a:pt x="11471" y="15746"/>
                        <a:pt x="11471" y="15847"/>
                      </a:cubicBezTo>
                      <a:cubicBezTo>
                        <a:pt x="11471" y="20086"/>
                        <a:pt x="11471" y="20086"/>
                        <a:pt x="11471" y="20086"/>
                      </a:cubicBezTo>
                      <a:lnTo>
                        <a:pt x="9519" y="20086"/>
                      </a:lnTo>
                      <a:close/>
                      <a:moveTo>
                        <a:pt x="8908" y="9690"/>
                      </a:moveTo>
                      <a:cubicBezTo>
                        <a:pt x="8908" y="9589"/>
                        <a:pt x="8908" y="9589"/>
                        <a:pt x="9031" y="9589"/>
                      </a:cubicBezTo>
                      <a:cubicBezTo>
                        <a:pt x="9031" y="9589"/>
                        <a:pt x="9031" y="9589"/>
                        <a:pt x="9031" y="9589"/>
                      </a:cubicBezTo>
                      <a:cubicBezTo>
                        <a:pt x="9275" y="9690"/>
                        <a:pt x="9275" y="9791"/>
                        <a:pt x="9275" y="9892"/>
                      </a:cubicBezTo>
                      <a:cubicBezTo>
                        <a:pt x="9275" y="10093"/>
                        <a:pt x="9153" y="10396"/>
                        <a:pt x="8908" y="10699"/>
                      </a:cubicBezTo>
                      <a:cubicBezTo>
                        <a:pt x="8786" y="10194"/>
                        <a:pt x="8786" y="9791"/>
                        <a:pt x="8908" y="9690"/>
                      </a:cubicBezTo>
                      <a:close/>
                      <a:moveTo>
                        <a:pt x="12081" y="9488"/>
                      </a:moveTo>
                      <a:cubicBezTo>
                        <a:pt x="12081" y="9387"/>
                        <a:pt x="12203" y="9387"/>
                        <a:pt x="12203" y="9387"/>
                      </a:cubicBezTo>
                      <a:cubicBezTo>
                        <a:pt x="12203" y="9387"/>
                        <a:pt x="12203" y="9387"/>
                        <a:pt x="12203" y="9387"/>
                      </a:cubicBezTo>
                      <a:cubicBezTo>
                        <a:pt x="12325" y="9387"/>
                        <a:pt x="12325" y="9387"/>
                        <a:pt x="12325" y="9387"/>
                      </a:cubicBezTo>
                      <a:cubicBezTo>
                        <a:pt x="12447" y="9488"/>
                        <a:pt x="12325" y="9993"/>
                        <a:pt x="11959" y="10497"/>
                      </a:cubicBezTo>
                      <a:cubicBezTo>
                        <a:pt x="11837" y="10093"/>
                        <a:pt x="11959" y="9690"/>
                        <a:pt x="12081" y="9488"/>
                      </a:cubicBezTo>
                      <a:close/>
                      <a:moveTo>
                        <a:pt x="19769" y="9286"/>
                      </a:moveTo>
                      <a:cubicBezTo>
                        <a:pt x="19525" y="10396"/>
                        <a:pt x="19525" y="10396"/>
                        <a:pt x="19525" y="10396"/>
                      </a:cubicBezTo>
                      <a:cubicBezTo>
                        <a:pt x="19647" y="10396"/>
                        <a:pt x="19647" y="10396"/>
                        <a:pt x="19647" y="10396"/>
                      </a:cubicBezTo>
                      <a:cubicBezTo>
                        <a:pt x="19403" y="11305"/>
                        <a:pt x="18671" y="13727"/>
                        <a:pt x="15864" y="16755"/>
                      </a:cubicBezTo>
                      <a:cubicBezTo>
                        <a:pt x="15010" y="17664"/>
                        <a:pt x="14644" y="18976"/>
                        <a:pt x="14644" y="20086"/>
                      </a:cubicBezTo>
                      <a:cubicBezTo>
                        <a:pt x="12814" y="20086"/>
                        <a:pt x="12814" y="20086"/>
                        <a:pt x="12814" y="20086"/>
                      </a:cubicBezTo>
                      <a:cubicBezTo>
                        <a:pt x="12814" y="15948"/>
                        <a:pt x="12814" y="15948"/>
                        <a:pt x="12814" y="15948"/>
                      </a:cubicBezTo>
                      <a:cubicBezTo>
                        <a:pt x="15254" y="12011"/>
                        <a:pt x="15254" y="12011"/>
                        <a:pt x="15254" y="12011"/>
                      </a:cubicBezTo>
                      <a:cubicBezTo>
                        <a:pt x="15376" y="11708"/>
                        <a:pt x="15254" y="11406"/>
                        <a:pt x="14888" y="11305"/>
                      </a:cubicBezTo>
                      <a:cubicBezTo>
                        <a:pt x="14644" y="11103"/>
                        <a:pt x="14278" y="11204"/>
                        <a:pt x="14034" y="11507"/>
                      </a:cubicBezTo>
                      <a:cubicBezTo>
                        <a:pt x="13790" y="11607"/>
                        <a:pt x="13546" y="11708"/>
                        <a:pt x="13058" y="11809"/>
                      </a:cubicBezTo>
                      <a:cubicBezTo>
                        <a:pt x="12814" y="11809"/>
                        <a:pt x="12569" y="11607"/>
                        <a:pt x="12447" y="11507"/>
                      </a:cubicBezTo>
                      <a:cubicBezTo>
                        <a:pt x="12447" y="11406"/>
                        <a:pt x="12325" y="11305"/>
                        <a:pt x="12203" y="11204"/>
                      </a:cubicBezTo>
                      <a:cubicBezTo>
                        <a:pt x="12203" y="11204"/>
                        <a:pt x="12203" y="11204"/>
                        <a:pt x="12203" y="11103"/>
                      </a:cubicBezTo>
                      <a:cubicBezTo>
                        <a:pt x="12814" y="10497"/>
                        <a:pt x="13180" y="9589"/>
                        <a:pt x="12936" y="9084"/>
                      </a:cubicBezTo>
                      <a:cubicBezTo>
                        <a:pt x="12814" y="8882"/>
                        <a:pt x="12447" y="8781"/>
                        <a:pt x="12203" y="8781"/>
                      </a:cubicBezTo>
                      <a:cubicBezTo>
                        <a:pt x="11837" y="8781"/>
                        <a:pt x="11593" y="8983"/>
                        <a:pt x="11471" y="9286"/>
                      </a:cubicBezTo>
                      <a:cubicBezTo>
                        <a:pt x="11227" y="9690"/>
                        <a:pt x="11227" y="10396"/>
                        <a:pt x="11471" y="11103"/>
                      </a:cubicBezTo>
                      <a:cubicBezTo>
                        <a:pt x="11105" y="11406"/>
                        <a:pt x="10617" y="11809"/>
                        <a:pt x="10129" y="11708"/>
                      </a:cubicBezTo>
                      <a:cubicBezTo>
                        <a:pt x="9763" y="11708"/>
                        <a:pt x="9519" y="11507"/>
                        <a:pt x="9275" y="11204"/>
                      </a:cubicBezTo>
                      <a:cubicBezTo>
                        <a:pt x="9641" y="10800"/>
                        <a:pt x="10007" y="10295"/>
                        <a:pt x="10007" y="9892"/>
                      </a:cubicBezTo>
                      <a:cubicBezTo>
                        <a:pt x="10007" y="9488"/>
                        <a:pt x="9641" y="9185"/>
                        <a:pt x="9275" y="9084"/>
                      </a:cubicBezTo>
                      <a:cubicBezTo>
                        <a:pt x="8908" y="8983"/>
                        <a:pt x="8664" y="9084"/>
                        <a:pt x="8420" y="9286"/>
                      </a:cubicBezTo>
                      <a:cubicBezTo>
                        <a:pt x="8054" y="9589"/>
                        <a:pt x="8054" y="10295"/>
                        <a:pt x="8298" y="10901"/>
                      </a:cubicBezTo>
                      <a:cubicBezTo>
                        <a:pt x="8298" y="11002"/>
                        <a:pt x="8420" y="11103"/>
                        <a:pt x="8420" y="11204"/>
                      </a:cubicBezTo>
                      <a:cubicBezTo>
                        <a:pt x="8176" y="11406"/>
                        <a:pt x="7932" y="11507"/>
                        <a:pt x="7566" y="11607"/>
                      </a:cubicBezTo>
                      <a:cubicBezTo>
                        <a:pt x="7444" y="11708"/>
                        <a:pt x="7200" y="11708"/>
                        <a:pt x="7078" y="11607"/>
                      </a:cubicBezTo>
                      <a:cubicBezTo>
                        <a:pt x="6956" y="11507"/>
                        <a:pt x="6956" y="11507"/>
                        <a:pt x="6956" y="11507"/>
                      </a:cubicBezTo>
                      <a:cubicBezTo>
                        <a:pt x="6834" y="11305"/>
                        <a:pt x="6590" y="11204"/>
                        <a:pt x="6224" y="11204"/>
                      </a:cubicBezTo>
                      <a:cubicBezTo>
                        <a:pt x="6224" y="11204"/>
                        <a:pt x="6224" y="11305"/>
                        <a:pt x="6102" y="11305"/>
                      </a:cubicBezTo>
                      <a:cubicBezTo>
                        <a:pt x="6102" y="11305"/>
                        <a:pt x="6102" y="11305"/>
                        <a:pt x="6102" y="11305"/>
                      </a:cubicBezTo>
                      <a:cubicBezTo>
                        <a:pt x="6102" y="11305"/>
                        <a:pt x="6102" y="11305"/>
                        <a:pt x="6102" y="11305"/>
                      </a:cubicBezTo>
                      <a:cubicBezTo>
                        <a:pt x="6102" y="11305"/>
                        <a:pt x="6102" y="11305"/>
                        <a:pt x="6102" y="11305"/>
                      </a:cubicBezTo>
                      <a:cubicBezTo>
                        <a:pt x="6102" y="11305"/>
                        <a:pt x="6102" y="11305"/>
                        <a:pt x="6102" y="11305"/>
                      </a:cubicBezTo>
                      <a:cubicBezTo>
                        <a:pt x="5736" y="11507"/>
                        <a:pt x="5736" y="11809"/>
                        <a:pt x="5858" y="12011"/>
                      </a:cubicBezTo>
                      <a:cubicBezTo>
                        <a:pt x="8298" y="15948"/>
                        <a:pt x="8298" y="15948"/>
                        <a:pt x="8298" y="15948"/>
                      </a:cubicBezTo>
                      <a:cubicBezTo>
                        <a:pt x="8298" y="20086"/>
                        <a:pt x="8298" y="20086"/>
                        <a:pt x="8298" y="20086"/>
                      </a:cubicBezTo>
                      <a:cubicBezTo>
                        <a:pt x="7078" y="20086"/>
                        <a:pt x="7078" y="20086"/>
                        <a:pt x="7078" y="20086"/>
                      </a:cubicBezTo>
                      <a:cubicBezTo>
                        <a:pt x="6956" y="18976"/>
                        <a:pt x="6712" y="17664"/>
                        <a:pt x="5858" y="16755"/>
                      </a:cubicBezTo>
                      <a:cubicBezTo>
                        <a:pt x="3051" y="13727"/>
                        <a:pt x="2319" y="11305"/>
                        <a:pt x="2075" y="10396"/>
                      </a:cubicBezTo>
                      <a:cubicBezTo>
                        <a:pt x="2075" y="10396"/>
                        <a:pt x="2075" y="10396"/>
                        <a:pt x="2075" y="10396"/>
                      </a:cubicBezTo>
                      <a:cubicBezTo>
                        <a:pt x="1953" y="9286"/>
                        <a:pt x="1953" y="9286"/>
                        <a:pt x="1953" y="9286"/>
                      </a:cubicBezTo>
                      <a:cubicBezTo>
                        <a:pt x="1953" y="9185"/>
                        <a:pt x="1953" y="9084"/>
                        <a:pt x="1953" y="8983"/>
                      </a:cubicBezTo>
                      <a:cubicBezTo>
                        <a:pt x="1953" y="4845"/>
                        <a:pt x="5858" y="1615"/>
                        <a:pt x="10861" y="1615"/>
                      </a:cubicBezTo>
                      <a:cubicBezTo>
                        <a:pt x="15742" y="1615"/>
                        <a:pt x="19769" y="4845"/>
                        <a:pt x="19769" y="8983"/>
                      </a:cubicBezTo>
                      <a:cubicBezTo>
                        <a:pt x="19769" y="9084"/>
                        <a:pt x="19769" y="9185"/>
                        <a:pt x="19769" y="928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3" name="Shape 3839"/>
                <p:cNvSpPr/>
                <p:nvPr/>
              </p:nvSpPr>
              <p:spPr>
                <a:xfrm>
                  <a:off x="6095999" y="6479382"/>
                  <a:ext cx="161926" cy="90489"/>
                </a:xfrm>
                <a:custGeom>
                  <a:avLst/>
                  <a:gdLst/>
                  <a:ahLst/>
                  <a:cxnLst>
                    <a:cxn ang="0">
                      <a:pos x="wd2" y="hd2"/>
                    </a:cxn>
                    <a:cxn ang="5400000">
                      <a:pos x="wd2" y="hd2"/>
                    </a:cxn>
                    <a:cxn ang="10800000">
                      <a:pos x="wd2" y="hd2"/>
                    </a:cxn>
                    <a:cxn ang="16200000">
                      <a:pos x="wd2" y="hd2"/>
                    </a:cxn>
                  </a:cxnLst>
                  <a:rect l="0" t="0" r="r" b="b"/>
                  <a:pathLst>
                    <a:path w="21600" h="21600" extrusionOk="0">
                      <a:moveTo>
                        <a:pt x="0" y="2908"/>
                      </a:moveTo>
                      <a:cubicBezTo>
                        <a:pt x="929" y="2908"/>
                        <a:pt x="929" y="2908"/>
                        <a:pt x="929" y="2908"/>
                      </a:cubicBezTo>
                      <a:cubicBezTo>
                        <a:pt x="929" y="5815"/>
                        <a:pt x="929" y="5815"/>
                        <a:pt x="929" y="5815"/>
                      </a:cubicBezTo>
                      <a:cubicBezTo>
                        <a:pt x="0" y="5815"/>
                        <a:pt x="0" y="5815"/>
                        <a:pt x="0" y="5815"/>
                      </a:cubicBezTo>
                      <a:cubicBezTo>
                        <a:pt x="0" y="8723"/>
                        <a:pt x="0" y="8723"/>
                        <a:pt x="0" y="8723"/>
                      </a:cubicBezTo>
                      <a:cubicBezTo>
                        <a:pt x="929" y="8723"/>
                        <a:pt x="929" y="8723"/>
                        <a:pt x="929" y="8723"/>
                      </a:cubicBezTo>
                      <a:cubicBezTo>
                        <a:pt x="929" y="11631"/>
                        <a:pt x="929" y="11631"/>
                        <a:pt x="929" y="11631"/>
                      </a:cubicBezTo>
                      <a:cubicBezTo>
                        <a:pt x="0" y="11631"/>
                        <a:pt x="0" y="11631"/>
                        <a:pt x="0" y="11631"/>
                      </a:cubicBezTo>
                      <a:cubicBezTo>
                        <a:pt x="232" y="15369"/>
                        <a:pt x="2090" y="18277"/>
                        <a:pt x="4645" y="18692"/>
                      </a:cubicBezTo>
                      <a:cubicBezTo>
                        <a:pt x="5110" y="20354"/>
                        <a:pt x="6271" y="21600"/>
                        <a:pt x="7432" y="21600"/>
                      </a:cubicBezTo>
                      <a:cubicBezTo>
                        <a:pt x="14168" y="21600"/>
                        <a:pt x="14168" y="21600"/>
                        <a:pt x="14168" y="21600"/>
                      </a:cubicBezTo>
                      <a:cubicBezTo>
                        <a:pt x="15561" y="21600"/>
                        <a:pt x="16490" y="20354"/>
                        <a:pt x="16955" y="18692"/>
                      </a:cubicBezTo>
                      <a:cubicBezTo>
                        <a:pt x="19510" y="18277"/>
                        <a:pt x="21368" y="15369"/>
                        <a:pt x="21600" y="11631"/>
                      </a:cubicBezTo>
                      <a:cubicBezTo>
                        <a:pt x="20903" y="11631"/>
                        <a:pt x="20903" y="11631"/>
                        <a:pt x="20903" y="11631"/>
                      </a:cubicBezTo>
                      <a:cubicBezTo>
                        <a:pt x="20903" y="8723"/>
                        <a:pt x="20903" y="8723"/>
                        <a:pt x="20903" y="8723"/>
                      </a:cubicBezTo>
                      <a:cubicBezTo>
                        <a:pt x="21600" y="8723"/>
                        <a:pt x="21600" y="8723"/>
                        <a:pt x="21600" y="8723"/>
                      </a:cubicBezTo>
                      <a:cubicBezTo>
                        <a:pt x="21600" y="5815"/>
                        <a:pt x="21600" y="5815"/>
                        <a:pt x="21600" y="5815"/>
                      </a:cubicBezTo>
                      <a:cubicBezTo>
                        <a:pt x="20903" y="5815"/>
                        <a:pt x="20903" y="5815"/>
                        <a:pt x="20903" y="5815"/>
                      </a:cubicBezTo>
                      <a:cubicBezTo>
                        <a:pt x="20903" y="2908"/>
                        <a:pt x="20903" y="2908"/>
                        <a:pt x="20903" y="2908"/>
                      </a:cubicBezTo>
                      <a:cubicBezTo>
                        <a:pt x="21600" y="2908"/>
                        <a:pt x="21600" y="2908"/>
                        <a:pt x="21600" y="2908"/>
                      </a:cubicBezTo>
                      <a:cubicBezTo>
                        <a:pt x="21600" y="0"/>
                        <a:pt x="21600" y="0"/>
                        <a:pt x="21600" y="0"/>
                      </a:cubicBezTo>
                      <a:cubicBezTo>
                        <a:pt x="0" y="0"/>
                        <a:pt x="0" y="0"/>
                        <a:pt x="0" y="0"/>
                      </a:cubicBezTo>
                      <a:lnTo>
                        <a:pt x="0" y="2908"/>
                      </a:ln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1471" y="1623"/>
                <a:ext cx="17144" cy="1281"/>
              </a:xfrm>
              <a:prstGeom prst="rect">
                <a:avLst/>
              </a:prstGeom>
              <a:noFill/>
              <a:ln w="9525">
                <a:noFill/>
              </a:ln>
            </p:spPr>
            <p:txBody>
              <a:bodyPr wrap="square">
                <a:spAutoFit/>
              </a:bodyPr>
              <a:lstStyle/>
              <a:p>
                <a:pPr indent="0" algn="just">
                  <a:lnSpc>
                    <a:spcPct val="150000"/>
                  </a:lnSpc>
                </a:pPr>
                <a:r>
                  <a:rPr lang="zh-CN" altLang="en-US"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技巧</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4  </a:t>
                </a:r>
                <a:r>
                  <a:rPr lang="en-US" altLang="zh-CN" sz="2250" b="1" dirty="0" err="1">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看到否定词需警惕（容易造成否定不当</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aphicFrame>
          <p:nvGraphicFramePr>
            <p:cNvPr id="4" name="表格 3"/>
            <p:cNvGraphicFramePr/>
            <p:nvPr/>
          </p:nvGraphicFramePr>
          <p:xfrm>
            <a:off x="1428751" y="1541780"/>
            <a:ext cx="13391727" cy="4915747"/>
          </p:xfrm>
          <a:graphic>
            <a:graphicData uri="http://schemas.openxmlformats.org/drawingml/2006/table">
              <a:tbl>
                <a:tblPr firstRow="1" bandRow="1">
                  <a:tableStyleId>{5DA37D80-6434-44D0-A028-1B22A696006F}</a:tableStyleId>
                </a:tblPr>
                <a:tblGrid>
                  <a:gridCol w="2957830"/>
                  <a:gridCol w="7085965"/>
                </a:tblGrid>
                <a:tr h="1159510">
                  <a:tc>
                    <a:txBody>
                      <a:bodyPr/>
                      <a:lstStyle/>
                      <a:p>
                        <a:pPr algn="ctr">
                          <a:lnSpc>
                            <a:spcPct val="150000"/>
                          </a:lnSpc>
                          <a:buNone/>
                        </a:pPr>
                        <a:r>
                          <a:rPr lang="zh-CN" altLang="en-US" sz="2100" b="1" dirty="0" smtClean="0">
                            <a:latin typeface="微软雅黑" panose="020B0503020204020204" pitchFamily="34" charset="-122"/>
                            <a:ea typeface="微软雅黑" panose="020B0503020204020204" pitchFamily="34" charset="-122"/>
                          </a:rPr>
                          <a:t>常见否定词</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2100" b="0" dirty="0">
                            <a:latin typeface="微软雅黑" panose="020B0503020204020204" pitchFamily="34" charset="-122"/>
                            <a:ea typeface="微软雅黑" panose="020B0503020204020204" pitchFamily="34" charset="-122"/>
                          </a:rPr>
                          <a:t>不､不要､不再､无､没有､勿､未､否､非······</a:t>
                        </a:r>
                        <a:endParaRPr lang="zh-CN" altLang="en-US" sz="2100" b="0" dirty="0">
                          <a:latin typeface="微软雅黑" panose="020B0503020204020204" pitchFamily="34" charset="-122"/>
                          <a:ea typeface="微软雅黑" panose="020B0503020204020204" pitchFamily="34" charset="-122"/>
                        </a:endParaRPr>
                      </a:p>
                    </a:txBody>
                    <a:tcPr marL="68580" marR="68580" marT="34290" marB="34290" anchor="ctr"/>
                  </a:tc>
                </a:tr>
                <a:tr h="1263650">
                  <a:tc>
                    <a:txBody>
                      <a:bodyPr/>
                      <a:lstStyle/>
                      <a:p>
                        <a:pPr algn="ctr">
                          <a:lnSpc>
                            <a:spcPct val="150000"/>
                          </a:lnSpc>
                          <a:buNone/>
                        </a:pPr>
                        <a:r>
                          <a:rPr lang="zh-CN" altLang="en-US" sz="2100" b="1" dirty="0" smtClean="0">
                            <a:latin typeface="微软雅黑" panose="020B0503020204020204" pitchFamily="34" charset="-122"/>
                            <a:ea typeface="微软雅黑" panose="020B0503020204020204" pitchFamily="34" charset="-122"/>
                          </a:rPr>
                          <a:t>多重否定词</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2100" dirty="0">
                            <a:latin typeface="微软雅黑" panose="020B0503020204020204" pitchFamily="34" charset="-122"/>
                            <a:ea typeface="微软雅黑" panose="020B0503020204020204" pitchFamily="34" charset="-122"/>
                          </a:rPr>
                          <a:t>不得不､不会不､不能不､没有不､难道不､无时无刻不､非······不可､否认没有······</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1263650">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含</a:t>
                        </a:r>
                        <a:r>
                          <a:rPr lang="zh-CN" altLang="en-US" sz="2100" b="1" dirty="0" smtClean="0">
                            <a:latin typeface="微软雅黑" panose="020B0503020204020204" pitchFamily="34" charset="-122"/>
                            <a:ea typeface="微软雅黑" panose="020B0503020204020204" pitchFamily="34" charset="-122"/>
                          </a:rPr>
                          <a:t>否定意味</a:t>
                        </a:r>
                        <a:r>
                          <a:rPr lang="zh-CN" altLang="en-US" sz="2100" b="1" dirty="0">
                            <a:latin typeface="微软雅黑" panose="020B0503020204020204" pitchFamily="34" charset="-122"/>
                            <a:ea typeface="微软雅黑" panose="020B0503020204020204" pitchFamily="34" charset="-122"/>
                          </a:rPr>
                          <a:t>的词</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2100" dirty="0">
                            <a:latin typeface="微软雅黑" panose="020B0503020204020204" pitchFamily="34" charset="-122"/>
                            <a:ea typeface="微软雅黑" panose="020B0503020204020204" pitchFamily="34" charset="-122"/>
                          </a:rPr>
                          <a:t>避免､切忌､杜绝､防止､以（预）防､缺乏､防范､非要､阻止······</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bl>
            </a:graphicData>
          </a:graphic>
        </p:graphicFrame>
      </p:gr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2562" y="1549244"/>
            <a:ext cx="8512820" cy="2030095"/>
          </a:xfrm>
          <a:prstGeom prst="rect">
            <a:avLst/>
          </a:prstGeom>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修改方法</a:t>
            </a:r>
            <a:r>
              <a:rPr sz="2100" b="1" dirty="0" err="1">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造成否定不当的,直接删掉多余的否定词</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b="1" dirty="0" err="1">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我们要认识和掌握事物的客观规律,尽量避免不犯错误或少犯错误</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b="1" dirty="0" err="1">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否定不当</a:t>
            </a:r>
            <a:r>
              <a:rPr sz="2100" dirty="0">
                <a:latin typeface="Times New Roman" panose="02020603050405020304" pitchFamily="18" charset="0"/>
                <a:ea typeface="微软雅黑" panose="020B0503020204020204" pitchFamily="34" charset="-122"/>
                <a:sym typeface="+mn-ea"/>
              </a:rPr>
              <a:t>,“避免不犯”等于要犯错误,应删掉“不”｡</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0509" y="1624013"/>
            <a:ext cx="8593931" cy="3496787"/>
            <a:chOff x="347345" y="1022350"/>
            <a:chExt cx="11458575" cy="4662382"/>
          </a:xfrm>
        </p:grpSpPr>
        <p:grpSp>
          <p:nvGrpSpPr>
            <p:cNvPr id="2" name="组合 1"/>
            <p:cNvGrpSpPr/>
            <p:nvPr/>
          </p:nvGrpSpPr>
          <p:grpSpPr>
            <a:xfrm>
              <a:off x="455295" y="1022350"/>
              <a:ext cx="11350625" cy="1506220"/>
              <a:chOff x="717" y="1794"/>
              <a:chExt cx="17875" cy="2372"/>
            </a:xfrm>
          </p:grpSpPr>
          <p:grpSp>
            <p:nvGrpSpPr>
              <p:cNvPr id="19" name="组合 18"/>
              <p:cNvGrpSpPr/>
              <p:nvPr/>
            </p:nvGrpSpPr>
            <p:grpSpPr>
              <a:xfrm>
                <a:off x="717" y="1816"/>
                <a:ext cx="731" cy="787"/>
                <a:chOff x="5889624" y="5953919"/>
                <a:chExt cx="577852" cy="615952"/>
              </a:xfrm>
              <a:solidFill>
                <a:schemeClr val="accent2"/>
              </a:solidFill>
            </p:grpSpPr>
            <p:sp>
              <p:nvSpPr>
                <p:cNvPr id="20" name="Shape 3829"/>
                <p:cNvSpPr/>
                <p:nvPr/>
              </p:nvSpPr>
              <p:spPr>
                <a:xfrm>
                  <a:off x="6170612" y="5953919"/>
                  <a:ext cx="33339" cy="85725"/>
                </a:xfrm>
                <a:custGeom>
                  <a:avLst/>
                  <a:gdLst/>
                  <a:ahLst/>
                  <a:cxnLst>
                    <a:cxn ang="0">
                      <a:pos x="wd2" y="hd2"/>
                    </a:cxn>
                    <a:cxn ang="5400000">
                      <a:pos x="wd2" y="hd2"/>
                    </a:cxn>
                    <a:cxn ang="10800000">
                      <a:pos x="wd2" y="hd2"/>
                    </a:cxn>
                    <a:cxn ang="16200000">
                      <a:pos x="wd2" y="hd2"/>
                    </a:cxn>
                  </a:cxnLst>
                  <a:rect l="0" t="0" r="r" b="b"/>
                  <a:pathLst>
                    <a:path w="21600" h="21600" extrusionOk="0">
                      <a:moveTo>
                        <a:pt x="10232" y="21600"/>
                      </a:moveTo>
                      <a:cubicBezTo>
                        <a:pt x="4547" y="21600"/>
                        <a:pt x="0" y="19837"/>
                        <a:pt x="0" y="17633"/>
                      </a:cubicBezTo>
                      <a:cubicBezTo>
                        <a:pt x="0" y="3967"/>
                        <a:pt x="0" y="3967"/>
                        <a:pt x="0" y="3967"/>
                      </a:cubicBezTo>
                      <a:cubicBezTo>
                        <a:pt x="0" y="1763"/>
                        <a:pt x="4547" y="0"/>
                        <a:pt x="10232" y="0"/>
                      </a:cubicBezTo>
                      <a:cubicBezTo>
                        <a:pt x="15916" y="0"/>
                        <a:pt x="21600" y="1763"/>
                        <a:pt x="21600" y="3967"/>
                      </a:cubicBezTo>
                      <a:cubicBezTo>
                        <a:pt x="21600" y="17633"/>
                        <a:pt x="21600" y="17633"/>
                        <a:pt x="21600" y="17633"/>
                      </a:cubicBezTo>
                      <a:cubicBezTo>
                        <a:pt x="21600" y="19837"/>
                        <a:pt x="15916" y="21600"/>
                        <a:pt x="10232"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1" name="Shape 3830"/>
                <p:cNvSpPr/>
                <p:nvPr/>
              </p:nvSpPr>
              <p:spPr>
                <a:xfrm>
                  <a:off x="6032732" y="5986387"/>
                  <a:ext cx="60471" cy="80246"/>
                </a:xfrm>
                <a:custGeom>
                  <a:avLst/>
                  <a:gdLst/>
                  <a:ahLst/>
                  <a:cxnLst>
                    <a:cxn ang="0">
                      <a:pos x="wd2" y="hd2"/>
                    </a:cxn>
                    <a:cxn ang="5400000">
                      <a:pos x="wd2" y="hd2"/>
                    </a:cxn>
                    <a:cxn ang="10800000">
                      <a:pos x="wd2" y="hd2"/>
                    </a:cxn>
                    <a:cxn ang="16200000">
                      <a:pos x="wd2" y="hd2"/>
                    </a:cxn>
                  </a:cxnLst>
                  <a:rect l="0" t="0" r="r" b="b"/>
                  <a:pathLst>
                    <a:path w="20068" h="20997" extrusionOk="0">
                      <a:moveTo>
                        <a:pt x="14574" y="20997"/>
                      </a:moveTo>
                      <a:cubicBezTo>
                        <a:pt x="12239" y="20997"/>
                        <a:pt x="10488" y="20078"/>
                        <a:pt x="9904" y="18699"/>
                      </a:cubicBezTo>
                      <a:cubicBezTo>
                        <a:pt x="564" y="6291"/>
                        <a:pt x="564" y="6291"/>
                        <a:pt x="564" y="6291"/>
                      </a:cubicBezTo>
                      <a:cubicBezTo>
                        <a:pt x="-604" y="4452"/>
                        <a:pt x="-20" y="1695"/>
                        <a:pt x="2899" y="776"/>
                      </a:cubicBezTo>
                      <a:cubicBezTo>
                        <a:pt x="5234" y="-603"/>
                        <a:pt x="8737" y="-143"/>
                        <a:pt x="10488" y="2154"/>
                      </a:cubicBezTo>
                      <a:cubicBezTo>
                        <a:pt x="19245" y="14103"/>
                        <a:pt x="19245" y="14103"/>
                        <a:pt x="19245" y="14103"/>
                      </a:cubicBezTo>
                      <a:cubicBezTo>
                        <a:pt x="20996" y="16401"/>
                        <a:pt x="19828" y="19159"/>
                        <a:pt x="16910" y="20078"/>
                      </a:cubicBezTo>
                      <a:cubicBezTo>
                        <a:pt x="16326" y="20537"/>
                        <a:pt x="15158" y="20997"/>
                        <a:pt x="14574" y="2099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2" name="Shape 3831"/>
                <p:cNvSpPr/>
                <p:nvPr/>
              </p:nvSpPr>
              <p:spPr>
                <a:xfrm>
                  <a:off x="5929537" y="6083594"/>
                  <a:ext cx="79600" cy="59239"/>
                </a:xfrm>
                <a:custGeom>
                  <a:avLst/>
                  <a:gdLst/>
                  <a:ahLst/>
                  <a:cxnLst>
                    <a:cxn ang="0">
                      <a:pos x="wd2" y="hd2"/>
                    </a:cxn>
                    <a:cxn ang="5400000">
                      <a:pos x="wd2" y="hd2"/>
                    </a:cxn>
                    <a:cxn ang="10800000">
                      <a:pos x="wd2" y="hd2"/>
                    </a:cxn>
                    <a:cxn ang="16200000">
                      <a:pos x="wd2" y="hd2"/>
                    </a:cxn>
                  </a:cxnLst>
                  <a:rect l="0" t="0" r="r" b="b"/>
                  <a:pathLst>
                    <a:path w="20435" h="20667" extrusionOk="0">
                      <a:moveTo>
                        <a:pt x="16185" y="20667"/>
                      </a:moveTo>
                      <a:cubicBezTo>
                        <a:pt x="15285" y="20667"/>
                        <a:pt x="14835" y="20067"/>
                        <a:pt x="13935" y="20067"/>
                      </a:cubicBezTo>
                      <a:cubicBezTo>
                        <a:pt x="2235" y="10467"/>
                        <a:pt x="2235" y="10467"/>
                        <a:pt x="2235" y="10467"/>
                      </a:cubicBezTo>
                      <a:cubicBezTo>
                        <a:pt x="-15" y="9267"/>
                        <a:pt x="-465" y="5667"/>
                        <a:pt x="435" y="2667"/>
                      </a:cubicBezTo>
                      <a:cubicBezTo>
                        <a:pt x="1785" y="267"/>
                        <a:pt x="4485" y="-933"/>
                        <a:pt x="6285" y="867"/>
                      </a:cubicBezTo>
                      <a:cubicBezTo>
                        <a:pt x="18435" y="9867"/>
                        <a:pt x="18435" y="9867"/>
                        <a:pt x="18435" y="9867"/>
                      </a:cubicBezTo>
                      <a:cubicBezTo>
                        <a:pt x="20235" y="11667"/>
                        <a:pt x="21135" y="15267"/>
                        <a:pt x="19785" y="17667"/>
                      </a:cubicBezTo>
                      <a:cubicBezTo>
                        <a:pt x="19335" y="19467"/>
                        <a:pt x="17535" y="20667"/>
                        <a:pt x="161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3" name="Shape 3832"/>
                <p:cNvSpPr/>
                <p:nvPr/>
              </p:nvSpPr>
              <p:spPr>
                <a:xfrm>
                  <a:off x="5889624" y="6219032"/>
                  <a:ext cx="85726" cy="33339"/>
                </a:xfrm>
                <a:custGeom>
                  <a:avLst/>
                  <a:gdLst/>
                  <a:ahLst/>
                  <a:cxnLst>
                    <a:cxn ang="0">
                      <a:pos x="wd2" y="hd2"/>
                    </a:cxn>
                    <a:cxn ang="5400000">
                      <a:pos x="wd2" y="hd2"/>
                    </a:cxn>
                    <a:cxn ang="10800000">
                      <a:pos x="wd2" y="hd2"/>
                    </a:cxn>
                    <a:cxn ang="16200000">
                      <a:pos x="wd2" y="hd2"/>
                    </a:cxn>
                  </a:cxnLst>
                  <a:rect l="0" t="0" r="r" b="b"/>
                  <a:pathLst>
                    <a:path w="21600" h="21600" extrusionOk="0">
                      <a:moveTo>
                        <a:pt x="17633" y="21600"/>
                      </a:moveTo>
                      <a:cubicBezTo>
                        <a:pt x="3967" y="21600"/>
                        <a:pt x="3967" y="21600"/>
                        <a:pt x="3967" y="21600"/>
                      </a:cubicBezTo>
                      <a:cubicBezTo>
                        <a:pt x="1763" y="21600"/>
                        <a:pt x="0" y="17053"/>
                        <a:pt x="0" y="10232"/>
                      </a:cubicBezTo>
                      <a:cubicBezTo>
                        <a:pt x="0" y="4547"/>
                        <a:pt x="1763" y="0"/>
                        <a:pt x="3967" y="0"/>
                      </a:cubicBezTo>
                      <a:cubicBezTo>
                        <a:pt x="17633" y="0"/>
                        <a:pt x="17633" y="0"/>
                        <a:pt x="17633" y="0"/>
                      </a:cubicBezTo>
                      <a:cubicBezTo>
                        <a:pt x="19837" y="0"/>
                        <a:pt x="21600" y="4547"/>
                        <a:pt x="21600" y="10232"/>
                      </a:cubicBezTo>
                      <a:cubicBezTo>
                        <a:pt x="21600" y="17053"/>
                        <a:pt x="19837" y="21600"/>
                        <a:pt x="17633"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4" name="Shape 3833"/>
                <p:cNvSpPr/>
                <p:nvPr/>
              </p:nvSpPr>
              <p:spPr>
                <a:xfrm>
                  <a:off x="5920012" y="6329725"/>
                  <a:ext cx="79600" cy="60758"/>
                </a:xfrm>
                <a:custGeom>
                  <a:avLst/>
                  <a:gdLst/>
                  <a:ahLst/>
                  <a:cxnLst>
                    <a:cxn ang="0">
                      <a:pos x="wd2" y="hd2"/>
                    </a:cxn>
                    <a:cxn ang="5400000">
                      <a:pos x="wd2" y="hd2"/>
                    </a:cxn>
                    <a:cxn ang="10800000">
                      <a:pos x="wd2" y="hd2"/>
                    </a:cxn>
                    <a:cxn ang="16200000">
                      <a:pos x="wd2" y="hd2"/>
                    </a:cxn>
                  </a:cxnLst>
                  <a:rect l="0" t="0" r="r" b="b"/>
                  <a:pathLst>
                    <a:path w="20435" h="20667" extrusionOk="0">
                      <a:moveTo>
                        <a:pt x="4485" y="20667"/>
                      </a:moveTo>
                      <a:cubicBezTo>
                        <a:pt x="2685" y="20667"/>
                        <a:pt x="1335" y="19467"/>
                        <a:pt x="435" y="17667"/>
                      </a:cubicBezTo>
                      <a:cubicBezTo>
                        <a:pt x="-465" y="14667"/>
                        <a:pt x="-15" y="11667"/>
                        <a:pt x="2235" y="9867"/>
                      </a:cubicBezTo>
                      <a:cubicBezTo>
                        <a:pt x="13935" y="867"/>
                        <a:pt x="13935" y="867"/>
                        <a:pt x="13935" y="867"/>
                      </a:cubicBezTo>
                      <a:cubicBezTo>
                        <a:pt x="16185" y="-933"/>
                        <a:pt x="18885" y="267"/>
                        <a:pt x="19785" y="2667"/>
                      </a:cubicBezTo>
                      <a:cubicBezTo>
                        <a:pt x="21135" y="5667"/>
                        <a:pt x="20235" y="8667"/>
                        <a:pt x="18435" y="10467"/>
                      </a:cubicBezTo>
                      <a:cubicBezTo>
                        <a:pt x="6285" y="19467"/>
                        <a:pt x="6285" y="19467"/>
                        <a:pt x="6285" y="19467"/>
                      </a:cubicBezTo>
                      <a:cubicBezTo>
                        <a:pt x="5835" y="20067"/>
                        <a:pt x="4935" y="20667"/>
                        <a:pt x="44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5" name="Shape 3834"/>
                <p:cNvSpPr/>
                <p:nvPr/>
              </p:nvSpPr>
              <p:spPr>
                <a:xfrm>
                  <a:off x="6347050" y="6344004"/>
                  <a:ext cx="79600" cy="59179"/>
                </a:xfrm>
                <a:custGeom>
                  <a:avLst/>
                  <a:gdLst/>
                  <a:ahLst/>
                  <a:cxnLst>
                    <a:cxn ang="0">
                      <a:pos x="wd2" y="hd2"/>
                    </a:cxn>
                    <a:cxn ang="5400000">
                      <a:pos x="wd2" y="hd2"/>
                    </a:cxn>
                    <a:cxn ang="10800000">
                      <a:pos x="wd2" y="hd2"/>
                    </a:cxn>
                    <a:cxn ang="16200000">
                      <a:pos x="wd2" y="hd2"/>
                    </a:cxn>
                  </a:cxnLst>
                  <a:rect l="0" t="0" r="r" b="b"/>
                  <a:pathLst>
                    <a:path w="20435" h="20646" extrusionOk="0">
                      <a:moveTo>
                        <a:pt x="16185" y="20646"/>
                      </a:moveTo>
                      <a:cubicBezTo>
                        <a:pt x="15285" y="20646"/>
                        <a:pt x="14835" y="20646"/>
                        <a:pt x="13935" y="20046"/>
                      </a:cubicBezTo>
                      <a:cubicBezTo>
                        <a:pt x="2235" y="11046"/>
                        <a:pt x="2235" y="11046"/>
                        <a:pt x="2235" y="11046"/>
                      </a:cubicBezTo>
                      <a:cubicBezTo>
                        <a:pt x="-15" y="9246"/>
                        <a:pt x="-465" y="5646"/>
                        <a:pt x="435" y="3246"/>
                      </a:cubicBezTo>
                      <a:cubicBezTo>
                        <a:pt x="1785" y="246"/>
                        <a:pt x="4485" y="-954"/>
                        <a:pt x="6285" y="846"/>
                      </a:cubicBezTo>
                      <a:cubicBezTo>
                        <a:pt x="18435" y="9846"/>
                        <a:pt x="18435" y="9846"/>
                        <a:pt x="18435" y="9846"/>
                      </a:cubicBezTo>
                      <a:cubicBezTo>
                        <a:pt x="20235" y="11646"/>
                        <a:pt x="21135" y="15246"/>
                        <a:pt x="19785" y="17646"/>
                      </a:cubicBezTo>
                      <a:cubicBezTo>
                        <a:pt x="19335" y="19446"/>
                        <a:pt x="17535" y="20646"/>
                        <a:pt x="16185" y="2064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6" name="Shape 3835"/>
                <p:cNvSpPr/>
                <p:nvPr/>
              </p:nvSpPr>
              <p:spPr>
                <a:xfrm>
                  <a:off x="6380162" y="6236494"/>
                  <a:ext cx="87314" cy="33338"/>
                </a:xfrm>
                <a:custGeom>
                  <a:avLst/>
                  <a:gdLst/>
                  <a:ahLst/>
                  <a:cxnLst>
                    <a:cxn ang="0">
                      <a:pos x="wd2" y="hd2"/>
                    </a:cxn>
                    <a:cxn ang="5400000">
                      <a:pos x="wd2" y="hd2"/>
                    </a:cxn>
                    <a:cxn ang="10800000">
                      <a:pos x="wd2" y="hd2"/>
                    </a:cxn>
                    <a:cxn ang="16200000">
                      <a:pos x="wd2" y="hd2"/>
                    </a:cxn>
                  </a:cxnLst>
                  <a:rect l="0" t="0" r="r" b="b"/>
                  <a:pathLst>
                    <a:path w="21600" h="21600" extrusionOk="0">
                      <a:moveTo>
                        <a:pt x="17280" y="21600"/>
                      </a:moveTo>
                      <a:cubicBezTo>
                        <a:pt x="4320" y="21600"/>
                        <a:pt x="4320" y="21600"/>
                        <a:pt x="4320" y="21600"/>
                      </a:cubicBezTo>
                      <a:cubicBezTo>
                        <a:pt x="2160" y="21600"/>
                        <a:pt x="0" y="15916"/>
                        <a:pt x="0" y="10232"/>
                      </a:cubicBezTo>
                      <a:cubicBezTo>
                        <a:pt x="0" y="4547"/>
                        <a:pt x="2160" y="0"/>
                        <a:pt x="4320" y="0"/>
                      </a:cubicBezTo>
                      <a:cubicBezTo>
                        <a:pt x="17280" y="0"/>
                        <a:pt x="17280" y="0"/>
                        <a:pt x="17280" y="0"/>
                      </a:cubicBezTo>
                      <a:cubicBezTo>
                        <a:pt x="19872" y="0"/>
                        <a:pt x="21600" y="4547"/>
                        <a:pt x="21600" y="10232"/>
                      </a:cubicBezTo>
                      <a:cubicBezTo>
                        <a:pt x="21600" y="15916"/>
                        <a:pt x="19872" y="21600"/>
                        <a:pt x="17280"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7" name="Shape 3836"/>
                <p:cNvSpPr/>
                <p:nvPr/>
              </p:nvSpPr>
              <p:spPr>
                <a:xfrm>
                  <a:off x="6356575" y="6098576"/>
                  <a:ext cx="79600" cy="58544"/>
                </a:xfrm>
                <a:custGeom>
                  <a:avLst/>
                  <a:gdLst/>
                  <a:ahLst/>
                  <a:cxnLst>
                    <a:cxn ang="0">
                      <a:pos x="wd2" y="hd2"/>
                    </a:cxn>
                    <a:cxn ang="5400000">
                      <a:pos x="wd2" y="hd2"/>
                    </a:cxn>
                    <a:cxn ang="10800000">
                      <a:pos x="wd2" y="hd2"/>
                    </a:cxn>
                    <a:cxn ang="16200000">
                      <a:pos x="wd2" y="hd2"/>
                    </a:cxn>
                  </a:cxnLst>
                  <a:rect l="0" t="0" r="r" b="b"/>
                  <a:pathLst>
                    <a:path w="20435" h="20962" extrusionOk="0">
                      <a:moveTo>
                        <a:pt x="4035" y="20962"/>
                      </a:moveTo>
                      <a:cubicBezTo>
                        <a:pt x="2685" y="20962"/>
                        <a:pt x="1335" y="20345"/>
                        <a:pt x="435" y="18493"/>
                      </a:cubicBezTo>
                      <a:cubicBezTo>
                        <a:pt x="-465" y="15408"/>
                        <a:pt x="-15" y="11705"/>
                        <a:pt x="2235" y="10471"/>
                      </a:cubicBezTo>
                      <a:cubicBezTo>
                        <a:pt x="13935" y="596"/>
                        <a:pt x="13935" y="596"/>
                        <a:pt x="13935" y="596"/>
                      </a:cubicBezTo>
                      <a:cubicBezTo>
                        <a:pt x="16185" y="-638"/>
                        <a:pt x="18885" y="-21"/>
                        <a:pt x="19785" y="3065"/>
                      </a:cubicBezTo>
                      <a:cubicBezTo>
                        <a:pt x="21135" y="5533"/>
                        <a:pt x="20235" y="9236"/>
                        <a:pt x="18435" y="11088"/>
                      </a:cubicBezTo>
                      <a:cubicBezTo>
                        <a:pt x="6285" y="20345"/>
                        <a:pt x="6285" y="20345"/>
                        <a:pt x="6285" y="20345"/>
                      </a:cubicBezTo>
                      <a:cubicBezTo>
                        <a:pt x="5835" y="20962"/>
                        <a:pt x="4935" y="20962"/>
                        <a:pt x="4035" y="20962"/>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1" name="Shape 3837"/>
                <p:cNvSpPr/>
                <p:nvPr/>
              </p:nvSpPr>
              <p:spPr>
                <a:xfrm>
                  <a:off x="6278185" y="5995388"/>
                  <a:ext cx="60472" cy="79183"/>
                </a:xfrm>
                <a:custGeom>
                  <a:avLst/>
                  <a:gdLst/>
                  <a:ahLst/>
                  <a:cxnLst>
                    <a:cxn ang="0">
                      <a:pos x="wd2" y="hd2"/>
                    </a:cxn>
                    <a:cxn ang="5400000">
                      <a:pos x="wd2" y="hd2"/>
                    </a:cxn>
                    <a:cxn ang="10800000">
                      <a:pos x="wd2" y="hd2"/>
                    </a:cxn>
                    <a:cxn ang="16200000">
                      <a:pos x="wd2" y="hd2"/>
                    </a:cxn>
                  </a:cxnLst>
                  <a:rect l="0" t="0" r="r" b="b"/>
                  <a:pathLst>
                    <a:path w="20068" h="21125" extrusionOk="0">
                      <a:moveTo>
                        <a:pt x="5494" y="21125"/>
                      </a:moveTo>
                      <a:cubicBezTo>
                        <a:pt x="4910" y="21125"/>
                        <a:pt x="3742" y="20665"/>
                        <a:pt x="3158" y="20206"/>
                      </a:cubicBezTo>
                      <a:cubicBezTo>
                        <a:pt x="240" y="19287"/>
                        <a:pt x="-928" y="16529"/>
                        <a:pt x="823" y="14231"/>
                      </a:cubicBezTo>
                      <a:cubicBezTo>
                        <a:pt x="9580" y="2282"/>
                        <a:pt x="9580" y="2282"/>
                        <a:pt x="9580" y="2282"/>
                      </a:cubicBezTo>
                      <a:cubicBezTo>
                        <a:pt x="11331" y="-15"/>
                        <a:pt x="14834" y="-475"/>
                        <a:pt x="17169" y="444"/>
                      </a:cubicBezTo>
                      <a:cubicBezTo>
                        <a:pt x="20088" y="1823"/>
                        <a:pt x="20672" y="4580"/>
                        <a:pt x="19504" y="6419"/>
                      </a:cubicBezTo>
                      <a:cubicBezTo>
                        <a:pt x="10164" y="18827"/>
                        <a:pt x="10164" y="18827"/>
                        <a:pt x="10164" y="18827"/>
                      </a:cubicBezTo>
                      <a:cubicBezTo>
                        <a:pt x="9580" y="20206"/>
                        <a:pt x="7829" y="21125"/>
                        <a:pt x="5494" y="21125"/>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2" name="Shape 3838"/>
                <p:cNvSpPr/>
                <p:nvPr/>
              </p:nvSpPr>
              <p:spPr>
                <a:xfrm>
                  <a:off x="6021387" y="6090444"/>
                  <a:ext cx="309564" cy="374650"/>
                </a:xfrm>
                <a:custGeom>
                  <a:avLst/>
                  <a:gdLst/>
                  <a:ahLst/>
                  <a:cxnLst>
                    <a:cxn ang="0">
                      <a:pos x="wd2" y="hd2"/>
                    </a:cxn>
                    <a:cxn ang="5400000">
                      <a:pos x="wd2" y="hd2"/>
                    </a:cxn>
                    <a:cxn ang="10800000">
                      <a:pos x="wd2" y="hd2"/>
                    </a:cxn>
                    <a:cxn ang="16200000">
                      <a:pos x="wd2" y="hd2"/>
                    </a:cxn>
                  </a:cxnLst>
                  <a:rect l="0" t="0" r="r" b="b"/>
                  <a:pathLst>
                    <a:path w="21600" h="21600" extrusionOk="0">
                      <a:moveTo>
                        <a:pt x="21600" y="8983"/>
                      </a:moveTo>
                      <a:cubicBezTo>
                        <a:pt x="21600" y="4037"/>
                        <a:pt x="16841" y="0"/>
                        <a:pt x="10861" y="0"/>
                      </a:cubicBezTo>
                      <a:cubicBezTo>
                        <a:pt x="4881" y="0"/>
                        <a:pt x="0" y="4037"/>
                        <a:pt x="0" y="8983"/>
                      </a:cubicBezTo>
                      <a:cubicBezTo>
                        <a:pt x="0" y="9286"/>
                        <a:pt x="122" y="9488"/>
                        <a:pt x="122" y="9791"/>
                      </a:cubicBezTo>
                      <a:cubicBezTo>
                        <a:pt x="0" y="9892"/>
                        <a:pt x="366" y="13323"/>
                        <a:pt x="4393" y="17664"/>
                      </a:cubicBezTo>
                      <a:cubicBezTo>
                        <a:pt x="5614" y="18976"/>
                        <a:pt x="5003" y="21600"/>
                        <a:pt x="5003" y="21600"/>
                      </a:cubicBezTo>
                      <a:cubicBezTo>
                        <a:pt x="6712" y="21600"/>
                        <a:pt x="8420" y="21600"/>
                        <a:pt x="10007" y="21600"/>
                      </a:cubicBezTo>
                      <a:cubicBezTo>
                        <a:pt x="10617" y="21600"/>
                        <a:pt x="11105" y="21600"/>
                        <a:pt x="11593" y="21600"/>
                      </a:cubicBezTo>
                      <a:cubicBezTo>
                        <a:pt x="13302" y="21600"/>
                        <a:pt x="14888" y="21600"/>
                        <a:pt x="16597" y="21600"/>
                      </a:cubicBezTo>
                      <a:cubicBezTo>
                        <a:pt x="16597" y="21600"/>
                        <a:pt x="16108" y="18976"/>
                        <a:pt x="17329" y="17664"/>
                      </a:cubicBezTo>
                      <a:cubicBezTo>
                        <a:pt x="21356" y="13323"/>
                        <a:pt x="21600" y="9892"/>
                        <a:pt x="21478" y="9791"/>
                      </a:cubicBezTo>
                      <a:cubicBezTo>
                        <a:pt x="21600" y="9488"/>
                        <a:pt x="21600" y="9286"/>
                        <a:pt x="21600" y="8983"/>
                      </a:cubicBezTo>
                      <a:close/>
                      <a:moveTo>
                        <a:pt x="9519" y="20086"/>
                      </a:moveTo>
                      <a:cubicBezTo>
                        <a:pt x="9519" y="15847"/>
                        <a:pt x="9519" y="15847"/>
                        <a:pt x="9519" y="15847"/>
                      </a:cubicBezTo>
                      <a:cubicBezTo>
                        <a:pt x="9519" y="15746"/>
                        <a:pt x="9519" y="15645"/>
                        <a:pt x="9519" y="15544"/>
                      </a:cubicBezTo>
                      <a:cubicBezTo>
                        <a:pt x="7444" y="12213"/>
                        <a:pt x="7444" y="12213"/>
                        <a:pt x="7444" y="12213"/>
                      </a:cubicBezTo>
                      <a:cubicBezTo>
                        <a:pt x="7566" y="12213"/>
                        <a:pt x="7688" y="12213"/>
                        <a:pt x="7810" y="12112"/>
                      </a:cubicBezTo>
                      <a:cubicBezTo>
                        <a:pt x="8176" y="12011"/>
                        <a:pt x="8542" y="11910"/>
                        <a:pt x="8786" y="11607"/>
                      </a:cubicBezTo>
                      <a:cubicBezTo>
                        <a:pt x="9153" y="12011"/>
                        <a:pt x="9519" y="12213"/>
                        <a:pt x="10007" y="12213"/>
                      </a:cubicBezTo>
                      <a:cubicBezTo>
                        <a:pt x="10617" y="12314"/>
                        <a:pt x="11227" y="12112"/>
                        <a:pt x="11837" y="11607"/>
                      </a:cubicBezTo>
                      <a:cubicBezTo>
                        <a:pt x="11837" y="11708"/>
                        <a:pt x="11837" y="11708"/>
                        <a:pt x="11959" y="11809"/>
                      </a:cubicBezTo>
                      <a:cubicBezTo>
                        <a:pt x="12203" y="12112"/>
                        <a:pt x="12692" y="12314"/>
                        <a:pt x="13058" y="12314"/>
                      </a:cubicBezTo>
                      <a:cubicBezTo>
                        <a:pt x="13058" y="12314"/>
                        <a:pt x="13180" y="12314"/>
                        <a:pt x="13180" y="12314"/>
                      </a:cubicBezTo>
                      <a:cubicBezTo>
                        <a:pt x="13302" y="12314"/>
                        <a:pt x="13424" y="12314"/>
                        <a:pt x="13546" y="12314"/>
                      </a:cubicBezTo>
                      <a:cubicBezTo>
                        <a:pt x="11593" y="15544"/>
                        <a:pt x="11593" y="15544"/>
                        <a:pt x="11593" y="15544"/>
                      </a:cubicBezTo>
                      <a:cubicBezTo>
                        <a:pt x="11471" y="15645"/>
                        <a:pt x="11471" y="15746"/>
                        <a:pt x="11471" y="15847"/>
                      </a:cubicBezTo>
                      <a:cubicBezTo>
                        <a:pt x="11471" y="20086"/>
                        <a:pt x="11471" y="20086"/>
                        <a:pt x="11471" y="20086"/>
                      </a:cubicBezTo>
                      <a:lnTo>
                        <a:pt x="9519" y="20086"/>
                      </a:lnTo>
                      <a:close/>
                      <a:moveTo>
                        <a:pt x="8908" y="9690"/>
                      </a:moveTo>
                      <a:cubicBezTo>
                        <a:pt x="8908" y="9589"/>
                        <a:pt x="8908" y="9589"/>
                        <a:pt x="9031" y="9589"/>
                      </a:cubicBezTo>
                      <a:cubicBezTo>
                        <a:pt x="9031" y="9589"/>
                        <a:pt x="9031" y="9589"/>
                        <a:pt x="9031" y="9589"/>
                      </a:cubicBezTo>
                      <a:cubicBezTo>
                        <a:pt x="9275" y="9690"/>
                        <a:pt x="9275" y="9791"/>
                        <a:pt x="9275" y="9892"/>
                      </a:cubicBezTo>
                      <a:cubicBezTo>
                        <a:pt x="9275" y="10093"/>
                        <a:pt x="9153" y="10396"/>
                        <a:pt x="8908" y="10699"/>
                      </a:cubicBezTo>
                      <a:cubicBezTo>
                        <a:pt x="8786" y="10194"/>
                        <a:pt x="8786" y="9791"/>
                        <a:pt x="8908" y="9690"/>
                      </a:cubicBezTo>
                      <a:close/>
                      <a:moveTo>
                        <a:pt x="12081" y="9488"/>
                      </a:moveTo>
                      <a:cubicBezTo>
                        <a:pt x="12081" y="9387"/>
                        <a:pt x="12203" y="9387"/>
                        <a:pt x="12203" y="9387"/>
                      </a:cubicBezTo>
                      <a:cubicBezTo>
                        <a:pt x="12203" y="9387"/>
                        <a:pt x="12203" y="9387"/>
                        <a:pt x="12203" y="9387"/>
                      </a:cubicBezTo>
                      <a:cubicBezTo>
                        <a:pt x="12325" y="9387"/>
                        <a:pt x="12325" y="9387"/>
                        <a:pt x="12325" y="9387"/>
                      </a:cubicBezTo>
                      <a:cubicBezTo>
                        <a:pt x="12447" y="9488"/>
                        <a:pt x="12325" y="9993"/>
                        <a:pt x="11959" y="10497"/>
                      </a:cubicBezTo>
                      <a:cubicBezTo>
                        <a:pt x="11837" y="10093"/>
                        <a:pt x="11959" y="9690"/>
                        <a:pt x="12081" y="9488"/>
                      </a:cubicBezTo>
                      <a:close/>
                      <a:moveTo>
                        <a:pt x="19769" y="9286"/>
                      </a:moveTo>
                      <a:cubicBezTo>
                        <a:pt x="19525" y="10396"/>
                        <a:pt x="19525" y="10396"/>
                        <a:pt x="19525" y="10396"/>
                      </a:cubicBezTo>
                      <a:cubicBezTo>
                        <a:pt x="19647" y="10396"/>
                        <a:pt x="19647" y="10396"/>
                        <a:pt x="19647" y="10396"/>
                      </a:cubicBezTo>
                      <a:cubicBezTo>
                        <a:pt x="19403" y="11305"/>
                        <a:pt x="18671" y="13727"/>
                        <a:pt x="15864" y="16755"/>
                      </a:cubicBezTo>
                      <a:cubicBezTo>
                        <a:pt x="15010" y="17664"/>
                        <a:pt x="14644" y="18976"/>
                        <a:pt x="14644" y="20086"/>
                      </a:cubicBezTo>
                      <a:cubicBezTo>
                        <a:pt x="12814" y="20086"/>
                        <a:pt x="12814" y="20086"/>
                        <a:pt x="12814" y="20086"/>
                      </a:cubicBezTo>
                      <a:cubicBezTo>
                        <a:pt x="12814" y="15948"/>
                        <a:pt x="12814" y="15948"/>
                        <a:pt x="12814" y="15948"/>
                      </a:cubicBezTo>
                      <a:cubicBezTo>
                        <a:pt x="15254" y="12011"/>
                        <a:pt x="15254" y="12011"/>
                        <a:pt x="15254" y="12011"/>
                      </a:cubicBezTo>
                      <a:cubicBezTo>
                        <a:pt x="15376" y="11708"/>
                        <a:pt x="15254" y="11406"/>
                        <a:pt x="14888" y="11305"/>
                      </a:cubicBezTo>
                      <a:cubicBezTo>
                        <a:pt x="14644" y="11103"/>
                        <a:pt x="14278" y="11204"/>
                        <a:pt x="14034" y="11507"/>
                      </a:cubicBezTo>
                      <a:cubicBezTo>
                        <a:pt x="13790" y="11607"/>
                        <a:pt x="13546" y="11708"/>
                        <a:pt x="13058" y="11809"/>
                      </a:cubicBezTo>
                      <a:cubicBezTo>
                        <a:pt x="12814" y="11809"/>
                        <a:pt x="12569" y="11607"/>
                        <a:pt x="12447" y="11507"/>
                      </a:cubicBezTo>
                      <a:cubicBezTo>
                        <a:pt x="12447" y="11406"/>
                        <a:pt x="12325" y="11305"/>
                        <a:pt x="12203" y="11204"/>
                      </a:cubicBezTo>
                      <a:cubicBezTo>
                        <a:pt x="12203" y="11204"/>
                        <a:pt x="12203" y="11204"/>
                        <a:pt x="12203" y="11103"/>
                      </a:cubicBezTo>
                      <a:cubicBezTo>
                        <a:pt x="12814" y="10497"/>
                        <a:pt x="13180" y="9589"/>
                        <a:pt x="12936" y="9084"/>
                      </a:cubicBezTo>
                      <a:cubicBezTo>
                        <a:pt x="12814" y="8882"/>
                        <a:pt x="12447" y="8781"/>
                        <a:pt x="12203" y="8781"/>
                      </a:cubicBezTo>
                      <a:cubicBezTo>
                        <a:pt x="11837" y="8781"/>
                        <a:pt x="11593" y="8983"/>
                        <a:pt x="11471" y="9286"/>
                      </a:cubicBezTo>
                      <a:cubicBezTo>
                        <a:pt x="11227" y="9690"/>
                        <a:pt x="11227" y="10396"/>
                        <a:pt x="11471" y="11103"/>
                      </a:cubicBezTo>
                      <a:cubicBezTo>
                        <a:pt x="11105" y="11406"/>
                        <a:pt x="10617" y="11809"/>
                        <a:pt x="10129" y="11708"/>
                      </a:cubicBezTo>
                      <a:cubicBezTo>
                        <a:pt x="9763" y="11708"/>
                        <a:pt x="9519" y="11507"/>
                        <a:pt x="9275" y="11204"/>
                      </a:cubicBezTo>
                      <a:cubicBezTo>
                        <a:pt x="9641" y="10800"/>
                        <a:pt x="10007" y="10295"/>
                        <a:pt x="10007" y="9892"/>
                      </a:cubicBezTo>
                      <a:cubicBezTo>
                        <a:pt x="10007" y="9488"/>
                        <a:pt x="9641" y="9185"/>
                        <a:pt x="9275" y="9084"/>
                      </a:cubicBezTo>
                      <a:cubicBezTo>
                        <a:pt x="8908" y="8983"/>
                        <a:pt x="8664" y="9084"/>
                        <a:pt x="8420" y="9286"/>
                      </a:cubicBezTo>
                      <a:cubicBezTo>
                        <a:pt x="8054" y="9589"/>
                        <a:pt x="8054" y="10295"/>
                        <a:pt x="8298" y="10901"/>
                      </a:cubicBezTo>
                      <a:cubicBezTo>
                        <a:pt x="8298" y="11002"/>
                        <a:pt x="8420" y="11103"/>
                        <a:pt x="8420" y="11204"/>
                      </a:cubicBezTo>
                      <a:cubicBezTo>
                        <a:pt x="8176" y="11406"/>
                        <a:pt x="7932" y="11507"/>
                        <a:pt x="7566" y="11607"/>
                      </a:cubicBezTo>
                      <a:cubicBezTo>
                        <a:pt x="7444" y="11708"/>
                        <a:pt x="7200" y="11708"/>
                        <a:pt x="7078" y="11607"/>
                      </a:cubicBezTo>
                      <a:cubicBezTo>
                        <a:pt x="6956" y="11507"/>
                        <a:pt x="6956" y="11507"/>
                        <a:pt x="6956" y="11507"/>
                      </a:cubicBezTo>
                      <a:cubicBezTo>
                        <a:pt x="6834" y="11305"/>
                        <a:pt x="6590" y="11204"/>
                        <a:pt x="6224" y="11204"/>
                      </a:cubicBezTo>
                      <a:cubicBezTo>
                        <a:pt x="6224" y="11204"/>
                        <a:pt x="6224" y="11305"/>
                        <a:pt x="6102" y="11305"/>
                      </a:cubicBezTo>
                      <a:cubicBezTo>
                        <a:pt x="6102" y="11305"/>
                        <a:pt x="6102" y="11305"/>
                        <a:pt x="6102" y="11305"/>
                      </a:cubicBezTo>
                      <a:cubicBezTo>
                        <a:pt x="6102" y="11305"/>
                        <a:pt x="6102" y="11305"/>
                        <a:pt x="6102" y="11305"/>
                      </a:cubicBezTo>
                      <a:cubicBezTo>
                        <a:pt x="6102" y="11305"/>
                        <a:pt x="6102" y="11305"/>
                        <a:pt x="6102" y="11305"/>
                      </a:cubicBezTo>
                      <a:cubicBezTo>
                        <a:pt x="6102" y="11305"/>
                        <a:pt x="6102" y="11305"/>
                        <a:pt x="6102" y="11305"/>
                      </a:cubicBezTo>
                      <a:cubicBezTo>
                        <a:pt x="5736" y="11507"/>
                        <a:pt x="5736" y="11809"/>
                        <a:pt x="5858" y="12011"/>
                      </a:cubicBezTo>
                      <a:cubicBezTo>
                        <a:pt x="8298" y="15948"/>
                        <a:pt x="8298" y="15948"/>
                        <a:pt x="8298" y="15948"/>
                      </a:cubicBezTo>
                      <a:cubicBezTo>
                        <a:pt x="8298" y="20086"/>
                        <a:pt x="8298" y="20086"/>
                        <a:pt x="8298" y="20086"/>
                      </a:cubicBezTo>
                      <a:cubicBezTo>
                        <a:pt x="7078" y="20086"/>
                        <a:pt x="7078" y="20086"/>
                        <a:pt x="7078" y="20086"/>
                      </a:cubicBezTo>
                      <a:cubicBezTo>
                        <a:pt x="6956" y="18976"/>
                        <a:pt x="6712" y="17664"/>
                        <a:pt x="5858" y="16755"/>
                      </a:cubicBezTo>
                      <a:cubicBezTo>
                        <a:pt x="3051" y="13727"/>
                        <a:pt x="2319" y="11305"/>
                        <a:pt x="2075" y="10396"/>
                      </a:cubicBezTo>
                      <a:cubicBezTo>
                        <a:pt x="2075" y="10396"/>
                        <a:pt x="2075" y="10396"/>
                        <a:pt x="2075" y="10396"/>
                      </a:cubicBezTo>
                      <a:cubicBezTo>
                        <a:pt x="1953" y="9286"/>
                        <a:pt x="1953" y="9286"/>
                        <a:pt x="1953" y="9286"/>
                      </a:cubicBezTo>
                      <a:cubicBezTo>
                        <a:pt x="1953" y="9185"/>
                        <a:pt x="1953" y="9084"/>
                        <a:pt x="1953" y="8983"/>
                      </a:cubicBezTo>
                      <a:cubicBezTo>
                        <a:pt x="1953" y="4845"/>
                        <a:pt x="5858" y="1615"/>
                        <a:pt x="10861" y="1615"/>
                      </a:cubicBezTo>
                      <a:cubicBezTo>
                        <a:pt x="15742" y="1615"/>
                        <a:pt x="19769" y="4845"/>
                        <a:pt x="19769" y="8983"/>
                      </a:cubicBezTo>
                      <a:cubicBezTo>
                        <a:pt x="19769" y="9084"/>
                        <a:pt x="19769" y="9185"/>
                        <a:pt x="19769" y="928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3" name="Shape 3839"/>
                <p:cNvSpPr/>
                <p:nvPr/>
              </p:nvSpPr>
              <p:spPr>
                <a:xfrm>
                  <a:off x="6095999" y="6479382"/>
                  <a:ext cx="161926" cy="90489"/>
                </a:xfrm>
                <a:custGeom>
                  <a:avLst/>
                  <a:gdLst/>
                  <a:ahLst/>
                  <a:cxnLst>
                    <a:cxn ang="0">
                      <a:pos x="wd2" y="hd2"/>
                    </a:cxn>
                    <a:cxn ang="5400000">
                      <a:pos x="wd2" y="hd2"/>
                    </a:cxn>
                    <a:cxn ang="10800000">
                      <a:pos x="wd2" y="hd2"/>
                    </a:cxn>
                    <a:cxn ang="16200000">
                      <a:pos x="wd2" y="hd2"/>
                    </a:cxn>
                  </a:cxnLst>
                  <a:rect l="0" t="0" r="r" b="b"/>
                  <a:pathLst>
                    <a:path w="21600" h="21600" extrusionOk="0">
                      <a:moveTo>
                        <a:pt x="0" y="2908"/>
                      </a:moveTo>
                      <a:cubicBezTo>
                        <a:pt x="929" y="2908"/>
                        <a:pt x="929" y="2908"/>
                        <a:pt x="929" y="2908"/>
                      </a:cubicBezTo>
                      <a:cubicBezTo>
                        <a:pt x="929" y="5815"/>
                        <a:pt x="929" y="5815"/>
                        <a:pt x="929" y="5815"/>
                      </a:cubicBezTo>
                      <a:cubicBezTo>
                        <a:pt x="0" y="5815"/>
                        <a:pt x="0" y="5815"/>
                        <a:pt x="0" y="5815"/>
                      </a:cubicBezTo>
                      <a:cubicBezTo>
                        <a:pt x="0" y="8723"/>
                        <a:pt x="0" y="8723"/>
                        <a:pt x="0" y="8723"/>
                      </a:cubicBezTo>
                      <a:cubicBezTo>
                        <a:pt x="929" y="8723"/>
                        <a:pt x="929" y="8723"/>
                        <a:pt x="929" y="8723"/>
                      </a:cubicBezTo>
                      <a:cubicBezTo>
                        <a:pt x="929" y="11631"/>
                        <a:pt x="929" y="11631"/>
                        <a:pt x="929" y="11631"/>
                      </a:cubicBezTo>
                      <a:cubicBezTo>
                        <a:pt x="0" y="11631"/>
                        <a:pt x="0" y="11631"/>
                        <a:pt x="0" y="11631"/>
                      </a:cubicBezTo>
                      <a:cubicBezTo>
                        <a:pt x="232" y="15369"/>
                        <a:pt x="2090" y="18277"/>
                        <a:pt x="4645" y="18692"/>
                      </a:cubicBezTo>
                      <a:cubicBezTo>
                        <a:pt x="5110" y="20354"/>
                        <a:pt x="6271" y="21600"/>
                        <a:pt x="7432" y="21600"/>
                      </a:cubicBezTo>
                      <a:cubicBezTo>
                        <a:pt x="14168" y="21600"/>
                        <a:pt x="14168" y="21600"/>
                        <a:pt x="14168" y="21600"/>
                      </a:cubicBezTo>
                      <a:cubicBezTo>
                        <a:pt x="15561" y="21600"/>
                        <a:pt x="16490" y="20354"/>
                        <a:pt x="16955" y="18692"/>
                      </a:cubicBezTo>
                      <a:cubicBezTo>
                        <a:pt x="19510" y="18277"/>
                        <a:pt x="21368" y="15369"/>
                        <a:pt x="21600" y="11631"/>
                      </a:cubicBezTo>
                      <a:cubicBezTo>
                        <a:pt x="20903" y="11631"/>
                        <a:pt x="20903" y="11631"/>
                        <a:pt x="20903" y="11631"/>
                      </a:cubicBezTo>
                      <a:cubicBezTo>
                        <a:pt x="20903" y="8723"/>
                        <a:pt x="20903" y="8723"/>
                        <a:pt x="20903" y="8723"/>
                      </a:cubicBezTo>
                      <a:cubicBezTo>
                        <a:pt x="21600" y="8723"/>
                        <a:pt x="21600" y="8723"/>
                        <a:pt x="21600" y="8723"/>
                      </a:cubicBezTo>
                      <a:cubicBezTo>
                        <a:pt x="21600" y="5815"/>
                        <a:pt x="21600" y="5815"/>
                        <a:pt x="21600" y="5815"/>
                      </a:cubicBezTo>
                      <a:cubicBezTo>
                        <a:pt x="20903" y="5815"/>
                        <a:pt x="20903" y="5815"/>
                        <a:pt x="20903" y="5815"/>
                      </a:cubicBezTo>
                      <a:cubicBezTo>
                        <a:pt x="20903" y="2908"/>
                        <a:pt x="20903" y="2908"/>
                        <a:pt x="20903" y="2908"/>
                      </a:cubicBezTo>
                      <a:cubicBezTo>
                        <a:pt x="21600" y="2908"/>
                        <a:pt x="21600" y="2908"/>
                        <a:pt x="21600" y="2908"/>
                      </a:cubicBezTo>
                      <a:cubicBezTo>
                        <a:pt x="21600" y="0"/>
                        <a:pt x="21600" y="0"/>
                        <a:pt x="21600" y="0"/>
                      </a:cubicBezTo>
                      <a:cubicBezTo>
                        <a:pt x="0" y="0"/>
                        <a:pt x="0" y="0"/>
                        <a:pt x="0" y="0"/>
                      </a:cubicBezTo>
                      <a:lnTo>
                        <a:pt x="0" y="2908"/>
                      </a:ln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1448" y="1794"/>
                <a:ext cx="17144" cy="2372"/>
              </a:xfrm>
              <a:prstGeom prst="rect">
                <a:avLst/>
              </a:prstGeom>
              <a:noFill/>
              <a:ln w="9525">
                <a:noFill/>
              </a:ln>
            </p:spPr>
            <p:txBody>
              <a:bodyPr wrap="square">
                <a:spAutoFit/>
              </a:bodyPr>
              <a:lstStyle/>
              <a:p>
                <a:pPr indent="0" algn="just">
                  <a:lnSpc>
                    <a:spcPct val="150000"/>
                  </a:lnSpc>
                </a:pPr>
                <a:r>
                  <a:rPr lang="zh-CN" altLang="en-US"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技巧</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5  </a:t>
                </a:r>
                <a:r>
                  <a:rPr lang="en-US" altLang="zh-CN" sz="2250" b="1" dirty="0" err="1">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看到和､并､跟､与</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250" b="1" dirty="0" err="1">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顿号”等表示并列的标志需警惕（容易造成语序不当或搭配不当</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3" name="文本框 2"/>
            <p:cNvSpPr txBox="1"/>
            <p:nvPr/>
          </p:nvSpPr>
          <p:spPr>
            <a:xfrm>
              <a:off x="347345" y="2331085"/>
              <a:ext cx="11458575" cy="3353647"/>
            </a:xfrm>
            <a:prstGeom prst="rect">
              <a:avLst/>
            </a:prstGeom>
            <a:noFill/>
            <a:ln w="9525">
              <a:noFill/>
            </a:ln>
          </p:spPr>
          <p:txBody>
            <a:bodyPr wrap="square">
              <a:spAutoFit/>
            </a:bodyPr>
            <a:lstStyle/>
            <a:p>
              <a:pPr indent="0" algn="just">
                <a:lnSpc>
                  <a:spcPct val="150000"/>
                </a:lnSpc>
              </a:pPr>
              <a:r>
                <a:rPr lang="en-US" sz="2100" b="0" dirty="0" smtClean="0">
                  <a:latin typeface="Times New Roman" panose="02020603050405020304" pitchFamily="18" charset="0"/>
                  <a:ea typeface="微软雅黑" panose="020B0503020204020204" pitchFamily="34" charset="-122"/>
                </a:rPr>
                <a:t>        </a:t>
              </a:r>
              <a:r>
                <a:rPr sz="2100" b="0" dirty="0" err="1" smtClean="0">
                  <a:latin typeface="Times New Roman" panose="02020603050405020304" pitchFamily="18" charset="0"/>
                  <a:ea typeface="微软雅黑" panose="020B0503020204020204" pitchFamily="34" charset="-122"/>
                </a:rPr>
                <a:t>表示并列的成分主要有动词并列</a:t>
              </a:r>
              <a:r>
                <a:rPr sz="2100" b="0" dirty="0" err="1">
                  <a:latin typeface="Times New Roman" panose="02020603050405020304" pitchFamily="18" charset="0"/>
                  <a:ea typeface="微软雅黑" panose="020B0503020204020204" pitchFamily="34" charset="-122"/>
                </a:rPr>
                <a:t>､名词并列和形容词并列,并列的结构有三种形式</a:t>
              </a:r>
              <a:r>
                <a:rPr sz="2100" b="0" dirty="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a:p>
              <a:pPr indent="0" algn="just">
                <a:lnSpc>
                  <a:spcPct val="150000"/>
                </a:lnSpc>
              </a:pPr>
              <a:r>
                <a:rPr lang="en-US" sz="2100" b="0" dirty="0">
                  <a:latin typeface="Times New Roman" panose="02020603050405020304" pitchFamily="18" charset="0"/>
                  <a:ea typeface="微软雅黑" panose="020B0503020204020204" pitchFamily="34" charset="-122"/>
                </a:rPr>
                <a:t>	</a:t>
              </a:r>
              <a:r>
                <a:rPr sz="2100" b="0" dirty="0">
                  <a:latin typeface="Times New Roman" panose="02020603050405020304" pitchFamily="18" charset="0"/>
                  <a:ea typeface="微软雅黑" panose="020B0503020204020204" pitchFamily="34" charset="-122"/>
                </a:rPr>
                <a:t>①用表示并列的连词,如“和”“并”“与”“</a:t>
              </a:r>
              <a:r>
                <a:rPr sz="2100" b="0" dirty="0" err="1">
                  <a:latin typeface="Times New Roman" panose="02020603050405020304" pitchFamily="18" charset="0"/>
                  <a:ea typeface="微软雅黑" panose="020B0503020204020204" pitchFamily="34" charset="-122"/>
                </a:rPr>
                <a:t>及”等</a:t>
              </a:r>
              <a:r>
                <a:rPr sz="2100" b="0" dirty="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a:p>
              <a:pPr indent="0" algn="just">
                <a:lnSpc>
                  <a:spcPct val="150000"/>
                </a:lnSpc>
              </a:pPr>
              <a:r>
                <a:rPr lang="en-US" sz="2100" b="0" dirty="0">
                  <a:latin typeface="Times New Roman" panose="02020603050405020304" pitchFamily="18" charset="0"/>
                  <a:ea typeface="微软雅黑" panose="020B0503020204020204" pitchFamily="34" charset="-122"/>
                </a:rPr>
                <a:t>	</a:t>
              </a:r>
              <a:r>
                <a:rPr sz="2100" b="0" dirty="0">
                  <a:latin typeface="Times New Roman" panose="02020603050405020304" pitchFamily="18" charset="0"/>
                  <a:ea typeface="微软雅黑" panose="020B0503020204020204" pitchFamily="34" charset="-122"/>
                </a:rPr>
                <a:t>②</a:t>
              </a:r>
              <a:r>
                <a:rPr sz="2100" b="0" dirty="0" err="1">
                  <a:latin typeface="Times New Roman" panose="02020603050405020304" pitchFamily="18" charset="0"/>
                  <a:ea typeface="微软雅黑" panose="020B0503020204020204" pitchFamily="34" charset="-122"/>
                </a:rPr>
                <a:t>用顿号表示的并列</a:t>
              </a:r>
              <a:r>
                <a:rPr sz="2100" b="0" dirty="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a:p>
              <a:pPr indent="0" algn="just">
                <a:lnSpc>
                  <a:spcPct val="150000"/>
                </a:lnSpc>
              </a:pPr>
              <a:r>
                <a:rPr lang="en-US" sz="2100" b="0" dirty="0">
                  <a:latin typeface="Times New Roman" panose="02020603050405020304" pitchFamily="18" charset="0"/>
                  <a:ea typeface="微软雅黑" panose="020B0503020204020204" pitchFamily="34" charset="-122"/>
                </a:rPr>
                <a:t>	</a:t>
              </a:r>
              <a:r>
                <a:rPr sz="2100" b="0" dirty="0">
                  <a:latin typeface="Times New Roman" panose="02020603050405020304" pitchFamily="18" charset="0"/>
                  <a:ea typeface="微软雅黑" panose="020B0503020204020204" pitchFamily="34" charset="-122"/>
                </a:rPr>
                <a:t>③</a:t>
              </a:r>
              <a:r>
                <a:rPr sz="2100" b="0" dirty="0" err="1">
                  <a:latin typeface="Times New Roman" panose="02020603050405020304" pitchFamily="18" charset="0"/>
                  <a:ea typeface="微软雅黑" panose="020B0503020204020204" pitchFamily="34" charset="-122"/>
                </a:rPr>
                <a:t>用逗号表示分句之间的并列</a:t>
              </a:r>
              <a:r>
                <a:rPr sz="2100" b="0" dirty="0" smtClean="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2562" y="1549244"/>
            <a:ext cx="8512820" cy="1545590"/>
          </a:xfrm>
          <a:prstGeom prst="rect">
            <a:avLst/>
          </a:prstGeom>
        </p:spPr>
        <p:txBody>
          <a:bodyPr wrap="square">
            <a:spAutoFit/>
          </a:bodyPr>
          <a:lstStyle/>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r>
              <a:rPr sz="2100" dirty="0">
                <a:latin typeface="Times New Roman" panose="02020603050405020304" pitchFamily="18" charset="0"/>
                <a:ea typeface="微软雅黑" panose="020B0503020204020204" pitchFamily="34" charset="-122"/>
                <a:sym typeface="+mn-ea"/>
              </a:rPr>
              <a:t>1）首先判断并列成分之间是否存在前后逻辑关系,若存在,需判断它们的前后顺序是否符合逻辑</a:t>
            </a:r>
            <a:r>
              <a:rPr sz="2100" dirty="0" smtClean="0">
                <a:latin typeface="Times New Roman" panose="02020603050405020304" pitchFamily="18" charset="0"/>
                <a:ea typeface="微软雅黑" panose="020B0503020204020204" pitchFamily="34" charset="-122"/>
                <a:sym typeface="+mn-ea"/>
              </a:rPr>
              <a:t>｡</a:t>
            </a: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     </a:t>
            </a:r>
            <a:r>
              <a:rPr lang="en-US" sz="2100" b="1"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常见语序不当的搭配有</a:t>
            </a:r>
            <a:r>
              <a:rPr sz="2100" b="1" dirty="0">
                <a:latin typeface="Times New Roman" panose="02020603050405020304" pitchFamily="18" charset="0"/>
                <a:ea typeface="微软雅黑" panose="020B0503020204020204" pitchFamily="34" charset="-122"/>
                <a:sym typeface="+mn-ea"/>
              </a:rPr>
              <a:t>:</a:t>
            </a:r>
            <a:endParaRPr sz="2100" b="1" dirty="0">
              <a:latin typeface="Times New Roman" panose="02020603050405020304" pitchFamily="18" charset="0"/>
              <a:ea typeface="微软雅黑" panose="020B0503020204020204" pitchFamily="34" charset="-122"/>
              <a:sym typeface="+mn-ea"/>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nvGraphicFramePr>
        <p:xfrm>
          <a:off x="1372076" y="1535621"/>
          <a:ext cx="6399530" cy="3840480"/>
        </p:xfrm>
        <a:graphic>
          <a:graphicData uri="http://schemas.openxmlformats.org/drawingml/2006/table">
            <a:tbl>
              <a:tblPr firstRow="1" bandRow="1">
                <a:tableStyleId>{5DA37D80-6434-44D0-A028-1B22A696006F}</a:tableStyleId>
              </a:tblPr>
              <a:tblGrid>
                <a:gridCol w="3199765"/>
                <a:gridCol w="3199765"/>
              </a:tblGrid>
              <a:tr h="0">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常见错误语序</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正确语序</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381000">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研究并调查</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a:latin typeface="微软雅黑" panose="020B0503020204020204" pitchFamily="34" charset="-122"/>
                          <a:ea typeface="微软雅黑" panose="020B0503020204020204" pitchFamily="34" charset="-122"/>
                        </a:rPr>
                        <a:t>调查并研究</a:t>
                      </a:r>
                      <a:endParaRPr lang="zh-CN" altLang="en-US" sz="2100">
                        <a:latin typeface="微软雅黑" panose="020B0503020204020204" pitchFamily="34" charset="-122"/>
                        <a:ea typeface="微软雅黑" panose="020B0503020204020204" pitchFamily="34" charset="-122"/>
                      </a:endParaRPr>
                    </a:p>
                  </a:txBody>
                  <a:tcPr marL="68580" marR="68580" marT="34290" marB="34290" anchor="ctr"/>
                </a:tc>
              </a:tr>
              <a:tr h="381000">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管理､认识､把握</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a:latin typeface="微软雅黑" panose="020B0503020204020204" pitchFamily="34" charset="-122"/>
                          <a:ea typeface="微软雅黑" panose="020B0503020204020204" pitchFamily="34" charset="-122"/>
                        </a:rPr>
                        <a:t>认识､管理､把握</a:t>
                      </a:r>
                      <a:endParaRPr lang="zh-CN" altLang="en-US" sz="2100">
                        <a:latin typeface="微软雅黑" panose="020B0503020204020204" pitchFamily="34" charset="-122"/>
                        <a:ea typeface="微软雅黑" panose="020B0503020204020204" pitchFamily="34" charset="-122"/>
                      </a:endParaRPr>
                    </a:p>
                  </a:txBody>
                  <a:tcPr marL="68580" marR="68580" marT="34290" marB="34290" anchor="ctr"/>
                </a:tc>
              </a:tr>
              <a:tr h="381000">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整治和宣传</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a:latin typeface="微软雅黑" panose="020B0503020204020204" pitchFamily="34" charset="-122"/>
                          <a:ea typeface="微软雅黑" panose="020B0503020204020204" pitchFamily="34" charset="-122"/>
                        </a:rPr>
                        <a:t>宣传和整治</a:t>
                      </a:r>
                      <a:endParaRPr lang="zh-CN" altLang="en-US" sz="2100">
                        <a:latin typeface="微软雅黑" panose="020B0503020204020204" pitchFamily="34" charset="-122"/>
                        <a:ea typeface="微软雅黑" panose="020B0503020204020204" pitchFamily="34" charset="-122"/>
                      </a:endParaRPr>
                    </a:p>
                  </a:txBody>
                  <a:tcPr marL="68580" marR="68580" marT="34290" marB="34290" anchor="ctr"/>
                </a:tc>
              </a:tr>
              <a:tr h="381000">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解决并发现</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a:latin typeface="微软雅黑" panose="020B0503020204020204" pitchFamily="34" charset="-122"/>
                          <a:ea typeface="微软雅黑" panose="020B0503020204020204" pitchFamily="34" charset="-122"/>
                        </a:rPr>
                        <a:t>发现并解决</a:t>
                      </a:r>
                      <a:endParaRPr lang="zh-CN" altLang="en-US" sz="2100">
                        <a:latin typeface="微软雅黑" panose="020B0503020204020204" pitchFamily="34" charset="-122"/>
                        <a:ea typeface="微软雅黑" panose="020B0503020204020204" pitchFamily="34" charset="-122"/>
                      </a:endParaRPr>
                    </a:p>
                  </a:txBody>
                  <a:tcPr marL="68580" marR="68580" marT="34290" marB="34290" anchor="ctr"/>
                </a:tc>
              </a:tr>
              <a:tr h="381000">
                <a:tc>
                  <a:txBody>
                    <a:bodyPr/>
                    <a:lstStyle/>
                    <a:p>
                      <a:pPr algn="ctr">
                        <a:lnSpc>
                          <a:spcPct val="150000"/>
                        </a:lnSpc>
                        <a:buNone/>
                      </a:pPr>
                      <a:r>
                        <a:rPr lang="zh-CN" altLang="en-US" sz="2100">
                          <a:latin typeface="微软雅黑" panose="020B0503020204020204" pitchFamily="34" charset="-122"/>
                          <a:ea typeface="微软雅黑" panose="020B0503020204020204" pitchFamily="34" charset="-122"/>
                        </a:rPr>
                        <a:t>销售､使用､生产</a:t>
                      </a:r>
                      <a:endParaRPr lang="zh-CN" altLang="en-US" sz="210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a:latin typeface="微软雅黑" panose="020B0503020204020204" pitchFamily="34" charset="-122"/>
                          <a:ea typeface="微软雅黑" panose="020B0503020204020204" pitchFamily="34" charset="-122"/>
                        </a:rPr>
                        <a:t>生产､销售､使用</a:t>
                      </a:r>
                      <a:endParaRPr lang="zh-CN" altLang="en-US" sz="2100">
                        <a:latin typeface="微软雅黑" panose="020B0503020204020204" pitchFamily="34" charset="-122"/>
                        <a:ea typeface="微软雅黑" panose="020B0503020204020204" pitchFamily="34" charset="-122"/>
                      </a:endParaRPr>
                    </a:p>
                  </a:txBody>
                  <a:tcPr marL="68580" marR="68580" marT="34290" marB="34290" anchor="ctr"/>
                </a:tc>
              </a:tr>
              <a:tr h="518160">
                <a:tc>
                  <a:txBody>
                    <a:bodyPr/>
                    <a:lstStyle/>
                    <a:p>
                      <a:pPr algn="ctr">
                        <a:lnSpc>
                          <a:spcPct val="150000"/>
                        </a:lnSpc>
                        <a:buNone/>
                      </a:pPr>
                      <a:r>
                        <a:rPr lang="zh-CN" altLang="en-US" sz="2100">
                          <a:latin typeface="微软雅黑" panose="020B0503020204020204" pitchFamily="34" charset="-122"/>
                          <a:ea typeface="微软雅黑" panose="020B0503020204020204" pitchFamily="34" charset="-122"/>
                        </a:rPr>
                        <a:t>惩戒､警示</a:t>
                      </a:r>
                      <a:endParaRPr lang="zh-CN" altLang="en-US" sz="210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警示､惩戒</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39255" y="1574399"/>
            <a:ext cx="2326481" cy="610076"/>
            <a:chOff x="608" y="1180"/>
            <a:chExt cx="4885" cy="1281"/>
          </a:xfrm>
        </p:grpSpPr>
        <p:sp>
          <p:nvSpPr>
            <p:cNvPr id="5" name="矩形 4"/>
            <p:cNvSpPr/>
            <p:nvPr/>
          </p:nvSpPr>
          <p:spPr>
            <a:xfrm>
              <a:off x="608" y="1180"/>
              <a:ext cx="4885" cy="1281"/>
            </a:xfrm>
            <a:prstGeom prst="rect">
              <a:avLst/>
            </a:prstGeom>
          </p:spPr>
          <p:txBody>
            <a:bodyPr wrap="square">
              <a:spAutoFit/>
            </a:bodyPr>
            <a:lstStyle/>
            <a:p>
              <a:pPr algn="just">
                <a:lnSpc>
                  <a:spcPct val="150000"/>
                </a:lnSpc>
                <a:spcAft>
                  <a:spcPts val="0"/>
                </a:spcAft>
              </a:pPr>
              <a:r>
                <a:rPr lang="zh-CN" altLang="en-US" sz="210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考向研析</a:t>
              </a:r>
              <a:endPar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6" name="Group 7157"/>
            <p:cNvGrpSpPr/>
            <p:nvPr/>
          </p:nvGrpSpPr>
          <p:grpSpPr>
            <a:xfrm>
              <a:off x="608" y="1406"/>
              <a:ext cx="981" cy="894"/>
              <a:chOff x="0" y="0"/>
              <a:chExt cx="797914" cy="650026"/>
            </a:xfrm>
          </p:grpSpPr>
          <p:sp>
            <p:nvSpPr>
              <p:cNvPr id="7" name="Shape 7147"/>
              <p:cNvSpPr/>
              <p:nvPr/>
            </p:nvSpPr>
            <p:spPr>
              <a:xfrm>
                <a:off x="143887" y="370489"/>
                <a:ext cx="149856" cy="279537"/>
              </a:xfrm>
              <a:custGeom>
                <a:avLst/>
                <a:gdLst/>
                <a:ahLst/>
                <a:cxnLst>
                  <a:cxn ang="0">
                    <a:pos x="wd2" y="hd2"/>
                  </a:cxn>
                  <a:cxn ang="5400000">
                    <a:pos x="wd2" y="hd2"/>
                  </a:cxn>
                  <a:cxn ang="10800000">
                    <a:pos x="wd2" y="hd2"/>
                  </a:cxn>
                  <a:cxn ang="16200000">
                    <a:pos x="wd2" y="hd2"/>
                  </a:cxn>
                </a:cxnLst>
                <a:rect l="0" t="0" r="r" b="b"/>
                <a:pathLst>
                  <a:path w="21308" h="21285" extrusionOk="0">
                    <a:moveTo>
                      <a:pt x="20828" y="2030"/>
                    </a:moveTo>
                    <a:cubicBezTo>
                      <a:pt x="21308" y="2673"/>
                      <a:pt x="21308" y="2673"/>
                      <a:pt x="21308" y="2673"/>
                    </a:cubicBezTo>
                    <a:cubicBezTo>
                      <a:pt x="6188" y="20544"/>
                      <a:pt x="6188" y="20544"/>
                      <a:pt x="6188" y="20544"/>
                    </a:cubicBezTo>
                    <a:cubicBezTo>
                      <a:pt x="5708" y="21187"/>
                      <a:pt x="4508" y="21444"/>
                      <a:pt x="3308" y="21187"/>
                    </a:cubicBezTo>
                    <a:cubicBezTo>
                      <a:pt x="1148" y="20544"/>
                      <a:pt x="1148" y="20544"/>
                      <a:pt x="1148" y="20544"/>
                    </a:cubicBezTo>
                    <a:cubicBezTo>
                      <a:pt x="188" y="20287"/>
                      <a:pt x="-292" y="19644"/>
                      <a:pt x="188" y="19130"/>
                    </a:cubicBezTo>
                    <a:cubicBezTo>
                      <a:pt x="15788" y="615"/>
                      <a:pt x="15788" y="615"/>
                      <a:pt x="15788" y="615"/>
                    </a:cubicBezTo>
                    <a:cubicBezTo>
                      <a:pt x="16268" y="101"/>
                      <a:pt x="17468" y="-156"/>
                      <a:pt x="18668" y="101"/>
                    </a:cubicBezTo>
                    <a:cubicBezTo>
                      <a:pt x="20828" y="615"/>
                      <a:pt x="20828" y="615"/>
                      <a:pt x="20828" y="615"/>
                    </a:cubicBezTo>
                    <a:cubicBezTo>
                      <a:pt x="21068" y="615"/>
                      <a:pt x="21308" y="744"/>
                      <a:pt x="21308" y="744"/>
                    </a:cubicBezTo>
                    <a:cubicBezTo>
                      <a:pt x="20588" y="1130"/>
                      <a:pt x="20348" y="1644"/>
                      <a:pt x="20828" y="2030"/>
                    </a:cubicBez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8" name="Shape 7148"/>
              <p:cNvSpPr/>
              <p:nvPr/>
            </p:nvSpPr>
            <p:spPr>
              <a:xfrm>
                <a:off x="270242" y="0"/>
                <a:ext cx="175036" cy="650025"/>
              </a:xfrm>
              <a:custGeom>
                <a:avLst/>
                <a:gdLst/>
                <a:ahLst/>
                <a:cxnLst>
                  <a:cxn ang="0">
                    <a:pos x="wd2" y="hd2"/>
                  </a:cxn>
                  <a:cxn ang="5400000">
                    <a:pos x="wd2" y="hd2"/>
                  </a:cxn>
                  <a:cxn ang="10800000">
                    <a:pos x="wd2" y="hd2"/>
                  </a:cxn>
                  <a:cxn ang="16200000">
                    <a:pos x="wd2" y="hd2"/>
                  </a:cxn>
                </a:cxnLst>
                <a:rect l="0" t="0" r="r" b="b"/>
                <a:pathLst>
                  <a:path w="21350" h="21531" extrusionOk="0">
                    <a:moveTo>
                      <a:pt x="1851" y="4924"/>
                    </a:moveTo>
                    <a:cubicBezTo>
                      <a:pt x="3909" y="4924"/>
                      <a:pt x="3909" y="4924"/>
                      <a:pt x="3909" y="4924"/>
                    </a:cubicBezTo>
                    <a:cubicBezTo>
                      <a:pt x="4937" y="4924"/>
                      <a:pt x="5760" y="4701"/>
                      <a:pt x="5760" y="4421"/>
                    </a:cubicBezTo>
                    <a:cubicBezTo>
                      <a:pt x="5760" y="504"/>
                      <a:pt x="5760" y="504"/>
                      <a:pt x="5760" y="504"/>
                    </a:cubicBezTo>
                    <a:cubicBezTo>
                      <a:pt x="5760" y="224"/>
                      <a:pt x="4937" y="0"/>
                      <a:pt x="3909" y="0"/>
                    </a:cubicBezTo>
                    <a:cubicBezTo>
                      <a:pt x="1851" y="0"/>
                      <a:pt x="1851" y="0"/>
                      <a:pt x="1851" y="0"/>
                    </a:cubicBezTo>
                    <a:cubicBezTo>
                      <a:pt x="823" y="0"/>
                      <a:pt x="0" y="224"/>
                      <a:pt x="0" y="504"/>
                    </a:cubicBezTo>
                    <a:cubicBezTo>
                      <a:pt x="0" y="4421"/>
                      <a:pt x="0" y="4421"/>
                      <a:pt x="0" y="4421"/>
                    </a:cubicBezTo>
                    <a:cubicBezTo>
                      <a:pt x="0" y="4701"/>
                      <a:pt x="823" y="4924"/>
                      <a:pt x="1851" y="4924"/>
                    </a:cubicBezTo>
                    <a:close/>
                    <a:moveTo>
                      <a:pt x="21189" y="20593"/>
                    </a:moveTo>
                    <a:cubicBezTo>
                      <a:pt x="7611" y="12535"/>
                      <a:pt x="7611" y="12535"/>
                      <a:pt x="7611" y="12535"/>
                    </a:cubicBezTo>
                    <a:cubicBezTo>
                      <a:pt x="7200" y="12311"/>
                      <a:pt x="6171" y="12199"/>
                      <a:pt x="5349" y="12311"/>
                    </a:cubicBezTo>
                    <a:cubicBezTo>
                      <a:pt x="3291" y="12535"/>
                      <a:pt x="3291" y="12535"/>
                      <a:pt x="3291" y="12535"/>
                    </a:cubicBezTo>
                    <a:cubicBezTo>
                      <a:pt x="3291" y="12535"/>
                      <a:pt x="3086" y="12591"/>
                      <a:pt x="2880" y="12591"/>
                    </a:cubicBezTo>
                    <a:cubicBezTo>
                      <a:pt x="3497" y="12759"/>
                      <a:pt x="3703" y="12982"/>
                      <a:pt x="3497" y="13150"/>
                    </a:cubicBezTo>
                    <a:cubicBezTo>
                      <a:pt x="2880" y="13430"/>
                      <a:pt x="2880" y="13430"/>
                      <a:pt x="2880" y="13430"/>
                    </a:cubicBezTo>
                    <a:cubicBezTo>
                      <a:pt x="16046" y="21208"/>
                      <a:pt x="16046" y="21208"/>
                      <a:pt x="16046" y="21208"/>
                    </a:cubicBezTo>
                    <a:cubicBezTo>
                      <a:pt x="16457" y="21488"/>
                      <a:pt x="17486" y="21600"/>
                      <a:pt x="18309" y="21488"/>
                    </a:cubicBezTo>
                    <a:cubicBezTo>
                      <a:pt x="20366" y="21208"/>
                      <a:pt x="20366" y="21208"/>
                      <a:pt x="20366" y="21208"/>
                    </a:cubicBezTo>
                    <a:cubicBezTo>
                      <a:pt x="21189" y="21096"/>
                      <a:pt x="21600" y="20817"/>
                      <a:pt x="21189" y="20593"/>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9" name="Shape 7149"/>
              <p:cNvSpPr/>
              <p:nvPr/>
            </p:nvSpPr>
            <p:spPr>
              <a:xfrm>
                <a:off x="21820" y="109943"/>
                <a:ext cx="5438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20813"/>
                    </a:moveTo>
                    <a:cubicBezTo>
                      <a:pt x="21600" y="21250"/>
                      <a:pt x="21332" y="21600"/>
                      <a:pt x="21063" y="21600"/>
                    </a:cubicBezTo>
                    <a:cubicBezTo>
                      <a:pt x="604" y="21600"/>
                      <a:pt x="604" y="21600"/>
                      <a:pt x="604" y="21600"/>
                    </a:cubicBezTo>
                    <a:cubicBezTo>
                      <a:pt x="268" y="21600"/>
                      <a:pt x="0" y="21250"/>
                      <a:pt x="0" y="20813"/>
                    </a:cubicBezTo>
                    <a:cubicBezTo>
                      <a:pt x="0" y="700"/>
                      <a:pt x="0" y="700"/>
                      <a:pt x="0" y="700"/>
                    </a:cubicBezTo>
                    <a:cubicBezTo>
                      <a:pt x="0" y="350"/>
                      <a:pt x="268" y="0"/>
                      <a:pt x="604" y="0"/>
                    </a:cubicBezTo>
                    <a:cubicBezTo>
                      <a:pt x="21063" y="0"/>
                      <a:pt x="21063" y="0"/>
                      <a:pt x="21063" y="0"/>
                    </a:cubicBezTo>
                    <a:cubicBezTo>
                      <a:pt x="21332" y="0"/>
                      <a:pt x="21600" y="350"/>
                      <a:pt x="21600" y="700"/>
                    </a:cubicBezTo>
                    <a:lnTo>
                      <a:pt x="21600" y="20813"/>
                    </a:lnTo>
                    <a:close/>
                  </a:path>
                </a:pathLst>
              </a:custGeom>
              <a:solidFill>
                <a:srgbClr val="E05560"/>
              </a:solidFill>
              <a:ln w="12700" cap="flat">
                <a:noFill/>
                <a:miter lim="400000"/>
              </a:ln>
              <a:effectLst/>
            </p:spPr>
            <p:txBody>
              <a:bodyPr wrap="square" lIns="0" tIns="0" rIns="0" bIns="0" numCol="1" anchor="t">
                <a:noAutofit/>
              </a:bodyPr>
              <a:lstStyle/>
              <a:p>
                <a:pPr lvl="0"/>
                <a:endParaRPr sz="100"/>
              </a:p>
            </p:txBody>
          </p:sp>
          <p:sp>
            <p:nvSpPr>
              <p:cNvPr id="10" name="Shape 7150"/>
              <p:cNvSpPr/>
              <p:nvPr/>
            </p:nvSpPr>
            <p:spPr>
              <a:xfrm>
                <a:off x="21820" y="109943"/>
                <a:ext cx="2702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215" y="0"/>
                      <a:pt x="1215" y="0"/>
                      <a:pt x="1215" y="0"/>
                    </a:cubicBezTo>
                    <a:cubicBezTo>
                      <a:pt x="540" y="0"/>
                      <a:pt x="0" y="350"/>
                      <a:pt x="0" y="700"/>
                    </a:cubicBezTo>
                    <a:cubicBezTo>
                      <a:pt x="0" y="20813"/>
                      <a:pt x="0" y="20813"/>
                      <a:pt x="0" y="20813"/>
                    </a:cubicBezTo>
                    <a:cubicBezTo>
                      <a:pt x="0" y="21250"/>
                      <a:pt x="540" y="21600"/>
                      <a:pt x="1215" y="21600"/>
                    </a:cubicBezTo>
                    <a:cubicBezTo>
                      <a:pt x="21600" y="21600"/>
                      <a:pt x="21600" y="21600"/>
                      <a:pt x="21600" y="21600"/>
                    </a:cubicBezTo>
                    <a:lnTo>
                      <a:pt x="21600" y="0"/>
                    </a:lnTo>
                    <a:close/>
                  </a:path>
                </a:pathLst>
              </a:custGeom>
              <a:solidFill>
                <a:srgbClr val="ED6872"/>
              </a:solidFill>
              <a:ln w="12700" cap="flat">
                <a:noFill/>
                <a:miter lim="400000"/>
              </a:ln>
              <a:effectLst/>
            </p:spPr>
            <p:txBody>
              <a:bodyPr wrap="square" lIns="0" tIns="0" rIns="0" bIns="0" numCol="1" anchor="t">
                <a:noAutofit/>
              </a:bodyPr>
              <a:lstStyle/>
              <a:p>
                <a:pPr lvl="0"/>
                <a:endParaRPr sz="100"/>
              </a:p>
            </p:txBody>
          </p:sp>
          <p:sp>
            <p:nvSpPr>
              <p:cNvPr id="11" name="Shape 7151"/>
              <p:cNvSpPr/>
              <p:nvPr/>
            </p:nvSpPr>
            <p:spPr>
              <a:xfrm>
                <a:off x="0" y="96515"/>
                <a:ext cx="589164" cy="41964"/>
              </a:xfrm>
              <a:custGeom>
                <a:avLst/>
                <a:gdLst/>
                <a:ahLst/>
                <a:cxnLst>
                  <a:cxn ang="0">
                    <a:pos x="wd2" y="hd2"/>
                  </a:cxn>
                  <a:cxn ang="5400000">
                    <a:pos x="wd2" y="hd2"/>
                  </a:cxn>
                  <a:cxn ang="10800000">
                    <a:pos x="wd2" y="hd2"/>
                  </a:cxn>
                  <a:cxn ang="16200000">
                    <a:pos x="wd2" y="hd2"/>
                  </a:cxn>
                </a:cxnLst>
                <a:rect l="0" t="0" r="r" b="b"/>
                <a:pathLst>
                  <a:path w="21600" h="21600" extrusionOk="0">
                    <a:moveTo>
                      <a:pt x="21600" y="10368"/>
                    </a:moveTo>
                    <a:cubicBezTo>
                      <a:pt x="21600" y="16416"/>
                      <a:pt x="21229" y="21600"/>
                      <a:pt x="20795" y="21600"/>
                    </a:cubicBezTo>
                    <a:cubicBezTo>
                      <a:pt x="743" y="21600"/>
                      <a:pt x="743" y="21600"/>
                      <a:pt x="743" y="21600"/>
                    </a:cubicBezTo>
                    <a:cubicBezTo>
                      <a:pt x="371" y="21600"/>
                      <a:pt x="0" y="16416"/>
                      <a:pt x="0" y="10368"/>
                    </a:cubicBezTo>
                    <a:cubicBezTo>
                      <a:pt x="0" y="5184"/>
                      <a:pt x="371" y="0"/>
                      <a:pt x="743" y="0"/>
                    </a:cubicBezTo>
                    <a:cubicBezTo>
                      <a:pt x="20795" y="0"/>
                      <a:pt x="20795" y="0"/>
                      <a:pt x="20795" y="0"/>
                    </a:cubicBezTo>
                    <a:cubicBezTo>
                      <a:pt x="21229" y="0"/>
                      <a:pt x="21600" y="5184"/>
                      <a:pt x="21600" y="10368"/>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2" name="Shape 7152"/>
              <p:cNvSpPr/>
              <p:nvPr/>
            </p:nvSpPr>
            <p:spPr>
              <a:xfrm>
                <a:off x="37955" y="117856"/>
                <a:ext cx="589164" cy="201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538" y="9000"/>
                      <a:pt x="21229" y="0"/>
                      <a:pt x="20795" y="0"/>
                    </a:cubicBezTo>
                    <a:cubicBezTo>
                      <a:pt x="743" y="0"/>
                      <a:pt x="743" y="0"/>
                      <a:pt x="743" y="0"/>
                    </a:cubicBezTo>
                    <a:cubicBezTo>
                      <a:pt x="371" y="0"/>
                      <a:pt x="0" y="9000"/>
                      <a:pt x="0" y="21600"/>
                    </a:cubicBezTo>
                    <a:lnTo>
                      <a:pt x="21600"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13" name="Shape 7153"/>
              <p:cNvSpPr/>
              <p:nvPr/>
            </p:nvSpPr>
            <p:spPr>
              <a:xfrm>
                <a:off x="100063" y="223196"/>
                <a:ext cx="464947" cy="426829"/>
              </a:xfrm>
              <a:custGeom>
                <a:avLst/>
                <a:gdLst/>
                <a:ahLst/>
                <a:cxnLst>
                  <a:cxn ang="0">
                    <a:pos x="wd2" y="hd2"/>
                  </a:cxn>
                  <a:cxn ang="5400000">
                    <a:pos x="wd2" y="hd2"/>
                  </a:cxn>
                  <a:cxn ang="10800000">
                    <a:pos x="wd2" y="hd2"/>
                  </a:cxn>
                  <a:cxn ang="16200000">
                    <a:pos x="wd2" y="hd2"/>
                  </a:cxn>
                </a:cxnLst>
                <a:rect l="0" t="0" r="r" b="b"/>
                <a:pathLst>
                  <a:path w="21600" h="21600" extrusionOk="0">
                    <a:moveTo>
                      <a:pt x="15335" y="2415"/>
                    </a:moveTo>
                    <a:lnTo>
                      <a:pt x="17018" y="4696"/>
                    </a:lnTo>
                    <a:lnTo>
                      <a:pt x="12483" y="11873"/>
                    </a:lnTo>
                    <a:lnTo>
                      <a:pt x="7527" y="5903"/>
                    </a:lnTo>
                    <a:lnTo>
                      <a:pt x="0" y="16301"/>
                    </a:lnTo>
                    <a:lnTo>
                      <a:pt x="0" y="21600"/>
                    </a:lnTo>
                    <a:lnTo>
                      <a:pt x="7621" y="11068"/>
                    </a:lnTo>
                    <a:lnTo>
                      <a:pt x="12577" y="17106"/>
                    </a:lnTo>
                    <a:lnTo>
                      <a:pt x="18795" y="7111"/>
                    </a:lnTo>
                    <a:lnTo>
                      <a:pt x="20384" y="9324"/>
                    </a:lnTo>
                    <a:lnTo>
                      <a:pt x="21600" y="0"/>
                    </a:lnTo>
                    <a:lnTo>
                      <a:pt x="15335" y="2415"/>
                    </a:ln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sp>
            <p:nvSpPr>
              <p:cNvPr id="14" name="Shape 7154"/>
              <p:cNvSpPr/>
              <p:nvPr/>
            </p:nvSpPr>
            <p:spPr>
              <a:xfrm>
                <a:off x="100063" y="297002"/>
                <a:ext cx="345044" cy="353023"/>
              </a:xfrm>
              <a:custGeom>
                <a:avLst/>
                <a:gdLst/>
                <a:ahLst/>
                <a:cxnLst>
                  <a:cxn ang="0">
                    <a:pos x="wd2" y="hd2"/>
                  </a:cxn>
                  <a:cxn ang="5400000">
                    <a:pos x="wd2" y="hd2"/>
                  </a:cxn>
                  <a:cxn ang="10800000">
                    <a:pos x="wd2" y="hd2"/>
                  </a:cxn>
                  <a:cxn ang="16200000">
                    <a:pos x="wd2" y="hd2"/>
                  </a:cxn>
                </a:cxnLst>
                <a:rect l="0" t="0" r="r" b="b"/>
                <a:pathLst>
                  <a:path w="21600" h="21600" extrusionOk="0">
                    <a:moveTo>
                      <a:pt x="21600" y="5446"/>
                    </a:moveTo>
                    <a:lnTo>
                      <a:pt x="15186" y="0"/>
                    </a:lnTo>
                    <a:lnTo>
                      <a:pt x="0" y="14308"/>
                    </a:lnTo>
                    <a:lnTo>
                      <a:pt x="0" y="21600"/>
                    </a:lnTo>
                    <a:lnTo>
                      <a:pt x="15375" y="7108"/>
                    </a:lnTo>
                    <a:lnTo>
                      <a:pt x="21600" y="12277"/>
                    </a:lnTo>
                    <a:lnTo>
                      <a:pt x="21600" y="5446"/>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5" name="Shape 7155"/>
              <p:cNvSpPr/>
              <p:nvPr/>
            </p:nvSpPr>
            <p:spPr>
              <a:xfrm>
                <a:off x="87986" y="176956"/>
                <a:ext cx="709928" cy="472180"/>
              </a:xfrm>
              <a:custGeom>
                <a:avLst/>
                <a:gdLst/>
                <a:ahLst/>
                <a:cxnLst>
                  <a:cxn ang="0">
                    <a:pos x="wd2" y="hd2"/>
                  </a:cxn>
                  <a:cxn ang="5400000">
                    <a:pos x="wd2" y="hd2"/>
                  </a:cxn>
                  <a:cxn ang="10800000">
                    <a:pos x="wd2" y="hd2"/>
                  </a:cxn>
                  <a:cxn ang="16200000">
                    <a:pos x="wd2" y="hd2"/>
                  </a:cxn>
                </a:cxnLst>
                <a:rect l="0" t="0" r="r" b="b"/>
                <a:pathLst>
                  <a:path w="21600" h="21600" extrusionOk="0">
                    <a:moveTo>
                      <a:pt x="21258" y="21600"/>
                    </a:moveTo>
                    <a:cubicBezTo>
                      <a:pt x="427" y="21600"/>
                      <a:pt x="427" y="21600"/>
                      <a:pt x="427" y="21600"/>
                    </a:cubicBezTo>
                    <a:cubicBezTo>
                      <a:pt x="171" y="21600"/>
                      <a:pt x="0" y="21487"/>
                      <a:pt x="0" y="21148"/>
                    </a:cubicBezTo>
                    <a:cubicBezTo>
                      <a:pt x="0" y="565"/>
                      <a:pt x="0" y="565"/>
                      <a:pt x="0" y="565"/>
                    </a:cubicBezTo>
                    <a:cubicBezTo>
                      <a:pt x="0" y="226"/>
                      <a:pt x="171" y="0"/>
                      <a:pt x="427" y="0"/>
                    </a:cubicBezTo>
                    <a:cubicBezTo>
                      <a:pt x="598" y="0"/>
                      <a:pt x="768" y="226"/>
                      <a:pt x="768" y="565"/>
                    </a:cubicBezTo>
                    <a:cubicBezTo>
                      <a:pt x="768" y="20695"/>
                      <a:pt x="768" y="20695"/>
                      <a:pt x="768" y="20695"/>
                    </a:cubicBezTo>
                    <a:cubicBezTo>
                      <a:pt x="21258" y="20695"/>
                      <a:pt x="21258" y="20695"/>
                      <a:pt x="21258" y="20695"/>
                    </a:cubicBezTo>
                    <a:cubicBezTo>
                      <a:pt x="21429" y="20695"/>
                      <a:pt x="21600" y="20921"/>
                      <a:pt x="21600" y="21148"/>
                    </a:cubicBezTo>
                    <a:cubicBezTo>
                      <a:pt x="21600" y="21487"/>
                      <a:pt x="21429" y="21600"/>
                      <a:pt x="21258" y="21600"/>
                    </a:cubicBez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7156"/>
              <p:cNvSpPr/>
              <p:nvPr/>
            </p:nvSpPr>
            <p:spPr>
              <a:xfrm>
                <a:off x="292063" y="486772"/>
                <a:ext cx="223245" cy="13430"/>
              </a:xfrm>
              <a:custGeom>
                <a:avLst/>
                <a:gdLst/>
                <a:ahLst/>
                <a:cxnLst>
                  <a:cxn ang="0">
                    <a:pos x="wd2" y="hd2"/>
                  </a:cxn>
                  <a:cxn ang="5400000">
                    <a:pos x="wd2" y="hd2"/>
                  </a:cxn>
                  <a:cxn ang="10800000">
                    <a:pos x="wd2" y="hd2"/>
                  </a:cxn>
                  <a:cxn ang="16200000">
                    <a:pos x="wd2" y="hd2"/>
                  </a:cxn>
                </a:cxnLst>
                <a:rect l="0" t="0" r="r" b="b"/>
                <a:pathLst>
                  <a:path w="21600" h="21600" extrusionOk="0">
                    <a:moveTo>
                      <a:pt x="20945" y="0"/>
                    </a:moveTo>
                    <a:cubicBezTo>
                      <a:pt x="0" y="0"/>
                      <a:pt x="0" y="0"/>
                      <a:pt x="0" y="0"/>
                    </a:cubicBezTo>
                    <a:cubicBezTo>
                      <a:pt x="0" y="21600"/>
                      <a:pt x="0" y="21600"/>
                      <a:pt x="0" y="21600"/>
                    </a:cubicBezTo>
                    <a:cubicBezTo>
                      <a:pt x="20945" y="21600"/>
                      <a:pt x="20945" y="21600"/>
                      <a:pt x="20945" y="21600"/>
                    </a:cubicBezTo>
                    <a:cubicBezTo>
                      <a:pt x="21273" y="21600"/>
                      <a:pt x="21600" y="18900"/>
                      <a:pt x="21600" y="10800"/>
                    </a:cubicBezTo>
                    <a:cubicBezTo>
                      <a:pt x="21600" y="5400"/>
                      <a:pt x="21273" y="0"/>
                      <a:pt x="20945" y="0"/>
                    </a:cubicBez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grpSp>
      </p:grpSp>
      <p:pic>
        <p:nvPicPr>
          <p:cNvPr id="2" name="图片 1"/>
          <p:cNvPicPr>
            <a:picLocks noChangeAspect="1"/>
          </p:cNvPicPr>
          <p:nvPr/>
        </p:nvPicPr>
        <p:blipFill>
          <a:blip r:embed="rId1"/>
          <a:stretch>
            <a:fillRect/>
          </a:stretch>
        </p:blipFill>
        <p:spPr>
          <a:xfrm>
            <a:off x="2318924" y="2107216"/>
            <a:ext cx="4280660" cy="3408169"/>
          </a:xfrm>
          <a:prstGeom prst="rect">
            <a:avLst/>
          </a:prstGeom>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nvGraphicFramePr>
        <p:xfrm>
          <a:off x="1372076" y="1543050"/>
          <a:ext cx="6399530" cy="3840480"/>
        </p:xfrm>
        <a:graphic>
          <a:graphicData uri="http://schemas.openxmlformats.org/drawingml/2006/table">
            <a:tbl>
              <a:tblPr firstRow="1" bandRow="1">
                <a:tableStyleId>{5DA37D80-6434-44D0-A028-1B22A696006F}</a:tableStyleId>
              </a:tblPr>
              <a:tblGrid>
                <a:gridCol w="3199765"/>
                <a:gridCol w="3199765"/>
              </a:tblGrid>
              <a:tr h="381000">
                <a:tc>
                  <a:txBody>
                    <a:bodyPr/>
                    <a:lstStyle/>
                    <a:p>
                      <a:pPr algn="ctr">
                        <a:lnSpc>
                          <a:spcPct val="150000"/>
                        </a:lnSpc>
                        <a:buNone/>
                      </a:pPr>
                      <a:r>
                        <a:rPr lang="zh-CN" altLang="en-US" sz="2100" b="0" dirty="0">
                          <a:latin typeface="微软雅黑" panose="020B0503020204020204" pitchFamily="34" charset="-122"/>
                          <a:ea typeface="微软雅黑" panose="020B0503020204020204" pitchFamily="34" charset="-122"/>
                        </a:rPr>
                        <a:t>发展和重视</a:t>
                      </a:r>
                      <a:endParaRPr lang="zh-CN" altLang="en-US" sz="2100" b="0"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b="0" dirty="0">
                          <a:latin typeface="微软雅黑" panose="020B0503020204020204" pitchFamily="34" charset="-122"/>
                          <a:ea typeface="微软雅黑" panose="020B0503020204020204" pitchFamily="34" charset="-122"/>
                        </a:rPr>
                        <a:t>重视和发展</a:t>
                      </a:r>
                      <a:endParaRPr lang="zh-CN" altLang="en-US" sz="2100" b="0" dirty="0">
                        <a:latin typeface="微软雅黑" panose="020B0503020204020204" pitchFamily="34" charset="-122"/>
                        <a:ea typeface="微软雅黑" panose="020B0503020204020204" pitchFamily="34" charset="-122"/>
                      </a:endParaRPr>
                    </a:p>
                  </a:txBody>
                  <a:tcPr marL="68580" marR="68580" marT="34290" marB="34290" anchor="ctr"/>
                </a:tc>
              </a:tr>
              <a:tr h="381000">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推动并完善</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完善并推动</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381000">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采取措施并调查</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调查并采取措施</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381000">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通过并审议</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审议并通过</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381000">
                <a:tc>
                  <a:txBody>
                    <a:bodyPr/>
                    <a:lstStyle/>
                    <a:p>
                      <a:pPr algn="ctr">
                        <a:lnSpc>
                          <a:spcPct val="150000"/>
                        </a:lnSpc>
                        <a:buNone/>
                      </a:pPr>
                      <a:r>
                        <a:rPr lang="zh-CN" altLang="en-US" sz="2100">
                          <a:latin typeface="微软雅黑" panose="020B0503020204020204" pitchFamily="34" charset="-122"/>
                          <a:ea typeface="微软雅黑" panose="020B0503020204020204" pitchFamily="34" charset="-122"/>
                        </a:rPr>
                        <a:t>开展､策划</a:t>
                      </a:r>
                      <a:endParaRPr lang="zh-CN" altLang="en-US" sz="210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策划､开展</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381000">
                <a:tc>
                  <a:txBody>
                    <a:bodyPr/>
                    <a:lstStyle/>
                    <a:p>
                      <a:pPr algn="ctr">
                        <a:lnSpc>
                          <a:spcPct val="150000"/>
                        </a:lnSpc>
                        <a:buNone/>
                      </a:pPr>
                      <a:r>
                        <a:rPr lang="zh-CN" altLang="en-US" sz="2100">
                          <a:latin typeface="微软雅黑" panose="020B0503020204020204" pitchFamily="34" charset="-122"/>
                          <a:ea typeface="微软雅黑" panose="020B0503020204020204" pitchFamily="34" charset="-122"/>
                        </a:rPr>
                        <a:t>生长､枯萎､发芽､结果</a:t>
                      </a:r>
                      <a:endParaRPr lang="zh-CN" altLang="en-US" sz="210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发芽､生长､结果､枯萎</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381000">
                <a:tc>
                  <a:txBody>
                    <a:bodyPr/>
                    <a:lstStyle/>
                    <a:p>
                      <a:pPr algn="ctr">
                        <a:lnSpc>
                          <a:spcPct val="150000"/>
                        </a:lnSpc>
                        <a:buNone/>
                      </a:pPr>
                      <a:r>
                        <a:rPr lang="zh-CN" altLang="en-US" sz="2100">
                          <a:latin typeface="微软雅黑" panose="020B0503020204020204" pitchFamily="34" charset="-122"/>
                          <a:ea typeface="微软雅黑" panose="020B0503020204020204" pitchFamily="34" charset="-122"/>
                        </a:rPr>
                        <a:t>发展､存在､消灭</a:t>
                      </a:r>
                      <a:endParaRPr lang="zh-CN" altLang="en-US" sz="210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存在､发展､消灭</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53843" y="1557101"/>
            <a:ext cx="8593931" cy="3969385"/>
          </a:xfrm>
          <a:prstGeom prst="rect">
            <a:avLst/>
          </a:prstGeom>
          <a:noFill/>
          <a:ln w="9525">
            <a:noFill/>
          </a:ln>
        </p:spPr>
        <p:txBody>
          <a:bodyPr wrap="square">
            <a:spAutoFit/>
          </a:bodyPr>
          <a:lstStyle/>
          <a:p>
            <a:pPr indent="0" algn="just">
              <a:lnSpc>
                <a:spcPct val="150000"/>
              </a:lnSpc>
            </a:pPr>
            <a:r>
              <a:rPr lang="en-US" sz="2100" b="0" dirty="0" smtClean="0">
                <a:latin typeface="Times New Roman" panose="02020603050405020304" pitchFamily="18" charset="0"/>
                <a:ea typeface="微软雅黑" panose="020B0503020204020204" pitchFamily="34" charset="-122"/>
              </a:rPr>
              <a:t>        </a:t>
            </a:r>
            <a:r>
              <a:rPr sz="2100" b="1" dirty="0" err="1" smtClean="0">
                <a:latin typeface="Times New Roman" panose="02020603050405020304" pitchFamily="18" charset="0"/>
                <a:ea typeface="微软雅黑" panose="020B0503020204020204" pitchFamily="34" charset="-122"/>
              </a:rPr>
              <a:t>修改方法</a:t>
            </a:r>
            <a:r>
              <a:rPr sz="2100" b="1" dirty="0" err="1">
                <a:latin typeface="Times New Roman" panose="02020603050405020304" pitchFamily="18" charset="0"/>
                <a:ea typeface="微软雅黑" panose="020B0503020204020204" pitchFamily="34" charset="-122"/>
              </a:rPr>
              <a:t>:</a:t>
            </a:r>
            <a:r>
              <a:rPr sz="2100" b="0" dirty="0" err="1">
                <a:latin typeface="Times New Roman" panose="02020603050405020304" pitchFamily="18" charset="0"/>
                <a:ea typeface="微软雅黑" panose="020B0503020204020204" pitchFamily="34" charset="-122"/>
              </a:rPr>
              <a:t>将行为顺序不当的词语相互对调位置</a:t>
            </a:r>
            <a:r>
              <a:rPr sz="2100" b="0" dirty="0" smtClean="0">
                <a:latin typeface="Times New Roman" panose="02020603050405020304" pitchFamily="18" charset="0"/>
                <a:ea typeface="微软雅黑" panose="020B0503020204020204" pitchFamily="34" charset="-122"/>
              </a:rPr>
              <a:t>｡</a:t>
            </a: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1" dirty="0" err="1" smtClean="0">
                <a:latin typeface="Times New Roman" panose="02020603050405020304" pitchFamily="18" charset="0"/>
                <a:ea typeface="微软雅黑" panose="020B0503020204020204" pitchFamily="34" charset="-122"/>
              </a:rPr>
              <a:t>例句</a:t>
            </a:r>
            <a:r>
              <a:rPr sz="2100" b="1" dirty="0" err="1">
                <a:latin typeface="Times New Roman" panose="02020603050405020304" pitchFamily="18" charset="0"/>
                <a:ea typeface="微软雅黑" panose="020B0503020204020204" pitchFamily="34" charset="-122"/>
              </a:rPr>
              <a:t>:</a:t>
            </a:r>
            <a:r>
              <a:rPr sz="2100" b="0" dirty="0" err="1">
                <a:latin typeface="Times New Roman" panose="02020603050405020304" pitchFamily="18" charset="0"/>
                <a:ea typeface="微软雅黑" panose="020B0503020204020204" pitchFamily="34" charset="-122"/>
              </a:rPr>
              <a:t>全校学生认真讨论并学习了中学生日常行为规范的内容</a:t>
            </a:r>
            <a:r>
              <a:rPr sz="2100" b="0" dirty="0" smtClean="0">
                <a:latin typeface="Times New Roman" panose="02020603050405020304" pitchFamily="18" charset="0"/>
                <a:ea typeface="微软雅黑" panose="020B0503020204020204" pitchFamily="34" charset="-122"/>
              </a:rPr>
              <a:t>｡</a:t>
            </a: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1" dirty="0" err="1" smtClean="0">
                <a:latin typeface="Times New Roman" panose="02020603050405020304" pitchFamily="18" charset="0"/>
                <a:ea typeface="微软雅黑" panose="020B0503020204020204" pitchFamily="34" charset="-122"/>
              </a:rPr>
              <a:t>修改意见</a:t>
            </a:r>
            <a:r>
              <a:rPr sz="2100" b="1" dirty="0" err="1">
                <a:latin typeface="Times New Roman" panose="02020603050405020304" pitchFamily="18" charset="0"/>
                <a:ea typeface="微软雅黑" panose="020B0503020204020204" pitchFamily="34" charset="-122"/>
              </a:rPr>
              <a:t>:</a:t>
            </a:r>
            <a:r>
              <a:rPr sz="2100" b="0" dirty="0" err="1">
                <a:latin typeface="Times New Roman" panose="02020603050405020304" pitchFamily="18" charset="0"/>
                <a:ea typeface="微软雅黑" panose="020B0503020204020204" pitchFamily="34" charset="-122"/>
              </a:rPr>
              <a:t>语序不当,将“学习”和“讨论”调换位置</a:t>
            </a:r>
            <a:r>
              <a:rPr sz="2100" b="0" dirty="0" smtClean="0">
                <a:latin typeface="Times New Roman" panose="02020603050405020304" pitchFamily="18" charset="0"/>
                <a:ea typeface="微软雅黑" panose="020B0503020204020204" pitchFamily="34" charset="-122"/>
              </a:rPr>
              <a:t>｡</a:t>
            </a: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1" dirty="0" smtClean="0">
                <a:latin typeface="Times New Roman" panose="02020603050405020304" pitchFamily="18" charset="0"/>
                <a:ea typeface="微软雅黑" panose="020B0503020204020204" pitchFamily="34" charset="-122"/>
              </a:rPr>
              <a:t>（</a:t>
            </a:r>
            <a:r>
              <a:rPr sz="2100" b="1" dirty="0">
                <a:latin typeface="Times New Roman" panose="02020603050405020304" pitchFamily="18" charset="0"/>
                <a:ea typeface="微软雅黑" panose="020B0503020204020204" pitchFamily="34" charset="-122"/>
              </a:rPr>
              <a:t>2）</a:t>
            </a:r>
            <a:r>
              <a:rPr sz="2100" b="0" dirty="0">
                <a:latin typeface="Times New Roman" panose="02020603050405020304" pitchFamily="18" charset="0"/>
                <a:ea typeface="微软雅黑" panose="020B0503020204020204" pitchFamily="34" charset="-122"/>
              </a:rPr>
              <a:t>若无逻辑关系,就要判断并列成分与其他成分之间是否搭配</a:t>
            </a:r>
            <a:r>
              <a:rPr sz="2100" b="0" dirty="0" smtClean="0">
                <a:latin typeface="Times New Roman" panose="02020603050405020304" pitchFamily="18" charset="0"/>
                <a:ea typeface="微软雅黑" panose="020B0503020204020204" pitchFamily="34" charset="-122"/>
              </a:rPr>
              <a:t>｡</a:t>
            </a: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1" dirty="0" err="1" smtClean="0">
                <a:latin typeface="Times New Roman" panose="02020603050405020304" pitchFamily="18" charset="0"/>
                <a:ea typeface="微软雅黑" panose="020B0503020204020204" pitchFamily="34" charset="-122"/>
              </a:rPr>
              <a:t>修改方法</a:t>
            </a:r>
            <a:r>
              <a:rPr sz="2100" b="1" dirty="0" err="1">
                <a:latin typeface="Times New Roman" panose="02020603050405020304" pitchFamily="18" charset="0"/>
                <a:ea typeface="微软雅黑" panose="020B0503020204020204" pitchFamily="34" charset="-122"/>
              </a:rPr>
              <a:t>:</a:t>
            </a:r>
            <a:r>
              <a:rPr sz="2100" b="0" dirty="0" err="1">
                <a:latin typeface="Times New Roman" panose="02020603050405020304" pitchFamily="18" charset="0"/>
                <a:ea typeface="微软雅黑" panose="020B0503020204020204" pitchFamily="34" charset="-122"/>
              </a:rPr>
              <a:t>将不搭配的并列成分换成搭配的</a:t>
            </a:r>
            <a:r>
              <a:rPr sz="2100" b="0" dirty="0" smtClean="0">
                <a:latin typeface="Times New Roman" panose="02020603050405020304" pitchFamily="18" charset="0"/>
                <a:ea typeface="微软雅黑" panose="020B0503020204020204" pitchFamily="34" charset="-122"/>
              </a:rPr>
              <a:t>｡</a:t>
            </a: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1" dirty="0" err="1" smtClean="0">
                <a:latin typeface="Times New Roman" panose="02020603050405020304" pitchFamily="18" charset="0"/>
                <a:ea typeface="微软雅黑" panose="020B0503020204020204" pitchFamily="34" charset="-122"/>
              </a:rPr>
              <a:t>例句</a:t>
            </a:r>
            <a:r>
              <a:rPr sz="2100" b="1" dirty="0" err="1">
                <a:latin typeface="Times New Roman" panose="02020603050405020304" pitchFamily="18" charset="0"/>
                <a:ea typeface="微软雅黑" panose="020B0503020204020204" pitchFamily="34" charset="-122"/>
              </a:rPr>
              <a:t>:</a:t>
            </a:r>
            <a:r>
              <a:rPr sz="2100" b="0" dirty="0" err="1">
                <a:latin typeface="Times New Roman" panose="02020603050405020304" pitchFamily="18" charset="0"/>
                <a:ea typeface="微软雅黑" panose="020B0503020204020204" pitchFamily="34" charset="-122"/>
              </a:rPr>
              <a:t>我一走进公园,就看到美丽的花海和沁人心脾的花香</a:t>
            </a:r>
            <a:r>
              <a:rPr sz="2100" b="0" dirty="0" smtClean="0">
                <a:latin typeface="Times New Roman" panose="02020603050405020304" pitchFamily="18" charset="0"/>
                <a:ea typeface="微软雅黑" panose="020B0503020204020204" pitchFamily="34" charset="-122"/>
              </a:rPr>
              <a:t>｡</a:t>
            </a: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1" dirty="0" err="1" smtClean="0">
                <a:latin typeface="Times New Roman" panose="02020603050405020304" pitchFamily="18" charset="0"/>
                <a:ea typeface="微软雅黑" panose="020B0503020204020204" pitchFamily="34" charset="-122"/>
              </a:rPr>
              <a:t>修改意见</a:t>
            </a:r>
            <a:r>
              <a:rPr sz="2100" b="1" dirty="0">
                <a:latin typeface="Times New Roman" panose="02020603050405020304" pitchFamily="18" charset="0"/>
                <a:ea typeface="微软雅黑" panose="020B0503020204020204" pitchFamily="34" charset="-122"/>
              </a:rPr>
              <a:t>:</a:t>
            </a:r>
            <a:r>
              <a:rPr sz="2100" b="0" dirty="0">
                <a:latin typeface="Times New Roman" panose="02020603050405020304" pitchFamily="18" charset="0"/>
                <a:ea typeface="微软雅黑" panose="020B0503020204020204" pitchFamily="34" charset="-122"/>
              </a:rPr>
              <a:t>“看到”和“花香”搭配不当,应改成“······</a:t>
            </a:r>
            <a:r>
              <a:rPr sz="2100" b="0" dirty="0" err="1">
                <a:latin typeface="Times New Roman" panose="02020603050405020304" pitchFamily="18" charset="0"/>
                <a:ea typeface="微软雅黑" panose="020B0503020204020204" pitchFamily="34" charset="-122"/>
              </a:rPr>
              <a:t>就看到美丽的花海,闻到沁人心脾的花香</a:t>
            </a:r>
            <a:r>
              <a:rPr sz="2100" b="0" dirty="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0509" y="1624013"/>
            <a:ext cx="10861199" cy="4254037"/>
            <a:chOff x="347345" y="1022350"/>
            <a:chExt cx="14481598" cy="5672049"/>
          </a:xfrm>
        </p:grpSpPr>
        <p:grpSp>
          <p:nvGrpSpPr>
            <p:cNvPr id="2" name="组合 1"/>
            <p:cNvGrpSpPr/>
            <p:nvPr/>
          </p:nvGrpSpPr>
          <p:grpSpPr>
            <a:xfrm>
              <a:off x="455295" y="1022350"/>
              <a:ext cx="11350625" cy="767715"/>
              <a:chOff x="717" y="1794"/>
              <a:chExt cx="17875" cy="1209"/>
            </a:xfrm>
          </p:grpSpPr>
          <p:grpSp>
            <p:nvGrpSpPr>
              <p:cNvPr id="19" name="组合 18"/>
              <p:cNvGrpSpPr/>
              <p:nvPr/>
            </p:nvGrpSpPr>
            <p:grpSpPr>
              <a:xfrm>
                <a:off x="717" y="1816"/>
                <a:ext cx="731" cy="787"/>
                <a:chOff x="5889624" y="5953919"/>
                <a:chExt cx="577852" cy="615952"/>
              </a:xfrm>
              <a:solidFill>
                <a:schemeClr val="accent2"/>
              </a:solidFill>
            </p:grpSpPr>
            <p:sp>
              <p:nvSpPr>
                <p:cNvPr id="20" name="Shape 3829"/>
                <p:cNvSpPr/>
                <p:nvPr/>
              </p:nvSpPr>
              <p:spPr>
                <a:xfrm>
                  <a:off x="6170612" y="5953919"/>
                  <a:ext cx="33339" cy="85725"/>
                </a:xfrm>
                <a:custGeom>
                  <a:avLst/>
                  <a:gdLst/>
                  <a:ahLst/>
                  <a:cxnLst>
                    <a:cxn ang="0">
                      <a:pos x="wd2" y="hd2"/>
                    </a:cxn>
                    <a:cxn ang="5400000">
                      <a:pos x="wd2" y="hd2"/>
                    </a:cxn>
                    <a:cxn ang="10800000">
                      <a:pos x="wd2" y="hd2"/>
                    </a:cxn>
                    <a:cxn ang="16200000">
                      <a:pos x="wd2" y="hd2"/>
                    </a:cxn>
                  </a:cxnLst>
                  <a:rect l="0" t="0" r="r" b="b"/>
                  <a:pathLst>
                    <a:path w="21600" h="21600" extrusionOk="0">
                      <a:moveTo>
                        <a:pt x="10232" y="21600"/>
                      </a:moveTo>
                      <a:cubicBezTo>
                        <a:pt x="4547" y="21600"/>
                        <a:pt x="0" y="19837"/>
                        <a:pt x="0" y="17633"/>
                      </a:cubicBezTo>
                      <a:cubicBezTo>
                        <a:pt x="0" y="3967"/>
                        <a:pt x="0" y="3967"/>
                        <a:pt x="0" y="3967"/>
                      </a:cubicBezTo>
                      <a:cubicBezTo>
                        <a:pt x="0" y="1763"/>
                        <a:pt x="4547" y="0"/>
                        <a:pt x="10232" y="0"/>
                      </a:cubicBezTo>
                      <a:cubicBezTo>
                        <a:pt x="15916" y="0"/>
                        <a:pt x="21600" y="1763"/>
                        <a:pt x="21600" y="3967"/>
                      </a:cubicBezTo>
                      <a:cubicBezTo>
                        <a:pt x="21600" y="17633"/>
                        <a:pt x="21600" y="17633"/>
                        <a:pt x="21600" y="17633"/>
                      </a:cubicBezTo>
                      <a:cubicBezTo>
                        <a:pt x="21600" y="19837"/>
                        <a:pt x="15916" y="21600"/>
                        <a:pt x="10232"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1" name="Shape 3830"/>
                <p:cNvSpPr/>
                <p:nvPr/>
              </p:nvSpPr>
              <p:spPr>
                <a:xfrm>
                  <a:off x="6032732" y="5986387"/>
                  <a:ext cx="60471" cy="80246"/>
                </a:xfrm>
                <a:custGeom>
                  <a:avLst/>
                  <a:gdLst/>
                  <a:ahLst/>
                  <a:cxnLst>
                    <a:cxn ang="0">
                      <a:pos x="wd2" y="hd2"/>
                    </a:cxn>
                    <a:cxn ang="5400000">
                      <a:pos x="wd2" y="hd2"/>
                    </a:cxn>
                    <a:cxn ang="10800000">
                      <a:pos x="wd2" y="hd2"/>
                    </a:cxn>
                    <a:cxn ang="16200000">
                      <a:pos x="wd2" y="hd2"/>
                    </a:cxn>
                  </a:cxnLst>
                  <a:rect l="0" t="0" r="r" b="b"/>
                  <a:pathLst>
                    <a:path w="20068" h="20997" extrusionOk="0">
                      <a:moveTo>
                        <a:pt x="14574" y="20997"/>
                      </a:moveTo>
                      <a:cubicBezTo>
                        <a:pt x="12239" y="20997"/>
                        <a:pt x="10488" y="20078"/>
                        <a:pt x="9904" y="18699"/>
                      </a:cubicBezTo>
                      <a:cubicBezTo>
                        <a:pt x="564" y="6291"/>
                        <a:pt x="564" y="6291"/>
                        <a:pt x="564" y="6291"/>
                      </a:cubicBezTo>
                      <a:cubicBezTo>
                        <a:pt x="-604" y="4452"/>
                        <a:pt x="-20" y="1695"/>
                        <a:pt x="2899" y="776"/>
                      </a:cubicBezTo>
                      <a:cubicBezTo>
                        <a:pt x="5234" y="-603"/>
                        <a:pt x="8737" y="-143"/>
                        <a:pt x="10488" y="2154"/>
                      </a:cubicBezTo>
                      <a:cubicBezTo>
                        <a:pt x="19245" y="14103"/>
                        <a:pt x="19245" y="14103"/>
                        <a:pt x="19245" y="14103"/>
                      </a:cubicBezTo>
                      <a:cubicBezTo>
                        <a:pt x="20996" y="16401"/>
                        <a:pt x="19828" y="19159"/>
                        <a:pt x="16910" y="20078"/>
                      </a:cubicBezTo>
                      <a:cubicBezTo>
                        <a:pt x="16326" y="20537"/>
                        <a:pt x="15158" y="20997"/>
                        <a:pt x="14574" y="2099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2" name="Shape 3831"/>
                <p:cNvSpPr/>
                <p:nvPr/>
              </p:nvSpPr>
              <p:spPr>
                <a:xfrm>
                  <a:off x="5929537" y="6083594"/>
                  <a:ext cx="79600" cy="59239"/>
                </a:xfrm>
                <a:custGeom>
                  <a:avLst/>
                  <a:gdLst/>
                  <a:ahLst/>
                  <a:cxnLst>
                    <a:cxn ang="0">
                      <a:pos x="wd2" y="hd2"/>
                    </a:cxn>
                    <a:cxn ang="5400000">
                      <a:pos x="wd2" y="hd2"/>
                    </a:cxn>
                    <a:cxn ang="10800000">
                      <a:pos x="wd2" y="hd2"/>
                    </a:cxn>
                    <a:cxn ang="16200000">
                      <a:pos x="wd2" y="hd2"/>
                    </a:cxn>
                  </a:cxnLst>
                  <a:rect l="0" t="0" r="r" b="b"/>
                  <a:pathLst>
                    <a:path w="20435" h="20667" extrusionOk="0">
                      <a:moveTo>
                        <a:pt x="16185" y="20667"/>
                      </a:moveTo>
                      <a:cubicBezTo>
                        <a:pt x="15285" y="20667"/>
                        <a:pt x="14835" y="20067"/>
                        <a:pt x="13935" y="20067"/>
                      </a:cubicBezTo>
                      <a:cubicBezTo>
                        <a:pt x="2235" y="10467"/>
                        <a:pt x="2235" y="10467"/>
                        <a:pt x="2235" y="10467"/>
                      </a:cubicBezTo>
                      <a:cubicBezTo>
                        <a:pt x="-15" y="9267"/>
                        <a:pt x="-465" y="5667"/>
                        <a:pt x="435" y="2667"/>
                      </a:cubicBezTo>
                      <a:cubicBezTo>
                        <a:pt x="1785" y="267"/>
                        <a:pt x="4485" y="-933"/>
                        <a:pt x="6285" y="867"/>
                      </a:cubicBezTo>
                      <a:cubicBezTo>
                        <a:pt x="18435" y="9867"/>
                        <a:pt x="18435" y="9867"/>
                        <a:pt x="18435" y="9867"/>
                      </a:cubicBezTo>
                      <a:cubicBezTo>
                        <a:pt x="20235" y="11667"/>
                        <a:pt x="21135" y="15267"/>
                        <a:pt x="19785" y="17667"/>
                      </a:cubicBezTo>
                      <a:cubicBezTo>
                        <a:pt x="19335" y="19467"/>
                        <a:pt x="17535" y="20667"/>
                        <a:pt x="161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3" name="Shape 3832"/>
                <p:cNvSpPr/>
                <p:nvPr/>
              </p:nvSpPr>
              <p:spPr>
                <a:xfrm>
                  <a:off x="5889624" y="6219032"/>
                  <a:ext cx="85726" cy="33339"/>
                </a:xfrm>
                <a:custGeom>
                  <a:avLst/>
                  <a:gdLst/>
                  <a:ahLst/>
                  <a:cxnLst>
                    <a:cxn ang="0">
                      <a:pos x="wd2" y="hd2"/>
                    </a:cxn>
                    <a:cxn ang="5400000">
                      <a:pos x="wd2" y="hd2"/>
                    </a:cxn>
                    <a:cxn ang="10800000">
                      <a:pos x="wd2" y="hd2"/>
                    </a:cxn>
                    <a:cxn ang="16200000">
                      <a:pos x="wd2" y="hd2"/>
                    </a:cxn>
                  </a:cxnLst>
                  <a:rect l="0" t="0" r="r" b="b"/>
                  <a:pathLst>
                    <a:path w="21600" h="21600" extrusionOk="0">
                      <a:moveTo>
                        <a:pt x="17633" y="21600"/>
                      </a:moveTo>
                      <a:cubicBezTo>
                        <a:pt x="3967" y="21600"/>
                        <a:pt x="3967" y="21600"/>
                        <a:pt x="3967" y="21600"/>
                      </a:cubicBezTo>
                      <a:cubicBezTo>
                        <a:pt x="1763" y="21600"/>
                        <a:pt x="0" y="17053"/>
                        <a:pt x="0" y="10232"/>
                      </a:cubicBezTo>
                      <a:cubicBezTo>
                        <a:pt x="0" y="4547"/>
                        <a:pt x="1763" y="0"/>
                        <a:pt x="3967" y="0"/>
                      </a:cubicBezTo>
                      <a:cubicBezTo>
                        <a:pt x="17633" y="0"/>
                        <a:pt x="17633" y="0"/>
                        <a:pt x="17633" y="0"/>
                      </a:cubicBezTo>
                      <a:cubicBezTo>
                        <a:pt x="19837" y="0"/>
                        <a:pt x="21600" y="4547"/>
                        <a:pt x="21600" y="10232"/>
                      </a:cubicBezTo>
                      <a:cubicBezTo>
                        <a:pt x="21600" y="17053"/>
                        <a:pt x="19837" y="21600"/>
                        <a:pt x="17633"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4" name="Shape 3833"/>
                <p:cNvSpPr/>
                <p:nvPr/>
              </p:nvSpPr>
              <p:spPr>
                <a:xfrm>
                  <a:off x="5920012" y="6329725"/>
                  <a:ext cx="79600" cy="60758"/>
                </a:xfrm>
                <a:custGeom>
                  <a:avLst/>
                  <a:gdLst/>
                  <a:ahLst/>
                  <a:cxnLst>
                    <a:cxn ang="0">
                      <a:pos x="wd2" y="hd2"/>
                    </a:cxn>
                    <a:cxn ang="5400000">
                      <a:pos x="wd2" y="hd2"/>
                    </a:cxn>
                    <a:cxn ang="10800000">
                      <a:pos x="wd2" y="hd2"/>
                    </a:cxn>
                    <a:cxn ang="16200000">
                      <a:pos x="wd2" y="hd2"/>
                    </a:cxn>
                  </a:cxnLst>
                  <a:rect l="0" t="0" r="r" b="b"/>
                  <a:pathLst>
                    <a:path w="20435" h="20667" extrusionOk="0">
                      <a:moveTo>
                        <a:pt x="4485" y="20667"/>
                      </a:moveTo>
                      <a:cubicBezTo>
                        <a:pt x="2685" y="20667"/>
                        <a:pt x="1335" y="19467"/>
                        <a:pt x="435" y="17667"/>
                      </a:cubicBezTo>
                      <a:cubicBezTo>
                        <a:pt x="-465" y="14667"/>
                        <a:pt x="-15" y="11667"/>
                        <a:pt x="2235" y="9867"/>
                      </a:cubicBezTo>
                      <a:cubicBezTo>
                        <a:pt x="13935" y="867"/>
                        <a:pt x="13935" y="867"/>
                        <a:pt x="13935" y="867"/>
                      </a:cubicBezTo>
                      <a:cubicBezTo>
                        <a:pt x="16185" y="-933"/>
                        <a:pt x="18885" y="267"/>
                        <a:pt x="19785" y="2667"/>
                      </a:cubicBezTo>
                      <a:cubicBezTo>
                        <a:pt x="21135" y="5667"/>
                        <a:pt x="20235" y="8667"/>
                        <a:pt x="18435" y="10467"/>
                      </a:cubicBezTo>
                      <a:cubicBezTo>
                        <a:pt x="6285" y="19467"/>
                        <a:pt x="6285" y="19467"/>
                        <a:pt x="6285" y="19467"/>
                      </a:cubicBezTo>
                      <a:cubicBezTo>
                        <a:pt x="5835" y="20067"/>
                        <a:pt x="4935" y="20667"/>
                        <a:pt x="44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5" name="Shape 3834"/>
                <p:cNvSpPr/>
                <p:nvPr/>
              </p:nvSpPr>
              <p:spPr>
                <a:xfrm>
                  <a:off x="6347050" y="6344004"/>
                  <a:ext cx="79600" cy="59179"/>
                </a:xfrm>
                <a:custGeom>
                  <a:avLst/>
                  <a:gdLst/>
                  <a:ahLst/>
                  <a:cxnLst>
                    <a:cxn ang="0">
                      <a:pos x="wd2" y="hd2"/>
                    </a:cxn>
                    <a:cxn ang="5400000">
                      <a:pos x="wd2" y="hd2"/>
                    </a:cxn>
                    <a:cxn ang="10800000">
                      <a:pos x="wd2" y="hd2"/>
                    </a:cxn>
                    <a:cxn ang="16200000">
                      <a:pos x="wd2" y="hd2"/>
                    </a:cxn>
                  </a:cxnLst>
                  <a:rect l="0" t="0" r="r" b="b"/>
                  <a:pathLst>
                    <a:path w="20435" h="20646" extrusionOk="0">
                      <a:moveTo>
                        <a:pt x="16185" y="20646"/>
                      </a:moveTo>
                      <a:cubicBezTo>
                        <a:pt x="15285" y="20646"/>
                        <a:pt x="14835" y="20646"/>
                        <a:pt x="13935" y="20046"/>
                      </a:cubicBezTo>
                      <a:cubicBezTo>
                        <a:pt x="2235" y="11046"/>
                        <a:pt x="2235" y="11046"/>
                        <a:pt x="2235" y="11046"/>
                      </a:cubicBezTo>
                      <a:cubicBezTo>
                        <a:pt x="-15" y="9246"/>
                        <a:pt x="-465" y="5646"/>
                        <a:pt x="435" y="3246"/>
                      </a:cubicBezTo>
                      <a:cubicBezTo>
                        <a:pt x="1785" y="246"/>
                        <a:pt x="4485" y="-954"/>
                        <a:pt x="6285" y="846"/>
                      </a:cubicBezTo>
                      <a:cubicBezTo>
                        <a:pt x="18435" y="9846"/>
                        <a:pt x="18435" y="9846"/>
                        <a:pt x="18435" y="9846"/>
                      </a:cubicBezTo>
                      <a:cubicBezTo>
                        <a:pt x="20235" y="11646"/>
                        <a:pt x="21135" y="15246"/>
                        <a:pt x="19785" y="17646"/>
                      </a:cubicBezTo>
                      <a:cubicBezTo>
                        <a:pt x="19335" y="19446"/>
                        <a:pt x="17535" y="20646"/>
                        <a:pt x="16185" y="2064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6" name="Shape 3835"/>
                <p:cNvSpPr/>
                <p:nvPr/>
              </p:nvSpPr>
              <p:spPr>
                <a:xfrm>
                  <a:off x="6380162" y="6236494"/>
                  <a:ext cx="87314" cy="33338"/>
                </a:xfrm>
                <a:custGeom>
                  <a:avLst/>
                  <a:gdLst/>
                  <a:ahLst/>
                  <a:cxnLst>
                    <a:cxn ang="0">
                      <a:pos x="wd2" y="hd2"/>
                    </a:cxn>
                    <a:cxn ang="5400000">
                      <a:pos x="wd2" y="hd2"/>
                    </a:cxn>
                    <a:cxn ang="10800000">
                      <a:pos x="wd2" y="hd2"/>
                    </a:cxn>
                    <a:cxn ang="16200000">
                      <a:pos x="wd2" y="hd2"/>
                    </a:cxn>
                  </a:cxnLst>
                  <a:rect l="0" t="0" r="r" b="b"/>
                  <a:pathLst>
                    <a:path w="21600" h="21600" extrusionOk="0">
                      <a:moveTo>
                        <a:pt x="17280" y="21600"/>
                      </a:moveTo>
                      <a:cubicBezTo>
                        <a:pt x="4320" y="21600"/>
                        <a:pt x="4320" y="21600"/>
                        <a:pt x="4320" y="21600"/>
                      </a:cubicBezTo>
                      <a:cubicBezTo>
                        <a:pt x="2160" y="21600"/>
                        <a:pt x="0" y="15916"/>
                        <a:pt x="0" y="10232"/>
                      </a:cubicBezTo>
                      <a:cubicBezTo>
                        <a:pt x="0" y="4547"/>
                        <a:pt x="2160" y="0"/>
                        <a:pt x="4320" y="0"/>
                      </a:cubicBezTo>
                      <a:cubicBezTo>
                        <a:pt x="17280" y="0"/>
                        <a:pt x="17280" y="0"/>
                        <a:pt x="17280" y="0"/>
                      </a:cubicBezTo>
                      <a:cubicBezTo>
                        <a:pt x="19872" y="0"/>
                        <a:pt x="21600" y="4547"/>
                        <a:pt x="21600" y="10232"/>
                      </a:cubicBezTo>
                      <a:cubicBezTo>
                        <a:pt x="21600" y="15916"/>
                        <a:pt x="19872" y="21600"/>
                        <a:pt x="17280"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7" name="Shape 3836"/>
                <p:cNvSpPr/>
                <p:nvPr/>
              </p:nvSpPr>
              <p:spPr>
                <a:xfrm>
                  <a:off x="6356575" y="6098576"/>
                  <a:ext cx="79600" cy="58544"/>
                </a:xfrm>
                <a:custGeom>
                  <a:avLst/>
                  <a:gdLst/>
                  <a:ahLst/>
                  <a:cxnLst>
                    <a:cxn ang="0">
                      <a:pos x="wd2" y="hd2"/>
                    </a:cxn>
                    <a:cxn ang="5400000">
                      <a:pos x="wd2" y="hd2"/>
                    </a:cxn>
                    <a:cxn ang="10800000">
                      <a:pos x="wd2" y="hd2"/>
                    </a:cxn>
                    <a:cxn ang="16200000">
                      <a:pos x="wd2" y="hd2"/>
                    </a:cxn>
                  </a:cxnLst>
                  <a:rect l="0" t="0" r="r" b="b"/>
                  <a:pathLst>
                    <a:path w="20435" h="20962" extrusionOk="0">
                      <a:moveTo>
                        <a:pt x="4035" y="20962"/>
                      </a:moveTo>
                      <a:cubicBezTo>
                        <a:pt x="2685" y="20962"/>
                        <a:pt x="1335" y="20345"/>
                        <a:pt x="435" y="18493"/>
                      </a:cubicBezTo>
                      <a:cubicBezTo>
                        <a:pt x="-465" y="15408"/>
                        <a:pt x="-15" y="11705"/>
                        <a:pt x="2235" y="10471"/>
                      </a:cubicBezTo>
                      <a:cubicBezTo>
                        <a:pt x="13935" y="596"/>
                        <a:pt x="13935" y="596"/>
                        <a:pt x="13935" y="596"/>
                      </a:cubicBezTo>
                      <a:cubicBezTo>
                        <a:pt x="16185" y="-638"/>
                        <a:pt x="18885" y="-21"/>
                        <a:pt x="19785" y="3065"/>
                      </a:cubicBezTo>
                      <a:cubicBezTo>
                        <a:pt x="21135" y="5533"/>
                        <a:pt x="20235" y="9236"/>
                        <a:pt x="18435" y="11088"/>
                      </a:cubicBezTo>
                      <a:cubicBezTo>
                        <a:pt x="6285" y="20345"/>
                        <a:pt x="6285" y="20345"/>
                        <a:pt x="6285" y="20345"/>
                      </a:cubicBezTo>
                      <a:cubicBezTo>
                        <a:pt x="5835" y="20962"/>
                        <a:pt x="4935" y="20962"/>
                        <a:pt x="4035" y="20962"/>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1" name="Shape 3837"/>
                <p:cNvSpPr/>
                <p:nvPr/>
              </p:nvSpPr>
              <p:spPr>
                <a:xfrm>
                  <a:off x="6278185" y="5995388"/>
                  <a:ext cx="60472" cy="79183"/>
                </a:xfrm>
                <a:custGeom>
                  <a:avLst/>
                  <a:gdLst/>
                  <a:ahLst/>
                  <a:cxnLst>
                    <a:cxn ang="0">
                      <a:pos x="wd2" y="hd2"/>
                    </a:cxn>
                    <a:cxn ang="5400000">
                      <a:pos x="wd2" y="hd2"/>
                    </a:cxn>
                    <a:cxn ang="10800000">
                      <a:pos x="wd2" y="hd2"/>
                    </a:cxn>
                    <a:cxn ang="16200000">
                      <a:pos x="wd2" y="hd2"/>
                    </a:cxn>
                  </a:cxnLst>
                  <a:rect l="0" t="0" r="r" b="b"/>
                  <a:pathLst>
                    <a:path w="20068" h="21125" extrusionOk="0">
                      <a:moveTo>
                        <a:pt x="5494" y="21125"/>
                      </a:moveTo>
                      <a:cubicBezTo>
                        <a:pt x="4910" y="21125"/>
                        <a:pt x="3742" y="20665"/>
                        <a:pt x="3158" y="20206"/>
                      </a:cubicBezTo>
                      <a:cubicBezTo>
                        <a:pt x="240" y="19287"/>
                        <a:pt x="-928" y="16529"/>
                        <a:pt x="823" y="14231"/>
                      </a:cubicBezTo>
                      <a:cubicBezTo>
                        <a:pt x="9580" y="2282"/>
                        <a:pt x="9580" y="2282"/>
                        <a:pt x="9580" y="2282"/>
                      </a:cubicBezTo>
                      <a:cubicBezTo>
                        <a:pt x="11331" y="-15"/>
                        <a:pt x="14834" y="-475"/>
                        <a:pt x="17169" y="444"/>
                      </a:cubicBezTo>
                      <a:cubicBezTo>
                        <a:pt x="20088" y="1823"/>
                        <a:pt x="20672" y="4580"/>
                        <a:pt x="19504" y="6419"/>
                      </a:cubicBezTo>
                      <a:cubicBezTo>
                        <a:pt x="10164" y="18827"/>
                        <a:pt x="10164" y="18827"/>
                        <a:pt x="10164" y="18827"/>
                      </a:cubicBezTo>
                      <a:cubicBezTo>
                        <a:pt x="9580" y="20206"/>
                        <a:pt x="7829" y="21125"/>
                        <a:pt x="5494" y="21125"/>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2" name="Shape 3838"/>
                <p:cNvSpPr/>
                <p:nvPr/>
              </p:nvSpPr>
              <p:spPr>
                <a:xfrm>
                  <a:off x="6021387" y="6090444"/>
                  <a:ext cx="309564" cy="374650"/>
                </a:xfrm>
                <a:custGeom>
                  <a:avLst/>
                  <a:gdLst/>
                  <a:ahLst/>
                  <a:cxnLst>
                    <a:cxn ang="0">
                      <a:pos x="wd2" y="hd2"/>
                    </a:cxn>
                    <a:cxn ang="5400000">
                      <a:pos x="wd2" y="hd2"/>
                    </a:cxn>
                    <a:cxn ang="10800000">
                      <a:pos x="wd2" y="hd2"/>
                    </a:cxn>
                    <a:cxn ang="16200000">
                      <a:pos x="wd2" y="hd2"/>
                    </a:cxn>
                  </a:cxnLst>
                  <a:rect l="0" t="0" r="r" b="b"/>
                  <a:pathLst>
                    <a:path w="21600" h="21600" extrusionOk="0">
                      <a:moveTo>
                        <a:pt x="21600" y="8983"/>
                      </a:moveTo>
                      <a:cubicBezTo>
                        <a:pt x="21600" y="4037"/>
                        <a:pt x="16841" y="0"/>
                        <a:pt x="10861" y="0"/>
                      </a:cubicBezTo>
                      <a:cubicBezTo>
                        <a:pt x="4881" y="0"/>
                        <a:pt x="0" y="4037"/>
                        <a:pt x="0" y="8983"/>
                      </a:cubicBezTo>
                      <a:cubicBezTo>
                        <a:pt x="0" y="9286"/>
                        <a:pt x="122" y="9488"/>
                        <a:pt x="122" y="9791"/>
                      </a:cubicBezTo>
                      <a:cubicBezTo>
                        <a:pt x="0" y="9892"/>
                        <a:pt x="366" y="13323"/>
                        <a:pt x="4393" y="17664"/>
                      </a:cubicBezTo>
                      <a:cubicBezTo>
                        <a:pt x="5614" y="18976"/>
                        <a:pt x="5003" y="21600"/>
                        <a:pt x="5003" y="21600"/>
                      </a:cubicBezTo>
                      <a:cubicBezTo>
                        <a:pt x="6712" y="21600"/>
                        <a:pt x="8420" y="21600"/>
                        <a:pt x="10007" y="21600"/>
                      </a:cubicBezTo>
                      <a:cubicBezTo>
                        <a:pt x="10617" y="21600"/>
                        <a:pt x="11105" y="21600"/>
                        <a:pt x="11593" y="21600"/>
                      </a:cubicBezTo>
                      <a:cubicBezTo>
                        <a:pt x="13302" y="21600"/>
                        <a:pt x="14888" y="21600"/>
                        <a:pt x="16597" y="21600"/>
                      </a:cubicBezTo>
                      <a:cubicBezTo>
                        <a:pt x="16597" y="21600"/>
                        <a:pt x="16108" y="18976"/>
                        <a:pt x="17329" y="17664"/>
                      </a:cubicBezTo>
                      <a:cubicBezTo>
                        <a:pt x="21356" y="13323"/>
                        <a:pt x="21600" y="9892"/>
                        <a:pt x="21478" y="9791"/>
                      </a:cubicBezTo>
                      <a:cubicBezTo>
                        <a:pt x="21600" y="9488"/>
                        <a:pt x="21600" y="9286"/>
                        <a:pt x="21600" y="8983"/>
                      </a:cubicBezTo>
                      <a:close/>
                      <a:moveTo>
                        <a:pt x="9519" y="20086"/>
                      </a:moveTo>
                      <a:cubicBezTo>
                        <a:pt x="9519" y="15847"/>
                        <a:pt x="9519" y="15847"/>
                        <a:pt x="9519" y="15847"/>
                      </a:cubicBezTo>
                      <a:cubicBezTo>
                        <a:pt x="9519" y="15746"/>
                        <a:pt x="9519" y="15645"/>
                        <a:pt x="9519" y="15544"/>
                      </a:cubicBezTo>
                      <a:cubicBezTo>
                        <a:pt x="7444" y="12213"/>
                        <a:pt x="7444" y="12213"/>
                        <a:pt x="7444" y="12213"/>
                      </a:cubicBezTo>
                      <a:cubicBezTo>
                        <a:pt x="7566" y="12213"/>
                        <a:pt x="7688" y="12213"/>
                        <a:pt x="7810" y="12112"/>
                      </a:cubicBezTo>
                      <a:cubicBezTo>
                        <a:pt x="8176" y="12011"/>
                        <a:pt x="8542" y="11910"/>
                        <a:pt x="8786" y="11607"/>
                      </a:cubicBezTo>
                      <a:cubicBezTo>
                        <a:pt x="9153" y="12011"/>
                        <a:pt x="9519" y="12213"/>
                        <a:pt x="10007" y="12213"/>
                      </a:cubicBezTo>
                      <a:cubicBezTo>
                        <a:pt x="10617" y="12314"/>
                        <a:pt x="11227" y="12112"/>
                        <a:pt x="11837" y="11607"/>
                      </a:cubicBezTo>
                      <a:cubicBezTo>
                        <a:pt x="11837" y="11708"/>
                        <a:pt x="11837" y="11708"/>
                        <a:pt x="11959" y="11809"/>
                      </a:cubicBezTo>
                      <a:cubicBezTo>
                        <a:pt x="12203" y="12112"/>
                        <a:pt x="12692" y="12314"/>
                        <a:pt x="13058" y="12314"/>
                      </a:cubicBezTo>
                      <a:cubicBezTo>
                        <a:pt x="13058" y="12314"/>
                        <a:pt x="13180" y="12314"/>
                        <a:pt x="13180" y="12314"/>
                      </a:cubicBezTo>
                      <a:cubicBezTo>
                        <a:pt x="13302" y="12314"/>
                        <a:pt x="13424" y="12314"/>
                        <a:pt x="13546" y="12314"/>
                      </a:cubicBezTo>
                      <a:cubicBezTo>
                        <a:pt x="11593" y="15544"/>
                        <a:pt x="11593" y="15544"/>
                        <a:pt x="11593" y="15544"/>
                      </a:cubicBezTo>
                      <a:cubicBezTo>
                        <a:pt x="11471" y="15645"/>
                        <a:pt x="11471" y="15746"/>
                        <a:pt x="11471" y="15847"/>
                      </a:cubicBezTo>
                      <a:cubicBezTo>
                        <a:pt x="11471" y="20086"/>
                        <a:pt x="11471" y="20086"/>
                        <a:pt x="11471" y="20086"/>
                      </a:cubicBezTo>
                      <a:lnTo>
                        <a:pt x="9519" y="20086"/>
                      </a:lnTo>
                      <a:close/>
                      <a:moveTo>
                        <a:pt x="8908" y="9690"/>
                      </a:moveTo>
                      <a:cubicBezTo>
                        <a:pt x="8908" y="9589"/>
                        <a:pt x="8908" y="9589"/>
                        <a:pt x="9031" y="9589"/>
                      </a:cubicBezTo>
                      <a:cubicBezTo>
                        <a:pt x="9031" y="9589"/>
                        <a:pt x="9031" y="9589"/>
                        <a:pt x="9031" y="9589"/>
                      </a:cubicBezTo>
                      <a:cubicBezTo>
                        <a:pt x="9275" y="9690"/>
                        <a:pt x="9275" y="9791"/>
                        <a:pt x="9275" y="9892"/>
                      </a:cubicBezTo>
                      <a:cubicBezTo>
                        <a:pt x="9275" y="10093"/>
                        <a:pt x="9153" y="10396"/>
                        <a:pt x="8908" y="10699"/>
                      </a:cubicBezTo>
                      <a:cubicBezTo>
                        <a:pt x="8786" y="10194"/>
                        <a:pt x="8786" y="9791"/>
                        <a:pt x="8908" y="9690"/>
                      </a:cubicBezTo>
                      <a:close/>
                      <a:moveTo>
                        <a:pt x="12081" y="9488"/>
                      </a:moveTo>
                      <a:cubicBezTo>
                        <a:pt x="12081" y="9387"/>
                        <a:pt x="12203" y="9387"/>
                        <a:pt x="12203" y="9387"/>
                      </a:cubicBezTo>
                      <a:cubicBezTo>
                        <a:pt x="12203" y="9387"/>
                        <a:pt x="12203" y="9387"/>
                        <a:pt x="12203" y="9387"/>
                      </a:cubicBezTo>
                      <a:cubicBezTo>
                        <a:pt x="12325" y="9387"/>
                        <a:pt x="12325" y="9387"/>
                        <a:pt x="12325" y="9387"/>
                      </a:cubicBezTo>
                      <a:cubicBezTo>
                        <a:pt x="12447" y="9488"/>
                        <a:pt x="12325" y="9993"/>
                        <a:pt x="11959" y="10497"/>
                      </a:cubicBezTo>
                      <a:cubicBezTo>
                        <a:pt x="11837" y="10093"/>
                        <a:pt x="11959" y="9690"/>
                        <a:pt x="12081" y="9488"/>
                      </a:cubicBezTo>
                      <a:close/>
                      <a:moveTo>
                        <a:pt x="19769" y="9286"/>
                      </a:moveTo>
                      <a:cubicBezTo>
                        <a:pt x="19525" y="10396"/>
                        <a:pt x="19525" y="10396"/>
                        <a:pt x="19525" y="10396"/>
                      </a:cubicBezTo>
                      <a:cubicBezTo>
                        <a:pt x="19647" y="10396"/>
                        <a:pt x="19647" y="10396"/>
                        <a:pt x="19647" y="10396"/>
                      </a:cubicBezTo>
                      <a:cubicBezTo>
                        <a:pt x="19403" y="11305"/>
                        <a:pt x="18671" y="13727"/>
                        <a:pt x="15864" y="16755"/>
                      </a:cubicBezTo>
                      <a:cubicBezTo>
                        <a:pt x="15010" y="17664"/>
                        <a:pt x="14644" y="18976"/>
                        <a:pt x="14644" y="20086"/>
                      </a:cubicBezTo>
                      <a:cubicBezTo>
                        <a:pt x="12814" y="20086"/>
                        <a:pt x="12814" y="20086"/>
                        <a:pt x="12814" y="20086"/>
                      </a:cubicBezTo>
                      <a:cubicBezTo>
                        <a:pt x="12814" y="15948"/>
                        <a:pt x="12814" y="15948"/>
                        <a:pt x="12814" y="15948"/>
                      </a:cubicBezTo>
                      <a:cubicBezTo>
                        <a:pt x="15254" y="12011"/>
                        <a:pt x="15254" y="12011"/>
                        <a:pt x="15254" y="12011"/>
                      </a:cubicBezTo>
                      <a:cubicBezTo>
                        <a:pt x="15376" y="11708"/>
                        <a:pt x="15254" y="11406"/>
                        <a:pt x="14888" y="11305"/>
                      </a:cubicBezTo>
                      <a:cubicBezTo>
                        <a:pt x="14644" y="11103"/>
                        <a:pt x="14278" y="11204"/>
                        <a:pt x="14034" y="11507"/>
                      </a:cubicBezTo>
                      <a:cubicBezTo>
                        <a:pt x="13790" y="11607"/>
                        <a:pt x="13546" y="11708"/>
                        <a:pt x="13058" y="11809"/>
                      </a:cubicBezTo>
                      <a:cubicBezTo>
                        <a:pt x="12814" y="11809"/>
                        <a:pt x="12569" y="11607"/>
                        <a:pt x="12447" y="11507"/>
                      </a:cubicBezTo>
                      <a:cubicBezTo>
                        <a:pt x="12447" y="11406"/>
                        <a:pt x="12325" y="11305"/>
                        <a:pt x="12203" y="11204"/>
                      </a:cubicBezTo>
                      <a:cubicBezTo>
                        <a:pt x="12203" y="11204"/>
                        <a:pt x="12203" y="11204"/>
                        <a:pt x="12203" y="11103"/>
                      </a:cubicBezTo>
                      <a:cubicBezTo>
                        <a:pt x="12814" y="10497"/>
                        <a:pt x="13180" y="9589"/>
                        <a:pt x="12936" y="9084"/>
                      </a:cubicBezTo>
                      <a:cubicBezTo>
                        <a:pt x="12814" y="8882"/>
                        <a:pt x="12447" y="8781"/>
                        <a:pt x="12203" y="8781"/>
                      </a:cubicBezTo>
                      <a:cubicBezTo>
                        <a:pt x="11837" y="8781"/>
                        <a:pt x="11593" y="8983"/>
                        <a:pt x="11471" y="9286"/>
                      </a:cubicBezTo>
                      <a:cubicBezTo>
                        <a:pt x="11227" y="9690"/>
                        <a:pt x="11227" y="10396"/>
                        <a:pt x="11471" y="11103"/>
                      </a:cubicBezTo>
                      <a:cubicBezTo>
                        <a:pt x="11105" y="11406"/>
                        <a:pt x="10617" y="11809"/>
                        <a:pt x="10129" y="11708"/>
                      </a:cubicBezTo>
                      <a:cubicBezTo>
                        <a:pt x="9763" y="11708"/>
                        <a:pt x="9519" y="11507"/>
                        <a:pt x="9275" y="11204"/>
                      </a:cubicBezTo>
                      <a:cubicBezTo>
                        <a:pt x="9641" y="10800"/>
                        <a:pt x="10007" y="10295"/>
                        <a:pt x="10007" y="9892"/>
                      </a:cubicBezTo>
                      <a:cubicBezTo>
                        <a:pt x="10007" y="9488"/>
                        <a:pt x="9641" y="9185"/>
                        <a:pt x="9275" y="9084"/>
                      </a:cubicBezTo>
                      <a:cubicBezTo>
                        <a:pt x="8908" y="8983"/>
                        <a:pt x="8664" y="9084"/>
                        <a:pt x="8420" y="9286"/>
                      </a:cubicBezTo>
                      <a:cubicBezTo>
                        <a:pt x="8054" y="9589"/>
                        <a:pt x="8054" y="10295"/>
                        <a:pt x="8298" y="10901"/>
                      </a:cubicBezTo>
                      <a:cubicBezTo>
                        <a:pt x="8298" y="11002"/>
                        <a:pt x="8420" y="11103"/>
                        <a:pt x="8420" y="11204"/>
                      </a:cubicBezTo>
                      <a:cubicBezTo>
                        <a:pt x="8176" y="11406"/>
                        <a:pt x="7932" y="11507"/>
                        <a:pt x="7566" y="11607"/>
                      </a:cubicBezTo>
                      <a:cubicBezTo>
                        <a:pt x="7444" y="11708"/>
                        <a:pt x="7200" y="11708"/>
                        <a:pt x="7078" y="11607"/>
                      </a:cubicBezTo>
                      <a:cubicBezTo>
                        <a:pt x="6956" y="11507"/>
                        <a:pt x="6956" y="11507"/>
                        <a:pt x="6956" y="11507"/>
                      </a:cubicBezTo>
                      <a:cubicBezTo>
                        <a:pt x="6834" y="11305"/>
                        <a:pt x="6590" y="11204"/>
                        <a:pt x="6224" y="11204"/>
                      </a:cubicBezTo>
                      <a:cubicBezTo>
                        <a:pt x="6224" y="11204"/>
                        <a:pt x="6224" y="11305"/>
                        <a:pt x="6102" y="11305"/>
                      </a:cubicBezTo>
                      <a:cubicBezTo>
                        <a:pt x="6102" y="11305"/>
                        <a:pt x="6102" y="11305"/>
                        <a:pt x="6102" y="11305"/>
                      </a:cubicBezTo>
                      <a:cubicBezTo>
                        <a:pt x="6102" y="11305"/>
                        <a:pt x="6102" y="11305"/>
                        <a:pt x="6102" y="11305"/>
                      </a:cubicBezTo>
                      <a:cubicBezTo>
                        <a:pt x="6102" y="11305"/>
                        <a:pt x="6102" y="11305"/>
                        <a:pt x="6102" y="11305"/>
                      </a:cubicBezTo>
                      <a:cubicBezTo>
                        <a:pt x="6102" y="11305"/>
                        <a:pt x="6102" y="11305"/>
                        <a:pt x="6102" y="11305"/>
                      </a:cubicBezTo>
                      <a:cubicBezTo>
                        <a:pt x="5736" y="11507"/>
                        <a:pt x="5736" y="11809"/>
                        <a:pt x="5858" y="12011"/>
                      </a:cubicBezTo>
                      <a:cubicBezTo>
                        <a:pt x="8298" y="15948"/>
                        <a:pt x="8298" y="15948"/>
                        <a:pt x="8298" y="15948"/>
                      </a:cubicBezTo>
                      <a:cubicBezTo>
                        <a:pt x="8298" y="20086"/>
                        <a:pt x="8298" y="20086"/>
                        <a:pt x="8298" y="20086"/>
                      </a:cubicBezTo>
                      <a:cubicBezTo>
                        <a:pt x="7078" y="20086"/>
                        <a:pt x="7078" y="20086"/>
                        <a:pt x="7078" y="20086"/>
                      </a:cubicBezTo>
                      <a:cubicBezTo>
                        <a:pt x="6956" y="18976"/>
                        <a:pt x="6712" y="17664"/>
                        <a:pt x="5858" y="16755"/>
                      </a:cubicBezTo>
                      <a:cubicBezTo>
                        <a:pt x="3051" y="13727"/>
                        <a:pt x="2319" y="11305"/>
                        <a:pt x="2075" y="10396"/>
                      </a:cubicBezTo>
                      <a:cubicBezTo>
                        <a:pt x="2075" y="10396"/>
                        <a:pt x="2075" y="10396"/>
                        <a:pt x="2075" y="10396"/>
                      </a:cubicBezTo>
                      <a:cubicBezTo>
                        <a:pt x="1953" y="9286"/>
                        <a:pt x="1953" y="9286"/>
                        <a:pt x="1953" y="9286"/>
                      </a:cubicBezTo>
                      <a:cubicBezTo>
                        <a:pt x="1953" y="9185"/>
                        <a:pt x="1953" y="9084"/>
                        <a:pt x="1953" y="8983"/>
                      </a:cubicBezTo>
                      <a:cubicBezTo>
                        <a:pt x="1953" y="4845"/>
                        <a:pt x="5858" y="1615"/>
                        <a:pt x="10861" y="1615"/>
                      </a:cubicBezTo>
                      <a:cubicBezTo>
                        <a:pt x="15742" y="1615"/>
                        <a:pt x="19769" y="4845"/>
                        <a:pt x="19769" y="8983"/>
                      </a:cubicBezTo>
                      <a:cubicBezTo>
                        <a:pt x="19769" y="9084"/>
                        <a:pt x="19769" y="9185"/>
                        <a:pt x="19769" y="928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3" name="Shape 3839"/>
                <p:cNvSpPr/>
                <p:nvPr/>
              </p:nvSpPr>
              <p:spPr>
                <a:xfrm>
                  <a:off x="6095999" y="6479382"/>
                  <a:ext cx="161926" cy="90489"/>
                </a:xfrm>
                <a:custGeom>
                  <a:avLst/>
                  <a:gdLst/>
                  <a:ahLst/>
                  <a:cxnLst>
                    <a:cxn ang="0">
                      <a:pos x="wd2" y="hd2"/>
                    </a:cxn>
                    <a:cxn ang="5400000">
                      <a:pos x="wd2" y="hd2"/>
                    </a:cxn>
                    <a:cxn ang="10800000">
                      <a:pos x="wd2" y="hd2"/>
                    </a:cxn>
                    <a:cxn ang="16200000">
                      <a:pos x="wd2" y="hd2"/>
                    </a:cxn>
                  </a:cxnLst>
                  <a:rect l="0" t="0" r="r" b="b"/>
                  <a:pathLst>
                    <a:path w="21600" h="21600" extrusionOk="0">
                      <a:moveTo>
                        <a:pt x="0" y="2908"/>
                      </a:moveTo>
                      <a:cubicBezTo>
                        <a:pt x="929" y="2908"/>
                        <a:pt x="929" y="2908"/>
                        <a:pt x="929" y="2908"/>
                      </a:cubicBezTo>
                      <a:cubicBezTo>
                        <a:pt x="929" y="5815"/>
                        <a:pt x="929" y="5815"/>
                        <a:pt x="929" y="5815"/>
                      </a:cubicBezTo>
                      <a:cubicBezTo>
                        <a:pt x="0" y="5815"/>
                        <a:pt x="0" y="5815"/>
                        <a:pt x="0" y="5815"/>
                      </a:cubicBezTo>
                      <a:cubicBezTo>
                        <a:pt x="0" y="8723"/>
                        <a:pt x="0" y="8723"/>
                        <a:pt x="0" y="8723"/>
                      </a:cubicBezTo>
                      <a:cubicBezTo>
                        <a:pt x="929" y="8723"/>
                        <a:pt x="929" y="8723"/>
                        <a:pt x="929" y="8723"/>
                      </a:cubicBezTo>
                      <a:cubicBezTo>
                        <a:pt x="929" y="11631"/>
                        <a:pt x="929" y="11631"/>
                        <a:pt x="929" y="11631"/>
                      </a:cubicBezTo>
                      <a:cubicBezTo>
                        <a:pt x="0" y="11631"/>
                        <a:pt x="0" y="11631"/>
                        <a:pt x="0" y="11631"/>
                      </a:cubicBezTo>
                      <a:cubicBezTo>
                        <a:pt x="232" y="15369"/>
                        <a:pt x="2090" y="18277"/>
                        <a:pt x="4645" y="18692"/>
                      </a:cubicBezTo>
                      <a:cubicBezTo>
                        <a:pt x="5110" y="20354"/>
                        <a:pt x="6271" y="21600"/>
                        <a:pt x="7432" y="21600"/>
                      </a:cubicBezTo>
                      <a:cubicBezTo>
                        <a:pt x="14168" y="21600"/>
                        <a:pt x="14168" y="21600"/>
                        <a:pt x="14168" y="21600"/>
                      </a:cubicBezTo>
                      <a:cubicBezTo>
                        <a:pt x="15561" y="21600"/>
                        <a:pt x="16490" y="20354"/>
                        <a:pt x="16955" y="18692"/>
                      </a:cubicBezTo>
                      <a:cubicBezTo>
                        <a:pt x="19510" y="18277"/>
                        <a:pt x="21368" y="15369"/>
                        <a:pt x="21600" y="11631"/>
                      </a:cubicBezTo>
                      <a:cubicBezTo>
                        <a:pt x="20903" y="11631"/>
                        <a:pt x="20903" y="11631"/>
                        <a:pt x="20903" y="11631"/>
                      </a:cubicBezTo>
                      <a:cubicBezTo>
                        <a:pt x="20903" y="8723"/>
                        <a:pt x="20903" y="8723"/>
                        <a:pt x="20903" y="8723"/>
                      </a:cubicBezTo>
                      <a:cubicBezTo>
                        <a:pt x="21600" y="8723"/>
                        <a:pt x="21600" y="8723"/>
                        <a:pt x="21600" y="8723"/>
                      </a:cubicBezTo>
                      <a:cubicBezTo>
                        <a:pt x="21600" y="5815"/>
                        <a:pt x="21600" y="5815"/>
                        <a:pt x="21600" y="5815"/>
                      </a:cubicBezTo>
                      <a:cubicBezTo>
                        <a:pt x="20903" y="5815"/>
                        <a:pt x="20903" y="5815"/>
                        <a:pt x="20903" y="5815"/>
                      </a:cubicBezTo>
                      <a:cubicBezTo>
                        <a:pt x="20903" y="2908"/>
                        <a:pt x="20903" y="2908"/>
                        <a:pt x="20903" y="2908"/>
                      </a:cubicBezTo>
                      <a:cubicBezTo>
                        <a:pt x="21600" y="2908"/>
                        <a:pt x="21600" y="2908"/>
                        <a:pt x="21600" y="2908"/>
                      </a:cubicBezTo>
                      <a:cubicBezTo>
                        <a:pt x="21600" y="0"/>
                        <a:pt x="21600" y="0"/>
                        <a:pt x="21600" y="0"/>
                      </a:cubicBezTo>
                      <a:cubicBezTo>
                        <a:pt x="0" y="0"/>
                        <a:pt x="0" y="0"/>
                        <a:pt x="0" y="0"/>
                      </a:cubicBezTo>
                      <a:lnTo>
                        <a:pt x="0" y="2908"/>
                      </a:ln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1448" y="1794"/>
                <a:ext cx="17144" cy="1209"/>
              </a:xfrm>
              <a:prstGeom prst="rect">
                <a:avLst/>
              </a:prstGeom>
              <a:noFill/>
              <a:ln w="9525">
                <a:noFill/>
              </a:ln>
            </p:spPr>
            <p:txBody>
              <a:bodyPr wrap="square">
                <a:spAutoFit/>
              </a:bodyPr>
              <a:lstStyle/>
              <a:p>
                <a:pPr indent="0" algn="just">
                  <a:lnSpc>
                    <a:spcPct val="150000"/>
                  </a:lnSpc>
                </a:pPr>
                <a:r>
                  <a:rPr lang="zh-CN" altLang="en-US" sz="210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技巧</a:t>
                </a:r>
                <a:r>
                  <a:rPr lang="en-US" altLang="zh-CN" sz="210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6  </a:t>
                </a:r>
                <a:r>
                  <a:rPr lang="en-US" altLang="zh-CN" sz="2100" b="1" dirty="0" err="1">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看到关联词需警惕（容易造成关联词搭配不当或关联词错位</a:t>
                </a:r>
                <a:r>
                  <a:rPr lang="en-US" altLang="zh-CN" sz="210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3" name="文本框 2"/>
            <p:cNvSpPr txBox="1"/>
            <p:nvPr/>
          </p:nvSpPr>
          <p:spPr>
            <a:xfrm>
              <a:off x="347345" y="1744834"/>
              <a:ext cx="11458575" cy="2060787"/>
            </a:xfrm>
            <a:prstGeom prst="rect">
              <a:avLst/>
            </a:prstGeom>
            <a:noFill/>
            <a:ln w="9525">
              <a:noFill/>
            </a:ln>
          </p:spPr>
          <p:txBody>
            <a:bodyPr wrap="square">
              <a:spAutoFit/>
            </a:bodyPr>
            <a:lstStyle/>
            <a:p>
              <a:pPr indent="0" algn="just">
                <a:lnSpc>
                  <a:spcPct val="150000"/>
                </a:lnSpc>
              </a:pPr>
              <a:r>
                <a:rPr lang="en-US" sz="2100" b="0" dirty="0">
                  <a:latin typeface="Times New Roman" panose="02020603050405020304" pitchFamily="18" charset="0"/>
                  <a:ea typeface="微软雅黑" panose="020B0503020204020204" pitchFamily="34" charset="-122"/>
                </a:rPr>
                <a:t>         </a:t>
              </a:r>
              <a:r>
                <a:rPr sz="2100" b="0" dirty="0" err="1">
                  <a:latin typeface="Times New Roman" panose="02020603050405020304" pitchFamily="18" charset="0"/>
                  <a:ea typeface="微软雅黑" panose="020B0503020204020204" pitchFamily="34" charset="-122"/>
                </a:rPr>
                <a:t>句中有关联词时,看是否存在关联词搭配不当或关联词错位等语病错误</a:t>
              </a:r>
              <a:r>
                <a:rPr sz="2100" b="0" dirty="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a:p>
              <a:pPr indent="0" algn="just">
                <a:lnSpc>
                  <a:spcPct val="150000"/>
                </a:lnSpc>
              </a:pPr>
              <a:r>
                <a:rPr sz="2100" b="0" dirty="0">
                  <a:latin typeface="Times New Roman" panose="02020603050405020304" pitchFamily="18" charset="0"/>
                  <a:ea typeface="微软雅黑" panose="020B0503020204020204" pitchFamily="34" charset="-122"/>
                </a:rPr>
                <a:t>         </a:t>
              </a:r>
              <a:r>
                <a:rPr sz="2100" b="1" dirty="0" err="1">
                  <a:latin typeface="Times New Roman" panose="02020603050405020304" pitchFamily="18" charset="0"/>
                  <a:ea typeface="微软雅黑" panose="020B0503020204020204" pitchFamily="34" charset="-122"/>
                </a:rPr>
                <a:t>常见的关联词搭配有</a:t>
              </a:r>
              <a:r>
                <a:rPr sz="2100" b="1" dirty="0">
                  <a:latin typeface="Times New Roman" panose="02020603050405020304" pitchFamily="18" charset="0"/>
                  <a:ea typeface="微软雅黑" panose="020B0503020204020204" pitchFamily="34" charset="-122"/>
                </a:rPr>
                <a:t>:</a:t>
              </a:r>
              <a:endParaRPr sz="2100" b="1" dirty="0">
                <a:latin typeface="Times New Roman" panose="02020603050405020304" pitchFamily="18" charset="0"/>
                <a:ea typeface="微软雅黑" panose="020B0503020204020204" pitchFamily="34" charset="-122"/>
              </a:endParaRPr>
            </a:p>
          </p:txBody>
        </p:sp>
        <p:graphicFrame>
          <p:nvGraphicFramePr>
            <p:cNvPr id="4" name="表格 3"/>
            <p:cNvGraphicFramePr/>
            <p:nvPr/>
          </p:nvGraphicFramePr>
          <p:xfrm>
            <a:off x="1374563" y="3890239"/>
            <a:ext cx="13454380" cy="2804160"/>
          </p:xfrm>
          <a:graphic>
            <a:graphicData uri="http://schemas.openxmlformats.org/drawingml/2006/table">
              <a:tbl>
                <a:tblPr firstRow="1" bandRow="1">
                  <a:tableStyleId>{5DA37D80-6434-44D0-A028-1B22A696006F}</a:tableStyleId>
                </a:tblPr>
                <a:tblGrid>
                  <a:gridCol w="2147570"/>
                  <a:gridCol w="7943215"/>
                </a:tblGrid>
                <a:tr h="1132205">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并列关系</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2100" b="0" dirty="0">
                            <a:latin typeface="微软雅黑" panose="020B0503020204020204" pitchFamily="34" charset="-122"/>
                            <a:ea typeface="微软雅黑" panose="020B0503020204020204" pitchFamily="34" charset="-122"/>
                          </a:rPr>
                          <a:t>既······又······､不是······而是······､是······也是（不是）······</a:t>
                        </a:r>
                        <a:endParaRPr lang="zh-CN" altLang="en-US" sz="2100" b="0" dirty="0">
                          <a:latin typeface="微软雅黑" panose="020B0503020204020204" pitchFamily="34" charset="-122"/>
                          <a:ea typeface="微软雅黑" panose="020B0503020204020204" pitchFamily="34" charset="-122"/>
                        </a:endParaRPr>
                      </a:p>
                    </a:txBody>
                    <a:tcPr marL="68580" marR="68580" marT="34290" marB="34290" anchor="ctr"/>
                  </a:tc>
                </a:tr>
                <a:tr h="970915">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递进关系</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2100" dirty="0">
                            <a:latin typeface="微软雅黑" panose="020B0503020204020204" pitchFamily="34" charset="-122"/>
                            <a:ea typeface="微软雅黑" panose="020B0503020204020204" pitchFamily="34" charset="-122"/>
                          </a:rPr>
                          <a:t>不但······而且······､不仅······还······､······甚至······</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bl>
            </a:graphicData>
          </a:graphic>
        </p:graphicFrame>
      </p:gr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nvGraphicFramePr>
        <p:xfrm>
          <a:off x="792956" y="1543562"/>
          <a:ext cx="7543800" cy="4606925"/>
        </p:xfrm>
        <a:graphic>
          <a:graphicData uri="http://schemas.openxmlformats.org/drawingml/2006/table">
            <a:tbl>
              <a:tblPr firstRow="1" bandRow="1">
                <a:tableStyleId>{5DA37D80-6434-44D0-A028-1B22A696006F}</a:tableStyleId>
              </a:tblPr>
              <a:tblGrid>
                <a:gridCol w="1605280"/>
                <a:gridCol w="5938520"/>
              </a:tblGrid>
              <a:tr h="1134110">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选择关系</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l">
                        <a:lnSpc>
                          <a:spcPct val="150000"/>
                        </a:lnSpc>
                        <a:buNone/>
                      </a:pPr>
                      <a:r>
                        <a:rPr lang="zh-CN" altLang="en-US" sz="2100" b="0" dirty="0">
                          <a:latin typeface="微软雅黑" panose="020B0503020204020204" pitchFamily="34" charset="-122"/>
                          <a:ea typeface="微软雅黑" panose="020B0503020204020204" pitchFamily="34" charset="-122"/>
                        </a:rPr>
                        <a:t>不是······就是······､是······还是······､宁可（宁愿）······也不······､与其······不如······</a:t>
                      </a:r>
                      <a:endParaRPr lang="zh-CN" altLang="en-US" sz="2100" b="0" dirty="0">
                        <a:latin typeface="微软雅黑" panose="020B0503020204020204" pitchFamily="34" charset="-122"/>
                        <a:ea typeface="微软雅黑" panose="020B0503020204020204" pitchFamily="34" charset="-122"/>
                      </a:endParaRPr>
                    </a:p>
                  </a:txBody>
                  <a:tcPr marL="68580" marR="68580" marT="34290" marB="34290" anchor="ctr"/>
                </a:tc>
              </a:tr>
              <a:tr h="705485">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转折关系</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l">
                        <a:lnSpc>
                          <a:spcPct val="150000"/>
                        </a:lnSpc>
                        <a:buNone/>
                      </a:pPr>
                      <a:r>
                        <a:rPr lang="zh-CN" altLang="en-US" sz="2100" dirty="0">
                          <a:latin typeface="微软雅黑" panose="020B0503020204020204" pitchFamily="34" charset="-122"/>
                          <a:ea typeface="微软雅黑" panose="020B0503020204020204" pitchFamily="34" charset="-122"/>
                        </a:rPr>
                        <a:t>······然而······､虽然······但是······</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1028700">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因果关系</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l">
                        <a:lnSpc>
                          <a:spcPct val="150000"/>
                        </a:lnSpc>
                        <a:buNone/>
                      </a:pPr>
                      <a:r>
                        <a:rPr lang="zh-CN" altLang="en-US" sz="2100" dirty="0">
                          <a:latin typeface="微软雅黑" panose="020B0503020204020204" pitchFamily="34" charset="-122"/>
                          <a:ea typeface="微软雅黑" panose="020B0503020204020204" pitchFamily="34" charset="-122"/>
                        </a:rPr>
                        <a:t>既然······就······､因为（由于）······所以······､之所以······是因为······</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604520">
                <a:tc>
                  <a:txBody>
                    <a:bodyPr/>
                    <a:lstStyle/>
                    <a:p>
                      <a:pPr algn="ctr">
                        <a:lnSpc>
                          <a:spcPct val="150000"/>
                        </a:lnSpc>
                        <a:buNone/>
                      </a:pPr>
                      <a:r>
                        <a:rPr lang="zh-CN" altLang="en-US" sz="2100" b="1">
                          <a:latin typeface="微软雅黑" panose="020B0503020204020204" pitchFamily="34" charset="-122"/>
                          <a:ea typeface="微软雅黑" panose="020B0503020204020204" pitchFamily="34" charset="-122"/>
                        </a:rPr>
                        <a:t>假设关系</a:t>
                      </a:r>
                      <a:endParaRPr lang="zh-CN" altLang="en-US" sz="2100" b="1">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l">
                        <a:lnSpc>
                          <a:spcPct val="150000"/>
                        </a:lnSpc>
                        <a:buNone/>
                      </a:pPr>
                      <a:r>
                        <a:rPr lang="zh-CN" altLang="en-US" sz="2100" dirty="0">
                          <a:latin typeface="微软雅黑" panose="020B0503020204020204" pitchFamily="34" charset="-122"/>
                          <a:ea typeface="微软雅黑" panose="020B0503020204020204" pitchFamily="34" charset="-122"/>
                        </a:rPr>
                        <a:t>即使······也······､如果······就······</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1134110">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条件关系</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l">
                        <a:lnSpc>
                          <a:spcPct val="150000"/>
                        </a:lnSpc>
                        <a:buNone/>
                      </a:pPr>
                      <a:r>
                        <a:rPr lang="zh-CN" altLang="en-US" sz="2100" dirty="0">
                          <a:latin typeface="微软雅黑" panose="020B0503020204020204" pitchFamily="34" charset="-122"/>
                          <a:ea typeface="微软雅黑" panose="020B0503020204020204" pitchFamily="34" charset="-122"/>
                        </a:rPr>
                        <a:t>只要······就······､只有······才······､凡是······都······､除非······才······､无论（不管､不论）······也（都）······</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47174" y="1468755"/>
            <a:ext cx="8711089" cy="2999740"/>
          </a:xfrm>
          <a:prstGeom prst="rect">
            <a:avLst/>
          </a:prstGeom>
          <a:noFill/>
          <a:ln w="9525">
            <a:noFill/>
          </a:ln>
        </p:spPr>
        <p:txBody>
          <a:bodyPr wrap="square">
            <a:spAutoFit/>
          </a:bodyPr>
          <a:lstStyle/>
          <a:p>
            <a:pPr indent="0" algn="just">
              <a:lnSpc>
                <a:spcPct val="150000"/>
              </a:lnSpc>
            </a:pPr>
            <a:r>
              <a:rPr lang="en-US" sz="2100" b="0" dirty="0" smtClean="0">
                <a:latin typeface="Times New Roman" panose="02020603050405020304" pitchFamily="18" charset="0"/>
                <a:ea typeface="微软雅黑" panose="020B0503020204020204" pitchFamily="34" charset="-122"/>
              </a:rPr>
              <a:t>        </a:t>
            </a:r>
            <a:r>
              <a:rPr sz="2100" b="1" dirty="0" err="1" smtClean="0">
                <a:latin typeface="Times New Roman" panose="02020603050405020304" pitchFamily="18" charset="0"/>
                <a:ea typeface="微软雅黑" panose="020B0503020204020204" pitchFamily="34" charset="-122"/>
              </a:rPr>
              <a:t>修改方法</a:t>
            </a:r>
            <a:r>
              <a:rPr sz="2100" b="1" dirty="0" err="1">
                <a:latin typeface="Times New Roman" panose="02020603050405020304" pitchFamily="18" charset="0"/>
                <a:ea typeface="微软雅黑" panose="020B0503020204020204" pitchFamily="34" charset="-122"/>
              </a:rPr>
              <a:t>:</a:t>
            </a:r>
            <a:r>
              <a:rPr sz="2100" b="0" dirty="0" err="1">
                <a:latin typeface="Times New Roman" panose="02020603050405020304" pitchFamily="18" charset="0"/>
                <a:ea typeface="微软雅黑" panose="020B0503020204020204" pitchFamily="34" charset="-122"/>
              </a:rPr>
              <a:t>如果是关联词搭配不当,就把错误的改成正确的;如果是关联词错位,就把关联词移到合适的位置</a:t>
            </a:r>
            <a:r>
              <a:rPr sz="2100" b="0" dirty="0" smtClean="0">
                <a:latin typeface="Times New Roman" panose="02020603050405020304" pitchFamily="18" charset="0"/>
                <a:ea typeface="微软雅黑" panose="020B0503020204020204" pitchFamily="34" charset="-122"/>
              </a:rPr>
              <a:t>｡</a:t>
            </a: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1" dirty="0" err="1" smtClean="0">
                <a:latin typeface="Times New Roman" panose="02020603050405020304" pitchFamily="18" charset="0"/>
                <a:ea typeface="微软雅黑" panose="020B0503020204020204" pitchFamily="34" charset="-122"/>
              </a:rPr>
              <a:t>例句</a:t>
            </a:r>
            <a:r>
              <a:rPr sz="2100" b="1" dirty="0" err="1">
                <a:latin typeface="Times New Roman" panose="02020603050405020304" pitchFamily="18" charset="0"/>
                <a:ea typeface="微软雅黑" panose="020B0503020204020204" pitchFamily="34" charset="-122"/>
              </a:rPr>
              <a:t>:</a:t>
            </a:r>
            <a:r>
              <a:rPr sz="2100" b="0" dirty="0" err="1">
                <a:latin typeface="Times New Roman" panose="02020603050405020304" pitchFamily="18" charset="0"/>
                <a:ea typeface="微软雅黑" panose="020B0503020204020204" pitchFamily="34" charset="-122"/>
              </a:rPr>
              <a:t>我们中学生如果缺乏创新精神,也不能适应知识经济时代的要求</a:t>
            </a:r>
            <a:r>
              <a:rPr sz="2100" b="0" dirty="0" smtClean="0">
                <a:latin typeface="Times New Roman" panose="02020603050405020304" pitchFamily="18" charset="0"/>
                <a:ea typeface="微软雅黑" panose="020B0503020204020204" pitchFamily="34" charset="-122"/>
              </a:rPr>
              <a:t>｡</a:t>
            </a: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1" dirty="0" err="1" smtClean="0">
                <a:latin typeface="Times New Roman" panose="02020603050405020304" pitchFamily="18" charset="0"/>
                <a:ea typeface="微软雅黑" panose="020B0503020204020204" pitchFamily="34" charset="-122"/>
              </a:rPr>
              <a:t>修改意见</a:t>
            </a:r>
            <a:r>
              <a:rPr sz="2100" b="1" dirty="0">
                <a:latin typeface="Times New Roman" panose="02020603050405020304" pitchFamily="18" charset="0"/>
                <a:ea typeface="微软雅黑" panose="020B0503020204020204" pitchFamily="34" charset="-122"/>
              </a:rPr>
              <a:t>:</a:t>
            </a:r>
            <a:r>
              <a:rPr sz="2100" b="0" dirty="0">
                <a:latin typeface="Times New Roman" panose="02020603050405020304" pitchFamily="18" charset="0"/>
                <a:ea typeface="微软雅黑" panose="020B0503020204020204" pitchFamily="34" charset="-122"/>
              </a:rPr>
              <a:t>“如果······也······”</a:t>
            </a:r>
            <a:r>
              <a:rPr sz="2100" b="0" dirty="0" err="1">
                <a:latin typeface="Times New Roman" panose="02020603050405020304" pitchFamily="18" charset="0"/>
                <a:ea typeface="微软雅黑" panose="020B0503020204020204" pitchFamily="34" charset="-122"/>
              </a:rPr>
              <a:t>属于错误的关联词搭配,应当改成“如果</a:t>
            </a:r>
            <a:r>
              <a:rPr sz="2100" b="0" dirty="0">
                <a:latin typeface="Times New Roman" panose="02020603050405020304" pitchFamily="18" charset="0"/>
                <a:ea typeface="微软雅黑" panose="020B0503020204020204" pitchFamily="34" charset="-122"/>
              </a:rPr>
              <a:t>······就······”｡</a:t>
            </a:r>
            <a:endParaRPr sz="2100" b="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0509" y="1624012"/>
            <a:ext cx="10883741" cy="3843077"/>
            <a:chOff x="347345" y="1022350"/>
            <a:chExt cx="14511655" cy="5124103"/>
          </a:xfrm>
        </p:grpSpPr>
        <p:grpSp>
          <p:nvGrpSpPr>
            <p:cNvPr id="2" name="组合 1"/>
            <p:cNvGrpSpPr/>
            <p:nvPr/>
          </p:nvGrpSpPr>
          <p:grpSpPr>
            <a:xfrm>
              <a:off x="455295" y="1022350"/>
              <a:ext cx="11350625" cy="767715"/>
              <a:chOff x="717" y="1794"/>
              <a:chExt cx="17875" cy="1209"/>
            </a:xfrm>
          </p:grpSpPr>
          <p:grpSp>
            <p:nvGrpSpPr>
              <p:cNvPr id="19" name="组合 18"/>
              <p:cNvGrpSpPr/>
              <p:nvPr/>
            </p:nvGrpSpPr>
            <p:grpSpPr>
              <a:xfrm>
                <a:off x="717" y="1816"/>
                <a:ext cx="731" cy="787"/>
                <a:chOff x="5889624" y="5953919"/>
                <a:chExt cx="577852" cy="615952"/>
              </a:xfrm>
              <a:solidFill>
                <a:schemeClr val="accent2"/>
              </a:solidFill>
            </p:grpSpPr>
            <p:sp>
              <p:nvSpPr>
                <p:cNvPr id="20" name="Shape 3829"/>
                <p:cNvSpPr/>
                <p:nvPr/>
              </p:nvSpPr>
              <p:spPr>
                <a:xfrm>
                  <a:off x="6170612" y="5953919"/>
                  <a:ext cx="33339" cy="85725"/>
                </a:xfrm>
                <a:custGeom>
                  <a:avLst/>
                  <a:gdLst/>
                  <a:ahLst/>
                  <a:cxnLst>
                    <a:cxn ang="0">
                      <a:pos x="wd2" y="hd2"/>
                    </a:cxn>
                    <a:cxn ang="5400000">
                      <a:pos x="wd2" y="hd2"/>
                    </a:cxn>
                    <a:cxn ang="10800000">
                      <a:pos x="wd2" y="hd2"/>
                    </a:cxn>
                    <a:cxn ang="16200000">
                      <a:pos x="wd2" y="hd2"/>
                    </a:cxn>
                  </a:cxnLst>
                  <a:rect l="0" t="0" r="r" b="b"/>
                  <a:pathLst>
                    <a:path w="21600" h="21600" extrusionOk="0">
                      <a:moveTo>
                        <a:pt x="10232" y="21600"/>
                      </a:moveTo>
                      <a:cubicBezTo>
                        <a:pt x="4547" y="21600"/>
                        <a:pt x="0" y="19837"/>
                        <a:pt x="0" y="17633"/>
                      </a:cubicBezTo>
                      <a:cubicBezTo>
                        <a:pt x="0" y="3967"/>
                        <a:pt x="0" y="3967"/>
                        <a:pt x="0" y="3967"/>
                      </a:cubicBezTo>
                      <a:cubicBezTo>
                        <a:pt x="0" y="1763"/>
                        <a:pt x="4547" y="0"/>
                        <a:pt x="10232" y="0"/>
                      </a:cubicBezTo>
                      <a:cubicBezTo>
                        <a:pt x="15916" y="0"/>
                        <a:pt x="21600" y="1763"/>
                        <a:pt x="21600" y="3967"/>
                      </a:cubicBezTo>
                      <a:cubicBezTo>
                        <a:pt x="21600" y="17633"/>
                        <a:pt x="21600" y="17633"/>
                        <a:pt x="21600" y="17633"/>
                      </a:cubicBezTo>
                      <a:cubicBezTo>
                        <a:pt x="21600" y="19837"/>
                        <a:pt x="15916" y="21600"/>
                        <a:pt x="10232"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1" name="Shape 3830"/>
                <p:cNvSpPr/>
                <p:nvPr/>
              </p:nvSpPr>
              <p:spPr>
                <a:xfrm>
                  <a:off x="6032732" y="5986387"/>
                  <a:ext cx="60471" cy="80246"/>
                </a:xfrm>
                <a:custGeom>
                  <a:avLst/>
                  <a:gdLst/>
                  <a:ahLst/>
                  <a:cxnLst>
                    <a:cxn ang="0">
                      <a:pos x="wd2" y="hd2"/>
                    </a:cxn>
                    <a:cxn ang="5400000">
                      <a:pos x="wd2" y="hd2"/>
                    </a:cxn>
                    <a:cxn ang="10800000">
                      <a:pos x="wd2" y="hd2"/>
                    </a:cxn>
                    <a:cxn ang="16200000">
                      <a:pos x="wd2" y="hd2"/>
                    </a:cxn>
                  </a:cxnLst>
                  <a:rect l="0" t="0" r="r" b="b"/>
                  <a:pathLst>
                    <a:path w="20068" h="20997" extrusionOk="0">
                      <a:moveTo>
                        <a:pt x="14574" y="20997"/>
                      </a:moveTo>
                      <a:cubicBezTo>
                        <a:pt x="12239" y="20997"/>
                        <a:pt x="10488" y="20078"/>
                        <a:pt x="9904" y="18699"/>
                      </a:cubicBezTo>
                      <a:cubicBezTo>
                        <a:pt x="564" y="6291"/>
                        <a:pt x="564" y="6291"/>
                        <a:pt x="564" y="6291"/>
                      </a:cubicBezTo>
                      <a:cubicBezTo>
                        <a:pt x="-604" y="4452"/>
                        <a:pt x="-20" y="1695"/>
                        <a:pt x="2899" y="776"/>
                      </a:cubicBezTo>
                      <a:cubicBezTo>
                        <a:pt x="5234" y="-603"/>
                        <a:pt x="8737" y="-143"/>
                        <a:pt x="10488" y="2154"/>
                      </a:cubicBezTo>
                      <a:cubicBezTo>
                        <a:pt x="19245" y="14103"/>
                        <a:pt x="19245" y="14103"/>
                        <a:pt x="19245" y="14103"/>
                      </a:cubicBezTo>
                      <a:cubicBezTo>
                        <a:pt x="20996" y="16401"/>
                        <a:pt x="19828" y="19159"/>
                        <a:pt x="16910" y="20078"/>
                      </a:cubicBezTo>
                      <a:cubicBezTo>
                        <a:pt x="16326" y="20537"/>
                        <a:pt x="15158" y="20997"/>
                        <a:pt x="14574" y="2099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2" name="Shape 3831"/>
                <p:cNvSpPr/>
                <p:nvPr/>
              </p:nvSpPr>
              <p:spPr>
                <a:xfrm>
                  <a:off x="5929537" y="6083594"/>
                  <a:ext cx="79600" cy="59239"/>
                </a:xfrm>
                <a:custGeom>
                  <a:avLst/>
                  <a:gdLst/>
                  <a:ahLst/>
                  <a:cxnLst>
                    <a:cxn ang="0">
                      <a:pos x="wd2" y="hd2"/>
                    </a:cxn>
                    <a:cxn ang="5400000">
                      <a:pos x="wd2" y="hd2"/>
                    </a:cxn>
                    <a:cxn ang="10800000">
                      <a:pos x="wd2" y="hd2"/>
                    </a:cxn>
                    <a:cxn ang="16200000">
                      <a:pos x="wd2" y="hd2"/>
                    </a:cxn>
                  </a:cxnLst>
                  <a:rect l="0" t="0" r="r" b="b"/>
                  <a:pathLst>
                    <a:path w="20435" h="20667" extrusionOk="0">
                      <a:moveTo>
                        <a:pt x="16185" y="20667"/>
                      </a:moveTo>
                      <a:cubicBezTo>
                        <a:pt x="15285" y="20667"/>
                        <a:pt x="14835" y="20067"/>
                        <a:pt x="13935" y="20067"/>
                      </a:cubicBezTo>
                      <a:cubicBezTo>
                        <a:pt x="2235" y="10467"/>
                        <a:pt x="2235" y="10467"/>
                        <a:pt x="2235" y="10467"/>
                      </a:cubicBezTo>
                      <a:cubicBezTo>
                        <a:pt x="-15" y="9267"/>
                        <a:pt x="-465" y="5667"/>
                        <a:pt x="435" y="2667"/>
                      </a:cubicBezTo>
                      <a:cubicBezTo>
                        <a:pt x="1785" y="267"/>
                        <a:pt x="4485" y="-933"/>
                        <a:pt x="6285" y="867"/>
                      </a:cubicBezTo>
                      <a:cubicBezTo>
                        <a:pt x="18435" y="9867"/>
                        <a:pt x="18435" y="9867"/>
                        <a:pt x="18435" y="9867"/>
                      </a:cubicBezTo>
                      <a:cubicBezTo>
                        <a:pt x="20235" y="11667"/>
                        <a:pt x="21135" y="15267"/>
                        <a:pt x="19785" y="17667"/>
                      </a:cubicBezTo>
                      <a:cubicBezTo>
                        <a:pt x="19335" y="19467"/>
                        <a:pt x="17535" y="20667"/>
                        <a:pt x="161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3" name="Shape 3832"/>
                <p:cNvSpPr/>
                <p:nvPr/>
              </p:nvSpPr>
              <p:spPr>
                <a:xfrm>
                  <a:off x="5889624" y="6219032"/>
                  <a:ext cx="85726" cy="33339"/>
                </a:xfrm>
                <a:custGeom>
                  <a:avLst/>
                  <a:gdLst/>
                  <a:ahLst/>
                  <a:cxnLst>
                    <a:cxn ang="0">
                      <a:pos x="wd2" y="hd2"/>
                    </a:cxn>
                    <a:cxn ang="5400000">
                      <a:pos x="wd2" y="hd2"/>
                    </a:cxn>
                    <a:cxn ang="10800000">
                      <a:pos x="wd2" y="hd2"/>
                    </a:cxn>
                    <a:cxn ang="16200000">
                      <a:pos x="wd2" y="hd2"/>
                    </a:cxn>
                  </a:cxnLst>
                  <a:rect l="0" t="0" r="r" b="b"/>
                  <a:pathLst>
                    <a:path w="21600" h="21600" extrusionOk="0">
                      <a:moveTo>
                        <a:pt x="17633" y="21600"/>
                      </a:moveTo>
                      <a:cubicBezTo>
                        <a:pt x="3967" y="21600"/>
                        <a:pt x="3967" y="21600"/>
                        <a:pt x="3967" y="21600"/>
                      </a:cubicBezTo>
                      <a:cubicBezTo>
                        <a:pt x="1763" y="21600"/>
                        <a:pt x="0" y="17053"/>
                        <a:pt x="0" y="10232"/>
                      </a:cubicBezTo>
                      <a:cubicBezTo>
                        <a:pt x="0" y="4547"/>
                        <a:pt x="1763" y="0"/>
                        <a:pt x="3967" y="0"/>
                      </a:cubicBezTo>
                      <a:cubicBezTo>
                        <a:pt x="17633" y="0"/>
                        <a:pt x="17633" y="0"/>
                        <a:pt x="17633" y="0"/>
                      </a:cubicBezTo>
                      <a:cubicBezTo>
                        <a:pt x="19837" y="0"/>
                        <a:pt x="21600" y="4547"/>
                        <a:pt x="21600" y="10232"/>
                      </a:cubicBezTo>
                      <a:cubicBezTo>
                        <a:pt x="21600" y="17053"/>
                        <a:pt x="19837" y="21600"/>
                        <a:pt x="17633"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4" name="Shape 3833"/>
                <p:cNvSpPr/>
                <p:nvPr/>
              </p:nvSpPr>
              <p:spPr>
                <a:xfrm>
                  <a:off x="5920012" y="6329725"/>
                  <a:ext cx="79600" cy="60758"/>
                </a:xfrm>
                <a:custGeom>
                  <a:avLst/>
                  <a:gdLst/>
                  <a:ahLst/>
                  <a:cxnLst>
                    <a:cxn ang="0">
                      <a:pos x="wd2" y="hd2"/>
                    </a:cxn>
                    <a:cxn ang="5400000">
                      <a:pos x="wd2" y="hd2"/>
                    </a:cxn>
                    <a:cxn ang="10800000">
                      <a:pos x="wd2" y="hd2"/>
                    </a:cxn>
                    <a:cxn ang="16200000">
                      <a:pos x="wd2" y="hd2"/>
                    </a:cxn>
                  </a:cxnLst>
                  <a:rect l="0" t="0" r="r" b="b"/>
                  <a:pathLst>
                    <a:path w="20435" h="20667" extrusionOk="0">
                      <a:moveTo>
                        <a:pt x="4485" y="20667"/>
                      </a:moveTo>
                      <a:cubicBezTo>
                        <a:pt x="2685" y="20667"/>
                        <a:pt x="1335" y="19467"/>
                        <a:pt x="435" y="17667"/>
                      </a:cubicBezTo>
                      <a:cubicBezTo>
                        <a:pt x="-465" y="14667"/>
                        <a:pt x="-15" y="11667"/>
                        <a:pt x="2235" y="9867"/>
                      </a:cubicBezTo>
                      <a:cubicBezTo>
                        <a:pt x="13935" y="867"/>
                        <a:pt x="13935" y="867"/>
                        <a:pt x="13935" y="867"/>
                      </a:cubicBezTo>
                      <a:cubicBezTo>
                        <a:pt x="16185" y="-933"/>
                        <a:pt x="18885" y="267"/>
                        <a:pt x="19785" y="2667"/>
                      </a:cubicBezTo>
                      <a:cubicBezTo>
                        <a:pt x="21135" y="5667"/>
                        <a:pt x="20235" y="8667"/>
                        <a:pt x="18435" y="10467"/>
                      </a:cubicBezTo>
                      <a:cubicBezTo>
                        <a:pt x="6285" y="19467"/>
                        <a:pt x="6285" y="19467"/>
                        <a:pt x="6285" y="19467"/>
                      </a:cubicBezTo>
                      <a:cubicBezTo>
                        <a:pt x="5835" y="20067"/>
                        <a:pt x="4935" y="20667"/>
                        <a:pt x="44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5" name="Shape 3834"/>
                <p:cNvSpPr/>
                <p:nvPr/>
              </p:nvSpPr>
              <p:spPr>
                <a:xfrm>
                  <a:off x="6347050" y="6344004"/>
                  <a:ext cx="79600" cy="59179"/>
                </a:xfrm>
                <a:custGeom>
                  <a:avLst/>
                  <a:gdLst/>
                  <a:ahLst/>
                  <a:cxnLst>
                    <a:cxn ang="0">
                      <a:pos x="wd2" y="hd2"/>
                    </a:cxn>
                    <a:cxn ang="5400000">
                      <a:pos x="wd2" y="hd2"/>
                    </a:cxn>
                    <a:cxn ang="10800000">
                      <a:pos x="wd2" y="hd2"/>
                    </a:cxn>
                    <a:cxn ang="16200000">
                      <a:pos x="wd2" y="hd2"/>
                    </a:cxn>
                  </a:cxnLst>
                  <a:rect l="0" t="0" r="r" b="b"/>
                  <a:pathLst>
                    <a:path w="20435" h="20646" extrusionOk="0">
                      <a:moveTo>
                        <a:pt x="16185" y="20646"/>
                      </a:moveTo>
                      <a:cubicBezTo>
                        <a:pt x="15285" y="20646"/>
                        <a:pt x="14835" y="20646"/>
                        <a:pt x="13935" y="20046"/>
                      </a:cubicBezTo>
                      <a:cubicBezTo>
                        <a:pt x="2235" y="11046"/>
                        <a:pt x="2235" y="11046"/>
                        <a:pt x="2235" y="11046"/>
                      </a:cubicBezTo>
                      <a:cubicBezTo>
                        <a:pt x="-15" y="9246"/>
                        <a:pt x="-465" y="5646"/>
                        <a:pt x="435" y="3246"/>
                      </a:cubicBezTo>
                      <a:cubicBezTo>
                        <a:pt x="1785" y="246"/>
                        <a:pt x="4485" y="-954"/>
                        <a:pt x="6285" y="846"/>
                      </a:cubicBezTo>
                      <a:cubicBezTo>
                        <a:pt x="18435" y="9846"/>
                        <a:pt x="18435" y="9846"/>
                        <a:pt x="18435" y="9846"/>
                      </a:cubicBezTo>
                      <a:cubicBezTo>
                        <a:pt x="20235" y="11646"/>
                        <a:pt x="21135" y="15246"/>
                        <a:pt x="19785" y="17646"/>
                      </a:cubicBezTo>
                      <a:cubicBezTo>
                        <a:pt x="19335" y="19446"/>
                        <a:pt x="17535" y="20646"/>
                        <a:pt x="16185" y="2064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6" name="Shape 3835"/>
                <p:cNvSpPr/>
                <p:nvPr/>
              </p:nvSpPr>
              <p:spPr>
                <a:xfrm>
                  <a:off x="6380162" y="6236494"/>
                  <a:ext cx="87314" cy="33338"/>
                </a:xfrm>
                <a:custGeom>
                  <a:avLst/>
                  <a:gdLst/>
                  <a:ahLst/>
                  <a:cxnLst>
                    <a:cxn ang="0">
                      <a:pos x="wd2" y="hd2"/>
                    </a:cxn>
                    <a:cxn ang="5400000">
                      <a:pos x="wd2" y="hd2"/>
                    </a:cxn>
                    <a:cxn ang="10800000">
                      <a:pos x="wd2" y="hd2"/>
                    </a:cxn>
                    <a:cxn ang="16200000">
                      <a:pos x="wd2" y="hd2"/>
                    </a:cxn>
                  </a:cxnLst>
                  <a:rect l="0" t="0" r="r" b="b"/>
                  <a:pathLst>
                    <a:path w="21600" h="21600" extrusionOk="0">
                      <a:moveTo>
                        <a:pt x="17280" y="21600"/>
                      </a:moveTo>
                      <a:cubicBezTo>
                        <a:pt x="4320" y="21600"/>
                        <a:pt x="4320" y="21600"/>
                        <a:pt x="4320" y="21600"/>
                      </a:cubicBezTo>
                      <a:cubicBezTo>
                        <a:pt x="2160" y="21600"/>
                        <a:pt x="0" y="15916"/>
                        <a:pt x="0" y="10232"/>
                      </a:cubicBezTo>
                      <a:cubicBezTo>
                        <a:pt x="0" y="4547"/>
                        <a:pt x="2160" y="0"/>
                        <a:pt x="4320" y="0"/>
                      </a:cubicBezTo>
                      <a:cubicBezTo>
                        <a:pt x="17280" y="0"/>
                        <a:pt x="17280" y="0"/>
                        <a:pt x="17280" y="0"/>
                      </a:cubicBezTo>
                      <a:cubicBezTo>
                        <a:pt x="19872" y="0"/>
                        <a:pt x="21600" y="4547"/>
                        <a:pt x="21600" y="10232"/>
                      </a:cubicBezTo>
                      <a:cubicBezTo>
                        <a:pt x="21600" y="15916"/>
                        <a:pt x="19872" y="21600"/>
                        <a:pt x="17280"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7" name="Shape 3836"/>
                <p:cNvSpPr/>
                <p:nvPr/>
              </p:nvSpPr>
              <p:spPr>
                <a:xfrm>
                  <a:off x="6356575" y="6098576"/>
                  <a:ext cx="79600" cy="58544"/>
                </a:xfrm>
                <a:custGeom>
                  <a:avLst/>
                  <a:gdLst/>
                  <a:ahLst/>
                  <a:cxnLst>
                    <a:cxn ang="0">
                      <a:pos x="wd2" y="hd2"/>
                    </a:cxn>
                    <a:cxn ang="5400000">
                      <a:pos x="wd2" y="hd2"/>
                    </a:cxn>
                    <a:cxn ang="10800000">
                      <a:pos x="wd2" y="hd2"/>
                    </a:cxn>
                    <a:cxn ang="16200000">
                      <a:pos x="wd2" y="hd2"/>
                    </a:cxn>
                  </a:cxnLst>
                  <a:rect l="0" t="0" r="r" b="b"/>
                  <a:pathLst>
                    <a:path w="20435" h="20962" extrusionOk="0">
                      <a:moveTo>
                        <a:pt x="4035" y="20962"/>
                      </a:moveTo>
                      <a:cubicBezTo>
                        <a:pt x="2685" y="20962"/>
                        <a:pt x="1335" y="20345"/>
                        <a:pt x="435" y="18493"/>
                      </a:cubicBezTo>
                      <a:cubicBezTo>
                        <a:pt x="-465" y="15408"/>
                        <a:pt x="-15" y="11705"/>
                        <a:pt x="2235" y="10471"/>
                      </a:cubicBezTo>
                      <a:cubicBezTo>
                        <a:pt x="13935" y="596"/>
                        <a:pt x="13935" y="596"/>
                        <a:pt x="13935" y="596"/>
                      </a:cubicBezTo>
                      <a:cubicBezTo>
                        <a:pt x="16185" y="-638"/>
                        <a:pt x="18885" y="-21"/>
                        <a:pt x="19785" y="3065"/>
                      </a:cubicBezTo>
                      <a:cubicBezTo>
                        <a:pt x="21135" y="5533"/>
                        <a:pt x="20235" y="9236"/>
                        <a:pt x="18435" y="11088"/>
                      </a:cubicBezTo>
                      <a:cubicBezTo>
                        <a:pt x="6285" y="20345"/>
                        <a:pt x="6285" y="20345"/>
                        <a:pt x="6285" y="20345"/>
                      </a:cubicBezTo>
                      <a:cubicBezTo>
                        <a:pt x="5835" y="20962"/>
                        <a:pt x="4935" y="20962"/>
                        <a:pt x="4035" y="20962"/>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1" name="Shape 3837"/>
                <p:cNvSpPr/>
                <p:nvPr/>
              </p:nvSpPr>
              <p:spPr>
                <a:xfrm>
                  <a:off x="6278185" y="5995388"/>
                  <a:ext cx="60472" cy="79183"/>
                </a:xfrm>
                <a:custGeom>
                  <a:avLst/>
                  <a:gdLst/>
                  <a:ahLst/>
                  <a:cxnLst>
                    <a:cxn ang="0">
                      <a:pos x="wd2" y="hd2"/>
                    </a:cxn>
                    <a:cxn ang="5400000">
                      <a:pos x="wd2" y="hd2"/>
                    </a:cxn>
                    <a:cxn ang="10800000">
                      <a:pos x="wd2" y="hd2"/>
                    </a:cxn>
                    <a:cxn ang="16200000">
                      <a:pos x="wd2" y="hd2"/>
                    </a:cxn>
                  </a:cxnLst>
                  <a:rect l="0" t="0" r="r" b="b"/>
                  <a:pathLst>
                    <a:path w="20068" h="21125" extrusionOk="0">
                      <a:moveTo>
                        <a:pt x="5494" y="21125"/>
                      </a:moveTo>
                      <a:cubicBezTo>
                        <a:pt x="4910" y="21125"/>
                        <a:pt x="3742" y="20665"/>
                        <a:pt x="3158" y="20206"/>
                      </a:cubicBezTo>
                      <a:cubicBezTo>
                        <a:pt x="240" y="19287"/>
                        <a:pt x="-928" y="16529"/>
                        <a:pt x="823" y="14231"/>
                      </a:cubicBezTo>
                      <a:cubicBezTo>
                        <a:pt x="9580" y="2282"/>
                        <a:pt x="9580" y="2282"/>
                        <a:pt x="9580" y="2282"/>
                      </a:cubicBezTo>
                      <a:cubicBezTo>
                        <a:pt x="11331" y="-15"/>
                        <a:pt x="14834" y="-475"/>
                        <a:pt x="17169" y="444"/>
                      </a:cubicBezTo>
                      <a:cubicBezTo>
                        <a:pt x="20088" y="1823"/>
                        <a:pt x="20672" y="4580"/>
                        <a:pt x="19504" y="6419"/>
                      </a:cubicBezTo>
                      <a:cubicBezTo>
                        <a:pt x="10164" y="18827"/>
                        <a:pt x="10164" y="18827"/>
                        <a:pt x="10164" y="18827"/>
                      </a:cubicBezTo>
                      <a:cubicBezTo>
                        <a:pt x="9580" y="20206"/>
                        <a:pt x="7829" y="21125"/>
                        <a:pt x="5494" y="21125"/>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2" name="Shape 3838"/>
                <p:cNvSpPr/>
                <p:nvPr/>
              </p:nvSpPr>
              <p:spPr>
                <a:xfrm>
                  <a:off x="6021387" y="6090444"/>
                  <a:ext cx="309564" cy="374650"/>
                </a:xfrm>
                <a:custGeom>
                  <a:avLst/>
                  <a:gdLst/>
                  <a:ahLst/>
                  <a:cxnLst>
                    <a:cxn ang="0">
                      <a:pos x="wd2" y="hd2"/>
                    </a:cxn>
                    <a:cxn ang="5400000">
                      <a:pos x="wd2" y="hd2"/>
                    </a:cxn>
                    <a:cxn ang="10800000">
                      <a:pos x="wd2" y="hd2"/>
                    </a:cxn>
                    <a:cxn ang="16200000">
                      <a:pos x="wd2" y="hd2"/>
                    </a:cxn>
                  </a:cxnLst>
                  <a:rect l="0" t="0" r="r" b="b"/>
                  <a:pathLst>
                    <a:path w="21600" h="21600" extrusionOk="0">
                      <a:moveTo>
                        <a:pt x="21600" y="8983"/>
                      </a:moveTo>
                      <a:cubicBezTo>
                        <a:pt x="21600" y="4037"/>
                        <a:pt x="16841" y="0"/>
                        <a:pt x="10861" y="0"/>
                      </a:cubicBezTo>
                      <a:cubicBezTo>
                        <a:pt x="4881" y="0"/>
                        <a:pt x="0" y="4037"/>
                        <a:pt x="0" y="8983"/>
                      </a:cubicBezTo>
                      <a:cubicBezTo>
                        <a:pt x="0" y="9286"/>
                        <a:pt x="122" y="9488"/>
                        <a:pt x="122" y="9791"/>
                      </a:cubicBezTo>
                      <a:cubicBezTo>
                        <a:pt x="0" y="9892"/>
                        <a:pt x="366" y="13323"/>
                        <a:pt x="4393" y="17664"/>
                      </a:cubicBezTo>
                      <a:cubicBezTo>
                        <a:pt x="5614" y="18976"/>
                        <a:pt x="5003" y="21600"/>
                        <a:pt x="5003" y="21600"/>
                      </a:cubicBezTo>
                      <a:cubicBezTo>
                        <a:pt x="6712" y="21600"/>
                        <a:pt x="8420" y="21600"/>
                        <a:pt x="10007" y="21600"/>
                      </a:cubicBezTo>
                      <a:cubicBezTo>
                        <a:pt x="10617" y="21600"/>
                        <a:pt x="11105" y="21600"/>
                        <a:pt x="11593" y="21600"/>
                      </a:cubicBezTo>
                      <a:cubicBezTo>
                        <a:pt x="13302" y="21600"/>
                        <a:pt x="14888" y="21600"/>
                        <a:pt x="16597" y="21600"/>
                      </a:cubicBezTo>
                      <a:cubicBezTo>
                        <a:pt x="16597" y="21600"/>
                        <a:pt x="16108" y="18976"/>
                        <a:pt x="17329" y="17664"/>
                      </a:cubicBezTo>
                      <a:cubicBezTo>
                        <a:pt x="21356" y="13323"/>
                        <a:pt x="21600" y="9892"/>
                        <a:pt x="21478" y="9791"/>
                      </a:cubicBezTo>
                      <a:cubicBezTo>
                        <a:pt x="21600" y="9488"/>
                        <a:pt x="21600" y="9286"/>
                        <a:pt x="21600" y="8983"/>
                      </a:cubicBezTo>
                      <a:close/>
                      <a:moveTo>
                        <a:pt x="9519" y="20086"/>
                      </a:moveTo>
                      <a:cubicBezTo>
                        <a:pt x="9519" y="15847"/>
                        <a:pt x="9519" y="15847"/>
                        <a:pt x="9519" y="15847"/>
                      </a:cubicBezTo>
                      <a:cubicBezTo>
                        <a:pt x="9519" y="15746"/>
                        <a:pt x="9519" y="15645"/>
                        <a:pt x="9519" y="15544"/>
                      </a:cubicBezTo>
                      <a:cubicBezTo>
                        <a:pt x="7444" y="12213"/>
                        <a:pt x="7444" y="12213"/>
                        <a:pt x="7444" y="12213"/>
                      </a:cubicBezTo>
                      <a:cubicBezTo>
                        <a:pt x="7566" y="12213"/>
                        <a:pt x="7688" y="12213"/>
                        <a:pt x="7810" y="12112"/>
                      </a:cubicBezTo>
                      <a:cubicBezTo>
                        <a:pt x="8176" y="12011"/>
                        <a:pt x="8542" y="11910"/>
                        <a:pt x="8786" y="11607"/>
                      </a:cubicBezTo>
                      <a:cubicBezTo>
                        <a:pt x="9153" y="12011"/>
                        <a:pt x="9519" y="12213"/>
                        <a:pt x="10007" y="12213"/>
                      </a:cubicBezTo>
                      <a:cubicBezTo>
                        <a:pt x="10617" y="12314"/>
                        <a:pt x="11227" y="12112"/>
                        <a:pt x="11837" y="11607"/>
                      </a:cubicBezTo>
                      <a:cubicBezTo>
                        <a:pt x="11837" y="11708"/>
                        <a:pt x="11837" y="11708"/>
                        <a:pt x="11959" y="11809"/>
                      </a:cubicBezTo>
                      <a:cubicBezTo>
                        <a:pt x="12203" y="12112"/>
                        <a:pt x="12692" y="12314"/>
                        <a:pt x="13058" y="12314"/>
                      </a:cubicBezTo>
                      <a:cubicBezTo>
                        <a:pt x="13058" y="12314"/>
                        <a:pt x="13180" y="12314"/>
                        <a:pt x="13180" y="12314"/>
                      </a:cubicBezTo>
                      <a:cubicBezTo>
                        <a:pt x="13302" y="12314"/>
                        <a:pt x="13424" y="12314"/>
                        <a:pt x="13546" y="12314"/>
                      </a:cubicBezTo>
                      <a:cubicBezTo>
                        <a:pt x="11593" y="15544"/>
                        <a:pt x="11593" y="15544"/>
                        <a:pt x="11593" y="15544"/>
                      </a:cubicBezTo>
                      <a:cubicBezTo>
                        <a:pt x="11471" y="15645"/>
                        <a:pt x="11471" y="15746"/>
                        <a:pt x="11471" y="15847"/>
                      </a:cubicBezTo>
                      <a:cubicBezTo>
                        <a:pt x="11471" y="20086"/>
                        <a:pt x="11471" y="20086"/>
                        <a:pt x="11471" y="20086"/>
                      </a:cubicBezTo>
                      <a:lnTo>
                        <a:pt x="9519" y="20086"/>
                      </a:lnTo>
                      <a:close/>
                      <a:moveTo>
                        <a:pt x="8908" y="9690"/>
                      </a:moveTo>
                      <a:cubicBezTo>
                        <a:pt x="8908" y="9589"/>
                        <a:pt x="8908" y="9589"/>
                        <a:pt x="9031" y="9589"/>
                      </a:cubicBezTo>
                      <a:cubicBezTo>
                        <a:pt x="9031" y="9589"/>
                        <a:pt x="9031" y="9589"/>
                        <a:pt x="9031" y="9589"/>
                      </a:cubicBezTo>
                      <a:cubicBezTo>
                        <a:pt x="9275" y="9690"/>
                        <a:pt x="9275" y="9791"/>
                        <a:pt x="9275" y="9892"/>
                      </a:cubicBezTo>
                      <a:cubicBezTo>
                        <a:pt x="9275" y="10093"/>
                        <a:pt x="9153" y="10396"/>
                        <a:pt x="8908" y="10699"/>
                      </a:cubicBezTo>
                      <a:cubicBezTo>
                        <a:pt x="8786" y="10194"/>
                        <a:pt x="8786" y="9791"/>
                        <a:pt x="8908" y="9690"/>
                      </a:cubicBezTo>
                      <a:close/>
                      <a:moveTo>
                        <a:pt x="12081" y="9488"/>
                      </a:moveTo>
                      <a:cubicBezTo>
                        <a:pt x="12081" y="9387"/>
                        <a:pt x="12203" y="9387"/>
                        <a:pt x="12203" y="9387"/>
                      </a:cubicBezTo>
                      <a:cubicBezTo>
                        <a:pt x="12203" y="9387"/>
                        <a:pt x="12203" y="9387"/>
                        <a:pt x="12203" y="9387"/>
                      </a:cubicBezTo>
                      <a:cubicBezTo>
                        <a:pt x="12325" y="9387"/>
                        <a:pt x="12325" y="9387"/>
                        <a:pt x="12325" y="9387"/>
                      </a:cubicBezTo>
                      <a:cubicBezTo>
                        <a:pt x="12447" y="9488"/>
                        <a:pt x="12325" y="9993"/>
                        <a:pt x="11959" y="10497"/>
                      </a:cubicBezTo>
                      <a:cubicBezTo>
                        <a:pt x="11837" y="10093"/>
                        <a:pt x="11959" y="9690"/>
                        <a:pt x="12081" y="9488"/>
                      </a:cubicBezTo>
                      <a:close/>
                      <a:moveTo>
                        <a:pt x="19769" y="9286"/>
                      </a:moveTo>
                      <a:cubicBezTo>
                        <a:pt x="19525" y="10396"/>
                        <a:pt x="19525" y="10396"/>
                        <a:pt x="19525" y="10396"/>
                      </a:cubicBezTo>
                      <a:cubicBezTo>
                        <a:pt x="19647" y="10396"/>
                        <a:pt x="19647" y="10396"/>
                        <a:pt x="19647" y="10396"/>
                      </a:cubicBezTo>
                      <a:cubicBezTo>
                        <a:pt x="19403" y="11305"/>
                        <a:pt x="18671" y="13727"/>
                        <a:pt x="15864" y="16755"/>
                      </a:cubicBezTo>
                      <a:cubicBezTo>
                        <a:pt x="15010" y="17664"/>
                        <a:pt x="14644" y="18976"/>
                        <a:pt x="14644" y="20086"/>
                      </a:cubicBezTo>
                      <a:cubicBezTo>
                        <a:pt x="12814" y="20086"/>
                        <a:pt x="12814" y="20086"/>
                        <a:pt x="12814" y="20086"/>
                      </a:cubicBezTo>
                      <a:cubicBezTo>
                        <a:pt x="12814" y="15948"/>
                        <a:pt x="12814" y="15948"/>
                        <a:pt x="12814" y="15948"/>
                      </a:cubicBezTo>
                      <a:cubicBezTo>
                        <a:pt x="15254" y="12011"/>
                        <a:pt x="15254" y="12011"/>
                        <a:pt x="15254" y="12011"/>
                      </a:cubicBezTo>
                      <a:cubicBezTo>
                        <a:pt x="15376" y="11708"/>
                        <a:pt x="15254" y="11406"/>
                        <a:pt x="14888" y="11305"/>
                      </a:cubicBezTo>
                      <a:cubicBezTo>
                        <a:pt x="14644" y="11103"/>
                        <a:pt x="14278" y="11204"/>
                        <a:pt x="14034" y="11507"/>
                      </a:cubicBezTo>
                      <a:cubicBezTo>
                        <a:pt x="13790" y="11607"/>
                        <a:pt x="13546" y="11708"/>
                        <a:pt x="13058" y="11809"/>
                      </a:cubicBezTo>
                      <a:cubicBezTo>
                        <a:pt x="12814" y="11809"/>
                        <a:pt x="12569" y="11607"/>
                        <a:pt x="12447" y="11507"/>
                      </a:cubicBezTo>
                      <a:cubicBezTo>
                        <a:pt x="12447" y="11406"/>
                        <a:pt x="12325" y="11305"/>
                        <a:pt x="12203" y="11204"/>
                      </a:cubicBezTo>
                      <a:cubicBezTo>
                        <a:pt x="12203" y="11204"/>
                        <a:pt x="12203" y="11204"/>
                        <a:pt x="12203" y="11103"/>
                      </a:cubicBezTo>
                      <a:cubicBezTo>
                        <a:pt x="12814" y="10497"/>
                        <a:pt x="13180" y="9589"/>
                        <a:pt x="12936" y="9084"/>
                      </a:cubicBezTo>
                      <a:cubicBezTo>
                        <a:pt x="12814" y="8882"/>
                        <a:pt x="12447" y="8781"/>
                        <a:pt x="12203" y="8781"/>
                      </a:cubicBezTo>
                      <a:cubicBezTo>
                        <a:pt x="11837" y="8781"/>
                        <a:pt x="11593" y="8983"/>
                        <a:pt x="11471" y="9286"/>
                      </a:cubicBezTo>
                      <a:cubicBezTo>
                        <a:pt x="11227" y="9690"/>
                        <a:pt x="11227" y="10396"/>
                        <a:pt x="11471" y="11103"/>
                      </a:cubicBezTo>
                      <a:cubicBezTo>
                        <a:pt x="11105" y="11406"/>
                        <a:pt x="10617" y="11809"/>
                        <a:pt x="10129" y="11708"/>
                      </a:cubicBezTo>
                      <a:cubicBezTo>
                        <a:pt x="9763" y="11708"/>
                        <a:pt x="9519" y="11507"/>
                        <a:pt x="9275" y="11204"/>
                      </a:cubicBezTo>
                      <a:cubicBezTo>
                        <a:pt x="9641" y="10800"/>
                        <a:pt x="10007" y="10295"/>
                        <a:pt x="10007" y="9892"/>
                      </a:cubicBezTo>
                      <a:cubicBezTo>
                        <a:pt x="10007" y="9488"/>
                        <a:pt x="9641" y="9185"/>
                        <a:pt x="9275" y="9084"/>
                      </a:cubicBezTo>
                      <a:cubicBezTo>
                        <a:pt x="8908" y="8983"/>
                        <a:pt x="8664" y="9084"/>
                        <a:pt x="8420" y="9286"/>
                      </a:cubicBezTo>
                      <a:cubicBezTo>
                        <a:pt x="8054" y="9589"/>
                        <a:pt x="8054" y="10295"/>
                        <a:pt x="8298" y="10901"/>
                      </a:cubicBezTo>
                      <a:cubicBezTo>
                        <a:pt x="8298" y="11002"/>
                        <a:pt x="8420" y="11103"/>
                        <a:pt x="8420" y="11204"/>
                      </a:cubicBezTo>
                      <a:cubicBezTo>
                        <a:pt x="8176" y="11406"/>
                        <a:pt x="7932" y="11507"/>
                        <a:pt x="7566" y="11607"/>
                      </a:cubicBezTo>
                      <a:cubicBezTo>
                        <a:pt x="7444" y="11708"/>
                        <a:pt x="7200" y="11708"/>
                        <a:pt x="7078" y="11607"/>
                      </a:cubicBezTo>
                      <a:cubicBezTo>
                        <a:pt x="6956" y="11507"/>
                        <a:pt x="6956" y="11507"/>
                        <a:pt x="6956" y="11507"/>
                      </a:cubicBezTo>
                      <a:cubicBezTo>
                        <a:pt x="6834" y="11305"/>
                        <a:pt x="6590" y="11204"/>
                        <a:pt x="6224" y="11204"/>
                      </a:cubicBezTo>
                      <a:cubicBezTo>
                        <a:pt x="6224" y="11204"/>
                        <a:pt x="6224" y="11305"/>
                        <a:pt x="6102" y="11305"/>
                      </a:cubicBezTo>
                      <a:cubicBezTo>
                        <a:pt x="6102" y="11305"/>
                        <a:pt x="6102" y="11305"/>
                        <a:pt x="6102" y="11305"/>
                      </a:cubicBezTo>
                      <a:cubicBezTo>
                        <a:pt x="6102" y="11305"/>
                        <a:pt x="6102" y="11305"/>
                        <a:pt x="6102" y="11305"/>
                      </a:cubicBezTo>
                      <a:cubicBezTo>
                        <a:pt x="6102" y="11305"/>
                        <a:pt x="6102" y="11305"/>
                        <a:pt x="6102" y="11305"/>
                      </a:cubicBezTo>
                      <a:cubicBezTo>
                        <a:pt x="6102" y="11305"/>
                        <a:pt x="6102" y="11305"/>
                        <a:pt x="6102" y="11305"/>
                      </a:cubicBezTo>
                      <a:cubicBezTo>
                        <a:pt x="5736" y="11507"/>
                        <a:pt x="5736" y="11809"/>
                        <a:pt x="5858" y="12011"/>
                      </a:cubicBezTo>
                      <a:cubicBezTo>
                        <a:pt x="8298" y="15948"/>
                        <a:pt x="8298" y="15948"/>
                        <a:pt x="8298" y="15948"/>
                      </a:cubicBezTo>
                      <a:cubicBezTo>
                        <a:pt x="8298" y="20086"/>
                        <a:pt x="8298" y="20086"/>
                        <a:pt x="8298" y="20086"/>
                      </a:cubicBezTo>
                      <a:cubicBezTo>
                        <a:pt x="7078" y="20086"/>
                        <a:pt x="7078" y="20086"/>
                        <a:pt x="7078" y="20086"/>
                      </a:cubicBezTo>
                      <a:cubicBezTo>
                        <a:pt x="6956" y="18976"/>
                        <a:pt x="6712" y="17664"/>
                        <a:pt x="5858" y="16755"/>
                      </a:cubicBezTo>
                      <a:cubicBezTo>
                        <a:pt x="3051" y="13727"/>
                        <a:pt x="2319" y="11305"/>
                        <a:pt x="2075" y="10396"/>
                      </a:cubicBezTo>
                      <a:cubicBezTo>
                        <a:pt x="2075" y="10396"/>
                        <a:pt x="2075" y="10396"/>
                        <a:pt x="2075" y="10396"/>
                      </a:cubicBezTo>
                      <a:cubicBezTo>
                        <a:pt x="1953" y="9286"/>
                        <a:pt x="1953" y="9286"/>
                        <a:pt x="1953" y="9286"/>
                      </a:cubicBezTo>
                      <a:cubicBezTo>
                        <a:pt x="1953" y="9185"/>
                        <a:pt x="1953" y="9084"/>
                        <a:pt x="1953" y="8983"/>
                      </a:cubicBezTo>
                      <a:cubicBezTo>
                        <a:pt x="1953" y="4845"/>
                        <a:pt x="5858" y="1615"/>
                        <a:pt x="10861" y="1615"/>
                      </a:cubicBezTo>
                      <a:cubicBezTo>
                        <a:pt x="15742" y="1615"/>
                        <a:pt x="19769" y="4845"/>
                        <a:pt x="19769" y="8983"/>
                      </a:cubicBezTo>
                      <a:cubicBezTo>
                        <a:pt x="19769" y="9084"/>
                        <a:pt x="19769" y="9185"/>
                        <a:pt x="19769" y="928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3" name="Shape 3839"/>
                <p:cNvSpPr/>
                <p:nvPr/>
              </p:nvSpPr>
              <p:spPr>
                <a:xfrm>
                  <a:off x="6095999" y="6479382"/>
                  <a:ext cx="161926" cy="90489"/>
                </a:xfrm>
                <a:custGeom>
                  <a:avLst/>
                  <a:gdLst/>
                  <a:ahLst/>
                  <a:cxnLst>
                    <a:cxn ang="0">
                      <a:pos x="wd2" y="hd2"/>
                    </a:cxn>
                    <a:cxn ang="5400000">
                      <a:pos x="wd2" y="hd2"/>
                    </a:cxn>
                    <a:cxn ang="10800000">
                      <a:pos x="wd2" y="hd2"/>
                    </a:cxn>
                    <a:cxn ang="16200000">
                      <a:pos x="wd2" y="hd2"/>
                    </a:cxn>
                  </a:cxnLst>
                  <a:rect l="0" t="0" r="r" b="b"/>
                  <a:pathLst>
                    <a:path w="21600" h="21600" extrusionOk="0">
                      <a:moveTo>
                        <a:pt x="0" y="2908"/>
                      </a:moveTo>
                      <a:cubicBezTo>
                        <a:pt x="929" y="2908"/>
                        <a:pt x="929" y="2908"/>
                        <a:pt x="929" y="2908"/>
                      </a:cubicBezTo>
                      <a:cubicBezTo>
                        <a:pt x="929" y="5815"/>
                        <a:pt x="929" y="5815"/>
                        <a:pt x="929" y="5815"/>
                      </a:cubicBezTo>
                      <a:cubicBezTo>
                        <a:pt x="0" y="5815"/>
                        <a:pt x="0" y="5815"/>
                        <a:pt x="0" y="5815"/>
                      </a:cubicBezTo>
                      <a:cubicBezTo>
                        <a:pt x="0" y="8723"/>
                        <a:pt x="0" y="8723"/>
                        <a:pt x="0" y="8723"/>
                      </a:cubicBezTo>
                      <a:cubicBezTo>
                        <a:pt x="929" y="8723"/>
                        <a:pt x="929" y="8723"/>
                        <a:pt x="929" y="8723"/>
                      </a:cubicBezTo>
                      <a:cubicBezTo>
                        <a:pt x="929" y="11631"/>
                        <a:pt x="929" y="11631"/>
                        <a:pt x="929" y="11631"/>
                      </a:cubicBezTo>
                      <a:cubicBezTo>
                        <a:pt x="0" y="11631"/>
                        <a:pt x="0" y="11631"/>
                        <a:pt x="0" y="11631"/>
                      </a:cubicBezTo>
                      <a:cubicBezTo>
                        <a:pt x="232" y="15369"/>
                        <a:pt x="2090" y="18277"/>
                        <a:pt x="4645" y="18692"/>
                      </a:cubicBezTo>
                      <a:cubicBezTo>
                        <a:pt x="5110" y="20354"/>
                        <a:pt x="6271" y="21600"/>
                        <a:pt x="7432" y="21600"/>
                      </a:cubicBezTo>
                      <a:cubicBezTo>
                        <a:pt x="14168" y="21600"/>
                        <a:pt x="14168" y="21600"/>
                        <a:pt x="14168" y="21600"/>
                      </a:cubicBezTo>
                      <a:cubicBezTo>
                        <a:pt x="15561" y="21600"/>
                        <a:pt x="16490" y="20354"/>
                        <a:pt x="16955" y="18692"/>
                      </a:cubicBezTo>
                      <a:cubicBezTo>
                        <a:pt x="19510" y="18277"/>
                        <a:pt x="21368" y="15369"/>
                        <a:pt x="21600" y="11631"/>
                      </a:cubicBezTo>
                      <a:cubicBezTo>
                        <a:pt x="20903" y="11631"/>
                        <a:pt x="20903" y="11631"/>
                        <a:pt x="20903" y="11631"/>
                      </a:cubicBezTo>
                      <a:cubicBezTo>
                        <a:pt x="20903" y="8723"/>
                        <a:pt x="20903" y="8723"/>
                        <a:pt x="20903" y="8723"/>
                      </a:cubicBezTo>
                      <a:cubicBezTo>
                        <a:pt x="21600" y="8723"/>
                        <a:pt x="21600" y="8723"/>
                        <a:pt x="21600" y="8723"/>
                      </a:cubicBezTo>
                      <a:cubicBezTo>
                        <a:pt x="21600" y="5815"/>
                        <a:pt x="21600" y="5815"/>
                        <a:pt x="21600" y="5815"/>
                      </a:cubicBezTo>
                      <a:cubicBezTo>
                        <a:pt x="20903" y="5815"/>
                        <a:pt x="20903" y="5815"/>
                        <a:pt x="20903" y="5815"/>
                      </a:cubicBezTo>
                      <a:cubicBezTo>
                        <a:pt x="20903" y="2908"/>
                        <a:pt x="20903" y="2908"/>
                        <a:pt x="20903" y="2908"/>
                      </a:cubicBezTo>
                      <a:cubicBezTo>
                        <a:pt x="21600" y="2908"/>
                        <a:pt x="21600" y="2908"/>
                        <a:pt x="21600" y="2908"/>
                      </a:cubicBezTo>
                      <a:cubicBezTo>
                        <a:pt x="21600" y="0"/>
                        <a:pt x="21600" y="0"/>
                        <a:pt x="21600" y="0"/>
                      </a:cubicBezTo>
                      <a:cubicBezTo>
                        <a:pt x="0" y="0"/>
                        <a:pt x="0" y="0"/>
                        <a:pt x="0" y="0"/>
                      </a:cubicBezTo>
                      <a:lnTo>
                        <a:pt x="0" y="2908"/>
                      </a:ln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1448" y="1794"/>
                <a:ext cx="17144" cy="1209"/>
              </a:xfrm>
              <a:prstGeom prst="rect">
                <a:avLst/>
              </a:prstGeom>
              <a:noFill/>
              <a:ln w="9525">
                <a:noFill/>
              </a:ln>
            </p:spPr>
            <p:txBody>
              <a:bodyPr wrap="square">
                <a:spAutoFit/>
              </a:bodyPr>
              <a:lstStyle/>
              <a:p>
                <a:pPr indent="0" algn="just">
                  <a:lnSpc>
                    <a:spcPct val="150000"/>
                  </a:lnSpc>
                </a:pPr>
                <a:r>
                  <a:rPr lang="zh-CN" altLang="en-US" sz="210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技巧</a:t>
                </a:r>
                <a:r>
                  <a:rPr lang="en-US" altLang="zh-CN" sz="210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7  </a:t>
                </a:r>
                <a:r>
                  <a:rPr lang="en-US" altLang="zh-CN" sz="2100" b="1" dirty="0" err="1">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看到数量词或约数词需警惕（容易造成语义重复或搭配不当</a:t>
                </a:r>
                <a:r>
                  <a:rPr lang="en-US" altLang="zh-CN" sz="210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3" name="文本框 2"/>
            <p:cNvSpPr txBox="1"/>
            <p:nvPr/>
          </p:nvSpPr>
          <p:spPr>
            <a:xfrm>
              <a:off x="347345" y="1927889"/>
              <a:ext cx="11458575" cy="2060787"/>
            </a:xfrm>
            <a:prstGeom prst="rect">
              <a:avLst/>
            </a:prstGeom>
            <a:noFill/>
            <a:ln w="9525">
              <a:noFill/>
            </a:ln>
          </p:spPr>
          <p:txBody>
            <a:bodyPr wrap="square">
              <a:spAutoFit/>
            </a:bodyPr>
            <a:lstStyle/>
            <a:p>
              <a:pPr indent="0" algn="just">
                <a:lnSpc>
                  <a:spcPct val="150000"/>
                </a:lnSpc>
              </a:pPr>
              <a:r>
                <a:rPr lang="en-US" sz="2100" b="0" dirty="0">
                  <a:latin typeface="Times New Roman" panose="02020603050405020304" pitchFamily="18" charset="0"/>
                  <a:ea typeface="微软雅黑" panose="020B0503020204020204" pitchFamily="34" charset="-122"/>
                </a:rPr>
                <a:t>         </a:t>
              </a:r>
              <a:r>
                <a:rPr sz="2100" b="0" dirty="0">
                  <a:latin typeface="Times New Roman" panose="02020603050405020304" pitchFamily="18" charset="0"/>
                  <a:ea typeface="微软雅黑" panose="020B0503020204020204" pitchFamily="34" charset="-122"/>
                </a:rPr>
                <a:t>“缩小”“减少”“降低”等词语不能和倍数相搭配,这些词一般与百分数或分数搭配,如减少了五分之一,降低了百分之二十,缩小了五个百分点等｡</a:t>
              </a:r>
              <a:endParaRPr sz="2100" b="0" dirty="0">
                <a:latin typeface="Times New Roman" panose="02020603050405020304" pitchFamily="18" charset="0"/>
                <a:ea typeface="微软雅黑" panose="020B0503020204020204" pitchFamily="34" charset="-122"/>
              </a:endParaRPr>
            </a:p>
            <a:p>
              <a:pPr indent="0" algn="just">
                <a:lnSpc>
                  <a:spcPct val="150000"/>
                </a:lnSpc>
              </a:pPr>
              <a:r>
                <a:rPr sz="2100" b="0" dirty="0">
                  <a:latin typeface="Times New Roman" panose="02020603050405020304" pitchFamily="18" charset="0"/>
                  <a:ea typeface="微软雅黑" panose="020B0503020204020204" pitchFamily="34" charset="-122"/>
                </a:rPr>
                <a:t>       </a:t>
              </a:r>
              <a:r>
                <a:rPr sz="2100" b="1" dirty="0">
                  <a:latin typeface="Times New Roman" panose="02020603050405020304" pitchFamily="18" charset="0"/>
                  <a:ea typeface="微软雅黑" panose="020B0503020204020204" pitchFamily="34" charset="-122"/>
                </a:rPr>
                <a:t>  </a:t>
              </a:r>
              <a:r>
                <a:rPr sz="2100" b="1" dirty="0" err="1">
                  <a:latin typeface="Times New Roman" panose="02020603050405020304" pitchFamily="18" charset="0"/>
                  <a:ea typeface="微软雅黑" panose="020B0503020204020204" pitchFamily="34" charset="-122"/>
                </a:rPr>
                <a:t>常见的类型有</a:t>
              </a:r>
              <a:r>
                <a:rPr sz="2100" b="1" dirty="0">
                  <a:latin typeface="Times New Roman" panose="02020603050405020304" pitchFamily="18" charset="0"/>
                  <a:ea typeface="微软雅黑" panose="020B0503020204020204" pitchFamily="34" charset="-122"/>
                </a:rPr>
                <a:t>:</a:t>
              </a:r>
              <a:endParaRPr sz="2100" b="1" dirty="0">
                <a:latin typeface="Times New Roman" panose="02020603050405020304" pitchFamily="18" charset="0"/>
                <a:ea typeface="微软雅黑" panose="020B0503020204020204" pitchFamily="34" charset="-122"/>
              </a:endParaRPr>
            </a:p>
          </p:txBody>
        </p:sp>
        <p:graphicFrame>
          <p:nvGraphicFramePr>
            <p:cNvPr id="4" name="表格 3"/>
            <p:cNvGraphicFramePr/>
            <p:nvPr/>
          </p:nvGraphicFramePr>
          <p:xfrm>
            <a:off x="1447800" y="4439573"/>
            <a:ext cx="13411200" cy="1706880"/>
          </p:xfrm>
          <a:graphic>
            <a:graphicData uri="http://schemas.openxmlformats.org/drawingml/2006/table">
              <a:tbl>
                <a:tblPr firstRow="1" bandRow="1">
                  <a:tableStyleId>{5DA37D80-6434-44D0-A028-1B22A696006F}</a:tableStyleId>
                </a:tblPr>
                <a:tblGrid>
                  <a:gridCol w="2129155"/>
                  <a:gridCol w="7929245"/>
                </a:tblGrid>
                <a:tr h="1280160">
                  <a:tc>
                    <a:txBody>
                      <a:bodyPr/>
                      <a:lstStyle/>
                      <a:p>
                        <a:pPr algn="ctr">
                          <a:lnSpc>
                            <a:spcPct val="150000"/>
                          </a:lnSpc>
                          <a:buNone/>
                        </a:pPr>
                        <a:r>
                          <a:rPr lang="zh-CN" altLang="en-US" sz="1950" b="1" dirty="0">
                            <a:latin typeface="微软雅黑" panose="020B0503020204020204" pitchFamily="34" charset="-122"/>
                            <a:ea typeface="微软雅黑" panose="020B0503020204020204" pitchFamily="34" charset="-122"/>
                          </a:rPr>
                          <a:t>序数词</a:t>
                        </a:r>
                        <a:endParaRPr lang="zh-CN" altLang="en-US" sz="195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1950" b="0" dirty="0">
                            <a:latin typeface="微软雅黑" panose="020B0503020204020204" pitchFamily="34" charset="-122"/>
                            <a:ea typeface="微软雅黑" panose="020B0503020204020204" pitchFamily="34" charset="-122"/>
                          </a:rPr>
                          <a:t>第一､第二､第三······这些词不能与“首先”“其次”“再次”“最后”等词连用</a:t>
                        </a:r>
                        <a:endParaRPr lang="zh-CN" altLang="en-US" sz="1950" b="0" dirty="0">
                          <a:latin typeface="微软雅黑" panose="020B0503020204020204" pitchFamily="34" charset="-122"/>
                          <a:ea typeface="微软雅黑" panose="020B0503020204020204" pitchFamily="34" charset="-122"/>
                        </a:endParaRPr>
                      </a:p>
                    </a:txBody>
                    <a:tcPr marL="68580" marR="68580" marT="34290" marB="34290" anchor="ctr"/>
                  </a:tc>
                </a:tr>
              </a:tbl>
            </a:graphicData>
          </a:graphic>
        </p:graphicFrame>
      </p:gr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nvGraphicFramePr>
        <p:xfrm>
          <a:off x="793433" y="1582817"/>
          <a:ext cx="7574915" cy="4286250"/>
        </p:xfrm>
        <a:graphic>
          <a:graphicData uri="http://schemas.openxmlformats.org/drawingml/2006/table">
            <a:tbl>
              <a:tblPr firstRow="1" bandRow="1">
                <a:tableStyleId>{5DA37D80-6434-44D0-A028-1B22A696006F}</a:tableStyleId>
              </a:tblPr>
              <a:tblGrid>
                <a:gridCol w="1638935"/>
                <a:gridCol w="5935980"/>
              </a:tblGrid>
              <a:tr h="960120">
                <a:tc>
                  <a:txBody>
                    <a:bodyPr/>
                    <a:lstStyle/>
                    <a:p>
                      <a:pPr algn="ctr">
                        <a:lnSpc>
                          <a:spcPct val="150000"/>
                        </a:lnSpc>
                        <a:buNone/>
                      </a:pPr>
                      <a:r>
                        <a:rPr lang="zh-CN" altLang="en-US" sz="1950" b="1" dirty="0">
                          <a:latin typeface="微软雅黑" panose="020B0503020204020204" pitchFamily="34" charset="-122"/>
                          <a:ea typeface="微软雅黑" panose="020B0503020204020204" pitchFamily="34" charset="-122"/>
                        </a:rPr>
                        <a:t>倍数</a:t>
                      </a:r>
                      <a:endParaRPr lang="zh-CN" altLang="en-US" sz="195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1950" b="0" dirty="0">
                          <a:latin typeface="微软雅黑" panose="020B0503020204020204" pitchFamily="34" charset="-122"/>
                          <a:ea typeface="微软雅黑" panose="020B0503020204020204" pitchFamily="34" charset="-122"/>
                        </a:rPr>
                        <a:t>一倍､二倍､三倍······这些词不能与“缩小”“下降”“减少”“降低”等词连用</a:t>
                      </a:r>
                      <a:endParaRPr lang="zh-CN" altLang="en-US" sz="1950" b="0" dirty="0">
                        <a:latin typeface="微软雅黑" panose="020B0503020204020204" pitchFamily="34" charset="-122"/>
                        <a:ea typeface="微软雅黑" panose="020B0503020204020204" pitchFamily="34" charset="-122"/>
                      </a:endParaRPr>
                    </a:p>
                  </a:txBody>
                  <a:tcPr marL="68580" marR="68580" marT="34290" marB="34290" anchor="ctr"/>
                </a:tc>
              </a:tr>
              <a:tr h="960120">
                <a:tc>
                  <a:txBody>
                    <a:bodyPr/>
                    <a:lstStyle/>
                    <a:p>
                      <a:pPr algn="ctr">
                        <a:lnSpc>
                          <a:spcPct val="150000"/>
                        </a:lnSpc>
                        <a:buNone/>
                      </a:pPr>
                      <a:r>
                        <a:rPr lang="zh-CN" altLang="en-US" sz="1950" b="1" dirty="0">
                          <a:latin typeface="微软雅黑" panose="020B0503020204020204" pitchFamily="34" charset="-122"/>
                          <a:ea typeface="微软雅黑" panose="020B0503020204020204" pitchFamily="34" charset="-122"/>
                        </a:rPr>
                        <a:t>分数</a:t>
                      </a:r>
                      <a:endParaRPr lang="zh-CN" altLang="en-US" sz="195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1950" dirty="0">
                          <a:latin typeface="微软雅黑" panose="020B0503020204020204" pitchFamily="34" charset="-122"/>
                          <a:ea typeface="微软雅黑" panose="020B0503020204020204" pitchFamily="34" charset="-122"/>
                        </a:rPr>
                        <a:t>正确格式:几分之几,如三分之一､十分之九······能与“降低”“减少”等词连用</a:t>
                      </a:r>
                      <a:endParaRPr lang="zh-CN" altLang="en-US" sz="1950" dirty="0">
                        <a:latin typeface="微软雅黑" panose="020B0503020204020204" pitchFamily="34" charset="-122"/>
                        <a:ea typeface="微软雅黑" panose="020B0503020204020204" pitchFamily="34" charset="-122"/>
                      </a:endParaRPr>
                    </a:p>
                  </a:txBody>
                  <a:tcPr marL="68580" marR="68580" marT="34290" marB="34290" anchor="ctr"/>
                </a:tc>
              </a:tr>
              <a:tr h="960120">
                <a:tc>
                  <a:txBody>
                    <a:bodyPr/>
                    <a:lstStyle/>
                    <a:p>
                      <a:pPr algn="ctr">
                        <a:lnSpc>
                          <a:spcPct val="150000"/>
                        </a:lnSpc>
                        <a:buNone/>
                      </a:pPr>
                      <a:r>
                        <a:rPr lang="zh-CN" altLang="en-US" sz="1950" b="1">
                          <a:latin typeface="微软雅黑" panose="020B0503020204020204" pitchFamily="34" charset="-122"/>
                          <a:ea typeface="微软雅黑" panose="020B0503020204020204" pitchFamily="34" charset="-122"/>
                        </a:rPr>
                        <a:t>百分数</a:t>
                      </a:r>
                      <a:endParaRPr lang="zh-CN" altLang="en-US" sz="1950" b="1">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1950" dirty="0">
                          <a:latin typeface="微软雅黑" panose="020B0503020204020204" pitchFamily="34" charset="-122"/>
                          <a:ea typeface="微软雅黑" panose="020B0503020204020204" pitchFamily="34" charset="-122"/>
                        </a:rPr>
                        <a:t>正确格式:百分之几,如百分之二十二､百分之九十······能与“降低”“减少”等词连用</a:t>
                      </a:r>
                      <a:endParaRPr lang="zh-CN" altLang="en-US" sz="1950" dirty="0">
                        <a:latin typeface="微软雅黑" panose="020B0503020204020204" pitchFamily="34" charset="-122"/>
                        <a:ea typeface="微软雅黑" panose="020B0503020204020204" pitchFamily="34" charset="-122"/>
                      </a:endParaRPr>
                    </a:p>
                  </a:txBody>
                  <a:tcPr marL="68580" marR="68580" marT="34290" marB="34290" anchor="ctr"/>
                </a:tc>
              </a:tr>
              <a:tr h="1405890">
                <a:tc>
                  <a:txBody>
                    <a:bodyPr/>
                    <a:lstStyle/>
                    <a:p>
                      <a:pPr algn="ctr">
                        <a:lnSpc>
                          <a:spcPct val="150000"/>
                        </a:lnSpc>
                        <a:buNone/>
                      </a:pPr>
                      <a:r>
                        <a:rPr lang="zh-CN" altLang="en-US" sz="1950" b="1" dirty="0">
                          <a:latin typeface="微软雅黑" panose="020B0503020204020204" pitchFamily="34" charset="-122"/>
                          <a:ea typeface="微软雅黑" panose="020B0503020204020204" pitchFamily="34" charset="-122"/>
                        </a:rPr>
                        <a:t>约数</a:t>
                      </a:r>
                      <a:endParaRPr lang="zh-CN" altLang="en-US" sz="195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1950" dirty="0">
                          <a:latin typeface="微软雅黑" panose="020B0503020204020204" pitchFamily="34" charset="-122"/>
                          <a:ea typeface="微软雅黑" panose="020B0503020204020204" pitchFamily="34" charset="-122"/>
                        </a:rPr>
                        <a:t>“大约（超过､将近）”不与“左右（上下）”连用,不能说成“最多······以下”“至少······以上”“至少······左右”“大约······超过（将近）”</a:t>
                      </a:r>
                      <a:endParaRPr lang="zh-CN" altLang="en-US" sz="1950" dirty="0">
                        <a:latin typeface="微软雅黑" panose="020B0503020204020204" pitchFamily="34" charset="-122"/>
                        <a:ea typeface="微软雅黑" panose="020B0503020204020204" pitchFamily="34" charset="-122"/>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4790" y="1545674"/>
            <a:ext cx="8703472" cy="3484245"/>
          </a:xfrm>
          <a:prstGeom prst="rect">
            <a:avLst/>
          </a:prstGeom>
          <a:noFill/>
          <a:ln w="9525">
            <a:noFill/>
          </a:ln>
        </p:spPr>
        <p:txBody>
          <a:bodyPr wrap="square">
            <a:spAutoFit/>
          </a:bodyPr>
          <a:lstStyle/>
          <a:p>
            <a:pPr indent="0" algn="just">
              <a:lnSpc>
                <a:spcPct val="15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方法</a:t>
            </a:r>
            <a:r>
              <a:rPr lang="en-US" sz="2100" b="1"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造成语义重复的语病错误</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直接删掉相关的词语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搭配不当的</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将不相搭配的词语换成相搭配的</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zh-CN" sz="2100" b="1" dirty="0">
                <a:latin typeface="Times New Roman" panose="02020603050405020304" pitchFamily="18" charset="0"/>
                <a:ea typeface="微软雅黑" panose="020B0503020204020204" pitchFamily="34" charset="-122"/>
              </a:rPr>
              <a:t>一</a:t>
            </a:r>
            <a:r>
              <a:rPr lang="en-US" sz="2100" b="1"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参加环佛山绿色骑行活动的选手大约有一千人左右</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1" dirty="0">
                <a:latin typeface="Times New Roman" panose="02020603050405020304" pitchFamily="18" charset="0"/>
                <a:ea typeface="微软雅黑" panose="020B0503020204020204" pitchFamily="34" charset="-122"/>
              </a:rPr>
              <a:t>:</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大约</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和</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左右</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语义重复</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应删掉其中之一</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zh-CN" sz="2100" b="1" dirty="0">
                <a:latin typeface="Times New Roman" panose="02020603050405020304" pitchFamily="18" charset="0"/>
                <a:ea typeface="微软雅黑" panose="020B0503020204020204" pitchFamily="34" charset="-122"/>
              </a:rPr>
              <a:t>二</a:t>
            </a:r>
            <a:r>
              <a:rPr lang="en-US" sz="2100" b="1"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技术革新后</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这个工厂生产每台机器的原料消耗量减少了两倍</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1" dirty="0">
                <a:latin typeface="Times New Roman" panose="02020603050405020304" pitchFamily="18" charset="0"/>
                <a:ea typeface="微软雅黑" panose="020B0503020204020204" pitchFamily="34" charset="-122"/>
              </a:rPr>
              <a:t>:</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减少</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不能和</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两倍</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搭配</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应将</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两倍</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改为</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一半</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75273" y="1552575"/>
            <a:ext cx="10811508" cy="5039988"/>
            <a:chOff x="367030" y="927100"/>
            <a:chExt cx="14415344" cy="6719984"/>
          </a:xfrm>
        </p:grpSpPr>
        <p:grpSp>
          <p:nvGrpSpPr>
            <p:cNvPr id="2" name="组合 1"/>
            <p:cNvGrpSpPr/>
            <p:nvPr/>
          </p:nvGrpSpPr>
          <p:grpSpPr>
            <a:xfrm>
              <a:off x="455295" y="927100"/>
              <a:ext cx="11365230" cy="813435"/>
              <a:chOff x="717" y="1644"/>
              <a:chExt cx="17898" cy="1281"/>
            </a:xfrm>
          </p:grpSpPr>
          <p:grpSp>
            <p:nvGrpSpPr>
              <p:cNvPr id="19" name="组合 18"/>
              <p:cNvGrpSpPr/>
              <p:nvPr/>
            </p:nvGrpSpPr>
            <p:grpSpPr>
              <a:xfrm>
                <a:off x="717" y="1816"/>
                <a:ext cx="731" cy="787"/>
                <a:chOff x="5889624" y="5953919"/>
                <a:chExt cx="577852" cy="615952"/>
              </a:xfrm>
              <a:solidFill>
                <a:schemeClr val="accent2"/>
              </a:solidFill>
            </p:grpSpPr>
            <p:sp>
              <p:nvSpPr>
                <p:cNvPr id="20" name="Shape 3829"/>
                <p:cNvSpPr/>
                <p:nvPr/>
              </p:nvSpPr>
              <p:spPr>
                <a:xfrm>
                  <a:off x="6170612" y="5953919"/>
                  <a:ext cx="33339" cy="85725"/>
                </a:xfrm>
                <a:custGeom>
                  <a:avLst/>
                  <a:gdLst/>
                  <a:ahLst/>
                  <a:cxnLst>
                    <a:cxn ang="0">
                      <a:pos x="wd2" y="hd2"/>
                    </a:cxn>
                    <a:cxn ang="5400000">
                      <a:pos x="wd2" y="hd2"/>
                    </a:cxn>
                    <a:cxn ang="10800000">
                      <a:pos x="wd2" y="hd2"/>
                    </a:cxn>
                    <a:cxn ang="16200000">
                      <a:pos x="wd2" y="hd2"/>
                    </a:cxn>
                  </a:cxnLst>
                  <a:rect l="0" t="0" r="r" b="b"/>
                  <a:pathLst>
                    <a:path w="21600" h="21600" extrusionOk="0">
                      <a:moveTo>
                        <a:pt x="10232" y="21600"/>
                      </a:moveTo>
                      <a:cubicBezTo>
                        <a:pt x="4547" y="21600"/>
                        <a:pt x="0" y="19837"/>
                        <a:pt x="0" y="17633"/>
                      </a:cubicBezTo>
                      <a:cubicBezTo>
                        <a:pt x="0" y="3967"/>
                        <a:pt x="0" y="3967"/>
                        <a:pt x="0" y="3967"/>
                      </a:cubicBezTo>
                      <a:cubicBezTo>
                        <a:pt x="0" y="1763"/>
                        <a:pt x="4547" y="0"/>
                        <a:pt x="10232" y="0"/>
                      </a:cubicBezTo>
                      <a:cubicBezTo>
                        <a:pt x="15916" y="0"/>
                        <a:pt x="21600" y="1763"/>
                        <a:pt x="21600" y="3967"/>
                      </a:cubicBezTo>
                      <a:cubicBezTo>
                        <a:pt x="21600" y="17633"/>
                        <a:pt x="21600" y="17633"/>
                        <a:pt x="21600" y="17633"/>
                      </a:cubicBezTo>
                      <a:cubicBezTo>
                        <a:pt x="21600" y="19837"/>
                        <a:pt x="15916" y="21600"/>
                        <a:pt x="10232"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1" name="Shape 3830"/>
                <p:cNvSpPr/>
                <p:nvPr/>
              </p:nvSpPr>
              <p:spPr>
                <a:xfrm>
                  <a:off x="6032732" y="5986387"/>
                  <a:ext cx="60471" cy="80246"/>
                </a:xfrm>
                <a:custGeom>
                  <a:avLst/>
                  <a:gdLst/>
                  <a:ahLst/>
                  <a:cxnLst>
                    <a:cxn ang="0">
                      <a:pos x="wd2" y="hd2"/>
                    </a:cxn>
                    <a:cxn ang="5400000">
                      <a:pos x="wd2" y="hd2"/>
                    </a:cxn>
                    <a:cxn ang="10800000">
                      <a:pos x="wd2" y="hd2"/>
                    </a:cxn>
                    <a:cxn ang="16200000">
                      <a:pos x="wd2" y="hd2"/>
                    </a:cxn>
                  </a:cxnLst>
                  <a:rect l="0" t="0" r="r" b="b"/>
                  <a:pathLst>
                    <a:path w="20068" h="20997" extrusionOk="0">
                      <a:moveTo>
                        <a:pt x="14574" y="20997"/>
                      </a:moveTo>
                      <a:cubicBezTo>
                        <a:pt x="12239" y="20997"/>
                        <a:pt x="10488" y="20078"/>
                        <a:pt x="9904" y="18699"/>
                      </a:cubicBezTo>
                      <a:cubicBezTo>
                        <a:pt x="564" y="6291"/>
                        <a:pt x="564" y="6291"/>
                        <a:pt x="564" y="6291"/>
                      </a:cubicBezTo>
                      <a:cubicBezTo>
                        <a:pt x="-604" y="4452"/>
                        <a:pt x="-20" y="1695"/>
                        <a:pt x="2899" y="776"/>
                      </a:cubicBezTo>
                      <a:cubicBezTo>
                        <a:pt x="5234" y="-603"/>
                        <a:pt x="8737" y="-143"/>
                        <a:pt x="10488" y="2154"/>
                      </a:cubicBezTo>
                      <a:cubicBezTo>
                        <a:pt x="19245" y="14103"/>
                        <a:pt x="19245" y="14103"/>
                        <a:pt x="19245" y="14103"/>
                      </a:cubicBezTo>
                      <a:cubicBezTo>
                        <a:pt x="20996" y="16401"/>
                        <a:pt x="19828" y="19159"/>
                        <a:pt x="16910" y="20078"/>
                      </a:cubicBezTo>
                      <a:cubicBezTo>
                        <a:pt x="16326" y="20537"/>
                        <a:pt x="15158" y="20997"/>
                        <a:pt x="14574" y="2099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2" name="Shape 3831"/>
                <p:cNvSpPr/>
                <p:nvPr/>
              </p:nvSpPr>
              <p:spPr>
                <a:xfrm>
                  <a:off x="5929537" y="6083594"/>
                  <a:ext cx="79600" cy="59239"/>
                </a:xfrm>
                <a:custGeom>
                  <a:avLst/>
                  <a:gdLst/>
                  <a:ahLst/>
                  <a:cxnLst>
                    <a:cxn ang="0">
                      <a:pos x="wd2" y="hd2"/>
                    </a:cxn>
                    <a:cxn ang="5400000">
                      <a:pos x="wd2" y="hd2"/>
                    </a:cxn>
                    <a:cxn ang="10800000">
                      <a:pos x="wd2" y="hd2"/>
                    </a:cxn>
                    <a:cxn ang="16200000">
                      <a:pos x="wd2" y="hd2"/>
                    </a:cxn>
                  </a:cxnLst>
                  <a:rect l="0" t="0" r="r" b="b"/>
                  <a:pathLst>
                    <a:path w="20435" h="20667" extrusionOk="0">
                      <a:moveTo>
                        <a:pt x="16185" y="20667"/>
                      </a:moveTo>
                      <a:cubicBezTo>
                        <a:pt x="15285" y="20667"/>
                        <a:pt x="14835" y="20067"/>
                        <a:pt x="13935" y="20067"/>
                      </a:cubicBezTo>
                      <a:cubicBezTo>
                        <a:pt x="2235" y="10467"/>
                        <a:pt x="2235" y="10467"/>
                        <a:pt x="2235" y="10467"/>
                      </a:cubicBezTo>
                      <a:cubicBezTo>
                        <a:pt x="-15" y="9267"/>
                        <a:pt x="-465" y="5667"/>
                        <a:pt x="435" y="2667"/>
                      </a:cubicBezTo>
                      <a:cubicBezTo>
                        <a:pt x="1785" y="267"/>
                        <a:pt x="4485" y="-933"/>
                        <a:pt x="6285" y="867"/>
                      </a:cubicBezTo>
                      <a:cubicBezTo>
                        <a:pt x="18435" y="9867"/>
                        <a:pt x="18435" y="9867"/>
                        <a:pt x="18435" y="9867"/>
                      </a:cubicBezTo>
                      <a:cubicBezTo>
                        <a:pt x="20235" y="11667"/>
                        <a:pt x="21135" y="15267"/>
                        <a:pt x="19785" y="17667"/>
                      </a:cubicBezTo>
                      <a:cubicBezTo>
                        <a:pt x="19335" y="19467"/>
                        <a:pt x="17535" y="20667"/>
                        <a:pt x="161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3" name="Shape 3832"/>
                <p:cNvSpPr/>
                <p:nvPr/>
              </p:nvSpPr>
              <p:spPr>
                <a:xfrm>
                  <a:off x="5889624" y="6219032"/>
                  <a:ext cx="85726" cy="33339"/>
                </a:xfrm>
                <a:custGeom>
                  <a:avLst/>
                  <a:gdLst/>
                  <a:ahLst/>
                  <a:cxnLst>
                    <a:cxn ang="0">
                      <a:pos x="wd2" y="hd2"/>
                    </a:cxn>
                    <a:cxn ang="5400000">
                      <a:pos x="wd2" y="hd2"/>
                    </a:cxn>
                    <a:cxn ang="10800000">
                      <a:pos x="wd2" y="hd2"/>
                    </a:cxn>
                    <a:cxn ang="16200000">
                      <a:pos x="wd2" y="hd2"/>
                    </a:cxn>
                  </a:cxnLst>
                  <a:rect l="0" t="0" r="r" b="b"/>
                  <a:pathLst>
                    <a:path w="21600" h="21600" extrusionOk="0">
                      <a:moveTo>
                        <a:pt x="17633" y="21600"/>
                      </a:moveTo>
                      <a:cubicBezTo>
                        <a:pt x="3967" y="21600"/>
                        <a:pt x="3967" y="21600"/>
                        <a:pt x="3967" y="21600"/>
                      </a:cubicBezTo>
                      <a:cubicBezTo>
                        <a:pt x="1763" y="21600"/>
                        <a:pt x="0" y="17053"/>
                        <a:pt x="0" y="10232"/>
                      </a:cubicBezTo>
                      <a:cubicBezTo>
                        <a:pt x="0" y="4547"/>
                        <a:pt x="1763" y="0"/>
                        <a:pt x="3967" y="0"/>
                      </a:cubicBezTo>
                      <a:cubicBezTo>
                        <a:pt x="17633" y="0"/>
                        <a:pt x="17633" y="0"/>
                        <a:pt x="17633" y="0"/>
                      </a:cubicBezTo>
                      <a:cubicBezTo>
                        <a:pt x="19837" y="0"/>
                        <a:pt x="21600" y="4547"/>
                        <a:pt x="21600" y="10232"/>
                      </a:cubicBezTo>
                      <a:cubicBezTo>
                        <a:pt x="21600" y="17053"/>
                        <a:pt x="19837" y="21600"/>
                        <a:pt x="17633"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4" name="Shape 3833"/>
                <p:cNvSpPr/>
                <p:nvPr/>
              </p:nvSpPr>
              <p:spPr>
                <a:xfrm>
                  <a:off x="5920012" y="6329725"/>
                  <a:ext cx="79600" cy="60758"/>
                </a:xfrm>
                <a:custGeom>
                  <a:avLst/>
                  <a:gdLst/>
                  <a:ahLst/>
                  <a:cxnLst>
                    <a:cxn ang="0">
                      <a:pos x="wd2" y="hd2"/>
                    </a:cxn>
                    <a:cxn ang="5400000">
                      <a:pos x="wd2" y="hd2"/>
                    </a:cxn>
                    <a:cxn ang="10800000">
                      <a:pos x="wd2" y="hd2"/>
                    </a:cxn>
                    <a:cxn ang="16200000">
                      <a:pos x="wd2" y="hd2"/>
                    </a:cxn>
                  </a:cxnLst>
                  <a:rect l="0" t="0" r="r" b="b"/>
                  <a:pathLst>
                    <a:path w="20435" h="20667" extrusionOk="0">
                      <a:moveTo>
                        <a:pt x="4485" y="20667"/>
                      </a:moveTo>
                      <a:cubicBezTo>
                        <a:pt x="2685" y="20667"/>
                        <a:pt x="1335" y="19467"/>
                        <a:pt x="435" y="17667"/>
                      </a:cubicBezTo>
                      <a:cubicBezTo>
                        <a:pt x="-465" y="14667"/>
                        <a:pt x="-15" y="11667"/>
                        <a:pt x="2235" y="9867"/>
                      </a:cubicBezTo>
                      <a:cubicBezTo>
                        <a:pt x="13935" y="867"/>
                        <a:pt x="13935" y="867"/>
                        <a:pt x="13935" y="867"/>
                      </a:cubicBezTo>
                      <a:cubicBezTo>
                        <a:pt x="16185" y="-933"/>
                        <a:pt x="18885" y="267"/>
                        <a:pt x="19785" y="2667"/>
                      </a:cubicBezTo>
                      <a:cubicBezTo>
                        <a:pt x="21135" y="5667"/>
                        <a:pt x="20235" y="8667"/>
                        <a:pt x="18435" y="10467"/>
                      </a:cubicBezTo>
                      <a:cubicBezTo>
                        <a:pt x="6285" y="19467"/>
                        <a:pt x="6285" y="19467"/>
                        <a:pt x="6285" y="19467"/>
                      </a:cubicBezTo>
                      <a:cubicBezTo>
                        <a:pt x="5835" y="20067"/>
                        <a:pt x="4935" y="20667"/>
                        <a:pt x="44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5" name="Shape 3834"/>
                <p:cNvSpPr/>
                <p:nvPr/>
              </p:nvSpPr>
              <p:spPr>
                <a:xfrm>
                  <a:off x="6347050" y="6344004"/>
                  <a:ext cx="79600" cy="59179"/>
                </a:xfrm>
                <a:custGeom>
                  <a:avLst/>
                  <a:gdLst/>
                  <a:ahLst/>
                  <a:cxnLst>
                    <a:cxn ang="0">
                      <a:pos x="wd2" y="hd2"/>
                    </a:cxn>
                    <a:cxn ang="5400000">
                      <a:pos x="wd2" y="hd2"/>
                    </a:cxn>
                    <a:cxn ang="10800000">
                      <a:pos x="wd2" y="hd2"/>
                    </a:cxn>
                    <a:cxn ang="16200000">
                      <a:pos x="wd2" y="hd2"/>
                    </a:cxn>
                  </a:cxnLst>
                  <a:rect l="0" t="0" r="r" b="b"/>
                  <a:pathLst>
                    <a:path w="20435" h="20646" extrusionOk="0">
                      <a:moveTo>
                        <a:pt x="16185" y="20646"/>
                      </a:moveTo>
                      <a:cubicBezTo>
                        <a:pt x="15285" y="20646"/>
                        <a:pt x="14835" y="20646"/>
                        <a:pt x="13935" y="20046"/>
                      </a:cubicBezTo>
                      <a:cubicBezTo>
                        <a:pt x="2235" y="11046"/>
                        <a:pt x="2235" y="11046"/>
                        <a:pt x="2235" y="11046"/>
                      </a:cubicBezTo>
                      <a:cubicBezTo>
                        <a:pt x="-15" y="9246"/>
                        <a:pt x="-465" y="5646"/>
                        <a:pt x="435" y="3246"/>
                      </a:cubicBezTo>
                      <a:cubicBezTo>
                        <a:pt x="1785" y="246"/>
                        <a:pt x="4485" y="-954"/>
                        <a:pt x="6285" y="846"/>
                      </a:cubicBezTo>
                      <a:cubicBezTo>
                        <a:pt x="18435" y="9846"/>
                        <a:pt x="18435" y="9846"/>
                        <a:pt x="18435" y="9846"/>
                      </a:cubicBezTo>
                      <a:cubicBezTo>
                        <a:pt x="20235" y="11646"/>
                        <a:pt x="21135" y="15246"/>
                        <a:pt x="19785" y="17646"/>
                      </a:cubicBezTo>
                      <a:cubicBezTo>
                        <a:pt x="19335" y="19446"/>
                        <a:pt x="17535" y="20646"/>
                        <a:pt x="16185" y="2064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6" name="Shape 3835"/>
                <p:cNvSpPr/>
                <p:nvPr/>
              </p:nvSpPr>
              <p:spPr>
                <a:xfrm>
                  <a:off x="6380162" y="6236494"/>
                  <a:ext cx="87314" cy="33338"/>
                </a:xfrm>
                <a:custGeom>
                  <a:avLst/>
                  <a:gdLst/>
                  <a:ahLst/>
                  <a:cxnLst>
                    <a:cxn ang="0">
                      <a:pos x="wd2" y="hd2"/>
                    </a:cxn>
                    <a:cxn ang="5400000">
                      <a:pos x="wd2" y="hd2"/>
                    </a:cxn>
                    <a:cxn ang="10800000">
                      <a:pos x="wd2" y="hd2"/>
                    </a:cxn>
                    <a:cxn ang="16200000">
                      <a:pos x="wd2" y="hd2"/>
                    </a:cxn>
                  </a:cxnLst>
                  <a:rect l="0" t="0" r="r" b="b"/>
                  <a:pathLst>
                    <a:path w="21600" h="21600" extrusionOk="0">
                      <a:moveTo>
                        <a:pt x="17280" y="21600"/>
                      </a:moveTo>
                      <a:cubicBezTo>
                        <a:pt x="4320" y="21600"/>
                        <a:pt x="4320" y="21600"/>
                        <a:pt x="4320" y="21600"/>
                      </a:cubicBezTo>
                      <a:cubicBezTo>
                        <a:pt x="2160" y="21600"/>
                        <a:pt x="0" y="15916"/>
                        <a:pt x="0" y="10232"/>
                      </a:cubicBezTo>
                      <a:cubicBezTo>
                        <a:pt x="0" y="4547"/>
                        <a:pt x="2160" y="0"/>
                        <a:pt x="4320" y="0"/>
                      </a:cubicBezTo>
                      <a:cubicBezTo>
                        <a:pt x="17280" y="0"/>
                        <a:pt x="17280" y="0"/>
                        <a:pt x="17280" y="0"/>
                      </a:cubicBezTo>
                      <a:cubicBezTo>
                        <a:pt x="19872" y="0"/>
                        <a:pt x="21600" y="4547"/>
                        <a:pt x="21600" y="10232"/>
                      </a:cubicBezTo>
                      <a:cubicBezTo>
                        <a:pt x="21600" y="15916"/>
                        <a:pt x="19872" y="21600"/>
                        <a:pt x="17280"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7" name="Shape 3836"/>
                <p:cNvSpPr/>
                <p:nvPr/>
              </p:nvSpPr>
              <p:spPr>
                <a:xfrm>
                  <a:off x="6356575" y="6098576"/>
                  <a:ext cx="79600" cy="58544"/>
                </a:xfrm>
                <a:custGeom>
                  <a:avLst/>
                  <a:gdLst/>
                  <a:ahLst/>
                  <a:cxnLst>
                    <a:cxn ang="0">
                      <a:pos x="wd2" y="hd2"/>
                    </a:cxn>
                    <a:cxn ang="5400000">
                      <a:pos x="wd2" y="hd2"/>
                    </a:cxn>
                    <a:cxn ang="10800000">
                      <a:pos x="wd2" y="hd2"/>
                    </a:cxn>
                    <a:cxn ang="16200000">
                      <a:pos x="wd2" y="hd2"/>
                    </a:cxn>
                  </a:cxnLst>
                  <a:rect l="0" t="0" r="r" b="b"/>
                  <a:pathLst>
                    <a:path w="20435" h="20962" extrusionOk="0">
                      <a:moveTo>
                        <a:pt x="4035" y="20962"/>
                      </a:moveTo>
                      <a:cubicBezTo>
                        <a:pt x="2685" y="20962"/>
                        <a:pt x="1335" y="20345"/>
                        <a:pt x="435" y="18493"/>
                      </a:cubicBezTo>
                      <a:cubicBezTo>
                        <a:pt x="-465" y="15408"/>
                        <a:pt x="-15" y="11705"/>
                        <a:pt x="2235" y="10471"/>
                      </a:cubicBezTo>
                      <a:cubicBezTo>
                        <a:pt x="13935" y="596"/>
                        <a:pt x="13935" y="596"/>
                        <a:pt x="13935" y="596"/>
                      </a:cubicBezTo>
                      <a:cubicBezTo>
                        <a:pt x="16185" y="-638"/>
                        <a:pt x="18885" y="-21"/>
                        <a:pt x="19785" y="3065"/>
                      </a:cubicBezTo>
                      <a:cubicBezTo>
                        <a:pt x="21135" y="5533"/>
                        <a:pt x="20235" y="9236"/>
                        <a:pt x="18435" y="11088"/>
                      </a:cubicBezTo>
                      <a:cubicBezTo>
                        <a:pt x="6285" y="20345"/>
                        <a:pt x="6285" y="20345"/>
                        <a:pt x="6285" y="20345"/>
                      </a:cubicBezTo>
                      <a:cubicBezTo>
                        <a:pt x="5835" y="20962"/>
                        <a:pt x="4935" y="20962"/>
                        <a:pt x="4035" y="20962"/>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1" name="Shape 3837"/>
                <p:cNvSpPr/>
                <p:nvPr/>
              </p:nvSpPr>
              <p:spPr>
                <a:xfrm>
                  <a:off x="6278185" y="5995388"/>
                  <a:ext cx="60472" cy="79183"/>
                </a:xfrm>
                <a:custGeom>
                  <a:avLst/>
                  <a:gdLst/>
                  <a:ahLst/>
                  <a:cxnLst>
                    <a:cxn ang="0">
                      <a:pos x="wd2" y="hd2"/>
                    </a:cxn>
                    <a:cxn ang="5400000">
                      <a:pos x="wd2" y="hd2"/>
                    </a:cxn>
                    <a:cxn ang="10800000">
                      <a:pos x="wd2" y="hd2"/>
                    </a:cxn>
                    <a:cxn ang="16200000">
                      <a:pos x="wd2" y="hd2"/>
                    </a:cxn>
                  </a:cxnLst>
                  <a:rect l="0" t="0" r="r" b="b"/>
                  <a:pathLst>
                    <a:path w="20068" h="21125" extrusionOk="0">
                      <a:moveTo>
                        <a:pt x="5494" y="21125"/>
                      </a:moveTo>
                      <a:cubicBezTo>
                        <a:pt x="4910" y="21125"/>
                        <a:pt x="3742" y="20665"/>
                        <a:pt x="3158" y="20206"/>
                      </a:cubicBezTo>
                      <a:cubicBezTo>
                        <a:pt x="240" y="19287"/>
                        <a:pt x="-928" y="16529"/>
                        <a:pt x="823" y="14231"/>
                      </a:cubicBezTo>
                      <a:cubicBezTo>
                        <a:pt x="9580" y="2282"/>
                        <a:pt x="9580" y="2282"/>
                        <a:pt x="9580" y="2282"/>
                      </a:cubicBezTo>
                      <a:cubicBezTo>
                        <a:pt x="11331" y="-15"/>
                        <a:pt x="14834" y="-475"/>
                        <a:pt x="17169" y="444"/>
                      </a:cubicBezTo>
                      <a:cubicBezTo>
                        <a:pt x="20088" y="1823"/>
                        <a:pt x="20672" y="4580"/>
                        <a:pt x="19504" y="6419"/>
                      </a:cubicBezTo>
                      <a:cubicBezTo>
                        <a:pt x="10164" y="18827"/>
                        <a:pt x="10164" y="18827"/>
                        <a:pt x="10164" y="18827"/>
                      </a:cubicBezTo>
                      <a:cubicBezTo>
                        <a:pt x="9580" y="20206"/>
                        <a:pt x="7829" y="21125"/>
                        <a:pt x="5494" y="21125"/>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2" name="Shape 3838"/>
                <p:cNvSpPr/>
                <p:nvPr/>
              </p:nvSpPr>
              <p:spPr>
                <a:xfrm>
                  <a:off x="6021387" y="6090444"/>
                  <a:ext cx="309564" cy="374650"/>
                </a:xfrm>
                <a:custGeom>
                  <a:avLst/>
                  <a:gdLst/>
                  <a:ahLst/>
                  <a:cxnLst>
                    <a:cxn ang="0">
                      <a:pos x="wd2" y="hd2"/>
                    </a:cxn>
                    <a:cxn ang="5400000">
                      <a:pos x="wd2" y="hd2"/>
                    </a:cxn>
                    <a:cxn ang="10800000">
                      <a:pos x="wd2" y="hd2"/>
                    </a:cxn>
                    <a:cxn ang="16200000">
                      <a:pos x="wd2" y="hd2"/>
                    </a:cxn>
                  </a:cxnLst>
                  <a:rect l="0" t="0" r="r" b="b"/>
                  <a:pathLst>
                    <a:path w="21600" h="21600" extrusionOk="0">
                      <a:moveTo>
                        <a:pt x="21600" y="8983"/>
                      </a:moveTo>
                      <a:cubicBezTo>
                        <a:pt x="21600" y="4037"/>
                        <a:pt x="16841" y="0"/>
                        <a:pt x="10861" y="0"/>
                      </a:cubicBezTo>
                      <a:cubicBezTo>
                        <a:pt x="4881" y="0"/>
                        <a:pt x="0" y="4037"/>
                        <a:pt x="0" y="8983"/>
                      </a:cubicBezTo>
                      <a:cubicBezTo>
                        <a:pt x="0" y="9286"/>
                        <a:pt x="122" y="9488"/>
                        <a:pt x="122" y="9791"/>
                      </a:cubicBezTo>
                      <a:cubicBezTo>
                        <a:pt x="0" y="9892"/>
                        <a:pt x="366" y="13323"/>
                        <a:pt x="4393" y="17664"/>
                      </a:cubicBezTo>
                      <a:cubicBezTo>
                        <a:pt x="5614" y="18976"/>
                        <a:pt x="5003" y="21600"/>
                        <a:pt x="5003" y="21600"/>
                      </a:cubicBezTo>
                      <a:cubicBezTo>
                        <a:pt x="6712" y="21600"/>
                        <a:pt x="8420" y="21600"/>
                        <a:pt x="10007" y="21600"/>
                      </a:cubicBezTo>
                      <a:cubicBezTo>
                        <a:pt x="10617" y="21600"/>
                        <a:pt x="11105" y="21600"/>
                        <a:pt x="11593" y="21600"/>
                      </a:cubicBezTo>
                      <a:cubicBezTo>
                        <a:pt x="13302" y="21600"/>
                        <a:pt x="14888" y="21600"/>
                        <a:pt x="16597" y="21600"/>
                      </a:cubicBezTo>
                      <a:cubicBezTo>
                        <a:pt x="16597" y="21600"/>
                        <a:pt x="16108" y="18976"/>
                        <a:pt x="17329" y="17664"/>
                      </a:cubicBezTo>
                      <a:cubicBezTo>
                        <a:pt x="21356" y="13323"/>
                        <a:pt x="21600" y="9892"/>
                        <a:pt x="21478" y="9791"/>
                      </a:cubicBezTo>
                      <a:cubicBezTo>
                        <a:pt x="21600" y="9488"/>
                        <a:pt x="21600" y="9286"/>
                        <a:pt x="21600" y="8983"/>
                      </a:cubicBezTo>
                      <a:close/>
                      <a:moveTo>
                        <a:pt x="9519" y="20086"/>
                      </a:moveTo>
                      <a:cubicBezTo>
                        <a:pt x="9519" y="15847"/>
                        <a:pt x="9519" y="15847"/>
                        <a:pt x="9519" y="15847"/>
                      </a:cubicBezTo>
                      <a:cubicBezTo>
                        <a:pt x="9519" y="15746"/>
                        <a:pt x="9519" y="15645"/>
                        <a:pt x="9519" y="15544"/>
                      </a:cubicBezTo>
                      <a:cubicBezTo>
                        <a:pt x="7444" y="12213"/>
                        <a:pt x="7444" y="12213"/>
                        <a:pt x="7444" y="12213"/>
                      </a:cubicBezTo>
                      <a:cubicBezTo>
                        <a:pt x="7566" y="12213"/>
                        <a:pt x="7688" y="12213"/>
                        <a:pt x="7810" y="12112"/>
                      </a:cubicBezTo>
                      <a:cubicBezTo>
                        <a:pt x="8176" y="12011"/>
                        <a:pt x="8542" y="11910"/>
                        <a:pt x="8786" y="11607"/>
                      </a:cubicBezTo>
                      <a:cubicBezTo>
                        <a:pt x="9153" y="12011"/>
                        <a:pt x="9519" y="12213"/>
                        <a:pt x="10007" y="12213"/>
                      </a:cubicBezTo>
                      <a:cubicBezTo>
                        <a:pt x="10617" y="12314"/>
                        <a:pt x="11227" y="12112"/>
                        <a:pt x="11837" y="11607"/>
                      </a:cubicBezTo>
                      <a:cubicBezTo>
                        <a:pt x="11837" y="11708"/>
                        <a:pt x="11837" y="11708"/>
                        <a:pt x="11959" y="11809"/>
                      </a:cubicBezTo>
                      <a:cubicBezTo>
                        <a:pt x="12203" y="12112"/>
                        <a:pt x="12692" y="12314"/>
                        <a:pt x="13058" y="12314"/>
                      </a:cubicBezTo>
                      <a:cubicBezTo>
                        <a:pt x="13058" y="12314"/>
                        <a:pt x="13180" y="12314"/>
                        <a:pt x="13180" y="12314"/>
                      </a:cubicBezTo>
                      <a:cubicBezTo>
                        <a:pt x="13302" y="12314"/>
                        <a:pt x="13424" y="12314"/>
                        <a:pt x="13546" y="12314"/>
                      </a:cubicBezTo>
                      <a:cubicBezTo>
                        <a:pt x="11593" y="15544"/>
                        <a:pt x="11593" y="15544"/>
                        <a:pt x="11593" y="15544"/>
                      </a:cubicBezTo>
                      <a:cubicBezTo>
                        <a:pt x="11471" y="15645"/>
                        <a:pt x="11471" y="15746"/>
                        <a:pt x="11471" y="15847"/>
                      </a:cubicBezTo>
                      <a:cubicBezTo>
                        <a:pt x="11471" y="20086"/>
                        <a:pt x="11471" y="20086"/>
                        <a:pt x="11471" y="20086"/>
                      </a:cubicBezTo>
                      <a:lnTo>
                        <a:pt x="9519" y="20086"/>
                      </a:lnTo>
                      <a:close/>
                      <a:moveTo>
                        <a:pt x="8908" y="9690"/>
                      </a:moveTo>
                      <a:cubicBezTo>
                        <a:pt x="8908" y="9589"/>
                        <a:pt x="8908" y="9589"/>
                        <a:pt x="9031" y="9589"/>
                      </a:cubicBezTo>
                      <a:cubicBezTo>
                        <a:pt x="9031" y="9589"/>
                        <a:pt x="9031" y="9589"/>
                        <a:pt x="9031" y="9589"/>
                      </a:cubicBezTo>
                      <a:cubicBezTo>
                        <a:pt x="9275" y="9690"/>
                        <a:pt x="9275" y="9791"/>
                        <a:pt x="9275" y="9892"/>
                      </a:cubicBezTo>
                      <a:cubicBezTo>
                        <a:pt x="9275" y="10093"/>
                        <a:pt x="9153" y="10396"/>
                        <a:pt x="8908" y="10699"/>
                      </a:cubicBezTo>
                      <a:cubicBezTo>
                        <a:pt x="8786" y="10194"/>
                        <a:pt x="8786" y="9791"/>
                        <a:pt x="8908" y="9690"/>
                      </a:cubicBezTo>
                      <a:close/>
                      <a:moveTo>
                        <a:pt x="12081" y="9488"/>
                      </a:moveTo>
                      <a:cubicBezTo>
                        <a:pt x="12081" y="9387"/>
                        <a:pt x="12203" y="9387"/>
                        <a:pt x="12203" y="9387"/>
                      </a:cubicBezTo>
                      <a:cubicBezTo>
                        <a:pt x="12203" y="9387"/>
                        <a:pt x="12203" y="9387"/>
                        <a:pt x="12203" y="9387"/>
                      </a:cubicBezTo>
                      <a:cubicBezTo>
                        <a:pt x="12325" y="9387"/>
                        <a:pt x="12325" y="9387"/>
                        <a:pt x="12325" y="9387"/>
                      </a:cubicBezTo>
                      <a:cubicBezTo>
                        <a:pt x="12447" y="9488"/>
                        <a:pt x="12325" y="9993"/>
                        <a:pt x="11959" y="10497"/>
                      </a:cubicBezTo>
                      <a:cubicBezTo>
                        <a:pt x="11837" y="10093"/>
                        <a:pt x="11959" y="9690"/>
                        <a:pt x="12081" y="9488"/>
                      </a:cubicBezTo>
                      <a:close/>
                      <a:moveTo>
                        <a:pt x="19769" y="9286"/>
                      </a:moveTo>
                      <a:cubicBezTo>
                        <a:pt x="19525" y="10396"/>
                        <a:pt x="19525" y="10396"/>
                        <a:pt x="19525" y="10396"/>
                      </a:cubicBezTo>
                      <a:cubicBezTo>
                        <a:pt x="19647" y="10396"/>
                        <a:pt x="19647" y="10396"/>
                        <a:pt x="19647" y="10396"/>
                      </a:cubicBezTo>
                      <a:cubicBezTo>
                        <a:pt x="19403" y="11305"/>
                        <a:pt x="18671" y="13727"/>
                        <a:pt x="15864" y="16755"/>
                      </a:cubicBezTo>
                      <a:cubicBezTo>
                        <a:pt x="15010" y="17664"/>
                        <a:pt x="14644" y="18976"/>
                        <a:pt x="14644" y="20086"/>
                      </a:cubicBezTo>
                      <a:cubicBezTo>
                        <a:pt x="12814" y="20086"/>
                        <a:pt x="12814" y="20086"/>
                        <a:pt x="12814" y="20086"/>
                      </a:cubicBezTo>
                      <a:cubicBezTo>
                        <a:pt x="12814" y="15948"/>
                        <a:pt x="12814" y="15948"/>
                        <a:pt x="12814" y="15948"/>
                      </a:cubicBezTo>
                      <a:cubicBezTo>
                        <a:pt x="15254" y="12011"/>
                        <a:pt x="15254" y="12011"/>
                        <a:pt x="15254" y="12011"/>
                      </a:cubicBezTo>
                      <a:cubicBezTo>
                        <a:pt x="15376" y="11708"/>
                        <a:pt x="15254" y="11406"/>
                        <a:pt x="14888" y="11305"/>
                      </a:cubicBezTo>
                      <a:cubicBezTo>
                        <a:pt x="14644" y="11103"/>
                        <a:pt x="14278" y="11204"/>
                        <a:pt x="14034" y="11507"/>
                      </a:cubicBezTo>
                      <a:cubicBezTo>
                        <a:pt x="13790" y="11607"/>
                        <a:pt x="13546" y="11708"/>
                        <a:pt x="13058" y="11809"/>
                      </a:cubicBezTo>
                      <a:cubicBezTo>
                        <a:pt x="12814" y="11809"/>
                        <a:pt x="12569" y="11607"/>
                        <a:pt x="12447" y="11507"/>
                      </a:cubicBezTo>
                      <a:cubicBezTo>
                        <a:pt x="12447" y="11406"/>
                        <a:pt x="12325" y="11305"/>
                        <a:pt x="12203" y="11204"/>
                      </a:cubicBezTo>
                      <a:cubicBezTo>
                        <a:pt x="12203" y="11204"/>
                        <a:pt x="12203" y="11204"/>
                        <a:pt x="12203" y="11103"/>
                      </a:cubicBezTo>
                      <a:cubicBezTo>
                        <a:pt x="12814" y="10497"/>
                        <a:pt x="13180" y="9589"/>
                        <a:pt x="12936" y="9084"/>
                      </a:cubicBezTo>
                      <a:cubicBezTo>
                        <a:pt x="12814" y="8882"/>
                        <a:pt x="12447" y="8781"/>
                        <a:pt x="12203" y="8781"/>
                      </a:cubicBezTo>
                      <a:cubicBezTo>
                        <a:pt x="11837" y="8781"/>
                        <a:pt x="11593" y="8983"/>
                        <a:pt x="11471" y="9286"/>
                      </a:cubicBezTo>
                      <a:cubicBezTo>
                        <a:pt x="11227" y="9690"/>
                        <a:pt x="11227" y="10396"/>
                        <a:pt x="11471" y="11103"/>
                      </a:cubicBezTo>
                      <a:cubicBezTo>
                        <a:pt x="11105" y="11406"/>
                        <a:pt x="10617" y="11809"/>
                        <a:pt x="10129" y="11708"/>
                      </a:cubicBezTo>
                      <a:cubicBezTo>
                        <a:pt x="9763" y="11708"/>
                        <a:pt x="9519" y="11507"/>
                        <a:pt x="9275" y="11204"/>
                      </a:cubicBezTo>
                      <a:cubicBezTo>
                        <a:pt x="9641" y="10800"/>
                        <a:pt x="10007" y="10295"/>
                        <a:pt x="10007" y="9892"/>
                      </a:cubicBezTo>
                      <a:cubicBezTo>
                        <a:pt x="10007" y="9488"/>
                        <a:pt x="9641" y="9185"/>
                        <a:pt x="9275" y="9084"/>
                      </a:cubicBezTo>
                      <a:cubicBezTo>
                        <a:pt x="8908" y="8983"/>
                        <a:pt x="8664" y="9084"/>
                        <a:pt x="8420" y="9286"/>
                      </a:cubicBezTo>
                      <a:cubicBezTo>
                        <a:pt x="8054" y="9589"/>
                        <a:pt x="8054" y="10295"/>
                        <a:pt x="8298" y="10901"/>
                      </a:cubicBezTo>
                      <a:cubicBezTo>
                        <a:pt x="8298" y="11002"/>
                        <a:pt x="8420" y="11103"/>
                        <a:pt x="8420" y="11204"/>
                      </a:cubicBezTo>
                      <a:cubicBezTo>
                        <a:pt x="8176" y="11406"/>
                        <a:pt x="7932" y="11507"/>
                        <a:pt x="7566" y="11607"/>
                      </a:cubicBezTo>
                      <a:cubicBezTo>
                        <a:pt x="7444" y="11708"/>
                        <a:pt x="7200" y="11708"/>
                        <a:pt x="7078" y="11607"/>
                      </a:cubicBezTo>
                      <a:cubicBezTo>
                        <a:pt x="6956" y="11507"/>
                        <a:pt x="6956" y="11507"/>
                        <a:pt x="6956" y="11507"/>
                      </a:cubicBezTo>
                      <a:cubicBezTo>
                        <a:pt x="6834" y="11305"/>
                        <a:pt x="6590" y="11204"/>
                        <a:pt x="6224" y="11204"/>
                      </a:cubicBezTo>
                      <a:cubicBezTo>
                        <a:pt x="6224" y="11204"/>
                        <a:pt x="6224" y="11305"/>
                        <a:pt x="6102" y="11305"/>
                      </a:cubicBezTo>
                      <a:cubicBezTo>
                        <a:pt x="6102" y="11305"/>
                        <a:pt x="6102" y="11305"/>
                        <a:pt x="6102" y="11305"/>
                      </a:cubicBezTo>
                      <a:cubicBezTo>
                        <a:pt x="6102" y="11305"/>
                        <a:pt x="6102" y="11305"/>
                        <a:pt x="6102" y="11305"/>
                      </a:cubicBezTo>
                      <a:cubicBezTo>
                        <a:pt x="6102" y="11305"/>
                        <a:pt x="6102" y="11305"/>
                        <a:pt x="6102" y="11305"/>
                      </a:cubicBezTo>
                      <a:cubicBezTo>
                        <a:pt x="6102" y="11305"/>
                        <a:pt x="6102" y="11305"/>
                        <a:pt x="6102" y="11305"/>
                      </a:cubicBezTo>
                      <a:cubicBezTo>
                        <a:pt x="5736" y="11507"/>
                        <a:pt x="5736" y="11809"/>
                        <a:pt x="5858" y="12011"/>
                      </a:cubicBezTo>
                      <a:cubicBezTo>
                        <a:pt x="8298" y="15948"/>
                        <a:pt x="8298" y="15948"/>
                        <a:pt x="8298" y="15948"/>
                      </a:cubicBezTo>
                      <a:cubicBezTo>
                        <a:pt x="8298" y="20086"/>
                        <a:pt x="8298" y="20086"/>
                        <a:pt x="8298" y="20086"/>
                      </a:cubicBezTo>
                      <a:cubicBezTo>
                        <a:pt x="7078" y="20086"/>
                        <a:pt x="7078" y="20086"/>
                        <a:pt x="7078" y="20086"/>
                      </a:cubicBezTo>
                      <a:cubicBezTo>
                        <a:pt x="6956" y="18976"/>
                        <a:pt x="6712" y="17664"/>
                        <a:pt x="5858" y="16755"/>
                      </a:cubicBezTo>
                      <a:cubicBezTo>
                        <a:pt x="3051" y="13727"/>
                        <a:pt x="2319" y="11305"/>
                        <a:pt x="2075" y="10396"/>
                      </a:cubicBezTo>
                      <a:cubicBezTo>
                        <a:pt x="2075" y="10396"/>
                        <a:pt x="2075" y="10396"/>
                        <a:pt x="2075" y="10396"/>
                      </a:cubicBezTo>
                      <a:cubicBezTo>
                        <a:pt x="1953" y="9286"/>
                        <a:pt x="1953" y="9286"/>
                        <a:pt x="1953" y="9286"/>
                      </a:cubicBezTo>
                      <a:cubicBezTo>
                        <a:pt x="1953" y="9185"/>
                        <a:pt x="1953" y="9084"/>
                        <a:pt x="1953" y="8983"/>
                      </a:cubicBezTo>
                      <a:cubicBezTo>
                        <a:pt x="1953" y="4845"/>
                        <a:pt x="5858" y="1615"/>
                        <a:pt x="10861" y="1615"/>
                      </a:cubicBezTo>
                      <a:cubicBezTo>
                        <a:pt x="15742" y="1615"/>
                        <a:pt x="19769" y="4845"/>
                        <a:pt x="19769" y="8983"/>
                      </a:cubicBezTo>
                      <a:cubicBezTo>
                        <a:pt x="19769" y="9084"/>
                        <a:pt x="19769" y="9185"/>
                        <a:pt x="19769" y="928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3" name="Shape 3839"/>
                <p:cNvSpPr/>
                <p:nvPr/>
              </p:nvSpPr>
              <p:spPr>
                <a:xfrm>
                  <a:off x="6095999" y="6479382"/>
                  <a:ext cx="161926" cy="90489"/>
                </a:xfrm>
                <a:custGeom>
                  <a:avLst/>
                  <a:gdLst/>
                  <a:ahLst/>
                  <a:cxnLst>
                    <a:cxn ang="0">
                      <a:pos x="wd2" y="hd2"/>
                    </a:cxn>
                    <a:cxn ang="5400000">
                      <a:pos x="wd2" y="hd2"/>
                    </a:cxn>
                    <a:cxn ang="10800000">
                      <a:pos x="wd2" y="hd2"/>
                    </a:cxn>
                    <a:cxn ang="16200000">
                      <a:pos x="wd2" y="hd2"/>
                    </a:cxn>
                  </a:cxnLst>
                  <a:rect l="0" t="0" r="r" b="b"/>
                  <a:pathLst>
                    <a:path w="21600" h="21600" extrusionOk="0">
                      <a:moveTo>
                        <a:pt x="0" y="2908"/>
                      </a:moveTo>
                      <a:cubicBezTo>
                        <a:pt x="929" y="2908"/>
                        <a:pt x="929" y="2908"/>
                        <a:pt x="929" y="2908"/>
                      </a:cubicBezTo>
                      <a:cubicBezTo>
                        <a:pt x="929" y="5815"/>
                        <a:pt x="929" y="5815"/>
                        <a:pt x="929" y="5815"/>
                      </a:cubicBezTo>
                      <a:cubicBezTo>
                        <a:pt x="0" y="5815"/>
                        <a:pt x="0" y="5815"/>
                        <a:pt x="0" y="5815"/>
                      </a:cubicBezTo>
                      <a:cubicBezTo>
                        <a:pt x="0" y="8723"/>
                        <a:pt x="0" y="8723"/>
                        <a:pt x="0" y="8723"/>
                      </a:cubicBezTo>
                      <a:cubicBezTo>
                        <a:pt x="929" y="8723"/>
                        <a:pt x="929" y="8723"/>
                        <a:pt x="929" y="8723"/>
                      </a:cubicBezTo>
                      <a:cubicBezTo>
                        <a:pt x="929" y="11631"/>
                        <a:pt x="929" y="11631"/>
                        <a:pt x="929" y="11631"/>
                      </a:cubicBezTo>
                      <a:cubicBezTo>
                        <a:pt x="0" y="11631"/>
                        <a:pt x="0" y="11631"/>
                        <a:pt x="0" y="11631"/>
                      </a:cubicBezTo>
                      <a:cubicBezTo>
                        <a:pt x="232" y="15369"/>
                        <a:pt x="2090" y="18277"/>
                        <a:pt x="4645" y="18692"/>
                      </a:cubicBezTo>
                      <a:cubicBezTo>
                        <a:pt x="5110" y="20354"/>
                        <a:pt x="6271" y="21600"/>
                        <a:pt x="7432" y="21600"/>
                      </a:cubicBezTo>
                      <a:cubicBezTo>
                        <a:pt x="14168" y="21600"/>
                        <a:pt x="14168" y="21600"/>
                        <a:pt x="14168" y="21600"/>
                      </a:cubicBezTo>
                      <a:cubicBezTo>
                        <a:pt x="15561" y="21600"/>
                        <a:pt x="16490" y="20354"/>
                        <a:pt x="16955" y="18692"/>
                      </a:cubicBezTo>
                      <a:cubicBezTo>
                        <a:pt x="19510" y="18277"/>
                        <a:pt x="21368" y="15369"/>
                        <a:pt x="21600" y="11631"/>
                      </a:cubicBezTo>
                      <a:cubicBezTo>
                        <a:pt x="20903" y="11631"/>
                        <a:pt x="20903" y="11631"/>
                        <a:pt x="20903" y="11631"/>
                      </a:cubicBezTo>
                      <a:cubicBezTo>
                        <a:pt x="20903" y="8723"/>
                        <a:pt x="20903" y="8723"/>
                        <a:pt x="20903" y="8723"/>
                      </a:cubicBezTo>
                      <a:cubicBezTo>
                        <a:pt x="21600" y="8723"/>
                        <a:pt x="21600" y="8723"/>
                        <a:pt x="21600" y="8723"/>
                      </a:cubicBezTo>
                      <a:cubicBezTo>
                        <a:pt x="21600" y="5815"/>
                        <a:pt x="21600" y="5815"/>
                        <a:pt x="21600" y="5815"/>
                      </a:cubicBezTo>
                      <a:cubicBezTo>
                        <a:pt x="20903" y="5815"/>
                        <a:pt x="20903" y="5815"/>
                        <a:pt x="20903" y="5815"/>
                      </a:cubicBezTo>
                      <a:cubicBezTo>
                        <a:pt x="20903" y="2908"/>
                        <a:pt x="20903" y="2908"/>
                        <a:pt x="20903" y="2908"/>
                      </a:cubicBezTo>
                      <a:cubicBezTo>
                        <a:pt x="21600" y="2908"/>
                        <a:pt x="21600" y="2908"/>
                        <a:pt x="21600" y="2908"/>
                      </a:cubicBezTo>
                      <a:cubicBezTo>
                        <a:pt x="21600" y="0"/>
                        <a:pt x="21600" y="0"/>
                        <a:pt x="21600" y="0"/>
                      </a:cubicBezTo>
                      <a:cubicBezTo>
                        <a:pt x="0" y="0"/>
                        <a:pt x="0" y="0"/>
                        <a:pt x="0" y="0"/>
                      </a:cubicBezTo>
                      <a:lnTo>
                        <a:pt x="0" y="2908"/>
                      </a:ln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1471" y="1644"/>
                <a:ext cx="17144" cy="1281"/>
              </a:xfrm>
              <a:prstGeom prst="rect">
                <a:avLst/>
              </a:prstGeom>
              <a:noFill/>
              <a:ln w="9525">
                <a:noFill/>
              </a:ln>
            </p:spPr>
            <p:txBody>
              <a:bodyPr wrap="square">
                <a:spAutoFit/>
              </a:bodyPr>
              <a:lstStyle/>
              <a:p>
                <a:pPr indent="0" algn="just">
                  <a:lnSpc>
                    <a:spcPct val="150000"/>
                  </a:lnSpc>
                </a:pPr>
                <a:r>
                  <a:rPr lang="zh-CN" altLang="en-US"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技巧</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8  </a:t>
                </a:r>
                <a:r>
                  <a:rPr lang="en-US" altLang="zh-CN" sz="2250" b="1" dirty="0" err="1">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看到固定句式需警惕（容易造成句式杂糅</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3" name="文本框 2"/>
            <p:cNvSpPr txBox="1"/>
            <p:nvPr/>
          </p:nvSpPr>
          <p:spPr>
            <a:xfrm>
              <a:off x="367030" y="1695450"/>
              <a:ext cx="11458575" cy="767927"/>
            </a:xfrm>
            <a:prstGeom prst="rect">
              <a:avLst/>
            </a:prstGeom>
            <a:noFill/>
            <a:ln w="9525">
              <a:noFill/>
            </a:ln>
          </p:spPr>
          <p:txBody>
            <a:bodyPr wrap="square">
              <a:spAutoFit/>
            </a:bodyPr>
            <a:lstStyle/>
            <a:p>
              <a:pPr indent="0" algn="just">
                <a:lnSpc>
                  <a:spcPct val="150000"/>
                </a:lnSpc>
              </a:pPr>
              <a:r>
                <a:rPr lang="en-US" sz="2100" b="1" dirty="0" smtClean="0">
                  <a:latin typeface="Times New Roman" panose="02020603050405020304" pitchFamily="18" charset="0"/>
                  <a:ea typeface="微软雅黑" panose="020B0503020204020204" pitchFamily="34" charset="-122"/>
                </a:rPr>
                <a:t>        </a:t>
              </a:r>
              <a:r>
                <a:rPr sz="2100" b="1" dirty="0" err="1" smtClean="0">
                  <a:latin typeface="Times New Roman" panose="02020603050405020304" pitchFamily="18" charset="0"/>
                  <a:ea typeface="微软雅黑" panose="020B0503020204020204" pitchFamily="34" charset="-122"/>
                </a:rPr>
                <a:t>常见的固定句式有</a:t>
              </a:r>
              <a:r>
                <a:rPr sz="2100" b="1" dirty="0">
                  <a:latin typeface="Times New Roman" panose="02020603050405020304" pitchFamily="18" charset="0"/>
                  <a:ea typeface="微软雅黑" panose="020B0503020204020204" pitchFamily="34" charset="-122"/>
                </a:rPr>
                <a:t>:</a:t>
              </a:r>
              <a:endParaRPr sz="2100" b="1" dirty="0">
                <a:latin typeface="Times New Roman" panose="02020603050405020304" pitchFamily="18" charset="0"/>
                <a:ea typeface="微软雅黑" panose="020B0503020204020204" pitchFamily="34" charset="-122"/>
              </a:endParaRPr>
            </a:p>
          </p:txBody>
        </p:sp>
        <p:graphicFrame>
          <p:nvGraphicFramePr>
            <p:cNvPr id="4" name="表格 3"/>
            <p:cNvGraphicFramePr/>
            <p:nvPr/>
          </p:nvGraphicFramePr>
          <p:xfrm>
            <a:off x="1390647" y="2038764"/>
            <a:ext cx="13391727" cy="5608320"/>
          </p:xfrm>
          <a:graphic>
            <a:graphicData uri="http://schemas.openxmlformats.org/drawingml/2006/table">
              <a:tbl>
                <a:tblPr firstRow="1" bandRow="1">
                  <a:tableStyleId>{5DA37D80-6434-44D0-A028-1B22A696006F}</a:tableStyleId>
                </a:tblPr>
                <a:tblGrid>
                  <a:gridCol w="1428750"/>
                  <a:gridCol w="8615045"/>
                </a:tblGrid>
                <a:tr h="1298575">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表原因</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2100" b="0" dirty="0">
                            <a:latin typeface="微软雅黑" panose="020B0503020204020204" pitchFamily="34" charset="-122"/>
                            <a:ea typeface="微软雅黑" panose="020B0503020204020204" pitchFamily="34" charset="-122"/>
                          </a:rPr>
                          <a:t>原因是······､由······造成（引发､诱发）､之所以······是因为······､关键在于······､······起决定性作用</a:t>
                        </a:r>
                        <a:endParaRPr lang="zh-CN" altLang="en-US" sz="2100" b="0" dirty="0">
                          <a:latin typeface="微软雅黑" panose="020B0503020204020204" pitchFamily="34" charset="-122"/>
                          <a:ea typeface="微软雅黑" panose="020B0503020204020204" pitchFamily="34" charset="-122"/>
                        </a:endParaRPr>
                      </a:p>
                    </a:txBody>
                    <a:tcPr marL="68580" marR="68580" marT="34290" marB="34290" anchor="ctr"/>
                  </a:tc>
                </a:tr>
                <a:tr h="1298575">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sym typeface="+mn-ea"/>
                          </a:rPr>
                          <a:t>表对象</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2100" dirty="0">
                            <a:latin typeface="微软雅黑" panose="020B0503020204020204" pitchFamily="34" charset="-122"/>
                            <a:ea typeface="微软雅黑" panose="020B0503020204020204" pitchFamily="34" charset="-122"/>
                            <a:sym typeface="+mn-ea"/>
                          </a:rPr>
                          <a:t>“同比······”与“同期相比······”､“围绕······”与“以······为中心”</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801370">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sym typeface="+mn-ea"/>
                          </a:rPr>
                          <a:t>表</a:t>
                        </a:r>
                        <a:r>
                          <a:rPr lang="zh-CN" altLang="en-US" sz="2100" b="1" dirty="0" smtClean="0">
                            <a:latin typeface="微软雅黑" panose="020B0503020204020204" pitchFamily="34" charset="-122"/>
                            <a:ea typeface="微软雅黑" panose="020B0503020204020204" pitchFamily="34" charset="-122"/>
                            <a:sym typeface="+mn-ea"/>
                          </a:rPr>
                          <a:t>目的</a:t>
                        </a:r>
                        <a:endParaRPr lang="zh-CN" altLang="en-US" sz="2100" b="1" dirty="0">
                          <a:latin typeface="微软雅黑" panose="020B0503020204020204" pitchFamily="34" charset="-122"/>
                          <a:ea typeface="微软雅黑" panose="020B0503020204020204" pitchFamily="34" charset="-122"/>
                          <a:sym typeface="+mn-ea"/>
                        </a:endParaRPr>
                      </a:p>
                    </a:txBody>
                    <a:tcPr marL="68580" marR="68580" marT="34290" marB="34290" anchor="ctr"/>
                  </a:tc>
                  <a:tc>
                    <a:txBody>
                      <a:bodyPr/>
                      <a:lstStyle/>
                      <a:p>
                        <a:pPr algn="just">
                          <a:lnSpc>
                            <a:spcPct val="150000"/>
                          </a:lnSpc>
                          <a:buNone/>
                        </a:pPr>
                        <a:r>
                          <a:rPr lang="zh-CN" altLang="en-US" sz="2100" dirty="0">
                            <a:latin typeface="微软雅黑" panose="020B0503020204020204" pitchFamily="34" charset="-122"/>
                            <a:ea typeface="微软雅黑" panose="020B0503020204020204" pitchFamily="34" charset="-122"/>
                          </a:rPr>
                          <a:t>是为了······､以······为目的､来达到······目的</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807720">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表范围</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2100" dirty="0">
                            <a:latin typeface="微软雅黑" panose="020B0503020204020204" pitchFamily="34" charset="-122"/>
                            <a:ea typeface="微软雅黑" panose="020B0503020204020204" pitchFamily="34" charset="-122"/>
                          </a:rPr>
                          <a:t>大多是······､以······为主､以······为宜､由······组成</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bl>
            </a:graphicData>
          </a:graphic>
        </p:graphicFrame>
      </p:gr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5896" y="1543050"/>
            <a:ext cx="8639033" cy="2515235"/>
          </a:xfrm>
          <a:prstGeom prst="rect">
            <a:avLst/>
          </a:prstGeom>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修改方法</a:t>
            </a:r>
            <a:r>
              <a:rPr sz="2100" b="1" dirty="0" err="1">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在造成句式杂糅的多个句式中保留一个,再删掉多余的</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b="1" dirty="0" err="1">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老年人发生心力衰竭的主要原因是劳累､用脑过度､精神紧张､食盐过多､感冒等造成的</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b="1" dirty="0">
                <a:latin typeface="Times New Roman" panose="02020603050405020304" pitchFamily="18" charset="0"/>
                <a:ea typeface="微软雅黑" panose="020B0503020204020204" pitchFamily="34" charset="-122"/>
                <a:sym typeface="+mn-ea"/>
              </a:rPr>
              <a:t>:</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原因是</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与“由</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造成”这两个句式杂糅,可删掉“造成的”或将“的主要原因是”改为“是由</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17485</Words>
  <Application>WPS 演示</Application>
  <PresentationFormat>在屏幕上显示</PresentationFormat>
  <Paragraphs>973</Paragraphs>
  <Slides>112</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112</vt:i4>
      </vt:variant>
    </vt:vector>
  </HeadingPairs>
  <TitlesOfParts>
    <vt:vector size="120" baseType="lpstr">
      <vt:lpstr>Arial</vt:lpstr>
      <vt:lpstr>宋体</vt:lpstr>
      <vt:lpstr>Wingdings</vt:lpstr>
      <vt:lpstr>Calibri</vt:lpstr>
      <vt:lpstr>Times New Roman</vt:lpstr>
      <vt:lpstr>微软雅黑</vt:lpstr>
      <vt:lpstr>Helvetica</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2020-02-24T03:59:54Z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