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mf" ContentType="image/x-w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"/>
  </p:notesMasterIdLst>
  <p:sldIdLst>
    <p:sldId id="341" r:id="rId4"/>
    <p:sldId id="342" r:id="rId5"/>
    <p:sldId id="261" r:id="rId6"/>
    <p:sldId id="343" r:id="rId7"/>
    <p:sldId id="264" r:id="rId8"/>
    <p:sldId id="298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44" r:id="rId17"/>
    <p:sldId id="345" r:id="rId18"/>
    <p:sldId id="346" r:id="rId19"/>
    <p:sldId id="350" r:id="rId20"/>
    <p:sldId id="269" r:id="rId21"/>
    <p:sldId id="352" r:id="rId22"/>
    <p:sldId id="351" r:id="rId23"/>
    <p:sldId id="287" r:id="rId24"/>
    <p:sldId id="321" r:id="rId25"/>
    <p:sldId id="354" r:id="rId26"/>
    <p:sldId id="277" r:id="rId27"/>
    <p:sldId id="337" r:id="rId28"/>
    <p:sldId id="256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E05E1-0910-4A0A-A88F-F5A079831A7D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A2E4A-54BD-4BB9-B235-CE27A66714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9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幻灯片图像占位符 1">
            <a:extLst>
              <a:ext uri="{FF2B5EF4-FFF2-40B4-BE49-F238E27FC236}">
                <a16:creationId xmlns:a16="http://schemas.microsoft.com/office/drawing/2014/main" id="{196A656D-BCF4-409D-B6A5-C42EBCA66B0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>
            <a:extLst>
              <a:ext uri="{FF2B5EF4-FFF2-40B4-BE49-F238E27FC236}">
                <a16:creationId xmlns:a16="http://schemas.microsoft.com/office/drawing/2014/main" id="{D180276C-A5D3-4D6C-B3F3-8AE1DFA1CFD0}"/>
              </a:ext>
            </a:extLst>
          </p:cNvPr>
          <p:cNvSpPr>
            <a:spLocks noGrp="1" noChangeArrowheads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19" name="灯片编号占位符 3">
            <a:extLst>
              <a:ext uri="{FF2B5EF4-FFF2-40B4-BE49-F238E27FC236}">
                <a16:creationId xmlns:a16="http://schemas.microsoft.com/office/drawing/2014/main" id="{C1CBDB29-C5CC-408E-8D14-4908333864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B62A3A-6C51-4715-97E7-E9519F4E8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1">
            <a:extLst>
              <a:ext uri="{FF2B5EF4-FFF2-40B4-BE49-F238E27FC236}">
                <a16:creationId xmlns:a16="http://schemas.microsoft.com/office/drawing/2014/main" id="{4D196AEE-B986-47D7-87DA-82B21646EAF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>
            <a:extLst>
              <a:ext uri="{FF2B5EF4-FFF2-40B4-BE49-F238E27FC236}">
                <a16:creationId xmlns:a16="http://schemas.microsoft.com/office/drawing/2014/main" id="{8BD37969-9356-4D0C-A6BD-DAD970268797}"/>
              </a:ext>
            </a:extLst>
          </p:cNvPr>
          <p:cNvSpPr>
            <a:spLocks noGrp="1" noChangeArrowheads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5" name="灯片编号占位符 3">
            <a:extLst>
              <a:ext uri="{FF2B5EF4-FFF2-40B4-BE49-F238E27FC236}">
                <a16:creationId xmlns:a16="http://schemas.microsoft.com/office/drawing/2014/main" id="{680727B6-4EEB-4250-8A8D-EC1459392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BACEC75-EFD4-4822-AAA8-8949959547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C4CEBA-72B1-4444-B404-2A9759C22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C9B63C-7A1A-4A89-862D-AA64C1C2E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3F1D48-023B-456B-AEE9-7B985B2F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702DB2-5C69-4BFF-BAEF-0D9367D5A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41DAF0-3F10-47FF-8021-3C3C40275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8258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6F06F9-AC5C-4E1B-A23C-2E7DCC29E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E40C49-C30C-46E4-B289-95BEAE01DB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6B76AD-97E8-486C-8EE6-44097C308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19C9D6-2A7F-4B27-BBFC-478BA400E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EBE3C1-5232-4E1C-96DB-38C14275B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57938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C8D66A4-C676-4A68-BE4B-9BE3E700C2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A4B921-37EF-4F77-9367-F31A62B05C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EFA69D-80C9-4C17-BC0D-EE695B977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5ADAAB-820C-4D22-9067-C0129820D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7188B7-8CE1-4DB3-B6FE-A0120D26A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88685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2D7F28-E13F-4448-88FA-5D6171E5B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B1916F-0F79-4130-B57E-9A33CF9BE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C44F51BD-7665-4DC0-BBB9-25336809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ABE0C-2FCE-4259-A6B9-A9D6929C7F2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45341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6BA31A-BD93-48D9-8C4C-F39DADA5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4A81D2-A735-4368-88A4-F9755960C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121652BE-C790-4E03-ABCA-CC5112EC3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99AFD-E738-4B55-9129-EF1FED36B52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432996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6DB1F1-C133-4CC7-B042-485E08452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625486-C36F-4EF9-BB4C-B78431B2C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E09B4B98-AB82-45EC-8D23-F37A7CB2E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B526C-A20F-49BA-BFFD-A8EF57FE3EC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700635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2F18E2F0-FDB8-4A80-AF8A-CFD917E17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8C6E322-33ED-4FF5-9F0D-445885B7E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>
            <a:extLst>
              <a:ext uri="{FF2B5EF4-FFF2-40B4-BE49-F238E27FC236}">
                <a16:creationId xmlns:a16="http://schemas.microsoft.com/office/drawing/2014/main" id="{AEA53984-4703-4364-9263-D3C8C8B39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ADB74-F0EF-43B2-9847-A6B043DA6CF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98178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069EEE9E-E6CB-472D-8DD3-345B1D944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8B7AA3CD-9244-4190-8355-CF0EFD6AF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>
            <a:extLst>
              <a:ext uri="{FF2B5EF4-FFF2-40B4-BE49-F238E27FC236}">
                <a16:creationId xmlns:a16="http://schemas.microsoft.com/office/drawing/2014/main" id="{E9AF2F64-821F-496A-AD79-37CDF7EDB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C44A6A-D25E-41AA-B250-AE45C24DD09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54351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E022EC6-8B76-4F5A-B981-3926DA731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F23982D3-2BEC-491F-BC3B-26C88287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>
            <a:extLst>
              <a:ext uri="{FF2B5EF4-FFF2-40B4-BE49-F238E27FC236}">
                <a16:creationId xmlns:a16="http://schemas.microsoft.com/office/drawing/2014/main" id="{71B6BA9F-423A-42D6-B062-0996869A6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17FF2-0422-4348-B01E-9DC337025848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92888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42BBAA7F-959C-4D90-820A-14910D4F6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19BE10F0-7C03-48F7-A138-786802484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>
            <a:extLst>
              <a:ext uri="{FF2B5EF4-FFF2-40B4-BE49-F238E27FC236}">
                <a16:creationId xmlns:a16="http://schemas.microsoft.com/office/drawing/2014/main" id="{F4C1528A-F99C-4CEA-926D-5C1A67E6D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055BC-ADC9-4CD5-9D85-0937988A7C3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47215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2FD32648-F7F3-48F6-88DF-028B3E6AA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A87D159-F960-4030-8224-F9669E1D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>
            <a:extLst>
              <a:ext uri="{FF2B5EF4-FFF2-40B4-BE49-F238E27FC236}">
                <a16:creationId xmlns:a16="http://schemas.microsoft.com/office/drawing/2014/main" id="{D19C3EB7-906B-4882-AD3A-9F5500CE4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91664-78FC-4192-9131-96C36786FFC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9124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DA8DC-5A34-4FC0-BF83-E7224C32F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93809-3B6D-4EA9-9F58-9E612F923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10F553-55D3-4006-BB4B-D169FFA47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64ED9B-6438-4580-BB76-B69F96FE9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747C01-CA85-4E2D-96E6-5DE0EC09B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66855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AC548DCB-43DA-4067-8C51-96749B2CE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9CDA9E69-B69C-4DFC-8066-4F9B21DBE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>
            <a:extLst>
              <a:ext uri="{FF2B5EF4-FFF2-40B4-BE49-F238E27FC236}">
                <a16:creationId xmlns:a16="http://schemas.microsoft.com/office/drawing/2014/main" id="{1A5045FD-F53B-4A08-90ED-C42E9FF19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99141-15E5-4D15-8745-E85EEC8689C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973925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06E13B-35E4-4156-BA2C-B3ACE3A8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D25692-C2BA-4021-A77D-FE3E87076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610971E3-9A85-4676-A776-537987DEB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FC1BC-8E6C-41C7-8952-446F0845B89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28538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286265-84FE-46B5-AD4C-3CAA54B2D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0F6DDC-6C0A-4CC1-9456-A343B1A36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0CD6E834-A877-44B7-86FF-E9FEE41E1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7E183-9939-4A12-8A35-1A0B3DE7610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6360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15F961-6086-4EF3-B8C9-9BC58F6B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C31DA3-D981-442F-8D96-BE10CB2AC7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76B867-A0C4-4FFA-BF44-E435C8D87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2E90E2-EAD5-477A-8699-4C94E62E2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8B1819-B258-499B-A7B6-6485E91F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8790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A99405-0D27-4060-A8D5-240011ECF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96D5B0-2482-4292-8901-5BD139EC21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7AB38E-4D18-4187-B4B4-7BF6E7BD5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C1E80F-DA89-4D20-B534-E9D22CE34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E377AF-6C45-4E6A-8BFB-D7DDBC9BB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C3162F-C440-4F97-83B0-6342920D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47572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2500F8-7F20-4A7B-AD19-EE5920F22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515B4C-FADE-404D-804A-EC3857359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C3E9D0-A72B-432F-B017-DF657D34D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5424E3-955F-4846-A30D-1626962BE3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AD8832A-3A6D-4C6A-A3F1-A8D1E4C1B0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0D037FC-6F1E-45F1-9C7A-2CF204485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194EFEE-7E1F-4A0F-A9F9-26F6435C7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7AFF946-F5AB-49E4-AC89-73A8942E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909839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79D03-1A7D-4259-BE8D-73404A5B0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D8F7E8A-7AA0-48CB-8598-1CA5FC6FA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C2167BE-F246-4489-A748-3D33005E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2CFEBA-73D7-40FB-893F-D3F31FC5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2548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F32B444-D985-4B4C-864D-E2F7F804E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4C5D592-19A9-4D33-98A0-495EB2889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58E998-3CB2-41DE-BADC-0DD775D3C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87917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CB5450-5901-4556-BA68-874C84231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5F31C9-ED2C-4789-820A-745D05165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4080E0-E038-47EE-93D5-2005BCAF7D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71156B-E25F-4970-8825-2FD77DEB8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3E42D7-0D99-4ECF-B765-2BEAE7561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717EAB-886E-429E-9230-C86E83BC1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0698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0D1B99-187E-4AF0-8D1C-AC0C3F265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F27E5C7-F0A9-40ED-9E9D-44149740CF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39BEA3-5EB5-4D6F-A167-7353C8B60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3649A6-60FA-4A1A-8394-B98727359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B9AAA3-AE1E-4222-B5AA-75EFA4716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E6CFEE-E5E4-49B7-AD86-9656C63D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007477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2A154EF-28EA-4CF8-B1CF-AA6C5D811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D9F977-558F-40E5-BCE2-6B4E65A2A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B1E76D-7FCD-41AC-8027-A953E8641C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9F135-F798-4B49-BB7C-5139862F4697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B84A2B-A6DB-4678-955E-F6FBEBAF5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BCDBA5-94C5-4D4F-AC91-BBC4647CA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4AFFE-3C32-4B63-BAEA-7D9CE467B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72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6B08BD41-E106-456E-B1CF-D4AC7CF1A8E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33A8C96A-F823-447A-B930-D6E4C5D89123}"/>
              </a:ext>
            </a:extLst>
          </p:cNvPr>
          <p:cNvSpPr>
            <a:spLocks noGrp="1" noChangeArrowheads="1"/>
          </p:cNvSpPr>
          <p:nvPr>
            <p:ph type="body" idx="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ED159C-BB40-4156-B425-0B91207F4E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F40B04-F7C7-4121-B1E1-8FD9C6D67670}" type="datetimeFigureOut">
              <a:rPr lang="zh-CN" altLang="en-US"/>
              <a:pPr>
                <a:defRPr/>
              </a:pPr>
              <a:t>2021/1/24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AA853E-B343-424A-A35E-A82333EE57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>
            <a:extLst>
              <a:ext uri="{FF2B5EF4-FFF2-40B4-BE49-F238E27FC236}">
                <a16:creationId xmlns:a16="http://schemas.microsoft.com/office/drawing/2014/main" id="{1CE551C6-703B-4946-B4C1-D5C6B75A8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FC6E373-6CE4-4E25-B056-BDC807ABC64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88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image" Target="../media/image10.w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4.png" /><Relationship Id="rId5" Type="http://schemas.openxmlformats.org/officeDocument/2006/relationships/image" Target="../media/image1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6.png" /><Relationship Id="rId5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3.png" /><Relationship Id="rId4" Type="http://schemas.openxmlformats.org/officeDocument/2006/relationships/image" Target="../media/image10.wmf" /><Relationship Id="rId5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3.png" /><Relationship Id="rId5" Type="http://schemas.openxmlformats.org/officeDocument/2006/relationships/image" Target="../media/image10.wmf" /><Relationship Id="rId6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图片 54" descr="山底1.png">
            <a:extLst>
              <a:ext uri="{FF2B5EF4-FFF2-40B4-BE49-F238E27FC236}">
                <a16:creationId xmlns:a16="http://schemas.microsoft.com/office/drawing/2014/main" id="{DD70FBEF-F0B1-4C73-B15E-3BAC9E414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3506788"/>
            <a:ext cx="9144000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1">
            <a:extLst>
              <a:ext uri="{FF2B5EF4-FFF2-40B4-BE49-F238E27FC236}">
                <a16:creationId xmlns:a16="http://schemas.microsoft.com/office/drawing/2014/main" id="{6FD0D119-F198-4B87-944B-D856EC676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AutoShape 18" descr="http://img3.imgtn.bdimg.com/it/u=287956326,2076146697&amp;fm=21&amp;gp=0.jpg">
            <a:extLst>
              <a:ext uri="{FF2B5EF4-FFF2-40B4-BE49-F238E27FC236}">
                <a16:creationId xmlns:a16="http://schemas.microsoft.com/office/drawing/2014/main" id="{A0794361-A203-4B27-AC53-0AB8951A5F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AutoShape 20" descr="http://img3.imgtn.bdimg.com/it/u=287956326,2076146697&amp;fm=21&amp;gp=0.jpg">
            <a:extLst>
              <a:ext uri="{FF2B5EF4-FFF2-40B4-BE49-F238E27FC236}">
                <a16:creationId xmlns:a16="http://schemas.microsoft.com/office/drawing/2014/main" id="{070C533D-C237-4093-938E-CE3691D2D1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68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Text Box 2">
            <a:extLst>
              <a:ext uri="{FF2B5EF4-FFF2-40B4-BE49-F238E27FC236}">
                <a16:creationId xmlns:a16="http://schemas.microsoft.com/office/drawing/2014/main" id="{1D11793A-4412-49E3-B429-9A2BD83B2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0900" y="692150"/>
            <a:ext cx="7226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富贵不能淫</a:t>
            </a:r>
          </a:p>
        </p:txBody>
      </p:sp>
      <p:pic>
        <p:nvPicPr>
          <p:cNvPr id="3080" name="Picture 17" descr="http://www.zsguoxue.org/upload/image/002ors73z.jpg">
            <a:extLst>
              <a:ext uri="{FF2B5EF4-FFF2-40B4-BE49-F238E27FC236}">
                <a16:creationId xmlns:a16="http://schemas.microsoft.com/office/drawing/2014/main" id="{DA901A1C-FE94-487D-B4CB-559D42EBD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3351" y="2133601"/>
            <a:ext cx="6475413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内容占位符 2">
            <a:extLst>
              <a:ext uri="{FF2B5EF4-FFF2-40B4-BE49-F238E27FC236}">
                <a16:creationId xmlns:a16="http://schemas.microsoft.com/office/drawing/2014/main" id="{C611D372-A60C-45B2-9232-5B9163C4234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981200" y="836613"/>
            <a:ext cx="8002588" cy="528955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     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    </a:t>
            </a:r>
            <a:r>
              <a:rPr lang="zh-CN" altLang="en-US" b="1">
                <a:solidFill>
                  <a:srgbClr val="FF0000"/>
                </a:solidFill>
              </a:rPr>
              <a:t>戒</a:t>
            </a:r>
            <a:r>
              <a:rPr lang="zh-CN" altLang="en-US" b="1"/>
              <a:t>之曰：‘往之女家，必敬必</a:t>
            </a:r>
            <a:r>
              <a:rPr lang="zh-CN" altLang="en-US" b="1">
                <a:solidFill>
                  <a:srgbClr val="FF0000"/>
                </a:solidFill>
              </a:rPr>
              <a:t>戒</a:t>
            </a:r>
            <a:r>
              <a:rPr lang="zh-CN" altLang="en-US" b="1"/>
              <a:t>，无违夫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子！’</a:t>
            </a:r>
            <a:r>
              <a:rPr lang="zh-CN" altLang="en-US" b="1">
                <a:solidFill>
                  <a:srgbClr val="FF0000"/>
                </a:solidFill>
              </a:rPr>
              <a:t>以</a:t>
            </a:r>
            <a:r>
              <a:rPr lang="zh-CN" altLang="en-US" b="1"/>
              <a:t>顺为</a:t>
            </a:r>
            <a:r>
              <a:rPr lang="zh-CN" altLang="en-US" b="1">
                <a:solidFill>
                  <a:srgbClr val="FF0000"/>
                </a:solidFill>
              </a:rPr>
              <a:t>正</a:t>
            </a:r>
            <a:r>
              <a:rPr lang="zh-CN" altLang="en-US" b="1"/>
              <a:t>者，妾妇之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也。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句意</a:t>
            </a: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6671A3-EF71-4337-865C-A7A1FCDC0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1052514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训导，告诫。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94C5F7-6516-427F-B0C7-0CA38589E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9964" y="981075"/>
            <a:ext cx="1368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留神，当心。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DFC567-B407-4D72-BB4C-43112E255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2060575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介词，把。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601CC8-620D-4E9A-A081-C1EFCA03E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3213100"/>
            <a:ext cx="647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正理</a:t>
            </a:r>
            <a:r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D5EAA-4993-4514-920F-200FF7216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163" y="2133600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道理。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FC2D11-EAB6-454F-9E09-9E04254ED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4437063"/>
            <a:ext cx="7759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告诫她说：“‘到了你丈夫家里，一定要恭敬．</a:t>
            </a:r>
            <a:endParaRPr lang="en-US" altLang="zh-CN" sz="2800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一定要谨慎，不要违背你的丈夫！’以顺从为</a:t>
            </a:r>
            <a:endParaRPr lang="en-US" altLang="zh-CN" sz="2800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原则的，是妾妇之道。”</a:t>
            </a:r>
            <a:endParaRPr lang="zh-CN" altLang="en-US" sz="2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内容占位符 2">
            <a:extLst>
              <a:ext uri="{FF2B5EF4-FFF2-40B4-BE49-F238E27FC236}">
                <a16:creationId xmlns:a16="http://schemas.microsoft.com/office/drawing/2014/main" id="{597AB1C4-E234-4604-88D1-68CFF0CD1370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992314" y="765175"/>
            <a:ext cx="8218487" cy="5360988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       </a:t>
            </a:r>
            <a:r>
              <a:rPr lang="zh-CN" altLang="en-US" b="1">
                <a:solidFill>
                  <a:srgbClr val="FF0000"/>
                </a:solidFill>
              </a:rPr>
              <a:t>居</a:t>
            </a:r>
            <a:r>
              <a:rPr lang="zh-CN" altLang="en-US" b="1"/>
              <a:t>天下之广</a:t>
            </a:r>
            <a:r>
              <a:rPr lang="zh-CN" altLang="en-US" b="1">
                <a:solidFill>
                  <a:srgbClr val="FF0000"/>
                </a:solidFill>
              </a:rPr>
              <a:t>居</a:t>
            </a:r>
            <a:r>
              <a:rPr lang="zh-CN" altLang="en-US" b="1"/>
              <a:t>，立天下之正位，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       行天下之大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。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句意</a:t>
            </a: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AFEEE7-9F0F-4B8A-AAFC-097CB2990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9" y="14128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动词，居住。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2A359A-A9FA-4DA6-98C1-3EE61F3E0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9" y="14128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名词，居所。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47BDDC-48BA-4ADA-A385-C20C17EE5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2708275"/>
            <a:ext cx="877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道路。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18E07F-9A5C-4015-BE54-83DFC18DB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813" y="3860800"/>
            <a:ext cx="611981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至于大丈夫，则应该住在天下最宽广的住宅里，站在天下最正确的位置上，走着天下最光明的大道。</a:t>
            </a:r>
            <a:endParaRPr lang="zh-CN" altLang="en-US" sz="2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内容占位符 2">
            <a:extLst>
              <a:ext uri="{FF2B5EF4-FFF2-40B4-BE49-F238E27FC236}">
                <a16:creationId xmlns:a16="http://schemas.microsoft.com/office/drawing/2014/main" id="{7432891E-2C5E-4D1B-B187-EE474666E97E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981201" y="765175"/>
            <a:ext cx="8075613" cy="5360988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     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       </a:t>
            </a:r>
            <a:r>
              <a:rPr lang="zh-CN" altLang="en-US" b="1">
                <a:solidFill>
                  <a:srgbClr val="FF0000"/>
                </a:solidFill>
              </a:rPr>
              <a:t>得</a:t>
            </a:r>
            <a:r>
              <a:rPr lang="zh-CN" altLang="en-US" b="1">
                <a:solidFill>
                  <a:srgbClr val="005BD3"/>
                </a:solidFill>
              </a:rPr>
              <a:t>志</a:t>
            </a:r>
            <a:r>
              <a:rPr lang="zh-CN" altLang="en-US" b="1"/>
              <a:t>，与民</a:t>
            </a:r>
            <a:r>
              <a:rPr lang="zh-CN" altLang="en-US" b="1">
                <a:solidFill>
                  <a:srgbClr val="FF0000"/>
                </a:solidFill>
              </a:rPr>
              <a:t>由</a:t>
            </a:r>
            <a:r>
              <a:rPr lang="zh-CN" altLang="en-US" b="1"/>
              <a:t>之，不得志，独</a:t>
            </a:r>
            <a:r>
              <a:rPr lang="zh-CN" altLang="en-US" b="1">
                <a:solidFill>
                  <a:srgbClr val="FF0000"/>
                </a:solidFill>
              </a:rPr>
              <a:t>行</a:t>
            </a:r>
            <a:r>
              <a:rPr lang="zh-CN" altLang="en-US" b="1"/>
              <a:t>其</a:t>
            </a:r>
            <a:r>
              <a:rPr lang="zh-CN" altLang="en-US" b="1">
                <a:solidFill>
                  <a:srgbClr val="FF0000"/>
                </a:solidFill>
              </a:rPr>
              <a:t>道</a:t>
            </a:r>
            <a:r>
              <a:rPr lang="zh-CN" altLang="en-US" b="1"/>
              <a:t>。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句意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513B45-E521-442D-8DB2-BED28CA9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9" y="14128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得到，实现。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697118-CB53-40F3-8E21-0205EB31C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2565400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志向</a:t>
            </a:r>
            <a:r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E8C58-49F8-4630-B180-CEB26F41D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1484314"/>
            <a:ext cx="87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实行。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A4BEFD-5C04-4B12-985D-7B0703899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6225" y="1412875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固守，坚持。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F39D69-1DF3-455E-8F42-CEFAAFBAF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8388" y="2565400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原则。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1E3452-29F8-4C7E-ABAB-8A96D9AA6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4" y="3500439"/>
            <a:ext cx="58324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得志的时候，便与老百姓一</a:t>
            </a:r>
            <a:r>
              <a:rPr lang="zh-CN" altLang="en-US" sz="2800">
                <a:solidFill>
                  <a:prstClr val="black"/>
                </a:solidFill>
                <a:latin typeface="Arial" panose="020b0604020202020204" pitchFamily="34" charset="0"/>
              </a:rPr>
              <a:t> 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同前进；不得志的时候，便独自坚持自己的原则。</a:t>
            </a:r>
            <a:endParaRPr lang="zh-CN" altLang="en-US" sz="2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内容占位符 2">
            <a:extLst>
              <a:ext uri="{FF2B5EF4-FFF2-40B4-BE49-F238E27FC236}">
                <a16:creationId xmlns:a16="http://schemas.microsoft.com/office/drawing/2014/main" id="{9E870637-BDFF-4473-8CDF-0D94AFDFEA61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1981200" y="692151"/>
            <a:ext cx="8002588" cy="5434013"/>
          </a:xfrm>
        </p:spPr>
        <p:txBody>
          <a:bodyPr/>
          <a:lstStyle/>
          <a:p>
            <a:pPr eaLnBrk="1" hangingPunct="1"/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    </a:t>
            </a:r>
            <a:r>
              <a:rPr lang="zh-CN" altLang="en-US" b="1"/>
              <a:t>富贵不能</a:t>
            </a:r>
            <a:r>
              <a:rPr lang="zh-CN" altLang="en-US" b="1">
                <a:solidFill>
                  <a:srgbClr val="FF0000"/>
                </a:solidFill>
              </a:rPr>
              <a:t>淫</a:t>
            </a:r>
            <a:r>
              <a:rPr lang="zh-CN" altLang="en-US" b="1"/>
              <a:t>，贫贱不能</a:t>
            </a:r>
            <a:r>
              <a:rPr lang="zh-CN" altLang="en-US" b="1">
                <a:solidFill>
                  <a:srgbClr val="FF0000"/>
                </a:solidFill>
              </a:rPr>
              <a:t>移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005BD3"/>
                </a:solidFill>
              </a:rPr>
              <a:t>威武</a:t>
            </a:r>
            <a:r>
              <a:rPr lang="zh-CN" altLang="en-US" b="1"/>
              <a:t>不能</a:t>
            </a:r>
            <a:r>
              <a:rPr lang="zh-CN" altLang="en-US" b="1">
                <a:solidFill>
                  <a:srgbClr val="FF0000"/>
                </a:solidFill>
              </a:rPr>
              <a:t>屈</a:t>
            </a:r>
            <a:r>
              <a:rPr lang="zh-CN" altLang="en-US" b="1"/>
              <a:t>，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      </a:t>
            </a:r>
            <a:r>
              <a:rPr lang="zh-CN" altLang="en-US" b="1"/>
              <a:t>此之谓大丈夫。”  </a:t>
            </a:r>
            <a:endParaRPr lang="en-US" altLang="zh-CN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/>
              <a:t>句意                             </a:t>
            </a:r>
            <a:r>
              <a:rPr lang="zh-CN" altLang="en-US"/>
              <a:t> </a:t>
            </a:r>
            <a:endParaRPr lang="en-US" altLang="zh-CN"/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1A251E-C60F-4D01-B837-B9A194046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1" y="765175"/>
            <a:ext cx="3249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动词使动用法，使</a:t>
            </a:r>
            <a:r>
              <a:rPr lang="en-US" altLang="zh-CN" b="1">
                <a:solidFill>
                  <a:prstClr val="black"/>
                </a:solidFill>
                <a:latin typeface="Arial" panose="020b0604020202020204" pitchFamily="34" charset="0"/>
              </a:rPr>
              <a:t>… …</a:t>
            </a: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迷惑。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32F226-C9A0-43CA-A8A7-52595C02F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7939" y="1916114"/>
            <a:ext cx="3267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动词使动用法，使</a:t>
            </a:r>
            <a:r>
              <a:rPr lang="en-US" altLang="zh-CN" b="1">
                <a:solidFill>
                  <a:prstClr val="black"/>
                </a:solidFill>
                <a:latin typeface="Arial" panose="020b0604020202020204" pitchFamily="34" charset="0"/>
              </a:rPr>
              <a:t>… …</a:t>
            </a: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改变。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6C9926-5FB3-4B2C-9DEF-B4330BD5C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1" y="836614"/>
            <a:ext cx="3268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动词使动用法，使</a:t>
            </a:r>
            <a:r>
              <a:rPr lang="en-US" altLang="zh-CN" b="1">
                <a:solidFill>
                  <a:prstClr val="black"/>
                </a:solidFill>
                <a:latin typeface="Arial" panose="020b0604020202020204" pitchFamily="34" charset="0"/>
              </a:rPr>
              <a:t>… …</a:t>
            </a: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屈服。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5F7B1F-17CE-4692-91AB-5219BEEFD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9964" y="1700214"/>
            <a:ext cx="1347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威胁暴力。</a:t>
            </a: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2C4016-8C69-4910-8A63-5971DAC7E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4" y="3357563"/>
            <a:ext cx="64087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富贵不能使其骄奢淫逸，贫贱不能使其改变节操，威武不能使其屈服意志。这就是人们所说的大丈夫（或这样才叫做大丈夫）！</a:t>
            </a:r>
            <a:endParaRPr lang="zh-CN" altLang="en-US" sz="2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图片 25" descr="山底5.png">
            <a:extLst>
              <a:ext uri="{FF2B5EF4-FFF2-40B4-BE49-F238E27FC236}">
                <a16:creationId xmlns:a16="http://schemas.microsoft.com/office/drawing/2014/main" id="{05A6FE9D-034E-4873-A6DF-A4A026EA9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21">
            <a:extLst>
              <a:ext uri="{FF2B5EF4-FFF2-40B4-BE49-F238E27FC236}">
                <a16:creationId xmlns:a16="http://schemas.microsoft.com/office/drawing/2014/main" id="{3C41A64F-F781-48D7-B93A-4EA75B814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" descr="BS00554_">
            <a:extLst>
              <a:ext uri="{FF2B5EF4-FFF2-40B4-BE49-F238E27FC236}">
                <a16:creationId xmlns:a16="http://schemas.microsoft.com/office/drawing/2014/main" id="{0DBDC546-4B04-4B0D-A22E-1401949C8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3614" y="1697039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矩形 1">
            <a:extLst>
              <a:ext uri="{FF2B5EF4-FFF2-40B4-BE49-F238E27FC236}">
                <a16:creationId xmlns:a16="http://schemas.microsoft.com/office/drawing/2014/main" id="{A0D4E9DE-3367-4966-AF90-9D9DA2523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63" y="2128839"/>
            <a:ext cx="7307262" cy="3970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41325" indent="-4413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41325" indent="-4413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是焉得为大</a:t>
            </a:r>
            <a:r>
              <a:rPr lang="zh-CN" altLang="en-US" sz="24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丈夫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乎（古义：男子；今义：女子的配偶）</a:t>
            </a:r>
          </a:p>
          <a:p>
            <a:pPr marL="441325" indent="-4413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</a:t>
            </a:r>
            <a:r>
              <a:rPr lang="zh-CN" altLang="en-US" sz="24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之（古义：教导、训诲；今义：命令）</a:t>
            </a:r>
          </a:p>
          <a:p>
            <a:pPr marL="441325" indent="-4413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以顺为</a:t>
            </a:r>
            <a:r>
              <a:rPr lang="zh-CN" altLang="en-US" sz="24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者（古义：准则，标准；今义：正确）</a:t>
            </a:r>
          </a:p>
          <a:p>
            <a:pPr marL="441325" indent="-4413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富贵不能</a:t>
            </a:r>
            <a:r>
              <a:rPr lang="zh-CN" altLang="en-US" sz="24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（古义：惑乱，迷惑；今义：过多；放纵；淫乱）</a:t>
            </a:r>
          </a:p>
        </p:txBody>
      </p:sp>
      <p:grpSp>
        <p:nvGrpSpPr>
          <p:cNvPr id="17414" name="组 23">
            <a:extLst>
              <a:ext uri="{FF2B5EF4-FFF2-40B4-BE49-F238E27FC236}">
                <a16:creationId xmlns:a16="http://schemas.microsoft.com/office/drawing/2014/main" id="{05E8A76B-D48F-46A7-AA86-A8965A70A06B}"/>
              </a:ext>
            </a:extLst>
          </p:cNvPr>
          <p:cNvGrpSpPr/>
          <p:nvPr/>
        </p:nvGrpSpPr>
        <p:grpSpPr>
          <a:xfrm>
            <a:off x="2036763" y="1649413"/>
            <a:ext cx="2703512" cy="493712"/>
            <a:chOff x="4696148" y="1773637"/>
            <a:chExt cx="2705183" cy="494482"/>
          </a:xfrm>
        </p:grpSpPr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id="{CF627E73-F826-46BC-8115-54CD7ADE78B4}"/>
                </a:ext>
              </a:extLst>
            </p:cNvPr>
            <p:cNvSpPr/>
            <p:nvPr/>
          </p:nvSpPr>
          <p:spPr>
            <a:xfrm>
              <a:off x="5198108" y="1805437"/>
              <a:ext cx="2203223" cy="449963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0A68B07-64F5-45A4-8B6B-2A4DD26B151B}"/>
                </a:ext>
              </a:extLst>
            </p:cNvPr>
            <p:cNvSpPr/>
            <p:nvPr/>
          </p:nvSpPr>
          <p:spPr>
            <a:xfrm>
              <a:off x="4732683" y="1805437"/>
              <a:ext cx="462249" cy="462682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417" name="文本框 34">
              <a:extLst>
                <a:ext uri="{FF2B5EF4-FFF2-40B4-BE49-F238E27FC236}">
                  <a16:creationId xmlns:a16="http://schemas.microsoft.com/office/drawing/2014/main" id="{BD6927FC-85D9-4E20-B089-0127E058CC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6148" y="1773637"/>
              <a:ext cx="26608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lang="en-US" altLang="zh-CN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文言知识积累</a:t>
              </a:r>
            </a:p>
          </p:txBody>
        </p:sp>
      </p:grp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5" descr="山底5.png">
            <a:extLst>
              <a:ext uri="{FF2B5EF4-FFF2-40B4-BE49-F238E27FC236}">
                <a16:creationId xmlns:a16="http://schemas.microsoft.com/office/drawing/2014/main" id="{BCBE3FD0-C33E-4976-AFC7-8C2DB5447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1">
            <a:extLst>
              <a:ext uri="{FF2B5EF4-FFF2-40B4-BE49-F238E27FC236}">
                <a16:creationId xmlns:a16="http://schemas.microsoft.com/office/drawing/2014/main" id="{F5964EC3-9357-4CCA-A616-5E119AD36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矩形 1">
            <a:extLst>
              <a:ext uri="{FF2B5EF4-FFF2-40B4-BE49-F238E27FC236}">
                <a16:creationId xmlns:a16="http://schemas.microsoft.com/office/drawing/2014/main" id="{CB05C5DD-3022-4889-8A7A-36B0F9E66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025" y="1833563"/>
            <a:ext cx="7856538" cy="2095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富贵不能</a:t>
            </a:r>
            <a:r>
              <a:rPr lang="zh-CN" altLang="en-US" sz="22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（使动用法，使</a:t>
            </a: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迷惑）</a:t>
            </a: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贫贱不能</a:t>
            </a:r>
            <a:r>
              <a:rPr lang="zh-CN" altLang="en-US" sz="22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（使动用法，使</a:t>
            </a: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动摇）</a:t>
            </a: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威武不能</a:t>
            </a:r>
            <a:r>
              <a:rPr lang="zh-CN" altLang="en-US" sz="2200" b="1" u="sng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（使动用法，使</a:t>
            </a: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屈服）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25" descr="山底5.png">
            <a:extLst>
              <a:ext uri="{FF2B5EF4-FFF2-40B4-BE49-F238E27FC236}">
                <a16:creationId xmlns:a16="http://schemas.microsoft.com/office/drawing/2014/main" id="{E01FD9A3-8833-4101-A26D-C91B54A7D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21">
            <a:extLst>
              <a:ext uri="{FF2B5EF4-FFF2-40B4-BE49-F238E27FC236}">
                <a16:creationId xmlns:a16="http://schemas.microsoft.com/office/drawing/2014/main" id="{9D761A63-0808-4817-B957-57014C8C6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矩形 1">
            <a:extLst>
              <a:ext uri="{FF2B5EF4-FFF2-40B4-BE49-F238E27FC236}">
                <a16:creationId xmlns:a16="http://schemas.microsoft.com/office/drawing/2014/main" id="{1A87D533-ADAC-4D91-822B-D3717B22F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5538" y="2312989"/>
            <a:ext cx="7434262" cy="2632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8985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2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</a:p>
          <a:p>
            <a:pPr indent="8985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戒之曰。（省去主语“母亲”）</a:t>
            </a:r>
          </a:p>
          <a:p>
            <a:pPr indent="8985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2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</a:p>
          <a:p>
            <a:pPr indent="8985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以顺为正者，妾妇之道也。</a:t>
            </a:r>
            <a:endParaRPr lang="en-US" altLang="zh-CN" sz="2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9852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（“</a:t>
            </a: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者，</a:t>
            </a: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也”，表判断）</a:t>
            </a:r>
          </a:p>
        </p:txBody>
      </p:sp>
      <p:sp>
        <p:nvSpPr>
          <p:cNvPr id="20485" name="矩形 1">
            <a:extLst>
              <a:ext uri="{FF2B5EF4-FFF2-40B4-BE49-F238E27FC236}">
                <a16:creationId xmlns:a16="http://schemas.microsoft.com/office/drawing/2014/main" id="{FB250C3B-A4AC-4E62-A18B-9F19162E4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589" y="1773239"/>
            <a:ext cx="2350323" cy="532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三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特殊句式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图片 12" descr="山底5.png">
            <a:extLst>
              <a:ext uri="{FF2B5EF4-FFF2-40B4-BE49-F238E27FC236}">
                <a16:creationId xmlns:a16="http://schemas.microsoft.com/office/drawing/2014/main" id="{25330DBA-F089-495E-A3AF-2B0EA5D75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1">
            <a:extLst>
              <a:ext uri="{FF2B5EF4-FFF2-40B4-BE49-F238E27FC236}">
                <a16:creationId xmlns:a16="http://schemas.microsoft.com/office/drawing/2014/main" id="{FBF7FD3C-F705-4E1E-AFAF-DD3BB61FB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45625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C3218A-2A26-4931-8164-0F00DF4194E0}"/>
              </a:ext>
            </a:extLst>
          </p:cNvPr>
          <p:cNvSpPr/>
          <p:nvPr/>
        </p:nvSpPr>
        <p:spPr>
          <a:xfrm>
            <a:off x="2343150" y="2173288"/>
            <a:ext cx="6959600" cy="166776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品析第一句，说说</a:t>
            </a:r>
            <a:r>
              <a:rPr lang="zh-CN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这句话有什么作用？</a:t>
            </a:r>
            <a:endParaRPr lang="en-US" altLang="zh-CN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这句话从“居”“立”“行”三个角度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阐释真正的大丈夫是有仁、有义、有礼、有智的。</a:t>
            </a:r>
          </a:p>
        </p:txBody>
      </p:sp>
      <p:pic>
        <p:nvPicPr>
          <p:cNvPr id="21509" name="Picture 11" descr="D:\我的文档\Tencent Files\923213587\FileRecv\精读品味.gif">
            <a:extLst>
              <a:ext uri="{FF2B5EF4-FFF2-40B4-BE49-F238E27FC236}">
                <a16:creationId xmlns:a16="http://schemas.microsoft.com/office/drawing/2014/main" id="{85C35467-DDC9-4B1E-93EC-5841A9488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508001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图片 14" descr="山底5.png">
            <a:extLst>
              <a:ext uri="{FF2B5EF4-FFF2-40B4-BE49-F238E27FC236}">
                <a16:creationId xmlns:a16="http://schemas.microsoft.com/office/drawing/2014/main" id="{B204EC34-F8D3-486E-9387-F4DD8CFFF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21">
            <a:extLst>
              <a:ext uri="{FF2B5EF4-FFF2-40B4-BE49-F238E27FC236}">
                <a16:creationId xmlns:a16="http://schemas.microsoft.com/office/drawing/2014/main" id="{3A57A6DA-39F8-4C52-A110-2F0CACA06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9" name="Rectangle 17">
            <a:extLst>
              <a:ext uri="{FF2B5EF4-FFF2-40B4-BE49-F238E27FC236}">
                <a16:creationId xmlns:a16="http://schemas.microsoft.com/office/drawing/2014/main" id="{DDFB4659-D599-4179-9F54-83C23E6AF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0" y="1992314"/>
            <a:ext cx="7296150" cy="274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3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孟子举生活实例的目的是什么？</a:t>
            </a:r>
          </a:p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lang="zh-CN" altLang="zh-CN" sz="23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3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孟子举男子加冠、女子出嫁这样的生活现象，言下之意是：你景春怎么连此类常识都没有呢？从论证方法看，这句既是举例论证，又是类比论证，以“女子”守礼教来类比“大丈夫”的矢志不渝。</a:t>
            </a:r>
          </a:p>
        </p:txBody>
      </p:sp>
      <p:sp>
        <p:nvSpPr>
          <p:cNvPr id="22533" name="矩形 1">
            <a:extLst>
              <a:ext uri="{FF2B5EF4-FFF2-40B4-BE49-F238E27FC236}">
                <a16:creationId xmlns:a16="http://schemas.microsoft.com/office/drawing/2014/main" id="{4B934F4F-BD1B-4C58-A133-83CFB398A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2135188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2534" name="Picture 11" descr="D:\我的文档\Tencent Files\923213587\FileRecv\精读品味.gif">
            <a:extLst>
              <a:ext uri="{FF2B5EF4-FFF2-40B4-BE49-F238E27FC236}">
                <a16:creationId xmlns:a16="http://schemas.microsoft.com/office/drawing/2014/main" id="{A8933A9D-86E7-4DB8-8F04-D699BC459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508001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19" descr="山底5.png">
            <a:extLst>
              <a:ext uri="{FF2B5EF4-FFF2-40B4-BE49-F238E27FC236}">
                <a16:creationId xmlns:a16="http://schemas.microsoft.com/office/drawing/2014/main" id="{B1A17836-A0C4-4227-8566-CC57EE788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1">
            <a:extLst>
              <a:ext uri="{FF2B5EF4-FFF2-40B4-BE49-F238E27FC236}">
                <a16:creationId xmlns:a16="http://schemas.microsoft.com/office/drawing/2014/main" id="{81E0B42C-EB47-4FC1-9D23-3BFF79B12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5" name="Rectangle 13">
            <a:extLst>
              <a:ext uri="{FF2B5EF4-FFF2-40B4-BE49-F238E27FC236}">
                <a16:creationId xmlns:a16="http://schemas.microsoft.com/office/drawing/2014/main" id="{0A2E92F4-BEDC-48EF-A200-C5D6E800F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6350" y="1893888"/>
            <a:ext cx="7359650" cy="3416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孟子是怎样从正面展开论述的？</a:t>
            </a: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【答案】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孟子用排比句从正面论述，“广居”“正位”“大道”分别比喻“仁”“礼”“义”，这是比喻论证，同时与上面构成对比论证；用“得志”和“不得志”分别表明“大丈夫”应有的行为准则，这又是一种对比。</a:t>
            </a:r>
          </a:p>
        </p:txBody>
      </p:sp>
      <p:pic>
        <p:nvPicPr>
          <p:cNvPr id="23557" name="Picture 11" descr="D:\我的文档\Tencent Files\923213587\FileRecv\精读品味.gif">
            <a:extLst>
              <a:ext uri="{FF2B5EF4-FFF2-40B4-BE49-F238E27FC236}">
                <a16:creationId xmlns:a16="http://schemas.microsoft.com/office/drawing/2014/main" id="{0CDC6DAC-C0C5-4783-ADC6-C0EB9FC4B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508001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矩形 1">
            <a:extLst>
              <a:ext uri="{FF2B5EF4-FFF2-40B4-BE49-F238E27FC236}">
                <a16:creationId xmlns:a16="http://schemas.microsoft.com/office/drawing/2014/main" id="{F01653C9-A089-4B5D-BF42-DBA0DB55C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414" y="2020888"/>
            <a:ext cx="650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图片 11" descr="山底5.png">
            <a:extLst>
              <a:ext uri="{FF2B5EF4-FFF2-40B4-BE49-F238E27FC236}">
                <a16:creationId xmlns:a16="http://schemas.microsoft.com/office/drawing/2014/main" id="{BC6C8B85-EDA4-4E72-A508-A6FB14BFF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13">
            <a:extLst>
              <a:ext uri="{FF2B5EF4-FFF2-40B4-BE49-F238E27FC236}">
                <a16:creationId xmlns:a16="http://schemas.microsoft.com/office/drawing/2014/main" id="{8D3BD983-0500-4EC8-83F7-0DEDAF4C5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9662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14">
            <a:extLst>
              <a:ext uri="{FF2B5EF4-FFF2-40B4-BE49-F238E27FC236}">
                <a16:creationId xmlns:a16="http://schemas.microsoft.com/office/drawing/2014/main" id="{A77C35D4-CCB2-4CD2-8326-E84C8E3B9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9638" y="4170364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矩形 3">
            <a:extLst>
              <a:ext uri="{FF2B5EF4-FFF2-40B4-BE49-F238E27FC236}">
                <a16:creationId xmlns:a16="http://schemas.microsoft.com/office/drawing/2014/main" id="{846D9D07-8A05-4AFB-90FC-F526A0283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8076" y="2308225"/>
            <a:ext cx="747077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人们经常说“大丈夫说到做到”、“大丈夫行不更名，坐不改姓”，那么是不是只要是男人就可以是“大丈夫”呢？我们现在一起来看看亚圣孟子对“大丈夫”的阐释。</a:t>
            </a:r>
          </a:p>
        </p:txBody>
      </p:sp>
      <p:pic>
        <p:nvPicPr>
          <p:cNvPr id="4102" name="Picture 21">
            <a:extLst>
              <a:ext uri="{FF2B5EF4-FFF2-40B4-BE49-F238E27FC236}">
                <a16:creationId xmlns:a16="http://schemas.microsoft.com/office/drawing/2014/main" id="{4629AB8B-69DB-4B39-AC4A-BBA785BE4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图片 12" descr="山底5.png">
            <a:extLst>
              <a:ext uri="{FF2B5EF4-FFF2-40B4-BE49-F238E27FC236}">
                <a16:creationId xmlns:a16="http://schemas.microsoft.com/office/drawing/2014/main" id="{88BF061A-D2D2-4500-8500-D99D2DBAC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1">
            <a:extLst>
              <a:ext uri="{FF2B5EF4-FFF2-40B4-BE49-F238E27FC236}">
                <a16:creationId xmlns:a16="http://schemas.microsoft.com/office/drawing/2014/main" id="{6C616CFC-12E3-4CBB-A18D-38C0B6E8F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45625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CFEC714-2DE4-4A7B-955F-C93E1B61B6FB}"/>
              </a:ext>
            </a:extLst>
          </p:cNvPr>
          <p:cNvSpPr/>
          <p:nvPr/>
        </p:nvSpPr>
        <p:spPr>
          <a:xfrm>
            <a:off x="2343150" y="2000251"/>
            <a:ext cx="710565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本文运用了什么论证方法？有什么作用？</a:t>
            </a:r>
            <a:endParaRPr lang="en-US" altLang="zh-CN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举例论证和对比论证。通过事例阐述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大丈夫的所作所为，通过“得志”与“不得志”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的对比，分析他们对待理想、志向、人生的态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度，赞美了大丈夫高洁的品质。</a:t>
            </a:r>
          </a:p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 </a:t>
            </a:r>
            <a:endParaRPr lang="zh-CN" altLang="zh-CN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4581" name="Picture 11" descr="D:\我的文档\Tencent Files\923213587\FileRecv\精读品味.gif">
            <a:extLst>
              <a:ext uri="{FF2B5EF4-FFF2-40B4-BE49-F238E27FC236}">
                <a16:creationId xmlns:a16="http://schemas.microsoft.com/office/drawing/2014/main" id="{95A2DA91-8F11-4A49-857E-D9A154B0A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508001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14" descr="山底5.png">
            <a:extLst>
              <a:ext uri="{FF2B5EF4-FFF2-40B4-BE49-F238E27FC236}">
                <a16:creationId xmlns:a16="http://schemas.microsoft.com/office/drawing/2014/main" id="{9140A2C1-134D-463F-8C19-007CA72CB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1">
            <a:extLst>
              <a:ext uri="{FF2B5EF4-FFF2-40B4-BE49-F238E27FC236}">
                <a16:creationId xmlns:a16="http://schemas.microsoft.com/office/drawing/2014/main" id="{883850CC-D216-46A5-9143-F3D2C6561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0" name="Rectangle 14">
            <a:extLst>
              <a:ext uri="{FF2B5EF4-FFF2-40B4-BE49-F238E27FC236}">
                <a16:creationId xmlns:a16="http://schemas.microsoft.com/office/drawing/2014/main" id="{30902074-9FC2-4223-AAF8-C7879A86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5526" y="1912939"/>
            <a:ext cx="7388225" cy="230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孟子的观点是什么？是运用什么方法提出来的？</a:t>
            </a:r>
          </a:p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【答案】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结尾总结全文，运用排比的修辞手法提出观点：“富贵不能淫，贫贱不能移，威武不能屈。此之谓大丈夫。”</a:t>
            </a:r>
          </a:p>
        </p:txBody>
      </p:sp>
      <p:pic>
        <p:nvPicPr>
          <p:cNvPr id="25605" name="Picture 11" descr="D:\我的文档\Tencent Files\923213587\FileRecv\精读品味.gif">
            <a:extLst>
              <a:ext uri="{FF2B5EF4-FFF2-40B4-BE49-F238E27FC236}">
                <a16:creationId xmlns:a16="http://schemas.microsoft.com/office/drawing/2014/main" id="{AB49F30F-63EA-45DE-A515-DF455F6AD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508001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矩形 1">
            <a:extLst>
              <a:ext uri="{FF2B5EF4-FFF2-40B4-BE49-F238E27FC236}">
                <a16:creationId xmlns:a16="http://schemas.microsoft.com/office/drawing/2014/main" id="{7D1DCC08-3D92-4C15-A362-26E685E4C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900" y="2027239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图片 18" descr="山底5.png">
            <a:extLst>
              <a:ext uri="{FF2B5EF4-FFF2-40B4-BE49-F238E27FC236}">
                <a16:creationId xmlns:a16="http://schemas.microsoft.com/office/drawing/2014/main" id="{A295ECB1-B970-4672-A3B2-8AAF9B865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21">
            <a:extLst>
              <a:ext uri="{FF2B5EF4-FFF2-40B4-BE49-F238E27FC236}">
                <a16:creationId xmlns:a16="http://schemas.microsoft.com/office/drawing/2014/main" id="{0772BB78-3B4C-4B3A-8BA7-88E99ABB9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5">
            <a:extLst>
              <a:ext uri="{FF2B5EF4-FFF2-40B4-BE49-F238E27FC236}">
                <a16:creationId xmlns:a16="http://schemas.microsoft.com/office/drawing/2014/main" id="{03FD68A0-6B34-4FB7-91E1-F5E64B7DECDC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276476" y="1981201"/>
            <a:ext cx="7180263" cy="33242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难点探究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请对比分析孟子所说的“妾妇之道”和“大丈</a:t>
            </a:r>
            <a:endParaRPr lang="en-US" altLang="zh-CN" sz="2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夫”之道的不同。</a:t>
            </a:r>
          </a:p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妾妇之道”表现为顺从，其本质是在权力面前无原则，如张仪之流，只是顺从秦王的意思；“大丈夫”之道表现为“富贵不能淫，威武不能屈，贫贱不能移”，其本质是对内心仁义礼的坚守，一如儒家所倡导的“穷则独善其身，达则兼济天下”。</a:t>
            </a:r>
          </a:p>
        </p:txBody>
      </p:sp>
      <p:pic>
        <p:nvPicPr>
          <p:cNvPr id="26629" name="Picture 10" descr="D:\我的文档\Tencent Files\923213587\FileRecv\研读探究.gif">
            <a:extLst>
              <a:ext uri="{FF2B5EF4-FFF2-40B4-BE49-F238E27FC236}">
                <a16:creationId xmlns:a16="http://schemas.microsoft.com/office/drawing/2014/main" id="{7DE05017-78A7-46A0-9511-7CB74FC11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00" y="487364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58" descr="山底5.png">
            <a:extLst>
              <a:ext uri="{FF2B5EF4-FFF2-40B4-BE49-F238E27FC236}">
                <a16:creationId xmlns:a16="http://schemas.microsoft.com/office/drawing/2014/main" id="{49AE93F4-878B-4F5E-B340-7353C70A5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9238" y="4694238"/>
            <a:ext cx="9144001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AutoShape 9">
            <a:extLst>
              <a:ext uri="{FF2B5EF4-FFF2-40B4-BE49-F238E27FC236}">
                <a16:creationId xmlns:a16="http://schemas.microsoft.com/office/drawing/2014/main" id="{B280EE85-AF4F-4411-B6EC-82196E9CB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826" y="2844801"/>
            <a:ext cx="633413" cy="174307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400" b="1" ker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9">
            <a:extLst>
              <a:ext uri="{FF2B5EF4-FFF2-40B4-BE49-F238E27FC236}">
                <a16:creationId xmlns:a16="http://schemas.microsoft.com/office/drawing/2014/main" id="{2208C865-95F1-4CDF-9450-71D6878FB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5539" y="3311526"/>
            <a:ext cx="581025" cy="120967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2" name="AutoShape 9">
            <a:extLst>
              <a:ext uri="{FF2B5EF4-FFF2-40B4-BE49-F238E27FC236}">
                <a16:creationId xmlns:a16="http://schemas.microsoft.com/office/drawing/2014/main" id="{41EF1467-265D-4365-85DD-B0BFC3958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3450" y="4846639"/>
            <a:ext cx="1563688" cy="4286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400" b="1" ker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AutoShape 9">
            <a:extLst>
              <a:ext uri="{FF2B5EF4-FFF2-40B4-BE49-F238E27FC236}">
                <a16:creationId xmlns:a16="http://schemas.microsoft.com/office/drawing/2014/main" id="{25ABD39D-677E-464B-8A5F-325112F7F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550" y="2374901"/>
            <a:ext cx="1155700" cy="4286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400" b="1" ker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5" name="Picture 21">
            <a:extLst>
              <a:ext uri="{FF2B5EF4-FFF2-40B4-BE49-F238E27FC236}">
                <a16:creationId xmlns:a16="http://schemas.microsoft.com/office/drawing/2014/main" id="{4EBD8F32-31DF-4BDF-9153-7F7181322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45625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文本框 13">
            <a:extLst>
              <a:ext uri="{FF2B5EF4-FFF2-40B4-BE49-F238E27FC236}">
                <a16:creationId xmlns:a16="http://schemas.microsoft.com/office/drawing/2014/main" id="{92BDFEBD-2335-4F7F-8034-344656EE0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93762" y="2593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87" name="TextBox 46">
            <a:extLst>
              <a:ext uri="{FF2B5EF4-FFF2-40B4-BE49-F238E27FC236}">
                <a16:creationId xmlns:a16="http://schemas.microsoft.com/office/drawing/2014/main" id="{531CD19E-49FF-4BA7-BDD1-6D02C657C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573" y="2916239"/>
            <a:ext cx="652102" cy="2249487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富贵不能淫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788" name="矩形 47">
            <a:extLst>
              <a:ext uri="{FF2B5EF4-FFF2-40B4-BE49-F238E27FC236}">
                <a16:creationId xmlns:a16="http://schemas.microsoft.com/office/drawing/2014/main" id="{75034EBF-64D6-450B-B02C-896BAA768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550" y="2243139"/>
            <a:ext cx="958850" cy="560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 志</a:t>
            </a:r>
          </a:p>
        </p:txBody>
      </p:sp>
      <p:sp>
        <p:nvSpPr>
          <p:cNvPr id="32791" name="矩形 50">
            <a:extLst>
              <a:ext uri="{FF2B5EF4-FFF2-40B4-BE49-F238E27FC236}">
                <a16:creationId xmlns:a16="http://schemas.microsoft.com/office/drawing/2014/main" id="{CA3B46FD-188F-4CE3-9202-B2D5E9A87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3139" y="4741863"/>
            <a:ext cx="1423987" cy="5588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 得 志</a:t>
            </a:r>
            <a:endParaRPr lang="zh-CN" altLang="zh-CN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7660" name="AutoShape 33">
            <a:extLst>
              <a:ext uri="{FF2B5EF4-FFF2-40B4-BE49-F238E27FC236}">
                <a16:creationId xmlns:a16="http://schemas.microsoft.com/office/drawing/2014/main" id="{1644E484-A9BD-4478-BFAA-D44B0BBC6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38700" y="2589214"/>
            <a:ext cx="1487488" cy="5730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1" name="TextBox 46">
            <a:extLst>
              <a:ext uri="{FF2B5EF4-FFF2-40B4-BE49-F238E27FC236}">
                <a16:creationId xmlns:a16="http://schemas.microsoft.com/office/drawing/2014/main" id="{9E637E5B-4CF9-4D12-B385-96DF81541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7010" y="3311526"/>
            <a:ext cx="675441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大丈夫</a:t>
            </a:r>
          </a:p>
        </p:txBody>
      </p:sp>
      <p:cxnSp>
        <p:nvCxnSpPr>
          <p:cNvPr id="27662" name="AutoShape 33">
            <a:extLst>
              <a:ext uri="{FF2B5EF4-FFF2-40B4-BE49-F238E27FC236}">
                <a16:creationId xmlns:a16="http://schemas.microsoft.com/office/drawing/2014/main" id="{3D6F6BC8-7298-4317-97F2-394006E193E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092700" y="4275139"/>
            <a:ext cx="1360488" cy="8604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AutoShape 9">
            <a:extLst>
              <a:ext uri="{FF2B5EF4-FFF2-40B4-BE49-F238E27FC236}">
                <a16:creationId xmlns:a16="http://schemas.microsoft.com/office/drawing/2014/main" id="{4A50E0D1-7EFF-433E-A9F6-532B2EEE9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2544764"/>
            <a:ext cx="1909762" cy="4286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400" b="1" ker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富贵不能淫</a:t>
            </a:r>
          </a:p>
        </p:txBody>
      </p:sp>
      <p:sp>
        <p:nvSpPr>
          <p:cNvPr id="67" name="AutoShape 9">
            <a:extLst>
              <a:ext uri="{FF2B5EF4-FFF2-40B4-BE49-F238E27FC236}">
                <a16:creationId xmlns:a16="http://schemas.microsoft.com/office/drawing/2014/main" id="{7BE0AE45-348E-4ED8-AD0C-994530A33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3509964"/>
            <a:ext cx="1909762" cy="4286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400" b="1" ker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贫贱不能移</a:t>
            </a:r>
          </a:p>
        </p:txBody>
      </p:sp>
      <p:sp>
        <p:nvSpPr>
          <p:cNvPr id="68" name="AutoShape 9">
            <a:extLst>
              <a:ext uri="{FF2B5EF4-FFF2-40B4-BE49-F238E27FC236}">
                <a16:creationId xmlns:a16="http://schemas.microsoft.com/office/drawing/2014/main" id="{82487C07-A7CF-489B-BF75-B9F0F5345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38" y="4670426"/>
            <a:ext cx="1909762" cy="42862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400" b="1" ker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威武不能屈</a:t>
            </a:r>
          </a:p>
        </p:txBody>
      </p:sp>
      <p:sp>
        <p:nvSpPr>
          <p:cNvPr id="15" name="右大括号 14">
            <a:extLst>
              <a:ext uri="{FF2B5EF4-FFF2-40B4-BE49-F238E27FC236}">
                <a16:creationId xmlns:a16="http://schemas.microsoft.com/office/drawing/2014/main" id="{5D18A361-EC75-4072-A5E1-5CF53D5EB517}"/>
              </a:ext>
            </a:extLst>
          </p:cNvPr>
          <p:cNvSpPr/>
          <p:nvPr/>
        </p:nvSpPr>
        <p:spPr>
          <a:xfrm>
            <a:off x="8413750" y="2424114"/>
            <a:ext cx="279400" cy="2909887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27667" name="Picture 11" descr="D:\我的文档\Tencent Files\923213587\FileRecv\归纳总结.gif">
            <a:extLst>
              <a:ext uri="{FF2B5EF4-FFF2-40B4-BE49-F238E27FC236}">
                <a16:creationId xmlns:a16="http://schemas.microsoft.com/office/drawing/2014/main" id="{4B3761F0-2ED8-4AAF-A654-EC93FFDF1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9800" y="484189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12">
            <a:extLst>
              <a:ext uri="{FF2B5EF4-FFF2-40B4-BE49-F238E27FC236}">
                <a16:creationId xmlns:a16="http://schemas.microsoft.com/office/drawing/2014/main" id="{A361F671-6A10-47AC-A478-F63F79209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1839" y="1476375"/>
            <a:ext cx="4035425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图片 12" descr="山底5.png">
            <a:extLst>
              <a:ext uri="{FF2B5EF4-FFF2-40B4-BE49-F238E27FC236}">
                <a16:creationId xmlns:a16="http://schemas.microsoft.com/office/drawing/2014/main" id="{72C2AFE7-4F26-48C2-A14B-608BD3F9A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21">
            <a:extLst>
              <a:ext uri="{FF2B5EF4-FFF2-40B4-BE49-F238E27FC236}">
                <a16:creationId xmlns:a16="http://schemas.microsoft.com/office/drawing/2014/main" id="{021807EA-746D-4DBA-9ADA-4BF4BF712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文本框 13">
            <a:extLst>
              <a:ext uri="{FF2B5EF4-FFF2-40B4-BE49-F238E27FC236}">
                <a16:creationId xmlns:a16="http://schemas.microsoft.com/office/drawing/2014/main" id="{E3D8DC42-5410-471B-BD9E-14000BB66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9662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Rectangle 11">
            <a:extLst>
              <a:ext uri="{FF2B5EF4-FFF2-40B4-BE49-F238E27FC236}">
                <a16:creationId xmlns:a16="http://schemas.microsoft.com/office/drawing/2014/main" id="{69B56C8C-799B-46C1-9720-9489FEF14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650" y="2292351"/>
            <a:ext cx="7385050" cy="230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《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通过景春与孟子对于“大丈夫”的不同论述，明确提出了孟子关于什么是真正的“大丈夫”的观点“富贵不能淫，贫贱不能移，威武不能屈”。</a:t>
            </a:r>
            <a:endParaRPr lang="zh-CN" alt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678" name="Picture 11" descr="D:\我的文档\Tencent Files\923213587\FileRecv\归纳总结.gif">
            <a:extLst>
              <a:ext uri="{FF2B5EF4-FFF2-40B4-BE49-F238E27FC236}">
                <a16:creationId xmlns:a16="http://schemas.microsoft.com/office/drawing/2014/main" id="{31166308-706C-46FC-B961-F483AF28E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9800" y="484189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12">
            <a:extLst>
              <a:ext uri="{FF2B5EF4-FFF2-40B4-BE49-F238E27FC236}">
                <a16:creationId xmlns:a16="http://schemas.microsoft.com/office/drawing/2014/main" id="{513F3431-B647-49B4-BF14-243EFCA0C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9951" y="1557339"/>
            <a:ext cx="4035425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7" name="图片 8" descr="山底5.png">
            <a:extLst>
              <a:ext uri="{FF2B5EF4-FFF2-40B4-BE49-F238E27FC236}">
                <a16:creationId xmlns:a16="http://schemas.microsoft.com/office/drawing/2014/main" id="{F3D27C03-583C-4128-AF36-DCDABDDB8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1">
            <a:extLst>
              <a:ext uri="{FF2B5EF4-FFF2-40B4-BE49-F238E27FC236}">
                <a16:creationId xmlns:a16="http://schemas.microsoft.com/office/drawing/2014/main" id="{0766A181-C158-4DBC-A43E-8E64683B8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10">
            <a:extLst>
              <a:ext uri="{FF2B5EF4-FFF2-40B4-BE49-F238E27FC236}">
                <a16:creationId xmlns:a16="http://schemas.microsoft.com/office/drawing/2014/main" id="{EF227283-AEB4-49D3-A01A-481F395E3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2139950"/>
            <a:ext cx="7232650" cy="409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襁褓：未满周岁的婴儿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孩提：指</a:t>
            </a: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2——3</a:t>
            </a: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岁的儿童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垂髫：指幼年儿童（又叫“总角”）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豆蔻：指女子十三岁    及笄：指女子十五岁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加冠：指男子二十岁（又“弱冠”）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而立：指三十岁    不惑：指四十岁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知命：指五十岁（又“知天命”、“半百”）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花甲：指六十岁        古稀：指七十岁 </a:t>
            </a:r>
          </a:p>
          <a:p>
            <a:pPr defTabSz="4572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耄耋：指八、九十岁    期颐：一百岁</a:t>
            </a:r>
          </a:p>
        </p:txBody>
      </p:sp>
      <p:pic>
        <p:nvPicPr>
          <p:cNvPr id="29701" name="Picture 13" descr="D:\我的文档\Tencent Files\923213587\FileRecv\拓展延伸.gif">
            <a:extLst>
              <a:ext uri="{FF2B5EF4-FFF2-40B4-BE49-F238E27FC236}">
                <a16:creationId xmlns:a16="http://schemas.microsoft.com/office/drawing/2014/main" id="{E53FBF5B-9787-470F-A726-8769263B1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7900" y="496889"/>
            <a:ext cx="2573338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Box 10">
            <a:extLst>
              <a:ext uri="{FF2B5EF4-FFF2-40B4-BE49-F238E27FC236}">
                <a16:creationId xmlns:a16="http://schemas.microsoft.com/office/drawing/2014/main" id="{6EE30435-0987-4AC5-9CFF-FFE3029B5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6" y="1582739"/>
            <a:ext cx="2473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知识拓展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55B242-ACBC-4E6B-B1A4-2013BDCEB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63400" y="102870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6231595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图片 11" descr="山底5.png">
            <a:extLst>
              <a:ext uri="{FF2B5EF4-FFF2-40B4-BE49-F238E27FC236}">
                <a16:creationId xmlns:a16="http://schemas.microsoft.com/office/drawing/2014/main" id="{EC4F4C15-60AF-49D3-9439-1F79B01C0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1">
            <a:extLst>
              <a:ext uri="{FF2B5EF4-FFF2-40B4-BE49-F238E27FC236}">
                <a16:creationId xmlns:a16="http://schemas.microsoft.com/office/drawing/2014/main" id="{CDCF398D-71DC-443D-962D-E205B8B17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13">
            <a:extLst>
              <a:ext uri="{FF2B5EF4-FFF2-40B4-BE49-F238E27FC236}">
                <a16:creationId xmlns:a16="http://schemas.microsoft.com/office/drawing/2014/main" id="{C86D28E4-ABDE-498C-BCA3-9063EE28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9662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14">
            <a:extLst>
              <a:ext uri="{FF2B5EF4-FFF2-40B4-BE49-F238E27FC236}">
                <a16:creationId xmlns:a16="http://schemas.microsoft.com/office/drawing/2014/main" id="{644BD3F5-5331-443B-B936-D346C8E54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9638" y="4170364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323D21-57CC-4DE7-9B60-0A6239909BB2}"/>
              </a:ext>
            </a:extLst>
          </p:cNvPr>
          <p:cNvSpPr/>
          <p:nvPr/>
        </p:nvSpPr>
        <p:spPr>
          <a:xfrm>
            <a:off x="4953000" y="2119313"/>
            <a:ext cx="4895850" cy="42465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孟子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约前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372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年～约前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289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，名轲，字子舆，邹 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现在山东邹城市</a:t>
            </a:r>
            <a:r>
              <a:rPr lang="en-US" altLang="zh-CN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人，战国时期思想家、教育家，是儒家思想的代表人物。孟子继承并发扬了孔子的思想，成为仅次于孔子的一代儒家宗师，后世常以“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孔孟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”并称，尊称孟子为“亚圣”。孟子生活在兼并战争激烈的战国中期，他在孔子的仁学基础上，提出了系统的“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仁政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”学说。</a:t>
            </a:r>
          </a:p>
        </p:txBody>
      </p:sp>
      <p:pic>
        <p:nvPicPr>
          <p:cNvPr id="5127" name="Picture 12" descr="D:\我的文档\Tencent Files\923213587\FileRecv\资料链接.gif">
            <a:extLst>
              <a:ext uri="{FF2B5EF4-FFF2-40B4-BE49-F238E27FC236}">
                <a16:creationId xmlns:a16="http://schemas.microsoft.com/office/drawing/2014/main" id="{A589E319-1539-4DFF-A1DA-0681414FB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490539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2">
            <a:extLst>
              <a:ext uri="{FF2B5EF4-FFF2-40B4-BE49-F238E27FC236}">
                <a16:creationId xmlns:a16="http://schemas.microsoft.com/office/drawing/2014/main" id="{48803881-4DE5-4D5F-AD15-824105094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7876" y="1503364"/>
            <a:ext cx="4035425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7" descr="http://a4.att.hudong.com/58/57/01300543310654143588576781235_s.jpg">
            <a:extLst>
              <a:ext uri="{FF2B5EF4-FFF2-40B4-BE49-F238E27FC236}">
                <a16:creationId xmlns:a16="http://schemas.microsoft.com/office/drawing/2014/main" id="{947321BA-459B-4FB5-977F-E2CA66265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1726" y="2311400"/>
            <a:ext cx="2581275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图片 11" descr="山底5.png">
            <a:extLst>
              <a:ext uri="{FF2B5EF4-FFF2-40B4-BE49-F238E27FC236}">
                <a16:creationId xmlns:a16="http://schemas.microsoft.com/office/drawing/2014/main" id="{7C25915D-0F4D-419E-8859-725696C7D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1">
            <a:extLst>
              <a:ext uri="{FF2B5EF4-FFF2-40B4-BE49-F238E27FC236}">
                <a16:creationId xmlns:a16="http://schemas.microsoft.com/office/drawing/2014/main" id="{9D6ED630-63E9-4DB2-8D27-4D5AEAB3C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13">
            <a:extLst>
              <a:ext uri="{FF2B5EF4-FFF2-40B4-BE49-F238E27FC236}">
                <a16:creationId xmlns:a16="http://schemas.microsoft.com/office/drawing/2014/main" id="{75714FCC-E86A-45BC-8C8E-6902CD9A6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9662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文本框 14">
            <a:extLst>
              <a:ext uri="{FF2B5EF4-FFF2-40B4-BE49-F238E27FC236}">
                <a16:creationId xmlns:a16="http://schemas.microsoft.com/office/drawing/2014/main" id="{75AD2E42-DC97-4DB3-A7A6-BA5B68D2F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9638" y="4170364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FFE25E7-EAB2-4322-8564-8E0D69B20A16}"/>
              </a:ext>
            </a:extLst>
          </p:cNvPr>
          <p:cNvSpPr/>
          <p:nvPr/>
        </p:nvSpPr>
        <p:spPr>
          <a:xfrm>
            <a:off x="2438400" y="2119314"/>
            <a:ext cx="7410450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孟子生活在社会动荡不安，人民生活十分痛苦的战国时期。当时，各大国之间“争地以战，杀人盈野；争城以战，杀人盈城”。面对这样一种社会现实，孟子提出了“民贵君轻”的政治思想。他到处游说，宣扬他的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“仁政”“王道”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主张。孟子把孔子“仁”的观念发展为“仁政”思想，指出“民贵君轻”，劝导统治者重视人民。同时他反对诸侯互相攻伐，以武力相兼并，提出“不嗜杀人者”才能统一天下的观点。他极力主张“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行仁政</a:t>
            </a: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”，恢复井田制，省刑薄赋，确保“黎民不饥不寒”。</a:t>
            </a:r>
          </a:p>
        </p:txBody>
      </p:sp>
      <p:pic>
        <p:nvPicPr>
          <p:cNvPr id="6151" name="Picture 12" descr="D:\我的文档\Tencent Files\923213587\FileRecv\资料链接.gif">
            <a:extLst>
              <a:ext uri="{FF2B5EF4-FFF2-40B4-BE49-F238E27FC236}">
                <a16:creationId xmlns:a16="http://schemas.microsoft.com/office/drawing/2014/main" id="{01F209E5-3B04-44E9-82D9-02BDC3FE9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490539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4">
            <a:extLst>
              <a:ext uri="{FF2B5EF4-FFF2-40B4-BE49-F238E27FC236}">
                <a16:creationId xmlns:a16="http://schemas.microsoft.com/office/drawing/2014/main" id="{7FD7D710-E274-4887-B21F-59E8E8BB2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0576" y="1490664"/>
            <a:ext cx="4035425" cy="85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31" descr="山底5.png">
            <a:extLst>
              <a:ext uri="{FF2B5EF4-FFF2-40B4-BE49-F238E27FC236}">
                <a16:creationId xmlns:a16="http://schemas.microsoft.com/office/drawing/2014/main" id="{596E5673-CB50-4349-9E01-53B0EE182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1">
            <a:extLst>
              <a:ext uri="{FF2B5EF4-FFF2-40B4-BE49-F238E27FC236}">
                <a16:creationId xmlns:a16="http://schemas.microsoft.com/office/drawing/2014/main" id="{0D1888B3-F5BD-4724-81EA-BAC0F422D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230938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BS00554_">
            <a:extLst>
              <a:ext uri="{FF2B5EF4-FFF2-40B4-BE49-F238E27FC236}">
                <a16:creationId xmlns:a16="http://schemas.microsoft.com/office/drawing/2014/main" id="{EB988622-B571-4E9E-BC88-8254D654D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9614" y="1801814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3" name="组 53">
            <a:extLst>
              <a:ext uri="{FF2B5EF4-FFF2-40B4-BE49-F238E27FC236}">
                <a16:creationId xmlns:a16="http://schemas.microsoft.com/office/drawing/2014/main" id="{5D34D733-4A82-4371-B10E-FC841F69E0BD}"/>
              </a:ext>
            </a:extLst>
          </p:cNvPr>
          <p:cNvGrpSpPr/>
          <p:nvPr/>
        </p:nvGrpSpPr>
        <p:grpSpPr>
          <a:xfrm>
            <a:off x="2030413" y="1797051"/>
            <a:ext cx="3122612" cy="461963"/>
            <a:chOff x="4701070" y="1806066"/>
            <a:chExt cx="3123216" cy="462053"/>
          </a:xfrm>
        </p:grpSpPr>
        <p:sp>
          <p:nvSpPr>
            <p:cNvPr id="55" name="圆角矩形 54">
              <a:extLst>
                <a:ext uri="{FF2B5EF4-FFF2-40B4-BE49-F238E27FC236}">
                  <a16:creationId xmlns:a16="http://schemas.microsoft.com/office/drawing/2014/main" id="{559B0A39-0C19-4B0E-8A62-426CC917CC84}"/>
                </a:ext>
              </a:extLst>
            </p:cNvPr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DCFDF02-7717-428C-AC99-4BB1AA0F14ED}"/>
                </a:ext>
              </a:extLst>
            </p:cNvPr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76" name="文本框 56">
              <a:extLst>
                <a:ext uri="{FF2B5EF4-FFF2-40B4-BE49-F238E27FC236}">
                  <a16:creationId xmlns:a16="http://schemas.microsoft.com/office/drawing/2014/main" id="{BECA892F-8FC6-4D7A-8A2B-0460067943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1070" y="1806066"/>
              <a:ext cx="3123216" cy="46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读一读字音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13D094E1-1AB4-4C80-B5E8-7FD1ABB93FB3}"/>
              </a:ext>
            </a:extLst>
          </p:cNvPr>
          <p:cNvSpPr/>
          <p:nvPr/>
        </p:nvSpPr>
        <p:spPr>
          <a:xfrm>
            <a:off x="2836863" y="2736851"/>
            <a:ext cx="4953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kē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E3FB5F3-BB09-4D6D-93DB-283985D49FB1}"/>
              </a:ext>
            </a:extLst>
          </p:cNvPr>
          <p:cNvSpPr/>
          <p:nvPr/>
        </p:nvSpPr>
        <p:spPr>
          <a:xfrm>
            <a:off x="5681664" y="2754313"/>
            <a:ext cx="6508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zōu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5ABD33F-31EA-4B23-AA4A-EE53D6BBE06C}"/>
              </a:ext>
            </a:extLst>
          </p:cNvPr>
          <p:cNvSpPr/>
          <p:nvPr/>
        </p:nvSpPr>
        <p:spPr>
          <a:xfrm>
            <a:off x="7954964" y="2754313"/>
            <a:ext cx="6508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yín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460E79C-2E7C-4000-B283-BB5509D86B56}"/>
              </a:ext>
            </a:extLst>
          </p:cNvPr>
          <p:cNvSpPr/>
          <p:nvPr/>
        </p:nvSpPr>
        <p:spPr>
          <a:xfrm>
            <a:off x="3502026" y="4032251"/>
            <a:ext cx="6508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yǎn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73611D1-C1D9-4824-9269-4D9BEA48D578}"/>
              </a:ext>
            </a:extLst>
          </p:cNvPr>
          <p:cNvSpPr/>
          <p:nvPr/>
        </p:nvSpPr>
        <p:spPr>
          <a:xfrm>
            <a:off x="6667500" y="4032251"/>
            <a:ext cx="8763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guàn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4F9C183-5A0E-4005-9A83-C272B6477809}"/>
              </a:ext>
            </a:extLst>
          </p:cNvPr>
          <p:cNvSpPr/>
          <p:nvPr/>
        </p:nvSpPr>
        <p:spPr>
          <a:xfrm>
            <a:off x="9194800" y="401161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guān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9F02DBF-412F-4CD6-8F45-EBBDF4AB6031}"/>
              </a:ext>
            </a:extLst>
          </p:cNvPr>
          <p:cNvSpPr/>
          <p:nvPr/>
        </p:nvSpPr>
        <p:spPr>
          <a:xfrm>
            <a:off x="1981200" y="2144714"/>
            <a:ext cx="9698038" cy="241508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轲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    </a:t>
            </a: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邹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人（    ）   </a:t>
            </a: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淫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</a:p>
          <a:p>
            <a:pPr defTabSz="45720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公孙</a:t>
            </a: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衍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  丈夫之</a:t>
            </a: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冠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  衣</a:t>
            </a:r>
            <a:r>
              <a:rPr lang="zh-CN" altLang="en-US" sz="2800" b="1" u="sng">
                <a:solidFill>
                  <a:srgbClr val="0C933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冠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</a:p>
        </p:txBody>
      </p:sp>
      <p:pic>
        <p:nvPicPr>
          <p:cNvPr id="7184" name="Picture 10" descr="D:\我的文档\Tencent Files\923213587\FileRecv\预习反馈.gif">
            <a:extLst>
              <a:ext uri="{FF2B5EF4-FFF2-40B4-BE49-F238E27FC236}">
                <a16:creationId xmlns:a16="http://schemas.microsoft.com/office/drawing/2014/main" id="{914AE2A4-BA50-408F-8680-F8D3C64DB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7100" y="492126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31" descr="山底5.png">
            <a:extLst>
              <a:ext uri="{FF2B5EF4-FFF2-40B4-BE49-F238E27FC236}">
                <a16:creationId xmlns:a16="http://schemas.microsoft.com/office/drawing/2014/main" id="{542F061C-BDDB-475A-B520-8C3C409A3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4751388"/>
            <a:ext cx="91440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1">
            <a:extLst>
              <a:ext uri="{FF2B5EF4-FFF2-40B4-BE49-F238E27FC236}">
                <a16:creationId xmlns:a16="http://schemas.microsoft.com/office/drawing/2014/main" id="{04785D59-3B87-4161-B21B-913AD5FDA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6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BS00554_">
            <a:extLst>
              <a:ext uri="{FF2B5EF4-FFF2-40B4-BE49-F238E27FC236}">
                <a16:creationId xmlns:a16="http://schemas.microsoft.com/office/drawing/2014/main" id="{CFE4E388-F632-4BD3-A6EC-49940E805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9614" y="1801814"/>
            <a:ext cx="5032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组 53">
            <a:extLst>
              <a:ext uri="{FF2B5EF4-FFF2-40B4-BE49-F238E27FC236}">
                <a16:creationId xmlns:a16="http://schemas.microsoft.com/office/drawing/2014/main" id="{9D9AE6C8-3A44-4A91-A854-50C02541D260}"/>
              </a:ext>
            </a:extLst>
          </p:cNvPr>
          <p:cNvGrpSpPr/>
          <p:nvPr/>
        </p:nvGrpSpPr>
        <p:grpSpPr>
          <a:xfrm>
            <a:off x="2030413" y="1797051"/>
            <a:ext cx="3122612" cy="461963"/>
            <a:chOff x="4701070" y="1806066"/>
            <a:chExt cx="3123216" cy="462053"/>
          </a:xfrm>
        </p:grpSpPr>
        <p:sp>
          <p:nvSpPr>
            <p:cNvPr id="55" name="圆角矩形 54">
              <a:extLst>
                <a:ext uri="{FF2B5EF4-FFF2-40B4-BE49-F238E27FC236}">
                  <a16:creationId xmlns:a16="http://schemas.microsoft.com/office/drawing/2014/main" id="{8F62C5F2-4D07-43FF-81E4-022ED2395E29}"/>
                </a:ext>
              </a:extLst>
            </p:cNvPr>
            <p:cNvSpPr/>
            <p:nvPr/>
          </p:nvSpPr>
          <p:spPr>
            <a:xfrm>
              <a:off x="5199641" y="1806066"/>
              <a:ext cx="1897429" cy="449351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3097AB9-3B52-4B6A-B529-8E7438ABB495}"/>
                </a:ext>
              </a:extLst>
            </p:cNvPr>
            <p:cNvSpPr/>
            <p:nvPr/>
          </p:nvSpPr>
          <p:spPr>
            <a:xfrm>
              <a:off x="4734413" y="1806066"/>
              <a:ext cx="462052" cy="46205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00" name="文本框 56">
              <a:extLst>
                <a:ext uri="{FF2B5EF4-FFF2-40B4-BE49-F238E27FC236}">
                  <a16:creationId xmlns:a16="http://schemas.microsoft.com/office/drawing/2014/main" id="{BDDF44D4-6309-4100-80DC-E1396B577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1070" y="1806158"/>
              <a:ext cx="31232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  <a:r>
                <a:rPr lang="en-US" altLang="zh-CN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写一写字形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7380BD78-0A3E-4FEA-A270-36F48FC5312C}"/>
              </a:ext>
            </a:extLst>
          </p:cNvPr>
          <p:cNvSpPr/>
          <p:nvPr/>
        </p:nvSpPr>
        <p:spPr>
          <a:xfrm>
            <a:off x="4765676" y="2752726"/>
            <a:ext cx="5445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戒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CFA4753-563D-4482-8CFC-695477657CF3}"/>
              </a:ext>
            </a:extLst>
          </p:cNvPr>
          <p:cNvSpPr/>
          <p:nvPr/>
        </p:nvSpPr>
        <p:spPr>
          <a:xfrm>
            <a:off x="3624263" y="3638551"/>
            <a:ext cx="54451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妾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D7B8DCD-FFAA-4911-8E78-DE16F043DFD9}"/>
              </a:ext>
            </a:extLst>
          </p:cNvPr>
          <p:cNvSpPr/>
          <p:nvPr/>
        </p:nvSpPr>
        <p:spPr>
          <a:xfrm>
            <a:off x="2278063" y="2498725"/>
            <a:ext cx="3849452" cy="1661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8305" defTabSz="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必敬必</a:t>
            </a:r>
            <a:r>
              <a:rPr lang="en-US" altLang="zh-CN" sz="2800" b="1" u="sng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jiè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）  </a:t>
            </a:r>
            <a:endParaRPr lang="en-US" altLang="zh-CN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8305" defTabSz="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u="sng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qiè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）妇之道</a:t>
            </a:r>
          </a:p>
        </p:txBody>
      </p:sp>
      <p:pic>
        <p:nvPicPr>
          <p:cNvPr id="8204" name="Picture 10" descr="D:\我的文档\Tencent Files\923213587\FileRecv\预习反馈.gif">
            <a:extLst>
              <a:ext uri="{FF2B5EF4-FFF2-40B4-BE49-F238E27FC236}">
                <a16:creationId xmlns:a16="http://schemas.microsoft.com/office/drawing/2014/main" id="{85A4DE1F-DC71-4222-B53A-63B6D348A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7100" y="492126"/>
            <a:ext cx="257333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AC3B3DA6-8542-48E9-B8CC-9BF075CBBC8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135188" y="476250"/>
            <a:ext cx="7848600" cy="6121400"/>
          </a:xfrm>
        </p:spPr>
        <p:txBody>
          <a:bodyPr rtlCol="0">
            <a:normAutofit/>
          </a:bodyPr>
          <a:lstStyle/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原文：</a:t>
            </a:r>
            <a:endParaRPr lang="zh-CN" altLang="en-US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r>
              <a:rPr lang="zh-CN" altLang="en-US" b="1">
                <a:solidFill>
                  <a:srgbClr val="FF0000"/>
                </a:solidFill>
              </a:rPr>
              <a:t>景春</a:t>
            </a: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曰：“</a:t>
            </a:r>
            <a:r>
              <a:rPr lang="zh-CN" altLang="en-US" b="1">
                <a:solidFill>
                  <a:srgbClr val="FF0000"/>
                </a:solidFill>
              </a:rPr>
              <a:t>公孙衍、张仪</a:t>
            </a: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岂不诚大丈夫哉？</a:t>
            </a: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一怒而诸侯惧，</a:t>
            </a:r>
            <a:r>
              <a:rPr lang="zh-CN" altLang="en-US" b="1">
                <a:solidFill>
                  <a:srgbClr val="FF0000"/>
                </a:solidFill>
              </a:rPr>
              <a:t>安居</a:t>
            </a: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而天下</a:t>
            </a:r>
            <a:r>
              <a:rPr lang="zh-CN" altLang="en-US" b="1">
                <a:solidFill>
                  <a:srgbClr val="FF0000"/>
                </a:solidFill>
              </a:rPr>
              <a:t>熄</a:t>
            </a: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。”</a:t>
            </a: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r>
              <a:rPr lang="zh-CN" altLang="en-US" b="1">
                <a:solidFill>
                  <a:schemeClr val="tx1">
                    <a:tint val="75000"/>
                  </a:schemeClr>
                </a:solidFill>
              </a:rPr>
              <a:t>句意：</a:t>
            </a: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en-US" altLang="zh-CN" b="1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zh-CN" altLang="en-US">
              <a:solidFill>
                <a:schemeClr val="tx1">
                  <a:tint val="75000"/>
                </a:schemeClr>
              </a:solidFill>
            </a:endParaRPr>
          </a:p>
          <a:p>
            <a:pPr marL="0" indent="0" algn="ctr" defTabSz="914400" eaLnBrk="1" fontAlgn="auto" hangingPunct="1">
              <a:spcAft>
                <a:spcPct val="0"/>
              </a:spcAft>
              <a:buNone/>
              <a:defRPr/>
            </a:pPr>
            <a:endParaRPr lang="zh-CN" altLang="en-US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253E6E-6292-4A94-96FE-A137DA143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1628775"/>
            <a:ext cx="2508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人名，纵横家的信徒。</a:t>
            </a: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575CE-3DF7-4DB7-88C2-CC50E84DE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1" y="1628776"/>
            <a:ext cx="356711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公孙衍：人名，即魏国人犀首，</a:t>
            </a:r>
            <a:endParaRPr lang="en-US" altLang="zh-CN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著 名的说客。张仪：魏国人，</a:t>
            </a:r>
            <a:endParaRPr lang="en-US" altLang="zh-CN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与苏泰同为纵横家的主要代表。</a:t>
            </a:r>
            <a:endParaRPr lang="en-US" altLang="zh-CN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致力于游以路横去服从秦国，</a:t>
            </a:r>
            <a:endParaRPr lang="en-US" altLang="zh-CN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与苏泰“合纵”相对。</a:t>
            </a: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B5966-5512-41CC-B795-5101C4582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3357563"/>
            <a:ext cx="646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t>安静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B301AD-770A-4C96-A50B-17AE681ED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26" y="3357563"/>
            <a:ext cx="2741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指战火熄灭，天下太平。</a:t>
            </a: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389D67-4957-4072-AEFB-A2726B4F0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1" y="4508501"/>
            <a:ext cx="76549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anose="020b0604020202020204" pitchFamily="34" charset="0"/>
              </a:rPr>
              <a:t>景春说：“公孙衍和张仪难道不是真正的</a:t>
            </a:r>
            <a:endParaRPr lang="en-US" altLang="zh-CN" sz="3200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anose="020b0604020202020204" pitchFamily="34" charset="0"/>
              </a:rPr>
              <a:t>大丈夫吗？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发起怒来，诸侯们都会害怕；安静</a:t>
            </a:r>
            <a:endParaRPr lang="en-US" altLang="zh-CN" sz="2800" b="1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Arial" panose="020b0604020202020204" pitchFamily="34" charset="0"/>
              </a:rPr>
              <a:t>下来，天下就会平安无事。”</a:t>
            </a:r>
            <a:endParaRPr lang="zh-CN" altLang="en-US" sz="28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标题 1">
            <a:extLst>
              <a:ext uri="{FF2B5EF4-FFF2-40B4-BE49-F238E27FC236}">
                <a16:creationId xmlns:a16="http://schemas.microsoft.com/office/drawing/2014/main" id="{DB473349-8A36-4D5F-B99E-2646DC2381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8"/>
            <a:ext cx="8147050" cy="6107112"/>
          </a:xfrm>
        </p:spPr>
        <p:txBody>
          <a:bodyPr/>
          <a:lstStyle/>
          <a:p>
            <a:pPr eaLnBrk="1" hangingPunct="1"/>
            <a:r>
              <a:rPr lang="zh-CN" altLang="en-US" b="1"/>
              <a:t>孟子曰：“</a:t>
            </a:r>
            <a:r>
              <a:rPr lang="zh-CN" altLang="en-US" b="1">
                <a:solidFill>
                  <a:srgbClr val="FF0000"/>
                </a:solidFill>
              </a:rPr>
              <a:t>是</a:t>
            </a:r>
            <a:r>
              <a:rPr lang="zh-CN" altLang="en-US" b="1">
                <a:solidFill>
                  <a:srgbClr val="005BD3"/>
                </a:solidFill>
              </a:rPr>
              <a:t>焉</a:t>
            </a:r>
            <a:r>
              <a:rPr lang="zh-CN" altLang="en-US" b="1"/>
              <a:t>得为大丈夫乎？</a:t>
            </a:r>
            <a:br>
              <a:rPr lang="en-US" altLang="zh-CN" b="1"/>
            </a:br>
            <a:br>
              <a:rPr lang="en-US" altLang="zh-CN" b="1"/>
            </a:br>
            <a:r>
              <a:rPr lang="zh-CN" altLang="en-US" b="1"/>
              <a:t>子未学礼乎？</a:t>
            </a:r>
            <a:br>
              <a:rPr lang="en-US" altLang="zh-CN" b="1"/>
            </a:br>
            <a:r>
              <a:rPr lang="zh-CN" altLang="en-US" b="1"/>
              <a:t>句意</a:t>
            </a:r>
            <a:r>
              <a:rPr lang="en-US" altLang="zh-CN" b="1"/>
              <a:t>:</a:t>
            </a: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6DD6BA-971E-47EF-A029-C796497AB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4338" y="2708275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代词，这，这个。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579EB-87E1-4B73-BDAA-0E8C619216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1557338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怎么。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E87B6A-C938-42EE-BA8E-DE99A5768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4797426"/>
            <a:ext cx="67691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anose="020b0604020202020204" pitchFamily="34" charset="0"/>
              </a:rPr>
              <a:t>孟子说：“这个怎么能够叫大丈夫呢？你没有学过礼吗？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">
            <a:extLst>
              <a:ext uri="{FF2B5EF4-FFF2-40B4-BE49-F238E27FC236}">
                <a16:creationId xmlns:a16="http://schemas.microsoft.com/office/drawing/2014/main" id="{24A6496E-D7DC-44A7-AAEC-86E3BF88AD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8"/>
            <a:ext cx="7931150" cy="5746750"/>
          </a:xfrm>
        </p:spPr>
        <p:txBody>
          <a:bodyPr/>
          <a:lstStyle/>
          <a:p>
            <a:pPr eaLnBrk="1" hangingPunct="1"/>
            <a:r>
              <a:rPr lang="zh-CN" altLang="en-US" b="1"/>
              <a:t>丈夫</a:t>
            </a:r>
            <a:r>
              <a:rPr lang="zh-CN" altLang="en-US" b="1">
                <a:solidFill>
                  <a:srgbClr val="FF0000"/>
                </a:solidFill>
              </a:rPr>
              <a:t>之</a:t>
            </a:r>
            <a:r>
              <a:rPr lang="zh-CN" altLang="en-US" b="1"/>
              <a:t>冠也，父命</a:t>
            </a:r>
            <a:r>
              <a:rPr lang="zh-CN" altLang="en-US" b="1">
                <a:solidFill>
                  <a:srgbClr val="FF0000"/>
                </a:solidFill>
              </a:rPr>
              <a:t>之</a:t>
            </a:r>
            <a:r>
              <a:rPr lang="zh-CN" altLang="en-US" b="1"/>
              <a:t>；女子之</a:t>
            </a: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r>
              <a:rPr lang="zh-CN" altLang="en-US" b="1"/>
              <a:t>嫁也，母命之，往送之门，</a:t>
            </a:r>
            <a:br>
              <a:rPr lang="en-US" altLang="zh-CN" b="1"/>
            </a:br>
            <a:r>
              <a:rPr lang="zh-CN" altLang="en-US" b="1"/>
              <a:t>句意：</a:t>
            </a:r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2C8DE-C54B-48AA-AA15-E3B58EED9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1196975"/>
            <a:ext cx="434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用在主谓间，取消句子的独立性，不译。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47067-A8B5-4F03-A22C-79D024AE3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38" y="2133600"/>
            <a:ext cx="1339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Arial" panose="020b0604020202020204" pitchFamily="34" charset="0"/>
              </a:rPr>
              <a:t>代词，他。</a:t>
            </a:r>
          </a:p>
        </p:txBody>
      </p:sp>
      <p:sp>
        <p:nvSpPr>
          <p:cNvPr id="12292" name="TextBox 6">
            <a:extLst>
              <a:ext uri="{FF2B5EF4-FFF2-40B4-BE49-F238E27FC236}">
                <a16:creationId xmlns:a16="http://schemas.microsoft.com/office/drawing/2014/main" id="{A0DC0274-D20E-4E95-9B3B-EA1069176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2889" y="4868863"/>
            <a:ext cx="64087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anose="020b0604020202020204" pitchFamily="34" charset="0"/>
              </a:rPr>
              <a:t>父亲给予训导；女子出嫁的时候，母亲给予训导，送她到门口，</a:t>
            </a:r>
            <a:endParaRPr lang="zh-CN" altLang="en-US" sz="3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26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6">
      <vt:lpstr>Arial</vt:lpstr>
      <vt:lpstr>等线 Light</vt:lpstr>
      <vt:lpstr>等线</vt:lpstr>
      <vt:lpstr>Calibri</vt:lpstr>
      <vt:lpstr>宋体</vt:lpstr>
      <vt:lpstr>黑体</vt:lpstr>
      <vt:lpstr>Times New Roman</vt:lpstr>
      <vt:lpstr>楷体</vt:lpstr>
      <vt:lpstr>华文行楷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孟子曰：“是焉得为大丈夫乎？子未学礼乎？句意:</vt:lpstr>
      <vt:lpstr>丈夫之冠也，父命之；女子之嫁也，母命之，往送之门，句意：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2021-01-24T17:36:16.032</cp:lastPrinted>
  <dcterms:created xsi:type="dcterms:W3CDTF">2021-01-24T17:36:16Z</dcterms:created>
  <dcterms:modified xsi:type="dcterms:W3CDTF">2021-01-24T09:36:18Z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