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335" r:id="rId4"/>
    <p:sldId id="336" r:id="rId5"/>
    <p:sldId id="258" r:id="rId6"/>
    <p:sldId id="310" r:id="rId7"/>
    <p:sldId id="337" r:id="rId8"/>
    <p:sldId id="279" r:id="rId9"/>
    <p:sldId id="259" r:id="rId10"/>
    <p:sldId id="260" r:id="rId11"/>
    <p:sldId id="263" r:id="rId12"/>
    <p:sldId id="359" r:id="rId13"/>
    <p:sldId id="281" r:id="rId14"/>
    <p:sldId id="271" r:id="rId15"/>
    <p:sldId id="311" r:id="rId16"/>
    <p:sldId id="360" r:id="rId17"/>
    <p:sldId id="319" r:id="rId18"/>
    <p:sldId id="361" r:id="rId19"/>
    <p:sldId id="273" r:id="rId20"/>
    <p:sldId id="278" r:id="rId21"/>
    <p:sldId id="321" r:id="rId22"/>
    <p:sldId id="362" r:id="rId23"/>
    <p:sldId id="282" r:id="rId24"/>
    <p:sldId id="283" r:id="rId25"/>
    <p:sldId id="298" r:id="rId26"/>
    <p:sldId id="299" r:id="rId27"/>
    <p:sldId id="300" r:id="rId28"/>
    <p:sldId id="302" r:id="rId29"/>
    <p:sldId id="293" r:id="rId30"/>
    <p:sldId id="304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2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026" name="Rectangle 2" title="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61379A-237E-431A-8A03-A457868F345C}" type="slidenum">
              <a:rPr lang="en-US" altLang="zh-CN" sz="1400"/>
              <a:t>‹#›</a:t>
            </a:fld>
            <a:endParaRPr lang="en-US" altLang="zh-CN" sz="1400"/>
          </a:p>
        </p:txBody>
      </p:sp>
      <p:pic>
        <p:nvPicPr>
          <p:cNvPr id="1031" name="Picture 7" descr="2cd3fc3be5a842c115cecbf6" title=""/>
          <p:cNvPicPr>
            <a:picLocks noChangeAspect="1"/>
          </p:cNvPicPr>
          <p:nvPr/>
        </p:nvPicPr>
        <p:blipFill>
          <a:blip r:embed="rId12">
            <a:grayscl/>
          </a:blip>
          <a:srcRect t="16124" r="13768" b="190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2" name="图片 1073743875" descr="学科网 zxxk.com" title="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2050" name="Rectangle 2" title="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endParaRPr lang="en-US" altLang="zh-CN" sz="1400"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AD3EBC6-F417-4CD1-B10A-80114F7F3E3D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  <p:pic>
        <p:nvPicPr>
          <p:cNvPr id="2055" name="Picture 7" descr="2cd3fc3be5a842c115cecbf6" title=""/>
          <p:cNvPicPr>
            <a:picLocks noChangeAspect="1"/>
          </p:cNvPicPr>
          <p:nvPr/>
        </p:nvPicPr>
        <p:blipFill>
          <a:blip r:embed="rId12">
            <a:grayscl/>
          </a:blip>
          <a:srcRect t="16124" r="13768" b="190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56" name="图片 1073743875" descr="学科网 zxxk.com" title="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" Target="slide7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audio" Target="NUL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" Target="slide7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" Target="slide7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7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073" name="Rectangle 2" title="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lvl="0" eaLnBrk="1" hangingPunct="1"/>
            <a:endParaRPr lang="zh-CN" altLang="zh-CN"/>
          </a:p>
        </p:txBody>
      </p:sp>
      <p:sp>
        <p:nvSpPr>
          <p:cNvPr id="3074" name="Rectangle 3" title="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>
              <a:buNone/>
            </a:pPr>
            <a:endParaRPr lang="zh-CN" altLang="zh-CN"/>
          </a:p>
        </p:txBody>
      </p:sp>
      <p:pic>
        <p:nvPicPr>
          <p:cNvPr id="3075" name="Picture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2289" name="Rectangle 2" title=""/>
          <p:cNvSpPr/>
          <p:nvPr/>
        </p:nvSpPr>
        <p:spPr>
          <a:xfrm>
            <a:off x="684213" y="330200"/>
            <a:ext cx="7596187" cy="2727325"/>
          </a:xfrm>
          <a:prstGeom prst="rect">
            <a:avLst/>
          </a:prstGeom>
          <a:solidFill>
            <a:schemeClr val="bg1">
              <a:alpha val="50980"/>
            </a:schemeClr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 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九月九日忆山东兄弟 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  王维</a:t>
            </a:r>
            <a:br>
              <a:rPr lang="zh-CN" altLang="en-US" sz="36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独在异乡为异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客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，每逢佳节倍思亲。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遥知兄弟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登高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处，遍插茱萸少一人。</a:t>
            </a: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0" name="Rectangle 3" title=""/>
          <p:cNvSpPr/>
          <p:nvPr/>
        </p:nvSpPr>
        <p:spPr>
          <a:xfrm>
            <a:off x="684213" y="3068638"/>
            <a:ext cx="7596187" cy="2727325"/>
          </a:xfrm>
          <a:prstGeom prst="rect">
            <a:avLst/>
          </a:prstGeom>
          <a:solidFill>
            <a:schemeClr val="bg1">
              <a:alpha val="50980"/>
            </a:schemeClr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登幽州台歌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陈子昂 　　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前不见古人，后不见来者。 　　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念天地之悠悠，独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怆然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而涕下！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1" title=""/>
          <p:cNvSpPr txBox="1"/>
          <p:nvPr/>
        </p:nvSpPr>
        <p:spPr>
          <a:xfrm>
            <a:off x="323850" y="115888"/>
            <a:ext cx="617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三、写情圣手之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圣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4" name="文本框 2" title=""/>
          <p:cNvSpPr txBox="1"/>
          <p:nvPr/>
        </p:nvSpPr>
        <p:spPr>
          <a:xfrm>
            <a:off x="623888" y="981075"/>
            <a:ext cx="78962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我以为工部最少可以当得起情圣的称号。因为他的情感的内容，是极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2" action="ppaction://hlinksldjump"/>
              </a:rPr>
              <a:t>丰富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3" action="ppaction://hlinksldjump"/>
              </a:rPr>
              <a:t>真实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4" action="ppaction://hlinksldjump"/>
              </a:rPr>
              <a:t>深刻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的。他表情的方法又极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5" action="ppaction://hlinksldjump"/>
              </a:rPr>
              <a:t>熟练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，能鞭辟到最深处，能将他全部完全反映不走样子，能象电气一般，一振一荡的打到别人的心弦上，中国文学界写情圣手，没有人比得上他，所以我叫他情圣。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 title=""/>
          <p:cNvSpPr>
            <a:spLocks noChangeArrowheads="1"/>
          </p:cNvSpPr>
          <p:nvPr/>
        </p:nvSpPr>
        <p:spPr bwMode="auto">
          <a:xfrm>
            <a:off x="2268538" y="476250"/>
            <a:ext cx="51847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 hangingPunct="0">
              <a:buClrTx/>
              <a:buFontTx/>
            </a:pP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艰难苦恨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黑体" pitchFamily="2" charset="-122"/>
              </a:rPr>
              <a:t>繁霜鬓，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ea typeface="黑体" pitchFamily="2" charset="-122"/>
            </a:endParaRPr>
          </a:p>
          <a:p>
            <a:pPr marL="342900" lvl="0" indent="-342900" hangingPunct="0">
              <a:buClrTx/>
              <a:buFontTx/>
            </a:pP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黑体" pitchFamily="2" charset="-122"/>
              </a:rPr>
              <a:t>潦倒新停浊酒杯。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38" name="Text Box 4" title=""/>
          <p:cNvSpPr txBox="1">
            <a:spLocks noChangeArrowheads="1"/>
          </p:cNvSpPr>
          <p:nvPr/>
        </p:nvSpPr>
        <p:spPr bwMode="auto">
          <a:xfrm>
            <a:off x="179388" y="1123950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hangingPunct="0">
              <a:buClrTx/>
              <a:buFontTx/>
            </a:pPr>
            <a:r>
              <a:rPr lang="en-US" altLang="zh-CN" sz="4000" b="1" spc="0"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︻</a:t>
            </a:r>
            <a:r>
              <a:rPr lang="zh-CN" altLang="en-US" sz="4000" b="1" spc="0"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尾联</a:t>
            </a:r>
            <a:r>
              <a:rPr lang="en-US" altLang="zh-CN" sz="4000" b="1" spc="0"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︼</a:t>
            </a:r>
            <a:endParaRPr lang="en-US" altLang="zh-CN" sz="4000" b="1">
              <a:effectLst>
                <a:outerShdw blurRad="38100" dist="38100" dir="2700000" algn="tl">
                  <a:srgbClr val="FFFFFF"/>
                </a:outerShdw>
              </a:effectLst>
              <a:ea typeface="隶书" pitchFamily="49" charset="-122"/>
            </a:endParaRPr>
          </a:p>
        </p:txBody>
      </p:sp>
      <p:sp>
        <p:nvSpPr>
          <p:cNvPr id="14339" name="Text Box 6" title=""/>
          <p:cNvSpPr txBox="1"/>
          <p:nvPr/>
        </p:nvSpPr>
        <p:spPr>
          <a:xfrm>
            <a:off x="1476375" y="2060575"/>
            <a:ext cx="61483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ea typeface="黑体" pitchFamily="2" charset="-122"/>
              </a:rPr>
              <a:t>艰难苦恨的具体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内涵</a:t>
            </a:r>
            <a:r>
              <a:rPr lang="zh-CN" altLang="en-US" sz="3600" b="1">
                <a:ea typeface="黑体" pitchFamily="2" charset="-122"/>
              </a:rPr>
              <a:t>是什么？</a:t>
            </a:r>
            <a:endParaRPr lang="zh-CN" altLang="en-US" sz="3600" b="1">
              <a:ea typeface="黑体" pitchFamily="2" charset="-122"/>
            </a:endParaRPr>
          </a:p>
        </p:txBody>
      </p:sp>
      <p:sp>
        <p:nvSpPr>
          <p:cNvPr id="14340" name="Text Box 7" title=""/>
          <p:cNvSpPr txBox="1"/>
          <p:nvPr/>
        </p:nvSpPr>
        <p:spPr>
          <a:xfrm>
            <a:off x="1476375" y="3068638"/>
            <a:ext cx="5702300" cy="1752600"/>
          </a:xfrm>
          <a:prstGeom prst="rect">
            <a:avLst/>
          </a:prstGeom>
          <a:noFill/>
          <a:ln w="12700">
            <a:solidFill>
              <a:srgbClr val="0000CC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国运：社会动乱、民不聊生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/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自身：八苦</a:t>
            </a:r>
            <a:r>
              <a:rPr lang="en-US" altLang="zh-CN" sz="3600" b="1">
                <a:solidFill>
                  <a:srgbClr val="0000CC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壮志未酬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  个人与国家命运相结合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341" name="Text Box 10" title=""/>
          <p:cNvSpPr txBox="1"/>
          <p:nvPr/>
        </p:nvSpPr>
        <p:spPr>
          <a:xfrm>
            <a:off x="6927850" y="3722688"/>
            <a:ext cx="184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/>
          </a:p>
          <a:p>
            <a:pPr lvl="0"/>
            <a:endParaRPr lang="en-US" altLang="zh-CN"/>
          </a:p>
        </p:txBody>
      </p:sp>
      <p:sp>
        <p:nvSpPr>
          <p:cNvPr id="14342" name="文本框 1" title=""/>
          <p:cNvSpPr txBox="1"/>
          <p:nvPr/>
        </p:nvSpPr>
        <p:spPr>
          <a:xfrm>
            <a:off x="179388" y="44450"/>
            <a:ext cx="14176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 b="1">
                <a:solidFill>
                  <a:srgbClr val="0070C0"/>
                </a:solidFill>
              </a:rPr>
              <a:t>深刻</a:t>
            </a:r>
            <a:endParaRPr lang="zh-CN" altLang="en-US" sz="4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3" title=""/>
          <p:cNvSpPr>
            <a:spLocks noGrp="1"/>
          </p:cNvSpPr>
          <p:nvPr>
            <p:ph type="body" idx="4294967295"/>
          </p:nvPr>
        </p:nvSpPr>
        <p:spPr>
          <a:xfrm>
            <a:off x="352425" y="285750"/>
            <a:ext cx="8497888" cy="2447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spcBef>
                <a:spcPct val="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悲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>
                <a:ea typeface="楷体_GB2312" pitchFamily="49" charset="-122"/>
              </a:rPr>
              <a:t>字是核心，贯穿全诗。</a:t>
            </a:r>
            <a:endParaRPr lang="zh-CN" altLang="en-US" sz="3600" b="1">
              <a:ea typeface="楷体_GB2312" pitchFamily="49" charset="-122"/>
            </a:endParaRPr>
          </a:p>
          <a:p>
            <a:pPr lvl="0" eaLnBrk="1" hangingPunct="1">
              <a:spcBef>
                <a:spcPct val="0"/>
              </a:spcBef>
            </a:pPr>
            <a:r>
              <a:rPr lang="zh-CN" altLang="en-US" sz="3600" b="1">
                <a:ea typeface="楷体_GB2312" pitchFamily="49" charset="-122"/>
              </a:rPr>
              <a:t>内心伤悲</a:t>
            </a:r>
            <a:r>
              <a:rPr lang="en-US" altLang="zh-CN" sz="3600" b="1">
                <a:latin typeface="Verdana" pitchFamily="34" charset="0"/>
                <a:ea typeface="楷体_GB2312" pitchFamily="49" charset="-122"/>
              </a:rPr>
              <a:t>——</a:t>
            </a:r>
            <a:r>
              <a:rPr lang="zh-CN" altLang="en-US" sz="3600" b="1">
                <a:ea typeface="楷体_GB2312" pitchFamily="49" charset="-122"/>
              </a:rPr>
              <a:t>登高遣悲</a:t>
            </a:r>
            <a:r>
              <a:rPr lang="en-US" altLang="zh-CN" sz="3600" b="1">
                <a:latin typeface="Verdana" pitchFamily="34" charset="0"/>
                <a:ea typeface="楷体_GB2312" pitchFamily="49" charset="-122"/>
              </a:rPr>
              <a:t>——</a:t>
            </a:r>
            <a:r>
              <a:rPr lang="zh-CN" altLang="en-US" sz="3600" b="1">
                <a:ea typeface="楷体_GB2312" pitchFamily="49" charset="-122"/>
              </a:rPr>
              <a:t>触景生悲，由触景生悲到</a:t>
            </a:r>
            <a:r>
              <a:rPr lang="en-US" altLang="zh-CN" sz="3600" b="1">
                <a:latin typeface="Verdana" pitchFamily="34" charset="0"/>
                <a:ea typeface="楷体_GB2312" pitchFamily="49" charset="-122"/>
              </a:rPr>
              <a:t>——</a:t>
            </a:r>
            <a:r>
              <a:rPr lang="zh-CN" altLang="en-US" sz="3600" b="1">
                <a:ea typeface="楷体_GB2312" pitchFamily="49" charset="-122"/>
              </a:rPr>
              <a:t>倍增新悲。</a:t>
            </a:r>
            <a:endParaRPr lang="zh-CN" altLang="en-US" sz="3600" b="1">
              <a:ea typeface="楷体_GB2312" pitchFamily="49" charset="-122"/>
            </a:endParaRPr>
          </a:p>
          <a:p>
            <a:pPr lvl="0" eaLnBrk="1" hangingPunct="1">
              <a:spcBef>
                <a:spcPct val="0"/>
              </a:spcBef>
            </a:pPr>
            <a:r>
              <a:rPr lang="zh-CN" altLang="en-US" sz="3600" b="1">
                <a:ea typeface="楷体_GB2312" pitchFamily="49" charset="-122"/>
              </a:rPr>
              <a:t>悲景起笔，悲情落笔。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5362" name="Rectangle 6" title=""/>
          <p:cNvSpPr/>
          <p:nvPr/>
        </p:nvSpPr>
        <p:spPr>
          <a:xfrm>
            <a:off x="1757363" y="2765425"/>
            <a:ext cx="5986462" cy="1228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4400" b="1">
                <a:solidFill>
                  <a:srgbClr val="FF0000"/>
                </a:solidFill>
              </a:rPr>
              <a:t>千古悲愁一肩扛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5363" name="Oval 7" title=""/>
          <p:cNvSpPr/>
          <p:nvPr/>
        </p:nvSpPr>
        <p:spPr>
          <a:xfrm>
            <a:off x="461963" y="4681538"/>
            <a:ext cx="4032250" cy="187325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800" b="1"/>
              <a:t>个人遭际的坎坷与悲苦</a:t>
            </a:r>
            <a:endParaRPr lang="zh-CN" altLang="en-US" sz="2800"/>
          </a:p>
        </p:txBody>
      </p:sp>
      <p:sp>
        <p:nvSpPr>
          <p:cNvPr id="15364" name="Oval 8" title=""/>
          <p:cNvSpPr/>
          <p:nvPr/>
        </p:nvSpPr>
        <p:spPr>
          <a:xfrm>
            <a:off x="5141913" y="4752975"/>
            <a:ext cx="3708400" cy="187325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20000"/>
              </a:spcBef>
            </a:pPr>
            <a:endParaRPr lang="en-US" altLang="zh-CN" sz="2400" b="1"/>
          </a:p>
          <a:p>
            <a:pPr lvl="0" algn="ctr">
              <a:spcBef>
                <a:spcPct val="20000"/>
              </a:spcBef>
            </a:pPr>
            <a:r>
              <a:rPr lang="zh-CN" altLang="en-US" sz="2800" b="1"/>
              <a:t>国家危难的无助与苦恨</a:t>
            </a:r>
            <a:endParaRPr lang="zh-CN" altLang="en-US" sz="2800" b="1"/>
          </a:p>
          <a:p>
            <a:pPr lvl="0" algn="ctr">
              <a:spcBef>
                <a:spcPct val="20000"/>
              </a:spcBef>
              <a:buChar char="•"/>
            </a:pPr>
            <a:endParaRPr lang="en-US" altLang="zh-CN" sz="2400"/>
          </a:p>
        </p:txBody>
      </p:sp>
      <p:sp>
        <p:nvSpPr>
          <p:cNvPr id="15365" name="AutoShape 10" title=""/>
          <p:cNvSpPr/>
          <p:nvPr/>
        </p:nvSpPr>
        <p:spPr>
          <a:xfrm>
            <a:off x="2693988" y="3702050"/>
            <a:ext cx="4321175" cy="1944688"/>
          </a:xfrm>
          <a:custGeom>
            <a:cxnLst>
              <a:cxn ang="0">
                <a:pos x="432235132" y="0"/>
              </a:cxn>
              <a:cxn ang="0">
                <a:pos x="108098794" y="87647268"/>
              </a:cxn>
              <a:cxn ang="0">
                <a:pos x="432235132" y="43787171"/>
              </a:cxn>
              <a:cxn ang="0">
                <a:pos x="756371270" y="87647268"/>
              </a:cxn>
            </a:cxnLst>
            <a:rect l="l" t="t" r="r" b="b"/>
            <a:pathLst>
              <a:path w="21600" h="21600">
                <a:moveTo>
                  <a:pt x="5402" y="10809"/>
                </a:moveTo>
                <a:cubicBezTo>
                  <a:pt x="5402" y="10806"/>
                  <a:pt x="5402" y="10803"/>
                  <a:pt x="5402" y="10800"/>
                </a:cubicBezTo>
                <a:cubicBezTo>
                  <a:pt x="5402" y="7818"/>
                  <a:pt x="7818" y="5402"/>
                  <a:pt x="10800" y="5402"/>
                </a:cubicBezTo>
                <a:cubicBezTo>
                  <a:pt x="13781" y="5402"/>
                  <a:pt x="16198" y="7818"/>
                  <a:pt x="16198" y="10800"/>
                </a:cubicBezTo>
                <a:cubicBezTo>
                  <a:pt x="16198" y="10803"/>
                  <a:pt x="16197" y="10806"/>
                  <a:pt x="16197" y="10809"/>
                </a:cubicBezTo>
                <a:lnTo>
                  <a:pt x="21599" y="10818"/>
                </a:lnTo>
                <a:cubicBezTo>
                  <a:pt x="21599" y="10812"/>
                  <a:pt x="21600" y="10806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06"/>
                  <a:pt x="0" y="10812"/>
                  <a:pt x="0" y="10818"/>
                </a:cubicBezTo>
                <a:lnTo>
                  <a:pt x="5402" y="1080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animBg="1"/>
      <p:bldP spid="153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6385" name="二胡曲《二泉映月》.mp3" title="">
            <a:hlinkClick action="ppaction://media"/>
          </p:cNvPr>
          <p:cNvPicPr>
            <a:picLocks noRot="1" noChangeAspect="1"/>
          </p:cNvPicPr>
          <p:nvPr>
            <a:audioFile r:link="rId3"/>
            <p:extLst/>
          </p:nvPr>
        </p:nvPicPr>
        <p:blipFill>
          <a:blip r:embed="rId2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86" name="Text Box 7" title=""/>
          <p:cNvSpPr txBox="1"/>
          <p:nvPr/>
        </p:nvSpPr>
        <p:spPr>
          <a:xfrm>
            <a:off x="1619250" y="1700213"/>
            <a:ext cx="5702300" cy="2301875"/>
          </a:xfrm>
          <a:prstGeom prst="rect">
            <a:avLst/>
          </a:prstGeom>
          <a:noFill/>
          <a:ln w="12700">
            <a:solidFill>
              <a:srgbClr val="0000CC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国运：社会动乱、民不聊生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/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/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自身：八苦</a:t>
            </a:r>
            <a:r>
              <a:rPr lang="en-US" altLang="zh-CN" sz="3600" b="1">
                <a:solidFill>
                  <a:srgbClr val="0000CC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壮志未酬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  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5451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5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-1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5"/>
                </p:tgtEl>
              </p:cMediaNode>
            </p:audio>
          </p:childTnLst>
        </p:cTn>
      </p:par>
    </p:tnLst>
    <p:bldLst>
      <p:bldP spid="1638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1" title=""/>
          <p:cNvSpPr txBox="1"/>
          <p:nvPr/>
        </p:nvSpPr>
        <p:spPr>
          <a:xfrm>
            <a:off x="323850" y="115888"/>
            <a:ext cx="617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三、写情圣手之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圣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0" name="文本框 2" title=""/>
          <p:cNvSpPr txBox="1"/>
          <p:nvPr/>
        </p:nvSpPr>
        <p:spPr>
          <a:xfrm>
            <a:off x="623888" y="981075"/>
            <a:ext cx="78962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我以为工部最少可以当得起情圣的称号。因为他的情感的内容，是极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2" action="ppaction://hlinksldjump"/>
              </a:rPr>
              <a:t>丰富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3" action="ppaction://hlinksldjump"/>
              </a:rPr>
              <a:t>真实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4" action="ppaction://hlinksldjump"/>
              </a:rPr>
              <a:t>深刻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的。他表情的方法又极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5" action="ppaction://hlinksldjump"/>
              </a:rPr>
              <a:t>熟练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，能鞭辟到最深处，能将他全部完全反映不走样子，能象电气一般，一振一荡的打到别人的心弦上，中国文学界写情圣手，没有人比得上他，所以我叫他情圣。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8433" name="Rectangle 2" title=""/>
          <p:cNvSpPr>
            <a:spLocks noGrp="1"/>
          </p:cNvSpPr>
          <p:nvPr>
            <p:ph type="title"/>
          </p:nvPr>
        </p:nvSpPr>
        <p:spPr>
          <a:xfrm>
            <a:off x="1042988" y="44450"/>
            <a:ext cx="8686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3200" b="1">
                <a:solidFill>
                  <a:srgbClr val="A50021"/>
                </a:solidFill>
              </a:rPr>
              <a:t>艰难</a:t>
            </a:r>
            <a:r>
              <a:rPr lang="zh-CN" altLang="en-US" sz="3200" b="1">
                <a:solidFill>
                  <a:srgbClr val="FF0000"/>
                </a:solidFill>
              </a:rPr>
              <a:t>苦</a:t>
            </a:r>
            <a:r>
              <a:rPr lang="zh-CN" altLang="en-US" sz="3200" b="1">
                <a:solidFill>
                  <a:srgbClr val="A50021"/>
                </a:solidFill>
              </a:rPr>
              <a:t>恨繁霜鬓，潦倒新停</a:t>
            </a:r>
            <a:r>
              <a:rPr lang="zh-CN" altLang="en-US" sz="3200" b="1">
                <a:solidFill>
                  <a:schemeClr val="accent2"/>
                </a:solidFill>
              </a:rPr>
              <a:t>浊酒</a:t>
            </a:r>
            <a:r>
              <a:rPr lang="zh-CN" altLang="en-US" sz="3200" b="1">
                <a:solidFill>
                  <a:srgbClr val="A50021"/>
                </a:solidFill>
              </a:rPr>
              <a:t>杯。</a:t>
            </a:r>
            <a:endParaRPr lang="zh-CN" altLang="en-US" sz="3200" b="1">
              <a:solidFill>
                <a:srgbClr val="A50021"/>
              </a:solidFill>
            </a:endParaRPr>
          </a:p>
        </p:txBody>
      </p:sp>
      <p:sp>
        <p:nvSpPr>
          <p:cNvPr id="18434" name="Rectangle 3" title=""/>
          <p:cNvSpPr>
            <a:spLocks noGrp="1"/>
          </p:cNvSpPr>
          <p:nvPr>
            <p:ph idx="1"/>
          </p:nvPr>
        </p:nvSpPr>
        <p:spPr>
          <a:xfrm>
            <a:off x="0" y="2132013"/>
            <a:ext cx="8964613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李白一斗诗百篇，长安市上酒家眠。天子呼来不上船，自称臣是酒中仙。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饮中八仙歌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得钱即相觅，沽酒不复疑。忘形到尔汝，痛饮真吾师。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醉时歌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沉饮聊自适，放歌到愁绝。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自京赴奉先县咏怀五百字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 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肯与邻翁相对饮，隔篱呼取尽馀杯。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                                         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客至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） 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文本框 1" title=""/>
          <p:cNvSpPr txBox="1"/>
          <p:nvPr/>
        </p:nvSpPr>
        <p:spPr>
          <a:xfrm>
            <a:off x="107950" y="188913"/>
            <a:ext cx="11287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70C0"/>
                </a:solidFill>
              </a:rPr>
              <a:t>真实</a:t>
            </a:r>
            <a:endParaRPr lang="zh-CN" altLang="en-US" sz="3600" b="1">
              <a:solidFill>
                <a:srgbClr val="0070C0"/>
              </a:solidFill>
            </a:endParaRPr>
          </a:p>
        </p:txBody>
      </p:sp>
      <p:sp>
        <p:nvSpPr>
          <p:cNvPr id="18436" name="文本框 2" title=""/>
          <p:cNvSpPr txBox="1"/>
          <p:nvPr/>
        </p:nvSpPr>
        <p:spPr>
          <a:xfrm>
            <a:off x="2051050" y="1268413"/>
            <a:ext cx="45624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>
                <a:solidFill>
                  <a:srgbClr val="FF0000"/>
                </a:solidFill>
              </a:rPr>
              <a:t>“</a:t>
            </a:r>
            <a:r>
              <a:rPr lang="zh-CN" altLang="en-US" sz="3600">
                <a:solidFill>
                  <a:srgbClr val="FF0000"/>
                </a:solidFill>
              </a:rPr>
              <a:t>苦</a:t>
            </a:r>
            <a:r>
              <a:rPr lang="en-US" altLang="zh-CN" sz="3600">
                <a:solidFill>
                  <a:srgbClr val="FF0000"/>
                </a:solidFill>
              </a:rPr>
              <a:t>”</a:t>
            </a:r>
            <a:r>
              <a:rPr lang="zh-CN" altLang="en-US" sz="3600">
                <a:solidFill>
                  <a:srgbClr val="FF0000"/>
                </a:solidFill>
              </a:rPr>
              <a:t>字何解？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 uiExpand="1" build="p"/>
      <p:bldP spid="184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1" title=""/>
          <p:cNvSpPr txBox="1"/>
          <p:nvPr/>
        </p:nvSpPr>
        <p:spPr>
          <a:xfrm>
            <a:off x="323850" y="115888"/>
            <a:ext cx="617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三、写情圣手之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圣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58" name="文本框 2" title=""/>
          <p:cNvSpPr txBox="1"/>
          <p:nvPr/>
        </p:nvSpPr>
        <p:spPr>
          <a:xfrm>
            <a:off x="623888" y="981075"/>
            <a:ext cx="78962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我以为工部最少可以当得起情圣的称号。因为他的情感的内容，是极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2" action="ppaction://hlinksldjump"/>
              </a:rPr>
              <a:t>丰富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3" action="ppaction://hlinksldjump"/>
              </a:rPr>
              <a:t>真实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4" action="ppaction://hlinksldjump"/>
              </a:rPr>
              <a:t>深刻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的。他表情的方法又极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hlinkClick r:id="rId5" action="ppaction://hlinksldjump"/>
              </a:rPr>
              <a:t>熟练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，能鞭辟到最深处，能将他全部完全反映不走样子，能象电气一般，一振一荡的打到别人的心弦上，中国文学界写情圣手，没有人比得上他，所以我叫他情圣。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0481" name="Rectangle 7" title=""/>
          <p:cNvSpPr/>
          <p:nvPr/>
        </p:nvSpPr>
        <p:spPr>
          <a:xfrm>
            <a:off x="161925" y="908050"/>
            <a:ext cx="8820150" cy="568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作者选取了哪些意象？描绘了一副怎样的画面？</a:t>
            </a:r>
            <a:endParaRPr lang="zh-CN" altLang="en-US" sz="3200" b="1">
              <a:solidFill>
                <a:schemeClr val="accent2"/>
              </a:solidFill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意象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</a:rPr>
              <a:t>：</a:t>
            </a:r>
            <a:r>
              <a:rPr lang="zh-CN" altLang="en-US" sz="3200" b="1">
                <a:latin typeface="宋体" pitchFamily="2" charset="-122"/>
              </a:rPr>
              <a:t>狂风、高空、猿啸、清洲、白沙、飞鸟；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特点：</a:t>
            </a:r>
            <a:r>
              <a:rPr lang="zh-CN" altLang="en-US" sz="3200" b="1">
                <a:latin typeface="宋体" pitchFamily="2" charset="-122"/>
              </a:rPr>
              <a:t>冷寂，凄凉；</a:t>
            </a:r>
            <a:endParaRPr lang="en-US" altLang="zh-CN" sz="3200" b="1"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情感：</a:t>
            </a:r>
            <a:r>
              <a:rPr lang="zh-CN" altLang="en-US" sz="3200" b="1">
                <a:latin typeface="宋体" pitchFamily="2" charset="-122"/>
              </a:rPr>
              <a:t>寂寞悲凉，孤苦无依；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写作特点：</a:t>
            </a:r>
            <a:r>
              <a:rPr lang="zh-CN" altLang="en-US" sz="3200" b="1">
                <a:latin typeface="宋体" pitchFamily="2" charset="-122"/>
              </a:rPr>
              <a:t>从多个角度来写（仰俯、视听）；语言精炼，对仗工整。 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总结：</a:t>
            </a:r>
            <a:r>
              <a:rPr lang="zh-CN" altLang="en-US" sz="3200" b="1">
                <a:latin typeface="宋体" pitchFamily="2" charset="-122"/>
              </a:rPr>
              <a:t>登高所望到的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悲凉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凄冷</a:t>
            </a:r>
            <a:r>
              <a:rPr lang="zh-CN" altLang="en-US" sz="3200" b="1">
                <a:latin typeface="宋体" pitchFamily="2" charset="-122"/>
              </a:rPr>
              <a:t>的秋景图，为全诗营造了一种既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雄浑高远，又肃杀凄凉</a:t>
            </a:r>
            <a:r>
              <a:rPr lang="zh-CN" altLang="en-US" sz="3200" b="1">
                <a:latin typeface="宋体" pitchFamily="2" charset="-122"/>
              </a:rPr>
              <a:t>的意境。情景交融。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       </a:t>
            </a:r>
            <a:endParaRPr lang="zh-CN" altLang="en-US" sz="3200" b="1">
              <a:solidFill>
                <a:srgbClr val="A50021"/>
              </a:solidFill>
              <a:latin typeface="宋体" pitchFamily="2" charset="-122"/>
            </a:endParaRPr>
          </a:p>
        </p:txBody>
      </p:sp>
      <p:sp>
        <p:nvSpPr>
          <p:cNvPr id="20482" name="Rectangle 8" title=""/>
          <p:cNvSpPr/>
          <p:nvPr/>
        </p:nvSpPr>
        <p:spPr>
          <a:xfrm>
            <a:off x="1619250" y="117475"/>
            <a:ext cx="70564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风急天高猿啸哀，渚清沙白鸟飞回。</a:t>
            </a:r>
            <a:endParaRPr lang="zh-CN" altLang="en-US" sz="3200" b="1">
              <a:solidFill>
                <a:srgbClr val="A50021"/>
              </a:solidFill>
            </a:endParaRPr>
          </a:p>
        </p:txBody>
      </p:sp>
      <p:sp>
        <p:nvSpPr>
          <p:cNvPr id="20483" name="文本框 1" title=""/>
          <p:cNvSpPr txBox="1"/>
          <p:nvPr/>
        </p:nvSpPr>
        <p:spPr>
          <a:xfrm>
            <a:off x="0" y="0"/>
            <a:ext cx="1304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70C0"/>
                </a:solidFill>
              </a:rPr>
              <a:t>熟练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1505" name="Rectangle 4" title=""/>
          <p:cNvSpPr/>
          <p:nvPr/>
        </p:nvSpPr>
        <p:spPr>
          <a:xfrm>
            <a:off x="-7937" y="1416050"/>
            <a:ext cx="9144000" cy="5761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  落木：</a:t>
            </a:r>
            <a:r>
              <a:rPr lang="zh-CN" altLang="en-US" sz="3200" b="1">
                <a:latin typeface="宋体" pitchFamily="2" charset="-122"/>
              </a:rPr>
              <a:t>“落叶”给人凋零、黄色、湿润的感觉。“落木”则给人凋零、萧瑟、枯槁之感。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latin typeface="宋体" pitchFamily="2" charset="-122"/>
              </a:rPr>
              <a:t>       </a:t>
            </a:r>
            <a:r>
              <a:rPr lang="zh-CN" altLang="en-US" sz="3200" b="1">
                <a:solidFill>
                  <a:srgbClr val="A50021"/>
                </a:solidFill>
                <a:latin typeface="宋体" pitchFamily="2" charset="-122"/>
              </a:rPr>
              <a:t>“落木”更能表现秋天的萧瑟和凄烈。</a:t>
            </a:r>
            <a:endParaRPr lang="zh-CN" altLang="en-US" sz="3200" b="1">
              <a:solidFill>
                <a:srgbClr val="A50021"/>
              </a:solidFill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“无边”和“不尽”：</a:t>
            </a:r>
            <a:r>
              <a:rPr lang="zh-CN" altLang="en-US" sz="3200" b="1">
                <a:latin typeface="宋体" pitchFamily="2" charset="-122"/>
              </a:rPr>
              <a:t>给人一种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开阔、雄浑、悲壮</a:t>
            </a:r>
            <a:r>
              <a:rPr lang="zh-CN" altLang="en-US" sz="3200" b="1">
                <a:latin typeface="宋体" pitchFamily="2" charset="-122"/>
              </a:rPr>
              <a:t>之感。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“萧萧下”：</a:t>
            </a:r>
            <a:r>
              <a:rPr lang="zh-CN" altLang="en-US" sz="3200" b="1">
                <a:latin typeface="宋体" pitchFamily="2" charset="-122"/>
              </a:rPr>
              <a:t>叶落之声肃杀可闻。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 “滚滚来”：</a:t>
            </a:r>
            <a:r>
              <a:rPr lang="zh-CN" altLang="en-US" sz="3200" b="1">
                <a:latin typeface="宋体" pitchFamily="2" charset="-122"/>
              </a:rPr>
              <a:t>水流之势雄迈可见。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2800" b="1">
              <a:solidFill>
                <a:schemeClr val="accent2"/>
              </a:solidFill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意象雄浑空阔，画面凄烈肃杀。</a:t>
            </a:r>
            <a:endParaRPr lang="zh-CN" altLang="en-US" sz="2800" b="1">
              <a:solidFill>
                <a:srgbClr val="0000CC"/>
              </a:solidFill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苍凉雄浑之景，悲愤沉郁之情。</a:t>
            </a:r>
            <a:endParaRPr lang="zh-CN" altLang="en-US" sz="2800" b="1">
              <a:solidFill>
                <a:srgbClr val="0000CC"/>
              </a:solidFill>
              <a:latin typeface="宋体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b="1"/>
              <a:t> </a:t>
            </a:r>
            <a:endParaRPr lang="zh-CN" altLang="en-US" sz="2400" b="1"/>
          </a:p>
        </p:txBody>
      </p:sp>
      <p:sp>
        <p:nvSpPr>
          <p:cNvPr id="21506" name="Text Box 5" title=""/>
          <p:cNvSpPr txBox="1"/>
          <p:nvPr/>
        </p:nvSpPr>
        <p:spPr>
          <a:xfrm>
            <a:off x="1476375" y="0"/>
            <a:ext cx="6711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A50021"/>
                </a:solidFill>
              </a:rPr>
              <a:t>无边落木萧萧下，不尽长江滚滚来。</a:t>
            </a:r>
            <a:endParaRPr lang="zh-CN" altLang="en-US" sz="3200" b="1">
              <a:solidFill>
                <a:srgbClr val="A50021"/>
              </a:solidFill>
            </a:endParaRPr>
          </a:p>
        </p:txBody>
      </p:sp>
      <p:sp>
        <p:nvSpPr>
          <p:cNvPr id="21507" name="Text Box 6" title=""/>
          <p:cNvSpPr txBox="1"/>
          <p:nvPr/>
        </p:nvSpPr>
        <p:spPr>
          <a:xfrm>
            <a:off x="6443663" y="5440363"/>
            <a:ext cx="2232025" cy="1076325"/>
          </a:xfrm>
          <a:prstGeom prst="rect">
            <a:avLst/>
          </a:prstGeom>
          <a:solidFill>
            <a:schemeClr val="bg2"/>
          </a:solidFill>
          <a:ln>
            <a:solidFill>
              <a:schemeClr val="folHlink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人的渺小、生命短暂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1508" name="Group 7" title=""/>
          <p:cNvGrpSpPr/>
          <p:nvPr/>
        </p:nvGrpSpPr>
        <p:grpSpPr>
          <a:xfrm>
            <a:off x="6370638" y="2560638"/>
            <a:ext cx="2162175" cy="1876425"/>
            <a:chOff x="3787" y="2387"/>
            <a:chExt cx="1633" cy="1380"/>
          </a:xfrm>
        </p:grpSpPr>
        <p:sp>
          <p:nvSpPr>
            <p:cNvPr id="21509" name="Text Box 8" title=""/>
            <p:cNvSpPr txBox="1"/>
            <p:nvPr/>
          </p:nvSpPr>
          <p:spPr>
            <a:xfrm>
              <a:off x="3787" y="2976"/>
              <a:ext cx="1633" cy="79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folHlink"/>
              </a:solidFill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宇宙博大、时间永恒</a:t>
              </a:r>
              <a:endParaRPr lang="zh-CN" altLang="en-US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1510" name="Line 9" title=""/>
            <p:cNvCxnSpPr/>
            <p:nvPr/>
          </p:nvCxnSpPr>
          <p:spPr>
            <a:xfrm>
              <a:off x="4558" y="2387"/>
              <a:ext cx="1" cy="552"/>
            </a:xfrm>
            <a:prstGeom prst="line">
              <a:avLst/>
            </a:prstGeom>
            <a:noFill/>
            <a:ln w="57150">
              <a:noFill/>
              <a:miter lim="800000"/>
            </a:ln>
          </p:spPr>
        </p:cxnSp>
      </p:grpSp>
      <p:sp>
        <p:nvSpPr>
          <p:cNvPr id="21511" name="Text Box 10" title=""/>
          <p:cNvSpPr txBox="1"/>
          <p:nvPr/>
        </p:nvSpPr>
        <p:spPr>
          <a:xfrm>
            <a:off x="6729413" y="4576763"/>
            <a:ext cx="612775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66"/>
                </a:solidFill>
              </a:rPr>
              <a:t>反衬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1512" name="AutoShape 11" title=""/>
          <p:cNvSpPr/>
          <p:nvPr/>
        </p:nvSpPr>
        <p:spPr>
          <a:xfrm>
            <a:off x="7450138" y="4503738"/>
            <a:ext cx="215900" cy="865187"/>
          </a:xfrm>
          <a:prstGeom prst="downArrow">
            <a:avLst>
              <a:gd name="adj1" fmla="val 50000"/>
              <a:gd name="adj2" fmla="val 10011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eaVert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13" name="Rectangle 12" title=""/>
          <p:cNvSpPr/>
          <p:nvPr/>
        </p:nvSpPr>
        <p:spPr>
          <a:xfrm>
            <a:off x="-26987" y="773113"/>
            <a:ext cx="91440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2400" b="1"/>
              <a:t>                  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写了哪些意象？给你一种怎样的感觉？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uiExpand="1" build="p"/>
      <p:bldP spid="21507" grpId="0" animBg="1"/>
      <p:bldP spid="21511" grpId="0"/>
      <p:bldP spid="21512" grpId="0" animBg="1"/>
      <p:bldP spid="215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 title=""/>
          <p:cNvSpPr>
            <a:spLocks noGrp="1"/>
          </p:cNvSpPr>
          <p:nvPr>
            <p:ph type="title"/>
          </p:nvPr>
        </p:nvSpPr>
        <p:spPr>
          <a:xfrm>
            <a:off x="539750" y="5156200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>
                <a:solidFill>
                  <a:srgbClr val="FF0000"/>
                </a:solidFill>
              </a:rPr>
              <a:t>圣人，指儒家所称道德智能极高超的理想人物。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098" name="内容占位符 2" title=""/>
          <p:cNvSpPr>
            <a:spLocks noGrp="1"/>
          </p:cNvSpPr>
          <p:nvPr>
            <p:ph idx="1"/>
          </p:nvPr>
        </p:nvSpPr>
        <p:spPr>
          <a:xfrm>
            <a:off x="250190" y="405130"/>
            <a:ext cx="8921750" cy="4525645"/>
          </a:xfrm>
          <a:prstGeom prst="rect">
            <a:avLst/>
          </a:prstGeom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hangingPunct="0"/>
            <a:r>
              <a:rPr lang="zh-CN" altLang="en-US" sz="3200" b="1" spc="0"/>
              <a:t>文章垂世自一事，忠义凛凛令人思。</a:t>
            </a:r>
            <a:endParaRPr lang="zh-CN" altLang="en-US" b="1"/>
          </a:p>
          <a:p>
            <a:pPr marL="0" lvl="0" indent="0" algn="r" hangingPunct="0">
              <a:buNone/>
            </a:pPr>
            <a:r>
              <a:rPr lang="en-US" altLang="zh-CN" sz="3200" b="1" spc="0"/>
              <a:t>——</a:t>
            </a:r>
            <a:r>
              <a:rPr lang="zh-CN" altLang="en-US" sz="3200" b="1" spc="0"/>
              <a:t>陆游</a:t>
            </a:r>
            <a:endParaRPr lang="zh-CN" altLang="en-US" b="1"/>
          </a:p>
          <a:p>
            <a:pPr marL="342900" lvl="0" indent="-342900" hangingPunct="0"/>
            <a:r>
              <a:rPr lang="zh-CN" altLang="en-US" sz="3200" b="1" spc="0"/>
              <a:t>杜子美一世穷饿，作诗数千篇，与日月争光。</a:t>
            </a:r>
            <a:r>
              <a:rPr lang="en-US" altLang="zh-CN" sz="3200" b="1" spc="0"/>
              <a:t>                                                 </a:t>
            </a:r>
            <a:endParaRPr lang="en-US" altLang="zh-CN" b="1"/>
          </a:p>
          <a:p>
            <a:pPr marL="0" lvl="0" indent="0" hangingPunct="0">
              <a:buNone/>
            </a:pPr>
            <a:r>
              <a:rPr lang="en-US" altLang="zh-CN" sz="3200" b="1" spc="0"/>
              <a:t>                                                           ——</a:t>
            </a:r>
            <a:r>
              <a:rPr lang="zh-CN" altLang="en-US" sz="3200" b="1" spc="0"/>
              <a:t>黄庭坚</a:t>
            </a:r>
            <a:endParaRPr lang="zh-CN" altLang="en-US" b="1"/>
          </a:p>
          <a:p>
            <a:pPr marL="342900" lvl="0" indent="-342900" algn="r" hangingPunct="0"/>
            <a:r>
              <a:rPr lang="zh-CN" altLang="en-US" sz="3200" b="1" spc="0"/>
              <a:t>世上疮痍，诗中圣哲；民间疾苦，笔底波澜。</a:t>
            </a:r>
            <a:r>
              <a:rPr lang="en-US" altLang="zh-CN" sz="3200" b="1" spc="0"/>
              <a:t>——</a:t>
            </a:r>
            <a:r>
              <a:rPr lang="zh-CN" altLang="en-US" sz="3200" b="1" spc="0"/>
              <a:t>郭沫若</a:t>
            </a:r>
            <a:endParaRPr lang="zh-CN" altLang="en-US" b="1"/>
          </a:p>
          <a:p>
            <a:pPr marL="342900" lvl="0" indent="-342900" hangingPunct="0"/>
            <a:r>
              <a:rPr lang="zh-CN" altLang="en-US" sz="3200" b="1" spc="0"/>
              <a:t>中国有史以来第一个大诗人，四千年文化中最庄严最永久的一道光彩。</a:t>
            </a:r>
            <a:r>
              <a:rPr lang="en-US" altLang="zh-CN" sz="3200" b="1" spc="0"/>
              <a:t>                ——</a:t>
            </a:r>
            <a:r>
              <a:rPr lang="zh-CN" altLang="en-US" sz="3200" b="1" spc="0"/>
              <a:t>闻一多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2529" name="Text Box 3" title=""/>
          <p:cNvSpPr txBox="1"/>
          <p:nvPr/>
        </p:nvSpPr>
        <p:spPr>
          <a:xfrm>
            <a:off x="1476375" y="0"/>
            <a:ext cx="6711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A50021"/>
                </a:solidFill>
              </a:rPr>
              <a:t>无边落木萧萧下，不尽长江滚滚来。</a:t>
            </a:r>
            <a:endParaRPr lang="zh-CN" altLang="en-US" sz="3200" b="1">
              <a:solidFill>
                <a:srgbClr val="A50021"/>
              </a:solidFill>
            </a:endParaRPr>
          </a:p>
        </p:txBody>
      </p:sp>
      <p:sp>
        <p:nvSpPr>
          <p:cNvPr id="22530" name="Rectangle 10" title=""/>
          <p:cNvSpPr>
            <a:spLocks noChangeArrowheads="1"/>
          </p:cNvSpPr>
          <p:nvPr/>
        </p:nvSpPr>
        <p:spPr bwMode="auto">
          <a:xfrm>
            <a:off x="323850" y="593725"/>
            <a:ext cx="8229600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 hangingPunct="0">
              <a:lnSpc>
                <a:spcPct val="90000"/>
              </a:lnSpc>
              <a:buClrTx/>
              <a:buFontTx/>
            </a:pPr>
            <a:r>
              <a:rPr lang="en-US" altLang="zh-CN" sz="2800" b="1" spc="0"/>
              <a:t>                            </a:t>
            </a:r>
            <a:r>
              <a:rPr lang="en-US" altLang="zh-CN" sz="3200" b="1" spc="0">
                <a:latin typeface="宋体" pitchFamily="2" charset="-122"/>
              </a:rPr>
              <a:t>《</a:t>
            </a:r>
            <a:r>
              <a:rPr lang="zh-CN" altLang="en-US" sz="3200" b="1" spc="0">
                <a:latin typeface="宋体" pitchFamily="2" charset="-122"/>
              </a:rPr>
              <a:t>旅夜书怀</a:t>
            </a:r>
            <a:r>
              <a:rPr lang="en-US" altLang="zh-CN" sz="3200" b="1" spc="0">
                <a:latin typeface="宋体" pitchFamily="2" charset="-122"/>
              </a:rPr>
              <a:t>》                  </a:t>
            </a:r>
            <a:endParaRPr lang="en-US" altLang="zh-CN" sz="3200" b="1">
              <a:latin typeface="宋体" pitchFamily="2" charset="-122"/>
            </a:endParaRPr>
          </a:p>
          <a:p>
            <a:pPr marL="342900" lvl="0" indent="-342900" algn="ctr" hangingPunct="0"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细草微风岸，危樯独夜舟。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 algn="ctr" hangingPunct="0"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宋体" pitchFamily="2" charset="-122"/>
              </a:rPr>
              <a:t>星垂平野阔，月涌大江流。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 marL="342900" lvl="0" indent="-342900" algn="ctr" hangingPunct="0"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名岂文章著，官应老病休。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飘飘何所似，</a:t>
            </a:r>
            <a:r>
              <a:rPr lang="zh-CN" altLang="en-US" sz="3200" b="1" spc="0">
                <a:solidFill>
                  <a:srgbClr val="FF0000"/>
                </a:solidFill>
                <a:latin typeface="宋体" pitchFamily="2" charset="-122"/>
              </a:rPr>
              <a:t>天地一沙鸥。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en-US" altLang="zh-CN" sz="3200" b="1" spc="0">
                <a:latin typeface="宋体" pitchFamily="2" charset="-122"/>
              </a:rPr>
              <a:t>《</a:t>
            </a:r>
            <a:r>
              <a:rPr lang="zh-CN" altLang="en-US" sz="3200" b="1" spc="0">
                <a:latin typeface="宋体" pitchFamily="2" charset="-122"/>
              </a:rPr>
              <a:t>登岳阳楼</a:t>
            </a:r>
            <a:r>
              <a:rPr lang="en-US" altLang="zh-CN" sz="3200" b="1" spc="0">
                <a:latin typeface="宋体" pitchFamily="2" charset="-122"/>
              </a:rPr>
              <a:t>》</a:t>
            </a:r>
            <a:endParaRPr lang="en-US" altLang="zh-CN" sz="3200" b="1"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en-US" altLang="zh-CN" sz="3200" spc="0">
                <a:latin typeface="宋体" pitchFamily="2" charset="-122"/>
              </a:rPr>
              <a:t> </a:t>
            </a:r>
            <a:r>
              <a:rPr lang="zh-CN" altLang="en-US" sz="3200" b="1" spc="0">
                <a:latin typeface="宋体" pitchFamily="2" charset="-122"/>
              </a:rPr>
              <a:t>昔闻洞庭水，今上岳阳楼。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 </a:t>
            </a:r>
            <a:r>
              <a:rPr lang="zh-CN" altLang="en-US" sz="3200" b="1" spc="0">
                <a:solidFill>
                  <a:srgbClr val="FF0000"/>
                </a:solidFill>
                <a:latin typeface="宋体" pitchFamily="2" charset="-122"/>
              </a:rPr>
              <a:t>吴楚东南坼，乾坤日夜浮。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  亲朋无一字，老病有孤舟。</a:t>
            </a:r>
            <a:endParaRPr lang="zh-CN" altLang="en-US" sz="3200" b="1">
              <a:latin typeface="宋体" pitchFamily="2" charset="-122"/>
            </a:endParaRPr>
          </a:p>
          <a:p>
            <a:pPr marL="342900" lvl="0" indent="-342900" algn="ctr" hangingPunct="0">
              <a:lnSpc>
                <a:spcPct val="90000"/>
              </a:lnSpc>
              <a:spcBef>
                <a:spcPct val="2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  戎马关山北，凭轩涕泗流。</a:t>
            </a:r>
            <a:endParaRPr lang="zh-CN" altLang="en-US" sz="3200" b="1">
              <a:latin typeface="宋体" pitchFamily="2" charset="-122"/>
            </a:endParaRPr>
          </a:p>
        </p:txBody>
      </p:sp>
      <p:sp>
        <p:nvSpPr>
          <p:cNvPr id="22531" name="Text Box 11" title=""/>
          <p:cNvSpPr txBox="1"/>
          <p:nvPr/>
        </p:nvSpPr>
        <p:spPr>
          <a:xfrm>
            <a:off x="7400925" y="2276475"/>
            <a:ext cx="115252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壮阔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ea typeface="黑体" pitchFamily="2" charset="-122"/>
              </a:rPr>
              <a:t>|</a:t>
            </a:r>
            <a:endParaRPr lang="en-US" altLang="zh-CN" sz="3600" b="1">
              <a:solidFill>
                <a:srgbClr val="0000CC"/>
              </a:solidFill>
              <a:ea typeface="黑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悲苦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1" title=""/>
          <p:cNvSpPr txBox="1"/>
          <p:nvPr/>
        </p:nvSpPr>
        <p:spPr>
          <a:xfrm>
            <a:off x="323850" y="115888"/>
            <a:ext cx="617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三、写情圣手之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圣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4" name="文本框 2" title=""/>
          <p:cNvSpPr txBox="1"/>
          <p:nvPr/>
        </p:nvSpPr>
        <p:spPr>
          <a:xfrm>
            <a:off x="623888" y="981075"/>
            <a:ext cx="78962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我以为工部最少可以当得起情圣的称号。因为他的情感的内容，是极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丰富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真实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的，极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深刻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的。他表情的方法又极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熟练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，能鞭辟到最深处，能将他全部完全反映不走样子，能象电气一般，一振一荡的打到别人的心弦上，中国文学界写情圣手，没有人比得上他，所以我叫他情圣。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744200" y="119380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4" title=""/>
          <p:cNvSpPr txBox="1"/>
          <p:nvPr/>
        </p:nvSpPr>
        <p:spPr>
          <a:xfrm>
            <a:off x="755650" y="908050"/>
            <a:ext cx="79835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ea typeface="黑体" pitchFamily="2" charset="-122"/>
              </a:rPr>
              <a:t>请思考总结：你是怎么读懂这首诗的？</a:t>
            </a:r>
            <a:endParaRPr lang="zh-CN" altLang="en-US" sz="3600" b="1">
              <a:ea typeface="黑体" pitchFamily="2" charset="-122"/>
            </a:endParaRPr>
          </a:p>
        </p:txBody>
      </p:sp>
      <p:sp>
        <p:nvSpPr>
          <p:cNvPr id="24578" name="Text Box 5" title=""/>
          <p:cNvSpPr txBox="1"/>
          <p:nvPr/>
        </p:nvSpPr>
        <p:spPr>
          <a:xfrm>
            <a:off x="2195513" y="1844675"/>
            <a:ext cx="4927600" cy="1409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  <a:buChar char="•"/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知人论世法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  <a:p>
            <a:pPr lvl="0">
              <a:lnSpc>
                <a:spcPct val="120000"/>
              </a:lnSpc>
              <a:buChar char="•"/>
            </a:pP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“意象</a:t>
            </a:r>
            <a:r>
              <a:rPr lang="en-US" altLang="zh-CN" sz="3600" b="1">
                <a:solidFill>
                  <a:srgbClr val="0000CC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00CC"/>
                </a:solidFill>
                <a:ea typeface="黑体" pitchFamily="2" charset="-122"/>
              </a:rPr>
              <a:t>情感”分析法</a:t>
            </a:r>
            <a:endParaRPr lang="zh-CN" altLang="en-US" sz="3600" b="1">
              <a:solidFill>
                <a:srgbClr val="0000CC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 title=""/>
          <p:cNvSpPr>
            <a:spLocks noGrp="1"/>
          </p:cNvSpPr>
          <p:nvPr>
            <p:ph type="body" idx="4294967295"/>
          </p:nvPr>
        </p:nvSpPr>
        <p:spPr>
          <a:xfrm>
            <a:off x="0" y="476250"/>
            <a:ext cx="4419600" cy="198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en-US" altLang="zh-CN" sz="3600" b="1"/>
              <a:t>      </a:t>
            </a:r>
            <a:endParaRPr lang="en-US" altLang="zh-CN" sz="3600" b="1"/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</a:pPr>
            <a:endParaRPr lang="en-US" altLang="zh-CN" sz="3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602" name="Rectangle 4" title=""/>
          <p:cNvSpPr/>
          <p:nvPr/>
        </p:nvSpPr>
        <p:spPr>
          <a:xfrm>
            <a:off x="2339975" y="692150"/>
            <a:ext cx="4572000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latin typeface="黑体" pitchFamily="2" charset="-122"/>
                <a:ea typeface="黑体" pitchFamily="2" charset="-122"/>
              </a:rPr>
              <a:t>看一看      </a:t>
            </a:r>
            <a:endParaRPr lang="zh-CN" altLang="en-US" sz="4000" b="1"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zh-CN" altLang="en-US" sz="4000" b="1">
                <a:latin typeface="黑体" pitchFamily="2" charset="-122"/>
                <a:ea typeface="黑体" pitchFamily="2" charset="-122"/>
              </a:rPr>
              <a:t>抓一抓      </a:t>
            </a:r>
            <a:endParaRPr lang="zh-CN" altLang="en-US" sz="4000" b="1"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zh-CN" altLang="en-US" sz="4000" b="1">
                <a:latin typeface="黑体" pitchFamily="2" charset="-122"/>
                <a:ea typeface="黑体" pitchFamily="2" charset="-122"/>
              </a:rPr>
              <a:t>辨一辨</a:t>
            </a:r>
            <a:endParaRPr lang="zh-CN" altLang="en-US" sz="4000" b="1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6625" name="Rectangle 4" title=""/>
          <p:cNvSpPr>
            <a:spLocks noChangeArrowheads="1"/>
          </p:cNvSpPr>
          <p:nvPr/>
        </p:nvSpPr>
        <p:spPr bwMode="auto">
          <a:xfrm>
            <a:off x="1547813" y="385763"/>
            <a:ext cx="6145213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hangingPunct="0">
              <a:buClrTx/>
              <a:buFontTx/>
            </a:pPr>
            <a:r>
              <a:rPr lang="en-US" altLang="zh-CN" sz="18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看一看      找启示</a:t>
            </a:r>
            <a:br>
              <a:rPr lang="zh-CN" altLang="en-US" sz="36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36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pPr marL="0" lvl="0" indent="0" hangingPunct="0">
              <a:buClrTx/>
              <a:buFontTx/>
            </a:pP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题目、注释、诗序、作者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……</a:t>
            </a:r>
            <a:br>
              <a:rPr lang="en-US" altLang="zh-CN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</a:br>
            <a:endParaRPr lang="en-US" altLang="zh-CN" sz="3600" b="1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7649" name="Text Box 2" title=""/>
          <p:cNvSpPr txBox="1"/>
          <p:nvPr/>
        </p:nvSpPr>
        <p:spPr>
          <a:xfrm>
            <a:off x="539750" y="333375"/>
            <a:ext cx="8137525" cy="3386138"/>
          </a:xfrm>
          <a:prstGeom prst="rect">
            <a:avLst/>
          </a:prstGeom>
          <a:solidFill>
            <a:schemeClr val="bg1">
              <a:alpha val="4901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  <a:ea typeface="楷体_GB2312" pitchFamily="49" charset="-122"/>
              </a:rPr>
              <a:t>                    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登  高   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杜甫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风急天高猿啸哀，渚清沙白鸟飞回。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无边落木萧萧下，不尽长江滚滚来。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万里悲秋常作客，百年多病独登台。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艰难苦恨繁霜鬓，潦倒新停浊酒杯。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7650" name="Rectangle 3" title=""/>
          <p:cNvSpPr>
            <a:spLocks noChangeArrowheads="1"/>
          </p:cNvSpPr>
          <p:nvPr/>
        </p:nvSpPr>
        <p:spPr bwMode="auto">
          <a:xfrm>
            <a:off x="323850" y="4005263"/>
            <a:ext cx="8640763" cy="184467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spcBef>
                <a:spcPct val="50000"/>
              </a:spcBef>
              <a:buClrTx/>
              <a:buFontTx/>
            </a:pPr>
            <a:r>
              <a:rPr lang="zh-CN" altLang="en-US" sz="3200" b="1" spc="0">
                <a:latin typeface="宋体" pitchFamily="2" charset="-122"/>
              </a:rPr>
              <a:t>注：作于</a:t>
            </a:r>
            <a:r>
              <a:rPr lang="en-US" altLang="zh-CN" sz="3200" b="1" spc="0">
                <a:latin typeface="宋体" pitchFamily="2" charset="-122"/>
              </a:rPr>
              <a:t>767</a:t>
            </a:r>
            <a:r>
              <a:rPr lang="zh-CN" altLang="en-US" sz="3200" b="1" spc="0">
                <a:latin typeface="宋体" pitchFamily="2" charset="-122"/>
              </a:rPr>
              <a:t>年秋天的重阳节。（杜甫</a:t>
            </a:r>
            <a:r>
              <a:rPr lang="en-US" altLang="zh-CN" sz="3200" b="1" spc="0">
                <a:latin typeface="宋体" pitchFamily="2" charset="-122"/>
              </a:rPr>
              <a:t>55</a:t>
            </a:r>
            <a:r>
              <a:rPr lang="zh-CN" altLang="en-US" sz="3200" b="1" spc="0">
                <a:latin typeface="宋体" pitchFamily="2" charset="-122"/>
              </a:rPr>
              <a:t>岁在夔州所作。当时社会动乱，民不聊生，诗人只得飘泊西南。</a:t>
            </a:r>
            <a:r>
              <a:rPr lang="en-US" altLang="zh-CN" sz="3200" b="1" spc="0">
                <a:latin typeface="宋体" pitchFamily="2" charset="-122"/>
              </a:rPr>
              <a:t>)</a:t>
            </a:r>
            <a:endParaRPr lang="en-US" altLang="zh-CN" sz="3200" b="1">
              <a:latin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4" title=""/>
          <p:cNvSpPr>
            <a:spLocks noChangeArrowheads="1"/>
          </p:cNvSpPr>
          <p:nvPr/>
        </p:nvSpPr>
        <p:spPr bwMode="auto">
          <a:xfrm>
            <a:off x="323850" y="260350"/>
            <a:ext cx="8567738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buClrTx/>
              <a:buFontTx/>
            </a:pP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抓一抓   寻突破：抓语言的暗示</a:t>
            </a:r>
            <a:r>
              <a:rPr lang="zh-CN" altLang="en-US" sz="36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36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找出写景（人、事、物）特点的词语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2" charset="-122"/>
            </a:endParaRPr>
          </a:p>
          <a:p>
            <a:pPr marL="0" lvl="0" indent="0" hangingPunct="0">
              <a:lnSpc>
                <a:spcPct val="120000"/>
              </a:lnSpc>
              <a:buClrTx/>
              <a:buFontTx/>
            </a:pP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找出直接表明情感（或暗示情感）的词语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2" charset="-122"/>
            </a:endParaRPr>
          </a:p>
        </p:txBody>
      </p:sp>
      <p:sp>
        <p:nvSpPr>
          <p:cNvPr id="28674" name="Text Box 5" title=""/>
          <p:cNvSpPr txBox="1"/>
          <p:nvPr/>
        </p:nvSpPr>
        <p:spPr>
          <a:xfrm>
            <a:off x="539750" y="2614613"/>
            <a:ext cx="7521575" cy="1409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形容词、动词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时令、温度、颜色、声音、动静</a:t>
            </a:r>
            <a:r>
              <a:rPr lang="en-US" altLang="zh-CN" sz="3600" b="1">
                <a:solidFill>
                  <a:srgbClr val="FF0000"/>
                </a:solidFill>
                <a:ea typeface="黑体" pitchFamily="2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9697" name="Rectangle 4" title=""/>
          <p:cNvSpPr>
            <a:spLocks noChangeArrowheads="1"/>
          </p:cNvSpPr>
          <p:nvPr/>
        </p:nvSpPr>
        <p:spPr bwMode="auto">
          <a:xfrm>
            <a:off x="1835150" y="260350"/>
            <a:ext cx="4318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hangingPunct="0">
              <a:buClrTx/>
              <a:buFontTx/>
            </a:pP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辨一辨      明关系</a:t>
            </a:r>
            <a:b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lvl="0" indent="0" hangingPunct="0">
              <a:buClrTx/>
              <a:buFontTx/>
            </a:pP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景与情的关系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9698" name="Rectangle 5" title=""/>
          <p:cNvSpPr/>
          <p:nvPr/>
        </p:nvSpPr>
        <p:spPr>
          <a:xfrm>
            <a:off x="395288" y="2492375"/>
            <a:ext cx="854075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顺意（顺向）         逆意（逆向）</a:t>
            </a:r>
            <a:endParaRPr lang="zh-CN" altLang="en-US" sz="36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0721" name="Rectangle 2" title=""/>
          <p:cNvSpPr>
            <a:spLocks noGrp="1"/>
          </p:cNvSpPr>
          <p:nvPr>
            <p:ph idx="1"/>
          </p:nvPr>
        </p:nvSpPr>
        <p:spPr>
          <a:xfrm>
            <a:off x="381000" y="304800"/>
            <a:ext cx="8540750" cy="388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绝句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江碧鸟逾白，山青花欲燃。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algn="ctr" eaLnBrk="1" hangingPunct="1"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今春看又过，何日是归年。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2" name="Rectangle 4" title=""/>
          <p:cNvSpPr>
            <a:spLocks noChangeArrowheads="1"/>
          </p:cNvSpPr>
          <p:nvPr/>
        </p:nvSpPr>
        <p:spPr bwMode="auto">
          <a:xfrm>
            <a:off x="1042988" y="2708275"/>
            <a:ext cx="7524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hangingPunct="0">
              <a:buClrTx/>
              <a:buFontTx/>
            </a:pP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春末夏初的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美景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勾起了漂泊的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感伤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。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1745" name="Rectangle 2" title=""/>
          <p:cNvSpPr>
            <a:spLocks noGrp="1"/>
          </p:cNvSpPr>
          <p:nvPr>
            <p:ph type="body" idx="4294967295"/>
          </p:nvPr>
        </p:nvSpPr>
        <p:spPr>
          <a:xfrm>
            <a:off x="0" y="476250"/>
            <a:ext cx="4419600" cy="198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en-US" altLang="zh-CN" sz="3600" b="1"/>
              <a:t>      </a:t>
            </a:r>
            <a:endParaRPr lang="en-US" altLang="zh-CN" sz="3600" b="1"/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</a:pPr>
            <a:endParaRPr lang="en-US" altLang="zh-CN" sz="3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746" name="Rectangle 3" title=""/>
          <p:cNvSpPr/>
          <p:nvPr/>
        </p:nvSpPr>
        <p:spPr>
          <a:xfrm>
            <a:off x="468313" y="620713"/>
            <a:ext cx="8135937" cy="2068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看一看：</a:t>
            </a:r>
            <a:r>
              <a:rPr lang="zh-CN" altLang="en-US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题目、作者、诗序、注释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     </a:t>
            </a:r>
            <a:endParaRPr lang="zh-CN" altLang="en-US" sz="3600" b="1">
              <a:latin typeface="黑体" pitchFamily="2" charset="-122"/>
              <a:ea typeface="黑体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抓一抓：</a:t>
            </a:r>
            <a:r>
              <a:rPr lang="zh-CN" altLang="en-US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景物及其特点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     </a:t>
            </a:r>
            <a:endParaRPr lang="zh-CN" altLang="en-US" sz="3600" b="1">
              <a:latin typeface="黑体" pitchFamily="2" charset="-122"/>
              <a:ea typeface="黑体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辨一辨：</a:t>
            </a:r>
            <a:r>
              <a:rPr lang="zh-CN" altLang="en-US" sz="36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景与情的关系</a:t>
            </a:r>
            <a:endParaRPr lang="zh-CN" altLang="en-US" sz="3600" b="1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121" name="内容占位符 2" title=""/>
          <p:cNvSpPr>
            <a:spLocks noGrp="1"/>
          </p:cNvSpPr>
          <p:nvPr>
            <p:ph idx="1"/>
          </p:nvPr>
        </p:nvSpPr>
        <p:spPr>
          <a:xfrm>
            <a:off x="17463" y="333375"/>
            <a:ext cx="6519862" cy="5921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rPr lang="zh-CN" altLang="en-US" b="1"/>
              <a:t>梁启超：</a:t>
            </a:r>
            <a:endParaRPr lang="zh-CN" altLang="en-US" b="1"/>
          </a:p>
          <a:p>
            <a:pPr lvl="0"/>
            <a:r>
              <a:rPr lang="en-US" altLang="zh-CN" b="1"/>
              <a:t>       </a:t>
            </a:r>
            <a:r>
              <a:rPr lang="zh-CN" altLang="en-US" b="1"/>
              <a:t>我以为工部最少可以当得起</a:t>
            </a:r>
            <a:r>
              <a:rPr lang="zh-CN" altLang="en-US" b="1">
                <a:solidFill>
                  <a:srgbClr val="FF0000"/>
                </a:solidFill>
              </a:rPr>
              <a:t>情圣</a:t>
            </a:r>
            <a:r>
              <a:rPr lang="zh-CN" altLang="en-US" b="1"/>
              <a:t>的称号。因为他的情感的内容，是极丰富的，极真实的，极深刻的。他表情的方法又极熟练，能鞭辟到最深处，能将他全部完全反映不走样子，能象电气一般，一振一荡的打到别人的心弦上，中国文学界</a:t>
            </a:r>
            <a:r>
              <a:rPr lang="zh-CN" altLang="en-US" b="1">
                <a:solidFill>
                  <a:srgbClr val="FF0000"/>
                </a:solidFill>
              </a:rPr>
              <a:t>写情圣手</a:t>
            </a:r>
            <a:r>
              <a:rPr lang="zh-CN" altLang="en-US" b="1"/>
              <a:t>，没有人比得上他，所以我叫他</a:t>
            </a:r>
            <a:r>
              <a:rPr lang="zh-CN" altLang="en-US" b="1">
                <a:solidFill>
                  <a:srgbClr val="FF0000"/>
                </a:solidFill>
              </a:rPr>
              <a:t>情圣</a:t>
            </a:r>
            <a:r>
              <a:rPr lang="zh-CN" altLang="en-US" b="1"/>
              <a:t>。</a:t>
            </a:r>
            <a:endParaRPr lang="zh-CN" altLang="en-US" b="1"/>
          </a:p>
        </p:txBody>
      </p:sp>
      <p:pic>
        <p:nvPicPr>
          <p:cNvPr id="5122" name="图片 99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6280150" y="311150"/>
            <a:ext cx="2863850" cy="63468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6145" name="Text Box 3" title=""/>
          <p:cNvSpPr txBox="1"/>
          <p:nvPr/>
        </p:nvSpPr>
        <p:spPr>
          <a:xfrm>
            <a:off x="682625" y="981075"/>
            <a:ext cx="7561263" cy="3386138"/>
          </a:xfrm>
          <a:prstGeom prst="rect">
            <a:avLst/>
          </a:prstGeom>
          <a:solidFill>
            <a:schemeClr val="bg1">
              <a:alpha val="4901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  <a:ea typeface="楷体_GB2312" pitchFamily="49" charset="-122"/>
              </a:rPr>
              <a:t>                       </a:t>
            </a:r>
            <a:r>
              <a:rPr lang="zh-CN" altLang="en-US" sz="3600" b="1">
                <a:ea typeface="楷体_GB2312" pitchFamily="49" charset="-122"/>
              </a:rPr>
              <a:t>登  高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风急天高猿啸哀，渚清沙白鸟飞回。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无边落木萧萧下，不尽长江滚滚来。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万里悲秋常作客，百年多病独登台。</a:t>
            </a:r>
            <a:endParaRPr lang="zh-CN" altLang="en-US" sz="3600" b="1"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ea typeface="楷体_GB2312" pitchFamily="49" charset="-122"/>
              </a:rPr>
              <a:t>艰难苦恨繁霜鬓，潦倒新停浊酒杯。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6146" name="Text Box 5" title=""/>
          <p:cNvSpPr txBox="1"/>
          <p:nvPr/>
        </p:nvSpPr>
        <p:spPr>
          <a:xfrm>
            <a:off x="682625" y="4868863"/>
            <a:ext cx="67611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ea typeface="黑体" pitchFamily="2" charset="-122"/>
              </a:rPr>
              <a:t>Q1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：《登高》抒发了哪些情感？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6147" name="文本框 1" title=""/>
          <p:cNvSpPr txBox="1"/>
          <p:nvPr/>
        </p:nvSpPr>
        <p:spPr>
          <a:xfrm>
            <a:off x="250825" y="115888"/>
            <a:ext cx="42100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/>
              <a:t>一、写情圣手之</a:t>
            </a:r>
            <a:r>
              <a:rPr lang="zh-CN" altLang="en-US" sz="3600" b="1">
                <a:solidFill>
                  <a:srgbClr val="FF0000"/>
                </a:solidFill>
              </a:rPr>
              <a:t>情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7169" name="Text Box 4" title=""/>
          <p:cNvSpPr txBox="1"/>
          <p:nvPr/>
        </p:nvSpPr>
        <p:spPr>
          <a:xfrm>
            <a:off x="323850" y="188913"/>
            <a:ext cx="38544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ea typeface="黑体" pitchFamily="2" charset="-122"/>
              </a:rPr>
              <a:t>二、写情圣手之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写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7170" name="文本框 1" title=""/>
          <p:cNvSpPr txBox="1"/>
          <p:nvPr/>
        </p:nvSpPr>
        <p:spPr>
          <a:xfrm>
            <a:off x="466725" y="2349500"/>
            <a:ext cx="7813675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</a:rPr>
              <a:t>Q2</a:t>
            </a:r>
            <a:r>
              <a:rPr lang="zh-CN" altLang="en-US" sz="3600" b="1">
                <a:solidFill>
                  <a:srgbClr val="FF0000"/>
                </a:solidFill>
              </a:rPr>
              <a:t>：《登高》用了什么方式、手法抒情？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8193" name="文本框 1" title=""/>
          <p:cNvSpPr txBox="1"/>
          <p:nvPr/>
        </p:nvSpPr>
        <p:spPr>
          <a:xfrm>
            <a:off x="323850" y="115888"/>
            <a:ext cx="617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/>
              <a:t>三、写情圣手之</a:t>
            </a:r>
            <a:r>
              <a:rPr lang="zh-CN" altLang="en-US" sz="3200" b="1">
                <a:solidFill>
                  <a:srgbClr val="FF0000"/>
                </a:solidFill>
              </a:rPr>
              <a:t>圣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194" name="文本框 2" title=""/>
          <p:cNvSpPr txBox="1"/>
          <p:nvPr/>
        </p:nvSpPr>
        <p:spPr>
          <a:xfrm>
            <a:off x="623888" y="981075"/>
            <a:ext cx="78962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/>
              <a:t>       </a:t>
            </a:r>
            <a:r>
              <a:rPr lang="zh-CN" altLang="en-US" sz="3600" b="1"/>
              <a:t>我以为工部最少可以当得起情圣的称号。因为他的情感的内容，是极</a:t>
            </a:r>
            <a:r>
              <a:rPr lang="zh-CN" altLang="en-US" sz="3600" b="1">
                <a:solidFill>
                  <a:srgbClr val="FF0000"/>
                </a:solidFill>
                <a:hlinkClick r:id="rId2" action="ppaction://hlinksldjump"/>
              </a:rPr>
              <a:t>丰富</a:t>
            </a:r>
            <a:r>
              <a:rPr lang="zh-CN" altLang="en-US" sz="3600" b="1"/>
              <a:t>的，极</a:t>
            </a:r>
            <a:r>
              <a:rPr lang="zh-CN" altLang="en-US" sz="3600" b="1">
                <a:solidFill>
                  <a:srgbClr val="FF0000"/>
                </a:solidFill>
                <a:hlinkClick r:id="rId3" action="ppaction://hlinksldjump"/>
              </a:rPr>
              <a:t>真实</a:t>
            </a:r>
            <a:r>
              <a:rPr lang="zh-CN" altLang="en-US" sz="3600" b="1"/>
              <a:t>的，极</a:t>
            </a:r>
            <a:r>
              <a:rPr lang="zh-CN" altLang="en-US" sz="3600" b="1">
                <a:solidFill>
                  <a:srgbClr val="FF0000"/>
                </a:solidFill>
                <a:hlinkClick r:id="rId4" action="ppaction://hlinksldjump"/>
              </a:rPr>
              <a:t>深刻</a:t>
            </a:r>
            <a:r>
              <a:rPr lang="zh-CN" altLang="en-US" sz="3600" b="1"/>
              <a:t>的。他表情的方法又极</a:t>
            </a:r>
            <a:r>
              <a:rPr lang="zh-CN" altLang="en-US" sz="3600" b="1">
                <a:solidFill>
                  <a:srgbClr val="FF0000"/>
                </a:solidFill>
                <a:hlinkClick r:id="rId5" action="ppaction://hlinksldjump"/>
              </a:rPr>
              <a:t>熟练</a:t>
            </a:r>
            <a:r>
              <a:rPr lang="zh-CN" altLang="en-US" sz="3600" b="1"/>
              <a:t>，能鞭辟到最深处，能将他全部完全反映不走样子，能象电气一般，一振一荡的打到别人的心弦上，中国文学界写情圣手，没有人比得上他，所以我叫他情圣。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9217" name="Text Box 4" title=""/>
          <p:cNvSpPr txBox="1"/>
          <p:nvPr/>
        </p:nvSpPr>
        <p:spPr>
          <a:xfrm>
            <a:off x="468313" y="1989138"/>
            <a:ext cx="3455987" cy="173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ea typeface="黑体" pitchFamily="2" charset="-122"/>
              </a:rPr>
              <a:t>从颈联可以看出杜甫遭遇了哪些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悲苦的事情</a:t>
            </a:r>
            <a:r>
              <a:rPr lang="zh-CN" altLang="en-US" sz="3600" b="1">
                <a:ea typeface="黑体" pitchFamily="2" charset="-122"/>
              </a:rPr>
              <a:t>？</a:t>
            </a:r>
            <a:endParaRPr lang="zh-CN" altLang="en-US" sz="3600" b="1">
              <a:ea typeface="黑体" pitchFamily="2" charset="-122"/>
            </a:endParaRPr>
          </a:p>
        </p:txBody>
      </p:sp>
      <p:sp>
        <p:nvSpPr>
          <p:cNvPr id="9218" name="Text Box 5" title=""/>
          <p:cNvSpPr txBox="1"/>
          <p:nvPr/>
        </p:nvSpPr>
        <p:spPr>
          <a:xfrm>
            <a:off x="3895725" y="260350"/>
            <a:ext cx="4897438" cy="6186488"/>
          </a:xfrm>
          <a:prstGeom prst="rect">
            <a:avLst/>
          </a:prstGeom>
          <a:solidFill>
            <a:schemeClr val="bg1">
              <a:alpha val="52156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accent2"/>
                </a:solidFill>
              </a:rPr>
              <a:t>八悲：</a:t>
            </a:r>
            <a:endParaRPr lang="zh-CN" altLang="en-US" sz="3600" b="1">
              <a:solidFill>
                <a:schemeClr val="accent2"/>
              </a:solidFill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万里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，地之远也；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秋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，时之凄惨也；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作客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，羁旅也；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常作客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，久旅也；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百年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，齿暮也；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多病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，衰疾也；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台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，高迥处也；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独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登台，无亲朋也。</a:t>
            </a:r>
            <a:endParaRPr lang="zh-CN" altLang="en-US" sz="3600" b="1">
              <a:solidFill>
                <a:srgbClr val="000000"/>
              </a:solidFill>
              <a:latin typeface="宋体" pitchFamily="2" charset="-122"/>
            </a:endParaRPr>
          </a:p>
          <a:p>
            <a:pPr lvl="0"/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</a:rPr>
              <a:t>十四字之间含八意，而对偶又极精确。</a:t>
            </a:r>
            <a:endParaRPr lang="zh-CN" altLang="en-US" sz="3600" b="1">
              <a:solidFill>
                <a:srgbClr val="0000CC"/>
              </a:solidFill>
              <a:latin typeface="宋体" pitchFamily="2" charset="-122"/>
            </a:endParaRPr>
          </a:p>
        </p:txBody>
      </p:sp>
      <p:sp>
        <p:nvSpPr>
          <p:cNvPr id="9219" name="文本框 1" title=""/>
          <p:cNvSpPr txBox="1"/>
          <p:nvPr/>
        </p:nvSpPr>
        <p:spPr>
          <a:xfrm>
            <a:off x="260350" y="206375"/>
            <a:ext cx="243998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70C0"/>
                </a:solidFill>
              </a:rPr>
              <a:t>丰富</a:t>
            </a:r>
            <a:endParaRPr lang="zh-CN" altLang="en-US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 title=""/>
          <p:cNvSpPr/>
          <p:nvPr/>
        </p:nvSpPr>
        <p:spPr>
          <a:xfrm>
            <a:off x="323850" y="333375"/>
            <a:ext cx="77724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背景材料</a:t>
            </a:r>
            <a:endParaRPr lang="zh-CN" altLang="en-US" sz="3600" b="1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0242" name="Text Box 3" title=""/>
          <p:cNvSpPr txBox="1"/>
          <p:nvPr/>
        </p:nvSpPr>
        <p:spPr>
          <a:xfrm>
            <a:off x="539750" y="1196975"/>
            <a:ext cx="7848600" cy="3609975"/>
          </a:xfrm>
          <a:prstGeom prst="rect">
            <a:avLst/>
          </a:prstGeom>
          <a:solidFill>
            <a:schemeClr val="bg1">
              <a:alpha val="49019"/>
            </a:schemeClr>
          </a:solidFill>
          <a:ln w="12700"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这首诗是杜甫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55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岁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夔州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所作。当时，安史之乱已经结束四年，但地方军阀又乘隙而起，相互争夺地盘，造成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社会动乱，民不聊生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。在这种形势下，诗人只得继续</a:t>
            </a:r>
            <a:r>
              <a:rPr lang="zh-CN" altLang="en-US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飘泊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西南天地间</a:t>
            </a:r>
            <a:r>
              <a:rPr lang="zh-CN" altLang="en-US" sz="3200" b="1">
                <a:latin typeface="Times New Roman" pitchFamily="18" charset="0"/>
                <a:ea typeface="黑体" pitchFamily="2" charset="-122"/>
              </a:rPr>
              <a:t>”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。为了排遣心头的郁闷，他在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重阳节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登高抒怀。</a:t>
            </a:r>
            <a:endParaRPr lang="zh-CN" altLang="en-US" sz="3200" b="1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1265" name="Rectangle 2" title=""/>
          <p:cNvSpPr/>
          <p:nvPr/>
        </p:nvSpPr>
        <p:spPr>
          <a:xfrm>
            <a:off x="395288" y="404813"/>
            <a:ext cx="8280400" cy="2727325"/>
          </a:xfrm>
          <a:prstGeom prst="rect">
            <a:avLst/>
          </a:prstGeom>
          <a:solidFill>
            <a:schemeClr val="bg1">
              <a:alpha val="50980"/>
            </a:schemeClr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600" b="1">
                <a:latin typeface="宋体" pitchFamily="2" charset="-122"/>
              </a:rPr>
              <a:t>    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重阳节，是农历九月九日，亦称重九节、登高节、菊花节等。习俗有</a:t>
            </a:r>
            <a:r>
              <a:rPr lang="zh-CN" altLang="en-US" sz="3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登高、赏菊、饮菊花酒、佩茱萸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等。</a:t>
            </a:r>
            <a:endParaRPr lang="zh-CN" altLang="en-US" sz="3600" b="1">
              <a:latin typeface="黑体" pitchFamily="2" charset="-122"/>
              <a:ea typeface="黑体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祈福、团圆。</a:t>
            </a:r>
            <a:endParaRPr lang="zh-CN" altLang="en-US" sz="3600" b="1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143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7">
      <vt:lpstr>Arial</vt:lpstr>
      <vt:lpstr>宋体</vt:lpstr>
      <vt:lpstr>楷体_GB2312</vt:lpstr>
      <vt:lpstr>黑体</vt:lpstr>
      <vt:lpstr>Times New Roman</vt:lpstr>
      <vt:lpstr>隶书</vt:lpstr>
      <vt:lpstr>Verdana</vt:lpstr>
      <vt:lpstr>默认设计模板</vt:lpstr>
      <vt:lpstr>PowerPoint Presentation</vt:lpstr>
      <vt:lpstr>圣人，指儒家所称道德智能极高超的理想人物。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艰难苦恨繁霜鬓，潦倒新停浊酒杯。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2023-09-12T17:04:57.896</cp:lastPrinted>
  <dcterms:created xsi:type="dcterms:W3CDTF">2023-09-12T17:04:57Z</dcterms:created>
  <dcterms:modified xsi:type="dcterms:W3CDTF">2023-09-12T09:04:57Z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