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6" r:id="rId2"/>
    <p:sldId id="284" r:id="rId3"/>
    <p:sldId id="283" r:id="rId4"/>
    <p:sldId id="285" r:id="rId5"/>
    <p:sldId id="286" r:id="rId6"/>
    <p:sldId id="280" r:id="rId7"/>
    <p:sldId id="278" r:id="rId8"/>
    <p:sldId id="268" r:id="rId9"/>
    <p:sldId id="288" r:id="rId10"/>
    <p:sldId id="269" r:id="rId11"/>
    <p:sldId id="289" r:id="rId12"/>
    <p:sldId id="270" r:id="rId13"/>
    <p:sldId id="290" r:id="rId14"/>
    <p:sldId id="281" r:id="rId15"/>
    <p:sldId id="291" r:id="rId16"/>
    <p:sldId id="282" r:id="rId17"/>
    <p:sldId id="272" r:id="rId18"/>
    <p:sldId id="273" r:id="rId19"/>
    <p:sldId id="275" r:id="rId20"/>
    <p:sldId id="276" r:id="rId21"/>
  </p:sldIdLst>
  <p:sldSz cx="9144000" cy="6858000" type="screen4x3"/>
  <p:notesSz cx="6858000" cy="9144000"/>
  <p:defaultTextStyle>
    <a:defPPr>
      <a:defRPr lang="zh-CN"/>
    </a:defPPr>
    <a:lvl1pPr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1pPr>
    <a:lvl2pPr marL="4572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2pPr>
    <a:lvl3pPr marL="9144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3pPr>
    <a:lvl4pPr marL="13716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4pPr>
    <a:lvl5pPr marL="1828800" algn="l" rtl="0" fontAlgn="base">
      <a:spcBef>
        <a:spcPct val="0"/>
      </a:spcBef>
      <a:spcAft>
        <a:spcPct val="0"/>
      </a:spcAft>
      <a:defRPr kumimoji="1" sz="2400" kern="1200">
        <a:solidFill>
          <a:schemeClr val="tx1"/>
        </a:solidFill>
        <a:latin typeface="Times New Roman" pitchFamily="18" charset="0"/>
        <a:ea typeface="宋体" pitchFamily="2" charset="-122"/>
        <a:cs typeface="+mn-cs"/>
      </a:defRPr>
    </a:lvl5pPr>
    <a:lvl6pPr marL="2286000" algn="l" defTabSz="914400" rtl="0" eaLnBrk="1" latinLnBrk="0" hangingPunct="1">
      <a:defRPr kumimoji="1" sz="2400" kern="1200">
        <a:solidFill>
          <a:schemeClr val="tx1"/>
        </a:solidFill>
        <a:latin typeface="Times New Roman" pitchFamily="18" charset="0"/>
        <a:ea typeface="宋体" pitchFamily="2" charset="-122"/>
        <a:cs typeface="+mn-cs"/>
      </a:defRPr>
    </a:lvl6pPr>
    <a:lvl7pPr marL="2743200" algn="l" defTabSz="914400" rtl="0" eaLnBrk="1" latinLnBrk="0" hangingPunct="1">
      <a:defRPr kumimoji="1" sz="2400" kern="1200">
        <a:solidFill>
          <a:schemeClr val="tx1"/>
        </a:solidFill>
        <a:latin typeface="Times New Roman" pitchFamily="18" charset="0"/>
        <a:ea typeface="宋体" pitchFamily="2" charset="-122"/>
        <a:cs typeface="+mn-cs"/>
      </a:defRPr>
    </a:lvl7pPr>
    <a:lvl8pPr marL="3200400" algn="l" defTabSz="914400" rtl="0" eaLnBrk="1" latinLnBrk="0" hangingPunct="1">
      <a:defRPr kumimoji="1" sz="2400" kern="1200">
        <a:solidFill>
          <a:schemeClr val="tx1"/>
        </a:solidFill>
        <a:latin typeface="Times New Roman" pitchFamily="18" charset="0"/>
        <a:ea typeface="宋体" pitchFamily="2" charset="-122"/>
        <a:cs typeface="+mn-cs"/>
      </a:defRPr>
    </a:lvl8pPr>
    <a:lvl9pPr marL="3657600" algn="l" defTabSz="914400" rtl="0" eaLnBrk="1" latinLnBrk="0" hangingPunct="1">
      <a:defRPr kumimoji="1" sz="2400" kern="1200">
        <a:solidFill>
          <a:schemeClr val="tx1"/>
        </a:solidFill>
        <a:latin typeface="Times New Roman" pitchFamily="18"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9F218D"/>
    <a:srgbClr val="A31D50"/>
    <a:srgbClr val="6600FF"/>
    <a:srgbClr val="6600CC"/>
    <a:srgbClr val="FF66FF"/>
    <a:srgbClr val="FF0000"/>
    <a:srgbClr val="FFCC00"/>
    <a:srgbClr val="FFFF00"/>
    <a:srgbClr val="FF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32787"/>
    <p:restoredTop sz="90929"/>
  </p:normalViewPr>
  <p:slideViewPr>
    <p:cSldViewPr>
      <p:cViewPr>
        <p:scale>
          <a:sx n="78" d="100"/>
          <a:sy n="78" d="100"/>
        </p:scale>
        <p:origin x="-474" y="-14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1542"/>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9A61886-BA77-4E54-99F4-BB92E5F14D55}" type="datetimeFigureOut">
              <a:rPr lang="zh-CN" altLang="en-US" smtClean="0"/>
              <a:pPr/>
              <a:t>2020/6/15 Monday</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BA8A819-60E5-4E9D-A697-CF72CE2931F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E57E955A-B84A-4110-B4E7-B4FF7F3648CA}" type="slidenum">
              <a:rPr lang="en-US" altLang="zh-CN" smtClean="0"/>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075A6FA1-616E-464B-A048-F2B5EA327D33}" type="slidenum">
              <a:rPr lang="en-US" altLang="zh-CN" smtClean="0"/>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949B73B9-B7B4-4C79-A965-336464E5D25A}" type="slidenum">
              <a:rPr lang="en-US" altLang="zh-CN" smtClean="0"/>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F250FDB3-AEE7-4A5A-AA71-DE50C2B70256}" type="slidenum">
              <a:rPr lang="en-US" altLang="zh-CN" smtClean="0"/>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endParaRPr lang="en-US" altLang="zh-CN"/>
          </a:p>
        </p:txBody>
      </p:sp>
      <p:sp>
        <p:nvSpPr>
          <p:cNvPr id="5" name="页脚占位符 4"/>
          <p:cNvSpPr>
            <a:spLocks noGrp="1"/>
          </p:cNvSpPr>
          <p:nvPr>
            <p:ph type="ftr" sz="quarter" idx="11"/>
          </p:nvPr>
        </p:nvSpPr>
        <p:spPr/>
        <p:txBody>
          <a:bodyPr/>
          <a:lstStyle/>
          <a:p>
            <a:endParaRPr lang="en-US" altLang="zh-CN"/>
          </a:p>
        </p:txBody>
      </p:sp>
      <p:sp>
        <p:nvSpPr>
          <p:cNvPr id="6" name="灯片编号占位符 5"/>
          <p:cNvSpPr>
            <a:spLocks noGrp="1"/>
          </p:cNvSpPr>
          <p:nvPr>
            <p:ph type="sldNum" sz="quarter" idx="12"/>
          </p:nvPr>
        </p:nvSpPr>
        <p:spPr/>
        <p:txBody>
          <a:bodyPr/>
          <a:lstStyle/>
          <a:p>
            <a:fld id="{DFCA109E-D6FB-4011-86B7-44FC433D399A}" type="slidenum">
              <a:rPr lang="en-US" altLang="zh-CN" smtClean="0"/>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D967542B-F7AF-4DB9-B96B-3DEDB8E7E1F9}" type="slidenum">
              <a:rPr lang="en-US" altLang="zh-CN" smtClean="0"/>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endParaRPr lang="en-US" altLang="zh-CN"/>
          </a:p>
        </p:txBody>
      </p:sp>
      <p:sp>
        <p:nvSpPr>
          <p:cNvPr id="8" name="页脚占位符 7"/>
          <p:cNvSpPr>
            <a:spLocks noGrp="1"/>
          </p:cNvSpPr>
          <p:nvPr>
            <p:ph type="ftr" sz="quarter" idx="11"/>
          </p:nvPr>
        </p:nvSpPr>
        <p:spPr/>
        <p:txBody>
          <a:bodyPr/>
          <a:lstStyle/>
          <a:p>
            <a:endParaRPr lang="en-US" altLang="zh-CN"/>
          </a:p>
        </p:txBody>
      </p:sp>
      <p:sp>
        <p:nvSpPr>
          <p:cNvPr id="9" name="灯片编号占位符 8"/>
          <p:cNvSpPr>
            <a:spLocks noGrp="1"/>
          </p:cNvSpPr>
          <p:nvPr>
            <p:ph type="sldNum" sz="quarter" idx="12"/>
          </p:nvPr>
        </p:nvSpPr>
        <p:spPr/>
        <p:txBody>
          <a:bodyPr/>
          <a:lstStyle/>
          <a:p>
            <a:fld id="{CD2C3DDC-BF7F-4B6C-9046-77B9B63069A3}" type="slidenum">
              <a:rPr lang="en-US" altLang="zh-CN" smtClean="0"/>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endParaRPr lang="en-US" altLang="zh-CN"/>
          </a:p>
        </p:txBody>
      </p:sp>
      <p:sp>
        <p:nvSpPr>
          <p:cNvPr id="4" name="页脚占位符 3"/>
          <p:cNvSpPr>
            <a:spLocks noGrp="1"/>
          </p:cNvSpPr>
          <p:nvPr>
            <p:ph type="ftr" sz="quarter" idx="11"/>
          </p:nvPr>
        </p:nvSpPr>
        <p:spPr/>
        <p:txBody>
          <a:bodyPr/>
          <a:lstStyle/>
          <a:p>
            <a:endParaRPr lang="en-US" altLang="zh-CN"/>
          </a:p>
        </p:txBody>
      </p:sp>
      <p:sp>
        <p:nvSpPr>
          <p:cNvPr id="5" name="灯片编号占位符 4"/>
          <p:cNvSpPr>
            <a:spLocks noGrp="1"/>
          </p:cNvSpPr>
          <p:nvPr>
            <p:ph type="sldNum" sz="quarter" idx="12"/>
          </p:nvPr>
        </p:nvSpPr>
        <p:spPr/>
        <p:txBody>
          <a:bodyPr/>
          <a:lstStyle/>
          <a:p>
            <a:fld id="{D7207E10-FC37-47DC-88D1-0F4772E4CEC1}" type="slidenum">
              <a:rPr lang="en-US" altLang="zh-CN" smtClean="0"/>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en-US" altLang="zh-CN"/>
          </a:p>
        </p:txBody>
      </p:sp>
      <p:sp>
        <p:nvSpPr>
          <p:cNvPr id="3" name="页脚占位符 2"/>
          <p:cNvSpPr>
            <a:spLocks noGrp="1"/>
          </p:cNvSpPr>
          <p:nvPr>
            <p:ph type="ftr" sz="quarter" idx="11"/>
          </p:nvPr>
        </p:nvSpPr>
        <p:spPr/>
        <p:txBody>
          <a:bodyPr/>
          <a:lstStyle/>
          <a:p>
            <a:endParaRPr lang="en-US" altLang="zh-CN"/>
          </a:p>
        </p:txBody>
      </p:sp>
      <p:sp>
        <p:nvSpPr>
          <p:cNvPr id="4" name="灯片编号占位符 3"/>
          <p:cNvSpPr>
            <a:spLocks noGrp="1"/>
          </p:cNvSpPr>
          <p:nvPr>
            <p:ph type="sldNum" sz="quarter" idx="12"/>
          </p:nvPr>
        </p:nvSpPr>
        <p:spPr/>
        <p:txBody>
          <a:bodyPr/>
          <a:lstStyle/>
          <a:p>
            <a:fld id="{477EADB0-13EB-4C3D-92CE-209F6B235E6F}" type="slidenum">
              <a:rPr lang="en-US" altLang="zh-CN" smtClean="0"/>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5568E2F5-24F6-434F-9B12-0CBBF13B7ADF}" type="slidenum">
              <a:rPr lang="en-US" altLang="zh-CN" smtClean="0"/>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endParaRPr lang="en-US" altLang="zh-CN"/>
          </a:p>
        </p:txBody>
      </p:sp>
      <p:sp>
        <p:nvSpPr>
          <p:cNvPr id="6" name="页脚占位符 5"/>
          <p:cNvSpPr>
            <a:spLocks noGrp="1"/>
          </p:cNvSpPr>
          <p:nvPr>
            <p:ph type="ftr" sz="quarter" idx="11"/>
          </p:nvPr>
        </p:nvSpPr>
        <p:spPr/>
        <p:txBody>
          <a:bodyPr/>
          <a:lstStyle/>
          <a:p>
            <a:endParaRPr lang="en-US" altLang="zh-CN"/>
          </a:p>
        </p:txBody>
      </p:sp>
      <p:sp>
        <p:nvSpPr>
          <p:cNvPr id="7" name="灯片编号占位符 6"/>
          <p:cNvSpPr>
            <a:spLocks noGrp="1"/>
          </p:cNvSpPr>
          <p:nvPr>
            <p:ph type="sldNum" sz="quarter" idx="12"/>
          </p:nvPr>
        </p:nvSpPr>
        <p:spPr/>
        <p:txBody>
          <a:bodyPr/>
          <a:lstStyle/>
          <a:p>
            <a:fld id="{93D6B3CD-5DC7-46B8-A2B5-8066BFFE7042}" type="slidenum">
              <a:rPr lang="en-US" altLang="zh-CN" smtClean="0"/>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B43BB8-7058-44AE-B710-A1DCD88D355A}" type="slidenum">
              <a:rPr lang="en-US" altLang="zh-CN" smtClean="0"/>
              <a:pPr/>
              <a:t>‹#›</a:t>
            </a:fld>
            <a:endParaRPr lang="en-US"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slideLayout" Target="../slideLayouts/slideLayout7.xml"/><Relationship Id="rId1" Type="http://schemas.openxmlformats.org/officeDocument/2006/relationships/audio" Target="file:///C:\Users\Administrator\Desktop\&#33756;&#22253;&#23567;&#35760;\&#22823;&#29983;&#20135;&#32431;&#38899;&#20048;.mp3" TargetMode="External"/><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2056" name="Picture 8" descr="http://fashion.sinaimg.cn/2010/0913/201091322538.jpg"/>
          <p:cNvPicPr>
            <a:picLocks noChangeAspect="1" noChangeArrowheads="1"/>
          </p:cNvPicPr>
          <p:nvPr/>
        </p:nvPicPr>
        <p:blipFill>
          <a:blip r:embed="rId3"/>
          <a:srcRect/>
          <a:stretch>
            <a:fillRect/>
          </a:stretch>
        </p:blipFill>
        <p:spPr bwMode="auto">
          <a:xfrm>
            <a:off x="285720" y="357166"/>
            <a:ext cx="8858280" cy="6282468"/>
          </a:xfrm>
          <a:prstGeom prst="rect">
            <a:avLst/>
          </a:prstGeom>
          <a:noFill/>
        </p:spPr>
      </p:pic>
      <p:pic>
        <p:nvPicPr>
          <p:cNvPr id="2058" name="Picture 10" descr="http://fashion.sinaimg.cn/2010/0913/201091322529.jpg"/>
          <p:cNvPicPr>
            <a:picLocks noChangeAspect="1" noChangeArrowheads="1"/>
          </p:cNvPicPr>
          <p:nvPr/>
        </p:nvPicPr>
        <p:blipFill>
          <a:blip r:embed="rId4"/>
          <a:srcRect/>
          <a:stretch>
            <a:fillRect/>
          </a:stretch>
        </p:blipFill>
        <p:spPr bwMode="auto">
          <a:xfrm>
            <a:off x="0" y="-1"/>
            <a:ext cx="9501284" cy="6858001"/>
          </a:xfrm>
          <a:prstGeom prst="rect">
            <a:avLst/>
          </a:prstGeom>
          <a:noFill/>
        </p:spPr>
      </p:pic>
      <p:sp>
        <p:nvSpPr>
          <p:cNvPr id="2051" name="Text Box 3"/>
          <p:cNvSpPr txBox="1">
            <a:spLocks noChangeArrowheads="1"/>
          </p:cNvSpPr>
          <p:nvPr/>
        </p:nvSpPr>
        <p:spPr bwMode="auto">
          <a:xfrm>
            <a:off x="6143636" y="3714752"/>
            <a:ext cx="2590800" cy="1015663"/>
          </a:xfrm>
          <a:prstGeom prst="rect">
            <a:avLst/>
          </a:prstGeom>
          <a:noFill/>
          <a:ln w="9525">
            <a:noFill/>
            <a:miter lim="800000"/>
            <a:headEnd/>
            <a:tailEnd/>
          </a:ln>
          <a:effectLst/>
        </p:spPr>
        <p:txBody>
          <a:bodyPr>
            <a:spAutoFit/>
          </a:bodyPr>
          <a:lstStyle/>
          <a:p>
            <a:pPr>
              <a:spcBef>
                <a:spcPct val="50000"/>
              </a:spcBef>
            </a:pPr>
            <a:r>
              <a:rPr lang="zh-CN" altLang="en-US" sz="6000" b="1" dirty="0">
                <a:solidFill>
                  <a:srgbClr val="FFFF66"/>
                </a:solidFill>
                <a:latin typeface="华文宋体" pitchFamily="2" charset="-122"/>
                <a:ea typeface="华文宋体" pitchFamily="2" charset="-122"/>
              </a:rPr>
              <a:t>吴伯箫</a:t>
            </a:r>
          </a:p>
        </p:txBody>
      </p:sp>
      <p:sp>
        <p:nvSpPr>
          <p:cNvPr id="10" name="矩形 9"/>
          <p:cNvSpPr/>
          <p:nvPr/>
        </p:nvSpPr>
        <p:spPr>
          <a:xfrm>
            <a:off x="1857356" y="1357298"/>
            <a:ext cx="5141152" cy="156966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zh-CN" altLang="en-US" sz="9600" b="1" kern="10" cap="none" spc="50" dirty="0">
                <a:ln w="11430"/>
                <a:solidFill>
                  <a:srgbClr val="FF0000"/>
                </a:solidFill>
                <a:effectLst>
                  <a:outerShdw blurRad="76200" dist="50800" dir="5400000" algn="tl" rotWithShape="0">
                    <a:srgbClr val="000000">
                      <a:alpha val="65000"/>
                    </a:srgbClr>
                  </a:outerShdw>
                </a:effectLst>
                <a:latin typeface="华文行楷"/>
                <a:ea typeface="华文行楷"/>
              </a:rPr>
              <a:t>菜园小记</a:t>
            </a:r>
            <a:endParaRPr lang="zh-CN" altLang="en-US" sz="9600" b="1" cap="none" spc="50" dirty="0">
              <a:ln w="11430"/>
              <a:solidFill>
                <a:srgbClr val="FF0000"/>
              </a:solidFill>
              <a:effectLst>
                <a:outerShdw blurRad="76200" dist="50800" dir="5400000" algn="tl" rotWithShape="0">
                  <a:srgbClr val="000000">
                    <a:alpha val="65000"/>
                  </a:srgb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9220" name="Picture 4" descr="http://pic7.nipic.com/20100430/3678789_100446499869_2.jpg"/>
          <p:cNvPicPr>
            <a:picLocks noChangeAspect="1" noChangeArrowheads="1"/>
          </p:cNvPicPr>
          <p:nvPr/>
        </p:nvPicPr>
        <p:blipFill>
          <a:blip r:embed="rId3"/>
          <a:srcRect/>
          <a:stretch>
            <a:fillRect/>
          </a:stretch>
        </p:blipFill>
        <p:spPr bwMode="auto">
          <a:xfrm>
            <a:off x="0" y="3571876"/>
            <a:ext cx="5222284" cy="3605029"/>
          </a:xfrm>
          <a:prstGeom prst="rect">
            <a:avLst/>
          </a:prstGeom>
          <a:noFill/>
        </p:spPr>
      </p:pic>
      <p:sp>
        <p:nvSpPr>
          <p:cNvPr id="5" name="矩形 4"/>
          <p:cNvSpPr/>
          <p:nvPr/>
        </p:nvSpPr>
        <p:spPr>
          <a:xfrm>
            <a:off x="428596" y="285728"/>
            <a:ext cx="8715404" cy="1569660"/>
          </a:xfrm>
          <a:prstGeom prst="rect">
            <a:avLst/>
          </a:prstGeom>
        </p:spPr>
        <p:txBody>
          <a:bodyPr wrap="square">
            <a:spAutoFit/>
          </a:bodyPr>
          <a:lstStyle/>
          <a:p>
            <a:r>
              <a:rPr lang="en-US" sz="3200" b="1" dirty="0" smtClean="0"/>
              <a:t>B</a:t>
            </a:r>
            <a:r>
              <a:rPr lang="zh-CN" altLang="en-US" sz="3200" b="1" dirty="0" smtClean="0"/>
              <a:t>．“那些新芽，条播的行列整齐，撒播的万头攒动，点播的傲然不群，带着笑，发着光，充满了无限生机。”</a:t>
            </a:r>
            <a:r>
              <a:rPr lang="en-US" sz="3200" b="1" dirty="0" smtClean="0"/>
              <a:t> </a:t>
            </a:r>
            <a:endParaRPr lang="zh-CN" altLang="en-US" sz="3200" b="1" dirty="0">
              <a:solidFill>
                <a:srgbClr val="0070C0"/>
              </a:solidFill>
            </a:endParaRPr>
          </a:p>
        </p:txBody>
      </p:sp>
      <p:sp>
        <p:nvSpPr>
          <p:cNvPr id="7" name="TextBox 6"/>
          <p:cNvSpPr txBox="1"/>
          <p:nvPr/>
        </p:nvSpPr>
        <p:spPr>
          <a:xfrm>
            <a:off x="714348" y="1785926"/>
            <a:ext cx="7858180" cy="1569660"/>
          </a:xfrm>
          <a:prstGeom prst="rect">
            <a:avLst/>
          </a:prstGeom>
          <a:noFill/>
        </p:spPr>
        <p:txBody>
          <a:bodyPr wrap="square" rtlCol="0">
            <a:spAutoFit/>
          </a:bodyPr>
          <a:lstStyle/>
          <a:p>
            <a:r>
              <a:rPr lang="zh-CN" altLang="en-US" sz="3200" b="1" dirty="0" smtClean="0">
                <a:solidFill>
                  <a:srgbClr val="0070C0"/>
                </a:solidFill>
                <a:latin typeface="方正姚体" pitchFamily="2" charset="-122"/>
                <a:ea typeface="方正姚体" pitchFamily="2" charset="-122"/>
              </a:rPr>
              <a:t>这里运用（</a:t>
            </a:r>
            <a:r>
              <a:rPr lang="zh-CN" altLang="en-US" sz="3200" b="1" dirty="0" smtClean="0">
                <a:solidFill>
                  <a:srgbClr val="FF00FF"/>
                </a:solidFill>
                <a:latin typeface="方正姚体" pitchFamily="2" charset="-122"/>
                <a:ea typeface="方正姚体" pitchFamily="2" charset="-122"/>
              </a:rPr>
              <a:t>拟人</a:t>
            </a:r>
            <a:r>
              <a:rPr lang="zh-CN" altLang="en-US" sz="3200" b="1" dirty="0" smtClean="0">
                <a:solidFill>
                  <a:srgbClr val="0070C0"/>
                </a:solidFill>
                <a:latin typeface="方正姚体" pitchFamily="2" charset="-122"/>
                <a:ea typeface="方正姚体" pitchFamily="2" charset="-122"/>
              </a:rPr>
              <a:t>）与（</a:t>
            </a:r>
            <a:r>
              <a:rPr lang="zh-CN" altLang="en-US" sz="3200" b="1" dirty="0" smtClean="0">
                <a:solidFill>
                  <a:srgbClr val="FF00FF"/>
                </a:solidFill>
                <a:latin typeface="方正姚体" pitchFamily="2" charset="-122"/>
                <a:ea typeface="方正姚体" pitchFamily="2" charset="-122"/>
              </a:rPr>
              <a:t>排比</a:t>
            </a:r>
            <a:r>
              <a:rPr lang="zh-CN" altLang="en-US" sz="3200" b="1" dirty="0" smtClean="0">
                <a:solidFill>
                  <a:srgbClr val="0070C0"/>
                </a:solidFill>
                <a:latin typeface="方正姚体" pitchFamily="2" charset="-122"/>
                <a:ea typeface="方正姚体" pitchFamily="2" charset="-122"/>
              </a:rPr>
              <a:t>）的修辞手法，生动传神地写出了瓜菜新芽的姿态，“我”对瓜菜新芽的喜爱之情充溢在字里行间。</a:t>
            </a:r>
            <a:r>
              <a:rPr lang="en-US" sz="2800" b="1" dirty="0" smtClean="0">
                <a:solidFill>
                  <a:srgbClr val="0070C0"/>
                </a:solidFill>
              </a:rPr>
              <a:t> </a:t>
            </a:r>
            <a:endParaRPr lang="zh-CN" altLang="en-US" sz="2800" dirty="0"/>
          </a:p>
        </p:txBody>
      </p:sp>
      <p:pic>
        <p:nvPicPr>
          <p:cNvPr id="18436" name="Picture 4" descr="https://p2.ssl.qhimgs1.com/sdr/400__/t0113edd2d4932fed82.jpg"/>
          <p:cNvPicPr>
            <a:picLocks noChangeAspect="1" noChangeArrowheads="1"/>
          </p:cNvPicPr>
          <p:nvPr/>
        </p:nvPicPr>
        <p:blipFill>
          <a:blip r:embed="rId4"/>
          <a:srcRect/>
          <a:stretch>
            <a:fillRect/>
          </a:stretch>
        </p:blipFill>
        <p:spPr bwMode="auto">
          <a:xfrm>
            <a:off x="1643042" y="3143248"/>
            <a:ext cx="4118612" cy="4302246"/>
          </a:xfrm>
          <a:prstGeom prst="rect">
            <a:avLst/>
          </a:prstGeom>
          <a:noFill/>
        </p:spPr>
      </p:pic>
      <p:pic>
        <p:nvPicPr>
          <p:cNvPr id="18438" name="Picture 6" descr="http://p3.pstatp.com/large/7872/279613760"/>
          <p:cNvPicPr>
            <a:picLocks noChangeAspect="1" noChangeArrowheads="1"/>
          </p:cNvPicPr>
          <p:nvPr/>
        </p:nvPicPr>
        <p:blipFill>
          <a:blip r:embed="rId5"/>
          <a:srcRect/>
          <a:stretch>
            <a:fillRect/>
          </a:stretch>
        </p:blipFill>
        <p:spPr bwMode="auto">
          <a:xfrm>
            <a:off x="5072066" y="3429000"/>
            <a:ext cx="4572000" cy="3429000"/>
          </a:xfrm>
          <a:prstGeom prst="rect">
            <a:avLst/>
          </a:prstGeom>
          <a:noFill/>
        </p:spPr>
      </p:pic>
      <p:sp>
        <p:nvSpPr>
          <p:cNvPr id="13" name="TextBox 12"/>
          <p:cNvSpPr txBox="1"/>
          <p:nvPr/>
        </p:nvSpPr>
        <p:spPr>
          <a:xfrm>
            <a:off x="714348" y="3786190"/>
            <a:ext cx="1143008" cy="584775"/>
          </a:xfrm>
          <a:prstGeom prst="rect">
            <a:avLst/>
          </a:prstGeom>
          <a:noFill/>
        </p:spPr>
        <p:txBody>
          <a:bodyPr wrap="square" rtlCol="0">
            <a:spAutoFit/>
          </a:bodyPr>
          <a:lstStyle/>
          <a:p>
            <a:r>
              <a:rPr lang="zh-CN" altLang="en-US" sz="3200" b="1" dirty="0" smtClean="0">
                <a:solidFill>
                  <a:srgbClr val="FF0000"/>
                </a:solidFill>
              </a:rPr>
              <a:t>条播</a:t>
            </a:r>
            <a:endParaRPr lang="zh-CN" altLang="en-US" sz="3200" dirty="0">
              <a:solidFill>
                <a:srgbClr val="FF0000"/>
              </a:solidFill>
            </a:endParaRPr>
          </a:p>
        </p:txBody>
      </p:sp>
      <p:sp>
        <p:nvSpPr>
          <p:cNvPr id="15" name="TextBox 14"/>
          <p:cNvSpPr txBox="1"/>
          <p:nvPr/>
        </p:nvSpPr>
        <p:spPr>
          <a:xfrm>
            <a:off x="3143240" y="3571876"/>
            <a:ext cx="1214446" cy="584775"/>
          </a:xfrm>
          <a:prstGeom prst="rect">
            <a:avLst/>
          </a:prstGeom>
          <a:noFill/>
        </p:spPr>
        <p:txBody>
          <a:bodyPr wrap="square" rtlCol="0">
            <a:spAutoFit/>
          </a:bodyPr>
          <a:lstStyle/>
          <a:p>
            <a:r>
              <a:rPr lang="zh-CN" altLang="en-US" sz="3200" b="1" dirty="0" smtClean="0">
                <a:solidFill>
                  <a:srgbClr val="FF0000"/>
                </a:solidFill>
              </a:rPr>
              <a:t>撒播</a:t>
            </a:r>
            <a:endParaRPr lang="zh-CN" altLang="en-US" sz="3200" dirty="0">
              <a:solidFill>
                <a:srgbClr val="FF0000"/>
              </a:solidFill>
            </a:endParaRPr>
          </a:p>
        </p:txBody>
      </p:sp>
      <p:sp>
        <p:nvSpPr>
          <p:cNvPr id="16" name="TextBox 15"/>
          <p:cNvSpPr txBox="1"/>
          <p:nvPr/>
        </p:nvSpPr>
        <p:spPr>
          <a:xfrm>
            <a:off x="5857884" y="3571876"/>
            <a:ext cx="1143008" cy="584775"/>
          </a:xfrm>
          <a:prstGeom prst="rect">
            <a:avLst/>
          </a:prstGeom>
          <a:noFill/>
        </p:spPr>
        <p:txBody>
          <a:bodyPr wrap="square" rtlCol="0">
            <a:spAutoFit/>
          </a:bodyPr>
          <a:lstStyle/>
          <a:p>
            <a:r>
              <a:rPr lang="zh-CN" altLang="en-US" sz="3200" b="1" dirty="0" smtClean="0">
                <a:solidFill>
                  <a:srgbClr val="FF0000"/>
                </a:solidFill>
              </a:rPr>
              <a:t>点播</a:t>
            </a:r>
            <a:endParaRPr lang="zh-CN" altLang="en-US" sz="32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box(in)">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8" presetClass="entr" presetSubtype="0" accel="50000" fill="hold" nodeType="clickEffect">
                                  <p:stCondLst>
                                    <p:cond delay="0"/>
                                  </p:stCondLst>
                                  <p:childTnLst>
                                    <p:set>
                                      <p:cBhvr>
                                        <p:cTn id="11" dur="1" fill="hold">
                                          <p:stCondLst>
                                            <p:cond delay="0"/>
                                          </p:stCondLst>
                                        </p:cTn>
                                        <p:tgtEl>
                                          <p:spTgt spid="9220"/>
                                        </p:tgtEl>
                                        <p:attrNameLst>
                                          <p:attrName>style.visibility</p:attrName>
                                        </p:attrNameLst>
                                      </p:cBhvr>
                                      <p:to>
                                        <p:strVal val="visible"/>
                                      </p:to>
                                    </p:set>
                                    <p:anim calcmode="lin" valueType="num">
                                      <p:cBhvr>
                                        <p:cTn id="12" dur="1000" fill="hold"/>
                                        <p:tgtEl>
                                          <p:spTgt spid="9220"/>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 dur="1000" fill="hold"/>
                                        <p:tgtEl>
                                          <p:spTgt spid="9220"/>
                                        </p:tgtEl>
                                        <p:attrNameLst>
                                          <p:attrName>ppt_x</p:attrName>
                                        </p:attrNameLst>
                                      </p:cBhvr>
                                      <p:tavLst>
                                        <p:tav tm="0">
                                          <p:val>
                                            <p:fltVal val="-1"/>
                                          </p:val>
                                        </p:tav>
                                        <p:tav tm="50000">
                                          <p:val>
                                            <p:fltVal val="0.95"/>
                                          </p:val>
                                        </p:tav>
                                        <p:tav tm="100000">
                                          <p:val>
                                            <p:strVal val="#ppt_x"/>
                                          </p:val>
                                        </p:tav>
                                      </p:tavLst>
                                    </p:anim>
                                    <p:anim calcmode="lin" valueType="num">
                                      <p:cBhvr>
                                        <p:cTn id="14" dur="1000" fill="hold"/>
                                        <p:tgtEl>
                                          <p:spTgt spid="9220"/>
                                        </p:tgtEl>
                                        <p:attrNameLst>
                                          <p:attrName>ppt_y</p:attrName>
                                        </p:attrNameLst>
                                      </p:cBhvr>
                                      <p:tavLst>
                                        <p:tav tm="0">
                                          <p:val>
                                            <p:strVal val="#ppt_y"/>
                                          </p:val>
                                        </p:tav>
                                        <p:tav tm="100000">
                                          <p:val>
                                            <p:strVal val="#ppt_y"/>
                                          </p:val>
                                        </p:tav>
                                      </p:tavLst>
                                    </p:anim>
                                    <p:animEffect transition="in" filter="fade">
                                      <p:cBhvr>
                                        <p:cTn id="15" dur="1000"/>
                                        <p:tgtEl>
                                          <p:spTgt spid="9220"/>
                                        </p:tgtEl>
                                      </p:cBhvr>
                                    </p:animEffect>
                                  </p:childTnLst>
                                </p:cTn>
                              </p:par>
                            </p:childTnLst>
                          </p:cTn>
                        </p:par>
                      </p:childTnLst>
                    </p:cTn>
                  </p:par>
                  <p:par>
                    <p:cTn id="16" fill="hold">
                      <p:stCondLst>
                        <p:cond delay="indefinite"/>
                      </p:stCondLst>
                      <p:childTnLst>
                        <p:par>
                          <p:cTn id="17" fill="hold">
                            <p:stCondLst>
                              <p:cond delay="0"/>
                            </p:stCondLst>
                            <p:childTnLst>
                              <p:par>
                                <p:cTn id="18" presetID="54" presetClass="entr" presetSubtype="0" accel="100000" fill="hold" grpId="1" nodeType="click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p:cTn id="20" dur="500" fill="hold"/>
                                        <p:tgtEl>
                                          <p:spTgt spid="13"/>
                                        </p:tgtEl>
                                        <p:attrNameLst>
                                          <p:attrName>ppt_w</p:attrName>
                                        </p:attrNameLst>
                                      </p:cBhvr>
                                      <p:tavLst>
                                        <p:tav tm="0">
                                          <p:val>
                                            <p:strVal val="#ppt_w*0.05"/>
                                          </p:val>
                                        </p:tav>
                                        <p:tav tm="100000">
                                          <p:val>
                                            <p:strVal val="#ppt_w"/>
                                          </p:val>
                                        </p:tav>
                                      </p:tavLst>
                                    </p:anim>
                                    <p:anim calcmode="lin" valueType="num">
                                      <p:cBhvr>
                                        <p:cTn id="21" dur="500" fill="hold"/>
                                        <p:tgtEl>
                                          <p:spTgt spid="13"/>
                                        </p:tgtEl>
                                        <p:attrNameLst>
                                          <p:attrName>ppt_h</p:attrName>
                                        </p:attrNameLst>
                                      </p:cBhvr>
                                      <p:tavLst>
                                        <p:tav tm="0">
                                          <p:val>
                                            <p:strVal val="#ppt_h"/>
                                          </p:val>
                                        </p:tav>
                                        <p:tav tm="100000">
                                          <p:val>
                                            <p:strVal val="#ppt_h"/>
                                          </p:val>
                                        </p:tav>
                                      </p:tavLst>
                                    </p:anim>
                                    <p:anim calcmode="lin" valueType="num">
                                      <p:cBhvr>
                                        <p:cTn id="22" dur="500" fill="hold"/>
                                        <p:tgtEl>
                                          <p:spTgt spid="13"/>
                                        </p:tgtEl>
                                        <p:attrNameLst>
                                          <p:attrName>ppt_x</p:attrName>
                                        </p:attrNameLst>
                                      </p:cBhvr>
                                      <p:tavLst>
                                        <p:tav tm="0">
                                          <p:val>
                                            <p:strVal val="#ppt_x-.2"/>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5" presetClass="entr" presetSubtype="0" fill="hold" nodeType="clickEffect">
                                  <p:stCondLst>
                                    <p:cond delay="0"/>
                                  </p:stCondLst>
                                  <p:childTnLst>
                                    <p:set>
                                      <p:cBhvr>
                                        <p:cTn id="28" dur="1" fill="hold">
                                          <p:stCondLst>
                                            <p:cond delay="0"/>
                                          </p:stCondLst>
                                        </p:cTn>
                                        <p:tgtEl>
                                          <p:spTgt spid="18436"/>
                                        </p:tgtEl>
                                        <p:attrNameLst>
                                          <p:attrName>style.visibility</p:attrName>
                                        </p:attrNameLst>
                                      </p:cBhvr>
                                      <p:to>
                                        <p:strVal val="visible"/>
                                      </p:to>
                                    </p:set>
                                    <p:anim calcmode="lin" valueType="num">
                                      <p:cBhvr>
                                        <p:cTn id="29" dur="2000" fill="hold"/>
                                        <p:tgtEl>
                                          <p:spTgt spid="18436"/>
                                        </p:tgtEl>
                                        <p:attrNameLst>
                                          <p:attrName>ppt_w</p:attrName>
                                        </p:attrNameLst>
                                      </p:cBhvr>
                                      <p:tavLst>
                                        <p:tav tm="0">
                                          <p:val>
                                            <p:fltVal val="0"/>
                                          </p:val>
                                        </p:tav>
                                        <p:tav tm="100000">
                                          <p:val>
                                            <p:strVal val="#ppt_w"/>
                                          </p:val>
                                        </p:tav>
                                      </p:tavLst>
                                    </p:anim>
                                    <p:anim calcmode="lin" valueType="num">
                                      <p:cBhvr>
                                        <p:cTn id="30" dur="2000" fill="hold"/>
                                        <p:tgtEl>
                                          <p:spTgt spid="18436"/>
                                        </p:tgtEl>
                                        <p:attrNameLst>
                                          <p:attrName>ppt_h</p:attrName>
                                        </p:attrNameLst>
                                      </p:cBhvr>
                                      <p:tavLst>
                                        <p:tav tm="0">
                                          <p:val>
                                            <p:fltVal val="0"/>
                                          </p:val>
                                        </p:tav>
                                        <p:tav tm="100000">
                                          <p:val>
                                            <p:strVal val="#ppt_h"/>
                                          </p:val>
                                        </p:tav>
                                      </p:tavLst>
                                    </p:anim>
                                    <p:anim calcmode="lin" valueType="num">
                                      <p:cBhvr>
                                        <p:cTn id="31" dur="2000" fill="hold"/>
                                        <p:tgtEl>
                                          <p:spTgt spid="18436"/>
                                        </p:tgtEl>
                                        <p:attrNameLst>
                                          <p:attrName>ppt_x</p:attrName>
                                        </p:attrNameLst>
                                      </p:cBhvr>
                                      <p:tavLst>
                                        <p:tav tm="0" fmla="#ppt_x+(cos(-2*pi*(1-$))*-#ppt_x-sin(-2*pi*(1-$))*(1-#ppt_y))*(1-$)">
                                          <p:val>
                                            <p:fltVal val="0"/>
                                          </p:val>
                                        </p:tav>
                                        <p:tav tm="100000">
                                          <p:val>
                                            <p:fltVal val="1"/>
                                          </p:val>
                                        </p:tav>
                                      </p:tavLst>
                                    </p:anim>
                                    <p:anim calcmode="lin" valueType="num">
                                      <p:cBhvr>
                                        <p:cTn id="32" dur="2000" fill="hold"/>
                                        <p:tgtEl>
                                          <p:spTgt spid="1843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3" fill="hold">
                      <p:stCondLst>
                        <p:cond delay="indefinite"/>
                      </p:stCondLst>
                      <p:childTnLst>
                        <p:par>
                          <p:cTn id="34" fill="hold">
                            <p:stCondLst>
                              <p:cond delay="0"/>
                            </p:stCondLst>
                            <p:childTnLst>
                              <p:par>
                                <p:cTn id="35" presetID="54" presetClass="entr" presetSubtype="0" accel="100000" fill="hold" grpId="1"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strVal val="#ppt_w*0.05"/>
                                          </p:val>
                                        </p:tav>
                                        <p:tav tm="100000">
                                          <p:val>
                                            <p:strVal val="#ppt_w"/>
                                          </p:val>
                                        </p:tav>
                                      </p:tavLst>
                                    </p:anim>
                                    <p:anim calcmode="lin" valueType="num">
                                      <p:cBhvr>
                                        <p:cTn id="38" dur="500" fill="hold"/>
                                        <p:tgtEl>
                                          <p:spTgt spid="15"/>
                                        </p:tgtEl>
                                        <p:attrNameLst>
                                          <p:attrName>ppt_h</p:attrName>
                                        </p:attrNameLst>
                                      </p:cBhvr>
                                      <p:tavLst>
                                        <p:tav tm="0">
                                          <p:val>
                                            <p:strVal val="#ppt_h"/>
                                          </p:val>
                                        </p:tav>
                                        <p:tav tm="100000">
                                          <p:val>
                                            <p:strVal val="#ppt_h"/>
                                          </p:val>
                                        </p:tav>
                                      </p:tavLst>
                                    </p:anim>
                                    <p:anim calcmode="lin" valueType="num">
                                      <p:cBhvr>
                                        <p:cTn id="39" dur="500" fill="hold"/>
                                        <p:tgtEl>
                                          <p:spTgt spid="15"/>
                                        </p:tgtEl>
                                        <p:attrNameLst>
                                          <p:attrName>ppt_x</p:attrName>
                                        </p:attrNameLst>
                                      </p:cBhvr>
                                      <p:tavLst>
                                        <p:tav tm="0">
                                          <p:val>
                                            <p:strVal val="#ppt_x-.2"/>
                                          </p:val>
                                        </p:tav>
                                        <p:tav tm="100000">
                                          <p:val>
                                            <p:strVal val="#ppt_x"/>
                                          </p:val>
                                        </p:tav>
                                      </p:tavLst>
                                    </p:anim>
                                    <p:anim calcmode="lin" valueType="num">
                                      <p:cBhvr>
                                        <p:cTn id="40" dur="500" fill="hold"/>
                                        <p:tgtEl>
                                          <p:spTgt spid="15"/>
                                        </p:tgtEl>
                                        <p:attrNameLst>
                                          <p:attrName>ppt_y</p:attrName>
                                        </p:attrNameLst>
                                      </p:cBhvr>
                                      <p:tavLst>
                                        <p:tav tm="0">
                                          <p:val>
                                            <p:strVal val="#ppt_y"/>
                                          </p:val>
                                        </p:tav>
                                        <p:tav tm="100000">
                                          <p:val>
                                            <p:strVal val="#ppt_y"/>
                                          </p:val>
                                        </p:tav>
                                      </p:tavLst>
                                    </p:anim>
                                    <p:animEffect transition="in" filter="fade">
                                      <p:cBhvr>
                                        <p:cTn id="41" dur="500"/>
                                        <p:tgtEl>
                                          <p:spTgt spid="15"/>
                                        </p:tgtEl>
                                      </p:cBhvr>
                                    </p:animEffect>
                                  </p:childTnLst>
                                </p:cTn>
                              </p:par>
                            </p:childTnLst>
                          </p:cTn>
                        </p:par>
                      </p:childTnLst>
                    </p:cTn>
                  </p:par>
                  <p:par>
                    <p:cTn id="42" fill="hold">
                      <p:stCondLst>
                        <p:cond delay="indefinite"/>
                      </p:stCondLst>
                      <p:childTnLst>
                        <p:par>
                          <p:cTn id="43" fill="hold">
                            <p:stCondLst>
                              <p:cond delay="0"/>
                            </p:stCondLst>
                            <p:childTnLst>
                              <p:par>
                                <p:cTn id="44" presetID="15" presetClass="entr" presetSubtype="0" fill="hold" nodeType="clickEffect">
                                  <p:stCondLst>
                                    <p:cond delay="0"/>
                                  </p:stCondLst>
                                  <p:childTnLst>
                                    <p:set>
                                      <p:cBhvr>
                                        <p:cTn id="45" dur="1" fill="hold">
                                          <p:stCondLst>
                                            <p:cond delay="0"/>
                                          </p:stCondLst>
                                        </p:cTn>
                                        <p:tgtEl>
                                          <p:spTgt spid="18438"/>
                                        </p:tgtEl>
                                        <p:attrNameLst>
                                          <p:attrName>style.visibility</p:attrName>
                                        </p:attrNameLst>
                                      </p:cBhvr>
                                      <p:to>
                                        <p:strVal val="visible"/>
                                      </p:to>
                                    </p:set>
                                    <p:anim calcmode="lin" valueType="num">
                                      <p:cBhvr>
                                        <p:cTn id="46" dur="1000" fill="hold"/>
                                        <p:tgtEl>
                                          <p:spTgt spid="18438"/>
                                        </p:tgtEl>
                                        <p:attrNameLst>
                                          <p:attrName>ppt_w</p:attrName>
                                        </p:attrNameLst>
                                      </p:cBhvr>
                                      <p:tavLst>
                                        <p:tav tm="0">
                                          <p:val>
                                            <p:fltVal val="0"/>
                                          </p:val>
                                        </p:tav>
                                        <p:tav tm="100000">
                                          <p:val>
                                            <p:strVal val="#ppt_w"/>
                                          </p:val>
                                        </p:tav>
                                      </p:tavLst>
                                    </p:anim>
                                    <p:anim calcmode="lin" valueType="num">
                                      <p:cBhvr>
                                        <p:cTn id="47" dur="1000" fill="hold"/>
                                        <p:tgtEl>
                                          <p:spTgt spid="18438"/>
                                        </p:tgtEl>
                                        <p:attrNameLst>
                                          <p:attrName>ppt_h</p:attrName>
                                        </p:attrNameLst>
                                      </p:cBhvr>
                                      <p:tavLst>
                                        <p:tav tm="0">
                                          <p:val>
                                            <p:fltVal val="0"/>
                                          </p:val>
                                        </p:tav>
                                        <p:tav tm="100000">
                                          <p:val>
                                            <p:strVal val="#ppt_h"/>
                                          </p:val>
                                        </p:tav>
                                      </p:tavLst>
                                    </p:anim>
                                    <p:anim calcmode="lin" valueType="num">
                                      <p:cBhvr>
                                        <p:cTn id="48" dur="1000" fill="hold"/>
                                        <p:tgtEl>
                                          <p:spTgt spid="18438"/>
                                        </p:tgtEl>
                                        <p:attrNameLst>
                                          <p:attrName>ppt_x</p:attrName>
                                        </p:attrNameLst>
                                      </p:cBhvr>
                                      <p:tavLst>
                                        <p:tav tm="0" fmla="#ppt_x+(cos(-2*pi*(1-$))*-#ppt_x-sin(-2*pi*(1-$))*(1-#ppt_y))*(1-$)">
                                          <p:val>
                                            <p:fltVal val="0"/>
                                          </p:val>
                                        </p:tav>
                                        <p:tav tm="100000">
                                          <p:val>
                                            <p:fltVal val="1"/>
                                          </p:val>
                                        </p:tav>
                                      </p:tavLst>
                                    </p:anim>
                                    <p:anim calcmode="lin" valueType="num">
                                      <p:cBhvr>
                                        <p:cTn id="49" dur="1000" fill="hold"/>
                                        <p:tgtEl>
                                          <p:spTgt spid="1843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50" fill="hold">
                      <p:stCondLst>
                        <p:cond delay="indefinite"/>
                      </p:stCondLst>
                      <p:childTnLst>
                        <p:par>
                          <p:cTn id="51" fill="hold">
                            <p:stCondLst>
                              <p:cond delay="0"/>
                            </p:stCondLst>
                            <p:childTnLst>
                              <p:par>
                                <p:cTn id="52" presetID="54" presetClass="entr" presetSubtype="0" accel="100000" fill="hold" grpId="0" nodeType="clickEffect">
                                  <p:stCondLst>
                                    <p:cond delay="0"/>
                                  </p:stCondLst>
                                  <p:childTnLst>
                                    <p:set>
                                      <p:cBhvr>
                                        <p:cTn id="53" dur="1" fill="hold">
                                          <p:stCondLst>
                                            <p:cond delay="0"/>
                                          </p:stCondLst>
                                        </p:cTn>
                                        <p:tgtEl>
                                          <p:spTgt spid="16">
                                            <p:txEl>
                                              <p:pRg st="0" end="0"/>
                                            </p:txEl>
                                          </p:spTgt>
                                        </p:tgtEl>
                                        <p:attrNameLst>
                                          <p:attrName>style.visibility</p:attrName>
                                        </p:attrNameLst>
                                      </p:cBhvr>
                                      <p:to>
                                        <p:strVal val="visible"/>
                                      </p:to>
                                    </p:set>
                                    <p:anim calcmode="lin" valueType="num">
                                      <p:cBhvr>
                                        <p:cTn id="54" dur="500" fill="hold"/>
                                        <p:tgtEl>
                                          <p:spTgt spid="16">
                                            <p:txEl>
                                              <p:pRg st="0" end="0"/>
                                            </p:txEl>
                                          </p:spTgt>
                                        </p:tgtEl>
                                        <p:attrNameLst>
                                          <p:attrName>ppt_w</p:attrName>
                                        </p:attrNameLst>
                                      </p:cBhvr>
                                      <p:tavLst>
                                        <p:tav tm="0">
                                          <p:val>
                                            <p:strVal val="#ppt_w*0.05"/>
                                          </p:val>
                                        </p:tav>
                                        <p:tav tm="100000">
                                          <p:val>
                                            <p:strVal val="#ppt_w"/>
                                          </p:val>
                                        </p:tav>
                                      </p:tavLst>
                                    </p:anim>
                                    <p:anim calcmode="lin" valueType="num">
                                      <p:cBhvr>
                                        <p:cTn id="55" dur="500" fill="hold"/>
                                        <p:tgtEl>
                                          <p:spTgt spid="16">
                                            <p:txEl>
                                              <p:pRg st="0" end="0"/>
                                            </p:txEl>
                                          </p:spTgt>
                                        </p:tgtEl>
                                        <p:attrNameLst>
                                          <p:attrName>ppt_h</p:attrName>
                                        </p:attrNameLst>
                                      </p:cBhvr>
                                      <p:tavLst>
                                        <p:tav tm="0">
                                          <p:val>
                                            <p:strVal val="#ppt_h"/>
                                          </p:val>
                                        </p:tav>
                                        <p:tav tm="100000">
                                          <p:val>
                                            <p:strVal val="#ppt_h"/>
                                          </p:val>
                                        </p:tav>
                                      </p:tavLst>
                                    </p:anim>
                                    <p:anim calcmode="lin" valueType="num">
                                      <p:cBhvr>
                                        <p:cTn id="56" dur="500" fill="hold"/>
                                        <p:tgtEl>
                                          <p:spTgt spid="16">
                                            <p:txEl>
                                              <p:pRg st="0" end="0"/>
                                            </p:txEl>
                                          </p:spTgt>
                                        </p:tgtEl>
                                        <p:attrNameLst>
                                          <p:attrName>ppt_x</p:attrName>
                                        </p:attrNameLst>
                                      </p:cBhvr>
                                      <p:tavLst>
                                        <p:tav tm="0">
                                          <p:val>
                                            <p:strVal val="#ppt_x-.2"/>
                                          </p:val>
                                        </p:tav>
                                        <p:tav tm="100000">
                                          <p:val>
                                            <p:strVal val="#ppt_x"/>
                                          </p:val>
                                        </p:tav>
                                      </p:tavLst>
                                    </p:anim>
                                    <p:anim calcmode="lin" valueType="num">
                                      <p:cBhvr>
                                        <p:cTn id="57" dur="500" fill="hold"/>
                                        <p:tgtEl>
                                          <p:spTgt spid="16">
                                            <p:txEl>
                                              <p:pRg st="0" end="0"/>
                                            </p:txEl>
                                          </p:spTgt>
                                        </p:tgtEl>
                                        <p:attrNameLst>
                                          <p:attrName>ppt_y</p:attrName>
                                        </p:attrNameLst>
                                      </p:cBhvr>
                                      <p:tavLst>
                                        <p:tav tm="0">
                                          <p:val>
                                            <p:strVal val="#ppt_y"/>
                                          </p:val>
                                        </p:tav>
                                        <p:tav tm="100000">
                                          <p:val>
                                            <p:strVal val="#ppt_y"/>
                                          </p:val>
                                        </p:tav>
                                      </p:tavLst>
                                    </p:anim>
                                    <p:animEffect transition="in" filter="fade">
                                      <p:cBhvr>
                                        <p:cTn id="58" dur="500"/>
                                        <p:tgtEl>
                                          <p:spTgt spid="16">
                                            <p:txEl>
                                              <p:pRg st="0" end="0"/>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4" presetClass="entr" presetSubtype="16" fill="hold" grpId="0" nodeType="clickEffect">
                                  <p:stCondLst>
                                    <p:cond delay="0"/>
                                  </p:stCondLst>
                                  <p:childTnLst>
                                    <p:set>
                                      <p:cBhvr>
                                        <p:cTn id="62" dur="1" fill="hold">
                                          <p:stCondLst>
                                            <p:cond delay="0"/>
                                          </p:stCondLst>
                                        </p:cTn>
                                        <p:tgtEl>
                                          <p:spTgt spid="7">
                                            <p:txEl>
                                              <p:pRg st="0" end="0"/>
                                            </p:txEl>
                                          </p:spTgt>
                                        </p:tgtEl>
                                        <p:attrNameLst>
                                          <p:attrName>style.visibility</p:attrName>
                                        </p:attrNameLst>
                                      </p:cBhvr>
                                      <p:to>
                                        <p:strVal val="visible"/>
                                      </p:to>
                                    </p:set>
                                    <p:animEffect transition="in" filter="box(in)">
                                      <p:cBhvr>
                                        <p:cTn id="63" dur="5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allAtOnce"/>
      <p:bldP spid="13" grpId="1"/>
      <p:bldP spid="15" grpId="1"/>
      <p:bldP spid="16" grpId="0"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TextBox 2"/>
          <p:cNvSpPr txBox="1"/>
          <p:nvPr/>
        </p:nvSpPr>
        <p:spPr>
          <a:xfrm>
            <a:off x="428596" y="357166"/>
            <a:ext cx="8215370" cy="2062103"/>
          </a:xfrm>
          <a:prstGeom prst="rect">
            <a:avLst/>
          </a:prstGeom>
          <a:noFill/>
        </p:spPr>
        <p:txBody>
          <a:bodyPr wrap="square" rtlCol="0">
            <a:spAutoFit/>
          </a:bodyPr>
          <a:lstStyle/>
          <a:p>
            <a:r>
              <a:rPr lang="en-US" sz="3200" b="1" dirty="0" smtClean="0"/>
              <a:t>C</a:t>
            </a:r>
            <a:r>
              <a:rPr lang="zh-CN" altLang="en-US" sz="3200" b="1" dirty="0" smtClean="0"/>
              <a:t>．“一边人声咯咯啰啰，一边在谈话间歇的时候听菜畦里昆虫的鸣声；蒜在抽薹，白菜在卷心，芫荽在散发脉脉香气：使人感到一种真正的田园乐趣。”</a:t>
            </a:r>
            <a:r>
              <a:rPr lang="en-US" b="1" dirty="0" smtClean="0"/>
              <a:t> </a:t>
            </a:r>
            <a:endParaRPr lang="zh-CN" altLang="en-US" b="1" dirty="0"/>
          </a:p>
        </p:txBody>
      </p:sp>
      <p:sp>
        <p:nvSpPr>
          <p:cNvPr id="4" name="TextBox 3"/>
          <p:cNvSpPr txBox="1"/>
          <p:nvPr/>
        </p:nvSpPr>
        <p:spPr>
          <a:xfrm>
            <a:off x="285720" y="2714621"/>
            <a:ext cx="4786346" cy="3539430"/>
          </a:xfrm>
          <a:prstGeom prst="rect">
            <a:avLst/>
          </a:prstGeom>
          <a:noFill/>
        </p:spPr>
        <p:txBody>
          <a:bodyPr wrap="square" rtlCol="0">
            <a:spAutoFit/>
          </a:bodyPr>
          <a:lstStyle/>
          <a:p>
            <a:r>
              <a:rPr lang="zh-CN" altLang="en-US" sz="3200" b="1" dirty="0" smtClean="0">
                <a:solidFill>
                  <a:srgbClr val="0070C0"/>
                </a:solidFill>
                <a:latin typeface="方正姚体" pitchFamily="2" charset="-122"/>
                <a:ea typeface="方正姚体" pitchFamily="2" charset="-122"/>
              </a:rPr>
              <a:t>前两句从</a:t>
            </a:r>
            <a:r>
              <a:rPr lang="zh-CN" altLang="en-US" sz="3200" b="1" dirty="0" smtClean="0">
                <a:solidFill>
                  <a:srgbClr val="FF00FF"/>
                </a:solidFill>
                <a:latin typeface="方正姚体" pitchFamily="2" charset="-122"/>
                <a:ea typeface="方正姚体" pitchFamily="2" charset="-122"/>
              </a:rPr>
              <a:t>听觉、视觉、嗅觉</a:t>
            </a:r>
            <a:r>
              <a:rPr lang="zh-CN" altLang="en-US" sz="3200" b="1" dirty="0" smtClean="0">
                <a:solidFill>
                  <a:srgbClr val="0070C0"/>
                </a:solidFill>
                <a:latin typeface="方正姚体" pitchFamily="2" charset="-122"/>
                <a:ea typeface="方正姚体" pitchFamily="2" charset="-122"/>
              </a:rPr>
              <a:t>等不同的角度写出了充满诗情画意的田园美景，令人陶醉。</a:t>
            </a:r>
            <a:endParaRPr lang="en-US" altLang="zh-CN" sz="3200" b="1" dirty="0" smtClean="0">
              <a:solidFill>
                <a:srgbClr val="0070C0"/>
              </a:solidFill>
              <a:latin typeface="方正姚体" pitchFamily="2" charset="-122"/>
              <a:ea typeface="方正姚体" pitchFamily="2" charset="-122"/>
            </a:endParaRPr>
          </a:p>
          <a:p>
            <a:endParaRPr lang="en-US" altLang="zh-CN" sz="3200" b="1" dirty="0" smtClean="0">
              <a:solidFill>
                <a:srgbClr val="0070C0"/>
              </a:solidFill>
              <a:latin typeface="方正姚体" pitchFamily="2" charset="-122"/>
              <a:ea typeface="方正姚体" pitchFamily="2" charset="-122"/>
            </a:endParaRPr>
          </a:p>
          <a:p>
            <a:r>
              <a:rPr lang="zh-CN" altLang="en-US" sz="3200" b="1" dirty="0" smtClean="0">
                <a:solidFill>
                  <a:srgbClr val="0070C0"/>
                </a:solidFill>
                <a:latin typeface="方正姚体" pitchFamily="2" charset="-122"/>
                <a:ea typeface="方正姚体" pitchFamily="2" charset="-122"/>
              </a:rPr>
              <a:t>第三句直接抒发了作者</a:t>
            </a:r>
            <a:r>
              <a:rPr lang="zh-CN" altLang="en-US" sz="3200" b="1" dirty="0" smtClean="0">
                <a:solidFill>
                  <a:srgbClr val="FF00FF"/>
                </a:solidFill>
                <a:latin typeface="方正姚体" pitchFamily="2" charset="-122"/>
                <a:ea typeface="方正姚体" pitchFamily="2" charset="-122"/>
              </a:rPr>
              <a:t>对田园生活的热爱之情</a:t>
            </a:r>
            <a:r>
              <a:rPr lang="zh-CN" altLang="en-US" sz="3200" b="1" dirty="0" smtClean="0">
                <a:solidFill>
                  <a:srgbClr val="0070C0"/>
                </a:solidFill>
                <a:latin typeface="方正姚体" pitchFamily="2" charset="-122"/>
                <a:ea typeface="方正姚体" pitchFamily="2" charset="-122"/>
              </a:rPr>
              <a:t>。</a:t>
            </a:r>
            <a:r>
              <a:rPr lang="en-US" b="1" dirty="0" smtClean="0"/>
              <a:t> </a:t>
            </a:r>
            <a:endParaRPr lang="zh-CN" altLang="en-US" b="1" dirty="0"/>
          </a:p>
        </p:txBody>
      </p:sp>
      <p:pic>
        <p:nvPicPr>
          <p:cNvPr id="8194" name="Picture 2" descr="http://p1.pstatp.com/large/a790005629e1df95860"/>
          <p:cNvPicPr>
            <a:picLocks noChangeAspect="1" noChangeArrowheads="1"/>
          </p:cNvPicPr>
          <p:nvPr/>
        </p:nvPicPr>
        <p:blipFill>
          <a:blip r:embed="rId3"/>
          <a:srcRect/>
          <a:stretch>
            <a:fillRect/>
          </a:stretch>
        </p:blipFill>
        <p:spPr bwMode="auto">
          <a:xfrm>
            <a:off x="5000628" y="2714620"/>
            <a:ext cx="4524363" cy="3871912"/>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6"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80">
                                          <p:stCondLst>
                                            <p:cond delay="0"/>
                                          </p:stCondLst>
                                        </p:cTn>
                                        <p:tgtEl>
                                          <p:spTgt spid="4"/>
                                        </p:tgtEl>
                                      </p:cBhvr>
                                    </p:animEffect>
                                    <p:anim calcmode="lin" valueType="num">
                                      <p:cBhvr>
                                        <p:cTn id="13"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4"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5"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6"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7"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8" dur="26">
                                          <p:stCondLst>
                                            <p:cond delay="650"/>
                                          </p:stCondLst>
                                        </p:cTn>
                                        <p:tgtEl>
                                          <p:spTgt spid="4"/>
                                        </p:tgtEl>
                                      </p:cBhvr>
                                      <p:to x="100000" y="60000"/>
                                    </p:animScale>
                                    <p:animScale>
                                      <p:cBhvr>
                                        <p:cTn id="19" dur="166" decel="50000">
                                          <p:stCondLst>
                                            <p:cond delay="676"/>
                                          </p:stCondLst>
                                        </p:cTn>
                                        <p:tgtEl>
                                          <p:spTgt spid="4"/>
                                        </p:tgtEl>
                                      </p:cBhvr>
                                      <p:to x="100000" y="100000"/>
                                    </p:animScale>
                                    <p:animScale>
                                      <p:cBhvr>
                                        <p:cTn id="20" dur="26">
                                          <p:stCondLst>
                                            <p:cond delay="1312"/>
                                          </p:stCondLst>
                                        </p:cTn>
                                        <p:tgtEl>
                                          <p:spTgt spid="4"/>
                                        </p:tgtEl>
                                      </p:cBhvr>
                                      <p:to x="100000" y="80000"/>
                                    </p:animScale>
                                    <p:animScale>
                                      <p:cBhvr>
                                        <p:cTn id="21" dur="166" decel="50000">
                                          <p:stCondLst>
                                            <p:cond delay="1338"/>
                                          </p:stCondLst>
                                        </p:cTn>
                                        <p:tgtEl>
                                          <p:spTgt spid="4"/>
                                        </p:tgtEl>
                                      </p:cBhvr>
                                      <p:to x="100000" y="100000"/>
                                    </p:animScale>
                                    <p:animScale>
                                      <p:cBhvr>
                                        <p:cTn id="22" dur="26">
                                          <p:stCondLst>
                                            <p:cond delay="1642"/>
                                          </p:stCondLst>
                                        </p:cTn>
                                        <p:tgtEl>
                                          <p:spTgt spid="4"/>
                                        </p:tgtEl>
                                      </p:cBhvr>
                                      <p:to x="100000" y="90000"/>
                                    </p:animScale>
                                    <p:animScale>
                                      <p:cBhvr>
                                        <p:cTn id="23" dur="166" decel="50000">
                                          <p:stCondLst>
                                            <p:cond delay="1668"/>
                                          </p:stCondLst>
                                        </p:cTn>
                                        <p:tgtEl>
                                          <p:spTgt spid="4"/>
                                        </p:tgtEl>
                                      </p:cBhvr>
                                      <p:to x="100000" y="100000"/>
                                    </p:animScale>
                                    <p:animScale>
                                      <p:cBhvr>
                                        <p:cTn id="24" dur="26">
                                          <p:stCondLst>
                                            <p:cond delay="1808"/>
                                          </p:stCondLst>
                                        </p:cTn>
                                        <p:tgtEl>
                                          <p:spTgt spid="4"/>
                                        </p:tgtEl>
                                      </p:cBhvr>
                                      <p:to x="100000" y="95000"/>
                                    </p:animScale>
                                    <p:animScale>
                                      <p:cBhvr>
                                        <p:cTn id="25"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7409" name="Rectangle 1"/>
          <p:cNvSpPr>
            <a:spLocks noChangeArrowheads="1"/>
          </p:cNvSpPr>
          <p:nvPr/>
        </p:nvSpPr>
        <p:spPr bwMode="auto">
          <a:xfrm>
            <a:off x="638145" y="785794"/>
            <a:ext cx="8505855" cy="156966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zh-CN" sz="3200" b="1" i="0" u="none" strike="noStrike" cap="none" normalizeH="0" baseline="0" dirty="0" smtClean="0">
                <a:ln>
                  <a:noFill/>
                </a:ln>
                <a:solidFill>
                  <a:srgbClr val="FF0000"/>
                </a:solidFill>
                <a:effectLst/>
                <a:latin typeface="Calibri" pitchFamily="34" charset="0"/>
                <a:ea typeface="宋体" pitchFamily="2" charset="-122"/>
                <a:cs typeface="宋体" pitchFamily="2" charset="-122"/>
              </a:rPr>
              <a:t>④</a:t>
            </a:r>
            <a:r>
              <a:rPr kumimoji="0" lang="zh-CN" altLang="en-US" sz="3200" b="1" dirty="0" smtClean="0">
                <a:solidFill>
                  <a:srgbClr val="FF0000"/>
                </a:solidFill>
                <a:latin typeface="Calibri" pitchFamily="34" charset="0"/>
                <a:cs typeface="宋体" pitchFamily="2" charset="-122"/>
              </a:rPr>
              <a:t>请同学们</a:t>
            </a:r>
            <a:r>
              <a:rPr kumimoji="0" lang="zh-CN" sz="3200" b="1" i="0" u="none" strike="noStrike" cap="none" normalizeH="0" baseline="0" dirty="0" smtClean="0">
                <a:ln>
                  <a:noFill/>
                </a:ln>
                <a:solidFill>
                  <a:srgbClr val="FF0000"/>
                </a:solidFill>
                <a:effectLst/>
                <a:latin typeface="Calibri" pitchFamily="34" charset="0"/>
                <a:ea typeface="宋体" pitchFamily="2" charset="-122"/>
                <a:cs typeface="宋体" pitchFamily="2" charset="-122"/>
              </a:rPr>
              <a:t>用喜爱、赞美的语气朗读这两段。</a:t>
            </a:r>
            <a:r>
              <a:rPr kumimoji="0" lang="zh-CN" altLang="en-US" sz="3200" b="1" i="0" u="none" strike="noStrike" cap="none" normalizeH="0" baseline="0" dirty="0" smtClean="0">
                <a:ln>
                  <a:noFill/>
                </a:ln>
                <a:solidFill>
                  <a:srgbClr val="FF0000"/>
                </a:solidFill>
                <a:effectLst/>
                <a:latin typeface="Arial"/>
                <a:ea typeface="宋体" pitchFamily="2" charset="-122"/>
                <a:cs typeface="宋体" pitchFamily="2" charset="-122"/>
              </a:rPr>
              <a:t> </a:t>
            </a:r>
            <a:r>
              <a:rPr kumimoji="0" lang="zh-CN" altLang="en-US" sz="3200" b="1" i="0" u="none" strike="noStrike" cap="none" normalizeH="0" baseline="0" dirty="0" smtClean="0">
                <a:ln>
                  <a:noFill/>
                </a:ln>
                <a:solidFill>
                  <a:srgbClr val="FF0000"/>
                </a:solidFill>
                <a:effectLst/>
                <a:latin typeface="Calibri" pitchFamily="34" charset="0"/>
                <a:ea typeface="宋体" pitchFamily="2" charset="-122"/>
                <a:cs typeface="宋体" pitchFamily="2" charset="-122"/>
              </a:rPr>
              <a:t/>
            </a:r>
            <a:br>
              <a:rPr kumimoji="0" lang="zh-CN" altLang="en-US" sz="3200" b="1" i="0" u="none" strike="noStrike" cap="none" normalizeH="0" baseline="0" dirty="0" smtClean="0">
                <a:ln>
                  <a:noFill/>
                </a:ln>
                <a:solidFill>
                  <a:srgbClr val="FF0000"/>
                </a:solidFill>
                <a:effectLst/>
                <a:latin typeface="Calibri" pitchFamily="34" charset="0"/>
                <a:ea typeface="宋体" pitchFamily="2" charset="-122"/>
                <a:cs typeface="宋体" pitchFamily="2" charset="-122"/>
              </a:rPr>
            </a:br>
            <a:r>
              <a:rPr kumimoji="0" lang="zh-CN" altLang="en-US" sz="3200" b="0" i="0" u="none" strike="noStrike" cap="none" normalizeH="0" baseline="0" dirty="0" smtClean="0">
                <a:ln>
                  <a:noFill/>
                </a:ln>
                <a:solidFill>
                  <a:srgbClr val="1E1E1E"/>
                </a:solidFill>
                <a:effectLst/>
                <a:latin typeface="Calibri" pitchFamily="34" charset="0"/>
                <a:ea typeface="宋体" pitchFamily="2" charset="-122"/>
                <a:cs typeface="宋体" pitchFamily="2" charset="-122"/>
              </a:rPr>
              <a:t/>
            </a:r>
            <a:br>
              <a:rPr kumimoji="0" lang="zh-CN" altLang="en-US" sz="3200" b="0" i="0" u="none" strike="noStrike" cap="none" normalizeH="0" baseline="0" dirty="0" smtClean="0">
                <a:ln>
                  <a:noFill/>
                </a:ln>
                <a:solidFill>
                  <a:srgbClr val="1E1E1E"/>
                </a:solidFill>
                <a:effectLst/>
                <a:latin typeface="Calibri" pitchFamily="34" charset="0"/>
                <a:ea typeface="宋体" pitchFamily="2" charset="-122"/>
                <a:cs typeface="宋体" pitchFamily="2" charset="-122"/>
              </a:rPr>
            </a:br>
            <a:endParaRPr kumimoji="0" lang="zh-CN" altLang="en-US" sz="3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pic>
        <p:nvPicPr>
          <p:cNvPr id="7171" name="Picture 3"/>
          <p:cNvPicPr>
            <a:picLocks noChangeAspect="1" noChangeArrowheads="1"/>
          </p:cNvPicPr>
          <p:nvPr/>
        </p:nvPicPr>
        <p:blipFill>
          <a:blip r:embed="rId3"/>
          <a:srcRect/>
          <a:stretch>
            <a:fillRect/>
          </a:stretch>
        </p:blipFill>
        <p:spPr bwMode="auto">
          <a:xfrm>
            <a:off x="357158" y="2571744"/>
            <a:ext cx="8501122" cy="3786214"/>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TextBox 2"/>
          <p:cNvSpPr txBox="1"/>
          <p:nvPr/>
        </p:nvSpPr>
        <p:spPr>
          <a:xfrm>
            <a:off x="857224" y="285728"/>
            <a:ext cx="5643602" cy="584775"/>
          </a:xfrm>
          <a:prstGeom prst="rect">
            <a:avLst/>
          </a:prstGeom>
          <a:noFill/>
        </p:spPr>
        <p:txBody>
          <a:bodyPr wrap="square" rtlCol="0">
            <a:spAutoFit/>
          </a:bodyPr>
          <a:lstStyle/>
          <a:p>
            <a:r>
              <a:rPr lang="en-US" sz="3200" b="1" dirty="0" smtClean="0">
                <a:solidFill>
                  <a:srgbClr val="FF0000"/>
                </a:solidFill>
              </a:rPr>
              <a:t>2</a:t>
            </a:r>
            <a:r>
              <a:rPr lang="zh-CN" altLang="en-US" sz="3200" b="1" dirty="0" smtClean="0">
                <a:solidFill>
                  <a:srgbClr val="FF0000"/>
                </a:solidFill>
              </a:rPr>
              <a:t>．品味课文优美丰富的语言：</a:t>
            </a:r>
            <a:endParaRPr lang="zh-CN" altLang="en-US" sz="3200" dirty="0"/>
          </a:p>
        </p:txBody>
      </p:sp>
      <p:sp>
        <p:nvSpPr>
          <p:cNvPr id="33793" name="Rectangle 1"/>
          <p:cNvSpPr>
            <a:spLocks noChangeArrowheads="1"/>
          </p:cNvSpPr>
          <p:nvPr/>
        </p:nvSpPr>
        <p:spPr bwMode="auto">
          <a:xfrm>
            <a:off x="214282" y="1071546"/>
            <a:ext cx="8786875" cy="566308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r>
              <a:rPr kumimoji="0" lang="zh-CN" altLang="en-US" sz="3200" b="1" i="0" u="none" strike="noStrike" cap="none" normalizeH="0" baseline="0" dirty="0" smtClean="0">
                <a:ln>
                  <a:noFill/>
                </a:ln>
                <a:effectLst/>
                <a:latin typeface="Calibri" pitchFamily="34" charset="0"/>
                <a:ea typeface="宋体" pitchFamily="2" charset="-122"/>
                <a:cs typeface="Times New Roman" pitchFamily="18" charset="0"/>
              </a:rPr>
              <a:t>     </a:t>
            </a:r>
            <a:r>
              <a:rPr kumimoji="0" lang="en-US" altLang="en-US" sz="3200" b="1" dirty="0" smtClean="0">
                <a:latin typeface="Calibri" pitchFamily="34" charset="0"/>
                <a:cs typeface="Times New Roman" pitchFamily="18" charset="0"/>
              </a:rPr>
              <a:t>(</a:t>
            </a:r>
            <a:r>
              <a:rPr kumimoji="0" lang="en-US" altLang="zh-CN" sz="3200" b="1" dirty="0" smtClean="0">
                <a:latin typeface="Calibri" pitchFamily="34" charset="0"/>
                <a:cs typeface="Times New Roman" pitchFamily="18" charset="0"/>
              </a:rPr>
              <a:t>1</a:t>
            </a:r>
            <a:r>
              <a:rPr kumimoji="0" lang="en-US" altLang="en-US" sz="3200" b="1" dirty="0" smtClean="0">
                <a:latin typeface="Calibri" pitchFamily="34" charset="0"/>
                <a:cs typeface="Times New Roman" pitchFamily="18" charset="0"/>
              </a:rPr>
              <a:t>)</a:t>
            </a:r>
            <a:r>
              <a:rPr kumimoji="0" lang="zh-CN" altLang="en-US" sz="3200" b="1" dirty="0" smtClean="0">
                <a:latin typeface="Calibri" pitchFamily="34" charset="0"/>
                <a:cs typeface="Times New Roman" pitchFamily="18" charset="0"/>
              </a:rPr>
              <a:t>词语的运用精当妥帖而富有色彩之美；</a:t>
            </a:r>
            <a:endParaRPr kumimoji="0" lang="en-US" altLang="zh-CN" sz="3200" b="1" dirty="0" smtClean="0">
              <a:latin typeface="Calibri" pitchFamily="34" charset="0"/>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3200" b="1" i="0" u="none" strike="noStrike" cap="none" normalizeH="0" baseline="0" dirty="0" smtClean="0">
                <a:ln>
                  <a:noFill/>
                </a:ln>
                <a:effectLst/>
                <a:latin typeface="Calibri" pitchFamily="34" charset="0"/>
                <a:ea typeface="宋体" pitchFamily="2" charset="-122"/>
                <a:cs typeface="Times New Roman" pitchFamily="18" charset="0"/>
              </a:rPr>
              <a:t>     </a:t>
            </a:r>
            <a:r>
              <a:rPr kumimoji="0" lang="en-US" altLang="zh-CN" sz="3200" b="1" i="0" u="none" strike="noStrike" cap="none" normalizeH="0" baseline="0" dirty="0" smtClean="0">
                <a:ln>
                  <a:noFill/>
                </a:ln>
                <a:effectLst/>
                <a:latin typeface="Calibri" pitchFamily="34" charset="0"/>
                <a:ea typeface="宋体" pitchFamily="2" charset="-122"/>
                <a:cs typeface="Times New Roman" pitchFamily="18" charset="0"/>
              </a:rPr>
              <a:t>(2)</a:t>
            </a:r>
            <a:r>
              <a:rPr kumimoji="0" lang="zh-CN" altLang="en-US" sz="3200" b="1" i="0" u="none" strike="noStrike" cap="none" normalizeH="0" baseline="0" dirty="0" smtClean="0">
                <a:ln>
                  <a:noFill/>
                </a:ln>
                <a:effectLst/>
                <a:latin typeface="Calibri" pitchFamily="34" charset="0"/>
                <a:ea typeface="宋体" pitchFamily="2" charset="-122"/>
                <a:cs typeface="Times New Roman" pitchFamily="18" charset="0"/>
              </a:rPr>
              <a:t>运用了多种修辞手法，语言生动活泼。</a:t>
            </a:r>
            <a:endParaRPr kumimoji="0" lang="en-US" altLang="zh-CN" sz="3200" b="1" i="0" u="none" strike="noStrike" cap="none" normalizeH="0" baseline="0" dirty="0" smtClean="0">
              <a:ln>
                <a:noFill/>
              </a:ln>
              <a:effectLst/>
              <a:latin typeface="Calibri" pitchFamily="34"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3200" b="1" i="0" u="none" strike="noStrike" cap="none" normalizeH="0" baseline="0" dirty="0" smtClean="0">
                <a:ln>
                  <a:noFill/>
                </a:ln>
                <a:effectLst/>
                <a:latin typeface="Calibri" pitchFamily="34" charset="0"/>
                <a:ea typeface="宋体" pitchFamily="2" charset="-122"/>
                <a:cs typeface="Times New Roman" pitchFamily="18" charset="0"/>
              </a:rPr>
              <a:t>      比如，那段对瓜菜新芽的描写，有比喻、拟</a:t>
            </a:r>
            <a:endParaRPr kumimoji="0" lang="en-US" altLang="zh-CN" sz="3200" b="1" i="0" u="none" strike="noStrike" cap="none" normalizeH="0" baseline="0" dirty="0" smtClean="0">
              <a:ln>
                <a:noFill/>
              </a:ln>
              <a:effectLst/>
              <a:latin typeface="Calibri" pitchFamily="34"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3200" b="1" i="0" u="none" strike="noStrike" cap="none" normalizeH="0" baseline="0" dirty="0" smtClean="0">
                <a:ln>
                  <a:noFill/>
                </a:ln>
                <a:effectLst/>
                <a:latin typeface="Calibri" pitchFamily="34" charset="0"/>
                <a:ea typeface="宋体" pitchFamily="2" charset="-122"/>
                <a:cs typeface="Times New Roman" pitchFamily="18" charset="0"/>
              </a:rPr>
              <a:t>人、排比、引用、反问，这些修辞手法的综合</a:t>
            </a:r>
            <a:endParaRPr kumimoji="0" lang="en-US" altLang="zh-CN" sz="3200" b="1" i="0" u="none" strike="noStrike" cap="none" normalizeH="0" baseline="0" dirty="0" smtClean="0">
              <a:ln>
                <a:noFill/>
              </a:ln>
              <a:effectLst/>
              <a:latin typeface="Calibri" pitchFamily="34"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3200" b="1" i="0" u="none" strike="noStrike" cap="none" normalizeH="0" baseline="0" dirty="0" smtClean="0">
                <a:ln>
                  <a:noFill/>
                </a:ln>
                <a:effectLst/>
                <a:latin typeface="Calibri" pitchFamily="34" charset="0"/>
                <a:ea typeface="宋体" pitchFamily="2" charset="-122"/>
                <a:cs typeface="Times New Roman" pitchFamily="18" charset="0"/>
              </a:rPr>
              <a:t>运用，把一幅新芽图写得清新可爱，充满了诗</a:t>
            </a:r>
            <a:endParaRPr kumimoji="0" lang="en-US" altLang="zh-CN" sz="3200" b="1" i="0" u="none" strike="noStrike" cap="none" normalizeH="0" baseline="0" dirty="0" smtClean="0">
              <a:ln>
                <a:noFill/>
              </a:ln>
              <a:effectLst/>
              <a:latin typeface="Calibri" pitchFamily="34" charset="0"/>
              <a:ea typeface="宋体"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3200" b="1" i="0" u="none" strike="noStrike" cap="none" normalizeH="0" baseline="0" dirty="0" smtClean="0">
                <a:ln>
                  <a:noFill/>
                </a:ln>
                <a:effectLst/>
                <a:latin typeface="Calibri" pitchFamily="34" charset="0"/>
                <a:ea typeface="宋体" pitchFamily="2" charset="-122"/>
                <a:cs typeface="Times New Roman" pitchFamily="18" charset="0"/>
              </a:rPr>
              <a:t>情画意。</a:t>
            </a:r>
            <a:endParaRPr kumimoji="0" lang="zh-CN" altLang="en-US" sz="3200" b="1" i="0" u="none" strike="noStrike" cap="none" normalizeH="0" baseline="0" dirty="0" smtClean="0">
              <a:ln>
                <a:noFill/>
              </a:ln>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3200" b="1" i="0" u="none" strike="noStrike" cap="none" normalizeH="0" baseline="0" dirty="0" smtClean="0">
                <a:ln>
                  <a:noFill/>
                </a:ln>
                <a:effectLst/>
                <a:latin typeface="Calibri" pitchFamily="34" charset="0"/>
                <a:ea typeface="宋体" pitchFamily="2" charset="-122"/>
                <a:cs typeface="Times New Roman" pitchFamily="18" charset="0"/>
              </a:rPr>
              <a:t>      </a:t>
            </a:r>
            <a:r>
              <a:rPr kumimoji="0" lang="en-US" altLang="zh-CN" sz="3200" b="1" i="0" u="none" strike="noStrike" cap="none" normalizeH="0" baseline="0" dirty="0" smtClean="0">
                <a:ln>
                  <a:noFill/>
                </a:ln>
                <a:effectLst/>
                <a:latin typeface="Calibri" pitchFamily="34" charset="0"/>
                <a:ea typeface="宋体" pitchFamily="2" charset="-122"/>
                <a:cs typeface="Times New Roman" pitchFamily="18" charset="0"/>
              </a:rPr>
              <a:t>(3)</a:t>
            </a:r>
            <a:r>
              <a:rPr kumimoji="0" lang="zh-CN" altLang="en-US" sz="3200" b="1" i="0" u="none" strike="noStrike" cap="none" normalizeH="0" baseline="0" dirty="0" smtClean="0">
                <a:ln>
                  <a:noFill/>
                </a:ln>
                <a:effectLst/>
                <a:latin typeface="Calibri" pitchFamily="34" charset="0"/>
                <a:ea typeface="宋体" pitchFamily="2" charset="-122"/>
                <a:cs typeface="Times New Roman" pitchFamily="18" charset="0"/>
              </a:rPr>
              <a:t>恰当引用了农谚俗语和古人诗文，语言质</a:t>
            </a:r>
            <a:endParaRPr kumimoji="0" lang="en-US" altLang="zh-CN" sz="3200" b="1" i="0" u="none" strike="noStrike" cap="none" normalizeH="0" baseline="0" dirty="0" smtClean="0">
              <a:ln>
                <a:noFill/>
              </a:ln>
              <a:effectLst/>
              <a:latin typeface="Calibri" pitchFamily="34"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3200" b="1" i="0" u="none" strike="noStrike" cap="none" normalizeH="0" baseline="0" dirty="0" smtClean="0">
                <a:ln>
                  <a:noFill/>
                </a:ln>
                <a:effectLst/>
                <a:latin typeface="Calibri" pitchFamily="34" charset="0"/>
                <a:ea typeface="宋体" pitchFamily="2" charset="-122"/>
                <a:cs typeface="Times New Roman" pitchFamily="18" charset="0"/>
              </a:rPr>
              <a:t>朴简练。</a:t>
            </a:r>
            <a:endParaRPr kumimoji="0" lang="zh-CN" altLang="en-US" sz="3200" b="1" i="0" u="none" strike="noStrike" cap="none" normalizeH="0" baseline="0" dirty="0" smtClean="0">
              <a:ln>
                <a:noFill/>
              </a:ln>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3200" b="1" i="0" u="none" strike="noStrike" cap="none" normalizeH="0" baseline="0" dirty="0" smtClean="0">
                <a:ln>
                  <a:noFill/>
                </a:ln>
                <a:effectLst/>
                <a:latin typeface="Calibri" pitchFamily="34" charset="0"/>
                <a:ea typeface="宋体" pitchFamily="2" charset="-122"/>
                <a:cs typeface="Times New Roman" pitchFamily="18" charset="0"/>
              </a:rPr>
              <a:t>      </a:t>
            </a:r>
            <a:r>
              <a:rPr kumimoji="0" lang="en-US" altLang="zh-CN" sz="3200" b="1" i="0" u="none" strike="noStrike" cap="none" normalizeH="0" baseline="0" dirty="0" smtClean="0">
                <a:ln>
                  <a:noFill/>
                </a:ln>
                <a:effectLst/>
                <a:latin typeface="Calibri" pitchFamily="34" charset="0"/>
                <a:ea typeface="宋体" pitchFamily="2" charset="-122"/>
                <a:cs typeface="Times New Roman" pitchFamily="18" charset="0"/>
              </a:rPr>
              <a:t>(4)</a:t>
            </a:r>
            <a:r>
              <a:rPr kumimoji="0" lang="zh-CN" altLang="en-US" sz="3200" b="1" i="0" u="none" strike="noStrike" cap="none" normalizeH="0" baseline="0" dirty="0" smtClean="0">
                <a:ln>
                  <a:noFill/>
                </a:ln>
                <a:effectLst/>
                <a:latin typeface="Calibri" pitchFamily="34" charset="0"/>
                <a:ea typeface="宋体" pitchFamily="2" charset="-122"/>
                <a:cs typeface="Times New Roman" pitchFamily="18" charset="0"/>
              </a:rPr>
              <a:t>多处注意运用了叠音词语，使文句具有了</a:t>
            </a:r>
            <a:endParaRPr kumimoji="0" lang="en-US" altLang="zh-CN" sz="3200" b="1" i="0" u="none" strike="noStrike" cap="none" normalizeH="0" baseline="0" dirty="0" smtClean="0">
              <a:ln>
                <a:noFill/>
              </a:ln>
              <a:effectLst/>
              <a:latin typeface="Calibri" pitchFamily="34" charset="0"/>
              <a:ea typeface="宋体"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3200" b="1" i="0" u="none" strike="noStrike" cap="none" normalizeH="0" baseline="0" dirty="0" smtClean="0">
                <a:ln>
                  <a:noFill/>
                </a:ln>
                <a:effectLst/>
                <a:latin typeface="Calibri" pitchFamily="34" charset="0"/>
                <a:ea typeface="宋体" pitchFamily="2" charset="-122"/>
                <a:cs typeface="Times New Roman" pitchFamily="18" charset="0"/>
              </a:rPr>
              <a:t>音韵美，而且增加了表现力。</a:t>
            </a:r>
            <a:endParaRPr kumimoji="0" lang="zh-CN" altLang="en-US" sz="3200" b="1" i="0" u="none" strike="noStrike" cap="none" normalizeH="0" baseline="0" dirty="0" smtClean="0">
              <a:ln>
                <a:noFill/>
              </a:ln>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zh-CN" altLang="en-US" sz="1200" b="0" i="0" u="none" strike="noStrike" cap="none" normalizeH="0" baseline="0" dirty="0" smtClean="0">
                <a:ln>
                  <a:noFill/>
                </a:ln>
                <a:solidFill>
                  <a:srgbClr val="1E1E1E"/>
                </a:solidFill>
                <a:effectLst/>
                <a:latin typeface="Arial" pitchFamily="34" charset="0"/>
                <a:ea typeface="宋体" pitchFamily="2" charset="-122"/>
                <a:cs typeface="宋体" pitchFamily="2" charset="-122"/>
              </a:rPr>
              <a:t/>
            </a:r>
            <a:br>
              <a:rPr kumimoji="0" lang="zh-CN" altLang="en-US" sz="1200" b="0" i="0" u="none" strike="noStrike" cap="none" normalizeH="0" baseline="0" dirty="0" smtClean="0">
                <a:ln>
                  <a:noFill/>
                </a:ln>
                <a:solidFill>
                  <a:srgbClr val="1E1E1E"/>
                </a:solidFill>
                <a:effectLst/>
                <a:latin typeface="Arial" pitchFamily="34" charset="0"/>
                <a:ea typeface="宋体" pitchFamily="2" charset="-122"/>
                <a:cs typeface="宋体" pitchFamily="2" charset="-122"/>
              </a:rPr>
            </a:br>
            <a:r>
              <a:rPr kumimoji="0" lang="zh-CN" altLang="en-US" sz="1200" b="0" i="0" u="none" strike="noStrike" cap="none" normalizeH="0" baseline="0" dirty="0" smtClean="0">
                <a:ln>
                  <a:noFill/>
                </a:ln>
                <a:solidFill>
                  <a:srgbClr val="1E1E1E"/>
                </a:solidFill>
                <a:effectLst/>
                <a:latin typeface="Arial" pitchFamily="34" charset="0"/>
                <a:ea typeface="宋体" pitchFamily="2" charset="-122"/>
                <a:cs typeface="宋体" pitchFamily="2" charset="-122"/>
              </a:rPr>
              <a:t/>
            </a:r>
            <a:br>
              <a:rPr kumimoji="0" lang="zh-CN" altLang="en-US" sz="1200" b="0" i="0" u="none" strike="noStrike" cap="none" normalizeH="0" baseline="0" dirty="0" smtClean="0">
                <a:ln>
                  <a:noFill/>
                </a:ln>
                <a:solidFill>
                  <a:srgbClr val="1E1E1E"/>
                </a:solidFill>
                <a:effectLst/>
                <a:latin typeface="Arial" pitchFamily="34" charset="0"/>
                <a:ea typeface="宋体" pitchFamily="2" charset="-122"/>
                <a:cs typeface="宋体" pitchFamily="2" charset="-122"/>
              </a:rPr>
            </a:br>
            <a:endParaRPr kumimoji="0" lang="zh-CN" altLang="en-US" sz="18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8" name="TextBox 7"/>
          <p:cNvSpPr txBox="1"/>
          <p:nvPr/>
        </p:nvSpPr>
        <p:spPr>
          <a:xfrm>
            <a:off x="857224" y="214290"/>
            <a:ext cx="6572296" cy="461665"/>
          </a:xfrm>
          <a:prstGeom prst="rect">
            <a:avLst/>
          </a:prstGeom>
          <a:noFill/>
        </p:spPr>
        <p:txBody>
          <a:bodyPr wrap="square" rtlCol="0">
            <a:spAutoFit/>
          </a:bodyPr>
          <a:lstStyle/>
          <a:p>
            <a:r>
              <a:rPr lang="en-US" dirty="0" smtClean="0">
                <a:solidFill>
                  <a:srgbClr val="FF0000"/>
                </a:solidFill>
              </a:rPr>
              <a:t> </a:t>
            </a:r>
            <a:endParaRPr lang="zh-CN" altLang="en-US" dirty="0"/>
          </a:p>
        </p:txBody>
      </p:sp>
      <p:sp>
        <p:nvSpPr>
          <p:cNvPr id="9" name="TextBox 8"/>
          <p:cNvSpPr txBox="1"/>
          <p:nvPr/>
        </p:nvSpPr>
        <p:spPr>
          <a:xfrm>
            <a:off x="857224" y="857232"/>
            <a:ext cx="7572428" cy="1384995"/>
          </a:xfrm>
          <a:prstGeom prst="rect">
            <a:avLst/>
          </a:prstGeom>
          <a:noFill/>
        </p:spPr>
        <p:txBody>
          <a:bodyPr wrap="square" rtlCol="0">
            <a:spAutoFit/>
          </a:bodyPr>
          <a:lstStyle/>
          <a:p>
            <a:r>
              <a:rPr lang="zh-CN" altLang="en-US" dirty="0" smtClean="0"/>
              <a:t>        </a:t>
            </a:r>
            <a:r>
              <a:rPr lang="zh-CN" altLang="en-US" sz="2800" b="1" dirty="0" smtClean="0"/>
              <a:t>作者写蔬菜、花果、树叶时，抓住了事物色香的特点，试找出几个有关的词语，体会作者用词的精当妥帖。</a:t>
            </a:r>
            <a:r>
              <a:rPr lang="en-US" sz="2800" b="1" dirty="0" smtClean="0"/>
              <a:t> </a:t>
            </a:r>
            <a:endParaRPr lang="zh-CN" altLang="en-US" sz="2800" b="1" dirty="0"/>
          </a:p>
        </p:txBody>
      </p:sp>
      <p:sp>
        <p:nvSpPr>
          <p:cNvPr id="10" name="TextBox 9"/>
          <p:cNvSpPr txBox="1"/>
          <p:nvPr/>
        </p:nvSpPr>
        <p:spPr>
          <a:xfrm>
            <a:off x="571472" y="2357430"/>
            <a:ext cx="8286808" cy="4339650"/>
          </a:xfrm>
          <a:prstGeom prst="rect">
            <a:avLst/>
          </a:prstGeom>
          <a:noFill/>
        </p:spPr>
        <p:txBody>
          <a:bodyPr wrap="square" rtlCol="0">
            <a:spAutoFit/>
          </a:bodyPr>
          <a:lstStyle/>
          <a:p>
            <a:r>
              <a:rPr lang="zh-CN" altLang="en-US" sz="2800" b="1" dirty="0" smtClean="0">
                <a:solidFill>
                  <a:srgbClr val="0070C0"/>
                </a:solidFill>
                <a:latin typeface="方正姚体" pitchFamily="2" charset="-122"/>
                <a:ea typeface="方正姚体" pitchFamily="2" charset="-122"/>
              </a:rPr>
              <a:t>例：</a:t>
            </a:r>
            <a:r>
              <a:rPr lang="zh-CN" altLang="en-US" sz="2800" b="1" dirty="0" smtClean="0">
                <a:solidFill>
                  <a:srgbClr val="FF66FF"/>
                </a:solidFill>
                <a:latin typeface="方正姚体" pitchFamily="2" charset="-122"/>
                <a:ea typeface="方正姚体" pitchFamily="2" charset="-122"/>
              </a:rPr>
              <a:t>“粉红”的桃杏花</a:t>
            </a:r>
            <a:r>
              <a:rPr lang="zh-CN" altLang="en-US" sz="2800" b="1" dirty="0" smtClean="0">
                <a:solidFill>
                  <a:srgbClr val="0070C0"/>
                </a:solidFill>
                <a:latin typeface="方正姚体" pitchFamily="2" charset="-122"/>
                <a:ea typeface="方正姚体" pitchFamily="2" charset="-122"/>
              </a:rPr>
              <a:t>，“绿叶衬托的艳丽”的海棠花，</a:t>
            </a:r>
            <a:r>
              <a:rPr lang="zh-CN" altLang="en-US" sz="2800" b="1" dirty="0" smtClean="0">
                <a:solidFill>
                  <a:srgbClr val="6600FF"/>
                </a:solidFill>
                <a:latin typeface="方正姚体" pitchFamily="2" charset="-122"/>
                <a:ea typeface="方正姚体" pitchFamily="2" charset="-122"/>
              </a:rPr>
              <a:t>“绛紫的”</a:t>
            </a:r>
            <a:r>
              <a:rPr lang="zh-CN" altLang="en-US" sz="2800" b="1" dirty="0" smtClean="0">
                <a:solidFill>
                  <a:srgbClr val="0070C0"/>
                </a:solidFill>
                <a:latin typeface="方正姚体" pitchFamily="2" charset="-122"/>
                <a:ea typeface="方正姚体" pitchFamily="2" charset="-122"/>
              </a:rPr>
              <a:t>、“银白的”波斯菊、“</a:t>
            </a:r>
            <a:r>
              <a:rPr lang="zh-CN" altLang="en-US" sz="2800" b="1" dirty="0" smtClean="0">
                <a:solidFill>
                  <a:srgbClr val="00B050"/>
                </a:solidFill>
                <a:latin typeface="方正姚体" pitchFamily="2" charset="-122"/>
                <a:ea typeface="方正姚体" pitchFamily="2" charset="-122"/>
              </a:rPr>
              <a:t>鲜绿肥嫩”的韭菜</a:t>
            </a:r>
            <a:r>
              <a:rPr lang="zh-CN" altLang="en-US" sz="2800" b="1" dirty="0" smtClean="0">
                <a:solidFill>
                  <a:srgbClr val="0070C0"/>
                </a:solidFill>
                <a:latin typeface="方正姚体" pitchFamily="2" charset="-122"/>
                <a:ea typeface="方正姚体" pitchFamily="2" charset="-122"/>
              </a:rPr>
              <a:t>，“青”萝卜，</a:t>
            </a:r>
            <a:r>
              <a:rPr lang="zh-CN" altLang="en-US" sz="2800" b="1" dirty="0" smtClean="0">
                <a:solidFill>
                  <a:srgbClr val="9F218D"/>
                </a:solidFill>
                <a:latin typeface="方正姚体" pitchFamily="2" charset="-122"/>
                <a:ea typeface="方正姚体" pitchFamily="2" charset="-122"/>
              </a:rPr>
              <a:t>“紫”茄子</a:t>
            </a:r>
            <a:r>
              <a:rPr lang="zh-CN" altLang="en-US" sz="2800" b="1" dirty="0" smtClean="0">
                <a:solidFill>
                  <a:srgbClr val="0070C0"/>
                </a:solidFill>
                <a:latin typeface="方正姚体" pitchFamily="2" charset="-122"/>
                <a:ea typeface="方正姚体" pitchFamily="2" charset="-122"/>
              </a:rPr>
              <a:t>，</a:t>
            </a:r>
            <a:r>
              <a:rPr lang="zh-CN" altLang="en-US" sz="2800" b="1" dirty="0" smtClean="0">
                <a:solidFill>
                  <a:srgbClr val="C00000"/>
                </a:solidFill>
                <a:latin typeface="方正姚体" pitchFamily="2" charset="-122"/>
                <a:ea typeface="方正姚体" pitchFamily="2" charset="-122"/>
              </a:rPr>
              <a:t>“红”辣椒，</a:t>
            </a:r>
            <a:r>
              <a:rPr lang="zh-CN" altLang="en-US" sz="2800" b="1" dirty="0" smtClean="0">
                <a:solidFill>
                  <a:srgbClr val="FF0000"/>
                </a:solidFill>
                <a:latin typeface="方正姚体" pitchFamily="2" charset="-122"/>
                <a:ea typeface="方正姚体" pitchFamily="2" charset="-122"/>
              </a:rPr>
              <a:t>“又红又黄”的西红柿</a:t>
            </a:r>
            <a:r>
              <a:rPr lang="zh-CN" altLang="en-US" sz="2800" b="1" dirty="0" smtClean="0">
                <a:solidFill>
                  <a:srgbClr val="0070C0"/>
                </a:solidFill>
                <a:latin typeface="方正姚体" pitchFamily="2" charset="-122"/>
                <a:ea typeface="方正姚体" pitchFamily="2" charset="-122"/>
              </a:rPr>
              <a:t>，这些色彩搭配得非常和谐，构成了一幅鲜艳夺目、五彩斑斓的画面。再如写波斯菊“散发着浓郁的异香”，“芫荽散发出脉脉的香气”，这里有浓郁醉人之香，也有清淡幽雅之香。它们之间不可对换，也不能混杂，可见用词精当。</a:t>
            </a:r>
            <a:r>
              <a:rPr lang="en-US" sz="2800" b="1" dirty="0" smtClean="0">
                <a:solidFill>
                  <a:srgbClr val="0070C0"/>
                </a:solidFill>
                <a:latin typeface="方正姚体" pitchFamily="2" charset="-122"/>
                <a:ea typeface="方正姚体" pitchFamily="2" charset="-122"/>
              </a:rPr>
              <a:t> </a:t>
            </a:r>
            <a:r>
              <a:rPr lang="en-US" dirty="0" smtClean="0"/>
              <a:t/>
            </a:r>
            <a:br>
              <a:rPr lang="en-US" dirty="0" smtClean="0"/>
            </a:br>
            <a:endParaRPr lang="zh-CN" altLang="en-US" dirty="0"/>
          </a:p>
        </p:txBody>
      </p:sp>
      <p:sp>
        <p:nvSpPr>
          <p:cNvPr id="6" name="矩形 5"/>
          <p:cNvSpPr/>
          <p:nvPr/>
        </p:nvSpPr>
        <p:spPr>
          <a:xfrm>
            <a:off x="928662" y="285728"/>
            <a:ext cx="7358114" cy="584775"/>
          </a:xfrm>
          <a:prstGeom prst="rect">
            <a:avLst/>
          </a:prstGeom>
        </p:spPr>
        <p:txBody>
          <a:bodyPr wrap="square">
            <a:spAutoFit/>
          </a:bodyPr>
          <a:lstStyle/>
          <a:p>
            <a:r>
              <a:rPr kumimoji="0" lang="en-US" altLang="en-US" sz="3200" b="1" dirty="0" smtClean="0">
                <a:latin typeface="Calibri" pitchFamily="34" charset="0"/>
                <a:cs typeface="Times New Roman" pitchFamily="18" charset="0"/>
              </a:rPr>
              <a:t>(</a:t>
            </a:r>
            <a:r>
              <a:rPr kumimoji="0" lang="en-US" altLang="zh-CN" sz="3200" b="1" dirty="0" smtClean="0">
                <a:latin typeface="Calibri" pitchFamily="34" charset="0"/>
                <a:cs typeface="Times New Roman" pitchFamily="18" charset="0"/>
              </a:rPr>
              <a:t>1</a:t>
            </a:r>
            <a:r>
              <a:rPr kumimoji="0" lang="en-US" altLang="en-US" sz="3200" b="1" dirty="0" smtClean="0">
                <a:latin typeface="Calibri" pitchFamily="34" charset="0"/>
                <a:cs typeface="Times New Roman" pitchFamily="18" charset="0"/>
              </a:rPr>
              <a:t>)</a:t>
            </a:r>
            <a:r>
              <a:rPr kumimoji="0" lang="zh-CN" altLang="en-US" sz="3200" b="1" dirty="0" smtClean="0">
                <a:latin typeface="Calibri" pitchFamily="34" charset="0"/>
                <a:cs typeface="Times New Roman" pitchFamily="18" charset="0"/>
              </a:rPr>
              <a:t>词语的运用精当妥帖而富有色彩之美</a:t>
            </a:r>
            <a:r>
              <a:rPr kumimoji="0" lang="zh-CN" altLang="en-US" dirty="0" smtClean="0">
                <a:latin typeface="Calibri" pitchFamily="34" charset="0"/>
                <a:cs typeface="Times New Roman" pitchFamily="18" charset="0"/>
              </a:rPr>
              <a:t>；</a:t>
            </a:r>
            <a:endParaRPr kumimoji="0" lang="en-US" altLang="zh-CN" dirty="0" smtClean="0">
              <a:latin typeface="Calibri" pitchFamily="34" charset="0"/>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TextBox 1"/>
          <p:cNvSpPr txBox="1"/>
          <p:nvPr/>
        </p:nvSpPr>
        <p:spPr>
          <a:xfrm>
            <a:off x="500034" y="285728"/>
            <a:ext cx="8429684" cy="1815882"/>
          </a:xfrm>
          <a:prstGeom prst="rect">
            <a:avLst/>
          </a:prstGeom>
          <a:noFill/>
        </p:spPr>
        <p:txBody>
          <a:bodyPr wrap="square" rtlCol="0">
            <a:spAutoFit/>
          </a:bodyPr>
          <a:lstStyle/>
          <a:p>
            <a:pPr lvl="0"/>
            <a:r>
              <a:rPr kumimoji="0" lang="zh-CN" altLang="en-US" dirty="0" smtClean="0">
                <a:latin typeface="Calibri" pitchFamily="34" charset="0"/>
                <a:cs typeface="Times New Roman" pitchFamily="18" charset="0"/>
              </a:rPr>
              <a:t>      </a:t>
            </a:r>
            <a:r>
              <a:rPr kumimoji="0" lang="en-US" altLang="zh-CN" sz="2800" b="1" dirty="0" smtClean="0">
                <a:latin typeface="Calibri" pitchFamily="34" charset="0"/>
                <a:cs typeface="Times New Roman" pitchFamily="18" charset="0"/>
              </a:rPr>
              <a:t>(2)</a:t>
            </a:r>
            <a:r>
              <a:rPr kumimoji="0" lang="zh-CN" altLang="en-US" sz="2800" b="1" dirty="0" smtClean="0">
                <a:latin typeface="Calibri" pitchFamily="34" charset="0"/>
                <a:cs typeface="Times New Roman" pitchFamily="18" charset="0"/>
              </a:rPr>
              <a:t>运用了多种修辞手法，语言生动活泼。</a:t>
            </a:r>
            <a:endParaRPr kumimoji="0" lang="en-US" altLang="zh-CN" sz="2800" b="1" dirty="0" smtClean="0">
              <a:latin typeface="Calibri" pitchFamily="34" charset="0"/>
              <a:cs typeface="Times New Roman" pitchFamily="18" charset="0"/>
            </a:endParaRPr>
          </a:p>
          <a:p>
            <a:pPr lvl="0"/>
            <a:r>
              <a:rPr kumimoji="0" lang="zh-CN" altLang="en-US" sz="2800" b="1" dirty="0" smtClean="0">
                <a:solidFill>
                  <a:srgbClr val="0070C0"/>
                </a:solidFill>
                <a:latin typeface="Calibri" pitchFamily="34" charset="0"/>
                <a:cs typeface="Times New Roman" pitchFamily="18" charset="0"/>
              </a:rPr>
              <a:t>      比如，那段对瓜菜新芽的描写，有</a:t>
            </a:r>
            <a:r>
              <a:rPr kumimoji="0" lang="zh-CN" altLang="en-US" sz="2800" b="1" dirty="0" smtClean="0">
                <a:solidFill>
                  <a:srgbClr val="FF00FF"/>
                </a:solidFill>
                <a:latin typeface="Calibri" pitchFamily="34" charset="0"/>
                <a:cs typeface="Times New Roman" pitchFamily="18" charset="0"/>
              </a:rPr>
              <a:t>比喻、拟人、排比、引用、反问</a:t>
            </a:r>
            <a:r>
              <a:rPr kumimoji="0" lang="zh-CN" altLang="en-US" sz="2800" b="1" dirty="0" smtClean="0">
                <a:solidFill>
                  <a:srgbClr val="0070C0"/>
                </a:solidFill>
                <a:latin typeface="Calibri" pitchFamily="34" charset="0"/>
                <a:cs typeface="Times New Roman" pitchFamily="18" charset="0"/>
              </a:rPr>
              <a:t>，这些修辞手法的综合运用，把一幅新芽图写得清新可爱，充满了诗情画意。</a:t>
            </a:r>
            <a:endParaRPr lang="zh-CN" altLang="en-US" sz="2800" b="1" dirty="0"/>
          </a:p>
        </p:txBody>
      </p:sp>
      <p:sp>
        <p:nvSpPr>
          <p:cNvPr id="4" name="TextBox 3"/>
          <p:cNvSpPr txBox="1"/>
          <p:nvPr/>
        </p:nvSpPr>
        <p:spPr>
          <a:xfrm>
            <a:off x="785786" y="2071678"/>
            <a:ext cx="8072494" cy="2677656"/>
          </a:xfrm>
          <a:prstGeom prst="rect">
            <a:avLst/>
          </a:prstGeom>
          <a:noFill/>
        </p:spPr>
        <p:txBody>
          <a:bodyPr wrap="square" rtlCol="0">
            <a:spAutoFit/>
          </a:bodyPr>
          <a:lstStyle/>
          <a:p>
            <a:pPr lvl="0" eaLnBrk="0" hangingPunct="0"/>
            <a:r>
              <a:rPr kumimoji="0" lang="zh-CN" altLang="en-US" dirty="0" smtClean="0">
                <a:latin typeface="Calibri" pitchFamily="34" charset="0"/>
                <a:cs typeface="Times New Roman" pitchFamily="18" charset="0"/>
              </a:rPr>
              <a:t>      </a:t>
            </a:r>
            <a:r>
              <a:rPr kumimoji="0" lang="en-US" altLang="zh-CN" sz="2800" b="1" dirty="0" smtClean="0">
                <a:latin typeface="Calibri" pitchFamily="34" charset="0"/>
                <a:cs typeface="Times New Roman" pitchFamily="18" charset="0"/>
              </a:rPr>
              <a:t>(3)</a:t>
            </a:r>
            <a:r>
              <a:rPr kumimoji="0" lang="zh-CN" altLang="en-US" sz="2800" b="1" dirty="0" smtClean="0">
                <a:latin typeface="Calibri" pitchFamily="34" charset="0"/>
                <a:cs typeface="Times New Roman" pitchFamily="18" charset="0"/>
              </a:rPr>
              <a:t>恰当引用了农谚俗语和古人诗文，语言质朴简练。</a:t>
            </a:r>
            <a:endParaRPr kumimoji="0" lang="en-US" altLang="zh-CN" sz="2800" b="1" dirty="0" smtClean="0">
              <a:latin typeface="Calibri" pitchFamily="34" charset="0"/>
              <a:cs typeface="Times New Roman" pitchFamily="18" charset="0"/>
            </a:endParaRPr>
          </a:p>
          <a:p>
            <a:pPr lvl="0" eaLnBrk="0" hangingPunct="0"/>
            <a:r>
              <a:rPr kumimoji="0" lang="zh-CN" altLang="en-US" sz="2800" b="1" dirty="0" smtClean="0">
                <a:solidFill>
                  <a:srgbClr val="FF00FF"/>
                </a:solidFill>
                <a:latin typeface="Calibri" pitchFamily="34" charset="0"/>
                <a:cs typeface="Times New Roman" pitchFamily="18" charset="0"/>
              </a:rPr>
              <a:t>俗语：</a:t>
            </a:r>
            <a:r>
              <a:rPr kumimoji="0" lang="zh-CN" altLang="en-US" sz="2800" b="1" dirty="0" smtClean="0">
                <a:solidFill>
                  <a:srgbClr val="0070C0"/>
                </a:solidFill>
                <a:latin typeface="Calibri" pitchFamily="34" charset="0"/>
                <a:cs typeface="Times New Roman" pitchFamily="18" charset="0"/>
              </a:rPr>
              <a:t>“瓜菜半年粮”，“庄稼一枝花，全靠肥当家”；</a:t>
            </a:r>
            <a:endParaRPr kumimoji="0" lang="en-US" altLang="zh-CN" sz="2800" b="1" dirty="0" smtClean="0">
              <a:solidFill>
                <a:srgbClr val="0070C0"/>
              </a:solidFill>
              <a:latin typeface="Calibri" pitchFamily="34" charset="0"/>
              <a:cs typeface="Times New Roman" pitchFamily="18" charset="0"/>
            </a:endParaRPr>
          </a:p>
          <a:p>
            <a:pPr lvl="0" eaLnBrk="0" hangingPunct="0"/>
            <a:r>
              <a:rPr kumimoji="0" lang="zh-CN" altLang="en-US" sz="2800" b="1" dirty="0" smtClean="0">
                <a:solidFill>
                  <a:srgbClr val="0070C0"/>
                </a:solidFill>
                <a:latin typeface="Calibri" pitchFamily="34" charset="0"/>
                <a:cs typeface="Times New Roman" pitchFamily="18" charset="0"/>
              </a:rPr>
              <a:t>诗文：“汲幽泉以揉濯，持露叶与琼根”，“夜雨剪春韭”。</a:t>
            </a:r>
            <a:endParaRPr lang="zh-CN" altLang="en-US" sz="2800" b="1" dirty="0"/>
          </a:p>
        </p:txBody>
      </p:sp>
      <p:sp>
        <p:nvSpPr>
          <p:cNvPr id="5" name="TextBox 4"/>
          <p:cNvSpPr txBox="1"/>
          <p:nvPr/>
        </p:nvSpPr>
        <p:spPr>
          <a:xfrm>
            <a:off x="714348" y="4786322"/>
            <a:ext cx="8643966" cy="1384995"/>
          </a:xfrm>
          <a:prstGeom prst="rect">
            <a:avLst/>
          </a:prstGeom>
          <a:noFill/>
        </p:spPr>
        <p:txBody>
          <a:bodyPr wrap="square" rtlCol="0">
            <a:spAutoFit/>
          </a:bodyPr>
          <a:lstStyle/>
          <a:p>
            <a:pPr lvl="0" eaLnBrk="0" hangingPunct="0"/>
            <a:r>
              <a:rPr kumimoji="0" lang="zh-CN" altLang="en-US" b="1" dirty="0" smtClean="0">
                <a:latin typeface="Calibri" pitchFamily="34" charset="0"/>
                <a:cs typeface="Times New Roman" pitchFamily="18" charset="0"/>
              </a:rPr>
              <a:t>      </a:t>
            </a:r>
            <a:r>
              <a:rPr kumimoji="0" lang="en-US" altLang="zh-CN" sz="2800" b="1" dirty="0" smtClean="0">
                <a:latin typeface="Calibri" pitchFamily="34" charset="0"/>
                <a:cs typeface="Times New Roman" pitchFamily="18" charset="0"/>
              </a:rPr>
              <a:t>(4)</a:t>
            </a:r>
            <a:r>
              <a:rPr kumimoji="0" lang="zh-CN" altLang="en-US" sz="2800" b="1" dirty="0" smtClean="0">
                <a:latin typeface="Calibri" pitchFamily="34" charset="0"/>
                <a:cs typeface="Times New Roman" pitchFamily="18" charset="0"/>
              </a:rPr>
              <a:t>多处注意运用了叠音词语，使文句具有了</a:t>
            </a:r>
            <a:endParaRPr kumimoji="0" lang="en-US" altLang="zh-CN" sz="2800" b="1" dirty="0" smtClean="0">
              <a:latin typeface="Calibri" pitchFamily="34" charset="0"/>
              <a:cs typeface="Times New Roman" pitchFamily="18" charset="0"/>
            </a:endParaRPr>
          </a:p>
          <a:p>
            <a:pPr lvl="0" eaLnBrk="0" hangingPunct="0"/>
            <a:r>
              <a:rPr kumimoji="0" lang="zh-CN" altLang="en-US" sz="2800" b="1" dirty="0" smtClean="0">
                <a:latin typeface="Calibri" pitchFamily="34" charset="0"/>
                <a:cs typeface="Times New Roman" pitchFamily="18" charset="0"/>
              </a:rPr>
              <a:t>音韵美，而且增加了表现力。</a:t>
            </a:r>
            <a:endParaRPr kumimoji="0" lang="en-US" altLang="zh-CN" sz="2800" b="1" dirty="0" smtClean="0">
              <a:latin typeface="Calibri" pitchFamily="34" charset="0"/>
              <a:cs typeface="Times New Roman" pitchFamily="18" charset="0"/>
            </a:endParaRPr>
          </a:p>
          <a:p>
            <a:pPr lvl="0" eaLnBrk="0" hangingPunct="0"/>
            <a:r>
              <a:rPr kumimoji="0" lang="zh-CN" altLang="en-US" sz="2800" b="1" dirty="0" smtClean="0">
                <a:solidFill>
                  <a:srgbClr val="0070C0"/>
                </a:solidFill>
                <a:latin typeface="Calibri" pitchFamily="34" charset="0"/>
                <a:cs typeface="Times New Roman" pitchFamily="18" charset="0"/>
              </a:rPr>
              <a:t>“垂垂联珠”、“伸伸腰，吸吸烟，谈谈话”</a:t>
            </a:r>
            <a:endParaRPr lang="zh-CN" altLang="en-US" sz="2800" dirty="0">
              <a:solidFill>
                <a:srgbClr val="0070C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9702" name="Text Box 6"/>
          <p:cNvSpPr txBox="1">
            <a:spLocks noChangeArrowheads="1"/>
          </p:cNvSpPr>
          <p:nvPr/>
        </p:nvSpPr>
        <p:spPr bwMode="auto">
          <a:xfrm>
            <a:off x="684633" y="1142984"/>
            <a:ext cx="8489825" cy="1569660"/>
          </a:xfrm>
          <a:prstGeom prst="rect">
            <a:avLst/>
          </a:prstGeom>
          <a:noFill/>
          <a:ln w="9525">
            <a:noFill/>
            <a:miter lim="800000"/>
            <a:headEnd/>
            <a:tailEnd/>
          </a:ln>
          <a:effectLst/>
        </p:spPr>
        <p:txBody>
          <a:bodyPr wrap="none">
            <a:spAutoFit/>
          </a:bodyPr>
          <a:lstStyle/>
          <a:p>
            <a:r>
              <a:rPr lang="en-US" sz="3200" b="1" dirty="0" smtClean="0"/>
              <a:t>(1)</a:t>
            </a:r>
            <a:r>
              <a:rPr lang="zh-CN" altLang="en-US" sz="3200" b="1" dirty="0" smtClean="0"/>
              <a:t>默读思考：课文从哪些方面来写菜园概貌？</a:t>
            </a:r>
            <a:endParaRPr lang="en-US" altLang="zh-CN" sz="3200" b="1" dirty="0" smtClean="0"/>
          </a:p>
          <a:p>
            <a:r>
              <a:rPr lang="zh-CN" altLang="en-US" sz="3200" b="1" dirty="0" smtClean="0"/>
              <a:t>作者文中提到的种菜乐趣体现在哪些方面</a:t>
            </a:r>
            <a:r>
              <a:rPr lang="en-US" sz="3200" b="1" dirty="0" smtClean="0"/>
              <a:t>?</a:t>
            </a:r>
          </a:p>
          <a:p>
            <a:r>
              <a:rPr lang="zh-CN" altLang="en-US" sz="3200" b="1" dirty="0" smtClean="0"/>
              <a:t>重点写了哪些乐趣</a:t>
            </a:r>
            <a:r>
              <a:rPr lang="en-US" sz="3200" b="1" dirty="0" smtClean="0"/>
              <a:t>? </a:t>
            </a:r>
            <a:endParaRPr lang="zh-CN" altLang="en-US" sz="3200" b="1" dirty="0"/>
          </a:p>
        </p:txBody>
      </p:sp>
      <p:sp>
        <p:nvSpPr>
          <p:cNvPr id="8" name="TextBox 7"/>
          <p:cNvSpPr txBox="1"/>
          <p:nvPr/>
        </p:nvSpPr>
        <p:spPr>
          <a:xfrm>
            <a:off x="785786" y="500042"/>
            <a:ext cx="6715172" cy="584775"/>
          </a:xfrm>
          <a:prstGeom prst="rect">
            <a:avLst/>
          </a:prstGeom>
          <a:noFill/>
        </p:spPr>
        <p:txBody>
          <a:bodyPr wrap="square" rtlCol="0">
            <a:spAutoFit/>
          </a:bodyPr>
          <a:lstStyle/>
          <a:p>
            <a:r>
              <a:rPr lang="en-US" sz="3200" b="1" dirty="0" smtClean="0">
                <a:solidFill>
                  <a:srgbClr val="FF0000"/>
                </a:solidFill>
              </a:rPr>
              <a:t>3</a:t>
            </a:r>
            <a:r>
              <a:rPr lang="zh-CN" altLang="en-US" sz="3200" b="1" dirty="0" smtClean="0">
                <a:solidFill>
                  <a:srgbClr val="FF0000"/>
                </a:solidFill>
              </a:rPr>
              <a:t>．学习文章以小见大的写作手法：</a:t>
            </a:r>
            <a:endParaRPr lang="zh-CN" altLang="en-US" sz="3200" b="1" dirty="0">
              <a:solidFill>
                <a:srgbClr val="FF0000"/>
              </a:solidFill>
            </a:endParaRPr>
          </a:p>
        </p:txBody>
      </p:sp>
      <p:sp>
        <p:nvSpPr>
          <p:cNvPr id="9" name="TextBox 8"/>
          <p:cNvSpPr txBox="1"/>
          <p:nvPr/>
        </p:nvSpPr>
        <p:spPr>
          <a:xfrm>
            <a:off x="571472" y="2786058"/>
            <a:ext cx="7858180" cy="3908762"/>
          </a:xfrm>
          <a:prstGeom prst="rect">
            <a:avLst/>
          </a:prstGeom>
          <a:noFill/>
        </p:spPr>
        <p:txBody>
          <a:bodyPr wrap="square" rtlCol="0">
            <a:spAutoFit/>
          </a:bodyPr>
          <a:lstStyle/>
          <a:p>
            <a:r>
              <a:rPr lang="zh-CN" altLang="en-US" sz="3200" dirty="0" smtClean="0">
                <a:solidFill>
                  <a:srgbClr val="0070C0"/>
                </a:solidFill>
                <a:latin typeface="方正姚体" pitchFamily="2" charset="-122"/>
                <a:ea typeface="方正姚体" pitchFamily="2" charset="-122"/>
              </a:rPr>
              <a:t>作者抓住菜园是果园又是花园的特点，运用</a:t>
            </a:r>
            <a:r>
              <a:rPr lang="zh-CN" altLang="en-US" sz="3200" dirty="0" smtClean="0">
                <a:solidFill>
                  <a:srgbClr val="FF00FF"/>
                </a:solidFill>
                <a:latin typeface="方正姚体" pitchFamily="2" charset="-122"/>
                <a:ea typeface="方正姚体" pitchFamily="2" charset="-122"/>
              </a:rPr>
              <a:t>铺陈的手法</a:t>
            </a:r>
            <a:r>
              <a:rPr lang="zh-CN" altLang="en-US" sz="3200" dirty="0" smtClean="0">
                <a:solidFill>
                  <a:srgbClr val="0070C0"/>
                </a:solidFill>
                <a:latin typeface="方正姚体" pitchFamily="2" charset="-122"/>
                <a:ea typeface="方正姚体" pitchFamily="2" charset="-122"/>
              </a:rPr>
              <a:t>，</a:t>
            </a:r>
            <a:r>
              <a:rPr lang="zh-CN" altLang="en-US" sz="3200" dirty="0" smtClean="0">
                <a:solidFill>
                  <a:srgbClr val="FF00FF"/>
                </a:solidFill>
                <a:latin typeface="方正姚体" pitchFamily="2" charset="-122"/>
                <a:ea typeface="方正姚体" pitchFamily="2" charset="-122"/>
              </a:rPr>
              <a:t>先果园，次花园，最后落笔到菜园</a:t>
            </a:r>
            <a:r>
              <a:rPr lang="zh-CN" altLang="en-US" sz="3200" dirty="0" smtClean="0">
                <a:solidFill>
                  <a:srgbClr val="0070C0"/>
                </a:solidFill>
                <a:latin typeface="方正姚体" pitchFamily="2" charset="-122"/>
                <a:ea typeface="方正姚体" pitchFamily="2" charset="-122"/>
              </a:rPr>
              <a:t>。作者在文中告诉读者，“种菜的乐趣不只是在吃菜的时候”，“施肥，松土，整畦，下种等等种菜的整个过程随时都有乐趣”，重点写了播种、管理与丰收的乐趣。</a:t>
            </a:r>
            <a:r>
              <a:rPr lang="en-US" sz="3200" dirty="0" smtClean="0">
                <a:solidFill>
                  <a:srgbClr val="0070C0"/>
                </a:solidFill>
                <a:latin typeface="方正姚体" pitchFamily="2" charset="-122"/>
                <a:ea typeface="方正姚体" pitchFamily="2" charset="-122"/>
              </a:rPr>
              <a:t> </a:t>
            </a:r>
            <a:r>
              <a:rPr lang="en-US" dirty="0" smtClean="0"/>
              <a:t/>
            </a:r>
            <a:br>
              <a:rPr lang="en-US" dirty="0" smtClean="0"/>
            </a:b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702"/>
                                        </p:tgtEl>
                                        <p:attrNameLst>
                                          <p:attrName>style.visibility</p:attrName>
                                        </p:attrNameLst>
                                      </p:cBhvr>
                                      <p:to>
                                        <p:strVal val="visible"/>
                                      </p:to>
                                    </p:set>
                                    <p:anim calcmode="lin" valueType="num">
                                      <p:cBhvr additive="base">
                                        <p:cTn id="7" dur="500" fill="hold"/>
                                        <p:tgtEl>
                                          <p:spTgt spid="29702"/>
                                        </p:tgtEl>
                                        <p:attrNameLst>
                                          <p:attrName>ppt_x</p:attrName>
                                        </p:attrNameLst>
                                      </p:cBhvr>
                                      <p:tavLst>
                                        <p:tav tm="0">
                                          <p:val>
                                            <p:strVal val="0-#ppt_w/2"/>
                                          </p:val>
                                        </p:tav>
                                        <p:tav tm="100000">
                                          <p:val>
                                            <p:strVal val="#ppt_x"/>
                                          </p:val>
                                        </p:tav>
                                      </p:tavLst>
                                    </p:anim>
                                    <p:anim calcmode="lin" valueType="num">
                                      <p:cBhvr additive="base">
                                        <p:cTn id="8" dur="500" fill="hold"/>
                                        <p:tgtEl>
                                          <p:spTgt spid="297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2"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9458" name="Text Box 2"/>
          <p:cNvSpPr txBox="1">
            <a:spLocks noChangeArrowheads="1"/>
          </p:cNvSpPr>
          <p:nvPr/>
        </p:nvSpPr>
        <p:spPr bwMode="auto">
          <a:xfrm>
            <a:off x="762000" y="533400"/>
            <a:ext cx="8077200" cy="1190625"/>
          </a:xfrm>
          <a:prstGeom prst="rect">
            <a:avLst/>
          </a:prstGeom>
          <a:noFill/>
          <a:ln w="9525">
            <a:noFill/>
            <a:miter lim="800000"/>
            <a:headEnd/>
            <a:tailEnd/>
          </a:ln>
          <a:effectLst/>
        </p:spPr>
        <p:txBody>
          <a:bodyPr>
            <a:spAutoFit/>
          </a:bodyPr>
          <a:lstStyle/>
          <a:p>
            <a:pPr>
              <a:spcBef>
                <a:spcPct val="50000"/>
              </a:spcBef>
            </a:pPr>
            <a:r>
              <a:rPr kumimoji="0" lang="zh-CN" altLang="en-US" sz="3600" b="1" dirty="0" smtClean="0">
                <a:solidFill>
                  <a:srgbClr val="FF0000"/>
                </a:solidFill>
                <a:latin typeface="Arial" charset="0"/>
              </a:rPr>
              <a:t>（</a:t>
            </a:r>
            <a:r>
              <a:rPr kumimoji="0" lang="en-US" altLang="zh-CN" sz="3600" b="1" dirty="0" smtClean="0">
                <a:solidFill>
                  <a:srgbClr val="FF0000"/>
                </a:solidFill>
                <a:latin typeface="Arial" charset="0"/>
              </a:rPr>
              <a:t>2</a:t>
            </a:r>
            <a:r>
              <a:rPr kumimoji="0" lang="zh-CN" altLang="en-US" sz="3600" b="1" dirty="0" smtClean="0">
                <a:solidFill>
                  <a:srgbClr val="FF0000"/>
                </a:solidFill>
                <a:latin typeface="Arial" charset="0"/>
              </a:rPr>
              <a:t>）本文</a:t>
            </a:r>
            <a:r>
              <a:rPr kumimoji="0" lang="zh-CN" altLang="en-US" sz="3600" b="1" dirty="0">
                <a:solidFill>
                  <a:srgbClr val="FF0000"/>
                </a:solidFill>
                <a:latin typeface="Arial" charset="0"/>
              </a:rPr>
              <a:t>是“小记”’记的事小吗？为什么？给这种写法起个名称。</a:t>
            </a:r>
          </a:p>
        </p:txBody>
      </p:sp>
      <p:sp>
        <p:nvSpPr>
          <p:cNvPr id="19459" name="Text Box 3"/>
          <p:cNvSpPr txBox="1">
            <a:spLocks noChangeArrowheads="1"/>
          </p:cNvSpPr>
          <p:nvPr/>
        </p:nvSpPr>
        <p:spPr bwMode="auto">
          <a:xfrm>
            <a:off x="285720" y="1785926"/>
            <a:ext cx="8196266" cy="5416868"/>
          </a:xfrm>
          <a:prstGeom prst="rect">
            <a:avLst/>
          </a:prstGeom>
          <a:noFill/>
          <a:ln w="9525">
            <a:noFill/>
            <a:miter lim="800000"/>
            <a:headEnd/>
            <a:tailEnd/>
          </a:ln>
          <a:effectLst/>
        </p:spPr>
        <p:txBody>
          <a:bodyPr wrap="square">
            <a:spAutoFit/>
          </a:bodyPr>
          <a:lstStyle/>
          <a:p>
            <a:pPr>
              <a:spcBef>
                <a:spcPct val="50000"/>
              </a:spcBef>
            </a:pPr>
            <a:r>
              <a:rPr kumimoji="0" lang="en-US" altLang="zh-CN" sz="4000" b="1" dirty="0">
                <a:solidFill>
                  <a:srgbClr val="990033"/>
                </a:solidFill>
                <a:latin typeface="Arial" charset="0"/>
              </a:rPr>
              <a:t>        </a:t>
            </a:r>
            <a:r>
              <a:rPr kumimoji="0" lang="zh-CN" altLang="en-US" sz="3600" b="1" dirty="0">
                <a:solidFill>
                  <a:srgbClr val="0070C0"/>
                </a:solidFill>
                <a:latin typeface="方正姚体" pitchFamily="2" charset="-122"/>
                <a:ea typeface="方正姚体" pitchFamily="2" charset="-122"/>
              </a:rPr>
              <a:t>课文记得是菜园几件小事，事小意义却很大。它从一个侧面反映了抗日战争中延安军民开展大生产运动的火热斗争生活，表现了延安“艰苦奋斗”精神，这是从大处着眼。小处落笔，即“以小见大”的写法</a:t>
            </a:r>
            <a:r>
              <a:rPr kumimoji="0" lang="zh-CN" altLang="en-US" sz="3600" b="1" dirty="0" smtClean="0">
                <a:solidFill>
                  <a:srgbClr val="0070C0"/>
                </a:solidFill>
                <a:latin typeface="方正姚体" pitchFamily="2" charset="-122"/>
                <a:ea typeface="方正姚体" pitchFamily="2" charset="-122"/>
              </a:rPr>
              <a:t>。</a:t>
            </a:r>
            <a:endParaRPr kumimoji="0" lang="en-US" altLang="zh-CN" sz="3600" b="1" dirty="0" smtClean="0">
              <a:solidFill>
                <a:srgbClr val="0070C0"/>
              </a:solidFill>
              <a:latin typeface="方正姚体" pitchFamily="2" charset="-122"/>
              <a:ea typeface="方正姚体" pitchFamily="2" charset="-122"/>
            </a:endParaRPr>
          </a:p>
          <a:p>
            <a:pPr>
              <a:spcBef>
                <a:spcPct val="50000"/>
              </a:spcBef>
            </a:pPr>
            <a:r>
              <a:rPr lang="zh-CN" altLang="en-US" sz="3600" dirty="0" smtClean="0">
                <a:solidFill>
                  <a:srgbClr val="0070C0"/>
                </a:solidFill>
                <a:latin typeface="方正姚体" pitchFamily="2" charset="-122"/>
                <a:ea typeface="方正姚体" pitchFamily="2" charset="-122"/>
              </a:rPr>
              <a:t>这种</a:t>
            </a:r>
            <a:r>
              <a:rPr lang="zh-CN" altLang="en-US" sz="3600" b="1" dirty="0" smtClean="0">
                <a:solidFill>
                  <a:srgbClr val="0070C0"/>
                </a:solidFill>
                <a:latin typeface="方正姚体" pitchFamily="2" charset="-122"/>
                <a:ea typeface="方正姚体" pitchFamily="2" charset="-122"/>
              </a:rPr>
              <a:t>“大处着眼，小处落笔”的写作方法是极其可贵的。</a:t>
            </a:r>
            <a:r>
              <a:rPr lang="en-US" sz="3600" b="1" dirty="0" smtClean="0">
                <a:solidFill>
                  <a:srgbClr val="0070C0"/>
                </a:solidFill>
                <a:latin typeface="方正姚体" pitchFamily="2" charset="-122"/>
                <a:ea typeface="方正姚体" pitchFamily="2" charset="-122"/>
              </a:rPr>
              <a:t> </a:t>
            </a:r>
            <a:r>
              <a:rPr lang="en-US" sz="3600" dirty="0" smtClean="0"/>
              <a:t/>
            </a:r>
            <a:br>
              <a:rPr lang="en-US" sz="3600" dirty="0" smtClean="0"/>
            </a:br>
            <a:endParaRPr kumimoji="0" lang="zh-CN" altLang="en-US" sz="3600" b="1" dirty="0">
              <a:solidFill>
                <a:srgbClr val="0070C0"/>
              </a:solidFill>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9459"/>
                                        </p:tgtEl>
                                        <p:attrNameLst>
                                          <p:attrName>style.visibility</p:attrName>
                                        </p:attrNameLst>
                                      </p:cBhvr>
                                      <p:to>
                                        <p:strVal val="visible"/>
                                      </p:to>
                                    </p:set>
                                    <p:anim calcmode="lin" valueType="num">
                                      <p:cBhvr additive="base">
                                        <p:cTn id="7" dur="500" fill="hold"/>
                                        <p:tgtEl>
                                          <p:spTgt spid="19459"/>
                                        </p:tgtEl>
                                        <p:attrNameLst>
                                          <p:attrName>ppt_x</p:attrName>
                                        </p:attrNameLst>
                                      </p:cBhvr>
                                      <p:tavLst>
                                        <p:tav tm="0">
                                          <p:val>
                                            <p:strVal val="0-#ppt_w/2"/>
                                          </p:val>
                                        </p:tav>
                                        <p:tav tm="100000">
                                          <p:val>
                                            <p:strVal val="#ppt_x"/>
                                          </p:val>
                                        </p:tav>
                                      </p:tavLst>
                                    </p:anim>
                                    <p:anim calcmode="lin" valueType="num">
                                      <p:cBhvr additive="base">
                                        <p:cTn id="8" dur="500" fill="hold"/>
                                        <p:tgtEl>
                                          <p:spTgt spid="194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3313" name="Rectangle 1"/>
          <p:cNvSpPr>
            <a:spLocks noChangeArrowheads="1"/>
          </p:cNvSpPr>
          <p:nvPr/>
        </p:nvSpPr>
        <p:spPr bwMode="auto">
          <a:xfrm>
            <a:off x="571472" y="1500174"/>
            <a:ext cx="7981672" cy="36433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rPr>
              <a:t>讨论：作者在文中提到</a:t>
            </a:r>
            <a:r>
              <a:rPr kumimoji="0" lang="zh-CN" sz="3200" b="1" i="0" u="none" strike="noStrike" cap="none" normalizeH="0" baseline="0" dirty="0" smtClean="0">
                <a:ln>
                  <a:noFill/>
                </a:ln>
                <a:solidFill>
                  <a:srgbClr val="1E1E1E"/>
                </a:solidFill>
                <a:effectLst/>
                <a:latin typeface="Arial"/>
                <a:ea typeface="宋体" pitchFamily="2" charset="-122"/>
                <a:cs typeface="宋体" pitchFamily="2" charset="-122"/>
              </a:rPr>
              <a:t>“</a:t>
            </a:r>
            <a:r>
              <a:rPr kumimoji="0" lang="zh-CN"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rPr>
              <a:t>种菜是细致活儿，</a:t>
            </a:r>
            <a:endParaRPr kumimoji="0" lang="en-US" altLang="zh-CN"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rPr>
              <a:t>认真干起来也很累人</a:t>
            </a:r>
            <a:r>
              <a:rPr kumimoji="0" lang="zh-CN" sz="3200" b="1" i="0" u="none" strike="noStrike" cap="none" normalizeH="0" baseline="0" dirty="0" smtClean="0">
                <a:ln>
                  <a:noFill/>
                </a:ln>
                <a:solidFill>
                  <a:srgbClr val="1E1E1E"/>
                </a:solidFill>
                <a:effectLst/>
                <a:latin typeface="Arial"/>
                <a:ea typeface="宋体" pitchFamily="2" charset="-122"/>
                <a:cs typeface="宋体" pitchFamily="2" charset="-122"/>
              </a:rPr>
              <a:t>”</a:t>
            </a:r>
            <a:r>
              <a:rPr kumimoji="0" lang="zh-CN"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rPr>
              <a:t>，但是后面又写</a:t>
            </a:r>
            <a:endParaRPr kumimoji="0" lang="en-US" altLang="zh-CN"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sz="3200" b="1" i="0" u="none" strike="noStrike" cap="none" normalizeH="0" baseline="0" dirty="0" smtClean="0">
                <a:ln>
                  <a:noFill/>
                </a:ln>
                <a:solidFill>
                  <a:srgbClr val="1E1E1E"/>
                </a:solidFill>
                <a:effectLst/>
                <a:latin typeface="Arial"/>
                <a:ea typeface="宋体" pitchFamily="2" charset="-122"/>
                <a:cs typeface="宋体" pitchFamily="2" charset="-122"/>
              </a:rPr>
              <a:t>“</a:t>
            </a:r>
            <a:r>
              <a:rPr kumimoji="0" lang="zh-CN"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rPr>
              <a:t>种菜是极有乐趣的事情</a:t>
            </a:r>
            <a:r>
              <a:rPr kumimoji="0" lang="zh-CN" sz="3200" b="1" i="0" u="none" strike="noStrike" cap="none" normalizeH="0" baseline="0" dirty="0" smtClean="0">
                <a:ln>
                  <a:noFill/>
                </a:ln>
                <a:solidFill>
                  <a:srgbClr val="1E1E1E"/>
                </a:solidFill>
                <a:effectLst/>
                <a:latin typeface="Arial"/>
                <a:ea typeface="宋体" pitchFamily="2" charset="-122"/>
                <a:cs typeface="宋体" pitchFamily="2" charset="-122"/>
              </a:rPr>
              <a:t>”</a:t>
            </a:r>
            <a:r>
              <a:rPr kumimoji="0" lang="zh-CN"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rPr>
              <a:t>，并且将艰苦的</a:t>
            </a:r>
            <a:endParaRPr kumimoji="0" lang="en-US" altLang="zh-CN"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rPr>
              <a:t>劳动过程写得充满诗情画意，作者的观点是</a:t>
            </a:r>
            <a:endParaRPr kumimoji="0" lang="en-US" altLang="zh-CN"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rPr>
              <a:t>否前后矛盾</a:t>
            </a:r>
            <a:r>
              <a:rPr kumimoji="0" lang="en-US" altLang="zh-CN"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rPr>
              <a:t>?</a:t>
            </a:r>
            <a:r>
              <a:rPr kumimoji="0" lang="zh-CN" altLang="en-US"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rPr>
              <a:t>是否在有意美化劳动</a:t>
            </a:r>
            <a:r>
              <a:rPr kumimoji="0" lang="en-US" altLang="zh-CN" sz="3200" b="1" i="0" u="none" strike="noStrike" cap="none" normalizeH="0" baseline="0" dirty="0" smtClean="0">
                <a:ln>
                  <a:noFill/>
                </a:ln>
                <a:solidFill>
                  <a:srgbClr val="1E1E1E"/>
                </a:solidFill>
                <a:effectLst/>
                <a:latin typeface="Calibri" pitchFamily="34" charset="0"/>
                <a:ea typeface="宋体" pitchFamily="2" charset="-122"/>
                <a:cs typeface="宋体" pitchFamily="2" charset="-122"/>
              </a:rPr>
              <a:t>?</a:t>
            </a: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3200" b="1" dirty="0" smtClean="0">
                <a:solidFill>
                  <a:srgbClr val="FF00FF"/>
                </a:solidFill>
                <a:latin typeface="Calibri" pitchFamily="34" charset="0"/>
                <a:cs typeface="宋体" pitchFamily="2" charset="-122"/>
              </a:rPr>
              <a:t>      </a:t>
            </a:r>
            <a:r>
              <a:rPr kumimoji="0" lang="zh-CN" altLang="en-US" sz="3200" b="1" i="0" u="none" strike="noStrike" cap="none" normalizeH="0" baseline="0" dirty="0" smtClean="0">
                <a:ln>
                  <a:noFill/>
                </a:ln>
                <a:solidFill>
                  <a:srgbClr val="FF00FF"/>
                </a:solidFill>
                <a:effectLst/>
                <a:latin typeface="Calibri" pitchFamily="34" charset="0"/>
                <a:ea typeface="宋体" pitchFamily="2" charset="-122"/>
                <a:cs typeface="宋体" pitchFamily="2" charset="-122"/>
              </a:rPr>
              <a:t>围绕以上问题以</a:t>
            </a:r>
            <a:r>
              <a:rPr kumimoji="0" lang="zh-CN" altLang="en-US" sz="3200" b="1" i="0" u="none" strike="noStrike" cap="none" normalizeH="0" baseline="0" dirty="0" smtClean="0">
                <a:ln>
                  <a:noFill/>
                </a:ln>
                <a:solidFill>
                  <a:srgbClr val="FF00FF"/>
                </a:solidFill>
                <a:effectLst/>
                <a:latin typeface="Arial"/>
                <a:ea typeface="宋体" pitchFamily="2" charset="-122"/>
                <a:cs typeface="宋体" pitchFamily="2" charset="-122"/>
              </a:rPr>
              <a:t>“</a:t>
            </a:r>
            <a:r>
              <a:rPr kumimoji="0" lang="zh-CN" altLang="en-US" sz="3200" b="1" i="0" u="none" strike="noStrike" cap="none" normalizeH="0" baseline="0" dirty="0" smtClean="0">
                <a:ln>
                  <a:noFill/>
                </a:ln>
                <a:solidFill>
                  <a:srgbClr val="FF00FF"/>
                </a:solidFill>
                <a:effectLst/>
                <a:latin typeface="Calibri" pitchFamily="34" charset="0"/>
                <a:ea typeface="宋体" pitchFamily="2" charset="-122"/>
                <a:cs typeface="宋体" pitchFamily="2" charset="-122"/>
              </a:rPr>
              <a:t>我看劳动的乐趣</a:t>
            </a:r>
            <a:r>
              <a:rPr kumimoji="0" lang="zh-CN" altLang="en-US" sz="3200" b="1" i="0" u="none" strike="noStrike" cap="none" normalizeH="0" baseline="0" dirty="0" smtClean="0">
                <a:ln>
                  <a:noFill/>
                </a:ln>
                <a:solidFill>
                  <a:srgbClr val="FF00FF"/>
                </a:solidFill>
                <a:effectLst/>
                <a:latin typeface="Arial"/>
                <a:ea typeface="宋体" pitchFamily="2" charset="-122"/>
                <a:cs typeface="宋体" pitchFamily="2" charset="-122"/>
              </a:rPr>
              <a:t>”</a:t>
            </a:r>
            <a:endParaRPr kumimoji="0" lang="en-US" altLang="zh-CN" sz="3200" b="1" dirty="0" smtClean="0">
              <a:solidFill>
                <a:srgbClr val="FF00FF"/>
              </a:solidFill>
              <a:latin typeface="Arial"/>
              <a:cs typeface="宋体" pitchFamily="2" charset="-122"/>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3200" b="1" i="0" u="none" strike="noStrike" cap="none" normalizeH="0" baseline="0" dirty="0" smtClean="0">
                <a:ln>
                  <a:noFill/>
                </a:ln>
                <a:solidFill>
                  <a:srgbClr val="FF00FF"/>
                </a:solidFill>
                <a:effectLst/>
                <a:latin typeface="Calibri" pitchFamily="34" charset="0"/>
                <a:ea typeface="宋体" pitchFamily="2" charset="-122"/>
                <a:cs typeface="宋体" pitchFamily="2" charset="-122"/>
              </a:rPr>
              <a:t>为话题，结合生活实际谈谈自己的理解。</a:t>
            </a:r>
            <a:endParaRPr kumimoji="0" lang="zh-CN" altLang="en-US" sz="3200" b="1" i="0" u="none" strike="noStrike" cap="none" normalizeH="0" baseline="0" dirty="0" smtClean="0">
              <a:ln>
                <a:noFill/>
              </a:ln>
              <a:solidFill>
                <a:srgbClr val="FF00FF"/>
              </a:solidFill>
              <a:effectLst/>
              <a:latin typeface="Arial" pitchFamily="34" charset="0"/>
              <a:ea typeface="宋体" pitchFamily="2" charset="-122"/>
              <a:cs typeface="宋体" pitchFamily="2" charset="-122"/>
            </a:endParaRPr>
          </a:p>
        </p:txBody>
      </p:sp>
      <p:sp>
        <p:nvSpPr>
          <p:cNvPr id="9" name="TextBox 8"/>
          <p:cNvSpPr txBox="1"/>
          <p:nvPr/>
        </p:nvSpPr>
        <p:spPr>
          <a:xfrm>
            <a:off x="785786" y="357166"/>
            <a:ext cx="3286148" cy="646331"/>
          </a:xfrm>
          <a:prstGeom prst="rect">
            <a:avLst/>
          </a:prstGeom>
          <a:noFill/>
        </p:spPr>
        <p:txBody>
          <a:bodyPr wrap="square" rtlCol="0">
            <a:spAutoFit/>
          </a:bodyPr>
          <a:lstStyle/>
          <a:p>
            <a:r>
              <a:rPr lang="zh-CN" altLang="en-US" sz="3600" b="1" dirty="0" smtClean="0">
                <a:solidFill>
                  <a:srgbClr val="FF0000"/>
                </a:solidFill>
              </a:rPr>
              <a:t>课堂延伸：</a:t>
            </a:r>
            <a:endParaRPr lang="zh-CN" altLang="en-US" sz="3600" b="1"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3313">
                                            <p:txEl>
                                              <p:pRg st="0" end="0"/>
                                            </p:txEl>
                                          </p:spTgt>
                                        </p:tgtEl>
                                        <p:attrNameLst>
                                          <p:attrName>style.visibility</p:attrName>
                                        </p:attrNameLst>
                                      </p:cBhvr>
                                      <p:to>
                                        <p:strVal val="visible"/>
                                      </p:to>
                                    </p:set>
                                    <p:animEffect transition="in" filter="fade">
                                      <p:cBhvr>
                                        <p:cTn id="7" dur="1000"/>
                                        <p:tgtEl>
                                          <p:spTgt spid="13313">
                                            <p:txEl>
                                              <p:pRg st="0" end="0"/>
                                            </p:txEl>
                                          </p:spTgt>
                                        </p:tgtEl>
                                      </p:cBhvr>
                                    </p:animEffect>
                                    <p:anim calcmode="lin" valueType="num">
                                      <p:cBhvr>
                                        <p:cTn id="8" dur="1000" fill="hold"/>
                                        <p:tgtEl>
                                          <p:spTgt spid="1331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1331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3313">
                                            <p:txEl>
                                              <p:pRg st="0" end="0"/>
                                            </p:txEl>
                                          </p:spTgt>
                                        </p:tgtEl>
                                        <p:attrNameLst>
                                          <p:attrName>ppt_y</p:attrName>
                                        </p:attrNameLst>
                                      </p:cBhvr>
                                      <p:tavLst>
                                        <p:tav tm="0">
                                          <p:val>
                                            <p:strVal val="#ppt_y-.03"/>
                                          </p:val>
                                        </p:tav>
                                        <p:tav tm="100000">
                                          <p:val>
                                            <p:strVal val="#ppt_y"/>
                                          </p:val>
                                        </p:tav>
                                      </p:tavLst>
                                    </p:anim>
                                  </p:childTnLst>
                                </p:cTn>
                              </p:par>
                              <p:par>
                                <p:cTn id="11" presetID="37" presetClass="entr" presetSubtype="0" fill="hold" nodeType="withEffect">
                                  <p:stCondLst>
                                    <p:cond delay="0"/>
                                  </p:stCondLst>
                                  <p:childTnLst>
                                    <p:set>
                                      <p:cBhvr>
                                        <p:cTn id="12" dur="1" fill="hold">
                                          <p:stCondLst>
                                            <p:cond delay="0"/>
                                          </p:stCondLst>
                                        </p:cTn>
                                        <p:tgtEl>
                                          <p:spTgt spid="13313">
                                            <p:txEl>
                                              <p:pRg st="1" end="1"/>
                                            </p:txEl>
                                          </p:spTgt>
                                        </p:tgtEl>
                                        <p:attrNameLst>
                                          <p:attrName>style.visibility</p:attrName>
                                        </p:attrNameLst>
                                      </p:cBhvr>
                                      <p:to>
                                        <p:strVal val="visible"/>
                                      </p:to>
                                    </p:set>
                                    <p:animEffect transition="in" filter="fade">
                                      <p:cBhvr>
                                        <p:cTn id="13" dur="1000"/>
                                        <p:tgtEl>
                                          <p:spTgt spid="13313">
                                            <p:txEl>
                                              <p:pRg st="1" end="1"/>
                                            </p:txEl>
                                          </p:spTgt>
                                        </p:tgtEl>
                                      </p:cBhvr>
                                    </p:animEffect>
                                    <p:anim calcmode="lin" valueType="num">
                                      <p:cBhvr>
                                        <p:cTn id="14" dur="1000" fill="hold"/>
                                        <p:tgtEl>
                                          <p:spTgt spid="13313">
                                            <p:txEl>
                                              <p:pRg st="1" end="1"/>
                                            </p:txEl>
                                          </p:spTgt>
                                        </p:tgtEl>
                                        <p:attrNameLst>
                                          <p:attrName>ppt_x</p:attrName>
                                        </p:attrNameLst>
                                      </p:cBhvr>
                                      <p:tavLst>
                                        <p:tav tm="0">
                                          <p:val>
                                            <p:strVal val="#ppt_x"/>
                                          </p:val>
                                        </p:tav>
                                        <p:tav tm="100000">
                                          <p:val>
                                            <p:strVal val="#ppt_x"/>
                                          </p:val>
                                        </p:tav>
                                      </p:tavLst>
                                    </p:anim>
                                    <p:anim calcmode="lin" valueType="num">
                                      <p:cBhvr>
                                        <p:cTn id="15" dur="900" decel="100000" fill="hold"/>
                                        <p:tgtEl>
                                          <p:spTgt spid="13313">
                                            <p:txEl>
                                              <p:pRg st="1" end="1"/>
                                            </p:txEl>
                                          </p:spTgt>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3313">
                                            <p:txEl>
                                              <p:pRg st="1" end="1"/>
                                            </p:txEl>
                                          </p:spTgt>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0"/>
                                  </p:stCondLst>
                                  <p:childTnLst>
                                    <p:set>
                                      <p:cBhvr>
                                        <p:cTn id="18" dur="1" fill="hold">
                                          <p:stCondLst>
                                            <p:cond delay="0"/>
                                          </p:stCondLst>
                                        </p:cTn>
                                        <p:tgtEl>
                                          <p:spTgt spid="13313">
                                            <p:txEl>
                                              <p:pRg st="2" end="2"/>
                                            </p:txEl>
                                          </p:spTgt>
                                        </p:tgtEl>
                                        <p:attrNameLst>
                                          <p:attrName>style.visibility</p:attrName>
                                        </p:attrNameLst>
                                      </p:cBhvr>
                                      <p:to>
                                        <p:strVal val="visible"/>
                                      </p:to>
                                    </p:set>
                                    <p:animEffect transition="in" filter="fade">
                                      <p:cBhvr>
                                        <p:cTn id="19" dur="1000"/>
                                        <p:tgtEl>
                                          <p:spTgt spid="13313">
                                            <p:txEl>
                                              <p:pRg st="2" end="2"/>
                                            </p:txEl>
                                          </p:spTgt>
                                        </p:tgtEl>
                                      </p:cBhvr>
                                    </p:animEffect>
                                    <p:anim calcmode="lin" valueType="num">
                                      <p:cBhvr>
                                        <p:cTn id="20" dur="1000" fill="hold"/>
                                        <p:tgtEl>
                                          <p:spTgt spid="13313">
                                            <p:txEl>
                                              <p:pRg st="2" end="2"/>
                                            </p:txEl>
                                          </p:spTgt>
                                        </p:tgtEl>
                                        <p:attrNameLst>
                                          <p:attrName>ppt_x</p:attrName>
                                        </p:attrNameLst>
                                      </p:cBhvr>
                                      <p:tavLst>
                                        <p:tav tm="0">
                                          <p:val>
                                            <p:strVal val="#ppt_x"/>
                                          </p:val>
                                        </p:tav>
                                        <p:tav tm="100000">
                                          <p:val>
                                            <p:strVal val="#ppt_x"/>
                                          </p:val>
                                        </p:tav>
                                      </p:tavLst>
                                    </p:anim>
                                    <p:anim calcmode="lin" valueType="num">
                                      <p:cBhvr>
                                        <p:cTn id="21" dur="900" decel="100000" fill="hold"/>
                                        <p:tgtEl>
                                          <p:spTgt spid="13313">
                                            <p:txEl>
                                              <p:pRg st="2" end="2"/>
                                            </p:txEl>
                                          </p:spTgt>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13313">
                                            <p:txEl>
                                              <p:pRg st="2" end="2"/>
                                            </p:txEl>
                                          </p:spTgt>
                                        </p:tgtEl>
                                        <p:attrNameLst>
                                          <p:attrName>ppt_y</p:attrName>
                                        </p:attrNameLst>
                                      </p:cBhvr>
                                      <p:tavLst>
                                        <p:tav tm="0">
                                          <p:val>
                                            <p:strVal val="#ppt_y-.03"/>
                                          </p:val>
                                        </p:tav>
                                        <p:tav tm="100000">
                                          <p:val>
                                            <p:strVal val="#ppt_y"/>
                                          </p:val>
                                        </p:tav>
                                      </p:tavLst>
                                    </p:anim>
                                  </p:childTnLst>
                                </p:cTn>
                              </p:par>
                              <p:par>
                                <p:cTn id="23" presetID="37" presetClass="entr" presetSubtype="0" fill="hold" nodeType="withEffect">
                                  <p:stCondLst>
                                    <p:cond delay="0"/>
                                  </p:stCondLst>
                                  <p:childTnLst>
                                    <p:set>
                                      <p:cBhvr>
                                        <p:cTn id="24" dur="1" fill="hold">
                                          <p:stCondLst>
                                            <p:cond delay="0"/>
                                          </p:stCondLst>
                                        </p:cTn>
                                        <p:tgtEl>
                                          <p:spTgt spid="13313">
                                            <p:txEl>
                                              <p:pRg st="3" end="3"/>
                                            </p:txEl>
                                          </p:spTgt>
                                        </p:tgtEl>
                                        <p:attrNameLst>
                                          <p:attrName>style.visibility</p:attrName>
                                        </p:attrNameLst>
                                      </p:cBhvr>
                                      <p:to>
                                        <p:strVal val="visible"/>
                                      </p:to>
                                    </p:set>
                                    <p:animEffect transition="in" filter="fade">
                                      <p:cBhvr>
                                        <p:cTn id="25" dur="1000"/>
                                        <p:tgtEl>
                                          <p:spTgt spid="13313">
                                            <p:txEl>
                                              <p:pRg st="3" end="3"/>
                                            </p:txEl>
                                          </p:spTgt>
                                        </p:tgtEl>
                                      </p:cBhvr>
                                    </p:animEffect>
                                    <p:anim calcmode="lin" valueType="num">
                                      <p:cBhvr>
                                        <p:cTn id="26" dur="1000" fill="hold"/>
                                        <p:tgtEl>
                                          <p:spTgt spid="13313">
                                            <p:txEl>
                                              <p:pRg st="3" end="3"/>
                                            </p:txEl>
                                          </p:spTgt>
                                        </p:tgtEl>
                                        <p:attrNameLst>
                                          <p:attrName>ppt_x</p:attrName>
                                        </p:attrNameLst>
                                      </p:cBhvr>
                                      <p:tavLst>
                                        <p:tav tm="0">
                                          <p:val>
                                            <p:strVal val="#ppt_x"/>
                                          </p:val>
                                        </p:tav>
                                        <p:tav tm="100000">
                                          <p:val>
                                            <p:strVal val="#ppt_x"/>
                                          </p:val>
                                        </p:tav>
                                      </p:tavLst>
                                    </p:anim>
                                    <p:anim calcmode="lin" valueType="num">
                                      <p:cBhvr>
                                        <p:cTn id="27" dur="900" decel="100000" fill="hold"/>
                                        <p:tgtEl>
                                          <p:spTgt spid="13313">
                                            <p:txEl>
                                              <p:pRg st="3" end="3"/>
                                            </p:txEl>
                                          </p:spTgt>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13313">
                                            <p:txEl>
                                              <p:pRg st="3" end="3"/>
                                            </p:txEl>
                                          </p:spTgt>
                                        </p:tgtEl>
                                        <p:attrNameLst>
                                          <p:attrName>ppt_y</p:attrName>
                                        </p:attrNameLst>
                                      </p:cBhvr>
                                      <p:tavLst>
                                        <p:tav tm="0">
                                          <p:val>
                                            <p:strVal val="#ppt_y-.03"/>
                                          </p:val>
                                        </p:tav>
                                        <p:tav tm="100000">
                                          <p:val>
                                            <p:strVal val="#ppt_y"/>
                                          </p:val>
                                        </p:tav>
                                      </p:tavLst>
                                    </p:anim>
                                  </p:childTnLst>
                                </p:cTn>
                              </p:par>
                              <p:par>
                                <p:cTn id="29" presetID="37" presetClass="entr" presetSubtype="0" fill="hold" nodeType="withEffect">
                                  <p:stCondLst>
                                    <p:cond delay="0"/>
                                  </p:stCondLst>
                                  <p:childTnLst>
                                    <p:set>
                                      <p:cBhvr>
                                        <p:cTn id="30" dur="1" fill="hold">
                                          <p:stCondLst>
                                            <p:cond delay="0"/>
                                          </p:stCondLst>
                                        </p:cTn>
                                        <p:tgtEl>
                                          <p:spTgt spid="13313">
                                            <p:txEl>
                                              <p:pRg st="4" end="4"/>
                                            </p:txEl>
                                          </p:spTgt>
                                        </p:tgtEl>
                                        <p:attrNameLst>
                                          <p:attrName>style.visibility</p:attrName>
                                        </p:attrNameLst>
                                      </p:cBhvr>
                                      <p:to>
                                        <p:strVal val="visible"/>
                                      </p:to>
                                    </p:set>
                                    <p:animEffect transition="in" filter="fade">
                                      <p:cBhvr>
                                        <p:cTn id="31" dur="1000"/>
                                        <p:tgtEl>
                                          <p:spTgt spid="13313">
                                            <p:txEl>
                                              <p:pRg st="4" end="4"/>
                                            </p:txEl>
                                          </p:spTgt>
                                        </p:tgtEl>
                                      </p:cBhvr>
                                    </p:animEffect>
                                    <p:anim calcmode="lin" valueType="num">
                                      <p:cBhvr>
                                        <p:cTn id="32" dur="1000" fill="hold"/>
                                        <p:tgtEl>
                                          <p:spTgt spid="13313">
                                            <p:txEl>
                                              <p:pRg st="4" end="4"/>
                                            </p:txEl>
                                          </p:spTgt>
                                        </p:tgtEl>
                                        <p:attrNameLst>
                                          <p:attrName>ppt_x</p:attrName>
                                        </p:attrNameLst>
                                      </p:cBhvr>
                                      <p:tavLst>
                                        <p:tav tm="0">
                                          <p:val>
                                            <p:strVal val="#ppt_x"/>
                                          </p:val>
                                        </p:tav>
                                        <p:tav tm="100000">
                                          <p:val>
                                            <p:strVal val="#ppt_x"/>
                                          </p:val>
                                        </p:tav>
                                      </p:tavLst>
                                    </p:anim>
                                    <p:anim calcmode="lin" valueType="num">
                                      <p:cBhvr>
                                        <p:cTn id="33" dur="900" decel="100000" fill="hold"/>
                                        <p:tgtEl>
                                          <p:spTgt spid="13313">
                                            <p:txEl>
                                              <p:pRg st="4" end="4"/>
                                            </p:txEl>
                                          </p:spTgt>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3313">
                                            <p:txEl>
                                              <p:pRg st="4" end="4"/>
                                            </p:txEl>
                                          </p:spTgt>
                                        </p:tgtEl>
                                        <p:attrNameLst>
                                          <p:attrName>ppt_y</p:attrName>
                                        </p:attrNameLst>
                                      </p:cBhvr>
                                      <p:tavLst>
                                        <p:tav tm="0">
                                          <p:val>
                                            <p:strVal val="#ppt_y-.03"/>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54" presetClass="entr" presetSubtype="0" accel="100000" fill="hold" nodeType="clickEffect">
                                  <p:stCondLst>
                                    <p:cond delay="0"/>
                                  </p:stCondLst>
                                  <p:childTnLst>
                                    <p:set>
                                      <p:cBhvr>
                                        <p:cTn id="38" dur="1" fill="hold">
                                          <p:stCondLst>
                                            <p:cond delay="0"/>
                                          </p:stCondLst>
                                        </p:cTn>
                                        <p:tgtEl>
                                          <p:spTgt spid="13313">
                                            <p:txEl>
                                              <p:pRg st="5" end="5"/>
                                            </p:txEl>
                                          </p:spTgt>
                                        </p:tgtEl>
                                        <p:attrNameLst>
                                          <p:attrName>style.visibility</p:attrName>
                                        </p:attrNameLst>
                                      </p:cBhvr>
                                      <p:to>
                                        <p:strVal val="visible"/>
                                      </p:to>
                                    </p:set>
                                    <p:anim calcmode="lin" valueType="num">
                                      <p:cBhvr>
                                        <p:cTn id="39" dur="500" fill="hold"/>
                                        <p:tgtEl>
                                          <p:spTgt spid="13313">
                                            <p:txEl>
                                              <p:pRg st="5" end="5"/>
                                            </p:txEl>
                                          </p:spTgt>
                                        </p:tgtEl>
                                        <p:attrNameLst>
                                          <p:attrName>ppt_w</p:attrName>
                                        </p:attrNameLst>
                                      </p:cBhvr>
                                      <p:tavLst>
                                        <p:tav tm="0">
                                          <p:val>
                                            <p:strVal val="#ppt_w*0.05"/>
                                          </p:val>
                                        </p:tav>
                                        <p:tav tm="100000">
                                          <p:val>
                                            <p:strVal val="#ppt_w"/>
                                          </p:val>
                                        </p:tav>
                                      </p:tavLst>
                                    </p:anim>
                                    <p:anim calcmode="lin" valueType="num">
                                      <p:cBhvr>
                                        <p:cTn id="40" dur="500" fill="hold"/>
                                        <p:tgtEl>
                                          <p:spTgt spid="13313">
                                            <p:txEl>
                                              <p:pRg st="5" end="5"/>
                                            </p:txEl>
                                          </p:spTgt>
                                        </p:tgtEl>
                                        <p:attrNameLst>
                                          <p:attrName>ppt_h</p:attrName>
                                        </p:attrNameLst>
                                      </p:cBhvr>
                                      <p:tavLst>
                                        <p:tav tm="0">
                                          <p:val>
                                            <p:strVal val="#ppt_h"/>
                                          </p:val>
                                        </p:tav>
                                        <p:tav tm="100000">
                                          <p:val>
                                            <p:strVal val="#ppt_h"/>
                                          </p:val>
                                        </p:tav>
                                      </p:tavLst>
                                    </p:anim>
                                    <p:anim calcmode="lin" valueType="num">
                                      <p:cBhvr>
                                        <p:cTn id="41" dur="500" fill="hold"/>
                                        <p:tgtEl>
                                          <p:spTgt spid="13313">
                                            <p:txEl>
                                              <p:pRg st="5" end="5"/>
                                            </p:txEl>
                                          </p:spTgt>
                                        </p:tgtEl>
                                        <p:attrNameLst>
                                          <p:attrName>ppt_x</p:attrName>
                                        </p:attrNameLst>
                                      </p:cBhvr>
                                      <p:tavLst>
                                        <p:tav tm="0">
                                          <p:val>
                                            <p:strVal val="#ppt_x-.2"/>
                                          </p:val>
                                        </p:tav>
                                        <p:tav tm="100000">
                                          <p:val>
                                            <p:strVal val="#ppt_x"/>
                                          </p:val>
                                        </p:tav>
                                      </p:tavLst>
                                    </p:anim>
                                    <p:anim calcmode="lin" valueType="num">
                                      <p:cBhvr>
                                        <p:cTn id="42" dur="500" fill="hold"/>
                                        <p:tgtEl>
                                          <p:spTgt spid="13313">
                                            <p:txEl>
                                              <p:pRg st="5" end="5"/>
                                            </p:txEl>
                                          </p:spTgt>
                                        </p:tgtEl>
                                        <p:attrNameLst>
                                          <p:attrName>ppt_y</p:attrName>
                                        </p:attrNameLst>
                                      </p:cBhvr>
                                      <p:tavLst>
                                        <p:tav tm="0">
                                          <p:val>
                                            <p:strVal val="#ppt_y"/>
                                          </p:val>
                                        </p:tav>
                                        <p:tav tm="100000">
                                          <p:val>
                                            <p:strVal val="#ppt_y"/>
                                          </p:val>
                                        </p:tav>
                                      </p:tavLst>
                                    </p:anim>
                                    <p:animEffect transition="in" filter="fade">
                                      <p:cBhvr>
                                        <p:cTn id="43" dur="500"/>
                                        <p:tgtEl>
                                          <p:spTgt spid="13313">
                                            <p:txEl>
                                              <p:pRg st="5" end="5"/>
                                            </p:txEl>
                                          </p:spTgt>
                                        </p:tgtEl>
                                      </p:cBhvr>
                                    </p:animEffect>
                                  </p:childTnLst>
                                </p:cTn>
                              </p:par>
                              <p:par>
                                <p:cTn id="44" presetID="54" presetClass="entr" presetSubtype="0" accel="100000" fill="hold" nodeType="withEffect">
                                  <p:stCondLst>
                                    <p:cond delay="0"/>
                                  </p:stCondLst>
                                  <p:childTnLst>
                                    <p:set>
                                      <p:cBhvr>
                                        <p:cTn id="45" dur="1" fill="hold">
                                          <p:stCondLst>
                                            <p:cond delay="0"/>
                                          </p:stCondLst>
                                        </p:cTn>
                                        <p:tgtEl>
                                          <p:spTgt spid="13313">
                                            <p:txEl>
                                              <p:pRg st="6" end="6"/>
                                            </p:txEl>
                                          </p:spTgt>
                                        </p:tgtEl>
                                        <p:attrNameLst>
                                          <p:attrName>style.visibility</p:attrName>
                                        </p:attrNameLst>
                                      </p:cBhvr>
                                      <p:to>
                                        <p:strVal val="visible"/>
                                      </p:to>
                                    </p:set>
                                    <p:anim calcmode="lin" valueType="num">
                                      <p:cBhvr>
                                        <p:cTn id="46" dur="500" fill="hold"/>
                                        <p:tgtEl>
                                          <p:spTgt spid="13313">
                                            <p:txEl>
                                              <p:pRg st="6" end="6"/>
                                            </p:txEl>
                                          </p:spTgt>
                                        </p:tgtEl>
                                        <p:attrNameLst>
                                          <p:attrName>ppt_w</p:attrName>
                                        </p:attrNameLst>
                                      </p:cBhvr>
                                      <p:tavLst>
                                        <p:tav tm="0">
                                          <p:val>
                                            <p:strVal val="#ppt_w*0.05"/>
                                          </p:val>
                                        </p:tav>
                                        <p:tav tm="100000">
                                          <p:val>
                                            <p:strVal val="#ppt_w"/>
                                          </p:val>
                                        </p:tav>
                                      </p:tavLst>
                                    </p:anim>
                                    <p:anim calcmode="lin" valueType="num">
                                      <p:cBhvr>
                                        <p:cTn id="47" dur="500" fill="hold"/>
                                        <p:tgtEl>
                                          <p:spTgt spid="13313">
                                            <p:txEl>
                                              <p:pRg st="6" end="6"/>
                                            </p:txEl>
                                          </p:spTgt>
                                        </p:tgtEl>
                                        <p:attrNameLst>
                                          <p:attrName>ppt_h</p:attrName>
                                        </p:attrNameLst>
                                      </p:cBhvr>
                                      <p:tavLst>
                                        <p:tav tm="0">
                                          <p:val>
                                            <p:strVal val="#ppt_h"/>
                                          </p:val>
                                        </p:tav>
                                        <p:tav tm="100000">
                                          <p:val>
                                            <p:strVal val="#ppt_h"/>
                                          </p:val>
                                        </p:tav>
                                      </p:tavLst>
                                    </p:anim>
                                    <p:anim calcmode="lin" valueType="num">
                                      <p:cBhvr>
                                        <p:cTn id="48" dur="500" fill="hold"/>
                                        <p:tgtEl>
                                          <p:spTgt spid="13313">
                                            <p:txEl>
                                              <p:pRg st="6" end="6"/>
                                            </p:txEl>
                                          </p:spTgt>
                                        </p:tgtEl>
                                        <p:attrNameLst>
                                          <p:attrName>ppt_x</p:attrName>
                                        </p:attrNameLst>
                                      </p:cBhvr>
                                      <p:tavLst>
                                        <p:tav tm="0">
                                          <p:val>
                                            <p:strVal val="#ppt_x-.2"/>
                                          </p:val>
                                        </p:tav>
                                        <p:tav tm="100000">
                                          <p:val>
                                            <p:strVal val="#ppt_x"/>
                                          </p:val>
                                        </p:tav>
                                      </p:tavLst>
                                    </p:anim>
                                    <p:anim calcmode="lin" valueType="num">
                                      <p:cBhvr>
                                        <p:cTn id="49" dur="500" fill="hold"/>
                                        <p:tgtEl>
                                          <p:spTgt spid="13313">
                                            <p:txEl>
                                              <p:pRg st="6" end="6"/>
                                            </p:txEl>
                                          </p:spTgt>
                                        </p:tgtEl>
                                        <p:attrNameLst>
                                          <p:attrName>ppt_y</p:attrName>
                                        </p:attrNameLst>
                                      </p:cBhvr>
                                      <p:tavLst>
                                        <p:tav tm="0">
                                          <p:val>
                                            <p:strVal val="#ppt_y"/>
                                          </p:val>
                                        </p:tav>
                                        <p:tav tm="100000">
                                          <p:val>
                                            <p:strVal val="#ppt_y"/>
                                          </p:val>
                                        </p:tav>
                                      </p:tavLst>
                                    </p:anim>
                                    <p:animEffect transition="in" filter="fade">
                                      <p:cBhvr>
                                        <p:cTn id="50" dur="500"/>
                                        <p:tgtEl>
                                          <p:spTgt spid="1331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2530" name="Text Box 2"/>
          <p:cNvSpPr txBox="1">
            <a:spLocks noChangeArrowheads="1"/>
          </p:cNvSpPr>
          <p:nvPr/>
        </p:nvSpPr>
        <p:spPr bwMode="auto">
          <a:xfrm>
            <a:off x="428596" y="1142984"/>
            <a:ext cx="8715404" cy="5970865"/>
          </a:xfrm>
          <a:prstGeom prst="rect">
            <a:avLst/>
          </a:prstGeom>
          <a:noFill/>
          <a:ln w="9525">
            <a:noFill/>
            <a:miter lim="800000"/>
            <a:headEnd/>
            <a:tailEnd/>
          </a:ln>
          <a:effectLst/>
        </p:spPr>
        <p:txBody>
          <a:bodyPr wrap="square">
            <a:spAutoFit/>
          </a:bodyPr>
          <a:lstStyle/>
          <a:p>
            <a:pPr>
              <a:spcBef>
                <a:spcPct val="50000"/>
              </a:spcBef>
            </a:pPr>
            <a:r>
              <a:rPr kumimoji="0" lang="en-US" altLang="zh-CN" sz="4000" b="1" dirty="0">
                <a:solidFill>
                  <a:schemeClr val="accent2"/>
                </a:solidFill>
                <a:latin typeface="Arial" charset="0"/>
              </a:rPr>
              <a:t>    </a:t>
            </a:r>
            <a:r>
              <a:rPr kumimoji="0" lang="zh-CN" altLang="en-US" sz="3600" b="1" dirty="0">
                <a:solidFill>
                  <a:schemeClr val="accent2"/>
                </a:solidFill>
                <a:latin typeface="Arial" charset="0"/>
              </a:rPr>
              <a:t>通过作者对当年在蓝家坪自己动手，开荒种菜的难忘岁月的回忆，生动真切地反映了革命前辈以苦为乐、奋发向上的高尚情操，表现了抗日战争时期延安军民自力更生</a:t>
            </a:r>
            <a:r>
              <a:rPr kumimoji="0" lang="zh-CN" altLang="en-US" sz="3600" b="1" dirty="0" smtClean="0">
                <a:solidFill>
                  <a:schemeClr val="accent2"/>
                </a:solidFill>
                <a:latin typeface="Arial" charset="0"/>
              </a:rPr>
              <a:t>、</a:t>
            </a:r>
            <a:endParaRPr kumimoji="0" lang="en-US" altLang="zh-CN" sz="3600" b="1" dirty="0" smtClean="0">
              <a:solidFill>
                <a:schemeClr val="accent2"/>
              </a:solidFill>
              <a:latin typeface="Arial" charset="0"/>
            </a:endParaRPr>
          </a:p>
          <a:p>
            <a:pPr>
              <a:spcBef>
                <a:spcPct val="50000"/>
              </a:spcBef>
            </a:pPr>
            <a:r>
              <a:rPr kumimoji="0" lang="zh-CN" altLang="en-US" sz="3600" b="1" dirty="0" smtClean="0">
                <a:solidFill>
                  <a:schemeClr val="accent2"/>
                </a:solidFill>
                <a:latin typeface="Arial" charset="0"/>
              </a:rPr>
              <a:t>艰苦奋斗以苦为乐的</a:t>
            </a:r>
            <a:endParaRPr kumimoji="0" lang="en-US" altLang="zh-CN" sz="3600" b="1" dirty="0" smtClean="0">
              <a:solidFill>
                <a:schemeClr val="accent2"/>
              </a:solidFill>
              <a:latin typeface="Arial" charset="0"/>
            </a:endParaRPr>
          </a:p>
          <a:p>
            <a:r>
              <a:rPr kumimoji="0" lang="zh-CN" altLang="en-US" sz="3600" b="1" dirty="0" smtClean="0">
                <a:solidFill>
                  <a:schemeClr val="accent2"/>
                </a:solidFill>
                <a:latin typeface="Arial" charset="0"/>
              </a:rPr>
              <a:t>革命精神，直到今天</a:t>
            </a:r>
            <a:endParaRPr kumimoji="0" lang="en-US" altLang="zh-CN" sz="3600" b="1" dirty="0" smtClean="0">
              <a:solidFill>
                <a:schemeClr val="accent2"/>
              </a:solidFill>
              <a:latin typeface="Arial" charset="0"/>
            </a:endParaRPr>
          </a:p>
          <a:p>
            <a:r>
              <a:rPr kumimoji="0" lang="zh-CN" altLang="en-US" sz="3600" b="1" dirty="0" smtClean="0">
                <a:solidFill>
                  <a:schemeClr val="accent2"/>
                </a:solidFill>
                <a:latin typeface="Arial" charset="0"/>
              </a:rPr>
              <a:t>依然值得我们学习，</a:t>
            </a:r>
            <a:endParaRPr kumimoji="0" lang="en-US" altLang="zh-CN" sz="3600" b="1" dirty="0" smtClean="0">
              <a:solidFill>
                <a:schemeClr val="accent2"/>
              </a:solidFill>
              <a:latin typeface="Arial" charset="0"/>
            </a:endParaRPr>
          </a:p>
          <a:p>
            <a:r>
              <a:rPr kumimoji="0" lang="zh-CN" altLang="en-US" sz="3600" b="1" dirty="0" smtClean="0">
                <a:solidFill>
                  <a:schemeClr val="accent2"/>
                </a:solidFill>
                <a:latin typeface="Arial" charset="0"/>
              </a:rPr>
              <a:t>传承！！</a:t>
            </a:r>
          </a:p>
          <a:p>
            <a:r>
              <a:rPr lang="en-US" sz="3600" dirty="0" smtClean="0"/>
              <a:t> </a:t>
            </a:r>
            <a:endParaRPr lang="zh-CN" altLang="en-US" sz="3600" dirty="0" smtClean="0"/>
          </a:p>
        </p:txBody>
      </p:sp>
      <p:sp>
        <p:nvSpPr>
          <p:cNvPr id="22531" name="Text Box 3"/>
          <p:cNvSpPr txBox="1">
            <a:spLocks noChangeArrowheads="1"/>
          </p:cNvSpPr>
          <p:nvPr/>
        </p:nvSpPr>
        <p:spPr bwMode="auto">
          <a:xfrm>
            <a:off x="642910" y="428604"/>
            <a:ext cx="3733800" cy="701675"/>
          </a:xfrm>
          <a:prstGeom prst="rect">
            <a:avLst/>
          </a:prstGeom>
          <a:noFill/>
          <a:ln w="9525">
            <a:noFill/>
            <a:miter lim="800000"/>
            <a:headEnd/>
            <a:tailEnd/>
          </a:ln>
          <a:effectLst/>
        </p:spPr>
        <p:txBody>
          <a:bodyPr>
            <a:spAutoFit/>
          </a:bodyPr>
          <a:lstStyle/>
          <a:p>
            <a:pPr>
              <a:spcBef>
                <a:spcPct val="50000"/>
              </a:spcBef>
            </a:pPr>
            <a:r>
              <a:rPr lang="zh-CN" altLang="en-US" sz="4000" b="1" dirty="0">
                <a:solidFill>
                  <a:srgbClr val="FF0000"/>
                </a:solidFill>
              </a:rPr>
              <a:t>主题</a:t>
            </a:r>
            <a:r>
              <a:rPr lang="zh-CN" altLang="en-US" sz="4000" b="1" dirty="0" smtClean="0">
                <a:solidFill>
                  <a:srgbClr val="FF0000"/>
                </a:solidFill>
              </a:rPr>
              <a:t>思想：</a:t>
            </a:r>
            <a:endParaRPr lang="zh-CN" altLang="en-US" sz="4000" b="1" dirty="0">
              <a:solidFill>
                <a:srgbClr val="FF0000"/>
              </a:solidFill>
            </a:endParaRPr>
          </a:p>
        </p:txBody>
      </p:sp>
      <p:pic>
        <p:nvPicPr>
          <p:cNvPr id="5" name="Picture 5" descr="caidi"/>
          <p:cNvPicPr>
            <a:picLocks noChangeAspect="1" noChangeArrowheads="1"/>
          </p:cNvPicPr>
          <p:nvPr/>
        </p:nvPicPr>
        <p:blipFill>
          <a:blip r:embed="rId3"/>
          <a:srcRect/>
          <a:stretch>
            <a:fillRect/>
          </a:stretch>
        </p:blipFill>
        <p:spPr bwMode="auto">
          <a:xfrm>
            <a:off x="5000628" y="3733800"/>
            <a:ext cx="3857652" cy="312420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down)">
                                      <p:cBhvr>
                                        <p:cTn id="7" dur="580">
                                          <p:stCondLst>
                                            <p:cond delay="0"/>
                                          </p:stCondLst>
                                        </p:cTn>
                                        <p:tgtEl>
                                          <p:spTgt spid="22530"/>
                                        </p:tgtEl>
                                      </p:cBhvr>
                                    </p:animEffect>
                                    <p:anim calcmode="lin" valueType="num">
                                      <p:cBhvr>
                                        <p:cTn id="8" dur="1822" tmFilter="0,0; 0.14,0.36; 0.43,0.73; 0.71,0.91; 1.0,1.0">
                                          <p:stCondLst>
                                            <p:cond delay="0"/>
                                          </p:stCondLst>
                                        </p:cTn>
                                        <p:tgtEl>
                                          <p:spTgt spid="2253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53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53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53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530"/>
                                        </p:tgtEl>
                                        <p:attrNameLst>
                                          <p:attrName>ppt_y</p:attrName>
                                        </p:attrNameLst>
                                      </p:cBhvr>
                                      <p:tavLst>
                                        <p:tav tm="0" fmla="#ppt_y-sin(pi*$)/81">
                                          <p:val>
                                            <p:fltVal val="0"/>
                                          </p:val>
                                        </p:tav>
                                        <p:tav tm="100000">
                                          <p:val>
                                            <p:fltVal val="1"/>
                                          </p:val>
                                        </p:tav>
                                      </p:tavLst>
                                    </p:anim>
                                    <p:animScale>
                                      <p:cBhvr>
                                        <p:cTn id="13" dur="26">
                                          <p:stCondLst>
                                            <p:cond delay="650"/>
                                          </p:stCondLst>
                                        </p:cTn>
                                        <p:tgtEl>
                                          <p:spTgt spid="22530"/>
                                        </p:tgtEl>
                                      </p:cBhvr>
                                      <p:to x="100000" y="60000"/>
                                    </p:animScale>
                                    <p:animScale>
                                      <p:cBhvr>
                                        <p:cTn id="14" dur="166" decel="50000">
                                          <p:stCondLst>
                                            <p:cond delay="676"/>
                                          </p:stCondLst>
                                        </p:cTn>
                                        <p:tgtEl>
                                          <p:spTgt spid="22530"/>
                                        </p:tgtEl>
                                      </p:cBhvr>
                                      <p:to x="100000" y="100000"/>
                                    </p:animScale>
                                    <p:animScale>
                                      <p:cBhvr>
                                        <p:cTn id="15" dur="26">
                                          <p:stCondLst>
                                            <p:cond delay="1312"/>
                                          </p:stCondLst>
                                        </p:cTn>
                                        <p:tgtEl>
                                          <p:spTgt spid="22530"/>
                                        </p:tgtEl>
                                      </p:cBhvr>
                                      <p:to x="100000" y="80000"/>
                                    </p:animScale>
                                    <p:animScale>
                                      <p:cBhvr>
                                        <p:cTn id="16" dur="166" decel="50000">
                                          <p:stCondLst>
                                            <p:cond delay="1338"/>
                                          </p:stCondLst>
                                        </p:cTn>
                                        <p:tgtEl>
                                          <p:spTgt spid="22530"/>
                                        </p:tgtEl>
                                      </p:cBhvr>
                                      <p:to x="100000" y="100000"/>
                                    </p:animScale>
                                    <p:animScale>
                                      <p:cBhvr>
                                        <p:cTn id="17" dur="26">
                                          <p:stCondLst>
                                            <p:cond delay="1642"/>
                                          </p:stCondLst>
                                        </p:cTn>
                                        <p:tgtEl>
                                          <p:spTgt spid="22530"/>
                                        </p:tgtEl>
                                      </p:cBhvr>
                                      <p:to x="100000" y="90000"/>
                                    </p:animScale>
                                    <p:animScale>
                                      <p:cBhvr>
                                        <p:cTn id="18" dur="166" decel="50000">
                                          <p:stCondLst>
                                            <p:cond delay="1668"/>
                                          </p:stCondLst>
                                        </p:cTn>
                                        <p:tgtEl>
                                          <p:spTgt spid="22530"/>
                                        </p:tgtEl>
                                      </p:cBhvr>
                                      <p:to x="100000" y="100000"/>
                                    </p:animScale>
                                    <p:animScale>
                                      <p:cBhvr>
                                        <p:cTn id="19" dur="26">
                                          <p:stCondLst>
                                            <p:cond delay="1808"/>
                                          </p:stCondLst>
                                        </p:cTn>
                                        <p:tgtEl>
                                          <p:spTgt spid="22530"/>
                                        </p:tgtEl>
                                      </p:cBhvr>
                                      <p:to x="100000" y="95000"/>
                                    </p:animScale>
                                    <p:animScale>
                                      <p:cBhvr>
                                        <p:cTn id="20" dur="166" decel="50000">
                                          <p:stCondLst>
                                            <p:cond delay="1834"/>
                                          </p:stCondLst>
                                        </p:cTn>
                                        <p:tgtEl>
                                          <p:spTgt spid="2253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TextBox 2"/>
          <p:cNvSpPr txBox="1"/>
          <p:nvPr/>
        </p:nvSpPr>
        <p:spPr>
          <a:xfrm>
            <a:off x="785786" y="0"/>
            <a:ext cx="2857520" cy="707886"/>
          </a:xfrm>
          <a:prstGeom prst="rect">
            <a:avLst/>
          </a:prstGeom>
          <a:noFill/>
        </p:spPr>
        <p:txBody>
          <a:bodyPr wrap="square" rtlCol="0">
            <a:spAutoFit/>
          </a:bodyPr>
          <a:lstStyle/>
          <a:p>
            <a:r>
              <a:rPr lang="zh-CN" altLang="en-US" sz="4000" b="1" dirty="0" smtClean="0">
                <a:solidFill>
                  <a:srgbClr val="FF0000"/>
                </a:solidFill>
              </a:rPr>
              <a:t>课前导入：</a:t>
            </a:r>
            <a:endParaRPr lang="zh-CN" altLang="en-US" sz="4000" b="1" dirty="0">
              <a:solidFill>
                <a:srgbClr val="FF0000"/>
              </a:solidFill>
            </a:endParaRPr>
          </a:p>
        </p:txBody>
      </p:sp>
      <p:sp>
        <p:nvSpPr>
          <p:cNvPr id="4" name="TextBox 3"/>
          <p:cNvSpPr txBox="1"/>
          <p:nvPr/>
        </p:nvSpPr>
        <p:spPr>
          <a:xfrm>
            <a:off x="571472" y="857232"/>
            <a:ext cx="7858180" cy="1754326"/>
          </a:xfrm>
          <a:prstGeom prst="rect">
            <a:avLst/>
          </a:prstGeom>
          <a:noFill/>
        </p:spPr>
        <p:txBody>
          <a:bodyPr wrap="square" rtlCol="0">
            <a:spAutoFit/>
          </a:bodyPr>
          <a:lstStyle/>
          <a:p>
            <a:r>
              <a:rPr lang="en-US" altLang="zh-CN" sz="3600" dirty="0" smtClean="0">
                <a:solidFill>
                  <a:srgbClr val="FF00FF"/>
                </a:solidFill>
                <a:latin typeface="方正姚体" pitchFamily="2" charset="-122"/>
                <a:ea typeface="方正姚体" pitchFamily="2" charset="-122"/>
              </a:rPr>
              <a:t>1.</a:t>
            </a:r>
            <a:r>
              <a:rPr lang="zh-CN" altLang="en-US" sz="3600" dirty="0" smtClean="0">
                <a:solidFill>
                  <a:srgbClr val="FF00FF"/>
                </a:solidFill>
                <a:latin typeface="方正姚体" pitchFamily="2" charset="-122"/>
                <a:ea typeface="方正姚体" pitchFamily="2" charset="-122"/>
              </a:rPr>
              <a:t>欣赏音乐：</a:t>
            </a:r>
            <a:r>
              <a:rPr lang="en-US" altLang="zh-CN" sz="3600" dirty="0" smtClean="0">
                <a:solidFill>
                  <a:srgbClr val="FF00FF"/>
                </a:solidFill>
                <a:latin typeface="方正姚体" pitchFamily="2" charset="-122"/>
                <a:ea typeface="方正姚体" pitchFamily="2" charset="-122"/>
              </a:rPr>
              <a:t>《</a:t>
            </a:r>
            <a:r>
              <a:rPr lang="zh-CN" altLang="en-US" sz="3600" dirty="0" smtClean="0">
                <a:solidFill>
                  <a:srgbClr val="FF00FF"/>
                </a:solidFill>
                <a:latin typeface="方正姚体" pitchFamily="2" charset="-122"/>
                <a:ea typeface="方正姚体" pitchFamily="2" charset="-122"/>
              </a:rPr>
              <a:t>军民大生产</a:t>
            </a:r>
            <a:r>
              <a:rPr lang="en-US" altLang="zh-CN" sz="3600" dirty="0" smtClean="0">
                <a:solidFill>
                  <a:srgbClr val="FF00FF"/>
                </a:solidFill>
                <a:latin typeface="方正姚体" pitchFamily="2" charset="-122"/>
                <a:ea typeface="方正姚体" pitchFamily="2" charset="-122"/>
              </a:rPr>
              <a:t>》</a:t>
            </a:r>
            <a:r>
              <a:rPr lang="zh-CN" altLang="en-US" sz="3600" dirty="0" smtClean="0">
                <a:solidFill>
                  <a:srgbClr val="FF00FF"/>
                </a:solidFill>
                <a:latin typeface="方正姚体" pitchFamily="2" charset="-122"/>
                <a:ea typeface="方正姚体" pitchFamily="2" charset="-122"/>
              </a:rPr>
              <a:t>。再次感受当年在艰苦卓绝的环境下，军民团结一心搞生产的热烈与快乐。</a:t>
            </a:r>
            <a:endParaRPr lang="zh-CN" altLang="en-US" sz="3600" dirty="0">
              <a:solidFill>
                <a:srgbClr val="FF00FF"/>
              </a:solidFill>
              <a:latin typeface="方正姚体" pitchFamily="2" charset="-122"/>
              <a:ea typeface="方正姚体" pitchFamily="2" charset="-122"/>
            </a:endParaRPr>
          </a:p>
        </p:txBody>
      </p:sp>
      <p:pic>
        <p:nvPicPr>
          <p:cNvPr id="18438" name="Picture 6" descr="http://www.xiancn.com/zt/images/attachement/jpg/site2/20110705/001e4f983b660f7d1d6a20.jpg"/>
          <p:cNvPicPr>
            <a:picLocks noChangeAspect="1" noChangeArrowheads="1"/>
          </p:cNvPicPr>
          <p:nvPr/>
        </p:nvPicPr>
        <p:blipFill>
          <a:blip r:embed="rId3"/>
          <a:srcRect/>
          <a:stretch>
            <a:fillRect/>
          </a:stretch>
        </p:blipFill>
        <p:spPr bwMode="auto">
          <a:xfrm>
            <a:off x="4857749" y="3000372"/>
            <a:ext cx="4822035" cy="3214690"/>
          </a:xfrm>
          <a:prstGeom prst="rect">
            <a:avLst/>
          </a:prstGeom>
          <a:noFill/>
        </p:spPr>
      </p:pic>
      <p:pic>
        <p:nvPicPr>
          <p:cNvPr id="18436" name="Picture 4" descr="http://www.lsqn.cn/LSJD/UploadFiles_3217/200911/2009112711515673.jpg"/>
          <p:cNvPicPr>
            <a:picLocks noChangeAspect="1" noChangeArrowheads="1"/>
          </p:cNvPicPr>
          <p:nvPr/>
        </p:nvPicPr>
        <p:blipFill>
          <a:blip r:embed="rId4"/>
          <a:srcRect/>
          <a:stretch>
            <a:fillRect/>
          </a:stretch>
        </p:blipFill>
        <p:spPr bwMode="auto">
          <a:xfrm>
            <a:off x="-1" y="2500306"/>
            <a:ext cx="5266757" cy="4090516"/>
          </a:xfrm>
          <a:prstGeom prst="rect">
            <a:avLst/>
          </a:prstGeom>
          <a:noFill/>
        </p:spPr>
      </p:pic>
      <p:pic>
        <p:nvPicPr>
          <p:cNvPr id="18434" name="Picture 2" descr="http://www.wenming.cn/hsly/2010-08/18/xinsrc_0930807181524328451520.jpg"/>
          <p:cNvPicPr>
            <a:picLocks noChangeAspect="1" noChangeArrowheads="1"/>
          </p:cNvPicPr>
          <p:nvPr/>
        </p:nvPicPr>
        <p:blipFill>
          <a:blip r:embed="rId5"/>
          <a:srcRect/>
          <a:stretch>
            <a:fillRect/>
          </a:stretch>
        </p:blipFill>
        <p:spPr bwMode="auto">
          <a:xfrm>
            <a:off x="3428991" y="2500306"/>
            <a:ext cx="3815441" cy="416719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8436"/>
                                        </p:tgtEl>
                                        <p:attrNameLst>
                                          <p:attrName>style.visibility</p:attrName>
                                        </p:attrNameLst>
                                      </p:cBhvr>
                                      <p:to>
                                        <p:strVal val="visible"/>
                                      </p:to>
                                    </p:set>
                                    <p:animEffect transition="in" filter="dissolve">
                                      <p:cBhvr>
                                        <p:cTn id="7" dur="500"/>
                                        <p:tgtEl>
                                          <p:spTgt spid="18436"/>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18436"/>
                                        </p:tgtEl>
                                        <p:attrNameLst>
                                          <p:attrName>style.visibility</p:attrName>
                                        </p:attrNameLst>
                                      </p:cBhvr>
                                      <p:to>
                                        <p:strVal val="visible"/>
                                      </p:to>
                                    </p:set>
                                    <p:anim calcmode="lin" valueType="num">
                                      <p:cBhvr>
                                        <p:cTn id="12" dur="1000" fill="hold"/>
                                        <p:tgtEl>
                                          <p:spTgt spid="18436"/>
                                        </p:tgtEl>
                                        <p:attrNameLst>
                                          <p:attrName>ppt_w</p:attrName>
                                        </p:attrNameLst>
                                      </p:cBhvr>
                                      <p:tavLst>
                                        <p:tav tm="0">
                                          <p:val>
                                            <p:strVal val="#ppt_w*0.70"/>
                                          </p:val>
                                        </p:tav>
                                        <p:tav tm="100000">
                                          <p:val>
                                            <p:strVal val="#ppt_w"/>
                                          </p:val>
                                        </p:tav>
                                      </p:tavLst>
                                    </p:anim>
                                    <p:anim calcmode="lin" valueType="num">
                                      <p:cBhvr>
                                        <p:cTn id="13" dur="1000" fill="hold"/>
                                        <p:tgtEl>
                                          <p:spTgt spid="18436"/>
                                        </p:tgtEl>
                                        <p:attrNameLst>
                                          <p:attrName>ppt_h</p:attrName>
                                        </p:attrNameLst>
                                      </p:cBhvr>
                                      <p:tavLst>
                                        <p:tav tm="0">
                                          <p:val>
                                            <p:strVal val="#ppt_h"/>
                                          </p:val>
                                        </p:tav>
                                        <p:tav tm="100000">
                                          <p:val>
                                            <p:strVal val="#ppt_h"/>
                                          </p:val>
                                        </p:tav>
                                      </p:tavLst>
                                    </p:anim>
                                    <p:animEffect transition="in" filter="fade">
                                      <p:cBhvr>
                                        <p:cTn id="14" dur="1000"/>
                                        <p:tgtEl>
                                          <p:spTgt spid="18436"/>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nodeType="clickEffect">
                                  <p:stCondLst>
                                    <p:cond delay="0"/>
                                  </p:stCondLst>
                                  <p:childTnLst>
                                    <p:set>
                                      <p:cBhvr>
                                        <p:cTn id="18" dur="1" fill="hold">
                                          <p:stCondLst>
                                            <p:cond delay="0"/>
                                          </p:stCondLst>
                                        </p:cTn>
                                        <p:tgtEl>
                                          <p:spTgt spid="18438"/>
                                        </p:tgtEl>
                                        <p:attrNameLst>
                                          <p:attrName>style.visibility</p:attrName>
                                        </p:attrNameLst>
                                      </p:cBhvr>
                                      <p:to>
                                        <p:strVal val="visible"/>
                                      </p:to>
                                    </p:set>
                                    <p:anim calcmode="lin" valueType="num">
                                      <p:cBhvr>
                                        <p:cTn id="19" dur="1000" fill="hold"/>
                                        <p:tgtEl>
                                          <p:spTgt spid="18438"/>
                                        </p:tgtEl>
                                        <p:attrNameLst>
                                          <p:attrName>ppt_w</p:attrName>
                                        </p:attrNameLst>
                                      </p:cBhvr>
                                      <p:tavLst>
                                        <p:tav tm="0">
                                          <p:val>
                                            <p:strVal val="#ppt_w*0.70"/>
                                          </p:val>
                                        </p:tav>
                                        <p:tav tm="100000">
                                          <p:val>
                                            <p:strVal val="#ppt_w"/>
                                          </p:val>
                                        </p:tav>
                                      </p:tavLst>
                                    </p:anim>
                                    <p:anim calcmode="lin" valueType="num">
                                      <p:cBhvr>
                                        <p:cTn id="20" dur="1000" fill="hold"/>
                                        <p:tgtEl>
                                          <p:spTgt spid="18438"/>
                                        </p:tgtEl>
                                        <p:attrNameLst>
                                          <p:attrName>ppt_h</p:attrName>
                                        </p:attrNameLst>
                                      </p:cBhvr>
                                      <p:tavLst>
                                        <p:tav tm="0">
                                          <p:val>
                                            <p:strVal val="#ppt_h"/>
                                          </p:val>
                                        </p:tav>
                                        <p:tav tm="100000">
                                          <p:val>
                                            <p:strVal val="#ppt_h"/>
                                          </p:val>
                                        </p:tav>
                                      </p:tavLst>
                                    </p:anim>
                                    <p:animEffect transition="in" filter="fade">
                                      <p:cBhvr>
                                        <p:cTn id="21" dur="1000"/>
                                        <p:tgtEl>
                                          <p:spTgt spid="18438"/>
                                        </p:tgtEl>
                                      </p:cBhvr>
                                    </p:animEffec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nodeType="clickEffect">
                                  <p:stCondLst>
                                    <p:cond delay="0"/>
                                  </p:stCondLst>
                                  <p:childTnLst>
                                    <p:set>
                                      <p:cBhvr>
                                        <p:cTn id="25" dur="1" fill="hold">
                                          <p:stCondLst>
                                            <p:cond delay="0"/>
                                          </p:stCondLst>
                                        </p:cTn>
                                        <p:tgtEl>
                                          <p:spTgt spid="18434"/>
                                        </p:tgtEl>
                                        <p:attrNameLst>
                                          <p:attrName>style.visibility</p:attrName>
                                        </p:attrNameLst>
                                      </p:cBhvr>
                                      <p:to>
                                        <p:strVal val="visible"/>
                                      </p:to>
                                    </p:set>
                                    <p:anim calcmode="lin" valueType="num">
                                      <p:cBhvr>
                                        <p:cTn id="26" dur="1000" fill="hold"/>
                                        <p:tgtEl>
                                          <p:spTgt spid="18434"/>
                                        </p:tgtEl>
                                        <p:attrNameLst>
                                          <p:attrName>ppt_w</p:attrName>
                                        </p:attrNameLst>
                                      </p:cBhvr>
                                      <p:tavLst>
                                        <p:tav tm="0">
                                          <p:val>
                                            <p:strVal val="#ppt_w*0.70"/>
                                          </p:val>
                                        </p:tav>
                                        <p:tav tm="100000">
                                          <p:val>
                                            <p:strVal val="#ppt_w"/>
                                          </p:val>
                                        </p:tav>
                                      </p:tavLst>
                                    </p:anim>
                                    <p:anim calcmode="lin" valueType="num">
                                      <p:cBhvr>
                                        <p:cTn id="27" dur="1000" fill="hold"/>
                                        <p:tgtEl>
                                          <p:spTgt spid="18434"/>
                                        </p:tgtEl>
                                        <p:attrNameLst>
                                          <p:attrName>ppt_h</p:attrName>
                                        </p:attrNameLst>
                                      </p:cBhvr>
                                      <p:tavLst>
                                        <p:tav tm="0">
                                          <p:val>
                                            <p:strVal val="#ppt_h"/>
                                          </p:val>
                                        </p:tav>
                                        <p:tav tm="100000">
                                          <p:val>
                                            <p:strVal val="#ppt_h"/>
                                          </p:val>
                                        </p:tav>
                                      </p:tavLst>
                                    </p:anim>
                                    <p:animEffect transition="in" filter="fade">
                                      <p:cBhvr>
                                        <p:cTn id="28" dur="10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endParaRPr lang="en-US"/>
          </a:p>
        </p:txBody>
      </p:sp>
      <p:pic>
        <p:nvPicPr>
          <p:cNvPr id="23555" name="Picture 3" descr="江主席的题词"/>
          <p:cNvPicPr>
            <a:picLocks noGrp="1" noChangeAspect="1" noChangeArrowheads="1"/>
          </p:cNvPicPr>
          <p:nvPr>
            <p:ph idx="1"/>
          </p:nvPr>
        </p:nvPicPr>
        <p:blipFill>
          <a:blip r:embed="rId2"/>
          <a:srcRect/>
          <a:stretch>
            <a:fillRect/>
          </a:stretch>
        </p:blipFill>
        <p:spPr>
          <a:xfrm>
            <a:off x="250825" y="260350"/>
            <a:ext cx="8642350" cy="6337300"/>
          </a:xfrm>
          <a:noFill/>
          <a:ln/>
        </p:spPr>
      </p:pic>
    </p:spTree>
  </p:cSld>
  <p:clrMapOvr>
    <a:masterClrMapping/>
  </p:clrMapOvr>
  <p:transition>
    <p:zoom/>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JSK16-011"/>
          <p:cNvPicPr>
            <a:picLocks noChangeAspect="1" noChangeArrowheads="1"/>
          </p:cNvPicPr>
          <p:nvPr/>
        </p:nvPicPr>
        <p:blipFill>
          <a:blip r:embed="rId3"/>
          <a:srcRect/>
          <a:stretch>
            <a:fillRect/>
          </a:stretch>
        </p:blipFill>
        <p:spPr bwMode="auto">
          <a:xfrm>
            <a:off x="0" y="0"/>
            <a:ext cx="9144000" cy="6858000"/>
          </a:xfrm>
          <a:prstGeom prst="rect">
            <a:avLst/>
          </a:prstGeom>
          <a:noFill/>
        </p:spPr>
      </p:pic>
      <p:pic>
        <p:nvPicPr>
          <p:cNvPr id="1026" name="Picture 2"/>
          <p:cNvPicPr>
            <a:picLocks noChangeAspect="1" noChangeArrowheads="1"/>
          </p:cNvPicPr>
          <p:nvPr/>
        </p:nvPicPr>
        <p:blipFill>
          <a:blip r:embed="rId4"/>
          <a:srcRect/>
          <a:stretch>
            <a:fillRect/>
          </a:stretch>
        </p:blipFill>
        <p:spPr bwMode="auto">
          <a:xfrm>
            <a:off x="657018" y="500042"/>
            <a:ext cx="8008199" cy="5715040"/>
          </a:xfrm>
          <a:prstGeom prst="rect">
            <a:avLst/>
          </a:prstGeom>
          <a:noFill/>
          <a:ln w="9525">
            <a:noFill/>
            <a:miter lim="800000"/>
            <a:headEnd/>
            <a:tailEnd/>
          </a:ln>
          <a:effectLst/>
        </p:spPr>
      </p:pic>
      <p:pic>
        <p:nvPicPr>
          <p:cNvPr id="4" name="大生产纯音乐.mp3">
            <a:hlinkClick r:id="" action="ppaction://media"/>
          </p:cNvPr>
          <p:cNvPicPr>
            <a:picLocks noRot="1" noChangeAspect="1"/>
          </p:cNvPicPr>
          <p:nvPr>
            <a:audioFile r:link="rId1"/>
          </p:nvPr>
        </p:nvPicPr>
        <p:blipFill>
          <a:blip r:embed="rId5"/>
          <a:stretch>
            <a:fillRect/>
          </a:stretch>
        </p:blipFill>
        <p:spPr>
          <a:xfrm>
            <a:off x="6715140" y="571480"/>
            <a:ext cx="714380" cy="909646"/>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98952" fill="hold"/>
                                        <p:tgtEl>
                                          <p:spTgt spid="4"/>
                                        </p:tgtEl>
                                      </p:cBhvr>
                                    </p:cmd>
                                  </p:childTnLst>
                                </p:cTn>
                              </p:par>
                            </p:childTnLst>
                          </p:cTn>
                        </p:par>
                      </p:childTnLst>
                    </p:cTn>
                  </p:par>
                </p:childTnLst>
              </p:cTn>
              <p:nextCondLst>
                <p:cond evt="onClick" delay="0">
                  <p:tgtEl>
                    <p:spTgt spid="4"/>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4"/>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pic>
        <p:nvPicPr>
          <p:cNvPr id="2050" name="Picture 2"/>
          <p:cNvPicPr>
            <a:picLocks noChangeAspect="1" noChangeArrowheads="1"/>
          </p:cNvPicPr>
          <p:nvPr/>
        </p:nvPicPr>
        <p:blipFill>
          <a:blip r:embed="rId3"/>
          <a:srcRect/>
          <a:stretch>
            <a:fillRect/>
          </a:stretch>
        </p:blipFill>
        <p:spPr bwMode="auto">
          <a:xfrm>
            <a:off x="428596" y="2143116"/>
            <a:ext cx="3925141" cy="4714884"/>
          </a:xfrm>
          <a:prstGeom prst="rect">
            <a:avLst/>
          </a:prstGeom>
          <a:noFill/>
          <a:ln w="9525">
            <a:noFill/>
            <a:miter lim="800000"/>
            <a:headEnd/>
            <a:tailEnd/>
          </a:ln>
          <a:effectLst/>
        </p:spPr>
      </p:pic>
      <p:pic>
        <p:nvPicPr>
          <p:cNvPr id="2051" name="Picture 3"/>
          <p:cNvPicPr>
            <a:picLocks noChangeAspect="1" noChangeArrowheads="1"/>
          </p:cNvPicPr>
          <p:nvPr/>
        </p:nvPicPr>
        <p:blipFill>
          <a:blip r:embed="rId4"/>
          <a:srcRect/>
          <a:stretch>
            <a:fillRect/>
          </a:stretch>
        </p:blipFill>
        <p:spPr bwMode="auto">
          <a:xfrm>
            <a:off x="4729132" y="2357430"/>
            <a:ext cx="4414868" cy="3000396"/>
          </a:xfrm>
          <a:prstGeom prst="rect">
            <a:avLst/>
          </a:prstGeom>
          <a:noFill/>
          <a:ln w="9525">
            <a:noFill/>
            <a:miter lim="800000"/>
            <a:headEnd/>
            <a:tailEnd/>
          </a:ln>
          <a:effectLst/>
        </p:spPr>
      </p:pic>
      <p:pic>
        <p:nvPicPr>
          <p:cNvPr id="2052" name="Picture 4"/>
          <p:cNvPicPr>
            <a:picLocks noChangeAspect="1" noChangeArrowheads="1"/>
          </p:cNvPicPr>
          <p:nvPr/>
        </p:nvPicPr>
        <p:blipFill>
          <a:blip r:embed="rId5"/>
          <a:srcRect/>
          <a:stretch>
            <a:fillRect/>
          </a:stretch>
        </p:blipFill>
        <p:spPr bwMode="auto">
          <a:xfrm>
            <a:off x="4286248" y="3428976"/>
            <a:ext cx="3816830" cy="3429024"/>
          </a:xfrm>
          <a:prstGeom prst="rect">
            <a:avLst/>
          </a:prstGeom>
          <a:noFill/>
          <a:ln w="9525">
            <a:noFill/>
            <a:miter lim="800000"/>
            <a:headEnd/>
            <a:tailEnd/>
          </a:ln>
          <a:effectLst/>
        </p:spPr>
      </p:pic>
      <p:sp>
        <p:nvSpPr>
          <p:cNvPr id="6" name="TextBox 5"/>
          <p:cNvSpPr txBox="1"/>
          <p:nvPr/>
        </p:nvSpPr>
        <p:spPr>
          <a:xfrm>
            <a:off x="428564" y="214290"/>
            <a:ext cx="8715436" cy="4524315"/>
          </a:xfrm>
          <a:prstGeom prst="rect">
            <a:avLst/>
          </a:prstGeom>
          <a:noFill/>
        </p:spPr>
        <p:txBody>
          <a:bodyPr wrap="square" rtlCol="0">
            <a:spAutoFit/>
          </a:bodyPr>
          <a:lstStyle/>
          <a:p>
            <a:r>
              <a:rPr lang="zh-CN" altLang="en-US" sz="4000" b="1" dirty="0" smtClean="0">
                <a:solidFill>
                  <a:srgbClr val="FF00FF"/>
                </a:solidFill>
                <a:latin typeface="隶书" pitchFamily="49" charset="-122"/>
                <a:ea typeface="隶书" pitchFamily="49" charset="-122"/>
              </a:rPr>
              <a:t>    </a:t>
            </a:r>
            <a:r>
              <a:rPr lang="zh-CN" altLang="en-US" sz="4800" b="1" dirty="0" smtClean="0">
                <a:solidFill>
                  <a:srgbClr val="FF00FF"/>
                </a:solidFill>
                <a:latin typeface="隶书" pitchFamily="49" charset="-122"/>
                <a:ea typeface="隶书" pitchFamily="49" charset="-122"/>
              </a:rPr>
              <a:t>面对如此艰苦卓绝的环境，延安的军民是如何战胜困境的呢？作家吴伯箫又是如何用精妙的语言给我们展现当时的情境呢？（找出文中你认为精妙优美的语言和段落和大家分享）</a:t>
            </a:r>
            <a:endParaRPr lang="zh-CN" altLang="en-US" sz="4800" b="1" dirty="0">
              <a:solidFill>
                <a:srgbClr val="FF00FF"/>
              </a:solidFill>
              <a:latin typeface="隶书" pitchFamily="49" charset="-122"/>
              <a:ea typeface="隶书"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down)">
                                      <p:cBhvr>
                                        <p:cTn id="7" dur="580">
                                          <p:stCondLst>
                                            <p:cond delay="0"/>
                                          </p:stCondLst>
                                        </p:cTn>
                                        <p:tgtEl>
                                          <p:spTgt spid="2050"/>
                                        </p:tgtEl>
                                      </p:cBhvr>
                                    </p:animEffect>
                                    <p:anim calcmode="lin" valueType="num">
                                      <p:cBhvr>
                                        <p:cTn id="8" dur="1822" tmFilter="0,0; 0.14,0.36; 0.43,0.73; 0.71,0.91; 1.0,1.0">
                                          <p:stCondLst>
                                            <p:cond delay="0"/>
                                          </p:stCondLst>
                                        </p:cTn>
                                        <p:tgtEl>
                                          <p:spTgt spid="205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05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05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05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050"/>
                                        </p:tgtEl>
                                        <p:attrNameLst>
                                          <p:attrName>ppt_y</p:attrName>
                                        </p:attrNameLst>
                                      </p:cBhvr>
                                      <p:tavLst>
                                        <p:tav tm="0" fmla="#ppt_y-sin(pi*$)/81">
                                          <p:val>
                                            <p:fltVal val="0"/>
                                          </p:val>
                                        </p:tav>
                                        <p:tav tm="100000">
                                          <p:val>
                                            <p:fltVal val="1"/>
                                          </p:val>
                                        </p:tav>
                                      </p:tavLst>
                                    </p:anim>
                                    <p:animScale>
                                      <p:cBhvr>
                                        <p:cTn id="13" dur="26">
                                          <p:stCondLst>
                                            <p:cond delay="650"/>
                                          </p:stCondLst>
                                        </p:cTn>
                                        <p:tgtEl>
                                          <p:spTgt spid="2050"/>
                                        </p:tgtEl>
                                      </p:cBhvr>
                                      <p:to x="100000" y="60000"/>
                                    </p:animScale>
                                    <p:animScale>
                                      <p:cBhvr>
                                        <p:cTn id="14" dur="166" decel="50000">
                                          <p:stCondLst>
                                            <p:cond delay="676"/>
                                          </p:stCondLst>
                                        </p:cTn>
                                        <p:tgtEl>
                                          <p:spTgt spid="2050"/>
                                        </p:tgtEl>
                                      </p:cBhvr>
                                      <p:to x="100000" y="100000"/>
                                    </p:animScale>
                                    <p:animScale>
                                      <p:cBhvr>
                                        <p:cTn id="15" dur="26">
                                          <p:stCondLst>
                                            <p:cond delay="1312"/>
                                          </p:stCondLst>
                                        </p:cTn>
                                        <p:tgtEl>
                                          <p:spTgt spid="2050"/>
                                        </p:tgtEl>
                                      </p:cBhvr>
                                      <p:to x="100000" y="80000"/>
                                    </p:animScale>
                                    <p:animScale>
                                      <p:cBhvr>
                                        <p:cTn id="16" dur="166" decel="50000">
                                          <p:stCondLst>
                                            <p:cond delay="1338"/>
                                          </p:stCondLst>
                                        </p:cTn>
                                        <p:tgtEl>
                                          <p:spTgt spid="2050"/>
                                        </p:tgtEl>
                                      </p:cBhvr>
                                      <p:to x="100000" y="100000"/>
                                    </p:animScale>
                                    <p:animScale>
                                      <p:cBhvr>
                                        <p:cTn id="17" dur="26">
                                          <p:stCondLst>
                                            <p:cond delay="1642"/>
                                          </p:stCondLst>
                                        </p:cTn>
                                        <p:tgtEl>
                                          <p:spTgt spid="2050"/>
                                        </p:tgtEl>
                                      </p:cBhvr>
                                      <p:to x="100000" y="90000"/>
                                    </p:animScale>
                                    <p:animScale>
                                      <p:cBhvr>
                                        <p:cTn id="18" dur="166" decel="50000">
                                          <p:stCondLst>
                                            <p:cond delay="1668"/>
                                          </p:stCondLst>
                                        </p:cTn>
                                        <p:tgtEl>
                                          <p:spTgt spid="2050"/>
                                        </p:tgtEl>
                                      </p:cBhvr>
                                      <p:to x="100000" y="100000"/>
                                    </p:animScale>
                                    <p:animScale>
                                      <p:cBhvr>
                                        <p:cTn id="19" dur="26">
                                          <p:stCondLst>
                                            <p:cond delay="1808"/>
                                          </p:stCondLst>
                                        </p:cTn>
                                        <p:tgtEl>
                                          <p:spTgt spid="2050"/>
                                        </p:tgtEl>
                                      </p:cBhvr>
                                      <p:to x="100000" y="95000"/>
                                    </p:animScale>
                                    <p:animScale>
                                      <p:cBhvr>
                                        <p:cTn id="20" dur="166" decel="50000">
                                          <p:stCondLst>
                                            <p:cond delay="1834"/>
                                          </p:stCondLst>
                                        </p:cTn>
                                        <p:tgtEl>
                                          <p:spTgt spid="2050"/>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051"/>
                                        </p:tgtEl>
                                        <p:attrNameLst>
                                          <p:attrName>style.visibility</p:attrName>
                                        </p:attrNameLst>
                                      </p:cBhvr>
                                      <p:to>
                                        <p:strVal val="visible"/>
                                      </p:to>
                                    </p:set>
                                    <p:animEffect transition="in" filter="wipe(down)">
                                      <p:cBhvr>
                                        <p:cTn id="25" dur="580">
                                          <p:stCondLst>
                                            <p:cond delay="0"/>
                                          </p:stCondLst>
                                        </p:cTn>
                                        <p:tgtEl>
                                          <p:spTgt spid="2051"/>
                                        </p:tgtEl>
                                      </p:cBhvr>
                                    </p:animEffect>
                                    <p:anim calcmode="lin" valueType="num">
                                      <p:cBhvr>
                                        <p:cTn id="26" dur="1822" tmFilter="0,0; 0.14,0.36; 0.43,0.73; 0.71,0.91; 1.0,1.0">
                                          <p:stCondLst>
                                            <p:cond delay="0"/>
                                          </p:stCondLst>
                                        </p:cTn>
                                        <p:tgtEl>
                                          <p:spTgt spid="2051"/>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051"/>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051"/>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051"/>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051"/>
                                        </p:tgtEl>
                                        <p:attrNameLst>
                                          <p:attrName>ppt_y</p:attrName>
                                        </p:attrNameLst>
                                      </p:cBhvr>
                                      <p:tavLst>
                                        <p:tav tm="0" fmla="#ppt_y-sin(pi*$)/81">
                                          <p:val>
                                            <p:fltVal val="0"/>
                                          </p:val>
                                        </p:tav>
                                        <p:tav tm="100000">
                                          <p:val>
                                            <p:fltVal val="1"/>
                                          </p:val>
                                        </p:tav>
                                      </p:tavLst>
                                    </p:anim>
                                    <p:animScale>
                                      <p:cBhvr>
                                        <p:cTn id="31" dur="26">
                                          <p:stCondLst>
                                            <p:cond delay="650"/>
                                          </p:stCondLst>
                                        </p:cTn>
                                        <p:tgtEl>
                                          <p:spTgt spid="2051"/>
                                        </p:tgtEl>
                                      </p:cBhvr>
                                      <p:to x="100000" y="60000"/>
                                    </p:animScale>
                                    <p:animScale>
                                      <p:cBhvr>
                                        <p:cTn id="32" dur="166" decel="50000">
                                          <p:stCondLst>
                                            <p:cond delay="676"/>
                                          </p:stCondLst>
                                        </p:cTn>
                                        <p:tgtEl>
                                          <p:spTgt spid="2051"/>
                                        </p:tgtEl>
                                      </p:cBhvr>
                                      <p:to x="100000" y="100000"/>
                                    </p:animScale>
                                    <p:animScale>
                                      <p:cBhvr>
                                        <p:cTn id="33" dur="26">
                                          <p:stCondLst>
                                            <p:cond delay="1312"/>
                                          </p:stCondLst>
                                        </p:cTn>
                                        <p:tgtEl>
                                          <p:spTgt spid="2051"/>
                                        </p:tgtEl>
                                      </p:cBhvr>
                                      <p:to x="100000" y="80000"/>
                                    </p:animScale>
                                    <p:animScale>
                                      <p:cBhvr>
                                        <p:cTn id="34" dur="166" decel="50000">
                                          <p:stCondLst>
                                            <p:cond delay="1338"/>
                                          </p:stCondLst>
                                        </p:cTn>
                                        <p:tgtEl>
                                          <p:spTgt spid="2051"/>
                                        </p:tgtEl>
                                      </p:cBhvr>
                                      <p:to x="100000" y="100000"/>
                                    </p:animScale>
                                    <p:animScale>
                                      <p:cBhvr>
                                        <p:cTn id="35" dur="26">
                                          <p:stCondLst>
                                            <p:cond delay="1642"/>
                                          </p:stCondLst>
                                        </p:cTn>
                                        <p:tgtEl>
                                          <p:spTgt spid="2051"/>
                                        </p:tgtEl>
                                      </p:cBhvr>
                                      <p:to x="100000" y="90000"/>
                                    </p:animScale>
                                    <p:animScale>
                                      <p:cBhvr>
                                        <p:cTn id="36" dur="166" decel="50000">
                                          <p:stCondLst>
                                            <p:cond delay="1668"/>
                                          </p:stCondLst>
                                        </p:cTn>
                                        <p:tgtEl>
                                          <p:spTgt spid="2051"/>
                                        </p:tgtEl>
                                      </p:cBhvr>
                                      <p:to x="100000" y="100000"/>
                                    </p:animScale>
                                    <p:animScale>
                                      <p:cBhvr>
                                        <p:cTn id="37" dur="26">
                                          <p:stCondLst>
                                            <p:cond delay="1808"/>
                                          </p:stCondLst>
                                        </p:cTn>
                                        <p:tgtEl>
                                          <p:spTgt spid="2051"/>
                                        </p:tgtEl>
                                      </p:cBhvr>
                                      <p:to x="100000" y="95000"/>
                                    </p:animScale>
                                    <p:animScale>
                                      <p:cBhvr>
                                        <p:cTn id="38" dur="166" decel="50000">
                                          <p:stCondLst>
                                            <p:cond delay="1834"/>
                                          </p:stCondLst>
                                        </p:cTn>
                                        <p:tgtEl>
                                          <p:spTgt spid="2051"/>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2052"/>
                                        </p:tgtEl>
                                        <p:attrNameLst>
                                          <p:attrName>style.visibility</p:attrName>
                                        </p:attrNameLst>
                                      </p:cBhvr>
                                      <p:to>
                                        <p:strVal val="visible"/>
                                      </p:to>
                                    </p:set>
                                    <p:animEffect transition="in" filter="wipe(down)">
                                      <p:cBhvr>
                                        <p:cTn id="43" dur="580">
                                          <p:stCondLst>
                                            <p:cond delay="0"/>
                                          </p:stCondLst>
                                        </p:cTn>
                                        <p:tgtEl>
                                          <p:spTgt spid="2052"/>
                                        </p:tgtEl>
                                      </p:cBhvr>
                                    </p:animEffect>
                                    <p:anim calcmode="lin" valueType="num">
                                      <p:cBhvr>
                                        <p:cTn id="44" dur="1822" tmFilter="0,0; 0.14,0.36; 0.43,0.73; 0.71,0.91; 1.0,1.0">
                                          <p:stCondLst>
                                            <p:cond delay="0"/>
                                          </p:stCondLst>
                                        </p:cTn>
                                        <p:tgtEl>
                                          <p:spTgt spid="2052"/>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052"/>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052"/>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052"/>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052"/>
                                        </p:tgtEl>
                                        <p:attrNameLst>
                                          <p:attrName>ppt_y</p:attrName>
                                        </p:attrNameLst>
                                      </p:cBhvr>
                                      <p:tavLst>
                                        <p:tav tm="0" fmla="#ppt_y-sin(pi*$)/81">
                                          <p:val>
                                            <p:fltVal val="0"/>
                                          </p:val>
                                        </p:tav>
                                        <p:tav tm="100000">
                                          <p:val>
                                            <p:fltVal val="1"/>
                                          </p:val>
                                        </p:tav>
                                      </p:tavLst>
                                    </p:anim>
                                    <p:animScale>
                                      <p:cBhvr>
                                        <p:cTn id="49" dur="26">
                                          <p:stCondLst>
                                            <p:cond delay="650"/>
                                          </p:stCondLst>
                                        </p:cTn>
                                        <p:tgtEl>
                                          <p:spTgt spid="2052"/>
                                        </p:tgtEl>
                                      </p:cBhvr>
                                      <p:to x="100000" y="60000"/>
                                    </p:animScale>
                                    <p:animScale>
                                      <p:cBhvr>
                                        <p:cTn id="50" dur="166" decel="50000">
                                          <p:stCondLst>
                                            <p:cond delay="676"/>
                                          </p:stCondLst>
                                        </p:cTn>
                                        <p:tgtEl>
                                          <p:spTgt spid="2052"/>
                                        </p:tgtEl>
                                      </p:cBhvr>
                                      <p:to x="100000" y="100000"/>
                                    </p:animScale>
                                    <p:animScale>
                                      <p:cBhvr>
                                        <p:cTn id="51" dur="26">
                                          <p:stCondLst>
                                            <p:cond delay="1312"/>
                                          </p:stCondLst>
                                        </p:cTn>
                                        <p:tgtEl>
                                          <p:spTgt spid="2052"/>
                                        </p:tgtEl>
                                      </p:cBhvr>
                                      <p:to x="100000" y="80000"/>
                                    </p:animScale>
                                    <p:animScale>
                                      <p:cBhvr>
                                        <p:cTn id="52" dur="166" decel="50000">
                                          <p:stCondLst>
                                            <p:cond delay="1338"/>
                                          </p:stCondLst>
                                        </p:cTn>
                                        <p:tgtEl>
                                          <p:spTgt spid="2052"/>
                                        </p:tgtEl>
                                      </p:cBhvr>
                                      <p:to x="100000" y="100000"/>
                                    </p:animScale>
                                    <p:animScale>
                                      <p:cBhvr>
                                        <p:cTn id="53" dur="26">
                                          <p:stCondLst>
                                            <p:cond delay="1642"/>
                                          </p:stCondLst>
                                        </p:cTn>
                                        <p:tgtEl>
                                          <p:spTgt spid="2052"/>
                                        </p:tgtEl>
                                      </p:cBhvr>
                                      <p:to x="100000" y="90000"/>
                                    </p:animScale>
                                    <p:animScale>
                                      <p:cBhvr>
                                        <p:cTn id="54" dur="166" decel="50000">
                                          <p:stCondLst>
                                            <p:cond delay="1668"/>
                                          </p:stCondLst>
                                        </p:cTn>
                                        <p:tgtEl>
                                          <p:spTgt spid="2052"/>
                                        </p:tgtEl>
                                      </p:cBhvr>
                                      <p:to x="100000" y="100000"/>
                                    </p:animScale>
                                    <p:animScale>
                                      <p:cBhvr>
                                        <p:cTn id="55" dur="26">
                                          <p:stCondLst>
                                            <p:cond delay="1808"/>
                                          </p:stCondLst>
                                        </p:cTn>
                                        <p:tgtEl>
                                          <p:spTgt spid="2052"/>
                                        </p:tgtEl>
                                      </p:cBhvr>
                                      <p:to x="100000" y="95000"/>
                                    </p:animScale>
                                    <p:animScale>
                                      <p:cBhvr>
                                        <p:cTn id="56" dur="166" decel="50000">
                                          <p:stCondLst>
                                            <p:cond delay="1834"/>
                                          </p:stCondLst>
                                        </p:cTn>
                                        <p:tgtEl>
                                          <p:spTgt spid="2052"/>
                                        </p:tgtEl>
                                      </p:cBhvr>
                                      <p:to x="100000" y="100000"/>
                                    </p:animScale>
                                  </p:childTnLst>
                                </p:cTn>
                              </p:par>
                            </p:childTnLst>
                          </p:cTn>
                        </p:par>
                      </p:childTnLst>
                    </p:cTn>
                  </p:par>
                  <p:par>
                    <p:cTn id="57" fill="hold">
                      <p:stCondLst>
                        <p:cond delay="indefinite"/>
                      </p:stCondLst>
                      <p:childTnLst>
                        <p:par>
                          <p:cTn id="58" fill="hold">
                            <p:stCondLst>
                              <p:cond delay="0"/>
                            </p:stCondLst>
                            <p:childTnLst>
                              <p:par>
                                <p:cTn id="59" presetID="2" presetClass="exit" presetSubtype="4" fill="hold" nodeType="clickEffect">
                                  <p:stCondLst>
                                    <p:cond delay="0"/>
                                  </p:stCondLst>
                                  <p:childTnLst>
                                    <p:anim calcmode="lin" valueType="num">
                                      <p:cBhvr additive="base">
                                        <p:cTn id="60" dur="500"/>
                                        <p:tgtEl>
                                          <p:spTgt spid="2050"/>
                                        </p:tgtEl>
                                        <p:attrNameLst>
                                          <p:attrName>ppt_x</p:attrName>
                                        </p:attrNameLst>
                                      </p:cBhvr>
                                      <p:tavLst>
                                        <p:tav tm="0">
                                          <p:val>
                                            <p:strVal val="ppt_x"/>
                                          </p:val>
                                        </p:tav>
                                        <p:tav tm="100000">
                                          <p:val>
                                            <p:strVal val="ppt_x"/>
                                          </p:val>
                                        </p:tav>
                                      </p:tavLst>
                                    </p:anim>
                                    <p:anim calcmode="lin" valueType="num">
                                      <p:cBhvr additive="base">
                                        <p:cTn id="61" dur="500"/>
                                        <p:tgtEl>
                                          <p:spTgt spid="2050"/>
                                        </p:tgtEl>
                                        <p:attrNameLst>
                                          <p:attrName>ppt_y</p:attrName>
                                        </p:attrNameLst>
                                      </p:cBhvr>
                                      <p:tavLst>
                                        <p:tav tm="0">
                                          <p:val>
                                            <p:strVal val="ppt_y"/>
                                          </p:val>
                                        </p:tav>
                                        <p:tav tm="100000">
                                          <p:val>
                                            <p:strVal val="1+ppt_h/2"/>
                                          </p:val>
                                        </p:tav>
                                      </p:tavLst>
                                    </p:anim>
                                    <p:set>
                                      <p:cBhvr>
                                        <p:cTn id="62" dur="1" fill="hold">
                                          <p:stCondLst>
                                            <p:cond delay="499"/>
                                          </p:stCondLst>
                                        </p:cTn>
                                        <p:tgtEl>
                                          <p:spTgt spid="2050"/>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2" presetClass="exit" presetSubtype="4" fill="hold" nodeType="clickEffect">
                                  <p:stCondLst>
                                    <p:cond delay="0"/>
                                  </p:stCondLst>
                                  <p:childTnLst>
                                    <p:anim calcmode="lin" valueType="num">
                                      <p:cBhvr additive="base">
                                        <p:cTn id="66" dur="500"/>
                                        <p:tgtEl>
                                          <p:spTgt spid="2051"/>
                                        </p:tgtEl>
                                        <p:attrNameLst>
                                          <p:attrName>ppt_x</p:attrName>
                                        </p:attrNameLst>
                                      </p:cBhvr>
                                      <p:tavLst>
                                        <p:tav tm="0">
                                          <p:val>
                                            <p:strVal val="ppt_x"/>
                                          </p:val>
                                        </p:tav>
                                        <p:tav tm="100000">
                                          <p:val>
                                            <p:strVal val="ppt_x"/>
                                          </p:val>
                                        </p:tav>
                                      </p:tavLst>
                                    </p:anim>
                                    <p:anim calcmode="lin" valueType="num">
                                      <p:cBhvr additive="base">
                                        <p:cTn id="67" dur="500"/>
                                        <p:tgtEl>
                                          <p:spTgt spid="2051"/>
                                        </p:tgtEl>
                                        <p:attrNameLst>
                                          <p:attrName>ppt_y</p:attrName>
                                        </p:attrNameLst>
                                      </p:cBhvr>
                                      <p:tavLst>
                                        <p:tav tm="0">
                                          <p:val>
                                            <p:strVal val="ppt_y"/>
                                          </p:val>
                                        </p:tav>
                                        <p:tav tm="100000">
                                          <p:val>
                                            <p:strVal val="1+ppt_h/2"/>
                                          </p:val>
                                        </p:tav>
                                      </p:tavLst>
                                    </p:anim>
                                    <p:set>
                                      <p:cBhvr>
                                        <p:cTn id="68" dur="1" fill="hold">
                                          <p:stCondLst>
                                            <p:cond delay="499"/>
                                          </p:stCondLst>
                                        </p:cTn>
                                        <p:tgtEl>
                                          <p:spTgt spid="2051"/>
                                        </p:tgtEl>
                                        <p:attrNameLst>
                                          <p:attrName>style.visibility</p:attrName>
                                        </p:attrNameLst>
                                      </p:cBhvr>
                                      <p:to>
                                        <p:strVal val="hidden"/>
                                      </p:to>
                                    </p:set>
                                  </p:childTnLst>
                                </p:cTn>
                              </p:par>
                            </p:childTnLst>
                          </p:cTn>
                        </p:par>
                      </p:childTnLst>
                    </p:cTn>
                  </p:par>
                  <p:par>
                    <p:cTn id="69" fill="hold">
                      <p:stCondLst>
                        <p:cond delay="indefinite"/>
                      </p:stCondLst>
                      <p:childTnLst>
                        <p:par>
                          <p:cTn id="70" fill="hold">
                            <p:stCondLst>
                              <p:cond delay="0"/>
                            </p:stCondLst>
                            <p:childTnLst>
                              <p:par>
                                <p:cTn id="71" presetID="2" presetClass="exit" presetSubtype="4" fill="hold" nodeType="clickEffect">
                                  <p:stCondLst>
                                    <p:cond delay="0"/>
                                  </p:stCondLst>
                                  <p:childTnLst>
                                    <p:anim calcmode="lin" valueType="num">
                                      <p:cBhvr additive="base">
                                        <p:cTn id="72" dur="500"/>
                                        <p:tgtEl>
                                          <p:spTgt spid="2052"/>
                                        </p:tgtEl>
                                        <p:attrNameLst>
                                          <p:attrName>ppt_x</p:attrName>
                                        </p:attrNameLst>
                                      </p:cBhvr>
                                      <p:tavLst>
                                        <p:tav tm="0">
                                          <p:val>
                                            <p:strVal val="ppt_x"/>
                                          </p:val>
                                        </p:tav>
                                        <p:tav tm="100000">
                                          <p:val>
                                            <p:strVal val="ppt_x"/>
                                          </p:val>
                                        </p:tav>
                                      </p:tavLst>
                                    </p:anim>
                                    <p:anim calcmode="lin" valueType="num">
                                      <p:cBhvr additive="base">
                                        <p:cTn id="73" dur="500"/>
                                        <p:tgtEl>
                                          <p:spTgt spid="2052"/>
                                        </p:tgtEl>
                                        <p:attrNameLst>
                                          <p:attrName>ppt_y</p:attrName>
                                        </p:attrNameLst>
                                      </p:cBhvr>
                                      <p:tavLst>
                                        <p:tav tm="0">
                                          <p:val>
                                            <p:strVal val="ppt_y"/>
                                          </p:val>
                                        </p:tav>
                                        <p:tav tm="100000">
                                          <p:val>
                                            <p:strVal val="1+ppt_h/2"/>
                                          </p:val>
                                        </p:tav>
                                      </p:tavLst>
                                    </p:anim>
                                    <p:set>
                                      <p:cBhvr>
                                        <p:cTn id="74" dur="1" fill="hold">
                                          <p:stCondLst>
                                            <p:cond delay="499"/>
                                          </p:stCondLst>
                                        </p:cTn>
                                        <p:tgtEl>
                                          <p:spTgt spid="2052"/>
                                        </p:tgtEl>
                                        <p:attrNameLst>
                                          <p:attrName>style.visibility</p:attrName>
                                        </p:attrNameLst>
                                      </p:cBhvr>
                                      <p:to>
                                        <p:strVal val="hidden"/>
                                      </p:to>
                                    </p:set>
                                  </p:childTnLst>
                                </p:cTn>
                              </p:par>
                            </p:childTnLst>
                          </p:cTn>
                        </p:par>
                      </p:childTnLst>
                    </p:cTn>
                  </p:par>
                  <p:par>
                    <p:cTn id="75" fill="hold">
                      <p:stCondLst>
                        <p:cond delay="indefinite"/>
                      </p:stCondLst>
                      <p:childTnLst>
                        <p:par>
                          <p:cTn id="76" fill="hold">
                            <p:stCondLst>
                              <p:cond delay="0"/>
                            </p:stCondLst>
                            <p:childTnLst>
                              <p:par>
                                <p:cTn id="77" presetID="21" presetClass="entr" presetSubtype="4" fill="hold" grpId="3" nodeType="clickEffect">
                                  <p:stCondLst>
                                    <p:cond delay="0"/>
                                  </p:stCondLst>
                                  <p:childTnLst>
                                    <p:set>
                                      <p:cBhvr>
                                        <p:cTn id="78" dur="1" fill="hold">
                                          <p:stCondLst>
                                            <p:cond delay="0"/>
                                          </p:stCondLst>
                                        </p:cTn>
                                        <p:tgtEl>
                                          <p:spTgt spid="6"/>
                                        </p:tgtEl>
                                        <p:attrNameLst>
                                          <p:attrName>style.visibility</p:attrName>
                                        </p:attrNameLst>
                                      </p:cBhvr>
                                      <p:to>
                                        <p:strVal val="visible"/>
                                      </p:to>
                                    </p:set>
                                    <p:animEffect transition="in" filter="wheel(4)">
                                      <p:cBhvr>
                                        <p:cTn id="79"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3"/>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3" name="TextBox 2"/>
          <p:cNvSpPr txBox="1"/>
          <p:nvPr/>
        </p:nvSpPr>
        <p:spPr>
          <a:xfrm>
            <a:off x="500034" y="428604"/>
            <a:ext cx="8286808" cy="1200329"/>
          </a:xfrm>
          <a:prstGeom prst="rect">
            <a:avLst/>
          </a:prstGeom>
          <a:noFill/>
        </p:spPr>
        <p:txBody>
          <a:bodyPr wrap="square" rtlCol="0">
            <a:spAutoFit/>
          </a:bodyPr>
          <a:lstStyle/>
          <a:p>
            <a:r>
              <a:rPr lang="zh-CN" altLang="en-US" sz="3600" b="1" dirty="0" smtClean="0">
                <a:solidFill>
                  <a:srgbClr val="FF0000"/>
                </a:solidFill>
              </a:rPr>
              <a:t>品读课文，鉴赏文中的意境美与情感美、语言美：</a:t>
            </a:r>
            <a:endParaRPr lang="zh-CN" altLang="en-US" sz="3600" b="1" dirty="0"/>
          </a:p>
        </p:txBody>
      </p:sp>
      <p:sp>
        <p:nvSpPr>
          <p:cNvPr id="4" name="TextBox 3"/>
          <p:cNvSpPr txBox="1"/>
          <p:nvPr/>
        </p:nvSpPr>
        <p:spPr>
          <a:xfrm>
            <a:off x="3143240" y="2000240"/>
            <a:ext cx="5500726" cy="4308872"/>
          </a:xfrm>
          <a:prstGeom prst="rect">
            <a:avLst/>
          </a:prstGeom>
          <a:noFill/>
        </p:spPr>
        <p:txBody>
          <a:bodyPr wrap="square" rtlCol="0">
            <a:spAutoFit/>
          </a:bodyPr>
          <a:lstStyle/>
          <a:p>
            <a:pPr>
              <a:lnSpc>
                <a:spcPts val="5000"/>
              </a:lnSpc>
            </a:pPr>
            <a:r>
              <a:rPr lang="en-US" sz="3600" b="1" dirty="0" smtClean="0">
                <a:solidFill>
                  <a:srgbClr val="0070C0"/>
                </a:solidFill>
              </a:rPr>
              <a:t>1.</a:t>
            </a:r>
            <a:r>
              <a:rPr lang="zh-CN" altLang="en-US" sz="3600" b="1" dirty="0" smtClean="0">
                <a:solidFill>
                  <a:srgbClr val="0070C0"/>
                </a:solidFill>
              </a:rPr>
              <a:t>学习融记叙、描写、抒情于一体的写作手法。</a:t>
            </a:r>
            <a:endParaRPr lang="en-US" altLang="zh-CN" sz="3600" b="1" dirty="0" smtClean="0">
              <a:solidFill>
                <a:srgbClr val="0070C0"/>
              </a:solidFill>
            </a:endParaRPr>
          </a:p>
          <a:p>
            <a:pPr>
              <a:lnSpc>
                <a:spcPts val="5000"/>
              </a:lnSpc>
            </a:pPr>
            <a:r>
              <a:rPr lang="en-US" sz="3600" b="1" dirty="0" smtClean="0">
                <a:solidFill>
                  <a:srgbClr val="0070C0"/>
                </a:solidFill>
              </a:rPr>
              <a:t>2</a:t>
            </a:r>
            <a:r>
              <a:rPr lang="zh-CN" altLang="en-US" sz="3600" b="1" dirty="0" smtClean="0">
                <a:solidFill>
                  <a:srgbClr val="0070C0"/>
                </a:solidFill>
              </a:rPr>
              <a:t>．品味课文优美丰富的语言；</a:t>
            </a:r>
            <a:endParaRPr lang="en-US" altLang="zh-CN" sz="3600" b="1" dirty="0" smtClean="0">
              <a:solidFill>
                <a:srgbClr val="0070C0"/>
              </a:solidFill>
            </a:endParaRPr>
          </a:p>
          <a:p>
            <a:pPr>
              <a:lnSpc>
                <a:spcPts val="5000"/>
              </a:lnSpc>
            </a:pPr>
            <a:r>
              <a:rPr lang="en-US" sz="3600" b="1" dirty="0" smtClean="0">
                <a:solidFill>
                  <a:srgbClr val="0070C0"/>
                </a:solidFill>
              </a:rPr>
              <a:t>3</a:t>
            </a:r>
            <a:r>
              <a:rPr lang="zh-CN" altLang="en-US" sz="3600" b="1" dirty="0" smtClean="0">
                <a:solidFill>
                  <a:srgbClr val="0070C0"/>
                </a:solidFill>
              </a:rPr>
              <a:t>．学习文章以小见大的写作手法。</a:t>
            </a:r>
          </a:p>
          <a:p>
            <a:endParaRPr lang="en-US" altLang="zh-CN" dirty="0" smtClean="0"/>
          </a:p>
        </p:txBody>
      </p:sp>
      <p:pic>
        <p:nvPicPr>
          <p:cNvPr id="5" name="Picture 17"/>
          <p:cNvPicPr>
            <a:picLocks noChangeAspect="1" noChangeArrowheads="1"/>
          </p:cNvPicPr>
          <p:nvPr/>
        </p:nvPicPr>
        <p:blipFill>
          <a:blip r:embed="rId3"/>
          <a:srcRect/>
          <a:stretch>
            <a:fillRect/>
          </a:stretch>
        </p:blipFill>
        <p:spPr bwMode="auto">
          <a:xfrm>
            <a:off x="142844" y="1785926"/>
            <a:ext cx="2786082" cy="421484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JSK16-011"/>
          <p:cNvPicPr>
            <a:picLocks noChangeAspect="1" noChangeArrowheads="1"/>
          </p:cNvPicPr>
          <p:nvPr/>
        </p:nvPicPr>
        <p:blipFill>
          <a:blip r:embed="rId2"/>
          <a:srcRect/>
          <a:stretch>
            <a:fillRect/>
          </a:stretch>
        </p:blipFill>
        <p:spPr bwMode="auto">
          <a:xfrm>
            <a:off x="0" y="-142852"/>
            <a:ext cx="9144000" cy="6858000"/>
          </a:xfrm>
          <a:prstGeom prst="rect">
            <a:avLst/>
          </a:prstGeom>
          <a:noFill/>
        </p:spPr>
      </p:pic>
      <p:sp>
        <p:nvSpPr>
          <p:cNvPr id="27651" name="Text Box 3"/>
          <p:cNvSpPr txBox="1">
            <a:spLocks noChangeArrowheads="1"/>
          </p:cNvSpPr>
          <p:nvPr/>
        </p:nvSpPr>
        <p:spPr bwMode="auto">
          <a:xfrm>
            <a:off x="214282" y="1357298"/>
            <a:ext cx="9144000" cy="2031325"/>
          </a:xfrm>
          <a:prstGeom prst="rect">
            <a:avLst/>
          </a:prstGeom>
          <a:noFill/>
          <a:ln w="9525">
            <a:noFill/>
            <a:miter lim="800000"/>
            <a:headEnd/>
            <a:tailEnd/>
          </a:ln>
          <a:effectLst/>
        </p:spPr>
        <p:txBody>
          <a:bodyPr wrap="square">
            <a:spAutoFit/>
          </a:bodyPr>
          <a:lstStyle/>
          <a:p>
            <a:endParaRPr lang="en-US" altLang="zh-CN" sz="5400" b="1" dirty="0">
              <a:latin typeface="隶书" pitchFamily="49" charset="-122"/>
              <a:ea typeface="隶书" pitchFamily="49" charset="-122"/>
            </a:endParaRPr>
          </a:p>
          <a:p>
            <a:endParaRPr lang="en-US" altLang="zh-CN" sz="3600" b="1" dirty="0" smtClean="0"/>
          </a:p>
          <a:p>
            <a:endParaRPr lang="en-US" altLang="zh-CN" sz="3600" b="1" dirty="0"/>
          </a:p>
        </p:txBody>
      </p:sp>
      <p:sp>
        <p:nvSpPr>
          <p:cNvPr id="27652" name="Text Box 4"/>
          <p:cNvSpPr txBox="1">
            <a:spLocks noChangeArrowheads="1"/>
          </p:cNvSpPr>
          <p:nvPr/>
        </p:nvSpPr>
        <p:spPr bwMode="auto">
          <a:xfrm>
            <a:off x="381000" y="3429000"/>
            <a:ext cx="184150" cy="457200"/>
          </a:xfrm>
          <a:prstGeom prst="rect">
            <a:avLst/>
          </a:prstGeom>
          <a:noFill/>
          <a:ln w="9525">
            <a:noFill/>
            <a:miter lim="800000"/>
            <a:headEnd/>
            <a:tailEnd/>
          </a:ln>
          <a:effectLst/>
        </p:spPr>
        <p:txBody>
          <a:bodyPr wrap="none">
            <a:spAutoFit/>
          </a:bodyPr>
          <a:lstStyle/>
          <a:p>
            <a:endParaRPr lang="zh-CN" altLang="zh-CN"/>
          </a:p>
        </p:txBody>
      </p:sp>
      <p:sp>
        <p:nvSpPr>
          <p:cNvPr id="27653" name="Text Box 5"/>
          <p:cNvSpPr txBox="1">
            <a:spLocks noChangeArrowheads="1"/>
          </p:cNvSpPr>
          <p:nvPr/>
        </p:nvSpPr>
        <p:spPr bwMode="auto">
          <a:xfrm>
            <a:off x="0" y="3357562"/>
            <a:ext cx="596638" cy="584775"/>
          </a:xfrm>
          <a:prstGeom prst="rect">
            <a:avLst/>
          </a:prstGeom>
          <a:noFill/>
          <a:ln w="9525">
            <a:noFill/>
            <a:miter lim="800000"/>
            <a:headEnd/>
            <a:tailEnd/>
          </a:ln>
          <a:effectLst/>
        </p:spPr>
        <p:txBody>
          <a:bodyPr wrap="none">
            <a:spAutoFit/>
          </a:bodyPr>
          <a:lstStyle/>
          <a:p>
            <a:r>
              <a:rPr lang="zh-CN" altLang="en-US" sz="3200" b="1" dirty="0" smtClean="0">
                <a:solidFill>
                  <a:srgbClr val="0070C0"/>
                </a:solidFill>
              </a:rPr>
              <a:t>。</a:t>
            </a:r>
            <a:endParaRPr lang="zh-CN" altLang="en-US" sz="3200" b="1" dirty="0">
              <a:solidFill>
                <a:srgbClr val="0070C0"/>
              </a:solidFill>
            </a:endParaRPr>
          </a:p>
        </p:txBody>
      </p:sp>
      <p:sp>
        <p:nvSpPr>
          <p:cNvPr id="9" name="TextBox 8"/>
          <p:cNvSpPr txBox="1"/>
          <p:nvPr/>
        </p:nvSpPr>
        <p:spPr>
          <a:xfrm>
            <a:off x="500034" y="0"/>
            <a:ext cx="8429684" cy="1200329"/>
          </a:xfrm>
          <a:prstGeom prst="rect">
            <a:avLst/>
          </a:prstGeom>
          <a:noFill/>
        </p:spPr>
        <p:txBody>
          <a:bodyPr wrap="square" rtlCol="0">
            <a:spAutoFit/>
          </a:bodyPr>
          <a:lstStyle/>
          <a:p>
            <a:r>
              <a:rPr lang="zh-CN" altLang="en-US" sz="3600" b="1" dirty="0" smtClean="0">
                <a:solidFill>
                  <a:srgbClr val="FF0000"/>
                </a:solidFill>
              </a:rPr>
              <a:t>     </a:t>
            </a:r>
            <a:r>
              <a:rPr lang="en-US" altLang="zh-CN" sz="3600" b="1" dirty="0" smtClean="0">
                <a:solidFill>
                  <a:srgbClr val="FF0000"/>
                </a:solidFill>
              </a:rPr>
              <a:t>1.</a:t>
            </a:r>
            <a:r>
              <a:rPr lang="zh-CN" altLang="en-US" sz="3600" b="1" dirty="0" smtClean="0">
                <a:solidFill>
                  <a:srgbClr val="FF0000"/>
                </a:solidFill>
              </a:rPr>
              <a:t>学习融记叙、描写、抒情于一体的写作手法</a:t>
            </a:r>
            <a:r>
              <a:rPr lang="zh-CN" altLang="en-US" sz="3600" dirty="0" smtClean="0">
                <a:solidFill>
                  <a:srgbClr val="FF0000"/>
                </a:solidFill>
              </a:rPr>
              <a:t>。</a:t>
            </a:r>
            <a:endParaRPr lang="zh-CN" altLang="en-US" sz="3600" dirty="0">
              <a:solidFill>
                <a:srgbClr val="FF0000"/>
              </a:solidFill>
            </a:endParaRPr>
          </a:p>
        </p:txBody>
      </p:sp>
      <p:sp>
        <p:nvSpPr>
          <p:cNvPr id="10" name="矩形 9"/>
          <p:cNvSpPr/>
          <p:nvPr/>
        </p:nvSpPr>
        <p:spPr>
          <a:xfrm>
            <a:off x="571472" y="1285860"/>
            <a:ext cx="8143932" cy="1569660"/>
          </a:xfrm>
          <a:prstGeom prst="rect">
            <a:avLst/>
          </a:prstGeom>
        </p:spPr>
        <p:txBody>
          <a:bodyPr wrap="square">
            <a:spAutoFit/>
          </a:bodyPr>
          <a:lstStyle/>
          <a:p>
            <a:r>
              <a:rPr lang="zh-CN" altLang="en-US" sz="3200" b="1" dirty="0" smtClean="0"/>
              <a:t>     </a:t>
            </a:r>
            <a:r>
              <a:rPr lang="en-US" sz="3200" b="1" dirty="0" smtClean="0"/>
              <a:t>(1)</a:t>
            </a:r>
            <a:r>
              <a:rPr lang="zh-CN" altLang="en-US" sz="3200" b="1" dirty="0" smtClean="0"/>
              <a:t>朗读课文第</a:t>
            </a:r>
            <a:r>
              <a:rPr lang="en-US" sz="3200" b="1" dirty="0" smtClean="0"/>
              <a:t>3</a:t>
            </a:r>
            <a:r>
              <a:rPr lang="zh-CN" altLang="en-US" sz="3200" b="1" dirty="0" smtClean="0"/>
              <a:t>、</a:t>
            </a:r>
            <a:r>
              <a:rPr lang="en-US" sz="3200" b="1" dirty="0" smtClean="0"/>
              <a:t>4</a:t>
            </a:r>
            <a:r>
              <a:rPr lang="zh-CN" altLang="en-US" sz="3200" b="1" dirty="0" smtClean="0"/>
              <a:t>段，思考：作者笔下的果园与花园各有什么特点</a:t>
            </a:r>
            <a:r>
              <a:rPr lang="en-US" sz="3200" b="1" dirty="0" smtClean="0"/>
              <a:t>?</a:t>
            </a:r>
            <a:r>
              <a:rPr lang="zh-CN" altLang="en-US" sz="3200" b="1" dirty="0" smtClean="0"/>
              <a:t>哪些词、句最能表现中心</a:t>
            </a:r>
            <a:endParaRPr lang="zh-CN" altLang="en-US" sz="3200" b="1" dirty="0"/>
          </a:p>
        </p:txBody>
      </p:sp>
      <p:sp>
        <p:nvSpPr>
          <p:cNvPr id="11" name="TextBox 10"/>
          <p:cNvSpPr txBox="1"/>
          <p:nvPr/>
        </p:nvSpPr>
        <p:spPr>
          <a:xfrm>
            <a:off x="285720" y="2857496"/>
            <a:ext cx="8501122" cy="3539430"/>
          </a:xfrm>
          <a:prstGeom prst="rect">
            <a:avLst/>
          </a:prstGeom>
          <a:noFill/>
        </p:spPr>
        <p:txBody>
          <a:bodyPr wrap="square" rtlCol="0">
            <a:spAutoFit/>
          </a:bodyPr>
          <a:lstStyle/>
          <a:p>
            <a:r>
              <a:rPr lang="zh-CN" altLang="en-US" sz="3200" b="1" dirty="0" smtClean="0">
                <a:solidFill>
                  <a:srgbClr val="0070C0"/>
                </a:solidFill>
              </a:rPr>
              <a:t>       </a:t>
            </a:r>
            <a:r>
              <a:rPr lang="zh-CN" altLang="en-US" sz="3200" b="1" dirty="0" smtClean="0">
                <a:solidFill>
                  <a:srgbClr val="0070C0"/>
                </a:solidFill>
                <a:latin typeface="方正姚体" pitchFamily="2" charset="-122"/>
                <a:ea typeface="方正姚体" pitchFamily="2" charset="-122"/>
              </a:rPr>
              <a:t>明确：作者笔下的</a:t>
            </a:r>
            <a:r>
              <a:rPr lang="zh-CN" altLang="en-US" sz="3200" b="1" dirty="0" smtClean="0">
                <a:solidFill>
                  <a:srgbClr val="00B050"/>
                </a:solidFill>
                <a:latin typeface="方正姚体" pitchFamily="2" charset="-122"/>
                <a:ea typeface="方正姚体" pitchFamily="2" charset="-122"/>
              </a:rPr>
              <a:t>果园“热闹”、“繁盛”</a:t>
            </a:r>
            <a:r>
              <a:rPr lang="zh-CN" altLang="en-US" sz="3200" b="1" dirty="0" smtClean="0">
                <a:solidFill>
                  <a:srgbClr val="0070C0"/>
                </a:solidFill>
                <a:latin typeface="方正姚体" pitchFamily="2" charset="-122"/>
                <a:ea typeface="方正姚体" pitchFamily="2" charset="-122"/>
              </a:rPr>
              <a:t>；</a:t>
            </a:r>
            <a:r>
              <a:rPr lang="zh-CN" altLang="en-US" sz="3200" b="1" dirty="0" smtClean="0">
                <a:solidFill>
                  <a:srgbClr val="FF00FF"/>
                </a:solidFill>
                <a:latin typeface="方正姚体" pitchFamily="2" charset="-122"/>
                <a:ea typeface="方正姚体" pitchFamily="2" charset="-122"/>
              </a:rPr>
              <a:t>花园中草花品种繁多，长得“繁茂泼辣”，显得生气蓬勃</a:t>
            </a:r>
            <a:r>
              <a:rPr lang="zh-CN" altLang="en-US" sz="3200" b="1" dirty="0" smtClean="0">
                <a:solidFill>
                  <a:srgbClr val="0070C0"/>
                </a:solidFill>
                <a:latin typeface="方正姚体" pitchFamily="2" charset="-122"/>
                <a:ea typeface="方正姚体" pitchFamily="2" charset="-122"/>
              </a:rPr>
              <a:t>。其中“热闹”、“繁盛”、“草花不名贵，但是长得繁茂泼辣</a:t>
            </a:r>
            <a:r>
              <a:rPr lang="en-US" altLang="zh-CN" sz="3200" b="1" dirty="0" smtClean="0">
                <a:solidFill>
                  <a:srgbClr val="0070C0"/>
                </a:solidFill>
                <a:latin typeface="方正姚体" pitchFamily="2" charset="-122"/>
                <a:ea typeface="方正姚体" pitchFamily="2" charset="-122"/>
              </a:rPr>
              <a:t>……</a:t>
            </a:r>
            <a:r>
              <a:rPr lang="zh-CN" altLang="en-US" sz="3200" b="1" dirty="0" smtClean="0">
                <a:solidFill>
                  <a:srgbClr val="0070C0"/>
                </a:solidFill>
                <a:latin typeface="方正姚体" pitchFamily="2" charset="-122"/>
                <a:ea typeface="方正姚体" pitchFamily="2" charset="-122"/>
              </a:rPr>
              <a:t>密密丛丛地到处都是”等词、句以及描写波斯菊的句子最能表现解放区军民不怕困难、奋发向上的精神面貌。</a:t>
            </a:r>
            <a:r>
              <a:rPr lang="en-US" sz="3200" b="1" dirty="0" smtClean="0">
                <a:solidFill>
                  <a:srgbClr val="0070C0"/>
                </a:solidFill>
                <a:latin typeface="方正姚体" pitchFamily="2" charset="-122"/>
                <a:ea typeface="方正姚体" pitchFamily="2" charset="-122"/>
              </a:rPr>
              <a:t> </a:t>
            </a:r>
            <a:endParaRPr lang="zh-CN" altLang="en-US" sz="3200" dirty="0">
              <a:latin typeface="方正姚体" pitchFamily="2" charset="-122"/>
              <a:ea typeface="方正姚体"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7653"/>
                                        </p:tgtEl>
                                        <p:attrNameLst>
                                          <p:attrName>style.visibility</p:attrName>
                                        </p:attrNameLst>
                                      </p:cBhvr>
                                      <p:to>
                                        <p:strVal val="visible"/>
                                      </p:to>
                                    </p:set>
                                    <p:anim calcmode="lin" valueType="num">
                                      <p:cBhvr additive="base">
                                        <p:cTn id="7" dur="500" fill="hold"/>
                                        <p:tgtEl>
                                          <p:spTgt spid="27653"/>
                                        </p:tgtEl>
                                        <p:attrNameLst>
                                          <p:attrName>ppt_x</p:attrName>
                                        </p:attrNameLst>
                                      </p:cBhvr>
                                      <p:tavLst>
                                        <p:tav tm="0">
                                          <p:val>
                                            <p:strVal val="0-#ppt_w/2"/>
                                          </p:val>
                                        </p:tav>
                                        <p:tav tm="100000">
                                          <p:val>
                                            <p:strVal val="#ppt_x"/>
                                          </p:val>
                                        </p:tav>
                                      </p:tavLst>
                                    </p:anim>
                                    <p:anim calcmode="lin" valueType="num">
                                      <p:cBhvr additive="base">
                                        <p:cTn id="8" dur="500" fill="hold"/>
                                        <p:tgtEl>
                                          <p:spTgt spid="2765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5602" name="Text Box 2"/>
          <p:cNvSpPr txBox="1">
            <a:spLocks noChangeArrowheads="1"/>
          </p:cNvSpPr>
          <p:nvPr/>
        </p:nvSpPr>
        <p:spPr bwMode="auto">
          <a:xfrm>
            <a:off x="357158" y="428604"/>
            <a:ext cx="8253442" cy="646331"/>
          </a:xfrm>
          <a:prstGeom prst="rect">
            <a:avLst/>
          </a:prstGeom>
          <a:noFill/>
          <a:ln w="9525">
            <a:noFill/>
            <a:miter lim="800000"/>
            <a:headEnd/>
            <a:tailEnd/>
          </a:ln>
          <a:effectLst/>
        </p:spPr>
        <p:txBody>
          <a:bodyPr wrap="square">
            <a:spAutoFit/>
          </a:bodyPr>
          <a:lstStyle/>
          <a:p>
            <a:pPr>
              <a:spcBef>
                <a:spcPct val="50000"/>
              </a:spcBef>
            </a:pPr>
            <a:r>
              <a:rPr kumimoji="0" lang="zh-CN" altLang="en-US" sz="3600" b="1" dirty="0" smtClean="0">
                <a:solidFill>
                  <a:srgbClr val="FF0000"/>
                </a:solidFill>
                <a:latin typeface="Arial" charset="0"/>
              </a:rPr>
              <a:t>     </a:t>
            </a:r>
            <a:endParaRPr kumimoji="0" lang="zh-CN" altLang="en-US" sz="3600" b="1" dirty="0">
              <a:solidFill>
                <a:srgbClr val="FF0000"/>
              </a:solidFill>
              <a:latin typeface="Arial" charset="0"/>
            </a:endParaRPr>
          </a:p>
        </p:txBody>
      </p:sp>
      <p:sp>
        <p:nvSpPr>
          <p:cNvPr id="5" name="矩形 4"/>
          <p:cNvSpPr/>
          <p:nvPr/>
        </p:nvSpPr>
        <p:spPr>
          <a:xfrm>
            <a:off x="500034" y="1214422"/>
            <a:ext cx="8072494" cy="1569660"/>
          </a:xfrm>
          <a:prstGeom prst="rect">
            <a:avLst/>
          </a:prstGeom>
        </p:spPr>
        <p:txBody>
          <a:bodyPr wrap="square">
            <a:spAutoFit/>
          </a:bodyPr>
          <a:lstStyle/>
          <a:p>
            <a:r>
              <a:rPr lang="en-US" sz="3200" b="1" dirty="0" smtClean="0">
                <a:solidFill>
                  <a:srgbClr val="FF0000"/>
                </a:solidFill>
              </a:rPr>
              <a:t>(2)</a:t>
            </a:r>
            <a:r>
              <a:rPr lang="zh-CN" altLang="en-US" sz="3200" b="1" dirty="0" smtClean="0">
                <a:solidFill>
                  <a:srgbClr val="FF0000"/>
                </a:solidFill>
              </a:rPr>
              <a:t>快速默读课文第三部分，请同学们找出自己认为最能体现劳动乐趣的段落，并说明理由。</a:t>
            </a:r>
            <a:r>
              <a:rPr lang="en-US" altLang="zh-CN" sz="3200" b="1" dirty="0" smtClean="0">
                <a:solidFill>
                  <a:srgbClr val="FF0000"/>
                </a:solidFill>
              </a:rPr>
              <a:t>(</a:t>
            </a:r>
            <a:r>
              <a:rPr lang="zh-CN" altLang="en-US" sz="3200" b="1" dirty="0" smtClean="0">
                <a:solidFill>
                  <a:srgbClr val="FF0000"/>
                </a:solidFill>
              </a:rPr>
              <a:t>指名分享</a:t>
            </a:r>
            <a:r>
              <a:rPr lang="en-US" altLang="zh-CN" sz="3200" b="1" dirty="0" smtClean="0">
                <a:solidFill>
                  <a:srgbClr val="FF0000"/>
                </a:solidFill>
              </a:rPr>
              <a:t>)</a:t>
            </a:r>
            <a:r>
              <a:rPr lang="en-US" sz="3200" b="1" dirty="0" smtClean="0">
                <a:solidFill>
                  <a:srgbClr val="FF0000"/>
                </a:solidFill>
              </a:rPr>
              <a:t> </a:t>
            </a:r>
            <a:endParaRPr lang="zh-CN" altLang="en-US" sz="3200" b="1" dirty="0">
              <a:solidFill>
                <a:srgbClr val="FF0000"/>
              </a:solidFill>
            </a:endParaRPr>
          </a:p>
        </p:txBody>
      </p:sp>
      <p:pic>
        <p:nvPicPr>
          <p:cNvPr id="1026" name="Picture 2"/>
          <p:cNvPicPr>
            <a:picLocks noChangeAspect="1" noChangeArrowheads="1"/>
          </p:cNvPicPr>
          <p:nvPr/>
        </p:nvPicPr>
        <p:blipFill>
          <a:blip r:embed="rId3"/>
          <a:srcRect/>
          <a:stretch>
            <a:fillRect/>
          </a:stretch>
        </p:blipFill>
        <p:spPr bwMode="auto">
          <a:xfrm>
            <a:off x="0" y="3786190"/>
            <a:ext cx="9144000" cy="307181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15366" name="Text Box 6"/>
          <p:cNvSpPr txBox="1">
            <a:spLocks noChangeArrowheads="1"/>
          </p:cNvSpPr>
          <p:nvPr/>
        </p:nvSpPr>
        <p:spPr bwMode="auto">
          <a:xfrm>
            <a:off x="762000" y="1714488"/>
            <a:ext cx="4524380" cy="769441"/>
          </a:xfrm>
          <a:prstGeom prst="rect">
            <a:avLst/>
          </a:prstGeom>
          <a:noFill/>
          <a:ln w="9525">
            <a:noFill/>
            <a:miter lim="800000"/>
            <a:headEnd/>
            <a:tailEnd/>
          </a:ln>
          <a:effectLst/>
        </p:spPr>
        <p:txBody>
          <a:bodyPr wrap="square">
            <a:spAutoFit/>
          </a:bodyPr>
          <a:lstStyle/>
          <a:p>
            <a:pPr>
              <a:spcBef>
                <a:spcPct val="50000"/>
              </a:spcBef>
            </a:pPr>
            <a:r>
              <a:rPr lang="en-US" altLang="zh-CN" sz="4400" b="1" dirty="0">
                <a:solidFill>
                  <a:srgbClr val="990033"/>
                </a:solidFill>
              </a:rPr>
              <a:t>     </a:t>
            </a:r>
            <a:endParaRPr lang="zh-CN" altLang="en-US" sz="4400" b="1" dirty="0">
              <a:solidFill>
                <a:srgbClr val="990033"/>
              </a:solidFill>
            </a:endParaRPr>
          </a:p>
        </p:txBody>
      </p:sp>
      <p:sp>
        <p:nvSpPr>
          <p:cNvPr id="6" name="TextBox 5"/>
          <p:cNvSpPr txBox="1"/>
          <p:nvPr/>
        </p:nvSpPr>
        <p:spPr>
          <a:xfrm>
            <a:off x="714348" y="285728"/>
            <a:ext cx="5857916" cy="646331"/>
          </a:xfrm>
          <a:prstGeom prst="rect">
            <a:avLst/>
          </a:prstGeom>
          <a:noFill/>
        </p:spPr>
        <p:txBody>
          <a:bodyPr wrap="square" rtlCol="0">
            <a:spAutoFit/>
          </a:bodyPr>
          <a:lstStyle/>
          <a:p>
            <a:r>
              <a:rPr lang="zh-CN" altLang="en-US" sz="3600" b="1" dirty="0" smtClean="0">
                <a:solidFill>
                  <a:srgbClr val="FF0000"/>
                </a:solidFill>
              </a:rPr>
              <a:t>重点品味第</a:t>
            </a:r>
            <a:r>
              <a:rPr lang="en-US" sz="3600" b="1" dirty="0" smtClean="0">
                <a:solidFill>
                  <a:srgbClr val="FF0000"/>
                </a:solidFill>
              </a:rPr>
              <a:t>9</a:t>
            </a:r>
            <a:r>
              <a:rPr lang="zh-CN" altLang="en-US" sz="3600" b="1" dirty="0" smtClean="0">
                <a:solidFill>
                  <a:srgbClr val="FF0000"/>
                </a:solidFill>
              </a:rPr>
              <a:t>、</a:t>
            </a:r>
            <a:r>
              <a:rPr lang="en-US" sz="3600" b="1" dirty="0" smtClean="0">
                <a:solidFill>
                  <a:srgbClr val="FF0000"/>
                </a:solidFill>
              </a:rPr>
              <a:t>10</a:t>
            </a:r>
            <a:r>
              <a:rPr lang="zh-CN" altLang="en-US" sz="3600" b="1" dirty="0" smtClean="0">
                <a:solidFill>
                  <a:srgbClr val="FF0000"/>
                </a:solidFill>
              </a:rPr>
              <a:t>段</a:t>
            </a:r>
            <a:r>
              <a:rPr lang="en-US" altLang="zh-CN" sz="3600" b="1" dirty="0" smtClean="0">
                <a:solidFill>
                  <a:srgbClr val="FF0000"/>
                </a:solidFill>
              </a:rPr>
              <a:t>:</a:t>
            </a:r>
            <a:endParaRPr lang="zh-CN" altLang="en-US" dirty="0"/>
          </a:p>
        </p:txBody>
      </p:sp>
      <p:sp>
        <p:nvSpPr>
          <p:cNvPr id="7" name="矩形 6"/>
          <p:cNvSpPr/>
          <p:nvPr/>
        </p:nvSpPr>
        <p:spPr>
          <a:xfrm>
            <a:off x="714348" y="1214422"/>
            <a:ext cx="8143932" cy="3046988"/>
          </a:xfrm>
          <a:prstGeom prst="rect">
            <a:avLst/>
          </a:prstGeom>
        </p:spPr>
        <p:txBody>
          <a:bodyPr wrap="square">
            <a:spAutoFit/>
          </a:bodyPr>
          <a:lstStyle/>
          <a:p>
            <a:r>
              <a:rPr lang="zh-CN" altLang="en-US" sz="3200" b="1" dirty="0" smtClean="0"/>
              <a:t>①请闭目听课文配乐录音朗读，同时想像</a:t>
            </a:r>
            <a:r>
              <a:rPr lang="en-US" altLang="zh-CN" sz="3200" b="1" dirty="0" smtClean="0"/>
              <a:t>:</a:t>
            </a:r>
          </a:p>
          <a:p>
            <a:r>
              <a:rPr lang="en-US" altLang="zh-CN" sz="3200" b="1" dirty="0" smtClean="0">
                <a:solidFill>
                  <a:srgbClr val="0070C0"/>
                </a:solidFill>
              </a:rPr>
              <a:t>a.</a:t>
            </a:r>
            <a:r>
              <a:rPr lang="zh-CN" altLang="en-US" sz="3200" b="1" dirty="0" smtClean="0">
                <a:solidFill>
                  <a:srgbClr val="0070C0"/>
                </a:solidFill>
              </a:rPr>
              <a:t>播种的情景；</a:t>
            </a:r>
            <a:endParaRPr lang="en-US" altLang="zh-CN" sz="3200" b="1" dirty="0" smtClean="0">
              <a:solidFill>
                <a:srgbClr val="0070C0"/>
              </a:solidFill>
            </a:endParaRPr>
          </a:p>
          <a:p>
            <a:r>
              <a:rPr lang="en-US" altLang="zh-CN" sz="3200" b="1" dirty="0" smtClean="0">
                <a:solidFill>
                  <a:srgbClr val="0070C0"/>
                </a:solidFill>
              </a:rPr>
              <a:t>b.</a:t>
            </a:r>
            <a:r>
              <a:rPr lang="zh-CN" altLang="en-US" sz="3200" b="1" dirty="0" smtClean="0">
                <a:solidFill>
                  <a:srgbClr val="0070C0"/>
                </a:solidFill>
              </a:rPr>
              <a:t>幼苗出土的情景；</a:t>
            </a:r>
            <a:endParaRPr lang="en-US" altLang="zh-CN" sz="3200" b="1" dirty="0" smtClean="0">
              <a:solidFill>
                <a:srgbClr val="0070C0"/>
              </a:solidFill>
            </a:endParaRPr>
          </a:p>
          <a:p>
            <a:r>
              <a:rPr lang="en-US" altLang="zh-CN" sz="3200" b="1" dirty="0" smtClean="0">
                <a:solidFill>
                  <a:srgbClr val="0070C0"/>
                </a:solidFill>
              </a:rPr>
              <a:t>c.</a:t>
            </a:r>
            <a:r>
              <a:rPr lang="zh-CN" altLang="en-US" sz="3200" b="1" dirty="0" smtClean="0">
                <a:solidFill>
                  <a:srgbClr val="0070C0"/>
                </a:solidFill>
              </a:rPr>
              <a:t>新苗争绿的情景；</a:t>
            </a:r>
            <a:endParaRPr lang="en-US" altLang="zh-CN" sz="3200" b="1" dirty="0" smtClean="0">
              <a:solidFill>
                <a:srgbClr val="0070C0"/>
              </a:solidFill>
            </a:endParaRPr>
          </a:p>
          <a:p>
            <a:r>
              <a:rPr lang="en-US" altLang="zh-CN" sz="3200" b="1" dirty="0" smtClean="0">
                <a:solidFill>
                  <a:srgbClr val="0070C0"/>
                </a:solidFill>
              </a:rPr>
              <a:t>d.</a:t>
            </a:r>
            <a:r>
              <a:rPr lang="zh-CN" altLang="en-US" sz="3200" b="1" dirty="0" smtClean="0">
                <a:solidFill>
                  <a:srgbClr val="0070C0"/>
                </a:solidFill>
              </a:rPr>
              <a:t>暮春中午间苗中耕的情景；</a:t>
            </a:r>
            <a:endParaRPr lang="en-US" altLang="zh-CN" sz="3200" b="1" dirty="0" smtClean="0">
              <a:solidFill>
                <a:srgbClr val="0070C0"/>
              </a:solidFill>
            </a:endParaRPr>
          </a:p>
          <a:p>
            <a:r>
              <a:rPr lang="en-US" altLang="zh-CN" sz="3200" b="1" dirty="0" smtClean="0">
                <a:solidFill>
                  <a:srgbClr val="0070C0"/>
                </a:solidFill>
              </a:rPr>
              <a:t>e.</a:t>
            </a:r>
            <a:r>
              <a:rPr lang="zh-CN" altLang="en-US" sz="3200" b="1" dirty="0" smtClean="0">
                <a:solidFill>
                  <a:srgbClr val="0070C0"/>
                </a:solidFill>
              </a:rPr>
              <a:t>夏季畦头乘凉夜谈的情景。</a:t>
            </a:r>
            <a:endParaRPr lang="zh-CN" altLang="en-US" sz="3200" b="1" dirty="0">
              <a:solidFill>
                <a:srgbClr val="0070C0"/>
              </a:solidFill>
            </a:endParaRPr>
          </a:p>
        </p:txBody>
      </p:sp>
      <p:sp>
        <p:nvSpPr>
          <p:cNvPr id="8" name="TextBox 7"/>
          <p:cNvSpPr txBox="1"/>
          <p:nvPr/>
        </p:nvSpPr>
        <p:spPr>
          <a:xfrm>
            <a:off x="785786" y="4714884"/>
            <a:ext cx="7572428" cy="1077218"/>
          </a:xfrm>
          <a:prstGeom prst="rect">
            <a:avLst/>
          </a:prstGeom>
          <a:noFill/>
        </p:spPr>
        <p:txBody>
          <a:bodyPr wrap="square" rtlCol="0">
            <a:spAutoFit/>
          </a:bodyPr>
          <a:lstStyle/>
          <a:p>
            <a:r>
              <a:rPr lang="zh-CN" altLang="en-US" sz="3200" b="1" dirty="0" smtClean="0"/>
              <a:t>②口头描述一下你想像中的情景和体味到的田园乐趣。（同桌交流，分享）</a:t>
            </a:r>
            <a:r>
              <a:rPr lang="en-US" sz="3200" b="1" dirty="0" smtClean="0"/>
              <a:t> </a:t>
            </a:r>
            <a:endParaRPr lang="zh-CN" altLang="en-US" sz="3200" b="1" dirty="0"/>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66"/>
                                        </p:tgtEl>
                                        <p:attrNameLst>
                                          <p:attrName>style.visibility</p:attrName>
                                        </p:attrNameLst>
                                      </p:cBhvr>
                                      <p:to>
                                        <p:strVal val="visible"/>
                                      </p:to>
                                    </p:set>
                                    <p:anim calcmode="lin" valueType="num">
                                      <p:cBhvr additive="base">
                                        <p:cTn id="7" dur="500" fill="hold"/>
                                        <p:tgtEl>
                                          <p:spTgt spid="15366"/>
                                        </p:tgtEl>
                                        <p:attrNameLst>
                                          <p:attrName>ppt_x</p:attrName>
                                        </p:attrNameLst>
                                      </p:cBhvr>
                                      <p:tavLst>
                                        <p:tav tm="0">
                                          <p:val>
                                            <p:strVal val="0-#ppt_w/2"/>
                                          </p:val>
                                        </p:tav>
                                        <p:tav tm="100000">
                                          <p:val>
                                            <p:strVal val="#ppt_x"/>
                                          </p:val>
                                        </p:tav>
                                      </p:tavLst>
                                    </p:anim>
                                    <p:anim calcmode="lin" valueType="num">
                                      <p:cBhvr additive="base">
                                        <p:cTn id="8" dur="500" fill="hold"/>
                                        <p:tgtEl>
                                          <p:spTgt spid="1536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Effect transition="in" filter="dissolve">
                                      <p:cBhvr>
                                        <p:cTn id="17" dur="500"/>
                                        <p:tgtEl>
                                          <p:spTgt spid="7">
                                            <p:txEl>
                                              <p:pRg st="1" end="1"/>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7">
                                            <p:txEl>
                                              <p:pRg st="2" end="2"/>
                                            </p:txEl>
                                          </p:spTgt>
                                        </p:tgtEl>
                                        <p:attrNameLst>
                                          <p:attrName>style.visibility</p:attrName>
                                        </p:attrNameLst>
                                      </p:cBhvr>
                                      <p:to>
                                        <p:strVal val="visible"/>
                                      </p:to>
                                    </p:set>
                                    <p:animEffect transition="in" filter="dissolve">
                                      <p:cBhvr>
                                        <p:cTn id="20" dur="500"/>
                                        <p:tgtEl>
                                          <p:spTgt spid="7">
                                            <p:txEl>
                                              <p:pRg st="2" end="2"/>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7">
                                            <p:txEl>
                                              <p:pRg st="3" end="3"/>
                                            </p:txEl>
                                          </p:spTgt>
                                        </p:tgtEl>
                                        <p:attrNameLst>
                                          <p:attrName>style.visibility</p:attrName>
                                        </p:attrNameLst>
                                      </p:cBhvr>
                                      <p:to>
                                        <p:strVal val="visible"/>
                                      </p:to>
                                    </p:set>
                                    <p:animEffect transition="in" filter="dissolve">
                                      <p:cBhvr>
                                        <p:cTn id="23" dur="500"/>
                                        <p:tgtEl>
                                          <p:spTgt spid="7">
                                            <p:txEl>
                                              <p:pRg st="3" end="3"/>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7">
                                            <p:txEl>
                                              <p:pRg st="4" end="4"/>
                                            </p:txEl>
                                          </p:spTgt>
                                        </p:tgtEl>
                                        <p:attrNameLst>
                                          <p:attrName>style.visibility</p:attrName>
                                        </p:attrNameLst>
                                      </p:cBhvr>
                                      <p:to>
                                        <p:strVal val="visible"/>
                                      </p:to>
                                    </p:set>
                                    <p:animEffect transition="in" filter="dissolve">
                                      <p:cBhvr>
                                        <p:cTn id="26" dur="500"/>
                                        <p:tgtEl>
                                          <p:spTgt spid="7">
                                            <p:txEl>
                                              <p:pRg st="4" end="4"/>
                                            </p:txEl>
                                          </p:spTgt>
                                        </p:tgtEl>
                                      </p:cBhvr>
                                    </p:animEffect>
                                  </p:childTnLst>
                                </p:cTn>
                              </p:par>
                              <p:par>
                                <p:cTn id="27" presetID="9" presetClass="entr" presetSubtype="0" fill="hold" nodeType="withEffect">
                                  <p:stCondLst>
                                    <p:cond delay="0"/>
                                  </p:stCondLst>
                                  <p:childTnLst>
                                    <p:set>
                                      <p:cBhvr>
                                        <p:cTn id="28" dur="1" fill="hold">
                                          <p:stCondLst>
                                            <p:cond delay="0"/>
                                          </p:stCondLst>
                                        </p:cTn>
                                        <p:tgtEl>
                                          <p:spTgt spid="7">
                                            <p:txEl>
                                              <p:pRg st="5" end="5"/>
                                            </p:txEl>
                                          </p:spTgt>
                                        </p:tgtEl>
                                        <p:attrNameLst>
                                          <p:attrName>style.visibility</p:attrName>
                                        </p:attrNameLst>
                                      </p:cBhvr>
                                      <p:to>
                                        <p:strVal val="visible"/>
                                      </p:to>
                                    </p:set>
                                    <p:animEffect transition="in" filter="dissolve">
                                      <p:cBhvr>
                                        <p:cTn id="29"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6"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JSK16-011"/>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2" name="标题 1"/>
          <p:cNvSpPr>
            <a:spLocks noGrp="1"/>
          </p:cNvSpPr>
          <p:nvPr>
            <p:ph type="title"/>
          </p:nvPr>
        </p:nvSpPr>
        <p:spPr>
          <a:xfrm>
            <a:off x="571472" y="428604"/>
            <a:ext cx="8001056" cy="1785926"/>
          </a:xfrm>
        </p:spPr>
        <p:txBody>
          <a:bodyPr>
            <a:normAutofit fontScale="90000"/>
          </a:bodyPr>
          <a:lstStyle/>
          <a:p>
            <a:pPr algn="l"/>
            <a:r>
              <a:rPr lang="zh-CN" altLang="en-US" sz="3600" b="1" dirty="0" smtClean="0">
                <a:solidFill>
                  <a:srgbClr val="FF0000"/>
                </a:solidFill>
              </a:rPr>
              <a:t>      ③这两段融记叙、描写、抒情为一体，语句亲切自然，充满生活气息，带着泥土芬芳。</a:t>
            </a:r>
            <a:r>
              <a:rPr lang="zh-CN" altLang="en-US" sz="3200" b="1" dirty="0" smtClean="0">
                <a:solidFill>
                  <a:srgbClr val="FF0000"/>
                </a:solidFill>
              </a:rPr>
              <a:t>你能找几句么？</a:t>
            </a:r>
            <a:r>
              <a:rPr lang="en-US" sz="3600" dirty="0" smtClean="0"/>
              <a:t/>
            </a:r>
            <a:br>
              <a:rPr lang="en-US" sz="3600" dirty="0" smtClean="0"/>
            </a:br>
            <a:endParaRPr lang="zh-CN" altLang="en-US" sz="3200" b="1" dirty="0">
              <a:solidFill>
                <a:srgbClr val="0070C0"/>
              </a:solidFill>
            </a:endParaRPr>
          </a:p>
        </p:txBody>
      </p:sp>
      <p:sp>
        <p:nvSpPr>
          <p:cNvPr id="6" name="TextBox 5"/>
          <p:cNvSpPr txBox="1"/>
          <p:nvPr/>
        </p:nvSpPr>
        <p:spPr>
          <a:xfrm>
            <a:off x="642910" y="2071678"/>
            <a:ext cx="7572428" cy="1077218"/>
          </a:xfrm>
          <a:prstGeom prst="rect">
            <a:avLst/>
          </a:prstGeom>
          <a:noFill/>
        </p:spPr>
        <p:txBody>
          <a:bodyPr wrap="square" rtlCol="0">
            <a:spAutoFit/>
          </a:bodyPr>
          <a:lstStyle/>
          <a:p>
            <a:r>
              <a:rPr lang="zh-CN" altLang="en-US" sz="3200" dirty="0" smtClean="0"/>
              <a:t>      </a:t>
            </a:r>
            <a:r>
              <a:rPr lang="en-US" sz="3200" b="1" dirty="0" smtClean="0"/>
              <a:t>A</a:t>
            </a:r>
            <a:r>
              <a:rPr lang="zh-CN" altLang="en-US" sz="3200" b="1" dirty="0" smtClean="0"/>
              <a:t>．“</a:t>
            </a:r>
            <a:r>
              <a:rPr lang="en-US" altLang="zh-CN" sz="3200" b="1" dirty="0" smtClean="0"/>
              <a:t>……</a:t>
            </a:r>
            <a:r>
              <a:rPr lang="zh-CN" altLang="en-US" sz="3200" b="1" dirty="0" smtClean="0"/>
              <a:t>就算种的只是希望，那希望也能给人很大的鼓舞。”</a:t>
            </a:r>
            <a:endParaRPr lang="zh-CN" altLang="en-US" sz="3200" dirty="0"/>
          </a:p>
        </p:txBody>
      </p:sp>
      <p:sp>
        <p:nvSpPr>
          <p:cNvPr id="7" name="TextBox 6"/>
          <p:cNvSpPr txBox="1"/>
          <p:nvPr/>
        </p:nvSpPr>
        <p:spPr>
          <a:xfrm>
            <a:off x="571472" y="3714752"/>
            <a:ext cx="7786742" cy="2554545"/>
          </a:xfrm>
          <a:prstGeom prst="rect">
            <a:avLst/>
          </a:prstGeom>
          <a:noFill/>
        </p:spPr>
        <p:txBody>
          <a:bodyPr wrap="square" rtlCol="0">
            <a:spAutoFit/>
          </a:bodyPr>
          <a:lstStyle/>
          <a:p>
            <a:r>
              <a:rPr lang="zh-CN" altLang="en-US" sz="3200" b="1" dirty="0" smtClean="0">
                <a:solidFill>
                  <a:srgbClr val="0070C0"/>
                </a:solidFill>
                <a:latin typeface="方正姚体" pitchFamily="2" charset="-122"/>
                <a:ea typeface="方正姚体" pitchFamily="2" charset="-122"/>
              </a:rPr>
              <a:t>        这话闪烁着哲理的光辉，种下的不只是种子，更是希望，有希望就受鼓舞，有希望就有克服困难的力量。也正是这永不熄灭的希望之火，鼓舞着边区军民战胜了重重困难，夺取了抗战的最后胜利。</a:t>
            </a:r>
            <a:r>
              <a:rPr lang="en-US" sz="3200" b="1" dirty="0" smtClean="0">
                <a:solidFill>
                  <a:srgbClr val="0070C0"/>
                </a:solidFill>
              </a:rPr>
              <a:t> </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strVal val="#ppt_w*0.70"/>
                                          </p:val>
                                        </p:tav>
                                        <p:tav tm="100000">
                                          <p:val>
                                            <p:strVal val="#ppt_w"/>
                                          </p:val>
                                        </p:tav>
                                      </p:tavLst>
                                    </p:anim>
                                    <p:anim calcmode="lin" valueType="num">
                                      <p:cBhvr>
                                        <p:cTn id="8" dur="1000" fill="hold"/>
                                        <p:tgtEl>
                                          <p:spTgt spid="6"/>
                                        </p:tgtEl>
                                        <p:attrNameLst>
                                          <p:attrName>ppt_h</p:attrName>
                                        </p:attrNameLst>
                                      </p:cBhvr>
                                      <p:tavLst>
                                        <p:tav tm="0">
                                          <p:val>
                                            <p:strVal val="#ppt_h"/>
                                          </p:val>
                                        </p:tav>
                                        <p:tav tm="100000">
                                          <p:val>
                                            <p:strVal val="#ppt_h"/>
                                          </p:val>
                                        </p:tav>
                                      </p:tavLst>
                                    </p:anim>
                                    <p:animEffect transition="in" filter="fade">
                                      <p:cBhvr>
                                        <p:cTn id="9" dur="10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1000" fill="hold"/>
                                        <p:tgtEl>
                                          <p:spTgt spid="7"/>
                                        </p:tgtEl>
                                        <p:attrNameLst>
                                          <p:attrName>ppt_w</p:attrName>
                                        </p:attrNameLst>
                                      </p:cBhvr>
                                      <p:tavLst>
                                        <p:tav tm="0">
                                          <p:val>
                                            <p:strVal val="#ppt_w*0.70"/>
                                          </p:val>
                                        </p:tav>
                                        <p:tav tm="100000">
                                          <p:val>
                                            <p:strVal val="#ppt_w"/>
                                          </p:val>
                                        </p:tav>
                                      </p:tavLst>
                                    </p:anim>
                                    <p:anim calcmode="lin" valueType="num">
                                      <p:cBhvr>
                                        <p:cTn id="15" dur="1000" fill="hold"/>
                                        <p:tgtEl>
                                          <p:spTgt spid="7"/>
                                        </p:tgtEl>
                                        <p:attrNameLst>
                                          <p:attrName>ppt_h</p:attrName>
                                        </p:attrNameLst>
                                      </p:cBhvr>
                                      <p:tavLst>
                                        <p:tav tm="0">
                                          <p:val>
                                            <p:strVal val="#ppt_h"/>
                                          </p:val>
                                        </p:tav>
                                        <p:tav tm="100000">
                                          <p:val>
                                            <p:strVal val="#ppt_h"/>
                                          </p:val>
                                        </p:tav>
                                      </p:tavLst>
                                    </p:anim>
                                    <p:animEffect transition="in" filter="fade">
                                      <p:cBhvr>
                                        <p:cTn id="16"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1260</TotalTime>
  <Words>1462</Words>
  <Application>Microsoft PowerPoint</Application>
  <PresentationFormat>全屏显示(4:3)</PresentationFormat>
  <Paragraphs>85</Paragraphs>
  <Slides>20</Slides>
  <Notes>0</Notes>
  <HiddenSlides>0</HiddenSlides>
  <MMClips>1</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幻灯片 1</vt:lpstr>
      <vt:lpstr>幻灯片 2</vt:lpstr>
      <vt:lpstr>幻灯片 3</vt:lpstr>
      <vt:lpstr>幻灯片 4</vt:lpstr>
      <vt:lpstr>幻灯片 5</vt:lpstr>
      <vt:lpstr>幻灯片 6</vt:lpstr>
      <vt:lpstr>幻灯片 7</vt:lpstr>
      <vt:lpstr>幻灯片 8</vt:lpstr>
      <vt:lpstr>      ③这两段融记叙、描写、抒情为一体，语句亲切自然，充满生活气息，带着泥土芬芳。你能找几句么？ </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vector>
  </TitlesOfParts>
  <Company>www.yw150.com 满分语文资源站</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www.yw150.com 满分语文资源站</dc:title>
  <dc:creator>www.yw150.com 满分语文资源站</dc:creator>
  <cp:lastModifiedBy>Administrator</cp:lastModifiedBy>
  <cp:revision>79</cp:revision>
  <dcterms:created xsi:type="dcterms:W3CDTF">2005-03-01T00:00:40Z</dcterms:created>
  <dcterms:modified xsi:type="dcterms:W3CDTF">2020-06-15T09:44:57Z</dcterms:modified>
</cp:coreProperties>
</file>