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81" r:id="rId5"/>
    <p:sldId id="259" r:id="rId6"/>
    <p:sldId id="260" r:id="rId7"/>
    <p:sldId id="261" r:id="rId8"/>
    <p:sldId id="282" r:id="rId9"/>
    <p:sldId id="262" r:id="rId10"/>
    <p:sldId id="263" r:id="rId11"/>
    <p:sldId id="264" r:id="rId12"/>
    <p:sldId id="283" r:id="rId13"/>
    <p:sldId id="266" r:id="rId14"/>
    <p:sldId id="267" r:id="rId15"/>
    <p:sldId id="268" r:id="rId16"/>
    <p:sldId id="284" r:id="rId17"/>
    <p:sldId id="269" r:id="rId18"/>
    <p:sldId id="270" r:id="rId19"/>
    <p:sldId id="271" r:id="rId20"/>
    <p:sldId id="285" r:id="rId21"/>
    <p:sldId id="272" r:id="rId22"/>
    <p:sldId id="273" r:id="rId23"/>
    <p:sldId id="274" r:id="rId24"/>
    <p:sldId id="275" r:id="rId25"/>
    <p:sldId id="286" r:id="rId26"/>
    <p:sldId id="287" r:id="rId27"/>
    <p:sldId id="276" r:id="rId28"/>
    <p:sldId id="277" r:id="rId29"/>
    <p:sldId id="278" r:id="rId30"/>
    <p:sldId id="279"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6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tags" Target="tags/tag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F44BAAE-5D88-46DE-BE49-88161ED8D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654D7E-F509-4505-A5C9-D86C68D55F23}"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F44BAAE-5D88-46DE-BE49-88161ED8D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654D7E-F509-4505-A5C9-D86C68D55F23}"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F44BAAE-5D88-46DE-BE49-88161ED8D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654D7E-F509-4505-A5C9-D86C68D55F23}"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F44BAAE-5D88-46DE-BE49-88161ED8D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654D7E-F509-4505-A5C9-D86C68D55F23}"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F44BAAE-5D88-46DE-BE49-88161ED8D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654D7E-F509-4505-A5C9-D86C68D55F23}"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BF44BAAE-5D88-46DE-BE49-88161ED8D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654D7E-F509-4505-A5C9-D86C68D55F23}"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BF44BAAE-5D88-46DE-BE49-88161ED8D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654D7E-F509-4505-A5C9-D86C68D55F23}"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F44BAAE-5D88-46DE-BE49-88161ED8D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654D7E-F509-4505-A5C9-D86C68D55F23}"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F44BAAE-5D88-46DE-BE49-88161ED8D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654D7E-F509-4505-A5C9-D86C68D55F23}"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F44BAAE-5D88-46DE-BE49-88161ED8D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654D7E-F509-4505-A5C9-D86C68D55F23}"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F44BAAE-5D88-46DE-BE49-88161ED8D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654D7E-F509-4505-A5C9-D86C68D55F23}"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44BAAE-5D88-46DE-BE49-88161ED8D59E}"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654D7E-F509-4505-A5C9-D86C68D55F23}"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r>
              <a:rPr lang="zh-CN" altLang="en-US"/>
              <a:t>七年级课内文言文练习</a:t>
            </a:r>
            <a:endParaRPr lang="zh-CN" altLang="en-US"/>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41683" y="641684"/>
            <a:ext cx="10860505" cy="5535279"/>
          </a:xfrm>
        </p:spPr>
        <p:txBody>
          <a:bodyPr>
            <a:normAutofit/>
          </a:bodyPr>
          <a:lstStyle/>
          <a:p>
            <a:pPr marL="0" indent="0">
              <a:lnSpc>
                <a:spcPct val="150000"/>
              </a:lnSpc>
              <a:buNone/>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下列加点词意思相同的一项是（</a:t>
            </a: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200000"/>
              </a:lnSpc>
              <a:buNone/>
            </a:pPr>
            <a:r>
              <a:rPr lang="en-US" altLang="zh-CN" sz="2400">
                <a:latin typeface="宋体" panose="02010600030101010101" pitchFamily="2" charset="-122"/>
                <a:ea typeface="宋体" panose="02010600030101010101" pitchFamily="2" charset="-122"/>
              </a:rPr>
              <a:t>A.</a:t>
            </a:r>
            <a:r>
              <a:rPr lang="zh-CN" altLang="en-US" sz="2400">
                <a:latin typeface="宋体" panose="02010600030101010101" pitchFamily="2" charset="-122"/>
                <a:ea typeface="宋体" panose="02010600030101010101" pitchFamily="2" charset="-122"/>
              </a:rPr>
              <a:t>不</a:t>
            </a:r>
            <a:r>
              <a:rPr lang="zh-CN" altLang="en-US" sz="2400">
                <a:solidFill>
                  <a:srgbClr val="FF0000"/>
                </a:solidFill>
                <a:latin typeface="宋体" panose="02010600030101010101" pitchFamily="2" charset="-122"/>
                <a:ea typeface="宋体" panose="02010600030101010101" pitchFamily="2" charset="-122"/>
              </a:rPr>
              <a:t>可</a:t>
            </a:r>
            <a:r>
              <a:rPr lang="zh-CN" altLang="en-US" sz="2400">
                <a:latin typeface="宋体" panose="02010600030101010101" pitchFamily="2" charset="-122"/>
                <a:ea typeface="宋体" panose="02010600030101010101" pitchFamily="2" charset="-122"/>
              </a:rPr>
              <a:t>不学            </a:t>
            </a:r>
            <a:r>
              <a:rPr lang="zh-CN" altLang="en-US" sz="2400">
                <a:solidFill>
                  <a:srgbClr val="FF0000"/>
                </a:solidFill>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rPr>
              <a:t>可</a:t>
            </a:r>
            <a:r>
              <a:rPr lang="zh-CN" altLang="en-US" sz="2400">
                <a:latin typeface="宋体" panose="02010600030101010101" pitchFamily="2" charset="-122"/>
                <a:ea typeface="宋体" panose="02010600030101010101" pitchFamily="2" charset="-122"/>
              </a:rPr>
              <a:t>爱者甚蕃</a:t>
            </a:r>
            <a:endParaRPr lang="en-US" altLang="zh-CN" sz="2400">
              <a:latin typeface="宋体" panose="02010600030101010101" pitchFamily="2" charset="-122"/>
              <a:ea typeface="宋体" panose="02010600030101010101" pitchFamily="2" charset="-122"/>
            </a:endParaRPr>
          </a:p>
          <a:p>
            <a:pPr marL="0" indent="0">
              <a:lnSpc>
                <a:spcPct val="200000"/>
              </a:lnSpc>
              <a:buNone/>
            </a:pPr>
            <a:r>
              <a:rPr lang="en-US" altLang="zh-CN" sz="2400">
                <a:latin typeface="宋体" panose="02010600030101010101" pitchFamily="2" charset="-122"/>
                <a:ea typeface="宋体" panose="02010600030101010101" pitchFamily="2" charset="-122"/>
              </a:rPr>
              <a:t>B.</a:t>
            </a:r>
            <a:r>
              <a:rPr lang="zh-CN" altLang="en-US" sz="2400">
                <a:latin typeface="宋体" panose="02010600030101010101" pitchFamily="2" charset="-122"/>
                <a:ea typeface="宋体" panose="02010600030101010101" pitchFamily="2" charset="-122"/>
              </a:rPr>
              <a:t>大兄何见事</a:t>
            </a:r>
            <a:r>
              <a:rPr lang="zh-CN" altLang="en-US" sz="2400">
                <a:solidFill>
                  <a:srgbClr val="FF0000"/>
                </a:solidFill>
                <a:latin typeface="宋体" panose="02010600030101010101" pitchFamily="2" charset="-122"/>
                <a:ea typeface="宋体" panose="02010600030101010101" pitchFamily="2" charset="-122"/>
              </a:rPr>
              <a:t>之</a:t>
            </a:r>
            <a:r>
              <a:rPr lang="zh-CN" altLang="en-US" sz="2400">
                <a:latin typeface="宋体" panose="02010600030101010101" pitchFamily="2" charset="-122"/>
                <a:ea typeface="宋体" panose="02010600030101010101" pitchFamily="2" charset="-122"/>
              </a:rPr>
              <a:t>晚乎      莲，花</a:t>
            </a:r>
            <a:r>
              <a:rPr lang="zh-CN" altLang="en-US" sz="2400">
                <a:solidFill>
                  <a:srgbClr val="FF0000"/>
                </a:solidFill>
                <a:latin typeface="宋体" panose="02010600030101010101" pitchFamily="2" charset="-122"/>
                <a:ea typeface="宋体" panose="02010600030101010101" pitchFamily="2" charset="-122"/>
              </a:rPr>
              <a:t>之</a:t>
            </a:r>
            <a:r>
              <a:rPr lang="zh-CN" altLang="en-US" sz="2400">
                <a:latin typeface="宋体" panose="02010600030101010101" pitchFamily="2" charset="-122"/>
                <a:ea typeface="宋体" panose="02010600030101010101" pitchFamily="2" charset="-122"/>
              </a:rPr>
              <a:t>君子者也</a:t>
            </a:r>
            <a:endParaRPr lang="en-US" altLang="zh-CN" sz="2400">
              <a:latin typeface="宋体" panose="02010600030101010101" pitchFamily="2" charset="-122"/>
              <a:ea typeface="宋体" panose="02010600030101010101" pitchFamily="2" charset="-122"/>
            </a:endParaRPr>
          </a:p>
          <a:p>
            <a:pPr marL="0" indent="0">
              <a:lnSpc>
                <a:spcPct val="200000"/>
              </a:lnSpc>
              <a:buNone/>
            </a:pPr>
            <a:r>
              <a:rPr lang="en-US" altLang="zh-CN" sz="2400">
                <a:latin typeface="宋体" panose="02010600030101010101" pitchFamily="2" charset="-122"/>
                <a:ea typeface="宋体" panose="02010600030101010101" pitchFamily="2" charset="-122"/>
              </a:rPr>
              <a:t>C.</a:t>
            </a:r>
            <a:r>
              <a:rPr lang="zh-CN" altLang="en-US" sz="2400">
                <a:solidFill>
                  <a:srgbClr val="FF0000"/>
                </a:solidFill>
                <a:latin typeface="宋体" panose="02010600030101010101" pitchFamily="2" charset="-122"/>
                <a:ea typeface="宋体" panose="02010600030101010101" pitchFamily="2" charset="-122"/>
              </a:rPr>
              <a:t>但</a:t>
            </a:r>
            <a:r>
              <a:rPr lang="zh-CN" altLang="en-US" sz="2400">
                <a:latin typeface="宋体" panose="02010600030101010101" pitchFamily="2" charset="-122"/>
                <a:ea typeface="宋体" panose="02010600030101010101" pitchFamily="2" charset="-122"/>
              </a:rPr>
              <a:t>当涉猎              </a:t>
            </a:r>
            <a:r>
              <a:rPr lang="zh-CN" altLang="en-US" sz="2400">
                <a:solidFill>
                  <a:srgbClr val="FF0000"/>
                </a:solidFill>
                <a:latin typeface="宋体" panose="02010600030101010101" pitchFamily="2" charset="-122"/>
                <a:ea typeface="宋体" panose="02010600030101010101" pitchFamily="2" charset="-122"/>
              </a:rPr>
              <a:t>但</a:t>
            </a:r>
            <a:r>
              <a:rPr lang="zh-CN" altLang="en-US" sz="2400">
                <a:latin typeface="宋体" panose="02010600030101010101" pitchFamily="2" charset="-122"/>
                <a:ea typeface="宋体" panose="02010600030101010101" pitchFamily="2" charset="-122"/>
              </a:rPr>
              <a:t>手熟尔</a:t>
            </a:r>
            <a:endParaRPr lang="en-US" altLang="zh-CN" sz="2400">
              <a:latin typeface="宋体" panose="02010600030101010101" pitchFamily="2" charset="-122"/>
              <a:ea typeface="宋体" panose="02010600030101010101" pitchFamily="2" charset="-122"/>
            </a:endParaRPr>
          </a:p>
          <a:p>
            <a:pPr marL="0" indent="0">
              <a:lnSpc>
                <a:spcPct val="200000"/>
              </a:lnSpc>
              <a:buNone/>
            </a:pPr>
            <a:r>
              <a:rPr lang="en-US" altLang="zh-CN" sz="2400">
                <a:latin typeface="宋体" panose="02010600030101010101" pitchFamily="2" charset="-122"/>
                <a:ea typeface="宋体" panose="02010600030101010101" pitchFamily="2" charset="-122"/>
              </a:rPr>
              <a:t>D.</a:t>
            </a:r>
            <a:r>
              <a:rPr lang="zh-CN" altLang="en-US" sz="2400">
                <a:latin typeface="宋体" panose="02010600030101010101" pitchFamily="2" charset="-122"/>
                <a:ea typeface="宋体" panose="02010600030101010101" pitchFamily="2" charset="-122"/>
              </a:rPr>
              <a:t>蒙</a:t>
            </a:r>
            <a:r>
              <a:rPr lang="zh-CN" altLang="en-US" sz="2400">
                <a:solidFill>
                  <a:srgbClr val="FF0000"/>
                </a:solidFill>
                <a:latin typeface="宋体" panose="02010600030101010101" pitchFamily="2" charset="-122"/>
                <a:ea typeface="宋体" panose="02010600030101010101" pitchFamily="2" charset="-122"/>
              </a:rPr>
              <a:t>辞</a:t>
            </a:r>
            <a:r>
              <a:rPr lang="zh-CN" altLang="en-US" sz="2400">
                <a:latin typeface="宋体" panose="02010600030101010101" pitchFamily="2" charset="-122"/>
                <a:ea typeface="宋体" panose="02010600030101010101" pitchFamily="2" charset="-122"/>
              </a:rPr>
              <a:t>以军中多务        旦</a:t>
            </a:r>
            <a:r>
              <a:rPr lang="zh-CN" altLang="en-US" sz="2400">
                <a:solidFill>
                  <a:srgbClr val="FF0000"/>
                </a:solidFill>
                <a:latin typeface="宋体" panose="02010600030101010101" pitchFamily="2" charset="-122"/>
                <a:ea typeface="宋体" panose="02010600030101010101" pitchFamily="2" charset="-122"/>
              </a:rPr>
              <a:t>辞</a:t>
            </a:r>
            <a:r>
              <a:rPr lang="zh-CN" altLang="en-US" sz="2400">
                <a:latin typeface="宋体" panose="02010600030101010101" pitchFamily="2" charset="-122"/>
                <a:ea typeface="宋体" panose="02010600030101010101" pitchFamily="2" charset="-122"/>
              </a:rPr>
              <a:t>爷娘去，暮宿黄河边</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用“</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给下面的句子划分朗读节奏。（限标一处）</a:t>
            </a: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及 鲁 肃 过 寻 阳</a:t>
            </a:r>
            <a:endParaRPr lang="zh-CN" altLang="en-US" sz="2400">
              <a:latin typeface="楷体" panose="02010609060101010101" pitchFamily="49" charset="-122"/>
              <a:ea typeface="楷体" panose="02010609060101010101" pitchFamily="49" charset="-122"/>
            </a:endParaRPr>
          </a:p>
        </p:txBody>
      </p:sp>
      <p:sp>
        <p:nvSpPr>
          <p:cNvPr id="5" name="文本框 4"/>
          <p:cNvSpPr txBox="1"/>
          <p:nvPr/>
        </p:nvSpPr>
        <p:spPr>
          <a:xfrm>
            <a:off x="6096000" y="681037"/>
            <a:ext cx="1491916"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 C</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2438400" y="1573898"/>
            <a:ext cx="1620253"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可以，能</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6096000" y="1515797"/>
            <a:ext cx="1427747"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值得</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641683" y="2826954"/>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助词，用于主谓之间，取消句子的独立性</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7106651" y="2461165"/>
            <a:ext cx="2895599"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助词，的</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5" name="文本框 14"/>
          <p:cNvSpPr txBox="1"/>
          <p:nvPr/>
        </p:nvSpPr>
        <p:spPr>
          <a:xfrm>
            <a:off x="2458450" y="3377810"/>
            <a:ext cx="1600203"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只，只是</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7" name="文本框 16"/>
          <p:cNvSpPr txBox="1"/>
          <p:nvPr/>
        </p:nvSpPr>
        <p:spPr>
          <a:xfrm>
            <a:off x="5875420" y="3327438"/>
            <a:ext cx="2406317"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只，只是</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9" name="文本框 18"/>
          <p:cNvSpPr txBox="1"/>
          <p:nvPr/>
        </p:nvSpPr>
        <p:spPr>
          <a:xfrm>
            <a:off x="3400926" y="4218690"/>
            <a:ext cx="1315453"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推托</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21" name="文本框 20"/>
          <p:cNvSpPr txBox="1"/>
          <p:nvPr/>
        </p:nvSpPr>
        <p:spPr>
          <a:xfrm>
            <a:off x="7964901" y="4193711"/>
            <a:ext cx="2037349"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辞别</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23" name="文本框 22"/>
          <p:cNvSpPr txBox="1"/>
          <p:nvPr/>
        </p:nvSpPr>
        <p:spPr>
          <a:xfrm>
            <a:off x="745957" y="6216316"/>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 及/鲁肃过寻阳</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5" grpId="0"/>
      <p:bldP spid="17" grpId="0"/>
      <p:bldP spid="19" grpId="0"/>
      <p:bldP spid="21" grpId="0"/>
      <p:bldP spid="2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05853" y="593558"/>
            <a:ext cx="10647947" cy="5583405"/>
          </a:xfrm>
        </p:spPr>
        <p:txBody>
          <a:bodyPr>
            <a:normAutofit/>
          </a:bodyPr>
          <a:lstStyle/>
          <a:p>
            <a:pPr marL="0" indent="0">
              <a:lnSpc>
                <a:spcPct val="150000"/>
              </a:lnSpc>
              <a:buNone/>
            </a:pP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把下面的句子翻译成现代汉语。（</a:t>
            </a: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孤岂欲卿治经为博士邪！</a:t>
            </a:r>
            <a:endParaRPr lang="en-US" altLang="zh-CN" sz="2400">
              <a:latin typeface="楷体" panose="02010609060101010101" pitchFamily="49" charset="-122"/>
              <a:ea typeface="楷体" panose="02010609060101010101" pitchFamily="49" charset="-122"/>
            </a:endParaRPr>
          </a:p>
          <a:p>
            <a:pPr marL="0" indent="0">
              <a:lnSpc>
                <a:spcPct val="150000"/>
              </a:lnSpc>
              <a:buNone/>
            </a:pP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文章是如何表现吕蒙的才略进步惊人的？吕蒙的变化给了你哪些启示？</a:t>
            </a: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分）</a:t>
            </a:r>
            <a:endParaRPr lang="zh-CN" altLang="en-US" sz="2400">
              <a:latin typeface="宋体" panose="02010600030101010101" pitchFamily="2" charset="-122"/>
              <a:ea typeface="宋体" panose="02010600030101010101" pitchFamily="2" charset="-122"/>
            </a:endParaRPr>
          </a:p>
        </p:txBody>
      </p:sp>
      <p:sp>
        <p:nvSpPr>
          <p:cNvPr id="5" name="文本框 4"/>
          <p:cNvSpPr txBox="1"/>
          <p:nvPr/>
        </p:nvSpPr>
        <p:spPr>
          <a:xfrm>
            <a:off x="705853" y="2029144"/>
            <a:ext cx="6898105"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我难道是想让你研究儒家经典成为专掌经学传授的学官吗！</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705853" y="3483095"/>
            <a:ext cx="10027250" cy="1015663"/>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鲁肃与吕蒙交谈讨论后，大为惊讶，感叹吕蒙才干和谋略大有长进，不再是当年吴地的阿蒙，并与其结为好友。所以文章运用侧面描写表现了吕蒙的才略进步惊人。</a:t>
            </a:r>
            <a:endParaRPr lang="en-US" altLang="zh-CN" sz="2000">
              <a:solidFill>
                <a:srgbClr val="FF0000"/>
              </a:solidFill>
              <a:latin typeface="楷体" panose="02010609060101010101" pitchFamily="49" charset="-122"/>
              <a:ea typeface="楷体" panose="02010609060101010101" pitchFamily="49" charset="-122"/>
            </a:endParaRPr>
          </a:p>
          <a:p>
            <a:r>
              <a:rPr lang="zh-CN" altLang="en-US" sz="2000">
                <a:solidFill>
                  <a:srgbClr val="FF0000"/>
                </a:solidFill>
                <a:latin typeface="楷体" panose="02010609060101010101" pitchFamily="49" charset="-122"/>
                <a:ea typeface="楷体" panose="02010609060101010101" pitchFamily="49" charset="-122"/>
              </a:rPr>
              <a:t>启示：学习可以提升个人人格魅力，获得别人的认可。</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61474" y="914400"/>
            <a:ext cx="10792326" cy="5262563"/>
          </a:xfrm>
        </p:spPr>
        <p:txBody>
          <a:bodyPr>
            <a:normAutofit/>
          </a:bodyPr>
          <a:lstStyle/>
          <a:p>
            <a:pPr>
              <a:lnSpc>
                <a:spcPct val="150000"/>
              </a:lnSpc>
            </a:pP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参考译文</a:t>
            </a:r>
            <a:r>
              <a:rPr lang="en-US" altLang="zh-CN"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a:lnSpc>
                <a:spcPct val="150000"/>
              </a:lnSpc>
            </a:pPr>
            <a:r>
              <a:rPr lang="zh-CN" altLang="en-US" sz="2400">
                <a:latin typeface="楷体" panose="02010609060101010101" pitchFamily="49" charset="-122"/>
                <a:ea typeface="楷体" panose="02010609060101010101" pitchFamily="49" charset="-122"/>
              </a:rPr>
              <a:t>当初，孙权对吕蒙说：“你现在当权掌管军政大事，不可以不学习！”吕蒙用军中事务多来推托。孙权说：“我难道是想让你研究儒家经典成为专掌经学传授的学官吗！只是应当粗略地阅读，了解历史罢了。你说事务多，哪里比得上我（事务多）呢？我常常读书，自己认为（读书）很有益处。”吕蒙于是开始从事学习。等到鲁肃经过寻阳，和吕蒙议论（问题）</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鲁肃）非常惊讶地说：“你现在的才干和谋略，不再是（过去那个）吴地的阿蒙了！”吕蒙说：“跟读书人分别几天，就要另外用新的眼光看待他，您怎么知晓（这件）事情这么晚呢！”鲁肃于是拜见吕蒙的母亲，</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与吕蒙）结为朋友后就离别了。</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5432" y="641684"/>
            <a:ext cx="11373852" cy="5999748"/>
          </a:xfrm>
        </p:spPr>
        <p:txBody>
          <a:bodyPr>
            <a:normAutofit lnSpcReduction="10000"/>
          </a:bodyPr>
          <a:lstStyle/>
          <a:p>
            <a:pPr marL="0" indent="0">
              <a:lnSpc>
                <a:spcPct val="150000"/>
              </a:lnSpc>
              <a:buNone/>
            </a:pPr>
            <a:r>
              <a:rPr lang="zh-CN" altLang="en-US" sz="2400">
                <a:latin typeface="宋体" panose="02010600030101010101" pitchFamily="2" charset="-122"/>
                <a:ea typeface="宋体" panose="02010600030101010101" pitchFamily="2" charset="-122"/>
              </a:rPr>
              <a:t>四、阅读下面的文言文，回答</a:t>
            </a:r>
            <a:r>
              <a:rPr lang="en-US" altLang="zh-CN" sz="2400">
                <a:latin typeface="宋体" panose="02010600030101010101" pitchFamily="2" charset="-122"/>
                <a:ea typeface="宋体" panose="02010600030101010101" pitchFamily="2" charset="-122"/>
              </a:rPr>
              <a:t>1~4</a:t>
            </a:r>
            <a:r>
              <a:rPr lang="zh-CN" altLang="en-US" sz="2400">
                <a:latin typeface="宋体" panose="02010600030101010101" pitchFamily="2" charset="-122"/>
                <a:ea typeface="宋体" panose="02010600030101010101" pitchFamily="2" charset="-122"/>
              </a:rPr>
              <a:t>题。（</a:t>
            </a:r>
            <a:r>
              <a:rPr lang="en-US" altLang="zh-CN" sz="2400">
                <a:latin typeface="宋体" panose="02010600030101010101" pitchFamily="2" charset="-122"/>
                <a:ea typeface="宋体" panose="02010600030101010101" pitchFamily="2" charset="-122"/>
              </a:rPr>
              <a:t>14</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gn="ctr">
              <a:lnSpc>
                <a:spcPct val="150000"/>
              </a:lnSpc>
              <a:buNone/>
            </a:pPr>
            <a:r>
              <a:rPr lang="zh-CN" altLang="en-US" sz="2400">
                <a:latin typeface="楷体" panose="02010609060101010101" pitchFamily="49" charset="-122"/>
                <a:ea typeface="楷体" panose="02010609060101010101" pitchFamily="49" charset="-122"/>
              </a:rPr>
              <a:t>陋室铭</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山不在高，有仙则名。水不在深，有龙则灵。斯是陋室，惟吾德馨。苔痕上阶绿，草色入帘青。谈笑有鸿儒，往来无白丁。可以调素琴，阅金经。无丝竹之乱耳，无案族之劳形。南阳诸葛庐，西蜀子云亭。孔子云：何陋之有？</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解释下列句子中加点的词语。（</a:t>
            </a: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有仙则</a:t>
            </a:r>
            <a:r>
              <a:rPr lang="zh-CN" altLang="en-US" sz="2400">
                <a:solidFill>
                  <a:srgbClr val="FF0000"/>
                </a:solidFill>
                <a:latin typeface="宋体" panose="02010600030101010101" pitchFamily="2" charset="-122"/>
                <a:ea typeface="宋体" panose="02010600030101010101" pitchFamily="2" charset="-122"/>
              </a:rPr>
              <a:t>名</a:t>
            </a:r>
            <a:r>
              <a:rPr lang="zh-CN" altLang="en-US" sz="2400">
                <a:latin typeface="宋体" panose="02010600030101010101" pitchFamily="2" charset="-122"/>
                <a:ea typeface="宋体" panose="02010600030101010101" pitchFamily="2" charset="-122"/>
              </a:rPr>
              <a:t>：</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(2)</a:t>
            </a:r>
            <a:r>
              <a:rPr lang="zh-CN" altLang="en-US" sz="2400">
                <a:solidFill>
                  <a:srgbClr val="FF0000"/>
                </a:solidFill>
                <a:latin typeface="宋体" panose="02010600030101010101" pitchFamily="2" charset="-122"/>
                <a:ea typeface="宋体" panose="02010600030101010101" pitchFamily="2" charset="-122"/>
              </a:rPr>
              <a:t>斯</a:t>
            </a:r>
            <a:r>
              <a:rPr lang="zh-CN" altLang="en-US" sz="2400">
                <a:latin typeface="宋体" panose="02010600030101010101" pitchFamily="2" charset="-122"/>
                <a:ea typeface="宋体" panose="02010600030101010101" pitchFamily="2" charset="-122"/>
              </a:rPr>
              <a:t>是陋室，惟吾德馨：</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谈笑有鸿儒，往来无</a:t>
            </a:r>
            <a:r>
              <a:rPr lang="zh-CN" altLang="en-US" sz="2400">
                <a:solidFill>
                  <a:srgbClr val="FF0000"/>
                </a:solidFill>
                <a:latin typeface="宋体" panose="02010600030101010101" pitchFamily="2" charset="-122"/>
                <a:ea typeface="宋体" panose="02010600030101010101" pitchFamily="2" charset="-122"/>
              </a:rPr>
              <a:t>白丁</a:t>
            </a:r>
            <a:r>
              <a:rPr lang="zh-CN" altLang="en-US" sz="2400">
                <a:latin typeface="宋体" panose="02010600030101010101" pitchFamily="2" charset="-122"/>
                <a:ea typeface="宋体" panose="02010600030101010101" pitchFamily="2" charset="-122"/>
              </a:rPr>
              <a:t>：</a:t>
            </a:r>
            <a:endParaRPr lang="zh-CN" altLang="en-US" sz="2400">
              <a:latin typeface="宋体" panose="02010600030101010101" pitchFamily="2" charset="-122"/>
              <a:ea typeface="宋体" panose="02010600030101010101" pitchFamily="2" charset="-122"/>
            </a:endParaRPr>
          </a:p>
        </p:txBody>
      </p:sp>
      <p:sp>
        <p:nvSpPr>
          <p:cNvPr id="4" name="文本框 3"/>
          <p:cNvSpPr txBox="1"/>
          <p:nvPr/>
        </p:nvSpPr>
        <p:spPr>
          <a:xfrm>
            <a:off x="2887579" y="4852555"/>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出名，有名</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4300998" y="5429162"/>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这</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4800639" y="6129516"/>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平民，指没有功名的人</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5432" y="641684"/>
            <a:ext cx="11405936" cy="5535279"/>
          </a:xfrm>
        </p:spPr>
        <p:txBody>
          <a:bodyPr>
            <a:normAutofit lnSpcReduction="10000"/>
          </a:bodyPr>
          <a:lstStyle/>
          <a:p>
            <a:pPr marL="0" indent="0">
              <a:lnSpc>
                <a:spcPct val="150000"/>
              </a:lnSpc>
              <a:buNone/>
            </a:pP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把下列句子翻译成现代汉语。（</a:t>
            </a:r>
            <a:r>
              <a:rPr lang="en-US" altLang="zh-CN" sz="24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苔痕上阶绿，草色入帘青。</a:t>
            </a:r>
            <a:endParaRPr lang="en-US" altLang="zh-CN" sz="2400">
              <a:latin typeface="宋体" panose="02010600030101010101" pitchFamily="2" charset="-122"/>
              <a:ea typeface="宋体" panose="02010600030101010101" pitchFamily="2" charset="-122"/>
            </a:endParaRPr>
          </a:p>
          <a:p>
            <a:pPr marL="0" indent="0">
              <a:lnSpc>
                <a:spcPct val="150000"/>
              </a:lnSpc>
              <a:buNone/>
            </a:pP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孔子云：何陋之有？</a:t>
            </a:r>
            <a:endParaRPr lang="en-US" altLang="zh-CN" sz="2400">
              <a:latin typeface="宋体" panose="02010600030101010101" pitchFamily="2" charset="-122"/>
              <a:ea typeface="宋体" panose="02010600030101010101" pitchFamily="2" charset="-122"/>
            </a:endParaRPr>
          </a:p>
          <a:p>
            <a:pPr marL="0" indent="0">
              <a:lnSpc>
                <a:spcPct val="150000"/>
              </a:lnSpc>
              <a:buNone/>
            </a:pP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用原文句子填空。（</a:t>
            </a:r>
            <a:r>
              <a:rPr lang="en-US" altLang="zh-CN" sz="24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zh-CN" altLang="en-US" sz="2400">
                <a:latin typeface="宋体" panose="02010600030101010101" pitchFamily="2" charset="-122"/>
                <a:ea typeface="宋体" panose="02010600030101010101" pitchFamily="2" charset="-122"/>
              </a:rPr>
              <a:t>文中的主人公很喜爱自己的居室。居室的主人自评“</a:t>
            </a:r>
            <a:r>
              <a:rPr lang="zh-CN" altLang="en-US" sz="2400" u="sng">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”；居室的主人情趣高雅，与朋友谈笑风生，这可以用文中的“</a:t>
            </a:r>
            <a:r>
              <a:rPr lang="zh-CN" altLang="en-US" sz="2400" u="sng">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”来表达。</a:t>
            </a:r>
            <a:endParaRPr lang="zh-CN" altLang="en-US" sz="2400">
              <a:latin typeface="楷体" panose="02010609060101010101" pitchFamily="49" charset="-122"/>
              <a:ea typeface="楷体" panose="02010609060101010101" pitchFamily="49" charset="-122"/>
            </a:endParaRPr>
          </a:p>
        </p:txBody>
      </p:sp>
      <p:sp>
        <p:nvSpPr>
          <p:cNvPr id="4" name="文本框 3"/>
          <p:cNvSpPr txBox="1"/>
          <p:nvPr/>
        </p:nvSpPr>
        <p:spPr>
          <a:xfrm>
            <a:off x="838200" y="2083150"/>
            <a:ext cx="8406384"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苔痕蔓延到台阶上，使台阶都绿了；草色映入竹帘，使室内染上青色。</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838200" y="3409323"/>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孔子说：有什么简陋的呢？</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7988968" y="4405519"/>
            <a:ext cx="2775284"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斯是陋室 惟吾德馨</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8570495" y="5106575"/>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谈笑有鸿儒 往来无白丁</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40632" y="641684"/>
            <a:ext cx="11598442" cy="5662863"/>
          </a:xfrm>
        </p:spPr>
        <p:txBody>
          <a:bodyPr>
            <a:normAutofit/>
          </a:bodyPr>
          <a:lstStyle/>
          <a:p>
            <a:pPr marL="0" indent="0">
              <a:lnSpc>
                <a:spcPct val="150000"/>
              </a:lnSpc>
              <a:buNone/>
            </a:pPr>
            <a:r>
              <a:rPr lang="en-US" altLang="zh-CN" sz="24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联系以下背景资料，说说文中“无丝竹之乱耳，无案牍之劳形”的言外之意。（</a:t>
            </a: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zh-CN" altLang="en-US" sz="2400">
                <a:latin typeface="宋体" panose="02010600030101010101" pitchFamily="2" charset="-122"/>
                <a:ea typeface="宋体" panose="02010600030101010101" pitchFamily="2" charset="-122"/>
              </a:rPr>
              <a:t>背景资料：</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刘禹锡写</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陋室铭</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时，唐王朝正一天天地衰落下去。在宫中，官官专废立之权，皇帝受制于家奴；在朝廷，牛、李两党互相倾轧不已，妒贤媒能，任人唯亲。在这种情况下，官僚士大夫阶层大多只顾寻欢享乐，不以国事为重。刘禹锡对此深感忧虑，却无力回天，只能独善其身，避而不与那些庸俗的官僚往来。</a:t>
            </a:r>
            <a:endParaRPr lang="zh-CN" altLang="en-US" sz="2400">
              <a:latin typeface="楷体" panose="02010609060101010101" pitchFamily="49" charset="-122"/>
              <a:ea typeface="楷体" panose="02010609060101010101" pitchFamily="49" charset="-122"/>
            </a:endParaRPr>
          </a:p>
        </p:txBody>
      </p:sp>
      <p:sp>
        <p:nvSpPr>
          <p:cNvPr id="4" name="文本框 3"/>
          <p:cNvSpPr txBox="1"/>
          <p:nvPr/>
        </p:nvSpPr>
        <p:spPr>
          <a:xfrm>
            <a:off x="352926" y="5066982"/>
            <a:ext cx="11229474" cy="707886"/>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委婉地表达了作者对官僚士大夫阶层不以国事为重、只顾寻欢作乐的腐败行为的鄙弃以及对官府公事的厌倦。</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05853" y="737937"/>
            <a:ext cx="10647947" cy="5439026"/>
          </a:xfrm>
        </p:spPr>
        <p:txBody>
          <a:bodyPr>
            <a:normAutofit/>
          </a:bodyPr>
          <a:lstStyle/>
          <a:p>
            <a:pPr marL="0" indent="0">
              <a:lnSpc>
                <a:spcPct val="150000"/>
              </a:lnSpc>
              <a:buNone/>
            </a:pP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参考译文</a:t>
            </a:r>
            <a:r>
              <a:rPr lang="en-US" altLang="zh-CN"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山不在于高，有了仙人就出名了。水不在于深，有了龙就神异了。这是简陋的屋舍，只因我（住屋的人）的品德好（就不感到简陋了）。苔痕蔓延到台阶上，使台阶都绿了；草色映入竹帘，使室内染上青色。（与我）谈笑的是博学的人，来往的没有无功名的人。可以弹琴，阅读佛经。没有世俗的乐曲扰乱心境，没有官府公文劳神伤身。（它好比）诸葛亮隐居南阳住的草庐，扬子云在西蜀的屋舍。孔子说：有什么简陋的呢？</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5432" y="641684"/>
            <a:ext cx="10808368" cy="5535279"/>
          </a:xfrm>
        </p:spPr>
        <p:txBody>
          <a:bodyPr>
            <a:normAutofit/>
          </a:bodyPr>
          <a:lstStyle/>
          <a:p>
            <a:pPr marL="0" indent="0">
              <a:lnSpc>
                <a:spcPct val="150000"/>
              </a:lnSpc>
              <a:buNone/>
            </a:pPr>
            <a:r>
              <a:rPr lang="zh-CN" altLang="en-US" sz="2400">
                <a:latin typeface="宋体" panose="02010600030101010101" pitchFamily="2" charset="-122"/>
                <a:ea typeface="宋体" panose="02010600030101010101" pitchFamily="2" charset="-122"/>
              </a:rPr>
              <a:t>五、阅读下面的文言文，完成</a:t>
            </a:r>
            <a:r>
              <a:rPr lang="en-US" altLang="zh-CN" sz="2400">
                <a:latin typeface="宋体" panose="02010600030101010101" pitchFamily="2" charset="-122"/>
                <a:ea typeface="宋体" panose="02010600030101010101" pitchFamily="2" charset="-122"/>
              </a:rPr>
              <a:t>1~3</a:t>
            </a:r>
            <a:r>
              <a:rPr lang="zh-CN" altLang="en-US" sz="2400">
                <a:latin typeface="宋体" panose="02010600030101010101" pitchFamily="2" charset="-122"/>
                <a:ea typeface="宋体" panose="02010600030101010101" pitchFamily="2" charset="-122"/>
              </a:rPr>
              <a:t>题。（</a:t>
            </a:r>
            <a:r>
              <a:rPr lang="en-US" altLang="zh-CN" sz="2400">
                <a:latin typeface="宋体" panose="02010600030101010101" pitchFamily="2" charset="-122"/>
                <a:ea typeface="宋体" panose="02010600030101010101" pitchFamily="2" charset="-122"/>
              </a:rPr>
              <a:t>10</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gn="ctr">
              <a:lnSpc>
                <a:spcPct val="150000"/>
              </a:lnSpc>
              <a:buNone/>
            </a:pPr>
            <a:r>
              <a:rPr lang="zh-CN" altLang="en-US" sz="2400">
                <a:latin typeface="楷体" panose="02010609060101010101" pitchFamily="49" charset="-122"/>
                <a:ea typeface="楷体" panose="02010609060101010101" pitchFamily="49" charset="-122"/>
              </a:rPr>
              <a:t>爱莲说</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    水陆草木之花，可爱者甚蓄。晋陶渊明独爱菊。自李唐来，世人甚爱壮丹。予独爱莲之出淤泥而不染，灌清涟而不妖，中通外直，不蔓不枝，香远益清，亭亭净植，可远观而不可裹玩焉。</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en-US" altLang="zh-CN" sz="240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予谓菊，花之隐逸者也；壮丹，花之富贵者也；莲，花之君子者也。嗯！菊之爱，陶后鲜有闻。莲之爱，同予者何人？牡丹之爱，宜乎众矣。</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5431" y="641684"/>
            <a:ext cx="11261557" cy="5710990"/>
          </a:xfrm>
        </p:spPr>
        <p:txBody>
          <a:bodyPr>
            <a:normAutofit/>
          </a:bodyPr>
          <a:lstStyle/>
          <a:p>
            <a:pPr marL="0" indent="0">
              <a:lnSpc>
                <a:spcPct val="150000"/>
              </a:lnSpc>
              <a:buNone/>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解释下列句中加点的词。（</a:t>
            </a: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晋陶渊明</a:t>
            </a:r>
            <a:r>
              <a:rPr lang="zh-CN" altLang="en-US" sz="2400">
                <a:solidFill>
                  <a:srgbClr val="FF0000"/>
                </a:solidFill>
                <a:latin typeface="宋体" panose="02010600030101010101" pitchFamily="2" charset="-122"/>
                <a:ea typeface="宋体" panose="02010600030101010101" pitchFamily="2" charset="-122"/>
              </a:rPr>
              <a:t>独</a:t>
            </a:r>
            <a:r>
              <a:rPr lang="zh-CN" altLang="en-US" sz="2400">
                <a:latin typeface="宋体" panose="02010600030101010101" pitchFamily="2" charset="-122"/>
                <a:ea typeface="宋体" panose="02010600030101010101" pitchFamily="2" charset="-122"/>
              </a:rPr>
              <a:t>爱菊：</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予独爱莲之出淤泥而不</a:t>
            </a:r>
            <a:r>
              <a:rPr lang="zh-CN" altLang="en-US" sz="2400">
                <a:solidFill>
                  <a:srgbClr val="FF0000"/>
                </a:solidFill>
                <a:latin typeface="宋体" panose="02010600030101010101" pitchFamily="2" charset="-122"/>
                <a:ea typeface="宋体" panose="02010600030101010101" pitchFamily="2" charset="-122"/>
              </a:rPr>
              <a:t>染</a:t>
            </a:r>
            <a:r>
              <a:rPr lang="zh-CN" altLang="en-US" sz="2400">
                <a:latin typeface="宋体" panose="02010600030101010101" pitchFamily="2" charset="-122"/>
                <a:ea typeface="宋体" panose="02010600030101010101" pitchFamily="2" charset="-122"/>
              </a:rPr>
              <a:t>：</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陶后</a:t>
            </a:r>
            <a:r>
              <a:rPr lang="zh-CN" altLang="en-US" sz="2400">
                <a:solidFill>
                  <a:srgbClr val="FF0000"/>
                </a:solidFill>
                <a:latin typeface="宋体" panose="02010600030101010101" pitchFamily="2" charset="-122"/>
                <a:ea typeface="宋体" panose="02010600030101010101" pitchFamily="2" charset="-122"/>
              </a:rPr>
              <a:t>鲜</a:t>
            </a:r>
            <a:r>
              <a:rPr lang="zh-CN" altLang="en-US" sz="2400">
                <a:latin typeface="宋体" panose="02010600030101010101" pitchFamily="2" charset="-122"/>
                <a:ea typeface="宋体" panose="02010600030101010101" pitchFamily="2" charset="-122"/>
              </a:rPr>
              <a:t>有闻：</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把文中画横线的句子翻译成现代汉语。（</a:t>
            </a:r>
            <a:r>
              <a:rPr lang="en-US" altLang="zh-CN" sz="24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楷体" panose="02010609060101010101" pitchFamily="49" charset="-122"/>
                <a:ea typeface="楷体" panose="02010609060101010101" pitchFamily="49" charset="-122"/>
              </a:rPr>
              <a:t>(1)</a:t>
            </a:r>
            <a:r>
              <a:rPr lang="zh-CN" altLang="en-US" sz="2400">
                <a:latin typeface="楷体" panose="02010609060101010101" pitchFamily="49" charset="-122"/>
                <a:ea typeface="楷体" panose="02010609060101010101" pitchFamily="49" charset="-122"/>
              </a:rPr>
              <a:t>水陆草木之花，可爱者甚暮。</a:t>
            </a:r>
            <a:endParaRPr lang="en-US" altLang="zh-CN" sz="2400">
              <a:latin typeface="楷体" panose="02010609060101010101" pitchFamily="49" charset="-122"/>
              <a:ea typeface="楷体" panose="02010609060101010101" pitchFamily="49" charset="-122"/>
            </a:endParaRPr>
          </a:p>
          <a:p>
            <a:pPr marL="0" indent="0">
              <a:lnSpc>
                <a:spcPct val="150000"/>
              </a:lnSpc>
              <a:buNone/>
            </a:pP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en-US" altLang="zh-CN" sz="2400">
                <a:latin typeface="楷体" panose="02010609060101010101" pitchFamily="49" charset="-122"/>
                <a:ea typeface="楷体" panose="02010609060101010101" pitchFamily="49" charset="-122"/>
              </a:rPr>
              <a:t>(2)</a:t>
            </a:r>
            <a:r>
              <a:rPr lang="zh-CN" altLang="en-US" sz="2400">
                <a:latin typeface="楷体" panose="02010609060101010101" pitchFamily="49" charset="-122"/>
                <a:ea typeface="楷体" panose="02010609060101010101" pitchFamily="49" charset="-122"/>
              </a:rPr>
              <a:t>牡丹之爱，宜乎众矣。</a:t>
            </a:r>
            <a:endParaRPr lang="zh-CN" altLang="en-US" sz="2400">
              <a:latin typeface="楷体" panose="02010609060101010101" pitchFamily="49" charset="-122"/>
              <a:ea typeface="楷体" panose="02010609060101010101" pitchFamily="49" charset="-122"/>
            </a:endParaRPr>
          </a:p>
        </p:txBody>
      </p:sp>
      <p:sp>
        <p:nvSpPr>
          <p:cNvPr id="4" name="文本框 3"/>
          <p:cNvSpPr txBox="1"/>
          <p:nvPr/>
        </p:nvSpPr>
        <p:spPr>
          <a:xfrm>
            <a:off x="3753853" y="1435586"/>
            <a:ext cx="1620253"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只</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4837550" y="2137155"/>
            <a:ext cx="3208421"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沾染（污秽）</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3192378" y="2838724"/>
            <a:ext cx="2021305"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少</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914400" y="4731692"/>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水里和陆地上各种草木的花，值得喜爱的很多。</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914400" y="5983342"/>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(至于）对牡丹的喜爱，应当人很多了。</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5432" y="641684"/>
            <a:ext cx="11357810" cy="5935579"/>
          </a:xfrm>
        </p:spPr>
        <p:txBody>
          <a:bodyPr>
            <a:normAutofit/>
          </a:bodyPr>
          <a:lstStyle/>
          <a:p>
            <a:pPr marL="0" indent="0">
              <a:lnSpc>
                <a:spcPct val="150000"/>
              </a:lnSpc>
              <a:buNone/>
            </a:pP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下列对文章内容和写法的理解分析不正确的一项是（</a:t>
            </a: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A.</a:t>
            </a:r>
            <a:r>
              <a:rPr lang="zh-CN" altLang="en-US" sz="2400">
                <a:latin typeface="宋体" panose="02010600030101010101" pitchFamily="2" charset="-122"/>
                <a:ea typeface="宋体" panose="02010600030101010101" pitchFamily="2" charset="-122"/>
              </a:rPr>
              <a:t>文章以爱莲之情表达了作者不慕名利、洁身自好的生活态度，同时还表达了作者对追名逐利、趋炎附势的恶浊世风的鄙弃。</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B.</a:t>
            </a:r>
            <a:r>
              <a:rPr lang="zh-CN" altLang="en-US" sz="2400">
                <a:latin typeface="宋体" panose="02010600030101010101" pitchFamily="2" charset="-122"/>
                <a:ea typeface="宋体" panose="02010600030101010101" pitchFamily="2" charset="-122"/>
              </a:rPr>
              <a:t>文章浓墨重彩描绘了莲的气度、莲的风节，描写了莲的超凡脱俗，寄托了作者对理想人格的肯定和追求。</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C.</a:t>
            </a:r>
            <a:r>
              <a:rPr lang="zh-CN" altLang="en-US" sz="2400">
                <a:latin typeface="宋体" panose="02010600030101010101" pitchFamily="2" charset="-122"/>
                <a:ea typeface="宋体" panose="02010600030101010101" pitchFamily="2" charset="-122"/>
              </a:rPr>
              <a:t>文中以“中通外直，不蔓不枝，香远益清，亭亭净植”来比喻君子通达事理，行为端正的高尚品质。</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D.</a:t>
            </a:r>
            <a:r>
              <a:rPr lang="zh-CN" altLang="en-US" sz="2400">
                <a:latin typeface="宋体" panose="02010600030101010101" pitchFamily="2" charset="-122"/>
                <a:ea typeface="宋体" panose="02010600030101010101" pitchFamily="2" charset="-122"/>
              </a:rPr>
              <a:t>文章运用了对比、反衬的手法，将牡丹的富贵和莲花的高洁相对比，表达了作者对雍容华贵的牡丹的赞美之情。</a:t>
            </a:r>
            <a:endParaRPr lang="zh-CN" altLang="en-US" sz="2400">
              <a:latin typeface="楷体" panose="02010609060101010101" pitchFamily="49" charset="-122"/>
              <a:ea typeface="楷体" panose="02010609060101010101" pitchFamily="49" charset="-122"/>
            </a:endParaRPr>
          </a:p>
        </p:txBody>
      </p:sp>
      <p:sp>
        <p:nvSpPr>
          <p:cNvPr id="4" name="文本框 3"/>
          <p:cNvSpPr txBox="1"/>
          <p:nvPr/>
        </p:nvSpPr>
        <p:spPr>
          <a:xfrm>
            <a:off x="8855242" y="746096"/>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D</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04800" y="465221"/>
            <a:ext cx="11534274" cy="6079957"/>
          </a:xfrm>
        </p:spPr>
        <p:txBody>
          <a:bodyPr>
            <a:normAutofit/>
          </a:bodyPr>
          <a:lstStyle/>
          <a:p>
            <a:pPr marL="0" indent="0" algn="ctr">
              <a:lnSpc>
                <a:spcPct val="150000"/>
              </a:lnSpc>
              <a:buNone/>
            </a:pPr>
            <a:r>
              <a:rPr lang="zh-CN" altLang="en-US" sz="2000">
                <a:latin typeface="楷体" panose="02010609060101010101" pitchFamily="49" charset="-122"/>
                <a:ea typeface="楷体" panose="02010609060101010101" pitchFamily="49" charset="-122"/>
              </a:rPr>
              <a:t>一、咏雪</a:t>
            </a:r>
            <a:endParaRPr lang="en-US" altLang="zh-CN" sz="2000">
              <a:latin typeface="楷体" panose="02010609060101010101" pitchFamily="49" charset="-122"/>
              <a:ea typeface="楷体" panose="02010609060101010101" pitchFamily="49" charset="-122"/>
            </a:endParaRPr>
          </a:p>
          <a:p>
            <a:pPr marL="0" indent="0">
              <a:lnSpc>
                <a:spcPct val="150000"/>
              </a:lnSpc>
              <a:buNone/>
            </a:pPr>
            <a:r>
              <a:rPr lang="zh-CN" altLang="en-US" sz="2000">
                <a:latin typeface="楷体" panose="02010609060101010101" pitchFamily="49" charset="-122"/>
                <a:ea typeface="楷体" panose="02010609060101010101" pitchFamily="49" charset="-122"/>
              </a:rPr>
              <a:t>谢太傅寒雪日内集，与儿女讲论文义。俄而雪骤，公欣然曰：“白雪纷纷何所似？”兄子胡儿曰：“撒盐空中差可拟。”兄女曰：“未若柳絮因风起。”公大笑乐。即公大兄无奕女，左将军王凝之妻也。</a:t>
            </a:r>
            <a:endParaRPr lang="en-US" altLang="zh-CN" sz="2000">
              <a:latin typeface="楷体" panose="02010609060101010101" pitchFamily="49" charset="-122"/>
              <a:ea typeface="楷体" panose="02010609060101010101" pitchFamily="49" charset="-122"/>
            </a:endParaRPr>
          </a:p>
          <a:p>
            <a:pPr marL="0" indent="0">
              <a:lnSpc>
                <a:spcPct val="150000"/>
              </a:lnSpc>
              <a:buNone/>
            </a:pPr>
            <a:r>
              <a:rPr lang="en-US" altLang="zh-CN" sz="2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解释下列句中的加点词语。（</a:t>
            </a:r>
            <a:r>
              <a:rPr lang="en-US" altLang="zh-CN" sz="2000">
                <a:latin typeface="宋体" panose="02010600030101010101" pitchFamily="2" charset="-122"/>
                <a:ea typeface="宋体" panose="02010600030101010101" pitchFamily="2" charset="-122"/>
              </a:rPr>
              <a:t>3</a:t>
            </a:r>
            <a:r>
              <a:rPr lang="zh-CN" altLang="en-US" sz="2000">
                <a:latin typeface="宋体" panose="02010600030101010101" pitchFamily="2" charset="-122"/>
                <a:ea typeface="宋体" panose="02010600030101010101" pitchFamily="2" charset="-122"/>
              </a:rPr>
              <a:t>分）</a:t>
            </a:r>
            <a:endParaRPr lang="en-US" altLang="zh-CN" sz="2000">
              <a:latin typeface="宋体" panose="02010600030101010101" pitchFamily="2" charset="-122"/>
              <a:ea typeface="宋体" panose="02010600030101010101" pitchFamily="2" charset="-122"/>
            </a:endParaRPr>
          </a:p>
          <a:p>
            <a:pPr marL="0" indent="0">
              <a:lnSpc>
                <a:spcPct val="150000"/>
              </a:lnSpc>
              <a:buNone/>
            </a:pPr>
            <a:r>
              <a:rPr lang="en-US" altLang="zh-CN" sz="2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俄而雪</a:t>
            </a:r>
            <a:r>
              <a:rPr lang="zh-CN" altLang="en-US" sz="2000">
                <a:solidFill>
                  <a:srgbClr val="FF0000"/>
                </a:solidFill>
                <a:latin typeface="宋体" panose="02010600030101010101" pitchFamily="2" charset="-122"/>
                <a:ea typeface="宋体" panose="02010600030101010101" pitchFamily="2" charset="-122"/>
              </a:rPr>
              <a:t>骤</a:t>
            </a: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                 (2)</a:t>
            </a:r>
            <a:r>
              <a:rPr lang="zh-CN" altLang="en-US" sz="2000">
                <a:latin typeface="宋体" panose="02010600030101010101" pitchFamily="2" charset="-122"/>
                <a:ea typeface="宋体" panose="02010600030101010101" pitchFamily="2" charset="-122"/>
              </a:rPr>
              <a:t>差可</a:t>
            </a:r>
            <a:r>
              <a:rPr lang="zh-CN" altLang="en-US" sz="2000">
                <a:solidFill>
                  <a:srgbClr val="FF0000"/>
                </a:solidFill>
                <a:latin typeface="宋体" panose="02010600030101010101" pitchFamily="2" charset="-122"/>
                <a:ea typeface="宋体" panose="02010600030101010101" pitchFamily="2" charset="-122"/>
              </a:rPr>
              <a:t>拟</a:t>
            </a: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            (3)</a:t>
            </a:r>
            <a:r>
              <a:rPr lang="zh-CN" altLang="en-US" sz="2000">
                <a:solidFill>
                  <a:srgbClr val="FF0000"/>
                </a:solidFill>
                <a:latin typeface="宋体" panose="02010600030101010101" pitchFamily="2" charset="-122"/>
                <a:ea typeface="宋体" panose="02010600030101010101" pitchFamily="2" charset="-122"/>
              </a:rPr>
              <a:t>因</a:t>
            </a:r>
            <a:r>
              <a:rPr lang="zh-CN" altLang="en-US" sz="2000">
                <a:latin typeface="宋体" panose="02010600030101010101" pitchFamily="2" charset="-122"/>
                <a:ea typeface="宋体" panose="02010600030101010101" pitchFamily="2" charset="-122"/>
              </a:rPr>
              <a:t>风起：</a:t>
            </a:r>
            <a:endParaRPr lang="en-US" altLang="zh-CN" sz="2000">
              <a:latin typeface="宋体" panose="02010600030101010101" pitchFamily="2" charset="-122"/>
              <a:ea typeface="宋体" panose="02010600030101010101" pitchFamily="2" charset="-122"/>
            </a:endParaRPr>
          </a:p>
          <a:p>
            <a:pPr marL="0" indent="0">
              <a:lnSpc>
                <a:spcPct val="150000"/>
              </a:lnSpc>
              <a:buNone/>
            </a:pPr>
            <a:r>
              <a:rPr lang="en-US" altLang="zh-CN" sz="2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把文中画线的句子翻译成现代汉语。（</a:t>
            </a:r>
            <a:r>
              <a:rPr lang="en-US" altLang="zh-CN" sz="2000">
                <a:latin typeface="宋体" panose="02010600030101010101" pitchFamily="2" charset="-122"/>
                <a:ea typeface="宋体" panose="02010600030101010101" pitchFamily="2" charset="-122"/>
              </a:rPr>
              <a:t>4</a:t>
            </a:r>
            <a:r>
              <a:rPr lang="zh-CN" altLang="en-US" sz="2000">
                <a:latin typeface="宋体" panose="02010600030101010101" pitchFamily="2" charset="-122"/>
                <a:ea typeface="宋体" panose="02010600030101010101" pitchFamily="2" charset="-122"/>
              </a:rPr>
              <a:t>分）</a:t>
            </a:r>
            <a:endParaRPr lang="en-US" altLang="zh-CN" sz="2000">
              <a:latin typeface="宋体" panose="02010600030101010101" pitchFamily="2" charset="-122"/>
              <a:ea typeface="宋体" panose="02010600030101010101" pitchFamily="2" charset="-122"/>
            </a:endParaRPr>
          </a:p>
          <a:p>
            <a:pPr marL="0" indent="0">
              <a:lnSpc>
                <a:spcPct val="150000"/>
              </a:lnSpc>
              <a:buNone/>
            </a:pPr>
            <a:r>
              <a:rPr lang="en-US" altLang="zh-CN" sz="2000">
                <a:latin typeface="楷体" panose="02010609060101010101" pitchFamily="49" charset="-122"/>
                <a:ea typeface="楷体" panose="02010609060101010101" pitchFamily="49" charset="-122"/>
              </a:rPr>
              <a:t>(1)</a:t>
            </a:r>
            <a:r>
              <a:rPr lang="zh-CN" altLang="en-US" sz="2000">
                <a:latin typeface="楷体" panose="02010609060101010101" pitchFamily="49" charset="-122"/>
                <a:ea typeface="楷体" panose="02010609060101010101" pitchFamily="49" charset="-122"/>
              </a:rPr>
              <a:t>公欣然曰：“白雪纷纷何所似？”</a:t>
            </a:r>
            <a:endParaRPr lang="en-US" altLang="zh-CN" sz="2000">
              <a:latin typeface="楷体" panose="02010609060101010101" pitchFamily="49" charset="-122"/>
              <a:ea typeface="楷体" panose="02010609060101010101" pitchFamily="49" charset="-122"/>
            </a:endParaRPr>
          </a:p>
          <a:p>
            <a:pPr marL="0" indent="0">
              <a:lnSpc>
                <a:spcPct val="150000"/>
              </a:lnSpc>
              <a:buNone/>
            </a:pPr>
            <a:endParaRPr lang="en-US" altLang="zh-CN" sz="2000">
              <a:latin typeface="楷体" panose="02010609060101010101" pitchFamily="49" charset="-122"/>
              <a:ea typeface="楷体" panose="02010609060101010101" pitchFamily="49" charset="-122"/>
            </a:endParaRPr>
          </a:p>
          <a:p>
            <a:pPr marL="0" indent="0">
              <a:lnSpc>
                <a:spcPct val="150000"/>
              </a:lnSpc>
              <a:buNone/>
            </a:pPr>
            <a:r>
              <a:rPr lang="en-US" altLang="zh-CN" sz="2000">
                <a:latin typeface="楷体" panose="02010609060101010101" pitchFamily="49" charset="-122"/>
                <a:ea typeface="楷体" panose="02010609060101010101" pitchFamily="49" charset="-122"/>
              </a:rPr>
              <a:t>(2)</a:t>
            </a:r>
            <a:r>
              <a:rPr lang="zh-CN" altLang="en-US" sz="2000">
                <a:latin typeface="楷体" panose="02010609060101010101" pitchFamily="49" charset="-122"/>
                <a:ea typeface="楷体" panose="02010609060101010101" pitchFamily="49" charset="-122"/>
              </a:rPr>
              <a:t>未若柳絮因风起。</a:t>
            </a:r>
            <a:endParaRPr lang="zh-CN" altLang="en-US" sz="2000">
              <a:latin typeface="楷体" panose="02010609060101010101" pitchFamily="49" charset="-122"/>
              <a:ea typeface="楷体" panose="02010609060101010101" pitchFamily="49" charset="-122"/>
            </a:endParaRPr>
          </a:p>
        </p:txBody>
      </p:sp>
      <p:sp>
        <p:nvSpPr>
          <p:cNvPr id="5" name="文本框 4"/>
          <p:cNvSpPr txBox="1"/>
          <p:nvPr/>
        </p:nvSpPr>
        <p:spPr>
          <a:xfrm>
            <a:off x="561473" y="4948807"/>
            <a:ext cx="6930190" cy="481863"/>
          </a:xfrm>
          <a:prstGeom prst="rect">
            <a:avLst/>
          </a:prstGeom>
          <a:noFill/>
        </p:spPr>
        <p:txBody>
          <a:bodyPr wrap="square">
            <a:spAutoFit/>
          </a:bodyPr>
          <a:lstStyle/>
          <a:p>
            <a:pPr>
              <a:lnSpc>
                <a:spcPct val="150000"/>
              </a:lnSpc>
            </a:pPr>
            <a:r>
              <a:rPr lang="zh-CN" altLang="en-US" sz="2000">
                <a:solidFill>
                  <a:srgbClr val="FF0000"/>
                </a:solidFill>
                <a:latin typeface="楷体" panose="02010609060101010101" pitchFamily="49" charset="-122"/>
                <a:ea typeface="楷体" panose="02010609060101010101" pitchFamily="49" charset="-122"/>
              </a:rPr>
              <a:t>谢太傅高兴地说：“这纷纷扬扬的白雪像什么？”</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2073441" y="3244334"/>
            <a:ext cx="1311443"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急</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8530389" y="3224934"/>
            <a:ext cx="1311443"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趁、乘</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5568614" y="3228945"/>
            <a:ext cx="1311443"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相比</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561473" y="6175846"/>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不如（比作）柳絮乘风而漫天飞舞。</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9179" y="593558"/>
            <a:ext cx="10904621" cy="5583405"/>
          </a:xfrm>
        </p:spPr>
        <p:txBody>
          <a:bodyPr>
            <a:normAutofit/>
          </a:bodyPr>
          <a:lstStyle/>
          <a:p>
            <a:pPr marL="0" indent="0">
              <a:lnSpc>
                <a:spcPct val="150000"/>
              </a:lnSpc>
              <a:buNone/>
            </a:pP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参考译文</a:t>
            </a:r>
            <a:r>
              <a:rPr lang="en-US" altLang="zh-CN"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水里和陆地上各种草木的花，值得喜爱的很多。东晋陶渊明只喜爱菊花。从唐朝以来，世间的人（大多）很喜爱牡丹。我只喜爱莲花从河沟、池塘里积存的污泥里长出来却不沾染（污秽）</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经过清水洗涤但不显得妖艳，</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莲的柄）内部贯通，外部笔直，不横生藤蔓，不旁生枝茎，香气远闻更加清芬，洁净地挺立，</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只）可以在远处观赏却不能（轻浮地）靠近赏玩（它）啊。我认为菊花，是花中的隐居避世者；牡丹，是花中的富贵者；莲花，是花中的君子。唉！对菊花的喜爱，</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在）陶渊明之后就很少听说了。对莲花的喜爱，像我一样的还有什么人呢？</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至于）对牡丹的喜爱，应当人很多了。</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08547" y="368968"/>
            <a:ext cx="11855116" cy="6489032"/>
          </a:xfrm>
        </p:spPr>
        <p:txBody>
          <a:bodyPr>
            <a:normAutofit fontScale="70000" lnSpcReduction="20000"/>
          </a:bodyPr>
          <a:lstStyle/>
          <a:p>
            <a:pPr marL="0" indent="0">
              <a:lnSpc>
                <a:spcPct val="150000"/>
              </a:lnSpc>
              <a:buNone/>
            </a:pPr>
            <a:r>
              <a:rPr lang="zh-CN" altLang="en-US" sz="2400">
                <a:latin typeface="宋体" panose="02010600030101010101" pitchFamily="2" charset="-122"/>
                <a:ea typeface="宋体" panose="02010600030101010101" pitchFamily="2" charset="-122"/>
              </a:rPr>
              <a:t>六、阅读下面的文言文，完成</a:t>
            </a:r>
            <a:r>
              <a:rPr lang="en-US" altLang="zh-CN" sz="2400">
                <a:latin typeface="宋体" panose="02010600030101010101" pitchFamily="2" charset="-122"/>
                <a:ea typeface="宋体" panose="02010600030101010101" pitchFamily="2" charset="-122"/>
              </a:rPr>
              <a:t>1~5</a:t>
            </a:r>
            <a:r>
              <a:rPr lang="zh-CN" altLang="en-US" sz="2400">
                <a:latin typeface="宋体" panose="02010600030101010101" pitchFamily="2" charset="-122"/>
                <a:ea typeface="宋体" panose="02010600030101010101" pitchFamily="2" charset="-122"/>
              </a:rPr>
              <a:t>题。（</a:t>
            </a:r>
            <a:r>
              <a:rPr lang="en-US" altLang="zh-CN" sz="2400">
                <a:latin typeface="宋体" panose="02010600030101010101" pitchFamily="2" charset="-122"/>
                <a:ea typeface="宋体" panose="02010600030101010101" pitchFamily="2" charset="-122"/>
              </a:rPr>
              <a:t>17</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gn="ctr">
              <a:lnSpc>
                <a:spcPct val="150000"/>
              </a:lnSpc>
              <a:buNone/>
            </a:pP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论语</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十二章</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子曰：“学而时习之，不亦说乎？有朋自远方来，不亦乐乎？人不知而不愠，不亦君子乎？”（</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学而</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曾子曰：“吾日三省吾身：为人谋而不忠乎？与朋友交而不信乎？传不习乎？”（</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学而</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子曰：“吾十有五而志于学，三十而立，四十而不惑，五十而知天命，六十而耳顺，七十而从心所欲，不逾矩。”（</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为政</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子曰：“温故而知新，可以为师矣。”（</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为政</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）子曰：“学而不思则罔，思而不学则殆。”（</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为政</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子曰：“贤哉，回也！一箪食，一瓢饮，在陋巷，人不堪其忧，回也不改其乐。贤哉，回也！”（</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雍也</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子曰：“知之者不如好之者，好之者不如乐之者。”（</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雍也</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子曰：“饭疏食，饮水，曲肱而枕之，乐亦在其中矣。不义而富且贵，于我如浮云。”（</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述而</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子曰：“三人行，必有我师焉。择其善者而从之，其不善者而改之。”（</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述而</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子在川上曰：“逝者如斯夫，不舍昼夜。”（</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子罕</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子曰：“三军可夺帅也，匹夫不可夺志也。”（</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子罕</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子夏曰：“博学而笃志，切问而近思，仁在其中矣。”（</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子张</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5432" y="641684"/>
            <a:ext cx="10808368" cy="5535279"/>
          </a:xfrm>
        </p:spPr>
        <p:txBody>
          <a:bodyPr>
            <a:normAutofit/>
          </a:bodyPr>
          <a:lstStyle/>
          <a:p>
            <a:pPr marL="0" indent="0">
              <a:lnSpc>
                <a:spcPct val="150000"/>
              </a:lnSpc>
              <a:buNone/>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下列对加点词语解释不正确的一项是（</a:t>
            </a: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A.</a:t>
            </a:r>
            <a:r>
              <a:rPr lang="zh-CN" altLang="en-US" sz="2400">
                <a:latin typeface="宋体" panose="02010600030101010101" pitchFamily="2" charset="-122"/>
                <a:ea typeface="宋体" panose="02010600030101010101" pitchFamily="2" charset="-122"/>
              </a:rPr>
              <a:t>饭疏食，饮</a:t>
            </a:r>
            <a:r>
              <a:rPr lang="zh-CN" altLang="en-US" sz="2400">
                <a:solidFill>
                  <a:srgbClr val="FF0000"/>
                </a:solidFill>
                <a:latin typeface="宋体" panose="02010600030101010101" pitchFamily="2" charset="-122"/>
                <a:ea typeface="宋体" panose="02010600030101010101" pitchFamily="2" charset="-122"/>
              </a:rPr>
              <a:t>水</a:t>
            </a:r>
            <a:r>
              <a:rPr lang="zh-CN" altLang="en-US" sz="2400">
                <a:latin typeface="宋体" panose="02010600030101010101" pitchFamily="2" charset="-122"/>
                <a:ea typeface="宋体" panose="02010600030101010101" pitchFamily="2" charset="-122"/>
              </a:rPr>
              <a:t>       水：热水</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B.</a:t>
            </a:r>
            <a:r>
              <a:rPr lang="zh-CN" altLang="en-US" sz="2400">
                <a:solidFill>
                  <a:srgbClr val="FF0000"/>
                </a:solidFill>
                <a:latin typeface="宋体" panose="02010600030101010101" pitchFamily="2" charset="-122"/>
                <a:ea typeface="宋体" panose="02010600030101010101" pitchFamily="2" charset="-122"/>
              </a:rPr>
              <a:t>传</a:t>
            </a:r>
            <a:r>
              <a:rPr lang="zh-CN" altLang="en-US" sz="2400">
                <a:latin typeface="宋体" panose="02010600030101010101" pitchFamily="2" charset="-122"/>
                <a:ea typeface="宋体" panose="02010600030101010101" pitchFamily="2" charset="-122"/>
              </a:rPr>
              <a:t>不习乎           传：老师传授的知识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C.</a:t>
            </a:r>
            <a:r>
              <a:rPr lang="zh-CN" altLang="en-US" sz="2400">
                <a:latin typeface="宋体" panose="02010600030101010101" pitchFamily="2" charset="-122"/>
                <a:ea typeface="宋体" panose="02010600030101010101" pitchFamily="2" charset="-122"/>
              </a:rPr>
              <a:t>不亦</a:t>
            </a:r>
            <a:r>
              <a:rPr lang="zh-CN" altLang="en-US" sz="2400">
                <a:solidFill>
                  <a:srgbClr val="FF0000"/>
                </a:solidFill>
                <a:latin typeface="宋体" panose="02010600030101010101" pitchFamily="2" charset="-122"/>
                <a:ea typeface="宋体" panose="02010600030101010101" pitchFamily="2" charset="-122"/>
              </a:rPr>
              <a:t>说</a:t>
            </a:r>
            <a:r>
              <a:rPr lang="zh-CN" altLang="en-US" sz="2400">
                <a:latin typeface="宋体" panose="02010600030101010101" pitchFamily="2" charset="-122"/>
                <a:ea typeface="宋体" panose="02010600030101010101" pitchFamily="2" charset="-122"/>
              </a:rPr>
              <a:t>乎           说：同“悦”，愉快</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D.</a:t>
            </a:r>
            <a:r>
              <a:rPr lang="zh-CN" altLang="en-US" sz="2400">
                <a:latin typeface="宋体" panose="02010600030101010101" pitchFamily="2" charset="-122"/>
                <a:ea typeface="宋体" panose="02010600030101010101" pitchFamily="2" charset="-122"/>
              </a:rPr>
              <a:t>人不</a:t>
            </a:r>
            <a:r>
              <a:rPr lang="zh-CN" altLang="en-US" sz="2400">
                <a:solidFill>
                  <a:srgbClr val="FF0000"/>
                </a:solidFill>
                <a:latin typeface="宋体" panose="02010600030101010101" pitchFamily="2" charset="-122"/>
                <a:ea typeface="宋体" panose="02010600030101010101" pitchFamily="2" charset="-122"/>
              </a:rPr>
              <a:t>堪</a:t>
            </a:r>
            <a:r>
              <a:rPr lang="zh-CN" altLang="en-US" sz="2400">
                <a:latin typeface="宋体" panose="02010600030101010101" pitchFamily="2" charset="-122"/>
                <a:ea typeface="宋体" panose="02010600030101010101" pitchFamily="2" charset="-122"/>
              </a:rPr>
              <a:t>其忧         堪：能忍受</a:t>
            </a:r>
            <a:endParaRPr lang="zh-CN" altLang="en-US" sz="2400">
              <a:latin typeface="楷体" panose="02010609060101010101" pitchFamily="49" charset="-122"/>
              <a:ea typeface="楷体" panose="02010609060101010101" pitchFamily="49" charset="-122"/>
            </a:endParaRPr>
          </a:p>
        </p:txBody>
      </p:sp>
      <p:sp>
        <p:nvSpPr>
          <p:cNvPr id="4" name="文本框 3"/>
          <p:cNvSpPr txBox="1"/>
          <p:nvPr/>
        </p:nvSpPr>
        <p:spPr>
          <a:xfrm>
            <a:off x="7251032" y="906195"/>
            <a:ext cx="2165684"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A</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9179" y="481264"/>
            <a:ext cx="11518231" cy="6144126"/>
          </a:xfrm>
        </p:spPr>
        <p:txBody>
          <a:bodyPr>
            <a:normAutofit/>
          </a:bodyPr>
          <a:lstStyle/>
          <a:p>
            <a:pPr marL="0" indent="0">
              <a:lnSpc>
                <a:spcPct val="150000"/>
              </a:lnSpc>
              <a:buNone/>
            </a:pP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下列句子的朗读节奏划分正确的一项是（</a:t>
            </a: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A.</a:t>
            </a:r>
            <a:r>
              <a:rPr lang="zh-CN" altLang="en-US" sz="2400">
                <a:latin typeface="宋体" panose="02010600030101010101" pitchFamily="2" charset="-122"/>
                <a:ea typeface="宋体" panose="02010600030101010101" pitchFamily="2" charset="-122"/>
              </a:rPr>
              <a:t>择其</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善者而从之   </a:t>
            </a:r>
            <a:r>
              <a:rPr lang="en-US" altLang="zh-CN" sz="2400">
                <a:latin typeface="宋体" panose="02010600030101010101" pitchFamily="2" charset="-122"/>
                <a:ea typeface="宋体" panose="02010600030101010101" pitchFamily="2" charset="-122"/>
              </a:rPr>
              <a:t>B.</a:t>
            </a:r>
            <a:r>
              <a:rPr lang="zh-CN" altLang="en-US" sz="2400">
                <a:latin typeface="宋体" panose="02010600030101010101" pitchFamily="2" charset="-122"/>
                <a:ea typeface="宋体" panose="02010600030101010101" pitchFamily="2" charset="-122"/>
              </a:rPr>
              <a:t>匹夫不</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可夺志也</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C.</a:t>
            </a:r>
            <a:r>
              <a:rPr lang="zh-CN" altLang="en-US" sz="2400">
                <a:latin typeface="宋体" panose="02010600030101010101" pitchFamily="2" charset="-122"/>
                <a:ea typeface="宋体" panose="02010600030101010101" pitchFamily="2" charset="-122"/>
              </a:rPr>
              <a:t>仁在</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其中矣</a:t>
            </a:r>
            <a:r>
              <a:rPr lang="en-US" altLang="zh-CN" sz="2400">
                <a:latin typeface="宋体" panose="02010600030101010101" pitchFamily="2" charset="-122"/>
                <a:ea typeface="宋体" panose="02010600030101010101" pitchFamily="2" charset="-122"/>
              </a:rPr>
              <a:t>       D.</a:t>
            </a:r>
            <a:r>
              <a:rPr lang="zh-CN" altLang="en-US" sz="2400">
                <a:latin typeface="宋体" panose="02010600030101010101" pitchFamily="2" charset="-122"/>
                <a:ea typeface="宋体" panose="02010600030101010101" pitchFamily="2" charset="-122"/>
              </a:rPr>
              <a:t>知之者</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不如</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好之者</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下列说法错误的一项是（</a:t>
            </a: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A.《</a:t>
            </a:r>
            <a:r>
              <a:rPr lang="zh-CN" altLang="en-US" sz="2400">
                <a:latin typeface="宋体" panose="02010600030101010101" pitchFamily="2" charset="-122"/>
                <a:ea typeface="宋体" panose="02010600030101010101" pitchFamily="2" charset="-122"/>
              </a:rPr>
              <a:t>论语</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孟子</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大学</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中庸</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合称“四书”，都是儒家经典著作。</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B.</a:t>
            </a:r>
            <a:r>
              <a:rPr lang="zh-CN" altLang="en-US" sz="2400">
                <a:latin typeface="宋体" panose="02010600030101010101" pitchFamily="2" charset="-122"/>
                <a:ea typeface="宋体" panose="02010600030101010101" pitchFamily="2" charset="-122"/>
              </a:rPr>
              <a:t>孔子、孟子是儒家代表人物，庄子是道家代表人物，墨子是墨家创始人。</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C.“</a:t>
            </a:r>
            <a:r>
              <a:rPr lang="zh-CN" altLang="en-US" sz="2400">
                <a:latin typeface="宋体" panose="02010600030101010101" pitchFamily="2" charset="-122"/>
                <a:ea typeface="宋体" panose="02010600030101010101" pitchFamily="2" charset="-122"/>
              </a:rPr>
              <a:t>六十而耳顺”一句中“耳顺”可理解为能听得进不同的意见。</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D.</a:t>
            </a:r>
            <a:r>
              <a:rPr lang="zh-CN" altLang="en-US" sz="2400">
                <a:latin typeface="宋体" panose="02010600030101010101" pitchFamily="2" charset="-122"/>
                <a:ea typeface="宋体" panose="02010600030101010101" pitchFamily="2" charset="-122"/>
              </a:rPr>
              <a:t>有很多成语出自</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论语</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，如温故知新、任重道远、舍生取义等。</a:t>
            </a:r>
            <a:endParaRPr lang="zh-CN" altLang="en-US" sz="2400">
              <a:latin typeface="楷体" panose="02010609060101010101" pitchFamily="49" charset="-122"/>
              <a:ea typeface="楷体" panose="02010609060101010101" pitchFamily="49" charset="-122"/>
            </a:endParaRPr>
          </a:p>
        </p:txBody>
      </p:sp>
      <p:sp>
        <p:nvSpPr>
          <p:cNvPr id="4" name="文本框 3"/>
          <p:cNvSpPr txBox="1"/>
          <p:nvPr/>
        </p:nvSpPr>
        <p:spPr>
          <a:xfrm>
            <a:off x="7299158" y="665565"/>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D</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5181598" y="2638744"/>
            <a:ext cx="3420979"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D</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5431" y="641684"/>
            <a:ext cx="11438021" cy="6063916"/>
          </a:xfrm>
        </p:spPr>
        <p:txBody>
          <a:bodyPr>
            <a:normAutofit/>
          </a:bodyPr>
          <a:lstStyle/>
          <a:p>
            <a:pPr marL="0" indent="0">
              <a:lnSpc>
                <a:spcPct val="150000"/>
              </a:lnSpc>
              <a:buNone/>
            </a:pPr>
            <a:r>
              <a:rPr lang="en-US" altLang="zh-CN" sz="24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把下列句子翻译成现代汉语。（</a:t>
            </a:r>
            <a:r>
              <a:rPr lang="en-US" altLang="zh-CN" sz="2400">
                <a:latin typeface="宋体" panose="02010600030101010101" pitchFamily="2" charset="-122"/>
                <a:ea typeface="宋体" panose="02010600030101010101" pitchFamily="2" charset="-122"/>
              </a:rPr>
              <a:t>6</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人不知而不愠。</a:t>
            </a:r>
            <a:endParaRPr lang="en-US" altLang="zh-CN" sz="2400">
              <a:latin typeface="宋体" panose="02010600030101010101" pitchFamily="2" charset="-122"/>
              <a:ea typeface="宋体" panose="02010600030101010101" pitchFamily="2" charset="-122"/>
            </a:endParaRPr>
          </a:p>
          <a:p>
            <a:pPr marL="0" indent="0">
              <a:lnSpc>
                <a:spcPct val="150000"/>
              </a:lnSpc>
              <a:buNone/>
            </a:pP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学而不思则罔，思而不学则殆。</a:t>
            </a:r>
            <a:endParaRPr lang="en-US" altLang="zh-CN" sz="2400">
              <a:latin typeface="宋体" panose="02010600030101010101" pitchFamily="2" charset="-122"/>
              <a:ea typeface="宋体" panose="02010600030101010101" pitchFamily="2" charset="-122"/>
            </a:endParaRPr>
          </a:p>
          <a:p>
            <a:pPr marL="0" indent="0">
              <a:lnSpc>
                <a:spcPct val="150000"/>
              </a:lnSpc>
              <a:buNone/>
            </a:pP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5.</a:t>
            </a:r>
            <a:r>
              <a:rPr lang="zh-CN" altLang="en-US" sz="2400">
                <a:latin typeface="宋体" panose="02010600030101010101" pitchFamily="2" charset="-122"/>
                <a:ea typeface="宋体" panose="02010600030101010101" pitchFamily="2" charset="-122"/>
              </a:rPr>
              <a:t>座右铭泛指人们激励、警醒自己的格言，历史上许多中外名人都有自己的座右铭。请从文中选择一句或几句话作为你的座右铭，并说明理由。（</a:t>
            </a:r>
            <a:r>
              <a:rPr lang="en-US" altLang="zh-CN" sz="2400">
                <a:latin typeface="宋体" panose="02010600030101010101" pitchFamily="2" charset="-122"/>
                <a:ea typeface="宋体" panose="02010600030101010101" pitchFamily="2" charset="-122"/>
              </a:rPr>
              <a:t>50</a:t>
            </a:r>
            <a:r>
              <a:rPr lang="zh-CN" altLang="en-US" sz="2400">
                <a:latin typeface="宋体" panose="02010600030101010101" pitchFamily="2" charset="-122"/>
                <a:ea typeface="宋体" panose="02010600030101010101" pitchFamily="2" charset="-122"/>
              </a:rPr>
              <a:t>字左右）</a:t>
            </a:r>
            <a:r>
              <a:rPr lang="en-US" altLang="zh-CN" sz="2400">
                <a:latin typeface="宋体" panose="02010600030101010101" pitchFamily="2" charset="-122"/>
                <a:ea typeface="宋体" panose="02010600030101010101" pitchFamily="2" charset="-122"/>
              </a:rPr>
              <a:t>(5</a:t>
            </a:r>
            <a:r>
              <a:rPr lang="zh-CN" altLang="en-US" sz="2400">
                <a:latin typeface="宋体" panose="02010600030101010101" pitchFamily="2" charset="-122"/>
                <a:ea typeface="宋体" panose="02010600030101010101" pitchFamily="2" charset="-122"/>
              </a:rPr>
              <a:t>分）</a:t>
            </a:r>
            <a:endParaRPr lang="zh-CN" altLang="en-US" sz="2400">
              <a:latin typeface="楷体" panose="02010609060101010101" pitchFamily="49" charset="-122"/>
              <a:ea typeface="楷体" panose="02010609060101010101" pitchFamily="49" charset="-122"/>
            </a:endParaRPr>
          </a:p>
        </p:txBody>
      </p:sp>
      <p:sp>
        <p:nvSpPr>
          <p:cNvPr id="4" name="文本框 3"/>
          <p:cNvSpPr txBox="1"/>
          <p:nvPr/>
        </p:nvSpPr>
        <p:spPr>
          <a:xfrm>
            <a:off x="721895" y="2077270"/>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别人不了解（我）,(我）却不恼怒。</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721895" y="3480770"/>
            <a:ext cx="8807116"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只学习却不思考就会感到迷茫而无所适从，只思考却不学习就会疑惑。</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721895" y="5285688"/>
            <a:ext cx="10924674" cy="1015663"/>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示例）我会选“吾日三省吾身：为人谋而不忠乎？与朋友交而不信乎？传不习乎”。因为它使我明白反省是一种智慧，提醒我要反省自己的行为和言谈，并不断改进自己，弥补自己的不足，让自己有更大的进步。</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52926" y="449179"/>
            <a:ext cx="11486148" cy="6408821"/>
          </a:xfrm>
        </p:spPr>
        <p:txBody>
          <a:bodyPr>
            <a:normAutofit fontScale="92500" lnSpcReduction="10000"/>
          </a:bodyPr>
          <a:lstStyle/>
          <a:p>
            <a:pPr marL="0" indent="0">
              <a:lnSpc>
                <a:spcPct val="150000"/>
              </a:lnSpc>
              <a:buNone/>
            </a:pP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参考译文</a:t>
            </a:r>
            <a:r>
              <a:rPr lang="en-US" altLang="zh-CN"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孔子说：“学习（知识）并按时温习它，不是很愉快吗？有朋友从远方而来，不是很快乐吗？别人不了解（我）</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我）却不恼怒，不是一个有才德的人吗？”（</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学而</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曾子说：“我每天多次进行自我检查：替人谋划事情是不是竭尽自己的心力了呢？和朋友交往是不是诚信呢？老师传授的知识是不是温习过了呢？”（</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学而</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孔子说：“我十五岁在做学问这件事上立志，三十岁能有所成就，四十岁（对世事）不再疑惑，五十岁知道上天的意旨，六十岁能听得进不同的意见，七十岁能顺从意愿，</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也）不会越过法度。”（</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为政</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孔子说：“温习学过的知识，可以得到新的理解和体会，可以凭借（这一点）做老师了。”（</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为政</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孔子说：“只学习却不思考就会感到迷茫而无所适从，只思考却不学习就会疑惑。”（</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为政</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352926" y="648912"/>
            <a:ext cx="11486147" cy="5560176"/>
          </a:xfrm>
          <a:prstGeom prst="rect">
            <a:avLst/>
          </a:prstGeom>
          <a:noFill/>
        </p:spPr>
        <p:txBody>
          <a:bodyPr wrap="square">
            <a:spAutoFit/>
          </a:bodyPr>
          <a:lstStyle/>
          <a:p>
            <a:pPr marL="0" indent="0">
              <a:lnSpc>
                <a:spcPct val="150000"/>
              </a:lnSpc>
              <a:buNone/>
            </a:pPr>
            <a:r>
              <a:rPr lang="zh-CN" altLang="en-US" sz="2000">
                <a:latin typeface="楷体" panose="02010609060101010101" pitchFamily="49" charset="-122"/>
                <a:ea typeface="楷体" panose="02010609060101010101" pitchFamily="49" charset="-122"/>
              </a:rPr>
              <a:t>孔子说：“品德高尚的人是颜回啊！一竹筐饭，一孤水，住在简陋的小巷子里，别人都不能忍受这种穷苦的忧愁，颜回却没有改变他自己的快乐。品德高尚的人是颜回啊！”（</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雍也</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a:t>
            </a:r>
            <a:endParaRPr lang="en-US" altLang="zh-CN" sz="2000">
              <a:latin typeface="楷体" panose="02010609060101010101" pitchFamily="49" charset="-122"/>
              <a:ea typeface="楷体" panose="02010609060101010101" pitchFamily="49" charset="-122"/>
            </a:endParaRPr>
          </a:p>
          <a:p>
            <a:pPr marL="0" indent="0">
              <a:lnSpc>
                <a:spcPct val="150000"/>
              </a:lnSpc>
              <a:buNone/>
            </a:pPr>
            <a:r>
              <a:rPr lang="zh-CN" altLang="en-US" sz="2000">
                <a:latin typeface="楷体" panose="02010609060101010101" pitchFamily="49" charset="-122"/>
                <a:ea typeface="楷体" panose="02010609060101010101" pitchFamily="49" charset="-122"/>
              </a:rPr>
              <a:t>孔子说：“懂得学问和事业的人不如喜爱它的人，喜爱它的人不如以（研究）它为快乐的人。”（</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雍也</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a:t>
            </a:r>
            <a:endParaRPr lang="en-US" altLang="zh-CN" sz="2000">
              <a:latin typeface="楷体" panose="02010609060101010101" pitchFamily="49" charset="-122"/>
              <a:ea typeface="楷体" panose="02010609060101010101" pitchFamily="49" charset="-122"/>
            </a:endParaRPr>
          </a:p>
          <a:p>
            <a:pPr marL="0" indent="0">
              <a:lnSpc>
                <a:spcPct val="150000"/>
              </a:lnSpc>
              <a:buNone/>
            </a:pPr>
            <a:r>
              <a:rPr lang="zh-CN" altLang="en-US" sz="2000">
                <a:latin typeface="楷体" panose="02010609060101010101" pitchFamily="49" charset="-122"/>
                <a:ea typeface="楷体" panose="02010609060101010101" pitchFamily="49" charset="-122"/>
              </a:rPr>
              <a:t>孔子说：“吃粗粮，喝冷水，弯起胳膊当枕头，快乐也在其中了。用不合乎正义的手段得来的富贵，对我来说就像浮云一样。”（</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述而</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a:t>
            </a:r>
            <a:endParaRPr lang="en-US" altLang="zh-CN" sz="2000">
              <a:latin typeface="楷体" panose="02010609060101010101" pitchFamily="49" charset="-122"/>
              <a:ea typeface="楷体" panose="02010609060101010101" pitchFamily="49" charset="-122"/>
            </a:endParaRPr>
          </a:p>
          <a:p>
            <a:pPr marL="0" indent="0">
              <a:lnSpc>
                <a:spcPct val="150000"/>
              </a:lnSpc>
              <a:buNone/>
            </a:pPr>
            <a:r>
              <a:rPr lang="zh-CN" altLang="en-US" sz="2000">
                <a:latin typeface="楷体" panose="02010609060101010101" pitchFamily="49" charset="-122"/>
                <a:ea typeface="楷体" panose="02010609060101010101" pitchFamily="49" charset="-122"/>
              </a:rPr>
              <a:t>孔子说：“几个人同行，在其中必定有可以做我的老师的人。（我）选择他们好的方面就学习，</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发现自己也存在）他们不好的方面就改正。”（</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述而</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a:t>
            </a:r>
            <a:endParaRPr lang="en-US" altLang="zh-CN" sz="2000">
              <a:latin typeface="楷体" panose="02010609060101010101" pitchFamily="49" charset="-122"/>
              <a:ea typeface="楷体" panose="02010609060101010101" pitchFamily="49" charset="-122"/>
            </a:endParaRPr>
          </a:p>
          <a:p>
            <a:pPr marL="0" indent="0">
              <a:lnSpc>
                <a:spcPct val="150000"/>
              </a:lnSpc>
              <a:buNone/>
            </a:pPr>
            <a:r>
              <a:rPr lang="zh-CN" altLang="en-US" sz="2000">
                <a:latin typeface="楷体" panose="02010609060101010101" pitchFamily="49" charset="-122"/>
                <a:ea typeface="楷体" panose="02010609060101010101" pitchFamily="49" charset="-122"/>
              </a:rPr>
              <a:t>孔子站在河边说：“逝去的一切像河水一样流去，日夜不停。”（</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子罕</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a:t>
            </a:r>
            <a:endParaRPr lang="en-US" altLang="zh-CN" sz="2000">
              <a:latin typeface="楷体" panose="02010609060101010101" pitchFamily="49" charset="-122"/>
              <a:ea typeface="楷体" panose="02010609060101010101" pitchFamily="49" charset="-122"/>
            </a:endParaRPr>
          </a:p>
          <a:p>
            <a:pPr marL="0" indent="0">
              <a:lnSpc>
                <a:spcPct val="150000"/>
              </a:lnSpc>
              <a:buNone/>
            </a:pPr>
            <a:r>
              <a:rPr lang="zh-CN" altLang="en-US" sz="2000">
                <a:latin typeface="楷体" panose="02010609060101010101" pitchFamily="49" charset="-122"/>
                <a:ea typeface="楷体" panose="02010609060101010101" pitchFamily="49" charset="-122"/>
              </a:rPr>
              <a:t>孔子说：“军队可以改变其主帅，平民百姓却不能改变其志向。”（</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子罕</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a:t>
            </a:r>
            <a:endParaRPr lang="en-US" altLang="zh-CN" sz="2000">
              <a:latin typeface="楷体" panose="02010609060101010101" pitchFamily="49" charset="-122"/>
              <a:ea typeface="楷体" panose="02010609060101010101" pitchFamily="49" charset="-122"/>
            </a:endParaRPr>
          </a:p>
          <a:p>
            <a:pPr marL="0" indent="0">
              <a:lnSpc>
                <a:spcPct val="150000"/>
              </a:lnSpc>
              <a:buNone/>
            </a:pPr>
            <a:r>
              <a:rPr lang="zh-CN" altLang="en-US" sz="2000">
                <a:latin typeface="楷体" panose="02010609060101010101" pitchFamily="49" charset="-122"/>
                <a:ea typeface="楷体" panose="02010609060101010101" pitchFamily="49" charset="-122"/>
              </a:rPr>
              <a:t>子夏说：“广泛地学习，坚定志向，恳切地发问求教，多思考当前的事情，仁德就在这中间了。”（</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子张</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a:t>
            </a:r>
            <a:endParaRPr lang="zh-CN" altLang="en-US" sz="20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5432" y="641684"/>
            <a:ext cx="11293642" cy="6031832"/>
          </a:xfrm>
        </p:spPr>
        <p:txBody>
          <a:bodyPr>
            <a:normAutofit/>
          </a:bodyPr>
          <a:lstStyle/>
          <a:p>
            <a:pPr marL="0" indent="0">
              <a:lnSpc>
                <a:spcPct val="150000"/>
              </a:lnSpc>
              <a:buNone/>
            </a:pPr>
            <a:r>
              <a:rPr lang="zh-CN" altLang="en-US" sz="2400">
                <a:latin typeface="宋体" panose="02010600030101010101" pitchFamily="2" charset="-122"/>
                <a:ea typeface="宋体" panose="02010600030101010101" pitchFamily="2" charset="-122"/>
              </a:rPr>
              <a:t>七、阅读下面的文言文，完成</a:t>
            </a:r>
            <a:r>
              <a:rPr lang="en-US" altLang="zh-CN" sz="2400">
                <a:latin typeface="宋体" panose="02010600030101010101" pitchFamily="2" charset="-122"/>
                <a:ea typeface="宋体" panose="02010600030101010101" pitchFamily="2" charset="-122"/>
              </a:rPr>
              <a:t>1~3</a:t>
            </a:r>
            <a:r>
              <a:rPr lang="zh-CN" altLang="en-US" sz="2400">
                <a:latin typeface="宋体" panose="02010600030101010101" pitchFamily="2" charset="-122"/>
                <a:ea typeface="宋体" panose="02010600030101010101" pitchFamily="2" charset="-122"/>
              </a:rPr>
              <a:t>题。（</a:t>
            </a:r>
            <a:r>
              <a:rPr lang="en-US" altLang="zh-CN" sz="2400">
                <a:latin typeface="宋体" panose="02010600030101010101" pitchFamily="2" charset="-122"/>
                <a:ea typeface="宋体" panose="02010600030101010101" pitchFamily="2" charset="-122"/>
              </a:rPr>
              <a:t>10</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gn="ctr">
              <a:lnSpc>
                <a:spcPct val="150000"/>
              </a:lnSpc>
              <a:buNone/>
            </a:pPr>
            <a:r>
              <a:rPr lang="zh-CN" altLang="en-US" sz="2400">
                <a:latin typeface="楷体" panose="02010609060101010101" pitchFamily="49" charset="-122"/>
                <a:ea typeface="楷体" panose="02010609060101010101" pitchFamily="49" charset="-122"/>
              </a:rPr>
              <a:t>卖油翁</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    陈康肃公善射，当世无双，公亦以此自矜。尝射于家圃，有卖油翁释担而立，晚之久而不去。见其发矢十中八九，但微领之。康肃问曰：“汝亦知射乎？吾射不亦精乎？”翁曰：“无他，但手熟尔。”</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    康肃念然曰：“尔安敢轻吾射！”翁曰：“以我酌油知之。”乃取一葫芦置于地，以钱覆其口，徐以构酌油沥之，自钱孔入，而钱不湿。因曰：“我亦无他，惟手熟尔。”康肃笑而遣之。</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65221" y="385011"/>
            <a:ext cx="10808368" cy="5535279"/>
          </a:xfrm>
        </p:spPr>
        <p:txBody>
          <a:bodyPr>
            <a:normAutofit/>
          </a:bodyPr>
          <a:lstStyle/>
          <a:p>
            <a:pPr marL="0" indent="0">
              <a:lnSpc>
                <a:spcPct val="150000"/>
              </a:lnSpc>
              <a:buNone/>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解释下列句中加点的词语。（</a:t>
            </a: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陈康肃公</a:t>
            </a:r>
            <a:r>
              <a:rPr lang="zh-CN" altLang="en-US" sz="2400">
                <a:solidFill>
                  <a:srgbClr val="FF0000"/>
                </a:solidFill>
                <a:latin typeface="宋体" panose="02010600030101010101" pitchFamily="2" charset="-122"/>
                <a:ea typeface="宋体" panose="02010600030101010101" pitchFamily="2" charset="-122"/>
              </a:rPr>
              <a:t>善</a:t>
            </a:r>
            <a:r>
              <a:rPr lang="zh-CN" altLang="en-US" sz="2400">
                <a:latin typeface="宋体" panose="02010600030101010101" pitchFamily="2" charset="-122"/>
                <a:ea typeface="宋体" panose="02010600030101010101" pitchFamily="2" charset="-122"/>
              </a:rPr>
              <a:t>射：</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但微</a:t>
            </a:r>
            <a:r>
              <a:rPr lang="zh-CN" altLang="en-US" sz="2400">
                <a:solidFill>
                  <a:srgbClr val="FF0000"/>
                </a:solidFill>
                <a:latin typeface="宋体" panose="02010600030101010101" pitchFamily="2" charset="-122"/>
                <a:ea typeface="宋体" panose="02010600030101010101" pitchFamily="2" charset="-122"/>
              </a:rPr>
              <a:t>颌</a:t>
            </a:r>
            <a:r>
              <a:rPr lang="zh-CN" altLang="en-US" sz="2400">
                <a:latin typeface="宋体" panose="02010600030101010101" pitchFamily="2" charset="-122"/>
                <a:ea typeface="宋体" panose="02010600030101010101" pitchFamily="2" charset="-122"/>
              </a:rPr>
              <a:t>之：</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康肃笑而</a:t>
            </a:r>
            <a:r>
              <a:rPr lang="zh-CN" altLang="en-US" sz="2400">
                <a:solidFill>
                  <a:srgbClr val="FF0000"/>
                </a:solidFill>
                <a:latin typeface="宋体" panose="02010600030101010101" pitchFamily="2" charset="-122"/>
                <a:ea typeface="宋体" panose="02010600030101010101" pitchFamily="2" charset="-122"/>
              </a:rPr>
              <a:t>遣</a:t>
            </a:r>
            <a:r>
              <a:rPr lang="zh-CN" altLang="en-US" sz="2400">
                <a:latin typeface="宋体" panose="02010600030101010101" pitchFamily="2" charset="-122"/>
                <a:ea typeface="宋体" panose="02010600030101010101" pitchFamily="2" charset="-122"/>
              </a:rPr>
              <a:t>之：</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把文中画线的句子翻译成现代汉语。（</a:t>
            </a:r>
            <a:r>
              <a:rPr lang="en-US" altLang="zh-CN" sz="24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楷体" panose="02010609060101010101" pitchFamily="49" charset="-122"/>
                <a:ea typeface="楷体" panose="02010609060101010101" pitchFamily="49" charset="-122"/>
              </a:rPr>
              <a:t>(1)</a:t>
            </a:r>
            <a:r>
              <a:rPr lang="zh-CN" altLang="en-US" sz="2400">
                <a:latin typeface="楷体" panose="02010609060101010101" pitchFamily="49" charset="-122"/>
                <a:ea typeface="楷体" panose="02010609060101010101" pitchFamily="49" charset="-122"/>
              </a:rPr>
              <a:t>康肃念然曰：“尔安敢轻吾射！”</a:t>
            </a:r>
            <a:endParaRPr lang="en-US" altLang="zh-CN" sz="2400">
              <a:latin typeface="楷体" panose="02010609060101010101" pitchFamily="49" charset="-122"/>
              <a:ea typeface="楷体" panose="02010609060101010101" pitchFamily="49" charset="-122"/>
            </a:endParaRPr>
          </a:p>
          <a:p>
            <a:pPr marL="0" indent="0">
              <a:lnSpc>
                <a:spcPct val="150000"/>
              </a:lnSpc>
              <a:buNone/>
            </a:pP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en-US" altLang="zh-CN" sz="2400">
                <a:latin typeface="楷体" panose="02010609060101010101" pitchFamily="49" charset="-122"/>
                <a:ea typeface="楷体" panose="02010609060101010101" pitchFamily="49" charset="-122"/>
              </a:rPr>
              <a:t>(2)</a:t>
            </a:r>
            <a:r>
              <a:rPr lang="zh-CN" altLang="en-US" sz="2400">
                <a:latin typeface="楷体" panose="02010609060101010101" pitchFamily="49" charset="-122"/>
                <a:ea typeface="楷体" panose="02010609060101010101" pitchFamily="49" charset="-122"/>
              </a:rPr>
              <a:t>因曰：“我亦无他，惟手熟尔。”</a:t>
            </a:r>
            <a:endParaRPr lang="zh-CN" altLang="en-US" sz="2400">
              <a:latin typeface="楷体" panose="02010609060101010101" pitchFamily="49" charset="-122"/>
              <a:ea typeface="楷体" panose="02010609060101010101" pitchFamily="49" charset="-122"/>
            </a:endParaRPr>
          </a:p>
        </p:txBody>
      </p:sp>
      <p:sp>
        <p:nvSpPr>
          <p:cNvPr id="4" name="文本框 3"/>
          <p:cNvSpPr txBox="1"/>
          <p:nvPr/>
        </p:nvSpPr>
        <p:spPr>
          <a:xfrm>
            <a:off x="3336758" y="1194954"/>
            <a:ext cx="2759242"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擅长</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3336758" y="1824426"/>
            <a:ext cx="2630905"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点头</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3336758" y="2654786"/>
            <a:ext cx="2021305"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打发</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753979" y="4596349"/>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陈尧咨气愤地说：“你怎么敢轻视我射箭的本领！”</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753978" y="5727195"/>
            <a:ext cx="8454189"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(老翁）于是说：“我也没有别的（奥妙）,只是手法技艺熟练罢了。</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5431" y="641684"/>
            <a:ext cx="11261557" cy="5775158"/>
          </a:xfrm>
        </p:spPr>
        <p:txBody>
          <a:bodyPr>
            <a:normAutofit/>
          </a:bodyPr>
          <a:lstStyle/>
          <a:p>
            <a:pPr marL="0" indent="0">
              <a:lnSpc>
                <a:spcPct val="150000"/>
              </a:lnSpc>
              <a:buNone/>
            </a:pP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下列对文章内容的理解和分析，不正确的一项是（</a:t>
            </a: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A.</a:t>
            </a:r>
            <a:r>
              <a:rPr lang="zh-CN" altLang="en-US" sz="2400">
                <a:latin typeface="宋体" panose="02010600030101010101" pitchFamily="2" charset="-122"/>
                <a:ea typeface="宋体" panose="02010600030101010101" pitchFamily="2" charset="-122"/>
              </a:rPr>
              <a:t>卖油翁对陈尧咨“发矢十中八九”，却只“微颌之”，这里以极其精练的笔墨提出了矛盾，设置了悬念，自然地引出下文。</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B.</a:t>
            </a:r>
            <a:r>
              <a:rPr lang="zh-CN" altLang="en-US" sz="2400">
                <a:latin typeface="宋体" panose="02010600030101010101" pitchFamily="2" charset="-122"/>
                <a:ea typeface="宋体" panose="02010600030101010101" pitchFamily="2" charset="-122"/>
              </a:rPr>
              <a:t>陈尧咨认为卖油翁“轻吾射”，卖油翁以语言“以我酌油知之”消除了他的疑虑。</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C.</a:t>
            </a:r>
            <a:r>
              <a:rPr lang="zh-CN" altLang="en-US" sz="2400">
                <a:latin typeface="宋体" panose="02010600030101010101" pitchFamily="2" charset="-122"/>
                <a:ea typeface="宋体" panose="02010600030101010101" pitchFamily="2" charset="-122"/>
              </a:rPr>
              <a:t>本文略写陈尧咨的射箭过程，着重写射箭和酌油都可以由于“手熟”而达到技艺高超的境界。</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D.</a:t>
            </a:r>
            <a:r>
              <a:rPr lang="zh-CN" altLang="en-US" sz="2400">
                <a:latin typeface="宋体" panose="02010600030101010101" pitchFamily="2" charset="-122"/>
                <a:ea typeface="宋体" panose="02010600030101010101" pitchFamily="2" charset="-122"/>
              </a:rPr>
              <a:t>这篇文章的成功之处在于将熟能生巧这个大道理用一个生动的小故事加以阐释，达到了发人深省的目的。</a:t>
            </a:r>
            <a:endParaRPr lang="zh-CN" altLang="en-US" sz="2400">
              <a:latin typeface="楷体" panose="02010609060101010101" pitchFamily="49" charset="-122"/>
              <a:ea typeface="楷体" panose="02010609060101010101" pitchFamily="49" charset="-122"/>
            </a:endParaRPr>
          </a:p>
        </p:txBody>
      </p:sp>
      <p:sp>
        <p:nvSpPr>
          <p:cNvPr id="4" name="文本框 3"/>
          <p:cNvSpPr txBox="1"/>
          <p:nvPr/>
        </p:nvSpPr>
        <p:spPr>
          <a:xfrm>
            <a:off x="8710862" y="793901"/>
            <a:ext cx="1700463"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B</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77516" y="385011"/>
            <a:ext cx="10776284" cy="6176210"/>
          </a:xfrm>
        </p:spPr>
        <p:txBody>
          <a:bodyPr>
            <a:normAutofit/>
          </a:bodyPr>
          <a:lstStyle/>
          <a:p>
            <a:pPr marL="0" indent="0">
              <a:lnSpc>
                <a:spcPct val="150000"/>
              </a:lnSpc>
              <a:buNone/>
            </a:pPr>
            <a:r>
              <a:rPr lang="en-US" altLang="zh-CN" sz="2000">
                <a:latin typeface="宋体" panose="02010600030101010101" pitchFamily="2" charset="-122"/>
                <a:ea typeface="宋体" panose="02010600030101010101" pitchFamily="2" charset="-122"/>
              </a:rPr>
              <a:t>3.</a:t>
            </a:r>
            <a:r>
              <a:rPr lang="zh-CN" altLang="en-US" sz="2000">
                <a:latin typeface="宋体" panose="02010600030101010101" pitchFamily="2" charset="-122"/>
                <a:ea typeface="宋体" panose="02010600030101010101" pitchFamily="2" charset="-122"/>
              </a:rPr>
              <a:t>下列对文章内容的分析与理解，不正确的一项是（</a:t>
            </a:r>
            <a:r>
              <a:rPr lang="en-US" altLang="zh-CN" sz="2000">
                <a:latin typeface="宋体" panose="02010600030101010101" pitchFamily="2" charset="-122"/>
                <a:ea typeface="宋体" panose="02010600030101010101" pitchFamily="2" charset="-122"/>
              </a:rPr>
              <a:t>3</a:t>
            </a:r>
            <a:r>
              <a:rPr lang="zh-CN" altLang="en-US" sz="2000">
                <a:latin typeface="宋体" panose="02010600030101010101" pitchFamily="2" charset="-122"/>
                <a:ea typeface="宋体" panose="02010600030101010101" pitchFamily="2" charset="-122"/>
              </a:rPr>
              <a:t>分）</a:t>
            </a:r>
            <a:endParaRPr lang="en-US" altLang="zh-CN" sz="2000">
              <a:latin typeface="宋体" panose="02010600030101010101" pitchFamily="2" charset="-122"/>
              <a:ea typeface="宋体" panose="02010600030101010101" pitchFamily="2" charset="-122"/>
            </a:endParaRPr>
          </a:p>
          <a:p>
            <a:pPr marL="0" indent="0">
              <a:lnSpc>
                <a:spcPct val="150000"/>
              </a:lnSpc>
              <a:buNone/>
            </a:pPr>
            <a:r>
              <a:rPr lang="en-US" altLang="zh-CN" sz="2000">
                <a:latin typeface="宋体" panose="02010600030101010101" pitchFamily="2" charset="-122"/>
                <a:ea typeface="宋体" panose="02010600030101010101" pitchFamily="2" charset="-122"/>
              </a:rPr>
              <a:t>A.</a:t>
            </a:r>
            <a:r>
              <a:rPr lang="zh-CN" altLang="en-US" sz="2000">
                <a:latin typeface="宋体" panose="02010600030101010101" pitchFamily="2" charset="-122"/>
                <a:ea typeface="宋体" panose="02010600030101010101" pitchFamily="2" charset="-122"/>
              </a:rPr>
              <a:t>短文给我们营造了一种融洽、欢乐、轻松、温馨的家庭氛围，我们可以从寒雪、内集、欣然、大笑等描写中感受到。</a:t>
            </a:r>
            <a:endParaRPr lang="en-US" altLang="zh-CN" sz="2000">
              <a:latin typeface="宋体" panose="02010600030101010101" pitchFamily="2" charset="-122"/>
              <a:ea typeface="宋体" panose="02010600030101010101" pitchFamily="2" charset="-122"/>
            </a:endParaRPr>
          </a:p>
          <a:p>
            <a:pPr marL="0" indent="0">
              <a:lnSpc>
                <a:spcPct val="150000"/>
              </a:lnSpc>
              <a:buNone/>
            </a:pPr>
            <a:r>
              <a:rPr lang="en-US" altLang="zh-CN" sz="2000">
                <a:latin typeface="宋体" panose="02010600030101010101" pitchFamily="2" charset="-122"/>
                <a:ea typeface="宋体" panose="02010600030101010101" pitchFamily="2" charset="-122"/>
              </a:rPr>
              <a:t>B.“</a:t>
            </a:r>
            <a:r>
              <a:rPr lang="zh-CN" altLang="en-US" sz="2000">
                <a:latin typeface="宋体" panose="02010600030101010101" pitchFamily="2" charset="-122"/>
                <a:ea typeface="宋体" panose="02010600030101010101" pitchFamily="2" charset="-122"/>
              </a:rPr>
              <a:t>公大笑乐”，谢太傅因谢道韫的比喻而乐，由此我们可以看出谢太傅对谢朗的回答很不满意，但对谢道韫却是非常赞赏，因而很开心。</a:t>
            </a:r>
            <a:endParaRPr lang="en-US" altLang="zh-CN" sz="2000">
              <a:latin typeface="宋体" panose="02010600030101010101" pitchFamily="2" charset="-122"/>
              <a:ea typeface="宋体" panose="02010600030101010101" pitchFamily="2" charset="-122"/>
            </a:endParaRPr>
          </a:p>
          <a:p>
            <a:pPr marL="0" indent="0">
              <a:lnSpc>
                <a:spcPct val="150000"/>
              </a:lnSpc>
              <a:buNone/>
            </a:pPr>
            <a:r>
              <a:rPr lang="en-US" altLang="zh-CN" sz="2000">
                <a:latin typeface="宋体" panose="02010600030101010101" pitchFamily="2" charset="-122"/>
                <a:ea typeface="宋体" panose="02010600030101010101" pitchFamily="2" charset="-122"/>
              </a:rPr>
              <a:t>C.</a:t>
            </a:r>
            <a:r>
              <a:rPr lang="zh-CN" altLang="en-US" sz="2000">
                <a:latin typeface="宋体" panose="02010600030101010101" pitchFamily="2" charset="-122"/>
                <a:ea typeface="宋体" panose="02010600030101010101" pitchFamily="2" charset="-122"/>
              </a:rPr>
              <a:t>文章结尾交代了谢道韫的身份，暗示作者更赞赏谢道韫的才气。</a:t>
            </a:r>
            <a:endParaRPr lang="en-US" altLang="zh-CN" sz="2000">
              <a:latin typeface="宋体" panose="02010600030101010101" pitchFamily="2" charset="-122"/>
              <a:ea typeface="宋体" panose="02010600030101010101" pitchFamily="2" charset="-122"/>
            </a:endParaRPr>
          </a:p>
          <a:p>
            <a:pPr marL="0" indent="0">
              <a:lnSpc>
                <a:spcPct val="150000"/>
              </a:lnSpc>
              <a:buNone/>
            </a:pPr>
            <a:r>
              <a:rPr lang="en-US" altLang="zh-CN" sz="2000">
                <a:latin typeface="宋体" panose="02010600030101010101" pitchFamily="2" charset="-122"/>
                <a:ea typeface="宋体" panose="02010600030101010101" pitchFamily="2" charset="-122"/>
              </a:rPr>
              <a:t>D.</a:t>
            </a:r>
            <a:r>
              <a:rPr lang="zh-CN" altLang="en-US" sz="2000">
                <a:latin typeface="宋体" panose="02010600030101010101" pitchFamily="2" charset="-122"/>
                <a:ea typeface="宋体" panose="02010600030101010101" pitchFamily="2" charset="-122"/>
              </a:rPr>
              <a:t>谢朗是从雪的颜色和形状跟盐相似（形似）来进行比喻，而谢道韫则是从雪的纷纷扬扬和柳絮的随风飘飞的特点接近（神似）来进行比喻的。</a:t>
            </a:r>
            <a:endParaRPr lang="zh-CN" altLang="en-US" sz="2000">
              <a:latin typeface="宋体" panose="02010600030101010101" pitchFamily="2" charset="-122"/>
              <a:ea typeface="宋体" panose="02010600030101010101" pitchFamily="2" charset="-122"/>
            </a:endParaRPr>
          </a:p>
        </p:txBody>
      </p:sp>
      <p:sp>
        <p:nvSpPr>
          <p:cNvPr id="5" name="文本框 4"/>
          <p:cNvSpPr txBox="1"/>
          <p:nvPr/>
        </p:nvSpPr>
        <p:spPr>
          <a:xfrm>
            <a:off x="7263648" y="385011"/>
            <a:ext cx="866274"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B</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65221" y="577516"/>
            <a:ext cx="11438021" cy="5935579"/>
          </a:xfrm>
        </p:spPr>
        <p:txBody>
          <a:bodyPr>
            <a:normAutofit/>
          </a:bodyPr>
          <a:lstStyle/>
          <a:p>
            <a:pPr marL="0" indent="0">
              <a:lnSpc>
                <a:spcPct val="150000"/>
              </a:lnSpc>
              <a:buNone/>
            </a:pP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参考译文</a:t>
            </a:r>
            <a:r>
              <a:rPr lang="en-US" altLang="zh-CN"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康肃公（陈尧咨）擅长射箭，当时世上没有人能与他匹敌，他也凭借射箭的本领自夸。（他）曾在自家的园子里射箭，有个卖油的老翁放下担子，站在一旁，斜着眼看了很久也不离开。</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老翁）看到他射出的箭十支能中八九支，只是对他微微点头。陈尧咨质问道：“你也懂得射箭吗？</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难道）我射箭的技艺不精湛吗？”老翁说：“没有别的（奥妙）</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只是手法技艺热练罢了。”陈尧咨气愤地说：“你怎么敢轻视我射箭的本领！”老翁说：“凭我倒油（的经验）知道这个（道理）。”于是（老翁）取出一个葫芦放在地上，用一枚铜钱盖住葫芦口，慢慢地用勺子把油注入葫芦里，</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油）从铜钱的方孔中注入，却没有沾湿铜钱。（老翁）于是说：“我也没有别的（奥妙）</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只是手法技艺熟练罢了。”陈尧咨笑着让他走了。</a:t>
            </a:r>
            <a:endParaRPr lang="zh-CN" altLang="en-US" sz="2400">
              <a:latin typeface="楷体" panose="02010609060101010101" pitchFamily="49" charset="-122"/>
              <a:ea typeface="楷体" panose="02010609060101010101" pitchFamily="49" charset="-122"/>
            </a:endParaRPr>
          </a:p>
        </p:txBody>
      </p:sp>
      <p:pic>
        <p:nvPicPr>
          <p:cNvPr id="4" name="New picture"/>
          <p:cNvPicPr/>
          <p:nvPr/>
        </p:nvPicPr>
        <p:blipFill>
          <a:blip r:embed="rId2"/>
          <a:stretch>
            <a:fillRect/>
          </a:stretch>
        </p:blipFill>
        <p:spPr>
          <a:xfrm>
            <a:off x="11125200" y="10236200"/>
            <a:ext cx="342900" cy="2540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5642" y="625642"/>
            <a:ext cx="10728158" cy="5551321"/>
          </a:xfrm>
        </p:spPr>
        <p:txBody>
          <a:bodyPr/>
          <a:lstStyle/>
          <a:p>
            <a:pPr>
              <a:lnSpc>
                <a:spcPct val="150000"/>
              </a:lnSpc>
            </a:pP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参考译文</a:t>
            </a:r>
            <a:r>
              <a:rPr lang="en-US" altLang="zh-CN">
                <a:latin typeface="楷体" panose="02010609060101010101" pitchFamily="49" charset="-122"/>
                <a:ea typeface="楷体" panose="02010609060101010101" pitchFamily="49" charset="-122"/>
              </a:rPr>
              <a:t>】</a:t>
            </a:r>
            <a:endParaRPr lang="en-US" altLang="zh-CN">
              <a:latin typeface="楷体" panose="02010609060101010101" pitchFamily="49" charset="-122"/>
              <a:ea typeface="楷体" panose="02010609060101010101" pitchFamily="49" charset="-122"/>
            </a:endParaRPr>
          </a:p>
          <a:p>
            <a:pPr>
              <a:lnSpc>
                <a:spcPct val="150000"/>
              </a:lnSpc>
            </a:pPr>
            <a:r>
              <a:rPr lang="zh-CN" altLang="en-US">
                <a:latin typeface="楷体" panose="02010609060101010101" pitchFamily="49" charset="-122"/>
                <a:ea typeface="楷体" panose="02010609060101010101" pitchFamily="49" charset="-122"/>
              </a:rPr>
              <a:t>谢太傅在寒冷的雪天把家里人聚集在一起，和（他的）小辈讲论文章的义理。不久，雪下得很急，谢太傅高兴地说：“这纷纷扬扬的白雪像什么？”（他）次兄的长子谢朗说：“把盐撒在空中大体可以相比。”（他）长兄的女儿说：“不如（比作）柳絮乘风而漫天飞舞。”谢太傅高兴地大笑起来。（她）就是谢太傅的长兄谢无奕的女儿（谢道韫）</a:t>
            </a:r>
            <a:r>
              <a:rPr lang="en-US" altLang="zh-CN">
                <a:latin typeface="楷体" panose="02010609060101010101" pitchFamily="49" charset="-122"/>
                <a:ea typeface="楷体" panose="02010609060101010101" pitchFamily="49" charset="-122"/>
              </a:rPr>
              <a:t>,</a:t>
            </a:r>
            <a:r>
              <a:rPr lang="zh-CN" altLang="en-US">
                <a:latin typeface="楷体" panose="02010609060101010101" pitchFamily="49" charset="-122"/>
                <a:ea typeface="楷体" panose="02010609060101010101" pitchFamily="49" charset="-122"/>
              </a:rPr>
              <a:t>左将军王凝之的妻子。</a:t>
            </a:r>
            <a:endParaRPr lang="zh-CN" altLang="en-US">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36884" y="561474"/>
            <a:ext cx="11016916" cy="5615489"/>
          </a:xfrm>
        </p:spPr>
        <p:txBody>
          <a:bodyPr>
            <a:normAutofit/>
          </a:bodyPr>
          <a:lstStyle/>
          <a:p>
            <a:pPr marL="0" indent="0">
              <a:lnSpc>
                <a:spcPct val="150000"/>
              </a:lnSpc>
              <a:buNone/>
            </a:pPr>
            <a:r>
              <a:rPr lang="zh-CN" altLang="en-US" sz="2400"/>
              <a:t>二、阅读下面的文言文，完成</a:t>
            </a:r>
            <a:r>
              <a:rPr lang="en-US" altLang="zh-CN" sz="2400"/>
              <a:t>1~4</a:t>
            </a:r>
            <a:r>
              <a:rPr lang="zh-CN" altLang="en-US" sz="2400"/>
              <a:t>题。（</a:t>
            </a:r>
            <a:r>
              <a:rPr lang="en-US" altLang="zh-CN" sz="2400"/>
              <a:t>17</a:t>
            </a:r>
            <a:r>
              <a:rPr lang="zh-CN" altLang="en-US" sz="2400"/>
              <a:t>分）</a:t>
            </a:r>
            <a:endParaRPr lang="en-US" altLang="zh-CN" sz="2400"/>
          </a:p>
          <a:p>
            <a:pPr marL="0" indent="0" algn="ctr">
              <a:lnSpc>
                <a:spcPct val="150000"/>
              </a:lnSpc>
              <a:buNone/>
            </a:pPr>
            <a:r>
              <a:rPr lang="zh-CN" altLang="en-US" sz="2400">
                <a:latin typeface="楷体" panose="02010609060101010101" pitchFamily="49" charset="-122"/>
                <a:ea typeface="楷体" panose="02010609060101010101" pitchFamily="49" charset="-122"/>
              </a:rPr>
              <a:t>陈太丘与友期行</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陈太丘与友期行，期日中。过中不至，太丘舍去，去后乃至。元方时年七岁，门外戏。客问元方：“尊君在不？”答曰：“待君久不至，已去。”友人便怒曰：“非人哉！与人期行，相委而去。”元方曰：“君与家君期日中。日中不至，则是无信；对子骂父，则是无礼。”友人惭，下车引之。元方入门不顾。</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5432" y="737937"/>
            <a:ext cx="10808368" cy="5439026"/>
          </a:xfrm>
        </p:spPr>
        <p:txBody>
          <a:bodyPr>
            <a:normAutofit/>
          </a:bodyPr>
          <a:lstStyle/>
          <a:p>
            <a:pPr marL="0" indent="0">
              <a:lnSpc>
                <a:spcPct val="150000"/>
              </a:lnSpc>
              <a:buNone/>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下列对句中加点词的解释，不正确的一项是（</a:t>
            </a: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A.</a:t>
            </a:r>
            <a:r>
              <a:rPr lang="zh-CN" altLang="en-US" sz="2400">
                <a:solidFill>
                  <a:srgbClr val="FF0000"/>
                </a:solidFill>
                <a:latin typeface="宋体" panose="02010600030101010101" pitchFamily="2" charset="-122"/>
                <a:ea typeface="宋体" panose="02010600030101010101" pitchFamily="2" charset="-122"/>
              </a:rPr>
              <a:t>尊君</a:t>
            </a:r>
            <a:r>
              <a:rPr lang="zh-CN" altLang="en-US" sz="2400">
                <a:latin typeface="宋体" panose="02010600030101010101" pitchFamily="2" charset="-122"/>
                <a:ea typeface="宋体" panose="02010600030101010101" pitchFamily="2" charset="-122"/>
              </a:rPr>
              <a:t>在不                 尊君：古代对别人父亲的尊称</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B.</a:t>
            </a:r>
            <a:r>
              <a:rPr lang="zh-CN" altLang="en-US" sz="2400">
                <a:latin typeface="宋体" panose="02010600030101010101" pitchFamily="2" charset="-122"/>
                <a:ea typeface="宋体" panose="02010600030101010101" pitchFamily="2" charset="-122"/>
              </a:rPr>
              <a:t>君与</a:t>
            </a:r>
            <a:r>
              <a:rPr lang="zh-CN" altLang="en-US" sz="2400">
                <a:solidFill>
                  <a:srgbClr val="FF0000"/>
                </a:solidFill>
                <a:latin typeface="宋体" panose="02010600030101010101" pitchFamily="2" charset="-122"/>
                <a:ea typeface="宋体" panose="02010600030101010101" pitchFamily="2" charset="-122"/>
              </a:rPr>
              <a:t>家君</a:t>
            </a:r>
            <a:r>
              <a:rPr lang="zh-CN" altLang="en-US" sz="2400">
                <a:latin typeface="宋体" panose="02010600030101010101" pitchFamily="2" charset="-122"/>
                <a:ea typeface="宋体" panose="02010600030101010101" pitchFamily="2" charset="-122"/>
              </a:rPr>
              <a:t>期日中           家君：古代对人谦称自己的父亲</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C.</a:t>
            </a:r>
            <a:r>
              <a:rPr lang="zh-CN" altLang="en-US" sz="2400">
                <a:latin typeface="宋体" panose="02010600030101010101" pitchFamily="2" charset="-122"/>
                <a:ea typeface="宋体" panose="02010600030101010101" pitchFamily="2" charset="-122"/>
              </a:rPr>
              <a:t>待</a:t>
            </a:r>
            <a:r>
              <a:rPr lang="zh-CN" altLang="en-US" sz="2400">
                <a:solidFill>
                  <a:srgbClr val="FF0000"/>
                </a:solidFill>
                <a:latin typeface="宋体" panose="02010600030101010101" pitchFamily="2" charset="-122"/>
                <a:ea typeface="宋体" panose="02010600030101010101" pitchFamily="2" charset="-122"/>
              </a:rPr>
              <a:t>君</a:t>
            </a:r>
            <a:r>
              <a:rPr lang="zh-CN" altLang="en-US" sz="2400">
                <a:latin typeface="宋体" panose="02010600030101010101" pitchFamily="2" charset="-122"/>
                <a:ea typeface="宋体" panose="02010600030101010101" pitchFamily="2" charset="-122"/>
              </a:rPr>
              <a:t>久不至，已去         君：对对方有礼貌的称呼，犹今之“您”</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D.</a:t>
            </a:r>
            <a:r>
              <a:rPr lang="zh-CN" altLang="en-US" sz="2400">
                <a:solidFill>
                  <a:srgbClr val="FF0000"/>
                </a:solidFill>
                <a:latin typeface="宋体" panose="02010600030101010101" pitchFamily="2" charset="-122"/>
                <a:ea typeface="宋体" panose="02010600030101010101" pitchFamily="2" charset="-122"/>
              </a:rPr>
              <a:t>大兄</a:t>
            </a:r>
            <a:r>
              <a:rPr lang="zh-CN" altLang="en-US" sz="2400">
                <a:latin typeface="宋体" panose="02010600030101010101" pitchFamily="2" charset="-122"/>
                <a:ea typeface="宋体" panose="02010600030101010101" pitchFamily="2" charset="-122"/>
              </a:rPr>
              <a:t>何见事之晚乎         大兄：谦辞</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解释下列句中的加点词。（</a:t>
            </a:r>
            <a:r>
              <a:rPr lang="en-US" altLang="zh-CN" sz="24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太丘</a:t>
            </a:r>
            <a:r>
              <a:rPr lang="zh-CN" altLang="en-US" sz="2400">
                <a:solidFill>
                  <a:srgbClr val="FF0000"/>
                </a:solidFill>
                <a:latin typeface="宋体" panose="02010600030101010101" pitchFamily="2" charset="-122"/>
                <a:ea typeface="宋体" panose="02010600030101010101" pitchFamily="2" charset="-122"/>
              </a:rPr>
              <a:t>舍</a:t>
            </a:r>
            <a:r>
              <a:rPr lang="zh-CN" altLang="en-US" sz="2400">
                <a:latin typeface="宋体" panose="02010600030101010101" pitchFamily="2" charset="-122"/>
                <a:ea typeface="宋体" panose="02010600030101010101" pitchFamily="2" charset="-122"/>
              </a:rPr>
              <a:t>去：              </a:t>
            </a: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尊君在</a:t>
            </a:r>
            <a:r>
              <a:rPr lang="zh-CN" altLang="en-US" sz="2400">
                <a:solidFill>
                  <a:srgbClr val="FF0000"/>
                </a:solidFill>
                <a:latin typeface="宋体" panose="02010600030101010101" pitchFamily="2" charset="-122"/>
                <a:ea typeface="宋体" panose="02010600030101010101" pitchFamily="2" charset="-122"/>
              </a:rPr>
              <a:t>不</a:t>
            </a:r>
            <a:r>
              <a:rPr lang="zh-CN" altLang="en-US" sz="2400">
                <a:latin typeface="宋体" panose="02010600030101010101" pitchFamily="2" charset="-122"/>
                <a:ea typeface="宋体" panose="02010600030101010101" pitchFamily="2" charset="-122"/>
              </a:rPr>
              <a:t>：</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下车</a:t>
            </a:r>
            <a:r>
              <a:rPr lang="zh-CN" altLang="en-US" sz="2400">
                <a:solidFill>
                  <a:srgbClr val="FF0000"/>
                </a:solidFill>
                <a:latin typeface="宋体" panose="02010600030101010101" pitchFamily="2" charset="-122"/>
                <a:ea typeface="宋体" panose="02010600030101010101" pitchFamily="2" charset="-122"/>
              </a:rPr>
              <a:t>引</a:t>
            </a:r>
            <a:r>
              <a:rPr lang="zh-CN" altLang="en-US" sz="2400">
                <a:latin typeface="宋体" panose="02010600030101010101" pitchFamily="2" charset="-122"/>
                <a:ea typeface="宋体" panose="02010600030101010101" pitchFamily="2" charset="-122"/>
              </a:rPr>
              <a:t>之：              </a:t>
            </a:r>
            <a:r>
              <a:rPr lang="en-US" altLang="zh-CN" sz="24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陈太丘与友</a:t>
            </a:r>
            <a:r>
              <a:rPr lang="zh-CN" altLang="en-US" sz="2400">
                <a:solidFill>
                  <a:srgbClr val="FF0000"/>
                </a:solidFill>
                <a:latin typeface="宋体" panose="02010600030101010101" pitchFamily="2" charset="-122"/>
                <a:ea typeface="宋体" panose="02010600030101010101" pitchFamily="2" charset="-122"/>
              </a:rPr>
              <a:t>期</a:t>
            </a:r>
            <a:r>
              <a:rPr lang="zh-CN" altLang="en-US" sz="2400">
                <a:latin typeface="宋体" panose="02010600030101010101" pitchFamily="2" charset="-122"/>
                <a:ea typeface="宋体" panose="02010600030101010101" pitchFamily="2" charset="-122"/>
              </a:rPr>
              <a:t>行：</a:t>
            </a:r>
            <a:endParaRPr lang="zh-CN" altLang="en-US" sz="2400">
              <a:latin typeface="宋体" panose="02010600030101010101" pitchFamily="2" charset="-122"/>
              <a:ea typeface="宋体" panose="02010600030101010101" pitchFamily="2" charset="-122"/>
            </a:endParaRPr>
          </a:p>
        </p:txBody>
      </p:sp>
      <p:sp>
        <p:nvSpPr>
          <p:cNvPr id="5" name="文本框 4"/>
          <p:cNvSpPr txBox="1"/>
          <p:nvPr/>
        </p:nvSpPr>
        <p:spPr>
          <a:xfrm>
            <a:off x="7828547" y="874111"/>
            <a:ext cx="1748589"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D</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2871536" y="4980890"/>
            <a:ext cx="1347537"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舍弃</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7106656" y="4865480"/>
            <a:ext cx="1909011"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同“否”</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2703093" y="5578926"/>
            <a:ext cx="1684421"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拉，牵拉</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7804488" y="5571085"/>
            <a:ext cx="2422358"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约定</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65221" y="529389"/>
            <a:ext cx="10888579" cy="5647574"/>
          </a:xfrm>
        </p:spPr>
        <p:txBody>
          <a:bodyPr>
            <a:noAutofit/>
          </a:bodyPr>
          <a:lstStyle/>
          <a:p>
            <a:pPr marL="0" indent="0">
              <a:lnSpc>
                <a:spcPct val="150000"/>
              </a:lnSpc>
              <a:buNone/>
            </a:pP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翻译文中画横线的句子。（</a:t>
            </a:r>
            <a:r>
              <a:rPr lang="en-US" altLang="zh-CN" sz="2400">
                <a:latin typeface="宋体" panose="02010600030101010101" pitchFamily="2" charset="-122"/>
                <a:ea typeface="宋体" panose="02010600030101010101" pitchFamily="2" charset="-122"/>
              </a:rPr>
              <a:t>6</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楷体" panose="02010609060101010101" pitchFamily="49" charset="-122"/>
                <a:ea typeface="楷体" panose="02010609060101010101" pitchFamily="49" charset="-122"/>
              </a:rPr>
              <a:t>(1)</a:t>
            </a:r>
            <a:r>
              <a:rPr lang="zh-CN" altLang="en-US" sz="2400">
                <a:latin typeface="楷体" panose="02010609060101010101" pitchFamily="49" charset="-122"/>
                <a:ea typeface="楷体" panose="02010609060101010101" pitchFamily="49" charset="-122"/>
              </a:rPr>
              <a:t>过中不至，太丘舍去。</a:t>
            </a:r>
            <a:endParaRPr lang="en-US" altLang="zh-CN" sz="2400">
              <a:latin typeface="楷体" panose="02010609060101010101" pitchFamily="49" charset="-122"/>
              <a:ea typeface="楷体" panose="02010609060101010101" pitchFamily="49" charset="-122"/>
            </a:endParaRPr>
          </a:p>
          <a:p>
            <a:pPr marL="0" indent="0">
              <a:lnSpc>
                <a:spcPct val="150000"/>
              </a:lnSpc>
              <a:buNone/>
            </a:pP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en-US" altLang="zh-CN" sz="2400">
                <a:latin typeface="楷体" panose="02010609060101010101" pitchFamily="49" charset="-122"/>
                <a:ea typeface="楷体" panose="02010609060101010101" pitchFamily="49" charset="-122"/>
              </a:rPr>
              <a:t>(2)</a:t>
            </a:r>
            <a:r>
              <a:rPr lang="zh-CN" altLang="en-US" sz="2400">
                <a:latin typeface="楷体" panose="02010609060101010101" pitchFamily="49" charset="-122"/>
                <a:ea typeface="楷体" panose="02010609060101010101" pitchFamily="49" charset="-122"/>
              </a:rPr>
              <a:t>友人惭，下车引之。</a:t>
            </a:r>
            <a:endParaRPr lang="en-US" altLang="zh-CN" sz="2400">
              <a:latin typeface="楷体" panose="02010609060101010101" pitchFamily="49" charset="-122"/>
              <a:ea typeface="楷体" panose="02010609060101010101" pitchFamily="49" charset="-122"/>
            </a:endParaRPr>
          </a:p>
          <a:p>
            <a:pPr marL="0" indent="0">
              <a:lnSpc>
                <a:spcPct val="150000"/>
              </a:lnSpc>
              <a:buNone/>
            </a:pPr>
            <a:endParaRPr lang="en-US" altLang="zh-CN" sz="2400">
              <a:latin typeface="宋体" panose="02010600030101010101" pitchFamily="2" charset="-122"/>
              <a:ea typeface="宋体" panose="02010600030101010101" pitchFamily="2" charset="-122"/>
            </a:endParaRPr>
          </a:p>
          <a:p>
            <a:pPr marL="0" indent="0">
              <a:lnSpc>
                <a:spcPct val="150000"/>
              </a:lnSpc>
              <a:buNone/>
            </a:pPr>
            <a:r>
              <a:rPr lang="en-US" altLang="zh-CN" sz="24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陈太丘与友期行</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出自</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方正</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篇。方正，指人行为、品性正直，合乎道义。文中哪些地方能够体现出陈元方的“方正”？</a:t>
            </a:r>
            <a:r>
              <a:rPr lang="en-US" altLang="zh-CN" sz="2400">
                <a:latin typeface="宋体" panose="02010600030101010101" pitchFamily="2" charset="-122"/>
                <a:ea typeface="宋体" panose="02010600030101010101" pitchFamily="2" charset="-122"/>
              </a:rPr>
              <a:t>(4</a:t>
            </a:r>
            <a:r>
              <a:rPr lang="zh-CN" altLang="en-US" sz="2400">
                <a:latin typeface="宋体" panose="02010600030101010101" pitchFamily="2" charset="-122"/>
                <a:ea typeface="宋体" panose="02010600030101010101" pitchFamily="2" charset="-122"/>
              </a:rPr>
              <a:t>分）</a:t>
            </a:r>
            <a:endParaRPr lang="zh-CN" altLang="en-US" sz="2400">
              <a:latin typeface="宋体" panose="02010600030101010101" pitchFamily="2" charset="-122"/>
              <a:ea typeface="宋体" panose="02010600030101010101" pitchFamily="2" charset="-122"/>
            </a:endParaRPr>
          </a:p>
        </p:txBody>
      </p:sp>
      <p:sp>
        <p:nvSpPr>
          <p:cNvPr id="5" name="文本框 4"/>
          <p:cNvSpPr txBox="1"/>
          <p:nvPr/>
        </p:nvSpPr>
        <p:spPr>
          <a:xfrm>
            <a:off x="838199" y="2013102"/>
            <a:ext cx="6920883"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过了正午时分（朋友）还没到，陈太丘丢下（他）而离开。</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838200" y="3353176"/>
            <a:ext cx="6096000" cy="400110"/>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朋友感到惭愧，下车去拉元方。</a:t>
            </a:r>
            <a:endParaRPr lang="zh-CN" altLang="en-US" sz="2000">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605550" y="5154187"/>
            <a:ext cx="10980899" cy="707886"/>
          </a:xfrm>
          <a:prstGeom prst="rect">
            <a:avLst/>
          </a:prstGeom>
          <a:noFill/>
        </p:spPr>
        <p:txBody>
          <a:bodyPr wrap="square">
            <a:spAutoFit/>
          </a:bodyPr>
          <a:lstStyle/>
          <a:p>
            <a:r>
              <a:rPr lang="zh-CN" altLang="en-US" sz="2000">
                <a:solidFill>
                  <a:srgbClr val="FF0000"/>
                </a:solidFill>
                <a:latin typeface="楷体" panose="02010609060101010101" pitchFamily="49" charset="-122"/>
                <a:ea typeface="楷体" panose="02010609060101010101" pitchFamily="49" charset="-122"/>
              </a:rPr>
              <a:t>陈元方的“方正”之气表现在：第一，他懂得“信”的重要；第二，他懂得“礼”的重要；第三，他的辩驳有理有据，落落大方；第四，他以“入门不顾”的行为，维护了父亲和自己的尊严。</a:t>
            </a:r>
            <a:endParaRPr lang="zh-CN" altLang="en-US" sz="200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70021" y="609600"/>
            <a:ext cx="10583779" cy="5567363"/>
          </a:xfrm>
        </p:spPr>
        <p:txBody>
          <a:bodyPr>
            <a:noAutofit/>
          </a:bodyPr>
          <a:lstStyle/>
          <a:p>
            <a:pPr>
              <a:lnSpc>
                <a:spcPct val="150000"/>
              </a:lnSpc>
            </a:pP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参考译文</a:t>
            </a:r>
            <a:r>
              <a:rPr lang="en-US" altLang="zh-CN" sz="2400">
                <a:latin typeface="楷体" panose="02010609060101010101" pitchFamily="49" charset="-122"/>
                <a:ea typeface="楷体" panose="02010609060101010101" pitchFamily="49" charset="-122"/>
              </a:rPr>
              <a:t>】</a:t>
            </a:r>
            <a:endParaRPr lang="en-US" altLang="zh-CN" sz="2400">
              <a:latin typeface="楷体" panose="02010609060101010101" pitchFamily="49" charset="-122"/>
              <a:ea typeface="楷体" panose="02010609060101010101" pitchFamily="49" charset="-122"/>
            </a:endParaRPr>
          </a:p>
          <a:p>
            <a:pPr>
              <a:lnSpc>
                <a:spcPct val="150000"/>
              </a:lnSpc>
            </a:pPr>
            <a:r>
              <a:rPr lang="zh-CN" altLang="en-US" sz="2400">
                <a:latin typeface="楷体" panose="02010609060101010101" pitchFamily="49" charset="-122"/>
                <a:ea typeface="楷体" panose="02010609060101010101" pitchFamily="49" charset="-122"/>
              </a:rPr>
              <a:t>陈太丘和朋友相约同行，约定在正午时分。过了正午时分</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朋友）还没到，陈太丘丢下（他）而离开，离开后（朋友）才到。元方当时七岁，在门外玩耍。客人问元方：“令尊在不在？”（元方）回答道：“等了您很久，</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您）没有到，</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他）已经离开了。”朋友便生气地说：“真不是君子啊！和别人相约同行，</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却）丢下我走了。”元方说：“您与我父亲约在正午时分。正午时分（您）没到，这是不讲诚信（的表现）</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对着人家的儿子骂（他的）父亲，这是不知礼数（的表现）。”朋友感到惭愧，下车去拉元方。元方头也不回地走进了家门。</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45432" y="641684"/>
            <a:ext cx="10808368" cy="5535279"/>
          </a:xfrm>
        </p:spPr>
        <p:txBody>
          <a:bodyPr>
            <a:normAutofit/>
          </a:bodyPr>
          <a:lstStyle/>
          <a:p>
            <a:pPr marL="0" indent="0">
              <a:lnSpc>
                <a:spcPct val="150000"/>
              </a:lnSpc>
              <a:buNone/>
            </a:pPr>
            <a:r>
              <a:rPr lang="zh-CN" altLang="en-US" sz="2400">
                <a:latin typeface="宋体" panose="02010600030101010101" pitchFamily="2" charset="-122"/>
                <a:ea typeface="宋体" panose="02010600030101010101" pitchFamily="2" charset="-122"/>
              </a:rPr>
              <a:t>三、阅读下面的文言文，完成</a:t>
            </a:r>
            <a:r>
              <a:rPr lang="en-US" altLang="zh-CN" sz="2400">
                <a:latin typeface="宋体" panose="02010600030101010101" pitchFamily="2" charset="-122"/>
                <a:ea typeface="宋体" panose="02010600030101010101" pitchFamily="2" charset="-122"/>
              </a:rPr>
              <a:t>1~4</a:t>
            </a:r>
            <a:r>
              <a:rPr lang="zh-CN" altLang="en-US" sz="2400">
                <a:latin typeface="宋体" panose="02010600030101010101" pitchFamily="2" charset="-122"/>
                <a:ea typeface="宋体" panose="02010600030101010101" pitchFamily="2" charset="-122"/>
              </a:rPr>
              <a:t>题。（</a:t>
            </a:r>
            <a:r>
              <a:rPr lang="en-US" altLang="zh-CN" sz="2400">
                <a:latin typeface="宋体" panose="02010600030101010101" pitchFamily="2" charset="-122"/>
                <a:ea typeface="宋体" panose="02010600030101010101" pitchFamily="2" charset="-122"/>
              </a:rPr>
              <a:t>10</a:t>
            </a:r>
            <a:r>
              <a:rPr lang="zh-CN" altLang="en-US" sz="2400">
                <a:latin typeface="宋体" panose="02010600030101010101" pitchFamily="2" charset="-122"/>
                <a:ea typeface="宋体" panose="02010600030101010101" pitchFamily="2" charset="-122"/>
              </a:rPr>
              <a:t>分）</a:t>
            </a:r>
            <a:endParaRPr lang="en-US" altLang="zh-CN" sz="2400">
              <a:latin typeface="宋体" panose="02010600030101010101" pitchFamily="2" charset="-122"/>
              <a:ea typeface="宋体" panose="02010600030101010101" pitchFamily="2" charset="-122"/>
            </a:endParaRPr>
          </a:p>
          <a:p>
            <a:pPr marL="0" indent="0" algn="ctr">
              <a:lnSpc>
                <a:spcPct val="150000"/>
              </a:lnSpc>
              <a:buNone/>
            </a:pPr>
            <a:r>
              <a:rPr lang="zh-CN" altLang="en-US" sz="2400">
                <a:latin typeface="楷体" panose="02010609060101010101" pitchFamily="49" charset="-122"/>
                <a:ea typeface="楷体" panose="02010609060101010101" pitchFamily="49" charset="-122"/>
              </a:rPr>
              <a:t>孙权劝学</a:t>
            </a:r>
            <a:endParaRPr lang="en-US" altLang="zh-CN" sz="2400">
              <a:latin typeface="楷体" panose="02010609060101010101" pitchFamily="49" charset="-122"/>
              <a:ea typeface="楷体" panose="02010609060101010101" pitchFamily="49" charset="-122"/>
            </a:endParaRPr>
          </a:p>
          <a:p>
            <a:pPr marL="0" indent="0">
              <a:lnSpc>
                <a:spcPct val="150000"/>
              </a:lnSpc>
              <a:buNone/>
            </a:pPr>
            <a:r>
              <a:rPr lang="zh-CN" altLang="en-US" sz="2400">
                <a:latin typeface="楷体" panose="02010609060101010101" pitchFamily="49" charset="-122"/>
                <a:ea typeface="楷体" panose="02010609060101010101" pitchFamily="49" charset="-122"/>
              </a:rPr>
              <a:t>初，权谓吕蒙曰：“卿今当涂掌事，不可不学！”蒙辞以军中多务。权曰：“孤岂欲卿治经为博士邪！但当涉猎，见往事耳。卿言多务，孰若孤？孤常读书，自以为大有所益。”蒙乃始就学。及鲁肃过寻阳，与蒙论议，大惊曰：“卿今者才略，非复吴下阿蒙！”蒙曰：“士别三日，即更刮目相待，大兄何见事之晚乎！”肃逐拜蒙母，结友而别。</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196</Paragraphs>
  <Slides>30</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30</vt:i4>
      </vt:variant>
    </vt:vector>
  </HeadingPairs>
  <TitlesOfParts>
    <vt:vector baseType="lpstr" size="36">
      <vt:lpstr>Arial</vt:lpstr>
      <vt:lpstr>等线 Light</vt:lpstr>
      <vt:lpstr>等线</vt:lpstr>
      <vt:lpstr>楷体</vt:lpstr>
      <vt:lpstr>宋体</vt:lpstr>
      <vt:lpstr>Office 主题​​</vt:lpstr>
      <vt:lpstr>七年级课内文言文练习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2021-09-25T21:36:45.597</cp:lastPrinted>
  <dcterms:created xsi:type="dcterms:W3CDTF">2021-09-25T21:36:45Z</dcterms:created>
  <dcterms:modified xsi:type="dcterms:W3CDTF">2021-09-25T13:36:46Z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