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209780" cy="6888480"/>
  <p:notesSz cx="6858000" cy="9144000"/>
  <p:custDataLst>
    <p:tags r:id="rId21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0" y="0"/>
      </p:cViewPr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iming/>
  <p:txStyles>
    <p:titleStyle/>
    <p:bodyStyle/>
    <p:otherStyle/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Relationship Id="rId4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472" y="563880"/>
            <a:ext cx="3843528" cy="41178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27192" y="1670304"/>
            <a:ext cx="5800344" cy="63398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4800" b="1">
                <a:solidFill>
                  <a:srgbClr val="484849"/>
                </a:solidFill>
                <a:latin typeface="微软雅黑" panose="020b0503020204020204" charset="-122"/>
                <a:ea typeface="微软雅黑" panose="020b0503020204020204" charset="-122"/>
              </a:rPr>
              <a:t>《乡土中国》：解读中</a:t>
            </a:r>
            <a:endParaRPr lang="zh-TW" sz="4800" b="1">
              <a:solidFill>
                <a:srgbClr val="484849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65064" y="2401824"/>
            <a:ext cx="5483352" cy="637032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4800" b="1">
                <a:solidFill>
                  <a:srgbClr val="484849"/>
                </a:solidFill>
                <a:latin typeface="微软雅黑" panose="020b0503020204020204" charset="-122"/>
                <a:ea typeface="微软雅黑" panose="020b0503020204020204" charset="-122"/>
              </a:rPr>
              <a:t>国社会的根基与源泉</a:t>
            </a:r>
            <a:endParaRPr lang="zh-TW" sz="4800" b="1">
              <a:solidFill>
                <a:srgbClr val="4848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37704" y="3535680"/>
            <a:ext cx="1624584" cy="262128"/>
          </a:xfrm>
          <a:prstGeom prst="rect">
            <a:avLst/>
          </a:prstGeom>
          <a:solidFill>
            <a:srgbClr val="16348A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1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学校：北京大学</a:t>
            </a:r>
            <a:endParaRPr lang="zh-TW" sz="17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42704" y="3538728"/>
            <a:ext cx="1627632" cy="259080"/>
          </a:xfrm>
          <a:prstGeom prst="rect">
            <a:avLst/>
          </a:prstGeom>
          <a:solidFill>
            <a:srgbClr val="16348A"/>
          </a:solidFill>
        </p:spPr>
        <p:txBody>
          <a:bodyPr wrap="none" lIns="0" tIns="0" rIns="0" bIns="0">
            <a:noAutofit/>
          </a:bodyPr>
          <a:lstStyle/>
          <a:p>
            <a:pPr indent="0" algn="r"/>
            <a:r>
              <a:rPr lang="zh-TW" sz="1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主讲人:贾翔宇</a:t>
            </a:r>
            <a:endParaRPr lang="zh-TW" sz="17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7272" y="2042160"/>
            <a:ext cx="5239512" cy="4556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" y="612648"/>
            <a:ext cx="1834896" cy="48158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差序格局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7968" y="1572768"/>
            <a:ext cx="9771888" cy="338328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152400"/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社会学的基础思维方法之一：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群体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的边界是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模糊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身份是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互动中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产生的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7968" y="2304288"/>
            <a:ext cx="4858512" cy="394716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52400">
              <a:spcAft>
                <a:spcPts val="1050"/>
              </a:spcAft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举例：〃羌〃人所指为何？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09880" indent="-342900">
              <a:lnSpc>
                <a:spcPts val="2420"/>
              </a:lnSpc>
              <a:spcAft>
                <a:spcPts val="1330"/>
              </a:spcAft>
            </a:pPr>
            <a:r>
              <a:rPr lang="zh-CN" sz="20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中国历史上的〃羌人”是存在于〃华夏” 心中的对西方异族的〃概念”，表达着 </a:t>
            </a:r>
            <a:r>
              <a:rPr lang="zh-CN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“西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方那些不是我族的</a:t>
            </a:r>
            <a:r>
              <a:rPr lang="zh-CN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人”</a:t>
            </a:r>
            <a:r>
              <a:rPr lang="zh-CN" sz="2000">
                <a:solidFill>
                  <a:srgbClr val="2A5D74"/>
                </a:solidFill>
                <a:latin typeface="Arial"/>
                <a:ea typeface="Arial"/>
              </a:rPr>
              <a:t>.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从商代到汉 代，〃羌人〃所指称的空间人群逐渐向 西推移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09880" indent="-342900" algn="just">
              <a:lnSpc>
                <a:spcPts val="2390"/>
              </a:lnSpc>
            </a:pPr>
            <a:r>
              <a:rPr lang="zh-CN" sz="20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20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世纪上半期，内地知识分子在边疆地 区的</a:t>
            </a:r>
            <a:r>
              <a:rPr lang="zh-CN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“民族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调查”，将四川西部汉、藏 之间的人群与历史上的“羌人”联系起 来。〃民族识别”正式将〃羌族〃认定 为构成〃中华民族〃的</a:t>
            </a: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56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个民族之一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14400" y="612648"/>
            <a:ext cx="1834896" cy="48158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差序格局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8616" y="2069592"/>
            <a:ext cx="10271760" cy="199034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4295"/>
              </a:lnSpc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古之欲明明德于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天下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者,先治其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国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;欲治其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国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者,先齐其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家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;欲齐其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家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者, 先修其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身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;欲修其身者,先正其心;欲正其心者,先诚其意;欲诚其意者, 先致其知，致知在格物。物格而后知至,知至而后意诚,意诚而后心正,心 正而后身修，身修而后家齐，家齐而后国治，国治而后天下平。（《大学》）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2144" y="4812792"/>
            <a:ext cx="7190232" cy="34442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自天子以至于庶人，壹是皆以修身为本。（《大学》）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9744" y="1063752"/>
            <a:ext cx="6559296" cy="5471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688" y="612648"/>
            <a:ext cx="3703320" cy="4632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差序格局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2688" y="1972056"/>
            <a:ext cx="3703320" cy="360578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 algn="just">
              <a:spcAft>
                <a:spcPts val="3640"/>
              </a:spcAft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〃五服”体系：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spcAft>
                <a:spcPts val="3640"/>
              </a:spcAft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〃帮亲不帮理〃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spcAft>
                <a:spcPts val="630"/>
              </a:spcAft>
            </a:pPr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“</a:t>
            </a:r>
            <a:r>
              <a:rPr lang="zh-CN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家</a:t>
            </a:r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”</a:t>
            </a:r>
            <a:r>
              <a:rPr lang="zh-CN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的概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念伸缩不定: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spcAft>
                <a:spcPts val="630"/>
              </a:spcAft>
            </a:pPr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伸：《红楼梦》中的贾家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/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缩：落魄的苏秦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14400" y="612648"/>
            <a:ext cx="1834896" cy="48158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差序格局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22248" y="1597152"/>
            <a:ext cx="3858768" cy="486156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356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差序格局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43205" indent="-279400">
              <a:lnSpc>
                <a:spcPts val="3560"/>
              </a:lnSpc>
            </a:pPr>
            <a:r>
              <a:rPr lang="zh-CN" sz="20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0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自我主义: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—切价值以</a:t>
            </a:r>
            <a:r>
              <a:rPr lang="zh-CN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“己”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为 中心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56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祖先、家族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56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农业社会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56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 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己--家--国--天下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56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与周围人的关系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56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以德报德，以直报怨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43205" indent="-279400" algn="just">
              <a:lnSpc>
                <a:spcPts val="356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为个人可以牺牲家，为家可以牺 牲团体，为团体可以牺牲国家， 为国家可以牺牲天下</a:t>
            </a:r>
            <a:r>
              <a:rPr lang="en-US" sz="2000">
                <a:solidFill>
                  <a:srgbClr val="2A5D74"/>
                </a:solidFill>
                <a:latin typeface="微软雅黑" panose="020b0503020204020204" charset="-122"/>
              </a:rPr>
              <a:t>......</a:t>
            </a:r>
            <a:endParaRPr lang="en-US" sz="2000">
              <a:solidFill>
                <a:srgbClr val="2A5D74"/>
              </a:solidFill>
              <a:latin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84392" y="1600200"/>
            <a:ext cx="4114800" cy="4858512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360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团体格局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43205" indent="-279400">
              <a:lnSpc>
                <a:spcPts val="360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个人主义：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分子对全体；平等观念 和宪法观念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3600"/>
              </a:lnSpc>
            </a:pP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上帝、教会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3600"/>
              </a:lnSpc>
            </a:pP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商业社会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360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家庭——国家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360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社会整体的制度和法律标准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3600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宽恕，博爰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43205" indent="-279400" algn="just">
              <a:lnSpc>
                <a:spcPts val="3635"/>
              </a:lnSpc>
            </a:pPr>
            <a:r>
              <a:rPr lang="en-US" sz="20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国家至上，国民平等，为了本国牺 牲他国，可以，为了别的什么牺牲 国家，不行。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17448" y="612648"/>
            <a:ext cx="3681984" cy="484632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道德.礼治与法治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352" y="1389888"/>
            <a:ext cx="10287000" cy="88696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4225"/>
              </a:lnSpc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—切普遍的标准并不发生作用</a:t>
            </a:r>
            <a:r>
              <a:rPr lang="zh-TW" sz="2400">
                <a:solidFill>
                  <a:srgbClr val="2A5D74"/>
                </a:solidFill>
                <a:latin typeface="Arial"/>
                <a:ea typeface="Arial"/>
              </a:rPr>
              <a:t>,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一定要问清了</a:t>
            </a:r>
            <a:r>
              <a:rPr lang="zh-TW" sz="2800">
                <a:solidFill>
                  <a:srgbClr val="2A5D7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对象是谁</a:t>
            </a:r>
            <a:r>
              <a:rPr lang="zh-TW" sz="2400">
                <a:solidFill>
                  <a:srgbClr val="2A5D74"/>
                </a:solidFill>
                <a:latin typeface="Arial"/>
                <a:ea typeface="Arial"/>
              </a:rPr>
              <a:t>,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和自己是什么关系之 后</a:t>
            </a:r>
            <a:r>
              <a:rPr lang="zh-TW" sz="2400">
                <a:solidFill>
                  <a:srgbClr val="2A5D74"/>
                </a:solidFill>
                <a:latin typeface="Arial"/>
                <a:ea typeface="Arial"/>
              </a:rPr>
              <a:t>,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才能决定拿出什么标准来。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352" y="3035808"/>
            <a:ext cx="10085832" cy="3352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海瑞：〃凡讼之可疑者，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与其屈兄，宁屈其弟；与其屈叔伯，宁屈其侄；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400" y="3584448"/>
            <a:ext cx="9951720" cy="88392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4320"/>
              </a:lnSpc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其屈贫民，宁屈富民；与其屈愚直，宁屈刁顽。事在争产业，与其屈小民, 宁屈乡宦，以救弊也。事在争言貌，与其屈乡宦，宁屈小民，以存体也。”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1352" y="5230368"/>
            <a:ext cx="7263384" cy="3352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思考一下：为什么没有〃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与其屈父母，宁屈其子女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〃 ？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448" y="606552"/>
            <a:ext cx="1106424" cy="4968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95144" y="615696"/>
            <a:ext cx="2313432" cy="484632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礼治与法治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2688" y="1392936"/>
            <a:ext cx="10070592" cy="1225296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4320"/>
              </a:lnSpc>
            </a:pPr>
            <a:r>
              <a:rPr lang="zh-CN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“礼〃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与〃法”都是社会规范，其不同之处在于维持规范的力量：法治依靠 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国家权力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，礼治则依靠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教化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，通过对传统、对长者的敬畏，令人主动服膺。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ctr"/>
            <a:r>
              <a:rPr lang="zh-TW" sz="1800">
                <a:solidFill>
                  <a:srgbClr val="2A5D74"/>
                </a:solidFill>
                <a:latin typeface="MingLiU"/>
                <a:ea typeface="MingLiU"/>
              </a:rPr>
              <a:t>教化权力:</a:t>
            </a:r>
            <a:r>
              <a:rPr lang="zh-TW" sz="17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长老统治</a:t>
            </a:r>
            <a:endParaRPr lang="zh-TW" sz="17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7702" y="3751961"/>
            <a:ext cx="10085832" cy="89306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4175"/>
              </a:lnSpc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礼治秩序最终要求修身和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克己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，其理想状态是每个人都自动地守规矩，而不 必依靠外在的监督。因此，理想的乡土社会是〃无讼”。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32688" y="615696"/>
            <a:ext cx="1091184" cy="484632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道德.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1240" y="618744"/>
            <a:ext cx="2313432" cy="4876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礼治与法治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7448" y="1475232"/>
            <a:ext cx="10094976" cy="4730496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4295"/>
              </a:lnSpc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在乡土社会中，人们的社会关系的调节不是靠法律来调节，而是靠</a:t>
            </a:r>
            <a:r>
              <a:rPr lang="zh-CN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“礼"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这 种社会规范来调节。〃礼治〃不一定是〃文质</a:t>
            </a:r>
            <a:r>
              <a:rPr lang="zh-CN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彬彬〃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的。〃礼〃并不天然地 带有文明、慈善等含义。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4295"/>
              </a:lnSpc>
              <a:spcAft>
                <a:spcPts val="3010"/>
              </a:spcAft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维持〃礼〃这种规范的是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传统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，它正是与乡土社会的〃差序</a:t>
            </a:r>
            <a:r>
              <a:rPr lang="zh-CN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格局〃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相互配合 适应的，通过不断重叠、蛛网式的社会关系网络影响到其他人，进而在整个 社会营造一种合适的统冶秩序。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4320"/>
              </a:lnSpc>
            </a:pP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"送法下乡”难题：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〃现行〃的司法制度，破坏了原有的礼治秩序，但并不 能有效地建立起法治秩序。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8456" y="981456"/>
            <a:ext cx="4014216" cy="54650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" y="612648"/>
            <a:ext cx="5547360" cy="5605272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spcAft>
                <a:spcPts val="1470"/>
              </a:spcAft>
            </a:pPr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乡土中国的发展变化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人口流动性增加：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-914400"/>
            <a:r>
              <a:rPr lang="zh-TW" sz="1000">
                <a:latin typeface="Arial"/>
                <a:ea typeface="Arial"/>
              </a:rPr>
              <a:t>____</a:t>
            </a:r>
            <a:endParaRPr lang="zh-TW" sz="1000">
              <a:latin typeface="Arial"/>
              <a:ea typeface="Arial"/>
            </a:endParaRPr>
          </a:p>
          <a:p>
            <a:pPr indent="0">
              <a:spcAft>
                <a:spcPts val="630"/>
              </a:spcAft>
            </a:pPr>
            <a:r>
              <a:rPr lang="en-US" sz="24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"文字下乡"基本完成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spcAft>
                <a:spcPts val="840"/>
              </a:spcAft>
            </a:pPr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国族认同的建构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spcAft>
                <a:spcPts val="3640"/>
              </a:spcAft>
            </a:pPr>
            <a:r>
              <a:rPr lang="en-US" sz="24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农民工和农村〃空心化'’问题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spcAft>
                <a:spcPts val="630"/>
              </a:spcAft>
            </a:pP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社会结构变化：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spcAft>
                <a:spcPts val="630"/>
              </a:spcAft>
            </a:pPr>
            <a:r>
              <a:rPr lang="en-US" sz="24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从〃长老统治〃、〃乡贤政治〃到基层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42900">
              <a:spcAft>
                <a:spcPts val="630"/>
              </a:spcAft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〃黑社会化〃危机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en-US" sz="24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差序格局〃理性化〃趋势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200" y="2993136"/>
            <a:ext cx="3060192" cy="24079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448" y="612648"/>
            <a:ext cx="5050536" cy="4876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乡土中国与当代中国社会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9472" y="1694688"/>
            <a:ext cx="8909304" cy="88696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203200">
              <a:spcAft>
                <a:spcPts val="630"/>
              </a:spcAft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差序格局下的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"亲亲”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的伦理与道德观念仍然普遍存在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03200"/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邵燕君：网络文学体现出〃弱者本位〃和〃亲我主义〃的价值观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9472" y="3340608"/>
            <a:ext cx="3422904" cy="198424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203200">
              <a:spcAft>
                <a:spcPts val="630"/>
              </a:spcAft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差序格局与政治生态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03200">
              <a:spcAft>
                <a:spcPts val="630"/>
              </a:spcAft>
            </a:pPr>
            <a:r>
              <a:rPr lang="en-US" sz="24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政治中的人身依附关系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03200">
              <a:spcAft>
                <a:spcPts val="630"/>
              </a:spcAft>
            </a:pPr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冯军旗：《中县干部》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203200"/>
            <a:r>
              <a:rPr lang="en-US" sz="2400">
                <a:solidFill>
                  <a:srgbClr val="2A5D74"/>
                </a:solidFill>
                <a:latin typeface="Arial"/>
              </a:rPr>
              <a:t>•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官员家人子女腐败问题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8232" y="853440"/>
            <a:ext cx="5044440" cy="56723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2688" y="630936"/>
            <a:ext cx="917448" cy="4632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2688" y="1386840"/>
            <a:ext cx="3544824" cy="34137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社会科学的基本思维方法: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7648" y="1453896"/>
            <a:ext cx="170688" cy="179832"/>
          </a:xfrm>
          <a:prstGeom prst="rect">
            <a:avLst/>
          </a:prstGeom>
          <a:solidFill>
            <a:srgbClr val="2A5C73"/>
          </a:solidFill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zh-TW" sz="1300">
                <a:solidFill>
                  <a:srgbClr val="FFFFFF"/>
                </a:solidFill>
                <a:latin typeface="Arial"/>
                <a:ea typeface="Arial"/>
              </a:rPr>
              <a:t>=</a:t>
            </a:r>
            <a:endParaRPr lang="zh-TW" sz="1300">
              <a:solidFill>
                <a:srgbClr val="FFFFFF"/>
              </a:solidFill>
              <a:latin typeface="Arial"/>
              <a:ea typeface="Arial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83792" y="1938528"/>
            <a:ext cx="2782824" cy="3352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连续的而非离散的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3792" y="2487168"/>
            <a:ext cx="2782824" cy="3352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建构的而非本质的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7656" y="3035808"/>
            <a:ext cx="3724656" cy="3352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《乡土中国》中的思想火花: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3792" y="3584448"/>
            <a:ext cx="2487168" cy="3352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透过现象看本质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3792" y="4136136"/>
            <a:ext cx="3709416" cy="87782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spcAft>
                <a:spcPts val="630"/>
              </a:spcAft>
            </a:pPr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质疑求真的批判性思维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从特殊到一般的总结提炼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2688" y="5779008"/>
            <a:ext cx="3462528" cy="338328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社会的变迁发展是连续的。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2395200" y="10668000"/>
            <a:ext cx="304800" cy="469900"/>
          </a:xfrm>
          <a:prstGeom prst="cube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072" y="1078992"/>
            <a:ext cx="2670048" cy="357835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02736" y="1304544"/>
            <a:ext cx="4407408" cy="3252216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558800">
              <a:spcAft>
                <a:spcPts val="1050"/>
              </a:spcAft>
            </a:pPr>
            <a:r>
              <a:rPr lang="zh-TW" sz="5700">
                <a:solidFill>
                  <a:srgbClr val="2A5D74"/>
                </a:solidFill>
                <a:latin typeface="MingLiU"/>
                <a:ea typeface="MingLiU"/>
              </a:rPr>
              <a:t>名著导读之</a:t>
            </a:r>
            <a:endParaRPr lang="zh-TW" sz="5700">
              <a:solidFill>
                <a:srgbClr val="2A5D74"/>
              </a:solidFill>
              <a:latin typeface="MingLiU"/>
              <a:ea typeface="MingLiU"/>
            </a:endParaRPr>
          </a:p>
          <a:p>
            <a:pPr indent="0">
              <a:spcAft>
                <a:spcPts val="2170"/>
              </a:spcAft>
            </a:pPr>
            <a:r>
              <a:rPr lang="zh-TW" sz="5700">
                <a:solidFill>
                  <a:srgbClr val="2A5D74"/>
                </a:solidFill>
                <a:latin typeface="MingLiU"/>
                <a:ea typeface="MingLiU"/>
              </a:rPr>
              <a:t>《为土彳国》</a:t>
            </a:r>
            <a:endParaRPr lang="zh-TW" sz="5700">
              <a:solidFill>
                <a:srgbClr val="2A5D74"/>
              </a:solidFill>
              <a:latin typeface="MingLiU"/>
              <a:ea typeface="MingLiU"/>
            </a:endParaRPr>
          </a:p>
          <a:p>
            <a:pPr marL="103505" indent="12700">
              <a:lnSpc>
                <a:spcPts val="2640"/>
              </a:lnSpc>
            </a:pPr>
            <a:r>
              <a:rPr lang="zh-TW" sz="17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——〃《乡土中国》是讲述中国乡土社会传 统文化和社会治理结构的代表作，为了解中 国社会文化的基本特性提供了重要参考。〃</a:t>
            </a:r>
            <a:endParaRPr lang="zh-TW" sz="1700">
              <a:solidFill>
                <a:srgbClr val="2A5D74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7472" y="5193792"/>
            <a:ext cx="6803136" cy="100584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 algn="ctr"/>
            <a:r>
              <a:rPr lang="zh-TW" sz="2400">
                <a:latin typeface="微软雅黑" panose="020b0503020204020204" charset="-122"/>
                <a:ea typeface="微软雅黑" panose="020b0503020204020204" charset="-122"/>
              </a:rPr>
              <a:t>贾翔宇</a:t>
            </a:r>
            <a:endParaRPr lang="zh-TW" sz="2400">
              <a:latin typeface="微软雅黑" panose="020b0503020204020204" charset="-122"/>
              <a:ea typeface="微软雅黑"/>
            </a:endParaRPr>
          </a:p>
          <a:p>
            <a:pPr indent="292100">
              <a:lnSpc>
                <a:spcPts val="2665"/>
              </a:lnSpc>
            </a:pPr>
            <a:r>
              <a:rPr lang="zh-TW" sz="1800">
                <a:latin typeface="MingLiU"/>
                <a:ea typeface="MingLiU"/>
              </a:rPr>
              <a:t>北京大学</a:t>
            </a:r>
            <a:r>
              <a:rPr lang="zh-TW" sz="1700">
                <a:latin typeface="Times New Roman" panose="02020603050405020304"/>
                <a:ea typeface="Times New Roman" panose="02020603050405020304"/>
              </a:rPr>
              <a:t>2020</a:t>
            </a:r>
            <a:r>
              <a:rPr lang="zh-TW" sz="1800">
                <a:latin typeface="MingLiU"/>
                <a:ea typeface="MingLiU"/>
              </a:rPr>
              <a:t>届毕业生，理学学士与经济学学士，曾获北京大学 三好学生、北京大学优秀毕业生等。</a:t>
            </a:r>
            <a:endParaRPr lang="zh-TW" sz="1800">
              <a:latin typeface="MingLiU"/>
              <a:ea typeface="MingLiU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289304"/>
            <a:ext cx="3474720" cy="4934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" y="615696"/>
            <a:ext cx="1853184" cy="48158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关于作者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84192" y="1615440"/>
            <a:ext cx="6690360" cy="4401312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3755"/>
              </a:lnSpc>
              <a:spcAft>
                <a:spcPts val="420"/>
              </a:spcAft>
            </a:pPr>
            <a:r>
              <a:rPr lang="zh-TW" sz="20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费孝通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sz="2000">
                <a:solidFill>
                  <a:srgbClr val="2A5D74"/>
                </a:solidFill>
                <a:latin typeface="Arial"/>
              </a:rPr>
              <a:t>1910.11.2-2005424</a:t>
            </a:r>
            <a:r>
              <a:rPr lang="en-US" sz="2000">
                <a:solidFill>
                  <a:srgbClr val="2A5D74"/>
                </a:solidFill>
                <a:latin typeface="微软雅黑" panose="020b0503020204020204" charset="-122"/>
              </a:rPr>
              <a:t>)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，江苏吴江(今苏州市吴 江区)人，著名社会学家、人类学家、民族学家、社会活动 家。代表作《江村经济》、《乡土中国》等。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/>
            </a:endParaRPr>
          </a:p>
          <a:p>
            <a:pPr indent="393700"/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1930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年转入燕京大学社会学系学习，获学士学位。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910"/>
              </a:lnSpc>
            </a:pP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1935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年毕业于清华大学社会学人类学系，是中国最早在本土 获得社会人类学硕士的青年学者。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490"/>
              </a:lnSpc>
            </a:pP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1936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年秋抵英，师从马林诺夫斯基完成博士学业，根据其在 吴江的调查结果写出论文《江村经济》。该书被誉为</a:t>
            </a:r>
            <a:r>
              <a:rPr lang="zh-CN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“人类 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学实地调查和理论工作发展中的一个里程碑”，成为国际人 类学界的经典之作。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11352" y="637032"/>
            <a:ext cx="10747248" cy="5629656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 algn="just">
              <a:spcAft>
                <a:spcPts val="280"/>
              </a:spcAft>
            </a:pPr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费孝通与中国社会学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695"/>
              </a:lnSpc>
            </a:pP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1944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年，费孝通参加中国民主同盟，投身爱国民主运动；</a:t>
            </a: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1949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9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月,参加中国人民政治协商 会议第一届全体会议。新中国成立后，参与了民族识别等工作。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650"/>
              </a:lnSpc>
            </a:pP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1953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年院系调整时，因被认为是〃资产阶级的学问”，中国的社会学学科被整个取消，费孝通 因提出〃为社会学说几句话” ，</a:t>
            </a: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1957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年之后，被划为“右派〃，罢免领导职务，从事翻译工 作。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770"/>
              </a:lnSpc>
              <a:spcAft>
                <a:spcPts val="2520"/>
              </a:spcAft>
            </a:pP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改革开放后，费孝通得到平反。</a:t>
            </a: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1979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年，任中国社会学会会长，着手重建中国社会学。</a:t>
            </a: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1982 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年，任北京大学社会学系教授。曾任全国人大副委员长、全国政协副主席（副国级）。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ts val="3575"/>
              </a:lnSpc>
            </a:pP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费孝通为今日中国社会学作出了总体设计，勾画了今日中国社会学的蓝图，确立了中国社会学 的实证风格，被誉为中国社会学和人类学的奠基人之一。事实证明，中国社会学的发展和研究 为中国社会主义的发展提供了有力的支持，社会学并不是什么〃资产阶级的学问〃。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2664" y="3066288"/>
            <a:ext cx="1441704" cy="792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400" y="612648"/>
            <a:ext cx="3465576" cy="484632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关于《乡土中国》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08008" y="2362200"/>
            <a:ext cx="1164336" cy="600456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spcAft>
                <a:spcPts val="980"/>
              </a:spcAft>
            </a:pPr>
            <a:r>
              <a:rPr lang="en-US" sz="800">
                <a:solidFill>
                  <a:srgbClr val="A96953"/>
                </a:solidFill>
                <a:latin typeface="微软雅黑" panose="020b0503020204020204" charset="-122"/>
              </a:rPr>
              <a:t>' </a:t>
            </a:r>
            <a:r>
              <a:rPr lang="zh-TW" sz="800">
                <a:solidFill>
                  <a:srgbClr val="A96953"/>
                </a:solidFill>
                <a:latin typeface="微软雅黑" panose="020b0503020204020204" charset="-122"/>
                <a:ea typeface="微软雅黑" panose="020b0503020204020204" charset="-122"/>
              </a:rPr>
              <a:t>；? X</a:t>
            </a:r>
            <a:r>
              <a:rPr lang="zh-TW" sz="550">
                <a:solidFill>
                  <a:srgbClr val="A96953"/>
                </a:solidFill>
                <a:latin typeface="MingLiU"/>
                <a:ea typeface="MingLiU"/>
              </a:rPr>
              <a:t>未名社朴</a:t>
            </a:r>
            <a:r>
              <a:rPr lang="zh-CN" sz="550">
                <a:solidFill>
                  <a:srgbClr val="A96953"/>
                </a:solidFill>
                <a:latin typeface="MingLiU"/>
                <a:ea typeface="MingLiU"/>
              </a:rPr>
              <a:t>-</a:t>
            </a:r>
            <a:r>
              <a:rPr lang="zh-TW" sz="550">
                <a:solidFill>
                  <a:srgbClr val="A96953"/>
                </a:solidFill>
                <a:latin typeface="MingLiU"/>
                <a:ea typeface="MingLiU"/>
              </a:rPr>
              <a:t>大学经真,隽</a:t>
            </a:r>
            <a:endParaRPr lang="zh-TW" sz="550">
              <a:solidFill>
                <a:srgbClr val="A96953"/>
              </a:solidFill>
              <a:latin typeface="MingLiU"/>
              <a:ea typeface="MingLiU"/>
            </a:endParaRPr>
          </a:p>
          <a:p>
            <a:pPr indent="0" algn="ctr"/>
            <a:r>
              <a:rPr lang="zh-TW" sz="1400">
                <a:solidFill>
                  <a:srgbClr val="382121"/>
                </a:solidFill>
                <a:latin typeface="MingLiU"/>
                <a:ea typeface="MingLiU"/>
              </a:rPr>
              <a:t>乡土中国</a:t>
            </a:r>
            <a:endParaRPr lang="zh-TW" sz="1400">
              <a:solidFill>
                <a:srgbClr val="382121"/>
              </a:solidFill>
              <a:latin typeface="MingLiU"/>
              <a:ea typeface="MingLiU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6592" y="1950720"/>
            <a:ext cx="6598920" cy="3450336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3625"/>
              </a:lnSpc>
              <a:spcAft>
                <a:spcPts val="2520"/>
              </a:spcAft>
            </a:pP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《乡土中国》是费孝通的代表作之一，首次出版于</a:t>
            </a:r>
            <a:r>
              <a:rPr lang="zh-TW" sz="2000">
                <a:solidFill>
                  <a:srgbClr val="2A5D74"/>
                </a:solidFill>
                <a:latin typeface="Arial"/>
                <a:ea typeface="Arial"/>
              </a:rPr>
              <a:t>1947</a:t>
            </a: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年。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3575"/>
              </a:lnSpc>
              <a:spcAft>
                <a:spcPts val="2520"/>
              </a:spcAft>
            </a:pP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不是调查报告,不是具体的社会的描写,而是对包含在中国 传统基层社会当中的一种体系的提炼总结。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3625"/>
              </a:lnSpc>
            </a:pP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学界共认的中国乡土社会传统文化和社会结构理论研究的重 要代表作之一。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3625"/>
              </a:lnSpc>
            </a:pPr>
            <a:r>
              <a:rPr lang="zh-TW" sz="20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社会学中国化的一大里程碑式的成果。</a:t>
            </a:r>
            <a:endParaRPr lang="zh-TW" sz="20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65592" y="3121152"/>
            <a:ext cx="210312" cy="737616"/>
          </a:xfrm>
          <a:prstGeom prst="rect">
            <a:avLst/>
          </a:prstGeom>
          <a:solidFill>
            <a:srgbClr val="FFFFFF"/>
          </a:solidFill>
        </p:spPr>
        <p:txBody>
          <a:bodyPr vert="wordArtVertRtl" wrap="none" lIns="0" tIns="0" rIns="0" bIns="0">
            <a:noAutofit/>
          </a:bodyPr>
          <a:lstStyle/>
          <a:p>
            <a:pPr indent="0"/>
            <a:r>
              <a:rPr lang="zh-TW" sz="1300" i="1">
                <a:solidFill>
                  <a:srgbClr val="382121"/>
                </a:solidFill>
                <a:latin typeface="MingLiU"/>
                <a:ea typeface="MingLiU"/>
              </a:rPr>
              <a:t>乡土中国</a:t>
            </a:r>
            <a:endParaRPr lang="zh-TW" sz="1300" i="1">
              <a:solidFill>
                <a:srgbClr val="382121"/>
              </a:solidFill>
              <a:latin typeface="MingLiU"/>
              <a:ea typeface="MingLiU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424" y="2871216"/>
            <a:ext cx="594360" cy="9265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9576" y="2865120"/>
            <a:ext cx="594360" cy="929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5480" y="3922776"/>
            <a:ext cx="8171688" cy="17739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7448" y="612648"/>
            <a:ext cx="6769608" cy="129844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spcAft>
                <a:spcPts val="1820"/>
              </a:spcAft>
            </a:pPr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乡土本色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368300"/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社会学的基础思维方法之一：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连续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的而非离散的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22320" y="2255520"/>
            <a:ext cx="929640" cy="332232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有机的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8536" y="2307336"/>
            <a:ext cx="225552" cy="231648"/>
          </a:xfrm>
          <a:prstGeom prst="rect">
            <a:avLst/>
          </a:prstGeom>
          <a:solidFill>
            <a:srgbClr val="FEFEFE"/>
          </a:solidFill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团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56760" y="2273808"/>
            <a:ext cx="499872" cy="29565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结：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22320" y="2621280"/>
            <a:ext cx="2462784" cy="106984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3120"/>
              </a:lnSpc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没有具体目的,只 因一同生长而产生 的社会。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4016" y="2441448"/>
            <a:ext cx="932688" cy="332232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机械的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43216" y="2438400"/>
            <a:ext cx="1249680" cy="3352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结：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为特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93280" y="2490216"/>
            <a:ext cx="225552" cy="231648"/>
          </a:xfrm>
          <a:prstGeom prst="rect">
            <a:avLst/>
          </a:prstGeom>
          <a:solidFill>
            <a:srgbClr val="FEFEFE"/>
          </a:solidFill>
        </p:spPr>
        <p:txBody>
          <a:bodyPr wrap="none" lIns="0" tIns="0" rIns="0" bIns="0">
            <a:noAutofit/>
          </a:bodyPr>
          <a:lstStyle/>
          <a:p>
            <a:pPr indent="0" algn="just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团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24016" y="2804160"/>
            <a:ext cx="2465832" cy="335280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 algn="ctr"/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定目的而结合的社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24016" y="3176016"/>
            <a:ext cx="432816" cy="332232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1250"/>
              </a:lnSpc>
            </a:pPr>
            <a:r>
              <a:rPr lang="zh-TW" sz="2400" i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4 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会。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11352" y="612648"/>
            <a:ext cx="10411968" cy="550164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spcAft>
                <a:spcPts val="140"/>
              </a:spcAft>
            </a:pPr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乡土本色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4345"/>
              </a:lnSpc>
              <a:spcAft>
                <a:spcPts val="3640"/>
              </a:spcAft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〃生活上被土地所圈住的乡民,他们平素所接触的是生而与倶的人物,正如我 们的父母兄弟一般，并不是由于我们选择得来的关系，而是无需选择，甚至先 我而在的一个生活环境。</a:t>
            </a:r>
            <a:r>
              <a:rPr lang="en-US" sz="2400" i="1">
                <a:solidFill>
                  <a:srgbClr val="2A5D74"/>
                </a:solidFill>
                <a:latin typeface="微软雅黑" panose="020b0503020204020204" charset="-122"/>
              </a:rPr>
              <a:t>"</a:t>
            </a:r>
            <a:endParaRPr lang="en-US" sz="2400" i="1">
              <a:solidFill>
                <a:srgbClr val="2A5D74"/>
              </a:solidFill>
              <a:latin typeface="微软雅黑" panose="020b0503020204020204" charset="-122"/>
            </a:endParaRPr>
          </a:p>
          <a:p>
            <a:pPr indent="0"/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乡土性:</a:t>
            </a:r>
            <a:endParaRPr lang="zh-TW" sz="24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-914400"/>
            <a:r>
              <a:rPr lang="zh-TW" sz="1000">
                <a:latin typeface="Arial"/>
                <a:ea typeface="Arial"/>
              </a:rPr>
              <a:t>______</a:t>
            </a:r>
            <a:endParaRPr lang="zh-TW" sz="1000">
              <a:latin typeface="Arial"/>
              <a:ea typeface="Arial"/>
            </a:endParaRPr>
          </a:p>
          <a:p>
            <a:pPr indent="0"/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〃乡下人离不了泥土"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4345"/>
              </a:lnSpc>
              <a:spcAft>
                <a:spcPts val="140"/>
              </a:spcAft>
            </a:pPr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不流动性。靠农业谋生的人是〃粘在土地上的"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19405" indent="-355600">
              <a:lnSpc>
                <a:spcPts val="4200"/>
              </a:lnSpc>
            </a:pPr>
            <a:r>
              <a:rPr lang="zh-CN" sz="2400">
                <a:solidFill>
                  <a:srgbClr val="2A5D74"/>
                </a:solidFill>
                <a:latin typeface="Arial"/>
                <a:ea typeface="Arial"/>
              </a:rPr>
              <a:t>-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乡土社会是个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熟人之间的社会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。〃我们大家是熟人，打个招呼就是了，还用 得着多说么？" 〃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看人下菜碟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sz="2400">
                <a:solidFill>
                  <a:srgbClr val="2A5D74"/>
                </a:solidFill>
                <a:latin typeface="微软雅黑" panose="020b0503020204020204" charset="-122"/>
              </a:rPr>
              <a:t>"</a:t>
            </a:r>
            <a:endParaRPr lang="en-US" sz="2400">
              <a:solidFill>
                <a:srgbClr val="2A5D74"/>
              </a:solidFill>
              <a:latin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8048" y="1892808"/>
            <a:ext cx="5748528" cy="37764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448" y="612648"/>
            <a:ext cx="1819656" cy="48158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文字下乡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352" y="1697736"/>
            <a:ext cx="4297680" cy="417576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lnSpc>
                <a:spcPts val="4345"/>
              </a:lnSpc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乡下人是愚笨的吗？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4345"/>
              </a:lnSpc>
            </a:pP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知识问题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而非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智力问题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4345"/>
              </a:lnSpc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比识字,乡下人相比城里人是愚 的,比捉蚂蚱呢？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4345"/>
              </a:lnSpc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口头交流的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空间阻隔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时间阻隔 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都小，文字的作用小。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ts val="4345"/>
              </a:lnSpc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只有这种客观环境改变了，文字 才能下乡。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008" y="2904744"/>
            <a:ext cx="5020056" cy="31211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984" y="2904744"/>
            <a:ext cx="5020056" cy="31211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4400" y="612648"/>
            <a:ext cx="1834896" cy="48158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36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差序格局</a:t>
            </a:r>
            <a:endParaRPr lang="zh-TW" sz="3600" b="1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8304" y="1606296"/>
            <a:ext cx="5922264" cy="88696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>
              <a:spcAft>
                <a:spcPts val="770"/>
              </a:spcAft>
            </a:pP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乡下人真的〃私〃吗？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/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公私划分其实是群己、人我的</a:t>
            </a:r>
            <a:r>
              <a:rPr lang="zh-TW" sz="2400" b="1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相对</a:t>
            </a:r>
            <a:r>
              <a:rPr lang="zh-TW" sz="24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界限划分。</a:t>
            </a:r>
            <a:endParaRPr lang="zh-TW" sz="24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79776" y="6205728"/>
            <a:ext cx="935736" cy="262128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zh-TW" sz="17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差序格局</a:t>
            </a:r>
            <a:endParaRPr lang="zh-TW" sz="17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50808" y="6211824"/>
            <a:ext cx="920496" cy="256032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indent="0" algn="r"/>
            <a:r>
              <a:rPr lang="zh-TW" sz="1700">
                <a:solidFill>
                  <a:srgbClr val="2A5D74"/>
                </a:solidFill>
                <a:latin typeface="微软雅黑" panose="020b0503020204020204" charset="-122"/>
                <a:ea typeface="微软雅黑" panose="020b0503020204020204" charset="-122"/>
              </a:rPr>
              <a:t>团体格局</a:t>
            </a:r>
            <a:endParaRPr lang="zh-TW" sz="1700">
              <a:solidFill>
                <a:srgbClr val="2A5D7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aragraphs>128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6">
      <vt:lpstr>Arial</vt:lpstr>
      <vt:lpstr>Calibri</vt:lpstr>
      <vt:lpstr>微软雅黑</vt:lpstr>
      <vt:lpstr>MingLiU</vt:lpstr>
      <vt:lpstr>Times New Roman</vt:lpstr>
      <vt:lpstr>宋体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鲲鹏江湖</cp:lastModifiedBy>
  <cp:revision>1</cp:revision>
  <dcterms:created xsi:type="dcterms:W3CDTF">2020-09-26T06:52:27Z</dcterms:created>
  <dcterms:modified xsi:type="dcterms:W3CDTF">2020-09-26T06:53:32Z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