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62" r:id="rId4"/>
    <p:sldId id="258" r:id="rId5"/>
    <p:sldId id="259" r:id="rId6"/>
    <p:sldId id="273" r:id="rId7"/>
    <p:sldId id="267" r:id="rId8"/>
    <p:sldId id="268" r:id="rId9"/>
    <p:sldId id="269" r:id="rId10"/>
    <p:sldId id="270" r:id="rId11"/>
    <p:sldId id="271" r:id="rId12"/>
    <p:sldId id="272" r:id="rId13"/>
    <p:sldId id="261" r:id="rId14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CC"/>
    <a:srgbClr val="FF0000"/>
    <a:srgbClr val="0000FF"/>
    <a:srgbClr val="FFFFFF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55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dirty="0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jpeg"/><Relationship Id="rId1" Type="http://schemas.openxmlformats.org/officeDocument/2006/relationships/hyperlink" Target="&#28353;&#27954;&#35199;&#28071;.swf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3" Type="http://schemas.microsoft.com/office/2007/relationships/media" Target="file:///H:\&#28353;&#24030;&#35199;&#28071;\&#21021;&#20013;&#38899;&#39057;&#12298;&#28353;&#24030;&#35199;&#28071;&#12299;&#26391;&#35835;1&#65288;&#38886;&#24212;&#29289;&#65289;.mp3" TargetMode="External"/><Relationship Id="rId2" Type="http://schemas.openxmlformats.org/officeDocument/2006/relationships/audio" Target="file:///H:\&#28353;&#24030;&#35199;&#28071;\&#21021;&#20013;&#38899;&#39057;&#12298;&#28353;&#24030;&#35199;&#28071;&#12299;&#26391;&#35835;1&#65288;&#38886;&#24212;&#29289;&#65289;.mp3" TargetMode="External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标题 307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endParaRPr dirty="0"/>
          </a:p>
        </p:txBody>
      </p:sp>
      <p:sp>
        <p:nvSpPr>
          <p:cNvPr id="3075" name="文本占位符 3074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>
            <a:endParaRPr dirty="0"/>
          </a:p>
        </p:txBody>
      </p:sp>
      <p:pic>
        <p:nvPicPr>
          <p:cNvPr id="3077" name="图片 3076" descr="Waterfall-00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8" name="文本框 3077"/>
          <p:cNvSpPr txBox="1"/>
          <p:nvPr/>
        </p:nvSpPr>
        <p:spPr>
          <a:xfrm>
            <a:off x="1908175" y="1052513"/>
            <a:ext cx="489585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60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滁  州  西 涧</a:t>
            </a:r>
            <a:endParaRPr lang="zh-CN" altLang="en-US" sz="60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9" name="文本框 3078"/>
          <p:cNvSpPr txBox="1"/>
          <p:nvPr/>
        </p:nvSpPr>
        <p:spPr>
          <a:xfrm>
            <a:off x="2843213" y="2251075"/>
            <a:ext cx="2836862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4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（唐）  </a:t>
            </a: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韦应物</a:t>
            </a:r>
            <a:endParaRPr lang="zh-CN" altLang="en-US" sz="32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8" grpId="0"/>
      <p:bldP spid="307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490855"/>
          </a:xfrm>
        </p:spPr>
        <p:txBody>
          <a:bodyPr/>
          <a:p>
            <a:r>
              <a:rPr lang="zh-CN" altLang="en-US">
                <a:sym typeface="+mn-ea"/>
              </a:rPr>
              <a:t>中考试题检测</a:t>
            </a:r>
            <a:endParaRPr lang="zh-CN" altLang="en-US" b="1">
              <a:solidFill>
                <a:srgbClr val="00B05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779780"/>
            <a:ext cx="8229600" cy="5577205"/>
          </a:xfrm>
        </p:spPr>
        <p:txBody>
          <a:bodyPr/>
          <a:p>
            <a:r>
              <a:rPr lang="zh-CN" altLang="en-US" sz="2000" b="1">
                <a:solidFill>
                  <a:schemeClr val="tx1"/>
                </a:solidFill>
              </a:rPr>
              <a:t>（1） 诗的第一句表明了作者对涧边草的什么情感？最能体现这一情感的是哪个字？（2分）</a:t>
            </a:r>
            <a:endParaRPr lang="zh-CN" altLang="en-US" sz="2000" b="1">
              <a:solidFill>
                <a:schemeClr val="tx1"/>
              </a:solidFill>
            </a:endParaRPr>
          </a:p>
          <a:p>
            <a:r>
              <a:rPr lang="zh-CN" altLang="en-US" sz="2000" b="1">
                <a:solidFill>
                  <a:schemeClr val="tx1"/>
                </a:solidFill>
              </a:rPr>
              <a:t>  情感：              体现情感的字是：        。</a:t>
            </a:r>
            <a:endParaRPr lang="zh-CN" altLang="en-US" sz="2000" b="1">
              <a:solidFill>
                <a:schemeClr val="tx1"/>
              </a:solidFill>
            </a:endParaRPr>
          </a:p>
          <a:p>
            <a:r>
              <a:rPr lang="zh-CN" altLang="en-US" sz="2000" b="1">
                <a:solidFill>
                  <a:schemeClr val="tx1"/>
                </a:solidFill>
              </a:rPr>
              <a:t> （2）后两句历来为人们称道，这两句描绘了哪些意象？这些意象又创设出一种怎样的意境？表达出作者什么样的感情。</a:t>
            </a:r>
            <a:endParaRPr lang="zh-CN" altLang="en-US" sz="2000" b="1">
              <a:solidFill>
                <a:schemeClr val="tx1"/>
              </a:solidFill>
            </a:endParaRPr>
          </a:p>
          <a:p>
            <a:r>
              <a:rPr lang="zh-CN" altLang="en-US" sz="2000" b="1">
                <a:solidFill>
                  <a:schemeClr val="tx1"/>
                </a:solidFill>
              </a:rPr>
              <a:t> （3）人们普遍认为“横”字用得好，请你说说它好在哪里？（3分）</a:t>
            </a:r>
            <a:endParaRPr lang="zh-CN" altLang="en-US" sz="2000" b="1">
              <a:solidFill>
                <a:schemeClr val="tx1"/>
              </a:solidFill>
            </a:endParaRPr>
          </a:p>
          <a:p>
            <a:r>
              <a:rPr lang="zh-CN" altLang="en-US" sz="2000" b="1">
                <a:solidFill>
                  <a:schemeClr val="tx1"/>
                </a:solidFill>
              </a:rPr>
              <a:t> （4）这首小诗表达了诗人怎样的思想感情？（2分）</a:t>
            </a:r>
            <a:endParaRPr lang="zh-CN" altLang="en-US" sz="2000" b="1">
              <a:solidFill>
                <a:schemeClr val="tx1"/>
              </a:solidFill>
            </a:endParaRPr>
          </a:p>
          <a:p>
            <a:r>
              <a:rPr lang="zh-CN" altLang="en-US" sz="2000" b="1">
                <a:solidFill>
                  <a:srgbClr val="FF0000"/>
                </a:solidFill>
              </a:rPr>
              <a:t> 答：</a:t>
            </a:r>
            <a:endParaRPr lang="zh-CN" altLang="en-US" sz="2000" b="1">
              <a:solidFill>
                <a:srgbClr val="FF0000"/>
              </a:solidFill>
            </a:endParaRPr>
          </a:p>
          <a:p>
            <a:r>
              <a:rPr lang="zh-CN" altLang="en-US" sz="2000" b="1">
                <a:solidFill>
                  <a:srgbClr val="FF0000"/>
                </a:solidFill>
              </a:rPr>
              <a:t> （1）喜爱    怜</a:t>
            </a:r>
            <a:endParaRPr lang="zh-CN" altLang="en-US" sz="2000" b="1">
              <a:solidFill>
                <a:srgbClr val="FF0000"/>
              </a:solidFill>
            </a:endParaRPr>
          </a:p>
          <a:p>
            <a:r>
              <a:rPr lang="zh-CN" altLang="en-US" sz="2000" b="1">
                <a:solidFill>
                  <a:srgbClr val="FF0000"/>
                </a:solidFill>
              </a:rPr>
              <a:t> （2）意象：春潮、 雨、 野渡、 舟自横    意境： 诗人通过这些意象，创设出一种孤寂、闲适的意境    感情： 作者自甘寂寞的恬淡胸襟</a:t>
            </a:r>
            <a:endParaRPr lang="zh-CN" altLang="en-US" sz="2000" b="1">
              <a:solidFill>
                <a:srgbClr val="FF0000"/>
              </a:solidFill>
            </a:endParaRPr>
          </a:p>
          <a:p>
            <a:r>
              <a:rPr lang="zh-CN" altLang="en-US" sz="2000" b="1">
                <a:solidFill>
                  <a:srgbClr val="FF0000"/>
                </a:solidFill>
              </a:rPr>
              <a:t> （3）“横”字用得好，从全诗看，因在“野渡”且又“无人”，故能“自横”，加上诗人当时闲居两涧的境遇，自然使他偏爱这寂寞“幽草”，符合他当时心境（2分）。</a:t>
            </a:r>
            <a:endParaRPr lang="zh-CN" altLang="en-US" sz="2000" b="1">
              <a:solidFill>
                <a:srgbClr val="FF0000"/>
              </a:solidFill>
            </a:endParaRPr>
          </a:p>
          <a:p>
            <a:r>
              <a:rPr lang="zh-CN" altLang="en-US" sz="2000" b="1">
                <a:solidFill>
                  <a:srgbClr val="FF0000"/>
                </a:solidFill>
              </a:rPr>
              <a:t> （4）反映了诗人厌恶喧嚣，寻求宁静的政治情怀和审美心态。（2分）</a:t>
            </a:r>
            <a:endParaRPr lang="zh-CN" altLang="en-US" sz="20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501015"/>
          </a:xfrm>
        </p:spPr>
        <p:txBody>
          <a:bodyPr/>
          <a:p>
            <a:r>
              <a:rPr lang="zh-CN" altLang="en-US"/>
              <a:t>中考试题检测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en-US" altLang="zh-CN" sz="2000" b="1">
                <a:solidFill>
                  <a:srgbClr val="FF0000"/>
                </a:solidFill>
              </a:rPr>
              <a:t>5</a:t>
            </a:r>
            <a:r>
              <a:rPr lang="zh-CN" altLang="en-US" sz="2000" b="1">
                <a:solidFill>
                  <a:srgbClr val="FF0000"/>
                </a:solidFill>
                <a:sym typeface="+mn-ea"/>
              </a:rPr>
              <a:t>.</a:t>
            </a:r>
            <a:r>
              <a:rPr lang="zh-CN" altLang="en-US" sz="2000" b="1">
                <a:solidFill>
                  <a:srgbClr val="FF0000"/>
                </a:solidFill>
              </a:rPr>
              <a:t>诗的前两句巧妙的引导读者以听觉来弥补视觉的不足，请加以具体说明。（2分）</a:t>
            </a:r>
            <a:endParaRPr lang="zh-CN" altLang="en-US" sz="2000" b="1">
              <a:solidFill>
                <a:srgbClr val="FF0000"/>
              </a:solidFill>
            </a:endParaRPr>
          </a:p>
          <a:p>
            <a:r>
              <a:rPr lang="zh-CN" altLang="en-US" sz="2000" b="1">
                <a:solidFill>
                  <a:srgbClr val="FF0000"/>
                </a:solidFill>
              </a:rPr>
              <a:t> 黄鹂藏身于深树之中，（1分)是难以凭视觉直接看到的，（1分)只有凭听觉闻其声，才知道它的存在。（1分）</a:t>
            </a:r>
            <a:endParaRPr lang="zh-CN" altLang="en-US" sz="2000" b="1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zh-CN" sz="2000" b="1">
                <a:solidFill>
                  <a:srgbClr val="FF0000"/>
                </a:solidFill>
              </a:rPr>
              <a:t>6</a:t>
            </a:r>
            <a:r>
              <a:rPr lang="zh-CN" altLang="en-US" sz="2000" b="1">
                <a:solidFill>
                  <a:srgbClr val="FF0000"/>
                </a:solidFill>
              </a:rPr>
              <a:t>.你以为这首诗中的那几个词体现了该诗的主调？为什么？请结合全诗简要赏析。（4分）</a:t>
            </a:r>
            <a:endParaRPr lang="zh-CN" altLang="en-US" sz="2000" b="1">
              <a:solidFill>
                <a:srgbClr val="FF0000"/>
              </a:solidFill>
            </a:endParaRPr>
          </a:p>
          <a:p>
            <a:r>
              <a:rPr lang="zh-CN" altLang="en-US" sz="2000" b="1">
                <a:solidFill>
                  <a:srgbClr val="FF0000"/>
                </a:solidFill>
              </a:rPr>
              <a:t> 体现该诗主调的是‘‘独”与‘‘幽”两字。（1分）‘‘独”说明作者是独子经行在荒山野渡之 间，且与末句‘‘自”字前后照应，贯穿全诗。（1分）‘‘幽”字，意境深远，写黄鹂的鸣声，是为了衬托环境的幽静，如‘‘鸟鸣山更幽”，唐诗经常釆用这种反衬手法。（1分)俯看幽草，仰听黄鹂，这就把读者带入一个风景优美而寂静无人的野渡荒山。‘‘独”与‘‘幽”两字结合在一起，构成此诗的主调。（1分）</a:t>
            </a:r>
            <a:endParaRPr lang="zh-CN" altLang="en-US" sz="20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标题 921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endParaRPr dirty="0"/>
          </a:p>
        </p:txBody>
      </p:sp>
      <p:sp>
        <p:nvSpPr>
          <p:cNvPr id="9219" name="文本占位符 9218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>
            <a:endParaRPr dirty="0"/>
          </a:p>
        </p:txBody>
      </p:sp>
      <p:pic>
        <p:nvPicPr>
          <p:cNvPr id="9220" name="图片 9219" descr="01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1" name="文本框 9220"/>
          <p:cNvSpPr txBox="1"/>
          <p:nvPr/>
        </p:nvSpPr>
        <p:spPr>
          <a:xfrm>
            <a:off x="592138" y="639763"/>
            <a:ext cx="8012112" cy="6002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6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[</a:t>
            </a: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评析</a:t>
            </a:r>
            <a:r>
              <a:rPr lang="en-US" altLang="zh-CN" sz="32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]</a:t>
            </a: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endParaRPr lang="zh-CN" altLang="en-US" sz="32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这是写景诗的名篇，描写春游滁州西涧赏景和晚潮带雨的野渡所见。</a:t>
            </a:r>
            <a:endParaRPr lang="zh-CN" altLang="en-US" sz="32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头二句写春景，是说作者爱涧边生长的草，上有黄鹂在树阴深处啼鸣。这是清丽的色彩与动听的音乐交织成的幽雅景致。“独怜”是偏爱的意思，偏爱幽草，流露着作者恬淡的胸怀。后两句写带雨春潮之急，和水急舟横的景象，诗中的“舟自横”蕴含一种不在其位，不得其用的无可奈和之忧伤。</a:t>
            </a:r>
            <a:endParaRPr lang="zh-CN" altLang="en-US" sz="32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全诗表露了恬淡的胸襟和忧伤之情怀。</a:t>
            </a:r>
            <a:endParaRPr lang="zh-CN" altLang="en-US" sz="32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3" dur="2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42" name="标题 1024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endParaRPr dirty="0"/>
          </a:p>
        </p:txBody>
      </p:sp>
      <p:sp>
        <p:nvSpPr>
          <p:cNvPr id="10243" name="文本占位符 10242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>
            <a:endParaRPr dirty="0"/>
          </a:p>
        </p:txBody>
      </p:sp>
      <p:pic>
        <p:nvPicPr>
          <p:cNvPr id="10245" name="图片 10244" descr="0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6" name="文本框 10245"/>
          <p:cNvSpPr txBox="1"/>
          <p:nvPr/>
        </p:nvSpPr>
        <p:spPr>
          <a:xfrm>
            <a:off x="611188" y="1700213"/>
            <a:ext cx="7993062" cy="436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00" dirty="0">
                <a:solidFill>
                  <a:schemeClr val="accent2"/>
                </a:solidFill>
                <a:latin typeface="方正行楷简体" pitchFamily="2" charset="-122"/>
                <a:ea typeface="方正行楷简体" pitchFamily="2" charset="-122"/>
              </a:rPr>
              <a:t>唐朝诗人，长安人。在中唐前期，韦应物是个洁身自好的诗人，也是个关心民生疾苦的好官。在仕宦生涯中，他“身多疾病思田里，邑有流亡愧俸钱”（</a:t>
            </a:r>
            <a:r>
              <a:rPr lang="en-US" altLang="zh-CN" sz="2800" dirty="0">
                <a:solidFill>
                  <a:schemeClr val="accent2"/>
                </a:solidFill>
                <a:latin typeface="方正行楷简体" pitchFamily="2" charset="-122"/>
                <a:ea typeface="方正行楷简体" pitchFamily="2" charset="-122"/>
              </a:rPr>
              <a:t>《</a:t>
            </a:r>
            <a:r>
              <a:rPr lang="zh-CN" altLang="en-US" sz="2800" dirty="0">
                <a:solidFill>
                  <a:schemeClr val="accent2"/>
                </a:solidFill>
                <a:latin typeface="方正行楷简体" pitchFamily="2" charset="-122"/>
                <a:ea typeface="方正行楷简体" pitchFamily="2" charset="-122"/>
              </a:rPr>
              <a:t>寄李儋元锡</a:t>
            </a:r>
            <a:r>
              <a:rPr lang="en-US" altLang="zh-CN" sz="2800" dirty="0">
                <a:solidFill>
                  <a:schemeClr val="accent2"/>
                </a:solidFill>
                <a:latin typeface="方正行楷简体" pitchFamily="2" charset="-122"/>
                <a:ea typeface="方正行楷简体" pitchFamily="2" charset="-122"/>
              </a:rPr>
              <a:t>》</a:t>
            </a:r>
            <a:r>
              <a:rPr lang="zh-CN" altLang="en-US" sz="2800" dirty="0">
                <a:solidFill>
                  <a:schemeClr val="accent2"/>
                </a:solidFill>
                <a:latin typeface="方正行楷简体" pitchFamily="2" charset="-122"/>
                <a:ea typeface="方正行楷简体" pitchFamily="2" charset="-122"/>
              </a:rPr>
              <a:t>），常处于进仕退隐的矛盾。他为中唐政治弊败而忧虑，为百姓生活贫困而内疚，有志改革而无力，思欲归隐而不能，进退两为难，只好不进不退，任其自然。</a:t>
            </a:r>
            <a:r>
              <a:rPr lang="en-US" altLang="zh-CN" sz="2800" dirty="0">
                <a:solidFill>
                  <a:schemeClr val="accent2"/>
                </a:solidFill>
                <a:latin typeface="方正行楷简体" pitchFamily="2" charset="-122"/>
                <a:ea typeface="方正行楷简体" pitchFamily="2" charset="-122"/>
              </a:rPr>
              <a:t>《</a:t>
            </a:r>
            <a:r>
              <a:rPr lang="zh-CN" altLang="en-US" sz="2800" dirty="0">
                <a:solidFill>
                  <a:schemeClr val="accent2"/>
                </a:solidFill>
                <a:latin typeface="方正行楷简体" pitchFamily="2" charset="-122"/>
                <a:ea typeface="方正行楷简体" pitchFamily="2" charset="-122"/>
              </a:rPr>
              <a:t>滁州西涧</a:t>
            </a:r>
            <a:r>
              <a:rPr lang="en-US" altLang="zh-CN" sz="2800" dirty="0">
                <a:solidFill>
                  <a:schemeClr val="accent2"/>
                </a:solidFill>
                <a:latin typeface="方正行楷简体" pitchFamily="2" charset="-122"/>
                <a:ea typeface="方正行楷简体" pitchFamily="2" charset="-122"/>
              </a:rPr>
              <a:t>》</a:t>
            </a:r>
            <a:r>
              <a:rPr lang="zh-CN" altLang="en-US" sz="2800" dirty="0">
                <a:solidFill>
                  <a:schemeClr val="accent2"/>
                </a:solidFill>
                <a:latin typeface="方正行楷简体" pitchFamily="2" charset="-122"/>
                <a:ea typeface="方正行楷简体" pitchFamily="2" charset="-122"/>
              </a:rPr>
              <a:t>就是抒发这样的矛盾无奈的处境和心情。思欲归隐，故独怜幽草；无所作为，恰同水急舟横。所以诗中表露着恬淡的胸襟和忧伤的情怀。</a:t>
            </a:r>
            <a:r>
              <a:rPr lang="zh-CN" altLang="en-US" sz="2400" dirty="0">
                <a:solidFill>
                  <a:schemeClr val="accent2"/>
                </a:solidFill>
                <a:latin typeface="方正行楷简体" pitchFamily="2" charset="-122"/>
                <a:ea typeface="方正行楷简体" pitchFamily="2" charset="-122"/>
              </a:rPr>
              <a:t> </a:t>
            </a:r>
            <a:endParaRPr lang="zh-CN" altLang="en-US" sz="2400" dirty="0">
              <a:solidFill>
                <a:schemeClr val="accent2"/>
              </a:solidFill>
              <a:latin typeface="方正行楷简体" pitchFamily="2" charset="-122"/>
              <a:ea typeface="方正行楷简体" pitchFamily="2" charset="-122"/>
            </a:endParaRPr>
          </a:p>
        </p:txBody>
      </p:sp>
      <p:sp>
        <p:nvSpPr>
          <p:cNvPr id="10247" name="文本框 10246"/>
          <p:cNvSpPr txBox="1"/>
          <p:nvPr/>
        </p:nvSpPr>
        <p:spPr>
          <a:xfrm>
            <a:off x="519113" y="103188"/>
            <a:ext cx="20129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600" dirty="0">
                <a:solidFill>
                  <a:srgbClr val="D6009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作者简介</a:t>
            </a:r>
            <a:endParaRPr lang="zh-CN" altLang="en-US" sz="3600" dirty="0">
              <a:solidFill>
                <a:srgbClr val="D60093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6" grpId="0"/>
      <p:bldP spid="1024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标题 512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endParaRPr dirty="0"/>
          </a:p>
        </p:txBody>
      </p:sp>
      <p:sp>
        <p:nvSpPr>
          <p:cNvPr id="5123" name="文本占位符 5122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>
            <a:endParaRPr dirty="0"/>
          </a:p>
        </p:txBody>
      </p:sp>
      <p:pic>
        <p:nvPicPr>
          <p:cNvPr id="5125" name="图片 5124" descr="dreamsky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753600" cy="731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6" name="文本框 5125"/>
          <p:cNvSpPr txBox="1"/>
          <p:nvPr/>
        </p:nvSpPr>
        <p:spPr>
          <a:xfrm>
            <a:off x="5511800" y="692150"/>
            <a:ext cx="2012950" cy="4681538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lvl="0"/>
            <a:r>
              <a:rPr lang="zh-CN" altLang="en-US" sz="60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滁  州 西 涧</a:t>
            </a:r>
            <a:endParaRPr lang="zh-CN" altLang="en-US" sz="60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6000" dirty="0">
                <a:latin typeface="Arial" panose="020B0604020202020204" pitchFamily="34" charset="0"/>
                <a:ea typeface="宋体" panose="02010600030101010101" pitchFamily="2" charset="-122"/>
              </a:rPr>
              <a:t>             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韦 应 物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7" name="文本框 5126"/>
          <p:cNvSpPr txBox="1"/>
          <p:nvPr/>
        </p:nvSpPr>
        <p:spPr>
          <a:xfrm>
            <a:off x="704850" y="692150"/>
            <a:ext cx="4514850" cy="652145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lvl="0"/>
            <a:r>
              <a:rPr lang="zh-CN" altLang="en-US" sz="66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独怜幽草涧边生</a:t>
            </a:r>
            <a:endParaRPr lang="zh-CN" altLang="en-US" sz="6600" b="1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66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上有黄鹂深树鸣</a:t>
            </a:r>
            <a:endParaRPr lang="zh-CN" altLang="en-US" sz="6600" b="1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66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春潮带雨晚来急</a:t>
            </a:r>
            <a:endParaRPr lang="zh-CN" altLang="en-US" sz="6600" b="1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66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野渡无人舟自横</a:t>
            </a:r>
            <a:endParaRPr lang="zh-CN" altLang="en-US" sz="2000" b="1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sz="2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5128" name="初中音频《滁州西涧》朗读1（韦应物）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667625" y="6092825"/>
            <a:ext cx="304800" cy="304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51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28281" fill="hold"/>
                                        <p:tgtEl>
                                          <p:spTgt spid="51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8"/>
                  </p:tgtEl>
                </p:cond>
              </p:nextCondLst>
            </p:seq>
            <p:audio>
              <p:cMediaNode>
                <p:cTn id="2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128"/>
                </p:tgtEl>
              </p:cMediaNode>
            </p:audio>
          </p:childTnLst>
        </p:cTn>
      </p:par>
    </p:tnLst>
    <p:bldLst>
      <p:bldP spid="5126" grpId="0"/>
      <p:bldP spid="51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标题 614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endParaRPr dirty="0"/>
          </a:p>
        </p:txBody>
      </p:sp>
      <p:sp>
        <p:nvSpPr>
          <p:cNvPr id="6147" name="文本占位符 6146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>
            <a:endParaRPr dirty="0"/>
          </a:p>
        </p:txBody>
      </p:sp>
      <p:pic>
        <p:nvPicPr>
          <p:cNvPr id="6148" name="图片 6147" descr="0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12775" y="-238125"/>
            <a:ext cx="9756775" cy="80375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9" name="文本框 6148"/>
          <p:cNvSpPr txBox="1"/>
          <p:nvPr/>
        </p:nvSpPr>
        <p:spPr>
          <a:xfrm>
            <a:off x="250825" y="333375"/>
            <a:ext cx="7273925" cy="6496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【注解】：</a:t>
            </a:r>
            <a:endParaRPr lang="zh-CN" altLang="en-US" sz="36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１、滁州：在今安徽滁县以西。</a:t>
            </a:r>
            <a:br>
              <a:rPr lang="zh-CN" altLang="en-US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zh-CN" altLang="en-US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２、西涧：在滁县城西，俗名称上马河。</a:t>
            </a:r>
            <a:br>
              <a:rPr lang="zh-CN" altLang="en-US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zh-CN" altLang="en-US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３、幽草：幽谷里的小草。</a:t>
            </a:r>
            <a:endParaRPr lang="zh-CN" altLang="en-US" sz="36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4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【韵译】：</a:t>
            </a:r>
            <a:endParaRPr lang="zh-CN" altLang="en-US" sz="40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4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我怜爱生长在涧边的幽草，</a:t>
            </a:r>
            <a:br>
              <a:rPr lang="zh-CN" altLang="en-US" sz="4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zh-CN" altLang="en-US" sz="4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涧上有黄鹂在深林中啼叫。</a:t>
            </a:r>
            <a:br>
              <a:rPr lang="zh-CN" altLang="en-US" sz="4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zh-CN" altLang="en-US" sz="4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春潮伴着夜雨急急地涌来，</a:t>
            </a:r>
            <a:br>
              <a:rPr lang="zh-CN" altLang="en-US" sz="4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zh-CN" altLang="en-US" sz="4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渡口无人船只随波浪横漂。</a:t>
            </a:r>
            <a:endParaRPr lang="zh-CN" altLang="en-US" sz="40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sz="4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531495"/>
          </a:xfrm>
        </p:spPr>
        <p:txBody>
          <a:bodyPr/>
          <a:p>
            <a:r>
              <a:rPr lang="zh-CN" altLang="en-US"/>
              <a:t>滁州西涧意境图</a:t>
            </a:r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b="1">
                <a:solidFill>
                  <a:schemeClr val="tx1"/>
                </a:solidFill>
                <a:sym typeface="+mn-ea"/>
              </a:rPr>
              <a:t>滁州西涧</a:t>
            </a:r>
            <a:br>
              <a:rPr lang="zh-CN" altLang="en-US" b="1">
                <a:solidFill>
                  <a:schemeClr val="tx1"/>
                </a:solidFill>
              </a:rPr>
            </a:br>
            <a:r>
              <a:rPr lang="zh-CN" altLang="en-US" b="1">
                <a:solidFill>
                  <a:schemeClr val="tx1"/>
                </a:solidFill>
                <a:sym typeface="+mn-ea"/>
              </a:rPr>
              <a:t> 韦应物</a:t>
            </a:r>
            <a:endParaRPr lang="zh-CN" altLang="en-US" b="1">
              <a:solidFill>
                <a:schemeClr val="tx1"/>
              </a:solidFill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effectLst/>
        </p:spPr>
        <p:txBody>
          <a:bodyPr/>
          <a:p>
            <a:r>
              <a:rPr lang="zh-CN" altLang="en-US" sz="28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zh-CN" altLang="en-US" sz="2800" b="1">
                <a:ln/>
                <a:solidFill>
                  <a:schemeClr val="tx1"/>
                </a:solidFill>
                <a:effectLst/>
              </a:rPr>
              <a:t>独怜幽草涧边生，上有黄鹂深树鸣。</a:t>
            </a:r>
            <a:endParaRPr lang="zh-CN" altLang="en-US" sz="2800" b="1">
              <a:ln/>
              <a:solidFill>
                <a:schemeClr val="tx1"/>
              </a:solidFill>
              <a:effectLst/>
            </a:endParaRPr>
          </a:p>
          <a:p>
            <a:r>
              <a:rPr lang="zh-CN" altLang="en-US" sz="2800" b="1">
                <a:ln/>
                <a:solidFill>
                  <a:schemeClr val="tx1"/>
                </a:solidFill>
                <a:effectLst/>
              </a:rPr>
              <a:t> 春潮带雨晚来急，野渡无人舟自横。</a:t>
            </a:r>
            <a:endParaRPr lang="zh-CN" altLang="en-US" sz="2800" b="1">
              <a:ln/>
              <a:solidFill>
                <a:schemeClr val="tx1"/>
              </a:solidFill>
              <a:effectLst/>
            </a:endParaRPr>
          </a:p>
          <a:p>
            <a:endParaRPr lang="zh-CN" altLang="en-US" sz="2800" b="1">
              <a:ln/>
              <a:solidFill>
                <a:schemeClr val="tx1"/>
              </a:solidFill>
              <a:effectLst/>
            </a:endParaRPr>
          </a:p>
          <a:p>
            <a:r>
              <a:rPr lang="zh-CN" altLang="en-US" sz="2800" b="1">
                <a:ln/>
                <a:solidFill>
                  <a:schemeClr val="tx1"/>
                </a:solidFill>
                <a:effectLst/>
              </a:rPr>
              <a:t> 【注释】</a:t>
            </a:r>
            <a:endParaRPr lang="zh-CN" altLang="en-US" sz="2800" b="1">
              <a:ln/>
              <a:solidFill>
                <a:schemeClr val="tx1"/>
              </a:solidFill>
              <a:effectLst/>
            </a:endParaRPr>
          </a:p>
          <a:p>
            <a:r>
              <a:rPr lang="zh-CN" altLang="en-US" sz="2800" b="1">
                <a:ln/>
                <a:solidFill>
                  <a:schemeClr val="tx1"/>
                </a:solidFill>
                <a:effectLst/>
              </a:rPr>
              <a:t>    ①滁州：今安徽滁州。②西涧：滁州城西郊的一条小溪，有人称上马河。即今天的城西水库。③独怜：独爱，一种对幽草的独情。④幽草：长在幽静处没人注意的草。⑤上有黄鹂深树鸣：树荫深处的黄鹂发出诱人的叫声。黄鹂，黄莺。深树，树荫深处。⑥春潮：春雨。⑦野渡：荒郊野外无人管理的渡口。⑧横：指随意飘浮。</a:t>
            </a:r>
            <a:endParaRPr lang="zh-CN" altLang="en-US" sz="2800" b="1">
              <a:ln/>
              <a:solidFill>
                <a:schemeClr val="tx1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796290"/>
          </a:xfrm>
        </p:spPr>
        <p:txBody>
          <a:bodyPr/>
          <a:p>
            <a:r>
              <a:rPr lang="zh-CN" altLang="en-US">
                <a:sym typeface="+mn-ea"/>
              </a:rPr>
              <a:t>【阅读训练及答案】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71245"/>
            <a:ext cx="8229600" cy="5055235"/>
          </a:xfrm>
        </p:spPr>
        <p:txBody>
          <a:bodyPr/>
          <a:p>
            <a:endParaRPr lang="zh-CN" altLang="en-US" sz="2400"/>
          </a:p>
          <a:p>
            <a:r>
              <a:rPr lang="zh-CN" altLang="en-US" sz="2400"/>
              <a:t>    </a:t>
            </a:r>
            <a:r>
              <a:rPr lang="zh-CN" altLang="en-US" sz="2400" b="1">
                <a:solidFill>
                  <a:srgbClr val="FF0000"/>
                </a:solidFill>
              </a:rPr>
              <a:t>（1）诗中的“怜”、“深”是什么意思？</a:t>
            </a:r>
            <a:endParaRPr lang="zh-CN" altLang="en-US" sz="2400" b="1">
              <a:solidFill>
                <a:srgbClr val="FF0000"/>
              </a:solidFill>
            </a:endParaRPr>
          </a:p>
          <a:p>
            <a:r>
              <a:rPr lang="zh-CN" altLang="en-US" sz="2400" b="1">
                <a:solidFill>
                  <a:srgbClr val="FF0000"/>
                </a:solidFill>
              </a:rPr>
              <a:t>     （2）诗的前两句“幽草涧边生”，是“___”景；“黄鹂深树鸣”是“___”景。（静  动）</a:t>
            </a:r>
            <a:endParaRPr lang="zh-CN" altLang="en-US" sz="2400" b="1">
              <a:solidFill>
                <a:srgbClr val="FF0000"/>
              </a:solidFill>
            </a:endParaRPr>
          </a:p>
          <a:p>
            <a:r>
              <a:rPr lang="zh-CN" altLang="en-US" sz="2400" b="1">
                <a:solidFill>
                  <a:srgbClr val="FF0000"/>
                </a:solidFill>
              </a:rPr>
              <a:t>    （3）“春潮带雨晚来急，野渡无人舟自横”历来常被作为画题。请用现代散文的语言把这幅画面描述下来。不超过50字。</a:t>
            </a:r>
            <a:endParaRPr lang="zh-CN" altLang="en-US" sz="2400" b="1">
              <a:solidFill>
                <a:srgbClr val="FF0000"/>
              </a:solidFill>
            </a:endParaRPr>
          </a:p>
          <a:p>
            <a:r>
              <a:rPr lang="zh-CN" altLang="en-US" sz="2400" b="1">
                <a:solidFill>
                  <a:srgbClr val="FF0000"/>
                </a:solidFill>
              </a:rPr>
              <a:t>    </a:t>
            </a:r>
            <a:r>
              <a:rPr lang="zh-CN" altLang="en-US" sz="2400" b="1">
                <a:solidFill>
                  <a:srgbClr val="9900CC"/>
                </a:solidFill>
              </a:rPr>
              <a:t>（春天的傍晚，雨急切地下着，河中的水漫了起来，一条小船孤零零地横在无人的渡口。）</a:t>
            </a:r>
            <a:endParaRPr lang="zh-CN" altLang="en-US" sz="2400" b="1">
              <a:solidFill>
                <a:srgbClr val="9900CC"/>
              </a:solidFill>
            </a:endParaRPr>
          </a:p>
          <a:p>
            <a:r>
              <a:rPr lang="zh-CN" altLang="en-US" sz="2400" b="1">
                <a:solidFill>
                  <a:srgbClr val="FF0000"/>
                </a:solidFill>
              </a:rPr>
              <a:t>    （4）一个“急”字显出</a:t>
            </a:r>
            <a:r>
              <a:rPr lang="zh-CN" altLang="en-US" sz="2400" b="1" u="sng">
                <a:solidFill>
                  <a:srgbClr val="FF0000"/>
                </a:solidFill>
              </a:rPr>
              <a:t>                        </a:t>
            </a:r>
            <a:r>
              <a:rPr lang="zh-CN" altLang="en-US" sz="2400" b="1">
                <a:solidFill>
                  <a:srgbClr val="FF0000"/>
                </a:solidFill>
              </a:rPr>
              <a:t>，一个“自”字又显出无人之境的悠闲。</a:t>
            </a:r>
            <a:endParaRPr lang="zh-CN" altLang="en-US" sz="2400" b="1">
              <a:solidFill>
                <a:srgbClr val="FF0000"/>
              </a:solidFill>
            </a:endParaRPr>
          </a:p>
          <a:p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70700" y="1381760"/>
            <a:ext cx="172021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9900CC"/>
                </a:solidFill>
              </a:rPr>
              <a:t>爱      茂盛</a:t>
            </a:r>
            <a:endParaRPr lang="zh-CN" altLang="en-US" sz="2400" b="1">
              <a:solidFill>
                <a:srgbClr val="9900CC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657975" y="1965960"/>
            <a:ext cx="60515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9900CC"/>
                </a:solidFill>
              </a:rPr>
              <a:t> </a:t>
            </a:r>
            <a:r>
              <a:rPr lang="zh-CN" altLang="en-US" sz="2400" b="1">
                <a:solidFill>
                  <a:srgbClr val="9900CC"/>
                </a:solidFill>
              </a:rPr>
              <a:t>静</a:t>
            </a:r>
            <a:endParaRPr lang="zh-CN" altLang="en-US" sz="2400" b="1">
              <a:solidFill>
                <a:srgbClr val="9900CC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41090" y="2325370"/>
            <a:ext cx="49911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9900CC"/>
                </a:solidFill>
              </a:rPr>
              <a:t>动</a:t>
            </a:r>
            <a:endParaRPr lang="zh-CN" altLang="en-US" sz="2400">
              <a:solidFill>
                <a:srgbClr val="9900CC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531360" y="4770755"/>
            <a:ext cx="1985010" cy="3962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solidFill>
                  <a:srgbClr val="9900CC"/>
                </a:solidFill>
              </a:rPr>
              <a:t>天气变化之迅速</a:t>
            </a:r>
            <a:endParaRPr lang="zh-CN" altLang="en-US" sz="2000" b="1">
              <a:solidFill>
                <a:srgbClr val="9900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5、这首诗在情与景的关系上有何特色？试略作分析。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 sz="2000" b="1">
              <a:solidFill>
                <a:srgbClr val="FF0000"/>
              </a:solidFill>
            </a:endParaRPr>
          </a:p>
          <a:p>
            <a:r>
              <a:rPr lang="zh-CN" altLang="en-US" sz="2000" b="1">
                <a:solidFill>
                  <a:srgbClr val="FF0000"/>
                </a:solidFill>
              </a:rPr>
              <a:t> 【解析】　诗里写的虽然是平常的景物，但经诗人的点染，却成了一幅意境幽深的有韵之画。诗的前两句是说：诗人独独喜爱涧边生长的幽草，上有黄莺在树阴深处啼鸣。这是清丽的色彩与动听的音乐交织成的幽雅景致。“独怜”是偏爱的意思，偏爱幽草，流露着诗人恬淡的胸怀。后两句是说：傍晚下雨潮水涨得更急，郊野的渡口没有行人，一只渡船横泊河里。这雨中渡口扁舟闲横的画面，蕴含着诗人对自己无所作为的忧伤，引人思索。</a:t>
            </a:r>
            <a:endParaRPr lang="zh-CN" altLang="en-US" sz="2000" b="1">
              <a:solidFill>
                <a:srgbClr val="FF0000"/>
              </a:solidFill>
            </a:endParaRPr>
          </a:p>
          <a:p>
            <a:r>
              <a:rPr lang="zh-CN" altLang="en-US" sz="2400" b="1">
                <a:solidFill>
                  <a:schemeClr val="tx1"/>
                </a:solidFill>
              </a:rPr>
              <a:t> 【答案】　这首诗运用了寓情于景的手法。诗人独爱自甘寂寞的涧边幽草，无意居高媚时的黄鹂。郊野渡口一派水急舟横的悠闲景象，表露出诗人恬淡的胸襟以及不在其位、不得其用的无奈而忧伤的情怀。</a:t>
            </a:r>
            <a:endParaRPr lang="zh-CN" altLang="en-US" sz="2400" b="1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6、这首诗用了什么手法？表现出诗人怎样的情怀？</a:t>
            </a:r>
            <a:endParaRPr lang="zh-CN" altLang="en-US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  <a:p>
            <a:r>
              <a:rPr lang="zh-CN" altLang="en-US" b="1">
                <a:solidFill>
                  <a:srgbClr val="FF0000"/>
                </a:solidFill>
              </a:rPr>
              <a:t> 答：这首诗运用了托物言志的手法；也有人认为运用了比兴手法。诗的前两句写自己独爱自甘寂寞的涧边幽草，却无意于黄莺，表现出诗人恬淡的胸襟；而夜渡无人，水急舟横的景象里，蕴涵着一种不得其位、不得其用的无奈而忧伤的情怀。</a:t>
            </a:r>
            <a:endParaRPr lang="zh-CN" altLang="en-US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2236</Words>
  <Application>WPS 演示</Application>
  <PresentationFormat>在屏幕上显示</PresentationFormat>
  <Paragraphs>85</Paragraphs>
  <Slides>12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方正行楷简体</vt:lpstr>
      <vt:lpstr>微软雅黑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滁州西涧</dc:title>
  <dc:creator>长岭一中王瑞卿</dc:creator>
  <cp:lastModifiedBy>Administrator</cp:lastModifiedBy>
  <cp:revision>11</cp:revision>
  <dcterms:created xsi:type="dcterms:W3CDTF">2010-08-19T11:13:49Z</dcterms:created>
  <dcterms:modified xsi:type="dcterms:W3CDTF">2016-10-31T05:37:14Z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2052-10.1.0.6029</vt:lpwstr>
  </property>
</Properties>
</file>