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77" r:id="rId4"/>
    <p:sldId id="287" r:id="rId5"/>
    <p:sldId id="279" r:id="rId6"/>
    <p:sldId id="291" r:id="rId7"/>
    <p:sldId id="289" r:id="rId8"/>
    <p:sldId id="292" r:id="rId9"/>
    <p:sldId id="288" r:id="rId10"/>
    <p:sldId id="283" r:id="rId11"/>
    <p:sldId id="282" r:id="rId12"/>
    <p:sldId id="284" r:id="rId13"/>
  </p:sldIdLst>
  <p:sldSz cx="9144000" cy="6858000" type="screen4x3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9" d="100"/>
          <a:sy n="69" d="100"/>
        </p:scale>
        <p:origin x="69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604BF-1D50-E947-9FCF-70A2928CA8C8}" type="datetimeFigureOut">
              <a:rPr kumimoji="1" lang="zh-CN" altLang="en-US" smtClean="0"/>
              <a:t>2017/3/20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24119-FA6E-8E41-902F-E994FA11A31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386694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604BF-1D50-E947-9FCF-70A2928CA8C8}" type="datetimeFigureOut">
              <a:rPr kumimoji="1" lang="zh-CN" altLang="en-US" smtClean="0"/>
              <a:t>2017/3/20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24119-FA6E-8E41-902F-E994FA11A31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33338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604BF-1D50-E947-9FCF-70A2928CA8C8}" type="datetimeFigureOut">
              <a:rPr kumimoji="1" lang="zh-CN" altLang="en-US" smtClean="0"/>
              <a:t>2017/3/20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24119-FA6E-8E41-902F-E994FA11A31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30433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604BF-1D50-E947-9FCF-70A2928CA8C8}" type="datetimeFigureOut">
              <a:rPr kumimoji="1" lang="zh-CN" altLang="en-US" smtClean="0"/>
              <a:t>2017/3/20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24119-FA6E-8E41-902F-E994FA11A31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08677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604BF-1D50-E947-9FCF-70A2928CA8C8}" type="datetimeFigureOut">
              <a:rPr kumimoji="1" lang="zh-CN" altLang="en-US" smtClean="0"/>
              <a:t>2017/3/20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24119-FA6E-8E41-902F-E994FA11A31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711226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604BF-1D50-E947-9FCF-70A2928CA8C8}" type="datetimeFigureOut">
              <a:rPr kumimoji="1" lang="zh-CN" altLang="en-US" smtClean="0"/>
              <a:t>2017/3/20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24119-FA6E-8E41-902F-E994FA11A31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146893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604BF-1D50-E947-9FCF-70A2928CA8C8}" type="datetimeFigureOut">
              <a:rPr kumimoji="1" lang="zh-CN" altLang="en-US" smtClean="0"/>
              <a:t>2017/3/20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24119-FA6E-8E41-902F-E994FA11A31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741180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604BF-1D50-E947-9FCF-70A2928CA8C8}" type="datetimeFigureOut">
              <a:rPr kumimoji="1" lang="zh-CN" altLang="en-US" smtClean="0"/>
              <a:t>2017/3/20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24119-FA6E-8E41-902F-E994FA11A31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59557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604BF-1D50-E947-9FCF-70A2928CA8C8}" type="datetimeFigureOut">
              <a:rPr kumimoji="1" lang="zh-CN" altLang="en-US" smtClean="0"/>
              <a:t>2017/3/20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24119-FA6E-8E41-902F-E994FA11A31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1681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604BF-1D50-E947-9FCF-70A2928CA8C8}" type="datetimeFigureOut">
              <a:rPr kumimoji="1" lang="zh-CN" altLang="en-US" smtClean="0"/>
              <a:t>2017/3/20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24119-FA6E-8E41-902F-E994FA11A31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38797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604BF-1D50-E947-9FCF-70A2928CA8C8}" type="datetimeFigureOut">
              <a:rPr kumimoji="1" lang="zh-CN" altLang="en-US" smtClean="0"/>
              <a:t>2017/3/20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24119-FA6E-8E41-902F-E994FA11A31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1791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A604BF-1D50-E947-9FCF-70A2928CA8C8}" type="datetimeFigureOut">
              <a:rPr kumimoji="1" lang="zh-CN" altLang="en-US" smtClean="0"/>
              <a:t>2017/3/20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324119-FA6E-8E41-902F-E994FA11A31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21921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20051014103600_23067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Text Box 5"/>
          <p:cNvSpPr txBox="1">
            <a:spLocks noChangeArrowheads="1"/>
          </p:cNvSpPr>
          <p:nvPr/>
        </p:nvSpPr>
        <p:spPr bwMode="auto">
          <a:xfrm>
            <a:off x="127000" y="147079"/>
            <a:ext cx="9017000" cy="363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/>
            <a:r>
              <a:rPr lang="zh-CN" altLang="en-US" sz="11500" b="1" dirty="0" smtClean="0">
                <a:solidFill>
                  <a:schemeClr val="accent2"/>
                </a:solidFill>
                <a:latin typeface="Kaiti SC Regular"/>
                <a:ea typeface="隶书" charset="0"/>
                <a:cs typeface="Kaiti SC Regular"/>
              </a:rPr>
              <a:t>中考诗歌鉴赏</a:t>
            </a:r>
            <a:endParaRPr lang="en-US" altLang="zh-CN" sz="11500" b="1" dirty="0" smtClean="0">
              <a:solidFill>
                <a:schemeClr val="accent2"/>
              </a:solidFill>
              <a:latin typeface="Kaiti SC Regular"/>
              <a:ea typeface="隶书" charset="0"/>
              <a:cs typeface="Kaiti SC Regular"/>
            </a:endParaRPr>
          </a:p>
          <a:p>
            <a:pPr eaLnBrk="1" hangingPunct="1"/>
            <a:r>
              <a:rPr lang="en-US" altLang="zh-CN" sz="11500" b="1" dirty="0" smtClean="0">
                <a:solidFill>
                  <a:schemeClr val="accent2"/>
                </a:solidFill>
                <a:latin typeface="Kaiti SC Regular"/>
                <a:ea typeface="隶书" charset="0"/>
                <a:cs typeface="Kaiti SC Regular"/>
              </a:rPr>
              <a:t>    </a:t>
            </a:r>
            <a:r>
              <a:rPr lang="zh-CN" altLang="en-US" sz="11500" b="1" dirty="0" smtClean="0">
                <a:solidFill>
                  <a:schemeClr val="accent2"/>
                </a:solidFill>
                <a:latin typeface="Kaiti SC Regular"/>
                <a:ea typeface="隶书" charset="0"/>
                <a:cs typeface="Kaiti SC Regular"/>
              </a:rPr>
              <a:t>专题复习</a:t>
            </a:r>
            <a:endParaRPr lang="zh-CN" altLang="en-US" sz="11500" b="1" dirty="0">
              <a:solidFill>
                <a:schemeClr val="accent2"/>
              </a:solidFill>
              <a:latin typeface="Kaiti SC Regular"/>
              <a:ea typeface="隶书" charset="0"/>
              <a:cs typeface="Kaiti SC Regular"/>
            </a:endParaRPr>
          </a:p>
        </p:txBody>
      </p:sp>
    </p:spTree>
    <p:extLst>
      <p:ext uri="{BB962C8B-B14F-4D97-AF65-F5344CB8AC3E}">
        <p14:creationId xmlns:p14="http://schemas.microsoft.com/office/powerpoint/2010/main" val="1132049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20120925135746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850" y="-242888"/>
            <a:ext cx="9753600" cy="73152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-323850" y="-242888"/>
            <a:ext cx="9753600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800" b="1" dirty="0">
                <a:solidFill>
                  <a:srgbClr val="FF0000"/>
                </a:solidFill>
              </a:rPr>
              <a:t> </a:t>
            </a:r>
            <a:r>
              <a:rPr kumimoji="1" lang="en-US" altLang="zh-CN" sz="4800" b="1" dirty="0" smtClean="0">
                <a:solidFill>
                  <a:srgbClr val="FF0000"/>
                </a:solidFill>
              </a:rPr>
              <a:t>  </a:t>
            </a:r>
            <a:r>
              <a:rPr kumimoji="1" lang="zh-CN" altLang="en-US" sz="5400" b="1" dirty="0" smtClean="0">
                <a:solidFill>
                  <a:srgbClr val="FF0000"/>
                </a:solidFill>
              </a:rPr>
              <a:t>真题引路</a:t>
            </a:r>
            <a:endParaRPr kumimoji="1" lang="en-US" altLang="zh-CN" sz="5400" b="1" dirty="0" smtClean="0">
              <a:solidFill>
                <a:srgbClr val="FF0000"/>
              </a:solidFill>
            </a:endParaRPr>
          </a:p>
          <a:p>
            <a:r>
              <a:rPr lang="en-US" altLang="zh-CN" sz="2800" dirty="0" smtClean="0"/>
              <a:t>                      </a:t>
            </a:r>
            <a:r>
              <a:rPr lang="zh-CN" altLang="zh-CN" sz="2800" b="1" dirty="0" smtClean="0"/>
              <a:t>秋</a:t>
            </a:r>
            <a:r>
              <a:rPr lang="zh-CN" altLang="zh-CN" sz="2800" b="1" smtClean="0"/>
              <a:t>夜</a:t>
            </a:r>
            <a:r>
              <a:rPr lang="zh-CN" altLang="zh-CN" sz="2800" b="1" smtClean="0"/>
              <a:t>将晓</a:t>
            </a:r>
            <a:r>
              <a:rPr lang="zh-CN" altLang="en-US" sz="2800" b="1" smtClean="0"/>
              <a:t>（</a:t>
            </a:r>
            <a:r>
              <a:rPr lang="en-US" altLang="zh-CN" sz="2800" smtClean="0"/>
              <a:t>1</a:t>
            </a:r>
            <a:r>
              <a:rPr lang="zh-CN" altLang="en-US" sz="2800" b="1" smtClean="0"/>
              <a:t>）</a:t>
            </a:r>
            <a:r>
              <a:rPr lang="zh-CN" altLang="zh-CN" sz="2800" b="1" smtClean="0"/>
              <a:t>出</a:t>
            </a:r>
            <a:r>
              <a:rPr lang="zh-CN" altLang="zh-CN" sz="2800" b="1" dirty="0" smtClean="0"/>
              <a:t>篱门迎凉有感</a:t>
            </a:r>
            <a:endParaRPr lang="zh-CN" altLang="zh-CN" sz="2800" b="1" dirty="0"/>
          </a:p>
          <a:p>
            <a:r>
              <a:rPr lang="en-US" altLang="zh-CN" sz="2800" b="1"/>
              <a:t> </a:t>
            </a:r>
            <a:r>
              <a:rPr lang="en-US" altLang="zh-CN" sz="2800" b="1" smtClean="0"/>
              <a:t>                           </a:t>
            </a:r>
            <a:r>
              <a:rPr lang="en-US" altLang="zh-CN" sz="2800" b="1" smtClean="0"/>
              <a:t>                 </a:t>
            </a:r>
            <a:r>
              <a:rPr lang="zh-CN" altLang="en-US" sz="2800" b="1" dirty="0" smtClean="0"/>
              <a:t>南宋</a:t>
            </a:r>
            <a:r>
              <a:rPr lang="en-US" altLang="zh-CN" sz="2800" b="1" dirty="0" smtClean="0"/>
              <a:t>    </a:t>
            </a:r>
            <a:r>
              <a:rPr lang="zh-CN" altLang="en-US" sz="2800" b="1" dirty="0" smtClean="0"/>
              <a:t>陆游</a:t>
            </a:r>
            <a:endParaRPr lang="zh-CN" altLang="zh-CN" sz="2800" b="1" dirty="0"/>
          </a:p>
          <a:p>
            <a:r>
              <a:rPr lang="en-US" altLang="zh-CN" sz="2800" b="1" smtClean="0"/>
              <a:t>            </a:t>
            </a:r>
            <a:r>
              <a:rPr lang="zh-CN" altLang="zh-CN" sz="2800" b="1" dirty="0" smtClean="0"/>
              <a:t>迢迢天汉</a:t>
            </a:r>
            <a:r>
              <a:rPr lang="zh-CN" altLang="zh-CN" sz="2800" b="1" dirty="0"/>
              <a:t>西南落⑵，喔喔邻鸡一再鸣。</a:t>
            </a:r>
          </a:p>
          <a:p>
            <a:r>
              <a:rPr lang="en-US" altLang="zh-CN" sz="2800" b="1" dirty="0" smtClean="0"/>
              <a:t>      </a:t>
            </a:r>
            <a:r>
              <a:rPr lang="en-US" altLang="zh-CN" sz="2800" b="1" dirty="0"/>
              <a:t> </a:t>
            </a:r>
            <a:r>
              <a:rPr lang="en-US" altLang="zh-CN" sz="2800" b="1" dirty="0" smtClean="0"/>
              <a:t>     </a:t>
            </a:r>
            <a:r>
              <a:rPr lang="zh-CN" altLang="zh-CN" sz="2800" b="1" dirty="0" smtClean="0"/>
              <a:t>壮</a:t>
            </a:r>
            <a:r>
              <a:rPr lang="zh-CN" altLang="zh-CN" sz="2800" b="1" dirty="0"/>
              <a:t>志病来消欲尽，出门搔首怆平生⑶</a:t>
            </a:r>
            <a:r>
              <a:rPr lang="zh-CN" altLang="zh-CN" sz="2800" b="1" dirty="0" smtClean="0"/>
              <a:t>。</a:t>
            </a:r>
            <a:endParaRPr lang="en-US" altLang="zh-CN" sz="2800" b="1" dirty="0" smtClean="0"/>
          </a:p>
          <a:p>
            <a:r>
              <a:rPr lang="zh-CN" altLang="en-US" sz="2400" dirty="0" smtClean="0"/>
              <a:t>注释：</a:t>
            </a:r>
            <a:r>
              <a:rPr lang="zh-CN" altLang="zh-CN" sz="2400" dirty="0" smtClean="0"/>
              <a:t>⑴</a:t>
            </a:r>
            <a:r>
              <a:rPr lang="zh-CN" altLang="zh-CN" sz="2400" dirty="0"/>
              <a:t>将晓：天将要亮。篱门：竹子或树枝编的门。迎凉：出门感到一阵凉风</a:t>
            </a:r>
            <a:r>
              <a:rPr lang="zh-CN" altLang="zh-CN" sz="2400" dirty="0" smtClean="0"/>
              <a:t>。</a:t>
            </a:r>
            <a:r>
              <a:rPr lang="en-US" altLang="zh-CN" sz="2400" dirty="0" smtClean="0"/>
              <a:t>   </a:t>
            </a:r>
            <a:r>
              <a:rPr lang="zh-CN" altLang="zh-CN" sz="2400" dirty="0" smtClean="0"/>
              <a:t>⑵</a:t>
            </a:r>
            <a:r>
              <a:rPr lang="zh-CN" altLang="zh-CN" sz="2400" dirty="0"/>
              <a:t>天汉：银河</a:t>
            </a:r>
            <a:r>
              <a:rPr lang="zh-CN" altLang="zh-CN" sz="2400" dirty="0" smtClean="0"/>
              <a:t>。</a:t>
            </a:r>
            <a:r>
              <a:rPr lang="en-US" altLang="zh-CN" sz="2400" dirty="0" smtClean="0"/>
              <a:t>   </a:t>
            </a:r>
            <a:r>
              <a:rPr lang="zh-CN" altLang="zh-CN" sz="2400" dirty="0" smtClean="0"/>
              <a:t>⑶</a:t>
            </a:r>
            <a:r>
              <a:rPr lang="zh-CN" altLang="zh-CN" sz="2400" dirty="0"/>
              <a:t>搔首：以手搔头。焦急或有所思貌。怆（</a:t>
            </a:r>
            <a:r>
              <a:rPr lang="en-US" altLang="zh-CN" sz="2400" dirty="0" err="1"/>
              <a:t>chu</a:t>
            </a:r>
            <a:r>
              <a:rPr lang="zh-CN" altLang="zh-CN" sz="2400" dirty="0"/>
              <a:t>à</a:t>
            </a:r>
            <a:r>
              <a:rPr lang="en-US" altLang="zh-CN" sz="2400" dirty="0" err="1"/>
              <a:t>ng</a:t>
            </a:r>
            <a:r>
              <a:rPr lang="zh-CN" altLang="zh-CN" sz="2400" dirty="0"/>
              <a:t>）：悲伤。</a:t>
            </a:r>
          </a:p>
          <a:p>
            <a:r>
              <a:rPr lang="zh-CN" altLang="zh-CN" sz="3200" b="1" dirty="0" smtClean="0"/>
              <a:t>问题：</a:t>
            </a:r>
            <a:r>
              <a:rPr lang="zh-CN" altLang="en-US" sz="3200" b="1" dirty="0" smtClean="0"/>
              <a:t>展开丰富的联想对三、四句刻画的人物进行描写</a:t>
            </a:r>
            <a:r>
              <a:rPr lang="zh-CN" altLang="zh-CN" sz="3200" b="1" dirty="0" smtClean="0"/>
              <a:t>？</a:t>
            </a:r>
            <a:r>
              <a:rPr lang="zh-CN" altLang="zh-CN" sz="3200" b="1" dirty="0" smtClean="0">
                <a:effectLst/>
              </a:rPr>
              <a:t> </a:t>
            </a:r>
            <a:endParaRPr kumimoji="1" lang="zh-CN" altLang="en-US" sz="3200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-323850" y="4664359"/>
            <a:ext cx="97536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       </a:t>
            </a:r>
            <a:r>
              <a:rPr lang="en-US" altLang="zh-CN" sz="3200" b="1" dirty="0" smtClean="0">
                <a:solidFill>
                  <a:srgbClr val="0000FF"/>
                </a:solidFill>
              </a:rPr>
              <a:t> </a:t>
            </a:r>
            <a:r>
              <a:rPr lang="zh-CN" altLang="zh-CN" sz="3200" b="1" dirty="0" smtClean="0">
                <a:solidFill>
                  <a:srgbClr val="0000FF"/>
                </a:solidFill>
              </a:rPr>
              <a:t>疾病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的</a:t>
            </a:r>
            <a:r>
              <a:rPr lang="zh-CN" altLang="zh-CN" sz="3200" b="1" dirty="0" smtClean="0">
                <a:solidFill>
                  <a:srgbClr val="0000FF"/>
                </a:solidFill>
              </a:rPr>
              <a:t>折磨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让我面容憔悴，</a:t>
            </a:r>
            <a:r>
              <a:rPr lang="zh-CN" altLang="zh-CN" sz="3200" b="1" dirty="0" smtClean="0">
                <a:solidFill>
                  <a:srgbClr val="0000FF"/>
                </a:solidFill>
              </a:rPr>
              <a:t>几乎把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我一腔抗敌</a:t>
            </a:r>
            <a:r>
              <a:rPr lang="zh-CN" altLang="zh-CN" sz="3200" b="1" dirty="0" smtClean="0">
                <a:solidFill>
                  <a:srgbClr val="0000FF"/>
                </a:solidFill>
              </a:rPr>
              <a:t>救亡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的</a:t>
            </a:r>
            <a:r>
              <a:rPr lang="zh-CN" altLang="zh-CN" sz="3200" b="1" dirty="0" smtClean="0">
                <a:solidFill>
                  <a:srgbClr val="0000FF"/>
                </a:solidFill>
              </a:rPr>
              <a:t>壮志消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磨殆</a:t>
            </a:r>
            <a:r>
              <a:rPr lang="zh-CN" altLang="zh-CN" sz="3200" b="1" dirty="0" smtClean="0">
                <a:solidFill>
                  <a:srgbClr val="0000FF"/>
                </a:solidFill>
              </a:rPr>
              <a:t>尽。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我走出门去举目四望，情不自</a:t>
            </a:r>
            <a:r>
              <a:rPr lang="zh-CN" altLang="zh-CN" sz="3200" b="1" dirty="0" smtClean="0">
                <a:solidFill>
                  <a:srgbClr val="0000FF"/>
                </a:solidFill>
              </a:rPr>
              <a:t>禁手搔白发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悲伤不已</a:t>
            </a:r>
            <a:r>
              <a:rPr lang="zh-CN" altLang="zh-CN" sz="3200" b="1" dirty="0" smtClean="0">
                <a:solidFill>
                  <a:srgbClr val="0000FF"/>
                </a:solidFill>
              </a:rPr>
              <a:t>。</a:t>
            </a:r>
            <a:endParaRPr lang="zh-CN" altLang="zh-CN" sz="32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426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20120925135746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850" y="-242888"/>
            <a:ext cx="9753600" cy="73152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213178" y="4987982"/>
            <a:ext cx="921657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0000FF"/>
                </a:solidFill>
              </a:rPr>
              <a:t>        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我</a:t>
            </a:r>
            <a:r>
              <a:rPr lang="zh-CN" altLang="zh-CN" sz="3200" b="1" dirty="0" smtClean="0">
                <a:solidFill>
                  <a:srgbClr val="0000FF"/>
                </a:solidFill>
              </a:rPr>
              <a:t>向东遥望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故乡</a:t>
            </a:r>
            <a:r>
              <a:rPr lang="zh-CN" altLang="zh-CN" sz="3200" b="1" dirty="0" smtClean="0">
                <a:solidFill>
                  <a:srgbClr val="0000FF"/>
                </a:solidFill>
              </a:rPr>
              <a:t>长安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，回家长路漫漫</a:t>
            </a:r>
            <a:r>
              <a:rPr lang="zh-CN" altLang="zh-CN" sz="3200" b="1" dirty="0" smtClean="0">
                <a:solidFill>
                  <a:srgbClr val="0000FF"/>
                </a:solidFill>
              </a:rPr>
              <a:t>，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十分遥远。</a:t>
            </a:r>
            <a:r>
              <a:rPr lang="zh-CN" altLang="zh-CN" sz="3200" b="1" dirty="0" smtClean="0">
                <a:solidFill>
                  <a:srgbClr val="0000FF"/>
                </a:solidFill>
              </a:rPr>
              <a:t>思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乡</a:t>
            </a:r>
            <a:r>
              <a:rPr lang="zh-CN" altLang="zh-CN" sz="3200" b="1" dirty="0" smtClean="0">
                <a:solidFill>
                  <a:srgbClr val="0000FF"/>
                </a:solidFill>
              </a:rPr>
              <a:t>的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眼泪簌簌的落下，</a:t>
            </a:r>
            <a:r>
              <a:rPr lang="zh-CN" altLang="zh-CN" sz="3200" b="1" dirty="0" smtClean="0">
                <a:solidFill>
                  <a:srgbClr val="0000FF"/>
                </a:solidFill>
              </a:rPr>
              <a:t>沾湿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了</a:t>
            </a:r>
            <a:r>
              <a:rPr lang="zh-CN" altLang="zh-CN" sz="3200" b="1" dirty="0" smtClean="0">
                <a:solidFill>
                  <a:srgbClr val="0000FF"/>
                </a:solidFill>
              </a:rPr>
              <a:t>双袖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，</a:t>
            </a:r>
            <a:r>
              <a:rPr lang="zh-CN" altLang="zh-CN" sz="3200" b="1" dirty="0" smtClean="0">
                <a:solidFill>
                  <a:srgbClr val="0000FF"/>
                </a:solidFill>
              </a:rPr>
              <a:t>模糊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了面庞</a:t>
            </a:r>
            <a:r>
              <a:rPr lang="zh-CN" altLang="zh-CN" sz="3200" b="1" dirty="0" smtClean="0">
                <a:solidFill>
                  <a:srgbClr val="0000FF"/>
                </a:solidFill>
              </a:rPr>
              <a:t>。</a:t>
            </a:r>
            <a:endParaRPr lang="zh-CN" altLang="zh-CN" sz="3200" b="1" dirty="0">
              <a:solidFill>
                <a:srgbClr val="0000FF"/>
              </a:solidFill>
            </a:endParaRPr>
          </a:p>
          <a:p>
            <a:endParaRPr kumimoji="1" lang="zh-CN" altLang="en-US" dirty="0">
              <a:solidFill>
                <a:srgbClr val="0000FF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572" y="16933"/>
            <a:ext cx="9144000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800" b="1" dirty="0">
                <a:solidFill>
                  <a:srgbClr val="FF0000"/>
                </a:solidFill>
              </a:rPr>
              <a:t> </a:t>
            </a:r>
            <a:r>
              <a:rPr kumimoji="1" lang="en-US" altLang="zh-CN" sz="4800" b="1" dirty="0" smtClean="0">
                <a:solidFill>
                  <a:srgbClr val="FF0000"/>
                </a:solidFill>
              </a:rPr>
              <a:t>   </a:t>
            </a:r>
            <a:r>
              <a:rPr kumimoji="1" lang="zh-CN" altLang="en-US" sz="5400" b="1" dirty="0" smtClean="0">
                <a:solidFill>
                  <a:srgbClr val="FF0000"/>
                </a:solidFill>
              </a:rPr>
              <a:t>小试</a:t>
            </a:r>
            <a:r>
              <a:rPr kumimoji="1" lang="zh-CN" altLang="en-US" sz="5400" b="1" dirty="0">
                <a:solidFill>
                  <a:srgbClr val="FF0000"/>
                </a:solidFill>
              </a:rPr>
              <a:t>牛刀</a:t>
            </a:r>
            <a:endParaRPr kumimoji="1" lang="en-US" altLang="zh-CN" sz="5400" b="1" dirty="0" smtClean="0">
              <a:solidFill>
                <a:srgbClr val="FF0000"/>
              </a:solidFill>
            </a:endParaRPr>
          </a:p>
          <a:p>
            <a:r>
              <a:rPr lang="en-US" altLang="zh-CN" sz="2800" dirty="0" smtClean="0"/>
              <a:t>                                     </a:t>
            </a:r>
            <a:r>
              <a:rPr lang="zh-CN" altLang="zh-CN" sz="2800" dirty="0" smtClean="0"/>
              <a:t>逢</a:t>
            </a:r>
            <a:r>
              <a:rPr lang="zh-CN" altLang="zh-CN" sz="2800" dirty="0"/>
              <a:t>入京使</a:t>
            </a:r>
            <a:r>
              <a:rPr lang="zh-CN" altLang="zh-CN" sz="2800" dirty="0" smtClean="0"/>
              <a:t>⑴</a:t>
            </a:r>
            <a:endParaRPr lang="en-US" altLang="zh-CN" sz="2800" dirty="0" smtClean="0"/>
          </a:p>
          <a:p>
            <a:r>
              <a:rPr lang="en-US" altLang="zh-CN" sz="2400"/>
              <a:t> </a:t>
            </a:r>
            <a:r>
              <a:rPr lang="en-US" altLang="zh-CN" sz="2400" smtClean="0"/>
              <a:t>                                      </a:t>
            </a:r>
            <a:r>
              <a:rPr lang="en-US" altLang="zh-CN" sz="2400" smtClean="0"/>
              <a:t>                           </a:t>
            </a:r>
            <a:r>
              <a:rPr lang="zh-CN" altLang="en-US" sz="2400" smtClean="0"/>
              <a:t>唐</a:t>
            </a:r>
            <a:r>
              <a:rPr lang="en-US" altLang="zh-CN" sz="2400" smtClean="0"/>
              <a:t>   </a:t>
            </a:r>
            <a:r>
              <a:rPr lang="zh-CN" altLang="en-US" sz="2400" dirty="0" smtClean="0"/>
              <a:t>岑参</a:t>
            </a:r>
            <a:endParaRPr lang="zh-CN" altLang="zh-CN" sz="2400" dirty="0"/>
          </a:p>
          <a:p>
            <a:r>
              <a:rPr lang="en-US" altLang="zh-CN" sz="2800" dirty="0" smtClean="0"/>
              <a:t>      </a:t>
            </a:r>
            <a:r>
              <a:rPr lang="zh-CN" altLang="zh-CN" sz="2800" dirty="0" smtClean="0"/>
              <a:t>故园东</a:t>
            </a:r>
            <a:r>
              <a:rPr lang="zh-CN" altLang="zh-CN" sz="2800" dirty="0"/>
              <a:t>望路漫漫⑵，双袖龙钟泪不干⑶。</a:t>
            </a:r>
          </a:p>
          <a:p>
            <a:r>
              <a:rPr lang="en-US" altLang="zh-CN" sz="2800" dirty="0" smtClean="0"/>
              <a:t>      </a:t>
            </a:r>
            <a:r>
              <a:rPr lang="zh-CN" altLang="zh-CN" sz="2800" dirty="0" smtClean="0"/>
              <a:t>马上相逢无纸笔</a:t>
            </a:r>
            <a:r>
              <a:rPr lang="zh-CN" altLang="zh-CN" sz="2800" dirty="0"/>
              <a:t>，凭君传语报平安⑷。 </a:t>
            </a:r>
            <a:endParaRPr lang="en-US" altLang="zh-CN" sz="2400" dirty="0" smtClean="0"/>
          </a:p>
          <a:p>
            <a:r>
              <a:rPr lang="zh-CN" altLang="en-US" sz="2400" dirty="0" smtClean="0"/>
              <a:t>注释：</a:t>
            </a:r>
            <a:r>
              <a:rPr lang="zh-CN" altLang="zh-CN" sz="2400" dirty="0" smtClean="0"/>
              <a:t>⑴</a:t>
            </a:r>
            <a:r>
              <a:rPr lang="zh-CN" altLang="zh-CN" sz="2400" dirty="0"/>
              <a:t>入京使：进京的使者。</a:t>
            </a:r>
          </a:p>
          <a:p>
            <a:r>
              <a:rPr lang="zh-CN" altLang="zh-CN" sz="2400" dirty="0"/>
              <a:t>⑵故园：指长安和自己在长安的家。漫漫：形容路途十分遥远。</a:t>
            </a:r>
          </a:p>
          <a:p>
            <a:r>
              <a:rPr lang="zh-CN" altLang="zh-CN" sz="2400" dirty="0"/>
              <a:t>⑶龙钟：涕泪淋漓的样子。卞和《退怨之歌》：“空山歔欷泪龙钟。”这里是沾湿的意思。</a:t>
            </a:r>
          </a:p>
          <a:p>
            <a:r>
              <a:rPr lang="zh-CN" altLang="zh-CN" sz="2400" dirty="0"/>
              <a:t>⑷凭：托，烦，请。传语：捎口信。 </a:t>
            </a:r>
            <a:endParaRPr lang="en-US" altLang="zh-CN" sz="2800" dirty="0" smtClean="0"/>
          </a:p>
          <a:p>
            <a:r>
              <a:rPr lang="zh-CN" altLang="zh-CN" sz="2800" dirty="0" smtClean="0"/>
              <a:t>问题：</a:t>
            </a:r>
            <a:r>
              <a:rPr lang="zh-CN" altLang="en-US" sz="2800" dirty="0" smtClean="0"/>
              <a:t>详细描写一二句所刻画的人物</a:t>
            </a:r>
            <a:r>
              <a:rPr lang="zh-CN" altLang="zh-CN" sz="2800" dirty="0"/>
              <a:t>。</a:t>
            </a:r>
            <a:r>
              <a:rPr lang="zh-CN" altLang="en-US" sz="2800" dirty="0" smtClean="0"/>
              <a:t>（</a:t>
            </a:r>
            <a:r>
              <a:rPr lang="zh-CN" altLang="zh-CN" sz="2800" dirty="0"/>
              <a:t>4</a:t>
            </a:r>
            <a:r>
              <a:rPr lang="zh-CN" altLang="en-US" sz="2800" dirty="0" smtClean="0"/>
              <a:t>分）</a:t>
            </a:r>
            <a:r>
              <a:rPr lang="zh-CN" altLang="zh-CN" sz="2800" dirty="0" smtClean="0">
                <a:effectLst/>
              </a:rPr>
              <a:t> </a:t>
            </a:r>
            <a:endParaRPr kumimoji="1"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793674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20120925135746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850" y="-242888"/>
            <a:ext cx="9753600" cy="73152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338709" y="4336144"/>
            <a:ext cx="829586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1500" dirty="0" smtClean="0">
                <a:solidFill>
                  <a:srgbClr val="800000"/>
                </a:solidFill>
                <a:latin typeface="HanziPen SC Regular"/>
                <a:cs typeface="HanziPen SC Regular"/>
              </a:rPr>
              <a:t>谢</a:t>
            </a:r>
            <a:r>
              <a:rPr kumimoji="1" lang="en-US" altLang="zh-CN" sz="11500" dirty="0" smtClean="0">
                <a:solidFill>
                  <a:srgbClr val="800000"/>
                </a:solidFill>
                <a:latin typeface="HanziPen SC Regular"/>
                <a:cs typeface="HanziPen SC Regular"/>
              </a:rPr>
              <a:t> </a:t>
            </a:r>
            <a:r>
              <a:rPr kumimoji="1" lang="zh-CN" altLang="en-US" sz="11500" dirty="0" smtClean="0">
                <a:solidFill>
                  <a:srgbClr val="800000"/>
                </a:solidFill>
                <a:latin typeface="HanziPen SC Regular"/>
                <a:cs typeface="HanziPen SC Regular"/>
              </a:rPr>
              <a:t>谢</a:t>
            </a:r>
            <a:r>
              <a:rPr kumimoji="1" lang="en-US" altLang="zh-CN" sz="11500" dirty="0" smtClean="0">
                <a:solidFill>
                  <a:srgbClr val="800000"/>
                </a:solidFill>
                <a:latin typeface="HanziPen SC Regular"/>
                <a:cs typeface="HanziPen SC Regular"/>
              </a:rPr>
              <a:t> </a:t>
            </a:r>
            <a:r>
              <a:rPr kumimoji="1" lang="zh-CN" altLang="en-US" sz="11500" dirty="0" smtClean="0">
                <a:solidFill>
                  <a:srgbClr val="800000"/>
                </a:solidFill>
                <a:latin typeface="HanziPen SC Regular"/>
                <a:cs typeface="HanziPen SC Regular"/>
              </a:rPr>
              <a:t>大</a:t>
            </a:r>
            <a:r>
              <a:rPr kumimoji="1" lang="en-US" altLang="zh-CN" sz="11500" dirty="0" smtClean="0">
                <a:solidFill>
                  <a:srgbClr val="800000"/>
                </a:solidFill>
                <a:latin typeface="HanziPen SC Regular"/>
                <a:cs typeface="HanziPen SC Regular"/>
              </a:rPr>
              <a:t> </a:t>
            </a:r>
            <a:r>
              <a:rPr kumimoji="1" lang="zh-CN" altLang="en-US" sz="11500" dirty="0" smtClean="0">
                <a:solidFill>
                  <a:srgbClr val="800000"/>
                </a:solidFill>
                <a:latin typeface="HanziPen SC Regular"/>
                <a:cs typeface="HanziPen SC Regular"/>
              </a:rPr>
              <a:t>家</a:t>
            </a:r>
            <a:endParaRPr kumimoji="1" lang="zh-CN" altLang="en-US" sz="11500" dirty="0">
              <a:solidFill>
                <a:srgbClr val="800000"/>
              </a:solidFill>
              <a:latin typeface="HanziPen SC Regular"/>
              <a:cs typeface="HanziPen SC Regular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65008" y="1795"/>
            <a:ext cx="4511525" cy="45243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7200" dirty="0" smtClean="0">
                <a:solidFill>
                  <a:srgbClr val="FF0000"/>
                </a:solidFill>
              </a:rPr>
              <a:t>课内课外</a:t>
            </a:r>
            <a:endParaRPr lang="en-US" altLang="zh-CN" sz="7200" dirty="0" smtClean="0">
              <a:solidFill>
                <a:srgbClr val="FF0000"/>
              </a:solidFill>
            </a:endParaRPr>
          </a:p>
          <a:p>
            <a:r>
              <a:rPr kumimoji="1" lang="zh-CN" altLang="en-US" sz="7200" dirty="0" smtClean="0">
                <a:solidFill>
                  <a:srgbClr val="FF0000"/>
                </a:solidFill>
              </a:rPr>
              <a:t>融汇贯通</a:t>
            </a:r>
            <a:endParaRPr kumimoji="1" lang="en-US" altLang="zh-CN" sz="7200" dirty="0" smtClean="0">
              <a:solidFill>
                <a:srgbClr val="FF0000"/>
              </a:solidFill>
            </a:endParaRPr>
          </a:p>
          <a:p>
            <a:r>
              <a:rPr kumimoji="1" lang="zh-CN" altLang="en-US" sz="7200" dirty="0" smtClean="0">
                <a:solidFill>
                  <a:srgbClr val="FF0000"/>
                </a:solidFill>
              </a:rPr>
              <a:t>举一反三</a:t>
            </a:r>
            <a:endParaRPr kumimoji="1" lang="en-US" altLang="zh-CN" sz="7200" dirty="0" smtClean="0">
              <a:solidFill>
                <a:srgbClr val="FF0000"/>
              </a:solidFill>
            </a:endParaRPr>
          </a:p>
          <a:p>
            <a:r>
              <a:rPr kumimoji="1" lang="zh-CN" altLang="en-US" sz="7200" dirty="0" smtClean="0">
                <a:solidFill>
                  <a:srgbClr val="FF0000"/>
                </a:solidFill>
              </a:rPr>
              <a:t>学以致用</a:t>
            </a:r>
            <a:endParaRPr kumimoji="1" lang="zh-CN" altLang="en-US" sz="7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673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20120925135746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850" y="-242888"/>
            <a:ext cx="9753600" cy="73152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04800" y="533400"/>
            <a:ext cx="8610600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/>
            <a:r>
              <a:rPr lang="zh-CN" altLang="en-US" sz="5400" b="1" dirty="0" smtClean="0">
                <a:latin typeface="+mn-ea"/>
                <a:ea typeface="+mn-ea"/>
                <a:cs typeface="黑体" charset="0"/>
              </a:rPr>
              <a:t>诗歌鉴赏常见题型：</a:t>
            </a:r>
            <a:endParaRPr lang="en-US" altLang="zh-CN" sz="5400" b="1" dirty="0" smtClean="0">
              <a:latin typeface="+mn-ea"/>
              <a:ea typeface="+mn-ea"/>
              <a:cs typeface="黑体" charset="0"/>
            </a:endParaRPr>
          </a:p>
          <a:p>
            <a:pPr eaLnBrk="1" hangingPunct="1"/>
            <a:r>
              <a:rPr lang="zh-CN" altLang="zh-CN" sz="5400" b="1" dirty="0" smtClean="0">
                <a:latin typeface="+mn-ea"/>
                <a:ea typeface="+mn-ea"/>
                <a:cs typeface="黑体" charset="0"/>
              </a:rPr>
              <a:t>1</a:t>
            </a:r>
            <a:r>
              <a:rPr lang="zh-CN" altLang="en-US" sz="5400" b="1" dirty="0" smtClean="0">
                <a:latin typeface="+mn-ea"/>
                <a:ea typeface="+mn-ea"/>
                <a:cs typeface="黑体" charset="0"/>
              </a:rPr>
              <a:t>、</a:t>
            </a:r>
            <a:r>
              <a:rPr lang="zh-CN" altLang="en-US" sz="5400" b="1" dirty="0" smtClean="0">
                <a:latin typeface="+mn-ea"/>
                <a:cs typeface="黑体" charset="0"/>
              </a:rPr>
              <a:t>想象描述类。</a:t>
            </a:r>
            <a:endParaRPr lang="en-US" altLang="zh-CN" sz="5400" b="1" dirty="0" smtClean="0">
              <a:latin typeface="+mn-ea"/>
              <a:ea typeface="+mn-ea"/>
              <a:cs typeface="黑体" charset="0"/>
            </a:endParaRPr>
          </a:p>
          <a:p>
            <a:pPr eaLnBrk="1" hangingPunct="1"/>
            <a:r>
              <a:rPr lang="zh-CN" altLang="zh-CN" sz="5400" b="1" dirty="0" smtClean="0">
                <a:latin typeface="+mn-ea"/>
                <a:ea typeface="+mn-ea"/>
                <a:cs typeface="黑体" charset="0"/>
              </a:rPr>
              <a:t>2</a:t>
            </a:r>
            <a:r>
              <a:rPr lang="zh-CN" altLang="en-US" sz="5400" b="1" dirty="0" smtClean="0">
                <a:latin typeface="+mn-ea"/>
                <a:ea typeface="+mn-ea"/>
                <a:cs typeface="黑体" charset="0"/>
              </a:rPr>
              <a:t>、品词炼字类。</a:t>
            </a:r>
            <a:endParaRPr lang="en-US" altLang="zh-CN" sz="5400" b="1" dirty="0" smtClean="0">
              <a:latin typeface="+mn-ea"/>
              <a:ea typeface="+mn-ea"/>
              <a:cs typeface="黑体" charset="0"/>
            </a:endParaRPr>
          </a:p>
          <a:p>
            <a:pPr eaLnBrk="1" hangingPunct="1"/>
            <a:r>
              <a:rPr lang="zh-CN" altLang="zh-CN" sz="5400" b="1" dirty="0" smtClean="0">
                <a:latin typeface="+mn-ea"/>
                <a:ea typeface="+mn-ea"/>
                <a:cs typeface="黑体" charset="0"/>
              </a:rPr>
              <a:t>3</a:t>
            </a:r>
            <a:r>
              <a:rPr lang="zh-CN" altLang="en-US" sz="5400" b="1" dirty="0" smtClean="0">
                <a:latin typeface="+mn-ea"/>
                <a:ea typeface="+mn-ea"/>
                <a:cs typeface="黑体" charset="0"/>
              </a:rPr>
              <a:t>、</a:t>
            </a:r>
            <a:r>
              <a:rPr lang="zh-CN" altLang="en-US" sz="5400" b="1" dirty="0" smtClean="0">
                <a:latin typeface="+mn-ea"/>
                <a:cs typeface="黑体" charset="0"/>
              </a:rPr>
              <a:t>主旨情感类</a:t>
            </a:r>
            <a:r>
              <a:rPr lang="zh-CN" altLang="en-US" sz="5400" b="1" dirty="0" smtClean="0">
                <a:latin typeface="+mn-ea"/>
                <a:ea typeface="+mn-ea"/>
                <a:cs typeface="黑体" charset="0"/>
              </a:rPr>
              <a:t>。</a:t>
            </a:r>
            <a:endParaRPr lang="en-US" altLang="zh-CN" sz="5400" b="1" dirty="0" smtClean="0">
              <a:latin typeface="+mn-ea"/>
              <a:ea typeface="+mn-ea"/>
              <a:cs typeface="黑体" charset="0"/>
            </a:endParaRPr>
          </a:p>
          <a:p>
            <a:pPr eaLnBrk="1" hangingPunct="1"/>
            <a:r>
              <a:rPr lang="zh-CN" altLang="zh-CN" sz="5400" b="1" dirty="0" smtClean="0">
                <a:latin typeface="+mn-ea"/>
                <a:ea typeface="+mn-ea"/>
                <a:cs typeface="黑体" charset="0"/>
              </a:rPr>
              <a:t>4</a:t>
            </a:r>
            <a:r>
              <a:rPr lang="zh-CN" altLang="en-US" sz="5400" b="1" dirty="0" smtClean="0">
                <a:latin typeface="+mn-ea"/>
                <a:ea typeface="+mn-ea"/>
                <a:cs typeface="黑体" charset="0"/>
              </a:rPr>
              <a:t>、名句赏析类。</a:t>
            </a:r>
            <a:endParaRPr lang="en-US" altLang="zh-CN" sz="5400" b="1" dirty="0" smtClean="0">
              <a:latin typeface="+mn-ea"/>
              <a:ea typeface="+mn-ea"/>
              <a:cs typeface="黑体" charset="0"/>
            </a:endParaRPr>
          </a:p>
          <a:p>
            <a:pPr eaLnBrk="1" hangingPunct="1"/>
            <a:r>
              <a:rPr lang="zh-CN" altLang="zh-CN" sz="5400" b="1" dirty="0" smtClean="0">
                <a:latin typeface="+mn-ea"/>
                <a:ea typeface="+mn-ea"/>
                <a:cs typeface="黑体" charset="0"/>
              </a:rPr>
              <a:t>5</a:t>
            </a:r>
            <a:r>
              <a:rPr lang="zh-CN" altLang="en-US" sz="5400" b="1" dirty="0" smtClean="0">
                <a:latin typeface="+mn-ea"/>
                <a:ea typeface="+mn-ea"/>
                <a:cs typeface="黑体" charset="0"/>
              </a:rPr>
              <a:t>、表达技巧类。</a:t>
            </a:r>
            <a:endParaRPr lang="zh-CN" altLang="en-US" sz="5400" b="1" dirty="0">
              <a:latin typeface="+mn-ea"/>
              <a:ea typeface="+mn-ea"/>
              <a:cs typeface="黑体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16086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20120925135746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850" y="-242888"/>
            <a:ext cx="9753600" cy="73152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308429" y="0"/>
            <a:ext cx="8835571" cy="7940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zh-CN" altLang="en-US" sz="6600" b="1" dirty="0" smtClean="0">
                <a:solidFill>
                  <a:srgbClr val="FF0000"/>
                </a:solidFill>
              </a:rPr>
              <a:t>一</a:t>
            </a:r>
            <a:r>
              <a:rPr lang="zh-CN" altLang="zh-CN" sz="6600" b="1" dirty="0" smtClean="0">
                <a:solidFill>
                  <a:srgbClr val="FF0000"/>
                </a:solidFill>
              </a:rPr>
              <a:t>、</a:t>
            </a:r>
            <a:r>
              <a:rPr lang="zh-CN" altLang="zh-CN" sz="6600" b="1" dirty="0">
                <a:solidFill>
                  <a:srgbClr val="FF0000"/>
                </a:solidFill>
              </a:rPr>
              <a:t>想象描述类</a:t>
            </a:r>
            <a:endParaRPr lang="zh-CN" altLang="zh-CN" sz="6600" dirty="0">
              <a:solidFill>
                <a:srgbClr val="FF0000"/>
              </a:solidFill>
            </a:endParaRPr>
          </a:p>
          <a:p>
            <a:pPr latinLnBrk="1"/>
            <a:endParaRPr lang="en-US" altLang="zh-CN" sz="4000" dirty="0" smtClean="0"/>
          </a:p>
          <a:p>
            <a:pPr latinLnBrk="1"/>
            <a:r>
              <a:rPr lang="zh-CN" altLang="zh-CN" sz="4400" b="1" dirty="0" smtClean="0">
                <a:solidFill>
                  <a:srgbClr val="FF0000"/>
                </a:solidFill>
              </a:rPr>
              <a:t>（</a:t>
            </a:r>
            <a:r>
              <a:rPr lang="zh-CN" altLang="zh-CN" sz="4400" b="1" dirty="0">
                <a:solidFill>
                  <a:srgbClr val="FF0000"/>
                </a:solidFill>
              </a:rPr>
              <a:t>一）题目形式</a:t>
            </a:r>
          </a:p>
          <a:p>
            <a:pPr latinLnBrk="1"/>
            <a:endParaRPr lang="en-US" altLang="zh-CN" sz="4000" dirty="0" smtClean="0"/>
          </a:p>
          <a:p>
            <a:pPr latinLnBrk="1"/>
            <a:r>
              <a:rPr lang="zh-CN" altLang="zh-CN" sz="4000" smtClean="0"/>
              <a:t>（</a:t>
            </a:r>
            <a:r>
              <a:rPr lang="en-US" altLang="zh-CN" sz="4000" smtClean="0"/>
              <a:t>1</a:t>
            </a:r>
            <a:r>
              <a:rPr lang="zh-CN" altLang="en-US" sz="4000" smtClean="0"/>
              <a:t>）用散文化的语言描绘首句。（雁门太守行）</a:t>
            </a:r>
            <a:endParaRPr lang="zh-CN" altLang="zh-CN" sz="4000" dirty="0"/>
          </a:p>
          <a:p>
            <a:pPr latinLnBrk="1"/>
            <a:r>
              <a:rPr lang="zh-CN" altLang="zh-CN" sz="4000" dirty="0"/>
              <a:t>（</a:t>
            </a:r>
            <a:r>
              <a:rPr lang="en-US" altLang="zh-CN" sz="4000"/>
              <a:t>2</a:t>
            </a:r>
            <a:r>
              <a:rPr lang="zh-CN" altLang="zh-CN" sz="4000" smtClean="0"/>
              <a:t>）</a:t>
            </a:r>
            <a:r>
              <a:rPr lang="zh-CN" altLang="en-US" sz="4000"/>
              <a:t>颔</a:t>
            </a:r>
            <a:r>
              <a:rPr lang="zh-CN" altLang="en-US" sz="4000" smtClean="0"/>
              <a:t>联描绘了</a:t>
            </a:r>
            <a:r>
              <a:rPr lang="zh-CN" altLang="zh-CN" sz="4000" smtClean="0"/>
              <a:t>怎</a:t>
            </a:r>
            <a:r>
              <a:rPr lang="zh-CN" altLang="zh-CN" sz="4000" dirty="0"/>
              <a:t>样的画</a:t>
            </a:r>
            <a:r>
              <a:rPr lang="zh-CN" altLang="zh-CN" sz="4000"/>
              <a:t>面</a:t>
            </a:r>
            <a:r>
              <a:rPr lang="zh-CN" altLang="zh-CN" sz="4000" smtClean="0"/>
              <a:t>？</a:t>
            </a:r>
            <a:r>
              <a:rPr lang="zh-CN" altLang="en-US" sz="4000" smtClean="0"/>
              <a:t>（次北固山下）</a:t>
            </a:r>
            <a:endParaRPr lang="en-US" altLang="zh-CN" sz="4000" smtClean="0"/>
          </a:p>
          <a:p>
            <a:pPr latinLnBrk="1"/>
            <a:r>
              <a:rPr lang="zh-CN" altLang="en-US" sz="4000" smtClean="0"/>
              <a:t>（</a:t>
            </a:r>
            <a:r>
              <a:rPr lang="en-US" altLang="zh-CN" sz="4000" smtClean="0"/>
              <a:t>3</a:t>
            </a:r>
            <a:r>
              <a:rPr lang="zh-CN" altLang="en-US" sz="4000" smtClean="0"/>
              <a:t>）诗句“采菊东篱下，悠然见南山，山气日</a:t>
            </a:r>
            <a:r>
              <a:rPr lang="zh-CN" altLang="en-US" sz="4000"/>
              <a:t>夕</a:t>
            </a:r>
            <a:r>
              <a:rPr lang="zh-CN" altLang="en-US" sz="4000" smtClean="0"/>
              <a:t>佳，飞鸟相与还。”</a:t>
            </a:r>
            <a:r>
              <a:rPr lang="zh-CN" altLang="en-US" sz="4000" smtClean="0"/>
              <a:t>描绘了怎样的景象，请描绘。</a:t>
            </a:r>
            <a:r>
              <a:rPr lang="en-US" altLang="zh-CN" sz="4000" smtClean="0"/>
              <a:t>  </a:t>
            </a:r>
            <a:endParaRPr lang="zh-CN" altLang="zh-CN" sz="4000" dirty="0"/>
          </a:p>
          <a:p>
            <a:endParaRPr kumimoji="1"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640776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20120925135746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850" y="-242888"/>
            <a:ext cx="9753600" cy="73152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-323850" y="0"/>
            <a:ext cx="9753599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en-US" altLang="zh-CN" sz="6600" b="1" dirty="0" smtClean="0">
                <a:solidFill>
                  <a:srgbClr val="FF0000"/>
                </a:solidFill>
              </a:rPr>
              <a:t>  </a:t>
            </a:r>
            <a:r>
              <a:rPr lang="zh-CN" altLang="en-US" sz="6600" b="1" dirty="0" smtClean="0">
                <a:solidFill>
                  <a:srgbClr val="FF0000"/>
                </a:solidFill>
              </a:rPr>
              <a:t>温故知新</a:t>
            </a:r>
            <a:endParaRPr lang="en-US" altLang="zh-CN" sz="6600" b="1" dirty="0">
              <a:solidFill>
                <a:srgbClr val="FF0000"/>
              </a:solidFill>
            </a:endParaRPr>
          </a:p>
          <a:p>
            <a:pPr latinLnBrk="1"/>
            <a:r>
              <a:rPr lang="en-US" altLang="zh-CN" sz="6600" b="1" dirty="0" smtClean="0">
                <a:solidFill>
                  <a:srgbClr val="FF0000"/>
                </a:solidFill>
              </a:rPr>
              <a:t>   </a:t>
            </a:r>
            <a:r>
              <a:rPr lang="zh-CN" altLang="en-US" sz="5400" b="1" dirty="0" smtClean="0">
                <a:solidFill>
                  <a:srgbClr val="0000FF"/>
                </a:solidFill>
              </a:rPr>
              <a:t>绘景：</a:t>
            </a:r>
            <a:endParaRPr lang="en-US" altLang="zh-CN" sz="5400" b="1" dirty="0" smtClean="0">
              <a:solidFill>
                <a:srgbClr val="0000FF"/>
              </a:solidFill>
            </a:endParaRPr>
          </a:p>
          <a:p>
            <a:pPr latinLnBrk="1"/>
            <a:endParaRPr lang="zh-CN" altLang="zh-CN" sz="3200" dirty="0">
              <a:solidFill>
                <a:srgbClr val="FF0000"/>
              </a:solidFill>
            </a:endParaRPr>
          </a:p>
          <a:p>
            <a:pPr latinLnBrk="1"/>
            <a:r>
              <a:rPr lang="en-US" altLang="zh-CN" sz="4000" dirty="0" smtClean="0"/>
              <a:t> </a:t>
            </a:r>
            <a:r>
              <a:rPr lang="zh-CN" altLang="en-US" sz="4000" dirty="0" smtClean="0"/>
              <a:t>绿树村边合，青山郭外斜。</a:t>
            </a:r>
            <a:endParaRPr lang="en-US" altLang="zh-CN" sz="4000" dirty="0" smtClean="0"/>
          </a:p>
          <a:p>
            <a:pPr latinLnBrk="1"/>
            <a:endParaRPr lang="en-US" altLang="zh-CN" sz="4000" dirty="0"/>
          </a:p>
          <a:p>
            <a:pPr latinLnBrk="1"/>
            <a:r>
              <a:rPr kumimoji="1" lang="en-US" altLang="zh-CN" sz="4000" dirty="0" smtClean="0"/>
              <a:t>  </a:t>
            </a:r>
            <a:r>
              <a:rPr kumimoji="1" lang="zh-CN" altLang="en-US" sz="4000" dirty="0" smtClean="0"/>
              <a:t>明月别枝惊鹊</a:t>
            </a:r>
            <a:r>
              <a:rPr kumimoji="1" lang="zh-CN" altLang="en-US" sz="4000" dirty="0"/>
              <a:t>，清风半夜鸣蝉</a:t>
            </a:r>
            <a:r>
              <a:rPr kumimoji="1" lang="zh-CN" altLang="en-US" sz="4000" dirty="0" smtClean="0"/>
              <a:t>。</a:t>
            </a:r>
            <a:endParaRPr kumimoji="1" lang="en-US" altLang="zh-CN" sz="4000" dirty="0" smtClean="0"/>
          </a:p>
          <a:p>
            <a:pPr latinLnBrk="1"/>
            <a:endParaRPr kumimoji="1" lang="en-US" altLang="zh-CN" sz="4000" dirty="0"/>
          </a:p>
          <a:p>
            <a:pPr latinLnBrk="1"/>
            <a:r>
              <a:rPr kumimoji="1" lang="en-US" altLang="zh-CN" sz="4000" dirty="0" smtClean="0"/>
              <a:t>  </a:t>
            </a:r>
            <a:r>
              <a:rPr kumimoji="1" lang="zh-CN" altLang="en-US" sz="4000" dirty="0" smtClean="0"/>
              <a:t>潮平两岸阔，风正一帆悬。</a:t>
            </a:r>
            <a:endParaRPr kumimoji="1" lang="zh-CN" altLang="en-US" sz="4000" dirty="0"/>
          </a:p>
          <a:p>
            <a:pPr latinLnBrk="1"/>
            <a:endParaRPr lang="en-US" altLang="zh-CN" sz="4000" dirty="0" smtClean="0"/>
          </a:p>
        </p:txBody>
      </p:sp>
    </p:spTree>
    <p:extLst>
      <p:ext uri="{BB962C8B-B14F-4D97-AF65-F5344CB8AC3E}">
        <p14:creationId xmlns:p14="http://schemas.microsoft.com/office/powerpoint/2010/main" val="3364014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20120925135746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850" y="-242888"/>
            <a:ext cx="9753600" cy="73152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-72572" y="3632824"/>
            <a:ext cx="9216572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/>
              <a:t>江山沐浴着春光，多么秀丽，春风送来花草的芳香。</a:t>
            </a:r>
          </a:p>
          <a:p>
            <a:r>
              <a:rPr lang="zh-CN" altLang="zh-CN" sz="2800" dirty="0"/>
              <a:t>燕子衔着湿泥忙筑巢，暖和的沙子上睡着成双成对的鸳鸯。</a:t>
            </a:r>
          </a:p>
          <a:p>
            <a:endParaRPr kumimoji="1"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-323850" y="16933"/>
            <a:ext cx="9753600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5400" b="1" dirty="0" smtClean="0">
                <a:solidFill>
                  <a:srgbClr val="FF0000"/>
                </a:solidFill>
              </a:rPr>
              <a:t>  </a:t>
            </a:r>
            <a:r>
              <a:rPr kumimoji="1" lang="zh-CN" altLang="en-US" sz="5400" b="1" dirty="0" smtClean="0">
                <a:solidFill>
                  <a:srgbClr val="FF0000"/>
                </a:solidFill>
              </a:rPr>
              <a:t>真题引路</a:t>
            </a:r>
            <a:endParaRPr kumimoji="1" lang="en-US" altLang="zh-CN" sz="5400" b="1" dirty="0" smtClean="0">
              <a:solidFill>
                <a:srgbClr val="FF0000"/>
              </a:solidFill>
            </a:endParaRPr>
          </a:p>
          <a:p>
            <a:r>
              <a:rPr lang="en-US" altLang="zh-CN" sz="2800" dirty="0" smtClean="0"/>
              <a:t>                                           </a:t>
            </a:r>
            <a:r>
              <a:rPr lang="zh-CN" altLang="zh-CN" sz="2800" dirty="0" smtClean="0"/>
              <a:t>绝句</a:t>
            </a:r>
            <a:endParaRPr lang="zh-CN" altLang="zh-CN" sz="2800" dirty="0"/>
          </a:p>
          <a:p>
            <a:r>
              <a:rPr lang="en-US" altLang="zh-CN" sz="2800" dirty="0" smtClean="0"/>
              <a:t>                        </a:t>
            </a:r>
            <a:r>
              <a:rPr lang="zh-CN" altLang="zh-CN" sz="2800" dirty="0" smtClean="0"/>
              <a:t>唐</a:t>
            </a:r>
            <a:r>
              <a:rPr lang="en-US" altLang="zh-CN" sz="2800" dirty="0" smtClean="0"/>
              <a:t>   </a:t>
            </a:r>
            <a:r>
              <a:rPr lang="zh-CN" altLang="zh-CN" sz="2800" dirty="0"/>
              <a:t>杜甫</a:t>
            </a:r>
          </a:p>
          <a:p>
            <a:r>
              <a:rPr lang="en-US" altLang="zh-CN" sz="2800" dirty="0" smtClean="0"/>
              <a:t>                </a:t>
            </a:r>
            <a:r>
              <a:rPr lang="zh-CN" altLang="zh-CN" sz="2800" dirty="0" smtClean="0"/>
              <a:t>迟</a:t>
            </a:r>
            <a:r>
              <a:rPr lang="zh-CN" altLang="zh-CN" sz="2800" dirty="0"/>
              <a:t>日江山丽， 春风花草香。</a:t>
            </a:r>
          </a:p>
          <a:p>
            <a:r>
              <a:rPr lang="en-US" altLang="zh-CN" sz="2800" dirty="0" smtClean="0"/>
              <a:t>                </a:t>
            </a:r>
            <a:r>
              <a:rPr lang="zh-CN" altLang="zh-CN" sz="2800" dirty="0" smtClean="0"/>
              <a:t>泥融飞</a:t>
            </a:r>
            <a:r>
              <a:rPr lang="zh-CN" altLang="zh-CN" sz="2800" dirty="0"/>
              <a:t>燕子， 沙暖睡鸳鸯。</a:t>
            </a:r>
          </a:p>
          <a:p>
            <a:pPr latinLnBrk="1"/>
            <a:endParaRPr lang="en-US" altLang="zh-CN" sz="2800" dirty="0" smtClean="0"/>
          </a:p>
          <a:p>
            <a:r>
              <a:rPr lang="en-US" altLang="zh-CN" sz="3200" b="1" dirty="0" smtClean="0"/>
              <a:t>      </a:t>
            </a:r>
            <a:r>
              <a:rPr lang="zh-CN" altLang="zh-CN" sz="3200" b="1" dirty="0" smtClean="0"/>
              <a:t>问题：</a:t>
            </a:r>
            <a:r>
              <a:rPr lang="zh-CN" altLang="en-US" sz="3200" b="1" dirty="0" smtClean="0"/>
              <a:t>本诗</a:t>
            </a:r>
            <a:r>
              <a:rPr lang="zh-CN" altLang="zh-CN" sz="3200" b="1" dirty="0" smtClean="0"/>
              <a:t>描绘</a:t>
            </a:r>
            <a:r>
              <a:rPr lang="zh-CN" altLang="zh-CN" sz="3200" b="1" dirty="0"/>
              <a:t>了一幅怎样的画面</a:t>
            </a:r>
            <a:r>
              <a:rPr lang="zh-CN" altLang="zh-CN" sz="3200" b="1" dirty="0" smtClean="0"/>
              <a:t>？</a:t>
            </a:r>
            <a:r>
              <a:rPr lang="zh-CN" altLang="zh-CN" sz="3200" b="1" dirty="0" smtClean="0">
                <a:effectLst/>
              </a:rPr>
              <a:t> </a:t>
            </a:r>
            <a:endParaRPr kumimoji="1"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187395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20120925135746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7825"/>
            <a:ext cx="9753600" cy="73152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526473" y="875915"/>
            <a:ext cx="892232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</a:rPr>
              <a:t> </a:t>
            </a:r>
            <a:r>
              <a:rPr lang="en-US" altLang="zh-CN" sz="2800" b="1" smtClean="0">
                <a:solidFill>
                  <a:srgbClr val="0000FF"/>
                </a:solidFill>
              </a:rPr>
              <a:t>         </a:t>
            </a:r>
            <a:r>
              <a:rPr lang="zh-CN" altLang="zh-CN" sz="3200" b="1" smtClean="0">
                <a:solidFill>
                  <a:srgbClr val="0000FF"/>
                </a:solidFill>
              </a:rPr>
              <a:t>阳</a:t>
            </a:r>
            <a:r>
              <a:rPr lang="zh-CN" altLang="zh-CN" sz="3200" b="1">
                <a:solidFill>
                  <a:srgbClr val="0000FF"/>
                </a:solidFill>
              </a:rPr>
              <a:t>光普照，水碧山青，草木复苏，万象更新。清风拂面，送来百花的芳香，带来春草的清馨。河滩上，溪岸边，冰雪融尽，泥土潮湿而松软，燕子轻盈地飞来飞去，衔泥筑巢，呢呢喃喃。水暖沙温，美丽多情的鸳鸯相依相偎，恬然静睡，十分娇憨可爱。</a:t>
            </a:r>
            <a:endParaRPr kumimoji="1" lang="zh-CN" altLang="en-US" sz="3200" b="1" dirty="0"/>
          </a:p>
        </p:txBody>
      </p:sp>
      <p:sp>
        <p:nvSpPr>
          <p:cNvPr id="5" name="矩形 4"/>
          <p:cNvSpPr/>
          <p:nvPr/>
        </p:nvSpPr>
        <p:spPr>
          <a:xfrm>
            <a:off x="831273" y="5370078"/>
            <a:ext cx="71489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</a:rPr>
              <a:t>画面特点：生机盎然，明丽清新。</a:t>
            </a:r>
            <a:endParaRPr lang="en-US" altLang="zh-CN" sz="3600" b="1">
              <a:solidFill>
                <a:srgbClr val="0000FF"/>
              </a:solidFill>
            </a:endParaRPr>
          </a:p>
          <a:p>
            <a:r>
              <a:rPr lang="zh-CN" altLang="en-US" sz="3600" b="1">
                <a:solidFill>
                  <a:srgbClr val="0000FF"/>
                </a:solidFill>
              </a:rPr>
              <a:t>情感：面对春天的无限喜悦之情。</a:t>
            </a:r>
            <a:endParaRPr lang="zh-CN" altLang="zh-CN" sz="36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615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20120925135746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850" y="-242888"/>
            <a:ext cx="9753600" cy="73152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362857" y="4345157"/>
            <a:ext cx="89625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rgbClr val="0000FF"/>
                </a:solidFill>
              </a:rPr>
              <a:t>        </a:t>
            </a:r>
            <a:endParaRPr kumimoji="1"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181428" y="181428"/>
            <a:ext cx="91440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en-US" altLang="zh-CN" sz="4800" b="1" dirty="0">
                <a:solidFill>
                  <a:srgbClr val="FF0000"/>
                </a:solidFill>
              </a:rPr>
              <a:t> </a:t>
            </a:r>
            <a:r>
              <a:rPr lang="en-US" altLang="zh-CN" sz="4800" b="1" dirty="0" smtClean="0">
                <a:solidFill>
                  <a:srgbClr val="FF0000"/>
                </a:solidFill>
              </a:rPr>
              <a:t>   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小试</a:t>
            </a:r>
            <a:r>
              <a:rPr lang="zh-CN" altLang="en-US" sz="4800" b="1" smtClean="0">
                <a:solidFill>
                  <a:srgbClr val="FF0000"/>
                </a:solidFill>
              </a:rPr>
              <a:t>牛</a:t>
            </a:r>
            <a:r>
              <a:rPr lang="zh-CN" altLang="en-US" sz="4800" b="1" smtClean="0">
                <a:solidFill>
                  <a:srgbClr val="FF0000"/>
                </a:solidFill>
              </a:rPr>
              <a:t>刀</a:t>
            </a:r>
            <a:endParaRPr lang="en-US" altLang="zh-CN" sz="4800" b="1" smtClean="0">
              <a:solidFill>
                <a:srgbClr val="FF0000"/>
              </a:solidFill>
            </a:endParaRPr>
          </a:p>
          <a:p>
            <a:pPr latinLnBrk="1"/>
            <a:r>
              <a:rPr lang="zh-CN" altLang="en-US" sz="3600" b="1" smtClean="0"/>
              <a:t>                   绝句    杜甫</a:t>
            </a:r>
            <a:endParaRPr lang="en-US" altLang="zh-CN" sz="3600" b="1" smtClean="0"/>
          </a:p>
          <a:p>
            <a:pPr latinLnBrk="1"/>
            <a:r>
              <a:rPr lang="zh-CN" altLang="en-US" sz="3200" b="1" smtClean="0"/>
              <a:t>      江</a:t>
            </a:r>
            <a:r>
              <a:rPr lang="zh-CN" altLang="en-US" sz="3200" b="1"/>
              <a:t>碧鸟逾白，山青花欲燃。</a:t>
            </a:r>
          </a:p>
          <a:p>
            <a:pPr latinLnBrk="1"/>
            <a:r>
              <a:rPr lang="zh-CN" altLang="en-US" sz="3200" b="1" smtClean="0"/>
              <a:t>      今</a:t>
            </a:r>
            <a:r>
              <a:rPr lang="zh-CN" altLang="en-US" sz="3200" b="1"/>
              <a:t>春看又过，何日是归年。</a:t>
            </a:r>
            <a:endParaRPr lang="en-US" altLang="zh-CN" sz="3200" b="1"/>
          </a:p>
          <a:p>
            <a:pPr latinLnBrk="1"/>
            <a:endParaRPr lang="en-US" altLang="zh-CN" sz="4800" b="1" dirty="0" smtClean="0">
              <a:solidFill>
                <a:srgbClr val="FF0000"/>
              </a:solidFill>
            </a:endParaRPr>
          </a:p>
          <a:p>
            <a:r>
              <a:rPr lang="en-US" altLang="zh-CN" sz="2800" smtClean="0"/>
              <a:t>1</a:t>
            </a:r>
            <a:r>
              <a:rPr lang="zh-CN" altLang="zh-CN" sz="2800" dirty="0"/>
              <a:t>、结合诗歌意</a:t>
            </a:r>
            <a:r>
              <a:rPr lang="zh-CN" altLang="zh-CN" sz="2800" dirty="0" smtClean="0"/>
              <a:t>象</a:t>
            </a:r>
            <a:r>
              <a:rPr lang="zh-CN" altLang="en-US" sz="2800" dirty="0" smtClean="0"/>
              <a:t>思考</a:t>
            </a:r>
            <a:r>
              <a:rPr lang="zh-CN" altLang="zh-CN" sz="2800" dirty="0" smtClean="0"/>
              <a:t>前两句描绘</a:t>
            </a:r>
            <a:r>
              <a:rPr lang="zh-CN" altLang="zh-CN" sz="2800" dirty="0"/>
              <a:t>了一幅怎</a:t>
            </a:r>
            <a:r>
              <a:rPr lang="zh-CN" altLang="zh-CN" sz="2800"/>
              <a:t>样</a:t>
            </a:r>
            <a:r>
              <a:rPr lang="zh-CN" altLang="zh-CN" sz="2800" smtClean="0"/>
              <a:t>的</a:t>
            </a:r>
            <a:r>
              <a:rPr lang="zh-CN" altLang="en-US" sz="2800" smtClean="0"/>
              <a:t>画面？</a:t>
            </a:r>
            <a:r>
              <a:rPr lang="zh-CN" altLang="zh-CN" sz="2800" smtClean="0"/>
              <a:t>（</a:t>
            </a:r>
            <a:r>
              <a:rPr lang="zh-CN" altLang="zh-CN" sz="2800" dirty="0"/>
              <a:t>4</a:t>
            </a:r>
            <a:r>
              <a:rPr lang="zh-CN" altLang="zh-CN" sz="2800" smtClean="0"/>
              <a:t>分</a:t>
            </a:r>
            <a:r>
              <a:rPr lang="zh-CN" altLang="zh-CN" sz="2800" smtClean="0"/>
              <a:t>）</a:t>
            </a:r>
            <a:endParaRPr lang="en-US" altLang="zh-CN" sz="2800" smtClean="0"/>
          </a:p>
          <a:p>
            <a:pPr latinLnBrk="1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2371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20120925135746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850" y="-242888"/>
            <a:ext cx="9753600" cy="73152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362857" y="4345157"/>
            <a:ext cx="89625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rgbClr val="0000FF"/>
                </a:solidFill>
              </a:rPr>
              <a:t>        </a:t>
            </a:r>
            <a:endParaRPr kumimoji="1"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181428" y="472374"/>
            <a:ext cx="91440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zh-CN" altLang="en-US" sz="3600" smtClean="0"/>
              <a:t>         江</a:t>
            </a:r>
            <a:r>
              <a:rPr lang="zh-CN" altLang="en-US" sz="3600"/>
              <a:t>水</a:t>
            </a:r>
            <a:r>
              <a:rPr lang="zh-CN" altLang="en-US" sz="3600" smtClean="0"/>
              <a:t>碧绿使水鸟的白色羽毛显得更加洁白，山峰青翠映衬得花儿像燃烧的火一样红。</a:t>
            </a:r>
            <a:r>
              <a:rPr lang="zh-CN" altLang="en-US" sz="3600"/>
              <a:t>今年春天眼看就要过去，何年何月才是我归乡的日</a:t>
            </a:r>
            <a:r>
              <a:rPr lang="zh-CN" altLang="en-US" sz="3600"/>
              <a:t>期</a:t>
            </a:r>
            <a:r>
              <a:rPr lang="zh-CN" altLang="en-US" sz="3600" smtClean="0"/>
              <a:t>？</a:t>
            </a:r>
            <a:endParaRPr lang="en-US" altLang="zh-CN" sz="3600" smtClean="0"/>
          </a:p>
          <a:p>
            <a:pPr latinLnBrk="1"/>
            <a:endParaRPr lang="en-US" altLang="zh-CN" sz="3600"/>
          </a:p>
          <a:p>
            <a:pPr latinLnBrk="1"/>
            <a:r>
              <a:rPr lang="zh-CN" altLang="en-US" sz="3600" smtClean="0"/>
              <a:t>画面特点：清新灿烂，色彩鲜艳。</a:t>
            </a:r>
            <a:endParaRPr lang="en-US" altLang="zh-CN" sz="3600" smtClean="0"/>
          </a:p>
          <a:p>
            <a:pPr latinLnBrk="1"/>
            <a:r>
              <a:rPr lang="zh-CN" altLang="en-US" sz="3600"/>
              <a:t>情</a:t>
            </a:r>
            <a:r>
              <a:rPr lang="zh-CN" altLang="en-US" sz="3600" smtClean="0"/>
              <a:t>感：羁旅异乡的思乡之情。</a:t>
            </a:r>
            <a:endParaRPr lang="en-US" altLang="zh-CN" sz="3600" smtClean="0"/>
          </a:p>
          <a:p>
            <a:pPr latinLnBrk="1"/>
            <a:r>
              <a:rPr lang="zh-CN" altLang="en-US" sz="3600"/>
              <a:t>表达</a:t>
            </a:r>
            <a:r>
              <a:rPr lang="zh-CN" altLang="en-US" sz="3600"/>
              <a:t>技</a:t>
            </a:r>
            <a:r>
              <a:rPr lang="zh-CN" altLang="en-US" sz="3600" smtClean="0"/>
              <a:t>巧：衬托，江碧衬鸟归，山青衬花红，相互映衬，生动形象。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1199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20120925135746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850" y="-242888"/>
            <a:ext cx="9753600" cy="73152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-323850" y="0"/>
            <a:ext cx="9753599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en-US" altLang="zh-CN" sz="6600" b="1" dirty="0" smtClean="0">
                <a:solidFill>
                  <a:srgbClr val="FF0000"/>
                </a:solidFill>
              </a:rPr>
              <a:t>  </a:t>
            </a:r>
            <a:r>
              <a:rPr lang="zh-CN" altLang="en-US" sz="6600" b="1" dirty="0" smtClean="0">
                <a:solidFill>
                  <a:srgbClr val="FF0000"/>
                </a:solidFill>
              </a:rPr>
              <a:t>温故知新</a:t>
            </a:r>
            <a:endParaRPr lang="en-US" altLang="zh-CN" sz="6600" b="1" dirty="0">
              <a:solidFill>
                <a:srgbClr val="FF0000"/>
              </a:solidFill>
            </a:endParaRPr>
          </a:p>
          <a:p>
            <a:pPr latinLnBrk="1"/>
            <a:r>
              <a:rPr lang="en-US" altLang="zh-CN" sz="5400" b="1" dirty="0" smtClean="0">
                <a:solidFill>
                  <a:srgbClr val="0000FF"/>
                </a:solidFill>
              </a:rPr>
              <a:t>  </a:t>
            </a:r>
            <a:r>
              <a:rPr lang="zh-CN" altLang="en-US" sz="5400" b="1" dirty="0" smtClean="0">
                <a:solidFill>
                  <a:srgbClr val="0000FF"/>
                </a:solidFill>
              </a:rPr>
              <a:t>写人：</a:t>
            </a:r>
            <a:endParaRPr lang="en-US" altLang="zh-CN" sz="5400" b="1" dirty="0" smtClean="0">
              <a:solidFill>
                <a:srgbClr val="0000FF"/>
              </a:solidFill>
            </a:endParaRPr>
          </a:p>
          <a:p>
            <a:pPr latinLnBrk="1"/>
            <a:endParaRPr lang="zh-CN" altLang="zh-CN" sz="3200" dirty="0">
              <a:solidFill>
                <a:srgbClr val="FF0000"/>
              </a:solidFill>
            </a:endParaRPr>
          </a:p>
          <a:p>
            <a:pPr latinLnBrk="1"/>
            <a:r>
              <a:rPr lang="en-US" altLang="zh-CN" sz="4000" dirty="0" smtClean="0"/>
              <a:t> </a:t>
            </a:r>
            <a:r>
              <a:rPr lang="zh-CN" altLang="en-US" sz="4000" dirty="0" smtClean="0"/>
              <a:t>采菊东篱下，悠然见南山。</a:t>
            </a:r>
            <a:endParaRPr lang="en-US" altLang="zh-CN" sz="4000" dirty="0" smtClean="0"/>
          </a:p>
          <a:p>
            <a:pPr latinLnBrk="1"/>
            <a:endParaRPr lang="en-US" altLang="zh-CN" sz="4000" dirty="0"/>
          </a:p>
          <a:p>
            <a:pPr latinLnBrk="1"/>
            <a:r>
              <a:rPr kumimoji="1" lang="en-US" altLang="zh-CN" sz="4000" dirty="0" smtClean="0"/>
              <a:t>  </a:t>
            </a:r>
            <a:r>
              <a:rPr kumimoji="1" lang="zh-CN" altLang="en-US" sz="4000" dirty="0" smtClean="0"/>
              <a:t>足蒸暑土气，背灼炎天光。</a:t>
            </a:r>
            <a:endParaRPr kumimoji="1" lang="en-US" altLang="zh-CN" sz="4000" dirty="0" smtClean="0"/>
          </a:p>
          <a:p>
            <a:pPr latinLnBrk="1"/>
            <a:endParaRPr kumimoji="1" lang="en-US" altLang="zh-CN" sz="4000" dirty="0"/>
          </a:p>
          <a:p>
            <a:pPr latinLnBrk="1"/>
            <a:r>
              <a:rPr kumimoji="1" lang="en-US" altLang="zh-CN" sz="4000" dirty="0" smtClean="0"/>
              <a:t>  </a:t>
            </a:r>
            <a:r>
              <a:rPr kumimoji="1" lang="zh-CN" altLang="en-US" sz="4000" dirty="0" smtClean="0"/>
              <a:t>白头搔更短，浑欲不胜簪。</a:t>
            </a:r>
            <a:endParaRPr lang="en-US" altLang="zh-CN" sz="4000" dirty="0" smtClean="0"/>
          </a:p>
        </p:txBody>
      </p:sp>
    </p:spTree>
    <p:extLst>
      <p:ext uri="{BB962C8B-B14F-4D97-AF65-F5344CB8AC3E}">
        <p14:creationId xmlns:p14="http://schemas.microsoft.com/office/powerpoint/2010/main" val="338294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621</TotalTime>
  <Words>1138</Words>
  <Application>Microsoft Office PowerPoint</Application>
  <PresentationFormat>全屏显示(4:3)</PresentationFormat>
  <Paragraphs>80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HanziPen SC Regular</vt:lpstr>
      <vt:lpstr>Kaiti SC Regular</vt:lpstr>
      <vt:lpstr>黑体</vt:lpstr>
      <vt:lpstr>隶书</vt:lpstr>
      <vt:lpstr>宋体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apple apple</dc:creator>
  <cp:lastModifiedBy>wulijun</cp:lastModifiedBy>
  <cp:revision>72</cp:revision>
  <dcterms:created xsi:type="dcterms:W3CDTF">2017-03-08T01:35:09Z</dcterms:created>
  <dcterms:modified xsi:type="dcterms:W3CDTF">2017-03-20T09:12:56Z</dcterms:modified>
</cp:coreProperties>
</file>