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heme/theme3.xml" ContentType="application/vnd.openxmlformats-officedocument.them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2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notesSlides/notesSlide3.xml" ContentType="application/vnd.openxmlformats-officedocument.presentationml.notesSlide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notesSlides/notesSlide4.xml" ContentType="application/vnd.openxmlformats-officedocument.presentationml.notesSlide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notesSlides/notesSlide5.xml" ContentType="application/vnd.openxmlformats-officedocument.presentationml.notesSlide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notesSlides/notesSlide6.xml" ContentType="application/vnd.openxmlformats-officedocument.presentationml.notesSlide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notesSlides/notesSlide7.xml" ContentType="application/vnd.openxmlformats-officedocument.presentationml.notesSlide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notesSlides/notesSlide8.xml" ContentType="application/vnd.openxmlformats-officedocument.presentationml.notesSlide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notesSlides/notesSlide9.xml" ContentType="application/vnd.openxmlformats-officedocument.presentationml.notesSlide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notesSlides/notesSlide10.xml" ContentType="application/vnd.openxmlformats-officedocument.presentationml.notesSlide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40"/>
  </p:notesMasterIdLst>
  <p:sldIdLst>
    <p:sldId id="256" r:id="rId3"/>
    <p:sldId id="561" r:id="rId4"/>
    <p:sldId id="562" r:id="rId5"/>
    <p:sldId id="563" r:id="rId6"/>
    <p:sldId id="565" r:id="rId7"/>
    <p:sldId id="506" r:id="rId8"/>
    <p:sldId id="508" r:id="rId9"/>
    <p:sldId id="374" r:id="rId10"/>
    <p:sldId id="481" r:id="rId11"/>
    <p:sldId id="482" r:id="rId12"/>
    <p:sldId id="512" r:id="rId13"/>
    <p:sldId id="513" r:id="rId14"/>
    <p:sldId id="515" r:id="rId15"/>
    <p:sldId id="483" r:id="rId16"/>
    <p:sldId id="514" r:id="rId17"/>
    <p:sldId id="516" r:id="rId18"/>
    <p:sldId id="517" r:id="rId19"/>
    <p:sldId id="485" r:id="rId20"/>
    <p:sldId id="518" r:id="rId21"/>
    <p:sldId id="486" r:id="rId22"/>
    <p:sldId id="519" r:id="rId23"/>
    <p:sldId id="520" r:id="rId24"/>
    <p:sldId id="376" r:id="rId25"/>
    <p:sldId id="287" r:id="rId26"/>
    <p:sldId id="495" r:id="rId27"/>
    <p:sldId id="496" r:id="rId28"/>
    <p:sldId id="550" r:id="rId29"/>
    <p:sldId id="398" r:id="rId30"/>
    <p:sldId id="521" r:id="rId31"/>
    <p:sldId id="522" r:id="rId32"/>
    <p:sldId id="543" r:id="rId33"/>
    <p:sldId id="544" r:id="rId34"/>
    <p:sldId id="545" r:id="rId35"/>
    <p:sldId id="546" r:id="rId36"/>
    <p:sldId id="547" r:id="rId37"/>
    <p:sldId id="548" r:id="rId38"/>
    <p:sldId id="549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>
          <p15:clr>
            <a:srgbClr val="A4A3A4"/>
          </p15:clr>
        </p15:guide>
        <p15:guide id="2" pos="38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一点 设计" initials="一点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2449"/>
  </p:normalViewPr>
  <p:slideViewPr>
    <p:cSldViewPr snapToGrid="0" showGuides="1">
      <p:cViewPr varScale="1">
        <p:scale>
          <a:sx n="103" d="100"/>
          <a:sy n="103" d="100"/>
        </p:scale>
        <p:origin x="138" y="150"/>
      </p:cViewPr>
      <p:guideLst>
        <p:guide orient="horz" pos="2141"/>
        <p:guide pos="3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-51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2" Type="http://schemas.openxmlformats.org/officeDocument/2006/relationships/tags" Target="../tags/tag146.xml"/><Relationship Id="rId1" Type="http://schemas.openxmlformats.org/officeDocument/2006/relationships/theme" Target="../theme/theme3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en-US" sz="1200"/>
              <a:t>‹#›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82.xml"/><Relationship Id="rId1" Type="http://schemas.openxmlformats.org/officeDocument/2006/relationships/tags" Target="../tags/tag481.xml"/><Relationship Id="rId4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4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4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12.xml"/><Relationship Id="rId1" Type="http://schemas.openxmlformats.org/officeDocument/2006/relationships/tags" Target="../tags/tag411.xml"/><Relationship Id="rId4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32.xml"/><Relationship Id="rId1" Type="http://schemas.openxmlformats.org/officeDocument/2006/relationships/tags" Target="../tags/tag431.xml"/><Relationship Id="rId4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41.xml"/><Relationship Id="rId1" Type="http://schemas.openxmlformats.org/officeDocument/2006/relationships/tags" Target="../tags/tag440.xml"/><Relationship Id="rId4" Type="http://schemas.openxmlformats.org/officeDocument/2006/relationships/slide" Target="../slides/slide33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51.xml"/><Relationship Id="rId1" Type="http://schemas.openxmlformats.org/officeDocument/2006/relationships/tags" Target="../tags/tag450.xml"/><Relationship Id="rId4" Type="http://schemas.openxmlformats.org/officeDocument/2006/relationships/slide" Target="../slides/slide34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60.xml"/><Relationship Id="rId1" Type="http://schemas.openxmlformats.org/officeDocument/2006/relationships/tags" Target="../tags/tag459.xml"/><Relationship Id="rId4" Type="http://schemas.openxmlformats.org/officeDocument/2006/relationships/slide" Target="../slides/slide35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68.xml"/><Relationship Id="rId1" Type="http://schemas.openxmlformats.org/officeDocument/2006/relationships/tags" Target="../tags/tag467.xml"/><Relationship Id="rId4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/>
              <a:t>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幻灯片图像占位符 13824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38243" name="文本占位符 13824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32097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32099" name="文本占位符 132098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3312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33123" name="文本占位符 13312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幻灯片图像占位符 134145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34147" name="文本占位符 134146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35169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35171" name="文本占位符 135170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幻灯片图像占位符 136193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36195" name="文本占位符 136194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幻灯片图像占位符 137217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37219" name="文本占位符 137218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ags" Target="../tags/tag72.xml"/><Relationship Id="rId3" Type="http://schemas.openxmlformats.org/officeDocument/2006/relationships/slideLayout" Target="../slideLayouts/slideLayout16.xml"/><Relationship Id="rId21" Type="http://schemas.openxmlformats.org/officeDocument/2006/relationships/tags" Target="../tags/tag75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71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20" Type="http://schemas.openxmlformats.org/officeDocument/2006/relationships/tags" Target="../tags/tag74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tags" Target="../tags/tag7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  <p:custDataLst>
              <p:tags r:id="rId1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12" Type="http://schemas.openxmlformats.org/officeDocument/2006/relationships/image" Target="../media/image13.png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image" Target="../media/image6.png"/><Relationship Id="rId5" Type="http://schemas.openxmlformats.org/officeDocument/2006/relationships/tags" Target="../tags/tag224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223.xml"/><Relationship Id="rId9" Type="http://schemas.openxmlformats.org/officeDocument/2006/relationships/tags" Target="../tags/tag2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36.xml"/><Relationship Id="rId3" Type="http://schemas.openxmlformats.org/officeDocument/2006/relationships/tags" Target="../tags/tag231.xml"/><Relationship Id="rId7" Type="http://schemas.openxmlformats.org/officeDocument/2006/relationships/tags" Target="../tags/tag235.xml"/><Relationship Id="rId12" Type="http://schemas.openxmlformats.org/officeDocument/2006/relationships/image" Target="../media/image13.png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image" Target="../media/image6.png"/><Relationship Id="rId5" Type="http://schemas.openxmlformats.org/officeDocument/2006/relationships/tags" Target="../tags/tag233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232.xml"/><Relationship Id="rId9" Type="http://schemas.openxmlformats.org/officeDocument/2006/relationships/tags" Target="../tags/tag23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12" Type="http://schemas.openxmlformats.org/officeDocument/2006/relationships/image" Target="../media/image13.pn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image" Target="../media/image6.png"/><Relationship Id="rId5" Type="http://schemas.openxmlformats.org/officeDocument/2006/relationships/tags" Target="../tags/tag242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241.xml"/><Relationship Id="rId9" Type="http://schemas.openxmlformats.org/officeDocument/2006/relationships/tags" Target="../tags/tag24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image" Target="../media/image13.png"/><Relationship Id="rId5" Type="http://schemas.openxmlformats.org/officeDocument/2006/relationships/tags" Target="../tags/tag251.xml"/><Relationship Id="rId10" Type="http://schemas.openxmlformats.org/officeDocument/2006/relationships/image" Target="../media/image6.png"/><Relationship Id="rId4" Type="http://schemas.openxmlformats.org/officeDocument/2006/relationships/tags" Target="../tags/tag250.xml"/><Relationship Id="rId9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257.xml"/><Relationship Id="rId7" Type="http://schemas.openxmlformats.org/officeDocument/2006/relationships/tags" Target="../tags/tag261.xml"/><Relationship Id="rId12" Type="http://schemas.openxmlformats.org/officeDocument/2006/relationships/tags" Target="../tags/tag266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1" Type="http://schemas.openxmlformats.org/officeDocument/2006/relationships/tags" Target="../tags/tag265.xml"/><Relationship Id="rId5" Type="http://schemas.openxmlformats.org/officeDocument/2006/relationships/tags" Target="../tags/tag259.xml"/><Relationship Id="rId15" Type="http://schemas.openxmlformats.org/officeDocument/2006/relationships/image" Target="../media/image12.png"/><Relationship Id="rId10" Type="http://schemas.openxmlformats.org/officeDocument/2006/relationships/tags" Target="../tags/tag264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13" Type="http://schemas.openxmlformats.org/officeDocument/2006/relationships/image" Target="../media/image13.png"/><Relationship Id="rId3" Type="http://schemas.openxmlformats.org/officeDocument/2006/relationships/tags" Target="../tags/tag269.xml"/><Relationship Id="rId7" Type="http://schemas.openxmlformats.org/officeDocument/2006/relationships/tags" Target="../tags/tag273.xml"/><Relationship Id="rId12" Type="http://schemas.openxmlformats.org/officeDocument/2006/relationships/image" Target="../media/image6.png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271.xml"/><Relationship Id="rId10" Type="http://schemas.openxmlformats.org/officeDocument/2006/relationships/tags" Target="../tags/tag276.xml"/><Relationship Id="rId4" Type="http://schemas.openxmlformats.org/officeDocument/2006/relationships/tags" Target="../tags/tag270.xml"/><Relationship Id="rId9" Type="http://schemas.openxmlformats.org/officeDocument/2006/relationships/tags" Target="../tags/tag27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84.xml"/><Relationship Id="rId3" Type="http://schemas.openxmlformats.org/officeDocument/2006/relationships/tags" Target="../tags/tag279.xml"/><Relationship Id="rId7" Type="http://schemas.openxmlformats.org/officeDocument/2006/relationships/tags" Target="../tags/tag283.xml"/><Relationship Id="rId12" Type="http://schemas.openxmlformats.org/officeDocument/2006/relationships/image" Target="../media/image13.png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tags" Target="../tags/tag282.xml"/><Relationship Id="rId11" Type="http://schemas.openxmlformats.org/officeDocument/2006/relationships/image" Target="../media/image6.png"/><Relationship Id="rId5" Type="http://schemas.openxmlformats.org/officeDocument/2006/relationships/tags" Target="../tags/tag281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280.xml"/><Relationship Id="rId9" Type="http://schemas.openxmlformats.org/officeDocument/2006/relationships/tags" Target="../tags/tag28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288.xml"/><Relationship Id="rId7" Type="http://schemas.openxmlformats.org/officeDocument/2006/relationships/tags" Target="../tags/tag292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10" Type="http://schemas.openxmlformats.org/officeDocument/2006/relationships/image" Target="../media/image13.png"/><Relationship Id="rId4" Type="http://schemas.openxmlformats.org/officeDocument/2006/relationships/tags" Target="../tags/tag289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tags" Target="../tags/tag305.xml"/><Relationship Id="rId3" Type="http://schemas.openxmlformats.org/officeDocument/2006/relationships/tags" Target="../tags/tag295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17" Type="http://schemas.openxmlformats.org/officeDocument/2006/relationships/image" Target="../media/image12.png"/><Relationship Id="rId2" Type="http://schemas.openxmlformats.org/officeDocument/2006/relationships/tags" Target="../tags/tag294.xml"/><Relationship Id="rId16" Type="http://schemas.openxmlformats.org/officeDocument/2006/relationships/image" Target="../media/image6.png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5" Type="http://schemas.openxmlformats.org/officeDocument/2006/relationships/tags" Target="../tags/tag297.xml"/><Relationship Id="rId15" Type="http://schemas.openxmlformats.org/officeDocument/2006/relationships/slideLayout" Target="../slideLayouts/slideLayout13.xml"/><Relationship Id="rId10" Type="http://schemas.openxmlformats.org/officeDocument/2006/relationships/tags" Target="../tags/tag302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tags" Target="../tags/tag30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14.xml"/><Relationship Id="rId3" Type="http://schemas.openxmlformats.org/officeDocument/2006/relationships/tags" Target="../tags/tag309.xml"/><Relationship Id="rId7" Type="http://schemas.openxmlformats.org/officeDocument/2006/relationships/tags" Target="../tags/tag313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tags" Target="../tags/tag312.xml"/><Relationship Id="rId11" Type="http://schemas.openxmlformats.org/officeDocument/2006/relationships/image" Target="../media/image13.png"/><Relationship Id="rId5" Type="http://schemas.openxmlformats.org/officeDocument/2006/relationships/tags" Target="../tags/tag311.xml"/><Relationship Id="rId10" Type="http://schemas.openxmlformats.org/officeDocument/2006/relationships/image" Target="../media/image6.png"/><Relationship Id="rId4" Type="http://schemas.openxmlformats.org/officeDocument/2006/relationships/tags" Target="../tags/tag310.xml"/><Relationship Id="rId9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3" Type="http://schemas.openxmlformats.org/officeDocument/2006/relationships/tags" Target="../tags/tag317.xml"/><Relationship Id="rId7" Type="http://schemas.openxmlformats.org/officeDocument/2006/relationships/tags" Target="../tags/tag321.xml"/><Relationship Id="rId12" Type="http://schemas.openxmlformats.org/officeDocument/2006/relationships/image" Target="../media/image12.png"/><Relationship Id="rId2" Type="http://schemas.openxmlformats.org/officeDocument/2006/relationships/tags" Target="../tags/tag316.xml"/><Relationship Id="rId1" Type="http://schemas.openxmlformats.org/officeDocument/2006/relationships/tags" Target="../tags/tag315.xml"/><Relationship Id="rId6" Type="http://schemas.openxmlformats.org/officeDocument/2006/relationships/tags" Target="../tags/tag320.xml"/><Relationship Id="rId11" Type="http://schemas.openxmlformats.org/officeDocument/2006/relationships/image" Target="../media/image6.png"/><Relationship Id="rId5" Type="http://schemas.openxmlformats.org/officeDocument/2006/relationships/tags" Target="../tags/tag319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318.xml"/><Relationship Id="rId9" Type="http://schemas.openxmlformats.org/officeDocument/2006/relationships/tags" Target="../tags/tag3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31.xml"/><Relationship Id="rId3" Type="http://schemas.openxmlformats.org/officeDocument/2006/relationships/tags" Target="../tags/tag326.xml"/><Relationship Id="rId7" Type="http://schemas.openxmlformats.org/officeDocument/2006/relationships/tags" Target="../tags/tag330.xml"/><Relationship Id="rId12" Type="http://schemas.openxmlformats.org/officeDocument/2006/relationships/image" Target="../media/image12.png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tags" Target="../tags/tag329.xml"/><Relationship Id="rId11" Type="http://schemas.openxmlformats.org/officeDocument/2006/relationships/image" Target="../media/image6.png"/><Relationship Id="rId5" Type="http://schemas.openxmlformats.org/officeDocument/2006/relationships/tags" Target="../tags/tag328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327.xml"/><Relationship Id="rId9" Type="http://schemas.openxmlformats.org/officeDocument/2006/relationships/tags" Target="../tags/tag33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335.xml"/><Relationship Id="rId7" Type="http://schemas.openxmlformats.org/officeDocument/2006/relationships/tags" Target="../tags/tag339.xml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47.xml"/><Relationship Id="rId13" Type="http://schemas.openxmlformats.org/officeDocument/2006/relationships/tags" Target="../tags/tag352.xml"/><Relationship Id="rId18" Type="http://schemas.openxmlformats.org/officeDocument/2006/relationships/tags" Target="../tags/tag357.xml"/><Relationship Id="rId26" Type="http://schemas.openxmlformats.org/officeDocument/2006/relationships/slideLayout" Target="../slideLayouts/slideLayout26.xml"/><Relationship Id="rId3" Type="http://schemas.openxmlformats.org/officeDocument/2006/relationships/tags" Target="../tags/tag342.xml"/><Relationship Id="rId21" Type="http://schemas.openxmlformats.org/officeDocument/2006/relationships/tags" Target="../tags/tag360.xml"/><Relationship Id="rId7" Type="http://schemas.openxmlformats.org/officeDocument/2006/relationships/tags" Target="../tags/tag346.xml"/><Relationship Id="rId12" Type="http://schemas.openxmlformats.org/officeDocument/2006/relationships/tags" Target="../tags/tag351.xml"/><Relationship Id="rId17" Type="http://schemas.openxmlformats.org/officeDocument/2006/relationships/tags" Target="../tags/tag356.xml"/><Relationship Id="rId25" Type="http://schemas.openxmlformats.org/officeDocument/2006/relationships/tags" Target="../tags/tag364.xml"/><Relationship Id="rId2" Type="http://schemas.openxmlformats.org/officeDocument/2006/relationships/tags" Target="../tags/tag341.xml"/><Relationship Id="rId16" Type="http://schemas.openxmlformats.org/officeDocument/2006/relationships/tags" Target="../tags/tag355.xml"/><Relationship Id="rId20" Type="http://schemas.openxmlformats.org/officeDocument/2006/relationships/tags" Target="../tags/tag359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11" Type="http://schemas.openxmlformats.org/officeDocument/2006/relationships/tags" Target="../tags/tag350.xml"/><Relationship Id="rId24" Type="http://schemas.openxmlformats.org/officeDocument/2006/relationships/tags" Target="../tags/tag363.xml"/><Relationship Id="rId5" Type="http://schemas.openxmlformats.org/officeDocument/2006/relationships/tags" Target="../tags/tag344.xml"/><Relationship Id="rId15" Type="http://schemas.openxmlformats.org/officeDocument/2006/relationships/tags" Target="../tags/tag354.xml"/><Relationship Id="rId23" Type="http://schemas.openxmlformats.org/officeDocument/2006/relationships/tags" Target="../tags/tag362.xml"/><Relationship Id="rId28" Type="http://schemas.openxmlformats.org/officeDocument/2006/relationships/image" Target="../media/image6.png"/><Relationship Id="rId10" Type="http://schemas.openxmlformats.org/officeDocument/2006/relationships/tags" Target="../tags/tag349.xml"/><Relationship Id="rId19" Type="http://schemas.openxmlformats.org/officeDocument/2006/relationships/tags" Target="../tags/tag358.xml"/><Relationship Id="rId4" Type="http://schemas.openxmlformats.org/officeDocument/2006/relationships/tags" Target="../tags/tag343.xml"/><Relationship Id="rId9" Type="http://schemas.openxmlformats.org/officeDocument/2006/relationships/tags" Target="../tags/tag348.xml"/><Relationship Id="rId14" Type="http://schemas.openxmlformats.org/officeDocument/2006/relationships/tags" Target="../tags/tag353.xml"/><Relationship Id="rId22" Type="http://schemas.openxmlformats.org/officeDocument/2006/relationships/tags" Target="../tags/tag361.xml"/><Relationship Id="rId27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369.xml"/><Relationship Id="rId7" Type="http://schemas.openxmlformats.org/officeDocument/2006/relationships/image" Target="../media/image6.png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71.xml"/><Relationship Id="rId4" Type="http://schemas.openxmlformats.org/officeDocument/2006/relationships/tags" Target="../tags/tag37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374.xml"/><Relationship Id="rId7" Type="http://schemas.openxmlformats.org/officeDocument/2006/relationships/image" Target="../media/image6.png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76.xml"/><Relationship Id="rId4" Type="http://schemas.openxmlformats.org/officeDocument/2006/relationships/tags" Target="../tags/tag37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379.xml"/><Relationship Id="rId7" Type="http://schemas.openxmlformats.org/officeDocument/2006/relationships/tags" Target="../tags/tag383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10" Type="http://schemas.openxmlformats.org/officeDocument/2006/relationships/image" Target="../media/image15.png"/><Relationship Id="rId4" Type="http://schemas.openxmlformats.org/officeDocument/2006/relationships/tags" Target="../tags/tag380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91.xml"/><Relationship Id="rId13" Type="http://schemas.openxmlformats.org/officeDocument/2006/relationships/image" Target="../media/image17.png"/><Relationship Id="rId3" Type="http://schemas.openxmlformats.org/officeDocument/2006/relationships/tags" Target="../tags/tag386.xml"/><Relationship Id="rId7" Type="http://schemas.openxmlformats.org/officeDocument/2006/relationships/tags" Target="../tags/tag390.xml"/><Relationship Id="rId12" Type="http://schemas.openxmlformats.org/officeDocument/2006/relationships/image" Target="../media/image16.png"/><Relationship Id="rId2" Type="http://schemas.openxmlformats.org/officeDocument/2006/relationships/tags" Target="../tags/tag385.xml"/><Relationship Id="rId1" Type="http://schemas.openxmlformats.org/officeDocument/2006/relationships/tags" Target="../tags/tag384.xml"/><Relationship Id="rId6" Type="http://schemas.openxmlformats.org/officeDocument/2006/relationships/tags" Target="../tags/tag389.xml"/><Relationship Id="rId11" Type="http://schemas.openxmlformats.org/officeDocument/2006/relationships/image" Target="../media/image6.png"/><Relationship Id="rId5" Type="http://schemas.openxmlformats.org/officeDocument/2006/relationships/tags" Target="../tags/tag388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387.xml"/><Relationship Id="rId9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396.xml"/><Relationship Id="rId7" Type="http://schemas.openxmlformats.org/officeDocument/2006/relationships/image" Target="../media/image6.png"/><Relationship Id="rId2" Type="http://schemas.openxmlformats.org/officeDocument/2006/relationships/tags" Target="../tags/tag395.xml"/><Relationship Id="rId1" Type="http://schemas.openxmlformats.org/officeDocument/2006/relationships/tags" Target="../tags/tag394.xml"/><Relationship Id="rId6" Type="http://schemas.openxmlformats.org/officeDocument/2006/relationships/slideLayout" Target="../slideLayouts/slideLayout20.xml"/><Relationship Id="rId5" Type="http://schemas.openxmlformats.org/officeDocument/2006/relationships/tags" Target="../tags/tag398.xml"/><Relationship Id="rId4" Type="http://schemas.openxmlformats.org/officeDocument/2006/relationships/tags" Target="../tags/tag39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401.xml"/><Relationship Id="rId7" Type="http://schemas.openxmlformats.org/officeDocument/2006/relationships/image" Target="../media/image6.png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3.xml"/><Relationship Id="rId4" Type="http://schemas.openxmlformats.org/officeDocument/2006/relationships/tags" Target="../tags/tag40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406.xml"/><Relationship Id="rId7" Type="http://schemas.openxmlformats.org/officeDocument/2006/relationships/image" Target="../media/image6.png"/><Relationship Id="rId2" Type="http://schemas.openxmlformats.org/officeDocument/2006/relationships/tags" Target="../tags/tag405.xml"/><Relationship Id="rId1" Type="http://schemas.openxmlformats.org/officeDocument/2006/relationships/tags" Target="../tags/tag40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8.xml"/><Relationship Id="rId4" Type="http://schemas.openxmlformats.org/officeDocument/2006/relationships/tags" Target="../tags/tag40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4" Type="http://schemas.openxmlformats.org/officeDocument/2006/relationships/notesSlide" Target="../notesSlides/notesSlide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13" Type="http://schemas.openxmlformats.org/officeDocument/2006/relationships/tags" Target="../tags/tag425.xml"/><Relationship Id="rId18" Type="http://schemas.openxmlformats.org/officeDocument/2006/relationships/tags" Target="../tags/tag430.xml"/><Relationship Id="rId3" Type="http://schemas.openxmlformats.org/officeDocument/2006/relationships/tags" Target="../tags/tag415.xml"/><Relationship Id="rId21" Type="http://schemas.openxmlformats.org/officeDocument/2006/relationships/image" Target="../media/image19.jpeg"/><Relationship Id="rId7" Type="http://schemas.openxmlformats.org/officeDocument/2006/relationships/tags" Target="../tags/tag419.xml"/><Relationship Id="rId12" Type="http://schemas.openxmlformats.org/officeDocument/2006/relationships/tags" Target="../tags/tag424.xml"/><Relationship Id="rId17" Type="http://schemas.openxmlformats.org/officeDocument/2006/relationships/tags" Target="../tags/tag429.xml"/><Relationship Id="rId2" Type="http://schemas.openxmlformats.org/officeDocument/2006/relationships/tags" Target="../tags/tag414.xml"/><Relationship Id="rId16" Type="http://schemas.openxmlformats.org/officeDocument/2006/relationships/tags" Target="../tags/tag428.xml"/><Relationship Id="rId20" Type="http://schemas.openxmlformats.org/officeDocument/2006/relationships/notesSlide" Target="../notesSlides/notesSlide5.xml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11" Type="http://schemas.openxmlformats.org/officeDocument/2006/relationships/tags" Target="../tags/tag423.xml"/><Relationship Id="rId5" Type="http://schemas.openxmlformats.org/officeDocument/2006/relationships/tags" Target="../tags/tag417.xml"/><Relationship Id="rId15" Type="http://schemas.openxmlformats.org/officeDocument/2006/relationships/tags" Target="../tags/tag427.xml"/><Relationship Id="rId10" Type="http://schemas.openxmlformats.org/officeDocument/2006/relationships/tags" Target="../tags/tag422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416.xml"/><Relationship Id="rId9" Type="http://schemas.openxmlformats.org/officeDocument/2006/relationships/tags" Target="../tags/tag421.xml"/><Relationship Id="rId14" Type="http://schemas.openxmlformats.org/officeDocument/2006/relationships/tags" Target="../tags/tag426.xml"/><Relationship Id="rId22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35.xml"/><Relationship Id="rId7" Type="http://schemas.openxmlformats.org/officeDocument/2006/relationships/tags" Target="../tags/tag439.xml"/><Relationship Id="rId2" Type="http://schemas.openxmlformats.org/officeDocument/2006/relationships/tags" Target="../tags/tag434.xml"/><Relationship Id="rId1" Type="http://schemas.openxmlformats.org/officeDocument/2006/relationships/tags" Target="../tags/tag433.xml"/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10" Type="http://schemas.openxmlformats.org/officeDocument/2006/relationships/image" Target="../media/image19.jpeg"/><Relationship Id="rId4" Type="http://schemas.openxmlformats.org/officeDocument/2006/relationships/tags" Target="../tags/tag436.xml"/><Relationship Id="rId9" Type="http://schemas.openxmlformats.org/officeDocument/2006/relationships/notesSlide" Target="../notesSlides/notesSlide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49.xml"/><Relationship Id="rId3" Type="http://schemas.openxmlformats.org/officeDocument/2006/relationships/tags" Target="../tags/tag444.xml"/><Relationship Id="rId7" Type="http://schemas.openxmlformats.org/officeDocument/2006/relationships/tags" Target="../tags/tag448.xml"/><Relationship Id="rId2" Type="http://schemas.openxmlformats.org/officeDocument/2006/relationships/tags" Target="../tags/tag443.xml"/><Relationship Id="rId1" Type="http://schemas.openxmlformats.org/officeDocument/2006/relationships/tags" Target="../tags/tag442.xml"/><Relationship Id="rId6" Type="http://schemas.openxmlformats.org/officeDocument/2006/relationships/tags" Target="../tags/tag447.xml"/><Relationship Id="rId11" Type="http://schemas.openxmlformats.org/officeDocument/2006/relationships/image" Target="../media/image20.jpeg"/><Relationship Id="rId5" Type="http://schemas.openxmlformats.org/officeDocument/2006/relationships/tags" Target="../tags/tag44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445.xml"/><Relationship Id="rId9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54.xml"/><Relationship Id="rId7" Type="http://schemas.openxmlformats.org/officeDocument/2006/relationships/tags" Target="../tags/tag458.xml"/><Relationship Id="rId2" Type="http://schemas.openxmlformats.org/officeDocument/2006/relationships/tags" Target="../tags/tag453.xml"/><Relationship Id="rId1" Type="http://schemas.openxmlformats.org/officeDocument/2006/relationships/tags" Target="../tags/tag452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9" Type="http://schemas.openxmlformats.org/officeDocument/2006/relationships/notesSlide" Target="../notesSlides/notesSlide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46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62.xml"/><Relationship Id="rId1" Type="http://schemas.openxmlformats.org/officeDocument/2006/relationships/tags" Target="../tags/tag461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9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7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71.xml"/><Relationship Id="rId7" Type="http://schemas.openxmlformats.org/officeDocument/2006/relationships/tags" Target="../tags/tag475.xml"/><Relationship Id="rId12" Type="http://schemas.openxmlformats.org/officeDocument/2006/relationships/tags" Target="../tags/tag480.xml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6" Type="http://schemas.openxmlformats.org/officeDocument/2006/relationships/tags" Target="../tags/tag474.xml"/><Relationship Id="rId11" Type="http://schemas.openxmlformats.org/officeDocument/2006/relationships/tags" Target="../tags/tag479.xml"/><Relationship Id="rId5" Type="http://schemas.openxmlformats.org/officeDocument/2006/relationships/tags" Target="../tags/tag473.xml"/><Relationship Id="rId15" Type="http://schemas.openxmlformats.org/officeDocument/2006/relationships/image" Target="../media/image21.png"/><Relationship Id="rId10" Type="http://schemas.openxmlformats.org/officeDocument/2006/relationships/tags" Target="../tags/tag478.xml"/><Relationship Id="rId4" Type="http://schemas.openxmlformats.org/officeDocument/2006/relationships/tags" Target="../tags/tag472.xml"/><Relationship Id="rId9" Type="http://schemas.openxmlformats.org/officeDocument/2006/relationships/tags" Target="../tags/tag477.xml"/><Relationship Id="rId14" Type="http://schemas.openxmlformats.org/officeDocument/2006/relationships/notesSlide" Target="../notesSlides/notes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7" Type="http://schemas.openxmlformats.org/officeDocument/2006/relationships/image" Target="../media/image3.jpe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10" Type="http://schemas.openxmlformats.org/officeDocument/2006/relationships/image" Target="../media/image5.jpeg"/><Relationship Id="rId4" Type="http://schemas.openxmlformats.org/officeDocument/2006/relationships/tags" Target="../tags/tag167.xml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tags" Target="../tags/tag183.xml"/><Relationship Id="rId18" Type="http://schemas.openxmlformats.org/officeDocument/2006/relationships/image" Target="../media/image7.png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tags" Target="../tags/tag182.xml"/><Relationship Id="rId17" Type="http://schemas.openxmlformats.org/officeDocument/2006/relationships/image" Target="../media/image6.png"/><Relationship Id="rId2" Type="http://schemas.openxmlformats.org/officeDocument/2006/relationships/tags" Target="../tags/tag172.xml"/><Relationship Id="rId16" Type="http://schemas.openxmlformats.org/officeDocument/2006/relationships/slideLayout" Target="../slideLayouts/slideLayout25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5" Type="http://schemas.openxmlformats.org/officeDocument/2006/relationships/tags" Target="../tags/tag185.xml"/><Relationship Id="rId10" Type="http://schemas.openxmlformats.org/officeDocument/2006/relationships/tags" Target="../tags/tag180.xml"/><Relationship Id="rId19" Type="http://schemas.openxmlformats.org/officeDocument/2006/relationships/image" Target="../media/image8.jpeg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tags" Target="../tags/tag18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tags" Target="../tags/tag198.xml"/><Relationship Id="rId18" Type="http://schemas.openxmlformats.org/officeDocument/2006/relationships/image" Target="../media/image7.png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tags" Target="../tags/tag197.xml"/><Relationship Id="rId17" Type="http://schemas.openxmlformats.org/officeDocument/2006/relationships/image" Target="../media/image6.png"/><Relationship Id="rId2" Type="http://schemas.openxmlformats.org/officeDocument/2006/relationships/tags" Target="../tags/tag187.xml"/><Relationship Id="rId16" Type="http://schemas.openxmlformats.org/officeDocument/2006/relationships/slideLayout" Target="../slideLayouts/slideLayout12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5" Type="http://schemas.openxmlformats.org/officeDocument/2006/relationships/tags" Target="../tags/tag190.xml"/><Relationship Id="rId15" Type="http://schemas.openxmlformats.org/officeDocument/2006/relationships/tags" Target="../tags/tag200.xml"/><Relationship Id="rId10" Type="http://schemas.openxmlformats.org/officeDocument/2006/relationships/tags" Target="../tags/tag195.xml"/><Relationship Id="rId19" Type="http://schemas.openxmlformats.org/officeDocument/2006/relationships/image" Target="../media/image8.jpeg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tags" Target="../tags/tag19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13" Type="http://schemas.openxmlformats.org/officeDocument/2006/relationships/tags" Target="../tags/tag211.xml"/><Relationship Id="rId18" Type="http://schemas.openxmlformats.org/officeDocument/2006/relationships/image" Target="../media/image11.png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12" Type="http://schemas.openxmlformats.org/officeDocument/2006/relationships/tags" Target="../tags/tag210.xml"/><Relationship Id="rId17" Type="http://schemas.openxmlformats.org/officeDocument/2006/relationships/image" Target="../media/image6.png"/><Relationship Id="rId2" Type="http://schemas.openxmlformats.org/officeDocument/2006/relationships/tags" Target="../tags/tag202.xml"/><Relationship Id="rId16" Type="http://schemas.openxmlformats.org/officeDocument/2006/relationships/image" Target="../media/image10.png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11" Type="http://schemas.openxmlformats.org/officeDocument/2006/relationships/tags" Target="../tags/tag209.xml"/><Relationship Id="rId5" Type="http://schemas.openxmlformats.org/officeDocument/2006/relationships/tags" Target="../tags/tag205.xml"/><Relationship Id="rId15" Type="http://schemas.openxmlformats.org/officeDocument/2006/relationships/image" Target="../media/image9.png"/><Relationship Id="rId10" Type="http://schemas.openxmlformats.org/officeDocument/2006/relationships/audio" Target="../media/media1.mp3"/><Relationship Id="rId4" Type="http://schemas.openxmlformats.org/officeDocument/2006/relationships/tags" Target="../tags/tag204.xml"/><Relationship Id="rId9" Type="http://schemas.microsoft.com/office/2007/relationships/media" Target="../media/media1.mp3"/><Relationship Id="rId14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image" Target="../media/image12.png"/><Relationship Id="rId5" Type="http://schemas.openxmlformats.org/officeDocument/2006/relationships/tags" Target="../tags/tag216.xml"/><Relationship Id="rId10" Type="http://schemas.openxmlformats.org/officeDocument/2006/relationships/image" Target="../media/image6.png"/><Relationship Id="rId4" Type="http://schemas.openxmlformats.org/officeDocument/2006/relationships/tags" Target="../tags/tag215.xml"/><Relationship Id="rId9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5"/>
          <p:cNvSpPr txBox="1"/>
          <p:nvPr>
            <p:custDataLst>
              <p:tags r:id="rId1"/>
            </p:custDataLst>
          </p:nvPr>
        </p:nvSpPr>
        <p:spPr>
          <a:xfrm>
            <a:off x="7256463" y="3398838"/>
            <a:ext cx="4114800" cy="423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语文统编版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选择性</a:t>
            </a:r>
            <a:r>
              <a:rPr lang="zh-CN" altLang="en-US" sz="36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   </a:t>
            </a: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下册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  至</a:t>
            </a:r>
          </a:p>
        </p:txBody>
      </p:sp>
      <p:pic>
        <p:nvPicPr>
          <p:cNvPr id="109570" name="图片 109569" descr="8212327_192955539339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11215" r="47664" b="8281"/>
          <a:stretch>
            <a:fillRect/>
          </a:stretch>
        </p:blipFill>
        <p:spPr>
          <a:xfrm>
            <a:off x="1648460" y="671195"/>
            <a:ext cx="4893310" cy="5857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986405" y="1212850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舍南舍北皆春水，但见群鸥日日来。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673350" y="2191385"/>
            <a:ext cx="75876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描绘了怎样一幅图景？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339465" y="3144520"/>
            <a:ext cx="69215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写的是草堂外的景象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：春天到了，春水遍地，溪面初平，鸥鸟飞来，或翔于水面，或集于溪边。这是地道的南国水乡风光，秀丽可爱。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896870" y="153860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舍南舍北皆春水，但见群鸥日日来。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465705" y="2651125"/>
            <a:ext cx="8742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如何理解“但见群鸥日日来”中的“但见”和“日日”？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161665" y="3573780"/>
            <a:ext cx="69215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“日日”来的是群鸥，点明环境清幽僻静。</a:t>
            </a:r>
          </a:p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“但见”含弦外之音，说明作者生活的单调，无其他访者。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896870" y="153860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舍南舍北皆春水，但见群鸥日日来。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569845" y="2700655"/>
            <a:ext cx="8742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为什么诗人一开篇就写景呢？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539490" y="3662680"/>
            <a:ext cx="68027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诗人寓情于景，表现了他在闲适的江村中的寂寞心情，为贯穿全诗的喜客之情作了铺垫。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896870" y="153860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舍南舍北皆春水，但见群鸥日日来。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896870" y="2569210"/>
            <a:ext cx="69354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首联点明了时令、地点和环境，描绘了草堂景色的秀丽。“皆”字写出了春江水势涨溢的情景，给人以江波浩渺、茫茫一片、春意盎然之感。“但”字写出作者因朋友少而备感孤独，表达了作者闲适之后的寂寞孤单。</a:t>
            </a:r>
          </a:p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手法：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借景抒情，情景交融。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11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2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总结首联</a:t>
              </a:r>
            </a:p>
          </p:txBody>
        </p:sp>
      </p:grpSp>
      <p:pic>
        <p:nvPicPr>
          <p:cNvPr id="16" name="图片 15" descr="E:\原来\下载\f853971c9ed88a65c5cc39424feab6f1.pngf853971c9ed88a65c5cc39424feab6f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9905365" y="62230"/>
            <a:ext cx="2492375" cy="4213860"/>
          </a:xfrm>
          <a:prstGeom prst="rect">
            <a:avLst/>
          </a:prstGeom>
        </p:spPr>
      </p:pic>
      <p:sp>
        <p:nvSpPr>
          <p:cNvPr id="35842" name="文本框 35841"/>
          <p:cNvSpPr txBox="1"/>
          <p:nvPr>
            <p:custDataLst>
              <p:tags r:id="rId5"/>
            </p:custDataLst>
          </p:nvPr>
        </p:nvSpPr>
        <p:spPr>
          <a:xfrm>
            <a:off x="3570288" y="174783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latin typeface="微软雅黑" panose="020B0503020204020204" pitchFamily="34" charset="-122"/>
                <a:ea typeface="微软雅黑" panose="020B0503020204020204" pitchFamily="34" charset="-122"/>
              </a:rPr>
              <a:t>皆</a:t>
            </a:r>
          </a:p>
        </p:txBody>
      </p:sp>
      <p:sp>
        <p:nvSpPr>
          <p:cNvPr id="35843" name="文本框 35842"/>
          <p:cNvSpPr txBox="1"/>
          <p:nvPr>
            <p:custDataLst>
              <p:tags r:id="rId6"/>
            </p:custDataLst>
          </p:nvPr>
        </p:nvSpPr>
        <p:spPr>
          <a:xfrm>
            <a:off x="3570288" y="3332163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</a:p>
        </p:txBody>
      </p:sp>
      <p:sp>
        <p:nvSpPr>
          <p:cNvPr id="35844" name="文本框 35843"/>
          <p:cNvSpPr txBox="1"/>
          <p:nvPr>
            <p:custDataLst>
              <p:tags r:id="rId7"/>
            </p:custDataLst>
          </p:nvPr>
        </p:nvSpPr>
        <p:spPr>
          <a:xfrm>
            <a:off x="5227638" y="1719263"/>
            <a:ext cx="2879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春意盎然</a:t>
            </a:r>
          </a:p>
        </p:txBody>
      </p:sp>
      <p:sp>
        <p:nvSpPr>
          <p:cNvPr id="35845" name="文本框 35844"/>
          <p:cNvSpPr txBox="1"/>
          <p:nvPr>
            <p:custDataLst>
              <p:tags r:id="rId8"/>
            </p:custDataLst>
          </p:nvPr>
        </p:nvSpPr>
        <p:spPr>
          <a:xfrm>
            <a:off x="5227638" y="3303588"/>
            <a:ext cx="28082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白鸥翔集</a:t>
            </a:r>
          </a:p>
        </p:txBody>
      </p:sp>
      <p:sp>
        <p:nvSpPr>
          <p:cNvPr id="35846" name="文本框 35845"/>
          <p:cNvSpPr txBox="1"/>
          <p:nvPr>
            <p:custDataLst>
              <p:tags r:id="rId9"/>
            </p:custDataLst>
          </p:nvPr>
        </p:nvSpPr>
        <p:spPr>
          <a:xfrm>
            <a:off x="8323263" y="1216025"/>
            <a:ext cx="1282700" cy="4679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平日无客   少有人迹</a:t>
            </a:r>
          </a:p>
        </p:txBody>
      </p:sp>
      <p:sp>
        <p:nvSpPr>
          <p:cNvPr id="35847" name="文本框 35846"/>
          <p:cNvSpPr txBox="1"/>
          <p:nvPr>
            <p:custDataLst>
              <p:tags r:id="rId10"/>
            </p:custDataLst>
          </p:nvPr>
        </p:nvSpPr>
        <p:spPr>
          <a:xfrm>
            <a:off x="5154613" y="4970463"/>
            <a:ext cx="29432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寂寞 孤单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  <p:bldP spid="358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896870" y="153860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花径不曾缘客扫，蓬门今始为君开。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89325" y="2700655"/>
            <a:ext cx="6002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传达出诗人此时怎样的情感？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4391025" y="4492625"/>
            <a:ext cx="5100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客至的意外惊喜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  <p:sp>
        <p:nvSpPr>
          <p:cNvPr id="36871" name="右箭头 36870"/>
          <p:cNvSpPr/>
          <p:nvPr>
            <p:custDataLst>
              <p:tags r:id="rId8"/>
            </p:custDataLst>
          </p:nvPr>
        </p:nvSpPr>
        <p:spPr>
          <a:xfrm rot="2940000">
            <a:off x="6661785" y="3803650"/>
            <a:ext cx="988695" cy="381000"/>
          </a:xfrm>
          <a:prstGeom prst="rightArrow">
            <a:avLst>
              <a:gd name="adj1" fmla="val 50000"/>
              <a:gd name="adj2" fmla="val 18479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896870" y="153860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运用了怎样的修辞手法？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829685" y="2569210"/>
            <a:ext cx="3809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  文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531870" y="3470910"/>
            <a:ext cx="60928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上下两句或一句话中的两个部分，看似各说两件事，实则是互相呼应，互相阐发，互相补充，说的是一件事。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6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7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049270" y="2257425"/>
            <a:ext cx="60928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颔联写花径、蓬门两种景物，从户外的景色转到院中的情景，引出“客至”。用与客人谈话的口吻，增强了生活真实，表现了诗人喜客之至，待客之诚。</a:t>
            </a:r>
          </a:p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手法：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细节描写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986405" y="1212850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盘飧市远无兼味，樽酒家贫只旧醅。</a:t>
            </a: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13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4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pic>
        <p:nvPicPr>
          <p:cNvPr id="16" name="图片 15" descr="E:\原来\下载\f853971c9ed88a65c5cc39424feab6f1.pngf853971c9ed88a65c5cc39424feab6f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9905365" y="62230"/>
            <a:ext cx="2492375" cy="4213860"/>
          </a:xfrm>
          <a:prstGeom prst="rect">
            <a:avLst/>
          </a:prstGeom>
        </p:spPr>
      </p:pic>
      <p:sp>
        <p:nvSpPr>
          <p:cNvPr id="37890" name="文本框 37889"/>
          <p:cNvSpPr txBox="1"/>
          <p:nvPr>
            <p:custDataLst>
              <p:tags r:id="rId6"/>
            </p:custDataLst>
          </p:nvPr>
        </p:nvSpPr>
        <p:spPr>
          <a:xfrm>
            <a:off x="4193540" y="3530918"/>
            <a:ext cx="3255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盘飧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无兼味</a:t>
            </a:r>
          </a:p>
        </p:txBody>
      </p:sp>
      <p:sp>
        <p:nvSpPr>
          <p:cNvPr id="37891" name="文本框 37890"/>
          <p:cNvSpPr txBox="1"/>
          <p:nvPr>
            <p:custDataLst>
              <p:tags r:id="rId7"/>
            </p:custDataLst>
          </p:nvPr>
        </p:nvSpPr>
        <p:spPr>
          <a:xfrm>
            <a:off x="4164965" y="4509770"/>
            <a:ext cx="3313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樽酒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只旧醅</a:t>
            </a:r>
          </a:p>
        </p:txBody>
      </p:sp>
      <p:sp>
        <p:nvSpPr>
          <p:cNvPr id="37892" name="文本框 37891"/>
          <p:cNvSpPr txBox="1"/>
          <p:nvPr>
            <p:custDataLst>
              <p:tags r:id="rId8"/>
            </p:custDataLst>
          </p:nvPr>
        </p:nvSpPr>
        <p:spPr>
          <a:xfrm>
            <a:off x="7623810" y="3043238"/>
            <a:ext cx="613410" cy="34559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待客何其简单</a:t>
            </a:r>
          </a:p>
        </p:txBody>
      </p:sp>
      <p:sp>
        <p:nvSpPr>
          <p:cNvPr id="37893" name="文本框 37892"/>
          <p:cNvSpPr txBox="1"/>
          <p:nvPr>
            <p:custDataLst>
              <p:tags r:id="rId9"/>
            </p:custDataLst>
          </p:nvPr>
        </p:nvSpPr>
        <p:spPr>
          <a:xfrm>
            <a:off x="8544560" y="3061970"/>
            <a:ext cx="613410" cy="34178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关系何其亲密</a:t>
            </a:r>
          </a:p>
        </p:txBody>
      </p:sp>
      <p:sp>
        <p:nvSpPr>
          <p:cNvPr id="37894" name="文本框 37893"/>
          <p:cNvSpPr txBox="1"/>
          <p:nvPr>
            <p:custDataLst>
              <p:tags r:id="rId10"/>
            </p:custDataLst>
          </p:nvPr>
        </p:nvSpPr>
        <p:spPr>
          <a:xfrm>
            <a:off x="2986088" y="2292668"/>
            <a:ext cx="828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描写的是什么？诗人与客的关系如何？</a:t>
            </a:r>
          </a:p>
        </p:txBody>
      </p:sp>
      <p:sp>
        <p:nvSpPr>
          <p:cNvPr id="37895" name="文本框 37894"/>
          <p:cNvSpPr txBox="1"/>
          <p:nvPr>
            <p:custDataLst>
              <p:tags r:id="rId11"/>
            </p:custDataLst>
          </p:nvPr>
        </p:nvSpPr>
        <p:spPr>
          <a:xfrm>
            <a:off x="2800350" y="5562600"/>
            <a:ext cx="6770688" cy="52197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既兴奋欢快，又兼有歉疚的情感。</a:t>
            </a:r>
          </a:p>
        </p:txBody>
      </p:sp>
      <p:sp>
        <p:nvSpPr>
          <p:cNvPr id="37897" name="文本框 37896"/>
          <p:cNvSpPr txBox="1"/>
          <p:nvPr>
            <p:custDataLst>
              <p:tags r:id="rId12"/>
            </p:custDataLst>
          </p:nvPr>
        </p:nvSpPr>
        <p:spPr>
          <a:xfrm>
            <a:off x="3097848" y="3157855"/>
            <a:ext cx="613410" cy="28082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准备待客酒菜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890" grpId="0"/>
      <p:bldP spid="37891" grpId="0"/>
      <p:bldP spid="37892" grpId="0"/>
      <p:bldP spid="37893" grpId="0"/>
      <p:bldP spid="37894" grpId="0"/>
      <p:bldP spid="37895" grpId="0" animBg="1"/>
      <p:bldP spid="378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896870" y="153860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运用了怎样的修辞手法？</a:t>
            </a: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740150" y="2651125"/>
            <a:ext cx="62706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此联写待客。作者待客十分寒酸，菜品简陋单一，酒也只是隔年的陈酒。</a:t>
            </a:r>
          </a:p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实际上，越是招待亲密的朋友，越会使用简单的酒菜。酒菜的简陋随意才更显出主客之间关系亲密，感情深厚。</a:t>
            </a:r>
          </a:p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手法：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细节描写。</a:t>
            </a:r>
            <a:endParaRPr lang="zh-CN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41815"/>
          <a:stretch>
            <a:fillRect/>
          </a:stretch>
        </p:blipFill>
        <p:spPr>
          <a:xfrm flipH="1">
            <a:off x="8919845" y="593090"/>
            <a:ext cx="331152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8100" y="663575"/>
            <a:ext cx="12116435" cy="619442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读书和漫游时期（三十五岁以前）所谓</a:t>
            </a:r>
            <a:r>
              <a:rPr lang="zh-CN" altLang="en-US" sz="2400" b="1" smtClean="0">
                <a:solidFill>
                  <a:schemeClr val="accent2"/>
                </a:solidFill>
                <a:ea typeface="黑体" panose="02010609060101010101" charset="-122"/>
              </a:rPr>
              <a:t>“</a:t>
            </a:r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放荡齐赵间，裘马颇清狂</a:t>
            </a:r>
            <a:r>
              <a:rPr lang="zh-CN" altLang="en-US" sz="2400" b="1" smtClean="0">
                <a:solidFill>
                  <a:schemeClr val="accent2"/>
                </a:solidFill>
                <a:ea typeface="黑体" panose="02010609060101010101" charset="-122"/>
              </a:rPr>
              <a:t>”</a:t>
            </a:r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　　开元十九年（时二十岁）开始漫游吴越，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年之后归洛阳应举，不第，之后杜甫再漫游齐赵。之后在洛阳遇李白，两人相见恨晚，结下了深厚友谊，继而又遇高适，三人同游梁、宋（今开封、商丘），后来李杜又到齐州，分手后又遇于东鲁，再次分别，这便是</a:t>
            </a:r>
            <a:r>
              <a:rPr lang="zh-CN" altLang="en-US" sz="2400" b="1" smtClean="0">
                <a:ea typeface="黑体" panose="02010609060101010101" charset="-122"/>
              </a:rPr>
              <a:t>“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诗仙</a:t>
            </a:r>
            <a:r>
              <a:rPr lang="zh-CN" altLang="en-US" sz="2400" b="1" smtClean="0">
                <a:ea typeface="黑体" panose="02010609060101010101" charset="-122"/>
              </a:rPr>
              <a:t>”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400" b="1" smtClean="0">
                <a:ea typeface="黑体" panose="02010609060101010101" charset="-122"/>
              </a:rPr>
              <a:t>“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诗圣</a:t>
            </a:r>
            <a:r>
              <a:rPr lang="zh-CN" altLang="en-US" sz="2400" b="1" smtClean="0">
                <a:ea typeface="黑体" panose="02010609060101010101" charset="-122"/>
              </a:rPr>
              <a:t>”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的最后一次相见。 </a:t>
            </a:r>
          </a:p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．困居长安时期（三十五至四十四岁）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　　这一时期，杜甫先在长安应试，落第。当朝宰相李林甫为了达到权倾朝野的目的，竟然向唐玄宗说无人中举。后来向皇帝献赋，向贵人投赠，过着</a:t>
            </a:r>
            <a:r>
              <a:rPr lang="zh-CN" altLang="en-US" sz="2400" b="1" smtClean="0">
                <a:ea typeface="黑体" panose="02010609060101010101" charset="-122"/>
              </a:rPr>
              <a:t>“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朝扣富儿门，暮随肥马尘，残杯与冷炙，到处潜悲辛</a:t>
            </a:r>
            <a:r>
              <a:rPr lang="zh-CN" altLang="en-US" sz="2400" b="1" smtClean="0">
                <a:ea typeface="黑体" panose="02010609060101010101" charset="-122"/>
              </a:rPr>
              <a:t>”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的生活，最后才得到右卫率府胄曹参军（主要是看守兵甲仗器，库府锁匙的小官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的职位。这期间他写了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兵车行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丽人行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等批评时政、讽刺权贵的诗篇。而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自京赴奉先县咏怀五百字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尤为著名，标志着他经历十年长安困苦生活后对朝廷政治、社会现实的认识达到了新的高度。玄宗在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751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年正月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到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日接连举行了三个盛典。杜甫借此机会写成了三篇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大礼赋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，得到玄宗的赏识。 </a:t>
            </a:r>
          </a:p>
          <a:p>
            <a:endParaRPr lang="zh-CN" altLang="en-US" sz="1600" b="1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91544" y="116632"/>
            <a:ext cx="8229600" cy="792088"/>
          </a:xfrm>
        </p:spPr>
        <p:txBody>
          <a:bodyPr>
            <a:normAutofit/>
          </a:bodyPr>
          <a:lstStyle/>
          <a:p>
            <a:r>
              <a:rPr lang="zh-CN" altLang="zh-CN" smtClean="0"/>
              <a:t>一、了解作者</a:t>
            </a:r>
            <a:r>
              <a:rPr lang="en-US" altLang="zh-CN" smtClean="0"/>
              <a:t> 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3359150" y="101917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肯与邻翁相对饮，隔篱呼取尽余杯。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795905" y="2126615"/>
            <a:ext cx="8046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为何有 “邀邻喝酒”这一细节描写，暗示诗人此时心情如何？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pic>
        <p:nvPicPr>
          <p:cNvPr id="16" name="图片 15" descr="E:\原来\下载\f853971c9ed88a65c5cc39424feab6f1.pngf853971c9ed88a65c5cc39424feab6f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905365" y="62230"/>
            <a:ext cx="2492375" cy="421386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3171190" y="3980180"/>
            <a:ext cx="69811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是想用这种民间常见的方式表示自己难得的兴奋：我家来尊贵客人了，你也过来喝几杯，好好地帮我陪陪客人，喝个痛快，玩个尽兴！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3359150" y="101917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肯与邻翁相对饮，隔篱呼取尽余杯。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465705" y="2126615"/>
            <a:ext cx="8376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尾联使用了什么手法?有何效果？表达了作者什么感情？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pic>
        <p:nvPicPr>
          <p:cNvPr id="16" name="图片 15" descr="E:\原来\下载\f853971c9ed88a65c5cc39424feab6f1.pngf853971c9ed88a65c5cc39424feab6f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905365" y="62230"/>
            <a:ext cx="2492375" cy="421386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3163570" y="3298825"/>
            <a:ext cx="69811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细节描写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，从“尽余杯”一语可以看出，这时酒宴已到高潮，诗人欲呼邻翁与客人对饮，可见二位酒兴之浓，气氛的欢快。这一细节别开生面，别有情趣，表现了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诗人淳朴的性格和喜客的心情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2795905" y="752475"/>
            <a:ext cx="8376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尾联句意蕴丰富，耐人咀嚼，其作用有：</a:t>
            </a: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6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7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465705" y="1581150"/>
            <a:ext cx="95224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第一，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突出了主要内容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。尽宾主之欢，表现诚朴、率真的态度。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第二，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留有想象的余地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。邻翁来了没有呢? 邻翁是谁呢？这些回味让诗歌的意境更深了一层。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第三，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表明感情之深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。如果仅是泛泛之交，或者友情不是特别深厚，谁还会邀邻陪酒呢？ 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第四，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再次掀起高潮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。以“肯与邻翁相对饮，隔篱呼取尽余杯”作结，把席间的气氛推向更热烈的高潮。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第五，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构思奇特绝妙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。前借白鸥引客，后让邻翁陪客，既见不凡之人，又见不俗之情。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751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 </a:t>
            </a:r>
          </a:p>
        </p:txBody>
      </p:sp>
      <p:sp>
        <p:nvSpPr>
          <p:cNvPr id="7202" name="Rectangle 34"/>
          <p:cNvSpPr/>
          <p:nvPr>
            <p:custDataLst>
              <p:tags r:id="rId3"/>
            </p:custDataLst>
          </p:nvPr>
        </p:nvSpPr>
        <p:spPr>
          <a:xfrm>
            <a:off x="4259263" y="3837940"/>
            <a:ext cx="576262" cy="1728788"/>
          </a:xfrm>
          <a:prstGeom prst="rect">
            <a:avLst/>
          </a:prstGeom>
          <a:solidFill>
            <a:srgbClr val="ECEBB2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01" name="Rectangle 33"/>
          <p:cNvSpPr/>
          <p:nvPr>
            <p:custDataLst>
              <p:tags r:id="rId4"/>
            </p:custDataLst>
          </p:nvPr>
        </p:nvSpPr>
        <p:spPr>
          <a:xfrm>
            <a:off x="3971925" y="2829878"/>
            <a:ext cx="1584325" cy="503237"/>
          </a:xfrm>
          <a:prstGeom prst="rect">
            <a:avLst/>
          </a:prstGeom>
          <a:solidFill>
            <a:srgbClr val="ECEBB2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Text Box 4"/>
          <p:cNvSpPr txBox="1"/>
          <p:nvPr>
            <p:custDataLst>
              <p:tags r:id="rId5"/>
            </p:custDataLst>
          </p:nvPr>
        </p:nvSpPr>
        <p:spPr>
          <a:xfrm>
            <a:off x="2819400" y="210915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盼客</a:t>
            </a:r>
          </a:p>
        </p:txBody>
      </p:sp>
      <p:sp>
        <p:nvSpPr>
          <p:cNvPr id="12295" name="Text Box 5"/>
          <p:cNvSpPr txBox="1"/>
          <p:nvPr>
            <p:custDataLst>
              <p:tags r:id="rId6"/>
            </p:custDataLst>
          </p:nvPr>
        </p:nvSpPr>
        <p:spPr>
          <a:xfrm>
            <a:off x="2819400" y="319024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客至</a:t>
            </a:r>
          </a:p>
        </p:txBody>
      </p:sp>
      <p:sp>
        <p:nvSpPr>
          <p:cNvPr id="7174" name="Text Box 6"/>
          <p:cNvSpPr txBox="1"/>
          <p:nvPr>
            <p:custDataLst>
              <p:tags r:id="rId7"/>
            </p:custDataLst>
          </p:nvPr>
        </p:nvSpPr>
        <p:spPr>
          <a:xfrm>
            <a:off x="2890838" y="426974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待客</a:t>
            </a:r>
          </a:p>
        </p:txBody>
      </p:sp>
      <p:sp>
        <p:nvSpPr>
          <p:cNvPr id="7175" name="Text Box 7"/>
          <p:cNvSpPr txBox="1"/>
          <p:nvPr>
            <p:custDataLst>
              <p:tags r:id="rId8"/>
            </p:custDataLst>
          </p:nvPr>
        </p:nvSpPr>
        <p:spPr>
          <a:xfrm>
            <a:off x="2890838" y="5422265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邀邻</a:t>
            </a:r>
          </a:p>
        </p:txBody>
      </p:sp>
      <p:sp>
        <p:nvSpPr>
          <p:cNvPr id="7176" name="Text Box 8"/>
          <p:cNvSpPr txBox="1"/>
          <p:nvPr>
            <p:custDataLst>
              <p:tags r:id="rId9"/>
            </p:custDataLst>
          </p:nvPr>
        </p:nvSpPr>
        <p:spPr>
          <a:xfrm>
            <a:off x="5051425" y="2188528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99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闲适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孤寂</a:t>
            </a:r>
          </a:p>
        </p:txBody>
      </p:sp>
      <p:sp>
        <p:nvSpPr>
          <p:cNvPr id="7177" name="Text Box 9"/>
          <p:cNvSpPr txBox="1"/>
          <p:nvPr>
            <p:custDataLst>
              <p:tags r:id="rId10"/>
            </p:custDataLst>
          </p:nvPr>
        </p:nvSpPr>
        <p:spPr>
          <a:xfrm>
            <a:off x="5124450" y="3196590"/>
            <a:ext cx="2374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喜出望外</a:t>
            </a:r>
          </a:p>
        </p:txBody>
      </p:sp>
      <p:sp>
        <p:nvSpPr>
          <p:cNvPr id="7178" name="Text Box 10">
            <a:hlinkClick r:id="" action="ppaction://noaction"/>
          </p:cNvPr>
          <p:cNvSpPr txBox="1"/>
          <p:nvPr>
            <p:custDataLst>
              <p:tags r:id="rId11"/>
            </p:custDataLst>
          </p:nvPr>
        </p:nvSpPr>
        <p:spPr>
          <a:xfrm>
            <a:off x="5051425" y="4198303"/>
            <a:ext cx="25193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殷勤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亲密</a:t>
            </a:r>
          </a:p>
        </p:txBody>
      </p:sp>
      <p:sp>
        <p:nvSpPr>
          <p:cNvPr id="7179" name="Text Box 11"/>
          <p:cNvSpPr txBox="1"/>
          <p:nvPr>
            <p:custDataLst>
              <p:tags r:id="rId12"/>
            </p:custDataLst>
          </p:nvPr>
        </p:nvSpPr>
        <p:spPr>
          <a:xfrm>
            <a:off x="5124450" y="5422265"/>
            <a:ext cx="2735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兴奋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真率</a:t>
            </a:r>
          </a:p>
        </p:txBody>
      </p:sp>
      <p:sp>
        <p:nvSpPr>
          <p:cNvPr id="12302" name="Text Box 12"/>
          <p:cNvSpPr txBox="1"/>
          <p:nvPr>
            <p:custDataLst>
              <p:tags r:id="rId13"/>
            </p:custDataLst>
          </p:nvPr>
        </p:nvSpPr>
        <p:spPr>
          <a:xfrm>
            <a:off x="8364538" y="3190240"/>
            <a:ext cx="13684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66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</a:t>
            </a:r>
          </a:p>
        </p:txBody>
      </p:sp>
      <p:sp>
        <p:nvSpPr>
          <p:cNvPr id="7181" name="Text Box 13">
            <a:hlinkClick r:id="" action="ppaction://noaction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963863" y="958215"/>
            <a:ext cx="13684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</a:t>
            </a:r>
          </a:p>
        </p:txBody>
      </p:sp>
      <p:sp>
        <p:nvSpPr>
          <p:cNvPr id="7182" name="Text Box 1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11788" y="958215"/>
            <a:ext cx="13684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感情</a:t>
            </a:r>
          </a:p>
        </p:txBody>
      </p:sp>
      <p:sp>
        <p:nvSpPr>
          <p:cNvPr id="7183" name="Text Box 1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715250" y="958215"/>
            <a:ext cx="24479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感情基调</a:t>
            </a:r>
          </a:p>
        </p:txBody>
      </p:sp>
      <p:sp>
        <p:nvSpPr>
          <p:cNvPr id="7185" name="Line 17"/>
          <p:cNvSpPr/>
          <p:nvPr>
            <p:custDataLst>
              <p:tags r:id="rId17"/>
            </p:custDataLst>
          </p:nvPr>
        </p:nvSpPr>
        <p:spPr>
          <a:xfrm flipH="1">
            <a:off x="3467100" y="275844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7186" name="Line 18"/>
          <p:cNvSpPr/>
          <p:nvPr>
            <p:custDataLst>
              <p:tags r:id="rId18"/>
            </p:custDataLst>
          </p:nvPr>
        </p:nvSpPr>
        <p:spPr>
          <a:xfrm flipH="1">
            <a:off x="3467100" y="383794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7187" name="Line 19"/>
          <p:cNvSpPr/>
          <p:nvPr>
            <p:custDataLst>
              <p:tags r:id="rId19"/>
            </p:custDataLst>
          </p:nvPr>
        </p:nvSpPr>
        <p:spPr>
          <a:xfrm flipH="1">
            <a:off x="3467100" y="4990465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7188" name="Line 20"/>
          <p:cNvSpPr/>
          <p:nvPr>
            <p:custDataLst>
              <p:tags r:id="rId20"/>
            </p:custDataLst>
          </p:nvPr>
        </p:nvSpPr>
        <p:spPr>
          <a:xfrm>
            <a:off x="7499350" y="2613978"/>
            <a:ext cx="865188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89" name="Line 21"/>
          <p:cNvSpPr/>
          <p:nvPr>
            <p:custDataLst>
              <p:tags r:id="rId21"/>
            </p:custDataLst>
          </p:nvPr>
        </p:nvSpPr>
        <p:spPr>
          <a:xfrm>
            <a:off x="7499350" y="3693478"/>
            <a:ext cx="8651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90" name="Line 22"/>
          <p:cNvSpPr/>
          <p:nvPr>
            <p:custDataLst>
              <p:tags r:id="rId22"/>
            </p:custDataLst>
          </p:nvPr>
        </p:nvSpPr>
        <p:spPr>
          <a:xfrm flipV="1">
            <a:off x="7572375" y="4053840"/>
            <a:ext cx="935038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91" name="Line 23"/>
          <p:cNvSpPr/>
          <p:nvPr>
            <p:custDataLst>
              <p:tags r:id="rId23"/>
            </p:custDataLst>
          </p:nvPr>
        </p:nvSpPr>
        <p:spPr>
          <a:xfrm flipV="1">
            <a:off x="7427913" y="4342765"/>
            <a:ext cx="1296987" cy="1511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198" name="Text Box 30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971925" y="2829878"/>
            <a:ext cx="16557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情景交融</a:t>
            </a:r>
          </a:p>
        </p:txBody>
      </p:sp>
      <p:sp>
        <p:nvSpPr>
          <p:cNvPr id="7200" name="Text Box 3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flipH="1">
            <a:off x="4259263" y="3837940"/>
            <a:ext cx="549275" cy="2305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生活细节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2" grpId="0" animBg="1"/>
      <p:bldP spid="7201" grpId="0" animBg="1"/>
      <p:bldP spid="7172" grpId="0"/>
      <p:bldP spid="12295" grpId="0"/>
      <p:bldP spid="7174" grpId="0"/>
      <p:bldP spid="7175" grpId="0"/>
      <p:bldP spid="7176" grpId="0"/>
      <p:bldP spid="7177" grpId="0"/>
      <p:bldP spid="7178" grpId="0"/>
      <p:bldP spid="7179" grpId="0"/>
      <p:bldP spid="12302" grpId="0"/>
      <p:bldP spid="7198" grpId="0"/>
      <p:bldP spid="72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476750" y="1266825"/>
            <a:ext cx="72364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《客至》首联描绘了怎样的环境?</a:t>
            </a: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皆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340860" y="3307080"/>
            <a:ext cx="69005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首联描绘了草堂环境的清幽，景色的秀丽，点明时令、地点和环境。皆字写出春江水势涨溢的情景，给人以江波浩渺、茫茫一片之感。</a:t>
            </a:r>
          </a:p>
        </p:txBody>
      </p:sp>
      <p:pic>
        <p:nvPicPr>
          <p:cNvPr id="8" name="图片 7" descr="E:\原来\下载\ce8c4b5e324bda0655354b64ac9308c9.pngce8c4b5e324bda0655354b64ac9308c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58140" y="2222500"/>
            <a:ext cx="2827020" cy="424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359150" y="1266825"/>
            <a:ext cx="81851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颔联描写景物，在空间上有何变化?</a:t>
            </a: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体味作者的情感。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721860" y="2943225"/>
            <a:ext cx="54597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颔联由外转内，从户外的景色转到院中的情景，引出客至。用与客人谈话的口吻，增强了生活实感，表现了诗人喜客之至，待客之诚。</a:t>
            </a:r>
          </a:p>
        </p:txBody>
      </p:sp>
      <p:pic>
        <p:nvPicPr>
          <p:cNvPr id="8" name="图片 7" descr="E:\原来\下载\ce8c4b5e324bda0655354b64ac9308c9.pngce8c4b5e324bda0655354b64ac9308c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58140" y="2222500"/>
            <a:ext cx="2827020" cy="424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476750" y="838835"/>
            <a:ext cx="62744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作者待客选取了哪些细节?</a:t>
            </a: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待客两句传达出了哪些信息?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232910" y="2546350"/>
            <a:ext cx="62979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anose="05000000000000000000" charset="0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作者选取了最能显示宾主情意的生活场景，着意描画。</a:t>
            </a: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232910" y="3745230"/>
            <a:ext cx="6299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anose="05000000000000000000" charset="0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主人盛情招待，频频劝饮，却因力不从心，酒菜欠丰，而不免歉疚。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232910" y="4944110"/>
            <a:ext cx="62979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anose="05000000000000000000" charset="0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我们仿佛听到那实在而又亲切的家常话，字里行间充满了融洽气氛。</a:t>
            </a:r>
          </a:p>
        </p:txBody>
      </p:sp>
      <p:pic>
        <p:nvPicPr>
          <p:cNvPr id="6" name="图片 5" descr="E:\原来\下载\ad7b1d33fe8440ebfaf1fce96b667a64.pngad7b1d33fe8440ebfaf1fce96b667a6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60680" y="3448050"/>
            <a:ext cx="2821305" cy="24352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572385" y="2749550"/>
            <a:ext cx="74422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首联：盼客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颔联：客至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颈联：待客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尾联：邀邻</a:t>
            </a:r>
          </a:p>
        </p:txBody>
      </p:sp>
      <p:pic>
        <p:nvPicPr>
          <p:cNvPr id="41986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</a:p>
        </p:txBody>
      </p:sp>
      <p:pic>
        <p:nvPicPr>
          <p:cNvPr id="41998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 rot="4473254">
            <a:off x="1056640" y="5750878"/>
            <a:ext cx="785813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9" name="图片 3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 rot="1595337">
            <a:off x="330200" y="1542733"/>
            <a:ext cx="1016000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00" name="图片 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 rot="2089184">
            <a:off x="157480" y="3494088"/>
            <a:ext cx="714375" cy="53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266565" y="1214755"/>
            <a:ext cx="36588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客  至</a:t>
            </a:r>
          </a:p>
          <a:p>
            <a:pPr algn="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杜甫</a:t>
            </a:r>
          </a:p>
        </p:txBody>
      </p:sp>
      <p:pic>
        <p:nvPicPr>
          <p:cNvPr id="12" name="图片 11" descr="E:\原来\下载\986d7ea3d59c59fd86ef19433cac57ca.png986d7ea3d59c59fd86ef19433cac57c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532495" y="87630"/>
            <a:ext cx="3861435" cy="38620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4420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3787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sp>
        <p:nvSpPr>
          <p:cNvPr id="35845" name="矩形 6"/>
          <p:cNvSpPr/>
          <p:nvPr>
            <p:custDataLst>
              <p:tags r:id="rId3"/>
            </p:custDataLst>
          </p:nvPr>
        </p:nvSpPr>
        <p:spPr>
          <a:xfrm>
            <a:off x="3882390" y="1252220"/>
            <a:ext cx="7012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杜甫的代表性诗歌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4869815" y="2174240"/>
            <a:ext cx="5361305" cy="3415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　　　　　不 见 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　　　　　　　　　杜甫 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不见李生久， 佯狂真可哀！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世人皆欲杀， 吾意独怜才。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敏捷诗千首， 飘零酒一杯。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匡山读书处， 头白好归来。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7" t="17326" r="33877" b="6601"/>
          <a:stretch>
            <a:fillRect/>
          </a:stretch>
        </p:blipFill>
        <p:spPr>
          <a:xfrm flipH="1">
            <a:off x="67310" y="2463165"/>
            <a:ext cx="2576195" cy="4391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4420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3787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sp>
        <p:nvSpPr>
          <p:cNvPr id="35845" name="矩形 6"/>
          <p:cNvSpPr/>
          <p:nvPr>
            <p:custDataLst>
              <p:tags r:id="rId3"/>
            </p:custDataLst>
          </p:nvPr>
        </p:nvSpPr>
        <p:spPr>
          <a:xfrm>
            <a:off x="3882390" y="1252220"/>
            <a:ext cx="7012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杜甫的代表性诗歌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4707890" y="2275840"/>
            <a:ext cx="5361305" cy="2306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赠花卿 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　　　　杜甫 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锦城丝管日纷纷， 半入江风半入云。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此曲只应天上有， 人间能得几回闻。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7" t="17326" r="33877" b="6601"/>
          <a:stretch>
            <a:fillRect/>
          </a:stretch>
        </p:blipFill>
        <p:spPr>
          <a:xfrm flipH="1">
            <a:off x="67310" y="2463165"/>
            <a:ext cx="2576195" cy="4391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38760" y="188595"/>
            <a:ext cx="11816080" cy="917194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．陷贼和为官时期（四十五至四十八岁）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　　安史之乱爆发，潼关失守，杜甫把家安置在鄜州，独自去投肃宗，中途为安史叛军俘获，押到长安。他面对混乱的长安，听到官军一再败退的消息，写成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月夜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春望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哀江头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等诗。后来他潜逃到凤翔行在，做左拾遗。由于忠言直谏，上疏为宰相房琯事被贬华州司功参军（房琯善慷慨陈词，为典型的知识分子，但不切实际，与叛军战，采用春秋阵法，结果大败，肃宗问罪。杜甫始为左拾遗，上疏言房琯无罪，肃宗怒，欲问罪，幸得脱）。其后，他用诗的形式把他的见闻真实地记录下来，成为他不朽的作品，即</a:t>
            </a:r>
            <a:r>
              <a:rPr lang="zh-CN" altLang="en-US" sz="2000" b="1" smtClean="0">
                <a:ea typeface="黑体" panose="02010609060101010101" charset="-122"/>
              </a:rPr>
              <a:t>“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三吏</a:t>
            </a:r>
            <a:r>
              <a:rPr lang="zh-CN" altLang="en-US" sz="2000" b="1" smtClean="0">
                <a:ea typeface="黑体" panose="02010609060101010101" charset="-122"/>
              </a:rPr>
              <a:t>”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000" b="1" smtClean="0">
                <a:ea typeface="黑体" panose="02010609060101010101" charset="-122"/>
              </a:rPr>
              <a:t>“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三别</a:t>
            </a:r>
            <a:r>
              <a:rPr lang="zh-CN" altLang="en-US" sz="2000" b="1" smtClean="0">
                <a:ea typeface="黑体" panose="02010609060101010101" charset="-122"/>
              </a:rPr>
              <a:t>”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。 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　　注：</a:t>
            </a:r>
            <a:r>
              <a:rPr lang="zh-CN" altLang="en-US" sz="2000" b="1" smtClean="0">
                <a:ea typeface="黑体" panose="02010609060101010101" charset="-122"/>
              </a:rPr>
              <a:t>“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三吏</a:t>
            </a:r>
            <a:r>
              <a:rPr lang="zh-CN" altLang="en-US" sz="2000" b="1" smtClean="0">
                <a:ea typeface="黑体" panose="02010609060101010101" charset="-122"/>
              </a:rPr>
              <a:t>”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：为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石壕吏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新安吏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潼关吏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；</a:t>
            </a:r>
            <a:r>
              <a:rPr lang="zh-CN" altLang="en-US" sz="2000" b="1" smtClean="0">
                <a:ea typeface="黑体" panose="02010609060101010101" charset="-122"/>
              </a:rPr>
              <a:t>“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三别</a:t>
            </a:r>
            <a:r>
              <a:rPr lang="zh-CN" altLang="en-US" sz="2000" b="1" smtClean="0">
                <a:ea typeface="黑体" panose="02010609060101010101" charset="-122"/>
              </a:rPr>
              <a:t>”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：为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新婚别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无家别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垂老别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。 </a:t>
            </a:r>
          </a:p>
          <a:p>
            <a:pPr>
              <a:lnSpc>
                <a:spcPct val="120000"/>
              </a:lnSpc>
            </a:pPr>
            <a:r>
              <a:rPr lang="en-US" altLang="zh-CN" sz="20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．西南漂泊时期（四十八至五十八岁）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　　随着九节度官军在相州大败和关辅饥荒，杜甫弃官，携家随人民逃难，经秦州、同谷等地，到了成都，过了一段比较安定的生活。严武入朝，蜀中军阀作乱，他漂流到梓州、阆州。后严武为剑南节度使摄成都，杜甫投往严，严武死，他再度飘泊，在夔州住两年，继又漂流到湖北、湖南一带，病死在湘江上。这时期，其作品有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春夜喜雨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茅屋为秋风所破歌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蜀相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闻官军收河南河北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登高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登岳阳楼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等大量名作。其中最为著名的诗句为：</a:t>
            </a:r>
            <a:r>
              <a:rPr lang="zh-CN" altLang="en-US" sz="2000" b="1" smtClean="0">
                <a:ea typeface="黑体" panose="02010609060101010101" charset="-122"/>
              </a:rPr>
              <a:t>“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安得广厦千万间，大庇天下寒士俱欢颜。</a:t>
            </a:r>
            <a:r>
              <a:rPr lang="zh-CN" altLang="en-US" sz="2000" b="1" smtClean="0">
                <a:ea typeface="黑体" panose="02010609060101010101" charset="-122"/>
              </a:rPr>
              <a:t>”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 而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登高</a:t>
            </a:r>
            <a:r>
              <a:rPr lang="en-US" altLang="zh-CN" sz="20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中的：</a:t>
            </a:r>
            <a:r>
              <a:rPr lang="zh-CN" altLang="en-US" sz="2000" b="1" smtClean="0">
                <a:ea typeface="黑体" panose="02010609060101010101" charset="-122"/>
              </a:rPr>
              <a:t>“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无边落木萧萧下，不尽长江滚滚来</a:t>
            </a:r>
            <a:r>
              <a:rPr lang="zh-CN" altLang="en-US" sz="2000" b="1" smtClean="0">
                <a:ea typeface="黑体" panose="02010609060101010101" charset="-122"/>
              </a:rPr>
              <a:t>”</a:t>
            </a:r>
            <a:r>
              <a:rPr lang="zh-CN" altLang="en-US" sz="2000" b="1" smtClean="0">
                <a:latin typeface="黑体" panose="02010609060101010101" charset="-122"/>
                <a:ea typeface="黑体" panose="02010609060101010101" charset="-122"/>
              </a:rPr>
              <a:t>更是千古绝唱。</a:t>
            </a:r>
            <a:r>
              <a:rPr lang="zh-CN" altLang="en-US" sz="2000" smtClean="0"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endParaRPr lang="zh-CN" altLang="en-US" sz="200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4420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3787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sp>
        <p:nvSpPr>
          <p:cNvPr id="35845" name="矩形 6"/>
          <p:cNvSpPr/>
          <p:nvPr>
            <p:custDataLst>
              <p:tags r:id="rId3"/>
            </p:custDataLst>
          </p:nvPr>
        </p:nvSpPr>
        <p:spPr>
          <a:xfrm>
            <a:off x="3882390" y="1252220"/>
            <a:ext cx="7012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杜甫的代表性诗歌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4707890" y="2263140"/>
            <a:ext cx="5361305" cy="2306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绝句二首（其一）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杜甫 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迟日江山丽， 春风花草香。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泥融飞燕子， 沙暖睡鸳鸯。 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7" t="17326" r="33877" b="6601"/>
          <a:stretch>
            <a:fillRect/>
          </a:stretch>
        </p:blipFill>
        <p:spPr>
          <a:xfrm flipH="1">
            <a:off x="67310" y="2463165"/>
            <a:ext cx="2576195" cy="4391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文本框 82947"/>
          <p:cNvSpPr txBox="1"/>
          <p:nvPr>
            <p:custDataLst>
              <p:tags r:id="rId1"/>
            </p:custDataLst>
          </p:nvPr>
        </p:nvSpPr>
        <p:spPr>
          <a:xfrm>
            <a:off x="1774825" y="280988"/>
            <a:ext cx="2520950" cy="64516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比较阅读</a:t>
            </a:r>
          </a:p>
        </p:txBody>
      </p:sp>
      <p:sp>
        <p:nvSpPr>
          <p:cNvPr id="82949" name="矩形 82948"/>
          <p:cNvSpPr/>
          <p:nvPr>
            <p:custDataLst>
              <p:tags r:id="rId2"/>
            </p:custDataLst>
          </p:nvPr>
        </p:nvSpPr>
        <p:spPr>
          <a:xfrm>
            <a:off x="1919288" y="1412875"/>
            <a:ext cx="8243887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latin typeface="Arial" panose="020B0604020202020204" pitchFamily="34" charset="0"/>
                <a:ea typeface="华文楷体" panose="02010600040101010101" charset="-122"/>
              </a:rPr>
              <a:t>宾      至</a:t>
            </a:r>
          </a:p>
          <a:p>
            <a:pPr algn="ctr"/>
            <a:r>
              <a:rPr lang="zh-CN" altLang="en-US" sz="2800" b="1">
                <a:latin typeface="Arial" panose="020B0604020202020204" pitchFamily="34" charset="0"/>
              </a:rPr>
              <a:t>                     杜    甫</a:t>
            </a:r>
          </a:p>
          <a:p>
            <a:r>
              <a:rPr lang="zh-CN" altLang="en-US" sz="3600" b="1">
                <a:latin typeface="Arial" panose="020B0604020202020204" pitchFamily="34" charset="0"/>
                <a:ea typeface="隶书" panose="02010509060101010101" pitchFamily="49" charset="-122"/>
              </a:rPr>
              <a:t> 幽栖地僻经过少，老病人扶再拜难。</a:t>
            </a:r>
          </a:p>
          <a:p>
            <a:r>
              <a:rPr lang="zh-CN" altLang="en-US" sz="3600" b="1">
                <a:latin typeface="Arial" panose="020B0604020202020204" pitchFamily="34" charset="0"/>
                <a:ea typeface="隶书" panose="02010509060101010101" pitchFamily="49" charset="-122"/>
              </a:rPr>
              <a:t> 岂有文章惊海内，漫劳车马驻江干。</a:t>
            </a:r>
          </a:p>
          <a:p>
            <a:r>
              <a:rPr lang="zh-CN" altLang="en-US" sz="3600" b="1">
                <a:latin typeface="Arial" panose="020B0604020202020204" pitchFamily="34" charset="0"/>
                <a:ea typeface="隶书" panose="02010509060101010101" pitchFamily="49" charset="-122"/>
              </a:rPr>
              <a:t> 竟日淹留佳客坐，百年粗粝腐儒餐。</a:t>
            </a:r>
          </a:p>
          <a:p>
            <a:r>
              <a:rPr lang="zh-CN" altLang="en-US" sz="3600" b="1">
                <a:latin typeface="Arial" panose="020B0604020202020204" pitchFamily="34" charset="0"/>
                <a:ea typeface="隶书" panose="02010509060101010101" pitchFamily="49" charset="-122"/>
              </a:rPr>
              <a:t> 不嫌野外无供给，乘兴还来看药栏。</a:t>
            </a:r>
          </a:p>
        </p:txBody>
      </p:sp>
    </p:spTree>
  </p:cSld>
  <p:clrMapOvr>
    <a:masterClrMapping/>
  </p:clrMapOvr>
  <p:transition spd="med">
    <p:wedg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83969" descr="imges-3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524000" y="4887913"/>
            <a:ext cx="2627313" cy="1970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1" name="图片 83970" descr="200211181513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967663" y="0"/>
            <a:ext cx="2700337" cy="2027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2" name="文本框 83971"/>
          <p:cNvSpPr txBox="1"/>
          <p:nvPr>
            <p:custDataLst>
              <p:tags r:id="rId3"/>
            </p:custDataLst>
          </p:nvPr>
        </p:nvSpPr>
        <p:spPr>
          <a:xfrm>
            <a:off x="1847850" y="188913"/>
            <a:ext cx="3384550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i="1" u="sng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字词预备</a:t>
            </a:r>
          </a:p>
        </p:txBody>
      </p:sp>
      <p:sp>
        <p:nvSpPr>
          <p:cNvPr id="83973" name="文本框 83972"/>
          <p:cNvSpPr txBox="1"/>
          <p:nvPr>
            <p:custDataLst>
              <p:tags r:id="rId4"/>
            </p:custDataLst>
          </p:nvPr>
        </p:nvSpPr>
        <p:spPr>
          <a:xfrm>
            <a:off x="2135188" y="1196975"/>
            <a:ext cx="187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再拜：</a:t>
            </a:r>
          </a:p>
        </p:txBody>
      </p:sp>
      <p:sp>
        <p:nvSpPr>
          <p:cNvPr id="83974" name="文本框 83973"/>
          <p:cNvSpPr txBox="1"/>
          <p:nvPr>
            <p:custDataLst>
              <p:tags r:id="rId5"/>
            </p:custDataLst>
          </p:nvPr>
        </p:nvSpPr>
        <p:spPr>
          <a:xfrm>
            <a:off x="3287713" y="1196975"/>
            <a:ext cx="53292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拜两拜，古人表示恭敬的礼节</a:t>
            </a:r>
          </a:p>
        </p:txBody>
      </p:sp>
      <p:sp>
        <p:nvSpPr>
          <p:cNvPr id="83975" name="文本框 83974"/>
          <p:cNvSpPr txBox="1"/>
          <p:nvPr>
            <p:custDataLst>
              <p:tags r:id="rId6"/>
            </p:custDataLst>
          </p:nvPr>
        </p:nvSpPr>
        <p:spPr>
          <a:xfrm>
            <a:off x="2135188" y="1916113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江干：</a:t>
            </a:r>
          </a:p>
        </p:txBody>
      </p:sp>
      <p:sp>
        <p:nvSpPr>
          <p:cNvPr id="83976" name="文本框 83975"/>
          <p:cNvSpPr txBox="1"/>
          <p:nvPr>
            <p:custDataLst>
              <p:tags r:id="rId7"/>
            </p:custDataLst>
          </p:nvPr>
        </p:nvSpPr>
        <p:spPr>
          <a:xfrm>
            <a:off x="3359150" y="1895475"/>
            <a:ext cx="2520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err="1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altLang="en-US" sz="2800" b="1" err="1">
                <a:latin typeface="楷体_GB2312" pitchFamily="49" charset="-122"/>
                <a:ea typeface="楷体_GB2312" pitchFamily="49" charset="-122"/>
              </a:rPr>
              <a:t>ā</a:t>
            </a:r>
            <a:r>
              <a:rPr lang="en-US" altLang="zh-CN" sz="2800" b="1" err="1">
                <a:latin typeface="楷体_GB2312" pitchFamily="49" charset="-122"/>
                <a:ea typeface="楷体_GB2312" pitchFamily="49" charset="-122"/>
              </a:rPr>
              <a:t>n </a:t>
            </a:r>
            <a:r>
              <a:rPr lang="zh-CN" altLang="en-US" sz="2800" b="1">
                <a:latin typeface="Arial" panose="020B0604020202020204" pitchFamily="34" charset="0"/>
              </a:rPr>
              <a:t>江边</a:t>
            </a:r>
          </a:p>
        </p:txBody>
      </p:sp>
      <p:sp>
        <p:nvSpPr>
          <p:cNvPr id="83977" name="文本框 83976"/>
          <p:cNvSpPr txBox="1"/>
          <p:nvPr>
            <p:custDataLst>
              <p:tags r:id="rId8"/>
            </p:custDataLst>
          </p:nvPr>
        </p:nvSpPr>
        <p:spPr>
          <a:xfrm>
            <a:off x="2135188" y="2636838"/>
            <a:ext cx="187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淹留：</a:t>
            </a:r>
          </a:p>
        </p:txBody>
      </p:sp>
      <p:sp>
        <p:nvSpPr>
          <p:cNvPr id="83978" name="文本框 83977"/>
          <p:cNvSpPr txBox="1"/>
          <p:nvPr>
            <p:custDataLst>
              <p:tags r:id="rId9"/>
            </p:custDataLst>
          </p:nvPr>
        </p:nvSpPr>
        <p:spPr>
          <a:xfrm>
            <a:off x="3359150" y="2636838"/>
            <a:ext cx="2305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长期逗留</a:t>
            </a:r>
          </a:p>
        </p:txBody>
      </p:sp>
      <p:sp>
        <p:nvSpPr>
          <p:cNvPr id="83979" name="文本框 83978"/>
          <p:cNvSpPr txBox="1"/>
          <p:nvPr>
            <p:custDataLst>
              <p:tags r:id="rId10"/>
            </p:custDataLst>
          </p:nvPr>
        </p:nvSpPr>
        <p:spPr>
          <a:xfrm>
            <a:off x="2135188" y="3357563"/>
            <a:ext cx="1657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粝：</a:t>
            </a:r>
          </a:p>
        </p:txBody>
      </p:sp>
      <p:sp>
        <p:nvSpPr>
          <p:cNvPr id="83980" name="文本框 83979"/>
          <p:cNvSpPr txBox="1"/>
          <p:nvPr>
            <p:custDataLst>
              <p:tags r:id="rId11"/>
            </p:custDataLst>
          </p:nvPr>
        </p:nvSpPr>
        <p:spPr>
          <a:xfrm>
            <a:off x="2855913" y="3357563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err="1">
                <a:latin typeface="楷体_GB2312" pitchFamily="49" charset="-122"/>
                <a:ea typeface="楷体_GB2312" pitchFamily="49" charset="-122"/>
              </a:rPr>
              <a:t>lì </a:t>
            </a:r>
            <a:r>
              <a:rPr lang="zh-CN" altLang="en-US" sz="2800" b="1">
                <a:latin typeface="Arial" panose="020B0604020202020204" pitchFamily="34" charset="0"/>
              </a:rPr>
              <a:t>糙米</a:t>
            </a:r>
          </a:p>
        </p:txBody>
      </p:sp>
      <p:sp>
        <p:nvSpPr>
          <p:cNvPr id="83981" name="文本框 83980"/>
          <p:cNvSpPr txBox="1"/>
          <p:nvPr>
            <p:custDataLst>
              <p:tags r:id="rId12"/>
            </p:custDataLst>
          </p:nvPr>
        </p:nvSpPr>
        <p:spPr>
          <a:xfrm>
            <a:off x="2135188" y="4149725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腐儒：</a:t>
            </a:r>
          </a:p>
        </p:txBody>
      </p:sp>
      <p:sp>
        <p:nvSpPr>
          <p:cNvPr id="83982" name="文本框 83981"/>
          <p:cNvSpPr txBox="1"/>
          <p:nvPr>
            <p:custDataLst>
              <p:tags r:id="rId13"/>
            </p:custDataLst>
          </p:nvPr>
        </p:nvSpPr>
        <p:spPr>
          <a:xfrm>
            <a:off x="3359150" y="4149725"/>
            <a:ext cx="4321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迂腐不明事理的读书人</a:t>
            </a:r>
          </a:p>
        </p:txBody>
      </p:sp>
      <p:sp>
        <p:nvSpPr>
          <p:cNvPr id="83983" name="文本框 83982"/>
          <p:cNvSpPr txBox="1"/>
          <p:nvPr>
            <p:custDataLst>
              <p:tags r:id="rId14"/>
            </p:custDataLst>
          </p:nvPr>
        </p:nvSpPr>
        <p:spPr>
          <a:xfrm>
            <a:off x="4511675" y="4941888"/>
            <a:ext cx="1871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供给：</a:t>
            </a:r>
          </a:p>
        </p:txBody>
      </p:sp>
      <p:sp>
        <p:nvSpPr>
          <p:cNvPr id="83984" name="文本框 83983"/>
          <p:cNvSpPr txBox="1"/>
          <p:nvPr>
            <p:custDataLst>
              <p:tags r:id="rId15"/>
            </p:custDataLst>
          </p:nvPr>
        </p:nvSpPr>
        <p:spPr>
          <a:xfrm>
            <a:off x="5808663" y="4941888"/>
            <a:ext cx="2447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 </a:t>
            </a:r>
            <a:r>
              <a:rPr lang="en-US" altLang="zh-CN" sz="2800" b="1" err="1">
                <a:latin typeface="楷体_GB2312" pitchFamily="49" charset="-122"/>
                <a:ea typeface="楷体_GB2312" pitchFamily="49" charset="-122"/>
              </a:rPr>
              <a:t>jǐ </a:t>
            </a:r>
            <a:r>
              <a:rPr lang="zh-CN" altLang="en-US" sz="2800" b="1">
                <a:latin typeface="Arial" panose="020B0604020202020204" pitchFamily="34" charset="0"/>
              </a:rPr>
              <a:t>指酒肴</a:t>
            </a:r>
          </a:p>
        </p:txBody>
      </p:sp>
      <p:sp>
        <p:nvSpPr>
          <p:cNvPr id="83985" name="文本框 83984"/>
          <p:cNvSpPr txBox="1"/>
          <p:nvPr>
            <p:custDataLst>
              <p:tags r:id="rId16"/>
            </p:custDataLst>
          </p:nvPr>
        </p:nvSpPr>
        <p:spPr>
          <a:xfrm>
            <a:off x="4511675" y="5734050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药栏：</a:t>
            </a:r>
          </a:p>
        </p:txBody>
      </p:sp>
      <p:sp>
        <p:nvSpPr>
          <p:cNvPr id="83986" name="文本框 83985"/>
          <p:cNvSpPr txBox="1"/>
          <p:nvPr>
            <p:custDataLst>
              <p:tags r:id="rId17"/>
            </p:custDataLst>
          </p:nvPr>
        </p:nvSpPr>
        <p:spPr>
          <a:xfrm>
            <a:off x="5664200" y="573405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花圃</a:t>
            </a:r>
          </a:p>
        </p:txBody>
      </p:sp>
      <p:sp>
        <p:nvSpPr>
          <p:cNvPr id="83987" name="文本框 83986"/>
          <p:cNvSpPr txBox="1"/>
          <p:nvPr>
            <p:custDataLst>
              <p:tags r:id="rId18"/>
            </p:custDataLst>
          </p:nvPr>
        </p:nvSpPr>
        <p:spPr>
          <a:xfrm>
            <a:off x="6959600" y="5734050"/>
            <a:ext cx="2808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看药栏：</a:t>
            </a:r>
            <a:r>
              <a:rPr lang="zh-CN" altLang="en-US" sz="2800" b="1">
                <a:latin typeface="Arial" panose="020B0604020202020204" pitchFamily="34" charset="0"/>
              </a:rPr>
              <a:t>看花</a:t>
            </a:r>
          </a:p>
        </p:txBody>
      </p:sp>
    </p:spTree>
  </p:cSld>
  <p:clrMapOvr>
    <a:masterClrMapping/>
  </p:clrMapOvr>
  <p:transition spd="med">
    <p:wedg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文本框 84993"/>
          <p:cNvSpPr txBox="1"/>
          <p:nvPr>
            <p:custDataLst>
              <p:tags r:id="rId1"/>
            </p:custDataLst>
          </p:nvPr>
        </p:nvSpPr>
        <p:spPr>
          <a:xfrm>
            <a:off x="2782888" y="194468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latin typeface="Times New Roman" panose="02020603050405020304" pitchFamily="18" charset="0"/>
                <a:ea typeface="华文行楷" panose="02010800040101010101" pitchFamily="2" charset="-122"/>
              </a:rPr>
              <a:t>少</a:t>
            </a:r>
          </a:p>
        </p:txBody>
      </p:sp>
      <p:sp>
        <p:nvSpPr>
          <p:cNvPr id="84995" name="文本框 84994"/>
          <p:cNvSpPr txBox="1"/>
          <p:nvPr>
            <p:custDataLst>
              <p:tags r:id="rId2"/>
            </p:custDataLst>
          </p:nvPr>
        </p:nvSpPr>
        <p:spPr>
          <a:xfrm>
            <a:off x="2782888" y="3429000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latin typeface="Times New Roman" panose="02020603050405020304" pitchFamily="18" charset="0"/>
                <a:ea typeface="华文行楷" panose="02010800040101010101" pitchFamily="2" charset="-122"/>
              </a:rPr>
              <a:t>难</a:t>
            </a:r>
          </a:p>
        </p:txBody>
      </p:sp>
      <p:sp>
        <p:nvSpPr>
          <p:cNvPr id="84996" name="文本框 84995"/>
          <p:cNvSpPr txBox="1"/>
          <p:nvPr>
            <p:custDataLst>
              <p:tags r:id="rId3"/>
            </p:custDataLst>
          </p:nvPr>
        </p:nvSpPr>
        <p:spPr>
          <a:xfrm>
            <a:off x="4440238" y="1916113"/>
            <a:ext cx="54006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居幽地僻，少有人访</a:t>
            </a:r>
          </a:p>
        </p:txBody>
      </p:sp>
      <p:sp>
        <p:nvSpPr>
          <p:cNvPr id="84997" name="文本框 84996"/>
          <p:cNvSpPr txBox="1"/>
          <p:nvPr>
            <p:custDataLst>
              <p:tags r:id="rId4"/>
            </p:custDataLst>
          </p:nvPr>
        </p:nvSpPr>
        <p:spPr>
          <a:xfrm>
            <a:off x="4440238" y="3357563"/>
            <a:ext cx="53276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恭迎贵宾，行礼艰难</a:t>
            </a:r>
          </a:p>
        </p:txBody>
      </p:sp>
      <p:sp>
        <p:nvSpPr>
          <p:cNvPr id="84998" name="文本框 84997"/>
          <p:cNvSpPr txBox="1"/>
          <p:nvPr>
            <p:custDataLst>
              <p:tags r:id="rId5"/>
            </p:custDataLst>
          </p:nvPr>
        </p:nvSpPr>
        <p:spPr>
          <a:xfrm>
            <a:off x="4367213" y="5013325"/>
            <a:ext cx="384429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华文行楷" panose="02010800040101010101" pitchFamily="2" charset="-122"/>
              </a:rPr>
              <a:t>不胜应酬之苦</a:t>
            </a:r>
          </a:p>
        </p:txBody>
      </p:sp>
      <p:sp>
        <p:nvSpPr>
          <p:cNvPr id="84999" name="云形标注 84998"/>
          <p:cNvSpPr/>
          <p:nvPr>
            <p:custDataLst>
              <p:tags r:id="rId6"/>
            </p:custDataLst>
          </p:nvPr>
        </p:nvSpPr>
        <p:spPr>
          <a:xfrm>
            <a:off x="1905000" y="304800"/>
            <a:ext cx="7162800" cy="762000"/>
          </a:xfrm>
          <a:prstGeom prst="cloudCallout">
            <a:avLst>
              <a:gd name="adj1" fmla="val 39759"/>
              <a:gd name="adj2" fmla="val 929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i="1">
                <a:latin typeface="Times New Roman" panose="02020603050405020304" pitchFamily="18" charset="0"/>
              </a:rPr>
              <a:t>《</a:t>
            </a:r>
            <a:r>
              <a:rPr lang="zh-CN" altLang="en-US" sz="3600" b="1" i="1">
                <a:latin typeface="Times New Roman" panose="02020603050405020304" pitchFamily="18" charset="0"/>
              </a:rPr>
              <a:t>宾至</a:t>
            </a:r>
            <a:r>
              <a:rPr lang="en-US" altLang="zh-CN" sz="3600" b="1" i="1">
                <a:latin typeface="Times New Roman" panose="02020603050405020304" pitchFamily="18" charset="0"/>
              </a:rPr>
              <a:t>》</a:t>
            </a:r>
            <a:r>
              <a:rPr lang="zh-CN" altLang="en-US" sz="4000" b="1" i="1">
                <a:latin typeface="Arial" panose="020B0604020202020204" pitchFamily="34" charset="0"/>
              </a:rPr>
              <a:t>首 联</a:t>
            </a:r>
          </a:p>
        </p:txBody>
      </p:sp>
      <p:pic>
        <p:nvPicPr>
          <p:cNvPr id="85000" name="图片 84999" descr="imges-3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24000" y="4887913"/>
            <a:ext cx="2627313" cy="197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/>
      <p:bldP spid="8499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86017"/>
          <p:cNvSpPr txBox="1"/>
          <p:nvPr>
            <p:custDataLst>
              <p:tags r:id="rId1"/>
            </p:custDataLst>
          </p:nvPr>
        </p:nvSpPr>
        <p:spPr>
          <a:xfrm>
            <a:off x="2279650" y="2205038"/>
            <a:ext cx="13017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华文行楷" panose="02010800040101010101" pitchFamily="2" charset="-122"/>
              </a:rPr>
              <a:t>岂有</a:t>
            </a:r>
          </a:p>
        </p:txBody>
      </p:sp>
      <p:sp>
        <p:nvSpPr>
          <p:cNvPr id="86019" name="文本框 86018"/>
          <p:cNvSpPr txBox="1"/>
          <p:nvPr>
            <p:custDataLst>
              <p:tags r:id="rId2"/>
            </p:custDataLst>
          </p:nvPr>
        </p:nvSpPr>
        <p:spPr>
          <a:xfrm>
            <a:off x="2279650" y="4581525"/>
            <a:ext cx="13017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华文行楷" panose="02010800040101010101" pitchFamily="2" charset="-122"/>
              </a:rPr>
              <a:t>漫劳</a:t>
            </a:r>
          </a:p>
        </p:txBody>
      </p:sp>
      <p:sp>
        <p:nvSpPr>
          <p:cNvPr id="86020" name="文本框 86019"/>
          <p:cNvSpPr txBox="1"/>
          <p:nvPr>
            <p:custDataLst>
              <p:tags r:id="rId3"/>
            </p:custDataLst>
          </p:nvPr>
        </p:nvSpPr>
        <p:spPr>
          <a:xfrm>
            <a:off x="6572250" y="3284538"/>
            <a:ext cx="298005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华文行楷" panose="02010800040101010101" pitchFamily="2" charset="-122"/>
              </a:rPr>
              <a:t>惊讶、冷淡</a:t>
            </a:r>
          </a:p>
        </p:txBody>
      </p:sp>
      <p:sp>
        <p:nvSpPr>
          <p:cNvPr id="86021" name="文本框 86020"/>
          <p:cNvSpPr txBox="1"/>
          <p:nvPr>
            <p:custDataLst>
              <p:tags r:id="rId4"/>
            </p:custDataLst>
          </p:nvPr>
        </p:nvSpPr>
        <p:spPr>
          <a:xfrm>
            <a:off x="3863975" y="2205038"/>
            <a:ext cx="33845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我岂有文名</a:t>
            </a:r>
          </a:p>
        </p:txBody>
      </p:sp>
      <p:sp>
        <p:nvSpPr>
          <p:cNvPr id="86022" name="文本框 86021"/>
          <p:cNvSpPr txBox="1"/>
          <p:nvPr>
            <p:custDataLst>
              <p:tags r:id="rId5"/>
            </p:custDataLst>
          </p:nvPr>
        </p:nvSpPr>
        <p:spPr>
          <a:xfrm>
            <a:off x="3886200" y="4595813"/>
            <a:ext cx="33623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您徒劳过访</a:t>
            </a:r>
          </a:p>
        </p:txBody>
      </p:sp>
      <p:sp>
        <p:nvSpPr>
          <p:cNvPr id="86023" name="右箭头 86022"/>
          <p:cNvSpPr/>
          <p:nvPr>
            <p:custDataLst>
              <p:tags r:id="rId6"/>
            </p:custDataLst>
          </p:nvPr>
        </p:nvSpPr>
        <p:spPr>
          <a:xfrm>
            <a:off x="4572000" y="3505200"/>
            <a:ext cx="1676400" cy="381000"/>
          </a:xfrm>
          <a:prstGeom prst="rightArrow">
            <a:avLst>
              <a:gd name="adj1" fmla="val 50000"/>
              <a:gd name="adj2" fmla="val 11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4" name="云形标注 86023"/>
          <p:cNvSpPr/>
          <p:nvPr>
            <p:custDataLst>
              <p:tags r:id="rId7"/>
            </p:custDataLst>
          </p:nvPr>
        </p:nvSpPr>
        <p:spPr>
          <a:xfrm>
            <a:off x="1774825" y="188913"/>
            <a:ext cx="6769100" cy="863600"/>
          </a:xfrm>
          <a:prstGeom prst="cloudCallout">
            <a:avLst>
              <a:gd name="adj1" fmla="val 27065"/>
              <a:gd name="adj2" fmla="val 10845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i="1">
                <a:latin typeface="Times New Roman" panose="02020603050405020304" pitchFamily="18" charset="0"/>
              </a:rPr>
              <a:t>《</a:t>
            </a:r>
            <a:r>
              <a:rPr lang="zh-CN" altLang="en-US" sz="3600" b="1" i="1">
                <a:latin typeface="Times New Roman" panose="02020603050405020304" pitchFamily="18" charset="0"/>
              </a:rPr>
              <a:t>宾至</a:t>
            </a:r>
            <a:r>
              <a:rPr lang="en-US" altLang="zh-CN" sz="3600" b="1" i="1">
                <a:latin typeface="Times New Roman" panose="02020603050405020304" pitchFamily="18" charset="0"/>
              </a:rPr>
              <a:t>》</a:t>
            </a:r>
            <a:r>
              <a:rPr lang="zh-CN" altLang="en-US" sz="4000" b="1" i="1">
                <a:latin typeface="Arial" panose="020B0604020202020204" pitchFamily="34" charset="0"/>
              </a:rPr>
              <a:t>颔 联</a:t>
            </a:r>
          </a:p>
        </p:txBody>
      </p:sp>
      <p:pic>
        <p:nvPicPr>
          <p:cNvPr id="86025" name="图片 86024" descr="imges-3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680325" y="4614863"/>
            <a:ext cx="2987675" cy="2243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/>
      <p:bldP spid="860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框 87041"/>
          <p:cNvSpPr txBox="1"/>
          <p:nvPr>
            <p:custDataLst>
              <p:tags r:id="rId1"/>
            </p:custDataLst>
          </p:nvPr>
        </p:nvSpPr>
        <p:spPr>
          <a:xfrm>
            <a:off x="3200400" y="3117850"/>
            <a:ext cx="34004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淹留竟日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87043" name="文本框 87042"/>
          <p:cNvSpPr txBox="1"/>
          <p:nvPr>
            <p:custDataLst>
              <p:tags r:id="rId2"/>
            </p:custDataLst>
          </p:nvPr>
        </p:nvSpPr>
        <p:spPr>
          <a:xfrm>
            <a:off x="3143250" y="4611688"/>
            <a:ext cx="35290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粗粝腐儒餐</a:t>
            </a:r>
          </a:p>
        </p:txBody>
      </p:sp>
      <p:sp>
        <p:nvSpPr>
          <p:cNvPr id="87044" name="文本框 87043"/>
          <p:cNvSpPr txBox="1"/>
          <p:nvPr>
            <p:custDataLst>
              <p:tags r:id="rId3"/>
            </p:custDataLst>
          </p:nvPr>
        </p:nvSpPr>
        <p:spPr>
          <a:xfrm>
            <a:off x="7171055" y="2852738"/>
            <a:ext cx="798195" cy="27368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客套尽礼数</a:t>
            </a:r>
          </a:p>
        </p:txBody>
      </p:sp>
      <p:sp>
        <p:nvSpPr>
          <p:cNvPr id="87045" name="文本框 87044"/>
          <p:cNvSpPr txBox="1"/>
          <p:nvPr>
            <p:custDataLst>
              <p:tags r:id="rId4"/>
            </p:custDataLst>
          </p:nvPr>
        </p:nvSpPr>
        <p:spPr>
          <a:xfrm>
            <a:off x="1919288" y="1916113"/>
            <a:ext cx="7921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描写的是什么？诗人与客的关系如何？</a:t>
            </a:r>
          </a:p>
        </p:txBody>
      </p:sp>
      <p:sp>
        <p:nvSpPr>
          <p:cNvPr id="87046" name="文本框 87045"/>
          <p:cNvSpPr txBox="1"/>
          <p:nvPr>
            <p:custDataLst>
              <p:tags r:id="rId5"/>
            </p:custDataLst>
          </p:nvPr>
        </p:nvSpPr>
        <p:spPr>
          <a:xfrm>
            <a:off x="2566988" y="5805488"/>
            <a:ext cx="5761037" cy="76835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华文新魏" panose="02010800040101010101" pitchFamily="2" charset="-122"/>
              </a:rPr>
              <a:t>冷淡、无奈、不悦</a:t>
            </a:r>
          </a:p>
        </p:txBody>
      </p:sp>
      <p:sp>
        <p:nvSpPr>
          <p:cNvPr id="87047" name="云形标注 87046"/>
          <p:cNvSpPr/>
          <p:nvPr>
            <p:custDataLst>
              <p:tags r:id="rId6"/>
            </p:custDataLst>
          </p:nvPr>
        </p:nvSpPr>
        <p:spPr>
          <a:xfrm>
            <a:off x="1524000" y="457200"/>
            <a:ext cx="7543800" cy="990600"/>
          </a:xfrm>
          <a:prstGeom prst="cloudCallout">
            <a:avLst>
              <a:gd name="adj1" fmla="val 42931"/>
              <a:gd name="adj2" fmla="val 1084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i="1">
                <a:latin typeface="Times New Roman" panose="02020603050405020304" pitchFamily="18" charset="0"/>
              </a:rPr>
              <a:t>《</a:t>
            </a:r>
            <a:r>
              <a:rPr lang="zh-CN" altLang="en-US" sz="3600" b="1" i="1">
                <a:latin typeface="Times New Roman" panose="02020603050405020304" pitchFamily="18" charset="0"/>
              </a:rPr>
              <a:t>宾至</a:t>
            </a:r>
            <a:r>
              <a:rPr lang="en-US" altLang="zh-CN" sz="3600" b="1" i="1">
                <a:latin typeface="Times New Roman" panose="02020603050405020304" pitchFamily="18" charset="0"/>
              </a:rPr>
              <a:t>》</a:t>
            </a:r>
            <a:r>
              <a:rPr lang="zh-CN" altLang="en-US" sz="4000" b="1" i="1">
                <a:latin typeface="Arial" panose="020B0604020202020204" pitchFamily="34" charset="0"/>
              </a:rPr>
              <a:t>颈 联</a:t>
            </a:r>
          </a:p>
        </p:txBody>
      </p:sp>
      <p:sp>
        <p:nvSpPr>
          <p:cNvPr id="87048" name="文本框 87047"/>
          <p:cNvSpPr txBox="1"/>
          <p:nvPr>
            <p:custDataLst>
              <p:tags r:id="rId7"/>
            </p:custDataLst>
          </p:nvPr>
        </p:nvSpPr>
        <p:spPr>
          <a:xfrm>
            <a:off x="1989138" y="2997200"/>
            <a:ext cx="736600" cy="19227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r>
              <a:rPr lang="zh-CN" altLang="en-US" sz="3600" b="1">
                <a:solidFill>
                  <a:srgbClr val="660066"/>
                </a:solidFill>
                <a:latin typeface="Times New Roman" panose="02020603050405020304" pitchFamily="18" charset="0"/>
                <a:ea typeface="华文楷体" panose="02010600040101010101" charset="-122"/>
              </a:rPr>
              <a:t>款待之事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/>
      <p:bldP spid="8704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图片 88065" descr="200211181513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67663" y="0"/>
            <a:ext cx="2700337" cy="2027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7" name="矩形 88066"/>
          <p:cNvSpPr/>
          <p:nvPr>
            <p:custDataLst>
              <p:tags r:id="rId2"/>
            </p:custDataLst>
          </p:nvPr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en-US" sz="3200">
              <a:solidFill>
                <a:srgbClr val="9999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68" name="文本框 88067"/>
          <p:cNvSpPr txBox="1"/>
          <p:nvPr>
            <p:custDataLst>
              <p:tags r:id="rId3"/>
            </p:custDataLst>
          </p:nvPr>
        </p:nvSpPr>
        <p:spPr>
          <a:xfrm>
            <a:off x="1847850" y="1844675"/>
            <a:ext cx="8137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不嫌野外无供给，乘兴还来看药栏。何意？</a:t>
            </a:r>
          </a:p>
        </p:txBody>
      </p:sp>
      <p:sp>
        <p:nvSpPr>
          <p:cNvPr id="88069" name="云形标注 88068"/>
          <p:cNvSpPr/>
          <p:nvPr>
            <p:custDataLst>
              <p:tags r:id="rId4"/>
            </p:custDataLst>
          </p:nvPr>
        </p:nvSpPr>
        <p:spPr>
          <a:xfrm>
            <a:off x="1828800" y="304800"/>
            <a:ext cx="6629400" cy="685800"/>
          </a:xfrm>
          <a:prstGeom prst="cloudCallout">
            <a:avLst>
              <a:gd name="adj1" fmla="val 27875"/>
              <a:gd name="adj2" fmla="val 1122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i="1">
                <a:latin typeface="Times New Roman" panose="02020603050405020304" pitchFamily="18" charset="0"/>
              </a:rPr>
              <a:t>《</a:t>
            </a:r>
            <a:r>
              <a:rPr lang="zh-CN" altLang="en-US" sz="3600" b="1" i="1">
                <a:latin typeface="Times New Roman" panose="02020603050405020304" pitchFamily="18" charset="0"/>
              </a:rPr>
              <a:t>宾至</a:t>
            </a:r>
            <a:r>
              <a:rPr lang="en-US" altLang="zh-CN" sz="3600" b="1" i="1">
                <a:latin typeface="Times New Roman" panose="02020603050405020304" pitchFamily="18" charset="0"/>
              </a:rPr>
              <a:t>》</a:t>
            </a:r>
            <a:r>
              <a:rPr lang="zh-CN" altLang="en-US" sz="4000" b="1" i="1">
                <a:latin typeface="Arial" panose="020B0604020202020204" pitchFamily="34" charset="0"/>
              </a:rPr>
              <a:t>尾 联</a:t>
            </a:r>
          </a:p>
        </p:txBody>
      </p:sp>
      <p:sp>
        <p:nvSpPr>
          <p:cNvPr id="88070" name="矩形 88069"/>
          <p:cNvSpPr/>
          <p:nvPr>
            <p:custDataLst>
              <p:tags r:id="rId5"/>
            </p:custDataLst>
          </p:nvPr>
        </p:nvSpPr>
        <p:spPr>
          <a:xfrm>
            <a:off x="1919288" y="3141663"/>
            <a:ext cx="83518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华文楷体" panose="02010600040101010101" charset="-122"/>
              </a:rPr>
              <a:t>答：</a:t>
            </a:r>
            <a:r>
              <a:rPr lang="zh-CN" altLang="en-US" sz="3200" b="1">
                <a:latin typeface="Arial" panose="020B0604020202020204" pitchFamily="34" charset="0"/>
                <a:ea typeface="华文楷体" panose="02010600040101010101" charset="-122"/>
              </a:rPr>
              <a:t>如果不嫌“野外”“供给”菲薄，还望“乘兴”再“来看”花。</a:t>
            </a:r>
          </a:p>
          <a:p>
            <a:endParaRPr lang="zh-CN" altLang="en-US" sz="3200" b="1">
              <a:latin typeface="Arial" panose="020B0604020202020204" pitchFamily="34" charset="0"/>
              <a:ea typeface="华文楷体" panose="02010600040101010101" charset="-122"/>
            </a:endParaRPr>
          </a:p>
        </p:txBody>
      </p:sp>
      <p:sp>
        <p:nvSpPr>
          <p:cNvPr id="88071" name="文本框 88070"/>
          <p:cNvSpPr txBox="1"/>
          <p:nvPr>
            <p:custDataLst>
              <p:tags r:id="rId6"/>
            </p:custDataLst>
          </p:nvPr>
        </p:nvSpPr>
        <p:spPr>
          <a:xfrm>
            <a:off x="2279650" y="5084763"/>
            <a:ext cx="6913563" cy="76835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客套应酬之语，含送客之意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/>
      <p:bldP spid="8807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文本框 89091"/>
          <p:cNvSpPr txBox="1"/>
          <p:nvPr>
            <p:custDataLst>
              <p:tags r:id="rId1"/>
            </p:custDataLst>
          </p:nvPr>
        </p:nvSpPr>
        <p:spPr>
          <a:xfrm>
            <a:off x="2495550" y="1700213"/>
            <a:ext cx="1368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9093" name="文本框 89092"/>
          <p:cNvSpPr txBox="1"/>
          <p:nvPr>
            <p:custDataLst>
              <p:tags r:id="rId2"/>
            </p:custDataLst>
          </p:nvPr>
        </p:nvSpPr>
        <p:spPr>
          <a:xfrm>
            <a:off x="3575050" y="2205038"/>
            <a:ext cx="25923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全情投入</a:t>
            </a:r>
          </a:p>
        </p:txBody>
      </p:sp>
      <p:sp>
        <p:nvSpPr>
          <p:cNvPr id="89094" name="文本框 89093"/>
          <p:cNvSpPr txBox="1"/>
          <p:nvPr>
            <p:custDataLst>
              <p:tags r:id="rId3"/>
            </p:custDataLst>
          </p:nvPr>
        </p:nvSpPr>
        <p:spPr>
          <a:xfrm>
            <a:off x="3575050" y="3573463"/>
            <a:ext cx="23749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</a:rPr>
              <a:t>纯属客套</a:t>
            </a:r>
          </a:p>
        </p:txBody>
      </p:sp>
      <p:sp>
        <p:nvSpPr>
          <p:cNvPr id="89095" name="文本框 89094">
            <a:hlinkClick r:id="" action="ppaction://noaction"/>
          </p:cNvPr>
          <p:cNvSpPr txBox="1"/>
          <p:nvPr>
            <p:custDataLst>
              <p:tags r:id="rId4"/>
            </p:custDataLst>
          </p:nvPr>
        </p:nvSpPr>
        <p:spPr>
          <a:xfrm>
            <a:off x="1919288" y="3573463"/>
            <a:ext cx="15827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宾至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b="1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9096" name="文本框 89095"/>
          <p:cNvSpPr txBox="1"/>
          <p:nvPr>
            <p:custDataLst>
              <p:tags r:id="rId5"/>
            </p:custDataLst>
          </p:nvPr>
        </p:nvSpPr>
        <p:spPr>
          <a:xfrm>
            <a:off x="6024563" y="2205038"/>
            <a:ext cx="14398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热烈 </a:t>
            </a:r>
          </a:p>
        </p:txBody>
      </p:sp>
      <p:sp>
        <p:nvSpPr>
          <p:cNvPr id="89097" name="文本框 89096"/>
          <p:cNvSpPr txBox="1"/>
          <p:nvPr>
            <p:custDataLst>
              <p:tags r:id="rId6"/>
            </p:custDataLst>
          </p:nvPr>
        </p:nvSpPr>
        <p:spPr>
          <a:xfrm>
            <a:off x="1919288" y="2205038"/>
            <a:ext cx="12239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anose="02010600040101010101" pitchFamily="2" charset="-122"/>
              </a:rPr>
              <a:t>客至</a:t>
            </a:r>
          </a:p>
        </p:txBody>
      </p:sp>
      <p:sp>
        <p:nvSpPr>
          <p:cNvPr id="89098" name="文本框 89097"/>
          <p:cNvSpPr txBox="1"/>
          <p:nvPr>
            <p:custDataLst>
              <p:tags r:id="rId7"/>
            </p:custDataLst>
          </p:nvPr>
        </p:nvSpPr>
        <p:spPr>
          <a:xfrm>
            <a:off x="6024563" y="3573463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charset="-122"/>
              </a:rPr>
              <a:t>冷淡</a:t>
            </a:r>
          </a:p>
        </p:txBody>
      </p:sp>
      <p:sp>
        <p:nvSpPr>
          <p:cNvPr id="89099" name="文本框 89098"/>
          <p:cNvSpPr txBox="1"/>
          <p:nvPr>
            <p:custDataLst>
              <p:tags r:id="rId8"/>
            </p:custDataLst>
          </p:nvPr>
        </p:nvSpPr>
        <p:spPr>
          <a:xfrm>
            <a:off x="7824788" y="2205038"/>
            <a:ext cx="208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</a:rPr>
              <a:t>亲之</a:t>
            </a:r>
          </a:p>
        </p:txBody>
      </p:sp>
      <p:sp>
        <p:nvSpPr>
          <p:cNvPr id="89100" name="文本框 89099"/>
          <p:cNvSpPr txBox="1"/>
          <p:nvPr>
            <p:custDataLst>
              <p:tags r:id="rId9"/>
            </p:custDataLst>
          </p:nvPr>
        </p:nvSpPr>
        <p:spPr>
          <a:xfrm>
            <a:off x="7824788" y="3573463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</a:rPr>
              <a:t>敬之</a:t>
            </a:r>
          </a:p>
        </p:txBody>
      </p:sp>
      <p:sp>
        <p:nvSpPr>
          <p:cNvPr id="89101" name="文本框 89100"/>
          <p:cNvSpPr txBox="1"/>
          <p:nvPr>
            <p:custDataLst>
              <p:tags r:id="rId10"/>
            </p:custDataLst>
          </p:nvPr>
        </p:nvSpPr>
        <p:spPr>
          <a:xfrm>
            <a:off x="1703388" y="476250"/>
            <a:ext cx="6337300" cy="706755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比而观之，各见其用意所在</a:t>
            </a:r>
          </a:p>
        </p:txBody>
      </p:sp>
      <p:sp>
        <p:nvSpPr>
          <p:cNvPr id="89102" name="矩形 89101"/>
          <p:cNvSpPr/>
          <p:nvPr>
            <p:custDataLst>
              <p:tags r:id="rId11"/>
            </p:custDataLst>
          </p:nvPr>
        </p:nvSpPr>
        <p:spPr>
          <a:xfrm>
            <a:off x="3432175" y="4941888"/>
            <a:ext cx="67951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客是相知之客，宾是贵介之宾</a:t>
            </a:r>
          </a:p>
        </p:txBody>
      </p:sp>
      <p:pic>
        <p:nvPicPr>
          <p:cNvPr id="89103" name="New picture"/>
          <p:cNvPicPr/>
          <p:nvPr>
            <p:custDataLst>
              <p:tags r:id="rId1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248900" y="11887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4" grpId="0"/>
      <p:bldP spid="89096" grpId="0"/>
      <p:bldP spid="89098" grpId="0"/>
      <p:bldP spid="89099" grpId="0"/>
      <p:bldP spid="89100" grpId="0"/>
      <p:bldP spid="89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草堂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524000" y="3429000"/>
            <a:ext cx="2411413" cy="3429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09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-11589"/>
            <a:ext cx="6732588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ClrTx/>
              <a:buSzTx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杜诗的主要风格是沉郁顿挫，沉郁顿挫风格的感情基调是悲慨。</a:t>
            </a:r>
            <a:r>
              <a:rPr lang="en-US" altLang="zh-CN" sz="2800" b="1">
                <a:ea typeface="黑体" panose="02010609060101010101" charset="-122"/>
              </a:rPr>
              <a:t>……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沉郁，是感情的悲慨壮大深厚；顿挫，是感情表达的波澜起伏、反复低回。</a:t>
            </a:r>
          </a:p>
          <a:p>
            <a:pPr>
              <a:buClrTx/>
              <a:buSzTx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r>
              <a:rPr lang="en-US" altLang="zh-CN" sz="2800" b="1">
                <a:ea typeface="黑体" panose="02010609060101010101" charset="-122"/>
              </a:rPr>
              <a:t>——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中国文学史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》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（袁行霈、罗宗强主编）</a:t>
            </a:r>
          </a:p>
        </p:txBody>
      </p:sp>
      <p:pic>
        <p:nvPicPr>
          <p:cNvPr id="4100" name="Picture 4" descr="杜工祠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8256588" y="0"/>
            <a:ext cx="2416175" cy="28527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10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08438" y="3273743"/>
            <a:ext cx="6659562" cy="3599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ClrTx/>
              <a:buSzTx/>
            </a:pPr>
            <a:r>
              <a:rPr lang="zh-CN" altLang="en-US" sz="2800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杜甫诗歌的风格多种多样，最具有特征性的，也是杜甫自己提出并为历来评论家所公认的，是“沉郁顿挫”。所谓“沉郁”主要表现为意境开阔壮大，感情深沉苍凉；所谓“顿挫”，主要表现为语言和韵律屈折有力，而不是平滑流利或任情奔放。              </a:t>
            </a:r>
            <a:r>
              <a:rPr lang="en-US" altLang="zh-CN" sz="2800" b="1">
                <a:latin typeface="宋体" panose="02010600030101010101" pitchFamily="2" charset="-122"/>
              </a:rPr>
              <a:t>——《</a:t>
            </a:r>
            <a:r>
              <a:rPr lang="zh-CN" altLang="en-US" sz="2800" b="1">
                <a:latin typeface="宋体" panose="02010600030101010101" pitchFamily="2" charset="-122"/>
              </a:rPr>
              <a:t>中国文学史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（章培恒、骆玉明主编）</a:t>
            </a:r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med"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杜甫[2]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1524000" y="2768600"/>
            <a:ext cx="1587500" cy="40894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14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19288" y="333375"/>
            <a:ext cx="82804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</a:pPr>
            <a:r>
              <a:rPr lang="zh-CN" altLang="en-US" sz="4000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杜</a:t>
            </a:r>
            <a:r>
              <a:rPr lang="zh-CN" altLang="en-US" sz="400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诗</a:t>
            </a:r>
            <a:r>
              <a:rPr lang="zh-CN" altLang="en-US" sz="4000">
                <a:solidFill>
                  <a:schemeClr val="accent2"/>
                </a:solidFill>
                <a:ea typeface="黑体" panose="02010609060101010101" charset="-122"/>
              </a:rPr>
              <a:t>“</a:t>
            </a:r>
            <a:r>
              <a:rPr lang="zh-CN" altLang="en-US" sz="400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沉郁顿挫</a:t>
            </a:r>
            <a:r>
              <a:rPr lang="zh-CN" altLang="en-US" sz="4000">
                <a:solidFill>
                  <a:schemeClr val="accent2"/>
                </a:solidFill>
                <a:ea typeface="黑体" panose="02010609060101010101" charset="-122"/>
              </a:rPr>
              <a:t>”</a:t>
            </a:r>
            <a:r>
              <a:rPr lang="zh-CN" altLang="en-US" sz="400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风格形成的原因 </a:t>
            </a:r>
          </a:p>
        </p:txBody>
      </p:sp>
      <p:pic>
        <p:nvPicPr>
          <p:cNvPr id="6148" name="Picture 4" descr="A197[1]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9120188" y="4724400"/>
            <a:ext cx="1547812" cy="2133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7893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59150" y="5300663"/>
            <a:ext cx="576103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</a:pPr>
            <a:r>
              <a:rPr lang="zh-CN" altLang="en-US" sz="3600" b="1"/>
              <a:t>（四）时代环境的急遽变化</a:t>
            </a:r>
            <a:r>
              <a:rPr lang="zh-CN" altLang="en-US" sz="3600"/>
              <a:t> </a:t>
            </a:r>
          </a:p>
        </p:txBody>
      </p:sp>
      <p:sp>
        <p:nvSpPr>
          <p:cNvPr id="3789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59150" y="4290695"/>
            <a:ext cx="576103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ClrTx/>
              <a:buSzTx/>
            </a:pPr>
            <a:r>
              <a:rPr lang="zh-CN" altLang="en-US" sz="3600" b="1"/>
              <a:t>（三）个人生活的穷愁困苦</a:t>
            </a:r>
            <a:r>
              <a:rPr lang="zh-CN" altLang="en-US" b="1"/>
              <a:t> </a:t>
            </a:r>
          </a:p>
        </p:txBody>
      </p:sp>
      <p:sp>
        <p:nvSpPr>
          <p:cNvPr id="3789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87713" y="3211195"/>
            <a:ext cx="5832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ClrTx/>
              <a:buSzTx/>
            </a:pPr>
            <a:r>
              <a:rPr lang="zh-CN" altLang="en-US" sz="3600" b="1"/>
              <a:t>（二）思想感情的博大深厚</a:t>
            </a:r>
            <a:r>
              <a:rPr lang="zh-CN" altLang="en-US"/>
              <a:t> </a:t>
            </a:r>
          </a:p>
        </p:txBody>
      </p:sp>
      <p:sp>
        <p:nvSpPr>
          <p:cNvPr id="37896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59150" y="2205038"/>
            <a:ext cx="59055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</a:pPr>
            <a:r>
              <a:rPr lang="zh-CN" altLang="en-US" sz="3600" b="1"/>
              <a:t>（一）个人秉承的艺术精神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5" grpId="0"/>
      <p:bldP spid="378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08990" y="2865120"/>
            <a:ext cx="105746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肃宗上元元年（760年）春天，杜甫在友人严武的帮助下，在成都西郊外的浣花溪畔建了一所草堂，暂时定居下来。因为有友人的接济，杜甫一家人的生活，比较安定，充满了生活乐趣。“好雨知时节，当春乃发生。”（《春夜喜雨》）“老妻画纸为棋局， 稚子敲针作钓钩。”（《江村》）</a:t>
            </a:r>
          </a:p>
          <a:p>
            <a:pPr indent="609600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上元二年春意盎然的一天，友人崔县令登门拜访，诗人喜出望外，于是写下这首欢快明丽的《客至》。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pSp>
        <p:nvGrpSpPr>
          <p:cNvPr id="16" name="组合 15"/>
          <p:cNvGrpSpPr/>
          <p:nvPr>
            <p:custDataLst>
              <p:tags r:id="rId4"/>
            </p:custDataLst>
          </p:nvPr>
        </p:nvGrpSpPr>
        <p:grpSpPr>
          <a:xfrm>
            <a:off x="1263650" y="1645920"/>
            <a:ext cx="4528185" cy="1219200"/>
            <a:chOff x="1990" y="2592"/>
            <a:chExt cx="7131" cy="1920"/>
          </a:xfrm>
        </p:grpSpPr>
        <p:grpSp>
          <p:nvGrpSpPr>
            <p:cNvPr id="4" name="组合 3"/>
            <p:cNvGrpSpPr/>
            <p:nvPr>
              <p:custDataLst>
                <p:tags r:id="rId6"/>
              </p:custDataLst>
            </p:nvPr>
          </p:nvGrpSpPr>
          <p:grpSpPr>
            <a:xfrm>
              <a:off x="1990" y="2592"/>
              <a:ext cx="3658" cy="1920"/>
              <a:chOff x="1990" y="2555"/>
              <a:chExt cx="3658" cy="1920"/>
            </a:xfrm>
          </p:grpSpPr>
          <p:pic>
            <p:nvPicPr>
              <p:cNvPr id="27653" name="图片 9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4" name="图片 1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矩形 11"/>
              <p:cNvSpPr/>
              <p:nvPr>
                <p:custDataLst>
                  <p:tags r:id="rId14"/>
                </p:custDataLst>
              </p:nvPr>
            </p:nvSpPr>
            <p:spPr>
              <a:xfrm>
                <a:off x="2291" y="2853"/>
                <a:ext cx="1248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写</a:t>
                </a:r>
              </a:p>
            </p:txBody>
          </p:sp>
          <p:sp>
            <p:nvSpPr>
              <p:cNvPr id="7" name="矩形 12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13" y="2853"/>
                <a:ext cx="1248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作</a:t>
                </a:r>
              </a:p>
            </p:txBody>
          </p:sp>
        </p:grpSp>
        <p:grpSp>
          <p:nvGrpSpPr>
            <p:cNvPr id="10" name="组合 9"/>
            <p:cNvGrpSpPr/>
            <p:nvPr>
              <p:custDataLst>
                <p:tags r:id="rId7"/>
              </p:custDataLst>
            </p:nvPr>
          </p:nvGrpSpPr>
          <p:grpSpPr>
            <a:xfrm>
              <a:off x="5463" y="2592"/>
              <a:ext cx="3658" cy="1920"/>
              <a:chOff x="1990" y="2555"/>
              <a:chExt cx="3658" cy="1920"/>
            </a:xfrm>
          </p:grpSpPr>
          <p:pic>
            <p:nvPicPr>
              <p:cNvPr id="11" name="图片 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" name="图片 1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矩形 11"/>
              <p:cNvSpPr/>
              <p:nvPr>
                <p:custDataLst>
                  <p:tags r:id="rId10"/>
                </p:custDataLst>
              </p:nvPr>
            </p:nvSpPr>
            <p:spPr>
              <a:xfrm>
                <a:off x="2290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背</a:t>
                </a:r>
              </a:p>
            </p:txBody>
          </p:sp>
          <p:sp>
            <p:nvSpPr>
              <p:cNvPr id="15" name="矩形 1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12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景</a:t>
                </a:r>
              </a:p>
            </p:txBody>
          </p:sp>
        </p:grpSp>
      </p:grpSp>
      <p:pic>
        <p:nvPicPr>
          <p:cNvPr id="57347" name="图片 57346" descr="20021118151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318" y="611505"/>
            <a:ext cx="2700337" cy="2027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548255" y="3235325"/>
            <a:ext cx="77908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客至》作于上元二年（761）。因为友人的帮助，杜甫在成都西郊外浣花溪畔营造了一所草堂，生活也较为安定，时常与田夫野老往来。一次，一位崔姓县令来访，杜甫十分高兴，不拘礼数，殷勤待客，并写下了这首诗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pSp>
        <p:nvGrpSpPr>
          <p:cNvPr id="16" name="组合 15"/>
          <p:cNvGrpSpPr/>
          <p:nvPr>
            <p:custDataLst>
              <p:tags r:id="rId4"/>
            </p:custDataLst>
          </p:nvPr>
        </p:nvGrpSpPr>
        <p:grpSpPr>
          <a:xfrm>
            <a:off x="1263650" y="1645920"/>
            <a:ext cx="4528185" cy="1219200"/>
            <a:chOff x="1990" y="2592"/>
            <a:chExt cx="7131" cy="1920"/>
          </a:xfrm>
        </p:grpSpPr>
        <p:grpSp>
          <p:nvGrpSpPr>
            <p:cNvPr id="4" name="组合 3"/>
            <p:cNvGrpSpPr/>
            <p:nvPr>
              <p:custDataLst>
                <p:tags r:id="rId6"/>
              </p:custDataLst>
            </p:nvPr>
          </p:nvGrpSpPr>
          <p:grpSpPr>
            <a:xfrm>
              <a:off x="1990" y="2592"/>
              <a:ext cx="3658" cy="1920"/>
              <a:chOff x="1990" y="2555"/>
              <a:chExt cx="3658" cy="1920"/>
            </a:xfrm>
          </p:grpSpPr>
          <p:pic>
            <p:nvPicPr>
              <p:cNvPr id="27653" name="图片 9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4" name="图片 1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矩形 11"/>
              <p:cNvSpPr/>
              <p:nvPr>
                <p:custDataLst>
                  <p:tags r:id="rId14"/>
                </p:custDataLst>
              </p:nvPr>
            </p:nvSpPr>
            <p:spPr>
              <a:xfrm>
                <a:off x="2291" y="2853"/>
                <a:ext cx="1248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写</a:t>
                </a:r>
              </a:p>
            </p:txBody>
          </p:sp>
          <p:sp>
            <p:nvSpPr>
              <p:cNvPr id="7" name="矩形 12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13" y="2853"/>
                <a:ext cx="1248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作</a:t>
                </a:r>
              </a:p>
            </p:txBody>
          </p:sp>
        </p:grpSp>
        <p:grpSp>
          <p:nvGrpSpPr>
            <p:cNvPr id="10" name="组合 9"/>
            <p:cNvGrpSpPr/>
            <p:nvPr>
              <p:custDataLst>
                <p:tags r:id="rId7"/>
              </p:custDataLst>
            </p:nvPr>
          </p:nvGrpSpPr>
          <p:grpSpPr>
            <a:xfrm>
              <a:off x="5463" y="2592"/>
              <a:ext cx="3658" cy="1920"/>
              <a:chOff x="1990" y="2555"/>
              <a:chExt cx="3658" cy="1920"/>
            </a:xfrm>
          </p:grpSpPr>
          <p:pic>
            <p:nvPicPr>
              <p:cNvPr id="11" name="图片 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" name="图片 1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矩形 11"/>
              <p:cNvSpPr/>
              <p:nvPr>
                <p:custDataLst>
                  <p:tags r:id="rId10"/>
                </p:custDataLst>
              </p:nvPr>
            </p:nvSpPr>
            <p:spPr>
              <a:xfrm>
                <a:off x="2290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背</a:t>
                </a:r>
              </a:p>
            </p:txBody>
          </p:sp>
          <p:sp>
            <p:nvSpPr>
              <p:cNvPr id="15" name="矩形 1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12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景</a:t>
                </a:r>
              </a:p>
            </p:txBody>
          </p:sp>
        </p:grpSp>
      </p:grpSp>
      <p:pic>
        <p:nvPicPr>
          <p:cNvPr id="57347" name="图片 57346" descr="20021118151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318" y="611505"/>
            <a:ext cx="2700337" cy="2027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-49212" y="-12700"/>
            <a:ext cx="12215813" cy="688340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-30797" y="446405"/>
            <a:ext cx="12203113" cy="59642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 flipH="1">
            <a:off x="7506970" y="772795"/>
            <a:ext cx="5171440" cy="5502910"/>
            <a:chOff x="-1018498" y="72887"/>
            <a:chExt cx="6858000" cy="6858000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18498" y="72887"/>
              <a:ext cx="6858000" cy="6858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2123" y="572543"/>
              <a:ext cx="1714500" cy="952500"/>
            </a:xfrm>
            <a:prstGeom prst="rect">
              <a:avLst/>
            </a:prstGeom>
          </p:spPr>
        </p:pic>
      </p:grpSp>
      <p:pic>
        <p:nvPicPr>
          <p:cNvPr id="32769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朗读诗歌</a:t>
            </a:r>
          </a:p>
        </p:txBody>
      </p:sp>
      <p:sp>
        <p:nvSpPr>
          <p:cNvPr id="6" name="图文框 5"/>
          <p:cNvSpPr/>
          <p:nvPr>
            <p:custDataLst>
              <p:tags r:id="rId6"/>
            </p:custDataLst>
          </p:nvPr>
        </p:nvSpPr>
        <p:spPr>
          <a:xfrm>
            <a:off x="100013" y="590550"/>
            <a:ext cx="11941175" cy="5684838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73号-江南手书" panose="00000500000000000000" pitchFamily="2" charset="-122"/>
              <a:ea typeface="字魂73号-江南手书" panose="00000500000000000000" pitchFamily="2" charset="-122"/>
              <a:cs typeface="+mn-cs"/>
              <a:sym typeface="字魂73号-江南手书" panose="00000500000000000000" pitchFamily="2" charset="-122"/>
            </a:endParaRPr>
          </a:p>
        </p:txBody>
      </p:sp>
      <p:sp>
        <p:nvSpPr>
          <p:cNvPr id="32775" name="Rectangle 3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381635" y="2013585"/>
            <a:ext cx="6800850" cy="3904615"/>
          </a:xfrm>
          <a:solidFill>
            <a:schemeClr val="bg1">
              <a:alpha val="75000"/>
            </a:schemeClr>
          </a:solidFill>
        </p:spPr>
        <p:txBody>
          <a:bodyPr vert="horz" wrap="square" lIns="91440" tIns="45720" rIns="91440" bIns="45720" anchor="t" anchorCtr="0"/>
          <a:lstStyle/>
          <a:p>
            <a:pPr indent="711200" algn="ctr" eaLnBrk="1" latinLnBrk="0" hangingPunct="1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杜  甫</a:t>
            </a:r>
          </a:p>
          <a:p>
            <a:pPr indent="711200" algn="ctr" eaLnBrk="1" latinLnBrk="0" hangingPunct="1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舍南舍北皆春水，但见群鸥日日来。</a:t>
            </a:r>
          </a:p>
          <a:p>
            <a:pPr indent="711200" algn="ctr" eaLnBrk="1" latinLnBrk="0" hangingPunct="1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花径不曾缘客扫，蓬门今始为君开。</a:t>
            </a:r>
          </a:p>
          <a:p>
            <a:pPr indent="711200" algn="ctr" eaLnBrk="1" latinLnBrk="0" hangingPunct="1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盘飧市远无兼味，樽酒家贫只旧醅。</a:t>
            </a:r>
          </a:p>
          <a:p>
            <a:pPr indent="711200" algn="ctr" eaLnBrk="1" latinLnBrk="0" hangingPunct="1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肯与邻翁相对饮，隔篱呼取尽余杯。</a:t>
            </a:r>
          </a:p>
        </p:txBody>
      </p:sp>
      <p:sp>
        <p:nvSpPr>
          <p:cNvPr id="32777" name="文本框 7"/>
          <p:cNvSpPr txBox="1"/>
          <p:nvPr>
            <p:custDataLst>
              <p:tags r:id="rId8"/>
            </p:custDataLst>
          </p:nvPr>
        </p:nvSpPr>
        <p:spPr>
          <a:xfrm>
            <a:off x="2476500" y="1214755"/>
            <a:ext cx="24879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客     至</a:t>
            </a:r>
          </a:p>
        </p:txBody>
      </p:sp>
      <p:pic>
        <p:nvPicPr>
          <p:cNvPr id="4" name="有声读物-客至">
            <a:hlinkClick r:id="" action="ppaction://media"/>
          </p:cNvPr>
          <p:cNvPicPr>
            <a:picLocks noRot="1" noChangeAspect="1"/>
          </p:cNvPicPr>
          <p:nvPr>
            <a:audioFile r:link="rId10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49300" y="211201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92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795905" y="1494155"/>
            <a:ext cx="814578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通读全诗，用自己的语言概括本诗的感情基调？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4450715" y="3134995"/>
            <a:ext cx="440944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</a:t>
            </a: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鉴赏文本</a:t>
              </a:r>
            </a:p>
          </p:txBody>
        </p:sp>
      </p:grpSp>
      <p:pic>
        <p:nvPicPr>
          <p:cNvPr id="16" name="图片 15" descr="E:\原来\下载\f853971c9ed88a65c5cc39424feab6f1.pngf853971c9ed88a65c5cc39424feab6f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9697720" y="462280"/>
            <a:ext cx="2492375" cy="4213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2650</Words>
  <Application>Microsoft Office PowerPoint</Application>
  <PresentationFormat>宽屏</PresentationFormat>
  <Paragraphs>231</Paragraphs>
  <Slides>37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8" baseType="lpstr">
      <vt:lpstr>黑体</vt:lpstr>
      <vt:lpstr>华文楷体</vt:lpstr>
      <vt:lpstr>华文新魏</vt:lpstr>
      <vt:lpstr>华文行楷</vt:lpstr>
      <vt:lpstr>华文中宋</vt:lpstr>
      <vt:lpstr>楷体</vt:lpstr>
      <vt:lpstr>楷体_GB2312</vt:lpstr>
      <vt:lpstr>隶书</vt:lpstr>
      <vt:lpstr>思源黑体 CN Heavy</vt:lpstr>
      <vt:lpstr>思源宋体 CN Heavy</vt:lpstr>
      <vt:lpstr>宋体</vt:lpstr>
      <vt:lpstr>微软雅黑</vt:lpstr>
      <vt:lpstr>字魂73号-江南手书</vt:lpstr>
      <vt:lpstr>字酷堂清楷体</vt:lpstr>
      <vt:lpstr>Arial</vt:lpstr>
      <vt:lpstr>Calibri</vt:lpstr>
      <vt:lpstr>Calibri Light</vt:lpstr>
      <vt:lpstr>Times New Roman</vt:lpstr>
      <vt:lpstr>Wingdings</vt:lpstr>
      <vt:lpstr>Office 主题</vt:lpstr>
      <vt:lpstr>2_Office 主题</vt:lpstr>
      <vt:lpstr>PowerPoint 演示文稿</vt:lpstr>
      <vt:lpstr>一、了解作者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2022-02-10T08:45:05Z</cp:lastPrinted>
  <dcterms:created xsi:type="dcterms:W3CDTF">2022-02-10T08:45:05Z</dcterms:created>
  <dcterms:modified xsi:type="dcterms:W3CDTF">2022-02-10T03:39:41Z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