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350" r:id="rId3"/>
    <p:sldId id="475" r:id="rId4"/>
    <p:sldId id="407" r:id="rId5"/>
    <p:sldId id="408" r:id="rId6"/>
    <p:sldId id="460" r:id="rId7"/>
    <p:sldId id="426" r:id="rId8"/>
    <p:sldId id="488" r:id="rId9"/>
    <p:sldId id="489" r:id="rId10"/>
    <p:sldId id="490" r:id="rId11"/>
    <p:sldId id="491" r:id="rId12"/>
    <p:sldId id="430" r:id="rId13"/>
    <p:sldId id="427" r:id="rId14"/>
    <p:sldId id="428" r:id="rId15"/>
    <p:sldId id="432" r:id="rId16"/>
    <p:sldId id="433" r:id="rId17"/>
    <p:sldId id="483" r:id="rId18"/>
    <p:sldId id="465" r:id="rId19"/>
    <p:sldId id="492" r:id="rId20"/>
    <p:sldId id="493" r:id="rId21"/>
    <p:sldId id="437" r:id="rId22"/>
    <p:sldId id="439" r:id="rId23"/>
    <p:sldId id="486" r:id="rId24"/>
    <p:sldId id="487" r:id="rId25"/>
    <p:sldId id="258"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828" y="-9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6B9CA2-D772-48B8-954E-B38F78465B7A}" type="datetimeFigureOut">
              <a:rPr lang="zh-CN" altLang="en-US" smtClean="0"/>
              <a:pPr/>
              <a:t>2017-09-02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0EABC8-FC6B-425D-8E8F-FD3A8123B9BE}" type="slidenum">
              <a:rPr lang="zh-CN" altLang="en-US" smtClean="0"/>
              <a:pPr/>
              <a:t>‹#›</a:t>
            </a:fld>
            <a:endParaRPr lang="zh-CN" altLang="en-US"/>
          </a:p>
        </p:txBody>
      </p:sp>
    </p:spTree>
    <p:extLst>
      <p:ext uri="{BB962C8B-B14F-4D97-AF65-F5344CB8AC3E}">
        <p14:creationId xmlns:p14="http://schemas.microsoft.com/office/powerpoint/2010/main" xmlns="" val="4272848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ABFB0D7-666B-4E95-A21E-2B6E24FA0BD5}" type="datetimeFigureOut">
              <a:rPr lang="zh-CN" altLang="en-US"/>
              <a:pPr>
                <a:defRPr/>
              </a:pPr>
              <a:t>2017-09-02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135891B4-84D4-4D38-A80B-FD2BA5FCFA6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2017-09-02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2017-09-02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w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5816" y="1203598"/>
            <a:ext cx="3570208" cy="2123658"/>
          </a:xfrm>
          <a:prstGeom prst="rect">
            <a:avLst/>
          </a:prstGeom>
        </p:spPr>
        <p:txBody>
          <a:bodyPr wrap="none">
            <a:spAutoFit/>
          </a:bodyPr>
          <a:lstStyle/>
          <a:p>
            <a:r>
              <a:rPr lang="zh-CN" altLang="en-US" sz="6600" b="1" dirty="0" smtClean="0">
                <a:latin typeface="微软雅黑" pitchFamily="34" charset="-122"/>
                <a:ea typeface="微软雅黑" pitchFamily="34" charset="-122"/>
              </a:rPr>
              <a:t>使至塞上</a:t>
            </a:r>
          </a:p>
          <a:p>
            <a:endParaRPr lang="zh-CN" altLang="zh-CN" sz="6600" b="1" dirty="0" smtClean="0">
              <a:latin typeface="微软雅黑" pitchFamily="34" charset="-122"/>
              <a:ea typeface="微软雅黑" pitchFamily="34" charset="-122"/>
            </a:endParaRPr>
          </a:p>
        </p:txBody>
      </p:sp>
      <p:sp>
        <p:nvSpPr>
          <p:cNvPr id="3" name="标题 1"/>
          <p:cNvSpPr txBox="1">
            <a:spLocks/>
          </p:cNvSpPr>
          <p:nvPr/>
        </p:nvSpPr>
        <p:spPr>
          <a:xfrm>
            <a:off x="5370264" y="3429006"/>
            <a:ext cx="3214710" cy="53101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cs typeface="+mj-cs"/>
              </a:rPr>
              <a:t>八年级上册</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kumimoji="1" lang="zh-CN" altLang="en-US"/>
          </a:p>
        </p:txBody>
      </p:sp>
      <p:sp>
        <p:nvSpPr>
          <p:cNvPr id="16391" name="文本框 14"/>
          <p:cNvSpPr txBox="1">
            <a:spLocks noChangeArrowheads="1"/>
          </p:cNvSpPr>
          <p:nvPr/>
        </p:nvSpPr>
        <p:spPr bwMode="auto">
          <a:xfrm>
            <a:off x="10561638" y="2768204"/>
            <a:ext cx="184731" cy="369332"/>
          </a:xfrm>
          <a:prstGeom prst="rect">
            <a:avLst/>
          </a:prstGeom>
          <a:noFill/>
          <a:ln w="9525">
            <a:noFill/>
            <a:miter lim="800000"/>
            <a:headEnd/>
            <a:tailEnd/>
          </a:ln>
        </p:spPr>
        <p:txBody>
          <a:bodyPr wrap="none">
            <a:spAutoFit/>
          </a:bodyPr>
          <a:lstStyle/>
          <a:p>
            <a:endParaRPr kumimoji="1" lang="zh-CN" altLang="en-US"/>
          </a:p>
        </p:txBody>
      </p:sp>
      <p:sp>
        <p:nvSpPr>
          <p:cNvPr id="16392" name="矩形 11"/>
          <p:cNvSpPr>
            <a:spLocks noChangeArrowheads="1"/>
          </p:cNvSpPr>
          <p:nvPr/>
        </p:nvSpPr>
        <p:spPr bwMode="auto">
          <a:xfrm>
            <a:off x="755576" y="843558"/>
            <a:ext cx="7700963" cy="453457"/>
          </a:xfrm>
          <a:prstGeom prst="rect">
            <a:avLst/>
          </a:prstGeom>
          <a:noFill/>
          <a:ln w="9525">
            <a:noFill/>
            <a:miter lim="800000"/>
            <a:headEnd/>
            <a:tailEnd/>
          </a:ln>
        </p:spPr>
        <p:txBody>
          <a:bodyPr>
            <a:spAutoFit/>
          </a:bodyPr>
          <a:lstStyle/>
          <a:p>
            <a:pPr>
              <a:lnSpc>
                <a:spcPct val="130000"/>
              </a:lnSpc>
            </a:pPr>
            <a:r>
              <a:rPr lang="zh-CN" altLang="en-US" sz="2000" b="1" dirty="0">
                <a:solidFill>
                  <a:srgbClr val="C00000"/>
                </a:solidFill>
                <a:latin typeface="微软雅黑" pitchFamily="34" charset="-122"/>
                <a:ea typeface="微软雅黑" pitchFamily="34" charset="-122"/>
              </a:rPr>
              <a:t>原文：</a:t>
            </a:r>
            <a:r>
              <a:rPr lang="zh-CN" altLang="en-US" sz="2000" b="1" dirty="0">
                <a:latin typeface="微软雅黑" pitchFamily="34" charset="-122"/>
                <a:ea typeface="微软雅黑" pitchFamily="34" charset="-122"/>
              </a:rPr>
              <a:t>大漠</a:t>
            </a:r>
            <a:r>
              <a:rPr lang="zh-CN" altLang="en-US" sz="2000" b="1" dirty="0">
                <a:solidFill>
                  <a:srgbClr val="FF0000"/>
                </a:solidFill>
                <a:latin typeface="微软雅黑" pitchFamily="34" charset="-122"/>
                <a:ea typeface="微软雅黑" pitchFamily="34" charset="-122"/>
              </a:rPr>
              <a:t>孤烟</a:t>
            </a:r>
            <a:r>
              <a:rPr lang="zh-CN" altLang="en-US" sz="2000" b="1" dirty="0">
                <a:latin typeface="微软雅黑" pitchFamily="34" charset="-122"/>
                <a:ea typeface="微软雅黑" pitchFamily="34" charset="-122"/>
              </a:rPr>
              <a:t>直，</a:t>
            </a:r>
            <a:r>
              <a:rPr lang="zh-CN" altLang="en-US" sz="2000" b="1" dirty="0">
                <a:solidFill>
                  <a:srgbClr val="FF0000"/>
                </a:solidFill>
                <a:latin typeface="微软雅黑" pitchFamily="34" charset="-122"/>
                <a:ea typeface="微软雅黑" pitchFamily="34" charset="-122"/>
              </a:rPr>
              <a:t>长河</a:t>
            </a:r>
            <a:r>
              <a:rPr lang="zh-CN" altLang="en-US" sz="2000" b="1" dirty="0">
                <a:latin typeface="微软雅黑" pitchFamily="34" charset="-122"/>
                <a:ea typeface="微软雅黑" pitchFamily="34" charset="-122"/>
              </a:rPr>
              <a:t>落日圆。</a:t>
            </a:r>
          </a:p>
        </p:txBody>
      </p:sp>
      <p:sp>
        <p:nvSpPr>
          <p:cNvPr id="16" name="TextBox 15"/>
          <p:cNvSpPr txBox="1">
            <a:spLocks noChangeArrowheads="1"/>
          </p:cNvSpPr>
          <p:nvPr/>
        </p:nvSpPr>
        <p:spPr bwMode="auto">
          <a:xfrm>
            <a:off x="1619672" y="1491630"/>
            <a:ext cx="7816850" cy="853567"/>
          </a:xfrm>
          <a:prstGeom prst="rect">
            <a:avLst/>
          </a:prstGeom>
          <a:noFill/>
          <a:ln w="9525">
            <a:noFill/>
            <a:miter lim="800000"/>
            <a:headEnd/>
            <a:tailEnd/>
          </a:ln>
        </p:spPr>
        <p:txBody>
          <a:bodyPr>
            <a:spAutoFit/>
          </a:bodyPr>
          <a:lstStyle/>
          <a:p>
            <a:pPr>
              <a:lnSpc>
                <a:spcPct val="130000"/>
              </a:lnSpc>
            </a:pPr>
            <a:r>
              <a:rPr lang="zh-CN" altLang="zh-CN" sz="2000" b="1" dirty="0">
                <a:solidFill>
                  <a:srgbClr val="FF0000"/>
                </a:solidFill>
                <a:latin typeface="微软雅黑" pitchFamily="34" charset="-122"/>
                <a:ea typeface="微软雅黑" pitchFamily="34" charset="-122"/>
              </a:rPr>
              <a:t>孤烟：</a:t>
            </a:r>
            <a:r>
              <a:rPr lang="zh-CN" altLang="zh-CN" sz="2000" b="1" dirty="0">
                <a:latin typeface="微软雅黑" pitchFamily="34" charset="-122"/>
                <a:ea typeface="微软雅黑" pitchFamily="34" charset="-122"/>
              </a:rPr>
              <a:t>远处独起的炊烟。</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长河：</a:t>
            </a:r>
            <a:r>
              <a:rPr lang="zh-CN" altLang="zh-CN" sz="2000" b="1" dirty="0">
                <a:latin typeface="微软雅黑" pitchFamily="34" charset="-122"/>
                <a:ea typeface="微软雅黑" pitchFamily="34" charset="-122"/>
              </a:rPr>
              <a:t>黄河。 </a:t>
            </a:r>
            <a:endParaRPr lang="en-US" altLang="zh-CN" sz="2000" b="1" dirty="0">
              <a:latin typeface="微软雅黑" pitchFamily="34" charset="-122"/>
              <a:ea typeface="微软雅黑" pitchFamily="34" charset="-122"/>
            </a:endParaRPr>
          </a:p>
        </p:txBody>
      </p:sp>
      <p:sp>
        <p:nvSpPr>
          <p:cNvPr id="16395" name="矩形 15"/>
          <p:cNvSpPr>
            <a:spLocks noChangeArrowheads="1"/>
          </p:cNvSpPr>
          <p:nvPr/>
        </p:nvSpPr>
        <p:spPr bwMode="auto">
          <a:xfrm>
            <a:off x="755576" y="1419622"/>
            <a:ext cx="1109599"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注释：</a:t>
            </a:r>
            <a:r>
              <a:rPr lang="zh-CN" altLang="zh-CN" sz="2400" b="1" dirty="0">
                <a:solidFill>
                  <a:srgbClr val="C00000"/>
                </a:solidFill>
                <a:latin typeface="黑体" pitchFamily="49" charset="-122"/>
                <a:ea typeface="黑体" pitchFamily="49" charset="-122"/>
              </a:rPr>
              <a:t> </a:t>
            </a:r>
            <a:endParaRPr lang="zh-CN" altLang="en-US" sz="2400" b="1" dirty="0">
              <a:solidFill>
                <a:srgbClr val="C00000"/>
              </a:solidFill>
              <a:latin typeface="黑体" pitchFamily="49" charset="-122"/>
              <a:ea typeface="黑体" pitchFamily="49" charset="-122"/>
            </a:endParaRPr>
          </a:p>
        </p:txBody>
      </p:sp>
      <p:sp>
        <p:nvSpPr>
          <p:cNvPr id="14" name="TextBox 13"/>
          <p:cNvSpPr txBox="1">
            <a:spLocks noChangeArrowheads="1"/>
          </p:cNvSpPr>
          <p:nvPr/>
        </p:nvSpPr>
        <p:spPr bwMode="auto">
          <a:xfrm>
            <a:off x="1259632" y="2427734"/>
            <a:ext cx="7029450" cy="893578"/>
          </a:xfrm>
          <a:prstGeom prst="rect">
            <a:avLst/>
          </a:prstGeom>
          <a:noFill/>
          <a:ln w="9525">
            <a:noFill/>
            <a:miter lim="800000"/>
            <a:headEnd/>
            <a:tailEnd/>
          </a:ln>
        </p:spPr>
        <p:txBody>
          <a:bodyPr>
            <a:spAutoFit/>
          </a:bodyPr>
          <a:lstStyle/>
          <a:p>
            <a:pPr>
              <a:lnSpc>
                <a:spcPct val="130000"/>
              </a:lnSpc>
            </a:pPr>
            <a:r>
              <a:rPr lang="zh-CN" altLang="en-US" sz="2200" b="1" dirty="0">
                <a:solidFill>
                  <a:srgbClr val="008000"/>
                </a:solidFill>
                <a:latin typeface="楷体" pitchFamily="49" charset="-122"/>
                <a:ea typeface="楷体" pitchFamily="49" charset="-122"/>
              </a:rPr>
              <a:t>    </a:t>
            </a:r>
            <a:r>
              <a:rPr lang="zh-CN" altLang="en-US" sz="2000" dirty="0">
                <a:solidFill>
                  <a:srgbClr val="008000"/>
                </a:solidFill>
                <a:latin typeface="微软雅黑" pitchFamily="34" charset="-122"/>
                <a:ea typeface="微软雅黑" pitchFamily="34" charset="-122"/>
              </a:rPr>
              <a:t>茫茫沙漠中远处独起的炊烟直上云霄，滔滔黄河边落日又大又圆。</a:t>
            </a:r>
          </a:p>
        </p:txBody>
      </p:sp>
      <p:sp>
        <p:nvSpPr>
          <p:cNvPr id="16397" name="矩形 13"/>
          <p:cNvSpPr>
            <a:spLocks noChangeArrowheads="1"/>
          </p:cNvSpPr>
          <p:nvPr/>
        </p:nvSpPr>
        <p:spPr bwMode="auto">
          <a:xfrm>
            <a:off x="827584" y="2427734"/>
            <a:ext cx="1091966"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译文：</a:t>
            </a:r>
            <a:r>
              <a:rPr lang="zh-CN" altLang="en-US" sz="2400" b="1" dirty="0">
                <a:solidFill>
                  <a:srgbClr val="FF0000"/>
                </a:solidFill>
              </a:rPr>
              <a:t> </a:t>
            </a:r>
            <a:r>
              <a:rPr lang="en-US" altLang="zh-CN" sz="2400" b="1" dirty="0">
                <a:solidFill>
                  <a:srgbClr val="FF0000"/>
                </a:solidFill>
              </a:rPr>
              <a:t> </a:t>
            </a:r>
            <a:endParaRPr lang="zh-CN" altLang="en-US" sz="2400" dirty="0"/>
          </a:p>
        </p:txBody>
      </p:sp>
      <p:grpSp>
        <p:nvGrpSpPr>
          <p:cNvPr id="17" name="组合 16"/>
          <p:cNvGrpSpPr/>
          <p:nvPr/>
        </p:nvGrpSpPr>
        <p:grpSpPr>
          <a:xfrm>
            <a:off x="2843808" y="123479"/>
            <a:ext cx="2664297" cy="973334"/>
            <a:chOff x="2411760" y="123479"/>
            <a:chExt cx="2664297" cy="973334"/>
          </a:xfrm>
        </p:grpSpPr>
        <p:sp>
          <p:nvSpPr>
            <p:cNvPr id="19" name="TextBox 2"/>
            <p:cNvSpPr txBox="1">
              <a:spLocks noChangeArrowheads="1"/>
            </p:cNvSpPr>
            <p:nvPr/>
          </p:nvSpPr>
          <p:spPr bwMode="auto">
            <a:xfrm>
              <a:off x="3131841" y="339502"/>
              <a:ext cx="1944216" cy="584775"/>
            </a:xfrm>
            <a:prstGeom prst="rect">
              <a:avLst/>
            </a:prstGeom>
            <a:noFill/>
            <a:ln w="9525">
              <a:noFill/>
              <a:miter lim="800000"/>
              <a:headEnd/>
              <a:tailEnd/>
            </a:ln>
          </p:spPr>
          <p:txBody>
            <a:bodyPr wrap="square">
              <a:spAutoFit/>
            </a:bodyPr>
            <a:lstStyle/>
            <a:p>
              <a:r>
                <a:rPr lang="zh-CN" altLang="en-US" sz="3200" dirty="0">
                  <a:latin typeface="微软雅黑" pitchFamily="34" charset="-122"/>
                  <a:ea typeface="微软雅黑" pitchFamily="34" charset="-122"/>
                </a:rPr>
                <a:t>翻译课文</a:t>
              </a:r>
            </a:p>
          </p:txBody>
        </p:sp>
        <p:pic>
          <p:nvPicPr>
            <p:cNvPr id="20" name="图片 2"/>
            <p:cNvPicPr>
              <a:picLocks noChangeAspect="1"/>
            </p:cNvPicPr>
            <p:nvPr/>
          </p:nvPicPr>
          <p:blipFill>
            <a:blip r:embed="rId2" cstate="print">
              <a:clrChange>
                <a:clrFrom>
                  <a:srgbClr val="F5F5F7"/>
                </a:clrFrom>
                <a:clrTo>
                  <a:srgbClr val="F5F5F7">
                    <a:alpha val="0"/>
                  </a:srgbClr>
                </a:clrTo>
              </a:clrChange>
            </a:blip>
            <a:srcRect/>
            <a:stretch>
              <a:fillRect/>
            </a:stretch>
          </p:blipFill>
          <p:spPr bwMode="auto">
            <a:xfrm flipH="1">
              <a:off x="2411760" y="123479"/>
              <a:ext cx="648072" cy="973334"/>
            </a:xfrm>
            <a:prstGeom prst="rect">
              <a:avLst/>
            </a:prstGeom>
            <a:noFill/>
            <a:ln w="9525">
              <a:noFill/>
              <a:miter lim="800000"/>
              <a:headEnd/>
              <a:tailEnd/>
            </a:ln>
          </p:spPr>
        </p:pic>
      </p:grpSp>
      <p:sp>
        <p:nvSpPr>
          <p:cNvPr id="21" name="标题 1"/>
          <p:cNvSpPr txBox="1">
            <a:spLocks/>
          </p:cNvSpPr>
          <p:nvPr/>
        </p:nvSpPr>
        <p:spPr>
          <a:xfrm>
            <a:off x="683568"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kumimoji="1" lang="zh-CN" altLang="en-US"/>
          </a:p>
        </p:txBody>
      </p:sp>
      <p:sp>
        <p:nvSpPr>
          <p:cNvPr id="17415"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kumimoji="1" lang="zh-CN" altLang="en-US"/>
          </a:p>
        </p:txBody>
      </p:sp>
      <p:sp>
        <p:nvSpPr>
          <p:cNvPr id="17416" name="矩形 11"/>
          <p:cNvSpPr>
            <a:spLocks noChangeArrowheads="1"/>
          </p:cNvSpPr>
          <p:nvPr/>
        </p:nvSpPr>
        <p:spPr bwMode="auto">
          <a:xfrm>
            <a:off x="899592" y="1059582"/>
            <a:ext cx="7332662" cy="453457"/>
          </a:xfrm>
          <a:prstGeom prst="rect">
            <a:avLst/>
          </a:prstGeom>
          <a:noFill/>
          <a:ln w="9525">
            <a:noFill/>
            <a:miter lim="800000"/>
            <a:headEnd/>
            <a:tailEnd/>
          </a:ln>
        </p:spPr>
        <p:txBody>
          <a:bodyPr>
            <a:spAutoFit/>
          </a:bodyPr>
          <a:lstStyle/>
          <a:p>
            <a:pPr>
              <a:lnSpc>
                <a:spcPct val="130000"/>
              </a:lnSpc>
            </a:pPr>
            <a:r>
              <a:rPr lang="zh-CN" altLang="en-US" sz="2000" b="1" dirty="0">
                <a:solidFill>
                  <a:srgbClr val="C00000"/>
                </a:solidFill>
                <a:latin typeface="微软雅黑" pitchFamily="34" charset="-122"/>
                <a:ea typeface="微软雅黑" pitchFamily="34" charset="-122"/>
              </a:rPr>
              <a:t>原文：</a:t>
            </a:r>
            <a:r>
              <a:rPr lang="zh-CN" altLang="en-US" sz="2000" b="1" dirty="0">
                <a:solidFill>
                  <a:srgbClr val="FF0000"/>
                </a:solidFill>
                <a:latin typeface="微软雅黑" pitchFamily="34" charset="-122"/>
                <a:ea typeface="微软雅黑" pitchFamily="34" charset="-122"/>
              </a:rPr>
              <a:t>萧关</a:t>
            </a:r>
            <a:r>
              <a:rPr lang="zh-CN" altLang="en-US" sz="2000" b="1" dirty="0">
                <a:latin typeface="微软雅黑" pitchFamily="34" charset="-122"/>
                <a:ea typeface="微软雅黑" pitchFamily="34" charset="-122"/>
              </a:rPr>
              <a:t>逢</a:t>
            </a:r>
            <a:r>
              <a:rPr lang="zh-CN" altLang="en-US" sz="2000" b="1" dirty="0">
                <a:solidFill>
                  <a:srgbClr val="FF0000"/>
                </a:solidFill>
                <a:latin typeface="微软雅黑" pitchFamily="34" charset="-122"/>
                <a:ea typeface="微软雅黑" pitchFamily="34" charset="-122"/>
              </a:rPr>
              <a:t>候骑</a:t>
            </a:r>
            <a:r>
              <a:rPr lang="zh-CN" altLang="en-US" sz="2000" b="1" dirty="0">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都护</a:t>
            </a:r>
            <a:r>
              <a:rPr lang="zh-CN" altLang="en-US" sz="2000" b="1" dirty="0">
                <a:latin typeface="微软雅黑" pitchFamily="34" charset="-122"/>
                <a:ea typeface="微软雅黑" pitchFamily="34" charset="-122"/>
              </a:rPr>
              <a:t>在</a:t>
            </a:r>
            <a:r>
              <a:rPr lang="zh-CN" altLang="en-US" sz="2000" b="1" dirty="0">
                <a:solidFill>
                  <a:srgbClr val="FF0000"/>
                </a:solidFill>
                <a:latin typeface="微软雅黑" pitchFamily="34" charset="-122"/>
                <a:ea typeface="微软雅黑" pitchFamily="34" charset="-122"/>
              </a:rPr>
              <a:t>燕然</a:t>
            </a:r>
            <a:r>
              <a:rPr lang="zh-CN" altLang="en-US" sz="2000" b="1" dirty="0">
                <a:latin typeface="微软雅黑" pitchFamily="34" charset="-122"/>
                <a:ea typeface="微软雅黑" pitchFamily="34" charset="-122"/>
              </a:rPr>
              <a:t> 。 </a:t>
            </a:r>
          </a:p>
        </p:txBody>
      </p:sp>
      <p:sp>
        <p:nvSpPr>
          <p:cNvPr id="16" name="TextBox 15"/>
          <p:cNvSpPr txBox="1">
            <a:spLocks noChangeArrowheads="1"/>
          </p:cNvSpPr>
          <p:nvPr/>
        </p:nvSpPr>
        <p:spPr bwMode="auto">
          <a:xfrm>
            <a:off x="1763688" y="1635646"/>
            <a:ext cx="7816850" cy="1670394"/>
          </a:xfrm>
          <a:prstGeom prst="rect">
            <a:avLst/>
          </a:prstGeom>
          <a:noFill/>
          <a:ln w="9525">
            <a:noFill/>
            <a:miter lim="800000"/>
            <a:headEnd/>
            <a:tailEnd/>
          </a:ln>
        </p:spPr>
        <p:txBody>
          <a:bodyPr>
            <a:spAutoFit/>
          </a:bodyPr>
          <a:lstStyle/>
          <a:p>
            <a:pPr>
              <a:lnSpc>
                <a:spcPct val="130000"/>
              </a:lnSpc>
            </a:pPr>
            <a:r>
              <a:rPr lang="zh-CN" altLang="zh-CN" sz="2000" b="1" dirty="0">
                <a:solidFill>
                  <a:srgbClr val="FF0000"/>
                </a:solidFill>
                <a:latin typeface="微软雅黑" pitchFamily="34" charset="-122"/>
                <a:ea typeface="微软雅黑" pitchFamily="34" charset="-122"/>
              </a:rPr>
              <a:t>萧关：</a:t>
            </a:r>
            <a:r>
              <a:rPr lang="zh-CN" altLang="zh-CN" sz="2000" b="1" dirty="0">
                <a:latin typeface="微软雅黑" pitchFamily="34" charset="-122"/>
                <a:ea typeface="微软雅黑" pitchFamily="34" charset="-122"/>
              </a:rPr>
              <a:t>古关名，在今宁夏固原东南。 </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候骑：</a:t>
            </a:r>
            <a:r>
              <a:rPr lang="zh-CN" altLang="zh-CN" sz="2000" b="1" dirty="0">
                <a:latin typeface="微软雅黑" pitchFamily="34" charset="-122"/>
                <a:ea typeface="微软雅黑" pitchFamily="34" charset="-122"/>
              </a:rPr>
              <a:t>担任侦察、通讯的骑兵。 </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都护：</a:t>
            </a:r>
            <a:r>
              <a:rPr lang="zh-CN" altLang="zh-CN" sz="2000" b="1" dirty="0">
                <a:latin typeface="微软雅黑" pitchFamily="34" charset="-122"/>
                <a:ea typeface="微软雅黑" pitchFamily="34" charset="-122"/>
              </a:rPr>
              <a:t>官名。 都护是都护府的最高长官，这里借指河西节度使。 </a:t>
            </a:r>
            <a:endParaRPr lang="zh-CN" altLang="en-US"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燕然：</a:t>
            </a:r>
            <a:r>
              <a:rPr lang="zh-CN" altLang="zh-CN" sz="2000" b="1" dirty="0">
                <a:latin typeface="微软雅黑" pitchFamily="34" charset="-122"/>
                <a:ea typeface="微软雅黑" pitchFamily="34" charset="-122"/>
              </a:rPr>
              <a:t>古山名，即今蒙古国杭爱山。这里代指前线。</a:t>
            </a:r>
            <a:endParaRPr lang="zh-CN" altLang="en-US" sz="2000" b="1" dirty="0">
              <a:latin typeface="微软雅黑" pitchFamily="34" charset="-122"/>
              <a:ea typeface="微软雅黑" pitchFamily="34" charset="-122"/>
            </a:endParaRPr>
          </a:p>
        </p:txBody>
      </p:sp>
      <p:sp>
        <p:nvSpPr>
          <p:cNvPr id="17419" name="矩形 15"/>
          <p:cNvSpPr>
            <a:spLocks noChangeArrowheads="1"/>
          </p:cNvSpPr>
          <p:nvPr/>
        </p:nvSpPr>
        <p:spPr bwMode="auto">
          <a:xfrm>
            <a:off x="899592" y="1563638"/>
            <a:ext cx="1031051" cy="400110"/>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注释：</a:t>
            </a:r>
            <a:r>
              <a:rPr lang="zh-CN" altLang="zh-CN" sz="2000" b="1" dirty="0">
                <a:solidFill>
                  <a:srgbClr val="C00000"/>
                </a:solidFill>
                <a:latin typeface="微软雅黑" pitchFamily="34" charset="-122"/>
                <a:ea typeface="微软雅黑" pitchFamily="34" charset="-122"/>
              </a:rPr>
              <a:t> </a:t>
            </a:r>
            <a:endParaRPr lang="zh-CN" altLang="en-US" sz="2000" b="1" dirty="0">
              <a:solidFill>
                <a:srgbClr val="C00000"/>
              </a:solidFill>
              <a:latin typeface="微软雅黑" pitchFamily="34" charset="-122"/>
              <a:ea typeface="微软雅黑" pitchFamily="34" charset="-122"/>
            </a:endParaRPr>
          </a:p>
        </p:txBody>
      </p:sp>
      <p:sp>
        <p:nvSpPr>
          <p:cNvPr id="17420" name="文本框 13"/>
          <p:cNvSpPr txBox="1">
            <a:spLocks noChangeArrowheads="1"/>
          </p:cNvSpPr>
          <p:nvPr/>
        </p:nvSpPr>
        <p:spPr bwMode="auto">
          <a:xfrm>
            <a:off x="10488613" y="3774281"/>
            <a:ext cx="184731" cy="369332"/>
          </a:xfrm>
          <a:prstGeom prst="rect">
            <a:avLst/>
          </a:prstGeom>
          <a:noFill/>
          <a:ln w="9525">
            <a:noFill/>
            <a:miter lim="800000"/>
            <a:headEnd/>
            <a:tailEnd/>
          </a:ln>
        </p:spPr>
        <p:txBody>
          <a:bodyPr wrap="none">
            <a:spAutoFit/>
          </a:bodyPr>
          <a:lstStyle/>
          <a:p>
            <a:endParaRPr kumimoji="1" lang="zh-CN" altLang="en-US"/>
          </a:p>
        </p:txBody>
      </p:sp>
      <p:sp>
        <p:nvSpPr>
          <p:cNvPr id="17421" name="文本框 14"/>
          <p:cNvSpPr txBox="1">
            <a:spLocks noChangeArrowheads="1"/>
          </p:cNvSpPr>
          <p:nvPr/>
        </p:nvSpPr>
        <p:spPr bwMode="auto">
          <a:xfrm>
            <a:off x="10288588" y="5147073"/>
            <a:ext cx="184731" cy="369332"/>
          </a:xfrm>
          <a:prstGeom prst="rect">
            <a:avLst/>
          </a:prstGeom>
          <a:noFill/>
          <a:ln w="9525">
            <a:noFill/>
            <a:miter lim="800000"/>
            <a:headEnd/>
            <a:tailEnd/>
          </a:ln>
        </p:spPr>
        <p:txBody>
          <a:bodyPr wrap="none">
            <a:spAutoFit/>
          </a:bodyPr>
          <a:lstStyle/>
          <a:p>
            <a:endParaRPr kumimoji="1" lang="zh-CN" altLang="en-US"/>
          </a:p>
        </p:txBody>
      </p:sp>
      <p:sp>
        <p:nvSpPr>
          <p:cNvPr id="19" name="TextBox 18"/>
          <p:cNvSpPr txBox="1">
            <a:spLocks noChangeArrowheads="1"/>
          </p:cNvSpPr>
          <p:nvPr/>
        </p:nvSpPr>
        <p:spPr bwMode="auto">
          <a:xfrm>
            <a:off x="1619672" y="3435846"/>
            <a:ext cx="7029450" cy="481157"/>
          </a:xfrm>
          <a:prstGeom prst="rect">
            <a:avLst/>
          </a:prstGeom>
          <a:noFill/>
          <a:ln w="9525">
            <a:noFill/>
            <a:miter lim="800000"/>
            <a:headEnd/>
            <a:tailEnd/>
          </a:ln>
        </p:spPr>
        <p:txBody>
          <a:bodyPr>
            <a:spAutoFit/>
          </a:bodyPr>
          <a:lstStyle/>
          <a:p>
            <a:pPr>
              <a:lnSpc>
                <a:spcPct val="130000"/>
              </a:lnSpc>
            </a:pPr>
            <a:r>
              <a:rPr lang="zh-CN" altLang="en-US" sz="2200" b="1" dirty="0">
                <a:solidFill>
                  <a:srgbClr val="008000"/>
                </a:solidFill>
                <a:latin typeface="楷体" pitchFamily="49" charset="-122"/>
                <a:ea typeface="楷体" pitchFamily="49" charset="-122"/>
              </a:rPr>
              <a:t>   </a:t>
            </a:r>
            <a:r>
              <a:rPr lang="zh-CN" altLang="en-US" sz="2000" dirty="0">
                <a:solidFill>
                  <a:srgbClr val="008000"/>
                </a:solidFill>
                <a:latin typeface="微软雅黑" pitchFamily="34" charset="-122"/>
                <a:ea typeface="微软雅黑" pitchFamily="34" charset="-122"/>
              </a:rPr>
              <a:t>在萧关遇到了侦察的骑兵，得知都护还在前线。</a:t>
            </a:r>
          </a:p>
        </p:txBody>
      </p:sp>
      <p:sp>
        <p:nvSpPr>
          <p:cNvPr id="17423" name="矩形 13"/>
          <p:cNvSpPr>
            <a:spLocks noChangeArrowheads="1"/>
          </p:cNvSpPr>
          <p:nvPr/>
        </p:nvSpPr>
        <p:spPr bwMode="auto">
          <a:xfrm>
            <a:off x="899592" y="3435846"/>
            <a:ext cx="1091966"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译文：</a:t>
            </a:r>
            <a:r>
              <a:rPr lang="zh-CN" altLang="en-US" sz="2400" b="1" dirty="0">
                <a:solidFill>
                  <a:srgbClr val="FF0000"/>
                </a:solidFill>
              </a:rPr>
              <a:t> </a:t>
            </a:r>
            <a:r>
              <a:rPr lang="en-US" altLang="zh-CN" sz="2400" b="1" dirty="0">
                <a:solidFill>
                  <a:srgbClr val="FF0000"/>
                </a:solidFill>
              </a:rPr>
              <a:t> </a:t>
            </a:r>
            <a:endParaRPr lang="zh-CN" altLang="en-US" sz="2400" dirty="0"/>
          </a:p>
        </p:txBody>
      </p:sp>
      <p:grpSp>
        <p:nvGrpSpPr>
          <p:cNvPr id="20" name="组合 19"/>
          <p:cNvGrpSpPr/>
          <p:nvPr/>
        </p:nvGrpSpPr>
        <p:grpSpPr>
          <a:xfrm>
            <a:off x="2843808" y="-17001"/>
            <a:ext cx="2664297" cy="1297779"/>
            <a:chOff x="2411760" y="123478"/>
            <a:chExt cx="2664297" cy="1297779"/>
          </a:xfrm>
        </p:grpSpPr>
        <p:sp>
          <p:nvSpPr>
            <p:cNvPr id="21" name="TextBox 2"/>
            <p:cNvSpPr txBox="1">
              <a:spLocks noChangeArrowheads="1"/>
            </p:cNvSpPr>
            <p:nvPr/>
          </p:nvSpPr>
          <p:spPr bwMode="auto">
            <a:xfrm>
              <a:off x="3131841" y="339502"/>
              <a:ext cx="1944216" cy="584775"/>
            </a:xfrm>
            <a:prstGeom prst="rect">
              <a:avLst/>
            </a:prstGeom>
            <a:noFill/>
            <a:ln w="9525">
              <a:noFill/>
              <a:miter lim="800000"/>
              <a:headEnd/>
              <a:tailEnd/>
            </a:ln>
          </p:spPr>
          <p:txBody>
            <a:bodyPr wrap="square">
              <a:spAutoFit/>
            </a:bodyPr>
            <a:lstStyle/>
            <a:p>
              <a:r>
                <a:rPr lang="zh-CN" altLang="en-US" sz="3200" dirty="0">
                  <a:latin typeface="微软雅黑" pitchFamily="34" charset="-122"/>
                  <a:ea typeface="微软雅黑" pitchFamily="34" charset="-122"/>
                </a:rPr>
                <a:t>翻译课文</a:t>
              </a:r>
            </a:p>
          </p:txBody>
        </p:sp>
        <p:pic>
          <p:nvPicPr>
            <p:cNvPr id="22" name="图片 2"/>
            <p:cNvPicPr>
              <a:picLocks noChangeAspect="1"/>
            </p:cNvPicPr>
            <p:nvPr/>
          </p:nvPicPr>
          <p:blipFill>
            <a:blip r:embed="rId2" cstate="print">
              <a:clrChange>
                <a:clrFrom>
                  <a:srgbClr val="F5F5F7"/>
                </a:clrFrom>
                <a:clrTo>
                  <a:srgbClr val="F5F5F7">
                    <a:alpha val="0"/>
                  </a:srgbClr>
                </a:clrTo>
              </a:clrChange>
            </a:blip>
            <a:srcRect/>
            <a:stretch>
              <a:fillRect/>
            </a:stretch>
          </p:blipFill>
          <p:spPr bwMode="auto">
            <a:xfrm flipH="1">
              <a:off x="2411760" y="123478"/>
              <a:ext cx="864096" cy="1297779"/>
            </a:xfrm>
            <a:prstGeom prst="rect">
              <a:avLst/>
            </a:prstGeom>
            <a:noFill/>
            <a:ln w="9525">
              <a:noFill/>
              <a:miter lim="800000"/>
              <a:headEnd/>
              <a:tailEnd/>
            </a:ln>
          </p:spPr>
        </p:pic>
      </p:grpSp>
      <p:sp>
        <p:nvSpPr>
          <p:cNvPr id="23" name="标题 1"/>
          <p:cNvSpPr txBox="1">
            <a:spLocks/>
          </p:cNvSpPr>
          <p:nvPr/>
        </p:nvSpPr>
        <p:spPr>
          <a:xfrm>
            <a:off x="683568"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 calcmode="lin" valueType="num">
                                      <p:cBhvr additive="base">
                                        <p:cTn id="25"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5" name="Rectangle 18"/>
          <p:cNvSpPr>
            <a:spLocks noChangeArrowheads="1"/>
          </p:cNvSpPr>
          <p:nvPr/>
        </p:nvSpPr>
        <p:spPr bwMode="auto">
          <a:xfrm>
            <a:off x="827584" y="1977759"/>
            <a:ext cx="7387754" cy="1338828"/>
          </a:xfrm>
          <a:prstGeom prst="rect">
            <a:avLst/>
          </a:prstGeom>
          <a:noFill/>
          <a:ln w="9525">
            <a:noFill/>
            <a:miter lim="800000"/>
            <a:headEnd/>
            <a:tailEnd/>
          </a:ln>
        </p:spPr>
        <p:txBody>
          <a:bodyPr wrap="square" anchor="ctr">
            <a:spAutoFit/>
          </a:bodyPr>
          <a:lstStyle/>
          <a:p>
            <a:pPr marL="457200" indent="-457200" eaLnBrk="0" hangingPunct="0">
              <a:lnSpc>
                <a:spcPct val="150000"/>
              </a:lnSpc>
            </a:pPr>
            <a:r>
              <a:rPr lang="zh-CN" altLang="en-US" b="1" dirty="0" smtClean="0">
                <a:solidFill>
                  <a:srgbClr val="0000FF"/>
                </a:solidFill>
                <a:latin typeface="微软雅黑" pitchFamily="34" charset="-122"/>
                <a:ea typeface="微软雅黑" pitchFamily="34" charset="-122"/>
              </a:rPr>
              <a:t>              </a:t>
            </a:r>
            <a:r>
              <a:rPr lang="zh-CN" altLang="en-US" dirty="0" smtClean="0">
                <a:solidFill>
                  <a:srgbClr val="0000FF"/>
                </a:solidFill>
                <a:latin typeface="微软雅黑" pitchFamily="34" charset="-122"/>
                <a:ea typeface="微软雅黑" pitchFamily="34" charset="-122"/>
              </a:rPr>
              <a:t>蓬草成熟后枝叶干枯，根离大地，随风飘卷，诗人去国离乡，感情总是复杂万端的，不管是出于有家难奔、有国难投的情势，还是像本诗中听写乃是因为负有使命。</a:t>
            </a:r>
          </a:p>
        </p:txBody>
      </p:sp>
      <p:sp>
        <p:nvSpPr>
          <p:cNvPr id="12" name="标题 1"/>
          <p:cNvSpPr txBox="1">
            <a:spLocks/>
          </p:cNvSpPr>
          <p:nvPr/>
        </p:nvSpPr>
        <p:spPr>
          <a:xfrm>
            <a:off x="683568"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
        <p:nvSpPr>
          <p:cNvPr id="13" name="矩形 12"/>
          <p:cNvSpPr/>
          <p:nvPr/>
        </p:nvSpPr>
        <p:spPr>
          <a:xfrm>
            <a:off x="642910" y="627534"/>
            <a:ext cx="7313466" cy="1107996"/>
          </a:xfrm>
          <a:prstGeom prst="rect">
            <a:avLst/>
          </a:prstGeom>
        </p:spPr>
        <p:txBody>
          <a:bodyPr wrap="square">
            <a:spAutoFit/>
          </a:bodyPr>
          <a:lstStyle/>
          <a:p>
            <a:pPr marL="457200" indent="-457200" eaLnBrk="0" hangingPunct="0">
              <a:lnSpc>
                <a:spcPct val="150000"/>
              </a:lnSpc>
              <a:defRPr/>
            </a:pPr>
            <a:r>
              <a:rPr lang="en-US" altLang="zh-CN" sz="2400" b="1" dirty="0" smtClean="0">
                <a:latin typeface="微软雅黑" pitchFamily="34" charset="-122"/>
                <a:ea typeface="微软雅黑" pitchFamily="34" charset="-122"/>
              </a:rPr>
              <a:t>           </a:t>
            </a:r>
            <a:r>
              <a:rPr lang="zh-CN" altLang="zh-CN" sz="2000" b="1" dirty="0" smtClean="0">
                <a:latin typeface="微软雅黑" pitchFamily="34" charset="-122"/>
                <a:ea typeface="微软雅黑" pitchFamily="34" charset="-122"/>
              </a:rPr>
              <a:t>说说“征蓬出汉塞，归燕入胡天”二句的含义，</a:t>
            </a:r>
            <a:r>
              <a:rPr lang="zh-CN" altLang="en-US" sz="2000" b="1" dirty="0" smtClean="0">
                <a:latin typeface="微软雅黑" pitchFamily="34" charset="-122"/>
                <a:ea typeface="微软雅黑" pitchFamily="34" charset="-122"/>
              </a:rPr>
              <a:t>这两句</a:t>
            </a:r>
            <a:r>
              <a:rPr lang="zh-CN" altLang="zh-CN" sz="2000" b="1" dirty="0" smtClean="0">
                <a:latin typeface="微软雅黑" pitchFamily="34" charset="-122"/>
                <a:ea typeface="微软雅黑" pitchFamily="34" charset="-122"/>
              </a:rPr>
              <a:t>蕴含</a:t>
            </a:r>
            <a:r>
              <a:rPr lang="zh-CN" altLang="en-US" sz="2000" b="1" dirty="0" smtClean="0">
                <a:latin typeface="微软雅黑" pitchFamily="34" charset="-122"/>
                <a:ea typeface="微软雅黑" pitchFamily="34" charset="-122"/>
              </a:rPr>
              <a:t>了</a:t>
            </a:r>
            <a:r>
              <a:rPr lang="zh-CN" altLang="zh-CN" sz="2000" b="1" dirty="0" smtClean="0">
                <a:latin typeface="微软雅黑" pitchFamily="34" charset="-122"/>
                <a:ea typeface="微软雅黑" pitchFamily="34" charset="-122"/>
              </a:rPr>
              <a:t>作者怎样的感情</a:t>
            </a:r>
            <a:r>
              <a:rPr lang="en-US" altLang="zh-CN" sz="2000" b="1" dirty="0" smtClean="0">
                <a:latin typeface="微软雅黑" pitchFamily="34" charset="-122"/>
                <a:ea typeface="微软雅黑" pitchFamily="34" charset="-122"/>
              </a:rPr>
              <a:t>? </a:t>
            </a:r>
          </a:p>
        </p:txBody>
      </p:sp>
      <p:pic>
        <p:nvPicPr>
          <p:cNvPr id="5" name="Picture 10" descr="2004121511115859383"/>
          <p:cNvPicPr>
            <a:picLocks noChangeAspect="1" noChangeArrowheads="1"/>
          </p:cNvPicPr>
          <p:nvPr/>
        </p:nvPicPr>
        <p:blipFill>
          <a:blip r:embed="rId2" cstate="print"/>
          <a:srcRect/>
          <a:stretch>
            <a:fillRect/>
          </a:stretch>
        </p:blipFill>
        <p:spPr bwMode="auto">
          <a:xfrm>
            <a:off x="1403648" y="3795886"/>
            <a:ext cx="7458075" cy="1216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9705">
                                            <p:txEl>
                                              <p:pRg st="0" end="0"/>
                                            </p:txEl>
                                          </p:spTgt>
                                        </p:tgtEl>
                                        <p:attrNameLst>
                                          <p:attrName>style.visibility</p:attrName>
                                        </p:attrNameLst>
                                      </p:cBhvr>
                                      <p:to>
                                        <p:strVal val="visible"/>
                                      </p:to>
                                    </p:set>
                                    <p:animEffect transition="in" filter="blinds(horizontal)">
                                      <p:cBhvr>
                                        <p:cTn id="14" dur="500"/>
                                        <p:tgtEl>
                                          <p:spTgt spid="297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5" name="Rectangle 13"/>
          <p:cNvSpPr>
            <a:spLocks noChangeArrowheads="1"/>
          </p:cNvSpPr>
          <p:nvPr/>
        </p:nvSpPr>
        <p:spPr bwMode="auto">
          <a:xfrm>
            <a:off x="1331639" y="923841"/>
            <a:ext cx="6240757" cy="2169825"/>
          </a:xfrm>
          <a:prstGeom prst="rect">
            <a:avLst/>
          </a:prstGeom>
          <a:noFill/>
          <a:ln w="9525">
            <a:noFill/>
            <a:miter lim="800000"/>
            <a:headEnd/>
            <a:tailEnd/>
          </a:ln>
        </p:spPr>
        <p:txBody>
          <a:bodyPr wrap="square" anchor="ctr">
            <a:spAutoFit/>
          </a:bodyPr>
          <a:lstStyle/>
          <a:p>
            <a:pPr eaLnBrk="0" hangingPunct="0">
              <a:lnSpc>
                <a:spcPct val="150000"/>
              </a:lnSpc>
            </a:pPr>
            <a:r>
              <a:rPr lang="zh-CN" altLang="en-US" b="1" dirty="0" smtClean="0">
                <a:solidFill>
                  <a:srgbClr val="0000FF"/>
                </a:solidFill>
                <a:latin typeface="微软雅黑" pitchFamily="34" charset="-122"/>
                <a:ea typeface="微软雅黑" pitchFamily="34" charset="-122"/>
              </a:rPr>
              <a:t>       </a:t>
            </a:r>
            <a:r>
              <a:rPr lang="zh-CN" altLang="en-US" dirty="0" smtClean="0">
                <a:solidFill>
                  <a:srgbClr val="0000FF"/>
                </a:solidFill>
                <a:latin typeface="微软雅黑" pitchFamily="34" charset="-122"/>
                <a:ea typeface="微软雅黑" pitchFamily="34" charset="-122"/>
              </a:rPr>
              <a:t>大约诗人这次出使塞上，本已心境不佳，并不同于汉司马相如初得武帝青睐，出使西南夷那样的威风、气派。诗人以“蓬”“雁”自比，这两句蕴含了作者被排挤出朝廷的惆怅，暗写自己内心的激愤和抑郁。与首句的“单车”相应。万里行程只用了十个字轻轻带过。</a:t>
            </a:r>
          </a:p>
        </p:txBody>
      </p:sp>
      <p:sp>
        <p:nvSpPr>
          <p:cNvPr id="14" name="标题 1"/>
          <p:cNvSpPr txBox="1">
            <a:spLocks/>
          </p:cNvSpPr>
          <p:nvPr/>
        </p:nvSpPr>
        <p:spPr>
          <a:xfrm>
            <a:off x="611560" y="123478"/>
            <a:ext cx="1793252" cy="767655"/>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6" name="Picture 10" descr="2004121511115859383"/>
          <p:cNvPicPr>
            <a:picLocks noChangeAspect="1" noChangeArrowheads="1"/>
          </p:cNvPicPr>
          <p:nvPr/>
        </p:nvPicPr>
        <p:blipFill>
          <a:blip r:embed="rId2" cstate="print"/>
          <a:srcRect/>
          <a:stretch>
            <a:fillRect/>
          </a:stretch>
        </p:blipFill>
        <p:spPr bwMode="auto">
          <a:xfrm>
            <a:off x="1685925" y="3651870"/>
            <a:ext cx="7458075" cy="1216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65">
                                            <p:txEl>
                                              <p:pRg st="0" end="0"/>
                                            </p:txEl>
                                          </p:spTgt>
                                        </p:tgtEl>
                                        <p:attrNameLst>
                                          <p:attrName>style.visibility</p:attrName>
                                        </p:attrNameLst>
                                      </p:cBhvr>
                                      <p:to>
                                        <p:strVal val="visible"/>
                                      </p:to>
                                    </p:set>
                                    <p:animEffect transition="in" filter="blinds(horizontal)">
                                      <p:cBhvr>
                                        <p:cTn id="7" dur="500"/>
                                        <p:tgtEl>
                                          <p:spTgt spid="235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Rectangle 14"/>
          <p:cNvSpPr>
            <a:spLocks noChangeArrowheads="1"/>
          </p:cNvSpPr>
          <p:nvPr/>
        </p:nvSpPr>
        <p:spPr bwMode="auto">
          <a:xfrm>
            <a:off x="1115616" y="1563638"/>
            <a:ext cx="7128792" cy="3000821"/>
          </a:xfrm>
          <a:prstGeom prst="rect">
            <a:avLst/>
          </a:prstGeom>
          <a:noFill/>
          <a:ln w="9525">
            <a:noFill/>
            <a:miter lim="800000"/>
            <a:headEnd/>
            <a:tailEnd/>
          </a:ln>
        </p:spPr>
        <p:txBody>
          <a:bodyPr wrap="square" anchor="ctr">
            <a:spAutoFit/>
          </a:bodyPr>
          <a:lstStyle/>
          <a:p>
            <a:pPr eaLnBrk="0" hangingPunct="0">
              <a:lnSpc>
                <a:spcPct val="150000"/>
              </a:lnSpc>
            </a:pPr>
            <a:r>
              <a:rPr lang="zh-CN" altLang="en-US" b="1" dirty="0" smtClean="0">
                <a:solidFill>
                  <a:srgbClr val="0000FF"/>
                </a:solidFill>
                <a:latin typeface="微软雅黑" pitchFamily="34" charset="-122"/>
                <a:ea typeface="微软雅黑" pitchFamily="34" charset="-122"/>
              </a:rPr>
              <a:t>        </a:t>
            </a:r>
            <a:r>
              <a:rPr lang="zh-CN" altLang="en-US" dirty="0" smtClean="0">
                <a:solidFill>
                  <a:srgbClr val="0000FF"/>
                </a:solidFill>
                <a:latin typeface="微软雅黑" pitchFamily="34" charset="-122"/>
                <a:ea typeface="微软雅黑" pitchFamily="34" charset="-122"/>
              </a:rPr>
              <a:t>颈联形象地描写了奇特壮美的塞外风光，一“直”一“圆”不仅准确地描绘了沙漠的景象，而且融情于景，寓悲凉之情于壮美景色之中，从侧面烘托了守边将士凄凉艰苦的生活环境，借以反映他们不畏艰苦，积极保卫边疆的爱国主义精神。笔力苍劲，意境雄浑，视野开阔，充分体现了王维“诗中有画”的特色，是被王国维赞叹为“千古壮观”的名句。</a:t>
            </a:r>
          </a:p>
          <a:p>
            <a:pPr eaLnBrk="0" hangingPunct="0">
              <a:lnSpc>
                <a:spcPct val="150000"/>
              </a:lnSpc>
            </a:pPr>
            <a:endParaRPr lang="zh-CN" altLang="en-US" b="1" dirty="0" smtClean="0">
              <a:solidFill>
                <a:srgbClr val="0000FF"/>
              </a:solidFill>
              <a:latin typeface="微软雅黑" pitchFamily="34" charset="-122"/>
              <a:ea typeface="微软雅黑" pitchFamily="34" charset="-122"/>
            </a:endParaRPr>
          </a:p>
        </p:txBody>
      </p:sp>
      <p:sp>
        <p:nvSpPr>
          <p:cNvPr id="12" name="矩形 11"/>
          <p:cNvSpPr/>
          <p:nvPr/>
        </p:nvSpPr>
        <p:spPr>
          <a:xfrm>
            <a:off x="1619672" y="771550"/>
            <a:ext cx="6264696" cy="499624"/>
          </a:xfrm>
          <a:prstGeom prst="rect">
            <a:avLst/>
          </a:prstGeom>
        </p:spPr>
        <p:txBody>
          <a:bodyPr wrap="square">
            <a:spAutoFit/>
          </a:bodyPr>
          <a:lstStyle/>
          <a:p>
            <a:pPr>
              <a:lnSpc>
                <a:spcPct val="150000"/>
              </a:lnSpc>
            </a:pPr>
            <a:r>
              <a:rPr lang="zh-CN" altLang="en-US" sz="2000" b="1" dirty="0" smtClean="0">
                <a:latin typeface="微软雅黑" pitchFamily="34" charset="-122"/>
                <a:ea typeface="微软雅黑" pitchFamily="34" charset="-122"/>
              </a:rPr>
              <a:t>请赏析“大漠孤烟直，长河落日圆”二句。 </a:t>
            </a:r>
            <a:endParaRPr lang="zh-CN" altLang="en-US" sz="2000" b="1" dirty="0">
              <a:latin typeface="微软雅黑" pitchFamily="34" charset="-122"/>
              <a:ea typeface="微软雅黑" pitchFamily="34" charset="-122"/>
            </a:endParaRPr>
          </a:p>
        </p:txBody>
      </p:sp>
      <p:sp>
        <p:nvSpPr>
          <p:cNvPr id="13" name="标题 1"/>
          <p:cNvSpPr txBox="1">
            <a:spLocks/>
          </p:cNvSpPr>
          <p:nvPr/>
        </p:nvSpPr>
        <p:spPr>
          <a:xfrm>
            <a:off x="683568" y="123478"/>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85">
                                            <p:txEl>
                                              <p:pRg st="0" end="0"/>
                                            </p:txEl>
                                          </p:spTgt>
                                        </p:tgtEl>
                                        <p:attrNameLst>
                                          <p:attrName>style.visibility</p:attrName>
                                        </p:attrNameLst>
                                      </p:cBhvr>
                                      <p:to>
                                        <p:strVal val="visible"/>
                                      </p:to>
                                    </p:set>
                                    <p:animEffect transition="in" filter="blinds(horizontal)">
                                      <p:cBhvr>
                                        <p:cTn id="12" dur="500"/>
                                        <p:tgtEl>
                                          <p:spTgt spid="245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2"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sz="1800"/>
          </a:p>
        </p:txBody>
      </p:sp>
      <p:sp>
        <p:nvSpPr>
          <p:cNvPr id="45063"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lang="zh-CN" altLang="en-US" sz="1800"/>
          </a:p>
        </p:txBody>
      </p:sp>
      <p:sp>
        <p:nvSpPr>
          <p:cNvPr id="14" name="矩形 13"/>
          <p:cNvSpPr/>
          <p:nvPr/>
        </p:nvSpPr>
        <p:spPr>
          <a:xfrm>
            <a:off x="1071538" y="987574"/>
            <a:ext cx="7028854" cy="553998"/>
          </a:xfrm>
          <a:prstGeom prst="rect">
            <a:avLst/>
          </a:prstGeom>
        </p:spPr>
        <p:txBody>
          <a:bodyPr wrap="square">
            <a:spAutoFit/>
          </a:bodyPr>
          <a:lstStyle/>
          <a:p>
            <a:pPr>
              <a:lnSpc>
                <a:spcPct val="150000"/>
              </a:lnSpc>
              <a:defRPr/>
            </a:pPr>
            <a:r>
              <a:rPr lang="zh-CN" altLang="en-US" sz="2000" b="1" dirty="0" smtClean="0">
                <a:latin typeface="微软雅黑" pitchFamily="34" charset="-122"/>
                <a:ea typeface="微软雅黑" pitchFamily="34" charset="-122"/>
              </a:rPr>
              <a:t>       最后两句诗蕴含了作者什么情感？</a:t>
            </a:r>
            <a:endParaRPr lang="zh-CN" altLang="en-US" sz="2000" b="1" dirty="0">
              <a:latin typeface="微软雅黑" pitchFamily="34" charset="-122"/>
              <a:ea typeface="微软雅黑" pitchFamily="34" charset="-122"/>
            </a:endParaRPr>
          </a:p>
        </p:txBody>
      </p:sp>
      <p:sp>
        <p:nvSpPr>
          <p:cNvPr id="6" name="矩形 5"/>
          <p:cNvSpPr/>
          <p:nvPr/>
        </p:nvSpPr>
        <p:spPr>
          <a:xfrm>
            <a:off x="1115616" y="1635646"/>
            <a:ext cx="6480720" cy="1477328"/>
          </a:xfrm>
          <a:prstGeom prst="rect">
            <a:avLst/>
          </a:prstGeom>
        </p:spPr>
        <p:txBody>
          <a:bodyPr wrap="square">
            <a:spAutoFit/>
          </a:bodyPr>
          <a:lstStyle/>
          <a:p>
            <a:pPr>
              <a:lnSpc>
                <a:spcPct val="150000"/>
              </a:lnSpc>
            </a:pPr>
            <a:r>
              <a:rPr lang="zh-CN" altLang="en-US" sz="2000" dirty="0" smtClean="0">
                <a:solidFill>
                  <a:srgbClr val="0000FF"/>
                </a:solidFill>
                <a:latin typeface="微软雅黑" pitchFamily="34" charset="-122"/>
                <a:ea typeface="微软雅黑" pitchFamily="34" charset="-122"/>
              </a:rPr>
              <a:t>       诗人到达目的地以后，从兵士那里得知都护正在边防前线准备战事，这两句可以看出诗人对边关将士的敬慕之情。 </a:t>
            </a:r>
          </a:p>
        </p:txBody>
      </p:sp>
      <p:sp>
        <p:nvSpPr>
          <p:cNvPr id="7" name="标题 1"/>
          <p:cNvSpPr txBox="1">
            <a:spLocks/>
          </p:cNvSpPr>
          <p:nvPr/>
        </p:nvSpPr>
        <p:spPr>
          <a:xfrm>
            <a:off x="611560"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4">
                                            <p:txEl>
                                              <p:pRg st="0" end="0"/>
                                            </p:txEl>
                                          </p:spTgt>
                                        </p:tgtEl>
                                        <p:attrNameLst>
                                          <p:attrName>style.visibility</p:attrName>
                                        </p:attrNameLst>
                                      </p:cBhvr>
                                      <p:to>
                                        <p:strVal val="visible"/>
                                      </p:to>
                                    </p:set>
                                    <p:anim calcmode="discrete" valueType="clr">
                                      <p:cBhvr override="childStyle">
                                        <p:cTn id="7" dur="80"/>
                                        <p:tgtEl>
                                          <p:spTgt spid="1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4">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anim calcmode="discrete" valueType="clr">
                                      <p:cBhvr override="childStyle">
                                        <p:cTn id="14"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gtEl>
                                        <p:attrNameLst>
                                          <p:attrName>fillcolor</p:attrName>
                                        </p:attrNameLst>
                                      </p:cBhvr>
                                      <p:tavLst>
                                        <p:tav tm="0">
                                          <p:val>
                                            <p:clrVal>
                                              <a:schemeClr val="accent2"/>
                                            </p:clrVal>
                                          </p:val>
                                        </p:tav>
                                        <p:tav tm="50000">
                                          <p:val>
                                            <p:clrVal>
                                              <a:schemeClr val="hlink"/>
                                            </p:clrVal>
                                          </p:val>
                                        </p:tav>
                                      </p:tavLst>
                                    </p:anim>
                                    <p:set>
                                      <p:cBhvr>
                                        <p:cTn id="16"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6"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sz="1800"/>
          </a:p>
        </p:txBody>
      </p:sp>
      <p:sp>
        <p:nvSpPr>
          <p:cNvPr id="46087"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lang="zh-CN" altLang="en-US" sz="1800"/>
          </a:p>
        </p:txBody>
      </p:sp>
      <p:sp>
        <p:nvSpPr>
          <p:cNvPr id="46090" name="Rectangle 13"/>
          <p:cNvSpPr>
            <a:spLocks noChangeArrowheads="1"/>
          </p:cNvSpPr>
          <p:nvPr/>
        </p:nvSpPr>
        <p:spPr bwMode="auto">
          <a:xfrm>
            <a:off x="1403648" y="798737"/>
            <a:ext cx="6480720" cy="961289"/>
          </a:xfrm>
          <a:prstGeom prst="rect">
            <a:avLst/>
          </a:prstGeom>
          <a:noFill/>
          <a:ln w="9525">
            <a:noFill/>
            <a:miter lim="800000"/>
            <a:headEnd/>
            <a:tailEnd/>
          </a:ln>
        </p:spPr>
        <p:txBody>
          <a:bodyPr wrap="square" anchor="ctr">
            <a:spAutoFit/>
          </a:bodyPr>
          <a:lstStyle/>
          <a:p>
            <a:pPr>
              <a:lnSpc>
                <a:spcPct val="150000"/>
              </a:lnSpc>
            </a:pPr>
            <a:r>
              <a:rPr lang="zh-CN" altLang="en-US" sz="2000" b="1" dirty="0" smtClean="0">
                <a:latin typeface="微软雅黑" pitchFamily="34" charset="-122"/>
                <a:ea typeface="微软雅黑" pitchFamily="34" charset="-122"/>
              </a:rPr>
              <a:t>尾联从侧面表达了什么内涵？</a:t>
            </a:r>
            <a:r>
              <a:rPr lang="en-US" altLang="zh-CN" sz="2000" b="1" dirty="0" smtClean="0">
                <a:solidFill>
                  <a:srgbClr val="FF0000"/>
                </a:solidFill>
                <a:latin typeface="微软雅黑" pitchFamily="34" charset="-122"/>
                <a:ea typeface="微软雅黑" pitchFamily="34" charset="-122"/>
              </a:rPr>
              <a:t>  </a:t>
            </a:r>
          </a:p>
          <a:p>
            <a:pPr lvl="1" indent="-457200">
              <a:lnSpc>
                <a:spcPct val="150000"/>
              </a:lnSpc>
              <a:defRPr/>
            </a:pPr>
            <a:endParaRPr lang="zh-CN" altLang="en-US" sz="2000" b="1" dirty="0" smtClean="0">
              <a:latin typeface="微软雅黑" pitchFamily="34" charset="-122"/>
              <a:ea typeface="微软雅黑" pitchFamily="34" charset="-122"/>
            </a:endParaRPr>
          </a:p>
        </p:txBody>
      </p:sp>
      <p:sp>
        <p:nvSpPr>
          <p:cNvPr id="6" name="矩形 5"/>
          <p:cNvSpPr/>
          <p:nvPr/>
        </p:nvSpPr>
        <p:spPr>
          <a:xfrm>
            <a:off x="1043608" y="1563638"/>
            <a:ext cx="6984776" cy="507831"/>
          </a:xfrm>
          <a:prstGeom prst="rect">
            <a:avLst/>
          </a:prstGeom>
        </p:spPr>
        <p:txBody>
          <a:bodyPr wrap="square">
            <a:spAutoFit/>
          </a:bodyPr>
          <a:lstStyle/>
          <a:p>
            <a:pPr algn="just" eaLnBrk="0" hangingPunct="0">
              <a:lnSpc>
                <a:spcPct val="150000"/>
              </a:lnSpc>
              <a:defRPr/>
            </a:pPr>
            <a:r>
              <a:rPr lang="zh-CN" altLang="en-US" b="1" dirty="0" smtClean="0">
                <a:solidFill>
                  <a:srgbClr val="0000FF"/>
                </a:solidFill>
                <a:latin typeface="微软雅黑" pitchFamily="34" charset="-122"/>
                <a:ea typeface="微软雅黑" pitchFamily="34" charset="-122"/>
                <a:cs typeface="Times New Roman" pitchFamily="18" charset="0"/>
              </a:rPr>
              <a:t>     尾联叙述边塞将士紧张的战斗生活，从侧面表现了战事的频繁。</a:t>
            </a:r>
          </a:p>
        </p:txBody>
      </p:sp>
      <p:sp>
        <p:nvSpPr>
          <p:cNvPr id="8" name="标题 1"/>
          <p:cNvSpPr txBox="1">
            <a:spLocks/>
          </p:cNvSpPr>
          <p:nvPr/>
        </p:nvSpPr>
        <p:spPr>
          <a:xfrm>
            <a:off x="611560"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7" name="Picture 18"/>
          <p:cNvPicPr>
            <a:picLocks noChangeAspect="1" noChangeArrowheads="1"/>
          </p:cNvPicPr>
          <p:nvPr/>
        </p:nvPicPr>
        <p:blipFill>
          <a:blip r:embed="rId2" cstate="print"/>
          <a:srcRect/>
          <a:stretch>
            <a:fillRect/>
          </a:stretch>
        </p:blipFill>
        <p:spPr bwMode="auto">
          <a:xfrm>
            <a:off x="4355976" y="2211710"/>
            <a:ext cx="4234940" cy="256433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6090"/>
                                        </p:tgtEl>
                                        <p:attrNameLst>
                                          <p:attrName>style.visibility</p:attrName>
                                        </p:attrNameLst>
                                      </p:cBhvr>
                                      <p:to>
                                        <p:strVal val="visible"/>
                                      </p:to>
                                    </p:set>
                                    <p:anim calcmode="discrete" valueType="clr">
                                      <p:cBhvr override="childStyle">
                                        <p:cTn id="7" dur="80"/>
                                        <p:tgtEl>
                                          <p:spTgt spid="4609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6090"/>
                                        </p:tgtEl>
                                        <p:attrNameLst>
                                          <p:attrName>fillcolor</p:attrName>
                                        </p:attrNameLst>
                                      </p:cBhvr>
                                      <p:tavLst>
                                        <p:tav tm="0">
                                          <p:val>
                                            <p:clrVal>
                                              <a:schemeClr val="accent2"/>
                                            </p:clrVal>
                                          </p:val>
                                        </p:tav>
                                        <p:tav tm="50000">
                                          <p:val>
                                            <p:clrVal>
                                              <a:schemeClr val="hlink"/>
                                            </p:clrVal>
                                          </p:val>
                                        </p:tav>
                                      </p:tavLst>
                                    </p:anim>
                                    <p:set>
                                      <p:cBhvr>
                                        <p:cTn id="9" dur="80"/>
                                        <p:tgtEl>
                                          <p:spTgt spid="4609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0"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6"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sz="1800"/>
          </a:p>
        </p:txBody>
      </p:sp>
      <p:sp>
        <p:nvSpPr>
          <p:cNvPr id="46087"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lang="zh-CN" altLang="en-US" sz="1800"/>
          </a:p>
        </p:txBody>
      </p:sp>
      <p:sp>
        <p:nvSpPr>
          <p:cNvPr id="46090" name="Rectangle 13"/>
          <p:cNvSpPr>
            <a:spLocks noChangeArrowheads="1"/>
          </p:cNvSpPr>
          <p:nvPr/>
        </p:nvSpPr>
        <p:spPr bwMode="auto">
          <a:xfrm>
            <a:off x="1043608" y="798737"/>
            <a:ext cx="6912768" cy="1015663"/>
          </a:xfrm>
          <a:prstGeom prst="rect">
            <a:avLst/>
          </a:prstGeom>
          <a:noFill/>
          <a:ln w="9525">
            <a:noFill/>
            <a:miter lim="800000"/>
            <a:headEnd/>
            <a:tailEnd/>
          </a:ln>
        </p:spPr>
        <p:txBody>
          <a:bodyPr wrap="square" anchor="ctr">
            <a:spAutoFit/>
          </a:bodyPr>
          <a:lstStyle/>
          <a:p>
            <a:pPr marL="0" lvl="1" eaLnBrk="0" hangingPunct="0">
              <a:lnSpc>
                <a:spcPct val="150000"/>
              </a:lnSpc>
            </a:pPr>
            <a:r>
              <a:rPr lang="zh-CN" altLang="en-US" sz="2000" b="1" dirty="0" smtClean="0">
                <a:latin typeface="微软雅黑" pitchFamily="34" charset="-122"/>
                <a:ea typeface="微软雅黑" pitchFamily="34" charset="-122"/>
              </a:rPr>
              <a:t>        如何理解“大漠孤烟直，长河落日圆”的艺术美？</a:t>
            </a:r>
          </a:p>
          <a:p>
            <a:pPr lvl="1" indent="-457200">
              <a:lnSpc>
                <a:spcPct val="150000"/>
              </a:lnSpc>
              <a:defRPr/>
            </a:pPr>
            <a:endParaRPr lang="zh-CN" altLang="en-US" sz="2000" b="1" dirty="0" smtClean="0">
              <a:latin typeface="微软雅黑" pitchFamily="34" charset="-122"/>
              <a:ea typeface="微软雅黑" pitchFamily="34" charset="-122"/>
            </a:endParaRPr>
          </a:p>
        </p:txBody>
      </p:sp>
      <p:sp>
        <p:nvSpPr>
          <p:cNvPr id="7" name="标题 1"/>
          <p:cNvSpPr txBox="1">
            <a:spLocks/>
          </p:cNvSpPr>
          <p:nvPr/>
        </p:nvSpPr>
        <p:spPr>
          <a:xfrm>
            <a:off x="251520" y="195486"/>
            <a:ext cx="1757346" cy="579821"/>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2000" b="1" dirty="0" smtClean="0">
                <a:latin typeface="微软雅黑" pitchFamily="34" charset="-122"/>
                <a:ea typeface="微软雅黑" pitchFamily="34" charset="-122"/>
              </a:rPr>
              <a:t>手法探究</a:t>
            </a:r>
            <a:endParaRPr lang="zh-CN" altLang="en-US" sz="2000" b="1" dirty="0">
              <a:latin typeface="微软雅黑" pitchFamily="34" charset="-122"/>
              <a:ea typeface="微软雅黑" pitchFamily="34" charset="-122"/>
            </a:endParaRPr>
          </a:p>
        </p:txBody>
      </p:sp>
      <p:sp>
        <p:nvSpPr>
          <p:cNvPr id="6" name="矩形 5"/>
          <p:cNvSpPr/>
          <p:nvPr/>
        </p:nvSpPr>
        <p:spPr>
          <a:xfrm>
            <a:off x="1115616" y="1347614"/>
            <a:ext cx="7314036" cy="3000821"/>
          </a:xfrm>
          <a:prstGeom prst="rect">
            <a:avLst/>
          </a:prstGeom>
        </p:spPr>
        <p:txBody>
          <a:bodyPr wrap="square">
            <a:spAutoFit/>
          </a:bodyPr>
          <a:lstStyle/>
          <a:p>
            <a:pPr algn="just" eaLnBrk="0" hangingPunct="0">
              <a:lnSpc>
                <a:spcPct val="150000"/>
              </a:lnSpc>
              <a:defRPr/>
            </a:pPr>
            <a:r>
              <a:rPr lang="zh-CN" altLang="en-US" dirty="0" smtClean="0">
                <a:solidFill>
                  <a:srgbClr val="0000FF"/>
                </a:solidFill>
                <a:latin typeface="微软雅黑" pitchFamily="34" charset="-122"/>
                <a:ea typeface="微软雅黑" pitchFamily="34" charset="-122"/>
                <a:cs typeface="Times New Roman" pitchFamily="18" charset="0"/>
              </a:rPr>
              <a:t>        ①几何构图美。无垠的沙漠远远望去是一个巨大的平面，升空的孤烟像垂直的线，绵长的黄河水一直延伸到远处，落日看上去很圆。孤烟冲云意谓其高，夕阳西下意言其低，直线与平面相垂，线与圆相切。既具立体感，又具流动感，虽寥寥几笔，而意象丰富，令人叹为观止。②自然天成的色彩美。黄色的大漠，灰黑色的直入蓝天的孤烟，滚滚的黄河水，如血的残阳，自然天成。淡远的色彩衬托出大漠的广袤，浓丽的色彩凸显出大漠的生机，既雄浑又秀美</a:t>
            </a:r>
            <a:r>
              <a:rPr lang="zh-CN" altLang="en-US" b="1" dirty="0" smtClean="0">
                <a:solidFill>
                  <a:srgbClr val="0000FF"/>
                </a:solidFill>
                <a:latin typeface="微软雅黑" pitchFamily="34" charset="-122"/>
                <a:ea typeface="微软雅黑" pitchFamily="34" charset="-122"/>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6090"/>
                                        </p:tgtEl>
                                        <p:attrNameLst>
                                          <p:attrName>style.visibility</p:attrName>
                                        </p:attrNameLst>
                                      </p:cBhvr>
                                      <p:to>
                                        <p:strVal val="visible"/>
                                      </p:to>
                                    </p:set>
                                    <p:anim calcmode="discrete" valueType="clr">
                                      <p:cBhvr override="childStyle">
                                        <p:cTn id="7" dur="80"/>
                                        <p:tgtEl>
                                          <p:spTgt spid="4609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6090"/>
                                        </p:tgtEl>
                                        <p:attrNameLst>
                                          <p:attrName>fillcolor</p:attrName>
                                        </p:attrNameLst>
                                      </p:cBhvr>
                                      <p:tavLst>
                                        <p:tav tm="0">
                                          <p:val>
                                            <p:clrVal>
                                              <a:schemeClr val="accent2"/>
                                            </p:clrVal>
                                          </p:val>
                                        </p:tav>
                                        <p:tav tm="50000">
                                          <p:val>
                                            <p:clrVal>
                                              <a:schemeClr val="hlink"/>
                                            </p:clrVal>
                                          </p:val>
                                        </p:tav>
                                      </p:tavLst>
                                    </p:anim>
                                    <p:set>
                                      <p:cBhvr>
                                        <p:cTn id="9" dur="80"/>
                                        <p:tgtEl>
                                          <p:spTgt spid="4609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0"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987574"/>
            <a:ext cx="7272808" cy="2951898"/>
          </a:xfrm>
          <a:prstGeom prst="rect">
            <a:avLst/>
          </a:prstGeom>
        </p:spPr>
        <p:txBody>
          <a:bodyPr wrap="square">
            <a:spAutoFit/>
          </a:bodyPr>
          <a:lstStyle/>
          <a:p>
            <a:pPr>
              <a:lnSpc>
                <a:spcPct val="150000"/>
              </a:lnSpc>
              <a:defRPr/>
            </a:pPr>
            <a:r>
              <a:rPr lang="zh-CN" altLang="en-US" b="1" dirty="0" smtClean="0">
                <a:solidFill>
                  <a:srgbClr val="FF0000"/>
                </a:solidFill>
                <a:latin typeface="微软雅黑" pitchFamily="34" charset="-122"/>
                <a:ea typeface="微软雅黑" pitchFamily="34" charset="-122"/>
              </a:rPr>
              <a:t>       赏析古诗词名句法。</a:t>
            </a:r>
            <a:r>
              <a:rPr lang="zh-CN" altLang="en-US" dirty="0" smtClean="0">
                <a:latin typeface="微软雅黑" pitchFamily="34" charset="-122"/>
                <a:ea typeface="微软雅黑" pitchFamily="34" charset="-122"/>
              </a:rPr>
              <a:t>诗词中要赏析的句子多为名句，赏析时要考虑三点：一是内容，采用意译法理解诗（词）句，明确含义；二是赏析角度，修辞或表现手法或意象，明确情感或哲理；三是句子的效果，抒发作者某种情感，或具有某种深刻的人生哲理等等。答题模式：运用</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手法，形象生动（委婉含蓄）地描绘了</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，抒发（揭示）了</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情感（哲理）。此题主要从表现手法的角度分析其表达效果及其所表现的人物的精神或情感。</a:t>
            </a:r>
            <a:endParaRPr lang="zh-CN" altLang="en-US" dirty="0" smtClean="0">
              <a:solidFill>
                <a:srgbClr val="FF0000"/>
              </a:solidFill>
              <a:latin typeface="微软雅黑" pitchFamily="34" charset="-122"/>
              <a:ea typeface="微软雅黑" pitchFamily="34" charset="-122"/>
            </a:endParaRPr>
          </a:p>
        </p:txBody>
      </p:sp>
      <p:sp>
        <p:nvSpPr>
          <p:cNvPr id="4" name="标题 1"/>
          <p:cNvSpPr txBox="1">
            <a:spLocks/>
          </p:cNvSpPr>
          <p:nvPr/>
        </p:nvSpPr>
        <p:spPr>
          <a:xfrm>
            <a:off x="251520" y="195486"/>
            <a:ext cx="1757346" cy="579821"/>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技法总结</a:t>
            </a:r>
            <a:endPar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1347614"/>
            <a:ext cx="6552728" cy="874407"/>
          </a:xfrm>
          <a:prstGeom prst="rect">
            <a:avLst/>
          </a:prstGeom>
        </p:spPr>
        <p:txBody>
          <a:bodyPr wrap="square">
            <a:spAutoFit/>
          </a:bodyPr>
          <a:lstStyle/>
          <a:p>
            <a:pPr>
              <a:lnSpc>
                <a:spcPct val="150000"/>
              </a:lnSpc>
              <a:defRPr/>
            </a:pPr>
            <a:r>
              <a:rPr lang="zh-CN" altLang="en-US" b="1" dirty="0" smtClean="0">
                <a:solidFill>
                  <a:srgbClr val="FF0000"/>
                </a:solidFill>
                <a:latin typeface="微软雅黑" pitchFamily="34" charset="-122"/>
                <a:ea typeface="微软雅黑" pitchFamily="34" charset="-122"/>
              </a:rPr>
              <a:t>      笔墨传神，意境深远。</a:t>
            </a:r>
            <a:r>
              <a:rPr lang="zh-CN" altLang="en-US" dirty="0" smtClean="0">
                <a:latin typeface="微软雅黑" pitchFamily="34" charset="-122"/>
                <a:ea typeface="微软雅黑" pitchFamily="34" charset="-122"/>
              </a:rPr>
              <a:t>诗歌以传神的笔墨刻画了奇特壮美的塞外风光。尤以颈联笔力苍劲，意境雄浑。</a:t>
            </a:r>
          </a:p>
        </p:txBody>
      </p:sp>
      <p:sp>
        <p:nvSpPr>
          <p:cNvPr id="4" name="标题 1"/>
          <p:cNvSpPr txBox="1">
            <a:spLocks/>
          </p:cNvSpPr>
          <p:nvPr/>
        </p:nvSpPr>
        <p:spPr>
          <a:xfrm>
            <a:off x="251520" y="195486"/>
            <a:ext cx="1757346" cy="579821"/>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cs typeface="+mj-cs"/>
              </a:rPr>
              <a:t>技法总结</a:t>
            </a:r>
            <a:endPar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95486"/>
            <a:ext cx="1107996" cy="369332"/>
          </a:xfrm>
          <a:prstGeom prst="rect">
            <a:avLst/>
          </a:prstGeom>
        </p:spPr>
        <p:txBody>
          <a:bodyPr wrap="none">
            <a:spAutoFit/>
          </a:bodyPr>
          <a:lstStyle/>
          <a:p>
            <a:r>
              <a:rPr lang="zh-CN" altLang="en-US" b="1" dirty="0" smtClean="0">
                <a:latin typeface="微软雅黑" pitchFamily="34" charset="-122"/>
                <a:ea typeface="微软雅黑" pitchFamily="34" charset="-122"/>
              </a:rPr>
              <a:t>学习目标</a:t>
            </a:r>
            <a:endParaRPr lang="zh-CN" altLang="en-US" b="1" dirty="0">
              <a:latin typeface="微软雅黑" pitchFamily="34" charset="-122"/>
              <a:ea typeface="微软雅黑" pitchFamily="34" charset="-122"/>
            </a:endParaRPr>
          </a:p>
        </p:txBody>
      </p:sp>
      <p:grpSp>
        <p:nvGrpSpPr>
          <p:cNvPr id="5" name="组合 4"/>
          <p:cNvGrpSpPr/>
          <p:nvPr/>
        </p:nvGrpSpPr>
        <p:grpSpPr>
          <a:xfrm>
            <a:off x="1259632" y="915566"/>
            <a:ext cx="7056784" cy="3600399"/>
            <a:chOff x="1259632" y="555526"/>
            <a:chExt cx="7056784" cy="4160462"/>
          </a:xfrm>
        </p:grpSpPr>
        <p:sp>
          <p:nvSpPr>
            <p:cNvPr id="3" name="横卷形 2"/>
            <p:cNvSpPr/>
            <p:nvPr/>
          </p:nvSpPr>
          <p:spPr>
            <a:xfrm>
              <a:off x="1259632" y="555526"/>
              <a:ext cx="6984776" cy="4160462"/>
            </a:xfrm>
            <a:prstGeom prst="horizontalScroll">
              <a:avLst/>
            </a:prstGeom>
            <a:no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35696" y="1470828"/>
              <a:ext cx="6480720" cy="1653786"/>
            </a:xfrm>
            <a:prstGeom prst="rect">
              <a:avLst/>
            </a:prstGeom>
          </p:spPr>
          <p:txBody>
            <a:bodyPr wrap="square">
              <a:spAutoFit/>
            </a:bodyPr>
            <a:lstStyle/>
            <a:p>
              <a:pPr lvl="1" indent="-457200">
                <a:lnSpc>
                  <a:spcPct val="150000"/>
                </a:lnSpc>
                <a:buFontTx/>
                <a:buAutoNum type="arabicPeriod"/>
                <a:defRPr/>
              </a:pPr>
              <a:r>
                <a:rPr lang="zh-CN" altLang="en-US" sz="2000" dirty="0" smtClean="0">
                  <a:latin typeface="微软雅黑" pitchFamily="34" charset="-122"/>
                  <a:ea typeface="微软雅黑" pitchFamily="34" charset="-122"/>
                  <a:cs typeface="Times New Roman" pitchFamily="18" charset="0"/>
                </a:rPr>
                <a:t>背诵诗歌，感知诗歌内容，感悟诗意境。</a:t>
              </a:r>
              <a:endParaRPr lang="en-US" altLang="zh-CN" sz="2000" dirty="0" smtClean="0">
                <a:latin typeface="微软雅黑" pitchFamily="34" charset="-122"/>
                <a:ea typeface="微软雅黑" pitchFamily="34" charset="-122"/>
                <a:cs typeface="Times New Roman" pitchFamily="18" charset="0"/>
              </a:endParaRPr>
            </a:p>
            <a:p>
              <a:pPr lvl="1" indent="-457200">
                <a:lnSpc>
                  <a:spcPct val="150000"/>
                </a:lnSpc>
                <a:buFontTx/>
                <a:buAutoNum type="arabicPeriod"/>
                <a:defRPr/>
              </a:pPr>
              <a:r>
                <a:rPr lang="zh-CN" altLang="en-US" sz="2000" dirty="0" smtClean="0">
                  <a:latin typeface="微软雅黑" pitchFamily="34" charset="-122"/>
                  <a:ea typeface="微软雅黑" pitchFamily="34" charset="-122"/>
                  <a:cs typeface="Times New Roman" pitchFamily="18" charset="0"/>
                </a:rPr>
                <a:t>品析诗的语言，理解诗人蕴含的思想感情。</a:t>
              </a:r>
              <a:endParaRPr lang="en-US" altLang="zh-CN" b="1" dirty="0" smtClean="0">
                <a:latin typeface="宋体" pitchFamily="2" charset="-122"/>
              </a:endParaRPr>
            </a:p>
            <a:p>
              <a:pPr indent="382588">
                <a:lnSpc>
                  <a:spcPct val="150000"/>
                </a:lnSpc>
              </a:pPr>
              <a:endParaRPr lang="zh-CN" altLang="en-US" b="1" dirty="0">
                <a:solidFill>
                  <a:srgbClr val="FF0000"/>
                </a:solidFill>
                <a:latin typeface="宋体" pitchFamily="2"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9"/>
          <p:cNvSpPr>
            <a:spLocks noChangeArrowheads="1"/>
          </p:cNvSpPr>
          <p:nvPr/>
        </p:nvSpPr>
        <p:spPr bwMode="auto">
          <a:xfrm>
            <a:off x="5673726" y="4202907"/>
            <a:ext cx="1292225" cy="321469"/>
          </a:xfrm>
          <a:prstGeom prst="roundRect">
            <a:avLst>
              <a:gd name="adj" fmla="val 13125"/>
            </a:avLst>
          </a:prstGeom>
          <a:solidFill>
            <a:schemeClr val="bg1">
              <a:lumMod val="85000"/>
            </a:schemeClr>
          </a:solidFill>
          <a:ln>
            <a:noFill/>
          </a:ln>
          <a:effectLst/>
        </p:spPr>
        <p:txBody>
          <a:bodyPr wrap="none" anchor="ctr"/>
          <a:lstStyle/>
          <a:p>
            <a:pPr>
              <a:defRPr/>
            </a:pPr>
            <a:endParaRPr lang="zh-CN" altLang="en-US">
              <a:solidFill>
                <a:srgbClr val="000000"/>
              </a:solidFill>
            </a:endParaRPr>
          </a:p>
        </p:txBody>
      </p:sp>
      <p:sp>
        <p:nvSpPr>
          <p:cNvPr id="2" name="AutoShape 9"/>
          <p:cNvSpPr>
            <a:spLocks noChangeArrowheads="1"/>
          </p:cNvSpPr>
          <p:nvPr/>
        </p:nvSpPr>
        <p:spPr bwMode="auto">
          <a:xfrm>
            <a:off x="5796136" y="2378869"/>
            <a:ext cx="2736304" cy="578644"/>
          </a:xfrm>
          <a:prstGeom prst="roundRect">
            <a:avLst>
              <a:gd name="adj" fmla="val 13125"/>
            </a:avLst>
          </a:prstGeom>
          <a:solidFill>
            <a:schemeClr val="bg1">
              <a:lumMod val="85000"/>
            </a:schemeClr>
          </a:solidFill>
          <a:ln>
            <a:noFill/>
          </a:ln>
          <a:effectLst/>
        </p:spPr>
        <p:txBody>
          <a:bodyPr wrap="none" anchor="ctr"/>
          <a:lstStyle/>
          <a:p>
            <a:pPr>
              <a:defRPr/>
            </a:pPr>
            <a:endParaRPr lang="zh-CN" altLang="en-US">
              <a:solidFill>
                <a:srgbClr val="000000"/>
              </a:solidFill>
            </a:endParaRPr>
          </a:p>
        </p:txBody>
      </p:sp>
      <p:sp>
        <p:nvSpPr>
          <p:cNvPr id="3" name="AutoShape 9"/>
          <p:cNvSpPr>
            <a:spLocks noChangeArrowheads="1"/>
          </p:cNvSpPr>
          <p:nvPr/>
        </p:nvSpPr>
        <p:spPr bwMode="auto">
          <a:xfrm>
            <a:off x="5640388" y="1500187"/>
            <a:ext cx="1325562" cy="567929"/>
          </a:xfrm>
          <a:prstGeom prst="roundRect">
            <a:avLst>
              <a:gd name="adj" fmla="val 13125"/>
            </a:avLst>
          </a:prstGeom>
          <a:solidFill>
            <a:schemeClr val="bg1">
              <a:lumMod val="85000"/>
            </a:schemeClr>
          </a:solidFill>
          <a:ln>
            <a:noFill/>
          </a:ln>
          <a:effectLst/>
        </p:spPr>
        <p:txBody>
          <a:bodyPr wrap="none" anchor="ctr"/>
          <a:lstStyle/>
          <a:p>
            <a:pPr>
              <a:defRPr/>
            </a:pPr>
            <a:endParaRPr lang="zh-CN" altLang="en-US">
              <a:solidFill>
                <a:srgbClr val="000000"/>
              </a:solidFill>
            </a:endParaRPr>
          </a:p>
        </p:txBody>
      </p:sp>
      <p:sp>
        <p:nvSpPr>
          <p:cNvPr id="4" name="AutoShape 9"/>
          <p:cNvSpPr>
            <a:spLocks noChangeArrowheads="1"/>
          </p:cNvSpPr>
          <p:nvPr/>
        </p:nvSpPr>
        <p:spPr bwMode="auto">
          <a:xfrm>
            <a:off x="1231900" y="4202907"/>
            <a:ext cx="1899940" cy="321469"/>
          </a:xfrm>
          <a:prstGeom prst="roundRect">
            <a:avLst>
              <a:gd name="adj" fmla="val 13125"/>
            </a:avLst>
          </a:prstGeom>
          <a:solidFill>
            <a:schemeClr val="bg1">
              <a:lumMod val="85000"/>
            </a:schemeClr>
          </a:solidFill>
          <a:ln>
            <a:noFill/>
          </a:ln>
          <a:effectLst/>
        </p:spPr>
        <p:txBody>
          <a:bodyPr wrap="none" anchor="ctr"/>
          <a:lstStyle/>
          <a:p>
            <a:pPr>
              <a:defRPr/>
            </a:pPr>
            <a:endParaRPr lang="zh-CN" altLang="en-US">
              <a:solidFill>
                <a:srgbClr val="000000"/>
              </a:solidFill>
            </a:endParaRPr>
          </a:p>
        </p:txBody>
      </p:sp>
      <p:sp>
        <p:nvSpPr>
          <p:cNvPr id="5" name="AutoShape 9"/>
          <p:cNvSpPr>
            <a:spLocks noChangeArrowheads="1"/>
          </p:cNvSpPr>
          <p:nvPr/>
        </p:nvSpPr>
        <p:spPr bwMode="auto">
          <a:xfrm>
            <a:off x="1303338" y="3425429"/>
            <a:ext cx="1828502" cy="321469"/>
          </a:xfrm>
          <a:prstGeom prst="roundRect">
            <a:avLst>
              <a:gd name="adj" fmla="val 13125"/>
            </a:avLst>
          </a:prstGeom>
          <a:solidFill>
            <a:schemeClr val="bg1">
              <a:lumMod val="85000"/>
            </a:schemeClr>
          </a:solidFill>
          <a:ln>
            <a:noFill/>
          </a:ln>
          <a:effectLst/>
        </p:spPr>
        <p:txBody>
          <a:bodyPr wrap="none" anchor="ctr"/>
          <a:lstStyle/>
          <a:p>
            <a:pPr>
              <a:defRPr/>
            </a:pPr>
            <a:endParaRPr lang="zh-CN" altLang="en-US">
              <a:solidFill>
                <a:srgbClr val="000000"/>
              </a:solidFill>
            </a:endParaRPr>
          </a:p>
        </p:txBody>
      </p:sp>
      <p:sp>
        <p:nvSpPr>
          <p:cNvPr id="6" name="AutoShape 9"/>
          <p:cNvSpPr>
            <a:spLocks noChangeArrowheads="1"/>
          </p:cNvSpPr>
          <p:nvPr/>
        </p:nvSpPr>
        <p:spPr bwMode="auto">
          <a:xfrm>
            <a:off x="1231900" y="2520554"/>
            <a:ext cx="1899940" cy="321469"/>
          </a:xfrm>
          <a:prstGeom prst="roundRect">
            <a:avLst>
              <a:gd name="adj" fmla="val 13125"/>
            </a:avLst>
          </a:prstGeom>
          <a:solidFill>
            <a:schemeClr val="bg1">
              <a:lumMod val="85000"/>
            </a:schemeClr>
          </a:solidFill>
          <a:ln>
            <a:noFill/>
          </a:ln>
          <a:effectLst/>
        </p:spPr>
        <p:txBody>
          <a:bodyPr wrap="none" anchor="ctr"/>
          <a:lstStyle/>
          <a:p>
            <a:pPr>
              <a:defRPr/>
            </a:pPr>
            <a:endParaRPr lang="zh-CN" altLang="en-US">
              <a:solidFill>
                <a:srgbClr val="000000"/>
              </a:solidFill>
            </a:endParaRPr>
          </a:p>
        </p:txBody>
      </p:sp>
      <p:sp>
        <p:nvSpPr>
          <p:cNvPr id="26634" name="AutoShape 9"/>
          <p:cNvSpPr>
            <a:spLocks noChangeArrowheads="1"/>
          </p:cNvSpPr>
          <p:nvPr/>
        </p:nvSpPr>
        <p:spPr bwMode="auto">
          <a:xfrm>
            <a:off x="563563" y="2419350"/>
            <a:ext cx="563562" cy="1177529"/>
          </a:xfrm>
          <a:prstGeom prst="roundRect">
            <a:avLst>
              <a:gd name="adj" fmla="val 13125"/>
            </a:avLst>
          </a:prstGeom>
          <a:solidFill>
            <a:srgbClr val="FFFF00"/>
          </a:solidFill>
          <a:ln w="9525">
            <a:noFill/>
            <a:round/>
            <a:headEnd/>
            <a:tailEnd/>
          </a:ln>
        </p:spPr>
        <p:txBody>
          <a:bodyPr wrap="none" anchor="ctr"/>
          <a:lstStyle/>
          <a:p>
            <a:pPr defTabSz="914400"/>
            <a:endParaRPr lang="zh-CN" altLang="en-US">
              <a:solidFill>
                <a:srgbClr val="000000"/>
              </a:solidFill>
            </a:endParaRPr>
          </a:p>
        </p:txBody>
      </p:sp>
      <p:sp>
        <p:nvSpPr>
          <p:cNvPr id="63" name="AutoShape 9"/>
          <p:cNvSpPr>
            <a:spLocks noChangeArrowheads="1"/>
          </p:cNvSpPr>
          <p:nvPr/>
        </p:nvSpPr>
        <p:spPr bwMode="auto">
          <a:xfrm>
            <a:off x="3629025" y="4037410"/>
            <a:ext cx="1519238" cy="597694"/>
          </a:xfrm>
          <a:prstGeom prst="roundRect">
            <a:avLst>
              <a:gd name="adj" fmla="val 13125"/>
            </a:avLst>
          </a:prstGeom>
          <a:solidFill>
            <a:srgbClr val="CCFFCC"/>
          </a:solidFill>
          <a:ln>
            <a:noFill/>
          </a:ln>
          <a:effectLst/>
        </p:spPr>
        <p:txBody>
          <a:bodyPr wrap="none" anchor="ctr"/>
          <a:lstStyle/>
          <a:p>
            <a:pPr defTabSz="914400" fontAlgn="auto">
              <a:spcBef>
                <a:spcPts val="0"/>
              </a:spcBef>
              <a:spcAft>
                <a:spcPts val="0"/>
              </a:spcAft>
              <a:defRPr/>
            </a:pPr>
            <a:endParaRPr lang="zh-CN" altLang="en-US" kern="0" dirty="0">
              <a:solidFill>
                <a:sysClr val="windowText" lastClr="000000"/>
              </a:solidFill>
              <a:latin typeface="+mn-lt"/>
              <a:ea typeface="+mn-ea"/>
            </a:endParaRPr>
          </a:p>
        </p:txBody>
      </p:sp>
      <p:sp>
        <p:nvSpPr>
          <p:cNvPr id="62" name="AutoShape 9"/>
          <p:cNvSpPr>
            <a:spLocks noChangeArrowheads="1"/>
          </p:cNvSpPr>
          <p:nvPr/>
        </p:nvSpPr>
        <p:spPr bwMode="auto">
          <a:xfrm>
            <a:off x="3644900" y="3283744"/>
            <a:ext cx="1519238" cy="597694"/>
          </a:xfrm>
          <a:prstGeom prst="roundRect">
            <a:avLst>
              <a:gd name="adj" fmla="val 13125"/>
            </a:avLst>
          </a:prstGeom>
          <a:solidFill>
            <a:srgbClr val="CCFFCC"/>
          </a:solidFill>
          <a:ln>
            <a:noFill/>
          </a:ln>
          <a:effectLst/>
        </p:spPr>
        <p:txBody>
          <a:bodyPr wrap="none" anchor="ctr"/>
          <a:lstStyle/>
          <a:p>
            <a:pPr defTabSz="914400" fontAlgn="auto">
              <a:spcBef>
                <a:spcPts val="0"/>
              </a:spcBef>
              <a:spcAft>
                <a:spcPts val="0"/>
              </a:spcAft>
              <a:defRPr/>
            </a:pPr>
            <a:endParaRPr lang="zh-CN" altLang="en-US" kern="0">
              <a:solidFill>
                <a:sysClr val="windowText" lastClr="000000"/>
              </a:solidFill>
              <a:latin typeface="+mn-lt"/>
              <a:ea typeface="+mn-ea"/>
            </a:endParaRPr>
          </a:p>
        </p:txBody>
      </p:sp>
      <p:sp>
        <p:nvSpPr>
          <p:cNvPr id="61" name="AutoShape 9"/>
          <p:cNvSpPr>
            <a:spLocks noChangeArrowheads="1"/>
          </p:cNvSpPr>
          <p:nvPr/>
        </p:nvSpPr>
        <p:spPr bwMode="auto">
          <a:xfrm>
            <a:off x="3629025" y="2378869"/>
            <a:ext cx="1519238" cy="578644"/>
          </a:xfrm>
          <a:prstGeom prst="roundRect">
            <a:avLst>
              <a:gd name="adj" fmla="val 13125"/>
            </a:avLst>
          </a:prstGeom>
          <a:solidFill>
            <a:srgbClr val="CCFFCC"/>
          </a:solidFill>
          <a:ln>
            <a:noFill/>
          </a:ln>
          <a:effectLst/>
        </p:spPr>
        <p:txBody>
          <a:bodyPr wrap="none" anchor="ctr"/>
          <a:lstStyle/>
          <a:p>
            <a:pPr defTabSz="914400" fontAlgn="auto">
              <a:spcBef>
                <a:spcPts val="0"/>
              </a:spcBef>
              <a:spcAft>
                <a:spcPts val="0"/>
              </a:spcAft>
              <a:defRPr/>
            </a:pPr>
            <a:endParaRPr lang="zh-CN" altLang="en-US" kern="0">
              <a:solidFill>
                <a:sysClr val="windowText" lastClr="000000"/>
              </a:solidFill>
              <a:latin typeface="+mn-lt"/>
              <a:ea typeface="+mn-ea"/>
            </a:endParaRPr>
          </a:p>
        </p:txBody>
      </p:sp>
      <p:sp>
        <p:nvSpPr>
          <p:cNvPr id="60" name="AutoShape 9"/>
          <p:cNvSpPr>
            <a:spLocks noChangeArrowheads="1"/>
          </p:cNvSpPr>
          <p:nvPr/>
        </p:nvSpPr>
        <p:spPr bwMode="auto">
          <a:xfrm>
            <a:off x="3629025" y="1463278"/>
            <a:ext cx="1519238" cy="604838"/>
          </a:xfrm>
          <a:prstGeom prst="roundRect">
            <a:avLst>
              <a:gd name="adj" fmla="val 13125"/>
            </a:avLst>
          </a:prstGeom>
          <a:solidFill>
            <a:srgbClr val="CCFFCC"/>
          </a:solidFill>
          <a:ln>
            <a:noFill/>
          </a:ln>
          <a:effectLst/>
        </p:spPr>
        <p:txBody>
          <a:bodyPr wrap="none" anchor="ctr"/>
          <a:lstStyle/>
          <a:p>
            <a:pPr defTabSz="914400" fontAlgn="auto">
              <a:spcBef>
                <a:spcPts val="0"/>
              </a:spcBef>
              <a:spcAft>
                <a:spcPts val="0"/>
              </a:spcAft>
              <a:defRPr/>
            </a:pPr>
            <a:endParaRPr lang="zh-CN" altLang="en-US" kern="0">
              <a:solidFill>
                <a:sysClr val="windowText" lastClr="000000"/>
              </a:solidFill>
              <a:latin typeface="+mn-lt"/>
              <a:ea typeface="+mn-ea"/>
            </a:endParaRPr>
          </a:p>
        </p:txBody>
      </p:sp>
      <p:sp>
        <p:nvSpPr>
          <p:cNvPr id="7" name="AutoShape 9"/>
          <p:cNvSpPr>
            <a:spLocks noChangeArrowheads="1"/>
          </p:cNvSpPr>
          <p:nvPr/>
        </p:nvSpPr>
        <p:spPr bwMode="auto">
          <a:xfrm>
            <a:off x="5796136" y="3298032"/>
            <a:ext cx="2448272" cy="616744"/>
          </a:xfrm>
          <a:prstGeom prst="roundRect">
            <a:avLst>
              <a:gd name="adj" fmla="val 13125"/>
            </a:avLst>
          </a:prstGeom>
          <a:solidFill>
            <a:schemeClr val="bg1">
              <a:lumMod val="85000"/>
            </a:schemeClr>
          </a:solidFill>
          <a:ln>
            <a:noFill/>
          </a:ln>
          <a:effectLst/>
        </p:spPr>
        <p:txBody>
          <a:bodyPr wrap="none" anchor="ctr"/>
          <a:lstStyle/>
          <a:p>
            <a:pPr defTabSz="914400" fontAlgn="auto">
              <a:spcBef>
                <a:spcPts val="0"/>
              </a:spcBef>
              <a:spcAft>
                <a:spcPts val="0"/>
              </a:spcAft>
              <a:defRPr/>
            </a:pPr>
            <a:endParaRPr lang="zh-CN" altLang="en-US" kern="0">
              <a:solidFill>
                <a:sysClr val="windowText" lastClr="000000"/>
              </a:solidFill>
              <a:latin typeface="+mn-lt"/>
              <a:ea typeface="+mn-ea"/>
            </a:endParaRPr>
          </a:p>
        </p:txBody>
      </p:sp>
      <p:sp>
        <p:nvSpPr>
          <p:cNvPr id="58" name="AutoShape 9"/>
          <p:cNvSpPr>
            <a:spLocks noChangeArrowheads="1"/>
          </p:cNvSpPr>
          <p:nvPr/>
        </p:nvSpPr>
        <p:spPr bwMode="auto">
          <a:xfrm>
            <a:off x="1303338" y="1624013"/>
            <a:ext cx="1828502" cy="321469"/>
          </a:xfrm>
          <a:prstGeom prst="roundRect">
            <a:avLst>
              <a:gd name="adj" fmla="val 13125"/>
            </a:avLst>
          </a:prstGeom>
          <a:solidFill>
            <a:schemeClr val="bg1">
              <a:lumMod val="85000"/>
            </a:schemeClr>
          </a:solidFill>
          <a:ln>
            <a:noFill/>
          </a:ln>
          <a:effectLst/>
        </p:spPr>
        <p:txBody>
          <a:bodyPr wrap="none" anchor="ctr"/>
          <a:lstStyle/>
          <a:p>
            <a:pPr defTabSz="914400" fontAlgn="auto">
              <a:spcBef>
                <a:spcPts val="0"/>
              </a:spcBef>
              <a:spcAft>
                <a:spcPts val="0"/>
              </a:spcAft>
              <a:defRPr/>
            </a:pPr>
            <a:endParaRPr lang="zh-CN" altLang="en-US" kern="0">
              <a:solidFill>
                <a:sysClr val="windowText" lastClr="000000"/>
              </a:solidFill>
              <a:latin typeface="+mn-lt"/>
              <a:ea typeface="+mn-ea"/>
            </a:endParaRPr>
          </a:p>
        </p:txBody>
      </p:sp>
      <p:sp>
        <p:nvSpPr>
          <p:cNvPr id="26643"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a:p>
        </p:txBody>
      </p:sp>
      <p:sp>
        <p:nvSpPr>
          <p:cNvPr id="26644" name="Rectangle 46"/>
          <p:cNvSpPr>
            <a:spLocks noChangeArrowheads="1"/>
          </p:cNvSpPr>
          <p:nvPr/>
        </p:nvSpPr>
        <p:spPr bwMode="auto">
          <a:xfrm>
            <a:off x="1169989" y="2429808"/>
            <a:ext cx="1869423" cy="458908"/>
          </a:xfrm>
          <a:prstGeom prst="rect">
            <a:avLst/>
          </a:prstGeom>
          <a:noFill/>
          <a:ln w="9525">
            <a:noFill/>
            <a:miter lim="800000"/>
            <a:headEnd/>
            <a:tailEnd/>
          </a:ln>
        </p:spPr>
        <p:txBody>
          <a:bodyPr wrap="none" anchor="ctr">
            <a:spAutoFit/>
          </a:bodyPr>
          <a:lstStyle/>
          <a:p>
            <a:pPr eaLnBrk="0" hangingPunct="0">
              <a:lnSpc>
                <a:spcPct val="150000"/>
              </a:lnSpc>
            </a:pPr>
            <a:r>
              <a:rPr lang="zh-CN" altLang="en-US" b="1" dirty="0">
                <a:solidFill>
                  <a:srgbClr val="C00000"/>
                </a:solidFill>
                <a:latin typeface="微软雅黑" pitchFamily="34" charset="-122"/>
                <a:ea typeface="微软雅黑" pitchFamily="34" charset="-122"/>
              </a:rPr>
              <a:t>抒情→内心抑郁 </a:t>
            </a:r>
          </a:p>
        </p:txBody>
      </p:sp>
      <p:sp>
        <p:nvSpPr>
          <p:cNvPr id="26645" name="TextBox 46"/>
          <p:cNvSpPr txBox="1">
            <a:spLocks noChangeArrowheads="1"/>
          </p:cNvSpPr>
          <p:nvPr/>
        </p:nvSpPr>
        <p:spPr bwMode="auto">
          <a:xfrm>
            <a:off x="572999" y="2515791"/>
            <a:ext cx="600164" cy="1081088"/>
          </a:xfrm>
          <a:prstGeom prst="rect">
            <a:avLst/>
          </a:prstGeom>
          <a:noFill/>
          <a:ln w="9525">
            <a:noFill/>
            <a:miter lim="800000"/>
            <a:headEnd/>
            <a:tailEnd/>
          </a:ln>
        </p:spPr>
        <p:txBody>
          <a:bodyPr vert="eaVert">
            <a:spAutoFit/>
          </a:bodyPr>
          <a:lstStyle/>
          <a:p>
            <a:pPr>
              <a:lnSpc>
                <a:spcPct val="150000"/>
              </a:lnSpc>
            </a:pPr>
            <a:r>
              <a:rPr lang="zh-CN" altLang="en-US" b="1" dirty="0">
                <a:solidFill>
                  <a:srgbClr val="FF0000"/>
                </a:solidFill>
                <a:latin typeface="微软雅黑" pitchFamily="34" charset="-122"/>
                <a:ea typeface="微软雅黑" pitchFamily="34" charset="-122"/>
              </a:rPr>
              <a:t>使至塞上</a:t>
            </a:r>
            <a:r>
              <a:rPr lang="zh-CN" altLang="en-US" dirty="0">
                <a:solidFill>
                  <a:srgbClr val="FF0000"/>
                </a:solidFill>
                <a:latin typeface="微软雅黑" pitchFamily="34" charset="-122"/>
                <a:ea typeface="微软雅黑" pitchFamily="34" charset="-122"/>
              </a:rPr>
              <a:t> </a:t>
            </a:r>
          </a:p>
        </p:txBody>
      </p:sp>
      <p:sp>
        <p:nvSpPr>
          <p:cNvPr id="26646" name="矩形 47"/>
          <p:cNvSpPr>
            <a:spLocks noChangeArrowheads="1"/>
          </p:cNvSpPr>
          <p:nvPr/>
        </p:nvSpPr>
        <p:spPr bwMode="auto">
          <a:xfrm>
            <a:off x="1231900" y="1514475"/>
            <a:ext cx="1869423" cy="507831"/>
          </a:xfrm>
          <a:prstGeom prst="rect">
            <a:avLst/>
          </a:prstGeom>
          <a:noFill/>
          <a:ln w="9525">
            <a:noFill/>
            <a:miter lim="800000"/>
            <a:headEnd/>
            <a:tailEnd/>
          </a:ln>
        </p:spPr>
        <p:txBody>
          <a:bodyPr wrap="none">
            <a:spAutoFit/>
          </a:bodyPr>
          <a:lstStyle/>
          <a:p>
            <a:pPr>
              <a:lnSpc>
                <a:spcPct val="150000"/>
              </a:lnSpc>
            </a:pPr>
            <a:r>
              <a:rPr lang="zh-CN" altLang="en-US" b="1" dirty="0">
                <a:solidFill>
                  <a:srgbClr val="C00000"/>
                </a:solidFill>
                <a:latin typeface="微软雅黑" pitchFamily="34" charset="-122"/>
                <a:ea typeface="微软雅黑" pitchFamily="34" charset="-122"/>
              </a:rPr>
              <a:t>叙事→出使边塞</a:t>
            </a:r>
            <a:r>
              <a:rPr lang="zh-CN" altLang="en-US" dirty="0">
                <a:solidFill>
                  <a:srgbClr val="C00000"/>
                </a:solidFill>
                <a:latin typeface="微软雅黑" pitchFamily="34" charset="-122"/>
                <a:ea typeface="微软雅黑" pitchFamily="34" charset="-122"/>
              </a:rPr>
              <a:t> </a:t>
            </a:r>
          </a:p>
        </p:txBody>
      </p:sp>
      <p:sp>
        <p:nvSpPr>
          <p:cNvPr id="26647" name="矩形 48"/>
          <p:cNvSpPr>
            <a:spLocks noChangeArrowheads="1"/>
          </p:cNvSpPr>
          <p:nvPr/>
        </p:nvSpPr>
        <p:spPr bwMode="auto">
          <a:xfrm>
            <a:off x="3635896" y="1481138"/>
            <a:ext cx="1671118" cy="646331"/>
          </a:xfrm>
          <a:prstGeom prst="rect">
            <a:avLst/>
          </a:prstGeom>
          <a:noFill/>
          <a:ln w="9525">
            <a:noFill/>
            <a:miter lim="800000"/>
            <a:headEnd/>
            <a:tailEnd/>
          </a:ln>
        </p:spPr>
        <p:txBody>
          <a:bodyPr wrap="square">
            <a:spAutoFit/>
          </a:bodyPr>
          <a:lstStyle/>
          <a:p>
            <a:r>
              <a:rPr lang="zh-CN" altLang="zh-CN" b="1" dirty="0">
                <a:latin typeface="微软雅黑" pitchFamily="34" charset="-122"/>
                <a:ea typeface="微软雅黑" pitchFamily="34" charset="-122"/>
              </a:rPr>
              <a:t>单车欲问边</a:t>
            </a:r>
            <a:endParaRPr lang="zh-CN" altLang="en-US" b="1" dirty="0">
              <a:latin typeface="微软雅黑" pitchFamily="34" charset="-122"/>
              <a:ea typeface="微软雅黑" pitchFamily="34" charset="-122"/>
            </a:endParaRPr>
          </a:p>
          <a:p>
            <a:r>
              <a:rPr lang="zh-CN" altLang="en-US" b="1" dirty="0">
                <a:latin typeface="微软雅黑" pitchFamily="34" charset="-122"/>
                <a:ea typeface="微软雅黑" pitchFamily="34" charset="-122"/>
              </a:rPr>
              <a:t>属国过居延</a:t>
            </a:r>
            <a:r>
              <a:rPr lang="zh-CN" altLang="en-US" dirty="0">
                <a:latin typeface="微软雅黑" pitchFamily="34" charset="-122"/>
                <a:ea typeface="微软雅黑" pitchFamily="34" charset="-122"/>
              </a:rPr>
              <a:t> </a:t>
            </a:r>
            <a:endParaRPr lang="zh-CN" altLang="zh-CN" dirty="0">
              <a:latin typeface="微软雅黑" pitchFamily="34" charset="-122"/>
              <a:ea typeface="微软雅黑" pitchFamily="34" charset="-122"/>
            </a:endParaRPr>
          </a:p>
        </p:txBody>
      </p:sp>
      <p:sp>
        <p:nvSpPr>
          <p:cNvPr id="26648" name="矩形 49"/>
          <p:cNvSpPr>
            <a:spLocks noChangeArrowheads="1"/>
          </p:cNvSpPr>
          <p:nvPr/>
        </p:nvSpPr>
        <p:spPr bwMode="auto">
          <a:xfrm>
            <a:off x="3707904" y="3264694"/>
            <a:ext cx="1670546" cy="646331"/>
          </a:xfrm>
          <a:prstGeom prst="rect">
            <a:avLst/>
          </a:prstGeom>
          <a:noFill/>
          <a:ln w="9525">
            <a:noFill/>
            <a:miter lim="800000"/>
            <a:headEnd/>
            <a:tailEnd/>
          </a:ln>
        </p:spPr>
        <p:txBody>
          <a:bodyPr wrap="square">
            <a:spAutoFit/>
          </a:bodyPr>
          <a:lstStyle/>
          <a:p>
            <a:r>
              <a:rPr lang="zh-CN" altLang="zh-CN" b="1" dirty="0">
                <a:latin typeface="微软雅黑" pitchFamily="34" charset="-122"/>
                <a:ea typeface="微软雅黑" pitchFamily="34" charset="-122"/>
              </a:rPr>
              <a:t>大漠孤烟直</a:t>
            </a:r>
            <a:endParaRPr lang="zh-CN" altLang="en-US" b="1" dirty="0">
              <a:latin typeface="微软雅黑" pitchFamily="34" charset="-122"/>
              <a:ea typeface="微软雅黑" pitchFamily="34" charset="-122"/>
            </a:endParaRPr>
          </a:p>
          <a:p>
            <a:r>
              <a:rPr lang="zh-CN" altLang="en-US" b="1" dirty="0">
                <a:latin typeface="微软雅黑" pitchFamily="34" charset="-122"/>
                <a:ea typeface="微软雅黑" pitchFamily="34" charset="-122"/>
              </a:rPr>
              <a:t>长河落日圆 </a:t>
            </a:r>
            <a:endParaRPr lang="zh-CN" altLang="zh-CN" b="1" dirty="0">
              <a:latin typeface="微软雅黑" pitchFamily="34" charset="-122"/>
              <a:ea typeface="微软雅黑" pitchFamily="34" charset="-122"/>
            </a:endParaRPr>
          </a:p>
        </p:txBody>
      </p:sp>
      <p:sp>
        <p:nvSpPr>
          <p:cNvPr id="26649" name="矩形 50"/>
          <p:cNvSpPr>
            <a:spLocks noChangeArrowheads="1"/>
          </p:cNvSpPr>
          <p:nvPr/>
        </p:nvSpPr>
        <p:spPr bwMode="auto">
          <a:xfrm>
            <a:off x="1231900" y="3283744"/>
            <a:ext cx="1869423" cy="458908"/>
          </a:xfrm>
          <a:prstGeom prst="rect">
            <a:avLst/>
          </a:prstGeom>
          <a:noFill/>
          <a:ln w="9525">
            <a:noFill/>
            <a:miter lim="800000"/>
            <a:headEnd/>
            <a:tailEnd/>
          </a:ln>
        </p:spPr>
        <p:txBody>
          <a:bodyPr wrap="none">
            <a:spAutoFit/>
          </a:bodyPr>
          <a:lstStyle/>
          <a:p>
            <a:pPr eaLnBrk="0" hangingPunct="0">
              <a:lnSpc>
                <a:spcPct val="150000"/>
              </a:lnSpc>
            </a:pPr>
            <a:r>
              <a:rPr lang="zh-CN" altLang="en-US" b="1" dirty="0">
                <a:solidFill>
                  <a:srgbClr val="C00000"/>
                </a:solidFill>
                <a:latin typeface="微软雅黑" pitchFamily="34" charset="-122"/>
                <a:ea typeface="微软雅黑" pitchFamily="34" charset="-122"/>
              </a:rPr>
              <a:t>绘景→塞外风光 </a:t>
            </a:r>
            <a:endParaRPr lang="zh-CN" altLang="zh-CN" b="1" dirty="0">
              <a:solidFill>
                <a:srgbClr val="C00000"/>
              </a:solidFill>
              <a:latin typeface="微软雅黑" pitchFamily="34" charset="-122"/>
              <a:ea typeface="微软雅黑" pitchFamily="34" charset="-122"/>
            </a:endParaRPr>
          </a:p>
        </p:txBody>
      </p:sp>
      <p:sp>
        <p:nvSpPr>
          <p:cNvPr id="52" name="左大括号 51"/>
          <p:cNvSpPr>
            <a:spLocks/>
          </p:cNvSpPr>
          <p:nvPr/>
        </p:nvSpPr>
        <p:spPr bwMode="auto">
          <a:xfrm>
            <a:off x="1169988" y="1470423"/>
            <a:ext cx="133350" cy="3253978"/>
          </a:xfrm>
          <a:prstGeom prst="leftBrace">
            <a:avLst>
              <a:gd name="adj1" fmla="val 163432"/>
              <a:gd name="adj2" fmla="val 49023"/>
            </a:avLst>
          </a:prstGeom>
          <a:noFill/>
          <a:ln w="25400">
            <a:solidFill>
              <a:schemeClr val="tx1"/>
            </a:solidFill>
            <a:round/>
            <a:headEnd/>
            <a:tailEnd/>
          </a:ln>
          <a:effectLst>
            <a:outerShdw dist="20000" dir="5400000" rotWithShape="0">
              <a:srgbClr val="000000">
                <a:alpha val="37999"/>
              </a:srgbClr>
            </a:outerShdw>
          </a:effectLst>
        </p:spPr>
        <p:txBody>
          <a:bodyPr anchor="ctr"/>
          <a:lstStyle/>
          <a:p>
            <a:pPr eaLnBrk="0" hangingPunct="0">
              <a:defRPr/>
            </a:pPr>
            <a:endParaRPr lang="zh-CN" altLang="zh-CN" sz="2800" b="1" dirty="0">
              <a:latin typeface="+mn-lt"/>
              <a:ea typeface="+mn-ea"/>
            </a:endParaRPr>
          </a:p>
        </p:txBody>
      </p:sp>
      <p:sp>
        <p:nvSpPr>
          <p:cNvPr id="54" name="左大括号 53"/>
          <p:cNvSpPr>
            <a:spLocks/>
          </p:cNvSpPr>
          <p:nvPr/>
        </p:nvSpPr>
        <p:spPr bwMode="auto">
          <a:xfrm>
            <a:off x="3486151" y="1500188"/>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anchor="ctr"/>
          <a:lstStyle/>
          <a:p>
            <a:pPr eaLnBrk="0" hangingPunct="0">
              <a:defRPr/>
            </a:pPr>
            <a:endParaRPr lang="zh-CN" altLang="zh-CN" sz="2800" b="1" dirty="0">
              <a:latin typeface="+mn-lt"/>
              <a:ea typeface="+mn-ea"/>
            </a:endParaRPr>
          </a:p>
        </p:txBody>
      </p:sp>
      <p:sp>
        <p:nvSpPr>
          <p:cNvPr id="26652" name="Rectangle 29"/>
          <p:cNvSpPr>
            <a:spLocks noChangeArrowheads="1"/>
          </p:cNvSpPr>
          <p:nvPr/>
        </p:nvSpPr>
        <p:spPr bwMode="auto">
          <a:xfrm>
            <a:off x="5796136" y="1452056"/>
            <a:ext cx="1152128" cy="646331"/>
          </a:xfrm>
          <a:prstGeom prst="rect">
            <a:avLst/>
          </a:prstGeom>
          <a:noFill/>
          <a:ln w="9525">
            <a:noFill/>
            <a:miter lim="800000"/>
            <a:headEnd/>
            <a:tailEnd/>
          </a:ln>
        </p:spPr>
        <p:txBody>
          <a:bodyPr wrap="square" anchor="ctr">
            <a:spAutoFit/>
          </a:bodyPr>
          <a:lstStyle/>
          <a:p>
            <a:r>
              <a:rPr lang="zh-CN" altLang="en-US" b="1" dirty="0">
                <a:latin typeface="微软雅黑" pitchFamily="34" charset="-122"/>
                <a:ea typeface="微软雅黑" pitchFamily="34" charset="-122"/>
              </a:rPr>
              <a:t>地域特殊</a:t>
            </a:r>
          </a:p>
          <a:p>
            <a:r>
              <a:rPr lang="zh-CN" altLang="en-US" b="1" dirty="0">
                <a:latin typeface="微软雅黑" pitchFamily="34" charset="-122"/>
                <a:ea typeface="微软雅黑" pitchFamily="34" charset="-122"/>
              </a:rPr>
              <a:t>微露失意</a:t>
            </a:r>
          </a:p>
        </p:txBody>
      </p:sp>
      <p:sp>
        <p:nvSpPr>
          <p:cNvPr id="26653" name="左大括号 53"/>
          <p:cNvSpPr>
            <a:spLocks/>
          </p:cNvSpPr>
          <p:nvPr/>
        </p:nvSpPr>
        <p:spPr bwMode="auto">
          <a:xfrm rot="10800000">
            <a:off x="5149851" y="1470423"/>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rot="10800000" anchor="ctr"/>
          <a:lstStyle/>
          <a:p>
            <a:pPr eaLnBrk="0" hangingPunct="0"/>
            <a:endParaRPr lang="zh-CN" altLang="zh-CN" sz="2800" b="1">
              <a:solidFill>
                <a:srgbClr val="000000"/>
              </a:solidFill>
            </a:endParaRPr>
          </a:p>
        </p:txBody>
      </p:sp>
      <p:sp>
        <p:nvSpPr>
          <p:cNvPr id="8" name="左大括号 53"/>
          <p:cNvSpPr>
            <a:spLocks/>
          </p:cNvSpPr>
          <p:nvPr/>
        </p:nvSpPr>
        <p:spPr bwMode="auto">
          <a:xfrm>
            <a:off x="3486151" y="2378869"/>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anchor="ctr"/>
          <a:lstStyle/>
          <a:p>
            <a:pPr eaLnBrk="0" hangingPunct="0">
              <a:defRPr/>
            </a:pPr>
            <a:endParaRPr lang="zh-CN" altLang="zh-CN" sz="2800" b="1" dirty="0">
              <a:latin typeface="+mn-lt"/>
              <a:ea typeface="+mn-ea"/>
            </a:endParaRPr>
          </a:p>
        </p:txBody>
      </p:sp>
      <p:sp>
        <p:nvSpPr>
          <p:cNvPr id="26655" name="Rectangle 33"/>
          <p:cNvSpPr>
            <a:spLocks noChangeArrowheads="1"/>
          </p:cNvSpPr>
          <p:nvPr/>
        </p:nvSpPr>
        <p:spPr bwMode="auto">
          <a:xfrm>
            <a:off x="3635895" y="2345025"/>
            <a:ext cx="1440161" cy="646331"/>
          </a:xfrm>
          <a:prstGeom prst="rect">
            <a:avLst/>
          </a:prstGeom>
          <a:noFill/>
          <a:ln w="9525">
            <a:noFill/>
            <a:miter lim="800000"/>
            <a:headEnd/>
            <a:tailEnd/>
          </a:ln>
        </p:spPr>
        <p:txBody>
          <a:bodyPr wrap="square" anchor="ctr">
            <a:spAutoFit/>
          </a:bodyPr>
          <a:lstStyle/>
          <a:p>
            <a:r>
              <a:rPr lang="zh-CN" altLang="en-US" b="1" dirty="0">
                <a:latin typeface="微软雅黑" pitchFamily="34" charset="-122"/>
                <a:ea typeface="微软雅黑" pitchFamily="34" charset="-122"/>
              </a:rPr>
              <a:t>征蓬出汉塞</a:t>
            </a:r>
          </a:p>
          <a:p>
            <a:r>
              <a:rPr lang="zh-CN" altLang="en-US" b="1" dirty="0">
                <a:latin typeface="微软雅黑" pitchFamily="34" charset="-122"/>
                <a:ea typeface="微软雅黑" pitchFamily="34" charset="-122"/>
              </a:rPr>
              <a:t>归雁入胡天 </a:t>
            </a:r>
          </a:p>
        </p:txBody>
      </p:sp>
      <p:sp>
        <p:nvSpPr>
          <p:cNvPr id="26656" name="Rectangle 34"/>
          <p:cNvSpPr>
            <a:spLocks noChangeArrowheads="1"/>
          </p:cNvSpPr>
          <p:nvPr/>
        </p:nvSpPr>
        <p:spPr bwMode="auto">
          <a:xfrm>
            <a:off x="5868144" y="2345025"/>
            <a:ext cx="2520280" cy="646331"/>
          </a:xfrm>
          <a:prstGeom prst="rect">
            <a:avLst/>
          </a:prstGeom>
          <a:noFill/>
          <a:ln w="9525">
            <a:noFill/>
            <a:miter lim="800000"/>
            <a:headEnd/>
            <a:tailEnd/>
          </a:ln>
        </p:spPr>
        <p:txBody>
          <a:bodyPr wrap="square" anchor="ctr">
            <a:spAutoFit/>
          </a:bodyPr>
          <a:lstStyle/>
          <a:p>
            <a:r>
              <a:rPr lang="zh-CN" altLang="en-US" b="1" dirty="0">
                <a:latin typeface="微软雅黑" pitchFamily="34" charset="-122"/>
                <a:ea typeface="微软雅黑" pitchFamily="34" charset="-122"/>
              </a:rPr>
              <a:t>边塞情势  绘塞外奇景</a:t>
            </a:r>
          </a:p>
          <a:p>
            <a:r>
              <a:rPr lang="zh-CN" altLang="en-US" b="1" dirty="0">
                <a:latin typeface="微软雅黑" pitchFamily="34" charset="-122"/>
                <a:ea typeface="微软雅黑" pitchFamily="34" charset="-122"/>
              </a:rPr>
              <a:t>感伤飘零  赞爱国之情</a:t>
            </a:r>
          </a:p>
        </p:txBody>
      </p:sp>
      <p:sp>
        <p:nvSpPr>
          <p:cNvPr id="26657" name="Rectangle 35"/>
          <p:cNvSpPr>
            <a:spLocks noChangeArrowheads="1"/>
          </p:cNvSpPr>
          <p:nvPr/>
        </p:nvSpPr>
        <p:spPr bwMode="auto">
          <a:xfrm>
            <a:off x="5940151" y="3283238"/>
            <a:ext cx="2376265" cy="646331"/>
          </a:xfrm>
          <a:prstGeom prst="rect">
            <a:avLst/>
          </a:prstGeom>
          <a:noFill/>
          <a:ln w="9525">
            <a:noFill/>
            <a:miter lim="800000"/>
            <a:headEnd/>
            <a:tailEnd/>
          </a:ln>
        </p:spPr>
        <p:txBody>
          <a:bodyPr wrap="square" anchor="ctr">
            <a:spAutoFit/>
          </a:bodyPr>
          <a:lstStyle/>
          <a:p>
            <a:r>
              <a:rPr lang="zh-CN" altLang="en-US" b="1" dirty="0">
                <a:latin typeface="微软雅黑" pitchFamily="34" charset="-122"/>
                <a:ea typeface="微软雅黑" pitchFamily="34" charset="-122"/>
              </a:rPr>
              <a:t>荒漠奇观  气势充沛</a:t>
            </a:r>
          </a:p>
          <a:p>
            <a:r>
              <a:rPr lang="zh-CN" altLang="en-US" b="1" dirty="0">
                <a:latin typeface="微软雅黑" pitchFamily="34" charset="-122"/>
                <a:ea typeface="微软雅黑" pitchFamily="34" charset="-122"/>
              </a:rPr>
              <a:t>壮阔奇雄  景象宏阔</a:t>
            </a:r>
          </a:p>
        </p:txBody>
      </p:sp>
      <p:sp>
        <p:nvSpPr>
          <p:cNvPr id="26658" name="Rectangle 36"/>
          <p:cNvSpPr>
            <a:spLocks noChangeArrowheads="1"/>
          </p:cNvSpPr>
          <p:nvPr/>
        </p:nvSpPr>
        <p:spPr bwMode="auto">
          <a:xfrm>
            <a:off x="1214439" y="4143524"/>
            <a:ext cx="1869423" cy="461665"/>
          </a:xfrm>
          <a:prstGeom prst="rect">
            <a:avLst/>
          </a:prstGeom>
          <a:noFill/>
          <a:ln w="9525">
            <a:noFill/>
            <a:miter lim="800000"/>
            <a:headEnd/>
            <a:tailEnd/>
          </a:ln>
        </p:spPr>
        <p:txBody>
          <a:bodyPr wrap="none" anchor="ctr">
            <a:spAutoFit/>
          </a:bodyPr>
          <a:lstStyle/>
          <a:p>
            <a:r>
              <a:rPr lang="zh-CN" altLang="en-US" b="1" dirty="0">
                <a:solidFill>
                  <a:srgbClr val="C00000"/>
                </a:solidFill>
                <a:latin typeface="微软雅黑" pitchFamily="34" charset="-122"/>
                <a:ea typeface="微软雅黑" pitchFamily="34" charset="-122"/>
              </a:rPr>
              <a:t>叙事→留下回味</a:t>
            </a:r>
            <a:r>
              <a:rPr lang="zh-CN" altLang="en-US" sz="2400" dirty="0">
                <a:solidFill>
                  <a:srgbClr val="C00000"/>
                </a:solidFill>
              </a:rPr>
              <a:t> </a:t>
            </a:r>
          </a:p>
        </p:txBody>
      </p:sp>
      <p:sp>
        <p:nvSpPr>
          <p:cNvPr id="26659" name="Rectangle 37"/>
          <p:cNvSpPr>
            <a:spLocks noChangeArrowheads="1"/>
          </p:cNvSpPr>
          <p:nvPr/>
        </p:nvSpPr>
        <p:spPr bwMode="auto">
          <a:xfrm>
            <a:off x="3707904" y="4022616"/>
            <a:ext cx="1440160" cy="646331"/>
          </a:xfrm>
          <a:prstGeom prst="rect">
            <a:avLst/>
          </a:prstGeom>
          <a:noFill/>
          <a:ln w="9525">
            <a:noFill/>
            <a:miter lim="800000"/>
            <a:headEnd/>
            <a:tailEnd/>
          </a:ln>
        </p:spPr>
        <p:txBody>
          <a:bodyPr wrap="square" anchor="ctr">
            <a:spAutoFit/>
          </a:bodyPr>
          <a:lstStyle/>
          <a:p>
            <a:r>
              <a:rPr lang="zh-CN" altLang="en-US" b="1" dirty="0">
                <a:latin typeface="微软雅黑" pitchFamily="34" charset="-122"/>
                <a:ea typeface="微软雅黑" pitchFamily="34" charset="-122"/>
              </a:rPr>
              <a:t>萧关逢候骑</a:t>
            </a:r>
          </a:p>
          <a:p>
            <a:r>
              <a:rPr lang="zh-CN" altLang="en-US" b="1" dirty="0">
                <a:latin typeface="微软雅黑" pitchFamily="34" charset="-122"/>
                <a:ea typeface="微软雅黑" pitchFamily="34" charset="-122"/>
              </a:rPr>
              <a:t>都护在燕然 </a:t>
            </a:r>
          </a:p>
        </p:txBody>
      </p:sp>
      <p:sp>
        <p:nvSpPr>
          <p:cNvPr id="26660" name="Rectangle 38"/>
          <p:cNvSpPr>
            <a:spLocks noChangeArrowheads="1"/>
          </p:cNvSpPr>
          <p:nvPr/>
        </p:nvSpPr>
        <p:spPr bwMode="auto">
          <a:xfrm>
            <a:off x="5724128" y="4189690"/>
            <a:ext cx="1224136" cy="369332"/>
          </a:xfrm>
          <a:prstGeom prst="rect">
            <a:avLst/>
          </a:prstGeom>
          <a:noFill/>
          <a:ln w="9525">
            <a:noFill/>
            <a:miter lim="800000"/>
            <a:headEnd/>
            <a:tailEnd/>
          </a:ln>
        </p:spPr>
        <p:txBody>
          <a:bodyPr wrap="square" anchor="ctr">
            <a:spAutoFit/>
          </a:bodyPr>
          <a:lstStyle/>
          <a:p>
            <a:r>
              <a:rPr lang="zh-CN" altLang="en-US" b="1" dirty="0">
                <a:latin typeface="微软雅黑" pitchFamily="34" charset="-122"/>
                <a:ea typeface="微软雅黑" pitchFamily="34" charset="-122"/>
              </a:rPr>
              <a:t>流露赞叹 </a:t>
            </a:r>
          </a:p>
        </p:txBody>
      </p:sp>
      <p:sp>
        <p:nvSpPr>
          <p:cNvPr id="26661" name="左大括号 53"/>
          <p:cNvSpPr>
            <a:spLocks/>
          </p:cNvSpPr>
          <p:nvPr/>
        </p:nvSpPr>
        <p:spPr bwMode="auto">
          <a:xfrm rot="10800000">
            <a:off x="5149851" y="2359819"/>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rot="10800000" anchor="ctr"/>
          <a:lstStyle/>
          <a:p>
            <a:pPr eaLnBrk="0" hangingPunct="0"/>
            <a:endParaRPr lang="zh-CN" altLang="zh-CN" sz="2800" b="1">
              <a:solidFill>
                <a:srgbClr val="000000"/>
              </a:solidFill>
            </a:endParaRPr>
          </a:p>
        </p:txBody>
      </p:sp>
      <p:sp>
        <p:nvSpPr>
          <p:cNvPr id="26662" name="左大括号 53"/>
          <p:cNvSpPr>
            <a:spLocks/>
          </p:cNvSpPr>
          <p:nvPr/>
        </p:nvSpPr>
        <p:spPr bwMode="auto">
          <a:xfrm rot="10800000">
            <a:off x="5149851" y="3298031"/>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rot="10800000" anchor="ctr"/>
          <a:lstStyle/>
          <a:p>
            <a:pPr eaLnBrk="0" hangingPunct="0"/>
            <a:endParaRPr lang="zh-CN" altLang="zh-CN" sz="2800" b="1">
              <a:solidFill>
                <a:srgbClr val="000000"/>
              </a:solidFill>
            </a:endParaRPr>
          </a:p>
        </p:txBody>
      </p:sp>
      <p:sp>
        <p:nvSpPr>
          <p:cNvPr id="9" name="左大括号 53"/>
          <p:cNvSpPr>
            <a:spLocks/>
          </p:cNvSpPr>
          <p:nvPr/>
        </p:nvSpPr>
        <p:spPr bwMode="auto">
          <a:xfrm>
            <a:off x="3530601" y="3283744"/>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anchor="ctr"/>
          <a:lstStyle/>
          <a:p>
            <a:pPr eaLnBrk="0" hangingPunct="0">
              <a:defRPr/>
            </a:pPr>
            <a:endParaRPr lang="zh-CN" altLang="zh-CN" sz="2800" b="1" dirty="0">
              <a:latin typeface="+mn-lt"/>
              <a:ea typeface="+mn-ea"/>
            </a:endParaRPr>
          </a:p>
        </p:txBody>
      </p:sp>
      <p:sp>
        <p:nvSpPr>
          <p:cNvPr id="26664" name="左大括号 53"/>
          <p:cNvSpPr>
            <a:spLocks/>
          </p:cNvSpPr>
          <p:nvPr/>
        </p:nvSpPr>
        <p:spPr bwMode="auto">
          <a:xfrm>
            <a:off x="3486151" y="4037410"/>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anchor="ctr"/>
          <a:lstStyle/>
          <a:p>
            <a:pPr eaLnBrk="0" hangingPunct="0"/>
            <a:endParaRPr lang="zh-CN" altLang="zh-CN" sz="2800" b="1">
              <a:solidFill>
                <a:srgbClr val="000000"/>
              </a:solidFill>
            </a:endParaRPr>
          </a:p>
        </p:txBody>
      </p:sp>
      <p:sp>
        <p:nvSpPr>
          <p:cNvPr id="26665" name="左大括号 53"/>
          <p:cNvSpPr>
            <a:spLocks/>
          </p:cNvSpPr>
          <p:nvPr/>
        </p:nvSpPr>
        <p:spPr bwMode="auto">
          <a:xfrm rot="10800000">
            <a:off x="5184776" y="4056460"/>
            <a:ext cx="142875" cy="597694"/>
          </a:xfrm>
          <a:prstGeom prst="leftBrace">
            <a:avLst>
              <a:gd name="adj1" fmla="val 84725"/>
              <a:gd name="adj2" fmla="val 49023"/>
            </a:avLst>
          </a:prstGeom>
          <a:noFill/>
          <a:ln w="25400">
            <a:solidFill>
              <a:schemeClr val="tx1"/>
            </a:solidFill>
            <a:round/>
            <a:headEnd/>
            <a:tailEnd/>
          </a:ln>
          <a:effectLst>
            <a:outerShdw dist="20000" dir="5400000" rotWithShape="0">
              <a:srgbClr val="000000">
                <a:alpha val="37999"/>
              </a:srgbClr>
            </a:outerShdw>
          </a:effectLst>
        </p:spPr>
        <p:txBody>
          <a:bodyPr rot="10800000" anchor="ctr"/>
          <a:lstStyle/>
          <a:p>
            <a:pPr eaLnBrk="0" hangingPunct="0"/>
            <a:endParaRPr lang="zh-CN" altLang="zh-CN" sz="2800" b="1">
              <a:solidFill>
                <a:srgbClr val="000000"/>
              </a:solidFill>
            </a:endParaRPr>
          </a:p>
        </p:txBody>
      </p:sp>
      <p:sp>
        <p:nvSpPr>
          <p:cNvPr id="26666" name="Line 44"/>
          <p:cNvSpPr>
            <a:spLocks noChangeShapeType="1"/>
          </p:cNvSpPr>
          <p:nvPr/>
        </p:nvSpPr>
        <p:spPr bwMode="auto">
          <a:xfrm>
            <a:off x="5349875" y="1784747"/>
            <a:ext cx="261938" cy="0"/>
          </a:xfrm>
          <a:prstGeom prst="line">
            <a:avLst/>
          </a:prstGeom>
          <a:noFill/>
          <a:ln w="9525">
            <a:solidFill>
              <a:schemeClr val="tx1"/>
            </a:solidFill>
            <a:round/>
            <a:headEnd/>
            <a:tailEnd/>
          </a:ln>
        </p:spPr>
        <p:txBody>
          <a:bodyPr/>
          <a:lstStyle/>
          <a:p>
            <a:endParaRPr lang="zh-CN" altLang="en-US"/>
          </a:p>
        </p:txBody>
      </p:sp>
      <p:sp>
        <p:nvSpPr>
          <p:cNvPr id="26667" name="Line 45"/>
          <p:cNvSpPr>
            <a:spLocks noChangeShapeType="1"/>
          </p:cNvSpPr>
          <p:nvPr/>
        </p:nvSpPr>
        <p:spPr bwMode="auto">
          <a:xfrm>
            <a:off x="5383214" y="2675335"/>
            <a:ext cx="261937" cy="0"/>
          </a:xfrm>
          <a:prstGeom prst="line">
            <a:avLst/>
          </a:prstGeom>
          <a:noFill/>
          <a:ln w="9525">
            <a:solidFill>
              <a:schemeClr val="tx1"/>
            </a:solidFill>
            <a:round/>
            <a:headEnd/>
            <a:tailEnd/>
          </a:ln>
        </p:spPr>
        <p:txBody>
          <a:bodyPr/>
          <a:lstStyle/>
          <a:p>
            <a:endParaRPr lang="zh-CN" altLang="en-US"/>
          </a:p>
        </p:txBody>
      </p:sp>
      <p:sp>
        <p:nvSpPr>
          <p:cNvPr id="26668" name="Line 46"/>
          <p:cNvSpPr>
            <a:spLocks noChangeShapeType="1"/>
          </p:cNvSpPr>
          <p:nvPr/>
        </p:nvSpPr>
        <p:spPr bwMode="auto">
          <a:xfrm>
            <a:off x="5383214" y="3617119"/>
            <a:ext cx="261937" cy="0"/>
          </a:xfrm>
          <a:prstGeom prst="line">
            <a:avLst/>
          </a:prstGeom>
          <a:noFill/>
          <a:ln w="9525">
            <a:solidFill>
              <a:schemeClr val="tx1"/>
            </a:solidFill>
            <a:round/>
            <a:headEnd/>
            <a:tailEnd/>
          </a:ln>
        </p:spPr>
        <p:txBody>
          <a:bodyPr/>
          <a:lstStyle/>
          <a:p>
            <a:endParaRPr lang="zh-CN" altLang="en-US"/>
          </a:p>
        </p:txBody>
      </p:sp>
      <p:sp>
        <p:nvSpPr>
          <p:cNvPr id="26669" name="Line 47"/>
          <p:cNvSpPr>
            <a:spLocks noChangeShapeType="1"/>
          </p:cNvSpPr>
          <p:nvPr/>
        </p:nvSpPr>
        <p:spPr bwMode="auto">
          <a:xfrm>
            <a:off x="5408614" y="4366022"/>
            <a:ext cx="261937" cy="0"/>
          </a:xfrm>
          <a:prstGeom prst="line">
            <a:avLst/>
          </a:prstGeom>
          <a:noFill/>
          <a:ln w="9525">
            <a:solidFill>
              <a:schemeClr val="tx1"/>
            </a:solidFill>
            <a:round/>
            <a:headEnd/>
            <a:tailEnd/>
          </a:ln>
        </p:spPr>
        <p:txBody>
          <a:bodyPr/>
          <a:lstStyle/>
          <a:p>
            <a:endParaRPr lang="zh-CN" altLang="en-US"/>
          </a:p>
        </p:txBody>
      </p:sp>
      <p:sp>
        <p:nvSpPr>
          <p:cNvPr id="50" name="标题 1"/>
          <p:cNvSpPr txBox="1">
            <a:spLocks/>
          </p:cNvSpPr>
          <p:nvPr/>
        </p:nvSpPr>
        <p:spPr>
          <a:xfrm>
            <a:off x="251520" y="195486"/>
            <a:ext cx="1757346" cy="579821"/>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2000" b="1" dirty="0" smtClean="0">
                <a:latin typeface="微软雅黑" pitchFamily="34" charset="-122"/>
                <a:ea typeface="微软雅黑" pitchFamily="34" charset="-122"/>
                <a:cs typeface="+mj-cs"/>
              </a:rPr>
              <a:t>板书设计</a:t>
            </a:r>
            <a:endParaRPr kumimoji="0" lang="zh-CN" altLang="en-US" sz="2000" b="0" i="0" u="none" strike="noStrike" kern="120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11560" y="195486"/>
            <a:ext cx="1296144" cy="579821"/>
          </a:xfrm>
          <a:prstGeom prst="rect">
            <a:avLst/>
          </a:prstGeom>
        </p:spPr>
        <p:txBody>
          <a:bodyPr anchor="t">
            <a:normAutofit fontScale="92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200" b="1" cap="all" noProof="0" dirty="0" smtClean="0">
                <a:latin typeface="微软雅黑" pitchFamily="34" charset="-122"/>
                <a:ea typeface="微软雅黑" pitchFamily="34" charset="-122"/>
                <a:cs typeface="+mj-cs"/>
              </a:rPr>
              <a:t>课堂总结</a:t>
            </a:r>
            <a:endParaRPr kumimoji="0" lang="zh-CN" altLang="en-US" sz="22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4097" name="Picture 1" descr="学科网(www.zxxk.com)--教育资源门户，提供试卷、教案、课件、论文、素材及各类教学资源下载，还有大量而丰富的教学相关资讯！"/>
          <p:cNvPicPr>
            <a:picLocks noChangeAspect="1" noChangeArrowheads="1"/>
          </p:cNvPicPr>
          <p:nvPr/>
        </p:nvPicPr>
        <p:blipFill>
          <a:blip r:embed="rId2" cstate="print"/>
          <a:srcRect/>
          <a:stretch>
            <a:fillRect/>
          </a:stretch>
        </p:blipFill>
        <p:spPr bwMode="auto">
          <a:xfrm>
            <a:off x="0" y="457200"/>
            <a:ext cx="15875" cy="15875"/>
          </a:xfrm>
          <a:prstGeom prst="rect">
            <a:avLst/>
          </a:prstGeom>
          <a:noFill/>
        </p:spPr>
      </p:pic>
      <p:grpSp>
        <p:nvGrpSpPr>
          <p:cNvPr id="2" name="组合 6"/>
          <p:cNvGrpSpPr/>
          <p:nvPr/>
        </p:nvGrpSpPr>
        <p:grpSpPr>
          <a:xfrm>
            <a:off x="827584" y="1347615"/>
            <a:ext cx="6408712" cy="2160240"/>
            <a:chOff x="827584" y="858383"/>
            <a:chExt cx="7776864" cy="2604995"/>
          </a:xfrm>
        </p:grpSpPr>
        <p:sp>
          <p:nvSpPr>
            <p:cNvPr id="4099" name="Rectangle 3"/>
            <p:cNvSpPr>
              <a:spLocks noChangeArrowheads="1"/>
            </p:cNvSpPr>
            <p:nvPr/>
          </p:nvSpPr>
          <p:spPr bwMode="auto">
            <a:xfrm>
              <a:off x="1002345" y="996334"/>
              <a:ext cx="7488832" cy="23381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66700" fontAlgn="base">
                <a:lnSpc>
                  <a:spcPct val="150000"/>
                </a:lnSpc>
                <a:spcBef>
                  <a:spcPct val="0"/>
                </a:spcBef>
                <a:spcAft>
                  <a:spcPct val="0"/>
                </a:spcAft>
              </a:pPr>
              <a:r>
                <a:rPr kumimoji="1" lang="zh-CN" altLang="en-US" sz="2000" dirty="0" smtClean="0">
                  <a:effectLst>
                    <a:outerShdw blurRad="38100" dist="38100" dir="2700000" algn="tl">
                      <a:srgbClr val="C0C0C0"/>
                    </a:outerShdw>
                  </a:effectLst>
                  <a:latin typeface="微软雅黑" pitchFamily="34" charset="-122"/>
                  <a:ea typeface="微软雅黑" pitchFamily="34" charset="-122"/>
                </a:rPr>
                <a:t>   记述了出使塞上的旅程以及旅程中所见的塞外风光。既反映了边塞生活，同时也表达了诗人的孤寂、悲伤之情以及在大漠的雄浑景色中情感得到升华后的慷慨悲壮之情。</a:t>
              </a:r>
            </a:p>
          </p:txBody>
        </p:sp>
        <p:sp>
          <p:nvSpPr>
            <p:cNvPr id="6" name="圆角矩形 5"/>
            <p:cNvSpPr/>
            <p:nvPr/>
          </p:nvSpPr>
          <p:spPr>
            <a:xfrm>
              <a:off x="827584" y="858383"/>
              <a:ext cx="7776864" cy="2604995"/>
            </a:xfrm>
            <a:prstGeom prst="round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pic>
        <p:nvPicPr>
          <p:cNvPr id="8" name="图片 2" descr="office6\wpsassist\cache\A000220150322H54PPIC"/>
          <p:cNvPicPr>
            <a:picLocks noChangeAspect="1" noChangeArrowheads="1"/>
          </p:cNvPicPr>
          <p:nvPr/>
        </p:nvPicPr>
        <p:blipFill>
          <a:blip r:embed="rId3" cstate="print"/>
          <a:srcRect/>
          <a:stretch>
            <a:fillRect/>
          </a:stretch>
        </p:blipFill>
        <p:spPr bwMode="auto">
          <a:xfrm rot="16800000">
            <a:off x="5396536" y="2035294"/>
            <a:ext cx="4537075" cy="1825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ChangeArrowheads="1"/>
          </p:cNvSpPr>
          <p:nvPr/>
        </p:nvSpPr>
        <p:spPr bwMode="auto">
          <a:xfrm>
            <a:off x="1619672" y="627534"/>
            <a:ext cx="6696744" cy="1884618"/>
          </a:xfrm>
          <a:prstGeom prst="rect">
            <a:avLst/>
          </a:prstGeom>
          <a:noFill/>
          <a:ln w="9525">
            <a:noFill/>
            <a:miter lim="800000"/>
            <a:headEnd/>
            <a:tailEnd/>
          </a:ln>
        </p:spPr>
        <p:txBody>
          <a:bodyPr wrap="square">
            <a:spAutoFit/>
          </a:bodyPr>
          <a:lstStyle/>
          <a:p>
            <a:pPr>
              <a:lnSpc>
                <a:spcPct val="150000"/>
              </a:lnSpc>
            </a:pPr>
            <a:r>
              <a:rPr lang="en-US" altLang="zh-CN" sz="2000" b="1" dirty="0" smtClean="0">
                <a:latin typeface="微软雅黑" pitchFamily="34" charset="-122"/>
                <a:ea typeface="微软雅黑" pitchFamily="34" charset="-122"/>
              </a:rPr>
              <a:t>1. 《</a:t>
            </a:r>
            <a:r>
              <a:rPr lang="zh-CN" altLang="en-US" sz="2000" b="1" dirty="0" smtClean="0">
                <a:latin typeface="微软雅黑" pitchFamily="34" charset="-122"/>
                <a:ea typeface="微软雅黑" pitchFamily="34" charset="-122"/>
              </a:rPr>
              <a:t>使至塞上</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中被王国维赞叹为“千古壮观”的名句的句子是</a:t>
            </a:r>
            <a:r>
              <a:rPr lang="en-US" altLang="zh-CN" sz="2000" b="1" dirty="0" smtClean="0">
                <a:latin typeface="微软雅黑" pitchFamily="34" charset="-122"/>
                <a:ea typeface="微软雅黑" pitchFamily="34" charset="-122"/>
              </a:rPr>
              <a:t>(                         ), (                         )</a:t>
            </a:r>
            <a:r>
              <a:rPr lang="zh-CN" altLang="en-US"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 “蓬”“雁”自比，暗写诗人被排挤出朝廷的孤寂、飘零之感的句子是</a:t>
            </a:r>
            <a:r>
              <a:rPr lang="en-US" altLang="zh-CN" sz="2000" b="1" dirty="0" smtClean="0">
                <a:latin typeface="微软雅黑" pitchFamily="34" charset="-122"/>
                <a:ea typeface="微软雅黑" pitchFamily="34" charset="-122"/>
              </a:rPr>
              <a:t>(                         ), (                         )</a:t>
            </a:r>
            <a:r>
              <a:rPr lang="zh-CN" altLang="en-US" sz="2000" b="1" dirty="0" smtClean="0">
                <a:latin typeface="微软雅黑" pitchFamily="34" charset="-122"/>
                <a:ea typeface="微软雅黑" pitchFamily="34" charset="-122"/>
              </a:rPr>
              <a:t>。</a:t>
            </a:r>
            <a:endParaRPr lang="zh-CN" altLang="zh-CN" sz="2000" b="1" dirty="0" smtClean="0">
              <a:latin typeface="微软雅黑" pitchFamily="34" charset="-122"/>
              <a:ea typeface="微软雅黑" pitchFamily="34" charset="-122"/>
            </a:endParaRPr>
          </a:p>
        </p:txBody>
      </p:sp>
      <p:sp>
        <p:nvSpPr>
          <p:cNvPr id="5" name="矩形 4"/>
          <p:cNvSpPr/>
          <p:nvPr/>
        </p:nvSpPr>
        <p:spPr>
          <a:xfrm>
            <a:off x="611560" y="195486"/>
            <a:ext cx="1728192" cy="400110"/>
          </a:xfrm>
          <a:prstGeom prst="rect">
            <a:avLst/>
          </a:prstGeom>
        </p:spPr>
        <p:txBody>
          <a:bodyPr wrap="square">
            <a:spAutoFit/>
          </a:bodyPr>
          <a:lstStyle/>
          <a:p>
            <a:pPr lvl="0"/>
            <a:r>
              <a:rPr lang="zh-CN" altLang="en-US" sz="2000" b="1" dirty="0" smtClean="0">
                <a:latin typeface="微软雅黑" pitchFamily="34" charset="-122"/>
                <a:ea typeface="微软雅黑" pitchFamily="34" charset="-122"/>
              </a:rPr>
              <a:t>当堂训练</a:t>
            </a:r>
            <a:endParaRPr lang="zh-CN" altLang="zh-CN" sz="2000" b="1" dirty="0">
              <a:latin typeface="微软雅黑" pitchFamily="34" charset="-122"/>
              <a:ea typeface="微软雅黑" pitchFamily="34" charset="-122"/>
            </a:endParaRPr>
          </a:p>
        </p:txBody>
      </p:sp>
      <p:sp>
        <p:nvSpPr>
          <p:cNvPr id="7" name="矩形 6"/>
          <p:cNvSpPr/>
          <p:nvPr/>
        </p:nvSpPr>
        <p:spPr>
          <a:xfrm>
            <a:off x="1907704" y="3147814"/>
            <a:ext cx="4824536" cy="1172629"/>
          </a:xfrm>
          <a:prstGeom prst="rect">
            <a:avLst/>
          </a:prstGeom>
        </p:spPr>
        <p:txBody>
          <a:bodyPr wrap="square">
            <a:spAutoFit/>
          </a:bodyPr>
          <a:lstStyle/>
          <a:p>
            <a:pPr>
              <a:lnSpc>
                <a:spcPct val="130000"/>
              </a:lnSpc>
            </a:pPr>
            <a:r>
              <a:rPr lang="zh-CN" altLang="en-US" b="1" dirty="0" smtClean="0">
                <a:solidFill>
                  <a:srgbClr val="FF0000"/>
                </a:solidFill>
                <a:latin typeface="微软雅黑" pitchFamily="34" charset="-122"/>
                <a:ea typeface="微软雅黑" pitchFamily="34" charset="-122"/>
              </a:rPr>
              <a:t>答案：</a:t>
            </a:r>
            <a:endParaRPr lang="en-US" altLang="zh-CN" b="1" dirty="0" smtClean="0">
              <a:solidFill>
                <a:srgbClr val="FF0000"/>
              </a:solidFill>
              <a:latin typeface="微软雅黑" pitchFamily="34" charset="-122"/>
              <a:ea typeface="微软雅黑" pitchFamily="34" charset="-122"/>
            </a:endParaRPr>
          </a:p>
          <a:p>
            <a:pPr>
              <a:lnSpc>
                <a:spcPct val="130000"/>
              </a:lnSpc>
            </a:pPr>
            <a:r>
              <a:rPr lang="zh-CN" altLang="en-US" b="1" dirty="0" smtClean="0">
                <a:solidFill>
                  <a:srgbClr val="FF0000"/>
                </a:solidFill>
                <a:latin typeface="微软雅黑" pitchFamily="34" charset="-122"/>
                <a:ea typeface="微软雅黑" pitchFamily="34" charset="-122"/>
              </a:rPr>
              <a:t>大漠孤烟直，长河落日圆</a:t>
            </a:r>
            <a:endParaRPr lang="en-US" altLang="zh-CN" b="1" dirty="0" smtClean="0">
              <a:solidFill>
                <a:srgbClr val="FF0000"/>
              </a:solidFill>
              <a:latin typeface="微软雅黑" pitchFamily="34" charset="-122"/>
              <a:ea typeface="微软雅黑" pitchFamily="34" charset="-122"/>
            </a:endParaRPr>
          </a:p>
          <a:p>
            <a:pPr>
              <a:lnSpc>
                <a:spcPct val="130000"/>
              </a:lnSpc>
            </a:pPr>
            <a:r>
              <a:rPr lang="zh-CN" altLang="en-US" b="1" dirty="0" smtClean="0">
                <a:solidFill>
                  <a:srgbClr val="FF0000"/>
                </a:solidFill>
                <a:latin typeface="微软雅黑" pitchFamily="34" charset="-122"/>
                <a:ea typeface="微软雅黑" pitchFamily="34" charset="-122"/>
              </a:rPr>
              <a:t>征蓬出汉塞，归雁入胡天</a:t>
            </a:r>
            <a:endParaRPr lang="zh-CN" altLang="en-US" b="1" dirty="0">
              <a:solidFill>
                <a:srgbClr val="FF000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2100"/>
                                        </p:tgtEl>
                                        <p:attrNameLst>
                                          <p:attrName>style.visibility</p:attrName>
                                        </p:attrNameLst>
                                      </p:cBhvr>
                                      <p:to>
                                        <p:strVal val="visible"/>
                                      </p:to>
                                    </p:set>
                                    <p:animEffect transition="in" filter="blinds(horizontal)">
                                      <p:cBhvr>
                                        <p:cTn id="7" dur="500"/>
                                        <p:tgtEl>
                                          <p:spTgt spid="132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10"/>
          <p:cNvSpPr>
            <a:spLocks noChangeArrowheads="1"/>
          </p:cNvSpPr>
          <p:nvPr/>
        </p:nvSpPr>
        <p:spPr bwMode="auto">
          <a:xfrm>
            <a:off x="1619672" y="1275606"/>
            <a:ext cx="5766323" cy="2221762"/>
          </a:xfrm>
          <a:prstGeom prst="rect">
            <a:avLst/>
          </a:prstGeom>
          <a:noFill/>
          <a:ln w="9525">
            <a:noFill/>
            <a:miter lim="800000"/>
            <a:headEnd/>
            <a:tailEnd/>
          </a:ln>
        </p:spPr>
        <p:txBody>
          <a:bodyPr wrap="none" anchor="ctr">
            <a:spAutoFit/>
          </a:bodyPr>
          <a:lstStyle/>
          <a:p>
            <a:pPr indent="625475" algn="ctr" eaLnBrk="0" hangingPunct="0">
              <a:lnSpc>
                <a:spcPct val="150000"/>
              </a:lnSpc>
              <a:defRPr/>
            </a:pPr>
            <a:r>
              <a:rPr kumimoji="1" lang="zh-CN" altLang="en-US" sz="2400" b="1" dirty="0" smtClean="0">
                <a:solidFill>
                  <a:srgbClr val="800000"/>
                </a:solidFill>
                <a:latin typeface="微软雅黑" pitchFamily="34" charset="-122"/>
                <a:ea typeface="微软雅黑" pitchFamily="34" charset="-122"/>
              </a:rPr>
              <a:t>凉州词</a:t>
            </a:r>
          </a:p>
          <a:p>
            <a:pPr indent="625475" algn="ctr" eaLnBrk="0" hangingPunct="0">
              <a:lnSpc>
                <a:spcPct val="150000"/>
              </a:lnSpc>
              <a:defRPr/>
            </a:pPr>
            <a:r>
              <a:rPr kumimoji="1" lang="zh-CN" altLang="en-US" sz="2400" b="1" dirty="0" smtClean="0">
                <a:solidFill>
                  <a:srgbClr val="800000"/>
                </a:solidFill>
                <a:latin typeface="微软雅黑" pitchFamily="34" charset="-122"/>
                <a:ea typeface="微软雅黑" pitchFamily="34" charset="-122"/>
              </a:rPr>
              <a:t>王之焕</a:t>
            </a:r>
          </a:p>
          <a:p>
            <a:pPr indent="625475" algn="ctr" eaLnBrk="0" hangingPunct="0">
              <a:lnSpc>
                <a:spcPct val="150000"/>
              </a:lnSpc>
              <a:defRPr/>
            </a:pPr>
            <a:r>
              <a:rPr kumimoji="1" lang="zh-CN" altLang="en-US" sz="2400" b="1" dirty="0" smtClean="0">
                <a:latin typeface="微软雅黑" pitchFamily="34" charset="-122"/>
                <a:ea typeface="微软雅黑" pitchFamily="34" charset="-122"/>
              </a:rPr>
              <a:t>黄河远上白云间，一片孤城万仞山。</a:t>
            </a:r>
          </a:p>
          <a:p>
            <a:pPr indent="625475" algn="ctr" eaLnBrk="0" hangingPunct="0">
              <a:lnSpc>
                <a:spcPct val="150000"/>
              </a:lnSpc>
              <a:defRPr/>
            </a:pPr>
            <a:r>
              <a:rPr kumimoji="1" lang="zh-CN" altLang="en-US" sz="2400" b="1" dirty="0" smtClean="0">
                <a:latin typeface="微软雅黑" pitchFamily="34" charset="-122"/>
                <a:ea typeface="微软雅黑" pitchFamily="34" charset="-122"/>
              </a:rPr>
              <a:t>羌笛何须怨杨柳，春风不度玉门关。</a:t>
            </a:r>
            <a:endParaRPr kumimoji="1" lang="zh-CN" altLang="en-US" sz="2400" b="1" dirty="0">
              <a:latin typeface="微软雅黑" pitchFamily="34" charset="-122"/>
              <a:ea typeface="微软雅黑" pitchFamily="34" charset="-122"/>
            </a:endParaRPr>
          </a:p>
        </p:txBody>
      </p:sp>
      <p:sp>
        <p:nvSpPr>
          <p:cNvPr id="10" name="标题 1"/>
          <p:cNvSpPr txBox="1">
            <a:spLocks/>
          </p:cNvSpPr>
          <p:nvPr/>
        </p:nvSpPr>
        <p:spPr>
          <a:xfrm>
            <a:off x="611560"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dirty="0" smtClean="0">
                <a:latin typeface="微软雅黑" pitchFamily="34" charset="-122"/>
                <a:ea typeface="微软雅黑" pitchFamily="34" charset="-122"/>
                <a:cs typeface="+mj-cs"/>
              </a:rPr>
              <a:t>拓展延伸</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11"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flipH="1">
            <a:off x="7596336" y="3735329"/>
            <a:ext cx="1364933" cy="12326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10"/>
          <p:cNvSpPr>
            <a:spLocks noChangeArrowheads="1"/>
          </p:cNvSpPr>
          <p:nvPr/>
        </p:nvSpPr>
        <p:spPr bwMode="auto">
          <a:xfrm>
            <a:off x="827584" y="699542"/>
            <a:ext cx="7609776" cy="3785652"/>
          </a:xfrm>
          <a:prstGeom prst="rect">
            <a:avLst/>
          </a:prstGeom>
          <a:noFill/>
          <a:ln w="9525">
            <a:noFill/>
            <a:miter lim="800000"/>
            <a:headEnd/>
            <a:tailEnd/>
          </a:ln>
        </p:spPr>
        <p:txBody>
          <a:bodyPr wrap="none" anchor="ctr">
            <a:spAutoFit/>
          </a:bodyPr>
          <a:lstStyle/>
          <a:p>
            <a:pPr algn="ctr">
              <a:lnSpc>
                <a:spcPct val="200000"/>
              </a:lnSpc>
            </a:pPr>
            <a:r>
              <a:rPr kumimoji="1" lang="zh-CN" altLang="en-US" sz="2400" b="1" dirty="0">
                <a:solidFill>
                  <a:srgbClr val="800000"/>
                </a:solidFill>
                <a:latin typeface="微软雅黑" pitchFamily="34" charset="-122"/>
                <a:ea typeface="微软雅黑" pitchFamily="34" charset="-122"/>
              </a:rPr>
              <a:t>译文：</a:t>
            </a:r>
          </a:p>
          <a:p>
            <a:pPr algn="ctr">
              <a:lnSpc>
                <a:spcPct val="200000"/>
              </a:lnSpc>
            </a:pPr>
            <a:r>
              <a:rPr kumimoji="1" lang="zh-CN" altLang="en-US" sz="2400" dirty="0">
                <a:latin typeface="微软雅黑" pitchFamily="34" charset="-122"/>
                <a:ea typeface="微软雅黑" pitchFamily="34" charset="-122"/>
              </a:rPr>
              <a:t>寒山转变得格外郁郁苍苍，秋水日日舒缓地流向远方。</a:t>
            </a:r>
          </a:p>
          <a:p>
            <a:pPr algn="ctr">
              <a:lnSpc>
                <a:spcPct val="200000"/>
              </a:lnSpc>
            </a:pPr>
            <a:r>
              <a:rPr kumimoji="1" lang="zh-CN" altLang="en-US" sz="2400" dirty="0">
                <a:latin typeface="微软雅黑" pitchFamily="34" charset="-122"/>
                <a:ea typeface="微软雅黑" pitchFamily="34" charset="-122"/>
              </a:rPr>
              <a:t>我柱杖伫立在茅舍的门外，迎风细听着那暮蝉的吟唱。</a:t>
            </a:r>
          </a:p>
          <a:p>
            <a:pPr algn="ctr">
              <a:lnSpc>
                <a:spcPct val="200000"/>
              </a:lnSpc>
            </a:pPr>
            <a:r>
              <a:rPr kumimoji="1" lang="zh-CN" altLang="en-US" sz="2400" dirty="0">
                <a:latin typeface="微软雅黑" pitchFamily="34" charset="-122"/>
                <a:ea typeface="微软雅黑" pitchFamily="34" charset="-122"/>
              </a:rPr>
              <a:t>渡头那边太阳快要落山了，村子里的炊烟一缕缕飘散。</a:t>
            </a:r>
          </a:p>
          <a:p>
            <a:pPr algn="ctr">
              <a:lnSpc>
                <a:spcPct val="200000"/>
              </a:lnSpc>
            </a:pPr>
            <a:r>
              <a:rPr kumimoji="1" lang="zh-CN" altLang="en-US" sz="2400" dirty="0">
                <a:latin typeface="微软雅黑" pitchFamily="34" charset="-122"/>
                <a:ea typeface="微软雅黑" pitchFamily="34" charset="-122"/>
              </a:rPr>
              <a:t>又碰到裴迪这个接舆酒醉，在恰如陶潜的我面前讴狂。</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195486"/>
            <a:ext cx="1107996" cy="369332"/>
          </a:xfrm>
          <a:prstGeom prst="rect">
            <a:avLst/>
          </a:prstGeom>
        </p:spPr>
        <p:txBody>
          <a:bodyPr wrap="none">
            <a:spAutoFit/>
          </a:bodyPr>
          <a:lstStyle/>
          <a:p>
            <a:r>
              <a:rPr lang="zh-CN" altLang="en-US" b="1" dirty="0" smtClean="0">
                <a:latin typeface="微软雅黑" pitchFamily="34" charset="-122"/>
                <a:ea typeface="微软雅黑" pitchFamily="34" charset="-122"/>
              </a:rPr>
              <a:t>情景导入</a:t>
            </a:r>
            <a:endParaRPr lang="zh-CN" altLang="en-US" b="1" dirty="0">
              <a:latin typeface="微软雅黑" pitchFamily="34" charset="-122"/>
              <a:ea typeface="微软雅黑" pitchFamily="34" charset="-122"/>
            </a:endParaRPr>
          </a:p>
        </p:txBody>
      </p:sp>
      <p:pic>
        <p:nvPicPr>
          <p:cNvPr id="5" name="Picture 14" descr="http://c.hiphotos.baidu.com/lvpics/h=800/sign=c38a682879ec54e75eec171e89399bfd/a71ea8d3fd1f413475bfe068271f95cad1c85e18.jpg"/>
          <p:cNvPicPr>
            <a:picLocks noChangeAspect="1" noChangeArrowheads="1"/>
          </p:cNvPicPr>
          <p:nvPr/>
        </p:nvPicPr>
        <p:blipFill>
          <a:blip r:embed="rId2" cstate="print"/>
          <a:srcRect/>
          <a:stretch>
            <a:fillRect/>
          </a:stretch>
        </p:blipFill>
        <p:spPr bwMode="auto">
          <a:xfrm>
            <a:off x="611560" y="1491630"/>
            <a:ext cx="3693712" cy="2376264"/>
          </a:xfrm>
          <a:prstGeom prst="rect">
            <a:avLst/>
          </a:prstGeom>
          <a:noFill/>
          <a:ln w="9525">
            <a:noFill/>
            <a:miter lim="800000"/>
            <a:headEnd/>
            <a:tailEnd/>
          </a:ln>
        </p:spPr>
      </p:pic>
      <p:pic>
        <p:nvPicPr>
          <p:cNvPr id="6" name="Picture 17"/>
          <p:cNvPicPr>
            <a:picLocks noChangeAspect="1" noChangeArrowheads="1"/>
          </p:cNvPicPr>
          <p:nvPr/>
        </p:nvPicPr>
        <p:blipFill>
          <a:blip r:embed="rId3" cstate="print"/>
          <a:srcRect/>
          <a:stretch>
            <a:fillRect/>
          </a:stretch>
        </p:blipFill>
        <p:spPr bwMode="auto">
          <a:xfrm>
            <a:off x="5004048" y="1491630"/>
            <a:ext cx="3600400" cy="234297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2"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sz="1800"/>
          </a:p>
        </p:txBody>
      </p:sp>
      <p:sp>
        <p:nvSpPr>
          <p:cNvPr id="9223"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lang="zh-CN" altLang="en-US" sz="1800"/>
          </a:p>
        </p:txBody>
      </p:sp>
      <p:sp>
        <p:nvSpPr>
          <p:cNvPr id="9227" name="Rectangle 17"/>
          <p:cNvSpPr>
            <a:spLocks noChangeArrowheads="1"/>
          </p:cNvSpPr>
          <p:nvPr/>
        </p:nvSpPr>
        <p:spPr bwMode="auto">
          <a:xfrm>
            <a:off x="827584" y="1248386"/>
            <a:ext cx="4968552" cy="4154984"/>
          </a:xfrm>
          <a:prstGeom prst="rect">
            <a:avLst/>
          </a:prstGeom>
          <a:noFill/>
          <a:ln w="9525">
            <a:noFill/>
            <a:miter lim="800000"/>
            <a:headEnd/>
            <a:tailEnd/>
          </a:ln>
        </p:spPr>
        <p:txBody>
          <a:bodyPr wrap="square" anchor="ctr">
            <a:spAutoFit/>
          </a:bodyPr>
          <a:lstStyle/>
          <a:p>
            <a:pPr eaLnBrk="0" hangingPunct="0">
              <a:lnSpc>
                <a:spcPct val="150000"/>
              </a:lnSpc>
            </a:pPr>
            <a:r>
              <a:rPr lang="zh-CN" altLang="en-US" sz="2000" b="1" dirty="0" smtClean="0">
                <a:latin typeface="宋体" pitchFamily="2" charset="-122"/>
              </a:rPr>
              <a:t>   </a:t>
            </a:r>
            <a:r>
              <a:rPr lang="zh-CN" altLang="en-US" sz="2000" dirty="0" smtClean="0">
                <a:latin typeface="微软雅黑" pitchFamily="34" charset="-122"/>
                <a:ea typeface="微软雅黑" pitchFamily="34" charset="-122"/>
              </a:rPr>
              <a:t>王维（约</a:t>
            </a:r>
            <a:r>
              <a:rPr lang="en-US" altLang="zh-CN" sz="2000" dirty="0" smtClean="0">
                <a:latin typeface="微软雅黑" pitchFamily="34" charset="-122"/>
                <a:ea typeface="微软雅黑" pitchFamily="34" charset="-122"/>
              </a:rPr>
              <a:t>701—761</a:t>
            </a:r>
            <a:r>
              <a:rPr lang="zh-CN" altLang="en-US" sz="2000" dirty="0" smtClean="0">
                <a:latin typeface="微软雅黑" pitchFamily="34" charset="-122"/>
                <a:ea typeface="微软雅黑" pitchFamily="34" charset="-122"/>
              </a:rPr>
              <a:t>），字</a:t>
            </a:r>
            <a:r>
              <a:rPr lang="zh-CN" altLang="en-US" sz="2000" dirty="0" smtClean="0">
                <a:solidFill>
                  <a:srgbClr val="FF0000"/>
                </a:solidFill>
                <a:latin typeface="微软雅黑" pitchFamily="34" charset="-122"/>
                <a:ea typeface="微软雅黑" pitchFamily="34" charset="-122"/>
              </a:rPr>
              <a:t>摩诘</a:t>
            </a:r>
            <a:r>
              <a:rPr lang="zh-CN" altLang="en-US" sz="2000" dirty="0" smtClean="0">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唐代著名诗人</a:t>
            </a:r>
            <a:r>
              <a:rPr lang="zh-CN" altLang="en-US" sz="2000" dirty="0" smtClean="0">
                <a:latin typeface="微软雅黑" pitchFamily="34" charset="-122"/>
                <a:ea typeface="微软雅黑" pitchFamily="34" charset="-122"/>
              </a:rPr>
              <a:t>。进士出身，官至尚书右丞，故世称“王右丞”，有</a:t>
            </a:r>
            <a:r>
              <a:rPr lang="en-US" altLang="zh-CN" sz="2000" dirty="0" smtClean="0">
                <a:solidFill>
                  <a:srgbClr val="FF0000"/>
                </a:solidFill>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王右丞集</a:t>
            </a:r>
            <a:r>
              <a:rPr lang="en-US" altLang="zh-CN" sz="2000" dirty="0" smtClean="0">
                <a:solidFill>
                  <a:srgbClr val="FF0000"/>
                </a:solidFill>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。王维是个多才多艺的艺术家，在诗、画、音乐等方面均有很高的成就。苏轼盛赞他“味摩诘之诗，诗中有画；观摩诘之画，画中有诗”。 </a:t>
            </a:r>
          </a:p>
          <a:p>
            <a:pPr algn="just" eaLnBrk="0" hangingPunct="0">
              <a:lnSpc>
                <a:spcPct val="150000"/>
              </a:lnSpc>
              <a:defRPr/>
            </a:pPr>
            <a:endParaRPr lang="zh-CN" altLang="en-US" dirty="0" smtClean="0">
              <a:latin typeface="微软雅黑" pitchFamily="34" charset="-122"/>
              <a:ea typeface="微软雅黑" pitchFamily="34" charset="-122"/>
            </a:endParaRPr>
          </a:p>
          <a:p>
            <a:pPr eaLnBrk="0" hangingPunct="0">
              <a:lnSpc>
                <a:spcPct val="150000"/>
              </a:lnSpc>
              <a:defRPr/>
            </a:pPr>
            <a:endParaRPr lang="zh-CN" altLang="en-US" dirty="0" smtClean="0">
              <a:latin typeface="微软雅黑" pitchFamily="34" charset="-122"/>
              <a:ea typeface="微软雅黑" pitchFamily="34" charset="-122"/>
              <a:cs typeface="Times New Roman" pitchFamily="18" charset="0"/>
            </a:endParaRPr>
          </a:p>
        </p:txBody>
      </p:sp>
      <p:sp>
        <p:nvSpPr>
          <p:cNvPr id="17" name="矩形 16"/>
          <p:cNvSpPr/>
          <p:nvPr/>
        </p:nvSpPr>
        <p:spPr>
          <a:xfrm>
            <a:off x="611560" y="195486"/>
            <a:ext cx="1723549"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课前自主学习</a:t>
            </a:r>
            <a:endParaRPr lang="zh-CN" altLang="en-US" sz="2000" b="1" dirty="0">
              <a:latin typeface="微软雅黑" pitchFamily="34" charset="-122"/>
              <a:ea typeface="微软雅黑" pitchFamily="34" charset="-122"/>
            </a:endParaRPr>
          </a:p>
        </p:txBody>
      </p:sp>
      <p:grpSp>
        <p:nvGrpSpPr>
          <p:cNvPr id="19" name="组合 18"/>
          <p:cNvGrpSpPr/>
          <p:nvPr/>
        </p:nvGrpSpPr>
        <p:grpSpPr>
          <a:xfrm>
            <a:off x="3275856" y="339502"/>
            <a:ext cx="2376264" cy="773112"/>
            <a:chOff x="2987824" y="627534"/>
            <a:chExt cx="2376264" cy="773112"/>
          </a:xfrm>
        </p:grpSpPr>
        <p:sp>
          <p:nvSpPr>
            <p:cNvPr id="20" name="TextBox 19"/>
            <p:cNvSpPr txBox="1"/>
            <p:nvPr/>
          </p:nvSpPr>
          <p:spPr>
            <a:xfrm>
              <a:off x="4067944" y="843558"/>
              <a:ext cx="1296144" cy="523220"/>
            </a:xfrm>
            <a:prstGeom prst="rect">
              <a:avLst/>
            </a:prstGeom>
            <a:solidFill>
              <a:srgbClr val="FF6699"/>
            </a:solidFill>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800" b="1" dirty="0" smtClean="0"/>
                <a:t>资料袋</a:t>
              </a:r>
              <a:endParaRPr lang="zh-CN" altLang="en-US" sz="2800" b="1" dirty="0"/>
            </a:p>
          </p:txBody>
        </p:sp>
        <p:pic>
          <p:nvPicPr>
            <p:cNvPr id="21" name="Picture 6" descr="MCj04198760000[1]"/>
            <p:cNvPicPr>
              <a:picLocks noChangeAspect="1" noChangeArrowheads="1"/>
            </p:cNvPicPr>
            <p:nvPr/>
          </p:nvPicPr>
          <p:blipFill>
            <a:blip r:embed="rId2" cstate="print"/>
            <a:srcRect/>
            <a:stretch>
              <a:fillRect/>
            </a:stretch>
          </p:blipFill>
          <p:spPr bwMode="auto">
            <a:xfrm>
              <a:off x="2987824" y="627534"/>
              <a:ext cx="1514475" cy="773112"/>
            </a:xfrm>
            <a:prstGeom prst="rect">
              <a:avLst/>
            </a:prstGeom>
            <a:noFill/>
            <a:ln w="9525">
              <a:noFill/>
              <a:miter lim="800000"/>
              <a:headEnd/>
              <a:tailEnd/>
            </a:ln>
          </p:spPr>
        </p:pic>
      </p:grpSp>
      <p:pic>
        <p:nvPicPr>
          <p:cNvPr id="10" name="Picture 18" descr="6d81800a19d8bc3e70a1df01828ba61ea9d34554"/>
          <p:cNvPicPr>
            <a:picLocks noChangeAspect="1" noChangeArrowheads="1"/>
          </p:cNvPicPr>
          <p:nvPr/>
        </p:nvPicPr>
        <p:blipFill>
          <a:blip r:embed="rId3" cstate="print"/>
          <a:srcRect/>
          <a:stretch>
            <a:fillRect/>
          </a:stretch>
        </p:blipFill>
        <p:spPr bwMode="auto">
          <a:xfrm>
            <a:off x="5868144" y="1059582"/>
            <a:ext cx="2844800" cy="35290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227"/>
                                        </p:tgtEl>
                                        <p:attrNameLst>
                                          <p:attrName>style.visibility</p:attrName>
                                        </p:attrNameLst>
                                      </p:cBhvr>
                                      <p:to>
                                        <p:strVal val="visible"/>
                                      </p:to>
                                    </p:set>
                                    <p:anim calcmode="discrete" valueType="clr">
                                      <p:cBhvr override="childStyle">
                                        <p:cTn id="7" dur="80"/>
                                        <p:tgtEl>
                                          <p:spTgt spid="922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27"/>
                                        </p:tgtEl>
                                        <p:attrNameLst>
                                          <p:attrName>fillcolor</p:attrName>
                                        </p:attrNameLst>
                                      </p:cBhvr>
                                      <p:tavLst>
                                        <p:tav tm="0">
                                          <p:val>
                                            <p:clrVal>
                                              <a:schemeClr val="accent2"/>
                                            </p:clrVal>
                                          </p:val>
                                        </p:tav>
                                        <p:tav tm="50000">
                                          <p:val>
                                            <p:clrVal>
                                              <a:schemeClr val="hlink"/>
                                            </p:clrVal>
                                          </p:val>
                                        </p:tav>
                                      </p:tavLst>
                                    </p:anim>
                                    <p:set>
                                      <p:cBhvr>
                                        <p:cTn id="9" dur="80"/>
                                        <p:tgtEl>
                                          <p:spTgt spid="9227"/>
                                        </p:tgtEl>
                                        <p:attrNameLst>
                                          <p:attrName>fill.type</p:attrName>
                                        </p:attrNameLst>
                                      </p:cBhvr>
                                      <p:to>
                                        <p:strVal val="solid"/>
                                      </p:to>
                                    </p:set>
                                  </p:childTnLst>
                                </p:cTn>
                              </p:par>
                            </p:childTnLst>
                          </p:cTn>
                        </p:par>
                        <p:par>
                          <p:cTn id="10" fill="hold">
                            <p:stCondLst>
                              <p:cond delay="4560"/>
                            </p:stCondLst>
                            <p:childTnLst>
                              <p:par>
                                <p:cTn id="11" presetID="3" presetClass="entr" presetSubtype="1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sz="1800"/>
          </a:p>
        </p:txBody>
      </p:sp>
      <p:sp>
        <p:nvSpPr>
          <p:cNvPr id="10247"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lang="zh-CN" altLang="en-US" sz="1800"/>
          </a:p>
        </p:txBody>
      </p:sp>
      <p:sp>
        <p:nvSpPr>
          <p:cNvPr id="10251" name="TextBox 14"/>
          <p:cNvSpPr txBox="1">
            <a:spLocks noChangeArrowheads="1"/>
          </p:cNvSpPr>
          <p:nvPr/>
        </p:nvSpPr>
        <p:spPr bwMode="auto">
          <a:xfrm>
            <a:off x="1259632" y="1491630"/>
            <a:ext cx="6906916" cy="1477328"/>
          </a:xfrm>
          <a:prstGeom prst="rect">
            <a:avLst/>
          </a:prstGeom>
          <a:noFill/>
          <a:ln w="9525">
            <a:noFill/>
            <a:miter lim="800000"/>
            <a:headEnd/>
            <a:tailEnd/>
          </a:ln>
        </p:spPr>
        <p:txBody>
          <a:bodyPr wrap="square">
            <a:spAutoFit/>
          </a:bodyPr>
          <a:lstStyle/>
          <a:p>
            <a:pPr>
              <a:lnSpc>
                <a:spcPct val="150000"/>
              </a:lnSpc>
            </a:pPr>
            <a:r>
              <a:rPr lang="zh-CN" altLang="en-US" sz="2000" dirty="0" smtClean="0">
                <a:latin typeface="微软雅黑" pitchFamily="34" charset="-122"/>
                <a:ea typeface="微软雅黑" pitchFamily="34" charset="-122"/>
              </a:rPr>
              <a:t>      唐开元二十五年，河西节度副使崔希逸战胜吐蕃，唐玄宗命王维以监察御史的身份前往边塞宣慰，这首诗即是途中所写。</a:t>
            </a:r>
          </a:p>
        </p:txBody>
      </p:sp>
      <p:sp>
        <p:nvSpPr>
          <p:cNvPr id="16" name="矩形 15"/>
          <p:cNvSpPr/>
          <p:nvPr/>
        </p:nvSpPr>
        <p:spPr>
          <a:xfrm>
            <a:off x="611560" y="195486"/>
            <a:ext cx="1723549"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课前自主学习</a:t>
            </a:r>
            <a:endParaRPr lang="zh-CN" altLang="en-US" sz="2000" b="1" dirty="0">
              <a:latin typeface="微软雅黑" pitchFamily="34" charset="-122"/>
              <a:ea typeface="微软雅黑" pitchFamily="34" charset="-122"/>
            </a:endParaRPr>
          </a:p>
        </p:txBody>
      </p:sp>
      <p:sp>
        <p:nvSpPr>
          <p:cNvPr id="7" name="矩形 6"/>
          <p:cNvSpPr/>
          <p:nvPr/>
        </p:nvSpPr>
        <p:spPr>
          <a:xfrm>
            <a:off x="3707904" y="627534"/>
            <a:ext cx="1988045" cy="523220"/>
          </a:xfrm>
          <a:prstGeom prst="rect">
            <a:avLst/>
          </a:prstGeom>
        </p:spPr>
        <p:txBody>
          <a:bodyPr wrap="none">
            <a:spAutoFit/>
          </a:bodyPr>
          <a:lstStyle/>
          <a:p>
            <a:r>
              <a:rPr lang="zh-CN" altLang="en-US" sz="2800" b="1" dirty="0" smtClean="0">
                <a:solidFill>
                  <a:srgbClr val="FF0000"/>
                </a:solidFill>
                <a:latin typeface="微软雅黑" pitchFamily="34" charset="-122"/>
                <a:ea typeface="微软雅黑" pitchFamily="34" charset="-122"/>
              </a:rPr>
              <a:t>★背景透视</a:t>
            </a:r>
            <a:endParaRPr lang="zh-CN" altLang="en-US" sz="2800"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251"/>
                                        </p:tgtEl>
                                        <p:attrNameLst>
                                          <p:attrName>style.visibility</p:attrName>
                                        </p:attrNameLst>
                                      </p:cBhvr>
                                      <p:to>
                                        <p:strVal val="visible"/>
                                      </p:to>
                                    </p:set>
                                    <p:anim calcmode="discrete" valueType="clr">
                                      <p:cBhvr override="childStyle">
                                        <p:cTn id="7" dur="80"/>
                                        <p:tgtEl>
                                          <p:spTgt spid="1025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51"/>
                                        </p:tgtEl>
                                        <p:attrNameLst>
                                          <p:attrName>fillcolor</p:attrName>
                                        </p:attrNameLst>
                                      </p:cBhvr>
                                      <p:tavLst>
                                        <p:tav tm="0">
                                          <p:val>
                                            <p:clrVal>
                                              <a:schemeClr val="accent2"/>
                                            </p:clrVal>
                                          </p:val>
                                        </p:tav>
                                        <p:tav tm="50000">
                                          <p:val>
                                            <p:clrVal>
                                              <a:schemeClr val="hlink"/>
                                            </p:clrVal>
                                          </p:val>
                                        </p:tav>
                                      </p:tavLst>
                                    </p:anim>
                                    <p:set>
                                      <p:cBhvr>
                                        <p:cTn id="9" dur="80"/>
                                        <p:tgtEl>
                                          <p:spTgt spid="1025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1"/>
          <p:cNvPicPr>
            <a:picLocks noChangeAspect="1" noChangeArrowheads="1"/>
          </p:cNvPicPr>
          <p:nvPr/>
        </p:nvPicPr>
        <p:blipFill>
          <a:blip r:embed="rId2" cstate="print"/>
          <a:srcRect/>
          <a:stretch>
            <a:fillRect/>
          </a:stretch>
        </p:blipFill>
        <p:spPr bwMode="auto">
          <a:xfrm>
            <a:off x="7932738" y="4645819"/>
            <a:ext cx="1219200" cy="504825"/>
          </a:xfrm>
          <a:prstGeom prst="rect">
            <a:avLst/>
          </a:prstGeom>
          <a:noFill/>
          <a:ln w="9525">
            <a:noFill/>
            <a:miter lim="800000"/>
            <a:headEnd/>
            <a:tailEnd/>
          </a:ln>
        </p:spPr>
      </p:pic>
      <p:sp>
        <p:nvSpPr>
          <p:cNvPr id="71" name="Rectangle 14"/>
          <p:cNvSpPr>
            <a:spLocks noChangeArrowheads="1"/>
          </p:cNvSpPr>
          <p:nvPr/>
        </p:nvSpPr>
        <p:spPr bwMode="auto">
          <a:xfrm>
            <a:off x="1043608" y="1923678"/>
            <a:ext cx="2327275" cy="1172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nSpc>
                <a:spcPct val="130000"/>
              </a:lnSpc>
              <a:defRPr/>
            </a:pPr>
            <a:r>
              <a:rPr lang="zh-CN" altLang="en-US" b="1" dirty="0">
                <a:solidFill>
                  <a:srgbClr val="FF0000"/>
                </a:solidFill>
                <a:latin typeface="微软雅黑" pitchFamily="34" charset="-122"/>
                <a:ea typeface="微软雅黑" pitchFamily="34" charset="-122"/>
              </a:rPr>
              <a:t>导思</a:t>
            </a:r>
            <a:r>
              <a:rPr lang="en-US" altLang="zh-CN" b="1" dirty="0">
                <a:solidFill>
                  <a:srgbClr val="FF0000"/>
                </a:solidFill>
                <a:latin typeface="微软雅黑" pitchFamily="34" charset="-122"/>
                <a:ea typeface="微软雅黑" pitchFamily="34" charset="-122"/>
              </a:rPr>
              <a:t>1.</a:t>
            </a:r>
            <a:r>
              <a:rPr lang="zh-CN" altLang="en-US" b="1" dirty="0">
                <a:latin typeface="微软雅黑" pitchFamily="34" charset="-122"/>
                <a:ea typeface="微软雅黑" pitchFamily="34" charset="-122"/>
              </a:rPr>
              <a:t>你从这首诗里读到了怎样的自然美景？</a:t>
            </a:r>
          </a:p>
        </p:txBody>
      </p:sp>
      <p:cxnSp>
        <p:nvCxnSpPr>
          <p:cNvPr id="73" name="直接连接符 72"/>
          <p:cNvCxnSpPr/>
          <p:nvPr/>
        </p:nvCxnSpPr>
        <p:spPr>
          <a:xfrm>
            <a:off x="1068389" y="1970485"/>
            <a:ext cx="2143125"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4" name="直接连接符 73"/>
          <p:cNvCxnSpPr/>
          <p:nvPr/>
        </p:nvCxnSpPr>
        <p:spPr>
          <a:xfrm>
            <a:off x="3225800" y="1977629"/>
            <a:ext cx="731838" cy="367903"/>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77" name="矩形 76"/>
          <p:cNvSpPr>
            <a:spLocks noChangeArrowheads="1"/>
          </p:cNvSpPr>
          <p:nvPr/>
        </p:nvSpPr>
        <p:spPr bwMode="auto">
          <a:xfrm>
            <a:off x="1281113" y="1602582"/>
            <a:ext cx="1319592" cy="430887"/>
          </a:xfrm>
          <a:prstGeom prst="rect">
            <a:avLst/>
          </a:prstGeom>
          <a:noFill/>
          <a:ln w="9525">
            <a:noFill/>
            <a:miter lim="800000"/>
            <a:headEnd/>
            <a:tailEnd/>
          </a:ln>
        </p:spPr>
        <p:txBody>
          <a:bodyPr wrap="none">
            <a:spAutoFit/>
          </a:bodyPr>
          <a:lstStyle/>
          <a:p>
            <a:r>
              <a:rPr lang="zh-CN" altLang="en-US" sz="2200" b="1">
                <a:solidFill>
                  <a:srgbClr val="C00000"/>
                </a:solidFill>
                <a:latin typeface="黑体" pitchFamily="49" charset="-122"/>
                <a:ea typeface="黑体" pitchFamily="49" charset="-122"/>
              </a:rPr>
              <a:t>自然之美</a:t>
            </a:r>
          </a:p>
        </p:txBody>
      </p:sp>
      <p:sp>
        <p:nvSpPr>
          <p:cNvPr id="81" name="云形 80"/>
          <p:cNvSpPr/>
          <p:nvPr/>
        </p:nvSpPr>
        <p:spPr>
          <a:xfrm>
            <a:off x="3543299" y="2187779"/>
            <a:ext cx="2190846" cy="1287818"/>
          </a:xfrm>
          <a:prstGeom prst="cloud">
            <a:avLst/>
          </a:prstGeom>
          <a:blipFill dpi="0" rotWithShape="1">
            <a:blip r:embed="rId3" cstate="print"/>
            <a:srcRect/>
            <a:stretch>
              <a:fillRect l="-24000" t="-11000" r="-19000" b="-28000"/>
            </a:stretch>
          </a:blipFill>
          <a:ln>
            <a:solidFill>
              <a:srgbClr val="0D933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82" name="矩形 81"/>
          <p:cNvSpPr/>
          <p:nvPr/>
        </p:nvSpPr>
        <p:spPr>
          <a:xfrm>
            <a:off x="3923928" y="2355726"/>
            <a:ext cx="1841500" cy="826637"/>
          </a:xfrm>
          <a:prstGeom prst="rect">
            <a:avLst/>
          </a:prstGeom>
        </p:spPr>
        <p:txBody>
          <a:bodyPr>
            <a:spAutoFit/>
          </a:bodyPr>
          <a:lstStyle/>
          <a:p>
            <a:pPr>
              <a:lnSpc>
                <a:spcPct val="125000"/>
              </a:lnSpc>
              <a:defRPr/>
            </a:pPr>
            <a:r>
              <a:rPr lang="zh-CN" altLang="en-US" sz="2000" b="1" dirty="0" smtClean="0">
                <a:solidFill>
                  <a:srgbClr val="C00000"/>
                </a:solidFill>
                <a:latin typeface="微软雅黑" pitchFamily="34" charset="-122"/>
                <a:ea typeface="微软雅黑" pitchFamily="34" charset="-122"/>
              </a:rPr>
              <a:t>关键词</a:t>
            </a:r>
            <a:r>
              <a:rPr lang="en-US" altLang="zh-CN" sz="2000" b="1" dirty="0" smtClean="0">
                <a:solidFill>
                  <a:srgbClr val="C00000"/>
                </a:solidFill>
                <a:latin typeface="微软雅黑" pitchFamily="34" charset="-122"/>
                <a:ea typeface="微软雅黑" pitchFamily="34" charset="-122"/>
              </a:rPr>
              <a:t>:</a:t>
            </a:r>
          </a:p>
          <a:p>
            <a:pPr>
              <a:lnSpc>
                <a:spcPct val="125000"/>
              </a:lnSpc>
              <a:defRPr/>
            </a:pPr>
            <a:r>
              <a:rPr lang="zh-CN" altLang="en-US" sz="2000" b="1" dirty="0" smtClean="0">
                <a:solidFill>
                  <a:prstClr val="black"/>
                </a:solidFill>
                <a:latin typeface="微软雅黑" pitchFamily="34" charset="-122"/>
                <a:ea typeface="微软雅黑" pitchFamily="34" charset="-122"/>
              </a:rPr>
              <a:t>爱国、苍凉</a:t>
            </a:r>
            <a:endParaRPr lang="en-US" altLang="zh-CN" sz="2000" b="1" dirty="0">
              <a:solidFill>
                <a:prstClr val="black"/>
              </a:solidFill>
              <a:latin typeface="微软雅黑" pitchFamily="34" charset="-122"/>
              <a:ea typeface="微软雅黑" pitchFamily="34" charset="-122"/>
            </a:endParaRPr>
          </a:p>
        </p:txBody>
      </p:sp>
      <p:sp>
        <p:nvSpPr>
          <p:cNvPr id="30" name="Rectangle 14"/>
          <p:cNvSpPr>
            <a:spLocks noChangeArrowheads="1"/>
          </p:cNvSpPr>
          <p:nvPr/>
        </p:nvSpPr>
        <p:spPr bwMode="auto">
          <a:xfrm>
            <a:off x="6084168" y="1699639"/>
            <a:ext cx="2354262" cy="777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nSpc>
                <a:spcPct val="130000"/>
              </a:lnSpc>
              <a:defRPr/>
            </a:pPr>
            <a:r>
              <a:rPr lang="zh-CN" altLang="en-US" b="1" dirty="0">
                <a:solidFill>
                  <a:srgbClr val="FF0000"/>
                </a:solidFill>
                <a:latin typeface="微软雅黑" pitchFamily="34" charset="-122"/>
                <a:ea typeface="微软雅黑" pitchFamily="34" charset="-122"/>
              </a:rPr>
              <a:t>导思</a:t>
            </a:r>
            <a:r>
              <a:rPr lang="en-US" altLang="zh-CN" b="1" dirty="0">
                <a:solidFill>
                  <a:srgbClr val="FF0000"/>
                </a:solidFill>
                <a:latin typeface="微软雅黑" pitchFamily="34" charset="-122"/>
                <a:ea typeface="微软雅黑" pitchFamily="34" charset="-122"/>
              </a:rPr>
              <a:t>2.</a:t>
            </a:r>
            <a:r>
              <a:rPr lang="zh-CN" altLang="en-US" b="1" dirty="0">
                <a:latin typeface="微软雅黑" pitchFamily="34" charset="-122"/>
                <a:ea typeface="微软雅黑" pitchFamily="34" charset="-122"/>
              </a:rPr>
              <a:t>从诗歌中你读出了怎样的情感？</a:t>
            </a:r>
          </a:p>
        </p:txBody>
      </p:sp>
      <p:cxnSp>
        <p:nvCxnSpPr>
          <p:cNvPr id="31" name="直接连接符 30"/>
          <p:cNvCxnSpPr/>
          <p:nvPr/>
        </p:nvCxnSpPr>
        <p:spPr>
          <a:xfrm>
            <a:off x="6207125" y="1631156"/>
            <a:ext cx="2076450"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flipV="1">
            <a:off x="5435601" y="1628775"/>
            <a:ext cx="752475" cy="672704"/>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33" name="矩形 32"/>
          <p:cNvSpPr>
            <a:spLocks noChangeArrowheads="1"/>
          </p:cNvSpPr>
          <p:nvPr/>
        </p:nvSpPr>
        <p:spPr bwMode="auto">
          <a:xfrm>
            <a:off x="6876256" y="1203598"/>
            <a:ext cx="752129" cy="430887"/>
          </a:xfrm>
          <a:prstGeom prst="rect">
            <a:avLst/>
          </a:prstGeom>
          <a:noFill/>
          <a:ln w="9525">
            <a:noFill/>
            <a:miter lim="800000"/>
            <a:headEnd/>
            <a:tailEnd/>
          </a:ln>
        </p:spPr>
        <p:txBody>
          <a:bodyPr wrap="none">
            <a:spAutoFit/>
          </a:bodyPr>
          <a:lstStyle/>
          <a:p>
            <a:r>
              <a:rPr lang="zh-CN" altLang="en-US" sz="2200" b="1" dirty="0">
                <a:solidFill>
                  <a:srgbClr val="C00000"/>
                </a:solidFill>
                <a:latin typeface="黑体" pitchFamily="49" charset="-122"/>
                <a:ea typeface="黑体" pitchFamily="49" charset="-122"/>
              </a:rPr>
              <a:t>情感</a:t>
            </a:r>
          </a:p>
        </p:txBody>
      </p:sp>
      <p:sp>
        <p:nvSpPr>
          <p:cNvPr id="29" name="云形 28"/>
          <p:cNvSpPr/>
          <p:nvPr/>
        </p:nvSpPr>
        <p:spPr>
          <a:xfrm>
            <a:off x="4344192" y="3188746"/>
            <a:ext cx="1504158" cy="887954"/>
          </a:xfrm>
          <a:prstGeom prst="cloud">
            <a:avLst/>
          </a:prstGeom>
          <a:blipFill dpi="0" rotWithShape="1">
            <a:blip r:embed="rId4" cstate="print"/>
            <a:srcRect/>
            <a:stretch>
              <a:fillRect l="-24000" t="-11000" r="-19000" b="-28000"/>
            </a:stretch>
          </a:blipFill>
          <a:ln>
            <a:solidFill>
              <a:srgbClr val="0D933A"/>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34" name="矩形 33"/>
          <p:cNvSpPr>
            <a:spLocks noChangeArrowheads="1"/>
          </p:cNvSpPr>
          <p:nvPr/>
        </p:nvSpPr>
        <p:spPr bwMode="auto">
          <a:xfrm>
            <a:off x="4403725" y="3413522"/>
            <a:ext cx="1841500" cy="441916"/>
          </a:xfrm>
          <a:prstGeom prst="rect">
            <a:avLst/>
          </a:prstGeom>
          <a:noFill/>
          <a:ln w="9525">
            <a:noFill/>
            <a:miter lim="800000"/>
            <a:headEnd/>
            <a:tailEnd/>
          </a:ln>
        </p:spPr>
        <p:txBody>
          <a:bodyPr>
            <a:spAutoFit/>
          </a:bodyPr>
          <a:lstStyle/>
          <a:p>
            <a:pPr>
              <a:lnSpc>
                <a:spcPct val="125000"/>
              </a:lnSpc>
            </a:pPr>
            <a:r>
              <a:rPr lang="zh-CN" altLang="en-US" sz="2000" b="1" dirty="0">
                <a:solidFill>
                  <a:prstClr val="black"/>
                </a:solidFill>
                <a:latin typeface="微软雅黑" pitchFamily="34" charset="-122"/>
                <a:ea typeface="微软雅黑" pitchFamily="34" charset="-122"/>
              </a:rPr>
              <a:t>借景抒情</a:t>
            </a:r>
          </a:p>
        </p:txBody>
      </p:sp>
      <p:sp>
        <p:nvSpPr>
          <p:cNvPr id="37" name="矩形 34"/>
          <p:cNvSpPr>
            <a:spLocks noChangeArrowheads="1"/>
          </p:cNvSpPr>
          <p:nvPr/>
        </p:nvSpPr>
        <p:spPr bwMode="auto">
          <a:xfrm>
            <a:off x="5942014" y="3256360"/>
            <a:ext cx="273208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defRPr/>
            </a:pPr>
            <a:r>
              <a:rPr lang="zh-CN" altLang="en-US" b="1" dirty="0">
                <a:solidFill>
                  <a:srgbClr val="FF0000"/>
                </a:solidFill>
                <a:latin typeface="微软雅黑" pitchFamily="34" charset="-122"/>
                <a:ea typeface="微软雅黑" pitchFamily="34" charset="-122"/>
                <a:cs typeface="Times New Roman" pitchFamily="18" charset="0"/>
              </a:rPr>
              <a:t>导思</a:t>
            </a:r>
            <a:r>
              <a:rPr lang="en-US" altLang="zh-CN" b="1" dirty="0">
                <a:solidFill>
                  <a:srgbClr val="FF0000"/>
                </a:solidFill>
                <a:latin typeface="微软雅黑" pitchFamily="34" charset="-122"/>
                <a:ea typeface="微软雅黑" pitchFamily="34" charset="-122"/>
                <a:cs typeface="Times New Roman" pitchFamily="18" charset="0"/>
              </a:rPr>
              <a:t>4:</a:t>
            </a:r>
            <a:r>
              <a:rPr lang="zh-CN" altLang="en-US" b="1" dirty="0">
                <a:solidFill>
                  <a:schemeClr val="tx1">
                    <a:lumMod val="95000"/>
                    <a:lumOff val="5000"/>
                  </a:schemeClr>
                </a:solidFill>
                <a:latin typeface="微软雅黑" pitchFamily="34" charset="-122"/>
                <a:ea typeface="微软雅黑" pitchFamily="34" charset="-122"/>
                <a:cs typeface="Times New Roman" pitchFamily="18" charset="0"/>
              </a:rPr>
              <a:t>诗人是如何将景与情有机地结合在一起的？</a:t>
            </a:r>
          </a:p>
        </p:txBody>
      </p:sp>
      <p:cxnSp>
        <p:nvCxnSpPr>
          <p:cNvPr id="38" name="直接连接符 37"/>
          <p:cNvCxnSpPr/>
          <p:nvPr/>
        </p:nvCxnSpPr>
        <p:spPr>
          <a:xfrm>
            <a:off x="6186488" y="3300413"/>
            <a:ext cx="2138362"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39" name="直接连接符 38"/>
          <p:cNvCxnSpPr/>
          <p:nvPr/>
        </p:nvCxnSpPr>
        <p:spPr>
          <a:xfrm flipH="1" flipV="1">
            <a:off x="5641975" y="2990850"/>
            <a:ext cx="520700" cy="305991"/>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40" name="TextBox 39"/>
          <p:cNvSpPr txBox="1">
            <a:spLocks noChangeArrowheads="1"/>
          </p:cNvSpPr>
          <p:nvPr/>
        </p:nvSpPr>
        <p:spPr bwMode="auto">
          <a:xfrm>
            <a:off x="6588224" y="2787774"/>
            <a:ext cx="1476375" cy="430887"/>
          </a:xfrm>
          <a:prstGeom prst="rect">
            <a:avLst/>
          </a:prstGeom>
          <a:noFill/>
          <a:ln w="9525">
            <a:noFill/>
            <a:miter lim="800000"/>
            <a:headEnd/>
            <a:tailEnd/>
          </a:ln>
        </p:spPr>
        <p:txBody>
          <a:bodyPr>
            <a:spAutoFit/>
          </a:bodyPr>
          <a:lstStyle/>
          <a:p>
            <a:r>
              <a:rPr lang="zh-CN" altLang="en-US" sz="2200" b="1" dirty="0">
                <a:solidFill>
                  <a:srgbClr val="C00000"/>
                </a:solidFill>
                <a:latin typeface="黑体" pitchFamily="49" charset="-122"/>
                <a:ea typeface="黑体" pitchFamily="49" charset="-122"/>
              </a:rPr>
              <a:t>情景交融</a:t>
            </a:r>
          </a:p>
        </p:txBody>
      </p:sp>
      <p:sp>
        <p:nvSpPr>
          <p:cNvPr id="27" name="矩形 34"/>
          <p:cNvSpPr>
            <a:spLocks noChangeArrowheads="1"/>
          </p:cNvSpPr>
          <p:nvPr/>
        </p:nvSpPr>
        <p:spPr bwMode="auto">
          <a:xfrm>
            <a:off x="860425" y="3346848"/>
            <a:ext cx="2732088" cy="1338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defRPr/>
            </a:pPr>
            <a:r>
              <a:rPr lang="zh-CN" altLang="en-US" b="1" dirty="0">
                <a:solidFill>
                  <a:srgbClr val="FF0000"/>
                </a:solidFill>
                <a:latin typeface="微软雅黑" pitchFamily="34" charset="-122"/>
                <a:ea typeface="微软雅黑" pitchFamily="34" charset="-122"/>
              </a:rPr>
              <a:t>导思</a:t>
            </a:r>
            <a:r>
              <a:rPr lang="en-US" altLang="zh-CN" b="1" dirty="0">
                <a:solidFill>
                  <a:srgbClr val="FF0000"/>
                </a:solidFill>
                <a:latin typeface="微软雅黑" pitchFamily="34" charset="-122"/>
                <a:ea typeface="微软雅黑" pitchFamily="34" charset="-122"/>
              </a:rPr>
              <a:t>3:</a:t>
            </a:r>
            <a:r>
              <a:rPr lang="zh-CN" altLang="en-US" b="1" dirty="0">
                <a:latin typeface="微软雅黑" pitchFamily="34" charset="-122"/>
                <a:ea typeface="微软雅黑" pitchFamily="34" charset="-122"/>
              </a:rPr>
              <a:t>诗中选取了哪些</a:t>
            </a:r>
            <a:r>
              <a:rPr lang="zh-CN" altLang="en-US" b="1" dirty="0" smtClean="0">
                <a:latin typeface="微软雅黑" pitchFamily="34" charset="-122"/>
                <a:ea typeface="微软雅黑" pitchFamily="34" charset="-122"/>
              </a:rPr>
              <a:t>意象？意象与</a:t>
            </a:r>
            <a:r>
              <a:rPr lang="zh-CN" altLang="en-US" b="1" dirty="0">
                <a:latin typeface="微软雅黑" pitchFamily="34" charset="-122"/>
                <a:ea typeface="微软雅黑" pitchFamily="34" charset="-122"/>
              </a:rPr>
              <a:t>感情之间有何关系？</a:t>
            </a:r>
          </a:p>
        </p:txBody>
      </p:sp>
      <p:cxnSp>
        <p:nvCxnSpPr>
          <p:cNvPr id="28" name="直接连接符 27"/>
          <p:cNvCxnSpPr/>
          <p:nvPr/>
        </p:nvCxnSpPr>
        <p:spPr>
          <a:xfrm>
            <a:off x="1104901" y="3390900"/>
            <a:ext cx="2138363"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35" name="直接连接符 34"/>
          <p:cNvCxnSpPr/>
          <p:nvPr/>
        </p:nvCxnSpPr>
        <p:spPr>
          <a:xfrm flipV="1">
            <a:off x="3243263" y="3144441"/>
            <a:ext cx="349250" cy="246459"/>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36" name="TextBox 35"/>
          <p:cNvSpPr txBox="1">
            <a:spLocks noChangeArrowheads="1"/>
          </p:cNvSpPr>
          <p:nvPr/>
        </p:nvSpPr>
        <p:spPr bwMode="auto">
          <a:xfrm>
            <a:off x="1691680" y="2931790"/>
            <a:ext cx="1476375" cy="430887"/>
          </a:xfrm>
          <a:prstGeom prst="rect">
            <a:avLst/>
          </a:prstGeom>
          <a:noFill/>
          <a:ln w="9525">
            <a:noFill/>
            <a:miter lim="800000"/>
            <a:headEnd/>
            <a:tailEnd/>
          </a:ln>
        </p:spPr>
        <p:txBody>
          <a:bodyPr>
            <a:spAutoFit/>
          </a:bodyPr>
          <a:lstStyle/>
          <a:p>
            <a:r>
              <a:rPr lang="zh-CN" altLang="en-US" sz="2200" b="1" dirty="0" smtClean="0">
                <a:solidFill>
                  <a:srgbClr val="C00000"/>
                </a:solidFill>
                <a:latin typeface="黑体" pitchFamily="49" charset="-122"/>
                <a:ea typeface="黑体" pitchFamily="49" charset="-122"/>
              </a:rPr>
              <a:t>意象</a:t>
            </a:r>
            <a:endParaRPr lang="zh-CN" altLang="en-US" sz="2200" b="1" dirty="0">
              <a:solidFill>
                <a:srgbClr val="C00000"/>
              </a:solidFill>
              <a:latin typeface="黑体" pitchFamily="49" charset="-122"/>
              <a:ea typeface="黑体" pitchFamily="49" charset="-122"/>
            </a:endParaRPr>
          </a:p>
        </p:txBody>
      </p:sp>
      <p:sp>
        <p:nvSpPr>
          <p:cNvPr id="41" name="TextBox 40"/>
          <p:cNvSpPr txBox="1"/>
          <p:nvPr/>
        </p:nvSpPr>
        <p:spPr>
          <a:xfrm>
            <a:off x="3059832" y="699542"/>
            <a:ext cx="3096344" cy="523220"/>
          </a:xfrm>
          <a:prstGeom prst="rect">
            <a:avLst/>
          </a:prstGeom>
          <a:noFill/>
        </p:spPr>
        <p:txBody>
          <a:bodyPr wrap="square" rtlCol="0">
            <a:spAutoFit/>
          </a:bodyPr>
          <a:lstStyle/>
          <a:p>
            <a:r>
              <a:rPr lang="zh-CN" altLang="en-US" sz="2800" dirty="0" smtClean="0">
                <a:latin typeface="微软雅黑" pitchFamily="34" charset="-122"/>
                <a:ea typeface="微软雅黑" pitchFamily="34" charset="-122"/>
              </a:rPr>
              <a:t>带着问题读课文</a:t>
            </a:r>
            <a:endParaRPr lang="zh-CN" altLang="en-US" sz="2800" dirty="0">
              <a:latin typeface="微软雅黑" pitchFamily="34" charset="-122"/>
              <a:ea typeface="微软雅黑" pitchFamily="34" charset="-122"/>
            </a:endParaRPr>
          </a:p>
        </p:txBody>
      </p:sp>
      <p:sp>
        <p:nvSpPr>
          <p:cNvPr id="24" name="矩形 23"/>
          <p:cNvSpPr/>
          <p:nvPr/>
        </p:nvSpPr>
        <p:spPr>
          <a:xfrm>
            <a:off x="611560" y="195486"/>
            <a:ext cx="1723549"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课前自主学习</a:t>
            </a:r>
            <a:endParaRPr lang="zh-CN" altLang="en-US" sz="20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left)">
                                      <p:cBhvr>
                                        <p:cTn id="21" dur="500"/>
                                        <p:tgtEl>
                                          <p:spTgt spid="7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cBhvr additive="base">
                                        <p:cTn id="26" dur="500" fill="hold"/>
                                        <p:tgtEl>
                                          <p:spTgt spid="71"/>
                                        </p:tgtEl>
                                        <p:attrNameLst>
                                          <p:attrName>ppt_x</p:attrName>
                                        </p:attrNameLst>
                                      </p:cBhvr>
                                      <p:tavLst>
                                        <p:tav tm="0">
                                          <p:val>
                                            <p:strVal val="#ppt_x"/>
                                          </p:val>
                                        </p:tav>
                                        <p:tav tm="100000">
                                          <p:val>
                                            <p:strVal val="#ppt_x"/>
                                          </p:val>
                                        </p:tav>
                                      </p:tavLst>
                                    </p:anim>
                                    <p:anim calcmode="lin" valueType="num">
                                      <p:cBhvr additive="base">
                                        <p:cTn id="27"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7" grpId="0"/>
      <p:bldP spid="82" grpId="0"/>
      <p:bldP spid="30" grpId="0"/>
      <p:bldP spid="33" grpId="0"/>
      <p:bldP spid="34" grpId="0"/>
      <p:bldP spid="37" grpId="0"/>
      <p:bldP spid="40" grpId="0"/>
      <p:bldP spid="27"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03648" y="2571750"/>
            <a:ext cx="3168352" cy="1944216"/>
          </a:xfrm>
          <a:prstGeom prst="rect">
            <a:avLst/>
          </a:prstGeom>
          <a:solidFill>
            <a:srgbClr val="26E606">
              <a:alpha val="15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2295"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lang="zh-CN" altLang="en-US"/>
          </a:p>
        </p:txBody>
      </p:sp>
      <p:sp>
        <p:nvSpPr>
          <p:cNvPr id="12296"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lang="zh-CN" altLang="en-US"/>
          </a:p>
        </p:txBody>
      </p:sp>
      <p:sp>
        <p:nvSpPr>
          <p:cNvPr id="12297" name="Rectangle 4"/>
          <p:cNvSpPr>
            <a:spLocks noChangeArrowheads="1"/>
          </p:cNvSpPr>
          <p:nvPr/>
        </p:nvSpPr>
        <p:spPr bwMode="auto">
          <a:xfrm>
            <a:off x="1187624" y="1059582"/>
            <a:ext cx="6905625" cy="984500"/>
          </a:xfrm>
          <a:prstGeom prst="rect">
            <a:avLst/>
          </a:prstGeom>
          <a:noFill/>
          <a:ln w="9525">
            <a:noFill/>
            <a:miter lim="800000"/>
            <a:headEnd/>
            <a:tailEnd/>
          </a:ln>
        </p:spPr>
        <p:txBody>
          <a:bodyPr anchor="ctr">
            <a:spAutoFit/>
          </a:bodyPr>
          <a:lstStyle/>
          <a:p>
            <a:pPr>
              <a:lnSpc>
                <a:spcPct val="130000"/>
              </a:lnSpc>
              <a:spcBef>
                <a:spcPct val="50000"/>
              </a:spcBef>
              <a:buClr>
                <a:schemeClr val="folHlink"/>
              </a:buClr>
              <a:buSzPct val="60000"/>
              <a:buFont typeface="Wingdings" pitchFamily="2" charset="2"/>
              <a:buNone/>
            </a:pPr>
            <a:r>
              <a:rPr lang="en-US" altLang="zh-CN" sz="2400" b="1" dirty="0">
                <a:latin typeface="黑体" pitchFamily="49" charset="-122"/>
                <a:ea typeface="黑体" pitchFamily="49" charset="-122"/>
              </a:rPr>
              <a:t>    </a:t>
            </a:r>
            <a:r>
              <a:rPr lang="zh-CN" altLang="en-US" sz="2400" b="1" dirty="0">
                <a:latin typeface="黑体" pitchFamily="49" charset="-122"/>
                <a:ea typeface="黑体" pitchFamily="49" charset="-122"/>
              </a:rPr>
              <a:t>请同学们听读课文，并在课本上及时做好旁批和圈点。体会作者感情，感受文章自然的风格。  </a:t>
            </a:r>
            <a:r>
              <a:rPr lang="en-US" altLang="zh-CN" sz="2400" b="1" dirty="0">
                <a:latin typeface="黑体" pitchFamily="49" charset="-122"/>
                <a:ea typeface="黑体" pitchFamily="49" charset="-122"/>
              </a:rPr>
              <a:t>  </a:t>
            </a:r>
          </a:p>
        </p:txBody>
      </p:sp>
      <p:sp>
        <p:nvSpPr>
          <p:cNvPr id="12299" name="Rectangle 17"/>
          <p:cNvSpPr>
            <a:spLocks noChangeArrowheads="1"/>
          </p:cNvSpPr>
          <p:nvPr/>
        </p:nvSpPr>
        <p:spPr bwMode="auto">
          <a:xfrm>
            <a:off x="1547664" y="2715766"/>
            <a:ext cx="3960440" cy="1892826"/>
          </a:xfrm>
          <a:prstGeom prst="rect">
            <a:avLst/>
          </a:prstGeom>
          <a:noFill/>
          <a:ln w="9525">
            <a:noFill/>
            <a:miter lim="800000"/>
            <a:headEnd/>
            <a:tailEnd/>
          </a:ln>
        </p:spPr>
        <p:txBody>
          <a:bodyPr wrap="square" anchor="ctr">
            <a:spAutoFit/>
          </a:bodyPr>
          <a:lstStyle/>
          <a:p>
            <a:pPr>
              <a:lnSpc>
                <a:spcPct val="130000"/>
              </a:lnSpc>
            </a:pPr>
            <a:r>
              <a:rPr lang="zh-CN" altLang="en-US" dirty="0" smtClean="0">
                <a:latin typeface="微软雅黑" pitchFamily="34" charset="-122"/>
                <a:ea typeface="微软雅黑" pitchFamily="34" charset="-122"/>
              </a:rPr>
              <a:t>单车欲问边，属国过居延。</a:t>
            </a:r>
            <a:endParaRPr lang="en-US" altLang="zh-CN" dirty="0" smtClean="0">
              <a:latin typeface="微软雅黑" pitchFamily="34" charset="-122"/>
              <a:ea typeface="微软雅黑" pitchFamily="34" charset="-122"/>
            </a:endParaRPr>
          </a:p>
          <a:p>
            <a:pPr>
              <a:lnSpc>
                <a:spcPct val="130000"/>
              </a:lnSpc>
            </a:pPr>
            <a:r>
              <a:rPr lang="zh-CN" altLang="en-US" dirty="0" smtClean="0">
                <a:latin typeface="微软雅黑" pitchFamily="34" charset="-122"/>
                <a:ea typeface="微软雅黑" pitchFamily="34" charset="-122"/>
              </a:rPr>
              <a:t>征蓬出汉塞，归雁入胡天。</a:t>
            </a:r>
            <a:endParaRPr lang="en-US" altLang="zh-CN" dirty="0" smtClean="0">
              <a:latin typeface="微软雅黑" pitchFamily="34" charset="-122"/>
              <a:ea typeface="微软雅黑" pitchFamily="34" charset="-122"/>
            </a:endParaRPr>
          </a:p>
          <a:p>
            <a:pPr>
              <a:lnSpc>
                <a:spcPct val="130000"/>
              </a:lnSpc>
            </a:pPr>
            <a:r>
              <a:rPr lang="zh-CN" altLang="en-US" dirty="0" smtClean="0">
                <a:solidFill>
                  <a:srgbClr val="FF0000"/>
                </a:solidFill>
                <a:latin typeface="微软雅黑" pitchFamily="34" charset="-122"/>
                <a:ea typeface="微软雅黑" pitchFamily="34" charset="-122"/>
              </a:rPr>
              <a:t>大漠孤烟直，长河落日圆。</a:t>
            </a:r>
            <a:endParaRPr lang="en-US" altLang="zh-CN" dirty="0" smtClean="0">
              <a:solidFill>
                <a:srgbClr val="FF0000"/>
              </a:solidFill>
              <a:latin typeface="微软雅黑" pitchFamily="34" charset="-122"/>
              <a:ea typeface="微软雅黑" pitchFamily="34" charset="-122"/>
            </a:endParaRPr>
          </a:p>
          <a:p>
            <a:pPr>
              <a:lnSpc>
                <a:spcPct val="130000"/>
              </a:lnSpc>
            </a:pPr>
            <a:r>
              <a:rPr lang="zh-CN" altLang="en-US" dirty="0" smtClean="0">
                <a:latin typeface="微软雅黑" pitchFamily="34" charset="-122"/>
                <a:ea typeface="微软雅黑" pitchFamily="34" charset="-122"/>
              </a:rPr>
              <a:t>萧关逢候骑，都护在燕然。 </a:t>
            </a:r>
          </a:p>
          <a:p>
            <a:pPr>
              <a:lnSpc>
                <a:spcPct val="130000"/>
              </a:lnSpc>
            </a:pPr>
            <a:endParaRPr lang="zh-CN" altLang="en-US" dirty="0" smtClean="0">
              <a:latin typeface="微软雅黑" pitchFamily="34" charset="-122"/>
              <a:ea typeface="微软雅黑" pitchFamily="34" charset="-122"/>
            </a:endParaRPr>
          </a:p>
        </p:txBody>
      </p:sp>
      <p:sp>
        <p:nvSpPr>
          <p:cNvPr id="13" name="标题 1"/>
          <p:cNvSpPr txBox="1">
            <a:spLocks/>
          </p:cNvSpPr>
          <p:nvPr/>
        </p:nvSpPr>
        <p:spPr>
          <a:xfrm>
            <a:off x="683568"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pic>
        <p:nvPicPr>
          <p:cNvPr id="10" name="Picture 19" descr="http://www.vsread.com/iconograph1/2015-12-09/7f9d1b15d888ca9971f51990c4b47dc5.jpg"/>
          <p:cNvPicPr>
            <a:picLocks noChangeAspect="1" noChangeArrowheads="1"/>
          </p:cNvPicPr>
          <p:nvPr/>
        </p:nvPicPr>
        <p:blipFill>
          <a:blip r:embed="rId2" cstate="print"/>
          <a:srcRect/>
          <a:stretch>
            <a:fillRect/>
          </a:stretch>
        </p:blipFill>
        <p:spPr bwMode="auto">
          <a:xfrm>
            <a:off x="4499992" y="2571750"/>
            <a:ext cx="2709863" cy="2001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7"/>
                                        </p:tgtEl>
                                        <p:attrNameLst>
                                          <p:attrName>style.visibility</p:attrName>
                                        </p:attrNameLst>
                                      </p:cBhvr>
                                      <p:to>
                                        <p:strVal val="visible"/>
                                      </p:to>
                                    </p:set>
                                    <p:animEffect transition="in" filter="blinds(horizontal)">
                                      <p:cBhvr>
                                        <p:cTn id="7" dur="500"/>
                                        <p:tgtEl>
                                          <p:spTgt spid="12297"/>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299"/>
                                        </p:tgtEl>
                                        <p:attrNameLst>
                                          <p:attrName>style.visibility</p:attrName>
                                        </p:attrNameLst>
                                      </p:cBhvr>
                                      <p:to>
                                        <p:strVal val="visible"/>
                                      </p:to>
                                    </p:set>
                                    <p:anim calcmode="discrete" valueType="clr">
                                      <p:cBhvr override="childStyle">
                                        <p:cTn id="12" dur="80"/>
                                        <p:tgtEl>
                                          <p:spTgt spid="12299"/>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299"/>
                                        </p:tgtEl>
                                        <p:attrNameLst>
                                          <p:attrName>fillcolor</p:attrName>
                                        </p:attrNameLst>
                                      </p:cBhvr>
                                      <p:tavLst>
                                        <p:tav tm="0">
                                          <p:val>
                                            <p:clrVal>
                                              <a:schemeClr val="accent2"/>
                                            </p:clrVal>
                                          </p:val>
                                        </p:tav>
                                        <p:tav tm="50000">
                                          <p:val>
                                            <p:clrVal>
                                              <a:schemeClr val="hlink"/>
                                            </p:clrVal>
                                          </p:val>
                                        </p:tav>
                                      </p:tavLst>
                                    </p:anim>
                                    <p:set>
                                      <p:cBhvr>
                                        <p:cTn id="14" dur="80"/>
                                        <p:tgtEl>
                                          <p:spTgt spid="1229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7" grpId="0"/>
      <p:bldP spid="1229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2"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kumimoji="1" lang="zh-CN" altLang="en-US"/>
          </a:p>
        </p:txBody>
      </p:sp>
      <p:sp>
        <p:nvSpPr>
          <p:cNvPr id="14343"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kumimoji="1" lang="zh-CN" altLang="en-US"/>
          </a:p>
        </p:txBody>
      </p:sp>
      <p:sp>
        <p:nvSpPr>
          <p:cNvPr id="14344" name="矩形 11"/>
          <p:cNvSpPr>
            <a:spLocks noChangeArrowheads="1"/>
          </p:cNvSpPr>
          <p:nvPr/>
        </p:nvSpPr>
        <p:spPr bwMode="auto">
          <a:xfrm>
            <a:off x="755576" y="1275606"/>
            <a:ext cx="7332662" cy="453457"/>
          </a:xfrm>
          <a:prstGeom prst="rect">
            <a:avLst/>
          </a:prstGeom>
          <a:noFill/>
          <a:ln w="9525">
            <a:noFill/>
            <a:miter lim="800000"/>
            <a:headEnd/>
            <a:tailEnd/>
          </a:ln>
        </p:spPr>
        <p:txBody>
          <a:bodyPr>
            <a:spAutoFit/>
          </a:bodyPr>
          <a:lstStyle/>
          <a:p>
            <a:pPr>
              <a:lnSpc>
                <a:spcPct val="130000"/>
              </a:lnSpc>
            </a:pPr>
            <a:r>
              <a:rPr lang="zh-CN" altLang="en-US" sz="2000" b="1" dirty="0">
                <a:solidFill>
                  <a:srgbClr val="C00000"/>
                </a:solidFill>
                <a:latin typeface="微软雅黑" pitchFamily="34" charset="-122"/>
                <a:ea typeface="微软雅黑" pitchFamily="34" charset="-122"/>
              </a:rPr>
              <a:t>原文：</a:t>
            </a:r>
            <a:r>
              <a:rPr lang="zh-CN" altLang="en-US" sz="2000" b="1" dirty="0">
                <a:solidFill>
                  <a:srgbClr val="FF0000"/>
                </a:solidFill>
                <a:latin typeface="微软雅黑" pitchFamily="34" charset="-122"/>
                <a:ea typeface="微软雅黑" pitchFamily="34" charset="-122"/>
              </a:rPr>
              <a:t>单车</a:t>
            </a:r>
            <a:r>
              <a:rPr lang="zh-CN" altLang="en-US" sz="2000" b="1" dirty="0">
                <a:latin typeface="微软雅黑" pitchFamily="34" charset="-122"/>
                <a:ea typeface="微软雅黑" pitchFamily="34" charset="-122"/>
              </a:rPr>
              <a:t>欲</a:t>
            </a:r>
            <a:r>
              <a:rPr lang="zh-CN" altLang="en-US" sz="2000" b="1" dirty="0">
                <a:solidFill>
                  <a:srgbClr val="FF0000"/>
                </a:solidFill>
                <a:latin typeface="微软雅黑" pitchFamily="34" charset="-122"/>
                <a:ea typeface="微软雅黑" pitchFamily="34" charset="-122"/>
              </a:rPr>
              <a:t>问边</a:t>
            </a:r>
            <a:r>
              <a:rPr lang="zh-CN" altLang="en-US" sz="2000" b="1" dirty="0">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属国</a:t>
            </a:r>
            <a:r>
              <a:rPr lang="zh-CN" altLang="en-US" sz="2000" b="1" dirty="0">
                <a:latin typeface="微软雅黑" pitchFamily="34" charset="-122"/>
                <a:ea typeface="微软雅黑" pitchFamily="34" charset="-122"/>
              </a:rPr>
              <a:t>过</a:t>
            </a:r>
            <a:r>
              <a:rPr lang="zh-CN" altLang="en-US" sz="2000" b="1" dirty="0">
                <a:solidFill>
                  <a:srgbClr val="FF0000"/>
                </a:solidFill>
                <a:latin typeface="微软雅黑" pitchFamily="34" charset="-122"/>
                <a:ea typeface="微软雅黑" pitchFamily="34" charset="-122"/>
              </a:rPr>
              <a:t>居延</a:t>
            </a:r>
            <a:r>
              <a:rPr lang="zh-CN" altLang="en-US" sz="2000" b="1" dirty="0">
                <a:latin typeface="微软雅黑" pitchFamily="34" charset="-122"/>
                <a:ea typeface="微软雅黑" pitchFamily="34" charset="-122"/>
              </a:rPr>
              <a:t>。</a:t>
            </a:r>
          </a:p>
        </p:txBody>
      </p:sp>
      <p:sp>
        <p:nvSpPr>
          <p:cNvPr id="16" name="TextBox 15"/>
          <p:cNvSpPr txBox="1">
            <a:spLocks noChangeArrowheads="1"/>
          </p:cNvSpPr>
          <p:nvPr/>
        </p:nvSpPr>
        <p:spPr bwMode="auto">
          <a:xfrm>
            <a:off x="1547664" y="1923678"/>
            <a:ext cx="7816850" cy="1653786"/>
          </a:xfrm>
          <a:prstGeom prst="rect">
            <a:avLst/>
          </a:prstGeom>
          <a:noFill/>
          <a:ln w="9525">
            <a:noFill/>
            <a:miter lim="800000"/>
            <a:headEnd/>
            <a:tailEnd/>
          </a:ln>
        </p:spPr>
        <p:txBody>
          <a:bodyPr>
            <a:spAutoFit/>
          </a:bodyPr>
          <a:lstStyle/>
          <a:p>
            <a:pPr>
              <a:lnSpc>
                <a:spcPct val="130000"/>
              </a:lnSpc>
            </a:pPr>
            <a:r>
              <a:rPr lang="zh-CN" altLang="zh-CN" sz="2000" b="1" dirty="0">
                <a:solidFill>
                  <a:srgbClr val="FF0000"/>
                </a:solidFill>
                <a:latin typeface="微软雅黑" pitchFamily="34" charset="-122"/>
                <a:ea typeface="微软雅黑" pitchFamily="34" charset="-122"/>
              </a:rPr>
              <a:t>单车：</a:t>
            </a:r>
            <a:r>
              <a:rPr lang="zh-CN" altLang="zh-CN" sz="2000" b="1" dirty="0">
                <a:latin typeface="微软雅黑" pitchFamily="34" charset="-122"/>
                <a:ea typeface="微软雅黑" pitchFamily="34" charset="-122"/>
              </a:rPr>
              <a:t>单车独行。形容轻车简从。</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问边：</a:t>
            </a:r>
            <a:r>
              <a:rPr lang="zh-CN" altLang="zh-CN" sz="2000" b="1" dirty="0">
                <a:latin typeface="微软雅黑" pitchFamily="34" charset="-122"/>
                <a:ea typeface="微软雅黑" pitchFamily="34" charset="-122"/>
              </a:rPr>
              <a:t>到边疆去察看。</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属国：</a:t>
            </a:r>
            <a:r>
              <a:rPr lang="zh-CN" altLang="zh-CN" sz="2000" b="1" dirty="0">
                <a:latin typeface="微软雅黑" pitchFamily="34" charset="-122"/>
                <a:ea typeface="微软雅黑" pitchFamily="34" charset="-122"/>
              </a:rPr>
              <a:t>汉代时称那些已归附的少数民族地区。</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居延：</a:t>
            </a:r>
            <a:r>
              <a:rPr lang="zh-CN" altLang="zh-CN" sz="2000" b="1" dirty="0">
                <a:latin typeface="微软雅黑" pitchFamily="34" charset="-122"/>
                <a:ea typeface="微软雅黑" pitchFamily="34" charset="-122"/>
              </a:rPr>
              <a:t>古县名，在今甘肃张掖北。</a:t>
            </a:r>
            <a:endParaRPr lang="en-US" altLang="zh-CN" sz="2000" b="1" dirty="0">
              <a:latin typeface="微软雅黑" pitchFamily="34" charset="-122"/>
              <a:ea typeface="微软雅黑" pitchFamily="34" charset="-122"/>
            </a:endParaRPr>
          </a:p>
        </p:txBody>
      </p:sp>
      <p:sp>
        <p:nvSpPr>
          <p:cNvPr id="14347" name="矩形 15"/>
          <p:cNvSpPr>
            <a:spLocks noChangeArrowheads="1"/>
          </p:cNvSpPr>
          <p:nvPr/>
        </p:nvSpPr>
        <p:spPr bwMode="auto">
          <a:xfrm>
            <a:off x="611560" y="1851670"/>
            <a:ext cx="1109599"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注释：</a:t>
            </a:r>
            <a:r>
              <a:rPr lang="zh-CN" altLang="zh-CN" sz="2400" b="1" dirty="0">
                <a:solidFill>
                  <a:srgbClr val="C00000"/>
                </a:solidFill>
                <a:latin typeface="黑体" pitchFamily="49" charset="-122"/>
                <a:ea typeface="黑体" pitchFamily="49" charset="-122"/>
              </a:rPr>
              <a:t> </a:t>
            </a:r>
            <a:endParaRPr lang="zh-CN" altLang="en-US" sz="2400" b="1" dirty="0">
              <a:solidFill>
                <a:srgbClr val="C00000"/>
              </a:solidFill>
              <a:latin typeface="黑体" pitchFamily="49" charset="-122"/>
              <a:ea typeface="黑体" pitchFamily="49" charset="-122"/>
            </a:endParaRPr>
          </a:p>
        </p:txBody>
      </p:sp>
      <p:sp>
        <p:nvSpPr>
          <p:cNvPr id="19" name="TextBox 18"/>
          <p:cNvSpPr txBox="1">
            <a:spLocks noChangeArrowheads="1"/>
          </p:cNvSpPr>
          <p:nvPr/>
        </p:nvSpPr>
        <p:spPr bwMode="auto">
          <a:xfrm>
            <a:off x="1043608" y="3795886"/>
            <a:ext cx="7031037" cy="481157"/>
          </a:xfrm>
          <a:prstGeom prst="rect">
            <a:avLst/>
          </a:prstGeom>
          <a:noFill/>
          <a:ln w="9525">
            <a:noFill/>
            <a:miter lim="800000"/>
            <a:headEnd/>
            <a:tailEnd/>
          </a:ln>
        </p:spPr>
        <p:txBody>
          <a:bodyPr>
            <a:spAutoFit/>
          </a:bodyPr>
          <a:lstStyle/>
          <a:p>
            <a:pPr>
              <a:lnSpc>
                <a:spcPct val="130000"/>
              </a:lnSpc>
            </a:pPr>
            <a:r>
              <a:rPr lang="zh-CN" altLang="en-US" sz="2200" b="1" dirty="0">
                <a:solidFill>
                  <a:srgbClr val="008000"/>
                </a:solidFill>
                <a:latin typeface="宋体" pitchFamily="2" charset="-122"/>
              </a:rPr>
              <a:t>     </a:t>
            </a:r>
            <a:r>
              <a:rPr lang="zh-CN" altLang="en-US" sz="2000" b="1" dirty="0">
                <a:solidFill>
                  <a:srgbClr val="008000"/>
                </a:solidFill>
                <a:latin typeface="微软雅黑" pitchFamily="34" charset="-122"/>
                <a:ea typeface="微软雅黑" pitchFamily="34" charset="-122"/>
              </a:rPr>
              <a:t>我轻车简从到边疆去察看，经过了属国居延。</a:t>
            </a:r>
          </a:p>
        </p:txBody>
      </p:sp>
      <p:sp>
        <p:nvSpPr>
          <p:cNvPr id="14349" name="矩形 13"/>
          <p:cNvSpPr>
            <a:spLocks noChangeArrowheads="1"/>
          </p:cNvSpPr>
          <p:nvPr/>
        </p:nvSpPr>
        <p:spPr bwMode="auto">
          <a:xfrm>
            <a:off x="755576" y="3579862"/>
            <a:ext cx="1091966"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译文：</a:t>
            </a:r>
            <a:r>
              <a:rPr lang="zh-CN" altLang="en-US" sz="2400" b="1" dirty="0">
                <a:solidFill>
                  <a:srgbClr val="FF0000"/>
                </a:solidFill>
              </a:rPr>
              <a:t> </a:t>
            </a:r>
            <a:r>
              <a:rPr lang="en-US" altLang="zh-CN" sz="2400" b="1" dirty="0">
                <a:solidFill>
                  <a:srgbClr val="FF0000"/>
                </a:solidFill>
              </a:rPr>
              <a:t> </a:t>
            </a:r>
            <a:endParaRPr lang="zh-CN" altLang="en-US" sz="2400" dirty="0"/>
          </a:p>
        </p:txBody>
      </p:sp>
      <p:grpSp>
        <p:nvGrpSpPr>
          <p:cNvPr id="17" name="组合 16"/>
          <p:cNvGrpSpPr/>
          <p:nvPr/>
        </p:nvGrpSpPr>
        <p:grpSpPr>
          <a:xfrm>
            <a:off x="2843808" y="123478"/>
            <a:ext cx="2664297" cy="1297779"/>
            <a:chOff x="2411760" y="123478"/>
            <a:chExt cx="2664297" cy="1297779"/>
          </a:xfrm>
        </p:grpSpPr>
        <p:sp>
          <p:nvSpPr>
            <p:cNvPr id="20" name="TextBox 2"/>
            <p:cNvSpPr txBox="1">
              <a:spLocks noChangeArrowheads="1"/>
            </p:cNvSpPr>
            <p:nvPr/>
          </p:nvSpPr>
          <p:spPr bwMode="auto">
            <a:xfrm>
              <a:off x="3131841" y="339502"/>
              <a:ext cx="1944216" cy="584775"/>
            </a:xfrm>
            <a:prstGeom prst="rect">
              <a:avLst/>
            </a:prstGeom>
            <a:noFill/>
            <a:ln w="9525">
              <a:noFill/>
              <a:miter lim="800000"/>
              <a:headEnd/>
              <a:tailEnd/>
            </a:ln>
          </p:spPr>
          <p:txBody>
            <a:bodyPr wrap="square">
              <a:spAutoFit/>
            </a:bodyPr>
            <a:lstStyle/>
            <a:p>
              <a:r>
                <a:rPr lang="zh-CN" altLang="en-US" sz="3200" dirty="0">
                  <a:latin typeface="微软雅黑" pitchFamily="34" charset="-122"/>
                  <a:ea typeface="微软雅黑" pitchFamily="34" charset="-122"/>
                </a:rPr>
                <a:t>翻译课文</a:t>
              </a:r>
            </a:p>
          </p:txBody>
        </p:sp>
        <p:pic>
          <p:nvPicPr>
            <p:cNvPr id="21" name="图片 2"/>
            <p:cNvPicPr>
              <a:picLocks noChangeAspect="1"/>
            </p:cNvPicPr>
            <p:nvPr/>
          </p:nvPicPr>
          <p:blipFill>
            <a:blip r:embed="rId2" cstate="print">
              <a:clrChange>
                <a:clrFrom>
                  <a:srgbClr val="F5F5F7"/>
                </a:clrFrom>
                <a:clrTo>
                  <a:srgbClr val="F5F5F7">
                    <a:alpha val="0"/>
                  </a:srgbClr>
                </a:clrTo>
              </a:clrChange>
            </a:blip>
            <a:srcRect/>
            <a:stretch>
              <a:fillRect/>
            </a:stretch>
          </p:blipFill>
          <p:spPr bwMode="auto">
            <a:xfrm flipH="1">
              <a:off x="2411760" y="123478"/>
              <a:ext cx="864096" cy="1297779"/>
            </a:xfrm>
            <a:prstGeom prst="rect">
              <a:avLst/>
            </a:prstGeom>
            <a:noFill/>
            <a:ln w="9525">
              <a:noFill/>
              <a:miter lim="800000"/>
              <a:headEnd/>
              <a:tailEnd/>
            </a:ln>
          </p:spPr>
        </p:pic>
      </p:grpSp>
      <p:sp>
        <p:nvSpPr>
          <p:cNvPr id="22" name="标题 1"/>
          <p:cNvSpPr txBox="1">
            <a:spLocks/>
          </p:cNvSpPr>
          <p:nvPr/>
        </p:nvSpPr>
        <p:spPr>
          <a:xfrm>
            <a:off x="683568"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 calcmode="lin" valueType="num">
                                      <p:cBhvr additive="base">
                                        <p:cTn id="25"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文本框 13"/>
          <p:cNvSpPr txBox="1">
            <a:spLocks noChangeArrowheads="1"/>
          </p:cNvSpPr>
          <p:nvPr/>
        </p:nvSpPr>
        <p:spPr bwMode="auto">
          <a:xfrm>
            <a:off x="10761663" y="1754981"/>
            <a:ext cx="184731" cy="369332"/>
          </a:xfrm>
          <a:prstGeom prst="rect">
            <a:avLst/>
          </a:prstGeom>
          <a:noFill/>
          <a:ln w="9525">
            <a:noFill/>
            <a:miter lim="800000"/>
            <a:headEnd/>
            <a:tailEnd/>
          </a:ln>
        </p:spPr>
        <p:txBody>
          <a:bodyPr wrap="none">
            <a:spAutoFit/>
          </a:bodyPr>
          <a:lstStyle/>
          <a:p>
            <a:endParaRPr kumimoji="1" lang="zh-CN" altLang="en-US"/>
          </a:p>
        </p:txBody>
      </p:sp>
      <p:sp>
        <p:nvSpPr>
          <p:cNvPr id="15367" name="文本框 14"/>
          <p:cNvSpPr txBox="1">
            <a:spLocks noChangeArrowheads="1"/>
          </p:cNvSpPr>
          <p:nvPr/>
        </p:nvSpPr>
        <p:spPr bwMode="auto">
          <a:xfrm>
            <a:off x="10561638" y="3127773"/>
            <a:ext cx="184731" cy="369332"/>
          </a:xfrm>
          <a:prstGeom prst="rect">
            <a:avLst/>
          </a:prstGeom>
          <a:noFill/>
          <a:ln w="9525">
            <a:noFill/>
            <a:miter lim="800000"/>
            <a:headEnd/>
            <a:tailEnd/>
          </a:ln>
        </p:spPr>
        <p:txBody>
          <a:bodyPr wrap="none">
            <a:spAutoFit/>
          </a:bodyPr>
          <a:lstStyle/>
          <a:p>
            <a:endParaRPr kumimoji="1" lang="zh-CN" altLang="en-US"/>
          </a:p>
        </p:txBody>
      </p:sp>
      <p:sp>
        <p:nvSpPr>
          <p:cNvPr id="15368" name="矩形 11"/>
          <p:cNvSpPr>
            <a:spLocks noChangeArrowheads="1"/>
          </p:cNvSpPr>
          <p:nvPr/>
        </p:nvSpPr>
        <p:spPr bwMode="auto">
          <a:xfrm>
            <a:off x="899592" y="1059582"/>
            <a:ext cx="7331075" cy="453457"/>
          </a:xfrm>
          <a:prstGeom prst="rect">
            <a:avLst/>
          </a:prstGeom>
          <a:noFill/>
          <a:ln w="9525">
            <a:noFill/>
            <a:miter lim="800000"/>
            <a:headEnd/>
            <a:tailEnd/>
          </a:ln>
        </p:spPr>
        <p:txBody>
          <a:bodyPr>
            <a:spAutoFit/>
          </a:bodyPr>
          <a:lstStyle/>
          <a:p>
            <a:pPr>
              <a:lnSpc>
                <a:spcPct val="130000"/>
              </a:lnSpc>
            </a:pPr>
            <a:r>
              <a:rPr lang="zh-CN" altLang="en-US" sz="2000" b="1" dirty="0">
                <a:solidFill>
                  <a:srgbClr val="C00000"/>
                </a:solidFill>
                <a:latin typeface="微软雅黑" pitchFamily="34" charset="-122"/>
                <a:ea typeface="微软雅黑" pitchFamily="34" charset="-122"/>
              </a:rPr>
              <a:t>原文：</a:t>
            </a:r>
            <a:r>
              <a:rPr lang="zh-CN" altLang="en-US" sz="2000" b="1" dirty="0">
                <a:solidFill>
                  <a:srgbClr val="FF0000"/>
                </a:solidFill>
                <a:latin typeface="微软雅黑" pitchFamily="34" charset="-122"/>
                <a:ea typeface="微软雅黑" pitchFamily="34" charset="-122"/>
              </a:rPr>
              <a:t>征蓬</a:t>
            </a:r>
            <a:r>
              <a:rPr lang="zh-CN" altLang="en-US" sz="2000" b="1" dirty="0">
                <a:latin typeface="微软雅黑" pitchFamily="34" charset="-122"/>
                <a:ea typeface="微软雅黑" pitchFamily="34" charset="-122"/>
              </a:rPr>
              <a:t>出汉塞，</a:t>
            </a:r>
            <a:r>
              <a:rPr lang="zh-CN" altLang="en-US" sz="2000" b="1" dirty="0">
                <a:solidFill>
                  <a:srgbClr val="FF0000"/>
                </a:solidFill>
                <a:latin typeface="微软雅黑" pitchFamily="34" charset="-122"/>
                <a:ea typeface="微软雅黑" pitchFamily="34" charset="-122"/>
              </a:rPr>
              <a:t>归雁</a:t>
            </a:r>
            <a:r>
              <a:rPr lang="zh-CN" altLang="en-US" sz="2000" b="1" dirty="0">
                <a:latin typeface="微软雅黑" pitchFamily="34" charset="-122"/>
                <a:ea typeface="微软雅黑" pitchFamily="34" charset="-122"/>
              </a:rPr>
              <a:t>入</a:t>
            </a:r>
            <a:r>
              <a:rPr lang="zh-CN" altLang="en-US" sz="2000" b="1" dirty="0">
                <a:solidFill>
                  <a:srgbClr val="FF0000"/>
                </a:solidFill>
                <a:latin typeface="微软雅黑" pitchFamily="34" charset="-122"/>
                <a:ea typeface="微软雅黑" pitchFamily="34" charset="-122"/>
              </a:rPr>
              <a:t>胡天</a:t>
            </a:r>
            <a:r>
              <a:rPr lang="zh-CN" altLang="en-US" sz="2000" b="1" dirty="0">
                <a:latin typeface="微软雅黑" pitchFamily="34" charset="-122"/>
                <a:ea typeface="微软雅黑" pitchFamily="34" charset="-122"/>
              </a:rPr>
              <a:t>。</a:t>
            </a:r>
          </a:p>
        </p:txBody>
      </p:sp>
      <p:sp>
        <p:nvSpPr>
          <p:cNvPr id="16" name="TextBox 15"/>
          <p:cNvSpPr txBox="1">
            <a:spLocks noChangeArrowheads="1"/>
          </p:cNvSpPr>
          <p:nvPr/>
        </p:nvSpPr>
        <p:spPr bwMode="auto">
          <a:xfrm>
            <a:off x="1619672" y="1635646"/>
            <a:ext cx="7816850" cy="1253677"/>
          </a:xfrm>
          <a:prstGeom prst="rect">
            <a:avLst/>
          </a:prstGeom>
          <a:noFill/>
          <a:ln w="9525">
            <a:noFill/>
            <a:miter lim="800000"/>
            <a:headEnd/>
            <a:tailEnd/>
          </a:ln>
        </p:spPr>
        <p:txBody>
          <a:bodyPr>
            <a:spAutoFit/>
          </a:bodyPr>
          <a:lstStyle/>
          <a:p>
            <a:pPr>
              <a:lnSpc>
                <a:spcPct val="130000"/>
              </a:lnSpc>
            </a:pPr>
            <a:r>
              <a:rPr lang="zh-CN" altLang="zh-CN" sz="2000" b="1" dirty="0">
                <a:solidFill>
                  <a:srgbClr val="FF0000"/>
                </a:solidFill>
                <a:latin typeface="微软雅黑" pitchFamily="34" charset="-122"/>
                <a:ea typeface="微软雅黑" pitchFamily="34" charset="-122"/>
              </a:rPr>
              <a:t>征蓬：</a:t>
            </a:r>
            <a:r>
              <a:rPr lang="zh-CN" altLang="zh-CN" sz="2000" b="1" dirty="0">
                <a:latin typeface="微软雅黑" pitchFamily="34" charset="-122"/>
                <a:ea typeface="微软雅黑" pitchFamily="34" charset="-122"/>
              </a:rPr>
              <a:t>飘飞的蓬草，比喻飘泊的旅人。泛指远行的人。</a:t>
            </a:r>
            <a:endParaRPr lang="en-US" altLang="zh-CN" sz="2000" b="1" dirty="0">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归雁：</a:t>
            </a:r>
            <a:r>
              <a:rPr lang="zh-CN" altLang="zh-CN" sz="2000" b="1" dirty="0">
                <a:latin typeface="微软雅黑" pitchFamily="34" charset="-122"/>
                <a:ea typeface="微软雅黑" pitchFamily="34" charset="-122"/>
              </a:rPr>
              <a:t>向北飞的大雁。</a:t>
            </a:r>
            <a:endParaRPr lang="en-US" altLang="zh-CN" sz="2000" b="1" dirty="0">
              <a:solidFill>
                <a:srgbClr val="FF0000"/>
              </a:solidFill>
              <a:latin typeface="微软雅黑" pitchFamily="34" charset="-122"/>
              <a:ea typeface="微软雅黑" pitchFamily="34" charset="-122"/>
            </a:endParaRPr>
          </a:p>
          <a:p>
            <a:pPr>
              <a:lnSpc>
                <a:spcPct val="130000"/>
              </a:lnSpc>
            </a:pPr>
            <a:r>
              <a:rPr lang="zh-CN" altLang="zh-CN" sz="2000" b="1" dirty="0">
                <a:solidFill>
                  <a:srgbClr val="FF0000"/>
                </a:solidFill>
                <a:latin typeface="微软雅黑" pitchFamily="34" charset="-122"/>
                <a:ea typeface="微软雅黑" pitchFamily="34" charset="-122"/>
              </a:rPr>
              <a:t>胡天：</a:t>
            </a:r>
            <a:r>
              <a:rPr lang="zh-CN" altLang="zh-CN" sz="2000" b="1" dirty="0">
                <a:latin typeface="微软雅黑" pitchFamily="34" charset="-122"/>
                <a:ea typeface="微软雅黑" pitchFamily="34" charset="-122"/>
              </a:rPr>
              <a:t>这里指西北地区。</a:t>
            </a:r>
            <a:endParaRPr lang="en-US" altLang="zh-CN" sz="2000" b="1" dirty="0">
              <a:latin typeface="微软雅黑" pitchFamily="34" charset="-122"/>
              <a:ea typeface="微软雅黑" pitchFamily="34" charset="-122"/>
            </a:endParaRPr>
          </a:p>
        </p:txBody>
      </p:sp>
      <p:sp>
        <p:nvSpPr>
          <p:cNvPr id="15371" name="矩形 15"/>
          <p:cNvSpPr>
            <a:spLocks noChangeArrowheads="1"/>
          </p:cNvSpPr>
          <p:nvPr/>
        </p:nvSpPr>
        <p:spPr bwMode="auto">
          <a:xfrm>
            <a:off x="755576" y="1563638"/>
            <a:ext cx="1162498"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注释</a:t>
            </a:r>
            <a:r>
              <a:rPr lang="zh-CN" altLang="en-US" sz="2400" b="1" dirty="0">
                <a:solidFill>
                  <a:srgbClr val="C00000"/>
                </a:solidFill>
                <a:latin typeface="黑体" pitchFamily="49" charset="-122"/>
                <a:ea typeface="黑体" pitchFamily="49" charset="-122"/>
              </a:rPr>
              <a:t>：</a:t>
            </a:r>
            <a:r>
              <a:rPr lang="zh-CN" altLang="zh-CN" sz="2400" b="1" dirty="0">
                <a:solidFill>
                  <a:srgbClr val="C00000"/>
                </a:solidFill>
                <a:latin typeface="黑体" pitchFamily="49" charset="-122"/>
                <a:ea typeface="黑体" pitchFamily="49" charset="-122"/>
              </a:rPr>
              <a:t> </a:t>
            </a:r>
            <a:endParaRPr lang="zh-CN" altLang="en-US" sz="2400" b="1" dirty="0">
              <a:solidFill>
                <a:srgbClr val="C00000"/>
              </a:solidFill>
              <a:latin typeface="黑体" pitchFamily="49" charset="-122"/>
              <a:ea typeface="黑体" pitchFamily="49" charset="-122"/>
            </a:endParaRPr>
          </a:p>
        </p:txBody>
      </p:sp>
      <p:sp>
        <p:nvSpPr>
          <p:cNvPr id="14" name="TextBox 13"/>
          <p:cNvSpPr txBox="1">
            <a:spLocks noChangeArrowheads="1"/>
          </p:cNvSpPr>
          <p:nvPr/>
        </p:nvSpPr>
        <p:spPr bwMode="auto">
          <a:xfrm>
            <a:off x="1259632" y="3075806"/>
            <a:ext cx="7031038" cy="893578"/>
          </a:xfrm>
          <a:prstGeom prst="rect">
            <a:avLst/>
          </a:prstGeom>
          <a:noFill/>
          <a:ln w="9525">
            <a:noFill/>
            <a:miter lim="800000"/>
            <a:headEnd/>
            <a:tailEnd/>
          </a:ln>
        </p:spPr>
        <p:txBody>
          <a:bodyPr>
            <a:spAutoFit/>
          </a:bodyPr>
          <a:lstStyle/>
          <a:p>
            <a:pPr>
              <a:lnSpc>
                <a:spcPct val="130000"/>
              </a:lnSpc>
            </a:pPr>
            <a:r>
              <a:rPr lang="zh-CN" altLang="en-US" sz="2200" b="1" dirty="0">
                <a:solidFill>
                  <a:srgbClr val="008000"/>
                </a:solidFill>
                <a:latin typeface="楷体" pitchFamily="49" charset="-122"/>
                <a:ea typeface="楷体" pitchFamily="49" charset="-122"/>
              </a:rPr>
              <a:t>    </a:t>
            </a:r>
            <a:r>
              <a:rPr lang="zh-CN" altLang="en-US" sz="2000" dirty="0">
                <a:solidFill>
                  <a:srgbClr val="008000"/>
                </a:solidFill>
                <a:latin typeface="微软雅黑" pitchFamily="34" charset="-122"/>
                <a:ea typeface="微软雅黑" pitchFamily="34" charset="-122"/>
              </a:rPr>
              <a:t>像随风而去的蓬草飘出汉塞，似北飞的大雁，飞入了胡地的天空。</a:t>
            </a:r>
          </a:p>
        </p:txBody>
      </p:sp>
      <p:sp>
        <p:nvSpPr>
          <p:cNvPr id="15373" name="矩形 13"/>
          <p:cNvSpPr>
            <a:spLocks noChangeArrowheads="1"/>
          </p:cNvSpPr>
          <p:nvPr/>
        </p:nvSpPr>
        <p:spPr bwMode="auto">
          <a:xfrm>
            <a:off x="755576" y="2931790"/>
            <a:ext cx="1091966" cy="461665"/>
          </a:xfrm>
          <a:prstGeom prst="rect">
            <a:avLst/>
          </a:prstGeom>
          <a:noFill/>
          <a:ln w="9525">
            <a:noFill/>
            <a:miter lim="800000"/>
            <a:headEnd/>
            <a:tailEnd/>
          </a:ln>
        </p:spPr>
        <p:txBody>
          <a:bodyPr wrap="none">
            <a:spAutoFit/>
          </a:bodyPr>
          <a:lstStyle/>
          <a:p>
            <a:r>
              <a:rPr lang="zh-CN" altLang="en-US" sz="2000" b="1" dirty="0">
                <a:solidFill>
                  <a:srgbClr val="C00000"/>
                </a:solidFill>
                <a:latin typeface="微软雅黑" pitchFamily="34" charset="-122"/>
                <a:ea typeface="微软雅黑" pitchFamily="34" charset="-122"/>
              </a:rPr>
              <a:t>译文：</a:t>
            </a:r>
            <a:r>
              <a:rPr lang="zh-CN" altLang="en-US" sz="2400" b="1" dirty="0">
                <a:solidFill>
                  <a:srgbClr val="FF0000"/>
                </a:solidFill>
              </a:rPr>
              <a:t> </a:t>
            </a:r>
            <a:r>
              <a:rPr lang="en-US" altLang="zh-CN" sz="2400" b="1" dirty="0">
                <a:solidFill>
                  <a:srgbClr val="FF0000"/>
                </a:solidFill>
              </a:rPr>
              <a:t> </a:t>
            </a:r>
            <a:endParaRPr lang="zh-CN" altLang="en-US" sz="2400" dirty="0"/>
          </a:p>
        </p:txBody>
      </p:sp>
      <p:grpSp>
        <p:nvGrpSpPr>
          <p:cNvPr id="17" name="组合 16"/>
          <p:cNvGrpSpPr/>
          <p:nvPr/>
        </p:nvGrpSpPr>
        <p:grpSpPr>
          <a:xfrm>
            <a:off x="2843808" y="123478"/>
            <a:ext cx="2664297" cy="1297779"/>
            <a:chOff x="2411760" y="123478"/>
            <a:chExt cx="2664297" cy="1297779"/>
          </a:xfrm>
        </p:grpSpPr>
        <p:sp>
          <p:nvSpPr>
            <p:cNvPr id="19" name="TextBox 2"/>
            <p:cNvSpPr txBox="1">
              <a:spLocks noChangeArrowheads="1"/>
            </p:cNvSpPr>
            <p:nvPr/>
          </p:nvSpPr>
          <p:spPr bwMode="auto">
            <a:xfrm>
              <a:off x="3131841" y="339502"/>
              <a:ext cx="1944216" cy="584775"/>
            </a:xfrm>
            <a:prstGeom prst="rect">
              <a:avLst/>
            </a:prstGeom>
            <a:noFill/>
            <a:ln w="9525">
              <a:noFill/>
              <a:miter lim="800000"/>
              <a:headEnd/>
              <a:tailEnd/>
            </a:ln>
          </p:spPr>
          <p:txBody>
            <a:bodyPr wrap="square">
              <a:spAutoFit/>
            </a:bodyPr>
            <a:lstStyle/>
            <a:p>
              <a:r>
                <a:rPr lang="zh-CN" altLang="en-US" sz="3200" dirty="0">
                  <a:latin typeface="微软雅黑" pitchFamily="34" charset="-122"/>
                  <a:ea typeface="微软雅黑" pitchFamily="34" charset="-122"/>
                </a:rPr>
                <a:t>翻译课文</a:t>
              </a:r>
            </a:p>
          </p:txBody>
        </p:sp>
        <p:pic>
          <p:nvPicPr>
            <p:cNvPr id="20" name="图片 2"/>
            <p:cNvPicPr>
              <a:picLocks noChangeAspect="1"/>
            </p:cNvPicPr>
            <p:nvPr/>
          </p:nvPicPr>
          <p:blipFill>
            <a:blip r:embed="rId2" cstate="print">
              <a:clrChange>
                <a:clrFrom>
                  <a:srgbClr val="F5F5F7"/>
                </a:clrFrom>
                <a:clrTo>
                  <a:srgbClr val="F5F5F7">
                    <a:alpha val="0"/>
                  </a:srgbClr>
                </a:clrTo>
              </a:clrChange>
            </a:blip>
            <a:srcRect/>
            <a:stretch>
              <a:fillRect/>
            </a:stretch>
          </p:blipFill>
          <p:spPr bwMode="auto">
            <a:xfrm flipH="1">
              <a:off x="2411760" y="123478"/>
              <a:ext cx="864096" cy="1297779"/>
            </a:xfrm>
            <a:prstGeom prst="rect">
              <a:avLst/>
            </a:prstGeom>
            <a:noFill/>
            <a:ln w="9525">
              <a:noFill/>
              <a:miter lim="800000"/>
              <a:headEnd/>
              <a:tailEnd/>
            </a:ln>
          </p:spPr>
        </p:pic>
      </p:grpSp>
      <p:sp>
        <p:nvSpPr>
          <p:cNvPr id="21" name="标题 1"/>
          <p:cNvSpPr txBox="1">
            <a:spLocks/>
          </p:cNvSpPr>
          <p:nvPr/>
        </p:nvSpPr>
        <p:spPr>
          <a:xfrm>
            <a:off x="683568" y="195486"/>
            <a:ext cx="1721244" cy="695647"/>
          </a:xfrm>
          <a:prstGeom prst="rect">
            <a:avLst/>
          </a:prstGeom>
        </p:spPr>
        <p:txBody>
          <a:bodyPr anchor="t">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2000" b="1" cap="all" noProof="0" dirty="0" smtClean="0">
                <a:latin typeface="微软雅黑" pitchFamily="34" charset="-122"/>
                <a:ea typeface="微软雅黑" pitchFamily="34" charset="-122"/>
                <a:cs typeface="+mj-cs"/>
              </a:rPr>
              <a:t>课文品读</a:t>
            </a:r>
            <a:endParaRPr kumimoji="0" lang="zh-CN" altLang="en-US" sz="2000" b="1" i="0" u="none" strike="noStrike" kern="1200" cap="all"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4358</TotalTime>
  <Words>2320</Words>
  <Application>Microsoft Office PowerPoint</Application>
  <PresentationFormat>全屏显示(16:9)</PresentationFormat>
  <Paragraphs>128</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china</cp:lastModifiedBy>
  <cp:revision>261</cp:revision>
  <dcterms:modified xsi:type="dcterms:W3CDTF">2017-09-02T06:35:21Z</dcterms:modified>
</cp:coreProperties>
</file>