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3" ContentType="audio/mp3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</p:sldIdLst>
  <p:sldSz cx="12192000" cy="6858000"/>
  <p:notesSz cx="6858000" cy="9144000"/>
  <p:custDataLst>
    <p:tags r:id="rId5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slide" Target="slides/slide46.xml" /><Relationship Id="rId49" Type="http://schemas.openxmlformats.org/officeDocument/2006/relationships/slide" Target="slides/slide47.xml" /><Relationship Id="rId5" Type="http://schemas.openxmlformats.org/officeDocument/2006/relationships/slide" Target="slides/slide3.xml" /><Relationship Id="rId50" Type="http://schemas.openxmlformats.org/officeDocument/2006/relationships/slide" Target="slides/slide48.xml" /><Relationship Id="rId51" Type="http://schemas.openxmlformats.org/officeDocument/2006/relationships/slide" Target="slides/slide49.xml" /><Relationship Id="rId52" Type="http://schemas.openxmlformats.org/officeDocument/2006/relationships/slide" Target="slides/slide50.xml" /><Relationship Id="rId53" Type="http://schemas.openxmlformats.org/officeDocument/2006/relationships/slide" Target="slides/slide51.xml" /><Relationship Id="rId54" Type="http://schemas.openxmlformats.org/officeDocument/2006/relationships/tags" Target="tags/tag69.xml" /><Relationship Id="rId55" Type="http://schemas.openxmlformats.org/officeDocument/2006/relationships/presProps" Target="presProps.xml" /><Relationship Id="rId56" Type="http://schemas.openxmlformats.org/officeDocument/2006/relationships/viewProps" Target="viewProps.xml" /><Relationship Id="rId57" Type="http://schemas.openxmlformats.org/officeDocument/2006/relationships/theme" Target="theme/theme1.xml" /><Relationship Id="rId58" Type="http://schemas.openxmlformats.org/officeDocument/2006/relationships/tableStyles" Target="tableStyles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8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1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0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98ADDD-03EA-4178-9885-A013B02109B4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98ADDD-03EA-4178-9885-A013B02109B4}" type="slidenum">
              <a:rPr lang="zh-CN" altLang="en-US" smtClean="0"/>
              <a:t>50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98ADDD-03EA-4178-9885-A013B02109B4}" type="slidenum">
              <a:rPr lang="zh-CN" altLang="en-US" smtClean="0"/>
              <a:t>51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tags" Target="../tags/tag62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6.png" /><Relationship Id="rId4" Type="http://schemas.openxmlformats.org/officeDocument/2006/relationships/image" Target="../media/image8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11.jpe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6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tags" Target="../tags/tag68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7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8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12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Relationship Id="rId3" Type="http://schemas.microsoft.com/office/2007/relationships/media" Target="../media/media1.mp3" /><Relationship Id="rId4" Type="http://schemas.microsoft.com/office/2007/relationships/media" Target="../media/media1.mp3" TargetMode="Interna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819245" y="1909000"/>
            <a:ext cx="530100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>
                <a:latin typeface="隶书" panose="02010509060101010101" pitchFamily="49" charset="-122"/>
                <a:ea typeface="隶书" panose="02010509060101010101" pitchFamily="49" charset="-122"/>
              </a:rPr>
              <a:t>陋室铭</a:t>
            </a:r>
            <a:endParaRPr lang="zh-CN" altLang="en-US" sz="115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文本框 13"/>
          <p:cNvSpPr txBox="1">
            <a:spLocks noChangeArrowheads="1"/>
          </p:cNvSpPr>
          <p:nvPr/>
        </p:nvSpPr>
        <p:spPr bwMode="auto">
          <a:xfrm>
            <a:off x="14348884" y="2338918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en-US" sz="2400"/>
          </a:p>
        </p:txBody>
      </p:sp>
      <p:sp>
        <p:nvSpPr>
          <p:cNvPr id="30723" name="文本框 14"/>
          <p:cNvSpPr txBox="1">
            <a:spLocks noChangeArrowheads="1"/>
          </p:cNvSpPr>
          <p:nvPr/>
        </p:nvSpPr>
        <p:spPr bwMode="auto">
          <a:xfrm>
            <a:off x="14082184" y="416983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en-US" sz="2400"/>
          </a:p>
        </p:txBody>
      </p:sp>
      <p:sp>
        <p:nvSpPr>
          <p:cNvPr id="30724" name="矩形 11"/>
          <p:cNvSpPr>
            <a:spLocks noChangeArrowheads="1"/>
          </p:cNvSpPr>
          <p:nvPr/>
        </p:nvSpPr>
        <p:spPr bwMode="auto">
          <a:xfrm>
            <a:off x="1042473" y="1143042"/>
            <a:ext cx="9787467" cy="145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原文：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山不在高， 有仙则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。水不在深有龙则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灵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斯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是陋室，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惟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吾德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馨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504018" y="3105151"/>
            <a:ext cx="8798983" cy="320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名词作动词，出名，著名。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灵：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形容词作动词，成为灵异的。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斯：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这。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惟：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只。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馨：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香气，这里指品德高尚。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7" name="矩形 15"/>
          <p:cNvSpPr>
            <a:spLocks noChangeArrowheads="1"/>
          </p:cNvSpPr>
          <p:nvPr/>
        </p:nvSpPr>
        <p:spPr bwMode="auto">
          <a:xfrm>
            <a:off x="1189568" y="3141134"/>
            <a:ext cx="162736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注释：</a:t>
            </a:r>
            <a:r>
              <a:rPr lang="zh-CN" altLang="zh-CN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2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85627" y="343394"/>
            <a:ext cx="3862620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字魂49号-逍遥行书" panose="00000500000000000000" pitchFamily="2" charset="-122"/>
              </a:rPr>
              <a:t>疏通文意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字魂49号-逍遥行书" panose="00000500000000000000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文本框 13"/>
          <p:cNvSpPr txBox="1">
            <a:spLocks noChangeArrowheads="1"/>
          </p:cNvSpPr>
          <p:nvPr/>
        </p:nvSpPr>
        <p:spPr bwMode="auto">
          <a:xfrm>
            <a:off x="14348884" y="2338918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en-US" sz="2400"/>
          </a:p>
        </p:txBody>
      </p:sp>
      <p:sp>
        <p:nvSpPr>
          <p:cNvPr id="31747" name="文本框 14"/>
          <p:cNvSpPr txBox="1">
            <a:spLocks noChangeArrowheads="1"/>
          </p:cNvSpPr>
          <p:nvPr/>
        </p:nvSpPr>
        <p:spPr bwMode="auto">
          <a:xfrm>
            <a:off x="14082184" y="416983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en-US" sz="2400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193800" y="1334797"/>
            <a:ext cx="9804400" cy="2931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译文：</a:t>
            </a:r>
            <a:endParaRPr lang="en-US" altLang="zh-CN" sz="32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>
                <a:solidFill>
                  <a:srgbClr val="3399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山不在于高，有了仙人就成了名山。水不在于深，有了龙就成为灵异的</a:t>
            </a:r>
            <a:r>
              <a:rPr lang="en-US" altLang="zh-CN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r>
              <a:rPr lang="en-US" altLang="zh-CN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了。这是简陋的屋子，只是我</a:t>
            </a:r>
            <a:r>
              <a:rPr lang="en-US" altLang="zh-CN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住屋的人</a:t>
            </a:r>
            <a:r>
              <a:rPr lang="en-US" altLang="zh-CN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的品德好</a:t>
            </a:r>
            <a:r>
              <a:rPr lang="en-US" altLang="zh-CN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就不感到简陋了</a:t>
            </a:r>
            <a:r>
              <a:rPr lang="en-US" altLang="zh-CN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0" name="文本框 13"/>
          <p:cNvSpPr txBox="1">
            <a:spLocks noChangeArrowheads="1"/>
          </p:cNvSpPr>
          <p:nvPr/>
        </p:nvSpPr>
        <p:spPr bwMode="auto">
          <a:xfrm>
            <a:off x="14348884" y="2194984"/>
            <a:ext cx="184731" cy="656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endParaRPr kumimoji="1" lang="zh-CN" altLang="en-US" sz="3065"/>
          </a:p>
        </p:txBody>
      </p:sp>
      <p:sp>
        <p:nvSpPr>
          <p:cNvPr id="32771" name="文本框 14"/>
          <p:cNvSpPr txBox="1">
            <a:spLocks noChangeArrowheads="1"/>
          </p:cNvSpPr>
          <p:nvPr/>
        </p:nvSpPr>
        <p:spPr bwMode="auto">
          <a:xfrm>
            <a:off x="14082184" y="3924300"/>
            <a:ext cx="184731" cy="656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endParaRPr kumimoji="1" lang="zh-CN" altLang="en-US" sz="3065"/>
          </a:p>
        </p:txBody>
      </p:sp>
      <p:sp>
        <p:nvSpPr>
          <p:cNvPr id="32772" name="矩形 11"/>
          <p:cNvSpPr>
            <a:spLocks noChangeArrowheads="1"/>
          </p:cNvSpPr>
          <p:nvPr/>
        </p:nvSpPr>
        <p:spPr bwMode="auto">
          <a:xfrm>
            <a:off x="992701" y="962467"/>
            <a:ext cx="10054167" cy="1232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065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原文：</a:t>
            </a:r>
            <a:r>
              <a:rPr lang="zh-CN" altLang="en-US" sz="3065" b="1">
                <a:latin typeface="楷体" panose="02010609060101010101" pitchFamily="49" charset="-122"/>
                <a:ea typeface="楷体" panose="02010609060101010101" pitchFamily="49" charset="-122"/>
              </a:rPr>
              <a:t>苔痕</a:t>
            </a:r>
            <a:r>
              <a:rPr lang="zh-CN" altLang="en-US" sz="306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r>
              <a:rPr lang="zh-CN" altLang="en-US" sz="3065" b="1">
                <a:latin typeface="楷体" panose="02010609060101010101" pitchFamily="49" charset="-122"/>
                <a:ea typeface="楷体" panose="02010609060101010101" pitchFamily="49" charset="-122"/>
              </a:rPr>
              <a:t>阶绿，草色入帘青。谈笑有</a:t>
            </a:r>
            <a:r>
              <a:rPr lang="zh-CN" altLang="en-US" sz="306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鸿儒</a:t>
            </a:r>
            <a:r>
              <a:rPr lang="zh-CN" altLang="en-US" sz="3065" b="1">
                <a:latin typeface="楷体" panose="02010609060101010101" pitchFamily="49" charset="-122"/>
                <a:ea typeface="楷体" panose="02010609060101010101" pitchFamily="49" charset="-122"/>
              </a:rPr>
              <a:t>，往来无</a:t>
            </a:r>
            <a:r>
              <a:rPr lang="zh-CN" altLang="en-US" sz="306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白丁</a:t>
            </a:r>
            <a:r>
              <a:rPr lang="zh-CN" altLang="en-US" sz="3065" b="1">
                <a:latin typeface="楷体" panose="02010609060101010101" pitchFamily="49" charset="-122"/>
                <a:ea typeface="楷体" panose="02010609060101010101" pitchFamily="49" charset="-122"/>
              </a:rPr>
              <a:t>。可以</a:t>
            </a:r>
            <a:r>
              <a:rPr lang="zh-CN" altLang="en-US" sz="306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调素琴</a:t>
            </a:r>
            <a:r>
              <a:rPr lang="zh-CN" altLang="en-US" sz="3065" b="1">
                <a:latin typeface="楷体" panose="02010609060101010101" pitchFamily="49" charset="-122"/>
                <a:ea typeface="楷体" panose="02010609060101010101" pitchFamily="49" charset="-122"/>
              </a:rPr>
              <a:t>，阅金经。无</a:t>
            </a:r>
            <a:r>
              <a:rPr lang="zh-CN" altLang="en-US" sz="306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丝竹</a:t>
            </a:r>
            <a:r>
              <a:rPr lang="zh-CN" altLang="en-US" sz="3065" b="1">
                <a:latin typeface="楷体" panose="02010609060101010101" pitchFamily="49" charset="-122"/>
                <a:ea typeface="楷体" panose="02010609060101010101" pitchFamily="49" charset="-122"/>
              </a:rPr>
              <a:t>之乱耳，无案牍之</a:t>
            </a:r>
            <a:r>
              <a:rPr lang="zh-CN" altLang="en-US" sz="306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劳</a:t>
            </a:r>
            <a:r>
              <a:rPr lang="zh-CN" altLang="en-US" sz="3065" b="1">
                <a:latin typeface="楷体" panose="02010609060101010101" pitchFamily="49" charset="-122"/>
                <a:ea typeface="楷体" panose="02010609060101010101" pitchFamily="49" charset="-122"/>
              </a:rPr>
              <a:t>形。</a:t>
            </a:r>
            <a:endParaRPr lang="zh-CN" altLang="en-US" sz="3065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064684" y="3272367"/>
            <a:ext cx="10295467" cy="3073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06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上：</a:t>
            </a:r>
            <a:r>
              <a:rPr lang="zh-CN" altLang="en-US" sz="3065" b="1">
                <a:latin typeface="楷体" panose="02010609060101010101" pitchFamily="49" charset="-122"/>
                <a:ea typeface="楷体" panose="02010609060101010101" pitchFamily="49" charset="-122"/>
              </a:rPr>
              <a:t>动词，长到。</a:t>
            </a:r>
            <a:endParaRPr lang="en-US" altLang="zh-CN" sz="3065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06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白丁：</a:t>
            </a:r>
            <a:r>
              <a:rPr lang="zh-CN" altLang="en-US" sz="3065" b="1">
                <a:latin typeface="楷体" panose="02010609060101010101" pitchFamily="49" charset="-122"/>
                <a:ea typeface="楷体" panose="02010609060101010101" pitchFamily="49" charset="-122"/>
              </a:rPr>
              <a:t>平民，这里指没有什么学问的人。</a:t>
            </a:r>
            <a:endParaRPr lang="en-US" altLang="zh-CN" sz="3065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06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调素琴：</a:t>
            </a:r>
            <a:r>
              <a:rPr lang="zh-CN" altLang="en-US" sz="3065" b="1">
                <a:latin typeface="楷体" panose="02010609060101010101" pitchFamily="49" charset="-122"/>
                <a:ea typeface="楷体" panose="02010609060101010101" pitchFamily="49" charset="-122"/>
              </a:rPr>
              <a:t>弹奏不加装饰的琴。</a:t>
            </a:r>
            <a:endParaRPr lang="en-US" altLang="zh-CN" sz="3065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06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丝竹：</a:t>
            </a:r>
            <a:r>
              <a:rPr lang="zh-CN" altLang="en-US" sz="3065" b="1">
                <a:latin typeface="楷体" panose="02010609060101010101" pitchFamily="49" charset="-122"/>
                <a:ea typeface="楷体" panose="02010609060101010101" pitchFamily="49" charset="-122"/>
              </a:rPr>
              <a:t>琴瑟、箫管等乐器，这里指奏乐的声音。</a:t>
            </a:r>
            <a:endParaRPr lang="en-US" altLang="zh-CN" sz="3065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06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劳：</a:t>
            </a:r>
            <a:r>
              <a:rPr lang="zh-CN" altLang="en-US" sz="3065" b="1">
                <a:latin typeface="楷体" panose="02010609060101010101" pitchFamily="49" charset="-122"/>
                <a:ea typeface="楷体" panose="02010609060101010101" pitchFamily="49" charset="-122"/>
              </a:rPr>
              <a:t>形容词的使动用法，使</a:t>
            </a:r>
            <a:r>
              <a:rPr lang="en-US" altLang="zh-CN" sz="3065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065" b="1">
                <a:latin typeface="楷体" panose="02010609060101010101" pitchFamily="49" charset="-122"/>
                <a:ea typeface="楷体" panose="02010609060101010101" pitchFamily="49" charset="-122"/>
              </a:rPr>
              <a:t>劳累。形：形体、身体。</a:t>
            </a:r>
            <a:endParaRPr lang="zh-CN" altLang="en-US" sz="3065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5" name="矩形 15"/>
          <p:cNvSpPr>
            <a:spLocks noChangeArrowheads="1"/>
          </p:cNvSpPr>
          <p:nvPr/>
        </p:nvSpPr>
        <p:spPr bwMode="auto">
          <a:xfrm>
            <a:off x="992701" y="2424199"/>
            <a:ext cx="1566454" cy="618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065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注释：</a:t>
            </a:r>
            <a:r>
              <a:rPr lang="zh-CN" altLang="zh-CN" sz="3065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065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984751" y="3274484"/>
            <a:ext cx="4760383" cy="618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06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鸿儒：</a:t>
            </a:r>
            <a:r>
              <a:rPr lang="zh-CN" altLang="en-US" sz="3065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指博学的人。</a:t>
            </a:r>
            <a:endParaRPr lang="en-US" altLang="zh-CN" sz="3065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199408" y="1287989"/>
            <a:ext cx="9997043" cy="37022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译文：</a:t>
            </a:r>
            <a:endParaRPr lang="en-US" altLang="zh-CN" sz="32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苔痕长到阶上，使台阶都绿了；草色映入竹帘，使室内染上了青色。说说笑笑的是博学的人，来来往往的没有平民。可以弹奏素朴的古琴，阅览（珍贵的）佛经。没有世俗的乐曲扰乱心境，没有官府公文劳神伤身。</a:t>
            </a:r>
            <a:endParaRPr lang="zh-CN" altLang="en-US" sz="320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4" name="矩形 11"/>
          <p:cNvSpPr>
            <a:spLocks noChangeArrowheads="1"/>
          </p:cNvSpPr>
          <p:nvPr/>
        </p:nvSpPr>
        <p:spPr bwMode="auto">
          <a:xfrm>
            <a:off x="996951" y="872304"/>
            <a:ext cx="10187516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原文：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南阳诸葛庐，西蜀子云亭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。孔子云：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何陋之有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996951" y="1991784"/>
            <a:ext cx="10187516" cy="431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注释：</a:t>
            </a:r>
            <a:endParaRPr lang="en-US" altLang="zh-CN" sz="32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南阳诸葛庐，西蜀子云亭：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南阳有诸葛亮的草庐，西蜀有扬子云的亭子。这句话是说，诸葛庐和子云亭都很简陋，但因为居住的人很有名，所以受到人们的景仰。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何陋之有：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即“有何陋”，属于宾语前置。之，助词，宾语前置的标志，不译。全句译为：有什么简陋的呢？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8" name="文本框 13"/>
          <p:cNvSpPr txBox="1">
            <a:spLocks noChangeArrowheads="1"/>
          </p:cNvSpPr>
          <p:nvPr/>
        </p:nvSpPr>
        <p:spPr bwMode="auto">
          <a:xfrm>
            <a:off x="14348884" y="2338918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en-US" sz="2400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198034" y="2084918"/>
            <a:ext cx="9793817" cy="21929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译文：</a:t>
            </a:r>
            <a:endParaRPr lang="en-US" altLang="zh-CN" sz="32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南阳有诸葛亮的草庐，西蜀有扬子云的亭子。孔子说：有什么简陋的呢？</a:t>
            </a:r>
            <a:endParaRPr lang="en-US" altLang="zh-CN" sz="3200" b="1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标题 1"/>
          <p:cNvSpPr>
            <a:spLocks noGrp="1"/>
          </p:cNvSpPr>
          <p:nvPr>
            <p:ph type="title" idx="4294967295"/>
          </p:nvPr>
        </p:nvSpPr>
        <p:spPr>
          <a:xfrm>
            <a:off x="0" y="539750"/>
            <a:ext cx="3705225" cy="86518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  感受陋室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idx="4294967295"/>
          </p:nvPr>
        </p:nvSpPr>
        <p:spPr>
          <a:xfrm>
            <a:off x="2192916" y="1511816"/>
            <a:ext cx="9167812" cy="433705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en-US" sz="32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山不在高，有仙则名。水不在深，有龙则灵。斯是陋室，惟吾德馨。苔痕上阶绿，草色入帘青。谈笑有鸿儒，往来无白丁。可以调素琴，阅金经。无丝竹之乱耳，无案牍之劳形。南阳诸葛庐，西蜀子云亭。孔子云：何陋之有？</a:t>
            </a:r>
            <a:endParaRPr lang="zh-CN" altLang="en-US" sz="3200">
              <a:solidFill>
                <a:srgbClr val="00206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endParaRPr lang="en-US" altLang="zh-CN" sz="4000">
              <a:solidFill>
                <a:srgbClr val="00206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endParaRPr lang="zh-CN" altLang="en-US" sz="4000">
              <a:solidFill>
                <a:srgbClr val="00206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endParaRPr lang="zh-CN" altLang="en-US" sz="3200">
              <a:solidFill>
                <a:srgbClr val="00206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占位符 2"/>
          <p:cNvSpPr>
            <a:spLocks noGrp="1"/>
          </p:cNvSpPr>
          <p:nvPr>
            <p:ph idx="4294967295"/>
          </p:nvPr>
        </p:nvSpPr>
        <p:spPr>
          <a:xfrm>
            <a:off x="1967284" y="997176"/>
            <a:ext cx="9167812" cy="433705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>
              <a:lnSpc>
                <a:spcPct val="150000"/>
              </a:lnSpc>
              <a:spcBef>
                <a:spcPct val="0"/>
              </a:spcBef>
              <a:defRPr>
                <a:solidFill>
                  <a:srgbClr val="FFFFFF"/>
                </a:solidFill>
              </a:defRPr>
            </a:pPr>
            <a:r>
              <a:rPr lang="zh-CN" altLang="en-US" sz="40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陋室的自然环境是怎样的？</a:t>
            </a:r>
            <a:endParaRPr lang="zh-CN" altLang="en-US" sz="4000">
              <a:solidFill>
                <a:srgbClr val="00206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defRPr>
                <a:solidFill>
                  <a:srgbClr val="FFFFFF"/>
                </a:solidFill>
              </a:defRPr>
            </a:pPr>
            <a:r>
              <a:rPr lang="zh-CN" altLang="en-US" sz="40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陋室的往来客人有哪些？</a:t>
            </a:r>
            <a:endParaRPr lang="zh-CN" altLang="en-US" sz="4000">
              <a:solidFill>
                <a:srgbClr val="00206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defRPr>
                <a:solidFill>
                  <a:srgbClr val="FFFFFF"/>
                </a:solidFill>
              </a:defRPr>
            </a:pPr>
            <a:r>
              <a:rPr lang="zh-CN" altLang="en-US" sz="40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在陋室里作者可以做哪些事情？</a:t>
            </a:r>
            <a:endParaRPr lang="zh-CN" altLang="en-US" sz="4000">
              <a:solidFill>
                <a:srgbClr val="00206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横卷形 2"/>
          <p:cNvSpPr/>
          <p:nvPr/>
        </p:nvSpPr>
        <p:spPr>
          <a:xfrm>
            <a:off x="4355869" y="987713"/>
            <a:ext cx="2859579" cy="1036082"/>
          </a:xfrm>
          <a:prstGeom prst="horizontalScroll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fromWordArt="0" anchor="ctr" anchorCtr="0" forceAA="0" compatLnSpc="1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0" i="0" u="none" strike="noStrike" kern="0" cap="none" spc="0" normalizeH="0" baseline="0" noProof="0">
              <a:ln>
                <a:noFill/>
              </a:ln>
              <a:solidFill>
                <a:srgbClr val="F3F1DF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Helvetica Neue" panose="02000503000000020004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7912" y="4217182"/>
            <a:ext cx="3134627" cy="2253013"/>
          </a:xfrm>
          <a:prstGeom prst="ellips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4562508" y="443003"/>
            <a:ext cx="2861953" cy="8651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zh-CN" altLang="en-US" sz="4800">
                <a:latin typeface="黑体" panose="02010609060101010101" pitchFamily="49" charset="-122"/>
                <a:ea typeface="黑体" panose="02010609060101010101" pitchFamily="49" charset="-122"/>
              </a:rPr>
              <a:t>室中之景</a:t>
            </a:r>
            <a:br>
              <a:rPr lang="zh-CN" altLang="en-US" sz="4800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4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322818" y="1960847"/>
            <a:ext cx="612000" cy="1096407"/>
          </a:xfrm>
          <a:prstGeom prst="ellipse">
            <a:avLst/>
          </a:prstGeom>
          <a:noFill/>
          <a:ln w="76200" cap="flat">
            <a:solidFill>
              <a:srgbClr val="FFC000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fromWordArt="0" anchor="ctr" anchorCtr="0" forceAA="0" compatLnSpc="1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  <a:sym typeface="Helvetica Neue" panose="02000503000000020004"/>
              </a:rPr>
              <a:t>                </a:t>
            </a:r>
            <a:endParaRPr kumimoji="0" lang="zh-CN" altLang="en-US" sz="4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Helvetica Neue" panose="02000503000000020004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322818" y="3749667"/>
            <a:ext cx="612000" cy="1096407"/>
          </a:xfrm>
          <a:prstGeom prst="ellipse">
            <a:avLst/>
          </a:prstGeom>
          <a:noFill/>
          <a:ln w="76200" cap="flat">
            <a:solidFill>
              <a:srgbClr val="FFC000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fromWordArt="0" anchor="ctr" anchorCtr="0" forceAA="0" compatLnSpc="1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Helvetica Neue" panose="020005030000000200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12633" y="5455550"/>
            <a:ext cx="49808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Hoefler Text"/>
              </a:rPr>
              <a:t>恬静雅致 赏心悦目</a:t>
            </a:r>
            <a:endParaRPr kumimoji="1" lang="zh-CN" altLang="en-US" sz="44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Hoefler Tex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25842" y="1890143"/>
            <a:ext cx="3005951" cy="9492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solidFill>
                  <a:srgbClr val="FFFFFF"/>
                </a:solidFill>
              </a:defRPr>
            </a:pPr>
            <a:r>
              <a:rPr kumimoji="0" lang="zh-CN" altLang="en-US" sz="4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苔痕</a:t>
            </a:r>
            <a:r>
              <a:rPr kumimoji="0" lang="zh-CN" altLang="en-US" sz="44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上</a:t>
            </a:r>
            <a:r>
              <a:rPr kumimoji="0" lang="zh-CN" altLang="en-US" sz="4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阶绿</a:t>
            </a:r>
            <a:endParaRPr kumimoji="0" lang="en-US" altLang="zh-CN" sz="4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25841" y="3695202"/>
            <a:ext cx="3005951" cy="9492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solidFill>
                  <a:srgbClr val="FFFFFF"/>
                </a:solidFill>
              </a:defRPr>
            </a:pPr>
            <a:r>
              <a:rPr kumimoji="0" lang="zh-CN" altLang="en-US" sz="4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草色</a:t>
            </a:r>
            <a:r>
              <a:rPr kumimoji="0" lang="zh-CN" altLang="en-US" sz="44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入</a:t>
            </a:r>
            <a:r>
              <a:rPr kumimoji="0" lang="zh-CN" altLang="en-US" sz="4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帘青</a:t>
            </a:r>
            <a:endParaRPr kumimoji="0" lang="zh-CN" altLang="en-US" sz="4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10593" y="1855458"/>
            <a:ext cx="4752975" cy="4508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  <p:bldP spid="10" grpId="0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/>
        </p:nvSpPr>
        <p:spPr>
          <a:xfrm>
            <a:off x="526712" y="971901"/>
            <a:ext cx="10149205" cy="1195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20000"/>
              </a:lnSpc>
              <a:tabLst>
                <a:tab pos="359410"/>
              </a:tabLst>
            </a:pPr>
            <a:r>
              <a:rPr lang="zh-CN" altLang="en-US" sz="3200" b="1"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苔痕上阶绿，草色入帘青</a:t>
            </a:r>
            <a:r>
              <a:rPr lang="zh-CN" altLang="en-US" sz="3200" b="1"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”用了怎样的修辞方法？</a:t>
            </a:r>
            <a:endParaRPr lang="en-US" altLang="zh-CN" sz="3200" b="1">
              <a:latin typeface="宋体" panose="02010600030101010101" pitchFamily="2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defTabSz="1219200">
              <a:lnSpc>
                <a:spcPct val="120000"/>
              </a:lnSpc>
              <a:tabLst>
                <a:tab pos="359410"/>
              </a:tabLst>
            </a:pPr>
            <a:r>
              <a:rPr lang="zh-CN" altLang="en-US" sz="3200" b="1"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上</a:t>
            </a:r>
            <a:r>
              <a:rPr lang="zh-CN" altLang="en-US" sz="3200" b="1"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”和“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入</a:t>
            </a:r>
            <a:r>
              <a:rPr lang="zh-CN" altLang="en-US" sz="3200" b="1"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”用在这里有何好处？</a:t>
            </a:r>
            <a:endParaRPr lang="zh-CN" altLang="en-US" sz="3200" b="1">
              <a:latin typeface="宋体" panose="02010600030101010101" pitchFamily="2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7500" y="2920155"/>
            <a:ext cx="10756999" cy="2192908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运用了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对偶、拟人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的修辞手法，“上”“入”二字生动传神，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化静为动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，使景物有生气，流露了作者对这景色的喜爱之情，写出了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环境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恬静、清幽的特点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3550723" y="982522"/>
            <a:ext cx="7935418" cy="5338619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en-US" sz="32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刘禹锡</a:t>
            </a:r>
            <a:r>
              <a:rPr lang="zh-CN" altLang="en-US" sz="3200" b="1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b="1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字梦得</a:t>
            </a:r>
            <a:r>
              <a:rPr lang="zh-CN" altLang="en-US" sz="3200" b="1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，唐代著名文学家、诗人，官至监察御史。他和柳宗元辅佐王叔文执政，采取了一系列革新措施，最终招致失败，受到达官权贵的排挤、打击，但始终不屈。他一生创作了不少脍炙人口的诗词散文，受到同时代大诗人白居易的推崇，称他为“</a:t>
            </a:r>
            <a:r>
              <a:rPr lang="zh-CN" altLang="en-US" sz="3200" b="1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诗豪</a:t>
            </a:r>
            <a:r>
              <a:rPr lang="zh-CN" altLang="en-US" sz="3200" b="1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”。有</a:t>
            </a:r>
            <a:r>
              <a:rPr lang="en-US" altLang="zh-CN" sz="3200" b="1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刘梦得文集</a:t>
            </a:r>
            <a:r>
              <a:rPr lang="en-US" altLang="zh-CN" sz="3200" b="1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传世。 其代表作有</a:t>
            </a:r>
            <a:r>
              <a:rPr lang="en-US" altLang="zh-CN" sz="3200" b="1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乌衣巷</a:t>
            </a:r>
            <a:r>
              <a:rPr lang="en-US" altLang="zh-CN" sz="3200" b="1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3200" b="1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秋词</a:t>
            </a:r>
            <a:r>
              <a:rPr lang="en-US" altLang="zh-CN" sz="3200" b="1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3200" b="1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浪淘沙</a:t>
            </a:r>
            <a:r>
              <a:rPr lang="en-US" altLang="zh-CN" sz="3200" b="1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3200" b="1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竹枝</a:t>
            </a:r>
            <a:r>
              <a:rPr lang="en-US" altLang="zh-CN" sz="3200" b="1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3200" b="1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杨柳枝</a:t>
            </a:r>
            <a:r>
              <a:rPr lang="en-US" altLang="zh-CN" sz="3200" b="1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3200" b="1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酬乐天扬州初逢席上见赠</a:t>
            </a:r>
            <a:r>
              <a:rPr lang="en-US" altLang="zh-CN" sz="3200" b="1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3200" b="1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西塞山怀古</a:t>
            </a:r>
            <a:r>
              <a:rPr lang="en-US" altLang="zh-CN" sz="3200" b="1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等。</a:t>
            </a:r>
            <a:endParaRPr lang="zh-CN" altLang="en-US" sz="3200" b="1">
              <a:solidFill>
                <a:srgbClr val="00206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7271" y="398957"/>
            <a:ext cx="1976558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字魂49号-逍遥行书" panose="00000500000000000000" pitchFamily="2" charset="-122"/>
              </a:rPr>
              <a:t>走近作者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字魂49号-逍遥行书" panose="00000500000000000000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5363" y="1842269"/>
            <a:ext cx="2780373" cy="3520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4247333" y="286759"/>
            <a:ext cx="2818485" cy="8651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zh-CN" altLang="en-US" sz="4800" b="1"/>
              <a:t>室中之人</a:t>
            </a:r>
            <a:br>
              <a:rPr lang="zh-CN" altLang="en-US" sz="4800" b="1"/>
            </a:br>
            <a:endParaRPr lang="zh-CN" altLang="en-US" sz="4800" b="1"/>
          </a:p>
        </p:txBody>
      </p:sp>
      <p:sp>
        <p:nvSpPr>
          <p:cNvPr id="9" name="文本占位符 2"/>
          <p:cNvSpPr>
            <a:spLocks noGrp="1"/>
          </p:cNvSpPr>
          <p:nvPr>
            <p:ph idx="4294967295"/>
          </p:nvPr>
        </p:nvSpPr>
        <p:spPr>
          <a:xfrm>
            <a:off x="3024188" y="1962150"/>
            <a:ext cx="9167812" cy="433705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en-US" sz="32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lang="en-US" altLang="zh-CN" sz="3200">
              <a:solidFill>
                <a:srgbClr val="00206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endParaRPr lang="en-US" altLang="zh-CN" sz="4000">
              <a:solidFill>
                <a:srgbClr val="00206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endParaRPr lang="zh-CN" altLang="en-US" sz="4000">
              <a:solidFill>
                <a:srgbClr val="00206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endParaRPr lang="zh-CN" altLang="en-US" sz="3200">
              <a:solidFill>
                <a:srgbClr val="00206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占位符 2"/>
          <p:cNvSpPr txBox="1"/>
          <p:nvPr/>
        </p:nvSpPr>
        <p:spPr>
          <a:xfrm>
            <a:off x="3024102" y="1489132"/>
            <a:ext cx="4421728" cy="4336957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Autofit/>
          </a:bodyPr>
          <a:lstStyle>
            <a:lvl1pPr marL="0" marR="0" indent="0" algn="l" defTabSz="412750" rtl="0" latinLnBrk="0">
              <a:lnSpc>
                <a:spcPct val="120000"/>
              </a:lnSpc>
              <a:spcBef>
                <a:spcPct val="450000"/>
              </a:spcBef>
              <a:spcAft>
                <a:spcPct val="0"/>
              </a:spcAft>
              <a:buClrTx/>
              <a:buSzPct val="50000"/>
              <a:buFont typeface="Arial" panose="020b0604020202020204" pitchFamily="34" charset="0"/>
              <a:buNone/>
              <a:defRPr sz="2900" b="0" i="0" u="none" strike="noStrike" cap="none" spc="0" baseline="0">
                <a:solidFill>
                  <a:srgbClr val="FFFFFF">
                    <a:alpha val="80000"/>
                  </a:srgbClr>
                </a:solidFill>
                <a:effectLst>
                  <a:outerShdw blurRad="25400" dist="12700" dir="5400000" rotWithShape="0">
                    <a:srgbClr val="FFFFFF"/>
                  </a:outerShdw>
                </a:effectLst>
                <a:uFillTx/>
                <a:latin typeface="黑体" panose="02010609060101010101" pitchFamily="49" charset="-122"/>
                <a:ea typeface="黑体" panose="02010609060101010101" pitchFamily="49" charset="-122"/>
                <a:cs typeface="Hoefler Text"/>
                <a:sym typeface="Hoefler Text"/>
              </a:defRPr>
            </a:lvl1pPr>
            <a:lvl2pPr marL="673100" marR="0" indent="-336550" algn="l" defTabSz="412750" rtl="0" latinLnBrk="0">
              <a:lnSpc>
                <a:spcPct val="120000"/>
              </a:lnSpc>
              <a:spcBef>
                <a:spcPct val="450000"/>
              </a:spcBef>
              <a:spcAft>
                <a:spcPct val="0"/>
              </a:spcAft>
              <a:buClrTx/>
              <a:buSzPct val="50000"/>
              <a:buFontTx/>
              <a:buBlip>
                <a:blip r:embed="rId2"/>
              </a:buBlip>
              <a:defRPr sz="2900" b="0" i="1" u="none" strike="noStrike" cap="none" spc="0" baseline="0">
                <a:solidFill>
                  <a:srgbClr val="86837F">
                    <a:alpha val="80000"/>
                  </a:srgbClr>
                </a:solidFill>
                <a:effectLst>
                  <a:outerShdw blurRad="25400" dist="12700" dir="5400000" rotWithShape="0">
                    <a:srgbClr val="FFFFFF"/>
                  </a:outerShdw>
                </a:effectLst>
                <a:uFillTx/>
                <a:latin typeface="Hoefler Text"/>
                <a:ea typeface="Hoefler Text"/>
                <a:cs typeface="Hoefler Text"/>
                <a:sym typeface="Hoefler Text"/>
              </a:defRPr>
            </a:lvl2pPr>
            <a:lvl3pPr marL="673100" marR="0" indent="0" algn="l" defTabSz="412750" rtl="0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50000"/>
              <a:buFont typeface="Arial" panose="020b0604020202020204" pitchFamily="34" charset="0"/>
              <a:buNone/>
              <a:defRPr sz="2900" b="0" i="0" u="none" strike="noStrike" cap="none" spc="0" baseline="0">
                <a:solidFill>
                  <a:srgbClr val="FFFFFF">
                    <a:alpha val="80000"/>
                  </a:srgbClr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Hoefler Text"/>
              </a:defRPr>
            </a:lvl3pPr>
            <a:lvl4pPr marL="1009650" marR="0" indent="0" algn="l" defTabSz="412750" rtl="0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50000"/>
              <a:buFont typeface="Arial" panose="020b0604020202020204" pitchFamily="34" charset="0"/>
              <a:buNone/>
              <a:defRPr sz="2900" b="0" i="0" u="none" strike="noStrike" cap="none" spc="0" baseline="0">
                <a:solidFill>
                  <a:srgbClr val="FFFFFF">
                    <a:alpha val="80000"/>
                  </a:srgbClr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Hoefler Text"/>
              </a:defRPr>
            </a:lvl4pPr>
            <a:lvl5pPr marL="1346200" marR="0" indent="0" algn="l" defTabSz="412750" rtl="0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50000"/>
              <a:buFont typeface="Arial" panose="020b0604020202020204" pitchFamily="34" charset="0"/>
              <a:buNone/>
              <a:defRPr sz="2900" b="0" i="0" u="none" strike="noStrike" cap="none" spc="0" baseline="0">
                <a:solidFill>
                  <a:srgbClr val="FFFFFF">
                    <a:alpha val="80000"/>
                  </a:srgbClr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Hoefler Text"/>
              </a:defRPr>
            </a:lvl5pPr>
            <a:lvl6pPr marL="2019300" marR="0" indent="-336550" algn="l" defTabSz="412750" rtl="0" latinLnBrk="0">
              <a:lnSpc>
                <a:spcPct val="120000"/>
              </a:lnSpc>
              <a:spcBef>
                <a:spcPct val="450000"/>
              </a:spcBef>
              <a:spcAft>
                <a:spcPct val="0"/>
              </a:spcAft>
              <a:buClrTx/>
              <a:buSzPct val="50000"/>
              <a:buFontTx/>
              <a:buBlip>
                <a:blip r:embed="rId2"/>
              </a:buBlip>
              <a:defRPr sz="2900" b="0" i="1" u="none" strike="noStrike" cap="none" spc="0" baseline="0">
                <a:solidFill>
                  <a:srgbClr val="86837F">
                    <a:alpha val="80000"/>
                  </a:srgbClr>
                </a:solidFill>
                <a:effectLst>
                  <a:outerShdw blurRad="25400" dist="12700" dir="5400000" rotWithShape="0">
                    <a:srgbClr val="FFFFFF"/>
                  </a:outerShdw>
                </a:effectLst>
                <a:uFillTx/>
                <a:latin typeface="Hoefler Text"/>
                <a:ea typeface="Hoefler Text"/>
                <a:cs typeface="Hoefler Text"/>
                <a:sym typeface="Hoefler Text"/>
              </a:defRPr>
            </a:lvl6pPr>
            <a:lvl7pPr marL="2355850" marR="0" indent="-336550" algn="l" defTabSz="412750" rtl="0" latinLnBrk="0">
              <a:lnSpc>
                <a:spcPct val="120000"/>
              </a:lnSpc>
              <a:spcBef>
                <a:spcPct val="450000"/>
              </a:spcBef>
              <a:spcAft>
                <a:spcPct val="0"/>
              </a:spcAft>
              <a:buClrTx/>
              <a:buSzPct val="50000"/>
              <a:buFontTx/>
              <a:buBlip>
                <a:blip r:embed="rId2"/>
              </a:buBlip>
              <a:defRPr sz="2900" b="0" i="1" u="none" strike="noStrike" cap="none" spc="0" baseline="0">
                <a:solidFill>
                  <a:srgbClr val="86837F">
                    <a:alpha val="80000"/>
                  </a:srgbClr>
                </a:solidFill>
                <a:effectLst>
                  <a:outerShdw blurRad="25400" dist="12700" dir="5400000" rotWithShape="0">
                    <a:srgbClr val="FFFFFF"/>
                  </a:outerShdw>
                </a:effectLst>
                <a:uFillTx/>
                <a:latin typeface="Hoefler Text"/>
                <a:ea typeface="Hoefler Text"/>
                <a:cs typeface="Hoefler Text"/>
                <a:sym typeface="Hoefler Text"/>
              </a:defRPr>
            </a:lvl7pPr>
            <a:lvl8pPr marL="2692400" marR="0" indent="-336550" algn="l" defTabSz="412750" rtl="0" latinLnBrk="0">
              <a:lnSpc>
                <a:spcPct val="120000"/>
              </a:lnSpc>
              <a:spcBef>
                <a:spcPct val="450000"/>
              </a:spcBef>
              <a:spcAft>
                <a:spcPct val="0"/>
              </a:spcAft>
              <a:buClrTx/>
              <a:buSzPct val="50000"/>
              <a:buFontTx/>
              <a:buBlip>
                <a:blip r:embed="rId2"/>
              </a:buBlip>
              <a:defRPr sz="2900" b="0" i="1" u="none" strike="noStrike" cap="none" spc="0" baseline="0">
                <a:solidFill>
                  <a:srgbClr val="86837F">
                    <a:alpha val="80000"/>
                  </a:srgbClr>
                </a:solidFill>
                <a:effectLst>
                  <a:outerShdw blurRad="25400" dist="12700" dir="5400000" rotWithShape="0">
                    <a:srgbClr val="FFFFFF"/>
                  </a:outerShdw>
                </a:effectLst>
                <a:uFillTx/>
                <a:latin typeface="Hoefler Text"/>
                <a:ea typeface="Hoefler Text"/>
                <a:cs typeface="Hoefler Text"/>
                <a:sym typeface="Hoefler Text"/>
              </a:defRPr>
            </a:lvl8pPr>
            <a:lvl9pPr marL="3028950" marR="0" indent="-336550" algn="l" defTabSz="412750" rtl="0" latinLnBrk="0">
              <a:lnSpc>
                <a:spcPct val="120000"/>
              </a:lnSpc>
              <a:spcBef>
                <a:spcPct val="450000"/>
              </a:spcBef>
              <a:spcAft>
                <a:spcPct val="0"/>
              </a:spcAft>
              <a:buClrTx/>
              <a:buSzPct val="50000"/>
              <a:buFontTx/>
              <a:buBlip>
                <a:blip r:embed="rId2"/>
              </a:buBlip>
              <a:defRPr sz="2900" b="0" i="1" u="none" strike="noStrike" cap="none" spc="0" baseline="0">
                <a:solidFill>
                  <a:srgbClr val="86837F">
                    <a:alpha val="80000"/>
                  </a:srgbClr>
                </a:solidFill>
                <a:effectLst>
                  <a:outerShdw blurRad="25400" dist="12700" dir="5400000" rotWithShape="0">
                    <a:srgbClr val="FFFFFF"/>
                  </a:outerShdw>
                </a:effectLst>
                <a:uFillTx/>
                <a:latin typeface="Hoefler Text"/>
                <a:ea typeface="Hoefler Text"/>
                <a:cs typeface="Hoefler Text"/>
                <a:sym typeface="Hoefler Text"/>
              </a:defRPr>
            </a:lvl9pPr>
          </a:lstStyle>
          <a:p>
            <a:pPr marL="0" marR="0" lvl="0" indent="0" algn="l" defTabSz="412750" rtl="0" eaLnBrk="1" fontAlgn="auto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50000"/>
              <a:buFont typeface="Arial" panose="020b0604020202020204" pitchFamily="34" charset="0"/>
              <a:buNone/>
              <a:defRPr>
                <a:solidFill>
                  <a:srgbClr val="FFFFFF"/>
                </a:solidFill>
              </a:defRPr>
            </a:pPr>
            <a:r>
              <a:rPr kumimoji="0" lang="zh-CN" altLang="en-US" sz="36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     </a:t>
            </a:r>
            <a:endParaRPr kumimoji="0" lang="en-US" altLang="zh-CN" sz="36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  <a:p>
            <a:pPr marL="0" marR="0" lvl="0" indent="0" algn="l" defTabSz="412750" rtl="0" eaLnBrk="1" fontAlgn="auto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50000"/>
              <a:buFont typeface="Arial" panose="020b0604020202020204" pitchFamily="34" charset="0"/>
              <a:buNone/>
              <a:defRPr>
                <a:solidFill>
                  <a:srgbClr val="FFFFFF"/>
                </a:solidFill>
              </a:defRPr>
            </a:pPr>
            <a:r>
              <a:rPr kumimoji="0" lang="zh-CN" altLang="en-US" sz="4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谈笑有鸿儒</a:t>
            </a:r>
            <a:endParaRPr kumimoji="0" lang="en-US" altLang="zh-CN" sz="4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  <a:p>
            <a:pPr marL="0" marR="0" lvl="0" indent="0" algn="l" defTabSz="412750" rtl="0" eaLnBrk="1" fontAlgn="auto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50000"/>
              <a:buFont typeface="Arial" panose="020b0604020202020204" pitchFamily="34" charset="0"/>
              <a:buNone/>
              <a:defRPr>
                <a:solidFill>
                  <a:srgbClr val="FFFFFF"/>
                </a:solidFill>
              </a:defRPr>
            </a:pPr>
            <a:endParaRPr kumimoji="0" lang="en-US" altLang="zh-CN" sz="4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  <a:p>
            <a:pPr marL="0" marR="0" lvl="0" indent="0" algn="l" defTabSz="412750" rtl="0" eaLnBrk="1" fontAlgn="auto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50000"/>
              <a:buFont typeface="Arial" panose="020b0604020202020204" pitchFamily="34" charset="0"/>
              <a:buNone/>
              <a:defRPr>
                <a:solidFill>
                  <a:srgbClr val="FFFFFF"/>
                </a:solidFill>
              </a:defRPr>
            </a:pPr>
            <a:r>
              <a:rPr kumimoji="0" lang="zh-CN" altLang="en-US" sz="4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往来无白丁</a:t>
            </a:r>
            <a:endParaRPr kumimoji="0" lang="zh-CN" altLang="en-US" sz="4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  <a:p>
            <a:pPr marL="0" marR="0" lvl="0" indent="0" algn="l" defTabSz="412750" rtl="0" eaLnBrk="1" fontAlgn="auto" latinLnBrk="0" hangingPunct="0">
              <a:lnSpc>
                <a:spcPts val="4500"/>
              </a:lnSpc>
              <a:spcBef>
                <a:spcPct val="0"/>
              </a:spcBef>
              <a:spcAft>
                <a:spcPct val="0"/>
              </a:spcAft>
              <a:buClrTx/>
              <a:buSzPct val="50000"/>
              <a:buFont typeface="Arial" panose="020b0604020202020204" pitchFamily="34" charset="0"/>
              <a:buNone/>
              <a:defRPr>
                <a:solidFill>
                  <a:srgbClr val="FFFFFF"/>
                </a:solidFill>
              </a:defRPr>
            </a:pPr>
            <a:endParaRPr kumimoji="0" lang="zh-CN" altLang="en-US" sz="36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140928" y="2308133"/>
            <a:ext cx="1980000" cy="1116000"/>
          </a:xfrm>
          <a:prstGeom prst="ellipse">
            <a:avLst/>
          </a:prstGeom>
          <a:noFill/>
          <a:ln w="76200" cap="flat">
            <a:solidFill>
              <a:srgbClr val="FFC000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fromWordArt="0" anchor="ctr" anchorCtr="0" forceAA="0" compatLnSpc="1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Helvetica Neue" panose="02000503000000020004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140928" y="4206206"/>
            <a:ext cx="1980000" cy="1116000"/>
          </a:xfrm>
          <a:prstGeom prst="ellipse">
            <a:avLst/>
          </a:prstGeom>
          <a:noFill/>
          <a:ln w="76200" cap="flat">
            <a:solidFill>
              <a:srgbClr val="FFC000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fromWordArt="0" anchor="ctr" anchorCtr="0" forceAA="0" compatLnSpc="1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Helvetica Neue" panose="020005030000000200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04521" y="3272891"/>
            <a:ext cx="49808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Hoefler Text"/>
              </a:rPr>
              <a:t>儒雅博学 德才兼备</a:t>
            </a:r>
            <a:endParaRPr kumimoji="1" lang="zh-CN" altLang="en-US" sz="44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Hoefler Tex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TextBox 1"/>
          <p:cNvSpPr txBox="1"/>
          <p:nvPr/>
        </p:nvSpPr>
        <p:spPr>
          <a:xfrm>
            <a:off x="1541592" y="1368250"/>
            <a:ext cx="8400256" cy="6667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735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欲知其人应知其友，知其友者知其人。</a:t>
            </a:r>
            <a:endParaRPr lang="zh-CN" altLang="en-US" sz="3735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33758" y="521690"/>
            <a:ext cx="9850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C00000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谈笑有鸿儒，往来无白丁</a:t>
            </a:r>
            <a:r>
              <a:rPr lang="en-US" altLang="zh-CN" sz="3200" b="1"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写出了什么？</a:t>
            </a:r>
            <a:endParaRPr lang="zh-CN" altLang="en-US" sz="3200" b="1">
              <a:latin typeface="宋体" panose="02010600030101010101" pitchFamily="2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8146" y="2191711"/>
            <a:ext cx="9987148" cy="14542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运用互文的修辞手法，写出了陋室主人纵情畅怀、谈笑风生的情状，表现了其交往之雅。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81351" y="4030381"/>
            <a:ext cx="5292436" cy="2737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4298868" y="408853"/>
            <a:ext cx="3024188" cy="8651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zh-CN" altLang="en-US" sz="4800"/>
              <a:t>室中之事</a:t>
            </a:r>
            <a:br>
              <a:rPr lang="zh-CN" altLang="en-US" sz="4800"/>
            </a:br>
            <a:endParaRPr lang="zh-CN" altLang="en-US" sz="4800"/>
          </a:p>
        </p:txBody>
      </p:sp>
      <p:sp>
        <p:nvSpPr>
          <p:cNvPr id="9" name="文本占位符 2"/>
          <p:cNvSpPr>
            <a:spLocks noGrp="1"/>
          </p:cNvSpPr>
          <p:nvPr>
            <p:ph idx="4294967295"/>
          </p:nvPr>
        </p:nvSpPr>
        <p:spPr>
          <a:xfrm>
            <a:off x="3024188" y="1962150"/>
            <a:ext cx="9167812" cy="433705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en-US" sz="3200">
                <a:solidFill>
                  <a:srgbClr val="F9FBFA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lang="en-US" altLang="zh-CN" sz="3200">
              <a:solidFill>
                <a:srgbClr val="F9FBFA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endParaRPr lang="en-US" altLang="zh-CN" sz="4000">
              <a:solidFill>
                <a:srgbClr val="F9FBFA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endParaRPr lang="zh-CN" altLang="en-US" sz="4000">
              <a:solidFill>
                <a:srgbClr val="F9FBFA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endParaRPr lang="zh-CN" altLang="en-US" sz="3200">
              <a:solidFill>
                <a:srgbClr val="FFFF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占位符 2"/>
          <p:cNvSpPr txBox="1"/>
          <p:nvPr/>
        </p:nvSpPr>
        <p:spPr>
          <a:xfrm>
            <a:off x="372786" y="1730617"/>
            <a:ext cx="9167899" cy="2733316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Autofit/>
          </a:bodyPr>
          <a:lstStyle>
            <a:lvl1pPr marL="0" marR="0" indent="0" algn="l" defTabSz="412750" rtl="0" latinLnBrk="0">
              <a:lnSpc>
                <a:spcPct val="120000"/>
              </a:lnSpc>
              <a:spcBef>
                <a:spcPct val="450000"/>
              </a:spcBef>
              <a:spcAft>
                <a:spcPct val="0"/>
              </a:spcAft>
              <a:buClrTx/>
              <a:buSzPct val="50000"/>
              <a:buFont typeface="Arial" panose="020b0604020202020204" pitchFamily="34" charset="0"/>
              <a:buNone/>
              <a:defRPr sz="2900" b="0" i="0" u="none" strike="noStrike" cap="none" spc="0" baseline="0">
                <a:solidFill>
                  <a:srgbClr val="FFFFFF">
                    <a:alpha val="80000"/>
                  </a:srgbClr>
                </a:solidFill>
                <a:effectLst>
                  <a:outerShdw blurRad="25400" dist="12700" dir="5400000" rotWithShape="0">
                    <a:srgbClr val="FFFFFF"/>
                  </a:outerShdw>
                </a:effectLst>
                <a:uFillTx/>
                <a:latin typeface="黑体" panose="02010609060101010101" pitchFamily="49" charset="-122"/>
                <a:ea typeface="黑体" panose="02010609060101010101" pitchFamily="49" charset="-122"/>
                <a:cs typeface="Hoefler Text"/>
                <a:sym typeface="Hoefler Text"/>
              </a:defRPr>
            </a:lvl1pPr>
            <a:lvl2pPr marL="673100" marR="0" indent="-336550" algn="l" defTabSz="412750" rtl="0" latinLnBrk="0">
              <a:lnSpc>
                <a:spcPct val="120000"/>
              </a:lnSpc>
              <a:spcBef>
                <a:spcPct val="450000"/>
              </a:spcBef>
              <a:spcAft>
                <a:spcPct val="0"/>
              </a:spcAft>
              <a:buClrTx/>
              <a:buSzPct val="50000"/>
              <a:buFontTx/>
              <a:buBlip>
                <a:blip r:embed="rId3"/>
              </a:buBlip>
              <a:defRPr sz="2900" b="0" i="1" u="none" strike="noStrike" cap="none" spc="0" baseline="0">
                <a:solidFill>
                  <a:srgbClr val="86837F">
                    <a:alpha val="80000"/>
                  </a:srgbClr>
                </a:solidFill>
                <a:effectLst>
                  <a:outerShdw blurRad="25400" dist="12700" dir="5400000" rotWithShape="0">
                    <a:srgbClr val="FFFFFF"/>
                  </a:outerShdw>
                </a:effectLst>
                <a:uFillTx/>
                <a:latin typeface="Hoefler Text"/>
                <a:ea typeface="Hoefler Text"/>
                <a:cs typeface="Hoefler Text"/>
                <a:sym typeface="Hoefler Text"/>
              </a:defRPr>
            </a:lvl2pPr>
            <a:lvl3pPr marL="673100" marR="0" indent="0" algn="l" defTabSz="412750" rtl="0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50000"/>
              <a:buFont typeface="Arial" panose="020b0604020202020204" pitchFamily="34" charset="0"/>
              <a:buNone/>
              <a:defRPr sz="2900" b="0" i="0" u="none" strike="noStrike" cap="none" spc="0" baseline="0">
                <a:solidFill>
                  <a:srgbClr val="FFFFFF">
                    <a:alpha val="80000"/>
                  </a:srgbClr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Hoefler Text"/>
              </a:defRPr>
            </a:lvl3pPr>
            <a:lvl4pPr marL="1009650" marR="0" indent="0" algn="l" defTabSz="412750" rtl="0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50000"/>
              <a:buFont typeface="Arial" panose="020b0604020202020204" pitchFamily="34" charset="0"/>
              <a:buNone/>
              <a:defRPr sz="2900" b="0" i="0" u="none" strike="noStrike" cap="none" spc="0" baseline="0">
                <a:solidFill>
                  <a:srgbClr val="FFFFFF">
                    <a:alpha val="80000"/>
                  </a:srgbClr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Hoefler Text"/>
              </a:defRPr>
            </a:lvl4pPr>
            <a:lvl5pPr marL="1346200" marR="0" indent="0" algn="l" defTabSz="412750" rtl="0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50000"/>
              <a:buFont typeface="Arial" panose="020b0604020202020204" pitchFamily="34" charset="0"/>
              <a:buNone/>
              <a:defRPr sz="2900" b="0" i="0" u="none" strike="noStrike" cap="none" spc="0" baseline="0">
                <a:solidFill>
                  <a:srgbClr val="FFFFFF">
                    <a:alpha val="80000"/>
                  </a:srgbClr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Hoefler Text"/>
              </a:defRPr>
            </a:lvl5pPr>
            <a:lvl6pPr marL="2019300" marR="0" indent="-336550" algn="l" defTabSz="412750" rtl="0" latinLnBrk="0">
              <a:lnSpc>
                <a:spcPct val="120000"/>
              </a:lnSpc>
              <a:spcBef>
                <a:spcPct val="450000"/>
              </a:spcBef>
              <a:spcAft>
                <a:spcPct val="0"/>
              </a:spcAft>
              <a:buClrTx/>
              <a:buSzPct val="50000"/>
              <a:buFontTx/>
              <a:buBlip>
                <a:blip r:embed="rId3"/>
              </a:buBlip>
              <a:defRPr sz="2900" b="0" i="1" u="none" strike="noStrike" cap="none" spc="0" baseline="0">
                <a:solidFill>
                  <a:srgbClr val="86837F">
                    <a:alpha val="80000"/>
                  </a:srgbClr>
                </a:solidFill>
                <a:effectLst>
                  <a:outerShdw blurRad="25400" dist="12700" dir="5400000" rotWithShape="0">
                    <a:srgbClr val="FFFFFF"/>
                  </a:outerShdw>
                </a:effectLst>
                <a:uFillTx/>
                <a:latin typeface="Hoefler Text"/>
                <a:ea typeface="Hoefler Text"/>
                <a:cs typeface="Hoefler Text"/>
                <a:sym typeface="Hoefler Text"/>
              </a:defRPr>
            </a:lvl6pPr>
            <a:lvl7pPr marL="2355850" marR="0" indent="-336550" algn="l" defTabSz="412750" rtl="0" latinLnBrk="0">
              <a:lnSpc>
                <a:spcPct val="120000"/>
              </a:lnSpc>
              <a:spcBef>
                <a:spcPct val="450000"/>
              </a:spcBef>
              <a:spcAft>
                <a:spcPct val="0"/>
              </a:spcAft>
              <a:buClrTx/>
              <a:buSzPct val="50000"/>
              <a:buFontTx/>
              <a:buBlip>
                <a:blip r:embed="rId3"/>
              </a:buBlip>
              <a:defRPr sz="2900" b="0" i="1" u="none" strike="noStrike" cap="none" spc="0" baseline="0">
                <a:solidFill>
                  <a:srgbClr val="86837F">
                    <a:alpha val="80000"/>
                  </a:srgbClr>
                </a:solidFill>
                <a:effectLst>
                  <a:outerShdw blurRad="25400" dist="12700" dir="5400000" rotWithShape="0">
                    <a:srgbClr val="FFFFFF"/>
                  </a:outerShdw>
                </a:effectLst>
                <a:uFillTx/>
                <a:latin typeface="Hoefler Text"/>
                <a:ea typeface="Hoefler Text"/>
                <a:cs typeface="Hoefler Text"/>
                <a:sym typeface="Hoefler Text"/>
              </a:defRPr>
            </a:lvl7pPr>
            <a:lvl8pPr marL="2692400" marR="0" indent="-336550" algn="l" defTabSz="412750" rtl="0" latinLnBrk="0">
              <a:lnSpc>
                <a:spcPct val="120000"/>
              </a:lnSpc>
              <a:spcBef>
                <a:spcPct val="450000"/>
              </a:spcBef>
              <a:spcAft>
                <a:spcPct val="0"/>
              </a:spcAft>
              <a:buClrTx/>
              <a:buSzPct val="50000"/>
              <a:buFontTx/>
              <a:buBlip>
                <a:blip r:embed="rId3"/>
              </a:buBlip>
              <a:defRPr sz="2900" b="0" i="1" u="none" strike="noStrike" cap="none" spc="0" baseline="0">
                <a:solidFill>
                  <a:srgbClr val="86837F">
                    <a:alpha val="80000"/>
                  </a:srgbClr>
                </a:solidFill>
                <a:effectLst>
                  <a:outerShdw blurRad="25400" dist="12700" dir="5400000" rotWithShape="0">
                    <a:srgbClr val="FFFFFF"/>
                  </a:outerShdw>
                </a:effectLst>
                <a:uFillTx/>
                <a:latin typeface="Hoefler Text"/>
                <a:ea typeface="Hoefler Text"/>
                <a:cs typeface="Hoefler Text"/>
                <a:sym typeface="Hoefler Text"/>
              </a:defRPr>
            </a:lvl8pPr>
            <a:lvl9pPr marL="3028950" marR="0" indent="-336550" algn="l" defTabSz="412750" rtl="0" latinLnBrk="0">
              <a:lnSpc>
                <a:spcPct val="120000"/>
              </a:lnSpc>
              <a:spcBef>
                <a:spcPct val="450000"/>
              </a:spcBef>
              <a:spcAft>
                <a:spcPct val="0"/>
              </a:spcAft>
              <a:buClrTx/>
              <a:buSzPct val="50000"/>
              <a:buFontTx/>
              <a:buBlip>
                <a:blip r:embed="rId3"/>
              </a:buBlip>
              <a:defRPr sz="2900" b="0" i="1" u="none" strike="noStrike" cap="none" spc="0" baseline="0">
                <a:solidFill>
                  <a:srgbClr val="86837F">
                    <a:alpha val="80000"/>
                  </a:srgbClr>
                </a:solidFill>
                <a:effectLst>
                  <a:outerShdw blurRad="25400" dist="12700" dir="5400000" rotWithShape="0">
                    <a:srgbClr val="FFFFFF"/>
                  </a:outerShdw>
                </a:effectLst>
                <a:uFillTx/>
                <a:latin typeface="Hoefler Text"/>
                <a:ea typeface="Hoefler Text"/>
                <a:cs typeface="Hoefler Text"/>
                <a:sym typeface="Hoefler Text"/>
              </a:defRPr>
            </a:lvl9pPr>
          </a:lstStyle>
          <a:p>
            <a:pPr marL="0" marR="0" lvl="0" indent="0" algn="l" defTabSz="412750" rtl="0" eaLnBrk="1" fontAlgn="auto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50000"/>
              <a:buFont typeface="Arial" panose="020b0604020202020204" pitchFamily="34" charset="0"/>
              <a:buNone/>
              <a:defRPr>
                <a:solidFill>
                  <a:srgbClr val="FFFFFF"/>
                </a:solidFill>
              </a:defRPr>
            </a:pPr>
            <a:r>
              <a:rPr kumimoji="0" lang="zh-CN" altLang="en-US" sz="4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可以调素琴，阅金经。</a:t>
            </a:r>
            <a:endParaRPr kumimoji="0" lang="en-US" altLang="zh-CN" sz="4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  <a:p>
            <a:pPr marL="0" marR="0" lvl="0" indent="0" algn="l" defTabSz="412750" rtl="0" eaLnBrk="1" fontAlgn="auto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50000"/>
              <a:buFont typeface="Arial" panose="020b0604020202020204" pitchFamily="34" charset="0"/>
              <a:buNone/>
              <a:defRPr>
                <a:solidFill>
                  <a:srgbClr val="FFFFFF"/>
                </a:solidFill>
              </a:defRPr>
            </a:pPr>
            <a:r>
              <a:rPr kumimoji="0" lang="zh-CN" altLang="en-US" sz="4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无丝竹之乱耳，无案牍之劳形。</a:t>
            </a:r>
            <a:endParaRPr kumimoji="0" lang="zh-CN" altLang="en-US" sz="4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  <a:p>
            <a:pPr marL="0" marR="0" lvl="0" indent="0" algn="l" defTabSz="412750" rtl="0" eaLnBrk="1" fontAlgn="auto" latinLnBrk="0" hangingPunct="0">
              <a:lnSpc>
                <a:spcPts val="4500"/>
              </a:lnSpc>
              <a:spcBef>
                <a:spcPct val="0"/>
              </a:spcBef>
              <a:spcAft>
                <a:spcPct val="0"/>
              </a:spcAft>
              <a:buClrTx/>
              <a:buSzPct val="50000"/>
              <a:buFont typeface="Arial" panose="020b0604020202020204" pitchFamily="34" charset="0"/>
              <a:buNone/>
              <a:defRPr>
                <a:solidFill>
                  <a:srgbClr val="FFFFFF"/>
                </a:solidFill>
              </a:defRPr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72536" y="4612125"/>
            <a:ext cx="49808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Hoefler Text"/>
              </a:rPr>
              <a:t>情趣高雅 超然物外</a:t>
            </a:r>
            <a:endParaRPr kumimoji="1" lang="zh-CN" altLang="en-US" sz="44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Hoefler Text"/>
            </a:endParaRPr>
          </a:p>
        </p:txBody>
      </p:sp>
      <p:pic>
        <p:nvPicPr>
          <p:cNvPr id="7" name="图片 6" descr="201512290238248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49223" y="1730617"/>
            <a:ext cx="3321161" cy="37741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00287" y="911432"/>
            <a:ext cx="11352364" cy="1227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    刘禹锡为什么说“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可以调素琴</a:t>
            </a:r>
            <a:r>
              <a:rPr lang="zh-CN" altLang="en-US" sz="3200" b="1"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”，又说“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无丝竹之乱耳</a:t>
            </a:r>
            <a:r>
              <a:rPr lang="zh-CN" altLang="en-US" sz="3200" b="1"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”？这两者矛盾吗？请说说你的看法。</a:t>
            </a:r>
            <a:endParaRPr lang="zh-CN" altLang="en-US" sz="3200" b="1">
              <a:latin typeface="宋体" panose="02010600030101010101" pitchFamily="2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0287" y="3266023"/>
            <a:ext cx="10802724" cy="1922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调素琴应是指作者平日弹琴自娱，再加上阅读金经，过着恬静而高雅的生活；而“无丝竹之乱耳”指的是交际场上的歌乐。表现了主人不慕富贵，不追求功名利禄的情致。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97183" y="2485558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不矛盾。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3428747" y="1592687"/>
            <a:ext cx="5358763" cy="833878"/>
            <a:chOff x="3061588" y="1985563"/>
            <a:chExt cx="5358763" cy="833878"/>
          </a:xfrm>
        </p:grpSpPr>
        <p:sp>
          <p:nvSpPr>
            <p:cNvPr id="8" name="矩形: 圆角 7"/>
            <p:cNvSpPr/>
            <p:nvPr/>
          </p:nvSpPr>
          <p:spPr>
            <a:xfrm>
              <a:off x="3061588" y="1985563"/>
              <a:ext cx="3161211" cy="833878"/>
            </a:xfrm>
            <a:prstGeom prst="roundRect">
              <a:avLst/>
            </a:prstGeom>
            <a:noFill/>
            <a:ln w="25400">
              <a:solidFill>
                <a:srgbClr val="B093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陋室之</a:t>
              </a:r>
              <a:r>
                <a:rPr lang="zh-CN" altLang="en-US" sz="3200" b="1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景</a:t>
              </a:r>
              <a:endPara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" name="箭头: 右 10"/>
            <p:cNvSpPr/>
            <p:nvPr/>
          </p:nvSpPr>
          <p:spPr>
            <a:xfrm>
              <a:off x="6524311" y="2324530"/>
              <a:ext cx="483326" cy="303628"/>
            </a:xfrm>
            <a:prstGeom prst="rightArrow">
              <a:avLst/>
            </a:prstGeom>
            <a:solidFill>
              <a:srgbClr val="B093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309149" y="2110114"/>
              <a:ext cx="11112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>
                  <a:latin typeface="宋体" panose="02010600030101010101" pitchFamily="2" charset="-122"/>
                  <a:ea typeface="宋体" panose="02010600030101010101" pitchFamily="2" charset="-122"/>
                </a:rPr>
                <a:t>幽雅</a:t>
              </a:r>
              <a:endParaRPr lang="zh-CN" altLang="en-US" sz="36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428747" y="3331014"/>
            <a:ext cx="5358763" cy="833878"/>
            <a:chOff x="3061588" y="1985563"/>
            <a:chExt cx="5358763" cy="833878"/>
          </a:xfrm>
        </p:grpSpPr>
        <p:sp>
          <p:nvSpPr>
            <p:cNvPr id="14" name="矩形: 圆角 13"/>
            <p:cNvSpPr/>
            <p:nvPr/>
          </p:nvSpPr>
          <p:spPr>
            <a:xfrm>
              <a:off x="3061588" y="1985563"/>
              <a:ext cx="3161211" cy="833878"/>
            </a:xfrm>
            <a:prstGeom prst="roundRect">
              <a:avLst/>
            </a:prstGeom>
            <a:noFill/>
            <a:ln w="25400">
              <a:solidFill>
                <a:srgbClr val="B093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陋室之</a:t>
              </a:r>
              <a:r>
                <a:rPr lang="zh-CN" altLang="en-US" sz="3200" b="1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</a:t>
              </a:r>
              <a:endPara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" name="箭头: 右 14"/>
            <p:cNvSpPr/>
            <p:nvPr/>
          </p:nvSpPr>
          <p:spPr>
            <a:xfrm>
              <a:off x="6447347" y="2169583"/>
              <a:ext cx="483326" cy="303628"/>
            </a:xfrm>
            <a:prstGeom prst="rightArrow">
              <a:avLst/>
            </a:prstGeom>
            <a:solidFill>
              <a:srgbClr val="B093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309149" y="1985563"/>
              <a:ext cx="11112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>
                  <a:latin typeface="宋体" panose="02010600030101010101" pitchFamily="2" charset="-122"/>
                  <a:ea typeface="宋体" panose="02010600030101010101" pitchFamily="2" charset="-122"/>
                </a:rPr>
                <a:t>儒雅</a:t>
              </a:r>
              <a:endParaRPr lang="zh-CN" altLang="en-US" sz="36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428747" y="4977700"/>
            <a:ext cx="5358763" cy="833878"/>
            <a:chOff x="3061588" y="1985563"/>
            <a:chExt cx="5358763" cy="833878"/>
          </a:xfrm>
        </p:grpSpPr>
        <p:sp>
          <p:nvSpPr>
            <p:cNvPr id="18" name="矩形: 圆角 17"/>
            <p:cNvSpPr/>
            <p:nvPr/>
          </p:nvSpPr>
          <p:spPr>
            <a:xfrm>
              <a:off x="3061588" y="1985563"/>
              <a:ext cx="3161211" cy="833878"/>
            </a:xfrm>
            <a:prstGeom prst="roundRect">
              <a:avLst/>
            </a:prstGeom>
            <a:noFill/>
            <a:ln w="25400">
              <a:solidFill>
                <a:srgbClr val="B093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陋室之</a:t>
              </a:r>
              <a:r>
                <a:rPr lang="zh-CN" altLang="en-US" sz="3200" b="1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事</a:t>
              </a:r>
              <a:endPara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9" name="箭头: 右 18"/>
            <p:cNvSpPr/>
            <p:nvPr/>
          </p:nvSpPr>
          <p:spPr>
            <a:xfrm>
              <a:off x="6524311" y="2250687"/>
              <a:ext cx="483326" cy="303628"/>
            </a:xfrm>
            <a:prstGeom prst="rightArrow">
              <a:avLst/>
            </a:prstGeom>
            <a:solidFill>
              <a:srgbClr val="B093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309149" y="2048559"/>
              <a:ext cx="11112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>
                  <a:latin typeface="宋体" panose="02010600030101010101" pitchFamily="2" charset="-122"/>
                  <a:ea typeface="宋体" panose="02010600030101010101" pitchFamily="2" charset="-122"/>
                </a:rPr>
                <a:t>高雅</a:t>
              </a:r>
              <a:endParaRPr lang="zh-CN" altLang="en-US" sz="36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rot="16200000">
            <a:off x="1243506" y="-103213"/>
            <a:ext cx="1015663" cy="2202799"/>
            <a:chOff x="3354647" y="1383624"/>
            <a:chExt cx="1015663" cy="2202799"/>
          </a:xfrm>
        </p:grpSpPr>
        <p:sp>
          <p:nvSpPr>
            <p:cNvPr id="22" name="文本框 21"/>
            <p:cNvSpPr txBox="1"/>
            <p:nvPr/>
          </p:nvSpPr>
          <p:spPr>
            <a:xfrm>
              <a:off x="3354647" y="1790345"/>
              <a:ext cx="1015663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5400">
                  <a:latin typeface="隶书" panose="02010509060101010101" pitchFamily="49" charset="-122"/>
                  <a:ea typeface="隶书" panose="02010509060101010101" pitchFamily="49" charset="-122"/>
                </a:rPr>
                <a:t>小结</a:t>
              </a:r>
              <a:endParaRPr lang="zh-CN" altLang="en-US" sz="540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3479343" y="1383624"/>
              <a:ext cx="766270" cy="2202799"/>
              <a:chOff x="3479343" y="1383624"/>
              <a:chExt cx="766270" cy="2202799"/>
            </a:xfrm>
          </p:grpSpPr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2">
                <a:alphaModFix amt="3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3440" t="20833" r="8189" b="42000"/>
              <a:stretch>
                <a:fillRect/>
              </a:stretch>
            </p:blipFill>
            <p:spPr>
              <a:xfrm rot="5400000">
                <a:off x="3720440" y="3061250"/>
                <a:ext cx="284076" cy="766270"/>
              </a:xfrm>
              <a:prstGeom prst="rect">
                <a:avLst/>
              </a:prstGeom>
            </p:spPr>
          </p:pic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2">
                <a:alphaModFix amt="3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3440" t="20833" r="8189" b="42000"/>
              <a:stretch>
                <a:fillRect/>
              </a:stretch>
            </p:blipFill>
            <p:spPr>
              <a:xfrm rot="5400000" flipH="1" flipV="1">
                <a:off x="3720440" y="1142527"/>
                <a:ext cx="284076" cy="76627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1787373" y="1550493"/>
            <a:ext cx="9117116" cy="1"/>
          </a:xfrm>
          <a:prstGeom prst="line">
            <a:avLst/>
          </a:prstGeom>
          <a:ln w="28575">
            <a:solidFill>
              <a:schemeClr val="accent4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3503446" y="636982"/>
            <a:ext cx="512591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“陋”还是“不陋”？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17"/>
          <p:cNvSpPr txBox="1"/>
          <p:nvPr/>
        </p:nvSpPr>
        <p:spPr>
          <a:xfrm>
            <a:off x="2795566" y="2186864"/>
            <a:ext cx="707880" cy="677104"/>
          </a:xfrm>
          <a:prstGeom prst="rect">
            <a:avLst/>
          </a:prstGeom>
          <a:noFill/>
          <a:ln w="76200">
            <a:solidFill>
              <a:sysClr val="window" lastClr="FFFFFF"/>
            </a:solidFill>
          </a:ln>
        </p:spPr>
        <p:txBody>
          <a:bodyPr wrap="none" lIns="121917" tIns="60958" rIns="121917" bIns="60958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Hoefler Text"/>
              </a:rPr>
              <a:t>陋</a:t>
            </a: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Hoefler Tex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69938" y="3197307"/>
            <a:ext cx="4813313" cy="24519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Hoefler Text"/>
              </a:rPr>
              <a:t>陋室之景 幽雅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Hoefler Text"/>
            </a:endParaRPr>
          </a:p>
          <a:p>
            <a:pPr marL="0" marR="0" lvl="0" indent="0" algn="l" defTabSz="914400" rtl="0" eaLnBrk="1" fontAlgn="auto" latinLnBrk="0" hangingPunct="1">
              <a:lnSpc>
                <a:spcPts val="4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Hoefler Text"/>
              </a:rPr>
              <a:t>陋室之人 儒雅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Hoefler Text"/>
            </a:endParaRPr>
          </a:p>
          <a:p>
            <a:pPr marL="0" marR="0" lvl="0" indent="0" algn="l" defTabSz="914400" rtl="0" eaLnBrk="1" fontAlgn="auto" latinLnBrk="0" hangingPunct="1">
              <a:lnSpc>
                <a:spcPts val="4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Hoefler Text"/>
              </a:rPr>
              <a:t>陋室之事 高雅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Hoefler Text"/>
            </a:endParaRPr>
          </a:p>
          <a:p>
            <a:pPr marL="0" marR="0" lvl="0" indent="0" algn="l" defTabSz="914400" rtl="0" eaLnBrk="1" fontAlgn="auto" latinLnBrk="0" hangingPunct="1">
              <a:lnSpc>
                <a:spcPts val="4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Hoefler Text"/>
            </a:endParaRPr>
          </a:p>
        </p:txBody>
      </p:sp>
      <p:sp>
        <p:nvSpPr>
          <p:cNvPr id="12" name="TextBox 17"/>
          <p:cNvSpPr txBox="1"/>
          <p:nvPr/>
        </p:nvSpPr>
        <p:spPr>
          <a:xfrm>
            <a:off x="7577269" y="2186864"/>
            <a:ext cx="1169545" cy="677104"/>
          </a:xfrm>
          <a:prstGeom prst="rect">
            <a:avLst/>
          </a:prstGeom>
          <a:noFill/>
          <a:ln w="76200">
            <a:solidFill>
              <a:sysClr val="window" lastClr="FFFFFF"/>
            </a:solidFill>
          </a:ln>
        </p:spPr>
        <p:txBody>
          <a:bodyPr wrap="none" lIns="121917" tIns="60958" rIns="121917" bIns="60958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Hoefler Text"/>
              </a:rPr>
              <a:t>不陋</a:t>
            </a: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Hoefler Tex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21629" y="3810616"/>
            <a:ext cx="3442257" cy="6126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Hoefler Text"/>
              </a:rPr>
              <a:t>  简陋的屋子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Hoefler Tex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1"/>
          <p:cNvSpPr>
            <a:spLocks noGrp="1"/>
          </p:cNvSpPr>
          <p:nvPr>
            <p:ph type="title" idx="4294967295"/>
          </p:nvPr>
        </p:nvSpPr>
        <p:spPr>
          <a:xfrm>
            <a:off x="142504" y="469950"/>
            <a:ext cx="3170712" cy="86518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zh-CN" altLang="en-US" b="1"/>
              <a:t>  探究陋室</a:t>
            </a:r>
            <a:endParaRPr lang="zh-CN" altLang="en-US" b="1"/>
          </a:p>
        </p:txBody>
      </p:sp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1914162" y="1450976"/>
            <a:ext cx="8599487" cy="130818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en-US" sz="44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作者为何觉得陋室不陋</a:t>
            </a:r>
            <a:r>
              <a:rPr lang="zh-CN" altLang="zh-CN" sz="4400" kern="1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？</a:t>
            </a:r>
            <a:endParaRPr lang="en-US" altLang="zh-CN" sz="4400" kern="100">
              <a:solidFill>
                <a:srgbClr val="00206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endParaRPr lang="en-US" altLang="zh-CN" sz="4400" kern="100">
              <a:solidFill>
                <a:srgbClr val="00206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endParaRPr lang="zh-CN" altLang="en-US" sz="4000">
              <a:solidFill>
                <a:srgbClr val="00206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33000" y="2875002"/>
            <a:ext cx="6391493" cy="9492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1275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50000"/>
              <a:buFontTx/>
              <a:buNone/>
              <a:defRPr>
                <a:solidFill>
                  <a:srgbClr val="FFFFFF"/>
                </a:solidFill>
              </a:defRPr>
            </a:pPr>
            <a:r>
              <a:rPr kumimoji="0" lang="zh-CN" altLang="en-US" sz="4400" b="0" i="0" u="none" strike="noStrike" kern="1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Hoefler Text"/>
              </a:rPr>
              <a:t>  斯是陋室，惟吾德馨。</a:t>
            </a:r>
            <a:endParaRPr kumimoji="0" lang="en-US" altLang="zh-CN" sz="4400" b="0" i="0" u="none" strike="noStrike" kern="1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Hoefler Tex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8129560" y="3893127"/>
            <a:ext cx="482139" cy="0"/>
          </a:xfrm>
          <a:prstGeom prst="line">
            <a:avLst/>
          </a:prstGeom>
          <a:noFill/>
          <a:ln w="57150" cap="flat">
            <a:solidFill>
              <a:schemeClr val="accent1"/>
            </a:solidFill>
            <a:prstDash val="solid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" name="TextBox 8"/>
          <p:cNvSpPr txBox="1"/>
          <p:nvPr/>
        </p:nvSpPr>
        <p:spPr>
          <a:xfrm>
            <a:off x="2785696" y="4693449"/>
            <a:ext cx="7078861" cy="5950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能散布很远的香气，这里指德行美好。</a:t>
            </a: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10" name="流程图: 过程 9"/>
          <p:cNvSpPr/>
          <p:nvPr/>
        </p:nvSpPr>
        <p:spPr>
          <a:xfrm>
            <a:off x="2664370" y="4601115"/>
            <a:ext cx="7099069" cy="779701"/>
          </a:xfrm>
          <a:prstGeom prst="flowChartProcess">
            <a:avLst/>
          </a:prstGeom>
          <a:noFill/>
          <a:ln w="76200" cap="flat">
            <a:solidFill>
              <a:schemeClr val="accent1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fromWordArt="0" anchor="ctr" anchorCtr="0" forceAA="0" compatLnSpc="1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0" i="0" u="none" strike="noStrike" kern="0" cap="none" spc="0" normalizeH="0" baseline="0" noProof="0">
              <a:ln>
                <a:noFill/>
              </a:ln>
              <a:solidFill>
                <a:srgbClr val="F3F1DF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Helvetica Neue" panose="02000503000000020004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761645" y="1105800"/>
            <a:ext cx="3570208" cy="1964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1275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50000"/>
              <a:buFontTx/>
              <a:buNone/>
              <a:defRPr>
                <a:solidFill>
                  <a:srgbClr val="FFFFFF"/>
                </a:solidFill>
              </a:defRPr>
            </a:pPr>
            <a:r>
              <a:rPr kumimoji="0" lang="zh-CN" altLang="en-US" sz="4400" b="0" i="0" u="none" strike="noStrike" kern="1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Hoefler Text"/>
              </a:rPr>
              <a:t>“斯是陋室”</a:t>
            </a:r>
            <a:endParaRPr kumimoji="0" lang="en-US" altLang="zh-CN" sz="4400" b="0" i="0" u="none" strike="noStrike" kern="1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Hoefler Text"/>
            </a:endParaRPr>
          </a:p>
          <a:p>
            <a:pPr marL="0" marR="0" lvl="0" indent="0" algn="l" defTabSz="41275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50000"/>
              <a:buFontTx/>
              <a:buNone/>
              <a:defRPr>
                <a:solidFill>
                  <a:srgbClr val="FFFFFF"/>
                </a:solidFill>
              </a:defRPr>
            </a:pPr>
            <a:r>
              <a:rPr kumimoji="0" lang="zh-CN" altLang="en-US" sz="4400" b="0" i="0" u="none" strike="noStrike" kern="1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Hoefler Text"/>
              </a:rPr>
              <a:t>  </a:t>
            </a:r>
            <a:r>
              <a:rPr kumimoji="0" lang="zh-CN" altLang="en-US" sz="4400" b="0" i="0" u="none" strike="noStrike" kern="1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Hoefler Text"/>
              </a:rPr>
              <a:t>客观陈设</a:t>
            </a:r>
            <a:endParaRPr kumimoji="0" lang="en-US" altLang="zh-CN" sz="4400" b="0" i="0" u="none" strike="noStrike" kern="1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Hoefler Tex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45748" y="1138981"/>
            <a:ext cx="3910771" cy="9492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1275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50000"/>
              <a:buFontTx/>
              <a:buNone/>
              <a:defRPr>
                <a:solidFill>
                  <a:srgbClr val="FFFFFF"/>
                </a:solidFill>
              </a:defRPr>
            </a:pPr>
            <a:r>
              <a:rPr kumimoji="0" lang="zh-CN" altLang="en-US" sz="4400" b="0" i="0" u="none" strike="noStrike" kern="1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Hoefler Text"/>
              </a:rPr>
              <a:t>“</a:t>
            </a:r>
            <a:r>
              <a:rPr kumimoji="0" lang="zh-CN" altLang="en-US" sz="4400" b="0" i="0" u="none" strike="noStrike" kern="1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何陋之有</a:t>
            </a:r>
            <a:r>
              <a:rPr kumimoji="0" lang="zh-CN" altLang="en-US" sz="4400" b="0" i="0" u="none" strike="noStrike" kern="1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Hoefler Text"/>
              </a:rPr>
              <a:t>”</a:t>
            </a:r>
            <a:endParaRPr kumimoji="0" lang="en-US" altLang="zh-CN" sz="4400" b="0" i="0" u="none" strike="noStrike" kern="1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505250" y="921925"/>
            <a:ext cx="184731" cy="9492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1275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50000"/>
              <a:buFontTx/>
              <a:buNone/>
              <a:defRPr>
                <a:solidFill>
                  <a:srgbClr val="FFFFFF"/>
                </a:solidFill>
              </a:defRPr>
            </a:pPr>
            <a:endParaRPr kumimoji="0" lang="en-US" altLang="zh-CN" sz="4400" b="0" i="0" u="none" strike="noStrike" kern="1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20266" y="2121462"/>
            <a:ext cx="2441694" cy="9492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1275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50000"/>
              <a:buFontTx/>
              <a:buNone/>
              <a:defRPr>
                <a:solidFill>
                  <a:srgbClr val="FFFFFF"/>
                </a:solidFill>
              </a:defRPr>
            </a:pPr>
            <a:r>
              <a:rPr kumimoji="0" lang="zh-CN" altLang="en-US" sz="4400" b="0" i="0" u="none" strike="noStrike" kern="1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Hoefler Text"/>
              </a:rPr>
              <a:t>主观感受</a:t>
            </a:r>
            <a:endParaRPr kumimoji="0" lang="en-US" altLang="zh-CN" sz="4400" b="0" i="0" u="none" strike="noStrike" kern="1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Hoefler Text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77531" y="3787240"/>
            <a:ext cx="3336434" cy="2902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1456456" y="1458094"/>
            <a:ext cx="5488682" cy="71814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苔痕上阶绿 草色入帘青</a:t>
            </a:r>
            <a:endParaRPr kumimoji="0" lang="en-US" altLang="zh-CN" sz="40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12261" y="1327793"/>
            <a:ext cx="2154436" cy="13336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恬淡之心</a:t>
            </a:r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52797" y="2495472"/>
            <a:ext cx="6096000" cy="871392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谈笑有鸿儒 往来无白丁</a:t>
            </a:r>
            <a:endParaRPr kumimoji="0" lang="en-US" altLang="zh-CN" sz="40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56456" y="3942602"/>
            <a:ext cx="3518912" cy="8713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调素琴 阅金经</a:t>
            </a:r>
            <a:endParaRPr kumimoji="0" lang="en-US" altLang="zh-CN" sz="40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612260" y="4095849"/>
            <a:ext cx="2154437" cy="71814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质朴之趣</a:t>
            </a:r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612261" y="2762151"/>
            <a:ext cx="2154437" cy="13336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儒雅之风</a:t>
            </a:r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1" grpId="0"/>
      <p:bldP spid="14" grpId="0"/>
      <p:bldP spid="23" grpId="0"/>
      <p:bldP spid="2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525827" y="1494099"/>
            <a:ext cx="9700592" cy="3286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825500" rtl="0" eaLnBrk="1" fontAlgn="auto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    </a:t>
            </a:r>
            <a:r>
              <a:rPr kumimoji="0" lang="zh-CN" altLang="en-US" sz="36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陋室之可铭，在</a:t>
            </a:r>
            <a:r>
              <a:rPr kumimoji="0" lang="zh-CN" altLang="en-US" sz="36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德之馨</a:t>
            </a:r>
            <a:r>
              <a:rPr kumimoji="0" lang="zh-CN" altLang="en-US" sz="36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，不在室之陋也。惟</a:t>
            </a:r>
            <a:r>
              <a:rPr kumimoji="0" lang="zh-CN" altLang="en-US" sz="36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有德者</a:t>
            </a:r>
            <a:r>
              <a:rPr kumimoji="0" lang="zh-CN" altLang="en-US" sz="36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居之，则陋室之中，触目皆成佳趣。末以“何陋”结之，饶有逸韵。</a:t>
            </a:r>
            <a:endParaRPr kumimoji="0" lang="en-US" altLang="zh-CN" sz="36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  <a:p>
            <a:pPr marL="0" marR="0" lvl="0" indent="0" algn="l" defTabSz="825500" rtl="0" eaLnBrk="1" fontAlgn="auto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                         ——《</a:t>
            </a:r>
            <a:r>
              <a:rPr kumimoji="0" lang="zh-CN" altLang="en-US" sz="36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古文观止</a:t>
            </a: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》</a:t>
            </a:r>
            <a:endParaRPr kumimoji="0" lang="zh-CN" altLang="en-US" sz="3600" b="0" i="1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1211283" y="713055"/>
            <a:ext cx="9601200" cy="5431889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en-US" sz="32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lang="en-US" altLang="zh-CN" sz="3200">
              <a:solidFill>
                <a:srgbClr val="00206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en-US" sz="32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朱雀桥边野草花，乌衣巷口夕阳斜。</a:t>
            </a:r>
            <a:endParaRPr lang="zh-CN" altLang="en-US" sz="3200">
              <a:solidFill>
                <a:srgbClr val="00206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en-US" sz="320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旧时王谢堂前燕，飞入寻常百姓家。</a:t>
            </a:r>
            <a:endParaRPr lang="zh-CN" altLang="en-US" sz="3200">
              <a:solidFill>
                <a:srgbClr val="C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en-US" sz="32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</a:t>
            </a:r>
            <a:r>
              <a:rPr lang="en-US" altLang="zh-CN" sz="32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——《</a:t>
            </a:r>
            <a:r>
              <a:rPr lang="zh-CN" altLang="en-US" sz="32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乌衣巷</a:t>
            </a:r>
            <a:r>
              <a:rPr lang="en-US" altLang="zh-CN" sz="32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sz="3200">
              <a:solidFill>
                <a:srgbClr val="00206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en-US" sz="32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湖光秋月两相和，潭面无风镜未磨。 </a:t>
            </a:r>
            <a:br>
              <a:rPr lang="zh-CN" altLang="en-US" sz="32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遥望洞庭山水翠，白银盘里一青螺。       </a:t>
            </a:r>
            <a:endParaRPr lang="en-US" altLang="zh-CN" sz="3200">
              <a:solidFill>
                <a:srgbClr val="C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en-US" sz="32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</a:t>
            </a:r>
            <a:r>
              <a:rPr lang="en-US" altLang="zh-CN" sz="32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——《</a:t>
            </a:r>
            <a:r>
              <a:rPr lang="zh-CN" altLang="en-US" sz="32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望洞庭</a:t>
            </a:r>
            <a:r>
              <a:rPr lang="en-US" altLang="zh-CN" sz="32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sz="3200">
              <a:solidFill>
                <a:srgbClr val="00206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endParaRPr lang="en-US" altLang="zh-CN" sz="4000">
              <a:solidFill>
                <a:srgbClr val="00206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endParaRPr lang="zh-CN" altLang="en-US" sz="4000">
              <a:solidFill>
                <a:srgbClr val="00206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endParaRPr lang="zh-CN" altLang="en-US" sz="3200">
              <a:solidFill>
                <a:srgbClr val="00206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678274" y="1944747"/>
            <a:ext cx="9659008" cy="2968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825500" rtl="0" eaLnBrk="1" fontAlgn="auto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               </a:t>
            </a:r>
            <a:endParaRPr kumimoji="0" lang="en-US" altLang="zh-CN" sz="36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  <a:p>
            <a:pPr marL="0" marR="0" lvl="0" indent="0" algn="l" defTabSz="825500" rtl="0" eaLnBrk="1" fontAlgn="auto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    清朝康熙年间选编的一部供学塾使用的文学读本。文集所收录的文章，被认为代表</a:t>
            </a: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文言文的最高水平</a:t>
            </a: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，学习文言文至此“</a:t>
            </a: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观止</a:t>
            </a: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”矣。选文有不同风格，不同流派，不同题材，能包罗历代古文的</a:t>
            </a: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精华选者</a:t>
            </a: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。</a:t>
            </a: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061635" y="704050"/>
            <a:ext cx="3570208" cy="7969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825500" rtl="0" eaLnBrk="1" fontAlgn="auto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《</a:t>
            </a:r>
            <a:r>
              <a:rPr kumimoji="0" lang="zh-CN" altLang="en-US" sz="44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古文观止</a:t>
            </a:r>
            <a:r>
              <a:rPr kumimoji="0" lang="en-US" altLang="zh-CN" sz="44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》</a:t>
            </a:r>
            <a:endParaRPr kumimoji="0" lang="en-US" altLang="zh-CN" sz="44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75595" y="1944747"/>
            <a:ext cx="9659008" cy="3559436"/>
          </a:xfrm>
          <a:prstGeom prst="rect">
            <a:avLst/>
          </a:prstGeom>
          <a:noFill/>
          <a:ln w="76200" cap="flat">
            <a:solidFill>
              <a:schemeClr val="accent4">
                <a:lumMod val="75000"/>
              </a:schemeClr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0" i="0" u="none" strike="noStrike" kern="0" cap="none" spc="0" normalizeH="0" baseline="0" noProof="0">
              <a:ln>
                <a:noFill/>
              </a:ln>
              <a:solidFill>
                <a:srgbClr val="F3F1DF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Helvetica Neue" panose="02000503000000020004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1"/>
          <p:cNvSpPr>
            <a:spLocks noGrp="1"/>
          </p:cNvSpPr>
          <p:nvPr>
            <p:ph type="title" idx="4294967295"/>
          </p:nvPr>
        </p:nvSpPr>
        <p:spPr>
          <a:xfrm>
            <a:off x="368134" y="552327"/>
            <a:ext cx="2980707" cy="866775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zh-CN" altLang="en-US" b="1"/>
              <a:t>知人论世</a:t>
            </a:r>
            <a:endParaRPr lang="zh-CN" altLang="en-US" b="1"/>
          </a:p>
        </p:txBody>
      </p:sp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1291452" y="1419102"/>
            <a:ext cx="10202862" cy="3984171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en-US" sz="320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刘禹锡经历了二十三年被贬起落的人生，却始终保持乐观豁达的心境。因参加当时政治革新运动而得罪当朝权贵，一生被贬数次。然而他的诗，却没有半点阴郁，反而因为这些人生的艰难，多了几分厚实沉郁的魅力，世人因此送他一个“诗豪”的称谓。</a:t>
            </a:r>
            <a:endParaRPr lang="zh-CN" altLang="en-US" sz="3200">
              <a:solidFill>
                <a:srgbClr val="00206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1263980" y="856364"/>
            <a:ext cx="10191750" cy="1684955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en-US" sz="32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lang="en-US" altLang="zh-CN" sz="3200">
              <a:solidFill>
                <a:srgbClr val="00206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en-US" sz="32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自古逢秋悲寂寥，我言秋日胜春朝。</a:t>
            </a:r>
            <a:endParaRPr lang="en-US" altLang="zh-CN" sz="3200">
              <a:solidFill>
                <a:srgbClr val="00206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en-US" altLang="zh-CN" sz="32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——《</a:t>
            </a:r>
            <a:r>
              <a:rPr lang="zh-CN" altLang="en-US" sz="32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秋词</a:t>
            </a:r>
            <a:r>
              <a:rPr lang="en-US" altLang="zh-CN" sz="32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sz="3200">
              <a:solidFill>
                <a:srgbClr val="00206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endParaRPr lang="zh-CN" altLang="en-US" sz="3200">
              <a:solidFill>
                <a:srgbClr val="00206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23884" y="4841550"/>
            <a:ext cx="4411464" cy="84125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“诗豪”刘禹锡</a:t>
            </a:r>
            <a:endParaRPr kumimoji="0" lang="zh-CN" altLang="en-US" sz="4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53985" y="3128275"/>
            <a:ext cx="8891785" cy="119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1275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Pct val="50000"/>
              <a:buFontTx/>
              <a:buNone/>
              <a:defRPr>
                <a:solidFill>
                  <a:srgbClr val="FFFFFF"/>
                </a:solidFill>
              </a:defRPr>
            </a:pP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沉舟侧畔千帆过，病树前头万木春。</a:t>
            </a:r>
            <a:endParaRPr kumimoji="0" lang="en-US" altLang="zh-CN" sz="32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  <a:p>
            <a:pPr marL="0" marR="0" lvl="0" indent="0" algn="l" defTabSz="41275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Pct val="50000"/>
              <a:buFontTx/>
              <a:buNone/>
              <a:defRPr>
                <a:solidFill>
                  <a:srgbClr val="FFFFFF"/>
                </a:solidFill>
              </a:defRPr>
            </a:pPr>
            <a:r>
              <a:rPr kumimoji="0" lang="en-US" altLang="zh-CN" sz="32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              ——《</a:t>
            </a: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酬乐天扬州初逢席上见赠</a:t>
            </a:r>
            <a:r>
              <a:rPr kumimoji="0" lang="en-US" altLang="zh-CN" sz="32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》</a:t>
            </a:r>
            <a:endParaRPr kumimoji="0" lang="en-US" altLang="zh-CN" sz="32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866899" y="1096241"/>
            <a:ext cx="10158413" cy="4888923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ts val="4500"/>
              </a:lnSpc>
              <a:spcBef>
                <a:spcPct val="0"/>
              </a:spcBef>
              <a:defRPr>
                <a:solidFill>
                  <a:srgbClr val="FFFFFF"/>
                </a:solidFill>
              </a:defRPr>
            </a:pPr>
            <a:r>
              <a:rPr lang="zh-CN" altLang="en-US" sz="280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刘禹锡因革新得罪当朝权贵，被贬为和州通判，地方知县对其处处刁难，将他的三间房安排在面江的城南门。对此，刘禹锡写了副对联“</a:t>
            </a:r>
            <a:r>
              <a:rPr lang="zh-CN" altLang="en-US" sz="280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面对大江观白帆，身在和州思争辩</a:t>
            </a:r>
            <a:r>
              <a:rPr lang="zh-CN" altLang="en-US" sz="28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”。知县得知后大怒，不仅将住所换到城北，还缩减一半住房面积。刘禹锡并未动怒，而是写下对联“</a:t>
            </a:r>
            <a:r>
              <a:rPr lang="zh-CN" altLang="en-US" sz="280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杨柳青青江水平，人在历阳心在京</a:t>
            </a:r>
            <a:r>
              <a:rPr lang="zh-CN" altLang="en-US" sz="28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”。知县见此情景又将其住所换回城中，并只给他配备一间小房子。这次刘禹锡写下</a:t>
            </a:r>
            <a:r>
              <a:rPr lang="en-US" altLang="zh-CN" sz="280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《</a:t>
            </a:r>
            <a:r>
              <a:rPr lang="zh-CN" altLang="en-US" sz="280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陋室铭</a:t>
            </a:r>
            <a:r>
              <a:rPr lang="en-US" altLang="zh-CN" sz="280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》</a:t>
            </a:r>
            <a:r>
              <a:rPr lang="zh-CN" altLang="en-US" sz="28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，并将其刻于门前石碑，知县彻底无语。</a:t>
            </a:r>
            <a:endParaRPr lang="zh-CN" altLang="en-US" sz="2800">
              <a:solidFill>
                <a:srgbClr val="00206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1"/>
          <p:cNvSpPr>
            <a:spLocks noGrp="1"/>
          </p:cNvSpPr>
          <p:nvPr>
            <p:ph type="title" idx="4294967295"/>
          </p:nvPr>
        </p:nvSpPr>
        <p:spPr>
          <a:xfrm>
            <a:off x="867569" y="919520"/>
            <a:ext cx="10456862" cy="866775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从文中可以看出刘禹锡怎样的人生态度？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62360" y="2495058"/>
            <a:ext cx="6096000" cy="871392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1275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50000"/>
              <a:buFontTx/>
              <a:buNone/>
              <a:defRPr>
                <a:solidFill>
                  <a:srgbClr val="FFFFFF"/>
                </a:solidFill>
              </a:defRPr>
            </a:pPr>
            <a:r>
              <a: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甘于淡泊</a:t>
            </a:r>
            <a:r>
              <a:rPr kumimoji="0" lang="en-US" altLang="zh-CN" sz="40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   </a:t>
            </a:r>
            <a:r>
              <a: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不为物役</a:t>
            </a:r>
            <a:endParaRPr kumimoji="0" lang="en-US" altLang="zh-CN" sz="40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62360" y="3917202"/>
            <a:ext cx="6096000" cy="871392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1275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50000"/>
              <a:buFontTx/>
              <a:buNone/>
              <a:defRPr>
                <a:solidFill>
                  <a:srgbClr val="FFFFFF"/>
                </a:solidFill>
              </a:defRPr>
            </a:pPr>
            <a:r>
              <a: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高洁傲岸   安贫乐道</a:t>
            </a:r>
            <a:endParaRPr kumimoji="0" lang="en-US" altLang="zh-CN" sz="40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29500" y="2495058"/>
            <a:ext cx="4762500" cy="316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4044538" y="349724"/>
            <a:ext cx="381692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鉴赏表现之美</a:t>
            </a:r>
            <a:endParaRPr lang="zh-CN" altLang="en-US" sz="4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02619" y="2201260"/>
            <a:ext cx="10879872" cy="2455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1275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50000"/>
              <a:buFontTx/>
              <a:buNone/>
              <a:defRPr>
                <a:solidFill>
                  <a:srgbClr val="FFFFFF"/>
                </a:solidFill>
              </a:defRPr>
            </a:pPr>
            <a:r>
              <a:rPr kumimoji="0" lang="zh-CN" altLang="en-US" sz="36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为何不直接写陋室而要从“山”“水”写起</a:t>
            </a: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?</a:t>
            </a:r>
            <a:endParaRPr kumimoji="0" lang="en-US" altLang="zh-CN" sz="36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  <a:p>
            <a:pPr marL="0" marR="0" lvl="0" indent="0" algn="l" defTabSz="41275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50000"/>
              <a:buFontTx/>
              <a:buNone/>
              <a:defRPr>
                <a:solidFill>
                  <a:srgbClr val="FFFFFF"/>
                </a:solidFill>
              </a:defRPr>
            </a:pPr>
            <a:r>
              <a:rPr kumimoji="0" lang="zh-CN" altLang="en-US" sz="36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文章开头采用了什么写作手法</a:t>
            </a: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?</a:t>
            </a:r>
            <a:endParaRPr kumimoji="0" lang="en-US" altLang="zh-CN" sz="36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  <a:p>
            <a:pPr marL="0" marR="0" lvl="0" indent="0" algn="l" defTabSz="41275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50000"/>
              <a:buFontTx/>
              <a:buNone/>
              <a:defRPr>
                <a:solidFill>
                  <a:srgbClr val="FFFFFF"/>
                </a:solidFill>
              </a:defRPr>
            </a:pPr>
            <a:r>
              <a:rPr kumimoji="0" lang="zh-CN" altLang="en-US" sz="36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这样开头有什么用意？</a:t>
            </a:r>
            <a:endParaRPr kumimoji="0" lang="en-US" altLang="zh-CN" sz="36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847861" y="5448906"/>
            <a:ext cx="2496277" cy="7489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4265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陋室不陋</a:t>
            </a:r>
            <a:endParaRPr lang="zh-CN" altLang="en-US" sz="4265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11556" y="2425208"/>
            <a:ext cx="7968885" cy="23775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以虚衬实，以山水作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类比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，引出文章的主旨句“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斯是陋室，惟吾德馨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”。陋室因为主人的“德馨”而“馨”，从而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点明文章的主旨“德馨”。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08214" y="1112298"/>
            <a:ext cx="9985109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b="1">
                <a:latin typeface="楷体" panose="02010609060101010101" pitchFamily="49" charset="-122"/>
                <a:ea typeface="楷体" panose="02010609060101010101" pitchFamily="49" charset="-122"/>
              </a:rPr>
              <a:t>山不在高，有仙则名。水不在深，有龙则灵。</a:t>
            </a:r>
            <a:endParaRPr lang="zh-CN" altLang="en-US" sz="3735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238136" y="2559217"/>
            <a:ext cx="10071988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最后为什么要提“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南阳诸葛庐</a:t>
            </a:r>
            <a:r>
              <a:rPr lang="zh-CN" altLang="en-US" sz="3200" b="1"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”和“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西蜀子云亭</a:t>
            </a:r>
            <a:r>
              <a:rPr lang="zh-CN" altLang="en-US" sz="3200" b="1"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”呢？</a:t>
            </a:r>
            <a:endParaRPr lang="zh-CN" altLang="en-US" sz="3200" b="1">
              <a:latin typeface="宋体" panose="02010600030101010101" pitchFamily="2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占位符 2"/>
          <p:cNvSpPr>
            <a:spLocks noGrp="1"/>
          </p:cNvSpPr>
          <p:nvPr>
            <p:ph idx="4294967295"/>
          </p:nvPr>
        </p:nvSpPr>
        <p:spPr>
          <a:xfrm>
            <a:off x="1391712" y="1076069"/>
            <a:ext cx="9812337" cy="5317847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ctr">
              <a:lnSpc>
                <a:spcPct val="150000"/>
              </a:lnSpc>
              <a:spcBef>
                <a:spcPct val="0"/>
              </a:spcBef>
              <a:buSzPct val="60000"/>
              <a:buNone/>
              <a:defRPr>
                <a:solidFill>
                  <a:srgbClr val="FFFFFF"/>
                </a:solidFill>
              </a:defRPr>
            </a:pPr>
            <a:r>
              <a:rPr lang="zh-CN" altLang="en-US" sz="400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南阳诸葛庐</a:t>
            </a:r>
            <a:endParaRPr lang="en-US" altLang="zh-CN" sz="4000">
              <a:solidFill>
                <a:srgbClr val="C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SzPct val="60000"/>
              <a:buNone/>
              <a:defRPr>
                <a:solidFill>
                  <a:srgbClr val="FFFFFF"/>
                </a:solidFill>
              </a:defRPr>
            </a:pPr>
            <a:r>
              <a:rPr lang="zh-CN" altLang="en-US" sz="36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诸葛，即诸葛亮，三国时期蜀汉丞相。诸葛庐，诸葛亮出山之前隐居南阳住的草庐。</a:t>
            </a:r>
            <a:endParaRPr lang="en-US" altLang="zh-CN" sz="3600">
              <a:solidFill>
                <a:srgbClr val="00206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>
              <a:lnSpc>
                <a:spcPct val="150000"/>
              </a:lnSpc>
              <a:spcBef>
                <a:spcPct val="0"/>
              </a:spcBef>
              <a:buSzPct val="60000"/>
              <a:buNone/>
              <a:defRPr>
                <a:solidFill>
                  <a:srgbClr val="FFFFFF"/>
                </a:solidFill>
              </a:defRPr>
            </a:pPr>
            <a:r>
              <a:rPr lang="zh-CN" altLang="en-US" sz="400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西蜀子云亭</a:t>
            </a:r>
            <a:endParaRPr lang="en-US" altLang="zh-CN" sz="4000">
              <a:solidFill>
                <a:srgbClr val="C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SzPct val="60000"/>
              <a:buNone/>
              <a:defRPr>
                <a:solidFill>
                  <a:srgbClr val="FFFFFF"/>
                </a:solidFill>
              </a:defRPr>
            </a:pPr>
            <a:r>
              <a:rPr lang="zh-CN" altLang="en-US" sz="36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子云，即扬雄，西汉哲学家、文学家。子云亭，指扬雄在西蜀的屋舍。</a:t>
            </a:r>
            <a:endParaRPr lang="en-US" altLang="zh-CN" sz="3600">
              <a:solidFill>
                <a:srgbClr val="00206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89831" y="365442"/>
            <a:ext cx="1333698" cy="84125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用典</a:t>
            </a:r>
            <a:endParaRPr kumimoji="0" lang="zh-CN" altLang="en-US" sz="4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MH_SubTitle_2"/>
          <p:cNvSpPr/>
          <p:nvPr>
            <p:custDataLst>
              <p:tags r:id="rId2"/>
            </p:custDataLst>
          </p:nvPr>
        </p:nvSpPr>
        <p:spPr>
          <a:xfrm flipH="1">
            <a:off x="1552896" y="2075241"/>
            <a:ext cx="1712423" cy="792000"/>
          </a:xfrm>
          <a:prstGeom prst="roundRect">
            <a:avLst>
              <a:gd name="adj" fmla="val 50000"/>
            </a:avLst>
          </a:prstGeom>
          <a:solidFill>
            <a:sysClr val="windowText" lastClr="000000"/>
          </a:solidFill>
        </p:spPr>
        <p:txBody>
          <a:bodyPr lIns="0" tIns="0" rIns="0" bIns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4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Hoefler Tex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65312" y="2142946"/>
            <a:ext cx="1487587" cy="6565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0" cap="none" spc="0" normalizeH="0" baseline="0" noProof="0">
                <a:ln>
                  <a:noFill/>
                </a:ln>
                <a:solidFill>
                  <a:srgbClr val="EDEDE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诸葛亮</a:t>
            </a:r>
            <a:endParaRPr kumimoji="0" lang="zh-CN" altLang="en-US" sz="3600" b="0" i="0" u="none" strike="noStrike" kern="0" cap="none" spc="0" normalizeH="0" baseline="0" noProof="0">
              <a:ln>
                <a:noFill/>
              </a:ln>
              <a:solidFill>
                <a:srgbClr val="EDEDE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8" name="MH_SubTitle_2"/>
          <p:cNvSpPr/>
          <p:nvPr>
            <p:custDataLst>
              <p:tags r:id="rId3"/>
            </p:custDataLst>
          </p:nvPr>
        </p:nvSpPr>
        <p:spPr>
          <a:xfrm flipH="1">
            <a:off x="8155183" y="2007536"/>
            <a:ext cx="1712423" cy="792000"/>
          </a:xfrm>
          <a:prstGeom prst="roundRect">
            <a:avLst>
              <a:gd name="adj" fmla="val 50000"/>
            </a:avLst>
          </a:prstGeom>
          <a:solidFill>
            <a:sysClr val="windowText" lastClr="000000"/>
          </a:solidFill>
        </p:spPr>
        <p:txBody>
          <a:bodyPr lIns="0" tIns="0" rIns="0" bIns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4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Hoefler Tex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83018" y="2075241"/>
            <a:ext cx="1256754" cy="6565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0" cap="none" spc="0" normalizeH="0" baseline="0" noProof="0">
                <a:ln>
                  <a:noFill/>
                </a:ln>
                <a:solidFill>
                  <a:srgbClr val="EDEDE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扬 雄</a:t>
            </a:r>
            <a:endParaRPr kumimoji="0" lang="zh-CN" altLang="en-US" sz="3600" b="0" i="0" u="none" strike="noStrike" kern="0" cap="none" spc="0" normalizeH="0" baseline="0" noProof="0">
              <a:ln>
                <a:noFill/>
              </a:ln>
              <a:solidFill>
                <a:srgbClr val="EDEDE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12" name="MH_SubTitle_2"/>
          <p:cNvSpPr/>
          <p:nvPr>
            <p:custDataLst>
              <p:tags r:id="rId4"/>
            </p:custDataLst>
          </p:nvPr>
        </p:nvSpPr>
        <p:spPr>
          <a:xfrm flipH="1">
            <a:off x="1586146" y="3896212"/>
            <a:ext cx="1712423" cy="792000"/>
          </a:xfrm>
          <a:prstGeom prst="roundRect">
            <a:avLst>
              <a:gd name="adj" fmla="val 50000"/>
            </a:avLst>
          </a:prstGeom>
          <a:solidFill>
            <a:sysClr val="windowText" lastClr="000000"/>
          </a:solidFill>
        </p:spPr>
        <p:txBody>
          <a:bodyPr lIns="0" tIns="0" rIns="0" bIns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4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Hoefler Tex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65312" y="3914040"/>
            <a:ext cx="1487587" cy="6565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0" cap="none" spc="0" normalizeH="0" baseline="0" noProof="0">
                <a:ln>
                  <a:noFill/>
                </a:ln>
                <a:solidFill>
                  <a:srgbClr val="EDEDE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诸葛庐</a:t>
            </a:r>
            <a:endParaRPr kumimoji="0" lang="zh-CN" altLang="en-US" sz="3600" b="0" i="0" u="none" strike="noStrike" kern="0" cap="none" spc="0" normalizeH="0" baseline="0" noProof="0">
              <a:ln>
                <a:noFill/>
              </a:ln>
              <a:solidFill>
                <a:srgbClr val="EDEDE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14" name="MH_SubTitle_2"/>
          <p:cNvSpPr/>
          <p:nvPr>
            <p:custDataLst>
              <p:tags r:id="rId5"/>
            </p:custDataLst>
          </p:nvPr>
        </p:nvSpPr>
        <p:spPr>
          <a:xfrm flipH="1">
            <a:off x="8221684" y="3900078"/>
            <a:ext cx="1712423" cy="792000"/>
          </a:xfrm>
          <a:prstGeom prst="roundRect">
            <a:avLst>
              <a:gd name="adj" fmla="val 50000"/>
            </a:avLst>
          </a:prstGeom>
          <a:solidFill>
            <a:sysClr val="windowText" lastClr="000000"/>
          </a:solidFill>
        </p:spPr>
        <p:txBody>
          <a:bodyPr lIns="0" tIns="0" rIns="0" bIns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4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Hoefler Tex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267600" y="3914040"/>
            <a:ext cx="1487587" cy="6565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0" cap="none" spc="0" normalizeH="0" baseline="0" noProof="0">
                <a:ln>
                  <a:noFill/>
                </a:ln>
                <a:solidFill>
                  <a:srgbClr val="EDEDE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子云亭</a:t>
            </a:r>
            <a:endParaRPr kumimoji="0" lang="zh-CN" altLang="en-US" sz="3600" b="0" i="0" u="none" strike="noStrike" kern="0" cap="none" spc="0" normalizeH="0" baseline="0" noProof="0">
              <a:ln>
                <a:noFill/>
              </a:ln>
              <a:solidFill>
                <a:srgbClr val="EDEDE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16" name="MH_SubTitle_2"/>
          <p:cNvSpPr/>
          <p:nvPr>
            <p:custDataLst>
              <p:tags r:id="rId6"/>
            </p:custDataLst>
          </p:nvPr>
        </p:nvSpPr>
        <p:spPr>
          <a:xfrm flipH="1">
            <a:off x="4878383" y="2075241"/>
            <a:ext cx="1712423" cy="792000"/>
          </a:xfrm>
          <a:prstGeom prst="roundRect">
            <a:avLst>
              <a:gd name="adj" fmla="val 50000"/>
            </a:avLst>
          </a:prstGeom>
          <a:solidFill>
            <a:sysClr val="windowText" lastClr="000000"/>
          </a:solidFill>
        </p:spPr>
        <p:txBody>
          <a:bodyPr lIns="0" tIns="0" rIns="0" bIns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4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Hoefler Tex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170341" y="2112175"/>
            <a:ext cx="1128514" cy="71814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作者</a:t>
            </a:r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20" name="MH_SubTitle_2"/>
          <p:cNvSpPr/>
          <p:nvPr>
            <p:custDataLst>
              <p:tags r:id="rId7"/>
            </p:custDataLst>
          </p:nvPr>
        </p:nvSpPr>
        <p:spPr>
          <a:xfrm flipH="1">
            <a:off x="4774673" y="3771185"/>
            <a:ext cx="1712423" cy="792000"/>
          </a:xfrm>
          <a:prstGeom prst="roundRect">
            <a:avLst>
              <a:gd name="adj" fmla="val 50000"/>
            </a:avLst>
          </a:prstGeom>
          <a:solidFill>
            <a:sysClr val="windowText" lastClr="000000"/>
          </a:solidFill>
        </p:spPr>
        <p:txBody>
          <a:bodyPr lIns="0" tIns="0" rIns="0" bIns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4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Hoefler Tex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66627" y="3790194"/>
            <a:ext cx="1128514" cy="71814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陋室</a:t>
            </a:r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2" name="左箭头 1"/>
          <p:cNvSpPr/>
          <p:nvPr/>
        </p:nvSpPr>
        <p:spPr>
          <a:xfrm>
            <a:off x="3516968" y="2153808"/>
            <a:ext cx="1120851" cy="628867"/>
          </a:xfrm>
          <a:prstGeom prst="leftArrow">
            <a:avLst/>
          </a:prstGeom>
          <a:noFill/>
          <a:ln w="76200" cap="flat">
            <a:solidFill>
              <a:schemeClr val="accent4">
                <a:lumMod val="75000"/>
              </a:schemeClr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0" i="0" u="none" strike="noStrike" kern="0" cap="none" spc="0" normalizeH="0" baseline="0" noProof="0">
              <a:ln>
                <a:noFill/>
              </a:ln>
              <a:solidFill>
                <a:srgbClr val="F3F1DF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Helvetica Neue" panose="02000503000000020004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6804100" y="2267515"/>
            <a:ext cx="1142405" cy="528698"/>
          </a:xfrm>
          <a:prstGeom prst="rightArrow">
            <a:avLst/>
          </a:prstGeom>
          <a:noFill/>
          <a:ln w="76200" cap="flat">
            <a:solidFill>
              <a:schemeClr val="accent4">
                <a:lumMod val="75000"/>
              </a:schemeClr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0" i="0" u="none" strike="noStrike" kern="0" cap="none" spc="0" normalizeH="0" baseline="0" noProof="0">
              <a:ln>
                <a:noFill/>
              </a:ln>
              <a:solidFill>
                <a:srgbClr val="F3F1DF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Helvetica Neue" panose="02000503000000020004"/>
            </a:endParaRPr>
          </a:p>
        </p:txBody>
      </p:sp>
      <p:sp>
        <p:nvSpPr>
          <p:cNvPr id="25" name="左箭头 24"/>
          <p:cNvSpPr/>
          <p:nvPr/>
        </p:nvSpPr>
        <p:spPr>
          <a:xfrm>
            <a:off x="3435423" y="3941763"/>
            <a:ext cx="1124771" cy="628867"/>
          </a:xfrm>
          <a:prstGeom prst="leftArrow">
            <a:avLst/>
          </a:prstGeom>
          <a:noFill/>
          <a:ln w="76200" cap="flat">
            <a:solidFill>
              <a:schemeClr val="accent4">
                <a:lumMod val="75000"/>
              </a:schemeClr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0" i="0" u="none" strike="noStrike" kern="0" cap="none" spc="0" normalizeH="0" baseline="0" noProof="0">
              <a:ln>
                <a:noFill/>
              </a:ln>
              <a:solidFill>
                <a:srgbClr val="F3F1DF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Helvetica Neue" panose="02000503000000020004"/>
            </a:endParaRPr>
          </a:p>
        </p:txBody>
      </p:sp>
      <p:sp>
        <p:nvSpPr>
          <p:cNvPr id="26" name="右箭头 25"/>
          <p:cNvSpPr/>
          <p:nvPr/>
        </p:nvSpPr>
        <p:spPr>
          <a:xfrm>
            <a:off x="6701575" y="3979641"/>
            <a:ext cx="1142405" cy="528698"/>
          </a:xfrm>
          <a:prstGeom prst="rightArrow">
            <a:avLst/>
          </a:prstGeom>
          <a:noFill/>
          <a:ln w="76200" cap="flat">
            <a:solidFill>
              <a:schemeClr val="accent4">
                <a:lumMod val="75000"/>
              </a:schemeClr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0" i="0" u="none" strike="noStrike" kern="0" cap="none" spc="0" normalizeH="0" baseline="0" noProof="0">
              <a:ln>
                <a:noFill/>
              </a:ln>
              <a:solidFill>
                <a:srgbClr val="F3F1DF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Helvetica Neue" panose="02000503000000020004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066627" y="496632"/>
            <a:ext cx="1333698" cy="84125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类比</a:t>
            </a:r>
            <a:endParaRPr kumimoji="0" lang="zh-CN" altLang="en-US" sz="4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22" name="TextBox 3"/>
          <p:cNvSpPr txBox="1"/>
          <p:nvPr/>
        </p:nvSpPr>
        <p:spPr>
          <a:xfrm>
            <a:off x="2409105" y="5321959"/>
            <a:ext cx="6681316" cy="93358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名人自居</a:t>
            </a:r>
            <a:r>
              <a:rPr lang="en-US" altLang="zh-CN" sz="5400" ker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   </a:t>
            </a:r>
            <a:r>
              <a:rPr kumimoji="0" lang="zh-CN" altLang="en-US" sz="54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彰显情操</a:t>
            </a:r>
            <a:endParaRPr kumimoji="0" lang="en-US" altLang="zh-CN" sz="54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8" grpId="0"/>
      <p:bldP spid="10" grpId="0"/>
      <p:bldP spid="12" grpId="0"/>
      <p:bldP spid="13" grpId="0"/>
      <p:bldP spid="14" grpId="0"/>
      <p:bldP spid="15" grpId="0"/>
      <p:bldP spid="16" grpId="0"/>
      <p:bldP spid="19" grpId="0"/>
      <p:bldP spid="20" grpId="0"/>
      <p:bldP spid="21" grpId="0"/>
      <p:bldP spid="2" grpId="0"/>
      <p:bldP spid="4" grpId="0"/>
      <p:bldP spid="25" grpId="0"/>
      <p:bldP spid="26" grpId="0"/>
      <p:bldP spid="3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37" name="Rectangle 17"/>
          <p:cNvSpPr>
            <a:spLocks noChangeArrowheads="1"/>
          </p:cNvSpPr>
          <p:nvPr/>
        </p:nvSpPr>
        <p:spPr bwMode="auto">
          <a:xfrm>
            <a:off x="1350434" y="3849439"/>
            <a:ext cx="9465733" cy="14916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487045" indent="-487045" eaLnBrk="0" hangingPunct="0">
              <a:lnSpc>
                <a:spcPct val="150000"/>
              </a:lnSpc>
              <a:defRPr/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3.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领悟感受作者安贫乐道的生活情趣、高雅脱俗的情怀。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307827" y="1711667"/>
            <a:ext cx="946573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1.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了解短文的思想内容，充分领略作者的情怀。 </a:t>
            </a:r>
            <a:endParaRPr lang="zh-CN" altLang="en-US" sz="1465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329267" y="2791884"/>
            <a:ext cx="6394451" cy="7155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09905" eaLnBrk="0" hangingPunct="0">
              <a:lnSpc>
                <a:spcPct val="150000"/>
              </a:lnSpc>
              <a:buFontTx/>
              <a:buAutoNum type="arabicPeriod" startAt="2"/>
              <a:defRPr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把握本文托物言志的写法。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313061" y="1711666"/>
            <a:ext cx="1633516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重点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1465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796618" y="2908301"/>
            <a:ext cx="20955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难点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3719231" y="4781698"/>
            <a:ext cx="20955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重点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87921" y="612713"/>
            <a:ext cx="3862620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字魂49号-逍遥行书" panose="00000500000000000000" pitchFamily="2" charset="-122"/>
              </a:rPr>
              <a:t>学习目标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字魂49号-逍遥行书" panose="00000500000000000000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2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942608" y="720107"/>
            <a:ext cx="3016250" cy="866775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zh-CN" altLang="en-US" b="1"/>
              <a:t>读懂结尾</a:t>
            </a:r>
            <a:endParaRPr lang="zh-CN" altLang="en-US" b="1"/>
          </a:p>
        </p:txBody>
      </p:sp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3942608" y="2816019"/>
            <a:ext cx="3635375" cy="107315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en-US" sz="4000" kern="120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何陋之有？</a:t>
            </a:r>
            <a:endParaRPr lang="en-US" altLang="zh-CN" sz="4000" kern="1200">
              <a:solidFill>
                <a:srgbClr val="C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endParaRPr lang="zh-CN" altLang="en-US" sz="2800">
              <a:solidFill>
                <a:srgbClr val="C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414358" y="3837379"/>
            <a:ext cx="971609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oefler Text"/>
                <a:ea typeface="黑体" panose="02010609060101010101" pitchFamily="49" charset="-122"/>
                <a:sym typeface="Hoefler Text"/>
              </a:rPr>
              <a:t>文章结尾引用孔子的话有什么“言外之意”？</a:t>
            </a:r>
            <a:endParaRPr kumimoji="0" lang="zh-CN" altLang="en-US" sz="3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oefler Text"/>
              <a:ea typeface="黑体" panose="02010609060101010101" pitchFamily="49" charset="-122"/>
              <a:sym typeface="Hoefler Tex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1019969" y="3042153"/>
            <a:ext cx="10152062" cy="2373044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defTabSz="1219200">
              <a:lnSpc>
                <a:spcPct val="150000"/>
              </a:lnSpc>
              <a:spcBef>
                <a:spcPct val="20000"/>
              </a:spcBef>
              <a:buSzTx/>
            </a:pPr>
            <a:r>
              <a:rPr lang="zh-CN" altLang="en-US" sz="3200" b="1" kern="1200">
                <a:solidFill>
                  <a:srgbClr val="00206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  孔子打算搬到九夷山去住，有人对他说：“那个地方十分简陋，你怎么能住呢？”孔子说：“那里虽然简陋，但是有君子住在那里，就不简陋了。”   </a:t>
            </a:r>
            <a:endParaRPr lang="zh-CN" altLang="en-US" sz="2400" b="1">
              <a:solidFill>
                <a:srgbClr val="00206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73580" y="937065"/>
            <a:ext cx="7758547" cy="17702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>
                  <a:outerShdw blurRad="25400" dist="12700" dir="5400000" rotWithShape="0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 </a:t>
            </a:r>
            <a:r>
              <a:rPr kumimoji="0" lang="zh-CN" altLang="en-US" sz="36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“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君子居之，何陋之有？”</a:t>
            </a:r>
            <a:endParaRPr kumimoji="0" lang="en-US" altLang="zh-CN" sz="36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1219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              ——《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论语</a:t>
            </a: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·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子罕</a:t>
            </a: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》</a:t>
            </a:r>
            <a:endParaRPr kumimoji="0" lang="zh-CN" altLang="en-US" sz="6000" b="0" i="1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>
                <a:outerShdw blurRad="25400" dist="12700" dir="5400000" rotWithShape="0">
                  <a:srgbClr val="FFFFFF"/>
                </a:outerShdw>
              </a:effectLst>
              <a:uLnTx/>
              <a:uFillTx/>
              <a:latin typeface="Hoefler Text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97877" y="5749992"/>
            <a:ext cx="4058591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Hoefler Text"/>
              </a:rPr>
              <a:t>君子自居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Hoefler Text"/>
              </a:rPr>
              <a:t>  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Hoefler Text"/>
              </a:rPr>
              <a:t>圣人操守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Hoefler Text"/>
            </a:endParaRPr>
          </a:p>
        </p:txBody>
      </p:sp>
      <p:sp>
        <p:nvSpPr>
          <p:cNvPr id="7" name="流程图: 过程 6"/>
          <p:cNvSpPr/>
          <p:nvPr/>
        </p:nvSpPr>
        <p:spPr>
          <a:xfrm>
            <a:off x="3897877" y="5768157"/>
            <a:ext cx="3873731" cy="779701"/>
          </a:xfrm>
          <a:prstGeom prst="flowChartProcess">
            <a:avLst/>
          </a:prstGeom>
          <a:noFill/>
          <a:ln w="76200" cap="flat">
            <a:solidFill>
              <a:srgbClr val="FFFF00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fromWordArt="0" anchor="ctr" anchorCtr="0" forceAA="0" compatLnSpc="1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Helvetica Neue" panose="02000503000000020004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288472" y="2189018"/>
            <a:ext cx="8977746" cy="2547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825500" rtl="0" eaLnBrk="1" fontAlgn="auto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    末引“何陋”之言，隐藏“君子居之”四字在内，若全引便著迹，尤见其</a:t>
            </a:r>
            <a:r>
              <a: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巧</a:t>
            </a:r>
            <a:r>
              <a:rPr kumimoji="0" lang="zh-CN" altLang="en-US" sz="36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处。</a:t>
            </a:r>
            <a:endParaRPr kumimoji="0" lang="en-US" altLang="zh-CN" sz="36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  <a:p>
            <a:pPr marL="0" marR="0" lvl="0" indent="0" algn="l" defTabSz="825500" rtl="0" eaLnBrk="1" fontAlgn="auto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                        ——</a:t>
            </a:r>
            <a:r>
              <a:rPr kumimoji="0" lang="zh-CN" altLang="en-US" sz="36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清</a:t>
            </a: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·</a:t>
            </a:r>
            <a:r>
              <a:rPr kumimoji="0" lang="zh-CN" altLang="en-US" sz="36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李扶九</a:t>
            </a:r>
            <a:endParaRPr kumimoji="0" lang="zh-CN" altLang="en-US" sz="3600" b="0" i="1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>
                <a:outerShdw blurRad="25400" dist="12700" dir="5400000" rotWithShape="0">
                  <a:srgbClr val="FFFFFF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1198810" y="329195"/>
            <a:ext cx="9604375" cy="206786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indent="457200" defTabSz="1219200">
              <a:lnSpc>
                <a:spcPct val="150000"/>
              </a:lnSpc>
              <a:spcBef>
                <a:spcPct val="20000"/>
              </a:spcBef>
              <a:buSzTx/>
            </a:pPr>
            <a:r>
              <a:rPr lang="zh-CN" altLang="en-US" sz="4000" kern="12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</a:t>
            </a:r>
            <a:r>
              <a:rPr lang="zh-CN" altLang="en-US" sz="3600" kern="12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作者借吟咏陋室来称扬陋室主人美好的德行，这叫什么表现手法</a:t>
            </a:r>
            <a:r>
              <a:rPr lang="en-US" altLang="zh-CN" sz="3600" kern="12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?</a:t>
            </a:r>
            <a:endParaRPr lang="zh-CN" altLang="en-US" sz="3200">
              <a:solidFill>
                <a:srgbClr val="00206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403434" y="3503523"/>
            <a:ext cx="2359620" cy="77970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托物言志</a:t>
            </a:r>
            <a:endParaRPr kumimoji="0" lang="zh-CN" altLang="en-US" sz="44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497392" y="4310926"/>
            <a:ext cx="1085851" cy="0"/>
          </a:xfrm>
          <a:prstGeom prst="line">
            <a:avLst/>
          </a:prstGeom>
          <a:noFill/>
          <a:ln w="76200" cap="flat">
            <a:solidFill>
              <a:srgbClr val="FFC000"/>
            </a:solidFill>
            <a:prstDash val="solid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TextBox 7"/>
          <p:cNvSpPr txBox="1"/>
          <p:nvPr/>
        </p:nvSpPr>
        <p:spPr>
          <a:xfrm>
            <a:off x="3071073" y="2420856"/>
            <a:ext cx="1025923" cy="6565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陋室</a:t>
            </a:r>
            <a:endParaRPr kumimoji="0" lang="zh-CN" altLang="en-US" sz="3600" b="0" i="0" u="none" strike="noStrike" kern="0" cap="none" spc="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720832" y="4310926"/>
            <a:ext cx="1085851" cy="0"/>
          </a:xfrm>
          <a:prstGeom prst="line">
            <a:avLst/>
          </a:prstGeom>
          <a:noFill/>
          <a:ln w="76200" cap="flat">
            <a:solidFill>
              <a:srgbClr val="FFC000"/>
            </a:solidFill>
            <a:prstDash val="solid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2" name="矩形 11"/>
          <p:cNvSpPr/>
          <p:nvPr/>
        </p:nvSpPr>
        <p:spPr>
          <a:xfrm>
            <a:off x="6701641" y="2205110"/>
            <a:ext cx="235049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高洁傲岸情操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安贫乐道情趣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5" name="箭头: 左右 4"/>
          <p:cNvSpPr/>
          <p:nvPr/>
        </p:nvSpPr>
        <p:spPr>
          <a:xfrm>
            <a:off x="4730337" y="2489031"/>
            <a:ext cx="1365663" cy="656585"/>
          </a:xfrm>
          <a:prstGeom prst="leftRightArrow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919974" y="4833252"/>
            <a:ext cx="10687565" cy="15696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将个人之“志”寄托在某个具体之“物”上。于是，这个“物”便成为作者志趣、意愿或理想的寄托者。写作时常常以物为喻，往往写得比较含蓄。    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2" grpId="0"/>
      <p:bldP spid="5" grpId="0"/>
      <p:bldP spid="1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1067584" y="949512"/>
            <a:ext cx="9604375" cy="1698686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indent="457200" defTabSz="1219200">
              <a:lnSpc>
                <a:spcPct val="150000"/>
              </a:lnSpc>
              <a:spcBef>
                <a:spcPct val="20000"/>
              </a:spcBef>
              <a:buSzTx/>
            </a:pPr>
            <a:r>
              <a:rPr lang="zh-CN" altLang="en-US" sz="3600" kern="12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在物质生活日益丰富的今天，同学们应该如何看待作者所说的“惟吾德馨”？</a:t>
            </a:r>
            <a:endParaRPr lang="zh-CN" altLang="en-US" sz="2800">
              <a:solidFill>
                <a:srgbClr val="00206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87368" y="3429000"/>
            <a:ext cx="2564805" cy="231858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汲取榜样力量</a:t>
            </a:r>
            <a:endParaRPr kumimoji="0" lang="en-US" altLang="zh-CN" sz="32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  <a:p>
            <a:pPr marL="0" marR="0" lvl="0" indent="0" algn="ctr" defTabSz="825500" rtl="0" eaLnBrk="1" fontAlgn="auto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加强个人修养</a:t>
            </a:r>
            <a:endParaRPr kumimoji="0" lang="en-US" altLang="zh-CN" sz="32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  <a:p>
            <a:pPr marL="0" marR="0" lvl="0" indent="0" algn="ctr" defTabSz="825500" rtl="0" eaLnBrk="1" fontAlgn="auto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追求更高境界</a:t>
            </a: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矩形 25"/>
          <p:cNvSpPr/>
          <p:nvPr/>
        </p:nvSpPr>
        <p:spPr>
          <a:xfrm>
            <a:off x="1068918" y="2372785"/>
            <a:ext cx="10126133" cy="2848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古今异义</a:t>
            </a:r>
            <a:endParaRPr lang="zh-CN" altLang="zh-CN" sz="3200" b="1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无案牍之</a:t>
            </a:r>
            <a:r>
              <a:rPr lang="zh-CN" altLang="en-US" sz="3200" b="1" u="sng">
                <a:solidFill>
                  <a:srgbClr val="008000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劳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形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古义：形体、身体。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今义：形状。 </a:t>
            </a:r>
            <a:endParaRPr lang="zh-CN" altLang="zh-CN" sz="3200" b="1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24912" y="557323"/>
            <a:ext cx="3862620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字魂49号-逍遥行书" panose="00000500000000000000" pitchFamily="2" charset="-122"/>
              </a:rPr>
              <a:t>文言知识积累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字魂49号-逍遥行书" panose="00000500000000000000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矩形 25"/>
          <p:cNvSpPr/>
          <p:nvPr/>
        </p:nvSpPr>
        <p:spPr>
          <a:xfrm>
            <a:off x="804334" y="1797052"/>
            <a:ext cx="10187517" cy="43350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一词多义</a:t>
            </a:r>
            <a:endParaRPr lang="zh-CN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之：</a:t>
            </a:r>
            <a:r>
              <a:rPr lang="zh-CN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无丝竹</a:t>
            </a:r>
            <a:r>
              <a:rPr lang="zh-CN" altLang="zh-CN" sz="3200" b="1" u="sng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</a:t>
            </a:r>
            <a:r>
              <a:rPr lang="zh-CN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乱耳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(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助词，用在主谓之间，取消句子的独立性，不译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何陋</a:t>
            </a:r>
            <a:r>
              <a:rPr lang="zh-CN" altLang="zh-CN" sz="3200" b="1" u="sng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</a:t>
            </a:r>
            <a:r>
              <a:rPr lang="zh-CN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有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(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宾语前置的标志，不译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defRPr/>
            </a:pPr>
            <a:endParaRPr lang="zh-CN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4513" name="Rectangle 1"/>
          <p:cNvSpPr>
            <a:spLocks noChangeArrowheads="1"/>
          </p:cNvSpPr>
          <p:nvPr/>
        </p:nvSpPr>
        <p:spPr bwMode="auto">
          <a:xfrm>
            <a:off x="679093" y="522820"/>
            <a:ext cx="11021484" cy="58123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词类活用</a:t>
            </a:r>
            <a:endParaRPr lang="zh-CN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1.</a:t>
            </a:r>
            <a:r>
              <a:rPr lang="zh-CN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山不在高，有仙则</a:t>
            </a:r>
            <a:r>
              <a:rPr lang="zh-CN" altLang="zh-CN" sz="3200" b="1" u="sng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</a:t>
            </a:r>
            <a:endParaRPr lang="en-US" altLang="zh-CN" sz="3200" b="1" u="sng">
              <a:solidFill>
                <a:srgbClr val="008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名词活用为动词，出名，著名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  2.</a:t>
            </a:r>
            <a:r>
              <a:rPr lang="zh-CN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无丝竹之</a:t>
            </a:r>
            <a:r>
              <a:rPr lang="zh-CN" altLang="zh-CN" sz="3200" b="1" u="sng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乱</a:t>
            </a:r>
            <a:r>
              <a:rPr lang="zh-CN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耳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(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形容词的使动用法，使……乱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  3.</a:t>
            </a:r>
            <a:r>
              <a:rPr lang="zh-CN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无案牍之</a:t>
            </a:r>
            <a:r>
              <a:rPr lang="zh-CN" altLang="zh-CN" sz="3200" b="1" u="sng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劳</a:t>
            </a:r>
            <a:r>
              <a:rPr lang="zh-CN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形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(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形容词的使动用法，使……劳累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defRPr/>
            </a:pP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5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5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45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45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45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45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45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45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45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/>
        </p:nvSpPr>
        <p:spPr>
          <a:xfrm>
            <a:off x="1022315" y="2254415"/>
            <a:ext cx="10390717" cy="1681166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3735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倒装句：</a:t>
            </a:r>
            <a:endParaRPr lang="zh-CN" altLang="en-US" sz="3735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3735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何陋之有（                           ）</a:t>
            </a:r>
            <a:endParaRPr lang="zh-CN" altLang="en-US" sz="3735" b="1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0" name="Text Box 23"/>
          <p:cNvSpPr txBox="1">
            <a:spLocks noChangeArrowheads="1"/>
          </p:cNvSpPr>
          <p:nvPr/>
        </p:nvSpPr>
        <p:spPr bwMode="auto">
          <a:xfrm>
            <a:off x="3620347" y="3259849"/>
            <a:ext cx="6118013" cy="6667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73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宾语前置，应为“有何陋”</a:t>
            </a:r>
            <a:endParaRPr lang="zh-CN" altLang="en-US" sz="3735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96440" y="1417356"/>
            <a:ext cx="6097978" cy="71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四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文言句式</a:t>
            </a:r>
            <a:endParaRPr lang="zh-CN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4513" name="Rectangle 1"/>
          <p:cNvSpPr>
            <a:spLocks noChangeArrowheads="1"/>
          </p:cNvSpPr>
          <p:nvPr/>
        </p:nvSpPr>
        <p:spPr bwMode="auto">
          <a:xfrm>
            <a:off x="931333" y="1748316"/>
            <a:ext cx="10231472" cy="297190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五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名句积累</a:t>
            </a:r>
            <a:endParaRPr lang="zh-CN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1.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山不在高，有仙则名。水不在深，有龙则灵。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2.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苔痕上阶绿，草色入帘青。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3.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谈笑有鸿儒，往来无白丁。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1309687" y="1767177"/>
            <a:ext cx="9572625" cy="3711575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indent="0">
              <a:lnSpc>
                <a:spcPct val="1500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en-US" sz="36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>
                <a:solidFill>
                  <a:srgbClr val="7030A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铭</a:t>
            </a:r>
            <a:r>
              <a:rPr lang="zh-CN" altLang="en-US" sz="36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，古代刻在器物上用来警戒自己或者称述功德的文字，后来成为一种文体。</a:t>
            </a:r>
            <a:endParaRPr lang="en-US" altLang="zh-CN" sz="3600">
              <a:solidFill>
                <a:srgbClr val="00206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>
              <a:lnSpc>
                <a:spcPct val="1500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en-US" sz="36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这种文体文辞精炼，词约义丰；讲究押韵，读来铿锵有力；体制短小，最短者不足</a:t>
            </a:r>
            <a:r>
              <a:rPr lang="en-US" altLang="zh-CN" sz="36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36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字，与格言颇为相似。</a:t>
            </a:r>
            <a:endParaRPr lang="zh-CN" altLang="en-US" sz="3200">
              <a:solidFill>
                <a:srgbClr val="00206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09687" y="602548"/>
            <a:ext cx="3862620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字魂49号-逍遥行书" panose="00000500000000000000" pitchFamily="2" charset="-122"/>
              </a:rPr>
              <a:t>文体知识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字魂49号-逍遥行书" panose="00000500000000000000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>
            <a:off x="4309372" y="1538000"/>
            <a:ext cx="6964840" cy="3782000"/>
            <a:chOff x="4448804" y="1788925"/>
            <a:chExt cx="2395122" cy="2989247"/>
          </a:xfrm>
          <a:noFill/>
        </p:grpSpPr>
        <p:sp>
          <p:nvSpPr>
            <p:cNvPr id="12" name="矩形 11"/>
            <p:cNvSpPr/>
            <p:nvPr/>
          </p:nvSpPr>
          <p:spPr>
            <a:xfrm>
              <a:off x="4448804" y="1788925"/>
              <a:ext cx="2392200" cy="2989247"/>
            </a:xfrm>
            <a:prstGeom prst="rect">
              <a:avLst/>
            </a:prstGeom>
            <a:grpFill/>
            <a:ln w="63500">
              <a:solidFill>
                <a:schemeClr val="accent4">
                  <a:lumMod val="50000"/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4457571" y="2048375"/>
              <a:ext cx="2386355" cy="0"/>
            </a:xfrm>
            <a:prstGeom prst="line">
              <a:avLst/>
            </a:prstGeom>
            <a:grpFill/>
            <a:ln w="25400">
              <a:solidFill>
                <a:schemeClr val="accent4">
                  <a:lumMod val="50000"/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4454649" y="4540449"/>
              <a:ext cx="2386355" cy="0"/>
            </a:xfrm>
            <a:prstGeom prst="line">
              <a:avLst/>
            </a:prstGeom>
            <a:grpFill/>
            <a:ln w="25400">
              <a:solidFill>
                <a:schemeClr val="accent4">
                  <a:lumMod val="50000"/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 rot="156111">
            <a:off x="479977" y="853305"/>
            <a:ext cx="2844378" cy="4415437"/>
            <a:chOff x="3924718" y="425958"/>
            <a:chExt cx="3932505" cy="6104573"/>
          </a:xfrm>
        </p:grpSpPr>
        <p:sp>
          <p:nvSpPr>
            <p:cNvPr id="16" name="文本框 15"/>
            <p:cNvSpPr txBox="1"/>
            <p:nvPr/>
          </p:nvSpPr>
          <p:spPr>
            <a:xfrm>
              <a:off x="4178536" y="425958"/>
              <a:ext cx="2294250" cy="2574379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11500">
                  <a:latin typeface="隶书" panose="02010509060101010101" pitchFamily="49" charset="-122"/>
                  <a:ea typeface="隶书" panose="02010509060101010101" pitchFamily="49" charset="-122"/>
                </a:rPr>
                <a:t>课</a:t>
              </a:r>
              <a:endParaRPr lang="zh-CN" altLang="en-US" sz="1150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155186" y="1398829"/>
              <a:ext cx="2702037" cy="3063724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13800">
                  <a:latin typeface="隶书" panose="02010509060101010101" pitchFamily="49" charset="-122"/>
                  <a:ea typeface="隶书" panose="02010509060101010101" pitchFamily="49" charset="-122"/>
                </a:rPr>
                <a:t>后</a:t>
              </a:r>
              <a:endParaRPr lang="zh-CN" altLang="en-US" sz="1380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924718" y="2490211"/>
              <a:ext cx="2294250" cy="2574379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11500">
                  <a:latin typeface="隶书" panose="02010509060101010101" pitchFamily="49" charset="-122"/>
                  <a:ea typeface="隶书" panose="02010509060101010101" pitchFamily="49" charset="-122"/>
                </a:rPr>
                <a:t>作</a:t>
              </a:r>
              <a:endParaRPr lang="zh-CN" altLang="en-US" sz="1150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819349" y="3466807"/>
              <a:ext cx="2702037" cy="3063724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13800">
                  <a:latin typeface="隶书" panose="02010509060101010101" pitchFamily="49" charset="-122"/>
                  <a:ea typeface="隶书" panose="02010509060101010101" pitchFamily="49" charset="-122"/>
                </a:rPr>
                <a:t>业</a:t>
              </a:r>
              <a:endParaRPr lang="zh-CN" altLang="en-US" sz="1380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4553940" y="2307545"/>
            <a:ext cx="6299858" cy="29315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背诵课文。</a:t>
            </a:r>
            <a:endParaRPr lang="en-US" altLang="zh-CN" sz="320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阅读陆游的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书巢记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，思考与本文的相同之处。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/>
        </p:nvGrpSpPr>
        <p:grpSpPr>
          <a:xfrm>
            <a:off x="3991219" y="664128"/>
            <a:ext cx="4158346" cy="5783661"/>
            <a:chOff x="4083361" y="-131518"/>
            <a:chExt cx="4158346" cy="5783661"/>
          </a:xfrm>
        </p:grpSpPr>
        <p:sp>
          <p:nvSpPr>
            <p:cNvPr id="9" name="文本框 8"/>
            <p:cNvSpPr txBox="1"/>
            <p:nvPr/>
          </p:nvSpPr>
          <p:spPr>
            <a:xfrm>
              <a:off x="4083361" y="-131518"/>
              <a:ext cx="2313454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600">
                  <a:latin typeface="隶书" panose="02010509060101010101" pitchFamily="49" charset="-122"/>
                  <a:ea typeface="隶书" panose="02010509060101010101" pitchFamily="49" charset="-122"/>
                </a:rPr>
                <a:t>再</a:t>
              </a:r>
              <a:endParaRPr lang="zh-CN" altLang="en-US" sz="1660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505060" y="1173994"/>
              <a:ext cx="2736647" cy="31547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9900">
                  <a:latin typeface="隶书" panose="02010509060101010101" pitchFamily="49" charset="-122"/>
                  <a:ea typeface="隶书" panose="02010509060101010101" pitchFamily="49" charset="-122"/>
                </a:rPr>
                <a:t>见</a:t>
              </a:r>
              <a:endParaRPr lang="zh-CN" altLang="en-US" sz="1990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738059" y="3005265"/>
              <a:ext cx="2313454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600">
                  <a:latin typeface="隶书" panose="02010509060101010101" pitchFamily="49" charset="-122"/>
                  <a:ea typeface="隶书" panose="02010509060101010101" pitchFamily="49" charset="-122"/>
                </a:rPr>
                <a:t>！</a:t>
              </a:r>
              <a:endParaRPr lang="zh-CN" altLang="en-US" sz="1660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pic>
        <p:nvPicPr>
          <p:cNvPr id="1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014200" y="11480800"/>
            <a:ext cx="330200" cy="2413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1055318" y="1605835"/>
            <a:ext cx="10451872" cy="4603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-179705" algn="l" defTabSz="825500" rtl="0" eaLnBrk="1" fontAlgn="auto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Hoefler Text"/>
              </a:rPr>
              <a:t>   凡读书，须要读得</a:t>
            </a:r>
            <a:r>
              <a: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Hoefler Text"/>
              </a:rPr>
              <a:t>字字响亮，不可误一字，不可少一字，不可倒一字，不可牵强暗记，</a:t>
            </a:r>
            <a:r>
              <a: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Hoefler Text"/>
              </a:rPr>
              <a:t>而是要多读遍数，自然上口，永远不忘。</a:t>
            </a:r>
            <a:r>
              <a:rPr kumimoji="0" lang="en-US" altLang="zh-CN" sz="40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Hoefler Text"/>
              </a:rPr>
              <a:t>                          </a:t>
            </a:r>
            <a:endParaRPr kumimoji="0" lang="en-US" altLang="zh-CN" sz="40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Hoefler Text"/>
            </a:endParaRPr>
          </a:p>
          <a:p>
            <a:pPr marL="0" marR="0" lvl="0" indent="-179705" algn="l" defTabSz="825500" rtl="0" eaLnBrk="1" fontAlgn="auto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Hoefler Text"/>
              </a:rPr>
              <a:t>                </a:t>
            </a:r>
            <a:endParaRPr kumimoji="0" lang="en-US" altLang="zh-CN" sz="4000" b="1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Hoefler Text"/>
            </a:endParaRPr>
          </a:p>
          <a:p>
            <a:pPr marL="0" marR="0" lvl="0" indent="-179705" algn="l" defTabSz="825500" rtl="0" eaLnBrk="1" fontAlgn="auto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Hoefler Text"/>
              </a:rPr>
              <a:t>                     ————  </a:t>
            </a:r>
            <a:r>
              <a: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Hoefler Text"/>
              </a:rPr>
              <a:t>朱熹</a:t>
            </a:r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Hoefler Tex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2"/>
          <p:cNvSpPr txBox="1"/>
          <p:nvPr/>
        </p:nvSpPr>
        <p:spPr>
          <a:xfrm>
            <a:off x="1057639" y="1844975"/>
            <a:ext cx="5853802" cy="34899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  <a:defRPr>
                <a:solidFill>
                  <a:srgbClr val="FFFFFF"/>
                </a:solidFill>
              </a:defRPr>
            </a:pPr>
            <a:r>
              <a:rPr lang="zh-CN" altLang="en-US" sz="270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lang="en-US" altLang="zh-CN" sz="270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defRPr>
                <a:solidFill>
                  <a:srgbClr val="FFFFFF"/>
                </a:solidFill>
              </a:defRPr>
            </a:pPr>
            <a:r>
              <a:rPr lang="zh-CN" altLang="en-US" sz="360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读准字音，画出停顿；</a:t>
            </a:r>
            <a:endParaRPr lang="zh-CN" altLang="en-US" sz="360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defRPr>
                <a:solidFill>
                  <a:srgbClr val="FFFFFF"/>
                </a:solidFill>
              </a:defRPr>
            </a:pPr>
            <a:r>
              <a:rPr lang="zh-CN" altLang="en-US" sz="360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关注句式，注意节奏；</a:t>
            </a:r>
            <a:endParaRPr lang="en-US" altLang="zh-CN" sz="360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defRPr>
                <a:solidFill>
                  <a:srgbClr val="FFFFFF"/>
                </a:solidFill>
              </a:defRPr>
            </a:pPr>
            <a:r>
              <a:rPr lang="zh-CN" altLang="en-US" sz="360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标注韵脚，品味韵味。</a:t>
            </a:r>
            <a:endParaRPr lang="en-US" altLang="zh-CN" sz="360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defRPr>
                <a:solidFill>
                  <a:srgbClr val="FFFFFF"/>
                </a:solidFill>
              </a:defRPr>
            </a:pPr>
            <a:endParaRPr lang="en-US" altLang="zh-CN" sz="360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defRPr>
                <a:solidFill>
                  <a:srgbClr val="FFFFFF"/>
                </a:solidFill>
              </a:defRPr>
            </a:pPr>
            <a:endParaRPr lang="en-US" altLang="zh-CN" sz="360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endParaRPr lang="zh-CN" altLang="en-US" sz="360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ts val="4500"/>
              </a:lnSpc>
              <a:spcBef>
                <a:spcPct val="0"/>
              </a:spcBef>
              <a:buFont typeface="Arial" panose="020b0604020202020204" pitchFamily="34" charset="0"/>
              <a:buNone/>
              <a:defRPr>
                <a:solidFill>
                  <a:srgbClr val="FFFFFF"/>
                </a:solidFill>
              </a:defRPr>
            </a:pPr>
            <a:endParaRPr lang="en-US" altLang="zh-CN" sz="320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ts val="4500"/>
              </a:lnSpc>
              <a:spcBef>
                <a:spcPct val="0"/>
              </a:spcBef>
              <a:buFont typeface="Arial" panose="020b0604020202020204" pitchFamily="34" charset="0"/>
              <a:buNone/>
              <a:defRPr>
                <a:solidFill>
                  <a:srgbClr val="FFFFFF"/>
                </a:solidFill>
              </a:defRPr>
            </a:pPr>
            <a:endParaRPr lang="zh-CN" altLang="en-US" sz="320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ts val="4500"/>
              </a:lnSpc>
              <a:spcBef>
                <a:spcPct val="0"/>
              </a:spcBef>
              <a:buFont typeface="Arial" panose="020b0604020202020204" pitchFamily="34" charset="0"/>
              <a:buNone/>
              <a:defRPr>
                <a:solidFill>
                  <a:srgbClr val="FFFFFF"/>
                </a:solidFill>
              </a:defRPr>
            </a:pPr>
            <a:endParaRPr lang="zh-CN" altLang="en-US" sz="320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31662" y="629080"/>
            <a:ext cx="3862620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字魂49号-逍遥行书" panose="00000500000000000000" pitchFamily="2" charset="-122"/>
              </a:rPr>
              <a:t>朗读要求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字魂49号-逍遥行书" panose="00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1434" y="2378684"/>
            <a:ext cx="5348844" cy="285103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9" name="TextBox 5"/>
          <p:cNvSpPr txBox="1"/>
          <p:nvPr/>
        </p:nvSpPr>
        <p:spPr>
          <a:xfrm>
            <a:off x="5325366" y="946381"/>
            <a:ext cx="1766684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黑体" panose="02010609060101010101" pitchFamily="49" charset="-122"/>
              </a:rPr>
              <a:t>陋室铭</a:t>
            </a:r>
            <a:endParaRPr lang="zh-CN" altLang="en-US" sz="3200" b="1">
              <a:latin typeface="宋体" panose="02010600030101010101" pitchFamily="2" charset="-122"/>
              <a:ea typeface="黑体" panose="02010609060101010101" pitchFamily="49" charset="-122"/>
            </a:endParaRPr>
          </a:p>
        </p:txBody>
      </p:sp>
      <p:sp>
        <p:nvSpPr>
          <p:cNvPr id="14340" name="TextBox 7"/>
          <p:cNvSpPr txBox="1"/>
          <p:nvPr/>
        </p:nvSpPr>
        <p:spPr>
          <a:xfrm>
            <a:off x="719403" y="1726156"/>
            <a:ext cx="10792460" cy="367023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山</a:t>
            </a: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不在高，有仙</a:t>
            </a: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则名。水</a:t>
            </a: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不在深，有龙</a:t>
            </a: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则灵。斯是</a:t>
            </a: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陋室，惟吾</a:t>
            </a: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德馨。苔痕</a:t>
            </a: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上阶</a:t>
            </a: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绿，草色</a:t>
            </a: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入帘</a:t>
            </a: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青。谈笑</a:t>
            </a:r>
            <a:r>
              <a:rPr sz="3200" b="1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</a:t>
            </a:r>
            <a:r>
              <a:rPr sz="3200" b="1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鸿儒，往来</a:t>
            </a:r>
            <a:r>
              <a:rPr sz="3200" b="1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无</a:t>
            </a:r>
            <a:r>
              <a:rPr sz="3200" b="1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白丁。可以</a:t>
            </a: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调</a:t>
            </a: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素琴，阅</a:t>
            </a: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金经。无</a:t>
            </a: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丝竹</a:t>
            </a: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之乱耳，无</a:t>
            </a: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案牍</a:t>
            </a: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之劳形。南阳</a:t>
            </a: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诸葛庐，西蜀</a:t>
            </a: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子云亭。孔子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云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：“何陋</a:t>
            </a: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之有！”    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" name="课文朗读-七语下-16 短文两篇 陋室铭.mp3">
            <a:hlinkClick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9530027" y="762939"/>
            <a:ext cx="812800" cy="812800"/>
          </a:xfrm>
          <a:prstGeom prst="rect">
            <a:avLst/>
          </a:prstGeom>
        </p:spPr>
      </p:pic>
      <p:sp>
        <p:nvSpPr>
          <p:cNvPr id="9" name="等腰三角形 8"/>
          <p:cNvSpPr/>
          <p:nvPr/>
        </p:nvSpPr>
        <p:spPr>
          <a:xfrm>
            <a:off x="5450666" y="2378560"/>
            <a:ext cx="186251" cy="179982"/>
          </a:xfrm>
          <a:prstGeom prst="triangle">
            <a:avLst/>
          </a:prstGeom>
          <a:solidFill>
            <a:srgbClr val="FF0000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fromWordArt="0" anchor="ctr" anchorCtr="0" forceAA="0" compatLnSpc="1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0" i="0" u="none" strike="noStrike" kern="0" cap="none" spc="0" normalizeH="0" baseline="0" noProof="0">
              <a:ln>
                <a:noFill/>
              </a:ln>
              <a:solidFill>
                <a:srgbClr val="F3F1DF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Helvetica Neue" panose="02000503000000020004"/>
            </a:endParaRPr>
          </a:p>
        </p:txBody>
      </p:sp>
      <p:sp>
        <p:nvSpPr>
          <p:cNvPr id="10" name="等腰三角形 9"/>
          <p:cNvSpPr/>
          <p:nvPr/>
        </p:nvSpPr>
        <p:spPr>
          <a:xfrm>
            <a:off x="1327950" y="5366827"/>
            <a:ext cx="186251" cy="179982"/>
          </a:xfrm>
          <a:prstGeom prst="triangle">
            <a:avLst/>
          </a:prstGeom>
          <a:solidFill>
            <a:srgbClr val="FF0000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fromWordArt="0" anchor="ctr" anchorCtr="0" forceAA="0" compatLnSpc="1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0" i="0" u="none" strike="noStrike" kern="0" cap="none" spc="0" normalizeH="0" baseline="0" noProof="0">
              <a:ln>
                <a:noFill/>
              </a:ln>
              <a:solidFill>
                <a:srgbClr val="F3F1DF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Helvetica Neue" panose="02000503000000020004"/>
            </a:endParaRPr>
          </a:p>
        </p:txBody>
      </p:sp>
      <p:sp>
        <p:nvSpPr>
          <p:cNvPr id="11" name="等腰三角形 10"/>
          <p:cNvSpPr/>
          <p:nvPr/>
        </p:nvSpPr>
        <p:spPr>
          <a:xfrm>
            <a:off x="10122678" y="3827046"/>
            <a:ext cx="186251" cy="179982"/>
          </a:xfrm>
          <a:prstGeom prst="triangle">
            <a:avLst/>
          </a:prstGeom>
          <a:solidFill>
            <a:srgbClr val="FF0000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fromWordArt="0" anchor="ctr" anchorCtr="0" forceAA="0" compatLnSpc="1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0" i="0" u="none" strike="noStrike" kern="0" cap="none" spc="0" normalizeH="0" baseline="0" noProof="0">
              <a:ln>
                <a:noFill/>
              </a:ln>
              <a:solidFill>
                <a:srgbClr val="F3F1DF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Helvetica Neue" panose="02000503000000020004"/>
            </a:endParaRPr>
          </a:p>
        </p:txBody>
      </p:sp>
      <p:sp>
        <p:nvSpPr>
          <p:cNvPr id="12" name="等腰三角形 11"/>
          <p:cNvSpPr/>
          <p:nvPr/>
        </p:nvSpPr>
        <p:spPr>
          <a:xfrm>
            <a:off x="5416815" y="3844396"/>
            <a:ext cx="186251" cy="179982"/>
          </a:xfrm>
          <a:prstGeom prst="triangle">
            <a:avLst/>
          </a:prstGeom>
          <a:solidFill>
            <a:srgbClr val="FF0000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fromWordArt="0" anchor="ctr" anchorCtr="0" forceAA="0" compatLnSpc="1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0" i="0" u="none" strike="noStrike" kern="0" cap="none" spc="0" normalizeH="0" baseline="0" noProof="0">
              <a:ln>
                <a:noFill/>
              </a:ln>
              <a:solidFill>
                <a:srgbClr val="F3F1DF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Helvetica Neue" panose="02000503000000020004"/>
            </a:endParaRPr>
          </a:p>
        </p:txBody>
      </p:sp>
      <p:sp>
        <p:nvSpPr>
          <p:cNvPr id="13" name="等腰三角形 12"/>
          <p:cNvSpPr/>
          <p:nvPr/>
        </p:nvSpPr>
        <p:spPr>
          <a:xfrm>
            <a:off x="9936427" y="3049261"/>
            <a:ext cx="186251" cy="179982"/>
          </a:xfrm>
          <a:prstGeom prst="triangle">
            <a:avLst/>
          </a:prstGeom>
          <a:solidFill>
            <a:srgbClr val="FF0000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fromWordArt="0" anchor="ctr" anchorCtr="0" forceAA="0" compatLnSpc="1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0" i="0" u="none" strike="noStrike" kern="0" cap="none" spc="0" normalizeH="0" baseline="0" noProof="0">
              <a:ln>
                <a:noFill/>
              </a:ln>
              <a:solidFill>
                <a:srgbClr val="F3F1DF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Helvetica Neue" panose="02000503000000020004"/>
            </a:endParaRPr>
          </a:p>
        </p:txBody>
      </p:sp>
      <p:sp>
        <p:nvSpPr>
          <p:cNvPr id="14" name="等腰三角形 13"/>
          <p:cNvSpPr/>
          <p:nvPr/>
        </p:nvSpPr>
        <p:spPr>
          <a:xfrm>
            <a:off x="4170110" y="3132979"/>
            <a:ext cx="186251" cy="179982"/>
          </a:xfrm>
          <a:prstGeom prst="triangle">
            <a:avLst/>
          </a:prstGeom>
          <a:solidFill>
            <a:srgbClr val="FF0000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fromWordArt="0" anchor="ctr" anchorCtr="0" forceAA="0" compatLnSpc="1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0" i="0" u="none" strike="noStrike" kern="0" cap="none" spc="0" normalizeH="0" baseline="0" noProof="0">
              <a:ln>
                <a:noFill/>
              </a:ln>
              <a:solidFill>
                <a:srgbClr val="F3F1DF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Helvetica Neue" panose="02000503000000020004"/>
            </a:endParaRPr>
          </a:p>
        </p:txBody>
      </p:sp>
      <p:sp>
        <p:nvSpPr>
          <p:cNvPr id="15" name="等腰三角形 14"/>
          <p:cNvSpPr/>
          <p:nvPr/>
        </p:nvSpPr>
        <p:spPr>
          <a:xfrm>
            <a:off x="9936427" y="2378560"/>
            <a:ext cx="186251" cy="179982"/>
          </a:xfrm>
          <a:prstGeom prst="triangle">
            <a:avLst/>
          </a:prstGeom>
          <a:solidFill>
            <a:srgbClr val="FF0000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fromWordArt="0" anchor="ctr" anchorCtr="0" forceAA="0" compatLnSpc="1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0" i="0" u="none" strike="noStrike" kern="0" cap="none" spc="0" normalizeH="0" baseline="0" noProof="0">
              <a:ln>
                <a:noFill/>
              </a:ln>
              <a:solidFill>
                <a:srgbClr val="F3F1DF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Helvetica Neue" panose="02000503000000020004"/>
            </a:endParaRPr>
          </a:p>
        </p:txBody>
      </p:sp>
      <p:sp>
        <p:nvSpPr>
          <p:cNvPr id="16" name="等腰三角形 15"/>
          <p:cNvSpPr/>
          <p:nvPr/>
        </p:nvSpPr>
        <p:spPr>
          <a:xfrm>
            <a:off x="6208708" y="4572590"/>
            <a:ext cx="186251" cy="179982"/>
          </a:xfrm>
          <a:prstGeom prst="triangle">
            <a:avLst/>
          </a:prstGeom>
          <a:solidFill>
            <a:srgbClr val="FF0000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fromWordArt="0" anchor="ctr" anchorCtr="0" forceAA="0" compatLnSpc="1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0" i="0" u="none" strike="noStrike" kern="0" cap="none" spc="0" normalizeH="0" baseline="0" noProof="0">
              <a:ln>
                <a:noFill/>
              </a:ln>
              <a:solidFill>
                <a:srgbClr val="F3F1DF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Helvetica Neue" panose="02000503000000020004"/>
            </a:endParaRPr>
          </a:p>
        </p:txBody>
      </p:sp>
      <p:sp>
        <p:nvSpPr>
          <p:cNvPr id="17" name="等腰三角形 16"/>
          <p:cNvSpPr/>
          <p:nvPr/>
        </p:nvSpPr>
        <p:spPr>
          <a:xfrm>
            <a:off x="8278088" y="3860527"/>
            <a:ext cx="186251" cy="179982"/>
          </a:xfrm>
          <a:prstGeom prst="triangle">
            <a:avLst/>
          </a:prstGeom>
          <a:solidFill>
            <a:srgbClr val="FF0000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fromWordArt="0" anchor="ctr" anchorCtr="0" forceAA="0" compatLnSpc="1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0" i="0" u="none" strike="noStrike" kern="0" cap="none" spc="0" normalizeH="0" baseline="0" noProof="0">
              <a:ln>
                <a:noFill/>
              </a:ln>
              <a:solidFill>
                <a:srgbClr val="F3F1DF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Helvetica Neue" panose="02000503000000020004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7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303170" y="4046875"/>
            <a:ext cx="2922595" cy="91300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5335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何</a:t>
            </a:r>
            <a:r>
              <a:rPr lang="zh-CN" altLang="en-US" sz="5335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陋</a:t>
            </a:r>
            <a:r>
              <a:rPr lang="zh-CN" altLang="en-US" sz="5335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之有</a:t>
            </a:r>
            <a:endParaRPr lang="zh-CN" altLang="en-US" sz="5335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4342" name="Text Box 6"/>
          <p:cNvSpPr txBox="1"/>
          <p:nvPr/>
        </p:nvSpPr>
        <p:spPr>
          <a:xfrm>
            <a:off x="1695272" y="1880487"/>
            <a:ext cx="1096856" cy="6667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735">
                <a:solidFill>
                  <a:srgbClr val="0000FF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xīn</a:t>
            </a:r>
            <a:endParaRPr lang="en-US" altLang="zh-CN" sz="3735">
              <a:solidFill>
                <a:srgbClr val="0000FF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4343" name="Text Box 7"/>
          <p:cNvSpPr txBox="1"/>
          <p:nvPr/>
        </p:nvSpPr>
        <p:spPr>
          <a:xfrm>
            <a:off x="3599724" y="1853340"/>
            <a:ext cx="1248833" cy="6667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735">
                <a:solidFill>
                  <a:srgbClr val="0000FF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tái</a:t>
            </a:r>
            <a:endParaRPr lang="en-US" altLang="zh-CN" sz="3735">
              <a:solidFill>
                <a:srgbClr val="0000FF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4344" name="Rectangle 8"/>
          <p:cNvSpPr/>
          <p:nvPr/>
        </p:nvSpPr>
        <p:spPr>
          <a:xfrm>
            <a:off x="6715165" y="1800240"/>
            <a:ext cx="662361" cy="66678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735">
                <a:solidFill>
                  <a:srgbClr val="0000FF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dú</a:t>
            </a:r>
            <a:endParaRPr lang="en-US" altLang="zh-CN" sz="3735">
              <a:solidFill>
                <a:srgbClr val="0000FF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4345" name="Rectangle 9"/>
          <p:cNvSpPr/>
          <p:nvPr/>
        </p:nvSpPr>
        <p:spPr>
          <a:xfrm>
            <a:off x="8304245" y="1783888"/>
            <a:ext cx="1856598" cy="66678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735">
                <a:solidFill>
                  <a:srgbClr val="0000FF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hónɡ rú</a:t>
            </a:r>
            <a:endParaRPr lang="en-US" altLang="zh-CN" sz="3735">
              <a:solidFill>
                <a:srgbClr val="0000FF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4346" name="Rectangle 10"/>
          <p:cNvSpPr/>
          <p:nvPr/>
        </p:nvSpPr>
        <p:spPr>
          <a:xfrm>
            <a:off x="7056107" y="3525011"/>
            <a:ext cx="901209" cy="66678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735">
                <a:solidFill>
                  <a:srgbClr val="0000FF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shǔ</a:t>
            </a:r>
            <a:endParaRPr lang="en-US" altLang="zh-CN" sz="3735">
              <a:solidFill>
                <a:srgbClr val="0000FF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4347" name="Rectangle 11"/>
          <p:cNvSpPr/>
          <p:nvPr/>
        </p:nvSpPr>
        <p:spPr>
          <a:xfrm>
            <a:off x="2989477" y="3525011"/>
            <a:ext cx="901209" cy="66678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735">
                <a:solidFill>
                  <a:srgbClr val="0000FF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lòu</a:t>
            </a:r>
            <a:endParaRPr lang="en-US" altLang="zh-CN" sz="3735">
              <a:solidFill>
                <a:srgbClr val="0000FF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25499" y="2372883"/>
            <a:ext cx="1553630" cy="9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335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德</a:t>
            </a:r>
            <a:r>
              <a:rPr lang="zh-CN" altLang="en-US" sz="5335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馨</a:t>
            </a:r>
            <a:endParaRPr lang="zh-CN" altLang="en-US" sz="5335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99723" y="2389142"/>
            <a:ext cx="1553630" cy="9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335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苔</a:t>
            </a:r>
            <a:r>
              <a:rPr lang="zh-CN" altLang="en-US" sz="5335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痕</a:t>
            </a:r>
            <a:endParaRPr lang="zh-CN" altLang="en-US" sz="5335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17768" y="2293131"/>
            <a:ext cx="1553630" cy="9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5335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案</a:t>
            </a:r>
            <a:r>
              <a:rPr lang="zh-CN" altLang="en-US" sz="5335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牍</a:t>
            </a:r>
            <a:endParaRPr lang="en-US" altLang="zh-CN" sz="5335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10056" y="2293131"/>
            <a:ext cx="1553630" cy="9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335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鸿儒</a:t>
            </a:r>
            <a:endParaRPr lang="zh-CN" altLang="en-US" sz="5335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89245" y="4048675"/>
            <a:ext cx="1553630" cy="9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335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西</a:t>
            </a:r>
            <a:r>
              <a:rPr lang="zh-CN" altLang="en-US" sz="5335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蜀</a:t>
            </a:r>
            <a:endParaRPr lang="zh-CN" altLang="en-US" sz="5335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/>
      <p:bldP spid="14343" grpId="0"/>
      <p:bldP spid="14344" grpId="0"/>
      <p:bldP spid="14345" grpId="0"/>
      <p:bldP spid="14346" grpId="0"/>
      <p:bldP spid="14347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MH" val="20191105093121"/>
  <p:tag name="MH_LIBRARY" val="GRAPHIC"/>
  <p:tag name="MH_ORDER" val="2"/>
  <p:tag name="MH_TYPE" val="SubTitle"/>
</p:tagLst>
</file>

<file path=ppt/tags/tag64.xml><?xml version="1.0" encoding="utf-8"?>
<p:tagLst xmlns:p="http://schemas.openxmlformats.org/presentationml/2006/main">
  <p:tag name="MH" val="20191105093121"/>
  <p:tag name="MH_LIBRARY" val="GRAPHIC"/>
  <p:tag name="MH_ORDER" val="2"/>
  <p:tag name="MH_TYPE" val="SubTitle"/>
</p:tagLst>
</file>

<file path=ppt/tags/tag65.xml><?xml version="1.0" encoding="utf-8"?>
<p:tagLst xmlns:p="http://schemas.openxmlformats.org/presentationml/2006/main">
  <p:tag name="MH" val="20191105093121"/>
  <p:tag name="MH_LIBRARY" val="GRAPHIC"/>
  <p:tag name="MH_ORDER" val="2"/>
  <p:tag name="MH_TYPE" val="SubTitle"/>
</p:tagLst>
</file>

<file path=ppt/tags/tag66.xml><?xml version="1.0" encoding="utf-8"?>
<p:tagLst xmlns:p="http://schemas.openxmlformats.org/presentationml/2006/main">
  <p:tag name="MH" val="20191105093121"/>
  <p:tag name="MH_LIBRARY" val="GRAPHIC"/>
  <p:tag name="MH_ORDER" val="2"/>
  <p:tag name="MH_TYPE" val="SubTitle"/>
</p:tagLst>
</file>

<file path=ppt/tags/tag67.xml><?xml version="1.0" encoding="utf-8"?>
<p:tagLst xmlns:p="http://schemas.openxmlformats.org/presentationml/2006/main">
  <p:tag name="MH" val="20191105093121"/>
  <p:tag name="MH_LIBRARY" val="GRAPHIC"/>
  <p:tag name="MH_ORDER" val="2"/>
  <p:tag name="MH_TYPE" val="SubTitle"/>
</p:tagLst>
</file>

<file path=ppt/tags/tag68.xml><?xml version="1.0" encoding="utf-8"?>
<p:tagLst xmlns:p="http://schemas.openxmlformats.org/presentationml/2006/main">
  <p:tag name="MH" val="20191105093121"/>
  <p:tag name="MH_LIBRARY" val="GRAPHIC"/>
  <p:tag name="MH_ORDER" val="2"/>
  <p:tag name="MH_TYPE" val="SubTitle"/>
</p:tagLst>
</file>

<file path=ppt/tags/tag69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216</Paragraphs>
  <Slides>51</Slides>
  <Notes>9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baseType="lpstr" size="66">
      <vt:lpstr>Arial</vt:lpstr>
      <vt:lpstr>微软雅黑</vt:lpstr>
      <vt:lpstr>Wingdings</vt:lpstr>
      <vt:lpstr>Calibri Light</vt:lpstr>
      <vt:lpstr>Calibri</vt:lpstr>
      <vt:lpstr>隶书</vt:lpstr>
      <vt:lpstr>黑体</vt:lpstr>
      <vt:lpstr>字魂49号-逍遥行书</vt:lpstr>
      <vt:lpstr>Times New Roman</vt:lpstr>
      <vt:lpstr>宋体</vt:lpstr>
      <vt:lpstr>Hoefler Text</vt:lpstr>
      <vt:lpstr>楷体</vt:lpstr>
      <vt:lpstr>Helvetica Neue</vt:lpstr>
      <vt:lpstr>汉语拼音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感受陋室</vt:lpstr>
      <vt:lpstr>PowerPoint Presentation</vt:lpstr>
      <vt:lpstr>室中之景</vt:lpstr>
      <vt:lpstr>PowerPoint Presentation</vt:lpstr>
      <vt:lpstr>室中之人</vt:lpstr>
      <vt:lpstr>PowerPoint Presentation</vt:lpstr>
      <vt:lpstr>室中之事</vt:lpstr>
      <vt:lpstr>PowerPoint Presentation</vt:lpstr>
      <vt:lpstr>PowerPoint Presentation</vt:lpstr>
      <vt:lpstr>PowerPoint Presentation</vt:lpstr>
      <vt:lpstr>  探究陋室</vt:lpstr>
      <vt:lpstr>PowerPoint Presentation</vt:lpstr>
      <vt:lpstr>PowerPoint Presentation</vt:lpstr>
      <vt:lpstr>PowerPoint Presentation</vt:lpstr>
      <vt:lpstr>PowerPoint Presentation</vt:lpstr>
      <vt:lpstr>知人论世</vt:lpstr>
      <vt:lpstr>PowerPoint Presentation</vt:lpstr>
      <vt:lpstr>PowerPoint Presentation</vt:lpstr>
      <vt:lpstr>从文中可以看出刘禹锡怎样的人生态度？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读懂结尾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2021-04-13T19:22:33.802</cp:lastPrinted>
  <dcterms:created xsi:type="dcterms:W3CDTF">2021-04-13T19:22:33Z</dcterms:created>
  <dcterms:modified xsi:type="dcterms:W3CDTF">2021-04-13T11:22:37Z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