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58" r:id="rId4"/>
    <p:sldId id="259" r:id="rId5"/>
    <p:sldId id="260" r:id="rId6"/>
    <p:sldId id="273" r:id="rId7"/>
    <p:sldId id="274" r:id="rId8"/>
    <p:sldId id="275" r:id="rId9"/>
    <p:sldId id="276" r:id="rId10"/>
    <p:sldId id="304" r:id="rId11"/>
    <p:sldId id="305" r:id="rId12"/>
    <p:sldId id="306" r:id="rId13"/>
    <p:sldId id="277" r:id="rId14"/>
    <p:sldId id="307" r:id="rId15"/>
    <p:sldId id="278" r:id="rId16"/>
  </p:sldIdLst>
  <p:sldSz cx="9144000" cy="5143500" type="screen16x9"/>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876" y="-102"/>
      </p:cViewPr>
      <p:guideLst>
        <p:guide orient="horz" pos="162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tags" Target="tags/tag1.xml" /><Relationship Id="rId18" Type="http://schemas.openxmlformats.org/officeDocument/2006/relationships/presProps" Target="presProps.xml" /><Relationship Id="rId19" Type="http://schemas.openxmlformats.org/officeDocument/2006/relationships/viewProps" Target="viewProps.xml" /><Relationship Id="rId2" Type="http://schemas.openxmlformats.org/officeDocument/2006/relationships/slide" Target="slides/slide1.xml" /><Relationship Id="rId20" Type="http://schemas.openxmlformats.org/officeDocument/2006/relationships/theme" Target="theme/theme1.xml" /><Relationship Id="rId21"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2020/8/22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alphaModFix amt="44000"/>
            <a:lum/>
          </a:blip>
          <a:stretch>
            <a:fillRect t="-9000" b="-9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2020/8/22 Saturday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3.jpeg" /><Relationship Id="rId4"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image" Target="../media/image6.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 Id="rId3" Type="http://schemas.openxmlformats.org/officeDocument/2006/relationships/hyperlink" Target="https://haokan.baidu.com/v?vid=12450879062916829524&amp;pd=bjh&amp;fr=bjhauthor&amp;type=video" TargetMode="Ex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685800" y="699542"/>
            <a:ext cx="7772400" cy="1102519"/>
          </a:xfrm>
        </p:spPr>
        <p:txBody>
          <a:bodyPr>
            <a:normAutofit/>
          </a:bodyPr>
          <a:lstStyle/>
          <a:p>
            <a:r>
              <a:rPr lang="en-US" altLang="en-US">
                <a:latin typeface="楷体_GB2312" pitchFamily="49" charset="-122"/>
                <a:ea typeface="楷体_GB2312" pitchFamily="49" charset="-122"/>
              </a:rPr>
              <a:t>《</a:t>
            </a:r>
            <a:r>
              <a:rPr lang="zh-CN" altLang="en-US">
                <a:latin typeface="楷体_GB2312" pitchFamily="49" charset="-122"/>
                <a:ea typeface="楷体_GB2312" pitchFamily="49" charset="-122"/>
              </a:rPr>
              <a:t>立在地球边上放号</a:t>
            </a:r>
            <a:r>
              <a:rPr lang="en-US" altLang="en-US" smtClean="0">
                <a:latin typeface="楷体_GB2312" pitchFamily="49" charset="-122"/>
                <a:ea typeface="楷体_GB2312" pitchFamily="49" charset="-122"/>
              </a:rPr>
              <a:t>》</a:t>
            </a:r>
            <a:endParaRPr lang="zh-CN" altLang="en-US">
              <a:latin typeface="楷体_GB2312" panose="02010609030101010101" pitchFamily="49" charset="-122"/>
              <a:ea typeface="楷体_GB2312" panose="02010609030101010101" pitchFamily="49" charset="-122"/>
            </a:endParaRPr>
          </a:p>
        </p:txBody>
      </p:sp>
      <p:sp>
        <p:nvSpPr>
          <p:cNvPr id="3" name="副标题 2"/>
          <p:cNvSpPr>
            <a:spLocks noGrp="1"/>
          </p:cNvSpPr>
          <p:nvPr>
            <p:ph type="subTitle" idx="1"/>
          </p:nvPr>
        </p:nvSpPr>
        <p:spPr>
          <a:xfrm>
            <a:off x="1371600" y="1995686"/>
            <a:ext cx="6400800" cy="1314450"/>
          </a:xfrm>
        </p:spPr>
        <p:txBody>
          <a:bodyPr/>
          <a:lstStyle/>
          <a:p>
            <a:r>
              <a:rPr lang="zh-CN" altLang="en-US" b="1" smtClean="0">
                <a:solidFill>
                  <a:schemeClr val="tx1"/>
                </a:solidFill>
                <a:latin typeface="楷体_GB2312" pitchFamily="49" charset="-122"/>
                <a:ea typeface="楷体_GB2312" pitchFamily="49" charset="-122"/>
              </a:rPr>
              <a:t>郭沫若</a:t>
            </a:r>
            <a:endParaRPr lang="zh-CN" altLang="en-US" b="1">
              <a:solidFill>
                <a:schemeClr val="tx1"/>
              </a:solidFill>
              <a:latin typeface="楷体_GB2312" panose="02010609030101010101" pitchFamily="49" charset="-122"/>
              <a:ea typeface="楷体_GB2312" panose="02010609030101010101" pitchFamily="49" charset="-122"/>
            </a:endParaRPr>
          </a:p>
        </p:txBody>
      </p:sp>
      <p:pic>
        <p:nvPicPr>
          <p:cNvPr id="1026" name="Picture 2" descr="https://timgsa.baidu.com/timg?image&amp;quality=80&amp;size=b9999_10000&amp;sec=1598072747871&amp;di=ac4c1b13d64085380a004a2d18f7d132&amp;imgtype=0&amp;src=http%3A%2F%2Fa0.att.hudong.com%2F16%2F78%2F19300001370663131824780415515_950.jpg"/>
          <p:cNvPicPr>
            <a:picLocks noChangeAspect="1" noChangeArrowheads="1"/>
          </p:cNvPicPr>
          <p:nvPr/>
        </p:nvPicPr>
        <p:blipFill>
          <a:blip r:embed="rId2">
            <a:extLst>
              <a:ext uri="{28A0092B-C50C-407E-A947-70E740481C1C}">
                <a14:useLocalDpi xmlns:a14="http://schemas.microsoft.com/office/drawing/2010/main" val="0"/>
              </a:ext>
            </a:extLst>
          </a:blip>
          <a:srcRect b="5634"/>
          <a:stretch>
            <a:fillRect/>
          </a:stretch>
        </p:blipFill>
        <p:spPr bwMode="auto">
          <a:xfrm>
            <a:off x="276230" y="2828486"/>
            <a:ext cx="1775490" cy="217442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timgsa.baidu.com/timg?image&amp;quality=80&amp;size=b9999_10000&amp;sec=1598072897322&amp;di=cf6d8fac9465e94df48e6395eecd2c58&amp;imgtype=0&amp;src=http%3A%2F%2Fwww.dxs518.cn%2Fimagesfiles%2Farticle%2F624%2F201606%2F10_bkyg0___jpg.gif"/>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28184" y="2925248"/>
            <a:ext cx="2770212" cy="207765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ss1.bdstatic.com/70cFuXSh_Q1YnxGkpoWK1HF6hhy/it/u=3263409367,3661711700&amp;fm=26&amp;gp=0.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141280" y="2903061"/>
            <a:ext cx="2088654" cy="2088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974230"/>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843558"/>
            <a:ext cx="8496944" cy="3888432"/>
          </a:xfrm>
        </p:spPr>
        <p:txBody>
          <a:bodyPr>
            <a:normAutofit fontScale="85000" lnSpcReduction="20000"/>
          </a:bodyPr>
          <a:lstStyle/>
          <a:p>
            <a:r>
              <a:rPr lang="en-US" altLang="zh-CN" b="1">
                <a:solidFill>
                  <a:srgbClr val="FF0000"/>
                </a:solidFill>
                <a:latin typeface="楷体_GB2312" pitchFamily="49" charset="-122"/>
                <a:ea typeface="楷体_GB2312" pitchFamily="49" charset="-122"/>
              </a:rPr>
              <a:t>2.</a:t>
            </a:r>
            <a:r>
              <a:rPr lang="zh-CN" altLang="zh-CN" b="1">
                <a:solidFill>
                  <a:srgbClr val="FF0000"/>
                </a:solidFill>
                <a:latin typeface="楷体_GB2312" pitchFamily="49" charset="-122"/>
                <a:ea typeface="楷体_GB2312" pitchFamily="49" charset="-122"/>
              </a:rPr>
              <a:t>诗中自然景观和诗人的情感是如何交融在一起的？</a:t>
            </a:r>
          </a:p>
          <a:p>
            <a:r>
              <a:rPr lang="zh-CN" altLang="zh-CN" b="1">
                <a:latin typeface="楷体_GB2312" pitchFamily="49" charset="-122"/>
                <a:ea typeface="楷体_GB2312" pitchFamily="49" charset="-122"/>
              </a:rPr>
              <a:t>【提示】分别标出描写自然景观的抒情的句子，找出它们之间的联系。</a:t>
            </a:r>
          </a:p>
          <a:p>
            <a:r>
              <a:rPr lang="en-US" altLang="zh-CN" b="1" smtClean="0">
                <a:latin typeface="楷体_GB2312" pitchFamily="49" charset="-122"/>
                <a:ea typeface="楷体_GB2312" pitchFamily="49" charset="-122"/>
              </a:rPr>
              <a:t>    </a:t>
            </a:r>
            <a:r>
              <a:rPr lang="zh-CN" altLang="zh-CN" b="1" smtClean="0">
                <a:latin typeface="楷体_GB2312" pitchFamily="49" charset="-122"/>
                <a:ea typeface="楷体_GB2312" pitchFamily="49" charset="-122"/>
              </a:rPr>
              <a:t>诗人</a:t>
            </a:r>
            <a:r>
              <a:rPr lang="zh-CN" altLang="zh-CN" b="1">
                <a:latin typeface="楷体_GB2312" pitchFamily="49" charset="-122"/>
                <a:ea typeface="楷体_GB2312" pitchFamily="49" charset="-122"/>
              </a:rPr>
              <a:t>在开头写景之后，经过想象的飞腾和感情的灌注，以自己的全部生命和人格进行艺术创造，自然形象便浸染着、渗透着诗人的主观感受，自然现象与诗人主体血肉交融，成了有生命有感情的活的存在。这种在特定环境中强烈、丰富的典型感受便象征着一定的社会内容，从而达到对社会现实和时代精神的鲜明反映，表现出一种正面的崇高，一种富于乐观进取精神的壮美。</a:t>
            </a:r>
            <a:endParaRPr lang="zh-CN" altLang="en-US" b="1">
              <a:latin typeface="楷体_GB2312" pitchFamily="49" charset="-122"/>
              <a:ea typeface="楷体_GB2312" pitchFamily="49" charset="-122"/>
            </a:endParaRPr>
          </a:p>
        </p:txBody>
      </p:sp>
      <p:sp>
        <p:nvSpPr>
          <p:cNvPr id="4" name="矩形 3"/>
          <p:cNvSpPr/>
          <p:nvPr/>
        </p:nvSpPr>
        <p:spPr>
          <a:xfrm>
            <a:off x="251520" y="195486"/>
            <a:ext cx="1422184" cy="461665"/>
          </a:xfrm>
          <a:prstGeom prst="rect">
            <a:avLst/>
          </a:prstGeom>
          <a:solidFill>
            <a:schemeClr val="bg1"/>
          </a:solidFill>
        </p:spPr>
        <p:txBody>
          <a:bodyPr wrap="none">
            <a:spAutoFit/>
          </a:bodyPr>
          <a:lstStyle/>
          <a:p>
            <a:r>
              <a:rPr lang="zh-CN" altLang="en-US" sz="2400" b="1" smtClean="0">
                <a:solidFill>
                  <a:srgbClr val="FF0000"/>
                </a:solidFill>
                <a:latin typeface="楷体_GB2312" pitchFamily="49" charset="-122"/>
                <a:ea typeface="楷体_GB2312" pitchFamily="49" charset="-122"/>
              </a:rPr>
              <a:t>文本探究</a:t>
            </a:r>
            <a:endParaRPr lang="zh-CN" altLang="en-US" sz="2400" b="1">
              <a:solidFill>
                <a:srgbClr val="FF0000"/>
              </a:solidFill>
              <a:latin typeface="楷体_GB2312" pitchFamily="49" charset="-122"/>
              <a:ea typeface="楷体_GB2312" pitchFamily="49" charset="-122"/>
            </a:endParaRPr>
          </a:p>
        </p:txBody>
      </p:sp>
      <p:sp>
        <p:nvSpPr>
          <p:cNvPr id="5" name="矩形 4"/>
          <p:cNvSpPr/>
          <p:nvPr/>
        </p:nvSpPr>
        <p:spPr>
          <a:xfrm>
            <a:off x="2411760" y="299432"/>
            <a:ext cx="2286000" cy="400110"/>
          </a:xfrm>
          <a:prstGeom prst="rect">
            <a:avLst/>
          </a:prstGeom>
        </p:spPr>
        <p:txBody>
          <a:bodyPr>
            <a:spAutoFit/>
          </a:bodyPr>
          <a:lstStyle/>
          <a:p>
            <a:pPr lvl="0">
              <a:spcBef>
                <a:spcPct val="20000"/>
              </a:spcBef>
            </a:pPr>
            <a:r>
              <a:rPr lang="zh-CN" altLang="zh-CN" sz="2000" b="1" smtClean="0">
                <a:solidFill>
                  <a:srgbClr val="FF0000"/>
                </a:solidFill>
              </a:rPr>
              <a:t>（</a:t>
            </a:r>
            <a:r>
              <a:rPr lang="zh-CN" altLang="en-US" sz="2000" b="1" smtClean="0">
                <a:solidFill>
                  <a:srgbClr val="FF0000"/>
                </a:solidFill>
              </a:rPr>
              <a:t>二</a:t>
            </a:r>
            <a:r>
              <a:rPr lang="zh-CN" altLang="zh-CN" sz="2000" b="1" smtClean="0">
                <a:solidFill>
                  <a:srgbClr val="FF0000"/>
                </a:solidFill>
              </a:rPr>
              <a:t>）</a:t>
            </a:r>
            <a:r>
              <a:rPr lang="zh-CN" altLang="en-US" sz="2000" b="1" smtClean="0">
                <a:solidFill>
                  <a:srgbClr val="FF0000"/>
                </a:solidFill>
              </a:rPr>
              <a:t>解读赏析</a:t>
            </a:r>
            <a:endParaRPr lang="zh-CN" altLang="zh-CN" sz="2000" b="1">
              <a:solidFill>
                <a:srgbClr val="FF0000"/>
              </a:solidFill>
            </a:endParaRPr>
          </a:p>
        </p:txBody>
      </p:sp>
    </p:spTree>
    <p:extLst>
      <p:ext uri="{BB962C8B-B14F-4D97-AF65-F5344CB8AC3E}">
        <p14:creationId xmlns:p14="http://schemas.microsoft.com/office/powerpoint/2010/main" val="31235189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7504" y="843558"/>
            <a:ext cx="8856984" cy="4299942"/>
          </a:xfrm>
        </p:spPr>
        <p:txBody>
          <a:bodyPr>
            <a:noAutofit/>
          </a:bodyPr>
          <a:lstStyle/>
          <a:p>
            <a:r>
              <a:rPr lang="en-US" altLang="zh-CN" sz="2700" b="1">
                <a:solidFill>
                  <a:srgbClr val="FF0000"/>
                </a:solidFill>
                <a:latin typeface="楷体_GB2312" pitchFamily="49" charset="-122"/>
                <a:ea typeface="楷体_GB2312" pitchFamily="49" charset="-122"/>
              </a:rPr>
              <a:t>3.</a:t>
            </a:r>
            <a:r>
              <a:rPr lang="zh-CN" altLang="zh-CN" sz="2700" b="1">
                <a:solidFill>
                  <a:srgbClr val="FF0000"/>
                </a:solidFill>
                <a:latin typeface="楷体_GB2312" pitchFamily="49" charset="-122"/>
                <a:ea typeface="楷体_GB2312" pitchFamily="49" charset="-122"/>
              </a:rPr>
              <a:t>这首诗写了什么样的形象？</a:t>
            </a:r>
          </a:p>
          <a:p>
            <a:r>
              <a:rPr lang="zh-CN" altLang="zh-CN" sz="2400" b="1" smtClean="0">
                <a:latin typeface="楷体_GB2312" pitchFamily="49" charset="-122"/>
                <a:ea typeface="楷体_GB2312" pitchFamily="49" charset="-122"/>
              </a:rPr>
              <a:t>这</a:t>
            </a:r>
            <a:r>
              <a:rPr lang="zh-CN" altLang="zh-CN" sz="2400" b="1">
                <a:latin typeface="楷体_GB2312" pitchFamily="49" charset="-122"/>
                <a:ea typeface="楷体_GB2312" pitchFamily="49" charset="-122"/>
              </a:rPr>
              <a:t>首诗一方面通过对大自然景观的真实描写，展示了大自然雄伟壮丽的景色；另一方面，大自然形象成为社会现实和时代精神的鲜明反照，是五四时期那种时代狂飈的象征，是那种向旧世界、旧文化、旧传统猛烈冲击的时代精神的象征。这首诗展现在读者面前的，是一个巨人的形象。巨人立在地球边上，他能“全方位”俯瞰地球，吹响一声声响彻寰宇的号角。他的号角声声在欢呼怒涌的白云与壮丽的北冰洋的晴景，欢呼要把地球推倒的太平洋，欢呼来自空间各个方向的滚滚洪涛。排山倒海般的洪涛既具有巨大的破坏力，又蕴藏着同样巨大的创造力。这是一幅惊心动魄的力的画图，力的颂歌。</a:t>
            </a:r>
            <a:endParaRPr lang="zh-CN" altLang="en-US" sz="2400" b="1">
              <a:latin typeface="楷体_GB2312" pitchFamily="49" charset="-122"/>
              <a:ea typeface="楷体_GB2312" pitchFamily="49" charset="-122"/>
            </a:endParaRPr>
          </a:p>
        </p:txBody>
      </p:sp>
      <p:sp>
        <p:nvSpPr>
          <p:cNvPr id="4" name="矩形 3"/>
          <p:cNvSpPr/>
          <p:nvPr/>
        </p:nvSpPr>
        <p:spPr>
          <a:xfrm>
            <a:off x="251520" y="195486"/>
            <a:ext cx="1422184" cy="461665"/>
          </a:xfrm>
          <a:prstGeom prst="rect">
            <a:avLst/>
          </a:prstGeom>
          <a:solidFill>
            <a:schemeClr val="bg1"/>
          </a:solidFill>
        </p:spPr>
        <p:txBody>
          <a:bodyPr wrap="none">
            <a:spAutoFit/>
          </a:bodyPr>
          <a:lstStyle/>
          <a:p>
            <a:r>
              <a:rPr lang="zh-CN" altLang="en-US" sz="2400" b="1" smtClean="0">
                <a:solidFill>
                  <a:srgbClr val="FF0000"/>
                </a:solidFill>
                <a:latin typeface="楷体_GB2312" pitchFamily="49" charset="-122"/>
                <a:ea typeface="楷体_GB2312" pitchFamily="49" charset="-122"/>
              </a:rPr>
              <a:t>文本探究</a:t>
            </a:r>
            <a:endParaRPr lang="zh-CN" altLang="en-US" sz="2400" b="1">
              <a:solidFill>
                <a:srgbClr val="FF0000"/>
              </a:solidFill>
              <a:latin typeface="楷体_GB2312" pitchFamily="49" charset="-122"/>
              <a:ea typeface="楷体_GB2312" pitchFamily="49" charset="-122"/>
            </a:endParaRPr>
          </a:p>
        </p:txBody>
      </p:sp>
      <p:sp>
        <p:nvSpPr>
          <p:cNvPr id="5" name="矩形 4"/>
          <p:cNvSpPr/>
          <p:nvPr/>
        </p:nvSpPr>
        <p:spPr>
          <a:xfrm>
            <a:off x="2411760" y="299432"/>
            <a:ext cx="2286000" cy="400110"/>
          </a:xfrm>
          <a:prstGeom prst="rect">
            <a:avLst/>
          </a:prstGeom>
        </p:spPr>
        <p:txBody>
          <a:bodyPr>
            <a:spAutoFit/>
          </a:bodyPr>
          <a:lstStyle/>
          <a:p>
            <a:pPr lvl="0">
              <a:spcBef>
                <a:spcPct val="20000"/>
              </a:spcBef>
            </a:pPr>
            <a:r>
              <a:rPr lang="zh-CN" altLang="zh-CN" sz="2000" b="1" smtClean="0">
                <a:solidFill>
                  <a:srgbClr val="FF0000"/>
                </a:solidFill>
              </a:rPr>
              <a:t>（</a:t>
            </a:r>
            <a:r>
              <a:rPr lang="zh-CN" altLang="en-US" sz="2000" b="1" smtClean="0">
                <a:solidFill>
                  <a:srgbClr val="FF0000"/>
                </a:solidFill>
              </a:rPr>
              <a:t>二</a:t>
            </a:r>
            <a:r>
              <a:rPr lang="zh-CN" altLang="zh-CN" sz="2000" b="1" smtClean="0">
                <a:solidFill>
                  <a:srgbClr val="FF0000"/>
                </a:solidFill>
              </a:rPr>
              <a:t>）</a:t>
            </a:r>
            <a:r>
              <a:rPr lang="zh-CN" altLang="en-US" sz="2000" b="1" smtClean="0">
                <a:solidFill>
                  <a:srgbClr val="FF0000"/>
                </a:solidFill>
              </a:rPr>
              <a:t>解读赏析</a:t>
            </a:r>
            <a:endParaRPr lang="zh-CN" altLang="zh-CN" sz="2000" b="1">
              <a:solidFill>
                <a:srgbClr val="FF0000"/>
              </a:solidFill>
            </a:endParaRPr>
          </a:p>
        </p:txBody>
      </p:sp>
    </p:spTree>
    <p:extLst>
      <p:ext uri="{BB962C8B-B14F-4D97-AF65-F5344CB8AC3E}">
        <p14:creationId xmlns:p14="http://schemas.microsoft.com/office/powerpoint/2010/main" val="16170079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7504" y="843558"/>
            <a:ext cx="8856984" cy="4299942"/>
          </a:xfrm>
        </p:spPr>
        <p:txBody>
          <a:bodyPr>
            <a:noAutofit/>
          </a:bodyPr>
          <a:lstStyle/>
          <a:p>
            <a:r>
              <a:rPr lang="en-US" altLang="zh-CN" sz="2500" b="1">
                <a:solidFill>
                  <a:srgbClr val="FF0000"/>
                </a:solidFill>
                <a:latin typeface="楷体_GB2312" pitchFamily="49" charset="-122"/>
                <a:ea typeface="楷体_GB2312" pitchFamily="49" charset="-122"/>
              </a:rPr>
              <a:t>4.</a:t>
            </a:r>
            <a:r>
              <a:rPr lang="zh-CN" altLang="zh-CN" sz="2500" b="1">
                <a:solidFill>
                  <a:srgbClr val="FF0000"/>
                </a:solidFill>
                <a:latin typeface="楷体_GB2312" pitchFamily="49" charset="-122"/>
                <a:ea typeface="楷体_GB2312" pitchFamily="49" charset="-122"/>
              </a:rPr>
              <a:t>诗歌的结尾为什么要唱出力的赞歌？</a:t>
            </a:r>
          </a:p>
          <a:p>
            <a:r>
              <a:rPr lang="zh-CN" altLang="zh-CN" sz="2500" b="1">
                <a:latin typeface="楷体_GB2312" pitchFamily="49" charset="-122"/>
                <a:ea typeface="楷体_GB2312" pitchFamily="49" charset="-122"/>
              </a:rPr>
              <a:t>【提示】结合诗人要表达的感情分析。</a:t>
            </a:r>
          </a:p>
          <a:p>
            <a:r>
              <a:rPr lang="zh-CN" altLang="zh-CN" sz="2500" b="1">
                <a:latin typeface="楷体_GB2312" pitchFamily="49" charset="-122"/>
                <a:ea typeface="楷体_GB2312" pitchFamily="49" charset="-122"/>
              </a:rPr>
              <a:t>【明确】诗歌结尾由对力的歌颂到讴歌“力的绘画，力的舞蹈，力的音乐，力的诗歌，力的律吕”。这种抒写仍然没有离开诗人眼前太平洋“滚滚洪涛”的具体景物。“力的绘画，力的舞蹈”是洪涛的形态，“力的音乐，力的诗歌”是洪涛的声音，而“力的律吕”则是洪涛的节奏和音律。总之，这是对“力”的美化，赋予“力”以人们常见的艺术美的形象；同时又是对力的艺术的歌颂，对充益着力的崇高美的歌颂。</a:t>
            </a:r>
          </a:p>
        </p:txBody>
      </p:sp>
      <p:sp>
        <p:nvSpPr>
          <p:cNvPr id="4" name="矩形 3"/>
          <p:cNvSpPr/>
          <p:nvPr/>
        </p:nvSpPr>
        <p:spPr>
          <a:xfrm>
            <a:off x="251520" y="195486"/>
            <a:ext cx="1422184" cy="461665"/>
          </a:xfrm>
          <a:prstGeom prst="rect">
            <a:avLst/>
          </a:prstGeom>
          <a:solidFill>
            <a:schemeClr val="bg1"/>
          </a:solidFill>
        </p:spPr>
        <p:txBody>
          <a:bodyPr wrap="none">
            <a:spAutoFit/>
          </a:bodyPr>
          <a:lstStyle/>
          <a:p>
            <a:r>
              <a:rPr lang="zh-CN" altLang="en-US" sz="2400" b="1" smtClean="0">
                <a:solidFill>
                  <a:srgbClr val="FF0000"/>
                </a:solidFill>
                <a:latin typeface="楷体_GB2312" pitchFamily="49" charset="-122"/>
                <a:ea typeface="楷体_GB2312" pitchFamily="49" charset="-122"/>
              </a:rPr>
              <a:t>文本探究</a:t>
            </a:r>
            <a:endParaRPr lang="zh-CN" altLang="en-US" sz="2400" b="1">
              <a:solidFill>
                <a:srgbClr val="FF0000"/>
              </a:solidFill>
              <a:latin typeface="楷体_GB2312" pitchFamily="49" charset="-122"/>
              <a:ea typeface="楷体_GB2312" pitchFamily="49" charset="-122"/>
            </a:endParaRPr>
          </a:p>
        </p:txBody>
      </p:sp>
      <p:sp>
        <p:nvSpPr>
          <p:cNvPr id="5" name="矩形 4"/>
          <p:cNvSpPr/>
          <p:nvPr/>
        </p:nvSpPr>
        <p:spPr>
          <a:xfrm>
            <a:off x="2411760" y="299432"/>
            <a:ext cx="2286000" cy="400110"/>
          </a:xfrm>
          <a:prstGeom prst="rect">
            <a:avLst/>
          </a:prstGeom>
        </p:spPr>
        <p:txBody>
          <a:bodyPr>
            <a:spAutoFit/>
          </a:bodyPr>
          <a:lstStyle/>
          <a:p>
            <a:pPr lvl="0">
              <a:spcBef>
                <a:spcPct val="20000"/>
              </a:spcBef>
            </a:pPr>
            <a:r>
              <a:rPr lang="zh-CN" altLang="zh-CN" sz="2000" b="1" smtClean="0">
                <a:solidFill>
                  <a:srgbClr val="FF0000"/>
                </a:solidFill>
              </a:rPr>
              <a:t>（</a:t>
            </a:r>
            <a:r>
              <a:rPr lang="zh-CN" altLang="en-US" sz="2000" b="1" smtClean="0">
                <a:solidFill>
                  <a:srgbClr val="FF0000"/>
                </a:solidFill>
              </a:rPr>
              <a:t>二</a:t>
            </a:r>
            <a:r>
              <a:rPr lang="zh-CN" altLang="zh-CN" sz="2000" b="1" smtClean="0">
                <a:solidFill>
                  <a:srgbClr val="FF0000"/>
                </a:solidFill>
              </a:rPr>
              <a:t>）</a:t>
            </a:r>
            <a:r>
              <a:rPr lang="zh-CN" altLang="en-US" sz="2000" b="1" smtClean="0">
                <a:solidFill>
                  <a:srgbClr val="FF0000"/>
                </a:solidFill>
              </a:rPr>
              <a:t>解读赏析</a:t>
            </a:r>
            <a:endParaRPr lang="zh-CN" altLang="zh-CN" sz="2000" b="1">
              <a:solidFill>
                <a:srgbClr val="FF0000"/>
              </a:solidFill>
            </a:endParaRPr>
          </a:p>
        </p:txBody>
      </p:sp>
    </p:spTree>
    <p:extLst>
      <p:ext uri="{BB962C8B-B14F-4D97-AF65-F5344CB8AC3E}">
        <p14:creationId xmlns:p14="http://schemas.microsoft.com/office/powerpoint/2010/main" val="20718152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843558"/>
            <a:ext cx="8496944" cy="3888432"/>
          </a:xfrm>
        </p:spPr>
        <p:txBody>
          <a:bodyPr>
            <a:noAutofit/>
          </a:bodyPr>
          <a:lstStyle/>
          <a:p>
            <a:r>
              <a:rPr lang="en-US" altLang="zh-CN" sz="2200" b="1">
                <a:solidFill>
                  <a:srgbClr val="FF0000"/>
                </a:solidFill>
                <a:latin typeface="楷体_GB2312" pitchFamily="49" charset="-122"/>
                <a:ea typeface="楷体_GB2312" pitchFamily="49" charset="-122"/>
              </a:rPr>
              <a:t>1.</a:t>
            </a:r>
            <a:r>
              <a:rPr lang="zh-CN" altLang="zh-CN" sz="2200" b="1">
                <a:solidFill>
                  <a:srgbClr val="FF0000"/>
                </a:solidFill>
                <a:latin typeface="楷体_GB2312" pitchFamily="49" charset="-122"/>
                <a:ea typeface="楷体_GB2312" pitchFamily="49" charset="-122"/>
              </a:rPr>
              <a:t>诗人为什么要把诗歌的题目命名为《立在地球边上放号》，有何新意？</a:t>
            </a:r>
          </a:p>
          <a:p>
            <a:r>
              <a:rPr lang="zh-CN" altLang="zh-CN" sz="2200" b="1" smtClean="0">
                <a:latin typeface="楷体_GB2312" pitchFamily="49" charset="-122"/>
                <a:ea typeface="楷体_GB2312" pitchFamily="49" charset="-122"/>
              </a:rPr>
              <a:t>诗人</a:t>
            </a:r>
            <a:r>
              <a:rPr lang="zh-CN" altLang="zh-CN" sz="2200" b="1">
                <a:latin typeface="楷体_GB2312" pitchFamily="49" charset="-122"/>
                <a:ea typeface="楷体_GB2312" pitchFamily="49" charset="-122"/>
              </a:rPr>
              <a:t>把自己想象为一个站在地球边上目光遍及广阔天地，并发出了激情的呼唤的巨人。诗人紧扣“立在地球边上”这一着眼点，借助极目远望的开阔眼界，把地球北极的北冰洋和居于地球腹地的太平洋联结起来，把北冰洋晴空中无数怒涌的白云和太平洋汪洋浩瀚的万顷波涛两个宏大画面组接起来，于是，自然物的形象便以超乎入们常见的面积之大、数量之多和超乎人们常见之力，显示出它们的宏伟、壮观和伟力</a:t>
            </a:r>
            <a:r>
              <a:rPr lang="zh-CN" altLang="zh-CN" sz="2200" b="1" smtClean="0">
                <a:latin typeface="楷体_GB2312" pitchFamily="49" charset="-122"/>
                <a:ea typeface="楷体_GB2312" pitchFamily="49" charset="-122"/>
              </a:rPr>
              <a:t>；通过</a:t>
            </a:r>
            <a:r>
              <a:rPr lang="zh-CN" altLang="zh-CN" sz="2200" b="1">
                <a:latin typeface="楷体_GB2312" pitchFamily="49" charset="-122"/>
                <a:ea typeface="楷体_GB2312" pitchFamily="49" charset="-122"/>
              </a:rPr>
              <a:t>对自然的抒写，可以看到抒情主人公的高大形象，窥视到他的充实的内心，感受到他的如沸的激情，而抒情形象所显示的这种独特感情、心理，正反映了被五四时代怒潮唤醒的革命知识青年的共同特征。</a:t>
            </a:r>
            <a:endParaRPr lang="zh-CN" altLang="en-US" sz="2200" b="1">
              <a:latin typeface="楷体_GB2312" panose="02010609030101010101" pitchFamily="49" charset="-122"/>
              <a:ea typeface="楷体_GB2312" panose="02010609030101010101" pitchFamily="49" charset="-122"/>
            </a:endParaRPr>
          </a:p>
        </p:txBody>
      </p:sp>
      <p:sp>
        <p:nvSpPr>
          <p:cNvPr id="4" name="矩形 3"/>
          <p:cNvSpPr/>
          <p:nvPr/>
        </p:nvSpPr>
        <p:spPr>
          <a:xfrm>
            <a:off x="251520" y="195486"/>
            <a:ext cx="1422184" cy="461665"/>
          </a:xfrm>
          <a:prstGeom prst="rect">
            <a:avLst/>
          </a:prstGeom>
          <a:solidFill>
            <a:schemeClr val="bg1"/>
          </a:solidFill>
        </p:spPr>
        <p:txBody>
          <a:bodyPr wrap="none">
            <a:spAutoFit/>
          </a:bodyPr>
          <a:lstStyle/>
          <a:p>
            <a:r>
              <a:rPr lang="zh-CN" altLang="en-US" sz="2400" b="1" smtClean="0">
                <a:solidFill>
                  <a:srgbClr val="FF0000"/>
                </a:solidFill>
                <a:latin typeface="楷体_GB2312" pitchFamily="49" charset="-122"/>
                <a:ea typeface="楷体_GB2312" pitchFamily="49" charset="-122"/>
              </a:rPr>
              <a:t>文本探究</a:t>
            </a:r>
            <a:endParaRPr lang="zh-CN" altLang="en-US" sz="2400" b="1">
              <a:solidFill>
                <a:srgbClr val="FF0000"/>
              </a:solidFill>
              <a:latin typeface="楷体_GB2312" pitchFamily="49" charset="-122"/>
              <a:ea typeface="楷体_GB2312" pitchFamily="49" charset="-122"/>
            </a:endParaRPr>
          </a:p>
        </p:txBody>
      </p:sp>
      <p:sp>
        <p:nvSpPr>
          <p:cNvPr id="5" name="矩形 4"/>
          <p:cNvSpPr/>
          <p:nvPr/>
        </p:nvSpPr>
        <p:spPr>
          <a:xfrm>
            <a:off x="2411760" y="299432"/>
            <a:ext cx="2286000" cy="400110"/>
          </a:xfrm>
          <a:prstGeom prst="rect">
            <a:avLst/>
          </a:prstGeom>
        </p:spPr>
        <p:txBody>
          <a:bodyPr>
            <a:spAutoFit/>
          </a:bodyPr>
          <a:lstStyle/>
          <a:p>
            <a:pPr lvl="0">
              <a:spcBef>
                <a:spcPct val="20000"/>
              </a:spcBef>
            </a:pPr>
            <a:r>
              <a:rPr lang="zh-CN" altLang="zh-CN" sz="2000" b="1" smtClean="0">
                <a:solidFill>
                  <a:srgbClr val="FF0000"/>
                </a:solidFill>
              </a:rPr>
              <a:t>（</a:t>
            </a:r>
            <a:r>
              <a:rPr lang="zh-CN" altLang="en-US" sz="2000" b="1" smtClean="0">
                <a:solidFill>
                  <a:srgbClr val="FF0000"/>
                </a:solidFill>
              </a:rPr>
              <a:t>三</a:t>
            </a:r>
            <a:r>
              <a:rPr lang="zh-CN" altLang="zh-CN" sz="2000" b="1" smtClean="0">
                <a:solidFill>
                  <a:srgbClr val="FF0000"/>
                </a:solidFill>
              </a:rPr>
              <a:t>）</a:t>
            </a:r>
            <a:r>
              <a:rPr lang="zh-CN" altLang="en-US" sz="2000" b="1" smtClean="0">
                <a:solidFill>
                  <a:srgbClr val="FF0000"/>
                </a:solidFill>
              </a:rPr>
              <a:t>合作探究</a:t>
            </a:r>
            <a:endParaRPr lang="zh-CN" altLang="zh-CN" sz="2000" b="1">
              <a:solidFill>
                <a:srgbClr val="FF0000"/>
              </a:solidFill>
            </a:endParaRPr>
          </a:p>
        </p:txBody>
      </p:sp>
    </p:spTree>
    <p:extLst>
      <p:ext uri="{BB962C8B-B14F-4D97-AF65-F5344CB8AC3E}">
        <p14:creationId xmlns:p14="http://schemas.microsoft.com/office/powerpoint/2010/main" val="13401354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843558"/>
            <a:ext cx="8496944" cy="3888432"/>
          </a:xfrm>
        </p:spPr>
        <p:txBody>
          <a:bodyPr>
            <a:noAutofit/>
          </a:bodyPr>
          <a:lstStyle/>
          <a:p>
            <a:r>
              <a:rPr lang="en-US" altLang="zh-CN" sz="2400" b="1">
                <a:solidFill>
                  <a:srgbClr val="FF0000"/>
                </a:solidFill>
                <a:latin typeface="楷体_GB2312" pitchFamily="49" charset="-122"/>
                <a:ea typeface="楷体_GB2312" pitchFamily="49" charset="-122"/>
              </a:rPr>
              <a:t>2.</a:t>
            </a:r>
            <a:r>
              <a:rPr lang="zh-CN" altLang="zh-CN" sz="2400" b="1">
                <a:solidFill>
                  <a:srgbClr val="FF0000"/>
                </a:solidFill>
                <a:latin typeface="楷体_GB2312" pitchFamily="49" charset="-122"/>
                <a:ea typeface="楷体_GB2312" pitchFamily="49" charset="-122"/>
              </a:rPr>
              <a:t>我们从诗中得到什么启示？</a:t>
            </a:r>
          </a:p>
          <a:p>
            <a:r>
              <a:rPr lang="zh-CN" altLang="zh-CN" sz="2400" b="1">
                <a:latin typeface="楷体_GB2312" pitchFamily="49" charset="-122"/>
                <a:ea typeface="楷体_GB2312" pitchFamily="49" charset="-122"/>
              </a:rPr>
              <a:t>（</a:t>
            </a:r>
            <a:r>
              <a:rPr lang="en-US" altLang="zh-CN" sz="2400" b="1">
                <a:latin typeface="楷体_GB2312" pitchFamily="49" charset="-122"/>
                <a:ea typeface="楷体_GB2312" pitchFamily="49" charset="-122"/>
              </a:rPr>
              <a:t>1</a:t>
            </a:r>
            <a:r>
              <a:rPr lang="zh-CN" altLang="zh-CN" sz="2400" b="1">
                <a:latin typeface="楷体_GB2312" pitchFamily="49" charset="-122"/>
                <a:ea typeface="楷体_GB2312" pitchFamily="49" charset="-122"/>
              </a:rPr>
              <a:t>）新兴生产力必将战胜落后生产力，中国有着伟大的创造力，一定能建成现代化强国。</a:t>
            </a:r>
          </a:p>
          <a:p>
            <a:r>
              <a:rPr lang="zh-CN" altLang="zh-CN" sz="2400" b="1">
                <a:latin typeface="楷体_GB2312" pitchFamily="49" charset="-122"/>
                <a:ea typeface="楷体_GB2312" pitchFamily="49" charset="-122"/>
              </a:rPr>
              <a:t>（</a:t>
            </a:r>
            <a:r>
              <a:rPr lang="en-US" altLang="zh-CN" sz="2400" b="1">
                <a:latin typeface="楷体_GB2312" pitchFamily="49" charset="-122"/>
                <a:ea typeface="楷体_GB2312" pitchFamily="49" charset="-122"/>
              </a:rPr>
              <a:t>2</a:t>
            </a:r>
            <a:r>
              <a:rPr lang="zh-CN" altLang="zh-CN" sz="2400" b="1">
                <a:latin typeface="楷体_GB2312" pitchFamily="49" charset="-122"/>
                <a:ea typeface="楷体_GB2312" pitchFamily="49" charset="-122"/>
              </a:rPr>
              <a:t>）中国人民的力量是伟大的，我们不惧外界邪恶，我们充满自信，建设未来美好生活。</a:t>
            </a:r>
          </a:p>
          <a:p>
            <a:r>
              <a:rPr lang="zh-CN" altLang="zh-CN" sz="2400" b="1">
                <a:latin typeface="楷体_GB2312" pitchFamily="49" charset="-122"/>
                <a:ea typeface="楷体_GB2312" pitchFamily="49" charset="-122"/>
              </a:rPr>
              <a:t>（</a:t>
            </a:r>
            <a:r>
              <a:rPr lang="en-US" altLang="zh-CN" sz="2400" b="1">
                <a:latin typeface="楷体_GB2312" pitchFamily="49" charset="-122"/>
                <a:ea typeface="楷体_GB2312" pitchFamily="49" charset="-122"/>
              </a:rPr>
              <a:t>3</a:t>
            </a:r>
            <a:r>
              <a:rPr lang="zh-CN" altLang="zh-CN" sz="2400" b="1">
                <a:latin typeface="楷体_GB2312" pitchFamily="49" charset="-122"/>
                <a:ea typeface="楷体_GB2312" pitchFamily="49" charset="-122"/>
              </a:rPr>
              <a:t>）青年是时代的主力，青年人要爱国、自信，充满创造力，要有投身祖国建设的热情。</a:t>
            </a:r>
          </a:p>
        </p:txBody>
      </p:sp>
      <p:sp>
        <p:nvSpPr>
          <p:cNvPr id="4" name="矩形 3"/>
          <p:cNvSpPr/>
          <p:nvPr/>
        </p:nvSpPr>
        <p:spPr>
          <a:xfrm>
            <a:off x="251520" y="195486"/>
            <a:ext cx="1422184" cy="461665"/>
          </a:xfrm>
          <a:prstGeom prst="rect">
            <a:avLst/>
          </a:prstGeom>
          <a:solidFill>
            <a:schemeClr val="bg1"/>
          </a:solidFill>
        </p:spPr>
        <p:txBody>
          <a:bodyPr wrap="none">
            <a:spAutoFit/>
          </a:bodyPr>
          <a:lstStyle/>
          <a:p>
            <a:r>
              <a:rPr lang="zh-CN" altLang="en-US" sz="2400" b="1" smtClean="0">
                <a:solidFill>
                  <a:srgbClr val="FF0000"/>
                </a:solidFill>
                <a:latin typeface="楷体_GB2312" pitchFamily="49" charset="-122"/>
                <a:ea typeface="楷体_GB2312" pitchFamily="49" charset="-122"/>
              </a:rPr>
              <a:t>文本探究</a:t>
            </a:r>
            <a:endParaRPr lang="zh-CN" altLang="en-US" sz="2400" b="1">
              <a:solidFill>
                <a:srgbClr val="FF0000"/>
              </a:solidFill>
              <a:latin typeface="楷体_GB2312" pitchFamily="49" charset="-122"/>
              <a:ea typeface="楷体_GB2312" pitchFamily="49" charset="-122"/>
            </a:endParaRPr>
          </a:p>
        </p:txBody>
      </p:sp>
      <p:sp>
        <p:nvSpPr>
          <p:cNvPr id="5" name="矩形 4"/>
          <p:cNvSpPr/>
          <p:nvPr/>
        </p:nvSpPr>
        <p:spPr>
          <a:xfrm>
            <a:off x="2411760" y="299432"/>
            <a:ext cx="2286000" cy="400110"/>
          </a:xfrm>
          <a:prstGeom prst="rect">
            <a:avLst/>
          </a:prstGeom>
        </p:spPr>
        <p:txBody>
          <a:bodyPr>
            <a:spAutoFit/>
          </a:bodyPr>
          <a:lstStyle/>
          <a:p>
            <a:pPr lvl="0">
              <a:spcBef>
                <a:spcPct val="20000"/>
              </a:spcBef>
            </a:pPr>
            <a:r>
              <a:rPr lang="zh-CN" altLang="zh-CN" sz="2000" b="1" smtClean="0">
                <a:solidFill>
                  <a:srgbClr val="FF0000"/>
                </a:solidFill>
              </a:rPr>
              <a:t>（</a:t>
            </a:r>
            <a:r>
              <a:rPr lang="zh-CN" altLang="en-US" sz="2000" b="1" smtClean="0">
                <a:solidFill>
                  <a:srgbClr val="FF0000"/>
                </a:solidFill>
              </a:rPr>
              <a:t>三</a:t>
            </a:r>
            <a:r>
              <a:rPr lang="zh-CN" altLang="zh-CN" sz="2000" b="1" smtClean="0">
                <a:solidFill>
                  <a:srgbClr val="FF0000"/>
                </a:solidFill>
              </a:rPr>
              <a:t>）</a:t>
            </a:r>
            <a:r>
              <a:rPr lang="zh-CN" altLang="en-US" sz="2000" b="1" smtClean="0">
                <a:solidFill>
                  <a:srgbClr val="FF0000"/>
                </a:solidFill>
              </a:rPr>
              <a:t>合作探究</a:t>
            </a:r>
            <a:endParaRPr lang="zh-CN" altLang="zh-CN" sz="2000" b="1">
              <a:solidFill>
                <a:srgbClr val="FF0000"/>
              </a:solidFill>
            </a:endParaRPr>
          </a:p>
        </p:txBody>
      </p:sp>
    </p:spTree>
    <p:extLst>
      <p:ext uri="{BB962C8B-B14F-4D97-AF65-F5344CB8AC3E}">
        <p14:creationId xmlns:p14="http://schemas.microsoft.com/office/powerpoint/2010/main" val="3309570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843558"/>
            <a:ext cx="8496944" cy="3888432"/>
          </a:xfrm>
        </p:spPr>
        <p:txBody>
          <a:bodyPr/>
          <a:lstStyle/>
          <a:p>
            <a:r>
              <a:rPr lang="zh-CN" altLang="zh-CN" smtClean="0"/>
              <a:t>在</a:t>
            </a:r>
            <a:r>
              <a:rPr lang="zh-CN" altLang="zh-CN"/>
              <a:t>对诗歌进行了解读赏析之后，结合自己的理解，以充沛的感情朗读这首诗。</a:t>
            </a:r>
            <a:endParaRPr lang="zh-CN" altLang="en-US"/>
          </a:p>
        </p:txBody>
      </p:sp>
      <p:sp>
        <p:nvSpPr>
          <p:cNvPr id="4" name="矩形 3"/>
          <p:cNvSpPr/>
          <p:nvPr/>
        </p:nvSpPr>
        <p:spPr>
          <a:xfrm>
            <a:off x="251520" y="195486"/>
            <a:ext cx="1415772" cy="461665"/>
          </a:xfrm>
          <a:prstGeom prst="rect">
            <a:avLst/>
          </a:prstGeom>
          <a:solidFill>
            <a:schemeClr val="bg1"/>
          </a:solidFill>
        </p:spPr>
        <p:txBody>
          <a:bodyPr wrap="none">
            <a:spAutoFit/>
          </a:bodyPr>
          <a:lstStyle/>
          <a:p>
            <a:r>
              <a:rPr lang="zh-CN" altLang="zh-CN" sz="2400" b="1">
                <a:solidFill>
                  <a:srgbClr val="FF0000"/>
                </a:solidFill>
                <a:latin typeface="楷体_GB2312" pitchFamily="49" charset="-122"/>
                <a:ea typeface="楷体_GB2312" pitchFamily="49" charset="-122"/>
              </a:rPr>
              <a:t>展示朗读</a:t>
            </a:r>
            <a:endParaRPr lang="zh-CN" altLang="zh-CN" sz="2400" b="1">
              <a:solidFill>
                <a:srgbClr val="FF0000"/>
              </a:solidFill>
              <a:latin typeface="楷体_GB2312" panose="02010609030101010101" pitchFamily="49" charset="-122"/>
              <a:ea typeface="楷体_GB2312" panose="02010609030101010101" pitchFamily="49" charset="-122"/>
            </a:endParaRPr>
          </a:p>
        </p:txBody>
      </p:sp>
      <p:pic>
        <p:nvPicPr>
          <p:cNvPr id="5" name="New picture" hidden="1"/>
          <p:cNvPicPr/>
          <p:nvPr/>
        </p:nvPicPr>
        <p:blipFill>
          <a:blip r:embed="rId2"/>
          <a:stretch>
            <a:fillRect/>
          </a:stretch>
        </p:blipFill>
        <p:spPr>
          <a:xfrm>
            <a:off x="11887200" y="10464800"/>
            <a:ext cx="419100" cy="279400"/>
          </a:xfrm>
          <a:prstGeom prst="cube">
            <a:avLst/>
          </a:prstGeom>
        </p:spPr>
      </p:pic>
    </p:spTree>
    <p:extLst>
      <p:ext uri="{BB962C8B-B14F-4D97-AF65-F5344CB8AC3E}">
        <p14:creationId xmlns:p14="http://schemas.microsoft.com/office/powerpoint/2010/main" val="1340135466"/>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339502"/>
            <a:ext cx="8496944" cy="4392488"/>
          </a:xfrm>
        </p:spPr>
        <p:txBody>
          <a:bodyPr/>
          <a:lstStyle/>
          <a:p>
            <a:r>
              <a:rPr lang="zh-CN" altLang="zh-CN" b="1">
                <a:solidFill>
                  <a:srgbClr val="FF0000"/>
                </a:solidFill>
              </a:rPr>
              <a:t>【学习目标】</a:t>
            </a:r>
          </a:p>
          <a:p>
            <a:r>
              <a:rPr lang="en-US" altLang="zh-CN" b="1"/>
              <a:t>1.</a:t>
            </a:r>
            <a:r>
              <a:rPr lang="zh-CN" altLang="zh-CN" b="1"/>
              <a:t>具体分析本诗的浪漫主义风格特色。</a:t>
            </a:r>
          </a:p>
          <a:p>
            <a:r>
              <a:rPr lang="en-US" altLang="zh-CN" b="1"/>
              <a:t>2.</a:t>
            </a:r>
            <a:r>
              <a:rPr lang="zh-CN" altLang="zh-CN" b="1"/>
              <a:t>咀嚼诗歌的语言，把握诗歌的意象</a:t>
            </a:r>
            <a:r>
              <a:rPr lang="en-US" altLang="zh-CN" b="1"/>
              <a:t>,</a:t>
            </a:r>
            <a:r>
              <a:rPr lang="zh-CN" altLang="zh-CN" b="1"/>
              <a:t>领悟诗歌的内涵。</a:t>
            </a:r>
          </a:p>
          <a:p>
            <a:r>
              <a:rPr lang="en-US" altLang="zh-CN" b="1"/>
              <a:t>3.</a:t>
            </a:r>
            <a:r>
              <a:rPr lang="zh-CN" altLang="zh-CN" b="1"/>
              <a:t>理解诗人否定旧的社会现实、摆脱旧的思想束缚、张扬个性、追求解放的强烈愿望，以及诗中集中体现出五四时期提倡科学、民主和自由的时代精神。</a:t>
            </a:r>
            <a:endParaRPr lang="zh-CN" altLang="en-US" b="1"/>
          </a:p>
        </p:txBody>
      </p:sp>
    </p:spTree>
    <p:extLst>
      <p:ext uri="{BB962C8B-B14F-4D97-AF65-F5344CB8AC3E}">
        <p14:creationId xmlns:p14="http://schemas.microsoft.com/office/powerpoint/2010/main" val="3351581694"/>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843558"/>
            <a:ext cx="8496944" cy="3888432"/>
          </a:xfrm>
        </p:spPr>
        <p:txBody>
          <a:bodyPr>
            <a:normAutofit lnSpcReduction="10000"/>
          </a:bodyPr>
          <a:lstStyle/>
          <a:p>
            <a:pPr marL="0" indent="0">
              <a:buNone/>
            </a:pPr>
            <a:r>
              <a:rPr lang="en-US" altLang="zh-CN" b="1" smtClean="0">
                <a:latin typeface="楷体_GB2312" pitchFamily="49" charset="-122"/>
                <a:ea typeface="楷体_GB2312" pitchFamily="49" charset="-122"/>
              </a:rPr>
              <a:t>    1919</a:t>
            </a:r>
            <a:r>
              <a:rPr lang="zh-CN" altLang="zh-CN" b="1">
                <a:latin typeface="楷体_GB2312" pitchFamily="49" charset="-122"/>
                <a:ea typeface="楷体_GB2312" pitchFamily="49" charset="-122"/>
              </a:rPr>
              <a:t>年五四运动爆发，它所产生的伟大的“力波”越过太平洋，直接震动了身在日本福冈九州大学医学部留学的时刻感应着时代脉搏的年轻气盛的郭沫若，使他的如椽之笔，得到了纵横挥写的创作契机。他以不可阻挡之势向世界发出了他的呐喊，写下了充斥着浪漫主义色彩、具有强烈时代感的诗篇，就是今天我们要学习的《立在地球边上放号》</a:t>
            </a:r>
            <a:r>
              <a:rPr lang="zh-CN" altLang="zh-CN"/>
              <a:t>。</a:t>
            </a:r>
            <a:endParaRPr lang="zh-CN" altLang="en-US"/>
          </a:p>
        </p:txBody>
      </p:sp>
    </p:spTree>
    <p:extLst>
      <p:ext uri="{BB962C8B-B14F-4D97-AF65-F5344CB8AC3E}">
        <p14:creationId xmlns:p14="http://schemas.microsoft.com/office/powerpoint/2010/main" val="398015462"/>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79712" y="843558"/>
            <a:ext cx="6840760" cy="4176464"/>
          </a:xfrm>
        </p:spPr>
        <p:txBody>
          <a:bodyPr>
            <a:noAutofit/>
          </a:bodyPr>
          <a:lstStyle/>
          <a:p>
            <a:pPr>
              <a:lnSpc>
                <a:spcPct val="130000"/>
              </a:lnSpc>
            </a:pPr>
            <a:r>
              <a:rPr lang="en-US" altLang="zh-CN" sz="2000" b="1" smtClean="0">
                <a:solidFill>
                  <a:srgbClr val="FF3300"/>
                </a:solidFill>
                <a:latin typeface="楷体_GB2312" pitchFamily="49" charset="-122"/>
                <a:ea typeface="楷体_GB2312" pitchFamily="49" charset="-122"/>
              </a:rPr>
              <a:t>1.</a:t>
            </a:r>
            <a:r>
              <a:rPr lang="zh-CN" altLang="en-US" sz="2000" b="1" smtClean="0">
                <a:solidFill>
                  <a:srgbClr val="FF3300"/>
                </a:solidFill>
                <a:latin typeface="楷体_GB2312" pitchFamily="49" charset="-122"/>
                <a:ea typeface="楷体_GB2312" pitchFamily="49" charset="-122"/>
              </a:rPr>
              <a:t>郭沫若</a:t>
            </a:r>
            <a:r>
              <a:rPr lang="zh-CN" altLang="en-US" sz="2000" b="1">
                <a:latin typeface="楷体_GB2312" pitchFamily="49" charset="-122"/>
                <a:ea typeface="楷体_GB2312" pitchFamily="49" charset="-122"/>
              </a:rPr>
              <a:t>生于四川乐山，幼年入家塾读书，</a:t>
            </a:r>
            <a:r>
              <a:rPr lang="en-US" altLang="zh-CN" sz="2000" b="1">
                <a:latin typeface="楷体_GB2312" pitchFamily="49" charset="-122"/>
                <a:ea typeface="楷体_GB2312" pitchFamily="49" charset="-122"/>
              </a:rPr>
              <a:t>1906</a:t>
            </a:r>
            <a:r>
              <a:rPr lang="zh-CN" altLang="en-US" sz="2000" b="1">
                <a:latin typeface="楷体_GB2312" pitchFamily="49" charset="-122"/>
                <a:ea typeface="楷体_GB2312" pitchFamily="49" charset="-122"/>
              </a:rPr>
              <a:t>年入嘉定高等学堂学习，开始接受民主思想。</a:t>
            </a:r>
            <a:r>
              <a:rPr lang="en-US" altLang="zh-CN" sz="2000" b="1">
                <a:latin typeface="楷体_GB2312" pitchFamily="49" charset="-122"/>
                <a:ea typeface="楷体_GB2312" pitchFamily="49" charset="-122"/>
              </a:rPr>
              <a:t>1914</a:t>
            </a:r>
            <a:r>
              <a:rPr lang="zh-CN" altLang="en-US" sz="2000" b="1">
                <a:latin typeface="楷体_GB2312" pitchFamily="49" charset="-122"/>
                <a:ea typeface="楷体_GB2312" pitchFamily="49" charset="-122"/>
              </a:rPr>
              <a:t>年春赴日本留学，先学医，后从文。这个时期接触了</a:t>
            </a:r>
            <a:r>
              <a:rPr lang="zh-CN" altLang="en-US" sz="2000" b="1">
                <a:solidFill>
                  <a:srgbClr val="0000FF"/>
                </a:solidFill>
                <a:latin typeface="楷体_GB2312" pitchFamily="49" charset="-122"/>
                <a:ea typeface="楷体_GB2312" pitchFamily="49" charset="-122"/>
              </a:rPr>
              <a:t>泰戈尔、歌德、莎士比亚、惠特曼</a:t>
            </a:r>
            <a:r>
              <a:rPr lang="zh-CN" altLang="en-US" sz="2000" b="1">
                <a:latin typeface="楷体_GB2312" pitchFamily="49" charset="-122"/>
                <a:ea typeface="楷体_GB2312" pitchFamily="49" charset="-122"/>
              </a:rPr>
              <a:t>等外国作家的作品。</a:t>
            </a:r>
          </a:p>
          <a:p>
            <a:pPr>
              <a:lnSpc>
                <a:spcPct val="130000"/>
              </a:lnSpc>
            </a:pPr>
            <a:r>
              <a:rPr lang="zh-CN" altLang="en-US" sz="2000" b="1">
                <a:latin typeface="楷体_GB2312" pitchFamily="49" charset="-122"/>
                <a:ea typeface="楷体_GB2312" pitchFamily="49" charset="-122"/>
              </a:rPr>
              <a:t>  </a:t>
            </a:r>
            <a:r>
              <a:rPr lang="en-US" altLang="zh-CN" sz="2000" b="1">
                <a:latin typeface="楷体_GB2312" pitchFamily="49" charset="-122"/>
                <a:ea typeface="楷体_GB2312" pitchFamily="49" charset="-122"/>
              </a:rPr>
              <a:t>1919</a:t>
            </a:r>
            <a:r>
              <a:rPr lang="zh-CN" altLang="en-US" sz="2000" b="1">
                <a:latin typeface="楷体_GB2312" pitchFamily="49" charset="-122"/>
                <a:ea typeface="楷体_GB2312" pitchFamily="49" charset="-122"/>
              </a:rPr>
              <a:t>年五四运动爆发，他投身于新文化运动，写出了</a:t>
            </a:r>
            <a:r>
              <a:rPr lang="en-US" altLang="zh-CN" sz="2000" b="1">
                <a:latin typeface="楷体_GB2312" pitchFamily="49" charset="-122"/>
                <a:ea typeface="楷体_GB2312" pitchFamily="49" charset="-122"/>
              </a:rPr>
              <a:t>《</a:t>
            </a:r>
            <a:r>
              <a:rPr lang="zh-CN" altLang="en-US" sz="2000" b="1">
                <a:solidFill>
                  <a:srgbClr val="0000FF"/>
                </a:solidFill>
                <a:latin typeface="楷体_GB2312" pitchFamily="49" charset="-122"/>
                <a:ea typeface="楷体_GB2312" pitchFamily="49" charset="-122"/>
              </a:rPr>
              <a:t>凤凰涅磐</a:t>
            </a:r>
            <a:r>
              <a:rPr lang="en-US" altLang="zh-CN" sz="2000" b="1">
                <a:latin typeface="楷体_GB2312" pitchFamily="49" charset="-122"/>
                <a:ea typeface="楷体_GB2312" pitchFamily="49" charset="-122"/>
              </a:rPr>
              <a:t>》</a:t>
            </a:r>
            <a:r>
              <a:rPr lang="zh-CN" altLang="en-US" sz="2000" b="1">
                <a:latin typeface="楷体_GB2312" pitchFamily="49" charset="-122"/>
                <a:ea typeface="楷体_GB2312" pitchFamily="49" charset="-122"/>
              </a:rPr>
              <a:t>、</a:t>
            </a:r>
            <a:r>
              <a:rPr lang="en-US" altLang="zh-CN" sz="2000" b="1">
                <a:latin typeface="楷体_GB2312" pitchFamily="49" charset="-122"/>
                <a:ea typeface="楷体_GB2312" pitchFamily="49" charset="-122"/>
              </a:rPr>
              <a:t>《</a:t>
            </a:r>
            <a:r>
              <a:rPr lang="zh-CN" altLang="en-US" sz="2000" b="1">
                <a:solidFill>
                  <a:srgbClr val="0000FF"/>
                </a:solidFill>
                <a:latin typeface="楷体_GB2312" pitchFamily="49" charset="-122"/>
                <a:ea typeface="楷体_GB2312" pitchFamily="49" charset="-122"/>
              </a:rPr>
              <a:t>炉中煤</a:t>
            </a:r>
            <a:r>
              <a:rPr lang="en-US" altLang="zh-CN" sz="2000" b="1">
                <a:latin typeface="楷体_GB2312" pitchFamily="49" charset="-122"/>
                <a:ea typeface="楷体_GB2312" pitchFamily="49" charset="-122"/>
              </a:rPr>
              <a:t>》</a:t>
            </a:r>
            <a:r>
              <a:rPr lang="zh-CN" altLang="en-US" sz="2000" b="1">
                <a:latin typeface="楷体_GB2312" pitchFamily="49" charset="-122"/>
                <a:ea typeface="楷体_GB2312" pitchFamily="49" charset="-122"/>
              </a:rPr>
              <a:t>等诗篇。这一时期的</a:t>
            </a:r>
            <a:r>
              <a:rPr lang="zh-CN" altLang="en-US" sz="2000" b="1">
                <a:solidFill>
                  <a:srgbClr val="FF3300"/>
                </a:solidFill>
                <a:latin typeface="楷体_GB2312" pitchFamily="49" charset="-122"/>
                <a:ea typeface="楷体_GB2312" pitchFamily="49" charset="-122"/>
              </a:rPr>
              <a:t>代表作诗集</a:t>
            </a:r>
            <a:r>
              <a:rPr lang="en-US" altLang="zh-CN" sz="2000" b="1">
                <a:solidFill>
                  <a:srgbClr val="FF3300"/>
                </a:solidFill>
                <a:latin typeface="楷体_GB2312" pitchFamily="49" charset="-122"/>
                <a:ea typeface="楷体_GB2312" pitchFamily="49" charset="-122"/>
              </a:rPr>
              <a:t>《</a:t>
            </a:r>
            <a:r>
              <a:rPr lang="zh-CN" altLang="en-US" sz="2000" b="1">
                <a:solidFill>
                  <a:srgbClr val="FF3300"/>
                </a:solidFill>
                <a:latin typeface="楷体_GB2312" pitchFamily="49" charset="-122"/>
                <a:ea typeface="楷体_GB2312" pitchFamily="49" charset="-122"/>
              </a:rPr>
              <a:t>女神</a:t>
            </a:r>
            <a:r>
              <a:rPr lang="en-US" altLang="zh-CN" sz="2000" b="1">
                <a:solidFill>
                  <a:srgbClr val="FF3300"/>
                </a:solidFill>
                <a:latin typeface="楷体_GB2312" pitchFamily="49" charset="-122"/>
                <a:ea typeface="楷体_GB2312" pitchFamily="49" charset="-122"/>
              </a:rPr>
              <a:t>》</a:t>
            </a:r>
            <a:r>
              <a:rPr lang="zh-CN" altLang="en-US" sz="2000" b="1">
                <a:latin typeface="楷体_GB2312" pitchFamily="49" charset="-122"/>
                <a:ea typeface="楷体_GB2312" pitchFamily="49" charset="-122"/>
              </a:rPr>
              <a:t>摆脱了中国传统诗歌的束缚，充分反映了“五四”时代精神，在中国文学史上开一代诗风，是当代最优秀的革命浪漫主义诗作。</a:t>
            </a:r>
            <a:endParaRPr lang="zh-CN" altLang="en-US" sz="2000" b="1">
              <a:latin typeface="楷体_GB2312" panose="02010609030101010101" pitchFamily="49" charset="-122"/>
              <a:ea typeface="楷体_GB2312" panose="02010609030101010101" pitchFamily="49" charset="-122"/>
            </a:endParaRPr>
          </a:p>
        </p:txBody>
      </p:sp>
      <p:sp>
        <p:nvSpPr>
          <p:cNvPr id="2" name="矩形 1"/>
          <p:cNvSpPr/>
          <p:nvPr/>
        </p:nvSpPr>
        <p:spPr>
          <a:xfrm>
            <a:off x="251520" y="195486"/>
            <a:ext cx="1415772" cy="461665"/>
          </a:xfrm>
          <a:prstGeom prst="rect">
            <a:avLst/>
          </a:prstGeom>
          <a:solidFill>
            <a:schemeClr val="bg1"/>
          </a:solidFill>
        </p:spPr>
        <p:txBody>
          <a:bodyPr wrap="none">
            <a:spAutoFit/>
          </a:bodyPr>
          <a:lstStyle/>
          <a:p>
            <a:r>
              <a:rPr lang="zh-CN" altLang="zh-CN" sz="2400" b="1">
                <a:solidFill>
                  <a:srgbClr val="FF0000"/>
                </a:solidFill>
                <a:latin typeface="楷体_GB2312" pitchFamily="49" charset="-122"/>
                <a:ea typeface="楷体_GB2312" pitchFamily="49" charset="-122"/>
              </a:rPr>
              <a:t>文学常识</a:t>
            </a:r>
            <a:endParaRPr lang="zh-CN" altLang="en-US" sz="2400" b="1">
              <a:solidFill>
                <a:srgbClr val="FF0000"/>
              </a:solidFill>
              <a:latin typeface="楷体_GB2312" panose="02010609030101010101" pitchFamily="49" charset="-122"/>
              <a:ea typeface="楷体_GB2312" panose="02010609030101010101" pitchFamily="49" charset="-122"/>
            </a:endParaRPr>
          </a:p>
        </p:txBody>
      </p:sp>
      <p:pic>
        <p:nvPicPr>
          <p:cNvPr id="4" name="图片 1"/>
          <p:cNvPicPr>
            <a:picLocks noChangeAspect="1"/>
          </p:cNvPicPr>
          <p:nvPr/>
        </p:nvPicPr>
        <p:blipFill>
          <a:blip r:embed="rId2"/>
          <a:stretch>
            <a:fillRect/>
          </a:stretch>
        </p:blipFill>
        <p:spPr>
          <a:xfrm>
            <a:off x="242413" y="915567"/>
            <a:ext cx="1728192" cy="1728192"/>
          </a:xfrm>
          <a:prstGeom prst="rect">
            <a:avLst/>
          </a:prstGeom>
          <a:noFill/>
          <a:ln w="9525">
            <a:noFill/>
          </a:ln>
        </p:spPr>
      </p:pic>
      <p:pic>
        <p:nvPicPr>
          <p:cNvPr id="2050" name="Picture 2" descr="https://timgsa.baidu.com/timg?image&amp;quality=80&amp;size=b9999_10000&amp;sec=1598074507506&amp;di=0aa03971efb7a3a5985d72b64e9862f3&amp;imgtype=0&amp;src=http%3A%2F%2Fg.hiphotos.baidu.com%2Fbaike%2Fw%253D268%2Fsign%3D46d66170ae18972ba33a07ccdecc7b9d%2Fcefc1e178a82b901dc509e57768da9773812efd1.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5184" y="2787774"/>
            <a:ext cx="1726654" cy="2216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1884491"/>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843558"/>
            <a:ext cx="8496944" cy="3888432"/>
          </a:xfrm>
        </p:spPr>
        <p:txBody>
          <a:bodyPr>
            <a:noAutofit/>
          </a:bodyPr>
          <a:lstStyle/>
          <a:p>
            <a:pPr marL="0" indent="0">
              <a:buNone/>
            </a:pPr>
            <a:r>
              <a:rPr lang="en-US" altLang="zh-CN" sz="2400" b="1">
                <a:latin typeface="楷体_GB2312" pitchFamily="49" charset="-122"/>
                <a:ea typeface="楷体_GB2312" pitchFamily="49" charset="-122"/>
              </a:rPr>
              <a:t>2.</a:t>
            </a:r>
            <a:r>
              <a:rPr lang="zh-CN" altLang="zh-CN" sz="2400" b="1">
                <a:latin typeface="楷体_GB2312" pitchFamily="49" charset="-122"/>
                <a:ea typeface="楷体_GB2312" pitchFamily="49" charset="-122"/>
              </a:rPr>
              <a:t>现代诗歌是指“</a:t>
            </a:r>
            <a:r>
              <a:rPr lang="zh-CN" altLang="zh-CN" sz="2400" b="1">
                <a:solidFill>
                  <a:srgbClr val="FF0000"/>
                </a:solidFill>
                <a:latin typeface="楷体_GB2312" pitchFamily="49" charset="-122"/>
                <a:ea typeface="楷体_GB2312" pitchFamily="49" charset="-122"/>
              </a:rPr>
              <a:t>五四运动</a:t>
            </a:r>
            <a:r>
              <a:rPr lang="zh-CN" altLang="zh-CN" sz="2400" b="1">
                <a:latin typeface="楷体_GB2312" pitchFamily="49" charset="-122"/>
                <a:ea typeface="楷体_GB2312" pitchFamily="49" charset="-122"/>
              </a:rPr>
              <a:t>”至中华人民共和国成立以来的诗歌</a:t>
            </a:r>
            <a:r>
              <a:rPr lang="zh-CN" altLang="zh-CN" sz="2400" b="1" smtClean="0">
                <a:latin typeface="楷体_GB2312" pitchFamily="49" charset="-122"/>
                <a:ea typeface="楷体_GB2312" pitchFamily="49" charset="-122"/>
              </a:rPr>
              <a:t>。它</a:t>
            </a:r>
            <a:r>
              <a:rPr lang="zh-CN" altLang="zh-CN" sz="2400" b="1">
                <a:latin typeface="楷体_GB2312" pitchFamily="49" charset="-122"/>
                <a:ea typeface="楷体_GB2312" pitchFamily="49" charset="-122"/>
              </a:rPr>
              <a:t>是适应时代的要求，以接近群众的白话语言反映现实生活，表现科学民主的革命内容，以打破旧体诗 格律形式束缚为主要标志的新体诗。其特点是用</a:t>
            </a:r>
            <a:r>
              <a:rPr lang="zh-CN" altLang="zh-CN" sz="2400" b="1">
                <a:solidFill>
                  <a:srgbClr val="FF0000"/>
                </a:solidFill>
                <a:latin typeface="楷体_GB2312" pitchFamily="49" charset="-122"/>
                <a:ea typeface="楷体_GB2312" pitchFamily="49" charset="-122"/>
              </a:rPr>
              <a:t>白话语言写作，表现科学、民主的新的时代内容</a:t>
            </a:r>
            <a:r>
              <a:rPr lang="zh-CN" altLang="zh-CN" sz="2400" b="1">
                <a:latin typeface="楷体_GB2312" pitchFamily="49" charset="-122"/>
                <a:ea typeface="楷体_GB2312" pitchFamily="49" charset="-122"/>
              </a:rPr>
              <a:t>，打破旧诗词格律的束缚，形式上灵活自由。</a:t>
            </a:r>
            <a:r>
              <a:rPr lang="en-US" altLang="zh-CN" sz="2400" b="1">
                <a:latin typeface="楷体_GB2312" pitchFamily="49" charset="-122"/>
                <a:ea typeface="楷体_GB2312" pitchFamily="49" charset="-122"/>
              </a:rPr>
              <a:t>1920</a:t>
            </a:r>
            <a:r>
              <a:rPr lang="zh-CN" altLang="zh-CN" sz="2400" b="1">
                <a:latin typeface="楷体_GB2312" pitchFamily="49" charset="-122"/>
                <a:ea typeface="楷体_GB2312" pitchFamily="49" charset="-122"/>
              </a:rPr>
              <a:t>年胡适《</a:t>
            </a:r>
            <a:r>
              <a:rPr lang="zh-CN" altLang="zh-CN" sz="2400" b="1">
                <a:solidFill>
                  <a:srgbClr val="FF0000"/>
                </a:solidFill>
                <a:latin typeface="楷体_GB2312" pitchFamily="49" charset="-122"/>
                <a:ea typeface="楷体_GB2312" pitchFamily="49" charset="-122"/>
              </a:rPr>
              <a:t>尝试集</a:t>
            </a:r>
            <a:r>
              <a:rPr lang="zh-CN" altLang="zh-CN" sz="2400" b="1">
                <a:latin typeface="楷体_GB2312" pitchFamily="49" charset="-122"/>
                <a:ea typeface="楷体_GB2312" pitchFamily="49" charset="-122"/>
              </a:rPr>
              <a:t>》出版</a:t>
            </a:r>
            <a:r>
              <a:rPr lang="en-US" altLang="zh-CN" sz="2400" b="1">
                <a:latin typeface="楷体_GB2312" pitchFamily="49" charset="-122"/>
                <a:ea typeface="楷体_GB2312" pitchFamily="49" charset="-122"/>
              </a:rPr>
              <a:t>,</a:t>
            </a:r>
            <a:r>
              <a:rPr lang="zh-CN" altLang="zh-CN" sz="2400" b="1">
                <a:latin typeface="楷体_GB2312" pitchFamily="49" charset="-122"/>
                <a:ea typeface="楷体_GB2312" pitchFamily="49" charset="-122"/>
              </a:rPr>
              <a:t>是第一部白话新诗集。代表初期新诗最高成就的是浪漫主义诗人郭沫若，他的《</a:t>
            </a:r>
            <a:r>
              <a:rPr lang="zh-CN" altLang="zh-CN" sz="2400" b="1">
                <a:solidFill>
                  <a:srgbClr val="FF0000"/>
                </a:solidFill>
                <a:latin typeface="楷体_GB2312" pitchFamily="49" charset="-122"/>
                <a:ea typeface="楷体_GB2312" pitchFamily="49" charset="-122"/>
              </a:rPr>
              <a:t>女神</a:t>
            </a:r>
            <a:r>
              <a:rPr lang="zh-CN" altLang="zh-CN" sz="2400" b="1">
                <a:latin typeface="楷体_GB2312" pitchFamily="49" charset="-122"/>
                <a:ea typeface="楷体_GB2312" pitchFamily="49" charset="-122"/>
              </a:rPr>
              <a:t>》中大部分作品写于</a:t>
            </a:r>
            <a:r>
              <a:rPr lang="en-US" altLang="zh-CN" sz="2400" b="1">
                <a:latin typeface="楷体_GB2312" pitchFamily="49" charset="-122"/>
                <a:ea typeface="楷体_GB2312" pitchFamily="49" charset="-122"/>
              </a:rPr>
              <a:t>1920</a:t>
            </a:r>
            <a:r>
              <a:rPr lang="zh-CN" altLang="zh-CN" sz="2400" b="1">
                <a:latin typeface="楷体_GB2312" pitchFamily="49" charset="-122"/>
                <a:ea typeface="楷体_GB2312" pitchFamily="49" charset="-122"/>
              </a:rPr>
              <a:t>年前后，传达着五四狂飙突进的时代精神，开一代诗风。现代诗歌特点主要有：</a:t>
            </a:r>
            <a:r>
              <a:rPr lang="en-US" altLang="zh-CN" sz="2400" b="1">
                <a:solidFill>
                  <a:srgbClr val="FF0000"/>
                </a:solidFill>
                <a:latin typeface="楷体_GB2312" pitchFamily="49" charset="-122"/>
                <a:ea typeface="楷体_GB2312" pitchFamily="49" charset="-122"/>
              </a:rPr>
              <a:t>1.</a:t>
            </a:r>
            <a:r>
              <a:rPr lang="zh-CN" altLang="zh-CN" sz="2400" b="1">
                <a:solidFill>
                  <a:srgbClr val="FF0000"/>
                </a:solidFill>
                <a:latin typeface="楷体_GB2312" pitchFamily="49" charset="-122"/>
                <a:ea typeface="楷体_GB2312" pitchFamily="49" charset="-122"/>
              </a:rPr>
              <a:t>形式自由；</a:t>
            </a:r>
            <a:r>
              <a:rPr lang="en-US" altLang="zh-CN" sz="2400" b="1">
                <a:solidFill>
                  <a:srgbClr val="FF0000"/>
                </a:solidFill>
                <a:latin typeface="楷体_GB2312" pitchFamily="49" charset="-122"/>
                <a:ea typeface="楷体_GB2312" pitchFamily="49" charset="-122"/>
              </a:rPr>
              <a:t>2.</a:t>
            </a:r>
            <a:r>
              <a:rPr lang="zh-CN" altLang="zh-CN" sz="2400" b="1">
                <a:solidFill>
                  <a:srgbClr val="FF0000"/>
                </a:solidFill>
                <a:latin typeface="楷体_GB2312" pitchFamily="49" charset="-122"/>
                <a:ea typeface="楷体_GB2312" pitchFamily="49" charset="-122"/>
              </a:rPr>
              <a:t>内涵开放；</a:t>
            </a:r>
            <a:r>
              <a:rPr lang="en-US" altLang="zh-CN" sz="2400" b="1">
                <a:solidFill>
                  <a:srgbClr val="FF0000"/>
                </a:solidFill>
                <a:latin typeface="楷体_GB2312" pitchFamily="49" charset="-122"/>
                <a:ea typeface="楷体_GB2312" pitchFamily="49" charset="-122"/>
              </a:rPr>
              <a:t>3.</a:t>
            </a:r>
            <a:r>
              <a:rPr lang="zh-CN" altLang="zh-CN" sz="2400" b="1">
                <a:solidFill>
                  <a:srgbClr val="FF0000"/>
                </a:solidFill>
                <a:latin typeface="楷体_GB2312" pitchFamily="49" charset="-122"/>
                <a:ea typeface="楷体_GB2312" pitchFamily="49" charset="-122"/>
              </a:rPr>
              <a:t>意象经营重于修辞；</a:t>
            </a:r>
            <a:r>
              <a:rPr lang="en-US" altLang="zh-CN" sz="2400" b="1">
                <a:solidFill>
                  <a:srgbClr val="FF0000"/>
                </a:solidFill>
                <a:latin typeface="楷体_GB2312" pitchFamily="49" charset="-122"/>
                <a:ea typeface="楷体_GB2312" pitchFamily="49" charset="-122"/>
              </a:rPr>
              <a:t>4.</a:t>
            </a:r>
            <a:r>
              <a:rPr lang="zh-CN" altLang="zh-CN" sz="2400" b="1">
                <a:solidFill>
                  <a:srgbClr val="FF0000"/>
                </a:solidFill>
                <a:latin typeface="楷体_GB2312" pitchFamily="49" charset="-122"/>
                <a:ea typeface="楷体_GB2312" pitchFamily="49" charset="-122"/>
              </a:rPr>
              <a:t>有高度的概括性、鲜明的形象性、浓烈的抒情性以及和谐的音乐性，形式上分行排列</a:t>
            </a:r>
            <a:r>
              <a:rPr lang="zh-CN" altLang="zh-CN" sz="2400" b="1">
                <a:latin typeface="楷体_GB2312" pitchFamily="49" charset="-122"/>
                <a:ea typeface="楷体_GB2312" pitchFamily="49" charset="-122"/>
              </a:rPr>
              <a:t>。</a:t>
            </a:r>
            <a:endParaRPr lang="zh-CN" altLang="en-US" sz="2400" b="1">
              <a:latin typeface="楷体_GB2312" panose="02010609030101010101" pitchFamily="49" charset="-122"/>
              <a:ea typeface="楷体_GB2312" panose="02010609030101010101" pitchFamily="49" charset="-122"/>
            </a:endParaRPr>
          </a:p>
        </p:txBody>
      </p:sp>
      <p:sp>
        <p:nvSpPr>
          <p:cNvPr id="4" name="矩形 3"/>
          <p:cNvSpPr/>
          <p:nvPr/>
        </p:nvSpPr>
        <p:spPr>
          <a:xfrm>
            <a:off x="251520" y="195486"/>
            <a:ext cx="1415772" cy="461665"/>
          </a:xfrm>
          <a:prstGeom prst="rect">
            <a:avLst/>
          </a:prstGeom>
          <a:solidFill>
            <a:schemeClr val="bg1"/>
          </a:solidFill>
        </p:spPr>
        <p:txBody>
          <a:bodyPr wrap="none">
            <a:spAutoFit/>
          </a:bodyPr>
          <a:lstStyle/>
          <a:p>
            <a:r>
              <a:rPr lang="zh-CN" altLang="zh-CN" sz="2400" b="1">
                <a:solidFill>
                  <a:srgbClr val="FF0000"/>
                </a:solidFill>
                <a:latin typeface="楷体_GB2312" pitchFamily="49" charset="-122"/>
                <a:ea typeface="楷体_GB2312" pitchFamily="49" charset="-122"/>
              </a:rPr>
              <a:t>文学常识</a:t>
            </a:r>
            <a:endParaRPr lang="zh-CN" altLang="en-US" sz="2400" b="1">
              <a:solidFill>
                <a:srgbClr val="FF0000"/>
              </a:solidFill>
              <a:latin typeface="楷体_GB2312" pitchFamily="49" charset="-122"/>
              <a:ea typeface="楷体_GB2312" pitchFamily="49" charset="-122"/>
            </a:endParaRPr>
          </a:p>
        </p:txBody>
      </p:sp>
    </p:spTree>
    <p:extLst>
      <p:ext uri="{BB962C8B-B14F-4D97-AF65-F5344CB8AC3E}">
        <p14:creationId xmlns:p14="http://schemas.microsoft.com/office/powerpoint/2010/main" val="3741884491"/>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843558"/>
            <a:ext cx="8496944" cy="3888432"/>
          </a:xfrm>
        </p:spPr>
        <p:txBody>
          <a:bodyPr>
            <a:normAutofit fontScale="70000" lnSpcReduction="20000"/>
          </a:bodyPr>
          <a:lstStyle/>
          <a:p>
            <a:pPr marL="0" indent="0">
              <a:buNone/>
            </a:pPr>
            <a:r>
              <a:rPr lang="zh-CN" altLang="zh-CN" b="1">
                <a:latin typeface="楷体_GB2312" pitchFamily="49" charset="-122"/>
                <a:ea typeface="楷体_GB2312" pitchFamily="49" charset="-122"/>
              </a:rPr>
              <a:t>《立在地球边上放号》是郭沫若的第一部诗集《女神》中的名篇。</a:t>
            </a:r>
            <a:r>
              <a:rPr lang="en-US" altLang="zh-CN" b="1">
                <a:latin typeface="楷体_GB2312" pitchFamily="49" charset="-122"/>
                <a:ea typeface="楷体_GB2312" pitchFamily="49" charset="-122"/>
              </a:rPr>
              <a:t>1919</a:t>
            </a:r>
            <a:r>
              <a:rPr lang="zh-CN" altLang="zh-CN" b="1">
                <a:latin typeface="楷体_GB2312" pitchFamily="49" charset="-122"/>
                <a:ea typeface="楷体_GB2312" pitchFamily="49" charset="-122"/>
              </a:rPr>
              <a:t>年，五四运动给中国社会带来了崭新的气象、勃勃的生机。旧道德、旧礼教、专制政治与一切封建偶像受到猛烈抨击和批判，新事物、新思想、新文化与一切进步要求则得到热烈的崇尚与赞扬。倡导科学与民主，争取独立与自由，张扬个性意识，追求个性解放，要求改造旧的社会、建设新社会，成为时代的强音。当时诗人正在日本留学，虽身处异国他乡，却时刻关注着祖国的命运。五四运动的消息，给诗人精神上以极大的鼓舞，诗人内心那积蓄已久的爱国热情，那压抑多时的争取个性解放、民族解放和社会解放的强烈欲望，如火山爆发般迅速沸腾、燃烧起来。于是，便得到了一个诗的创作爆发期。《凤凰涅槃》、《炉中煤》、《地球，我的母亲》、《晨安》、《匪徒颂》等一批激情澎湃、个性鲜明、高扬着时代旋律的诗歌，都是在这一特定历史阶段诞生的。《立在地球边上放号》也正是其中的一篇优秀代表作。</a:t>
            </a:r>
            <a:endParaRPr lang="zh-CN" altLang="en-US" b="1">
              <a:latin typeface="楷体_GB2312" panose="02010609030101010101" pitchFamily="49" charset="-122"/>
              <a:ea typeface="楷体_GB2312" panose="02010609030101010101" pitchFamily="49" charset="-122"/>
            </a:endParaRPr>
          </a:p>
        </p:txBody>
      </p:sp>
      <p:sp>
        <p:nvSpPr>
          <p:cNvPr id="4" name="矩形 3"/>
          <p:cNvSpPr/>
          <p:nvPr/>
        </p:nvSpPr>
        <p:spPr>
          <a:xfrm>
            <a:off x="251520" y="195486"/>
            <a:ext cx="1422184" cy="461665"/>
          </a:xfrm>
          <a:prstGeom prst="rect">
            <a:avLst/>
          </a:prstGeom>
          <a:solidFill>
            <a:schemeClr val="bg1"/>
          </a:solidFill>
        </p:spPr>
        <p:txBody>
          <a:bodyPr wrap="none">
            <a:spAutoFit/>
          </a:bodyPr>
          <a:lstStyle/>
          <a:p>
            <a:r>
              <a:rPr lang="zh-CN" altLang="en-US" sz="2400" b="1" smtClean="0">
                <a:solidFill>
                  <a:srgbClr val="FF0000"/>
                </a:solidFill>
                <a:latin typeface="楷体_GB2312" pitchFamily="49" charset="-122"/>
                <a:ea typeface="楷体_GB2312" pitchFamily="49" charset="-122"/>
              </a:rPr>
              <a:t>背景链接</a:t>
            </a:r>
            <a:endParaRPr lang="zh-CN" altLang="en-US" sz="2400" b="1">
              <a:solidFill>
                <a:srgbClr val="FF0000"/>
              </a:solidFill>
              <a:latin typeface="楷体_GB2312" pitchFamily="49" charset="-122"/>
              <a:ea typeface="楷体_GB2312" pitchFamily="49" charset="-122"/>
            </a:endParaRPr>
          </a:p>
        </p:txBody>
      </p:sp>
    </p:spTree>
    <p:extLst>
      <p:ext uri="{BB962C8B-B14F-4D97-AF65-F5344CB8AC3E}">
        <p14:creationId xmlns:p14="http://schemas.microsoft.com/office/powerpoint/2010/main" val="1340135466"/>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843558"/>
            <a:ext cx="8496944" cy="3888432"/>
          </a:xfrm>
        </p:spPr>
        <p:txBody>
          <a:bodyPr/>
          <a:lstStyle/>
          <a:p>
            <a:r>
              <a:rPr lang="en-US" altLang="zh-CN" b="1" smtClean="0">
                <a:solidFill>
                  <a:srgbClr val="FF0000"/>
                </a:solidFill>
                <a:latin typeface="楷体_GB2312" pitchFamily="49" charset="-122"/>
                <a:ea typeface="楷体_GB2312" pitchFamily="49" charset="-122"/>
              </a:rPr>
              <a:t>1</a:t>
            </a:r>
            <a:r>
              <a:rPr lang="en-US" altLang="zh-CN" b="1">
                <a:solidFill>
                  <a:srgbClr val="FF0000"/>
                </a:solidFill>
                <a:latin typeface="楷体_GB2312" pitchFamily="49" charset="-122"/>
                <a:ea typeface="楷体_GB2312" pitchFamily="49" charset="-122"/>
              </a:rPr>
              <a:t>.</a:t>
            </a:r>
            <a:r>
              <a:rPr lang="zh-CN" altLang="zh-CN" b="1">
                <a:solidFill>
                  <a:srgbClr val="FF0000"/>
                </a:solidFill>
                <a:latin typeface="楷体_GB2312" pitchFamily="49" charset="-122"/>
                <a:ea typeface="楷体_GB2312" pitchFamily="49" charset="-122"/>
              </a:rPr>
              <a:t>尝试有感情地朗读这首诗。</a:t>
            </a:r>
          </a:p>
          <a:p>
            <a:r>
              <a:rPr lang="zh-CN" altLang="zh-CN" b="1">
                <a:latin typeface="楷体_GB2312" pitchFamily="49" charset="-122"/>
                <a:ea typeface="楷体_GB2312" pitchFamily="49" charset="-122"/>
              </a:rPr>
              <a:t>注意读出节奏感和气势。</a:t>
            </a:r>
          </a:p>
          <a:p>
            <a:r>
              <a:rPr lang="en-US" altLang="zh-CN" b="1">
                <a:solidFill>
                  <a:srgbClr val="FF0000"/>
                </a:solidFill>
                <a:latin typeface="楷体_GB2312" pitchFamily="49" charset="-122"/>
                <a:ea typeface="楷体_GB2312" pitchFamily="49" charset="-122"/>
              </a:rPr>
              <a:t>2.</a:t>
            </a:r>
            <a:r>
              <a:rPr lang="zh-CN" altLang="zh-CN" b="1">
                <a:solidFill>
                  <a:srgbClr val="FF0000"/>
                </a:solidFill>
                <a:latin typeface="楷体_GB2312" pitchFamily="49" charset="-122"/>
                <a:ea typeface="楷体_GB2312" pitchFamily="49" charset="-122"/>
              </a:rPr>
              <a:t>播放朗读录音，感受把握作者在诗中抒发的感情。</a:t>
            </a:r>
          </a:p>
          <a:p>
            <a:r>
              <a:rPr lang="zh-CN" altLang="zh-CN" b="1">
                <a:latin typeface="楷体_GB2312" pitchFamily="49" charset="-122"/>
                <a:ea typeface="楷体_GB2312" pitchFamily="49" charset="-122"/>
              </a:rPr>
              <a:t>听录音后再读诗歌。</a:t>
            </a:r>
          </a:p>
          <a:p>
            <a:pPr marL="0" indent="0">
              <a:buNone/>
            </a:pPr>
            <a:endParaRPr lang="zh-CN" altLang="en-US"/>
          </a:p>
        </p:txBody>
      </p:sp>
      <p:sp>
        <p:nvSpPr>
          <p:cNvPr id="4" name="矩形 3"/>
          <p:cNvSpPr/>
          <p:nvPr/>
        </p:nvSpPr>
        <p:spPr>
          <a:xfrm>
            <a:off x="251520" y="195486"/>
            <a:ext cx="1422184" cy="461665"/>
          </a:xfrm>
          <a:prstGeom prst="rect">
            <a:avLst/>
          </a:prstGeom>
          <a:solidFill>
            <a:schemeClr val="bg1"/>
          </a:solidFill>
        </p:spPr>
        <p:txBody>
          <a:bodyPr wrap="none">
            <a:spAutoFit/>
          </a:bodyPr>
          <a:lstStyle/>
          <a:p>
            <a:r>
              <a:rPr lang="zh-CN" altLang="en-US" sz="2400" b="1" smtClean="0">
                <a:solidFill>
                  <a:srgbClr val="FF0000"/>
                </a:solidFill>
                <a:latin typeface="楷体_GB2312" pitchFamily="49" charset="-122"/>
                <a:ea typeface="楷体_GB2312" pitchFamily="49" charset="-122"/>
              </a:rPr>
              <a:t>文本探究</a:t>
            </a:r>
            <a:endParaRPr lang="zh-CN" altLang="en-US" sz="2400" b="1">
              <a:solidFill>
                <a:srgbClr val="FF0000"/>
              </a:solidFill>
              <a:latin typeface="楷体_GB2312" pitchFamily="49" charset="-122"/>
              <a:ea typeface="楷体_GB2312" pitchFamily="49" charset="-122"/>
            </a:endParaRPr>
          </a:p>
        </p:txBody>
      </p:sp>
      <p:sp>
        <p:nvSpPr>
          <p:cNvPr id="2" name="矩形 1"/>
          <p:cNvSpPr/>
          <p:nvPr/>
        </p:nvSpPr>
        <p:spPr>
          <a:xfrm>
            <a:off x="2411760" y="299432"/>
            <a:ext cx="2286000" cy="400110"/>
          </a:xfrm>
          <a:prstGeom prst="rect">
            <a:avLst/>
          </a:prstGeom>
        </p:spPr>
        <p:txBody>
          <a:bodyPr>
            <a:spAutoFit/>
          </a:bodyPr>
          <a:lstStyle/>
          <a:p>
            <a:pPr lvl="0">
              <a:spcBef>
                <a:spcPct val="20000"/>
              </a:spcBef>
            </a:pPr>
            <a:r>
              <a:rPr lang="zh-CN" altLang="zh-CN" sz="2000" b="1">
                <a:solidFill>
                  <a:srgbClr val="FF0000"/>
                </a:solidFill>
              </a:rPr>
              <a:t>（一）整体感知</a:t>
            </a:r>
            <a:endParaRPr lang="zh-CN" altLang="zh-CN" sz="2000" b="1">
              <a:solidFill>
                <a:srgbClr val="FF0000"/>
              </a:solidFill>
            </a:endParaRPr>
          </a:p>
        </p:txBody>
      </p:sp>
      <p:pic>
        <p:nvPicPr>
          <p:cNvPr id="3074" name="Picture 2" descr="https://ss2.bdstatic.com/70cFvnSh_Q1YnxGkpoWK1HF6hhy/it/u=1066773742,2499816712&amp;fm=26&amp;gp=0.jpg">
            <a:hlinkClick r:id="rId3"/>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164288" y="3651870"/>
            <a:ext cx="1042259" cy="756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0135466"/>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843558"/>
            <a:ext cx="8496944" cy="4104456"/>
          </a:xfrm>
        </p:spPr>
        <p:txBody>
          <a:bodyPr>
            <a:normAutofit fontScale="62500" lnSpcReduction="20000"/>
          </a:bodyPr>
          <a:lstStyle/>
          <a:p>
            <a:r>
              <a:rPr lang="en-US" altLang="zh-CN" sz="3800" b="1">
                <a:solidFill>
                  <a:srgbClr val="FF0000"/>
                </a:solidFill>
              </a:rPr>
              <a:t>3.</a:t>
            </a:r>
            <a:r>
              <a:rPr lang="zh-CN" altLang="zh-CN" sz="3800" b="1">
                <a:solidFill>
                  <a:srgbClr val="FF0000"/>
                </a:solidFill>
              </a:rPr>
              <a:t>本诗用了哪些意象？这些意象在诗中起了什么作用？</a:t>
            </a:r>
          </a:p>
          <a:p>
            <a:r>
              <a:rPr lang="zh-CN" altLang="zh-CN" sz="3800" b="1">
                <a:latin typeface="楷体_GB2312" pitchFamily="49" charset="-122"/>
                <a:ea typeface="楷体_GB2312" pitchFamily="49" charset="-122"/>
              </a:rPr>
              <a:t>意象：“白云”“北冰洋”“太平洋”“洪涛”“力”</a:t>
            </a:r>
          </a:p>
          <a:p>
            <a:r>
              <a:rPr lang="zh-CN" altLang="zh-CN" sz="3800" b="1">
                <a:latin typeface="楷体_GB2312" pitchFamily="49" charset="-122"/>
                <a:ea typeface="楷体_GB2312" pitchFamily="49" charset="-122"/>
              </a:rPr>
              <a:t>作用：“白云”，背景是晴朗的天空，与下文的北冰洋相映照。</a:t>
            </a:r>
          </a:p>
          <a:p>
            <a:r>
              <a:rPr lang="zh-CN" altLang="zh-CN" sz="3800" b="1">
                <a:latin typeface="楷体_GB2312" pitchFamily="49" charset="-122"/>
                <a:ea typeface="楷体_GB2312" pitchFamily="49" charset="-122"/>
              </a:rPr>
              <a:t>“北冰洋”，背景是天地间一片晴朗，洋天一色。</a:t>
            </a:r>
          </a:p>
          <a:p>
            <a:r>
              <a:rPr lang="zh-CN" altLang="zh-CN" sz="3800" b="1">
                <a:latin typeface="楷体_GB2312" pitchFamily="49" charset="-122"/>
                <a:ea typeface="楷体_GB2312" pitchFamily="49" charset="-122"/>
              </a:rPr>
              <a:t>“太平洋”广袤无边的太平洋，运用了拟人的修辞手法，他要提起全身的力量来把地球推倒。与下文的“力哟”相呼应。</a:t>
            </a:r>
          </a:p>
          <a:p>
            <a:r>
              <a:rPr lang="zh-CN" altLang="zh-CN" sz="3800" b="1">
                <a:latin typeface="楷体_GB2312" pitchFamily="49" charset="-122"/>
                <a:ea typeface="楷体_GB2312" pitchFamily="49" charset="-122"/>
              </a:rPr>
              <a:t>“洪涛”，“滚滚的”形容波涛的动态形象，与下文的“力哟”相呼应。</a:t>
            </a:r>
          </a:p>
          <a:p>
            <a:r>
              <a:rPr lang="zh-CN" altLang="zh-CN" sz="3800" b="1">
                <a:latin typeface="楷体_GB2312" pitchFamily="49" charset="-122"/>
                <a:ea typeface="楷体_GB2312" pitchFamily="49" charset="-122"/>
              </a:rPr>
              <a:t>“力”，这也是全诗的主要意象。诗句运用排比与拟人的修辞手法，描述了“力”强大与曼妙，抒发了诗人对“力”的赞美之情。</a:t>
            </a:r>
            <a:endParaRPr lang="zh-CN" altLang="en-US" sz="3800" b="1">
              <a:latin typeface="楷体_GB2312" panose="02010609030101010101" pitchFamily="49" charset="-122"/>
              <a:ea typeface="楷体_GB2312" panose="02010609030101010101" pitchFamily="49" charset="-122"/>
            </a:endParaRPr>
          </a:p>
        </p:txBody>
      </p:sp>
      <p:sp>
        <p:nvSpPr>
          <p:cNvPr id="4" name="矩形 3"/>
          <p:cNvSpPr/>
          <p:nvPr/>
        </p:nvSpPr>
        <p:spPr>
          <a:xfrm>
            <a:off x="251520" y="195486"/>
            <a:ext cx="1422184" cy="461665"/>
          </a:xfrm>
          <a:prstGeom prst="rect">
            <a:avLst/>
          </a:prstGeom>
          <a:solidFill>
            <a:schemeClr val="bg1"/>
          </a:solidFill>
        </p:spPr>
        <p:txBody>
          <a:bodyPr wrap="none">
            <a:spAutoFit/>
          </a:bodyPr>
          <a:lstStyle/>
          <a:p>
            <a:r>
              <a:rPr lang="zh-CN" altLang="en-US" sz="2400" b="1" smtClean="0">
                <a:solidFill>
                  <a:srgbClr val="FF0000"/>
                </a:solidFill>
                <a:latin typeface="楷体_GB2312" pitchFamily="49" charset="-122"/>
                <a:ea typeface="楷体_GB2312" pitchFamily="49" charset="-122"/>
              </a:rPr>
              <a:t>文本探究</a:t>
            </a:r>
            <a:endParaRPr lang="zh-CN" altLang="en-US" sz="2400" b="1">
              <a:solidFill>
                <a:srgbClr val="FF0000"/>
              </a:solidFill>
              <a:latin typeface="楷体_GB2312" pitchFamily="49" charset="-122"/>
              <a:ea typeface="楷体_GB2312" pitchFamily="49" charset="-122"/>
            </a:endParaRPr>
          </a:p>
        </p:txBody>
      </p:sp>
      <p:sp>
        <p:nvSpPr>
          <p:cNvPr id="5" name="矩形 4"/>
          <p:cNvSpPr/>
          <p:nvPr/>
        </p:nvSpPr>
        <p:spPr>
          <a:xfrm>
            <a:off x="2411760" y="299432"/>
            <a:ext cx="2286000" cy="400110"/>
          </a:xfrm>
          <a:prstGeom prst="rect">
            <a:avLst/>
          </a:prstGeom>
        </p:spPr>
        <p:txBody>
          <a:bodyPr>
            <a:spAutoFit/>
          </a:bodyPr>
          <a:lstStyle/>
          <a:p>
            <a:pPr lvl="0">
              <a:spcBef>
                <a:spcPct val="20000"/>
              </a:spcBef>
            </a:pPr>
            <a:r>
              <a:rPr lang="zh-CN" altLang="zh-CN" sz="2000" b="1">
                <a:solidFill>
                  <a:srgbClr val="FF0000"/>
                </a:solidFill>
              </a:rPr>
              <a:t>（一）整体感知</a:t>
            </a:r>
            <a:endParaRPr lang="zh-CN" altLang="zh-CN" sz="2000" b="1">
              <a:solidFill>
                <a:srgbClr val="FF0000"/>
              </a:solidFill>
            </a:endParaRPr>
          </a:p>
        </p:txBody>
      </p:sp>
    </p:spTree>
    <p:extLst>
      <p:ext uri="{BB962C8B-B14F-4D97-AF65-F5344CB8AC3E}">
        <p14:creationId xmlns:p14="http://schemas.microsoft.com/office/powerpoint/2010/main" val="13401354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843558"/>
            <a:ext cx="8496944" cy="3888432"/>
          </a:xfrm>
        </p:spPr>
        <p:txBody>
          <a:bodyPr>
            <a:normAutofit fontScale="85000" lnSpcReduction="10000"/>
          </a:bodyPr>
          <a:lstStyle/>
          <a:p>
            <a:r>
              <a:rPr lang="en-US" altLang="zh-CN" b="1">
                <a:solidFill>
                  <a:srgbClr val="FF0000"/>
                </a:solidFill>
                <a:latin typeface="楷体_GB2312" pitchFamily="49" charset="-122"/>
                <a:ea typeface="楷体_GB2312" pitchFamily="49" charset="-122"/>
              </a:rPr>
              <a:t>1.</a:t>
            </a:r>
            <a:r>
              <a:rPr lang="zh-CN" altLang="zh-CN" b="1">
                <a:solidFill>
                  <a:srgbClr val="FF0000"/>
                </a:solidFill>
                <a:latin typeface="楷体_GB2312" pitchFamily="49" charset="-122"/>
                <a:ea typeface="楷体_GB2312" pitchFamily="49" charset="-122"/>
              </a:rPr>
              <a:t>本诗首句写了自然景色，有什么特征？有何作用？</a:t>
            </a:r>
          </a:p>
          <a:p>
            <a:r>
              <a:rPr lang="zh-CN" altLang="zh-CN" b="1">
                <a:latin typeface="楷体_GB2312" pitchFamily="49" charset="-122"/>
                <a:ea typeface="楷体_GB2312" pitchFamily="49" charset="-122"/>
              </a:rPr>
              <a:t>【提示】先描述所写的自然景色，然后概括其特征，并分析作用。</a:t>
            </a:r>
          </a:p>
          <a:p>
            <a:r>
              <a:rPr lang="en-US" altLang="zh-CN" b="1" smtClean="0">
                <a:latin typeface="楷体_GB2312" pitchFamily="49" charset="-122"/>
                <a:ea typeface="楷体_GB2312" pitchFamily="49" charset="-122"/>
              </a:rPr>
              <a:t>    </a:t>
            </a:r>
            <a:r>
              <a:rPr lang="zh-CN" altLang="zh-CN" b="1" smtClean="0">
                <a:latin typeface="楷体_GB2312" pitchFamily="49" charset="-122"/>
                <a:ea typeface="楷体_GB2312" pitchFamily="49" charset="-122"/>
              </a:rPr>
              <a:t>北冰洋</a:t>
            </a:r>
            <a:r>
              <a:rPr lang="zh-CN" altLang="zh-CN" b="1">
                <a:latin typeface="楷体_GB2312" pitchFamily="49" charset="-122"/>
                <a:ea typeface="楷体_GB2312" pitchFamily="49" charset="-122"/>
              </a:rPr>
              <a:t>上晴朗的天空，无数的白云翻卷，正在空中怒涌。这首诗通过对自然景观的真实反映，展示了大自然雄伟和壮丽的景色。诗中的自然形象具有异乎寻常的规模、面积、体积、威力，它们引起读者惊异、赞叹，一种狂暴的激情荡涤心胸，从而使人由这种自然形象产生对社会生活的某种关于崇高和伟大的联想。</a:t>
            </a:r>
            <a:endParaRPr lang="zh-CN" altLang="en-US" b="1">
              <a:latin typeface="楷体_GB2312" pitchFamily="49" charset="-122"/>
              <a:ea typeface="楷体_GB2312" pitchFamily="49" charset="-122"/>
            </a:endParaRPr>
          </a:p>
        </p:txBody>
      </p:sp>
      <p:sp>
        <p:nvSpPr>
          <p:cNvPr id="4" name="矩形 3"/>
          <p:cNvSpPr/>
          <p:nvPr/>
        </p:nvSpPr>
        <p:spPr>
          <a:xfrm>
            <a:off x="251520" y="195486"/>
            <a:ext cx="1422184" cy="461665"/>
          </a:xfrm>
          <a:prstGeom prst="rect">
            <a:avLst/>
          </a:prstGeom>
          <a:solidFill>
            <a:schemeClr val="bg1"/>
          </a:solidFill>
        </p:spPr>
        <p:txBody>
          <a:bodyPr wrap="none">
            <a:spAutoFit/>
          </a:bodyPr>
          <a:lstStyle/>
          <a:p>
            <a:r>
              <a:rPr lang="zh-CN" altLang="en-US" sz="2400" b="1" smtClean="0">
                <a:solidFill>
                  <a:srgbClr val="FF0000"/>
                </a:solidFill>
                <a:latin typeface="楷体_GB2312" pitchFamily="49" charset="-122"/>
                <a:ea typeface="楷体_GB2312" pitchFamily="49" charset="-122"/>
              </a:rPr>
              <a:t>文本探究</a:t>
            </a:r>
            <a:endParaRPr lang="zh-CN" altLang="en-US" sz="2400" b="1">
              <a:solidFill>
                <a:srgbClr val="FF0000"/>
              </a:solidFill>
              <a:latin typeface="楷体_GB2312" pitchFamily="49" charset="-122"/>
              <a:ea typeface="楷体_GB2312" pitchFamily="49" charset="-122"/>
            </a:endParaRPr>
          </a:p>
        </p:txBody>
      </p:sp>
      <p:sp>
        <p:nvSpPr>
          <p:cNvPr id="5" name="矩形 4"/>
          <p:cNvSpPr/>
          <p:nvPr/>
        </p:nvSpPr>
        <p:spPr>
          <a:xfrm>
            <a:off x="2411760" y="299432"/>
            <a:ext cx="2286000" cy="400110"/>
          </a:xfrm>
          <a:prstGeom prst="rect">
            <a:avLst/>
          </a:prstGeom>
        </p:spPr>
        <p:txBody>
          <a:bodyPr>
            <a:spAutoFit/>
          </a:bodyPr>
          <a:lstStyle/>
          <a:p>
            <a:pPr lvl="0">
              <a:spcBef>
                <a:spcPct val="20000"/>
              </a:spcBef>
            </a:pPr>
            <a:r>
              <a:rPr lang="zh-CN" altLang="zh-CN" sz="2000" b="1" smtClean="0">
                <a:solidFill>
                  <a:srgbClr val="FF0000"/>
                </a:solidFill>
              </a:rPr>
              <a:t>（</a:t>
            </a:r>
            <a:r>
              <a:rPr lang="zh-CN" altLang="en-US" sz="2000" b="1" smtClean="0">
                <a:solidFill>
                  <a:srgbClr val="FF0000"/>
                </a:solidFill>
              </a:rPr>
              <a:t>二</a:t>
            </a:r>
            <a:r>
              <a:rPr lang="zh-CN" altLang="zh-CN" sz="2000" b="1" smtClean="0">
                <a:solidFill>
                  <a:srgbClr val="FF0000"/>
                </a:solidFill>
              </a:rPr>
              <a:t>）</a:t>
            </a:r>
            <a:r>
              <a:rPr lang="zh-CN" altLang="en-US" sz="2000" b="1" smtClean="0">
                <a:solidFill>
                  <a:srgbClr val="FF0000"/>
                </a:solidFill>
              </a:rPr>
              <a:t>解读赏析</a:t>
            </a:r>
            <a:endParaRPr lang="zh-CN" altLang="zh-CN" sz="2000" b="1">
              <a:solidFill>
                <a:srgbClr val="FF0000"/>
              </a:solidFill>
            </a:endParaRPr>
          </a:p>
        </p:txBody>
      </p:sp>
    </p:spTree>
    <p:extLst>
      <p:ext uri="{BB962C8B-B14F-4D97-AF65-F5344CB8AC3E}">
        <p14:creationId xmlns:p14="http://schemas.microsoft.com/office/powerpoint/2010/main" val="13401354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(16:9)</PresentationFormat>
  <Paragraphs>60</Paragraphs>
  <Slides>15</Slides>
  <Notes>0</Notes>
  <TotalTime>38</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15</vt:i4>
      </vt:variant>
    </vt:vector>
  </HeadingPairs>
  <TitlesOfParts>
    <vt:vector baseType="lpstr" size="19">
      <vt:lpstr>Arial</vt:lpstr>
      <vt:lpstr>Calibri</vt:lpstr>
      <vt:lpstr>楷体_GB2312</vt:lpstr>
      <vt:lpstr>Office 主题</vt:lpstr>
      <vt:lpstr>《立在地球边上放号》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《立在地球边上放号》</dc:title>
  <dc:creator>Administrator</dc:creator>
  <cp:lastModifiedBy>dreamsummit</cp:lastModifiedBy>
  <cp:revision>7</cp:revision>
  <dcterms:created xsi:type="dcterms:W3CDTF">2020-08-22T02:10:08Z</dcterms:created>
  <dcterms:modified xsi:type="dcterms:W3CDTF">2020-08-24T02:54:23Z</dcterms:modified>
</cp:coreProperties>
</file>