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34"/>
  </p:handoutMasterIdLst>
  <p:sldIdLst>
    <p:sldId id="505" r:id="rId3"/>
    <p:sldId id="795" r:id="rId4"/>
    <p:sldId id="859" r:id="rId5"/>
    <p:sldId id="860" r:id="rId6"/>
    <p:sldId id="809" r:id="rId7"/>
    <p:sldId id="817" r:id="rId8"/>
    <p:sldId id="864" r:id="rId9"/>
    <p:sldId id="861" r:id="rId10"/>
    <p:sldId id="865" r:id="rId11"/>
    <p:sldId id="882" r:id="rId12"/>
    <p:sldId id="883" r:id="rId13"/>
    <p:sldId id="884" r:id="rId14"/>
    <p:sldId id="885" r:id="rId15"/>
    <p:sldId id="886" r:id="rId16"/>
    <p:sldId id="887" r:id="rId17"/>
    <p:sldId id="888" r:id="rId18"/>
    <p:sldId id="862" r:id="rId19"/>
    <p:sldId id="874" r:id="rId20"/>
    <p:sldId id="867" r:id="rId21"/>
    <p:sldId id="889" r:id="rId22"/>
    <p:sldId id="890" r:id="rId23"/>
    <p:sldId id="891" r:id="rId24"/>
    <p:sldId id="892" r:id="rId26"/>
    <p:sldId id="869" r:id="rId27"/>
    <p:sldId id="893" r:id="rId28"/>
    <p:sldId id="895" r:id="rId29"/>
    <p:sldId id="870" r:id="rId30"/>
    <p:sldId id="863" r:id="rId31"/>
    <p:sldId id="912" r:id="rId32"/>
    <p:sldId id="77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周 慧雯" initials="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0756"/>
    <a:srgbClr val="823634"/>
    <a:srgbClr val="BD2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4" y="48"/>
      </p:cViewPr>
      <p:guideLst>
        <p:guide orient="horz" pos="2187"/>
        <p:guide pos="372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42AE2A-3644-DD43-A03C-7D6458F22419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27F93-CA53-7849-B42E-822CE2B74E9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49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ctr"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4996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r>
              <a:rPr lang="zh-CN" altLang="en-US" sz="1200" dirty="0"/>
              <a:t>状元成才路</a:t>
            </a:r>
            <a:endParaRPr lang="zh-CN" altLang="en-US" sz="1200" dirty="0"/>
          </a:p>
        </p:txBody>
      </p:sp>
      <p:sp>
        <p:nvSpPr>
          <p:cNvPr id="84997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eaLnBrk="1" hangingPunct="1"/>
            <a:r>
              <a:rPr lang="zh-CN" altLang="en-US" sz="1200" dirty="0"/>
              <a:t>状元成才路</a:t>
            </a:r>
            <a:endParaRPr lang="en-US" alt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26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4E5FA-BA68-40A1-935B-0B7ADD2513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AB6028-AE14-4528-B36F-D7EF542F16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Garamond" panose="02020404030301010803" pitchFamily="18" charset="0"/>
              </a:rPr>
            </a:fld>
            <a:endParaRPr lang="en-US" altLang="zh-CN" dirty="0">
              <a:latin typeface="Garamond" panose="020204040303010108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jpe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584835" y="1554480"/>
            <a:ext cx="4151630" cy="29229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9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回延安</a:t>
            </a:r>
            <a:endParaRPr lang="zh-CN" altLang="en-US" sz="7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  <a:p>
            <a:pPr algn="ctr"/>
            <a:endParaRPr lang="zh-CN" altLang="en-US" sz="4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  <a:p>
            <a:pPr algn="ctr"/>
            <a:r>
              <a:rPr lang="zh-CN" altLang="en-US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贺敬之</a:t>
            </a:r>
            <a:endParaRPr lang="zh-CN" altLang="en-US" sz="44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  <p:pic>
        <p:nvPicPr>
          <p:cNvPr id="48132" name="图片 48131" descr="yd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1885" y="828675"/>
            <a:ext cx="7138670" cy="584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Text Box 2"/>
          <p:cNvSpPr txBox="1"/>
          <p:nvPr/>
        </p:nvSpPr>
        <p:spPr>
          <a:xfrm>
            <a:off x="1202690" y="1468755"/>
            <a:ext cx="992886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3600" dirty="0">
                <a:latin typeface="Garamond" panose="02020404030301010803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一开头，兴奋快乐的情感就像强有利的大手把人 牢牢抓住！真象一个久客他乡的游子一旦回到了故乡。                   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  ——臧克家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文本框 32"/>
          <p:cNvSpPr txBox="1"/>
          <p:nvPr/>
        </p:nvSpPr>
        <p:spPr>
          <a:xfrm>
            <a:off x="5999163" y="3900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87" name="文本框 34"/>
          <p:cNvSpPr txBox="1"/>
          <p:nvPr/>
        </p:nvSpPr>
        <p:spPr>
          <a:xfrm rot="-280097">
            <a:off x="9588500" y="2197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88" name="文本框 36"/>
          <p:cNvSpPr txBox="1"/>
          <p:nvPr/>
        </p:nvSpPr>
        <p:spPr>
          <a:xfrm rot="-5350866">
            <a:off x="7385050" y="17811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89" name="文本框 37"/>
          <p:cNvSpPr txBox="1"/>
          <p:nvPr/>
        </p:nvSpPr>
        <p:spPr>
          <a:xfrm rot="-4150866">
            <a:off x="6854825" y="23256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0" name="文本框 45"/>
          <p:cNvSpPr txBox="1"/>
          <p:nvPr/>
        </p:nvSpPr>
        <p:spPr>
          <a:xfrm rot="-5350866">
            <a:off x="7945438" y="1811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1" name="文本框 46"/>
          <p:cNvSpPr txBox="1"/>
          <p:nvPr/>
        </p:nvSpPr>
        <p:spPr>
          <a:xfrm rot="-424911">
            <a:off x="8591550" y="21209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2" name="文本框 47"/>
          <p:cNvSpPr txBox="1"/>
          <p:nvPr/>
        </p:nvSpPr>
        <p:spPr>
          <a:xfrm rot="-4150866">
            <a:off x="9178925" y="3357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3" name="文本框 49"/>
          <p:cNvSpPr txBox="1"/>
          <p:nvPr/>
        </p:nvSpPr>
        <p:spPr>
          <a:xfrm rot="657351">
            <a:off x="9691688" y="1604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4" name="文本框 50"/>
          <p:cNvSpPr txBox="1"/>
          <p:nvPr/>
        </p:nvSpPr>
        <p:spPr>
          <a:xfrm rot="1480325">
            <a:off x="8915400" y="1687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5" name="文本框 51"/>
          <p:cNvSpPr txBox="1"/>
          <p:nvPr/>
        </p:nvSpPr>
        <p:spPr>
          <a:xfrm rot="-5350866">
            <a:off x="9890125" y="3646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6" name="文本框 32"/>
          <p:cNvSpPr txBox="1"/>
          <p:nvPr/>
        </p:nvSpPr>
        <p:spPr>
          <a:xfrm>
            <a:off x="4786313" y="47482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7" name="文本框 34"/>
          <p:cNvSpPr txBox="1"/>
          <p:nvPr/>
        </p:nvSpPr>
        <p:spPr>
          <a:xfrm rot="4149897">
            <a:off x="5986463" y="46926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8" name="文本框 36"/>
          <p:cNvSpPr txBox="1"/>
          <p:nvPr/>
        </p:nvSpPr>
        <p:spPr>
          <a:xfrm rot="-1380000">
            <a:off x="5424488" y="17637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599" name="文本框 37"/>
          <p:cNvSpPr txBox="1"/>
          <p:nvPr/>
        </p:nvSpPr>
        <p:spPr>
          <a:xfrm rot="-180000">
            <a:off x="5654675" y="2767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0" name="文本框 45"/>
          <p:cNvSpPr txBox="1"/>
          <p:nvPr/>
        </p:nvSpPr>
        <p:spPr>
          <a:xfrm rot="-1380000">
            <a:off x="5984875" y="1792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1" name="文本框 46"/>
          <p:cNvSpPr txBox="1"/>
          <p:nvPr/>
        </p:nvSpPr>
        <p:spPr>
          <a:xfrm rot="-1380000">
            <a:off x="6354763" y="2078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2" name="文本框 47"/>
          <p:cNvSpPr txBox="1"/>
          <p:nvPr/>
        </p:nvSpPr>
        <p:spPr>
          <a:xfrm rot="-180000">
            <a:off x="6588125" y="30083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3" name="文本框 49"/>
          <p:cNvSpPr txBox="1"/>
          <p:nvPr/>
        </p:nvSpPr>
        <p:spPr>
          <a:xfrm rot="-5350866">
            <a:off x="7834313" y="2840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4" name="文本框 50"/>
          <p:cNvSpPr txBox="1"/>
          <p:nvPr/>
        </p:nvSpPr>
        <p:spPr>
          <a:xfrm rot="-170103">
            <a:off x="7113588" y="3481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5" name="文本框 51"/>
          <p:cNvSpPr txBox="1"/>
          <p:nvPr/>
        </p:nvSpPr>
        <p:spPr>
          <a:xfrm rot="-5350866">
            <a:off x="7369175" y="4605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6" name="文本框 32"/>
          <p:cNvSpPr txBox="1"/>
          <p:nvPr/>
        </p:nvSpPr>
        <p:spPr>
          <a:xfrm rot="1209897">
            <a:off x="2660650" y="51943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7" name="文本框 34"/>
          <p:cNvSpPr txBox="1"/>
          <p:nvPr/>
        </p:nvSpPr>
        <p:spPr>
          <a:xfrm rot="4149897">
            <a:off x="3665538" y="46355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8" name="文本框 36"/>
          <p:cNvSpPr txBox="1"/>
          <p:nvPr/>
        </p:nvSpPr>
        <p:spPr>
          <a:xfrm rot="-1380000">
            <a:off x="3128963" y="4332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09" name="文本框 37"/>
          <p:cNvSpPr txBox="1"/>
          <p:nvPr/>
        </p:nvSpPr>
        <p:spPr>
          <a:xfrm rot="1029897">
            <a:off x="4010025" y="37004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10" name="文本框 45"/>
          <p:cNvSpPr txBox="1"/>
          <p:nvPr/>
        </p:nvSpPr>
        <p:spPr>
          <a:xfrm rot="-1380000">
            <a:off x="4686300" y="42227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11" name="文本框 46"/>
          <p:cNvSpPr txBox="1"/>
          <p:nvPr/>
        </p:nvSpPr>
        <p:spPr>
          <a:xfrm rot="-170103">
            <a:off x="2311400" y="2068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12" name="文本框 47"/>
          <p:cNvSpPr txBox="1"/>
          <p:nvPr/>
        </p:nvSpPr>
        <p:spPr>
          <a:xfrm rot="1029897">
            <a:off x="2352675" y="4560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13" name="文本框 49"/>
          <p:cNvSpPr txBox="1"/>
          <p:nvPr/>
        </p:nvSpPr>
        <p:spPr>
          <a:xfrm rot="-170103">
            <a:off x="4533900" y="51435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14" name="文本框 50"/>
          <p:cNvSpPr txBox="1"/>
          <p:nvPr/>
        </p:nvSpPr>
        <p:spPr>
          <a:xfrm rot="-170103">
            <a:off x="5681663" y="42545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15" name="文本框 51"/>
          <p:cNvSpPr txBox="1"/>
          <p:nvPr/>
        </p:nvSpPr>
        <p:spPr>
          <a:xfrm rot="-170103">
            <a:off x="5848350" y="5265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16" name="文本框 36"/>
          <p:cNvSpPr txBox="1"/>
          <p:nvPr/>
        </p:nvSpPr>
        <p:spPr>
          <a:xfrm rot="-5070842">
            <a:off x="1846263" y="2747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17" name="文本框 34"/>
          <p:cNvSpPr txBox="1"/>
          <p:nvPr/>
        </p:nvSpPr>
        <p:spPr>
          <a:xfrm rot="4149897">
            <a:off x="2862263" y="29067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18" name="文本框 36"/>
          <p:cNvSpPr txBox="1"/>
          <p:nvPr/>
        </p:nvSpPr>
        <p:spPr>
          <a:xfrm rot="-170103">
            <a:off x="1846263" y="18097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19" name="文本框 37"/>
          <p:cNvSpPr txBox="1"/>
          <p:nvPr/>
        </p:nvSpPr>
        <p:spPr>
          <a:xfrm rot="1029897">
            <a:off x="2862263" y="22733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20" name="文本框 45"/>
          <p:cNvSpPr txBox="1"/>
          <p:nvPr/>
        </p:nvSpPr>
        <p:spPr>
          <a:xfrm rot="-1380000">
            <a:off x="3641725" y="15557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21" name="文本框 46"/>
          <p:cNvSpPr txBox="1"/>
          <p:nvPr/>
        </p:nvSpPr>
        <p:spPr>
          <a:xfrm rot="-1380000">
            <a:off x="4211638" y="1782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22" name="文本框 47"/>
          <p:cNvSpPr txBox="1"/>
          <p:nvPr/>
        </p:nvSpPr>
        <p:spPr>
          <a:xfrm rot="-180000">
            <a:off x="3940175" y="25336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23" name="文本框 49"/>
          <p:cNvSpPr txBox="1"/>
          <p:nvPr/>
        </p:nvSpPr>
        <p:spPr>
          <a:xfrm rot="-1380000">
            <a:off x="4800600" y="2078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24" name="文本框 50"/>
          <p:cNvSpPr txBox="1"/>
          <p:nvPr/>
        </p:nvSpPr>
        <p:spPr>
          <a:xfrm rot="-1380000">
            <a:off x="4373563" y="2852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25" name="文本框 51"/>
          <p:cNvSpPr txBox="1"/>
          <p:nvPr/>
        </p:nvSpPr>
        <p:spPr>
          <a:xfrm rot="-1380000">
            <a:off x="5008563" y="30353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26" name="文本框 32"/>
          <p:cNvSpPr txBox="1"/>
          <p:nvPr/>
        </p:nvSpPr>
        <p:spPr>
          <a:xfrm rot="1209897">
            <a:off x="6638925" y="4745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27" name="文本框 34"/>
          <p:cNvSpPr txBox="1"/>
          <p:nvPr/>
        </p:nvSpPr>
        <p:spPr>
          <a:xfrm rot="-1030866">
            <a:off x="7835900" y="5219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28" name="文本框 36"/>
          <p:cNvSpPr txBox="1"/>
          <p:nvPr/>
        </p:nvSpPr>
        <p:spPr>
          <a:xfrm rot="368503">
            <a:off x="7297738" y="38401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29" name="文本框 37"/>
          <p:cNvSpPr txBox="1"/>
          <p:nvPr/>
        </p:nvSpPr>
        <p:spPr>
          <a:xfrm rot="829244">
            <a:off x="6808788" y="53260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30" name="文本框 45"/>
          <p:cNvSpPr txBox="1"/>
          <p:nvPr/>
        </p:nvSpPr>
        <p:spPr>
          <a:xfrm rot="-4502722">
            <a:off x="8302625" y="3360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31" name="文本框 46"/>
          <p:cNvSpPr txBox="1"/>
          <p:nvPr/>
        </p:nvSpPr>
        <p:spPr>
          <a:xfrm rot="2702238">
            <a:off x="9091613" y="4110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32" name="文本框 47"/>
          <p:cNvSpPr txBox="1"/>
          <p:nvPr/>
        </p:nvSpPr>
        <p:spPr>
          <a:xfrm rot="-3456638">
            <a:off x="8267700" y="45640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33" name="文本框 53"/>
          <p:cNvSpPr txBox="1"/>
          <p:nvPr/>
        </p:nvSpPr>
        <p:spPr>
          <a:xfrm rot="-3180423">
            <a:off x="9631363" y="4379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34" name="文本框 54"/>
          <p:cNvSpPr txBox="1"/>
          <p:nvPr/>
        </p:nvSpPr>
        <p:spPr>
          <a:xfrm rot="-3640556">
            <a:off x="8763000" y="4814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35" name="文本框 55"/>
          <p:cNvSpPr txBox="1"/>
          <p:nvPr/>
        </p:nvSpPr>
        <p:spPr>
          <a:xfrm rot="1549510">
            <a:off x="9553575" y="3230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36" name="文本框 32"/>
          <p:cNvSpPr txBox="1"/>
          <p:nvPr/>
        </p:nvSpPr>
        <p:spPr>
          <a:xfrm rot="4190103">
            <a:off x="5811838" y="3368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37" name="文本框 34"/>
          <p:cNvSpPr txBox="1"/>
          <p:nvPr/>
        </p:nvSpPr>
        <p:spPr>
          <a:xfrm rot="8340000">
            <a:off x="6445250" y="42116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38" name="文本框 36"/>
          <p:cNvSpPr txBox="1"/>
          <p:nvPr/>
        </p:nvSpPr>
        <p:spPr>
          <a:xfrm rot="-1160763">
            <a:off x="7297738" y="23622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39" name="文本框 37"/>
          <p:cNvSpPr txBox="1"/>
          <p:nvPr/>
        </p:nvSpPr>
        <p:spPr>
          <a:xfrm rot="39237">
            <a:off x="7173913" y="30591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40" name="文本框 45"/>
          <p:cNvSpPr txBox="1"/>
          <p:nvPr/>
        </p:nvSpPr>
        <p:spPr>
          <a:xfrm rot="-1160763">
            <a:off x="7858125" y="23923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41" name="文本框 46"/>
          <p:cNvSpPr txBox="1"/>
          <p:nvPr/>
        </p:nvSpPr>
        <p:spPr>
          <a:xfrm rot="-1160763">
            <a:off x="8228013" y="26781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42" name="文本框 47"/>
          <p:cNvSpPr txBox="1"/>
          <p:nvPr/>
        </p:nvSpPr>
        <p:spPr>
          <a:xfrm rot="39237">
            <a:off x="8709025" y="3303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43" name="文本框 49"/>
          <p:cNvSpPr txBox="1"/>
          <p:nvPr/>
        </p:nvSpPr>
        <p:spPr>
          <a:xfrm rot="-1160763">
            <a:off x="9545638" y="2782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44" name="文本框 50"/>
          <p:cNvSpPr txBox="1"/>
          <p:nvPr/>
        </p:nvSpPr>
        <p:spPr>
          <a:xfrm rot="-1160763">
            <a:off x="9012238" y="26050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45" name="文本框 51"/>
          <p:cNvSpPr txBox="1"/>
          <p:nvPr/>
        </p:nvSpPr>
        <p:spPr>
          <a:xfrm rot="-1160763">
            <a:off x="9488488" y="3752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46" name="文本框 32"/>
          <p:cNvSpPr txBox="1"/>
          <p:nvPr/>
        </p:nvSpPr>
        <p:spPr>
          <a:xfrm rot="4190103">
            <a:off x="4289425" y="44799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47" name="文本框 34"/>
          <p:cNvSpPr txBox="1"/>
          <p:nvPr/>
        </p:nvSpPr>
        <p:spPr>
          <a:xfrm rot="8340000">
            <a:off x="5446713" y="3783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48" name="文本框 36"/>
          <p:cNvSpPr txBox="1"/>
          <p:nvPr/>
        </p:nvSpPr>
        <p:spPr>
          <a:xfrm rot="2810103">
            <a:off x="5337175" y="23399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49" name="文本框 37"/>
          <p:cNvSpPr txBox="1"/>
          <p:nvPr/>
        </p:nvSpPr>
        <p:spPr>
          <a:xfrm rot="4010103">
            <a:off x="5337175" y="30638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50" name="文本框 45"/>
          <p:cNvSpPr txBox="1"/>
          <p:nvPr/>
        </p:nvSpPr>
        <p:spPr>
          <a:xfrm rot="2810103">
            <a:off x="5897563" y="23701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51" name="文本框 46"/>
          <p:cNvSpPr txBox="1"/>
          <p:nvPr/>
        </p:nvSpPr>
        <p:spPr>
          <a:xfrm rot="2810103">
            <a:off x="6267450" y="2655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52" name="文本框 47"/>
          <p:cNvSpPr txBox="1"/>
          <p:nvPr/>
        </p:nvSpPr>
        <p:spPr>
          <a:xfrm rot="4010103">
            <a:off x="6267450" y="3379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53" name="文本框 49"/>
          <p:cNvSpPr txBox="1"/>
          <p:nvPr/>
        </p:nvSpPr>
        <p:spPr>
          <a:xfrm rot="-1160763">
            <a:off x="7748588" y="34210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54" name="文本框 50"/>
          <p:cNvSpPr txBox="1"/>
          <p:nvPr/>
        </p:nvSpPr>
        <p:spPr>
          <a:xfrm rot="4020000">
            <a:off x="6742113" y="35337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55" name="文本框 51"/>
          <p:cNvSpPr txBox="1"/>
          <p:nvPr/>
        </p:nvSpPr>
        <p:spPr>
          <a:xfrm rot="-1160763">
            <a:off x="7123113" y="4319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56" name="文本框 32"/>
          <p:cNvSpPr txBox="1"/>
          <p:nvPr/>
        </p:nvSpPr>
        <p:spPr>
          <a:xfrm rot="5400000">
            <a:off x="2665413" y="4332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57" name="文本框 34"/>
          <p:cNvSpPr txBox="1"/>
          <p:nvPr/>
        </p:nvSpPr>
        <p:spPr>
          <a:xfrm rot="8340000">
            <a:off x="3403600" y="47640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58" name="文本框 36"/>
          <p:cNvSpPr txBox="1"/>
          <p:nvPr/>
        </p:nvSpPr>
        <p:spPr>
          <a:xfrm rot="2810103">
            <a:off x="3386138" y="36687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59" name="文本框 37"/>
          <p:cNvSpPr txBox="1"/>
          <p:nvPr/>
        </p:nvSpPr>
        <p:spPr>
          <a:xfrm rot="5220000">
            <a:off x="3821113" y="4046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60" name="文本框 45"/>
          <p:cNvSpPr txBox="1"/>
          <p:nvPr/>
        </p:nvSpPr>
        <p:spPr>
          <a:xfrm rot="2810103">
            <a:off x="4333875" y="3687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61" name="文本框 46"/>
          <p:cNvSpPr txBox="1"/>
          <p:nvPr/>
        </p:nvSpPr>
        <p:spPr>
          <a:xfrm rot="4020000">
            <a:off x="2224088" y="26447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62" name="文本框 47"/>
          <p:cNvSpPr txBox="1"/>
          <p:nvPr/>
        </p:nvSpPr>
        <p:spPr>
          <a:xfrm rot="5220000">
            <a:off x="2225675" y="38893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63" name="文本框 49"/>
          <p:cNvSpPr txBox="1"/>
          <p:nvPr/>
        </p:nvSpPr>
        <p:spPr>
          <a:xfrm rot="4020000">
            <a:off x="3987800" y="50133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64" name="文本框 50"/>
          <p:cNvSpPr txBox="1"/>
          <p:nvPr/>
        </p:nvSpPr>
        <p:spPr>
          <a:xfrm rot="4020000">
            <a:off x="5226050" y="45164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65" name="文本框 51"/>
          <p:cNvSpPr txBox="1"/>
          <p:nvPr/>
        </p:nvSpPr>
        <p:spPr>
          <a:xfrm rot="4020000">
            <a:off x="5595938" y="48021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66" name="文本框 32"/>
          <p:cNvSpPr txBox="1"/>
          <p:nvPr/>
        </p:nvSpPr>
        <p:spPr>
          <a:xfrm rot="-880739">
            <a:off x="2038350" y="3379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67" name="文本框 34"/>
          <p:cNvSpPr txBox="1"/>
          <p:nvPr/>
        </p:nvSpPr>
        <p:spPr>
          <a:xfrm rot="8340000">
            <a:off x="2776538" y="3484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68" name="文本框 36"/>
          <p:cNvSpPr txBox="1"/>
          <p:nvPr/>
        </p:nvSpPr>
        <p:spPr>
          <a:xfrm rot="4020000">
            <a:off x="3194050" y="20415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69" name="文本框 37"/>
          <p:cNvSpPr txBox="1"/>
          <p:nvPr/>
        </p:nvSpPr>
        <p:spPr>
          <a:xfrm rot="5220000">
            <a:off x="3194050" y="2765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70" name="文本框 45"/>
          <p:cNvSpPr txBox="1"/>
          <p:nvPr/>
        </p:nvSpPr>
        <p:spPr>
          <a:xfrm rot="2810103">
            <a:off x="3754438" y="20716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71" name="文本框 46"/>
          <p:cNvSpPr txBox="1"/>
          <p:nvPr/>
        </p:nvSpPr>
        <p:spPr>
          <a:xfrm rot="2810103">
            <a:off x="4124325" y="23574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72" name="文本框 47"/>
          <p:cNvSpPr txBox="1"/>
          <p:nvPr/>
        </p:nvSpPr>
        <p:spPr>
          <a:xfrm rot="4010103">
            <a:off x="3852863" y="3109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73" name="文本框 49"/>
          <p:cNvSpPr txBox="1"/>
          <p:nvPr/>
        </p:nvSpPr>
        <p:spPr>
          <a:xfrm rot="2810103">
            <a:off x="4711700" y="2655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74" name="文本框 50"/>
          <p:cNvSpPr txBox="1"/>
          <p:nvPr/>
        </p:nvSpPr>
        <p:spPr>
          <a:xfrm rot="2810103">
            <a:off x="4598988" y="32353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75" name="文本框 51"/>
          <p:cNvSpPr txBox="1"/>
          <p:nvPr/>
        </p:nvSpPr>
        <p:spPr>
          <a:xfrm rot="2810103">
            <a:off x="4968875" y="35210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76" name="文本框 32"/>
          <p:cNvSpPr txBox="1"/>
          <p:nvPr/>
        </p:nvSpPr>
        <p:spPr>
          <a:xfrm rot="5400000">
            <a:off x="6275388" y="49371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77" name="文本框 34"/>
          <p:cNvSpPr txBox="1"/>
          <p:nvPr/>
        </p:nvSpPr>
        <p:spPr>
          <a:xfrm rot="3159237">
            <a:off x="7342188" y="5370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78" name="文本框 36"/>
          <p:cNvSpPr txBox="1"/>
          <p:nvPr/>
        </p:nvSpPr>
        <p:spPr>
          <a:xfrm rot="-1160763">
            <a:off x="7761288" y="39290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79" name="文本框 37"/>
          <p:cNvSpPr txBox="1"/>
          <p:nvPr/>
        </p:nvSpPr>
        <p:spPr>
          <a:xfrm rot="39237">
            <a:off x="7761288" y="4652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80" name="文本框 45"/>
          <p:cNvSpPr txBox="1"/>
          <p:nvPr/>
        </p:nvSpPr>
        <p:spPr>
          <a:xfrm rot="-1160763">
            <a:off x="8321675" y="39576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81" name="文本框 46"/>
          <p:cNvSpPr txBox="1"/>
          <p:nvPr/>
        </p:nvSpPr>
        <p:spPr>
          <a:xfrm rot="-1160763">
            <a:off x="8691563" y="4243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82" name="文本框 47"/>
          <p:cNvSpPr txBox="1"/>
          <p:nvPr/>
        </p:nvSpPr>
        <p:spPr>
          <a:xfrm rot="39237">
            <a:off x="8378825" y="50022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83" name="文本框 49"/>
          <p:cNvSpPr txBox="1"/>
          <p:nvPr/>
        </p:nvSpPr>
        <p:spPr>
          <a:xfrm rot="-1160763">
            <a:off x="9212263" y="4630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84" name="文本框 50"/>
          <p:cNvSpPr txBox="1"/>
          <p:nvPr/>
        </p:nvSpPr>
        <p:spPr>
          <a:xfrm rot="-1160763">
            <a:off x="9166225" y="51228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7685" name="文本框 51"/>
          <p:cNvSpPr txBox="1"/>
          <p:nvPr/>
        </p:nvSpPr>
        <p:spPr>
          <a:xfrm rot="-1160763">
            <a:off x="8304213" y="15557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67686" name="组合 3"/>
          <p:cNvGrpSpPr/>
          <p:nvPr/>
        </p:nvGrpSpPr>
        <p:grpSpPr>
          <a:xfrm>
            <a:off x="5789613" y="458788"/>
            <a:ext cx="842962" cy="1052987"/>
            <a:chOff x="4265712" y="343948"/>
            <a:chExt cx="843072" cy="790319"/>
          </a:xfrm>
        </p:grpSpPr>
        <p:sp>
          <p:nvSpPr>
            <p:cNvPr id="3" name="流程图: 决策 2"/>
            <p:cNvSpPr/>
            <p:nvPr/>
          </p:nvSpPr>
          <p:spPr bwMode="auto">
            <a:xfrm>
              <a:off x="4265712" y="352288"/>
              <a:ext cx="843072" cy="781979"/>
            </a:xfrm>
            <a:prstGeom prst="flowChartDecision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67690" name="矩形 2"/>
            <p:cNvSpPr/>
            <p:nvPr/>
          </p:nvSpPr>
          <p:spPr>
            <a:xfrm>
              <a:off x="4391616" y="343948"/>
              <a:ext cx="591262" cy="4379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endPara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 Box 2"/>
          <p:cNvSpPr txBox="1"/>
          <p:nvPr/>
        </p:nvSpPr>
        <p:spPr>
          <a:xfrm>
            <a:off x="1706880" y="1299210"/>
            <a:ext cx="5624195" cy="39306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二十里铺送过柳林铺迎，</a:t>
            </a:r>
            <a:br>
              <a:rPr lang="zh-CN" alt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32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分别十年又回家中。</a:t>
            </a:r>
            <a:endParaRPr lang="zh-CN" altLang="en-US" sz="3200" b="1" dirty="0">
              <a:solidFill>
                <a:srgbClr val="0808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树梢树枝树根根，</a:t>
            </a:r>
            <a:b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亲山亲水有亲人。</a:t>
            </a:r>
            <a:endParaRPr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羊羔羔吃奶眼望着妈,</a:t>
            </a:r>
            <a:b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小米饭养活我长大。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4"/>
          <p:cNvSpPr txBox="1"/>
          <p:nvPr/>
        </p:nvSpPr>
        <p:spPr>
          <a:xfrm>
            <a:off x="6570980" y="3274378"/>
            <a:ext cx="21066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914400" eaLnBrk="1" hangingPunct="1">
              <a:lnSpc>
                <a:spcPct val="10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比兴手法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8610" name="Picture 2" descr="a156f7fda8f2732412bfbfca4a731f47"/>
          <p:cNvPicPr>
            <a:picLocks noChangeAspect="1"/>
          </p:cNvPicPr>
          <p:nvPr/>
        </p:nvPicPr>
        <p:blipFill>
          <a:blip r:embed="rId1">
            <a:clrChange>
              <a:clrFrom>
                <a:srgbClr val="EAFCFC"/>
              </a:clrFrom>
              <a:clrTo>
                <a:srgbClr val="EAFCF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0" y="2990533"/>
            <a:ext cx="9144000" cy="3424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2566988" y="388938"/>
            <a:ext cx="719138" cy="953135"/>
          </a:xfrm>
          <a:prstGeom prst="rect">
            <a:avLst/>
          </a:prstGeom>
          <a:noFill/>
          <a:ln w="57150" cmpd="thinThick" algn="ctr">
            <a:solidFill>
              <a:srgbClr val="996633"/>
            </a:solidFill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华文新魏" panose="02010800040101010101" pitchFamily="2" charset="-122"/>
                <a:cs typeface="+mn-cs"/>
              </a:rPr>
              <a:t>比兴</a:t>
            </a:r>
            <a:endParaRPr kumimoji="1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8133" name="Rectangle 5"/>
          <p:cNvSpPr/>
          <p:nvPr/>
        </p:nvSpPr>
        <p:spPr>
          <a:xfrm>
            <a:off x="3514725" y="396875"/>
            <a:ext cx="232410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隶书简体" pitchFamily="2" charset="-122"/>
              </a:rPr>
              <a:t>比</a:t>
            </a:r>
            <a:r>
              <a:rPr lang="en-US" altLang="zh-CN" sz="2800" b="1" dirty="0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隶书简体" pitchFamily="2" charset="-122"/>
              </a:rPr>
              <a:t>——</a:t>
            </a:r>
            <a:r>
              <a:rPr lang="zh-CN" altLang="en-US" sz="2800" b="1" dirty="0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隶书简体" pitchFamily="2" charset="-122"/>
              </a:rPr>
              <a:t>即比喻</a:t>
            </a:r>
            <a:endParaRPr lang="zh-CN" altLang="en-US" sz="2800" b="1" dirty="0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隶书简体" pitchFamily="2" charset="-122"/>
            </a:endParaRPr>
          </a:p>
        </p:txBody>
      </p:sp>
      <p:sp>
        <p:nvSpPr>
          <p:cNvPr id="48134" name="Rectangle 6"/>
          <p:cNvSpPr/>
          <p:nvPr/>
        </p:nvSpPr>
        <p:spPr>
          <a:xfrm>
            <a:off x="3514725" y="982663"/>
            <a:ext cx="56165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隶书简体" pitchFamily="2" charset="-122"/>
              </a:rPr>
              <a:t>兴</a:t>
            </a:r>
            <a:r>
              <a:rPr lang="en-US" altLang="zh-CN" sz="2800" b="1" dirty="0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800" b="1" dirty="0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先从别的事物引起所咏之物</a:t>
            </a:r>
            <a:endParaRPr lang="zh-CN" altLang="en-US" sz="2800" b="1" dirty="0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135" name="Rectangle 7"/>
          <p:cNvSpPr/>
          <p:nvPr/>
        </p:nvSpPr>
        <p:spPr>
          <a:xfrm>
            <a:off x="1931353" y="1342073"/>
            <a:ext cx="7631112" cy="236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600" b="1" dirty="0">
              <a:solidFill>
                <a:srgbClr val="000000"/>
              </a:solidFill>
            </a:endParaRP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solidFill>
                  <a:srgbClr val="663300"/>
                </a:solidFill>
                <a:ea typeface="方正隶书简体" pitchFamily="2" charset="-122"/>
              </a:rPr>
              <a:t>     </a:t>
            </a:r>
            <a:r>
              <a:rPr lang="zh-CN" altLang="en-US" sz="4400" b="1" dirty="0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隶书简体" pitchFamily="2" charset="-122"/>
              </a:rPr>
              <a:t>  借助其他事物作为诗歌的发端，以引起所要歌咏的内容。例如：雎鸠</a:t>
            </a:r>
            <a:r>
              <a:rPr lang="en-US" altLang="zh-CN" sz="4400" b="1" dirty="0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隶书简体" pitchFamily="2" charset="-122"/>
              </a:rPr>
              <a:t>——</a:t>
            </a:r>
            <a:r>
              <a:rPr lang="zh-CN" altLang="en-US" sz="4400" b="1" dirty="0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隶书简体" pitchFamily="2" charset="-122"/>
              </a:rPr>
              <a:t>淑女</a:t>
            </a:r>
            <a:endParaRPr lang="zh-CN" altLang="en-US" sz="4400" b="1" dirty="0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隶书简体" pitchFamily="2" charset="-122"/>
            </a:endParaRPr>
          </a:p>
        </p:txBody>
      </p:sp>
      <p:pic>
        <p:nvPicPr>
          <p:cNvPr id="68615" name="Picture 9" descr="图片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4413" y="6091238"/>
            <a:ext cx="763587" cy="766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ldLvl="0" animBg="1"/>
      <p:bldP spid="48133" grpId="0"/>
      <p:bldP spid="48134" grpId="0"/>
      <p:bldP spid="481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009015" y="367030"/>
            <a:ext cx="968121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朗读此部分，体会这部分主要运用的比兴手法。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用“树梢”“树枝”“树根根”比喻诗人与延安人民密不可分的亲密程度，突出了诗人回到“家中”的感受。再用“羊羔羔吃奶眼望着妈”作比，表明诗人如同羊羔一样吮吸着乳汁，眼望着妈妈，是母亲的乳汁养育了诗人，是延安的小米饭使诗人成长，写出了延安热火朝天的大生产运动，而诗人也为能投身于其中而自豪。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作者以人和动物类母子间的至诚至爱为喻，表达了自己对延安、对革命的热爱之情。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22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>
                                            <p:txEl>
                                              <p:charRg st="22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charRg st="22" end="2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0">
                                            <p:txEl>
                                              <p:charRg st="22" end="20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1676083" y="590550"/>
            <a:ext cx="4143375" cy="38804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东山的糜子西山的谷，</a:t>
            </a:r>
            <a:br>
              <a:rPr lang="zh-CN" altLang="en-US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肩膀上的红旗手中的书。</a:t>
            </a:r>
            <a:endParaRPr lang="zh-CN" altLang="en-US" sz="2800" b="1" dirty="0">
              <a:solidFill>
                <a:srgbClr val="0808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手把手儿教会了我，</a:t>
            </a:r>
            <a:br>
              <a:rPr lang="zh-CN" altLang="en-US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母亲打发我们过黄河。</a:t>
            </a:r>
            <a:endParaRPr lang="zh-CN" altLang="en-US" sz="2800" b="1" dirty="0">
              <a:solidFill>
                <a:srgbClr val="0808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革命的道路千万里，</a:t>
            </a:r>
            <a:br>
              <a:rPr lang="zh-CN" altLang="en-US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28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天南海北想着你……</a:t>
            </a:r>
            <a:endParaRPr lang="zh-CN" altLang="en-US" sz="2800" b="1" dirty="0">
              <a:solidFill>
                <a:srgbClr val="0808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6107430" y="837248"/>
            <a:ext cx="4143375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火热战斗和学习的生活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6107113" y="2161858"/>
            <a:ext cx="2971800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党的培育之恩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6107430" y="3433763"/>
            <a:ext cx="4484688" cy="737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just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对母亲延安的怀念和感激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682" name="组合 3"/>
          <p:cNvGrpSpPr/>
          <p:nvPr/>
        </p:nvGrpSpPr>
        <p:grpSpPr>
          <a:xfrm>
            <a:off x="5789613" y="458788"/>
            <a:ext cx="842962" cy="1052987"/>
            <a:chOff x="4265712" y="343948"/>
            <a:chExt cx="843072" cy="790319"/>
          </a:xfrm>
        </p:grpSpPr>
        <p:sp>
          <p:nvSpPr>
            <p:cNvPr id="3" name="流程图: 决策 2"/>
            <p:cNvSpPr/>
            <p:nvPr/>
          </p:nvSpPr>
          <p:spPr bwMode="auto">
            <a:xfrm>
              <a:off x="4265712" y="352288"/>
              <a:ext cx="843072" cy="781979"/>
            </a:xfrm>
            <a:prstGeom prst="flowChartDecision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71687" name="矩形 2"/>
            <p:cNvSpPr/>
            <p:nvPr/>
          </p:nvSpPr>
          <p:spPr>
            <a:xfrm>
              <a:off x="4391615" y="343948"/>
              <a:ext cx="591262" cy="4379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 dirty="0">
                  <a:solidFill>
                    <a:srgbClr val="FF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</a:t>
              </a:r>
              <a:endParaRPr lang="zh-CN" altLang="en-US" sz="32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 Box 3"/>
          <p:cNvSpPr txBox="1"/>
          <p:nvPr/>
        </p:nvSpPr>
        <p:spPr>
          <a:xfrm>
            <a:off x="1995170" y="1255713"/>
            <a:ext cx="6191250" cy="4887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米酒油馍木炭火</a:t>
            </a: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b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团团围定</a:t>
            </a:r>
            <a:r>
              <a:rPr lang="zh-CN" alt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炕</a:t>
            </a: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上坐。</a:t>
            </a:r>
            <a:endParaRPr lang="zh-CN" altLang="en-US" sz="2600" b="1" dirty="0">
              <a:solidFill>
                <a:srgbClr val="0808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满窑</a:t>
            </a: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里围得不透风，</a:t>
            </a:r>
            <a:b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脑畔上还响着脚步声。</a:t>
            </a:r>
            <a:endParaRPr lang="zh-CN" altLang="en-US" sz="2600" b="1" dirty="0">
              <a:solidFill>
                <a:srgbClr val="0808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老爷爷进门气喘得紧：</a:t>
            </a:r>
            <a:b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“我梦见鸡毛信来——可真见亲人……”</a:t>
            </a:r>
            <a:endParaRPr lang="zh-CN" altLang="en-US" sz="2600" b="1" dirty="0">
              <a:solidFill>
                <a:srgbClr val="0808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亲人见了亲人面，</a:t>
            </a:r>
            <a:b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欢喜的眼泪眼眶里转。</a:t>
            </a:r>
            <a:endParaRPr lang="zh-CN" altLang="en-US" sz="2600" b="1" dirty="0">
              <a:solidFill>
                <a:srgbClr val="0808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保卫延安你们费了心，</a:t>
            </a:r>
            <a:b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白头发添了几根根。</a:t>
            </a:r>
            <a:endParaRPr lang="zh-CN" altLang="en-US" sz="2600" b="1" dirty="0">
              <a:solidFill>
                <a:srgbClr val="0808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Text Box 5"/>
          <p:cNvSpPr txBox="1"/>
          <p:nvPr/>
        </p:nvSpPr>
        <p:spPr>
          <a:xfrm>
            <a:off x="6915150" y="1511618"/>
            <a:ext cx="4114800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选择有陕北地方特色的事物，渲染气氛。</a:t>
            </a:r>
            <a:endParaRPr lang="zh-CN" altLang="en-US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Text Box 6"/>
          <p:cNvSpPr txBox="1"/>
          <p:nvPr/>
        </p:nvSpPr>
        <p:spPr>
          <a:xfrm>
            <a:off x="6632575" y="4504373"/>
            <a:ext cx="3200400" cy="69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亲人欢聚的热烈场面</a:t>
            </a:r>
            <a:endParaRPr lang="zh-CN" altLang="en-US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2138363" y="234950"/>
            <a:ext cx="4448175" cy="4251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08080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团</a:t>
            </a: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支书又领进社主任，</a:t>
            </a:r>
            <a:b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当年的放羊娃如今长成人。</a:t>
            </a:r>
            <a:endParaRPr lang="zh-CN" altLang="en-US" sz="2600" b="1" dirty="0">
              <a:solidFill>
                <a:srgbClr val="0808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白生生的窗纸红窗花，</a:t>
            </a:r>
            <a:b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娃娃们争抢来把手拉。</a:t>
            </a:r>
            <a:endParaRPr lang="zh-CN" altLang="en-US" sz="2600" b="1" dirty="0">
              <a:solidFill>
                <a:srgbClr val="0808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一口口的米酒千万句话</a:t>
            </a:r>
            <a:r>
              <a:rPr lang="en-US" altLang="zh-CN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br>
              <a:rPr lang="zh-CN" alt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长江大河起浪花。</a:t>
            </a:r>
            <a:endParaRPr lang="zh-CN" altLang="en-US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十年来革命大发展，</a:t>
            </a:r>
            <a:b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r>
              <a:rPr lang="zh-CN" altLang="en-US" sz="2600" b="1" dirty="0">
                <a:solidFill>
                  <a:srgbClr val="08080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说不尽这三千六百天…… </a:t>
            </a:r>
            <a:endParaRPr lang="zh-CN" altLang="en-US" sz="2600" b="1" dirty="0">
              <a:solidFill>
                <a:srgbClr val="08080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6165533" y="2694623"/>
            <a:ext cx="2057400" cy="6915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比喻、夸张</a:t>
            </a:r>
            <a:endParaRPr lang="zh-CN" altLang="en-US" sz="2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2138680" y="5148898"/>
            <a:ext cx="7053263" cy="6508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话延安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描绘见到亲人的热烈场景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76885" y="107950"/>
            <a:ext cx="11238865" cy="6339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        </a:t>
            </a:r>
            <a:r>
              <a:rPr lang="zh-CN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【当堂检测】</a:t>
            </a:r>
            <a:endParaRPr lang="en-US" sz="5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indent="0"/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．下面各句按照诗句的感情，朗读节奏的划分不正确的一项是（    ）</a:t>
            </a: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A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．心口呀／莫要／这么／厉害地／跳   </a:t>
            </a:r>
            <a:endParaRPr lang="zh-CN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．双手／搂定／宝塔山</a:t>
            </a: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C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．千声万声／呼唤／你                 </a:t>
            </a:r>
            <a:endParaRPr lang="zh-CN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．十年来／革命／大发展</a:t>
            </a: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2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．对下列各句修辞方法判断错误的一项是（    ）</a:t>
            </a: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A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．云中的神呵，雾中的仙，神姿仙态桂林的山！（拟人）</a:t>
            </a: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B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．情一样深呵，梦一样美，如情似梦漓江的水！（比喻）</a:t>
            </a: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C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．鸡笼山一唱屏风开，绿水白帆红旗来！（拟人）</a:t>
            </a: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D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．黄河的浪涛塞外的风，此来关山千万重。（夸张）</a:t>
            </a:r>
            <a:endParaRPr lang="zh-CN" altLang="en-US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8925" y="1360805"/>
            <a:ext cx="1189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D</a:t>
            </a:r>
            <a:endParaRPr lang="en-US" altLang="zh-CN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8550" y="3292475"/>
            <a:ext cx="4190365" cy="5835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p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十年来</a:t>
            </a:r>
            <a:r>
              <a:rPr 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／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革命大发展</a:t>
            </a:r>
            <a:endParaRPr lang="en-US" altLang="zh-CN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63280" y="3876040"/>
            <a:ext cx="1189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A</a:t>
            </a:r>
            <a:endParaRPr lang="en-US" altLang="zh-CN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3188970" y="389890"/>
            <a:ext cx="65024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7350" y="1496695"/>
            <a:ext cx="1141730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None/>
            </a:pP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【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自学提纲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】</a:t>
            </a:r>
            <a:endParaRPr 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buNone/>
            </a:pP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 朗读第三部分，说说作者是如何描述团聚的热烈场面和三代人的欢喜、变化及畅谈的情景的？</a:t>
            </a:r>
            <a:endParaRPr lang="en-US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buNone/>
            </a:pP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 第四部分的中心句是什么？说说诗人是怎样围绕这一中心写的？</a:t>
            </a:r>
            <a:endParaRPr lang="en-US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buNone/>
            </a:pP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 默读第五部分，说说作者是怎样简练地写出延安对中国革命的贡献的。</a:t>
            </a:r>
            <a:endParaRPr lang="en-US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buNone/>
            </a:pP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4.</a:t>
            </a:r>
            <a:r>
              <a:rPr lang="zh-CN" alt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把</a:t>
            </a:r>
            <a:r>
              <a:rPr lang="en-US" alt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回延安</a:t>
            </a:r>
            <a:r>
              <a:rPr lang="en-US" alt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改成</a:t>
            </a:r>
            <a:r>
              <a:rPr lang="en-US" alt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去延安</a:t>
            </a:r>
            <a:r>
              <a:rPr lang="en-US" alt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到延安</a:t>
            </a:r>
            <a:r>
              <a:rPr lang="en-US" alt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好不好？为什么？</a:t>
            </a:r>
            <a:endParaRPr lang="en-US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buNone/>
            </a:pP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5.诗歌运用了大量的叠字、口语，请说说其特点和作用。</a:t>
            </a:r>
            <a:endParaRPr lang="en-US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 Box 2"/>
          <p:cNvSpPr txBox="1"/>
          <p:nvPr/>
        </p:nvSpPr>
        <p:spPr>
          <a:xfrm>
            <a:off x="601980" y="2033270"/>
            <a:ext cx="1167574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【教学目标】</a:t>
            </a:r>
            <a:endParaRPr 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 了解陕北民歌“信天游”的艺术特点。</a:t>
            </a:r>
            <a:endParaRPr 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2．体会比、兴的表现手法和夸张等修手法的运用。</a:t>
            </a:r>
            <a:endParaRPr 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3．体会诗人重返延安的激动心情，领会诗人对延安人民的无限热爱之情，自觉地继承和发扬革命传统。</a:t>
            </a:r>
            <a:endParaRPr 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122" name="Text Box 3"/>
          <p:cNvSpPr txBox="1"/>
          <p:nvPr/>
        </p:nvSpPr>
        <p:spPr>
          <a:xfrm>
            <a:off x="7375525" y="-349250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88970" y="389890"/>
            <a:ext cx="65024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2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553845" y="350520"/>
            <a:ext cx="9546590" cy="1340485"/>
          </a:xfrm>
        </p:spPr>
        <p:txBody>
          <a:bodyPr vert="horz" wrap="square" lIns="91440" tIns="45720" rIns="91440" bIns="45720" numCol="1" anchor="ctr" anchorCtr="0" compatLnSpc="1"/>
          <a:p>
            <a:pPr eaLnBrk="1" hangingPunct="1"/>
            <a:r>
              <a:rPr lang="en-US" altLang="zh-CN" sz="32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书简体" pitchFamily="2" charset="-122"/>
                <a:ea typeface="方正隶书简体" pitchFamily="2" charset="-122"/>
                <a:hlinkClick r:id="" action="ppaction://noaction"/>
              </a:rPr>
              <a:t>1.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书简体" pitchFamily="2" charset="-122"/>
                <a:ea typeface="方正隶书简体" pitchFamily="2" charset="-122"/>
                <a:hlinkClick r:id="" action="ppaction://noaction"/>
              </a:rPr>
              <a:t>第三部分，写作者与延安亲人相见。读了这一节，我们看到了什么画面</a:t>
            </a:r>
            <a:r>
              <a:rPr lang="en-US" altLang="zh-CN" sz="32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书简体" pitchFamily="2" charset="-122"/>
                <a:ea typeface="方正隶书简体" pitchFamily="2" charset="-122"/>
                <a:hlinkClick r:id="" action="ppaction://noaction"/>
              </a:rPr>
              <a:t>?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书简体" pitchFamily="2" charset="-122"/>
                <a:ea typeface="方正隶书简体" pitchFamily="2" charset="-122"/>
                <a:hlinkClick r:id="" action="ppaction://noaction"/>
              </a:rPr>
              <a:t>作者是怎样表现这些内容的</a:t>
            </a:r>
            <a:r>
              <a:rPr lang="en-US" altLang="zh-CN" sz="3200" b="1" u="sng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方正隶书简体" pitchFamily="2" charset="-122"/>
                <a:ea typeface="方正隶书简体" pitchFamily="2" charset="-122"/>
                <a:hlinkClick r:id="" action="ppaction://noaction"/>
              </a:rPr>
              <a:t>?</a:t>
            </a:r>
            <a:endParaRPr lang="en-US" altLang="zh-CN" sz="3200" b="1" u="sng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隶书简体" pitchFamily="2" charset="-122"/>
              <a:ea typeface="方正隶书简体" pitchFamily="2" charset="-122"/>
              <a:hlinkClick r:id="" action="ppaction://noaction"/>
            </a:endParaRPr>
          </a:p>
        </p:txBody>
      </p:sp>
      <p:sp>
        <p:nvSpPr>
          <p:cNvPr id="34824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1981200" y="1784350"/>
            <a:ext cx="8229600" cy="4524375"/>
          </a:xfrm>
        </p:spPr>
        <p:txBody>
          <a:bodyPr vert="horz" wrap="square" lIns="91440" tIns="45720" rIns="91440" bIns="45720" numCol="1" anchor="t" anchorCtr="0" compatLnSpc="1">
            <a:normAutofit lnSpcReduction="10000"/>
          </a:bodyPr>
          <a:lstStyle/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我们看到了亲人相见的热烈、真挚之情，看到了延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安人的成长和美丽、淳朴的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心灵。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(1)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环境的烘托、渲染，说明延安人的热               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     情、好客；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(2)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选取有代表性的老爷爷、中青年和娃      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     娃三代人，写出了延安人的贡献和成长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(3)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运用夸张和比喻的方法，“一口口的米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     酒千万句话，长江大河起浪花”，从侧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     面反映谈话双方的情投意合，谈话内容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685800" rtl="0" eaLnBrk="1" fontAlgn="base" latinLnBrk="0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             丰富异常。    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25" name="AutoShape 9"/>
          <p:cNvSpPr/>
          <p:nvPr/>
        </p:nvSpPr>
        <p:spPr>
          <a:xfrm>
            <a:off x="3216275" y="2997200"/>
            <a:ext cx="144463" cy="1871663"/>
          </a:xfrm>
          <a:prstGeom prst="leftBrace">
            <a:avLst>
              <a:gd name="adj1" fmla="val 107966"/>
              <a:gd name="adj2" fmla="val 50000"/>
            </a:avLst>
          </a:prstGeom>
          <a:noFill/>
          <a:ln w="19050" cap="flat" cmpd="sng">
            <a:solidFill>
              <a:srgbClr val="99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2492058" y="3151188"/>
            <a:ext cx="675005" cy="1724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anose="02020404030301010803" pitchFamily="18" charset="0"/>
                <a:ea typeface="宋体" panose="02010600030101010101" pitchFamily="2" charset="-122"/>
                <a:cs typeface="+mn-cs"/>
              </a:rPr>
              <a:t>表现方法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anose="02020404030301010803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2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charRg st="23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824">
                                            <p:txEl>
                                              <p:charRg st="23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charRg st="39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824">
                                            <p:txEl>
                                              <p:charRg st="39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charRg st="94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824">
                                            <p:txEl>
                                              <p:charRg st="94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charRg st="120" end="1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824">
                                            <p:txEl>
                                              <p:charRg st="120" end="1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charRg st="166" end="2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4824">
                                            <p:txEl>
                                              <p:charRg st="166" end="2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charRg st="204" end="2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824">
                                            <p:txEl>
                                              <p:charRg st="204" end="24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charRg st="241" end="2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4824">
                                            <p:txEl>
                                              <p:charRg st="241" end="2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charRg st="280" end="3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824">
                                            <p:txEl>
                                              <p:charRg st="280" end="3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charRg st="318" end="3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4824">
                                            <p:txEl>
                                              <p:charRg st="318" end="3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5" grpId="0" bldLvl="0" animBg="1"/>
      <p:bldP spid="3482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766888" y="158750"/>
            <a:ext cx="8658225" cy="30460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第四部分的中心句是什么？诗人是怎样围绕这一中心写的？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中心句是“母亲延安换新衣”。先用夸张句“千万条腿来千万只眼，也不够我走来也不够我看”总起，表明变化之大，接着选取了一些典型形象来表现延安城的巨变，最后归纳总结。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4755" name="图片 7169" descr="yd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0" y="3395663"/>
            <a:ext cx="4267200" cy="3462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6" name="图片 7170" descr="yd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0525" y="3395663"/>
            <a:ext cx="4343400" cy="3136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charRg st="2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>
                                            <p:txEl>
                                              <p:charRg st="2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>
                                            <p:txEl>
                                              <p:charRg st="29" end="1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0">
                                            <p:txEl>
                                              <p:charRg st="29" end="1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2049463" y="2014538"/>
            <a:ext cx="8093075" cy="1210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诗人写作这首诗抒发思乡感情的线索（叙事线索、情感线索）是什么？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75779" name="组合 1"/>
          <p:cNvGrpSpPr/>
          <p:nvPr/>
        </p:nvGrpSpPr>
        <p:grpSpPr>
          <a:xfrm>
            <a:off x="1524000" y="125413"/>
            <a:ext cx="2751138" cy="1470025"/>
            <a:chOff x="0" y="127959"/>
            <a:chExt cx="2751581" cy="1102407"/>
          </a:xfrm>
        </p:grpSpPr>
        <p:pic>
          <p:nvPicPr>
            <p:cNvPr id="75781" name="Picture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127959"/>
              <a:ext cx="2751581" cy="11024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5782" name="TextBox 3"/>
            <p:cNvSpPr txBox="1"/>
            <p:nvPr/>
          </p:nvSpPr>
          <p:spPr>
            <a:xfrm>
              <a:off x="336618" y="386774"/>
              <a:ext cx="1816392" cy="4376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171450" indent="-171450" algn="l" defTabSz="685800" rtl="0" eaLnBrk="0" fontAlgn="base" hangingPunct="0">
                <a:lnSpc>
                  <a:spcPct val="90000"/>
                </a:lnSpc>
                <a:spcBef>
                  <a:spcPts val="75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143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defTabSz="914400" eaLnBrk="1" hangingPunct="1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3200" b="1" dirty="0">
                  <a:solidFill>
                    <a:srgbClr val="01075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Franklin Gothic Medium" panose="020B0603020102020204" pitchFamily="34" charset="0"/>
                  <a:ea typeface="黑体" panose="02010609060101010101" charset="-122"/>
                </a:rPr>
                <a:t>深入探究</a:t>
              </a:r>
              <a:endParaRPr lang="zh-CN" altLang="en-US" sz="3200" b="1" dirty="0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" panose="020B0603020102020204" pitchFamily="34" charset="0"/>
                <a:ea typeface="黑体" panose="02010609060101010101" charset="-122"/>
              </a:endParaRPr>
            </a:p>
          </p:txBody>
        </p:sp>
      </p:grpSp>
      <p:sp>
        <p:nvSpPr>
          <p:cNvPr id="7" name="Text Box 2"/>
          <p:cNvSpPr txBox="1"/>
          <p:nvPr/>
        </p:nvSpPr>
        <p:spPr>
          <a:xfrm>
            <a:off x="2049463" y="3119438"/>
            <a:ext cx="8093075" cy="1210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全诗以诗人离别</a:t>
            </a:r>
            <a:r>
              <a:rPr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年后重返延安的激动心情为线索。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919288" y="1141413"/>
            <a:ext cx="8532812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概括诗人是如何在诗中抒发感情的？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Text Box 2"/>
          <p:cNvSpPr txBox="1"/>
          <p:nvPr/>
        </p:nvSpPr>
        <p:spPr>
          <a:xfrm>
            <a:off x="1919288" y="2106613"/>
            <a:ext cx="8532812" cy="3665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在抒情内容上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，诗人自始至终把握住了对母亲延安的感情，通过回延安、忆延安、话延安、看延安、祝延安五部分内容来倾吐自己的激情。</a:t>
            </a:r>
            <a:endParaRPr lang="en-US" altLang="zh-CN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在抒情方式上，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既有</a:t>
            </a:r>
            <a:r>
              <a:rPr lang="zh-CN" altLang="en-US" sz="2800" b="1" dirty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直接倾吐，又有间接抒情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，或用动词，或描写，使感情抒发既酣畅淋漓，又生动形象，具有很强的感染力。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59435" y="339725"/>
            <a:ext cx="11417300" cy="3230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None/>
            </a:pP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</a:t>
            </a:r>
            <a:r>
              <a:rPr 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</a:t>
            </a: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展示提升</a:t>
            </a:r>
            <a:r>
              <a:rPr 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】</a:t>
            </a:r>
            <a:endParaRPr 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buNone/>
            </a:pP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 默读第五部分，说说作者是怎样简练地写出延安对中国革命的贡献的。</a:t>
            </a:r>
            <a:endParaRPr lang="en-US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buNone/>
            </a:pPr>
            <a:endParaRPr lang="en-US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buNone/>
            </a:pPr>
            <a:endParaRPr lang="en-US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buNone/>
            </a:pPr>
            <a:endParaRPr lang="en-US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6220" y="2206625"/>
            <a:ext cx="1144333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“杨家岭的红旗啊高高地飘，革命万里起高潮”用比兴的手法，展开联想的翅膀，飞越了较长的历史跨度，概括了从延安宝塔山到天安门，从新民主主义革命到社会主义革命整个中国革命几十年的战斗历程，赞扬延安人民前仆后继，似滚滚的延河水奔騰向前的勇往直前的精神风貌，既歌颂了延安的光辉历史，也展现了延安人民继续为革命做出贡献的美好未来。最后再用一个夸张向“身长翅膀吧脚生云，再回延安看母亲”，再次抒发了对延安的恋、热爱之情。</a:t>
            </a:r>
            <a:endParaRPr lang="zh-CN" altLang="en-US" sz="2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矩形 1"/>
          <p:cNvSpPr/>
          <p:nvPr/>
        </p:nvSpPr>
        <p:spPr>
          <a:xfrm>
            <a:off x="393065" y="144780"/>
            <a:ext cx="11136630" cy="2011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30000"/>
              </a:lnSpc>
              <a:spcBef>
                <a:spcPts val="600"/>
              </a:spcBef>
              <a:buNone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诗人除了直接抒情，还通过人物的动作、语言和场景描写等来间接抒发情感。试着找出相关诗句，细心揣摩其中蕴含的诗人的情感。（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课后二题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）</a:t>
            </a:r>
            <a:endParaRPr lang="en-US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1790" y="2155825"/>
            <a:ext cx="11507470" cy="53600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30000"/>
              </a:lnSpc>
              <a:spcBef>
                <a:spcPts val="600"/>
              </a:spcBef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通过动作描写抒发情感：“手抓黄土我不放，紧紧儿贴在心窝上”中一“抓”一“贴”这两个动作，生动地表现了诗人见到延安时的激动心情以及热爱延安的强烈感情。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ts val="600"/>
              </a:spcBef>
              <a:buNone/>
            </a:pPr>
            <a:r>
              <a:rPr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通过语言描写抒发情感：“保卫延安你们费了心，白头发添了几根根”一句中通过语言描写说明延安父老为保卫延安立下了功劳，诗人发自内心地向他们慰问、敬礼。</a:t>
            </a:r>
            <a:endParaRPr lang="zh-CN" altLang="en-US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ts val="600"/>
              </a:spcBef>
              <a:buNone/>
            </a:pPr>
            <a:r>
              <a:rPr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3.</a:t>
            </a:r>
            <a:r>
              <a:rPr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通过场景描写抒发情感：“满窑里围得不透风，脑畔上还响着脚步声”写亲人相见的场面，表达了回延安与亲人团聚的喜悦之情。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ts val="600"/>
              </a:spcBef>
              <a:buNone/>
            </a:pP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文本框 32"/>
          <p:cNvSpPr txBox="1"/>
          <p:nvPr/>
        </p:nvSpPr>
        <p:spPr>
          <a:xfrm>
            <a:off x="5999163" y="3900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5" name="文本框 34"/>
          <p:cNvSpPr txBox="1"/>
          <p:nvPr/>
        </p:nvSpPr>
        <p:spPr>
          <a:xfrm rot="-280097">
            <a:off x="9588500" y="21971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6" name="文本框 36"/>
          <p:cNvSpPr txBox="1"/>
          <p:nvPr/>
        </p:nvSpPr>
        <p:spPr>
          <a:xfrm rot="-5350866">
            <a:off x="7385050" y="17811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7" name="文本框 37"/>
          <p:cNvSpPr txBox="1"/>
          <p:nvPr/>
        </p:nvSpPr>
        <p:spPr>
          <a:xfrm rot="-4150866">
            <a:off x="6854825" y="23256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8" name="文本框 45"/>
          <p:cNvSpPr txBox="1"/>
          <p:nvPr/>
        </p:nvSpPr>
        <p:spPr>
          <a:xfrm rot="-5350866">
            <a:off x="7945438" y="1811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79" name="文本框 46"/>
          <p:cNvSpPr txBox="1"/>
          <p:nvPr/>
        </p:nvSpPr>
        <p:spPr>
          <a:xfrm rot="-424911">
            <a:off x="8591550" y="21209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0" name="文本框 47"/>
          <p:cNvSpPr txBox="1"/>
          <p:nvPr/>
        </p:nvSpPr>
        <p:spPr>
          <a:xfrm rot="-4150866">
            <a:off x="9178925" y="3357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1" name="文本框 49"/>
          <p:cNvSpPr txBox="1"/>
          <p:nvPr/>
        </p:nvSpPr>
        <p:spPr>
          <a:xfrm rot="657351">
            <a:off x="9691688" y="1604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2" name="文本框 50"/>
          <p:cNvSpPr txBox="1"/>
          <p:nvPr/>
        </p:nvSpPr>
        <p:spPr>
          <a:xfrm rot="1480325">
            <a:off x="8915400" y="1687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3" name="文本框 51"/>
          <p:cNvSpPr txBox="1"/>
          <p:nvPr/>
        </p:nvSpPr>
        <p:spPr>
          <a:xfrm rot="-5350866">
            <a:off x="9890125" y="36464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4" name="文本框 32"/>
          <p:cNvSpPr txBox="1"/>
          <p:nvPr/>
        </p:nvSpPr>
        <p:spPr>
          <a:xfrm>
            <a:off x="4786313" y="47482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5" name="文本框 34"/>
          <p:cNvSpPr txBox="1"/>
          <p:nvPr/>
        </p:nvSpPr>
        <p:spPr>
          <a:xfrm rot="4149897">
            <a:off x="5986463" y="46926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6" name="文本框 36"/>
          <p:cNvSpPr txBox="1"/>
          <p:nvPr/>
        </p:nvSpPr>
        <p:spPr>
          <a:xfrm rot="-1380000">
            <a:off x="5424488" y="17637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7" name="文本框 37"/>
          <p:cNvSpPr txBox="1"/>
          <p:nvPr/>
        </p:nvSpPr>
        <p:spPr>
          <a:xfrm rot="-180000">
            <a:off x="5654675" y="2767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8" name="文本框 45"/>
          <p:cNvSpPr txBox="1"/>
          <p:nvPr/>
        </p:nvSpPr>
        <p:spPr>
          <a:xfrm rot="-1380000">
            <a:off x="5984875" y="1792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89" name="文本框 46"/>
          <p:cNvSpPr txBox="1"/>
          <p:nvPr/>
        </p:nvSpPr>
        <p:spPr>
          <a:xfrm rot="-1380000">
            <a:off x="6354763" y="2078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0" name="文本框 47"/>
          <p:cNvSpPr txBox="1"/>
          <p:nvPr/>
        </p:nvSpPr>
        <p:spPr>
          <a:xfrm rot="-180000">
            <a:off x="6588125" y="30083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1" name="文本框 49"/>
          <p:cNvSpPr txBox="1"/>
          <p:nvPr/>
        </p:nvSpPr>
        <p:spPr>
          <a:xfrm rot="-5350866">
            <a:off x="7834313" y="2840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2" name="文本框 50"/>
          <p:cNvSpPr txBox="1"/>
          <p:nvPr/>
        </p:nvSpPr>
        <p:spPr>
          <a:xfrm rot="-170103">
            <a:off x="7113588" y="3481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3" name="文本框 51"/>
          <p:cNvSpPr txBox="1"/>
          <p:nvPr/>
        </p:nvSpPr>
        <p:spPr>
          <a:xfrm rot="-5350866">
            <a:off x="7369175" y="46053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4" name="文本框 32"/>
          <p:cNvSpPr txBox="1"/>
          <p:nvPr/>
        </p:nvSpPr>
        <p:spPr>
          <a:xfrm rot="1209897">
            <a:off x="2660650" y="51943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5" name="文本框 34"/>
          <p:cNvSpPr txBox="1"/>
          <p:nvPr/>
        </p:nvSpPr>
        <p:spPr>
          <a:xfrm rot="4149897">
            <a:off x="3665538" y="46355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6" name="文本框 36"/>
          <p:cNvSpPr txBox="1"/>
          <p:nvPr/>
        </p:nvSpPr>
        <p:spPr>
          <a:xfrm rot="-1380000">
            <a:off x="3128963" y="4332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7" name="文本框 37"/>
          <p:cNvSpPr txBox="1"/>
          <p:nvPr/>
        </p:nvSpPr>
        <p:spPr>
          <a:xfrm rot="1029897">
            <a:off x="4010025" y="37004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8" name="文本框 45"/>
          <p:cNvSpPr txBox="1"/>
          <p:nvPr/>
        </p:nvSpPr>
        <p:spPr>
          <a:xfrm rot="-1380000">
            <a:off x="4686300" y="42227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899" name="文本框 46"/>
          <p:cNvSpPr txBox="1"/>
          <p:nvPr/>
        </p:nvSpPr>
        <p:spPr>
          <a:xfrm rot="-170103">
            <a:off x="2311400" y="2068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0" name="文本框 47"/>
          <p:cNvSpPr txBox="1"/>
          <p:nvPr/>
        </p:nvSpPr>
        <p:spPr>
          <a:xfrm rot="1029897">
            <a:off x="2352675" y="4560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1" name="文本框 49"/>
          <p:cNvSpPr txBox="1"/>
          <p:nvPr/>
        </p:nvSpPr>
        <p:spPr>
          <a:xfrm rot="-170103">
            <a:off x="4533900" y="51435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2" name="文本框 50"/>
          <p:cNvSpPr txBox="1"/>
          <p:nvPr/>
        </p:nvSpPr>
        <p:spPr>
          <a:xfrm rot="-170103">
            <a:off x="5681663" y="42545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3" name="文本框 51"/>
          <p:cNvSpPr txBox="1"/>
          <p:nvPr/>
        </p:nvSpPr>
        <p:spPr>
          <a:xfrm rot="-170103">
            <a:off x="5848350" y="5265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4" name="文本框 32"/>
          <p:cNvSpPr txBox="1"/>
          <p:nvPr/>
        </p:nvSpPr>
        <p:spPr>
          <a:xfrm rot="-5070842">
            <a:off x="1846263" y="2747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5" name="文本框 33"/>
          <p:cNvSpPr txBox="1"/>
          <p:nvPr/>
        </p:nvSpPr>
        <p:spPr>
          <a:xfrm rot="4149897">
            <a:off x="2862263" y="29067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6" name="文本框 36"/>
          <p:cNvSpPr txBox="1"/>
          <p:nvPr/>
        </p:nvSpPr>
        <p:spPr>
          <a:xfrm rot="-170103">
            <a:off x="1846263" y="18097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7" name="文本框 37"/>
          <p:cNvSpPr txBox="1"/>
          <p:nvPr/>
        </p:nvSpPr>
        <p:spPr>
          <a:xfrm rot="1029897">
            <a:off x="2862263" y="22733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8" name="文本框 45"/>
          <p:cNvSpPr txBox="1"/>
          <p:nvPr/>
        </p:nvSpPr>
        <p:spPr>
          <a:xfrm rot="-1380000">
            <a:off x="3641725" y="15557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09" name="文本框 46"/>
          <p:cNvSpPr txBox="1"/>
          <p:nvPr/>
        </p:nvSpPr>
        <p:spPr>
          <a:xfrm rot="-1380000">
            <a:off x="4211638" y="1782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0" name="文本框 47"/>
          <p:cNvSpPr txBox="1"/>
          <p:nvPr/>
        </p:nvSpPr>
        <p:spPr>
          <a:xfrm rot="-180000">
            <a:off x="3940175" y="25336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1" name="文本框 49"/>
          <p:cNvSpPr txBox="1"/>
          <p:nvPr/>
        </p:nvSpPr>
        <p:spPr>
          <a:xfrm rot="-1380000">
            <a:off x="4800600" y="2078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2" name="文本框 50"/>
          <p:cNvSpPr txBox="1"/>
          <p:nvPr/>
        </p:nvSpPr>
        <p:spPr>
          <a:xfrm rot="-1380000">
            <a:off x="4373563" y="2852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3" name="文本框 51"/>
          <p:cNvSpPr txBox="1"/>
          <p:nvPr/>
        </p:nvSpPr>
        <p:spPr>
          <a:xfrm rot="-1380000">
            <a:off x="5008563" y="30353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4" name="文本框 32"/>
          <p:cNvSpPr txBox="1"/>
          <p:nvPr/>
        </p:nvSpPr>
        <p:spPr>
          <a:xfrm rot="1209897">
            <a:off x="6638925" y="4745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5" name="文本框 34"/>
          <p:cNvSpPr txBox="1"/>
          <p:nvPr/>
        </p:nvSpPr>
        <p:spPr>
          <a:xfrm rot="-1030866">
            <a:off x="7835900" y="52197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6" name="文本框 36"/>
          <p:cNvSpPr txBox="1"/>
          <p:nvPr/>
        </p:nvSpPr>
        <p:spPr>
          <a:xfrm rot="368503">
            <a:off x="7297738" y="38401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7" name="文本框 37"/>
          <p:cNvSpPr txBox="1"/>
          <p:nvPr/>
        </p:nvSpPr>
        <p:spPr>
          <a:xfrm rot="829244">
            <a:off x="6808788" y="53260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8" name="文本框 45"/>
          <p:cNvSpPr txBox="1"/>
          <p:nvPr/>
        </p:nvSpPr>
        <p:spPr>
          <a:xfrm rot="-4502722">
            <a:off x="8302625" y="3360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19" name="文本框 46"/>
          <p:cNvSpPr txBox="1"/>
          <p:nvPr/>
        </p:nvSpPr>
        <p:spPr>
          <a:xfrm rot="2702238">
            <a:off x="9091613" y="41100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0" name="文本框 47"/>
          <p:cNvSpPr txBox="1"/>
          <p:nvPr/>
        </p:nvSpPr>
        <p:spPr>
          <a:xfrm rot="-3456638">
            <a:off x="8267700" y="45640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1" name="文本框 49"/>
          <p:cNvSpPr txBox="1"/>
          <p:nvPr/>
        </p:nvSpPr>
        <p:spPr>
          <a:xfrm rot="-3180423">
            <a:off x="9631363" y="4379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2" name="文本框 50"/>
          <p:cNvSpPr txBox="1"/>
          <p:nvPr/>
        </p:nvSpPr>
        <p:spPr>
          <a:xfrm rot="-3640556">
            <a:off x="8763000" y="4814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3" name="文本框 51"/>
          <p:cNvSpPr txBox="1"/>
          <p:nvPr/>
        </p:nvSpPr>
        <p:spPr>
          <a:xfrm rot="1549510">
            <a:off x="9553575" y="3230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4" name="文本框 32"/>
          <p:cNvSpPr txBox="1"/>
          <p:nvPr/>
        </p:nvSpPr>
        <p:spPr>
          <a:xfrm rot="4190103">
            <a:off x="5811838" y="33686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5" name="文本框 34"/>
          <p:cNvSpPr txBox="1"/>
          <p:nvPr/>
        </p:nvSpPr>
        <p:spPr>
          <a:xfrm rot="8340000">
            <a:off x="6445250" y="42116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6" name="文本框 36"/>
          <p:cNvSpPr txBox="1"/>
          <p:nvPr/>
        </p:nvSpPr>
        <p:spPr>
          <a:xfrm rot="-1160763">
            <a:off x="7297738" y="236220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7" name="文本框 37"/>
          <p:cNvSpPr txBox="1"/>
          <p:nvPr/>
        </p:nvSpPr>
        <p:spPr>
          <a:xfrm rot="39237">
            <a:off x="7173913" y="30591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8" name="文本框 45"/>
          <p:cNvSpPr txBox="1"/>
          <p:nvPr/>
        </p:nvSpPr>
        <p:spPr>
          <a:xfrm rot="-1160763">
            <a:off x="7858125" y="23923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29" name="文本框 46"/>
          <p:cNvSpPr txBox="1"/>
          <p:nvPr/>
        </p:nvSpPr>
        <p:spPr>
          <a:xfrm rot="-1160763">
            <a:off x="8228013" y="26781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0" name="文本框 47"/>
          <p:cNvSpPr txBox="1"/>
          <p:nvPr/>
        </p:nvSpPr>
        <p:spPr>
          <a:xfrm rot="39237">
            <a:off x="8709025" y="3303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1" name="文本框 49"/>
          <p:cNvSpPr txBox="1"/>
          <p:nvPr/>
        </p:nvSpPr>
        <p:spPr>
          <a:xfrm rot="-1160763">
            <a:off x="9545638" y="2782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2" name="文本框 50"/>
          <p:cNvSpPr txBox="1"/>
          <p:nvPr/>
        </p:nvSpPr>
        <p:spPr>
          <a:xfrm rot="-1160763">
            <a:off x="9012238" y="26050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3" name="文本框 51"/>
          <p:cNvSpPr txBox="1"/>
          <p:nvPr/>
        </p:nvSpPr>
        <p:spPr>
          <a:xfrm rot="-1160763">
            <a:off x="9488488" y="37528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4" name="文本框 32"/>
          <p:cNvSpPr txBox="1"/>
          <p:nvPr/>
        </p:nvSpPr>
        <p:spPr>
          <a:xfrm rot="4190103">
            <a:off x="4289425" y="44799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5" name="文本框 34"/>
          <p:cNvSpPr txBox="1"/>
          <p:nvPr/>
        </p:nvSpPr>
        <p:spPr>
          <a:xfrm rot="8340000">
            <a:off x="5446713" y="37830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6" name="文本框 36"/>
          <p:cNvSpPr txBox="1"/>
          <p:nvPr/>
        </p:nvSpPr>
        <p:spPr>
          <a:xfrm rot="2810103">
            <a:off x="5337175" y="23399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7" name="文本框 37"/>
          <p:cNvSpPr txBox="1"/>
          <p:nvPr/>
        </p:nvSpPr>
        <p:spPr>
          <a:xfrm rot="4010103">
            <a:off x="5337175" y="30638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8" name="文本框 45"/>
          <p:cNvSpPr txBox="1"/>
          <p:nvPr/>
        </p:nvSpPr>
        <p:spPr>
          <a:xfrm rot="2810103">
            <a:off x="5897563" y="23701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39" name="文本框 46"/>
          <p:cNvSpPr txBox="1"/>
          <p:nvPr/>
        </p:nvSpPr>
        <p:spPr>
          <a:xfrm rot="2810103">
            <a:off x="6267450" y="2655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0" name="文本框 47"/>
          <p:cNvSpPr txBox="1"/>
          <p:nvPr/>
        </p:nvSpPr>
        <p:spPr>
          <a:xfrm rot="4010103">
            <a:off x="6267450" y="3379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1" name="文本框 49"/>
          <p:cNvSpPr txBox="1"/>
          <p:nvPr/>
        </p:nvSpPr>
        <p:spPr>
          <a:xfrm rot="-1160763">
            <a:off x="7748588" y="34210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2" name="文本框 50"/>
          <p:cNvSpPr txBox="1"/>
          <p:nvPr/>
        </p:nvSpPr>
        <p:spPr>
          <a:xfrm rot="4020000">
            <a:off x="6742113" y="35337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3" name="文本框 51"/>
          <p:cNvSpPr txBox="1"/>
          <p:nvPr/>
        </p:nvSpPr>
        <p:spPr>
          <a:xfrm rot="-1160763">
            <a:off x="7123113" y="43195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4" name="文本框 32"/>
          <p:cNvSpPr txBox="1"/>
          <p:nvPr/>
        </p:nvSpPr>
        <p:spPr>
          <a:xfrm rot="5400000">
            <a:off x="2665413" y="43322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5" name="文本框 34"/>
          <p:cNvSpPr txBox="1"/>
          <p:nvPr/>
        </p:nvSpPr>
        <p:spPr>
          <a:xfrm rot="8340000">
            <a:off x="3403600" y="47640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6" name="文本框 36"/>
          <p:cNvSpPr txBox="1"/>
          <p:nvPr/>
        </p:nvSpPr>
        <p:spPr>
          <a:xfrm rot="2810103">
            <a:off x="3386138" y="36687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7" name="文本框 37"/>
          <p:cNvSpPr txBox="1"/>
          <p:nvPr/>
        </p:nvSpPr>
        <p:spPr>
          <a:xfrm rot="5220000">
            <a:off x="3821113" y="40465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8" name="文本框 45"/>
          <p:cNvSpPr txBox="1"/>
          <p:nvPr/>
        </p:nvSpPr>
        <p:spPr>
          <a:xfrm rot="2810103">
            <a:off x="4333875" y="36877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49" name="文本框 46"/>
          <p:cNvSpPr txBox="1"/>
          <p:nvPr/>
        </p:nvSpPr>
        <p:spPr>
          <a:xfrm rot="4020000">
            <a:off x="2224088" y="26447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0" name="文本框 47"/>
          <p:cNvSpPr txBox="1"/>
          <p:nvPr/>
        </p:nvSpPr>
        <p:spPr>
          <a:xfrm rot="5220000">
            <a:off x="2225675" y="38893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1" name="文本框 49"/>
          <p:cNvSpPr txBox="1"/>
          <p:nvPr/>
        </p:nvSpPr>
        <p:spPr>
          <a:xfrm rot="4020000">
            <a:off x="3987800" y="50133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2" name="文本框 50"/>
          <p:cNvSpPr txBox="1"/>
          <p:nvPr/>
        </p:nvSpPr>
        <p:spPr>
          <a:xfrm rot="4020000">
            <a:off x="5226050" y="45164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3" name="文本框 51"/>
          <p:cNvSpPr txBox="1"/>
          <p:nvPr/>
        </p:nvSpPr>
        <p:spPr>
          <a:xfrm rot="4020000">
            <a:off x="5595938" y="48021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4" name="文本框 32"/>
          <p:cNvSpPr txBox="1"/>
          <p:nvPr/>
        </p:nvSpPr>
        <p:spPr>
          <a:xfrm rot="-880739">
            <a:off x="2038350" y="33797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5" name="文本框 34"/>
          <p:cNvSpPr txBox="1"/>
          <p:nvPr/>
        </p:nvSpPr>
        <p:spPr>
          <a:xfrm rot="8340000">
            <a:off x="2776538" y="34845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6" name="文本框 36"/>
          <p:cNvSpPr txBox="1"/>
          <p:nvPr/>
        </p:nvSpPr>
        <p:spPr>
          <a:xfrm rot="4020000">
            <a:off x="3194050" y="20415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7" name="文本框 37"/>
          <p:cNvSpPr txBox="1"/>
          <p:nvPr/>
        </p:nvSpPr>
        <p:spPr>
          <a:xfrm rot="5220000">
            <a:off x="3194050" y="27654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8" name="文本框 45"/>
          <p:cNvSpPr txBox="1"/>
          <p:nvPr/>
        </p:nvSpPr>
        <p:spPr>
          <a:xfrm rot="2810103">
            <a:off x="3754438" y="20716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59" name="文本框 46"/>
          <p:cNvSpPr txBox="1"/>
          <p:nvPr/>
        </p:nvSpPr>
        <p:spPr>
          <a:xfrm rot="2810103">
            <a:off x="4124325" y="23574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0" name="文本框 47"/>
          <p:cNvSpPr txBox="1"/>
          <p:nvPr/>
        </p:nvSpPr>
        <p:spPr>
          <a:xfrm rot="4010103">
            <a:off x="3852863" y="31099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1" name="文本框 49"/>
          <p:cNvSpPr txBox="1"/>
          <p:nvPr/>
        </p:nvSpPr>
        <p:spPr>
          <a:xfrm rot="2810103">
            <a:off x="4711700" y="26558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2" name="文本框 50"/>
          <p:cNvSpPr txBox="1"/>
          <p:nvPr/>
        </p:nvSpPr>
        <p:spPr>
          <a:xfrm rot="2810103">
            <a:off x="4598988" y="32353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3" name="文本框 51"/>
          <p:cNvSpPr txBox="1"/>
          <p:nvPr/>
        </p:nvSpPr>
        <p:spPr>
          <a:xfrm rot="2810103">
            <a:off x="4968875" y="352107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4" name="文本框 32"/>
          <p:cNvSpPr txBox="1"/>
          <p:nvPr/>
        </p:nvSpPr>
        <p:spPr>
          <a:xfrm rot="5400000">
            <a:off x="6275388" y="4937125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5" name="文本框 34"/>
          <p:cNvSpPr txBox="1"/>
          <p:nvPr/>
        </p:nvSpPr>
        <p:spPr>
          <a:xfrm rot="3159237">
            <a:off x="7342188" y="53705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6" name="文本框 36"/>
          <p:cNvSpPr txBox="1"/>
          <p:nvPr/>
        </p:nvSpPr>
        <p:spPr>
          <a:xfrm rot="-1160763">
            <a:off x="7761288" y="39290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7" name="文本框 37"/>
          <p:cNvSpPr txBox="1"/>
          <p:nvPr/>
        </p:nvSpPr>
        <p:spPr>
          <a:xfrm rot="39237">
            <a:off x="7761288" y="46529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8" name="文本框 45"/>
          <p:cNvSpPr txBox="1"/>
          <p:nvPr/>
        </p:nvSpPr>
        <p:spPr>
          <a:xfrm rot="-1160763">
            <a:off x="8321675" y="39576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69" name="文本框 46"/>
          <p:cNvSpPr txBox="1"/>
          <p:nvPr/>
        </p:nvSpPr>
        <p:spPr>
          <a:xfrm rot="-1160763">
            <a:off x="8691563" y="424338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70" name="文本框 47"/>
          <p:cNvSpPr txBox="1"/>
          <p:nvPr/>
        </p:nvSpPr>
        <p:spPr>
          <a:xfrm rot="39237">
            <a:off x="8378825" y="500221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71" name="文本框 49"/>
          <p:cNvSpPr txBox="1"/>
          <p:nvPr/>
        </p:nvSpPr>
        <p:spPr>
          <a:xfrm rot="-1160763">
            <a:off x="9212263" y="4630738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72" name="文本框 50"/>
          <p:cNvSpPr txBox="1"/>
          <p:nvPr/>
        </p:nvSpPr>
        <p:spPr>
          <a:xfrm rot="-1160763">
            <a:off x="9166225" y="5122863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9973" name="文本框 51"/>
          <p:cNvSpPr txBox="1"/>
          <p:nvPr/>
        </p:nvSpPr>
        <p:spPr>
          <a:xfrm rot="-1160763">
            <a:off x="8304213" y="1555750"/>
            <a:ext cx="500380" cy="168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171450" indent="-171450" algn="l" defTabSz="685800" rtl="0" eaLnBrk="0" fontAlgn="base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defTabSz="91440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500" dirty="0">
                <a:solidFill>
                  <a:srgbClr val="FFFFEB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状元成才路</a:t>
            </a:r>
            <a:endParaRPr lang="zh-CN" altLang="zh-CN" sz="500" dirty="0">
              <a:solidFill>
                <a:srgbClr val="FFFFE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95275" y="207010"/>
            <a:ext cx="11810365" cy="57448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品味下列诗句，说说修辞手法的使用所产生的表达效果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。（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课后四题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千声万声呼唤你，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母亲延安就在这里！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杜甫川唱来柳林铺笑，红旗飘飘把手招。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千万条腿来千万只眼，也不够我走来也不够我看！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对照过去我认不出了你，母亲延安换新衣。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645" y="1452245"/>
            <a:ext cx="10283190" cy="5708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 defTabSz="914400" eaLnBrk="1" hangingPunct="1">
              <a:lnSpc>
                <a:spcPct val="130000"/>
              </a:lnSpc>
              <a:spcBef>
                <a:spcPts val="6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“运用夸张和比喻的修辞手法，形象生动揭示了“我”和“延安”的关系。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645" y="2526665"/>
            <a:ext cx="10283190" cy="1127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 algn="l" defTabSz="914400" eaLnBrk="1" hangingPunct="1">
              <a:lnSpc>
                <a:spcPct val="130000"/>
              </a:lnSpc>
              <a:spcBef>
                <a:spcPts val="6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运用了拟人的修辞手法，生动形象地写出了诗人重回故地的无限欣喜之情，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lvl="0" indent="0" algn="l" defTabSz="914400" eaLnBrk="1" hangingPunct="1">
              <a:lnSpc>
                <a:spcPct val="130000"/>
              </a:lnSpc>
              <a:spcBef>
                <a:spcPts val="6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好像延安一切都有了生命，都在欢迎自己回家。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4985" y="4700905"/>
            <a:ext cx="7834630" cy="5708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 algn="l" defTabSz="914400" eaLnBrk="1" hangingPunct="1">
              <a:lnSpc>
                <a:spcPct val="130000"/>
              </a:lnSpc>
              <a:spcBef>
                <a:spcPts val="6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运用夸张的修辞手法，表现了延安的巨大的喜人的变化。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040" y="5704205"/>
            <a:ext cx="8446770" cy="1127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0" lvl="0" indent="0" algn="l" defTabSz="914400" eaLnBrk="1" hangingPunct="1">
              <a:lnSpc>
                <a:spcPct val="130000"/>
              </a:lnSpc>
              <a:spcBef>
                <a:spcPts val="6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运用比喻、拟人的修辞手法，抒发了作者对延安的浓厚感情和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0" lvl="0" indent="0" algn="l" defTabSz="914400" eaLnBrk="1" hangingPunct="1">
              <a:lnSpc>
                <a:spcPct val="130000"/>
              </a:lnSpc>
              <a:spcBef>
                <a:spcPts val="600"/>
              </a:spcBef>
              <a:buNone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对延安旧貌换新颜的由衷歌颂。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59435" y="339725"/>
            <a:ext cx="1141730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None/>
            </a:pP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</a:t>
            </a:r>
            <a:r>
              <a:rPr 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</a:t>
            </a: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展示提升</a:t>
            </a:r>
            <a:r>
              <a:rPr 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】</a:t>
            </a:r>
            <a:endParaRPr 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buNone/>
            </a:pPr>
            <a:endParaRPr lang="en-US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buNone/>
            </a:pP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4.</a:t>
            </a: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诗歌运用了大量的叠字、口语，请说说其特点和作用。</a:t>
            </a:r>
            <a:endParaRPr lang="en-US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>
              <a:buNone/>
            </a:pPr>
            <a:endParaRPr lang="en-US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9435" y="2392680"/>
            <a:ext cx="1096073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叠字的大量运用，带有陕北口语的特色，表现了浓厚的地方色彩。诗中的叠字词语，有表事物的，如“树根根”“羊送送”等；有表数量的，如“几回回”“几根根＂“一口口”“一条条”“一排排”“一座座”等：有表情态的，如“紧紧”“飘飘”“团团”“高高”“滚滚”等；还有表顺颜色的，如“白生生”等。还有如“登时”“莫要”等陕北口语的入诗，都给人一种自然淳朴之感，对诗人形象、生动地抒发热爱延安、赞美延安的强烈感情起了很大的作用。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59435" y="339725"/>
            <a:ext cx="11417300" cy="12604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None/>
            </a:pPr>
            <a:r>
              <a:rPr lang="en-US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    </a:t>
            </a:r>
            <a:r>
              <a:rPr 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</a:t>
            </a: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展示提升</a:t>
            </a:r>
            <a:r>
              <a:rPr 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】</a:t>
            </a:r>
            <a:endParaRPr 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>
              <a:buNone/>
            </a:pP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5.</a:t>
            </a:r>
            <a:r>
              <a:rPr lang="zh-CN" alt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把</a:t>
            </a:r>
            <a:r>
              <a:rPr lang="en-US" alt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回延安</a:t>
            </a:r>
            <a:r>
              <a:rPr lang="en-US" alt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改成</a:t>
            </a:r>
            <a:r>
              <a:rPr lang="en-US" alt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去延安</a:t>
            </a:r>
            <a:r>
              <a:rPr lang="en-US" alt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”“</a:t>
            </a:r>
            <a:r>
              <a:rPr lang="zh-CN" alt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到延安</a:t>
            </a:r>
            <a:r>
              <a:rPr lang="en-US" alt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好不好？为什么？</a:t>
            </a:r>
            <a:endParaRPr lang="en-US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2275" y="1600200"/>
            <a:ext cx="975614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不好。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“回”字是全诗的诗眼，“回”字说明作者犹如一个远离家乡、久别母亲的孩子，回到家中，回到母亲的怀抱，显得无比亲切，更能表达出诗人与延安有一段特殊的经历和感情，而“去”“到”没有这种效果。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2947" name="图片 43009" descr="JZ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" y="5143500"/>
            <a:ext cx="2482215" cy="1595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948" name="图片 43011" descr="btsjz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9865" y="4153535"/>
            <a:ext cx="3116580" cy="2734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76885" y="107950"/>
            <a:ext cx="11238865" cy="6339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altLang="zh-CN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        </a:t>
            </a:r>
            <a:r>
              <a:rPr lang="zh-CN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【当堂检测】</a:t>
            </a:r>
            <a:endParaRPr lang="en-US" sz="5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indent="0"/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．下面各句按照诗句的感情，朗读节奏的划分不正确的一项是（    ）</a:t>
            </a: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A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．心口呀／莫要／这么／厉害地／跳   </a:t>
            </a:r>
            <a:endParaRPr lang="zh-CN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B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．双手／搂定／宝塔山</a:t>
            </a: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C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．千声万声／呼唤／你                 </a:t>
            </a:r>
            <a:endParaRPr lang="zh-CN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/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D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．十年来／革命／大发展</a:t>
            </a: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2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．对下列各句修辞方法判断错误的一项是（    ）</a:t>
            </a: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A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．云中的神呵，雾中的仙，神姿仙态桂林的山！（拟人）</a:t>
            </a: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B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．情一样深呵，梦一样美，如情似梦漓江的水！（比喻）</a:t>
            </a: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C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．鸡笼山一唱屏风开，绿水白帆红旗来！（拟人）</a:t>
            </a:r>
            <a:r>
              <a:rPr lang="en-US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D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．黄河的浪涛塞外的风，此来关山千万重。（夸张）</a:t>
            </a:r>
            <a:endParaRPr lang="zh-CN" altLang="en-US" sz="3200" b="1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58925" y="1360805"/>
            <a:ext cx="1189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D</a:t>
            </a:r>
            <a:endParaRPr lang="en-US" altLang="zh-CN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8550" y="3292475"/>
            <a:ext cx="4190365" cy="5835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p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十年来</a:t>
            </a:r>
            <a:r>
              <a:rPr 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／</a:t>
            </a:r>
            <a:r>
              <a:rPr lang="zh-CN" sz="32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革命大发展</a:t>
            </a:r>
            <a:endParaRPr lang="en-US" altLang="zh-CN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63280" y="3876040"/>
            <a:ext cx="1189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A</a:t>
            </a:r>
            <a:endParaRPr lang="en-US" altLang="zh-CN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xfrm>
            <a:off x="3213100" y="160655"/>
            <a:ext cx="4914900" cy="1392555"/>
          </a:xfrm>
        </p:spPr>
        <p:txBody>
          <a:bodyPr lIns="91440" tIns="45720" rIns="91440" bIns="45720" anchor="ctr"/>
          <a:p>
            <a:r>
              <a:rPr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【资料链接】</a:t>
            </a:r>
            <a:br>
              <a:rPr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146" name="内容占位符 2"/>
          <p:cNvSpPr>
            <a:spLocks noGrp="1"/>
          </p:cNvSpPr>
          <p:nvPr>
            <p:ph idx="1"/>
          </p:nvPr>
        </p:nvSpPr>
        <p:spPr>
          <a:xfrm>
            <a:off x="204470" y="1658620"/>
            <a:ext cx="11783695" cy="4635500"/>
          </a:xfrm>
          <a:noFill/>
          <a:ln>
            <a:noFill/>
          </a:ln>
        </p:spPr>
        <p:txBody>
          <a:bodyPr lIns="91440" tIns="45720" rIns="91440" bIns="45720" anchor="t"/>
          <a:p>
            <a:pPr>
              <a:buNone/>
            </a:pPr>
            <a:r>
              <a:rPr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1.作者简介：</a:t>
            </a:r>
            <a:endParaRPr sz="3200" b="1" dirty="0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sz="3200" b="1" dirty="0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贺敬之，现代著名诗人和剧作家，1924年生于山东枣庄市峰县（今山东台儿庄）、1945年与丁毅合作创造了我国第一部新歌剧制《白毛女》，获1951年斯大林文学奖。这是我国新歌剧发展的里程碑，作品生动地表现出“旧社会把人通成鬼，新社会把鬼变成人”这一深刻的主题。1946年离开延安，去华北根据地工作解放后长期从事文艺创作和文艺领导工作，有诗集《并没有冬天》《朝阳花开》《放歌集》等。</a:t>
            </a:r>
            <a:endParaRPr sz="3200" b="1" dirty="0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/>
        </p:nvGraphicFramePr>
        <p:xfrm>
          <a:off x="200660" y="173355"/>
          <a:ext cx="11790680" cy="68878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90680"/>
              </a:tblGrid>
              <a:tr h="688784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32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                  </a:t>
                      </a:r>
                      <a:r>
                        <a:rPr sz="3200" b="1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【当堂检测】</a:t>
                      </a:r>
                      <a:endParaRPr sz="3200" b="1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1．下列各句中没有错别字的一项是（</a:t>
                      </a:r>
                      <a:r>
                        <a:rPr sz="40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   </a:t>
                      </a:r>
                      <a:r>
                        <a: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）</a:t>
                      </a:r>
                      <a:endParaRPr sz="28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A．心口呀莫要这么历害地跳</a:t>
                      </a:r>
                      <a:endParaRPr sz="28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B．红旗飘飘把手招</a:t>
                      </a:r>
                      <a:endParaRPr sz="28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C．满窖里围得不透风</a:t>
                      </a:r>
                      <a:endParaRPr sz="28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D．保卫延安你们废了心</a:t>
                      </a:r>
                      <a:endParaRPr sz="28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2．下面各句中，标点符号使用合乎规范的一项是（    ）</a:t>
                      </a:r>
                      <a:endParaRPr sz="28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A．人的一生，总是在不停地尝试，尝试拥有，尝试放弃；人的一生，又始终在不断地追求，追求自由，追求幸福。</a:t>
                      </a:r>
                      <a:endParaRPr sz="28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B．在挫折与磨难面前，你是做畏缩逃避的儒夫？还是做奋起搏击的勇士？</a:t>
                      </a:r>
                      <a:endParaRPr sz="28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C．“最重要的是，”他说道：“我们心中要有对弱者的同情与爱心。”</a:t>
                      </a:r>
                      <a:endParaRPr sz="28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D．鲁迅先生称赞“史记”是“史家之绝唱，无韵之《离骚》”。</a:t>
                      </a:r>
                      <a:endParaRPr sz="28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  <a:p>
                      <a:pPr indent="0">
                        <a:buNone/>
                      </a:pPr>
                      <a:r>
                        <a:rPr sz="2800" b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3. 把“回延安”改成“去延安”“到延安”好不好？为什么？</a:t>
                      </a:r>
                      <a:endParaRPr sz="2800" b="1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vert="horz" anchor="t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10756"/>
                    </a:solidFill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6256020" y="628015"/>
            <a:ext cx="1189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32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07400" y="2664460"/>
            <a:ext cx="11899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A</a:t>
            </a:r>
            <a:endParaRPr lang="en-US" altLang="zh-CN" sz="40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0520" y="5862320"/>
            <a:ext cx="111848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sym typeface="+mn-ea"/>
              </a:rPr>
              <a:t>不好。   “回”字是全诗的诗眼，“回”字说明作者犹如一个远离家乡、久别母亲的孩子，回到家中，回到母亲的怀抱，显得无比亲切，更能表达出诗人与延安有一段特殊的经历和感情，而“去”“到”没有这种效果。</a:t>
            </a:r>
            <a:endParaRPr lang="zh-CN" altLang="en-US" sz="24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xfrm>
            <a:off x="3213100" y="160655"/>
            <a:ext cx="4914900" cy="1392555"/>
          </a:xfrm>
        </p:spPr>
        <p:txBody>
          <a:bodyPr lIns="91440" tIns="45720" rIns="91440" bIns="45720" anchor="ctr"/>
          <a:p>
            <a:r>
              <a:rPr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【资料链接】</a:t>
            </a:r>
            <a:br>
              <a:rPr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146" name="内容占位符 2"/>
          <p:cNvSpPr>
            <a:spLocks noGrp="1"/>
          </p:cNvSpPr>
          <p:nvPr>
            <p:ph idx="1"/>
          </p:nvPr>
        </p:nvSpPr>
        <p:spPr>
          <a:xfrm>
            <a:off x="204470" y="1236345"/>
            <a:ext cx="11783695" cy="4635500"/>
          </a:xfrm>
          <a:noFill/>
          <a:ln>
            <a:noFill/>
          </a:ln>
        </p:spPr>
        <p:txBody>
          <a:bodyPr lIns="91440" tIns="45720" rIns="91440" bIns="45720" anchor="t"/>
          <a:p>
            <a:pPr>
              <a:buNone/>
            </a:pPr>
            <a:r>
              <a:rPr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2.写作背景：</a:t>
            </a:r>
            <a:endParaRPr sz="3200" b="1" dirty="0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sz="3200" b="1" dirty="0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诗人1940年奔赴延安，进入鲁迅艺术学院文学系学习。1946年因工作需要离开。诗人在延安的六年中，受到了革命的教育和锻炼，经历了生命史上最难忘的时期。1956年，与延安阔别十年之后，诗人从北京重回延安，参加在那里召开的西北五省青年造林大会，受到延安人民的热情接待，看到了十年中延安的巨大变化，内心充满激动和喜悦，就写下了这首抒情色彩浓郁的诗歌，歌颂了党中央的伟大，表达了对延安人民的深厚而真切的无产阶级感情。这首诗，发表在1956年6月的《延河》上。</a:t>
            </a:r>
            <a:endParaRPr sz="3200" b="1" dirty="0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xfrm>
            <a:off x="3213100" y="160655"/>
            <a:ext cx="4914900" cy="1392555"/>
          </a:xfrm>
        </p:spPr>
        <p:txBody>
          <a:bodyPr lIns="91440" tIns="45720" rIns="91440" bIns="45720" anchor="ctr"/>
          <a:p>
            <a:r>
              <a:rPr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【资料链接】</a:t>
            </a:r>
            <a:br>
              <a:rPr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</a:br>
            <a:endParaRPr lang="zh-CN" alt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146" name="内容占位符 2"/>
          <p:cNvSpPr>
            <a:spLocks noGrp="1"/>
          </p:cNvSpPr>
          <p:nvPr>
            <p:ph idx="1"/>
          </p:nvPr>
        </p:nvSpPr>
        <p:spPr>
          <a:xfrm>
            <a:off x="1931035" y="1393825"/>
            <a:ext cx="8329295" cy="4650105"/>
          </a:xfrm>
          <a:noFill/>
          <a:ln>
            <a:noFill/>
          </a:ln>
        </p:spPr>
        <p:txBody>
          <a:bodyPr lIns="91440" tIns="45720" rIns="91440" bIns="45720" anchor="t"/>
          <a:p>
            <a:pPr>
              <a:buNone/>
            </a:pPr>
            <a:r>
              <a:rPr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3.信天游：</a:t>
            </a:r>
            <a:endParaRPr sz="3200" b="1" dirty="0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sz="3200" b="1" dirty="0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章法上：两句一节，节数不定。</a:t>
            </a:r>
            <a:endParaRPr sz="3200" b="1" dirty="0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sz="3200" b="1" dirty="0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韵律上：本节押韵，或一韵到底。</a:t>
            </a:r>
            <a:endParaRPr sz="3200" b="1" dirty="0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sz="3200" b="1" dirty="0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语言上：七言为基本句式，可长可短。</a:t>
            </a:r>
            <a:endParaRPr sz="3200" b="1" dirty="0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buNone/>
            </a:pPr>
            <a:r>
              <a:rPr sz="3200" b="1" dirty="0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艺术上：多用“比兴”手法。</a:t>
            </a:r>
            <a:endParaRPr sz="3200" b="1" dirty="0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3"/>
          <p:cNvSpPr txBox="1"/>
          <p:nvPr/>
        </p:nvSpPr>
        <p:spPr>
          <a:xfrm>
            <a:off x="276225" y="57150"/>
            <a:ext cx="11640185" cy="6492875"/>
          </a:xfrm>
          <a:prstGeom prst="rect">
            <a:avLst/>
          </a:prstGeom>
          <a:solidFill>
            <a:srgbClr val="00B050"/>
          </a:solidFill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阅读提纲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】</a:t>
            </a:r>
            <a:endParaRPr lang="zh-CN" altLang="en-US" sz="3200"/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1．大声读课文，分别用三个字给每部分起个名字，并说说每部分的主要内容。</a:t>
            </a:r>
            <a:r>
              <a:rPr lang="zh-CN" sz="3200" b="1" dirty="0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【</a:t>
            </a:r>
            <a:r>
              <a:rPr lang="zh-CN" altLang="en-US" sz="3200" b="1" u="sng" kern="0" noProof="0" dirty="0" smtClean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kern="0" noProof="0" dirty="0" smtClean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延安</a:t>
            </a:r>
            <a:r>
              <a:rPr lang="zh-CN" altLang="en-US" sz="3200" b="1" u="sng" kern="0" noProof="0" dirty="0" smtClean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kern="0" noProof="0" dirty="0" smtClean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延安</a:t>
            </a:r>
            <a:r>
              <a:rPr lang="zh-CN" altLang="en-US" sz="3200" b="1" u="sng" kern="0" noProof="0" dirty="0" smtClean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kern="0" noProof="0" dirty="0" smtClean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延安</a:t>
            </a:r>
            <a:r>
              <a:rPr lang="zh-CN" altLang="en-US" sz="3200" b="1" u="sng" kern="0" noProof="0" dirty="0" smtClean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kern="0" noProof="0" dirty="0" smtClean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延安</a:t>
            </a:r>
            <a:r>
              <a:rPr lang="zh-CN" altLang="en-US" sz="3200" b="1" u="sng" kern="0" noProof="0" dirty="0" smtClean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 kern="0" noProof="0" dirty="0" smtClean="0">
                <a:ln>
                  <a:noFill/>
                </a:ln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延安】</a:t>
            </a:r>
            <a:endParaRPr sz="3200" b="1" dirty="0">
              <a:solidFill>
                <a:srgbClr val="01075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2．自由读课文，说说每部分应读出怎样的感情。把强全诗的感情基调。</a:t>
            </a:r>
            <a:endParaRPr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3．在把握全诗感情基调（热烈、欢快、亲切、品扬）的基础上齐读全诗。</a:t>
            </a:r>
            <a:endParaRPr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4．延安是以怎样的形象出现在贺敬之的诗歌中的？</a:t>
            </a:r>
            <a:endParaRPr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．第一部分用了大量的动词，说说这些动词有什么表达效果。</a:t>
            </a:r>
            <a:endParaRPr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．第一部分运用了哪些修辞手法？有什么作用？</a:t>
            </a:r>
            <a:endParaRPr 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3"/>
          <p:cNvSpPr txBox="1"/>
          <p:nvPr/>
        </p:nvSpPr>
        <p:spPr>
          <a:xfrm>
            <a:off x="276225" y="57150"/>
            <a:ext cx="11640185" cy="7477760"/>
          </a:xfrm>
          <a:prstGeom prst="rect">
            <a:avLst/>
          </a:prstGeom>
          <a:solidFill>
            <a:srgbClr val="00B050"/>
          </a:solidFill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展示提升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】</a:t>
            </a:r>
            <a:endParaRPr lang="zh-CN" altLang="en-US" sz="3200"/>
          </a:p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1．大声读课文，分别用三个字给每部分起个名字，并说说每部分的主要内容。</a:t>
            </a:r>
            <a:endParaRPr sz="2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sz="2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sz="2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sz="2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sz="2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sz="2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sz="28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2．自由读课文，说说每部分应读出怎样的感情。把强全诗的感情基调。</a:t>
            </a:r>
            <a:endParaRPr sz="2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sz="2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sz="2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sz="28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5150" y="1569720"/>
            <a:ext cx="11061065" cy="37128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第一部分：</a:t>
            </a:r>
            <a:r>
              <a:rPr lang="zh-CN" altLang="en-US" sz="24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回延安</a:t>
            </a:r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抒写久别之情</a:t>
            </a:r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。表达诗人离别延安十年后再踏上延安土地时的兴奋、激动以及见到亲人的喜悦之情。</a:t>
            </a:r>
            <a:endParaRPr lang="zh-CN" altLang="en-US" sz="24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第二部分：</a:t>
            </a:r>
            <a:r>
              <a:rPr lang="zh-CN" altLang="en-US" sz="24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忆延安</a:t>
            </a:r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追忆战斗生活</a:t>
            </a:r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。回忆十年前在延安的生活，展现诗人和延安的血肉关系、母子深情。</a:t>
            </a:r>
            <a:endParaRPr lang="zh-CN" altLang="en-US" sz="24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第三部分：</a:t>
            </a:r>
            <a:r>
              <a:rPr lang="zh-CN" altLang="en-US" sz="24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话延安</a:t>
            </a:r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描绘热闹场景</a:t>
            </a:r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。描写亲人欢聚一堂，亲切叙旧的热烈场面。</a:t>
            </a:r>
            <a:endParaRPr lang="zh-CN" altLang="en-US" sz="24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第四部分：</a:t>
            </a:r>
            <a:r>
              <a:rPr lang="zh-CN" altLang="en-US" sz="24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看延安</a:t>
            </a:r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记录崭新面貌。</a:t>
            </a:r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写今天在延安城看到的新面貌，表现对延安建设成就的赞美。</a:t>
            </a:r>
            <a:endParaRPr lang="zh-CN" altLang="en-US" sz="24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marL="0" lvl="0" indent="0" defTabSz="914400" eaLnBrk="1" hangingPunct="1">
              <a:lnSpc>
                <a:spcPct val="130000"/>
              </a:lnSpc>
              <a:spcBef>
                <a:spcPts val="600"/>
              </a:spcBef>
              <a:buNone/>
            </a:pPr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第五部分：</a:t>
            </a:r>
            <a:r>
              <a:rPr lang="zh-CN" altLang="en-US" sz="24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颂</a:t>
            </a:r>
            <a:r>
              <a:rPr lang="zh-CN" altLang="en-US" sz="2400" b="1">
                <a:solidFill>
                  <a:srgbClr val="0107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延安</a:t>
            </a:r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en-US" sz="2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歌颂光辉历史，憧憬美好征程</a:t>
            </a:r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。回顾廷安的光荣历史，展望延安的锦绣前程，表达作者的惜别之意。</a:t>
            </a:r>
            <a:endParaRPr lang="zh-CN" altLang="en-US" sz="24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0570" y="5521960"/>
            <a:ext cx="1069149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第一部分：激动、跳跃；   第二部分：深厚；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第三部分：真挚、亲切；第四部分：热情、明快；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第五部分：激越昂扬。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3"/>
          <p:cNvSpPr txBox="1"/>
          <p:nvPr/>
        </p:nvSpPr>
        <p:spPr>
          <a:xfrm>
            <a:off x="276225" y="57150"/>
            <a:ext cx="11640185" cy="6247130"/>
          </a:xfrm>
          <a:prstGeom prst="rect">
            <a:avLst/>
          </a:prstGeom>
          <a:solidFill>
            <a:srgbClr val="00B050"/>
          </a:solidFill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展示提升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】</a:t>
            </a:r>
            <a:endParaRPr lang="zh-CN" altLang="en-US" sz="3200"/>
          </a:p>
          <a:p>
            <a:pPr>
              <a:spcBef>
                <a:spcPct val="50000"/>
              </a:spcBef>
            </a:pPr>
            <a:r>
              <a:rPr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3．在把握全诗感情基调（热烈、欢快、亲切、品扬）的基础上齐读全诗。</a:t>
            </a:r>
            <a:endParaRPr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4．延安是以怎样的形象出现在贺敬之的诗歌中的？</a:t>
            </a:r>
            <a:endParaRPr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8795" y="3529330"/>
            <a:ext cx="106914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延安是以一位“母亲”的形象出现在诗歌中的。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具体语句：“母亲延安就在这里”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      “母亲打发我们过黄河”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      “母亲延安换新衣”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        “再回延安看母亲”等。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3"/>
          <p:cNvSpPr txBox="1"/>
          <p:nvPr/>
        </p:nvSpPr>
        <p:spPr>
          <a:xfrm>
            <a:off x="276225" y="57150"/>
            <a:ext cx="11640185" cy="6492875"/>
          </a:xfrm>
          <a:prstGeom prst="rect">
            <a:avLst/>
          </a:prstGeom>
          <a:solidFill>
            <a:srgbClr val="00B050"/>
          </a:solidFill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展示提升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】</a:t>
            </a:r>
            <a:endParaRPr lang="zh-CN" altLang="en-US" sz="3200"/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．第一部分用了大量的动词，说说这些动词有什么表达效果。</a:t>
            </a:r>
            <a:endParaRPr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lang="en-US"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</a:t>
            </a:r>
            <a:r>
              <a:rPr sz="32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．第一部分运用了哪些修辞手法？有什么作用？</a:t>
            </a:r>
            <a:endParaRPr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endParaRPr sz="32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1025" y="1471295"/>
            <a:ext cx="1108265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ー“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抓</a:t>
            </a: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”ー一“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贴</a:t>
            </a: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”過真的动作，表现了诗人见到延安时的激动之情。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而一个“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搂</a:t>
            </a: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”字，则写尽了作者对延安的怀念之情。“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唱</a:t>
            </a: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笑</a:t>
            </a: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招</a:t>
            </a: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”更有拟人的色彩，渲染了欢乐的气氛。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最后一个“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扑</a:t>
            </a: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”字，则更加洗练，表达情意更加强烈。</a:t>
            </a:r>
            <a:endParaRPr lang="zh-CN" alt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2590" y="4207510"/>
            <a:ext cx="1126109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“双手搂定宝塔山”用夸张的修辞手法，再次把思念之情推向高潮。</a:t>
            </a:r>
            <a:endParaRPr lang="zh-CN" altLang="en-US" sz="28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“母亲延安就在这里”运用比喻的修辞手法，将延安比作母亲，把对延安的热爱表达出来了。</a:t>
            </a:r>
            <a:endParaRPr lang="zh-CN" altLang="en-US" sz="28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800" b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“杜甫川唱来柳林铺笑，红旗飖飙把手招”运用拟人的修辞手法，渲染了欢乐的气氛。</a:t>
            </a:r>
            <a:endParaRPr lang="zh-CN" altLang="en-US" sz="2800" b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B72523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6513</Words>
  <Application>WPS 演示</Application>
  <PresentationFormat>宽屏</PresentationFormat>
  <Paragraphs>689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7" baseType="lpstr">
      <vt:lpstr>Arial</vt:lpstr>
      <vt:lpstr>宋体</vt:lpstr>
      <vt:lpstr>Wingdings</vt:lpstr>
      <vt:lpstr>Garamond</vt:lpstr>
      <vt:lpstr>华文隶书</vt:lpstr>
      <vt:lpstr>黑体</vt:lpstr>
      <vt:lpstr>Times New Roman</vt:lpstr>
      <vt:lpstr>楷体</vt:lpstr>
      <vt:lpstr>微软雅黑</vt:lpstr>
      <vt:lpstr>Arial Unicode MS</vt:lpstr>
      <vt:lpstr>Calibri</vt:lpstr>
      <vt:lpstr>华文新魏</vt:lpstr>
      <vt:lpstr>方正隶书简体</vt:lpstr>
      <vt:lpstr>Franklin Gothic Medium</vt:lpstr>
      <vt:lpstr>等线</vt:lpstr>
      <vt:lpstr>隶书</vt:lpstr>
      <vt:lpstr>Office 主题​​</vt:lpstr>
      <vt:lpstr>PowerPoint 演示文稿</vt:lpstr>
      <vt:lpstr>PowerPoint 演示文稿</vt:lpstr>
      <vt:lpstr>【资料链接】 </vt:lpstr>
      <vt:lpstr>【资料链接】 </vt:lpstr>
      <vt:lpstr>【资料链接】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1.第三部分，写作者与延安亲人相见。读了这一节，我们看到了什么画面?作者是怎样表现这些内容的?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ZC1210</cp:lastModifiedBy>
  <cp:revision>595</cp:revision>
  <dcterms:created xsi:type="dcterms:W3CDTF">2017-10-25T01:34:00Z</dcterms:created>
  <dcterms:modified xsi:type="dcterms:W3CDTF">2019-02-25T00:18:02Z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2052-11.1.0.8389</vt:lpwstr>
  </property>
</Properties>
</file>