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63" r:id="rId2"/>
    <p:sldId id="264" r:id="rId3"/>
    <p:sldId id="299" r:id="rId4"/>
    <p:sldId id="265" r:id="rId5"/>
    <p:sldId id="290" r:id="rId6"/>
    <p:sldId id="267" r:id="rId7"/>
    <p:sldId id="292" r:id="rId8"/>
    <p:sldId id="268" r:id="rId9"/>
    <p:sldId id="269" r:id="rId10"/>
    <p:sldId id="293" r:id="rId11"/>
    <p:sldId id="270" r:id="rId12"/>
    <p:sldId id="271" r:id="rId13"/>
    <p:sldId id="295" r:id="rId14"/>
    <p:sldId id="272" r:id="rId15"/>
    <p:sldId id="273" r:id="rId16"/>
    <p:sldId id="296" r:id="rId17"/>
    <p:sldId id="274" r:id="rId18"/>
    <p:sldId id="275" r:id="rId19"/>
    <p:sldId id="297" r:id="rId20"/>
    <p:sldId id="276" r:id="rId21"/>
    <p:sldId id="300" r:id="rId22"/>
    <p:sldId id="301" r:id="rId23"/>
    <p:sldId id="277" r:id="rId24"/>
    <p:sldId id="289" r:id="rId25"/>
    <p:sldId id="281" r:id="rId26"/>
    <p:sldId id="282" r:id="rId27"/>
    <p:sldId id="283" r:id="rId28"/>
    <p:sldId id="284" r:id="rId29"/>
    <p:sldId id="302" r:id="rId30"/>
    <p:sldId id="286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680D"/>
    <a:srgbClr val="CE292F"/>
    <a:srgbClr val="F1AF4F"/>
    <a:srgbClr val="F1B9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4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tags" Target="tags/tag17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2600" y="932815"/>
            <a:ext cx="8331200" cy="132588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-8890"/>
            <a:ext cx="2714625" cy="68757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三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2667000"/>
            <a:ext cx="12192000" cy="1524000"/>
          </a:xfrm>
          <a:prstGeom prst="rect">
            <a:avLst/>
          </a:prstGeom>
        </p:spPr>
      </p:pic>
      <p:pic>
        <p:nvPicPr>
          <p:cNvPr id="11" name="图片 10" descr="图片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667000"/>
            <a:ext cx="3391535" cy="152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81400" y="2985135"/>
            <a:ext cx="7018020" cy="88709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1523365"/>
            <a:ext cx="10304145" cy="381190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8" name="图片 7" descr="图片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192000" cy="475615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1765"/>
            <a:ext cx="12191365" cy="35623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hemeOverride" Target="../theme/themeOverride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hemeOverride" Target="../theme/themeOverride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hemeOverride" Target="../theme/themeOverride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hemeOverride" Target="../theme/themeOverride5.xml" /><Relationship Id="rId3" Type="http://schemas.openxmlformats.org/officeDocument/2006/relationships/tags" Target="../tags/tag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10.xml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tags" Target="../tags/tag13.xml" /><Relationship Id="rId6" Type="http://schemas.openxmlformats.org/officeDocument/2006/relationships/tags" Target="../tags/tag14.xml" /><Relationship Id="rId7" Type="http://schemas.openxmlformats.org/officeDocument/2006/relationships/tags" Target="../tags/tag15.xml" /><Relationship Id="rId8" Type="http://schemas.openxmlformats.org/officeDocument/2006/relationships/tags" Target="../tags/tag1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hemeOverride" Target="../theme/themeOverride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9" name="标题 3073"/>
          <p:cNvSpPr>
            <a:spLocks noGrp="1"/>
          </p:cNvSpPr>
          <p:nvPr>
            <p:ph type="body" sz="half" idx="2"/>
          </p:nvPr>
        </p:nvSpPr>
        <p:spPr>
          <a:xfrm>
            <a:off x="846455" y="534670"/>
            <a:ext cx="10304145" cy="3811905"/>
          </a:xfrm>
        </p:spPr>
        <p:txBody>
          <a:bodyPr anchor="ctr"/>
          <a:lstStyle/>
          <a:p>
            <a:pPr algn="ctr" defTabSz="914400">
              <a:buClrTx/>
              <a:buSzTx/>
              <a:buFontTx/>
            </a:pPr>
            <a:r>
              <a:rPr lang="zh-CN" altLang="en-US" sz="8000" b="1" kern="1200" baseline="0">
                <a:solidFill>
                  <a:srgbClr val="CE292F"/>
                </a:solidFill>
                <a:latin typeface="全新硬笔隶书简" panose="02010600040101010101" charset="-122"/>
                <a:ea typeface="全新硬笔隶书简" panose="02010600040101010101" charset="-122"/>
                <a:cs typeface="全新硬笔隶书简" panose="02010600040101010101" charset="-122"/>
              </a:rPr>
              <a:t>赤 壁 赋</a:t>
            </a:r>
          </a:p>
        </p:txBody>
      </p:sp>
      <p:sp>
        <p:nvSpPr>
          <p:cNvPr id="2050" name="副标题 3074"/>
          <p:cNvSpPr>
            <a:spLocks noGrp="1"/>
          </p:cNvSpPr>
          <p:nvPr>
            <p:ph type="subTitle" idx="4294967295"/>
          </p:nvPr>
        </p:nvSpPr>
        <p:spPr>
          <a:xfrm>
            <a:off x="1821815" y="3127375"/>
            <a:ext cx="9210040" cy="2053590"/>
          </a:xfrm>
        </p:spPr>
        <p:txBody>
          <a:bodyPr anchor="t">
            <a:normAutofit lnSpcReduction="10000"/>
          </a:bodyPr>
          <a:lstStyle/>
          <a:p>
            <a:pPr marL="0" indent="0" defTabSz="914400">
              <a:buClrTx/>
              <a:buSzTx/>
              <a:buFontTx/>
              <a:buNone/>
            </a:pPr>
            <a:r>
              <a:rPr lang="en-US" altLang="zh-CN" sz="4400" b="1" kern="1200" baseline="0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lang="en-US" altLang="zh-CN" sz="4400" b="1" kern="1200" baseline="0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4400" b="1" kern="1200" baseline="0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苏轼</a:t>
            </a:r>
          </a:p>
          <a:p>
            <a:pPr marL="0" indent="0" defTabSz="914400">
              <a:buClrTx/>
              <a:buSzTx/>
              <a:buFontTx/>
              <a:buNone/>
            </a:pPr>
            <a:r>
              <a:rPr lang="zh-CN" altLang="en-US" sz="2400" b="1" kern="1200" baseline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</a:t>
            </a:r>
          </a:p>
          <a:p>
            <a:pPr marL="0" indent="0" defTabSz="914400">
              <a:buClrTx/>
              <a:buSzTx/>
              <a:buFontTx/>
              <a:buNone/>
            </a:pPr>
            <a:r>
              <a:rPr lang="zh-CN" altLang="en-US" sz="2400" b="1" kern="1200" baseline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</a:t>
            </a:r>
          </a:p>
          <a:p>
            <a:pPr marL="0" indent="0" defTabSz="914400">
              <a:buClrTx/>
              <a:buSzTx/>
              <a:buFontTx/>
              <a:buNone/>
            </a:pPr>
            <a:r>
              <a:rPr lang="zh-CN" altLang="en-US" sz="2400" b="1" kern="1200" baseline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</a:t>
            </a:r>
            <a:r>
              <a:rPr lang="zh-CN" altLang="en-US" sz="2400" b="1" kern="1200" baseline="0">
                <a:solidFill>
                  <a:srgbClr val="F1B9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b="1" kern="1200" baseline="0">
              <a:solidFill>
                <a:srgbClr val="F1AF4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819785"/>
            <a:ext cx="10304145" cy="5658485"/>
          </a:xfrm>
        </p:spPr>
        <p:txBody>
          <a:bodyPr>
            <a:normAutofit fontScale="90000" lnSpcReduction="20000"/>
          </a:bodyPr>
          <a:lstStyle/>
          <a:p>
            <a:pPr fontAlgn="auto">
              <a:lnSpc>
                <a:spcPct val="120000"/>
              </a:lnSpc>
            </a:pPr>
            <a:r>
              <a:rPr lang="en-US" sz="3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于是饮酒乐甚，</a:t>
            </a:r>
            <a:r>
              <a:rPr lang="zh-CN" altLang="en-US" sz="35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扣（敲击）</a:t>
            </a:r>
            <a:r>
              <a:rPr lang="en-US" sz="3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舷而歌之。歌曰：“桂棹兮兰桨，击</a:t>
            </a:r>
            <a:r>
              <a:rPr lang="zh-CN" altLang="en-US" sz="35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空明（水月交相辉映的江面）</a:t>
            </a:r>
            <a:r>
              <a:rPr lang="en-US" sz="3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兮</a:t>
            </a:r>
            <a:r>
              <a:rPr lang="zh-CN" altLang="en-US" sz="35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溯（逆流而上）</a:t>
            </a:r>
            <a:r>
              <a:rPr lang="en-US" sz="3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流光。</a:t>
            </a:r>
            <a:r>
              <a:rPr lang="zh-CN" altLang="en-US" sz="35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[渺渺兮予怀]（主谓倒装）</a:t>
            </a:r>
            <a:r>
              <a:rPr lang="en-US" sz="3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，望美人兮天一方。”客有吹洞箫者，</a:t>
            </a:r>
            <a:r>
              <a:rPr lang="zh-CN" altLang="en-US" sz="35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倚（循着，依照）</a:t>
            </a:r>
            <a:r>
              <a:rPr lang="en-US" sz="3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歌而</a:t>
            </a:r>
            <a:r>
              <a:rPr lang="zh-CN" altLang="en-US" sz="35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和（以声相应，跟着唱或跟着唱腔伴奏）</a:t>
            </a:r>
            <a:r>
              <a:rPr lang="en-US" sz="3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之，其声呜呜然，如怨如慕，如泣如诉。余音袅袅，不</a:t>
            </a:r>
            <a:r>
              <a:rPr lang="zh-CN" altLang="en-US" sz="35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绝（断）</a:t>
            </a:r>
            <a:r>
              <a:rPr lang="en-US" sz="3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如缕。</a:t>
            </a:r>
            <a:r>
              <a:rPr lang="zh-CN" altLang="en-US" sz="35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舞（使动用法，使……起舞）</a:t>
            </a:r>
            <a:r>
              <a:rPr lang="en-US" sz="3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幽壑之</a:t>
            </a:r>
            <a:r>
              <a:rPr lang="zh-CN" altLang="en-US" sz="35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潜（隐藏，隐蔽）</a:t>
            </a:r>
            <a:r>
              <a:rPr lang="en-US" sz="3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蛟，</a:t>
            </a:r>
            <a:r>
              <a:rPr lang="zh-CN" altLang="en-US" sz="35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泣（使动用法，使……哭泣）</a:t>
            </a:r>
            <a:r>
              <a:rPr lang="en-US" sz="3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孤舟之嫠妇。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35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概括段意：描写由乐转悲的心情，运用比喻、夸张等手法表现出箫声的悲哀凄凉，引出主客关于人生问题的问答。</a:t>
            </a:r>
            <a:endParaRPr lang="zh-CN" altLang="en-US" sz="35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20000"/>
              </a:lnSpc>
            </a:pPr>
            <a:endParaRPr lang="en-US" sz="3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11195" y="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第二段字词梳理</a:t>
            </a:r>
            <a:endParaRPr lang="zh-CN" altLang="en-US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20000"/>
          </a:bodyPr>
          <a:lstStyle/>
          <a:p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翻译：其声呜呜然，如怨如慕，如泣如诉。余音袅袅，不绝如缕。</a:t>
            </a:r>
          </a:p>
          <a:p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译文：箫声呜呜，像怨恨又像是思慕，像哭泣又像是倾诉，余音婉转悠长，如不断的细丝。</a:t>
            </a:r>
          </a:p>
          <a:p>
            <a:endParaRPr lang="zh-CN" altLang="en-US" sz="36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翻译：舞幽壑之潜蛟，泣孤舟之嫠妇。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译文：（箫声）能使得深渊中的蛟龙为之起舞，使得孤舟上的寡妇为之哭泣。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11195" y="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第二段字词梳理</a:t>
            </a:r>
            <a:endParaRPr lang="zh-CN" altLang="en-US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767715"/>
            <a:ext cx="10304145" cy="5770245"/>
          </a:xfrm>
        </p:spPr>
        <p:txBody>
          <a:bodyPr>
            <a:normAutofit fontScale="60000"/>
          </a:bodyPr>
          <a:lstStyle/>
          <a:p>
            <a:pPr fontAlgn="auto">
              <a:lnSpc>
                <a:spcPct val="120000"/>
              </a:lnSpc>
            </a:pP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苏子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愀然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襟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危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坐，而问客曰：“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[何为其然也？]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”客曰：“‘月明星稀，乌鹊南飞’，此非曹孟德之诗乎？西望夏口，东望武昌，山川相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缪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，郁乎苍苍，此非孟德之困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周郎者乎？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其破荆州，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江陵，顺流而东也，舳舻千里，旌旗蔽空，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酾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酒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临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江，横槊赋诗，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[固一世之雄也]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［而今安在哉！］［况吾与子渔樵于江渚之上］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侣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鱼虾而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友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麋鹿。驾一叶之扁舟，举匏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尊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以相属。寄蜉蝣于天地，渺沧海之一粟。哀吾生之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须臾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，羡长江之无穷。挟飞仙以遨游，抱明月而长终。知不可乎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骤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得，托遗响于悲风。”</a:t>
            </a:r>
          </a:p>
          <a:p>
            <a:pPr algn="l" fontAlgn="auto">
              <a:lnSpc>
                <a:spcPct val="120000"/>
              </a:lnSpc>
              <a:buClrTx/>
              <a:buSzTx/>
              <a:buNone/>
            </a:pP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翻译：</a:t>
            </a:r>
            <a:endParaRPr lang="zh-CN" altLang="en-US" sz="40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20000"/>
              </a:lnSpc>
              <a:buClrTx/>
              <a:buSzTx/>
              <a:buNone/>
            </a:pP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固一世之雄也，而今安在哉？</a:t>
            </a:r>
            <a:endParaRPr lang="zh-CN" altLang="en-US" sz="40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20000"/>
              </a:lnSpc>
              <a:buClrTx/>
              <a:buSzTx/>
              <a:buNone/>
            </a:pP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驾一叶之扁舟，举匏樽以相属；寄蜉蝣与天地，渺沧海之一粟。</a:t>
            </a:r>
            <a:endParaRPr lang="zh-CN" altLang="en-US" sz="40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20000"/>
              </a:lnSpc>
              <a:buClrTx/>
              <a:buSzTx/>
              <a:buNone/>
            </a:pP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挟飞仙以遨游，抱明月而长终；知不可乎骤得，托遗响于悲风。</a:t>
            </a:r>
            <a:endParaRPr lang="zh-CN" altLang="en-US" sz="40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20000"/>
              </a:lnSpc>
            </a:pP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3211195" y="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第三段字词梳理</a:t>
            </a:r>
            <a:endParaRPr lang="zh-CN" altLang="en-US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767715"/>
            <a:ext cx="10304145" cy="5357495"/>
          </a:xfrm>
        </p:spPr>
        <p:txBody>
          <a:bodyPr>
            <a:noAutofit/>
          </a:bodyPr>
          <a:lstStyle/>
          <a:p>
            <a:pPr fontAlgn="auto">
              <a:lnSpc>
                <a:spcPct val="110000"/>
              </a:lnSpc>
            </a:pPr>
            <a:r>
              <a:rPr lang="en-US" sz="2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苏子</a:t>
            </a:r>
            <a:r>
              <a:rPr lang="zh-CN" altLang="en-US" sz="23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愀然（忧愁凄怆的样子）</a:t>
            </a:r>
            <a:r>
              <a:rPr lang="en-US" sz="2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3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正（形容词的使动用法，使……整齐）</a:t>
            </a:r>
            <a:r>
              <a:rPr lang="en-US" sz="2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襟</a:t>
            </a:r>
            <a:r>
              <a:rPr lang="zh-CN" altLang="en-US" sz="23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危（端正）</a:t>
            </a:r>
            <a:r>
              <a:rPr lang="en-US" sz="2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坐，而问客曰：“</a:t>
            </a:r>
            <a:r>
              <a:rPr lang="zh-CN" altLang="en-US" sz="23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[何为其然也？]（宾语前置）</a:t>
            </a:r>
            <a:r>
              <a:rPr lang="en-US" sz="2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”客曰：“‘月明星稀，乌鹊南飞’，此非曹孟德之诗乎？西望夏口，东望武昌，山川相</a:t>
            </a:r>
            <a:r>
              <a:rPr lang="zh-CN" altLang="en-US" sz="23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缪（同“缭”，盘绕、围绕）</a:t>
            </a:r>
            <a:r>
              <a:rPr lang="en-US" sz="2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，郁乎苍苍，此非孟德之困</a:t>
            </a:r>
            <a:r>
              <a:rPr lang="zh-CN" altLang="en-US" sz="23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于（被）</a:t>
            </a:r>
            <a:r>
              <a:rPr lang="en-US" sz="2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周郎者乎？</a:t>
            </a:r>
            <a:r>
              <a:rPr lang="zh-CN" altLang="en-US" sz="23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方（当）</a:t>
            </a:r>
            <a:r>
              <a:rPr lang="en-US" sz="2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其破荆州，</a:t>
            </a:r>
            <a:r>
              <a:rPr lang="zh-CN" altLang="en-US" sz="23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下（攻占）</a:t>
            </a:r>
            <a:r>
              <a:rPr lang="en-US" sz="2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江陵，顺流而东也，舳舻千里，旌旗蔽空，</a:t>
            </a:r>
            <a:r>
              <a:rPr lang="zh-CN" altLang="en-US" sz="23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酾（斟酒）</a:t>
            </a:r>
            <a:r>
              <a:rPr lang="en-US" sz="2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酒</a:t>
            </a:r>
            <a:r>
              <a:rPr lang="zh-CN" altLang="en-US" sz="23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临（面对）</a:t>
            </a:r>
            <a:r>
              <a:rPr lang="en-US" sz="2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江，横槊赋诗，</a:t>
            </a:r>
            <a:r>
              <a:rPr lang="zh-CN" altLang="en-US" sz="23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[固（的确，确实）一世之雄也]（判断句）</a:t>
            </a:r>
            <a:r>
              <a:rPr lang="en-US" sz="2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3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［而今安在哉！］（宾语前置）［况吾与子渔樵于江渚之上］（介宾作状语后置）</a:t>
            </a:r>
            <a:r>
              <a:rPr lang="en-US" sz="2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3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侣（名词的意动用法，以……为伴）</a:t>
            </a:r>
            <a:r>
              <a:rPr lang="en-US" sz="2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鱼虾而</a:t>
            </a:r>
            <a:r>
              <a:rPr lang="zh-CN" altLang="en-US" sz="23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友（名词的意动用法，以……为友）</a:t>
            </a:r>
            <a:r>
              <a:rPr lang="en-US" sz="2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麋鹿。驾一叶之扁舟，举匏</a:t>
            </a:r>
            <a:r>
              <a:rPr lang="zh-CN" altLang="en-US" sz="23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尊（尊，同“樽”，盛酒器。）</a:t>
            </a:r>
            <a:r>
              <a:rPr lang="en-US" sz="2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以相属。寄蜉蝣于天地，渺沧海之一粟。哀吾生之</a:t>
            </a:r>
            <a:r>
              <a:rPr lang="zh-CN" altLang="en-US" sz="23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须臾（片刻，形容生命之短）</a:t>
            </a:r>
            <a:r>
              <a:rPr lang="en-US" sz="2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，羡长江之无穷。挟飞仙以遨游，抱明月而长终。知不可乎</a:t>
            </a:r>
            <a:r>
              <a:rPr lang="zh-CN" altLang="en-US" sz="23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骤（突然）</a:t>
            </a:r>
            <a:r>
              <a:rPr lang="en-US" sz="2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得，托遗响于悲风。</a:t>
            </a:r>
            <a:r>
              <a:rPr lang="zh-CN" altLang="en-US" sz="2300"/>
              <a:t>”</a:t>
            </a:r>
          </a:p>
          <a:p>
            <a:pPr fontAlgn="auto">
              <a:lnSpc>
                <a:spcPct val="110000"/>
              </a:lnSpc>
            </a:pPr>
            <a:r>
              <a:rPr lang="en-US" sz="2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概括段意：以客答形式，抚今追昔，一悲功名如烟，万象皆空；二悲天地辽阔、自身渺小；三悲长江无穷、人生苦短；四悲羽化登仙、不可骤得。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11195" y="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第三段字词梳理</a:t>
            </a:r>
            <a:endParaRPr lang="zh-CN" altLang="en-US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288925" y="767715"/>
            <a:ext cx="11308715" cy="5391785"/>
          </a:xfrm>
        </p:spPr>
        <p:txBody>
          <a:bodyPr>
            <a:noAutofit/>
          </a:bodyPr>
          <a:lstStyle/>
          <a:p>
            <a:r>
              <a:rPr lang="zh-CN" altLang="en-US" sz="27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翻译：固一世之雄也，而今安在哉？</a:t>
            </a:r>
          </a:p>
          <a:p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译文：的确是一代的英雄啊，可如今又在哪里呢？</a:t>
            </a:r>
          </a:p>
          <a:p>
            <a:endParaRPr lang="zh-CN" altLang="en-US" sz="27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7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翻译：驾一叶之扁舟，举匏樽以相属；寄蜉蝣与天地，渺沧海之一粟。</a:t>
            </a:r>
          </a:p>
          <a:p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译文：驾着一叶小舟，端着酒杯互相劝酒。我们将如同蜉蝣一样短暂的生命寄托在天地之间，渺小得就像大海里的一粒小米。</a:t>
            </a:r>
          </a:p>
          <a:p>
            <a:endParaRPr lang="zh-CN" altLang="en-US" sz="2700"/>
          </a:p>
          <a:p>
            <a:r>
              <a:rPr lang="zh-CN" altLang="en-US" sz="27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翻译：挟飞仙以遨游，抱明月而长终；知不可乎骤得，托遗响于悲风。</a:t>
            </a:r>
          </a:p>
          <a:p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译文：（希望）挽着仙人飞升遨游，与明月一起永世长存。我知道这是不可能突然实现的，因而只能通过箫声的余音寄托给这悲凉的秋风。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11195" y="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第三段字词梳理</a:t>
            </a:r>
            <a:endParaRPr lang="zh-CN" altLang="en-US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939165"/>
            <a:ext cx="10304145" cy="5529580"/>
          </a:xfrm>
        </p:spPr>
        <p:txBody>
          <a:bodyPr>
            <a:noAutofit/>
          </a:bodyPr>
          <a:lstStyle/>
          <a:p>
            <a:pPr fontAlgn="auto">
              <a:lnSpc>
                <a:spcPct val="110000"/>
              </a:lnSpc>
            </a:pPr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苏子曰：“客亦知夫水与月乎？逝者如斯，而未尝往也；</a:t>
            </a:r>
            <a:r>
              <a:rPr lang="zh-CN" altLang="en-US" sz="27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盈虚</a:t>
            </a:r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者如彼，而</a:t>
            </a:r>
            <a:r>
              <a:rPr lang="zh-CN" altLang="en-US" sz="27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卒</a:t>
            </a:r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莫消长也。盖将自其变者而观之，</a:t>
            </a:r>
            <a:r>
              <a:rPr lang="zh-CN" altLang="en-US" sz="27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[则天地曾不能以一瞬]</a:t>
            </a:r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；自其不变者而观之，则物与我皆无尽也，</a:t>
            </a:r>
            <a:r>
              <a:rPr lang="zh-CN" altLang="en-US" sz="27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[而又何羡乎]</a:t>
            </a:r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！且夫天地之间，物各有</a:t>
            </a:r>
            <a:r>
              <a:rPr lang="zh-CN" altLang="en-US" sz="27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</a:t>
            </a:r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7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苟</a:t>
            </a:r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非吾之所有，</a:t>
            </a:r>
            <a:r>
              <a:rPr lang="zh-CN" altLang="en-US" sz="27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虽</a:t>
            </a:r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一毫而莫取。惟江上之清风，与山间之明月，耳得之而为声，目遇之而成色，取之无禁，用之不竭，</a:t>
            </a:r>
            <a:r>
              <a:rPr lang="zh-CN" altLang="en-US" sz="27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［是造物者之无尽藏也，而吾与子之所共食］。</a:t>
            </a:r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pPr fontAlgn="auto">
              <a:lnSpc>
                <a:spcPct val="110000"/>
              </a:lnSpc>
            </a:pPr>
            <a:r>
              <a:rPr lang="zh-CN" altLang="en-US" sz="27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翻译：</a:t>
            </a:r>
            <a:endParaRPr lang="zh-CN" altLang="en-US" sz="27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7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逝者如斯，而未尝往也；盈虚者如彼，而卒莫消长也。</a:t>
            </a:r>
          </a:p>
          <a:p>
            <a:pPr fontAlgn="auto">
              <a:lnSpc>
                <a:spcPct val="110000"/>
              </a:lnSpc>
            </a:pPr>
            <a:r>
              <a:rPr lang="zh-CN" altLang="en-US" sz="27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盖将自其变者而观之，而天地曾不能以一瞬；自其不变者而观之，则物于我皆无尽也，而又何羡乎？</a:t>
            </a:r>
          </a:p>
          <a:p>
            <a:pPr fontAlgn="auto">
              <a:lnSpc>
                <a:spcPct val="110000"/>
              </a:lnSpc>
            </a:pPr>
            <a:r>
              <a:rPr lang="zh-CN" altLang="en-US" sz="27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是造物者之无尽藏也，而吾与子之所共适。</a:t>
            </a:r>
            <a:endParaRPr lang="zh-CN" altLang="en-US" sz="27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10000"/>
              </a:lnSpc>
            </a:pPr>
            <a:endParaRPr lang="zh-CN" altLang="en-US" sz="27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10000"/>
              </a:lnSpc>
            </a:pPr>
            <a:endParaRPr lang="zh-CN" altLang="en-US" sz="1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11195" y="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第四段字词梳理</a:t>
            </a:r>
            <a:endParaRPr lang="zh-CN" altLang="en-US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999490"/>
            <a:ext cx="10304145" cy="5580380"/>
          </a:xfrm>
        </p:spPr>
        <p:txBody>
          <a:bodyPr>
            <a:normAutofit fontScale="70000"/>
          </a:bodyPr>
          <a:lstStyle/>
          <a:p>
            <a:pPr fontAlgn="auto">
              <a:lnSpc>
                <a:spcPct val="100000"/>
              </a:lnSpc>
            </a:pP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苏子曰：“客亦知夫水与月乎？逝者如斯，而未尝往也；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盈（圆满）虚（残缺）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者如彼，而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卒（最终，终究）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莫消长也。盖将自其变者而观之，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[则天地曾（竟然，连……都）不能以一瞬]（介宾作状语后置）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；自其不变者而观之，则物与我皆无尽也，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[而又何羡乎]（宾语前置）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！且夫天地之间，物各有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主（主宰）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苟（如果）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非吾之所有，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虽（即使）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一毫而莫取。惟江上之清风，与山间之明月，耳得之而为声，目遇之而成色，取之无禁，用之不竭，</a:t>
            </a:r>
            <a:r>
              <a:rPr lang="zh-CN" altLang="en-US" sz="40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［是造物者之无尽藏也，而吾与子之所共食（享用）］（判断句）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。”</a:t>
            </a:r>
          </a:p>
          <a:p>
            <a:pPr fontAlgn="auto">
              <a:lnSpc>
                <a:spcPct val="100000"/>
              </a:lnSpc>
            </a:pP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概括段意：以主答的形式，阐明人生和宇宙“变”与“不变”都是相对的这一哲理，用“超然”“旷达”来安慰自我，获得精神的解脱。</a:t>
            </a:r>
            <a:endParaRPr 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endParaRPr 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11195" y="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第四段字词梳理</a:t>
            </a:r>
            <a:endParaRPr lang="zh-CN" altLang="en-US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887730"/>
            <a:ext cx="10304145" cy="5306695"/>
          </a:xfrm>
        </p:spPr>
        <p:txBody>
          <a:bodyPr>
            <a:no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7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翻译：逝者如斯，而未尝往也；盈虚者如彼，而卒莫消长也。</a:t>
            </a:r>
          </a:p>
          <a:p>
            <a:pPr fontAlgn="auto">
              <a:lnSpc>
                <a:spcPct val="110000"/>
              </a:lnSpc>
            </a:pPr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译文：不断流逝的，就像这江水，但实际上未曾消逝；月亮时圆时缺，但月亮本身最终没有损益。</a:t>
            </a:r>
          </a:p>
          <a:p>
            <a:pPr fontAlgn="auto">
              <a:lnSpc>
                <a:spcPct val="110000"/>
              </a:lnSpc>
            </a:pPr>
            <a:r>
              <a:rPr lang="zh-CN" altLang="en-US" sz="27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翻译：盖将自其变者而观之，而天地曾不能以一瞬；自其不变者而观之，则物于我皆无尽也，而又何羡乎？</a:t>
            </a:r>
          </a:p>
          <a:p>
            <a:pPr fontAlgn="auto">
              <a:lnSpc>
                <a:spcPct val="110000"/>
              </a:lnSpc>
            </a:pPr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译文：如果从变化的一面去看，那么天地万物连一眨眼的功夫都不能存留。从不变的一面看，事物和我们都是无穷无尽的，还羡慕什么呢？</a:t>
            </a:r>
          </a:p>
          <a:p>
            <a:pPr fontAlgn="auto">
              <a:lnSpc>
                <a:spcPct val="110000"/>
              </a:lnSpc>
            </a:pPr>
            <a:r>
              <a:rPr lang="zh-CN" altLang="en-US" sz="27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翻译：是造物者之无尽藏也，而吾与子之所共适。</a:t>
            </a:r>
          </a:p>
          <a:p>
            <a:pPr fontAlgn="auto">
              <a:lnSpc>
                <a:spcPct val="110000"/>
              </a:lnSpc>
            </a:pPr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译文：这是大自然无穷无尽的宝藏，也是我和您可以共同享用的东西。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11195" y="8255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第四段字词梳理</a:t>
            </a:r>
            <a:endParaRPr lang="zh-CN" altLang="en-US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客喜而笑，洗盏</a:t>
            </a:r>
            <a:r>
              <a:rPr lang="zh-CN" altLang="en-US" sz="32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酌。</a:t>
            </a:r>
            <a:r>
              <a:rPr lang="zh-CN" altLang="en-US" sz="32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肴核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既尽，杯盘狼籍。相与枕藉乎舟中，不知东方之既</a:t>
            </a:r>
            <a:r>
              <a:rPr lang="zh-CN" altLang="en-US" sz="32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endParaRPr lang="zh-CN" altLang="en-US" sz="32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翻译：相与枕藉乎舟中，不知东方之既白。</a:t>
            </a:r>
          </a:p>
          <a:p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3211195" y="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第五段字词梳理</a:t>
            </a:r>
            <a:endParaRPr lang="zh-CN" altLang="en-US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922655"/>
            <a:ext cx="10304145" cy="5151120"/>
          </a:xfrm>
        </p:spPr>
        <p:txBody>
          <a:bodyPr>
            <a:noAutofit/>
          </a:bodyPr>
          <a:lstStyle/>
          <a:p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客喜而笑，洗盏</a:t>
            </a:r>
            <a:r>
              <a:rPr lang="zh-CN" altLang="en-US" sz="32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更（再次，重新）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酌。</a:t>
            </a:r>
            <a:r>
              <a:rPr lang="zh-CN" altLang="en-US" sz="32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肴核（荤菜和果品）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既尽，杯盘狼籍。相与枕藉乎舟中，不知东方之既</a:t>
            </a:r>
            <a:r>
              <a:rPr lang="zh-CN" altLang="en-US" sz="32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白（形容词作动词，发白）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endParaRPr 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概括段意：以“客喜而笑”转悲为乐，照应篇首，结束全文。</a:t>
            </a:r>
          </a:p>
          <a:p>
            <a:endParaRPr lang="zh-CN" altLang="en-US" sz="32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翻译：相与枕藉乎舟中，不知东方之既白。</a:t>
            </a:r>
          </a:p>
          <a:p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译文：我和客人们互相枕靠着睡在船中，不知不觉东方已经发白了。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11195" y="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第五段字词梳理</a:t>
            </a:r>
            <a:endParaRPr lang="zh-CN" altLang="en-US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0000" lnSpcReduction="10000"/>
          </a:bodyPr>
          <a:lstStyle/>
          <a:p>
            <a:r>
              <a:rPr lang="zh-CN" altLang="en-US" sz="44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情境任务：</a:t>
            </a:r>
          </a:p>
          <a:p>
            <a:pPr fontAlgn="auto">
              <a:lnSpc>
                <a:spcPct val="120000"/>
              </a:lnSpc>
            </a:pP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2020年，第十一届东坡文化节将在黄州（今湖北黄冈市）举行，节目组设置了《赤壁赋》的朗诵环节，拟邀请我校学生参加。</a:t>
            </a:r>
          </a:p>
          <a:p>
            <a:pPr fontAlgn="auto">
              <a:lnSpc>
                <a:spcPct val="120000"/>
              </a:lnSpc>
            </a:pP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今天我们一起声临其境，涵泳文句，设计《赤壁赋》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朗诵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脚本，用声音传递文赋的魅力。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612775"/>
            <a:ext cx="10304145" cy="3811905"/>
          </a:xfrm>
        </p:spPr>
        <p:txBody>
          <a:bodyPr>
            <a:noAutofit/>
          </a:bodyPr>
          <a:lstStyle/>
          <a:p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（三）积累字词  归纳整理</a:t>
            </a:r>
          </a:p>
          <a:p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1、文学文化常识：干支纪年法、既望、香草美人、赋文主客问答形式</a:t>
            </a:r>
          </a:p>
          <a:p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2、通假字：冯、缪、尊</a:t>
            </a:r>
          </a:p>
          <a:p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3、常见实词 ：望、少、横、纵、如、凌、遗、扣、和、潜、危、方、下、临、固、卒、曾、主、食、更</a:t>
            </a:r>
          </a:p>
          <a:p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4、词类活用：舞、泣、正、西、东、侣、友、白</a:t>
            </a:r>
          </a:p>
          <a:p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5、古今异义：徘徊、白露、茫然、美人</a:t>
            </a:r>
          </a:p>
          <a:p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6、常见虚词：之、于、乎、而</a:t>
            </a:r>
          </a:p>
          <a:p>
            <a:r>
              <a:rPr 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7、特殊句式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9" name="标题 3073"/>
          <p:cNvSpPr>
            <a:spLocks noGrp="1"/>
          </p:cNvSpPr>
          <p:nvPr>
            <p:ph type="body" sz="half" idx="2"/>
          </p:nvPr>
        </p:nvSpPr>
        <p:spPr>
          <a:xfrm>
            <a:off x="846455" y="534670"/>
            <a:ext cx="10304145" cy="3811905"/>
          </a:xfrm>
        </p:spPr>
        <p:txBody>
          <a:bodyPr anchor="ctr"/>
          <a:lstStyle/>
          <a:p>
            <a:pPr algn="ctr" defTabSz="914400">
              <a:buClrTx/>
              <a:buSzTx/>
              <a:buFontTx/>
            </a:pPr>
            <a:r>
              <a:rPr lang="zh-CN" altLang="en-US" sz="8000" b="1" kern="1200" baseline="0">
                <a:solidFill>
                  <a:srgbClr val="CE292F"/>
                </a:solidFill>
                <a:latin typeface="全新硬笔隶书简" panose="02010600040101010101" charset="-122"/>
                <a:ea typeface="全新硬笔隶书简" panose="02010600040101010101" charset="-122"/>
                <a:cs typeface="全新硬笔隶书简" panose="02010600040101010101" charset="-122"/>
              </a:rPr>
              <a:t>赤 壁 赋</a:t>
            </a:r>
          </a:p>
        </p:txBody>
      </p:sp>
      <p:sp>
        <p:nvSpPr>
          <p:cNvPr id="2050" name="副标题 3074"/>
          <p:cNvSpPr>
            <a:spLocks noGrp="1"/>
          </p:cNvSpPr>
          <p:nvPr>
            <p:ph type="subTitle" idx="4294967295"/>
          </p:nvPr>
        </p:nvSpPr>
        <p:spPr>
          <a:xfrm>
            <a:off x="1220470" y="3153410"/>
            <a:ext cx="9210040" cy="2053590"/>
          </a:xfrm>
        </p:spPr>
        <p:txBody>
          <a:bodyPr anchor="t">
            <a:normAutofit lnSpcReduction="10000"/>
          </a:bodyPr>
          <a:lstStyle/>
          <a:p>
            <a:pPr marL="0" indent="0" defTabSz="914400">
              <a:buClrTx/>
              <a:buSzTx/>
              <a:buFontTx/>
              <a:buNone/>
            </a:pPr>
            <a:r>
              <a:rPr lang="en-US" altLang="zh-CN" sz="4400" b="1" kern="1200" baseline="0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lang="en-US" altLang="zh-CN" sz="4400" b="1" kern="1200" baseline="0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4400" b="1" kern="1200" baseline="0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第二课时</a:t>
            </a:r>
          </a:p>
          <a:p>
            <a:pPr marL="0" indent="0" defTabSz="914400">
              <a:buClrTx/>
              <a:buSzTx/>
              <a:buFontTx/>
              <a:buNone/>
            </a:pPr>
            <a:r>
              <a:rPr lang="zh-CN" altLang="en-US" sz="2400" b="1" kern="1200" baseline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</a:t>
            </a:r>
          </a:p>
          <a:p>
            <a:pPr marL="0" indent="0" defTabSz="914400">
              <a:buClrTx/>
              <a:buSzTx/>
              <a:buFontTx/>
              <a:buNone/>
            </a:pPr>
            <a:r>
              <a:rPr lang="zh-CN" altLang="en-US" sz="2400" b="1" kern="1200" baseline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</a:t>
            </a:r>
          </a:p>
          <a:p>
            <a:pPr marL="0" indent="0" defTabSz="914400">
              <a:buClrTx/>
              <a:buSzTx/>
              <a:buFontTx/>
              <a:buNone/>
            </a:pPr>
            <a:r>
              <a:rPr lang="zh-CN" altLang="en-US" sz="2400" b="1" kern="1200" baseline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</a:t>
            </a:r>
            <a:r>
              <a:rPr lang="zh-CN" altLang="en-US" sz="2400" b="1" kern="1200" baseline="0">
                <a:solidFill>
                  <a:srgbClr val="F1B9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b="1" kern="1200" baseline="0">
              <a:solidFill>
                <a:srgbClr val="F1AF4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l"/>
            <a:r>
              <a:rPr lang="zh-CN" altLang="en-US" sz="44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（一）朗诵脚本制作</a:t>
            </a:r>
          </a:p>
          <a:p>
            <a:pPr algn="ctr"/>
            <a:endParaRPr lang="en-US" altLang="zh-CN" sz="36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沉潜涵泳，因文会意</a:t>
            </a:r>
          </a:p>
          <a:p>
            <a:pPr algn="ctr"/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脚本制作，因声入境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28675" y="2057400"/>
            <a:ext cx="10304145" cy="3811905"/>
          </a:xfrm>
        </p:spPr>
        <p:txBody>
          <a:bodyPr/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节奏：/           韵脚：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重音：</a:t>
            </a:r>
            <a:r>
              <a:rPr lang="zh-CN" altLang="en-US" sz="2000" b="1" u="sng" spc="150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语速 、语气：【】     </a:t>
            </a: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语调：升调（↗）  降调（↘）  曲调（↗↘）  平调（→）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480685" y="212661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/>
              <a:t>～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28675" y="953770"/>
            <a:ext cx="3454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朗诵符号：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流程图: 数据 12"/>
          <p:cNvSpPr/>
          <p:nvPr>
            <p:custDataLst>
              <p:tags r:id="rId2"/>
            </p:custDataLst>
          </p:nvPr>
        </p:nvSpPr>
        <p:spPr>
          <a:xfrm flipH="1">
            <a:off x="0" y="0"/>
            <a:ext cx="12192000" cy="6858254"/>
          </a:xfrm>
          <a:prstGeom prst="flowChartInputOutput">
            <a:avLst/>
          </a:prstGeom>
          <a:solidFill>
            <a:srgbClr val="E34D4D">
              <a:lumMod val="75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0" y="1227005"/>
            <a:ext cx="12192000" cy="4913635"/>
          </a:xfrm>
          <a:prstGeom prst="rect">
            <a:avLst/>
          </a:prstGeom>
          <a:pattFill prst="ltHorz">
            <a:fgClr>
              <a:srgbClr val="FFFFFF">
                <a:lumMod val="95000"/>
              </a:srgbClr>
            </a:fgClr>
            <a:bgClr>
              <a:srgbClr val="FFFFFF"/>
            </a:bgClr>
          </a:patt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>
            <a:off x="669882" y="1280610"/>
            <a:ext cx="10852237" cy="449535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58775" lvl="0" indent="-358775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Pct val="130000"/>
              <a:buFont typeface="WPS-Bullets" pitchFamily="2" charset="0"/>
              <a:buChar char=""/>
            </a:pPr>
            <a:r>
              <a:rPr lang="zh-CN" altLang="en-US" sz="2000" b="1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壬戌/ 之秋↗，七月/ 既望↘，苏子与客/泛舟/ 游于赤壁之下→。【语速适中，气舒声平】</a:t>
            </a:r>
          </a:p>
          <a:p>
            <a:pPr marL="358775" lvl="0" indent="-358775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Pct val="130000"/>
              <a:buFont typeface="WPS-Bullets" pitchFamily="2" charset="0"/>
              <a:buChar char=""/>
            </a:pPr>
            <a:r>
              <a:rPr lang="zh-CN" altLang="en-US" sz="2000" b="1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清风/ </a:t>
            </a:r>
            <a:r>
              <a:rPr lang="zh-CN" altLang="en-US" sz="2000" b="1" u="sng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徐</a:t>
            </a:r>
            <a:r>
              <a:rPr lang="zh-CN" altLang="en-US" sz="2000" b="1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来↗，水波/ 不兴→。【语速稍慢，气舒声平】</a:t>
            </a:r>
          </a:p>
          <a:p>
            <a:pPr marL="358775" lvl="0" indent="-358775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Pct val="130000"/>
              <a:buFont typeface="WPS-Bullets" pitchFamily="2" charset="0"/>
              <a:buChar char=""/>
            </a:pPr>
            <a:r>
              <a:rPr lang="zh-CN" altLang="en-US" sz="2000" b="1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举酒/ 属客↘，</a:t>
            </a:r>
            <a:r>
              <a:rPr lang="zh-CN" altLang="en-US" sz="2000" b="1" u="sng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诵</a:t>
            </a:r>
            <a:r>
              <a:rPr lang="zh-CN" altLang="en-US" sz="2000" b="1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/ 明月之诗→，</a:t>
            </a:r>
            <a:r>
              <a:rPr lang="zh-CN" altLang="en-US" sz="2000" b="1" u="sng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歌</a:t>
            </a:r>
            <a:r>
              <a:rPr lang="zh-CN" altLang="en-US" sz="2000" b="1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/ 窈窕之章→。【语速适中，情感喜悦，气缓声高】</a:t>
            </a:r>
          </a:p>
          <a:p>
            <a:pPr marL="358775" lvl="0" indent="-358775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Pct val="130000"/>
              <a:buFont typeface="WPS-Bullets" pitchFamily="2" charset="0"/>
              <a:buChar char=""/>
            </a:pPr>
            <a:r>
              <a:rPr lang="zh-CN" altLang="en-US" sz="2000" b="1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少焉，月/ 出于/ 东山之上↗，徘徊于/ 斗牛之间</a:t>
            </a:r>
            <a:r>
              <a:rPr lang="zh-CN" altLang="en-US" sz="2000">
                <a:sym typeface="+mn-ea"/>
              </a:rPr>
              <a:t>～</a:t>
            </a:r>
            <a:r>
              <a:rPr lang="zh-CN" altLang="en-US" sz="2000" b="1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→。【语速适中，语调平和，气舒声平】</a:t>
            </a:r>
          </a:p>
          <a:p>
            <a:pPr marL="358775" lvl="0" indent="-358775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Pct val="130000"/>
              <a:buFont typeface="WPS-Bullets" pitchFamily="2" charset="0"/>
              <a:buChar char=""/>
            </a:pPr>
            <a:r>
              <a:rPr lang="zh-CN" altLang="en-US" sz="2000" b="1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白露/ </a:t>
            </a:r>
            <a:r>
              <a:rPr lang="zh-CN" altLang="en-US" sz="2000" b="1" u="sng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横</a:t>
            </a:r>
            <a:r>
              <a:rPr lang="zh-CN" altLang="en-US" sz="2000" b="1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江↗，水光/ 接天</a:t>
            </a:r>
            <a:r>
              <a:rPr lang="zh-CN" altLang="en-US" sz="2000">
                <a:sym typeface="+mn-ea"/>
              </a:rPr>
              <a:t>～</a:t>
            </a:r>
            <a:r>
              <a:rPr lang="zh-CN" altLang="en-US" sz="2000" b="1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↗。【语速稍慢，语调悠扬，气缓声柔】</a:t>
            </a:r>
          </a:p>
          <a:p>
            <a:pPr marL="358775" lvl="0" indent="-358775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Pct val="130000"/>
              <a:buFont typeface="WPS-Bullets" pitchFamily="2" charset="0"/>
              <a:buChar char=""/>
            </a:pPr>
            <a:r>
              <a:rPr lang="zh-CN" altLang="en-US" sz="2000" b="1" u="sng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纵</a:t>
            </a:r>
            <a:r>
              <a:rPr lang="zh-CN" altLang="en-US" sz="2000" b="1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/ 一苇之所如↗，</a:t>
            </a:r>
            <a:r>
              <a:rPr lang="zh-CN" altLang="en-US" sz="2000" b="1" u="sng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凌</a:t>
            </a:r>
            <a:r>
              <a:rPr lang="zh-CN" altLang="en-US" sz="2000" b="1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/ 万顷之茫然</a:t>
            </a:r>
            <a:r>
              <a:rPr lang="zh-CN" altLang="en-US" sz="2000">
                <a:sym typeface="+mn-ea"/>
              </a:rPr>
              <a:t>～</a:t>
            </a:r>
            <a:r>
              <a:rPr lang="zh-CN" altLang="en-US" sz="2000" b="1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↗。【语速适中，情感自在洒脱，气满声高】</a:t>
            </a:r>
          </a:p>
          <a:p>
            <a:pPr marL="358775" lvl="0" indent="-358775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Pct val="130000"/>
              <a:buFont typeface="WPS-Bullets" pitchFamily="2" charset="0"/>
              <a:buChar char=""/>
            </a:pPr>
            <a:r>
              <a:rPr lang="zh-CN" altLang="en-US" sz="2000" b="1" u="sng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浩浩</a:t>
            </a:r>
            <a:r>
              <a:rPr lang="zh-CN" altLang="en-US" sz="2000" b="1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乎/ 如冯虚御风→，而/不知/ 其所止↘；</a:t>
            </a:r>
            <a:r>
              <a:rPr lang="zh-CN" altLang="en-US" sz="2000" b="1" u="sng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飘飘</a:t>
            </a:r>
            <a:r>
              <a:rPr lang="zh-CN" altLang="en-US" sz="2000" b="1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乎/ 如遗世独立↘，羽化/而登仙</a:t>
            </a:r>
            <a:r>
              <a:rPr lang="zh-CN" altLang="en-US" sz="2000">
                <a:sym typeface="+mn-ea"/>
              </a:rPr>
              <a:t>～</a:t>
            </a:r>
            <a:r>
              <a:rPr lang="zh-CN" altLang="en-US" sz="2000" b="1">
                <a:solidFill>
                  <a:srgbClr val="000000">
                    <a:lumMod val="65000"/>
                    <a:lumOff val="35000"/>
                  </a:srgbClr>
                </a:solidFill>
                <a:latin typeface="Arial" pitchFamily="34" charset="0"/>
                <a:ea typeface="微软雅黑" panose="020b0503020204020204" charset="-122"/>
              </a:rPr>
              <a:t>↗。【语速稍慢，逍遥沉醉，气满声高】</a:t>
            </a:r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669882" y="300355"/>
            <a:ext cx="7099300" cy="62484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3600" b="1" spc="300">
                <a:solidFill>
                  <a:srgbClr val="FFFFFF"/>
                </a:solidFill>
                <a:latin typeface="Arial" pitchFamily="34" charset="0"/>
                <a:ea typeface="微软雅黑" panose="020b0503020204020204" charset="-122"/>
              </a:rPr>
              <a:t>第一段朗诵脚本设计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383280" y="73088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</a:rPr>
              <a:t>第二段文本研读</a:t>
            </a:r>
            <a:endParaRPr lang="zh-CN" altLang="en-US" sz="36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38200" y="1595755"/>
          <a:ext cx="10302875" cy="47675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57065"/>
                <a:gridCol w="2754630"/>
                <a:gridCol w="3091180"/>
              </a:tblGrid>
              <a:tr h="5295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文本要点</a:t>
                      </a:r>
                      <a:endParaRPr lang="en-US" altLang="en-US" sz="32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要点阐释</a:t>
                      </a:r>
                      <a:endParaRPr lang="en-US" altLang="en-US" sz="32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朗诵</a:t>
                      </a: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处理</a:t>
                      </a:r>
                      <a:endParaRPr lang="en-US" altLang="en-US" sz="32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899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1、苏轼诵唱的“美人”是现实生活中的美人吗？“望美人兮天一方”传递了怎样的情绪？</a:t>
                      </a:r>
                      <a:endParaRPr lang="en-US" altLang="en-US" sz="32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2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2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899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2、苏轼运用了哪些艺术手法描写箫声？箫声具有什么样的特点？触发了苏轼怎样的情绪？</a:t>
                      </a:r>
                      <a:endParaRPr lang="en-US" altLang="en-US" sz="32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2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32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840740" y="1523365"/>
          <a:ext cx="10301605" cy="33889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96335"/>
                <a:gridCol w="3506470"/>
                <a:gridCol w="3098800"/>
              </a:tblGrid>
              <a:tr h="6502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文本要点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要点阐释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朗诵</a:t>
                      </a: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处理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764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1、苏轼心中的曹操是奸雄还是英雄？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111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2、主客因何而悲？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sz="32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383280" y="73088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</a:rPr>
              <a:t>第三段文本研读</a:t>
            </a:r>
            <a:endParaRPr lang="zh-CN" altLang="en-US" sz="36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37565" y="1524000"/>
          <a:ext cx="10304780" cy="38106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32810"/>
                <a:gridCol w="3436620"/>
                <a:gridCol w="3435350"/>
              </a:tblGrid>
              <a:tr h="5441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文本要点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要点阐释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朗诵</a:t>
                      </a: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处理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322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</a:t>
                      </a:r>
                      <a:r>
                        <a:rPr lang="zh-CN" alt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、</a:t>
                      </a: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苏轼如何化解主客悲伤？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322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</a:t>
                      </a:r>
                      <a:r>
                        <a:rPr lang="zh-CN" alt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、</a:t>
                      </a: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朗读本段应选用怎样的语气？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sz="32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383280" y="73088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</a:rPr>
              <a:t>第四段文本研读</a:t>
            </a:r>
            <a:endParaRPr lang="zh-CN" altLang="en-US" sz="36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38200" y="2416810"/>
          <a:ext cx="10151110" cy="20256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1375"/>
                <a:gridCol w="3385820"/>
                <a:gridCol w="3383915"/>
              </a:tblGrid>
              <a:tr h="4876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文本要点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要点阐释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朗诵</a:t>
                      </a: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处理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3797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“客喜而笑”中“客”指何人？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sz="32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383280" y="73088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</a:rPr>
              <a:t>第五段文本研读</a:t>
            </a:r>
            <a:endParaRPr lang="zh-CN" altLang="en-US" sz="36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>
            <p:custDataLst>
              <p:tags r:id="rId2"/>
            </p:custDataLst>
          </p:nvPr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E34D4D"/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7" name="任意多边形: 形状 16"/>
          <p:cNvSpPr/>
          <p:nvPr>
            <p:custDataLst>
              <p:tags r:id="rId3"/>
            </p:custDataLst>
          </p:nvPr>
        </p:nvSpPr>
        <p:spPr>
          <a:xfrm>
            <a:off x="1644650" y="819150"/>
            <a:ext cx="8902700" cy="5219700"/>
          </a:xfrm>
          <a:custGeom>
            <a:gdLst>
              <a:gd name="connsiteX0" fmla="*/ 1615630 w 8902700"/>
              <a:gd name="connsiteY0" fmla="*/ 0 h 5219700"/>
              <a:gd name="connsiteX1" fmla="*/ 8902700 w 8902700"/>
              <a:gd name="connsiteY1" fmla="*/ 0 h 5219700"/>
              <a:gd name="connsiteX2" fmla="*/ 8902700 w 8902700"/>
              <a:gd name="connsiteY2" fmla="*/ 4099197 h 5219700"/>
              <a:gd name="connsiteX3" fmla="*/ 8873574 w 8902700"/>
              <a:gd name="connsiteY3" fmla="*/ 4100668 h 5219700"/>
              <a:gd name="connsiteX4" fmla="*/ 8018462 w 8902700"/>
              <a:gd name="connsiteY4" fmla="*/ 5048250 h 5219700"/>
              <a:gd name="connsiteX5" fmla="*/ 8035746 w 8902700"/>
              <a:gd name="connsiteY5" fmla="*/ 5219700 h 5219700"/>
              <a:gd name="connsiteX6" fmla="*/ 0 w 8902700"/>
              <a:gd name="connsiteY6" fmla="*/ 5219700 h 5219700"/>
              <a:gd name="connsiteX7" fmla="*/ 0 w 8902700"/>
              <a:gd name="connsiteY7" fmla="*/ 2171633 h 5219700"/>
              <a:gd name="connsiteX8" fmla="*/ 157731 w 8902700"/>
              <a:gd name="connsiteY8" fmla="*/ 2095650 h 5219700"/>
              <a:gd name="connsiteX9" fmla="*/ 1590406 w 8902700"/>
              <a:gd name="connsiteY9" fmla="*/ 165276 h 5219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02700" h="5219700">
                <a:moveTo>
                  <a:pt x="1615630" y="0"/>
                </a:moveTo>
                <a:lnTo>
                  <a:pt x="8902700" y="0"/>
                </a:lnTo>
                <a:lnTo>
                  <a:pt x="8902700" y="4099197"/>
                </a:lnTo>
                <a:lnTo>
                  <a:pt x="8873574" y="4100668"/>
                </a:lnTo>
                <a:cubicBezTo>
                  <a:pt x="8393271" y="4149445"/>
                  <a:pt x="8018462" y="4555077"/>
                  <a:pt x="8018462" y="5048250"/>
                </a:cubicBezTo>
                <a:lnTo>
                  <a:pt x="8035746" y="5219700"/>
                </a:lnTo>
                <a:lnTo>
                  <a:pt x="0" y="5219700"/>
                </a:lnTo>
                <a:lnTo>
                  <a:pt x="0" y="2171633"/>
                </a:lnTo>
                <a:lnTo>
                  <a:pt x="157731" y="2095650"/>
                </a:lnTo>
                <a:cubicBezTo>
                  <a:pt x="884139" y="1701042"/>
                  <a:pt x="1419678" y="999603"/>
                  <a:pt x="1590406" y="1652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2" name="任意多边形: 形状 11"/>
          <p:cNvSpPr/>
          <p:nvPr>
            <p:custDataLst>
              <p:tags r:id="rId4"/>
            </p:custDataLst>
          </p:nvPr>
        </p:nvSpPr>
        <p:spPr>
          <a:xfrm>
            <a:off x="-1" y="0"/>
            <a:ext cx="2929083" cy="2983832"/>
          </a:xfrm>
          <a:custGeom>
            <a:gdLst>
              <a:gd name="connsiteX0" fmla="*/ 1450664 w 2717800"/>
              <a:gd name="connsiteY0" fmla="*/ 0 h 2768600"/>
              <a:gd name="connsiteX1" fmla="*/ 2693901 w 2717800"/>
              <a:gd name="connsiteY1" fmla="*/ 0 h 2768600"/>
              <a:gd name="connsiteX2" fmla="*/ 2705178 w 2717800"/>
              <a:gd name="connsiteY2" fmla="*/ 73889 h 2768600"/>
              <a:gd name="connsiteX3" fmla="*/ 2717800 w 2717800"/>
              <a:gd name="connsiteY3" fmla="*/ 323850 h 2768600"/>
              <a:gd name="connsiteX4" fmla="*/ 273050 w 2717800"/>
              <a:gd name="connsiteY4" fmla="*/ 2768600 h 2768600"/>
              <a:gd name="connsiteX5" fmla="*/ 23089 w 2717800"/>
              <a:gd name="connsiteY5" fmla="*/ 2755978 h 2768600"/>
              <a:gd name="connsiteX6" fmla="*/ 0 w 2717800"/>
              <a:gd name="connsiteY6" fmla="*/ 2752454 h 2768600"/>
              <a:gd name="connsiteX7" fmla="*/ 0 w 2717800"/>
              <a:gd name="connsiteY7" fmla="*/ 1514526 h 2768600"/>
              <a:gd name="connsiteX8" fmla="*/ 26699 w 2717800"/>
              <a:gd name="connsiteY8" fmla="*/ 1521391 h 2768600"/>
              <a:gd name="connsiteX9" fmla="*/ 273050 w 2717800"/>
              <a:gd name="connsiteY9" fmla="*/ 1546225 h 2768600"/>
              <a:gd name="connsiteX10" fmla="*/ 1495425 w 2717800"/>
              <a:gd name="connsiteY10" fmla="*/ 323850 h 2768600"/>
              <a:gd name="connsiteX11" fmla="*/ 1470591 w 2717800"/>
              <a:gd name="connsiteY11" fmla="*/ 77499 h 2768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17800" h="2768600">
                <a:moveTo>
                  <a:pt x="1450664" y="0"/>
                </a:moveTo>
                <a:lnTo>
                  <a:pt x="2693901" y="0"/>
                </a:lnTo>
                <a:lnTo>
                  <a:pt x="2705178" y="73889"/>
                </a:lnTo>
                <a:cubicBezTo>
                  <a:pt x="2713524" y="156074"/>
                  <a:pt x="2717800" y="239463"/>
                  <a:pt x="2717800" y="323850"/>
                </a:cubicBezTo>
                <a:cubicBezTo>
                  <a:pt x="2717800" y="1674048"/>
                  <a:pt x="1623248" y="2768600"/>
                  <a:pt x="273050" y="2768600"/>
                </a:cubicBezTo>
                <a:cubicBezTo>
                  <a:pt x="188663" y="2768600"/>
                  <a:pt x="105274" y="2764325"/>
                  <a:pt x="23089" y="2755978"/>
                </a:cubicBezTo>
                <a:lnTo>
                  <a:pt x="0" y="2752454"/>
                </a:lnTo>
                <a:lnTo>
                  <a:pt x="0" y="1514526"/>
                </a:lnTo>
                <a:lnTo>
                  <a:pt x="26699" y="1521391"/>
                </a:lnTo>
                <a:cubicBezTo>
                  <a:pt x="106273" y="1537674"/>
                  <a:pt x="188663" y="1546225"/>
                  <a:pt x="273050" y="1546225"/>
                </a:cubicBezTo>
                <a:cubicBezTo>
                  <a:pt x="948149" y="1546225"/>
                  <a:pt x="1495425" y="998949"/>
                  <a:pt x="1495425" y="323850"/>
                </a:cubicBezTo>
                <a:cubicBezTo>
                  <a:pt x="1495425" y="239463"/>
                  <a:pt x="1486874" y="157073"/>
                  <a:pt x="1470591" y="77499"/>
                </a:cubicBezTo>
                <a:close/>
              </a:path>
            </a:pathLst>
          </a:custGeom>
          <a:solidFill>
            <a:srgbClr val="FFFFFF">
              <a:alpha val="22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3" name="圆: 空心 12"/>
          <p:cNvSpPr/>
          <p:nvPr>
            <p:custDataLst>
              <p:tags r:id="rId5"/>
            </p:custDataLst>
          </p:nvPr>
        </p:nvSpPr>
        <p:spPr>
          <a:xfrm>
            <a:off x="9945437" y="5210805"/>
            <a:ext cx="1203826" cy="1203826"/>
          </a:xfrm>
          <a:prstGeom prst="donut">
            <a:avLst/>
          </a:prstGeom>
          <a:solidFill>
            <a:srgbClr val="FFFFFF">
              <a:alpha val="25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3550285" y="1831975"/>
            <a:ext cx="5644515" cy="6248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 spc="300">
                <a:solidFill>
                  <a:srgbClr val="E34D4D"/>
                </a:solidFill>
                <a:latin typeface="Arial" pitchFamily="34" charset="0"/>
                <a:ea typeface="微软雅黑" panose="020b0503020204020204" charset="-122"/>
              </a:rPr>
              <a:t>（二）朗诵</a:t>
            </a:r>
            <a:r>
              <a:rPr lang="en-US" altLang="zh-CN" sz="3200" b="1" spc="300">
                <a:solidFill>
                  <a:srgbClr val="E34D4D"/>
                </a:solidFill>
                <a:latin typeface="Arial" pitchFamily="34" charset="0"/>
                <a:ea typeface="微软雅黑" panose="020b0503020204020204" charset="-122"/>
              </a:rPr>
              <a:t>展示</a:t>
            </a: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2699385" y="2531110"/>
            <a:ext cx="6691630" cy="2557145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60045" lvl="0" indent="-360045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>
                <a:srgbClr val="44546A">
                  <a:lumMod val="60000"/>
                  <a:lumOff val="40000"/>
                </a:srgbClr>
              </a:buClr>
              <a:buSzTx/>
              <a:buFont typeface="WPS-Bullets" pitchFamily="2" charset="0"/>
              <a:buChar char=""/>
            </a:pPr>
            <a:r>
              <a:rPr lang="en-US" altLang="zh-CN" sz="2000" b="1">
                <a:solidFill>
                  <a:srgbClr val="000000">
                    <a:lumMod val="75000"/>
                    <a:lumOff val="25000"/>
                  </a:srgbClr>
                </a:solidFill>
                <a:latin typeface="Arial" pitchFamily="34" charset="0"/>
                <a:ea typeface="微软雅黑" panose="020b0503020204020204" charset="-122"/>
              </a:rPr>
              <a:t>请每个学习小组派一位代表上台</a:t>
            </a:r>
            <a:r>
              <a:rPr lang="zh-CN" altLang="en-US" sz="2000" b="1">
                <a:solidFill>
                  <a:srgbClr val="000000">
                    <a:lumMod val="75000"/>
                    <a:lumOff val="25000"/>
                  </a:srgbClr>
                </a:solidFill>
                <a:latin typeface="Arial" pitchFamily="34" charset="0"/>
                <a:ea typeface="微软雅黑" panose="020b0503020204020204" charset="-122"/>
              </a:rPr>
              <a:t>朗诵</a:t>
            </a:r>
            <a:r>
              <a:rPr lang="en-US" altLang="zh-CN" sz="2000" b="1">
                <a:solidFill>
                  <a:srgbClr val="000000">
                    <a:lumMod val="75000"/>
                    <a:lumOff val="25000"/>
                  </a:srgbClr>
                </a:solidFill>
                <a:latin typeface="Arial" pitchFamily="34" charset="0"/>
                <a:ea typeface="微软雅黑" panose="020b0503020204020204" charset="-122"/>
              </a:rPr>
              <a:t>，小组其他同学为</a:t>
            </a:r>
            <a:r>
              <a:rPr lang="zh-CN" altLang="en-US" sz="2000" b="1">
                <a:solidFill>
                  <a:srgbClr val="000000">
                    <a:lumMod val="75000"/>
                    <a:lumOff val="25000"/>
                  </a:srgbClr>
                </a:solidFill>
                <a:latin typeface="Arial" pitchFamily="34" charset="0"/>
                <a:ea typeface="微软雅黑" panose="020b0503020204020204" charset="-122"/>
              </a:rPr>
              <a:t>朗诵</a:t>
            </a:r>
            <a:r>
              <a:rPr lang="en-US" altLang="zh-CN" sz="2000" b="1">
                <a:solidFill>
                  <a:srgbClr val="000000">
                    <a:lumMod val="75000"/>
                    <a:lumOff val="25000"/>
                  </a:srgbClr>
                </a:solidFill>
                <a:latin typeface="Arial" pitchFamily="34" charset="0"/>
                <a:ea typeface="微软雅黑" panose="020b0503020204020204" charset="-122"/>
              </a:rPr>
              <a:t>配上合适的乐曲和图片，以增强朗诵效果。</a:t>
            </a:r>
          </a:p>
          <a:p>
            <a:pPr marL="360045" lvl="0" indent="-360045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>
                <a:srgbClr val="44546A">
                  <a:lumMod val="60000"/>
                  <a:lumOff val="40000"/>
                </a:srgbClr>
              </a:buClr>
              <a:buSzTx/>
              <a:buFont typeface="WPS-Bullets" pitchFamily="2" charset="0"/>
              <a:buChar char=""/>
            </a:pPr>
            <a:r>
              <a:rPr lang="en-US" altLang="zh-CN" sz="2000" b="1">
                <a:solidFill>
                  <a:srgbClr val="000000">
                    <a:lumMod val="75000"/>
                    <a:lumOff val="25000"/>
                  </a:srgbClr>
                </a:solidFill>
                <a:latin typeface="Arial" pitchFamily="34" charset="0"/>
                <a:ea typeface="微软雅黑" panose="020b0503020204020204" charset="-122"/>
              </a:rPr>
              <a:t>其他小组负责点评。</a:t>
            </a: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Char char="○"/>
            </a:pPr>
            <a:r>
              <a:rPr lang="en-US" altLang="zh-CN" sz="2000" spc="120">
                <a:solidFill>
                  <a:srgbClr val="F9680D"/>
                </a:solidFill>
                <a:latin typeface="Arial" pitchFamily="34" charset="0"/>
                <a:ea typeface="微软雅黑" panose="020b0503020204020204" charset="-122"/>
              </a:rPr>
              <a:t>点评标准：①字音、节奏是否准确；②情感是否贴合；③抑扬顿挫是否得当。</a:t>
            </a:r>
          </a:p>
          <a:p>
            <a:pPr marL="360045" lvl="0" indent="-360045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>
                <a:srgbClr val="44546A">
                  <a:lumMod val="60000"/>
                  <a:lumOff val="40000"/>
                </a:srgbClr>
              </a:buClr>
              <a:buSzTx/>
              <a:buFont typeface="WPS-Bullets" pitchFamily="2" charset="0"/>
              <a:buChar char=""/>
            </a:pPr>
            <a:r>
              <a:rPr lang="en-US" altLang="zh-CN" sz="2000" b="1">
                <a:solidFill>
                  <a:srgbClr val="000000">
                    <a:lumMod val="75000"/>
                    <a:lumOff val="25000"/>
                  </a:srgbClr>
                </a:solidFill>
                <a:latin typeface="Arial" pitchFamily="34" charset="0"/>
                <a:ea typeface="微软雅黑" panose="020b0503020204020204" charset="-122"/>
              </a:rPr>
              <a:t>结合同学有效建议，修改</a:t>
            </a:r>
            <a:r>
              <a:rPr lang="zh-CN" altLang="en-US" sz="2000" b="1">
                <a:solidFill>
                  <a:srgbClr val="000000">
                    <a:lumMod val="75000"/>
                    <a:lumOff val="25000"/>
                  </a:srgbClr>
                </a:solidFill>
                <a:latin typeface="Arial" pitchFamily="34" charset="0"/>
                <a:ea typeface="微软雅黑" panose="020b0503020204020204" charset="-122"/>
              </a:rPr>
              <a:t>朗诵</a:t>
            </a:r>
            <a:r>
              <a:rPr lang="en-US" altLang="zh-CN" sz="2000" b="1">
                <a:solidFill>
                  <a:srgbClr val="000000">
                    <a:lumMod val="75000"/>
                    <a:lumOff val="25000"/>
                  </a:srgbClr>
                </a:solidFill>
                <a:latin typeface="Arial" pitchFamily="34" charset="0"/>
                <a:ea typeface="微软雅黑" panose="020b0503020204020204" charset="-122"/>
              </a:rPr>
              <a:t>脚本。</a:t>
            </a: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9" name="标题 3073"/>
          <p:cNvSpPr>
            <a:spLocks noGrp="1"/>
          </p:cNvSpPr>
          <p:nvPr>
            <p:ph type="body" sz="half" idx="2"/>
          </p:nvPr>
        </p:nvSpPr>
        <p:spPr>
          <a:xfrm>
            <a:off x="846455" y="534670"/>
            <a:ext cx="10304145" cy="3811905"/>
          </a:xfrm>
        </p:spPr>
        <p:txBody>
          <a:bodyPr anchor="ctr"/>
          <a:lstStyle/>
          <a:p>
            <a:pPr algn="ctr" defTabSz="914400">
              <a:buClrTx/>
              <a:buSzTx/>
              <a:buFontTx/>
            </a:pPr>
            <a:r>
              <a:rPr lang="zh-CN" altLang="en-US" sz="8000" b="1" kern="1200" baseline="0">
                <a:solidFill>
                  <a:srgbClr val="CE292F"/>
                </a:solidFill>
                <a:latin typeface="全新硬笔隶书简" panose="02010600040101010101" charset="-122"/>
                <a:ea typeface="全新硬笔隶书简" panose="02010600040101010101" charset="-122"/>
                <a:cs typeface="全新硬笔隶书简" panose="02010600040101010101" charset="-122"/>
              </a:rPr>
              <a:t>赤 壁 赋</a:t>
            </a:r>
          </a:p>
        </p:txBody>
      </p:sp>
      <p:sp>
        <p:nvSpPr>
          <p:cNvPr id="2050" name="副标题 3074"/>
          <p:cNvSpPr>
            <a:spLocks noGrp="1"/>
          </p:cNvSpPr>
          <p:nvPr>
            <p:ph type="subTitle" idx="4294967295"/>
          </p:nvPr>
        </p:nvSpPr>
        <p:spPr>
          <a:xfrm>
            <a:off x="1220470" y="3153410"/>
            <a:ext cx="9210040" cy="2053590"/>
          </a:xfrm>
        </p:spPr>
        <p:txBody>
          <a:bodyPr anchor="t">
            <a:normAutofit lnSpcReduction="10000"/>
          </a:bodyPr>
          <a:lstStyle/>
          <a:p>
            <a:pPr marL="0" indent="0" defTabSz="914400">
              <a:buClrTx/>
              <a:buSzTx/>
              <a:buFontTx/>
              <a:buNone/>
            </a:pPr>
            <a:r>
              <a:rPr lang="en-US" altLang="zh-CN" sz="4400" b="1" kern="1200" baseline="0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lang="en-US" altLang="zh-CN" sz="4400" b="1" kern="1200" baseline="0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4400" b="1" kern="1200" baseline="0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第一课时</a:t>
            </a:r>
          </a:p>
          <a:p>
            <a:pPr marL="0" indent="0" defTabSz="914400">
              <a:buClrTx/>
              <a:buSzTx/>
              <a:buFontTx/>
              <a:buNone/>
            </a:pPr>
            <a:r>
              <a:rPr lang="zh-CN" altLang="en-US" sz="2400" b="1" kern="1200" baseline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</a:t>
            </a:r>
          </a:p>
          <a:p>
            <a:pPr marL="0" indent="0" defTabSz="914400">
              <a:buClrTx/>
              <a:buSzTx/>
              <a:buFontTx/>
              <a:buNone/>
            </a:pPr>
            <a:r>
              <a:rPr lang="zh-CN" altLang="en-US" sz="2400" b="1" kern="1200" baseline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</a:t>
            </a:r>
          </a:p>
          <a:p>
            <a:pPr marL="0" indent="0" defTabSz="914400">
              <a:buClrTx/>
              <a:buSzTx/>
              <a:buFontTx/>
              <a:buNone/>
            </a:pPr>
            <a:r>
              <a:rPr lang="zh-CN" altLang="en-US" sz="2400" b="1" kern="1200" baseline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</a:t>
            </a:r>
            <a:r>
              <a:rPr lang="zh-CN" altLang="en-US" sz="2400" b="1" kern="1200" baseline="0">
                <a:solidFill>
                  <a:srgbClr val="F1B9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b="1" kern="1200" baseline="0">
              <a:solidFill>
                <a:srgbClr val="F1AF4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</a:rPr>
              <a:t>（三）布置作业</a:t>
            </a:r>
          </a:p>
          <a:p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2020年年初，新冠肺炎爆发，黄州（今湖北黄冈市）确诊感染人数近三千例，死亡一百多人，许多家庭支离破碎。如果你是苏轼，你会对黄州人民说什么？请在《赤壁赋》诵读脚本之后，附上一篇300字左右的发言稿。</a:t>
            </a: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896600" y="104140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（一）检查预习  走近苏轼</a:t>
            </a:r>
          </a:p>
          <a:p>
            <a:pPr fontAlgn="auto">
              <a:lnSpc>
                <a:spcPct val="140000"/>
              </a:lnSpc>
            </a:pPr>
            <a:r>
              <a:rPr lang="zh-CN" altLang="en-US" sz="32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请同学们交流分享课前搜集整理的《赤壁赋》材料，一起走近苏轼，了解其人其文。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（二）疏通字句  理清文脉</a:t>
            </a:r>
          </a:p>
          <a:p>
            <a:pPr fontAlgn="auto">
              <a:lnSpc>
                <a:spcPct val="120000"/>
              </a:lnSpc>
            </a:pP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fontAlgn="auto">
              <a:lnSpc>
                <a:spcPct val="120000"/>
              </a:lnSpc>
            </a:pP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请同学们小组合作，疏通PPT上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的重点字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词和重点文句，并概括段意。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13435" y="645160"/>
            <a:ext cx="10371455" cy="5830570"/>
          </a:xfrm>
        </p:spPr>
        <p:txBody>
          <a:bodyPr>
            <a:normAutofit fontScale="90000" lnSpcReduction="10000"/>
          </a:bodyPr>
          <a:lstStyle/>
          <a:p>
            <a:pPr fontAlgn="auto">
              <a:lnSpc>
                <a:spcPct val="110000"/>
              </a:lnSpc>
            </a:pP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壬戌之秋，七月</a:t>
            </a: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既望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，苏子与客泛舟，</a:t>
            </a: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［游于赤壁之下］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。清风徐来，水波不兴。举酒</a:t>
            </a: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属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客，诵明月之诗，歌窈窕之章。</a:t>
            </a: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少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焉，</a:t>
            </a: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［月出于东山之上］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徘徊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于斗牛之间。</a:t>
            </a: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白露横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江，水光接天。</a:t>
            </a: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纵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一苇之所</a:t>
            </a: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凌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顷之茫然。浩浩乎如</a:t>
            </a: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冯虚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御风，而不知其所止，飘飘乎如</a:t>
            </a: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遗世独立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，羽化而登仙。</a:t>
            </a:r>
            <a:endParaRPr lang="zh-CN" altLang="en-US" sz="36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翻译：</a:t>
            </a:r>
          </a:p>
          <a:p>
            <a:pPr fontAlgn="auto">
              <a:lnSpc>
                <a:spcPct val="110000"/>
              </a:lnSpc>
            </a:pP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白露横江，水光接天。纵一苇之所如，凌万顷之茫然。</a:t>
            </a:r>
            <a:endParaRPr 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浩浩呼如凭虚御风，而不知其所止；飘飘乎如遗世独立，羽化而登仙。</a:t>
            </a:r>
            <a:endParaRPr lang="zh-CN" altLang="en-US" sz="36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10000"/>
              </a:lnSpc>
            </a:pPr>
            <a:endParaRPr lang="zh-CN" altLang="en-US" sz="36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10000"/>
              </a:lnSpc>
            </a:pPr>
            <a:endParaRPr lang="zh-CN" altLang="en-US" sz="36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11195" y="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第一段字词梳理</a:t>
            </a:r>
            <a:endParaRPr lang="zh-CN" altLang="en-US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04545" y="518160"/>
            <a:ext cx="10371455" cy="6148070"/>
          </a:xfrm>
        </p:spPr>
        <p:txBody>
          <a:bodyPr>
            <a:normAutofit fontScale="87500" lnSpcReduction="20000"/>
          </a:bodyPr>
          <a:lstStyle/>
          <a:p>
            <a:pPr fontAlgn="auto">
              <a:lnSpc>
                <a:spcPct val="110000"/>
              </a:lnSpc>
            </a:pP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壬戌之秋，七月</a:t>
            </a: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既望（望，农历每月十五日；既望，农历每月十六日）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，苏子与客泛舟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［游于赤壁之下］（介宾作状语后置）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。清风徐来，水波不兴。举酒</a:t>
            </a: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属（斟酒相劝）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客，诵明月之诗，歌窈窕之章。</a:t>
            </a: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少（少顷，一会儿）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焉，</a:t>
            </a: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［月出于东山之上］（介宾作状语后置）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徘徊（安行貌，徐行貌）于斗牛之间。白露（白茫茫的水汽）横（遮盖，笼罩）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江，水光接天。</a:t>
            </a: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纵（任凭）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一苇之所如（往），</a:t>
            </a: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凌（渡过，越过）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万顷之茫然。浩浩乎如</a:t>
            </a: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冯虚（冯，同“凭”；冯虚，凌空、腾空）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御风，而不知其所止，飘飘乎如</a:t>
            </a: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遗世独立（超然独立于世俗之外；遗，离开、脱离）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，羽化而登仙。</a:t>
            </a:r>
            <a:endParaRPr lang="zh-CN" altLang="en-US" sz="36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概括段意：描写秋夜泛舟赤壁的情景和飘然欲仙的快乐心境。</a:t>
            </a:r>
            <a:endParaRPr lang="zh-CN" altLang="en-US" sz="36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11195" y="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第一段字词梳理</a:t>
            </a:r>
            <a:endParaRPr lang="zh-CN" altLang="en-US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18515" y="698500"/>
            <a:ext cx="10455275" cy="5593080"/>
          </a:xfrm>
        </p:spPr>
        <p:txBody>
          <a:bodyPr>
            <a:normAutofit fontScale="90000" lnSpcReduction="10000"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翻译：白露横江，水光接天。纵一苇之所如，凌万顷之茫然。</a:t>
            </a:r>
          </a:p>
          <a:p>
            <a:pPr fontAlgn="auto">
              <a:lnSpc>
                <a:spcPct val="120000"/>
              </a:lnSpc>
            </a:pP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译文：白茫茫的水汽横贯江面，水光与天际相连。任凭小舟在茫茫无际的江面上飘荡，越过浩荡渺远的江面。</a:t>
            </a:r>
          </a:p>
          <a:p>
            <a:pPr fontAlgn="auto">
              <a:lnSpc>
                <a:spcPct val="120000"/>
              </a:lnSpc>
            </a:pPr>
            <a:endParaRPr lang="zh-CN" altLang="en-US" sz="36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36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翻译：浩浩呼如凭虚御风，而不知其所止；飘飘乎如遗世独立，羽化而登仙。</a:t>
            </a:r>
          </a:p>
          <a:p>
            <a:pPr fontAlgn="auto">
              <a:lnSpc>
                <a:spcPct val="120000"/>
              </a:lnSpc>
            </a:pP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译文：我心情激荡如同凌空驾风，却不知道在哪里停止；思绪飘飘如同脱离尘世、超然独立，飞升成为神仙。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11195" y="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第一段字词梳理</a:t>
            </a:r>
            <a:endParaRPr lang="zh-CN" altLang="en-US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795020" y="895985"/>
            <a:ext cx="10304145" cy="3811905"/>
          </a:xfrm>
        </p:spPr>
        <p:txBody>
          <a:bodyPr>
            <a:no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1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sz="3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于是饮酒乐甚，</a:t>
            </a:r>
            <a:r>
              <a:rPr lang="zh-CN" altLang="en-US" sz="31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扣</a:t>
            </a:r>
            <a:r>
              <a:rPr lang="en-US" sz="3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舷而歌之。歌曰：“桂棹兮兰桨，击</a:t>
            </a:r>
            <a:r>
              <a:rPr lang="zh-CN" altLang="en-US" sz="31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空明</a:t>
            </a:r>
            <a:r>
              <a:rPr lang="en-US" sz="3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兮</a:t>
            </a:r>
            <a:r>
              <a:rPr lang="zh-CN" altLang="en-US" sz="31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溯</a:t>
            </a:r>
            <a:r>
              <a:rPr lang="en-US" sz="3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流光。</a:t>
            </a:r>
            <a:r>
              <a:rPr lang="zh-CN" altLang="en-US" sz="31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[渺渺兮予怀]</a:t>
            </a:r>
            <a:r>
              <a:rPr lang="en-US" sz="3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，望美人兮天一方。”客有吹洞箫者，</a:t>
            </a:r>
            <a:r>
              <a:rPr lang="zh-CN" altLang="en-US" sz="31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倚</a:t>
            </a:r>
            <a:r>
              <a:rPr lang="en-US" sz="3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歌而</a:t>
            </a:r>
            <a:r>
              <a:rPr lang="zh-CN" altLang="en-US" sz="31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en-US" sz="3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之，其声呜呜然，如怨如慕，如泣如诉。余音袅袅，不</a:t>
            </a:r>
            <a:r>
              <a:rPr lang="zh-CN" altLang="en-US" sz="31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绝</a:t>
            </a:r>
            <a:r>
              <a:rPr lang="en-US" sz="3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如缕。</a:t>
            </a:r>
            <a:r>
              <a:rPr lang="zh-CN" altLang="en-US" sz="31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舞</a:t>
            </a:r>
            <a:r>
              <a:rPr lang="en-US" sz="3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幽壑之</a:t>
            </a:r>
            <a:r>
              <a:rPr lang="zh-CN" altLang="en-US" sz="31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潜</a:t>
            </a:r>
            <a:r>
              <a:rPr lang="en-US" sz="3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蛟，</a:t>
            </a:r>
            <a:r>
              <a:rPr lang="zh-CN" altLang="en-US" sz="31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泣</a:t>
            </a:r>
            <a:r>
              <a:rPr lang="en-US" sz="3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孤舟之嫠妇。</a:t>
            </a:r>
            <a:endParaRPr lang="zh-CN" altLang="en-US" sz="31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31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翻译：</a:t>
            </a:r>
          </a:p>
          <a:p>
            <a:pPr fontAlgn="auto">
              <a:lnSpc>
                <a:spcPct val="120000"/>
              </a:lnSpc>
            </a:pPr>
            <a:r>
              <a:rPr lang="zh-CN" altLang="en-US" sz="31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其声呜呜然，如怨如慕，如泣如诉。余音袅袅，不绝如缕。</a:t>
            </a:r>
            <a:endParaRPr lang="zh-CN" altLang="en-US" sz="31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3100" b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舞幽壑之潜蛟，泣孤舟之嫠妇。 </a:t>
            </a:r>
            <a:endParaRPr lang="zh-CN" altLang="en-US" sz="31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20000"/>
              </a:lnSpc>
            </a:pPr>
            <a:endParaRPr lang="zh-CN" altLang="en-US" sz="3100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20000"/>
              </a:lnSpc>
            </a:pPr>
            <a:endParaRPr lang="zh-CN" altLang="en-US" b="1">
              <a:solidFill>
                <a:srgbClr val="CE292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11195" y="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第二段字词梳理</a:t>
            </a:r>
            <a:endParaRPr lang="zh-CN" altLang="en-US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64"/>
  <p:tag name="KSO_WM_UNIT_COMPATIBLE" val="0"/>
  <p:tag name="KSO_WM_UNIT_DIAGRAM_ISNUMVISUAL" val="0"/>
  <p:tag name="KSO_WM_UNIT_DIAGRAM_ISREFERUNIT" val="0"/>
  <p:tag name="KSO_WM_UNIT_HIGHLIGHT" val="0"/>
  <p:tag name="KSO_WM_UNIT_ID" val="diagram20194764_1*i*1"/>
  <p:tag name="KSO_WM_UNIT_INDEX" val="1"/>
  <p:tag name="KSO_WM_UNIT_LAYERLEVEL" val="1"/>
  <p:tag name="KSO_WM_UNIT_TYPE" val="i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598"/>
  <p:tag name="KSO_WM_UNIT_COLOR_SCHEME_PARENT_PAGE" val="0_1"/>
  <p:tag name="KSO_WM_UNIT_COLOR_SCHEME_SHAPE_ID" val="20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20194598_1*i*1"/>
  <p:tag name="KSO_WM_UNIT_INDEX" val="1"/>
  <p:tag name="KSO_WM_UNIT_LARGE_SHAPE" val="1"/>
  <p:tag name="KSO_WM_UNIT_LAYERLEVEL" val="1"/>
  <p:tag name="KSO_WM_UNIT_TYPE" val="i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598"/>
  <p:tag name="KSO_WM_UNIT_COLOR_SCHEME_PARENT_PAGE" val="0_1"/>
  <p:tag name="KSO_WM_UNIT_COLOR_SCHEME_SHAPE_ID" val="17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20194598_1*i*2"/>
  <p:tag name="KSO_WM_UNIT_INDEX" val="2"/>
  <p:tag name="KSO_WM_UNIT_LAYERLEVEL" val="1"/>
  <p:tag name="KSO_WM_UNIT_TYPE" val="i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598"/>
  <p:tag name="KSO_WM_UNIT_COLOR_SCHEME_PARENT_PAGE" val="0_1"/>
  <p:tag name="KSO_WM_UNIT_COLOR_SCHEME_SHAPE_ID" val="1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598_1*i*3"/>
  <p:tag name="KSO_WM_UNIT_INDEX" val="3"/>
  <p:tag name="KSO_WM_UNIT_LAYERLEVEL" val="1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598"/>
  <p:tag name="KSO_WM_UNIT_COLOR_SCHEME_PARENT_PAGE" val="0_1"/>
  <p:tag name="KSO_WM_UNIT_COLOR_SCHEME_SHAPE_ID" val="1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598_1*i*4"/>
  <p:tag name="KSO_WM_UNIT_INDEX" val="4"/>
  <p:tag name="KSO_WM_UNIT_LAYERLEVEL" val="1"/>
  <p:tag name="KSO_WM_UNIT_TYPE" val="i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598"/>
  <p:tag name="KSO_WM_UNIT_COLOR_SCHEME_PARENT_PAGE" val="0_1"/>
  <p:tag name="KSO_WM_UNIT_COLOR_SCHEME_SHAPE_ID" val="19"/>
  <p:tag name="KSO_WM_UNIT_COMPATIBLE" val="0"/>
  <p:tag name="KSO_WM_UNIT_DIAGRAM_ISNUMVISUAL" val="0"/>
  <p:tag name="KSO_WM_UNIT_DIAGRAM_ISREFERUNIT" val="0"/>
  <p:tag name="KSO_WM_UNIT_HIGHLIGHT" val="0"/>
  <p:tag name="KSO_WM_UNIT_ID" val="diagram20194598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EXT_PART_ID_V2" val="a-3-2"/>
  <p:tag name="KSO_WM_UNIT_TYPE" val="a"/>
  <p:tag name="KSO_WM_UNIT_VALUE" val="17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598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598_1*f*1"/>
  <p:tag name="KSO_WM_UNIT_INDEX" val="1"/>
  <p:tag name="KSO_WM_UNIT_LAYERLEVEL" val="1"/>
  <p:tag name="KSO_WM_UNIT_NOCLEAR" val="1"/>
  <p:tag name="KSO_WM_UNIT_PRESET_TEXT" val="单击此处添加小标题：&#10;点击此处添加正文，文字是您思想的提炼。&#10;单击此处添加小标题：&#10;请言简意赅恰如其分的阐述观点,您的正文已经字字珠玑，但信息却错综复杂，需要用更多的文字来表述。&#10;单击此处添加小标题：&#10;请言简意赅恰如其分的阐述观点,您的正文已经字字珠玑，但信息却错综复杂，需要用更多的文字来表述。"/>
  <p:tag name="KSO_WM_UNIT_TEXT_PART_ID_V2" val="d-1-2"/>
  <p:tag name="KSO_WM_UNIT_TYPE" val="f"/>
  <p:tag name="KSO_WM_UNIT_VALUE" val="130"/>
</p:tagLst>
</file>

<file path=ppt/tags/tag16.xml><?xml version="1.0" encoding="utf-8"?>
<p:tagLst xmlns:p="http://schemas.openxmlformats.org/presentationml/2006/main">
  <p:tag name="KSO_WM_BEAUTIFY_FLAG" val="#wm#"/>
  <p:tag name="KSO_WM_SLIDE_COLORSCHEME_VERSION" val="3.2"/>
  <p:tag name="KSO_WM_SLIDE_ID" val="diagram20194598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60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598"/>
  <p:tag name="KSO_WM_TEMPLATE_MASTER_TYPE" val="0"/>
  <p:tag name="KSO_WM_TEMPLATE_SUBCATEGORY" val="0"/>
</p:tagLst>
</file>

<file path=ppt/tags/tag17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64"/>
  <p:tag name="KSO_WM_UNIT_COMPATIBLE" val="0"/>
  <p:tag name="KSO_WM_UNIT_DIAGRAM_ISNUMVISUAL" val="0"/>
  <p:tag name="KSO_WM_UNIT_DIAGRAM_ISREFERUNIT" val="0"/>
  <p:tag name="KSO_WM_UNIT_HIGHLIGHT" val="0"/>
  <p:tag name="KSO_WM_UNIT_ID" val="diagram20194764_1*i*2"/>
  <p:tag name="KSO_WM_UNIT_INDEX" val="2"/>
  <p:tag name="KSO_WM_UNIT_LAYERLEVEL" val="1"/>
  <p:tag name="KSO_WM_UNIT_TYPE" val="i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64"/>
  <p:tag name="KSO_WM_UNIT_COMPATIBLE" val="0"/>
  <p:tag name="KSO_WM_UNIT_DIAGRAM_ISNUMVISUAL" val="0"/>
  <p:tag name="KSO_WM_UNIT_DIAGRAM_ISREFERUNIT" val="0"/>
  <p:tag name="KSO_WM_UNIT_HIGHLIGHT" val="0"/>
  <p:tag name="KSO_WM_UNIT_ID" val="diagram20194764_1*f*1"/>
  <p:tag name="KSO_WM_UNIT_INDEX" val="1"/>
  <p:tag name="KSO_WM_UNIT_LAYERLEVEL" val="1"/>
  <p:tag name="KSO_WM_UNIT_NOCLEAR" val="1"/>
  <p:tag name="KSO_WM_UNIT_PRESET_TEXT" val="此处添加小标题：&#10;点击此处添加正文，文字是您思想的提炼，为了最终演示发布的良好效果，请尽量言简意赅的阐述观点。&#10;此处添加小标题：&#10;点击此处添加正文，文字是您思想的提炼，为了最终演示发布的良好效果，请尽量言简意赅的阐述观点；根据需要可酌情增减文字，以便观者可以准确理解您所传达的信息。&#10;此处添加小标题：&#10;您的正文已经简明扼要，字字珠玑，但信息却千丝万缕、错综复杂，需要用更多的文字来表述；但请您尽可能提炼思想的精髓，恰如其分的表达观点，往往可以事半功倍。&#10;为了能让您有更直观的字数感受，并进一步方便使用，我们为您标注了最适合的位置。您输入的文字到这里时，就是最佳视觉效果。&#10;此处添加小标题：&#10;点击此处添加正文，文字是您思想的提炼，为了最终演示发布的良好效果，请尽量言简意赅的阐述观点；根据需要可酌情增减文字，以便观者可以准确理解您所传达的信息。"/>
  <p:tag name="KSO_WM_UNIT_TEXT_PART_ID_V2" val="d-4-1"/>
  <p:tag name="KSO_WM_UNIT_TYPE" val="f"/>
  <p:tag name="KSO_WM_UNIT_VALUE" val="728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64"/>
  <p:tag name="KSO_WM_UNIT_COMPATIBLE" val="0"/>
  <p:tag name="KSO_WM_UNIT_DIAGRAM_ISNUMVISUAL" val="0"/>
  <p:tag name="KSO_WM_UNIT_DIAGRAM_ISREFERUNIT" val="0"/>
  <p:tag name="KSO_WM_UNIT_HIGHLIGHT" val="0"/>
  <p:tag name="KSO_WM_UNIT_ID" val="diagram20194764_1*a*1"/>
  <p:tag name="KSO_WM_UNIT_INDEX" val="1"/>
  <p:tag name="KSO_WM_UNIT_ISCONTENTSTITLE" val="0"/>
  <p:tag name="KSO_WM_UNIT_LAYERLEVEL" val="1"/>
  <p:tag name="KSO_WM_UNIT_NOCLEAR" val="0"/>
  <p:tag name="KSO_WM_UNIT_PRESET_TEXT" val="此处可添加您的大标题内容"/>
  <p:tag name="KSO_WM_UNIT_TEXT_PART_ID" val="2-X"/>
  <p:tag name="KSO_WM_UNIT_TEXT_PART_ID_V2" val="a-3-1"/>
  <p:tag name="KSO_WM_UNIT_TEXT_PART_SIZE" val="49.2*559"/>
  <p:tag name="KSO_WM_UNIT_TYPE" val="a"/>
  <p:tag name="KSO_WM_UNIT_VALUE" val="26"/>
</p:tagLst>
</file>

<file path=ppt/tags/tag5.xml><?xml version="1.0" encoding="utf-8"?>
<p:tagLst xmlns:p="http://schemas.openxmlformats.org/presentationml/2006/main">
  <p:tag name="KSO_WM_BEAUTIFY_FLAG" val="#wm#"/>
  <p:tag name="KSO_WM_SLIDE_ID" val="diagram20194764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60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64"/>
  <p:tag name="KSO_WM_TEMPLATE_MASTER_TYPE" val="0"/>
  <p:tag name="KSO_WM_TEMPLATE_SUBCATEGORY" val="0"/>
</p:tagLst>
</file>

<file path=ppt/tags/tag6.xml><?xml version="1.0" encoding="utf-8"?>
<p:tagLst xmlns:p="http://schemas.openxmlformats.org/presentationml/2006/main">
  <p:tag name="KSO_WM_UNIT_TABLE_BEAUTIFY" val="smartTable{4262b172-2bb2-4e00-b5e0-4e7863fd0c61}"/>
</p:tagLst>
</file>

<file path=ppt/tags/tag7.xml><?xml version="1.0" encoding="utf-8"?>
<p:tagLst xmlns:p="http://schemas.openxmlformats.org/presentationml/2006/main">
  <p:tag name="KSO_WM_UNIT_TABLE_BEAUTIFY" val="smartTable{383cfb99-2e64-445b-af19-8a1571b6bfef}"/>
</p:tagLst>
</file>

<file path=ppt/tags/tag8.xml><?xml version="1.0" encoding="utf-8"?>
<p:tagLst xmlns:p="http://schemas.openxmlformats.org/presentationml/2006/main">
  <p:tag name="KSO_WM_UNIT_TABLE_BEAUTIFY" val="smartTable{4aba321b-c645-49f6-ac1d-aa3620f6f3b8}"/>
</p:tagLst>
</file>

<file path=ppt/tags/tag9.xml><?xml version="1.0" encoding="utf-8"?>
<p:tagLst xmlns:p="http://schemas.openxmlformats.org/presentationml/2006/main">
  <p:tag name="KSO_WM_UNIT_TABLE_BEAUTIFY" val="smartTable{13246605-a624-49f0-b4e2-61562089b6b6}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E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E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E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E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E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124</Paragraphs>
  <Slides>30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31">
      <vt:lpstr>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2020-09-29T14:31:44.259</cp:lastPrinted>
  <dcterms:created xsi:type="dcterms:W3CDTF">2020-09-29T14:31:44Z</dcterms:created>
  <dcterms:modified xsi:type="dcterms:W3CDTF">2020-09-29T06:31:44Z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