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75" r:id="rId22"/>
    <p:sldId id="276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zh-CN" sz="11500" b="1"/>
              <a:t>幻中寄幽怀</a:t>
            </a:r>
            <a:endParaRPr lang="zh-CN" altLang="zh-CN" sz="115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4000" b="1"/>
              <a:t>之《聊斋志异》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分析课文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850" y="1779905"/>
            <a:ext cx="10775950" cy="4351655"/>
          </a:xfrm>
        </p:spPr>
        <p:txBody>
          <a:bodyPr>
            <a:noAutofit/>
          </a:bodyPr>
          <a:p>
            <a:r>
              <a:rPr lang="zh-CN" altLang="en-US"/>
              <a:t>1、文章主要表现了什么思想内容？</a:t>
            </a:r>
            <a:endParaRPr lang="zh-CN" altLang="en-US"/>
          </a:p>
          <a:p>
            <a:r>
              <a:rPr lang="zh-CN" altLang="en-US"/>
              <a:t>明确：文章表现了黄生与香玉之间生死不渝的爱情，又表现了他们与绛雪之间纯洁真挚的友情。</a:t>
            </a:r>
            <a:endParaRPr lang="zh-CN" altLang="en-US"/>
          </a:p>
          <a:p>
            <a:r>
              <a:rPr lang="zh-CN" altLang="en-US"/>
              <a:t>2、文中是如何表现黄生与香玉之间至深的爱情呢？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（1）亦真亦幻、曲折有致的情节——一往情深（至情）</a:t>
            </a:r>
            <a:endParaRPr lang="zh-CN" altLang="en-US"/>
          </a:p>
          <a:p>
            <a:r>
              <a:rPr lang="zh-CN" altLang="en-US"/>
              <a:t>黄生邂逅香玉，“爱慕弥切”，感动了香玉，两人往来情感日深，“一日之去，如千里之别”。</a:t>
            </a:r>
            <a:endParaRPr lang="zh-CN" altLang="en-US"/>
          </a:p>
          <a:p>
            <a:r>
              <a:rPr lang="zh-CN" altLang="en-US"/>
              <a:t>香玉被人掘走，黄生作哭花诗50首“日日临穴涕夷”，“冷雨幽窗，苦怀香玉，辗转床头，泪凝枕席”。展现他对一往情深的至情。</a:t>
            </a:r>
            <a:endParaRPr lang="zh-CN" altLang="en-US"/>
          </a:p>
          <a:p>
            <a:r>
              <a:rPr lang="zh-CN" altLang="en-US"/>
              <a:t>此情感动了花神，使变为花鬼的香玉，回到黄生身边，黄生细心培植和呵护，一年之后香玉复生，“款洽一如从前”。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（2）充满诗情画意的细节描写——无限情深</a:t>
            </a:r>
            <a:endParaRPr lang="zh-CN" altLang="en-US"/>
          </a:p>
          <a:p>
            <a:r>
              <a:rPr lang="zh-CN" altLang="en-US"/>
              <a:t>明伦对此评价：“种则情种，根则情根，苞则情苞，蕊则情蕊……无限深情，一时全绽。”</a:t>
            </a:r>
            <a:endParaRPr lang="zh-CN" altLang="en-US"/>
          </a:p>
          <a:p>
            <a:r>
              <a:rPr lang="zh-CN" altLang="en-US"/>
              <a:t>作者对香玉复生的情景作了精心描绘：“次年四月至宫，则花一朵含苞未放；方流连间，花摇摇欲拆；少时已开，花大如盘，俨然有小美人坐蕊中，裁三四指许；转瞬飘然欲下，则香玉也。” </a:t>
            </a:r>
            <a:endParaRPr lang="zh-CN" altLang="en-US"/>
          </a:p>
          <a:p>
            <a:r>
              <a:rPr lang="zh-CN" altLang="en-US"/>
              <a:t>作者以抒情的笔调，丰富的想像，娇美的情态，使香玉复生具有浓郁的诗情画意，将两人情深意浓的爱情刻画得摇曳多姿，升华到诗的境界，令人为之心灵震撼，感慨不已！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（3）想像神奇、超凡脱俗的生死盟约——为情死生 </a:t>
            </a:r>
            <a:endParaRPr lang="zh-CN" altLang="en-US"/>
          </a:p>
          <a:p>
            <a:r>
              <a:rPr lang="zh-CN" altLang="en-US"/>
              <a:t>黄生说：“我他日寄魂于此，当生卿之左。” 黄生离世前说：“此我生期，非死期也，何哀为。” 10年后黄生果然履行了自己的诺言，化为无花牡丹，陪伴香玉左右。对于死，黄生又有何哀？所以他欣然面对死亡，把死亡说成自己的“生期”。</a:t>
            </a:r>
            <a:endParaRPr lang="zh-CN" altLang="en-US"/>
          </a:p>
          <a:p>
            <a:r>
              <a:rPr lang="zh-CN" altLang="en-US"/>
              <a:t>这段神奇的描写，此处令人想起了梁山伯与祝英台“化蝶”的故事，使整篇小说呈现出诗一样的美丽意境，也使爱情、友情所代表的人间至情成为一种美好的追求。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3、文中又是如何表现黄生与绛雪之间的友情呢？</a:t>
            </a:r>
            <a:endParaRPr lang="zh-CN" altLang="en-US"/>
          </a:p>
          <a:p>
            <a:r>
              <a:rPr lang="zh-CN" altLang="en-US"/>
              <a:t>明确：最初不愿与黄生见面，是因为她认为“年少书生，什九薄幸”。但是在对香玉的共同怀念中，在了解了黄生至情至性之后，她才与黄生交往。</a:t>
            </a:r>
            <a:endParaRPr lang="zh-CN" altLang="en-US"/>
          </a:p>
          <a:p>
            <a:r>
              <a:rPr lang="zh-CN" altLang="en-US"/>
              <a:t>    后来，绛雪有难，黄生立即赶去救助，他的至诚待友，终于赢得了绛雪最后以死相报。他们的友谊虽不是那么炽烈，却也超尘脱俗，自然真诚。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4、蒲松龄是描绘妖鬼狐仙的高手，他笔下的香玉和绛雪两个人物形象具有什么特点？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673225"/>
            <a:ext cx="11892280" cy="4351655"/>
          </a:xfrm>
        </p:spPr>
        <p:txBody>
          <a:bodyPr>
            <a:noAutofit/>
          </a:bodyPr>
          <a:p>
            <a:r>
              <a:rPr lang="zh-CN" altLang="en-US" sz="3200"/>
              <a:t>明确：物性与人性的完美结合。</a:t>
            </a:r>
            <a:endParaRPr lang="zh-CN" altLang="en-US" sz="3200"/>
          </a:p>
          <a:p>
            <a:r>
              <a:rPr lang="zh-CN" altLang="en-US" sz="3200"/>
              <a:t>（1）作者赋予香玉和绛雪以人的优秀品质。</a:t>
            </a:r>
            <a:endParaRPr lang="zh-CN" altLang="en-US" sz="3200"/>
          </a:p>
          <a:p>
            <a:r>
              <a:rPr lang="zh-CN" altLang="en-US" sz="3200"/>
              <a:t>香玉——率真开朗。她见到黄生的题诗后，主动前往相见黄生，笑曰：“君汹汹似强寇，令人恐怖；不知君乃骚雅士，无妨相见”</a:t>
            </a:r>
            <a:endParaRPr lang="zh-CN" altLang="en-US" sz="3200"/>
          </a:p>
          <a:p>
            <a:r>
              <a:rPr lang="zh-CN" altLang="en-US" sz="3200"/>
              <a:t>热烈多情。“良夜更易尽，朝暾已上窗。愿如梁上燕，栖处自成双。 ”“绛姐性殊落落，不似妾情痴也。”“但相怜爱，合好自有日耳。” “妾忍风雨以待君，君来何迟也！”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绛雪——矜持庄重。她对黄生说：“妾以年少书生，什九薄幸，不知君固至情人也，然妾与君交，以情不以淫。若昼夜狎昵，则妾所不能矣。”</a:t>
            </a:r>
            <a:endParaRPr lang="zh-CN" altLang="en-US"/>
          </a:p>
          <a:p>
            <a:r>
              <a:rPr lang="zh-CN" altLang="en-US">
                <a:sym typeface="+mn-ea"/>
              </a:rPr>
              <a:t>善解人意。“妾不能如香玉之热，但可少慰君寂寞耳。” “日日代人作妇，今幸退而为友。” </a:t>
            </a:r>
            <a:endParaRPr lang="zh-CN" altLang="en-US"/>
          </a:p>
          <a:p>
            <a:r>
              <a:rPr lang="zh-CN" altLang="en-US">
                <a:sym typeface="+mn-ea"/>
              </a:rPr>
              <a:t>（2）作者捕捉香玉和绛雪的形貌特征。</a:t>
            </a:r>
            <a:endParaRPr lang="zh-CN" altLang="en-US"/>
          </a:p>
          <a:p>
            <a:r>
              <a:rPr lang="zh-CN" altLang="en-US">
                <a:sym typeface="+mn-ea"/>
              </a:rPr>
              <a:t>香玉身为白牡丹，作者写她身着“素衣”；花枝摇曳多姿，状其“盈盈而入”；花易凋零，则写“妾弱质，不堪复戕”；花遭风雨吹打，即“妾忍风雨以待君”；花香扑鼻，则“香风洋溢”。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传统的才子佳人小说的结局一般都是“大团圆”，哪怕无法“大团圆”，也来个充满浪漫色彩的“化碟双飞”或“鸳鸯相向鸣”，但小说在结尾处却不这么处理，而是设计了一个凄婉的结局“一去而两殉之”，有人认为这个结局虽震撼人心，但有画蛇添足之嫌，你认为这样安排好不好？为什么？</a:t>
            </a:r>
            <a:endParaRPr lang="zh-CN" altLang="en-US" sz="3200"/>
          </a:p>
          <a:p>
            <a:r>
              <a:rPr lang="zh-CN" altLang="en-US" sz="3200"/>
              <a:t>写一篇</a:t>
            </a:r>
            <a:r>
              <a:rPr lang="en-US" altLang="zh-CN" sz="3200"/>
              <a:t>500</a:t>
            </a:r>
            <a:r>
              <a:rPr lang="zh-CN" altLang="en-US" sz="3200"/>
              <a:t>字的评论文章。</a:t>
            </a:r>
            <a:endParaRPr lang="en-US" altLang="zh-CN" sz="3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复述《王六郎》大致内容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35" y="1825625"/>
            <a:ext cx="11982450" cy="4351655"/>
          </a:xfrm>
        </p:spPr>
        <p:txBody>
          <a:bodyPr>
            <a:noAutofit/>
          </a:bodyPr>
          <a:p>
            <a:r>
              <a:rPr lang="zh-CN" altLang="en-US"/>
              <a:t>一名渔夫经常以酒来洒在地上来祭祀河中溺死的鬼。其他渔人一般没什么收获，只有他总是满筐的鱼儿。一天，一名少年来到渔夫这里，二人开始饮酒。这位少年自称王六郎，喝着许渔夫的酒，帮着渔夫驱鱼。</a:t>
            </a:r>
            <a:endParaRPr lang="zh-CN" altLang="en-US"/>
          </a:p>
          <a:p>
            <a:r>
              <a:rPr lang="zh-CN" altLang="en-US"/>
              <a:t>一天，少年忽然向渔夫表明其真实身份，并与之郑重道别。因为在某时某地，将会有一名“代死”之人，取代他成为水鬼，他将从此脱离幽沉之水域，转世投胎。  </a:t>
            </a:r>
            <a:endParaRPr lang="zh-CN" altLang="en-US"/>
          </a:p>
          <a:p>
            <a:r>
              <a:rPr lang="zh-CN" altLang="en-US"/>
              <a:t>渔夫为朋友将要脱离劫难而高兴，第二天去一看究竟，结果王六郎宁愿牺牲自己，放过了素昧平生的陌生人，渔夫感慨万分。王六郎由于正直、仁心，终于被升为神灵。</a:t>
            </a:r>
            <a:endParaRPr lang="zh-CN" altLang="en-US"/>
          </a:p>
          <a:p>
            <a:r>
              <a:rPr lang="zh-CN" altLang="en-US"/>
              <a:t>王六郎在上任之后，渔夫要前往探视故友。王六郎也托梦当地的百姓，要他们资助前来的渔夫，渔夫到达后，备受款待，并且也托梦给渔夫，在临别之时卷起了羊角风，“随行十余里”，表达了对朋友的思念和感激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分析王六郎的性格特征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1）知恩图报，有情有义。</a:t>
            </a:r>
            <a:endParaRPr lang="zh-CN" altLang="en-US"/>
          </a:p>
          <a:p>
            <a:r>
              <a:rPr lang="zh-CN" altLang="en-US"/>
              <a:t>    因为渔夫经常“饮则酹地”。所以王六郎要报答渔夫，使得“他人渔，迄无所获，而许独满筐”。表现了他的知恩图报，重情义的性格特点。</a:t>
            </a:r>
            <a:endParaRPr lang="zh-CN" altLang="en-US"/>
          </a:p>
          <a:p>
            <a:r>
              <a:rPr lang="zh-CN" altLang="en-US"/>
              <a:t>在与渔夫相识之后，能够真诚地告诉渔夫自己是在多年前，因为喝酒而溺死，而今是“水鬼”，可见他待人的真诚。</a:t>
            </a:r>
            <a:endParaRPr lang="zh-CN" altLang="en-US"/>
          </a:p>
          <a:p>
            <a:r>
              <a:rPr lang="zh-CN" altLang="en-US"/>
              <a:t>在于渔夫相识，交往之后二人友谊深厚。在去上任之后为了报答渔夫，他通过索要当地百姓的财物，资助渔夫“资斧”，虽然显得很不厚道，但却不是为了私利，而是要帮助朋友，可见他有情有义。</a:t>
            </a:r>
            <a:endParaRPr lang="zh-CN" altLang="en-US"/>
          </a:p>
          <a:p>
            <a:r>
              <a:rPr lang="zh-CN" altLang="en-US"/>
              <a:t>    在送别渔夫时，刮起了羊角风，“随行十余里”。应该说着“羊角风”，寄托了他对朋友的思念和感激之情。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2）舍己救人、善良高尚。</a:t>
            </a:r>
            <a:endParaRPr lang="zh-CN" altLang="en-US"/>
          </a:p>
          <a:p>
            <a:r>
              <a:rPr lang="zh-CN" altLang="en-US"/>
              <a:t>集中体现在王六郎放弃妇人代死这一部分。“果有妇人抱婴儿来，及河而堕。儿抛岸上，扬手掷足而啼。妇沉浮者屡矣，忽淋淋攀岸以出，藉地少息，抱儿径去。”</a:t>
            </a:r>
            <a:endParaRPr lang="zh-CN" altLang="en-US"/>
          </a:p>
          <a:p>
            <a:r>
              <a:rPr lang="zh-CN" altLang="en-US"/>
              <a:t>在亭午时分，一名妇人怀抱婴儿前来，行至河畔，旋即失足坠入河中，在该妇人载沉载浮的奋力挣扎中，伴随着河岸幼儿扬手掷足的高声哭啼。结果是妇人没有沉下去，而是“忽淋淋攀岸以出”，抱着儿子回去了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/>
              <a:t>蒲松龄生平及其《聊斋志异》的思想内容、艺术特色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 sz="3200"/>
              <a:t>蒲松龄，清代文学家。字留仙，一字剑臣，别号柳泉居士。山东淄川人。</a:t>
            </a:r>
            <a:endParaRPr lang="zh-CN" altLang="en-US" sz="3200"/>
          </a:p>
          <a:p>
            <a:r>
              <a:rPr lang="zh-CN" altLang="en-US" sz="3200"/>
              <a:t>蒲松龄出身在一个没落的地主家庭，蒲家号称“累代书香” 童年时跟着父亲读书，由于勤奋和颖慧而深得父亲钟爱。他19岁初应童予试，以县、府、道三个第一名补博士弟子员，颇受当时主持山东学政的著名诗人施闰章的赏识，赞他“观书如月，运笔成风”，一时文名颇高。</a:t>
            </a:r>
            <a:endParaRPr lang="zh-CN" altLang="en-US" sz="3200"/>
          </a:p>
          <a:p>
            <a:r>
              <a:rPr lang="zh-CN" altLang="en-US" sz="3200"/>
              <a:t>一生刻苦好学，但自19岁“弁冕童科”之后，屡试不第，直到71岁高龄，才援例成为贡生。康熙五十四年农历正月二十二日，也就是在他的夫人去世的两年之后，依窗危坐逝世。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>
                <a:sym typeface="+mn-ea"/>
              </a:rPr>
              <a:t>当晚，二人照常来到河边聚会。渔夫向他询问了这件怪事。王六郎回答说：“女子已相代矣；仆怜其抱中儿，代弟一人遂残二命，故舍之。”作为一个溺死鬼，当有人做替身时，自己本可以投胎复生，重新做人，然而在这“生死攸关”，他却甘愿放弃这个机会，而是把机会让给更需要生命的人——手抱婴儿的妇女。可见王六郎的品德是非常的高尚，我们能不感到这个“水鬼”可敬吗？</a:t>
            </a:r>
            <a:endParaRPr lang="zh-CN" altLang="en-US"/>
          </a:p>
          <a:p>
            <a:r>
              <a:rPr lang="zh-CN" altLang="en-US">
                <a:sym typeface="+mn-ea"/>
              </a:rPr>
              <a:t>其实当妇女“沉浮者屡矣”的奋力求生状，实际上也是王六郎内心波涛汹涌的心理挣扎的写照。到底是“利人之死，求己之生”，还是“致人之危，求己之安”？王六郎必须立马做出抉择。让妇人代替自己去死，虽说是“命中注定”的，但可能会“残二命”，自己会带着罪责投胎转世；牺牲自己，放掉无辜的妇女，自己将面对“更代不知何期”的痛苦煎熬。当该名妇女“忽淋淋攀岸以出”之际，水面归于平静，我们知道王六郎已经作出了自己合乎道德的选择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文章表达了什么主题？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蒲松龄一生穷困潦倒，以坐馆为生，必是遍尝人间的世态炎凉，对于“今日车中贵介，宁复识戴笠人哉”的势利观念也应有很深刻的体会。</a:t>
            </a:r>
            <a:endParaRPr lang="zh-CN" altLang="en-US"/>
          </a:p>
          <a:p>
            <a:r>
              <a:rPr lang="zh-CN" altLang="en-US"/>
              <a:t>在《聊斋自序》中，他这样描述自己孤寂的心境：“惊霜寒雀，抱树无温；吊月秋虫，偎阑自热。”并发出了“知我者，其在青林黑塞间乎！”的呐喊，可见他对于真挚的友情，也是十分的渴望。但现实是无奈的，他只能通过自己的笔，通过王六郎这样的正直之鬼和许氏这样的下层劳动者，反应了广大人民群众的优秀的道德品质，表达对友情的赞颂和渴望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写作背景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清代突出的社会矛盾是民族矛盾，满清贵族入关后，中原人民的反抗始终没有停止。在“康熙盛世”，从皇帝到满族大臣，对汉族士子的怀旧情绪绝对不能容忍，制造文字狱，连写“清风不识字，何必乱翻书”的都要杀头，在文字狱威慑下，知识分子噤若寒蝉。在这样的情况下，长期乡居，深受黑暗社会重压，了解黎民苦难，熟悉科考制度种种弊端，他虚拟出鬼魂世界梦幻世界，写鬼写妖，他的“刺贪刺虐”才能入骨三分，这些幻想形式的采用，使得《聊斋志异》闪现出夺目的思想光辉和很高的艺术境界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思想内容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endParaRPr lang="zh-CN" altLang="en-US"/>
          </a:p>
          <a:p>
            <a:r>
              <a:rPr lang="zh-CN" altLang="en-US"/>
              <a:t>“聊斋”是蒲松龄的书屋名称，“志”是记述的意思，“异”指奇异的故事。《聊斋志异》是一部文言短篇小说集，所收作品将近500篇。故事来源非常广泛，或者来自作者的亲身见闻，或者来自借鉴过去的故事，或者采自民间传说，或者是作者的虚构。故事大致可以分为以下几类：</a:t>
            </a:r>
            <a:endParaRPr lang="zh-CN" altLang="en-US"/>
          </a:p>
          <a:p>
            <a:r>
              <a:rPr lang="zh-CN" altLang="en-US"/>
              <a:t>（1）抒发公愤，刺贪刺虐          （2）揭露科举制度的弊端</a:t>
            </a:r>
            <a:endParaRPr lang="zh-CN" altLang="en-US"/>
          </a:p>
          <a:p>
            <a:r>
              <a:rPr lang="zh-CN" altLang="en-US"/>
              <a:t>（3）狐鬼花妖与书生交往的故事    （4）关注社会风气和家庭伦理的作品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艺术手法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用传奇法，而以志怪。（鲁迅《中国小说史略》）</a:t>
            </a:r>
            <a:endParaRPr lang="zh-CN" altLang="en-US"/>
          </a:p>
          <a:p>
            <a:r>
              <a:rPr lang="zh-CN" altLang="en-US"/>
              <a:t>《聊斋志异》的基本样式，就是历史传记和“传奇”的结合。</a:t>
            </a:r>
            <a:endParaRPr lang="zh-CN" altLang="en-US"/>
          </a:p>
          <a:p>
            <a:r>
              <a:rPr lang="zh-CN" altLang="en-US"/>
              <a:t>体裁上，大部分作品与欧完整的故事、曲折的情节和鲜明的人物形象，具备短篇小说的体制。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创作意图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    《聊斋自志》说：“集腋为裘，妄续幽冥之录；浮曰载笔，仅成孤愤之书”。 蒲松龄借虚拟狐鬼花妖故事以抒发情怀，寄托忧愤，是他长期处在孤独落寞境遇中的精神补偿，他是将这等自遣寂寞的诗意转化为幻想故事。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花仙系列”概说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    《聊斋志异》中给人印象最深的是那些写人妖之恋、人鬼之亲的作品，那些由花妖狐鬼幻化而成女性形象，容貌艳丽，温柔多情，体现了作者对美好婚姻的向往。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其中几篇写花仙的小说，包括写牡丹花的《香玉》《葛巾》，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写菊花的《黄英》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写荷花的《荷花三娘子》等四篇，而《香玉》和《黄英》是其中不朽的杰作。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33620" y="191960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ym typeface="+mn-ea"/>
              </a:rPr>
              <a:t>“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梳理文章，把握情节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585" y="1412875"/>
            <a:ext cx="11707495" cy="4351655"/>
          </a:xfrm>
        </p:spPr>
        <p:txBody>
          <a:bodyPr>
            <a:noAutofit/>
          </a:bodyPr>
          <a:p>
            <a:r>
              <a:rPr lang="zh-CN" altLang="en-US"/>
              <a:t>复述文章大致内容</a:t>
            </a:r>
            <a:endParaRPr lang="zh-CN" altLang="en-US"/>
          </a:p>
          <a:p>
            <a:r>
              <a:rPr lang="zh-CN" altLang="en-US"/>
              <a:t>这是一个香艳而凄美的故事。一个姓黄的书生坐在崂山下清宫里读书。院里有几棵耐冬和几株牡丹。一天，黄生看见一穿白衣的女子在花丛中若隐若现，后来又看见一个穿红衣的女子。于是他对白衣姑娘顿生爱慕之心。并且作诗数首以寄相思之情。终于感动女郎并与其成其好事。</a:t>
            </a:r>
            <a:endParaRPr lang="zh-CN" altLang="en-US"/>
          </a:p>
          <a:p>
            <a:r>
              <a:rPr lang="zh-CN" altLang="en-US"/>
              <a:t>　  女郎告诉他，自己叫香玉，红衣的叫绛雪。有一天，园里的一株牡丹被买走，黄生方知香玉是花精。后来，黄生得知牡丹枯萎死去，就作了50首情诗悼念香玉。</a:t>
            </a:r>
            <a:endParaRPr lang="zh-CN" altLang="en-US"/>
          </a:p>
          <a:p>
            <a:r>
              <a:rPr lang="zh-CN" altLang="en-US"/>
              <a:t>终于感动花神，让香玉重生。在香玉柔弱生长的时候，绛雪就陪黄生读书。最终，香玉完全恢复，和黄生过上了夫妻一样的生活。10年后，黄生死去。他死前说，我死了会变成牡丹花下的一株红色花芽，长五瓣叶子。果然如他所说。3年后，道士的徒弟把黄生化身的牡丹砍掉，随后，园里的耐冬和牡丹相继徇情而死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理清情节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endParaRPr lang="zh-CN" altLang="en-US"/>
          </a:p>
          <a:p>
            <a:r>
              <a:rPr lang="zh-CN" altLang="en-US"/>
              <a:t>开  端（1）：宫中读书，黄生邂逅二女郎</a:t>
            </a:r>
            <a:endParaRPr lang="zh-CN" altLang="en-US"/>
          </a:p>
          <a:p>
            <a:r>
              <a:rPr lang="zh-CN" altLang="en-US"/>
              <a:t>发  展（2）：香玉不测，绛雪为友伴黄生</a:t>
            </a:r>
            <a:endParaRPr lang="zh-CN" altLang="en-US"/>
          </a:p>
          <a:p>
            <a:r>
              <a:rPr lang="zh-CN" altLang="en-US"/>
              <a:t>再发展（3—4）：至情感天，黄生细心护牡丹</a:t>
            </a:r>
            <a:endParaRPr lang="zh-CN" altLang="en-US"/>
          </a:p>
          <a:p>
            <a:r>
              <a:rPr lang="zh-CN" altLang="en-US"/>
              <a:t>高  潮（5）：香玉再生，二情依依再续缘</a:t>
            </a:r>
            <a:endParaRPr lang="zh-CN" altLang="en-US"/>
          </a:p>
          <a:p>
            <a:r>
              <a:rPr lang="zh-CN" altLang="en-US"/>
              <a:t>结  局（6）：眷眷情深，黄生二女共生死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4327</Words>
  <Application>WPS 演示</Application>
  <PresentationFormat>宽屏</PresentationFormat>
  <Paragraphs>140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Arial Unicode MS</vt:lpstr>
      <vt:lpstr>Calibri Light</vt:lpstr>
      <vt:lpstr>Courier New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hnhmw</dc:creator>
  <cp:lastModifiedBy>hnhmw</cp:lastModifiedBy>
  <cp:revision>1</cp:revision>
  <dcterms:created xsi:type="dcterms:W3CDTF">2018-03-15T09:01:09Z</dcterms:created>
  <dcterms:modified xsi:type="dcterms:W3CDTF">2018-03-15T09:25:31Z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