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2"/>
  </p:sldMasterIdLst>
  <p:notesMasterIdLst>
    <p:notesMasterId r:id="rId3"/>
  </p:notesMasterIdLst>
  <p:handoutMasterIdLst>
    <p:handoutMasterId r:id="rId4"/>
  </p:handoutMasterIdLst>
  <p:sldIdLst>
    <p:sldId id="1143" r:id="rId5"/>
    <p:sldId id="1144" r:id="rId6"/>
    <p:sldId id="1146" r:id="rId7"/>
    <p:sldId id="1147" r:id="rId8"/>
    <p:sldId id="1148" r:id="rId9"/>
    <p:sldId id="1177" r:id="rId10"/>
    <p:sldId id="1178" r:id="rId11"/>
    <p:sldId id="1176" r:id="rId12"/>
    <p:sldId id="1179" r:id="rId13"/>
    <p:sldId id="1150" r:id="rId14"/>
    <p:sldId id="1151" r:id="rId15"/>
    <p:sldId id="1152" r:id="rId16"/>
    <p:sldId id="1153" r:id="rId17"/>
    <p:sldId id="1183" r:id="rId18"/>
    <p:sldId id="1154" r:id="rId19"/>
    <p:sldId id="1155" r:id="rId20"/>
    <p:sldId id="1156" r:id="rId21"/>
    <p:sldId id="1180" r:id="rId22"/>
    <p:sldId id="1181" r:id="rId23"/>
    <p:sldId id="1182" r:id="rId24"/>
    <p:sldId id="1175" r:id="rId25"/>
  </p:sldIdLst>
  <p:sldSz cx="12192000" cy="6858000"/>
  <p:notesSz cx="6858000" cy="9144000"/>
  <p:embeddedFontLst>
    <p:embeddedFont>
      <p:font typeface="仿宋" panose="02010609060101010101" charset="-122"/>
      <p:regular r:id="rId27"/>
    </p:embeddedFont>
    <p:embeddedFont>
      <p:font typeface="微软雅黑" panose="020B0503020204020204" charset="-122"/>
      <p:regular r:id="rId28"/>
    </p:embeddedFont>
    <p:embeddedFont>
      <p:font typeface="等线" panose="02010600030101010101" charset="-122"/>
      <p:regular r:id="rId29"/>
    </p:embeddedFont>
    <p:embeddedFont>
      <p:font typeface="隶书" panose="02010509060101010101" pitchFamily="49" charset="-122"/>
      <p:regular r:id="rId30"/>
    </p:embeddedFont>
    <p:embeddedFont>
      <p:font typeface="Calibri" panose="020F0502020204030204" charset="0"/>
      <p:regular r:id="rId31"/>
      <p:bold r:id="rId32"/>
      <p:italic r:id="rId33"/>
      <p:boldItalic r:id="rId34"/>
    </p:embeddedFont>
  </p:embeddedFontLst>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szhnudtlp" initials="s" lastIdx="0" clrIdx="0"/>
  <p:cmAuthor id="0" name="作者" initials="" lastIdx="0" clrIdx="1"/>
  <p:cmAuthor id="2" name="Wangzhi gang" initials="" lastIdx="0" clrIdx="0"/>
  <p:cmAuthor id="3" name="姜伟光" initials="" lastIdx="0" clrIdx="0"/>
  <p:cmAuthor id="4" name="lenovo" initials="" lastIdx="0" clrIdx="2"/>
  <p:cmAuthor id="5" name="Administrator" initials="" lastIdx="0" clrIdx="3"/>
  <p:cmAuthor id="6" name="宋洁然" initials="" lastIdx="0" clrIdx="1"/>
  <p:cmAuthor id="7" name="ming qiu" initials="" lastIdx="0" clrIdx="1"/>
  <p:cmAuthor id="8" name="童柳明" initials="TLM" lastIdx="0" clrIdx="8"/>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7649" autoAdjust="0"/>
  </p:normalViewPr>
  <p:slideViewPr>
    <p:cSldViewPr snapToGrid="0" showGuides="1">
      <p:cViewPr>
        <p:scale>
          <a:sx n="50" d="100"/>
          <a:sy n="50" d="100"/>
        </p:scale>
        <p:origin x="-1278" y="-444"/>
      </p:cViewPr>
      <p:guideLst>
        <p:guide orient="horz" pos="2246"/>
        <p:guide pos="384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tags" Target="tags/tag205.xml" /><Relationship Id="rId27" Type="http://schemas.openxmlformats.org/officeDocument/2006/relationships/font" Target="fonts/font1.fntdata" /><Relationship Id="rId28" Type="http://schemas.openxmlformats.org/officeDocument/2006/relationships/font" Target="fonts/font2.fntdata" /><Relationship Id="rId29" Type="http://schemas.openxmlformats.org/officeDocument/2006/relationships/font" Target="fonts/font3.fntdata" /><Relationship Id="rId3" Type="http://schemas.openxmlformats.org/officeDocument/2006/relationships/notesMaster" Target="notesMasters/notesMaster1.xml" /><Relationship Id="rId30" Type="http://schemas.openxmlformats.org/officeDocument/2006/relationships/font" Target="fonts/font4.fntdata" /><Relationship Id="rId31" Type="http://schemas.openxmlformats.org/officeDocument/2006/relationships/font" Target="fonts/font5.fntdata" /><Relationship Id="rId32" Type="http://schemas.openxmlformats.org/officeDocument/2006/relationships/font" Target="fonts/font6.fntdata" /><Relationship Id="rId33" Type="http://schemas.openxmlformats.org/officeDocument/2006/relationships/font" Target="fonts/font7.fntdata" /><Relationship Id="rId34" Type="http://schemas.openxmlformats.org/officeDocument/2006/relationships/font" Target="fonts/font8.fntdata"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zh-CN" altLang="en-US"/>
              <a:t>新郑高中王琳琳</a:t>
            </a: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6F8693A2-DDC0-4096-8B2B-404DD45C591E}"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r>
              <a:rPr lang="zh-CN" altLang="en-US"/>
              <a:t>新郑高中王琳琳</a:t>
            </a: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F82D60C7-5BAD-4FC9-AA25-F151FA3AEDC8}" type="slidenum">
              <a:rPr lang="zh-CN" altLang="en-US" smtClean="0"/>
              <a:t/>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7521" name="幻灯片图像占位符 1"/>
          <p:cNvSpPr>
            <a:spLocks noGrp="1" noRot="1" noChangeAspect="1"/>
          </p:cNvSpPr>
          <p:nvPr>
            <p:ph type="sldImg" idx="4294967295"/>
          </p:nvPr>
        </p:nvSpPr>
        <p:spPr>
          <a:xfrm>
            <a:off x="382588" y="685800"/>
            <a:ext cx="6092825" cy="3429000"/>
          </a:xfrm>
          <a:prstGeom prst="rect">
            <a:avLst/>
          </a:prstGeom>
          <a:noFill/>
          <a:ln w="12700">
            <a:round/>
          </a:ln>
        </p:spPr>
      </p:sp>
      <p:sp>
        <p:nvSpPr>
          <p:cNvPr id="107522" name="备注占位符 2"/>
          <p:cNvSpPr>
            <a:spLocks noGrp="1"/>
          </p:cNvSpPr>
          <p:nvPr>
            <p:ph type="body" idx="1"/>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a:ea typeface="等线" panose="02010600030101010101" charset="-122"/>
              </a:defRPr>
            </a:lvl5pPr>
          </a:lstStyle>
          <a:p>
            <a:pPr lvl="0"/>
            <a:endParaRPr lang="zh-CN" altLang="en-US"/>
          </a:p>
        </p:txBody>
      </p:sp>
      <p:sp>
        <p:nvSpPr>
          <p:cNvPr id="107523" name="灯片编号占位符 3"/>
          <p:cNvSpPr>
            <a:spLocks noGrp="1"/>
          </p:cNvSpPr>
          <p:nvPr>
            <p:ph type="sldNum"/>
          </p:nvPr>
        </p:nvSpPr>
        <p:spPr>
          <a:xfrm>
            <a:off x="3884613" y="8685213"/>
            <a:ext cx="2971800" cy="458787"/>
          </a:xfrm>
          <a:prstGeom prst="rect">
            <a:avLst/>
          </a:prstGeom>
          <a:noFill/>
          <a:ln>
            <a:noFill/>
            <a:miter lim="800000"/>
          </a:ln>
        </p:spPr>
        <p:txBody>
          <a:bodyPr vert="horz" lIns="91440" tIns="45720" rIns="91440" bIns="4572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5pPr>
          </a:lstStyle>
          <a:p>
            <a:pPr lvl="0" algn="r"/>
            <a:fld id="{FBA6816C-6F15-4F1F-9990-BC8C0511B734}" type="slidenum">
              <a:rPr lang="zh-CN" altLang="en-US" sz="1200">
                <a:latin typeface="等线"/>
                <a:ea typeface="等线" panose="02010600030101010101" charset="-122"/>
              </a:rPr>
              <a:t>3</a:t>
            </a:fld>
            <a:endParaRPr lang="zh-CN" altLang="en-US" sz="1200">
              <a:latin typeface="等线"/>
              <a:ea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image" Target="../media/image3.png" /><Relationship Id="rId11" Type="http://schemas.openxmlformats.org/officeDocument/2006/relationships/tags" Target="../tags/tag8.xml" /><Relationship Id="rId12" Type="http://schemas.openxmlformats.org/officeDocument/2006/relationships/tags" Target="../tags/tag9.xml" /><Relationship Id="rId13" Type="http://schemas.openxmlformats.org/officeDocument/2006/relationships/tags" Target="../tags/tag10.xml" /><Relationship Id="rId14" Type="http://schemas.openxmlformats.org/officeDocument/2006/relationships/tags" Target="../tags/tag11.xml" /><Relationship Id="rId15" Type="http://schemas.openxmlformats.org/officeDocument/2006/relationships/tags" Target="../tags/tag12.xml" /><Relationship Id="rId16" Type="http://schemas.openxmlformats.org/officeDocument/2006/relationships/tags" Target="../tags/tag13.xml" /><Relationship Id="rId17" Type="http://schemas.openxmlformats.org/officeDocument/2006/relationships/slideMaster" Target="../slideMasters/slideMaster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image" Target="../media/image1.png" /><Relationship Id="rId6" Type="http://schemas.openxmlformats.org/officeDocument/2006/relationships/tags" Target="../tags/tag5.xml" /><Relationship Id="rId7" Type="http://schemas.openxmlformats.org/officeDocument/2006/relationships/image" Target="../media/image2.png" /><Relationship Id="rId8" Type="http://schemas.openxmlformats.org/officeDocument/2006/relationships/tags" Target="../tags/tag6.xml" /><Relationship Id="rId9" Type="http://schemas.openxmlformats.org/officeDocument/2006/relationships/tags" Target="../tags/tag7.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72.xml" /><Relationship Id="rId10" Type="http://schemas.openxmlformats.org/officeDocument/2006/relationships/image" Target="../media/image11.png" /><Relationship Id="rId11" Type="http://schemas.openxmlformats.org/officeDocument/2006/relationships/tags" Target="../tags/tag79.xml" /><Relationship Id="rId12" Type="http://schemas.openxmlformats.org/officeDocument/2006/relationships/image" Target="../media/image12.png" /><Relationship Id="rId13" Type="http://schemas.openxmlformats.org/officeDocument/2006/relationships/tags" Target="../tags/tag80.xml" /><Relationship Id="rId14" Type="http://schemas.openxmlformats.org/officeDocument/2006/relationships/slideMaster" Target="../slideMasters/slideMaster1.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image" Target="../media/image1.png" /><Relationship Id="rId7" Type="http://schemas.openxmlformats.org/officeDocument/2006/relationships/tags" Target="../tags/tag77.xml" /><Relationship Id="rId8" Type="http://schemas.openxmlformats.org/officeDocument/2006/relationships/image" Target="../media/image2.png" /><Relationship Id="rId9" Type="http://schemas.openxmlformats.org/officeDocument/2006/relationships/tags" Target="../tags/tag78.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image" Target="../media/image4.png" /><Relationship Id="rId5" Type="http://schemas.openxmlformats.org/officeDocument/2006/relationships/tags" Target="../tags/tag84.xml" /><Relationship Id="rId6" Type="http://schemas.openxmlformats.org/officeDocument/2006/relationships/image" Target="../media/image6.png" /><Relationship Id="rId7" Type="http://schemas.openxmlformats.org/officeDocument/2006/relationships/tags" Target="../tags/tag85.xml" /><Relationship Id="rId8" Type="http://schemas.openxmlformats.org/officeDocument/2006/relationships/tags" Target="../tags/tag86.xml" /><Relationship Id="rId9"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tags" Target="../tags/tag94.xml" /><Relationship Id="rId11" Type="http://schemas.openxmlformats.org/officeDocument/2006/relationships/slideMaster" Target="../slideMasters/slideMaster1.xml" /><Relationship Id="rId2" Type="http://schemas.openxmlformats.org/officeDocument/2006/relationships/image" Target="../media/image13.png" /><Relationship Id="rId3" Type="http://schemas.openxmlformats.org/officeDocument/2006/relationships/tags" Target="../tags/tag88.xml" /><Relationship Id="rId4" Type="http://schemas.openxmlformats.org/officeDocument/2006/relationships/image" Target="../media/image12.png"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tags" Target="../tags/tag93.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95.xml" /><Relationship Id="rId10" Type="http://schemas.openxmlformats.org/officeDocument/2006/relationships/tags" Target="../tags/tag102.xml" /><Relationship Id="rId11" Type="http://schemas.openxmlformats.org/officeDocument/2006/relationships/tags" Target="../tags/tag103.xml" /><Relationship Id="rId12" Type="http://schemas.openxmlformats.org/officeDocument/2006/relationships/slideMaster" Target="../slideMasters/slideMaster1.xml" /><Relationship Id="rId2" Type="http://schemas.openxmlformats.org/officeDocument/2006/relationships/image" Target="../media/image13.png" /><Relationship Id="rId3" Type="http://schemas.openxmlformats.org/officeDocument/2006/relationships/tags" Target="../tags/tag96.xml" /><Relationship Id="rId4" Type="http://schemas.openxmlformats.org/officeDocument/2006/relationships/image" Target="../media/image12.png"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tags" Target="../tags/tag10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04.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slideMaster" Target="../slideMasters/slideMaster1.xml" /><Relationship Id="rId2" Type="http://schemas.openxmlformats.org/officeDocument/2006/relationships/image" Target="../media/image13.png" /><Relationship Id="rId3" Type="http://schemas.openxmlformats.org/officeDocument/2006/relationships/tags" Target="../tags/tag105.xml" /><Relationship Id="rId4" Type="http://schemas.openxmlformats.org/officeDocument/2006/relationships/image" Target="../media/image12.png"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4.png" /><Relationship Id="rId10" Type="http://schemas.openxmlformats.org/officeDocument/2006/relationships/slideMaster" Target="../slideMasters/slideMaster1.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2.png" /><Relationship Id="rId10" Type="http://schemas.openxmlformats.org/officeDocument/2006/relationships/tags" Target="../tags/tag129.xml" /><Relationship Id="rId11" Type="http://schemas.openxmlformats.org/officeDocument/2006/relationships/tags" Target="../tags/tag130.xml" /><Relationship Id="rId12" Type="http://schemas.openxmlformats.org/officeDocument/2006/relationships/slideMaster" Target="../slideMasters/slideMaster1.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137.xml" /><Relationship Id="rId11" Type="http://schemas.openxmlformats.org/officeDocument/2006/relationships/tags" Target="../tags/tag138.xml" /><Relationship Id="rId12" Type="http://schemas.openxmlformats.org/officeDocument/2006/relationships/tags" Target="../tags/tag139.xml" /><Relationship Id="rId13" Type="http://schemas.openxmlformats.org/officeDocument/2006/relationships/slideMaster" Target="../slideMasters/slideMaster1.xml" /><Relationship Id="rId2" Type="http://schemas.openxmlformats.org/officeDocument/2006/relationships/tags" Target="../tags/tag131.xml" /><Relationship Id="rId3" Type="http://schemas.openxmlformats.org/officeDocument/2006/relationships/image" Target="../media/image2.png" /><Relationship Id="rId4" Type="http://schemas.openxmlformats.org/officeDocument/2006/relationships/tags" Target="../tags/tag132.xml" /><Relationship Id="rId5" Type="http://schemas.openxmlformats.org/officeDocument/2006/relationships/image" Target="../media/image12.png"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27.xml" /><Relationship Id="rId11" Type="http://schemas.openxmlformats.org/officeDocument/2006/relationships/slideMaster" Target="../slideMasters/slideMaster1.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image" Target="../media/image6.png" /><Relationship Id="rId8" Type="http://schemas.openxmlformats.org/officeDocument/2006/relationships/tags" Target="../tags/tag25.xml" /><Relationship Id="rId9" Type="http://schemas.openxmlformats.org/officeDocument/2006/relationships/tags" Target="../tags/tag26.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4.png" /><Relationship Id="rId10" Type="http://schemas.openxmlformats.org/officeDocument/2006/relationships/tags" Target="../tags/tag43.xml" /><Relationship Id="rId11" Type="http://schemas.openxmlformats.org/officeDocument/2006/relationships/slideMaster" Target="../slideMasters/slideMaster1.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tags" Target="../tags/tag42.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4.xml" /><Relationship Id="rId10"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45.xml" /><Relationship Id="rId4" Type="http://schemas.openxmlformats.org/officeDocument/2006/relationships/image" Target="../media/image8.png"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tags" Target="../tags/tag49.xml" /><Relationship Id="rId9" Type="http://schemas.openxmlformats.org/officeDocument/2006/relationships/tags" Target="../tags/tag50.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sp>
        <p:nvSpPr>
          <p:cNvPr id="16" name="日期占位符 15"/>
          <p:cNvSpPr>
            <a:spLocks noGrp="1"/>
          </p:cNvSpPr>
          <p:nvPr>
            <p:ph type="dt" sz="half" idx="10"/>
            <p:custDataLst>
              <p:tags r:id="rId1"/>
            </p:custDataLst>
          </p:nvPr>
        </p:nvSpPr>
        <p:spPr/>
        <p:txBody>
          <a:bodyPr/>
          <a:lstStyle>
            <a:lvl1pPr>
              <a:defRPr>
                <a:solidFill>
                  <a:schemeClr val="accent1"/>
                </a:solidFill>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
            </p:custDataLst>
          </p:nvPr>
        </p:nvSpPr>
        <p:spPr/>
        <p:txBody>
          <a:bodyPr/>
          <a:lstStyle>
            <a:lvl1pPr>
              <a:defRPr>
                <a:solidFill>
                  <a:schemeClr val="accent1"/>
                </a:solidFill>
              </a:defRPr>
            </a:lvl1pPr>
          </a:lstStyle>
          <a:p>
            <a:endParaRPr lang="zh-CN" altLang="en-US"/>
          </a:p>
        </p:txBody>
      </p:sp>
      <p:sp>
        <p:nvSpPr>
          <p:cNvPr id="18" name="灯片编号占位符 17"/>
          <p:cNvSpPr>
            <a:spLocks noGrp="1"/>
          </p:cNvSpPr>
          <p:nvPr>
            <p:ph type="sldNum" sz="quarter" idx="12"/>
            <p:custDataLst>
              <p:tags r:id="rId3"/>
            </p:custDataLst>
          </p:nvPr>
        </p:nvSpPr>
        <p:spPr/>
        <p:txBody>
          <a:bodyPr/>
          <a:lstStyle>
            <a:lvl1pPr>
              <a:defRPr>
                <a:solidFill>
                  <a:schemeClr val="accent1"/>
                </a:solidFill>
              </a:defRPr>
            </a:lvl1pPr>
          </a:lstStyle>
          <a:p>
            <a:fld id="{49AE70B2-8BF9-45C0-BB95-33D1B9D3A854}" type="slidenum">
              <a:rPr lang="zh-CN" altLang="en-US" smtClean="0"/>
              <a:t/>
            </a:fld>
            <a:endParaRPr lang="zh-CN" altLang="en-US"/>
          </a:p>
        </p:txBody>
      </p:sp>
      <p:grpSp>
        <p:nvGrpSpPr>
          <p:cNvPr id="2" name="组合 1"/>
          <p:cNvGrpSpPr/>
          <p:nvPr userDrawn="1">
            <p:custDataLst>
              <p:tags r:id="rId4"/>
            </p:custDataLst>
          </p:nvPr>
        </p:nvGrpSpPr>
        <p:grpSpPr>
          <a:xfrm>
            <a:off x="0" y="0"/>
            <a:ext cx="12191365" cy="6879590"/>
            <a:chExt cx="19199" cy="10834"/>
          </a:xfrm>
        </p:grpSpPr>
        <p:pic>
          <p:nvPicPr>
            <p:cNvPr id="45" name="图片 44"/>
            <p:cNvPicPr>
              <a:picLocks noChangeAspect="1"/>
            </p:cNvPicPr>
            <p:nvPr>
              <p:custDataLst>
                <p:tags r:id="rId6"/>
              </p:custDataLst>
            </p:nvPr>
          </p:nvPicPr>
          <p:blipFill>
            <a:blip r:embed="rId5"/>
            <a:stretch>
              <a:fillRect/>
            </a:stretch>
          </p:blipFill>
          <p:spPr>
            <a:xfrm>
              <a:off x="13451" y="0"/>
              <a:ext cx="5749" cy="5472"/>
            </a:xfrm>
            <a:prstGeom prst="rect">
              <a:avLst/>
            </a:prstGeom>
          </p:spPr>
        </p:pic>
        <p:pic>
          <p:nvPicPr>
            <p:cNvPr id="46" name="图片 45"/>
            <p:cNvPicPr>
              <a:picLocks noChangeAspect="1"/>
            </p:cNvPicPr>
            <p:nvPr>
              <p:custDataLst>
                <p:tags r:id="rId8"/>
              </p:custDataLst>
            </p:nvPr>
          </p:nvPicPr>
          <p:blipFill>
            <a:blip r:embed="rId7"/>
            <a:stretch>
              <a:fillRect/>
            </a:stretch>
          </p:blipFill>
          <p:spPr>
            <a:xfrm>
              <a:off x="0" y="6110"/>
              <a:ext cx="5135" cy="4725"/>
            </a:xfrm>
            <a:prstGeom prst="rect">
              <a:avLst/>
            </a:prstGeom>
          </p:spPr>
        </p:pic>
        <p:sp>
          <p:nvSpPr>
            <p:cNvPr id="48" name="矩形 47"/>
            <p:cNvSpPr/>
            <p:nvPr>
              <p:custDataLst>
                <p:tags r:id="rId9"/>
              </p:custDataLst>
            </p:nvPr>
          </p:nvSpPr>
          <p:spPr>
            <a:xfrm>
              <a:off x="5135" y="3541"/>
              <a:ext cx="8663" cy="3366"/>
            </a:xfrm>
            <a:prstGeom prst="rect">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latin typeface="仿宋" panose="02010609060101010101" charset="-122"/>
                <a:cs typeface="仿宋" panose="02010609060101010101" charset="-122"/>
              </a:endParaRPr>
            </a:p>
          </p:txBody>
        </p:sp>
        <p:pic>
          <p:nvPicPr>
            <p:cNvPr id="49" name="图片 48"/>
            <p:cNvPicPr>
              <a:picLocks noChangeAspect="1"/>
            </p:cNvPicPr>
            <p:nvPr>
              <p:custDataLst>
                <p:tags r:id="rId11"/>
              </p:custDataLst>
            </p:nvPr>
          </p:nvPicPr>
          <p:blipFill>
            <a:blip r:embed="rId10"/>
            <a:stretch>
              <a:fillRect/>
            </a:stretch>
          </p:blipFill>
          <p:spPr>
            <a:xfrm rot="16200000">
              <a:off x="4904" y="5653"/>
              <a:ext cx="1349" cy="1399"/>
            </a:xfrm>
            <a:prstGeom prst="rect">
              <a:avLst/>
            </a:prstGeom>
          </p:spPr>
        </p:pic>
        <p:pic>
          <p:nvPicPr>
            <p:cNvPr id="50" name="图片 49"/>
            <p:cNvPicPr>
              <a:picLocks noChangeAspect="1"/>
            </p:cNvPicPr>
            <p:nvPr>
              <p:custDataLst>
                <p:tags r:id="rId12"/>
              </p:custDataLst>
            </p:nvPr>
          </p:nvPicPr>
          <p:blipFill>
            <a:blip r:embed="rId10"/>
            <a:stretch>
              <a:fillRect/>
            </a:stretch>
          </p:blipFill>
          <p:spPr>
            <a:xfrm rot="5121330">
              <a:off x="12599" y="3154"/>
              <a:ext cx="1349" cy="1399"/>
            </a:xfrm>
            <a:prstGeom prst="rect">
              <a:avLst/>
            </a:prstGeom>
          </p:spPr>
        </p:pic>
      </p:grpSp>
      <p:sp>
        <p:nvSpPr>
          <p:cNvPr id="3" name="副标题 2"/>
          <p:cNvSpPr>
            <a:spLocks noGrp="1"/>
          </p:cNvSpPr>
          <p:nvPr>
            <p:ph type="subTitle" idx="1" hasCustomPrompt="1"/>
            <p:custDataLst>
              <p:tags r:id="rId13"/>
            </p:custDataLst>
          </p:nvPr>
        </p:nvSpPr>
        <p:spPr>
          <a:xfrm>
            <a:off x="3374157" y="3467299"/>
            <a:ext cx="5236444" cy="708096"/>
          </a:xfrm>
        </p:spPr>
        <p:txBody>
          <a:bodyPr lIns="101600" tIns="38100" rIns="76200" bIns="38100">
            <a:normAutofit/>
          </a:bodyPr>
          <a:lstStyle>
            <a:lvl1pPr marL="0" indent="0" algn="ctr" eaLnBrk="1" fontAlgn="auto" latinLnBrk="0" hangingPunct="1">
              <a:lnSpc>
                <a:spcPct val="130000"/>
              </a:lnSpc>
              <a:buNone/>
              <a:defRPr sz="1400" u="none" strike="noStrike" kern="1200" cap="none" spc="0" normalizeH="0" baseline="0">
                <a:solidFill>
                  <a:schemeClr val="accent1"/>
                </a:solidFill>
                <a:uFillTx/>
                <a:latin typeface="微软雅黑"/>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5" name="文本占位符 4"/>
          <p:cNvSpPr>
            <a:spLocks noGrp="1"/>
          </p:cNvSpPr>
          <p:nvPr>
            <p:ph type="body" sz="quarter" idx="13" hasCustomPrompt="1"/>
            <p:custDataLst>
              <p:tags r:id="rId14"/>
            </p:custDataLst>
          </p:nvPr>
        </p:nvSpPr>
        <p:spPr>
          <a:xfrm>
            <a:off x="4723231" y="5406948"/>
            <a:ext cx="2529965" cy="428400"/>
          </a:xfrm>
        </p:spPr>
        <p:txBody>
          <a:bodyPr anchor="ctr">
            <a:normAutofit/>
          </a:bodyPr>
          <a:lstStyle>
            <a:lvl1pPr marL="0" indent="0" algn="ctr">
              <a:lnSpc>
                <a:spcPct val="130000"/>
              </a:lnSpc>
              <a:buNone/>
              <a:defRPr sz="1400" spc="0" baseline="0">
                <a:solidFill>
                  <a:schemeClr val="accent1"/>
                </a:solidFill>
                <a:latin typeface="微软雅黑"/>
              </a:defRPr>
            </a:lvl1pPr>
          </a:lstStyle>
          <a:p>
            <a:pPr lvl="0"/>
            <a:r>
              <a:rPr lang="zh-CN" altLang="en-US"/>
              <a:t>编辑文本</a:t>
            </a:r>
            <a:endParaRPr lang="zh-CN" altLang="en-US"/>
          </a:p>
        </p:txBody>
      </p:sp>
      <p:sp>
        <p:nvSpPr>
          <p:cNvPr id="62" name="文本占位符 61"/>
          <p:cNvSpPr>
            <a:spLocks noGrp="1"/>
          </p:cNvSpPr>
          <p:nvPr>
            <p:ph type="body" sz="quarter" idx="14" hasCustomPrompt="1"/>
            <p:custDataLst>
              <p:tags r:id="rId15"/>
            </p:custDataLst>
          </p:nvPr>
        </p:nvSpPr>
        <p:spPr>
          <a:xfrm>
            <a:off x="4723230" y="5891136"/>
            <a:ext cx="2529965" cy="428400"/>
          </a:xfrm>
        </p:spPr>
        <p:txBody>
          <a:bodyPr anchor="ctr">
            <a:normAutofit/>
          </a:bodyPr>
          <a:lstStyle>
            <a:lvl1pPr marL="0" indent="0" algn="ctr">
              <a:lnSpc>
                <a:spcPct val="130000"/>
              </a:lnSpc>
              <a:buNone/>
              <a:defRPr sz="1400" spc="0" baseline="0">
                <a:solidFill>
                  <a:schemeClr val="accent1"/>
                </a:solidFill>
                <a:latin typeface="微软雅黑"/>
              </a:defRPr>
            </a:lvl1pPr>
          </a:lstStyle>
          <a:p>
            <a:pPr lvl="0"/>
            <a:r>
              <a:rPr lang="zh-CN" altLang="en-US"/>
              <a:t>编辑文本</a:t>
            </a:r>
            <a:endParaRPr lang="zh-CN" altLang="en-US"/>
          </a:p>
        </p:txBody>
      </p:sp>
      <p:sp>
        <p:nvSpPr>
          <p:cNvPr id="4" name="标题 3"/>
          <p:cNvSpPr>
            <a:spLocks noGrp="1"/>
          </p:cNvSpPr>
          <p:nvPr>
            <p:ph type="title" hasCustomPrompt="1"/>
            <p:custDataLst>
              <p:tags r:id="rId16"/>
            </p:custDataLst>
          </p:nvPr>
        </p:nvSpPr>
        <p:spPr>
          <a:xfrm>
            <a:off x="3374158" y="2584466"/>
            <a:ext cx="5236444" cy="763882"/>
          </a:xfrm>
        </p:spPr>
        <p:txBody>
          <a:bodyPr lIns="90000" tIns="46800" rIns="90000" bIns="46800" anchor="b">
            <a:normAutofit/>
          </a:bodyPr>
          <a:lstStyle>
            <a:lvl1pPr algn="ctr">
              <a:defRPr sz="4400" spc="0" baseline="0">
                <a:solidFill>
                  <a:schemeClr val="accent1"/>
                </a:solidFill>
                <a:latin typeface="微软雅黑"/>
                <a:ea typeface="汉仪旗黑-85S"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a:off x="0" y="0"/>
            <a:ext cx="2795270" cy="2659380"/>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2526714" y="2493442"/>
            <a:ext cx="6716614" cy="1622218"/>
          </a:xfrm>
        </p:spPr>
        <p:txBody>
          <a:bodyPr vert="horz" lIns="101600" tIns="38100" rIns="25400" bIns="38100" rtlCol="0" anchor="ctr" anchorCtr="0">
            <a:noAutofit/>
          </a:bodyPr>
          <a:lstStyle>
            <a:lvl1pPr marL="0" marR="0" algn="ctr" defTabSz="914400" rtl="0" eaLnBrk="1" fontAlgn="auto" latinLnBrk="0" hangingPunct="1">
              <a:lnSpc>
                <a:spcPct val="130000"/>
              </a:lnSpc>
              <a:buNone/>
              <a:defRPr kumimoji="0" lang="zh-CN" altLang="en-US" sz="6600" b="1" i="0" u="none" strike="noStrike" kern="1200" cap="none" spc="0" normalizeH="0" baseline="0" noProof="1">
                <a:solidFill>
                  <a:schemeClr val="accent1"/>
                </a:solidFill>
                <a:uFillTx/>
                <a:latin typeface="微软雅黑"/>
                <a:ea typeface="汉仪旗黑-85S" panose="00020600040101010101" pitchFamily="18" charset="-122"/>
                <a:cs typeface="仿宋" panose="02010609060101010101" charset="-122"/>
                <a:sym typeface="+mn-ea"/>
              </a:defRPr>
            </a:lvl1pPr>
          </a:lstStyle>
          <a:p>
            <a:pPr lvl="0"/>
            <a:r>
              <a:rPr>
                <a:sym typeface="+mn-ea"/>
              </a:rPr>
              <a:t>编辑标题</a:t>
            </a:r>
            <a:endParaRPr>
              <a:sym typeface="+mn-ea"/>
            </a:endParaRPr>
          </a:p>
        </p:txBody>
      </p:sp>
      <p:grpSp>
        <p:nvGrpSpPr>
          <p:cNvPr id="6" name="组合 5"/>
          <p:cNvGrpSpPr/>
          <p:nvPr userDrawn="1">
            <p:custDataLst>
              <p:tags r:id="rId5"/>
            </p:custDataLst>
          </p:nvPr>
        </p:nvGrpSpPr>
        <p:grpSpPr>
          <a:xfrm>
            <a:off x="0" y="0"/>
            <a:ext cx="12192000" cy="6857365"/>
            <a:chExt cx="19200" cy="10799"/>
          </a:xfrm>
        </p:grpSpPr>
        <p:pic>
          <p:nvPicPr>
            <p:cNvPr id="7" name="图片 6"/>
            <p:cNvPicPr>
              <a:picLocks noChangeAspect="1"/>
            </p:cNvPicPr>
            <p:nvPr>
              <p:custDataLst>
                <p:tags r:id="rId7"/>
              </p:custDataLst>
            </p:nvPr>
          </p:nvPicPr>
          <p:blipFill>
            <a:blip r:embed="rId6"/>
            <a:stretch>
              <a:fillRect/>
            </a:stretch>
          </p:blipFill>
          <p:spPr>
            <a:xfrm flipH="1">
              <a:off x="0" y="0"/>
              <a:ext cx="5749" cy="5472"/>
            </a:xfrm>
            <a:prstGeom prst="rect">
              <a:avLst/>
            </a:prstGeom>
          </p:spPr>
        </p:pic>
        <p:pic>
          <p:nvPicPr>
            <p:cNvPr id="8" name="图片 7"/>
            <p:cNvPicPr>
              <a:picLocks noChangeAspect="1"/>
            </p:cNvPicPr>
            <p:nvPr>
              <p:custDataLst>
                <p:tags r:id="rId9"/>
              </p:custDataLst>
            </p:nvPr>
          </p:nvPicPr>
          <p:blipFill>
            <a:blip r:embed="rId8"/>
            <a:stretch>
              <a:fillRect/>
            </a:stretch>
          </p:blipFill>
          <p:spPr>
            <a:xfrm flipH="1">
              <a:off x="14065" y="6075"/>
              <a:ext cx="5135" cy="4725"/>
            </a:xfrm>
            <a:prstGeom prst="rect">
              <a:avLst/>
            </a:prstGeom>
          </p:spPr>
        </p:pic>
        <p:pic>
          <p:nvPicPr>
            <p:cNvPr id="11" name="图片 10"/>
            <p:cNvPicPr>
              <a:picLocks noChangeAspect="1"/>
            </p:cNvPicPr>
            <p:nvPr>
              <p:custDataLst>
                <p:tags r:id="rId11"/>
              </p:custDataLst>
            </p:nvPr>
          </p:nvPicPr>
          <p:blipFill>
            <a:blip r:embed="rId10"/>
            <a:stretch>
              <a:fillRect/>
            </a:stretch>
          </p:blipFill>
          <p:spPr>
            <a:xfrm rot="665247">
              <a:off x="13792" y="4431"/>
              <a:ext cx="1152" cy="1194"/>
            </a:xfrm>
            <a:prstGeom prst="rect">
              <a:avLst/>
            </a:prstGeom>
          </p:spPr>
        </p:pic>
        <p:pic>
          <p:nvPicPr>
            <p:cNvPr id="9" name="图片 8"/>
            <p:cNvPicPr>
              <a:picLocks noChangeAspect="1"/>
            </p:cNvPicPr>
            <p:nvPr userDrawn="1">
              <p:custDataLst>
                <p:tags r:id="rId13"/>
              </p:custDataLst>
            </p:nvPr>
          </p:nvPicPr>
          <p:blipFill>
            <a:blip r:embed="rId12"/>
            <a:stretch>
              <a:fillRect/>
            </a:stretch>
          </p:blipFill>
          <p:spPr>
            <a:xfrm flipH="1">
              <a:off x="17178" y="8939"/>
              <a:ext cx="2022" cy="1861"/>
            </a:xfrm>
            <a:prstGeom prst="rect">
              <a:avLst/>
            </a:prstGeom>
          </p:spPr>
        </p:pic>
      </p:gr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pic>
        <p:nvPicPr>
          <p:cNvPr id="10" name="图片 9"/>
          <p:cNvPicPr>
            <a:picLocks noChangeAspect="1"/>
          </p:cNvPicPr>
          <p:nvPr userDrawn="1">
            <p:custDataLst>
              <p:tags r:id="rId5"/>
            </p:custDataLst>
          </p:nvPr>
        </p:nvPicPr>
        <p:blipFill>
          <a:blip r:embed="rId4"/>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7"/>
            </p:custDataLst>
          </p:nvPr>
        </p:nvPicPr>
        <p:blipFill>
          <a:blip r:embed="rId6"/>
          <a:stretch>
            <a:fillRect/>
          </a:stretch>
        </p:blipFill>
        <p:spPr>
          <a:xfrm rot="20473840">
            <a:off x="61938" y="104112"/>
            <a:ext cx="743647" cy="583855"/>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lumMod val="75000"/>
                    <a:lumOff val="25000"/>
                  </a:schemeClr>
                </a:solidFill>
                <a:latin typeface="微软雅黑"/>
                <a:ea typeface="微软雅黑"/>
              </a:defRPr>
            </a:lvl1pPr>
          </a:lstStyle>
          <a:p>
            <a:r>
              <a:rPr lang="zh-CN" altLang="en-US"/>
              <a:t>单击此处编辑母版标题样式</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endParaRPr>
          </a:p>
        </p:txBody>
      </p:sp>
      <p:pic>
        <p:nvPicPr>
          <p:cNvPr id="6" name="图片 5"/>
          <p:cNvPicPr>
            <a:picLocks noChangeAspect="1"/>
          </p:cNvPicPr>
          <p:nvPr userDrawn="1">
            <p:custDataLst>
              <p:tags r:id="rId3"/>
            </p:custDataLst>
          </p:nvPr>
        </p:nvPicPr>
        <p:blipFill>
          <a:blip r:embed="rId2"/>
          <a:stretch>
            <a:fillRect/>
          </a:stretch>
        </p:blipFill>
        <p:spPr>
          <a:xfrm flipH="1">
            <a:off x="0" y="0"/>
            <a:ext cx="1475105" cy="1404620"/>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flipH="1">
            <a:off x="10908030" y="5676265"/>
            <a:ext cx="1283970" cy="1181735"/>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lumMod val="75000"/>
                    <a:lumOff val="25000"/>
                  </a:schemeClr>
                </a:solidFill>
                <a:latin typeface="微软雅黑"/>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pic>
        <p:nvPicPr>
          <p:cNvPr id="12" name="图片 11"/>
          <p:cNvPicPr>
            <a:picLocks noChangeAspect="1"/>
          </p:cNvPicPr>
          <p:nvPr userDrawn="1">
            <p:custDataLst>
              <p:tags r:id="rId3"/>
            </p:custDataLst>
          </p:nvPr>
        </p:nvPicPr>
        <p:blipFill>
          <a:blip r:embed="rId2"/>
          <a:stretch>
            <a:fillRect/>
          </a:stretch>
        </p:blipFill>
        <p:spPr>
          <a:xfrm flipH="1">
            <a:off x="0" y="0"/>
            <a:ext cx="1475105" cy="1404620"/>
          </a:xfrm>
          <a:prstGeom prst="rect">
            <a:avLst/>
          </a:prstGeom>
        </p:spPr>
      </p:pic>
      <p:pic>
        <p:nvPicPr>
          <p:cNvPr id="10" name="图片 9"/>
          <p:cNvPicPr>
            <a:picLocks noChangeAspect="1"/>
          </p:cNvPicPr>
          <p:nvPr userDrawn="1">
            <p:custDataLst>
              <p:tags r:id="rId5"/>
            </p:custDataLst>
          </p:nvPr>
        </p:nvPicPr>
        <p:blipFill>
          <a:blip r:embed="rId4"/>
          <a:stretch>
            <a:fillRect/>
          </a:stretch>
        </p:blipFill>
        <p:spPr>
          <a:xfrm flipH="1">
            <a:off x="10908030" y="5676265"/>
            <a:ext cx="1283970" cy="1181735"/>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lstStyle>
            <a:lvl1pPr>
              <a:defRPr sz="3600" baseline="0">
                <a:solidFill>
                  <a:schemeClr val="tx1">
                    <a:lumMod val="75000"/>
                    <a:lumOff val="25000"/>
                  </a:schemeClr>
                </a:solidFill>
                <a:latin typeface="微软雅黑"/>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pic>
        <p:nvPicPr>
          <p:cNvPr id="13" name="图片 12"/>
          <p:cNvPicPr>
            <a:picLocks noChangeAspect="1"/>
          </p:cNvPicPr>
          <p:nvPr userDrawn="1">
            <p:custDataLst>
              <p:tags r:id="rId3"/>
            </p:custDataLst>
          </p:nvPr>
        </p:nvPicPr>
        <p:blipFill>
          <a:blip r:embed="rId2"/>
          <a:stretch>
            <a:fillRect/>
          </a:stretch>
        </p:blipFill>
        <p:spPr>
          <a:xfrm flipH="1">
            <a:off x="0" y="0"/>
            <a:ext cx="1475105" cy="1404620"/>
          </a:xfrm>
          <a:prstGeom prst="rect">
            <a:avLst/>
          </a:prstGeom>
        </p:spPr>
      </p:pic>
      <p:pic>
        <p:nvPicPr>
          <p:cNvPr id="11" name="图片 10"/>
          <p:cNvPicPr>
            <a:picLocks noChangeAspect="1"/>
          </p:cNvPicPr>
          <p:nvPr userDrawn="1">
            <p:custDataLst>
              <p:tags r:id="rId5"/>
            </p:custDataLst>
          </p:nvPr>
        </p:nvPicPr>
        <p:blipFill>
          <a:blip r:embed="rId4"/>
          <a:stretch>
            <a:fillRect/>
          </a:stretch>
        </p:blipFill>
        <p:spPr>
          <a:xfrm flipH="1">
            <a:off x="10908030" y="5676265"/>
            <a:ext cx="1283970" cy="1181735"/>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lumMod val="75000"/>
                    <a:lumOff val="25000"/>
                  </a:schemeClr>
                </a:solidFill>
                <a:latin typeface="微软雅黑"/>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latin typeface="微软雅黑"/>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flipH="1">
            <a:off x="-2" y="0"/>
            <a:ext cx="1902409" cy="1458000"/>
          </a:xfrm>
          <a:prstGeom prst="rect">
            <a:avLst/>
          </a:prstGeom>
        </p:spPr>
      </p:pic>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lumMod val="75000"/>
                    <a:lumOff val="25000"/>
                  </a:schemeClr>
                </a:solidFill>
                <a:latin typeface="微软雅黑"/>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marL="0" indent="0">
              <a:buNone/>
              <a:defRPr baseline="0">
                <a:latin typeface="微软雅黑"/>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flipH="1">
            <a:off x="10908030" y="5676265"/>
            <a:ext cx="1283970" cy="1181735"/>
          </a:xfrm>
          <a:prstGeom prst="rect">
            <a:avLst/>
          </a:prstGeom>
        </p:spPr>
      </p:pic>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lumMod val="75000"/>
                    <a:lumOff val="25000"/>
                  </a:schemeClr>
                </a:solidFill>
                <a:latin typeface="微软雅黑"/>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latin typeface="微软雅黑"/>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latin typeface="微软雅黑"/>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flipH="1">
            <a:off x="0" y="0"/>
            <a:ext cx="3650615" cy="3474720"/>
          </a:xfrm>
          <a:prstGeom prst="rect">
            <a:avLst/>
          </a:prstGeom>
        </p:spPr>
      </p:pic>
      <p:pic>
        <p:nvPicPr>
          <p:cNvPr id="12" name="图片 11"/>
          <p:cNvPicPr>
            <a:picLocks noChangeAspect="1"/>
          </p:cNvPicPr>
          <p:nvPr userDrawn="1">
            <p:custDataLst>
              <p:tags r:id="rId4"/>
            </p:custDataLst>
          </p:nvPr>
        </p:nvPicPr>
        <p:blipFill>
          <a:blip r:embed="rId3"/>
          <a:stretch>
            <a:fillRect/>
          </a:stretch>
        </p:blipFill>
        <p:spPr>
          <a:xfrm flipH="1">
            <a:off x="8931275" y="3857625"/>
            <a:ext cx="3260725" cy="3000375"/>
          </a:xfrm>
          <a:prstGeom prst="rect">
            <a:avLst/>
          </a:prstGeom>
        </p:spPr>
      </p:pic>
      <p:pic>
        <p:nvPicPr>
          <p:cNvPr id="13" name="图片 12"/>
          <p:cNvPicPr>
            <a:picLocks noChangeAspect="1"/>
          </p:cNvPicPr>
          <p:nvPr userDrawn="1">
            <p:custDataLst>
              <p:tags r:id="rId6"/>
            </p:custDataLst>
          </p:nvPr>
        </p:nvPicPr>
        <p:blipFill>
          <a:blip r:embed="rId5"/>
          <a:stretch>
            <a:fillRect/>
          </a:stretch>
        </p:blipFill>
        <p:spPr>
          <a:xfrm flipH="1">
            <a:off x="10908030" y="5676265"/>
            <a:ext cx="1283970" cy="1181735"/>
          </a:xfrm>
          <a:prstGeom prst="rect">
            <a:avLst/>
          </a:prstGeom>
        </p:spPr>
      </p:pic>
      <p:sp>
        <p:nvSpPr>
          <p:cNvPr id="10" name="矩形 9"/>
          <p:cNvSpPr/>
          <p:nvPr userDrawn="1">
            <p:custDataLst>
              <p:tags r:id="rId7"/>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lumMod val="75000"/>
                    <a:lumOff val="25000"/>
                  </a:schemeClr>
                </a:solidFill>
                <a:latin typeface="微软雅黑"/>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latin typeface="微软雅黑"/>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tx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0" y="0"/>
            <a:ext cx="2853055" cy="2714625"/>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微软雅黑" panose="020b0503020204020204" charset="-122"/>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微软雅黑"/>
                <a:ea typeface="微软雅黑"/>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4194433" y="4511741"/>
            <a:ext cx="3429374" cy="2346259"/>
          </a:xfrm>
          <a:prstGeom prst="rect">
            <a:avLst/>
          </a:prstGeom>
        </p:spPr>
      </p:pic>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11" name="椭圆 10"/>
          <p:cNvSpPr/>
          <p:nvPr>
            <p:custDataLst>
              <p:tags r:id="rId6"/>
            </p:custDataLst>
          </p:nvPr>
        </p:nvSpPr>
        <p:spPr>
          <a:xfrm>
            <a:off x="5463139" y="1652587"/>
            <a:ext cx="1249991" cy="1249991"/>
          </a:xfrm>
          <a:prstGeom prst="ellipse">
            <a:avLst/>
          </a:prstGeom>
          <a:noFill/>
          <a:ln>
            <a:solidFill>
              <a:schemeClr val="accent2">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仿宋" panose="02010609060101010101" charset="-122"/>
              <a:cs typeface="仿宋" panose="02010609060101010101" charset="-122"/>
            </a:endParaRPr>
          </a:p>
        </p:txBody>
      </p:sp>
      <p:pic>
        <p:nvPicPr>
          <p:cNvPr id="12" name="图片 11"/>
          <p:cNvPicPr>
            <a:picLocks noChangeAspect="1"/>
          </p:cNvPicPr>
          <p:nvPr>
            <p:custDataLst>
              <p:tags r:id="rId8"/>
            </p:custDataLst>
          </p:nvPr>
        </p:nvPicPr>
        <p:blipFill>
          <a:blip r:embed="rId7"/>
          <a:stretch>
            <a:fillRect/>
          </a:stretch>
        </p:blipFill>
        <p:spPr>
          <a:xfrm rot="20473840">
            <a:off x="5091315" y="2304312"/>
            <a:ext cx="743647" cy="583855"/>
          </a:xfrm>
          <a:prstGeom prst="rect">
            <a:avLst/>
          </a:prstGeom>
        </p:spPr>
      </p:pic>
      <p:sp>
        <p:nvSpPr>
          <p:cNvPr id="3" name="文本占位符 2"/>
          <p:cNvSpPr>
            <a:spLocks noGrp="1"/>
          </p:cNvSpPr>
          <p:nvPr>
            <p:ph type="body" idx="1"/>
            <p:custDataLst>
              <p:tags r:id="rId9"/>
            </p:custDataLst>
          </p:nvPr>
        </p:nvSpPr>
        <p:spPr>
          <a:xfrm>
            <a:off x="3533975" y="3878783"/>
            <a:ext cx="5108319" cy="422736"/>
          </a:xfrm>
        </p:spPr>
        <p:txBody>
          <a:bodyPr lIns="101600" tIns="38100" rIns="76200" bIns="38100">
            <a:noAutofit/>
          </a:bodyPr>
          <a:lstStyle>
            <a:lvl1pPr marL="0" indent="0" algn="ctr" eaLnBrk="1" fontAlgn="auto" latinLnBrk="0" hangingPunct="1">
              <a:lnSpc>
                <a:spcPct val="130000"/>
              </a:lnSpc>
              <a:buNone/>
              <a:defRPr kumimoji="0" lang="zh-CN" altLang="en-US" sz="1400" b="0" i="0" u="none" strike="noStrike" kern="1200" cap="none" spc="0" normalizeH="0" baseline="0" noProof="1">
                <a:solidFill>
                  <a:schemeClr val="accent1"/>
                </a:solidFill>
                <a:uFillTx/>
                <a:latin typeface="微软雅黑"/>
                <a:ea typeface="微软雅黑"/>
                <a:cs typeface="仿宋" panose="02010609060101010101" charset="-122"/>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2" name="标题 1"/>
          <p:cNvSpPr>
            <a:spLocks noGrp="1"/>
          </p:cNvSpPr>
          <p:nvPr>
            <p:ph type="title" hasCustomPrompt="1"/>
            <p:custDataLst>
              <p:tags r:id="rId10"/>
            </p:custDataLst>
          </p:nvPr>
        </p:nvSpPr>
        <p:spPr>
          <a:xfrm>
            <a:off x="3533975" y="3061098"/>
            <a:ext cx="5108318" cy="752617"/>
          </a:xfrm>
        </p:spPr>
        <p:txBody>
          <a:bodyPr lIns="101600" tIns="38100" rIns="63500" bIns="38100" anchor="b" anchorCtr="0">
            <a:noAutofit/>
          </a:bodyPr>
          <a:lstStyle>
            <a:lvl1pPr algn="ctr">
              <a:lnSpc>
                <a:spcPct val="130000"/>
              </a:lnSpc>
              <a:defRPr sz="3600" u="none" strike="noStrike" kern="1200" cap="none" spc="0" normalizeH="0" baseline="0">
                <a:solidFill>
                  <a:schemeClr val="accent1"/>
                </a:solidFill>
                <a:uFillTx/>
                <a:latin typeface="微软雅黑"/>
                <a:ea typeface="汉仪旗黑-85S"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0" y="0"/>
            <a:ext cx="2795270" cy="265938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微软雅黑" panose="020b0503020204020204" charset="-122"/>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a:latin typeface="微软雅黑"/>
                <a:ea typeface="微软雅黑"/>
              </a:defRPr>
            </a:lvl1pPr>
            <a:lvl2pPr>
              <a:defRPr sz="1600">
                <a:latin typeface="微软雅黑"/>
                <a:ea typeface="微软雅黑"/>
              </a:defRPr>
            </a:lvl2pPr>
            <a:lvl3pPr>
              <a:defRPr sz="1600">
                <a:latin typeface="微软雅黑"/>
                <a:ea typeface="微软雅黑"/>
              </a:defRPr>
            </a:lvl3pPr>
            <a:lvl4pPr>
              <a:defRPr sz="1600">
                <a:latin typeface="微软雅黑"/>
                <a:ea typeface="微软雅黑"/>
              </a:defRPr>
            </a:lvl4pPr>
            <a:lvl5pPr>
              <a:defRPr sz="1600">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微软雅黑"/>
                <a:ea typeface="微软雅黑"/>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tx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a:off x="0" y="0"/>
            <a:ext cx="2795270" cy="265938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微软雅黑" panose="020b0503020204020204" charset="-122"/>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a:ea typeface="微软雅黑"/>
                <a:cs typeface="微软雅黑" panose="020b050302020402020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lvl1pPr>
              <a:defRPr>
                <a:latin typeface="微软雅黑"/>
                <a:ea typeface="微软雅黑"/>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0" y="0"/>
            <a:ext cx="12191365" cy="6857365"/>
            <a:chExt cx="19199" cy="10799"/>
          </a:xfrm>
        </p:grpSpPr>
        <p:pic>
          <p:nvPicPr>
            <p:cNvPr id="6" name="图片 5"/>
            <p:cNvPicPr>
              <a:picLocks noChangeAspect="1"/>
            </p:cNvPicPr>
            <p:nvPr>
              <p:custDataLst>
                <p:tags r:id="rId3"/>
              </p:custDataLst>
            </p:nvPr>
          </p:nvPicPr>
          <p:blipFill>
            <a:blip r:embed="rId2"/>
            <a:stretch>
              <a:fillRect/>
            </a:stretch>
          </p:blipFill>
          <p:spPr>
            <a:xfrm flipH="1">
              <a:off x="0" y="0"/>
              <a:ext cx="3221" cy="3066"/>
            </a:xfrm>
            <a:prstGeom prst="rect">
              <a:avLst/>
            </a:prstGeom>
          </p:spPr>
        </p:pic>
        <p:pic>
          <p:nvPicPr>
            <p:cNvPr id="7" name="图片 6"/>
            <p:cNvPicPr>
              <a:picLocks noChangeAspect="1"/>
            </p:cNvPicPr>
            <p:nvPr>
              <p:custDataLst>
                <p:tags r:id="rId5"/>
              </p:custDataLst>
            </p:nvPr>
          </p:nvPicPr>
          <p:blipFill>
            <a:blip r:embed="rId4"/>
            <a:stretch>
              <a:fillRect/>
            </a:stretch>
          </p:blipFill>
          <p:spPr>
            <a:xfrm flipH="1">
              <a:off x="16393" y="8217"/>
              <a:ext cx="2807" cy="2583"/>
            </a:xfrm>
            <a:prstGeom prst="rect">
              <a:avLst/>
            </a:prstGeom>
          </p:spPr>
        </p:pic>
      </p:grpSp>
      <p:sp>
        <p:nvSpPr>
          <p:cNvPr id="2" name="标题 1"/>
          <p:cNvSpPr>
            <a:spLocks noGrp="1"/>
          </p:cNvSpPr>
          <p:nvPr>
            <p:ph type="title"/>
            <p:custDataLst>
              <p:tags r:id="rId6"/>
            </p:custDataLst>
          </p:nvPr>
        </p:nvSpPr>
        <p:spPr>
          <a:xfrm>
            <a:off x="669882" y="44323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微软雅黑" panose="020b0503020204020204" charset="-122"/>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xfrm>
      </p:grpSpPr>
      <p:pic>
        <p:nvPicPr>
          <p:cNvPr id="46" name="图片 45"/>
          <p:cNvPicPr>
            <a:picLocks noChangeAspect="1"/>
          </p:cNvPicPr>
          <p:nvPr userDrawn="1">
            <p:custDataLst>
              <p:tags r:id="rId2"/>
            </p:custDataLst>
          </p:nvPr>
        </p:nvPicPr>
        <p:blipFill>
          <a:blip r:embed="rId1"/>
          <a:stretch>
            <a:fillRect/>
          </a:stretch>
        </p:blipFill>
        <p:spPr>
          <a:xfrm flipH="1">
            <a:off x="10328275" y="5151120"/>
            <a:ext cx="1859280" cy="1711325"/>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微软雅黑" panose="020b0503020204020204" charset="-122"/>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微软雅黑" panose="020b0503020204020204" charset="-122"/>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lvl1pPr>
              <a:defRPr>
                <a:latin typeface="微软雅黑"/>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微软雅黑"/>
                <a:ea typeface="微软雅黑"/>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微软雅黑"/>
                <a:ea typeface="微软雅黑"/>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pic>
        <p:nvPicPr>
          <p:cNvPr id="45" name="图片 44"/>
          <p:cNvPicPr>
            <a:picLocks noChangeAspect="1"/>
          </p:cNvPicPr>
          <p:nvPr userDrawn="1">
            <p:custDataLst>
              <p:tags r:id="rId2"/>
            </p:custDataLst>
          </p:nvPr>
        </p:nvPicPr>
        <p:blipFill>
          <a:blip r:embed="rId1"/>
          <a:stretch>
            <a:fillRect/>
          </a:stretch>
        </p:blipFill>
        <p:spPr>
          <a:xfrm flipH="1">
            <a:off x="0" y="-5715"/>
            <a:ext cx="1964055" cy="186944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微软雅黑" panose="020b0503020204020204" charset="-122"/>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a:latin typeface="微软雅黑"/>
                <a:ea typeface="微软雅黑"/>
              </a:defRPr>
            </a:lvl1pPr>
            <a:lvl2pPr indent="0" eaLnBrk="1" fontAlgn="auto" latinLnBrk="0" hangingPunct="1">
              <a:defRPr>
                <a:latin typeface="微软雅黑"/>
                <a:ea typeface="微软雅黑"/>
              </a:defRPr>
            </a:lvl2pPr>
            <a:lvl3pPr indent="0" eaLnBrk="1" fontAlgn="auto" latinLnBrk="0" hangingPunct="1">
              <a:defRPr>
                <a:latin typeface="微软雅黑"/>
                <a:ea typeface="微软雅黑"/>
              </a:defRPr>
            </a:lvl3pPr>
            <a:lvl4pPr indent="0" eaLnBrk="1" fontAlgn="auto" latinLnBrk="0" hangingPunct="1">
              <a:defRPr>
                <a:latin typeface="微软雅黑"/>
                <a:ea typeface="微软雅黑"/>
              </a:defRPr>
            </a:lvl4pPr>
            <a:lvl5pPr indent="0" eaLnBrk="1" fontAlgn="auto" latinLnBrk="0" hangingPunct="1">
              <a:defRPr>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5"/>
            </p:custDataLst>
          </p:nvPr>
        </p:nvSpPr>
        <p:spPr/>
        <p:txBody>
          <a:bodyPr/>
          <a:lstStyle>
            <a:lvl1pPr>
              <a:defRPr>
                <a:latin typeface="微软雅黑"/>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微软雅黑"/>
                <a:ea typeface="微软雅黑"/>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微软雅黑"/>
                <a:ea typeface="微软雅黑"/>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40.xml" /><Relationship Id="rId2" Type="http://schemas.openxmlformats.org/officeDocument/2006/relationships/slideLayout" Target="../slideLayouts/slideLayout2.xml" /><Relationship Id="rId20" Type="http://schemas.openxmlformats.org/officeDocument/2006/relationships/tags" Target="../tags/tag141.xml" /><Relationship Id="rId21" Type="http://schemas.openxmlformats.org/officeDocument/2006/relationships/tags" Target="../tags/tag142.xml" /><Relationship Id="rId22" Type="http://schemas.openxmlformats.org/officeDocument/2006/relationships/tags" Target="../tags/tag143.xml" /><Relationship Id="rId23" Type="http://schemas.openxmlformats.org/officeDocument/2006/relationships/tags" Target="../tags/tag144.xml" /><Relationship Id="rId24" Type="http://schemas.openxmlformats.org/officeDocument/2006/relationships/tags" Target="../tags/tag145.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5.png" /><Relationship Id="rId27"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仿宋" panose="02010609060101010101" charset="-122"/>
                <a:cs typeface="仿宋" panose="02010609060101010101"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仿宋" panose="02010609060101010101" charset="-122"/>
                <a:cs typeface="仿宋" panose="02010609060101010101"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仿宋" panose="02010609060101010101" charset="-122"/>
                <a:cs typeface="仿宋" panose="02010609060101010101" charset="-122"/>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仿宋" panose="02010609060101010101" charset="-122"/>
              <a:cs typeface="仿宋" panose="02010609060101010101" charset="-122"/>
            </a:endParaRPr>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a:ea typeface="微软雅黑"/>
          <a:cs typeface="仿宋" panose="02010609060101010101" charset="-122"/>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a:ea typeface="微软雅黑"/>
          <a:cs typeface="仿宋" panose="02010609060101010101" charset="-122"/>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微软雅黑"/>
          <a:ea typeface="微软雅黑"/>
          <a:cs typeface="仿宋" panose="02010609060101010101" charset="-122"/>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a:ea typeface="微软雅黑"/>
          <a:cs typeface="仿宋" panose="02010609060101010101" charset="-122"/>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a:ea typeface="微软雅黑"/>
          <a:cs typeface="仿宋" panose="02010609060101010101" charset="-122"/>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a:ea typeface="微软雅黑"/>
          <a:cs typeface="仿宋"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9.xml" /><Relationship Id="rId11" Type="http://schemas.openxmlformats.org/officeDocument/2006/relationships/image" Target="../media/image20.png" /><Relationship Id="rId12" Type="http://schemas.openxmlformats.org/officeDocument/2006/relationships/tags" Target="../tags/tag150.xml" /><Relationship Id="rId13" Type="http://schemas.openxmlformats.org/officeDocument/2006/relationships/image" Target="../media/image21.png" /><Relationship Id="rId14" Type="http://schemas.openxmlformats.org/officeDocument/2006/relationships/tags" Target="../tags/tag151.xml" /><Relationship Id="rId15" Type="http://schemas.openxmlformats.org/officeDocument/2006/relationships/tags" Target="../tags/tag152.xml" /><Relationship Id="rId16" Type="http://schemas.openxmlformats.org/officeDocument/2006/relationships/tags" Target="../tags/tag153.xml" /><Relationship Id="rId2" Type="http://schemas.openxmlformats.org/officeDocument/2006/relationships/notesSlide" Target="../notesSlides/notesSlide1.xml" /><Relationship Id="rId3" Type="http://schemas.openxmlformats.org/officeDocument/2006/relationships/image" Target="../media/image16.png" /><Relationship Id="rId4" Type="http://schemas.openxmlformats.org/officeDocument/2006/relationships/tags" Target="../tags/tag146.xml" /><Relationship Id="rId5" Type="http://schemas.openxmlformats.org/officeDocument/2006/relationships/image" Target="../media/image17.png" /><Relationship Id="rId6" Type="http://schemas.openxmlformats.org/officeDocument/2006/relationships/tags" Target="../tags/tag147.xml" /><Relationship Id="rId7" Type="http://schemas.openxmlformats.org/officeDocument/2006/relationships/image" Target="../media/image18.png" /><Relationship Id="rId8" Type="http://schemas.openxmlformats.org/officeDocument/2006/relationships/tags" Target="../tags/tag148.xml" /><Relationship Id="rId9" Type="http://schemas.openxmlformats.org/officeDocument/2006/relationships/image" Target="../media/image19.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68.xml" /><Relationship Id="rId2" Type="http://schemas.openxmlformats.org/officeDocument/2006/relationships/notesSlide" Target="../notesSlides/notesSlide6.xml" /><Relationship Id="rId3" Type="http://schemas.openxmlformats.org/officeDocument/2006/relationships/image" Target="../media/image4.png" /><Relationship Id="rId4" Type="http://schemas.openxmlformats.org/officeDocument/2006/relationships/tags" Target="../tags/tag166.xml" /><Relationship Id="rId5" Type="http://schemas.openxmlformats.org/officeDocument/2006/relationships/image" Target="../media/image6.png" /><Relationship Id="rId6" Type="http://schemas.openxmlformats.org/officeDocument/2006/relationships/tags" Target="../tags/tag167.xml" /><Relationship Id="rId7" Type="http://schemas.openxmlformats.org/officeDocument/2006/relationships/image" Target="../media/image23.png" /><Relationship Id="rId8" Type="http://schemas.openxmlformats.org/officeDocument/2006/relationships/image" Target="../media/image24.png" /><Relationship Id="rId9" Type="http://schemas.openxmlformats.org/officeDocument/2006/relationships/image" Target="../media/image25.emf"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4.png" /><Relationship Id="rId4" Type="http://schemas.openxmlformats.org/officeDocument/2006/relationships/tags" Target="../tags/tag169.xml" /><Relationship Id="rId5" Type="http://schemas.openxmlformats.org/officeDocument/2006/relationships/image" Target="../media/image6.png"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image" Target="../media/image4.png" /><Relationship Id="rId4" Type="http://schemas.openxmlformats.org/officeDocument/2006/relationships/tags" Target="../tags/tag173.xml" /><Relationship Id="rId5" Type="http://schemas.openxmlformats.org/officeDocument/2006/relationships/image" Target="../media/image6.png"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4.png" /><Relationship Id="rId4" Type="http://schemas.openxmlformats.org/officeDocument/2006/relationships/tags" Target="../tags/tag177.xml" /><Relationship Id="rId5" Type="http://schemas.openxmlformats.org/officeDocument/2006/relationships/image" Target="../media/image6.png" /><Relationship Id="rId6" Type="http://schemas.openxmlformats.org/officeDocument/2006/relationships/tags" Target="../tags/tag178.xml" /><Relationship Id="rId7" Type="http://schemas.openxmlformats.org/officeDocument/2006/relationships/tags" Target="../tags/tag179.xml" /><Relationship Id="rId8" Type="http://schemas.openxmlformats.org/officeDocument/2006/relationships/tags" Target="../tags/tag18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4.png" /><Relationship Id="rId4" Type="http://schemas.openxmlformats.org/officeDocument/2006/relationships/tags" Target="../tags/tag181.xml" /><Relationship Id="rId5" Type="http://schemas.openxmlformats.org/officeDocument/2006/relationships/image" Target="../media/image6.png" /><Relationship Id="rId6" Type="http://schemas.openxmlformats.org/officeDocument/2006/relationships/tags" Target="../tags/tag182.xml" /><Relationship Id="rId7" Type="http://schemas.openxmlformats.org/officeDocument/2006/relationships/tags" Target="../tags/tag183.xml" /><Relationship Id="rId8" Type="http://schemas.openxmlformats.org/officeDocument/2006/relationships/tags" Target="../tags/tag18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4.png" /><Relationship Id="rId4" Type="http://schemas.openxmlformats.org/officeDocument/2006/relationships/tags" Target="../tags/tag185.xml" /><Relationship Id="rId5" Type="http://schemas.openxmlformats.org/officeDocument/2006/relationships/image" Target="../media/image6.png"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4.png" /><Relationship Id="rId4" Type="http://schemas.openxmlformats.org/officeDocument/2006/relationships/tags" Target="../tags/tag189.xml" /><Relationship Id="rId5" Type="http://schemas.openxmlformats.org/officeDocument/2006/relationships/image" Target="../media/image6.png" /><Relationship Id="rId6" Type="http://schemas.openxmlformats.org/officeDocument/2006/relationships/tags" Target="../tags/tag190.xml" /><Relationship Id="rId7" Type="http://schemas.openxmlformats.org/officeDocument/2006/relationships/tags" Target="../tags/tag191.xml" /><Relationship Id="rId8" Type="http://schemas.openxmlformats.org/officeDocument/2006/relationships/tags" Target="../tags/tag19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4.png" /><Relationship Id="rId4" Type="http://schemas.openxmlformats.org/officeDocument/2006/relationships/tags" Target="../tags/tag193.xml" /><Relationship Id="rId5" Type="http://schemas.openxmlformats.org/officeDocument/2006/relationships/image" Target="../media/image6.png"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4.png" /><Relationship Id="rId4" Type="http://schemas.openxmlformats.org/officeDocument/2006/relationships/tags" Target="../tags/tag154.xml" /><Relationship Id="rId5" Type="http://schemas.openxmlformats.org/officeDocument/2006/relationships/image" Target="../media/image6.png" /><Relationship Id="rId6" Type="http://schemas.openxmlformats.org/officeDocument/2006/relationships/tags" Target="../tags/tag155.xml" /><Relationship Id="rId7" Type="http://schemas.openxmlformats.org/officeDocument/2006/relationships/image" Target="../media/image22.png" /><Relationship Id="rId8" Type="http://schemas.openxmlformats.org/officeDocument/2006/relationships/tags" Target="../tags/tag15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00.xml" /><Relationship Id="rId11" Type="http://schemas.openxmlformats.org/officeDocument/2006/relationships/image" Target="../media/image20.png" /><Relationship Id="rId12" Type="http://schemas.openxmlformats.org/officeDocument/2006/relationships/tags" Target="../tags/tag201.xml" /><Relationship Id="rId13" Type="http://schemas.openxmlformats.org/officeDocument/2006/relationships/image" Target="../media/image21.png" /><Relationship Id="rId14" Type="http://schemas.openxmlformats.org/officeDocument/2006/relationships/tags" Target="../tags/tag202.xml" /><Relationship Id="rId15" Type="http://schemas.openxmlformats.org/officeDocument/2006/relationships/tags" Target="../tags/tag203.xml" /><Relationship Id="rId16" Type="http://schemas.openxmlformats.org/officeDocument/2006/relationships/image" Target="../media/image26.png" /><Relationship Id="rId17" Type="http://schemas.openxmlformats.org/officeDocument/2006/relationships/image" Target="../media/image27.png" /><Relationship Id="rId18" Type="http://schemas.openxmlformats.org/officeDocument/2006/relationships/image" Target="../media/image28.png" /><Relationship Id="rId19" Type="http://schemas.openxmlformats.org/officeDocument/2006/relationships/tags" Target="../tags/tag204.xml" /><Relationship Id="rId2" Type="http://schemas.openxmlformats.org/officeDocument/2006/relationships/notesSlide" Target="../notesSlides/notesSlide14.xml" /><Relationship Id="rId3" Type="http://schemas.openxmlformats.org/officeDocument/2006/relationships/image" Target="../media/image16.png" /><Relationship Id="rId4" Type="http://schemas.openxmlformats.org/officeDocument/2006/relationships/tags" Target="../tags/tag197.xml" /><Relationship Id="rId5" Type="http://schemas.openxmlformats.org/officeDocument/2006/relationships/image" Target="../media/image17.png" /><Relationship Id="rId6" Type="http://schemas.openxmlformats.org/officeDocument/2006/relationships/tags" Target="../tags/tag198.xml" /><Relationship Id="rId7" Type="http://schemas.openxmlformats.org/officeDocument/2006/relationships/image" Target="../media/image18.png" /><Relationship Id="rId8" Type="http://schemas.openxmlformats.org/officeDocument/2006/relationships/tags" Target="../tags/tag199.xml" /><Relationship Id="rId9" Type="http://schemas.openxmlformats.org/officeDocument/2006/relationships/image" Target="../media/image1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4.png" /><Relationship Id="rId4" Type="http://schemas.openxmlformats.org/officeDocument/2006/relationships/tags" Target="../tags/tag157.xml" /><Relationship Id="rId5" Type="http://schemas.openxmlformats.org/officeDocument/2006/relationships/image" Target="../media/image6.png" /><Relationship Id="rId6" Type="http://schemas.openxmlformats.org/officeDocument/2006/relationships/tags" Target="../tags/tag158.xml" /><Relationship Id="rId7" Type="http://schemas.openxmlformats.org/officeDocument/2006/relationships/tags" Target="../tags/tag15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tags" Target="../tags/tag160.xml" /><Relationship Id="rId4" Type="http://schemas.openxmlformats.org/officeDocument/2006/relationships/image" Target="../media/image6.png" /><Relationship Id="rId5" Type="http://schemas.openxmlformats.org/officeDocument/2006/relationships/tags" Target="../tags/tag161.xml" /><Relationship Id="rId6" Type="http://schemas.openxmlformats.org/officeDocument/2006/relationships/tags" Target="../tags/tag16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tags" Target="../tags/tag163.xml" /><Relationship Id="rId4" Type="http://schemas.openxmlformats.org/officeDocument/2006/relationships/image" Target="../media/image6.png" /><Relationship Id="rId5" Type="http://schemas.openxmlformats.org/officeDocument/2006/relationships/tags" Target="../tags/tag164.xml" /><Relationship Id="rId6" Type="http://schemas.openxmlformats.org/officeDocument/2006/relationships/tags" Target="../tags/tag16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image" Target="../media/image23.png" /><Relationship Id="rId4" Type="http://schemas.openxmlformats.org/officeDocument/2006/relationships/image" Target="../media/image24.png" /><Relationship Id="rId5" Type="http://schemas.openxmlformats.org/officeDocument/2006/relationships/image" Target="../media/image25.emf"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l="22845" t="48563"/>
          <a:stretch>
            <a:fillRect/>
          </a:stretch>
        </p:blipFill>
        <p:spPr>
          <a:xfrm flipH="1">
            <a:off x="440683" y="4203740"/>
            <a:ext cx="4974654" cy="2232087"/>
          </a:xfrm>
          <a:prstGeom prst="rect">
            <a:avLst/>
          </a:prstGeom>
        </p:spPr>
      </p:pic>
      <p:pic>
        <p:nvPicPr>
          <p:cNvPr id="3" name="图片 2"/>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075170" y="4358005"/>
            <a:ext cx="5266055" cy="2094230"/>
          </a:xfrm>
          <a:prstGeom prst="rect">
            <a:avLst/>
          </a:prstGeom>
        </p:spPr>
      </p:pic>
      <p:pic>
        <p:nvPicPr>
          <p:cNvPr id="4" name="图片 3"/>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3676650" y="2988310"/>
            <a:ext cx="911225" cy="782955"/>
          </a:xfrm>
          <a:prstGeom prst="rect">
            <a:avLst/>
          </a:prstGeom>
        </p:spPr>
      </p:pic>
      <p:pic>
        <p:nvPicPr>
          <p:cNvPr id="5" name="图片 4"/>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3359785" y="1608455"/>
            <a:ext cx="1228090" cy="1056005"/>
          </a:xfrm>
          <a:prstGeom prst="rect">
            <a:avLst/>
          </a:prstGeom>
        </p:spPr>
      </p:pic>
      <p:pic>
        <p:nvPicPr>
          <p:cNvPr id="6" name="图片 5" descr="a2"/>
          <p:cNvPicPr>
            <a:picLocks noChangeAspect="1"/>
          </p:cNvPicPr>
          <p:nvPr>
            <p:custDataLst>
              <p:tags r:id="rId12"/>
            </p:custDataLst>
          </p:nvPr>
        </p:nvPicPr>
        <p:blipFill>
          <a:blip r:embed="rId11"/>
          <a:stretch>
            <a:fillRect/>
          </a:stretch>
        </p:blipFill>
        <p:spPr>
          <a:xfrm flipH="1">
            <a:off x="9667240" y="432435"/>
            <a:ext cx="1786255" cy="3338830"/>
          </a:xfrm>
          <a:prstGeom prst="rect">
            <a:avLst/>
          </a:prstGeom>
        </p:spPr>
      </p:pic>
      <p:pic>
        <p:nvPicPr>
          <p:cNvPr id="11" name="图片 10"/>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a:off x="440655" y="429064"/>
            <a:ext cx="2862568" cy="2023871"/>
          </a:xfrm>
          <a:prstGeom prst="rect">
            <a:avLst/>
          </a:prstGeom>
        </p:spPr>
      </p:pic>
      <p:sp>
        <p:nvSpPr>
          <p:cNvPr id="23" name="标题 1"/>
          <p:cNvSpPr>
            <a:spLocks noGrp="1"/>
          </p:cNvSpPr>
          <p:nvPr>
            <p:ph type="ctrTitle"/>
            <p:custDataLst>
              <p:tags r:id="rId15"/>
            </p:custDataLst>
          </p:nvPr>
        </p:nvSpPr>
        <p:spPr>
          <a:xfrm>
            <a:off x="2805430" y="2664460"/>
            <a:ext cx="6260465" cy="652780"/>
          </a:xfrm>
        </p:spPr>
        <p:txBody>
          <a:bodyPr/>
          <a:lstStyle>
            <a:lvl1pPr algn="ctr">
              <a:defRPr sz="3600" b="1">
                <a:solidFill>
                  <a:schemeClr val="tx2"/>
                </a:solidFill>
              </a:defRPr>
            </a:lvl1pPr>
          </a:lstStyle>
          <a:p>
            <a:pPr marL="0" indent="0" algn="ctr">
              <a:lnSpc>
                <a:spcPct val="100000"/>
              </a:lnSpc>
              <a:spcBef>
                <a:spcPct val="0"/>
              </a:spcBef>
              <a:spcAft>
                <a:spcPct val="0"/>
              </a:spcAft>
              <a:buSzTx/>
              <a:buNone/>
            </a:pPr>
            <a:r>
              <a:rPr lang="zh-CN" sz="2800">
                <a:solidFill>
                  <a:schemeClr val="accent1">
                    <a:lumMod val="75000"/>
                  </a:schemeClr>
                </a:solidFill>
                <a:latin typeface="Arial" panose="020b0604020202020204" pitchFamily="34" charset="0"/>
                <a:sym typeface="華康唐風隸W5(P)" panose="03000500000000000000" charset="-120"/>
              </a:rPr>
              <a:t>散文化小说特点及解读方法总结</a:t>
            </a:r>
            <a:endParaRPr lang="zh-CN" sz="2800">
              <a:solidFill>
                <a:schemeClr val="accent1">
                  <a:lumMod val="75000"/>
                </a:schemeClr>
              </a:solidFill>
              <a:latin typeface="Arial" panose="020b0604020202020204" pitchFamily="34" charset="0"/>
              <a:sym typeface="華康唐風隸W5(P)" panose="03000500000000000000" charset="-120"/>
            </a:endParaRPr>
          </a:p>
        </p:txBody>
      </p:sp>
    </p:spTree>
    <p:custDataLst>
      <p:tags r:id="rId16"/>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1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p:tgtEl>
                                          <p:spTgt spid="11"/>
                                        </p:tgtEl>
                                        <p:attrNameLst>
                                          <p:attrName>ppt_x</p:attrName>
                                        </p:attrNameLst>
                                      </p:cBhvr>
                                      <p:tavLst>
                                        <p:tav tm="0">
                                          <p:val>
                                            <p:strVal val="#ppt_x-#ppt_w*1.125000"/>
                                          </p:val>
                                        </p:tav>
                                        <p:tav tm="100000">
                                          <p:val>
                                            <p:strVal val="#ppt_x"/>
                                          </p:val>
                                        </p:tav>
                                      </p:tavLst>
                                    </p:anim>
                                    <p:animEffect transition="in" filter="wipe(right)">
                                      <p:cBhvr>
                                        <p:cTn id="2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39077" y="41910"/>
            <a:ext cx="4457700" cy="6858000"/>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72107" y="41911"/>
            <a:ext cx="4457700" cy="6858000"/>
          </a:xfrm>
          <a:prstGeom prst="rect">
            <a:avLst/>
          </a:prstGeom>
        </p:spPr>
      </p:pic>
      <p:pic>
        <p:nvPicPr>
          <p:cNvPr id="38" name="图片 37"/>
          <p:cNvPicPr>
            <a:picLocks noChangeAspect="1"/>
          </p:cNvPicPr>
          <p:nvPr/>
        </p:nvPicPr>
        <p:blipFill>
          <a:blip r:embed="rId8">
            <a:extLst>
              <a:ext uri="{28A0092B-C50C-407E-A947-70E740481C1C}">
                <a14:useLocalDpi xmlns:a14="http://schemas.microsoft.com/office/drawing/2010/main" val="0"/>
              </a:ext>
            </a:extLst>
          </a:blip>
          <a:srcRect l="7416" t="46451" r="5480" b="33764"/>
          <a:stretch>
            <a:fillRect/>
          </a:stretch>
        </p:blipFill>
        <p:spPr>
          <a:xfrm>
            <a:off x="7939123" y="5052060"/>
            <a:ext cx="3893333" cy="1326617"/>
          </a:xfrm>
          <a:prstGeom prst="rect">
            <a:avLst/>
          </a:prstGeom>
        </p:spPr>
      </p:pic>
      <p:sp>
        <p:nvSpPr>
          <p:cNvPr id="13" name="文本框 12"/>
          <p:cNvSpPr txBox="1"/>
          <p:nvPr/>
        </p:nvSpPr>
        <p:spPr>
          <a:xfrm>
            <a:off x="3067958" y="2682625"/>
            <a:ext cx="6183085" cy="753110"/>
          </a:xfrm>
          <a:prstGeom prst="rect">
            <a:avLst/>
          </a:prstGeom>
          <a:noFill/>
        </p:spPr>
        <p:txBody>
          <a:bodyPr wrap="square" rtlCol="0">
            <a:spAutoFit/>
          </a:bodyPr>
          <a:lstStyle/>
          <a:p>
            <a:pPr algn="ctr"/>
            <a:r>
              <a:rPr lang="zh-CN" altLang="en-US" sz="4300" spc="600">
                <a:solidFill>
                  <a:schemeClr val="accent1">
                    <a:lumMod val="75000"/>
                  </a:schemeClr>
                </a:solidFill>
                <a:effectLst>
                  <a:outerShdw blurRad="60007" dist="310007" dir="7680000" sy="30000" kx="1300200" algn="ctr" rotWithShape="0">
                    <a:prstClr val="black">
                      <a:alpha val="32000"/>
                    </a:prstClr>
                  </a:outerShdw>
                </a:effectLst>
                <a:latin typeface="微软雅黑"/>
                <a:ea typeface="微软雅黑"/>
              </a:rPr>
              <a:t>典型题</a:t>
            </a:r>
            <a:endParaRPr lang="zh-CN" altLang="en-US" sz="4300" spc="600">
              <a:solidFill>
                <a:schemeClr val="accent1">
                  <a:lumMod val="75000"/>
                </a:schemeClr>
              </a:solidFill>
              <a:effectLst>
                <a:outerShdw blurRad="60007" dist="310007" dir="7680000" sy="30000" kx="1300200" algn="ctr" rotWithShape="0">
                  <a:prstClr val="black">
                    <a:alpha val="32000"/>
                  </a:prstClr>
                </a:outerShdw>
              </a:effectLst>
              <a:latin typeface="微软雅黑"/>
              <a:ea typeface="微软雅黑"/>
            </a:endParaRPr>
          </a:p>
        </p:txBody>
      </p:sp>
      <p:pic>
        <p:nvPicPr>
          <p:cNvPr id="18" name="图片 17"/>
          <p:cNvPicPr>
            <a:picLocks noChangeAspect="1"/>
          </p:cNvPicPr>
          <p:nvPr/>
        </p:nvPicPr>
        <p:blipFill>
          <a:blip r:embed="rId9"/>
          <a:stretch>
            <a:fillRect/>
          </a:stretch>
        </p:blipFill>
        <p:spPr>
          <a:xfrm>
            <a:off x="9129904" y="1377986"/>
            <a:ext cx="1221321" cy="560486"/>
          </a:xfrm>
          <a:prstGeom prst="rect">
            <a:avLst/>
          </a:prstGeom>
        </p:spPr>
      </p:pic>
    </p:spTree>
    <p:custDataLst>
      <p:tags r:id="rId10"/>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7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750" fill="hold"/>
                                        <p:tgtEl>
                                          <p:spTgt spid="13"/>
                                        </p:tgtEl>
                                        <p:attrNameLst>
                                          <p:attrName>ppt_y</p:attrName>
                                        </p:attrNameLst>
                                      </p:cBhvr>
                                      <p:tavLst>
                                        <p:tav tm="0">
                                          <p:val>
                                            <p:strVal val="#ppt_y"/>
                                          </p:val>
                                        </p:tav>
                                        <p:tav tm="100000">
                                          <p:val>
                                            <p:strVal val="#ppt_y"/>
                                          </p:val>
                                        </p:tav>
                                      </p:tavLst>
                                    </p:anim>
                                    <p:anim calcmode="lin" valueType="num">
                                      <p:cBhvr>
                                        <p:cTn id="22" dur="7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7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750" tmFilter="0,0; .5, 1; 1, 1"/>
                                        <p:tgtEl>
                                          <p:spTgt spid="13"/>
                                        </p:tgtEl>
                                      </p:cBhvr>
                                    </p:animEffect>
                                  </p:childTnLst>
                                </p:cTn>
                              </p:par>
                            </p:childTnLst>
                          </p:cTn>
                        </p:par>
                        <p:par>
                          <p:cTn id="25" fill="hold" nodeType="afterGroup">
                            <p:stCondLst>
                              <p:cond delay="2750"/>
                            </p:stCondLst>
                            <p:childTnLst>
                              <p:par>
                                <p:cTn id="26" presetID="42"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sp>
        <p:nvSpPr>
          <p:cNvPr id="12" name="矩形 11"/>
          <p:cNvSpPr/>
          <p:nvPr/>
        </p:nvSpPr>
        <p:spPr>
          <a:xfrm>
            <a:off x="4212238" y="3638550"/>
            <a:ext cx="65541" cy="105836"/>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p:cNvSpPr/>
          <p:nvPr/>
        </p:nvSpPr>
        <p:spPr>
          <a:xfrm>
            <a:off x="6046639" y="3744386"/>
            <a:ext cx="117860" cy="168804"/>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矩形 22"/>
          <p:cNvSpPr/>
          <p:nvPr/>
        </p:nvSpPr>
        <p:spPr>
          <a:xfrm>
            <a:off x="4050052" y="2927728"/>
            <a:ext cx="276150" cy="437771"/>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矩形 23"/>
          <p:cNvSpPr/>
          <p:nvPr/>
        </p:nvSpPr>
        <p:spPr>
          <a:xfrm>
            <a:off x="6070145" y="2941699"/>
            <a:ext cx="206014" cy="164812"/>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0" name="文本框 99"/>
          <p:cNvSpPr txBox="1"/>
          <p:nvPr>
            <p:custDataLst>
              <p:tags r:id="rId7"/>
            </p:custDataLst>
          </p:nvPr>
        </p:nvSpPr>
        <p:spPr>
          <a:xfrm>
            <a:off x="461645" y="474980"/>
            <a:ext cx="11078845" cy="5908040"/>
          </a:xfrm>
          <a:prstGeom prst="rect">
            <a:avLst/>
          </a:prstGeom>
          <a:noFill/>
          <a:ln w="9525">
            <a:noFill/>
          </a:ln>
        </p:spPr>
        <p:txBody>
          <a:bodyPr wrap="square">
            <a:spAutoFit/>
          </a:bodyPr>
          <a:lstStyle/>
          <a:p>
            <a:pPr indent="609600" algn="ctr" fontAlgn="auto"/>
            <a:r>
              <a:rPr lang="zh-CN" b="1">
                <a:solidFill>
                  <a:schemeClr val="dk1"/>
                </a:solidFill>
                <a:latin typeface="微软雅黑"/>
                <a:ea typeface="微软雅黑"/>
                <a:cs typeface="微软雅黑" panose="020b0503020204020204" charset="-122"/>
              </a:rPr>
              <a:t>空船</a:t>
            </a:r>
            <a:endParaRPr lang="zh-CN" b="1">
              <a:solidFill>
                <a:schemeClr val="dk1"/>
              </a:solidFill>
              <a:latin typeface="微软雅黑"/>
              <a:ea typeface="微软雅黑"/>
              <a:cs typeface="微软雅黑" panose="020b0503020204020204" charset="-122"/>
            </a:endParaRPr>
          </a:p>
          <a:p>
            <a:pPr indent="609600" algn="ctr" fontAlgn="auto"/>
            <a:r>
              <a:rPr lang="zh-CN" b="1">
                <a:solidFill>
                  <a:schemeClr val="dk1"/>
                </a:solidFill>
                <a:latin typeface="微软雅黑"/>
                <a:ea typeface="微软雅黑"/>
                <a:cs typeface="微软雅黑" panose="020b0503020204020204" charset="-122"/>
              </a:rPr>
              <a:t>何立伟</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小船轻揉哗哗涛声好久,将一条大河竟揉得安静了。渐渐，夜从浅浅舱里漫出来，彤云染得就极蓝。此此彼彼灯火胆大跳进水中,作荒唐嬉闹，却不溶没。河水又从容,旷古皆然的来而且去。</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然而小船并不飘走，固然缆索，业已烂断。</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——抑或没有风的缘故吧。</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细伢子的纸船，载了些天真和梦想，偏偏为浪颠覆，与邋遢泡沫一同抹在了河滩上，将慢慢归结到无。并且河滩上老渔翁阔大脚印，尚微微的有些暖。收网罾仰天看云时，知他起了多少浩叹?竟是一语不出，在寥阔苍天下渐小渐远去。</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今夕何夕?日子叠了日子。何况鱼已不多了。水鸟叫得人心里别别跳，出汗。</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老屋里灯影放大弓曲的背；绕梁有鱼香一带抖抖地飘；待消灭在夜夭里时，木板床上一双阔大脚，便一动不动了。网罾悬着等待着。</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小船呢自然是微漾，极细声音的呢喃，半截缆索懒懒，蜷伏。</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对面沙渚，柳烟空濛。似乎有人说话，将湿湿声音递过来，拍独立人耳鼓。</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然而他似乎不曾听得。只痴痴望河水粼粼地流。思想不在此，在远方，同那河水恰一样。天涯里有歌声，斯人独可闻。他于是浮一微微笑了(自然不晓得脚正将碎纸船，踩入了沙泥里)。却忘了带洞箫，不然便可幽幽地吹。并且自信天底下，会有一个人，在晶莹泪光里侧耳，危坐在碧蓝无限间。</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“唉……”他说。遂用肩膀撞开夜，走了。</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起细细一阵风，移小小一片云。船就横了横，然而并不飘去。仍复枕住散碎并不流走的灯光。</a:t>
            </a:r>
            <a:endParaRPr lang="zh-CN" b="1">
              <a:solidFill>
                <a:schemeClr val="dk1"/>
              </a:solidFill>
              <a:latin typeface="微软雅黑"/>
              <a:ea typeface="微软雅黑"/>
              <a:cs typeface="微软雅黑" panose="020b0503020204020204" charset="-122"/>
            </a:endParaRPr>
          </a:p>
          <a:p>
            <a:pPr indent="609600" algn="l" fontAlgn="auto"/>
            <a:r>
              <a:rPr lang="zh-CN" b="1">
                <a:solidFill>
                  <a:schemeClr val="dk1"/>
                </a:solidFill>
                <a:latin typeface="微软雅黑"/>
                <a:ea typeface="微软雅黑"/>
                <a:cs typeface="微软雅黑" panose="020b0503020204020204" charset="-122"/>
              </a:rPr>
              <a:t>一个黑点晃大来，便站住了一个细伢子(是不是白昼里飘纸船的那个？不晓得)。惶惶地这里那里的看</a:t>
            </a:r>
            <a:endParaRPr lang="zh-CN" b="1">
              <a:solidFill>
                <a:schemeClr val="dk1"/>
              </a:solidFill>
              <a:latin typeface="微软雅黑"/>
              <a:ea typeface="微软雅黑"/>
              <a:cs typeface="微软雅黑" panose="020b0503020204020204" charset="-122"/>
            </a:endParaRPr>
          </a:p>
          <a:p>
            <a:pPr algn="l"/>
            <a:endParaRPr lang="zh-CN" altLang="en-US" b="1">
              <a:solidFill>
                <a:schemeClr val="dk1"/>
              </a:solidFill>
              <a:latin typeface="微软雅黑"/>
              <a:ea typeface="微软雅黑"/>
              <a:cs typeface="微软雅黑" panose="020b0503020204020204" charset="-122"/>
            </a:endParaRPr>
          </a:p>
        </p:txBody>
      </p:sp>
    </p:spTree>
    <p:custDataLst>
      <p:tags r:id="rId8"/>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sp>
        <p:nvSpPr>
          <p:cNvPr id="12" name="矩形 11"/>
          <p:cNvSpPr/>
          <p:nvPr/>
        </p:nvSpPr>
        <p:spPr>
          <a:xfrm>
            <a:off x="4212238" y="3638550"/>
            <a:ext cx="65541" cy="105836"/>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p:cNvSpPr/>
          <p:nvPr/>
        </p:nvSpPr>
        <p:spPr>
          <a:xfrm>
            <a:off x="6046639" y="3744386"/>
            <a:ext cx="117860" cy="168804"/>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矩形 22"/>
          <p:cNvSpPr/>
          <p:nvPr/>
        </p:nvSpPr>
        <p:spPr>
          <a:xfrm>
            <a:off x="4050052" y="2927728"/>
            <a:ext cx="276150" cy="437771"/>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矩形 23"/>
          <p:cNvSpPr/>
          <p:nvPr/>
        </p:nvSpPr>
        <p:spPr>
          <a:xfrm>
            <a:off x="6070145" y="2941699"/>
            <a:ext cx="206014" cy="164812"/>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0" name="文本框 99"/>
          <p:cNvSpPr txBox="1"/>
          <p:nvPr>
            <p:custDataLst>
              <p:tags r:id="rId7"/>
            </p:custDataLst>
          </p:nvPr>
        </p:nvSpPr>
        <p:spPr>
          <a:xfrm>
            <a:off x="360045" y="474980"/>
            <a:ext cx="11472545" cy="5908040"/>
          </a:xfrm>
          <a:prstGeom prst="rect">
            <a:avLst/>
          </a:prstGeom>
          <a:noFill/>
          <a:ln w="9525">
            <a:noFill/>
          </a:ln>
        </p:spPr>
        <p:txBody>
          <a:bodyPr wrap="square">
            <a:spAutoFit/>
          </a:bodyPr>
          <a:lstStyle/>
          <a:p>
            <a:pPr indent="266700"/>
            <a:r>
              <a:rPr lang="zh-CN" sz="1400" b="1">
                <a:solidFill>
                  <a:schemeClr val="dk1"/>
                </a:solidFill>
                <a:latin typeface="微软雅黑"/>
                <a:ea typeface="微软雅黑"/>
                <a:cs typeface="微软雅黑" panose="020b0503020204020204" charset="-122"/>
              </a:rPr>
              <a:t>来看去，又将双掌搭拢，喊另一个细伢子名字。嘴巴小去时，便听到自己声音长长短短射远。忽然背上就有了些些冷。就从裤档里，掏出一线尿来。人影子和尿泡子不多时皆不复见。</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云就停了。先前横过去的船，仍复横了过来。河里灯火是渐渐少了许多热闹。但凫水的人似乎上了沙渚，小小黑点遂为柳烟所没。唯浅浅笑语一朵朵黯然地开。残月如慈眉。</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阵阵足音响起，自然又来了人。仰头看星月，低首看流水。倏忽觉到两间余一影，甚是寂寞，又无可排解者，于是空得慌大得慌，亦复踽踽走去。剩那小船深深拍水，细而单调的哗哗哗。</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桨是决计没有的——大约也算得不想飘离的缘故吧。</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但这寂寞不久即为一男一女衔了窃窃细语声音一点一点耐心填，坐在愈见其凉的沙滩上。</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这夜便是女人长长黑发一部分了。并且她顺手扯了把草，一节节掐碎，一节节扔在水里边。点点黯绿遂缓缓游走。河水啊长又长。</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女人说：“不。不能够再这样!”</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这声音也同了那草，于微微起伏间逝远。</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慈眉的月遂朝这边凝眸了。</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其时，柳烟里的人站起来，看灯火在水里一颗一颗，仿佛为鱼咬灭。就一阵阵生了凉意，清寂着一张面。何况真是有了细细风，远远来而且远远去。</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沙渚便也静了。手掌似的摊在水面慢慢眠去。有些足印凌凌乱乱不复识辨，却要什么紧——暖暖风自然要熨平了它，给另一些脚们在上面再涂鸦。</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两个影子尚蓝蓝地塑着。女人身边业已没有了草。冷冷沙从她指缝间，无声泻下去，竟起了小小坟。那男人说了什么?叫女人生了气，空气于是四面惊闪开来好些地方，颤颤着放大一个“不!”</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复又愈合了静。唯风来摆动她长长黑发了。</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并且眼眶里添了两颗大星，一闪兼一闪。</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“好吧……不说吧。”</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“什么都不要说。”</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“天快要——”</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“什么都不要说!”</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——什么都不要说，听河水呢喃，听草虫轻唱，而一飏一飏长长黑发远去时，就徒剩这一只空船了，载将逝未逝莫大的夜，竟不走。也无缆索也无桨。</a:t>
            </a:r>
            <a:endParaRPr lang="zh-CN" sz="1400" b="1">
              <a:solidFill>
                <a:schemeClr val="dk1"/>
              </a:solidFill>
              <a:latin typeface="微软雅黑"/>
              <a:ea typeface="微软雅黑"/>
              <a:cs typeface="微软雅黑" panose="020b0503020204020204" charset="-122"/>
            </a:endParaRPr>
          </a:p>
          <a:p>
            <a:pPr indent="266700"/>
            <a:r>
              <a:rPr lang="zh-CN" sz="1400" b="1">
                <a:solidFill>
                  <a:schemeClr val="dk1"/>
                </a:solidFill>
                <a:latin typeface="微软雅黑"/>
                <a:ea typeface="微软雅黑"/>
                <a:cs typeface="微软雅黑" panose="020b0503020204020204" charset="-122"/>
              </a:rPr>
              <a:t>居然吃水不浅。</a:t>
            </a:r>
            <a:endParaRPr lang="zh-CN" sz="1400" b="1">
              <a:solidFill>
                <a:schemeClr val="dk1"/>
              </a:solidFill>
              <a:latin typeface="微软雅黑"/>
              <a:ea typeface="微软雅黑"/>
              <a:cs typeface="微软雅黑" panose="020b0503020204020204" charset="-122"/>
            </a:endParaRPr>
          </a:p>
        </p:txBody>
      </p:sp>
    </p:spTree>
    <p:custDataLst>
      <p:tags r:id="rId8"/>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sp>
        <p:nvSpPr>
          <p:cNvPr id="12" name="矩形 11"/>
          <p:cNvSpPr/>
          <p:nvPr/>
        </p:nvSpPr>
        <p:spPr>
          <a:xfrm>
            <a:off x="4212238" y="3638550"/>
            <a:ext cx="65541" cy="105836"/>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p:cNvSpPr/>
          <p:nvPr/>
        </p:nvSpPr>
        <p:spPr>
          <a:xfrm>
            <a:off x="6046639" y="3744386"/>
            <a:ext cx="117860" cy="168804"/>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矩形 22"/>
          <p:cNvSpPr/>
          <p:nvPr/>
        </p:nvSpPr>
        <p:spPr>
          <a:xfrm>
            <a:off x="4050052" y="2927728"/>
            <a:ext cx="276150" cy="437771"/>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矩形 23"/>
          <p:cNvSpPr/>
          <p:nvPr/>
        </p:nvSpPr>
        <p:spPr>
          <a:xfrm>
            <a:off x="6070145" y="2941699"/>
            <a:ext cx="206014" cy="164812"/>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0" name="文本框 99"/>
          <p:cNvSpPr txBox="1"/>
          <p:nvPr>
            <p:custDataLst>
              <p:tags r:id="rId7"/>
            </p:custDataLst>
          </p:nvPr>
        </p:nvSpPr>
        <p:spPr>
          <a:xfrm>
            <a:off x="365125" y="404495"/>
            <a:ext cx="11363960" cy="2676525"/>
          </a:xfrm>
          <a:prstGeom prst="rect">
            <a:avLst/>
          </a:prstGeom>
          <a:noFill/>
          <a:ln w="9525">
            <a:noFill/>
          </a:ln>
        </p:spPr>
        <p:txBody>
          <a:bodyPr wrap="square">
            <a:spAutoFit/>
          </a:bodyPr>
          <a:lstStyle/>
          <a:p>
            <a:pPr indent="266700" fontAlgn="auto">
              <a:lnSpc>
                <a:spcPct val="150000"/>
              </a:lnSpc>
            </a:pPr>
            <a:r>
              <a:rPr lang="zh-CN" sz="2800" b="1">
                <a:solidFill>
                  <a:schemeClr val="dk1"/>
                </a:solidFill>
                <a:latin typeface="微软雅黑"/>
                <a:ea typeface="微软雅黑"/>
                <a:cs typeface="微软雅黑" panose="020b0503020204020204" charset="-122"/>
              </a:rPr>
              <a:t>1. 作家何立伟曾坦言：“我喜欢古典诗词，尤爱许多的唐人绝句。我以为短篇小说很值得借鉴它那瞬间的刺激而博取广阔的意境且余响不绝的表现方式。”这篇小说诗化的语言深得古典诗词的神韵，请结合文中画线句子，从炼字、炼句两方面进行品味。（6分）</a:t>
            </a:r>
            <a:endParaRPr lang="zh-CN" sz="2800" b="1">
              <a:solidFill>
                <a:schemeClr val="dk1"/>
              </a:solidFill>
              <a:latin typeface="微软雅黑"/>
              <a:ea typeface="微软雅黑"/>
              <a:cs typeface="微软雅黑" panose="020b0503020204020204" charset="-122"/>
            </a:endParaRPr>
          </a:p>
        </p:txBody>
      </p:sp>
    </p:spTree>
    <p:custDataLst>
      <p:tags r:id="rId8"/>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834390"/>
            <a:ext cx="10852237" cy="441964"/>
          </a:xfrm>
        </p:spPr>
        <p:txBody>
          <a:bodyPr/>
          <a:lstStyle/>
          <a:p>
            <a:pPr algn="l"/>
            <a:r>
              <a:rPr lang="zh-CN" altLang="en-US"/>
              <a:t>1.这篇小说借鉴了古典诗词中的省略跳接、超常搭配、叠字等语言技法，产生了诗意的审美效果。比如：①“小船轻揉哗哗涛声好久，将一条大河竟揉得安静了。”运用成分省略手法，把三句并成一句，从“哗哗涛声”跳跃到“大河的安静”，在跳跃和转换的瞬间形成空白，给读者留下了思考的余味。②“起细细一阵风，移小小一片云。船就横了横，然而并不飘去。”运用叠字反复和超常搭配，精心选择动词和叠词，增强语言的形象性与抒情性，使句式显得整齐而富有韵味，让读者在深度体味中获得一种空灵而又深邃的审美效果。（3）精心搭配动词，增强语言的形象性。“揉”“起”“移”等。</a:t>
            </a:r>
            <a:br>
              <a:rPr lang="zh-CN" altLang="en-US"/>
            </a:br>
            <a:r>
              <a:rPr lang="zh-CN" altLang="en-US"/>
              <a:t>【解析】本题考查体会重要语句的丰富含意、品味精彩语句的表现力的能力。本题要求结合文中画线句子，从炼字、炼句两方面进行品味，且赏析的重点在“瞬间的刺激而博取广阔的意境且余响不绝的表现方式”。划线的两个句子借鉴、采用了一些诗的技巧手法，或省略跳接，或超常搭配，或叠字通感，产生了诗意的审美效果。作者打破了传统的语法规范，以其搭配形式的陌生化增加了感知的困难，延长了读者感知的时间长度，使读者在深度体验与反复体味中获得了一种空灵而又深邃的审美效果。</a:t>
            </a: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sp>
        <p:nvSpPr>
          <p:cNvPr id="12" name="矩形 11"/>
          <p:cNvSpPr/>
          <p:nvPr/>
        </p:nvSpPr>
        <p:spPr>
          <a:xfrm>
            <a:off x="4212238" y="3638550"/>
            <a:ext cx="65541" cy="105836"/>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p:cNvSpPr/>
          <p:nvPr/>
        </p:nvSpPr>
        <p:spPr>
          <a:xfrm>
            <a:off x="6046639" y="3744386"/>
            <a:ext cx="117860" cy="168804"/>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矩形 22"/>
          <p:cNvSpPr/>
          <p:nvPr/>
        </p:nvSpPr>
        <p:spPr>
          <a:xfrm>
            <a:off x="4050052" y="2927728"/>
            <a:ext cx="276150" cy="437771"/>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矩形 23"/>
          <p:cNvSpPr/>
          <p:nvPr/>
        </p:nvSpPr>
        <p:spPr>
          <a:xfrm>
            <a:off x="6070145" y="2941699"/>
            <a:ext cx="206014" cy="164812"/>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0" name="文本框 99"/>
          <p:cNvSpPr txBox="1"/>
          <p:nvPr>
            <p:custDataLst>
              <p:tags r:id="rId7"/>
            </p:custDataLst>
          </p:nvPr>
        </p:nvSpPr>
        <p:spPr>
          <a:xfrm>
            <a:off x="274955" y="676910"/>
            <a:ext cx="11515090" cy="6000750"/>
          </a:xfrm>
          <a:prstGeom prst="rect">
            <a:avLst/>
          </a:prstGeom>
          <a:noFill/>
          <a:ln w="9525">
            <a:noFill/>
          </a:ln>
        </p:spPr>
        <p:txBody>
          <a:bodyPr wrap="square">
            <a:spAutoFit/>
          </a:bodyPr>
          <a:lstStyle/>
          <a:p>
            <a:pPr indent="266700" algn="ctr"/>
            <a:r>
              <a:rPr sz="2400" b="1">
                <a:solidFill>
                  <a:schemeClr val="dk1"/>
                </a:solidFill>
                <a:latin typeface="微软雅黑"/>
                <a:ea typeface="微软雅黑"/>
                <a:cs typeface="微软雅黑" panose="020b0503020204020204" charset="-122"/>
              </a:rPr>
              <a:t>石匠留下的歌  </a:t>
            </a:r>
            <a:endParaRPr sz="2400" b="1">
              <a:solidFill>
                <a:schemeClr val="dk1"/>
              </a:solidFill>
              <a:latin typeface="微软雅黑"/>
              <a:ea typeface="微软雅黑"/>
              <a:cs typeface="微软雅黑" panose="020b0503020204020204" charset="-122"/>
            </a:endParaRPr>
          </a:p>
          <a:p>
            <a:pPr indent="266700" algn="ctr"/>
            <a:r>
              <a:rPr sz="2400" b="1">
                <a:solidFill>
                  <a:schemeClr val="dk1"/>
                </a:solidFill>
                <a:latin typeface="微软雅黑"/>
                <a:ea typeface="微软雅黑"/>
                <a:cs typeface="微软雅黑" panose="020b0503020204020204" charset="-122"/>
              </a:rPr>
              <a:t>何立伟</a:t>
            </a:r>
            <a:endParaRPr sz="2400" b="1">
              <a:solidFill>
                <a:schemeClr val="dk1"/>
              </a:solidFill>
              <a:latin typeface="微软雅黑"/>
              <a:ea typeface="微软雅黑"/>
              <a:cs typeface="微软雅黑" panose="020b0503020204020204" charset="-122"/>
            </a:endParaRPr>
          </a:p>
          <a:p>
            <a:pPr indent="266700"/>
            <a:r>
              <a:rPr sz="2400" b="1">
                <a:solidFill>
                  <a:schemeClr val="dk1"/>
                </a:solidFill>
                <a:latin typeface="微软雅黑"/>
                <a:ea typeface="微软雅黑"/>
                <a:cs typeface="微软雅黑" panose="020b0503020204020204" charset="-122"/>
              </a:rPr>
              <a:t>从山外头来了一个石匠，在水碾子坊前歇脚。他把背上的褡裢往地上一撂，褡裢里发出了金属的沉闷的音响。侧耳，听了听水碾子坊里碾谷的嗡嗡声，他大声说：“碾子要凿了哦！”</a:t>
            </a:r>
            <a:endParaRPr sz="2400" b="1">
              <a:solidFill>
                <a:schemeClr val="dk1"/>
              </a:solidFill>
              <a:latin typeface="微软雅黑"/>
              <a:ea typeface="微软雅黑"/>
              <a:cs typeface="微软雅黑" panose="020b0503020204020204" charset="-122"/>
            </a:endParaRPr>
          </a:p>
          <a:p>
            <a:pPr indent="266700"/>
            <a:r>
              <a:rPr sz="2400" b="1">
                <a:solidFill>
                  <a:schemeClr val="dk1"/>
                </a:solidFill>
                <a:latin typeface="微软雅黑"/>
                <a:ea typeface="微软雅黑"/>
                <a:cs typeface="微软雅黑" panose="020b0503020204020204" charset="-122"/>
              </a:rPr>
              <a:t>爹正在水碾子坊里扫谷子。提着高粱帚子出来，见是陌生客，忙取了紫竹烟筒递过去。那石匠其时已将一根纸烟夹在食指与中指之间。似乎从他吸纸烟的派头上，看出其人的不凡。</a:t>
            </a:r>
            <a:endParaRPr sz="2400" b="1">
              <a:solidFill>
                <a:schemeClr val="dk1"/>
              </a:solidFill>
              <a:latin typeface="微软雅黑"/>
              <a:ea typeface="微软雅黑"/>
              <a:cs typeface="微软雅黑" panose="020b0503020204020204" charset="-122"/>
            </a:endParaRPr>
          </a:p>
          <a:p>
            <a:pPr indent="266700"/>
            <a:r>
              <a:rPr sz="2400" b="1">
                <a:solidFill>
                  <a:schemeClr val="dk1"/>
                </a:solidFill>
                <a:latin typeface="微软雅黑"/>
                <a:ea typeface="微软雅黑"/>
                <a:cs typeface="微软雅黑" panose="020b0503020204020204" charset="-122"/>
              </a:rPr>
              <a:t>水碾子正要凿槽咧。很快讲定了工价。无争无吵。各自一派让得三分的气度。</a:t>
            </a:r>
            <a:endParaRPr sz="2400" b="1">
              <a:solidFill>
                <a:schemeClr val="dk1"/>
              </a:solidFill>
              <a:latin typeface="微软雅黑"/>
              <a:ea typeface="微软雅黑"/>
              <a:cs typeface="微软雅黑" panose="020b0503020204020204" charset="-122"/>
            </a:endParaRPr>
          </a:p>
          <a:p>
            <a:pPr indent="266700"/>
            <a:r>
              <a:rPr sz="2400" b="1">
                <a:solidFill>
                  <a:schemeClr val="dk1"/>
                </a:solidFill>
                <a:latin typeface="微软雅黑"/>
                <a:ea typeface="微软雅黑"/>
                <a:cs typeface="微软雅黑" panose="020b0503020204020204" charset="-122"/>
              </a:rPr>
              <a:t>那石匠绕碾子转了三圈，也并不发表阔论高谈。从褡裢里取了锤凿，水碾子坊里，就叮叮当当热闹了起来。四面的苍苍郁郁的山壑里，一时贮满了这十分好听的声音。</a:t>
            </a:r>
            <a:endParaRPr sz="2400" b="1">
              <a:solidFill>
                <a:schemeClr val="dk1"/>
              </a:solidFill>
              <a:latin typeface="微软雅黑"/>
              <a:ea typeface="微软雅黑"/>
              <a:cs typeface="微软雅黑" panose="020b0503020204020204" charset="-122"/>
            </a:endParaRPr>
          </a:p>
          <a:p>
            <a:pPr indent="266700"/>
            <a:r>
              <a:rPr sz="2400" b="1">
                <a:solidFill>
                  <a:schemeClr val="dk1"/>
                </a:solidFill>
                <a:latin typeface="微软雅黑"/>
                <a:ea typeface="微软雅黑"/>
                <a:cs typeface="微软雅黑" panose="020b0503020204020204" charset="-122"/>
              </a:rPr>
              <a:t>先前这水碾子终日碾谷，其音清越，其韵悠扬，好比寨前的四妹子，不紧不慢，打出好听的山歌来。后来，日日磨，日日磨，磨平了石槽，碾子就一声一声闷如沉雷了。</a:t>
            </a:r>
            <a:endParaRPr sz="2400" b="1">
              <a:solidFill>
                <a:schemeClr val="dk1"/>
              </a:solidFill>
              <a:latin typeface="微软雅黑"/>
              <a:ea typeface="微软雅黑"/>
              <a:cs typeface="微软雅黑" panose="020b0503020204020204" charset="-122"/>
            </a:endParaRPr>
          </a:p>
          <a:p>
            <a:pPr indent="266700"/>
            <a:r>
              <a:rPr sz="2400" b="1">
                <a:solidFill>
                  <a:schemeClr val="dk1"/>
                </a:solidFill>
                <a:latin typeface="微软雅黑"/>
                <a:ea typeface="微软雅黑"/>
                <a:cs typeface="微软雅黑" panose="020b0503020204020204" charset="-122"/>
              </a:rPr>
              <a:t>天热起来，他就索性打起赤膊，凿。他膀大腰圆，甩锤子的时候，上身的肌肉有规律地滚动。汗水使他宽阔的胸膛油着异彩。简直那本身就是一錾一錾凿出来的。像一尊石雕。</a:t>
            </a:r>
            <a:endParaRPr sz="2400" b="1">
              <a:solidFill>
                <a:schemeClr val="dk1"/>
              </a:solidFill>
              <a:latin typeface="微软雅黑"/>
              <a:ea typeface="微软雅黑"/>
              <a:cs typeface="微软雅黑" panose="020b0503020204020204" charset="-122"/>
            </a:endParaRPr>
          </a:p>
        </p:txBody>
      </p:sp>
    </p:spTree>
    <p:custDataLst>
      <p:tags r:id="rId8"/>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sp>
        <p:nvSpPr>
          <p:cNvPr id="12" name="矩形 11"/>
          <p:cNvSpPr/>
          <p:nvPr/>
        </p:nvSpPr>
        <p:spPr>
          <a:xfrm>
            <a:off x="4212238" y="3638550"/>
            <a:ext cx="65541" cy="105836"/>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p:cNvSpPr/>
          <p:nvPr/>
        </p:nvSpPr>
        <p:spPr>
          <a:xfrm>
            <a:off x="6046639" y="3744386"/>
            <a:ext cx="117860" cy="168804"/>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矩形 22"/>
          <p:cNvSpPr/>
          <p:nvPr/>
        </p:nvSpPr>
        <p:spPr>
          <a:xfrm>
            <a:off x="4050052" y="2927728"/>
            <a:ext cx="276150" cy="437771"/>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矩形 23"/>
          <p:cNvSpPr/>
          <p:nvPr/>
        </p:nvSpPr>
        <p:spPr>
          <a:xfrm>
            <a:off x="6070145" y="2941699"/>
            <a:ext cx="206014" cy="164812"/>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0" name="文本框 99"/>
          <p:cNvSpPr txBox="1"/>
          <p:nvPr>
            <p:custDataLst>
              <p:tags r:id="rId7"/>
            </p:custDataLst>
          </p:nvPr>
        </p:nvSpPr>
        <p:spPr>
          <a:xfrm>
            <a:off x="254635" y="577850"/>
            <a:ext cx="11256010" cy="4892675"/>
          </a:xfrm>
          <a:prstGeom prst="rect">
            <a:avLst/>
          </a:prstGeom>
          <a:noFill/>
          <a:ln w="9525">
            <a:noFill/>
          </a:ln>
        </p:spPr>
        <p:txBody>
          <a:bodyPr wrap="square">
            <a:spAutoFit/>
          </a:bodyPr>
          <a:lstStyle/>
          <a:p>
            <a:pPr indent="266700"/>
            <a:r>
              <a:rPr lang="zh-CN" sz="2400" b="1">
                <a:solidFill>
                  <a:schemeClr val="dk1"/>
                </a:solidFill>
                <a:latin typeface="微软雅黑"/>
                <a:ea typeface="微软雅黑"/>
                <a:cs typeface="微软雅黑" panose="020b0503020204020204" charset="-122"/>
              </a:rPr>
              <a:t>拿来了蒲扇，拿来了茶罐，拿来了切得极细极细的烟丝，爹吩咐：“你好生招呼石匠吧。” 我说：“好。”爹放不下心，又吩咐：“这石匠一定见过世界，莫要让他笑话我桃花寨的人不晓得礼数。”我说：“好。”</a:t>
            </a:r>
            <a:endParaRPr lang="zh-CN" sz="2400" b="1">
              <a:solidFill>
                <a:schemeClr val="dk1"/>
              </a:solidFill>
              <a:latin typeface="微软雅黑"/>
              <a:ea typeface="微软雅黑"/>
              <a:cs typeface="微软雅黑" panose="020b0503020204020204" charset="-122"/>
            </a:endParaRPr>
          </a:p>
          <a:p>
            <a:pPr indent="266700"/>
            <a:r>
              <a:rPr lang="zh-CN" sz="2400" b="1">
                <a:solidFill>
                  <a:schemeClr val="dk1"/>
                </a:solidFill>
                <a:latin typeface="微软雅黑"/>
                <a:ea typeface="微软雅黑"/>
                <a:cs typeface="微软雅黑" panose="020b0503020204020204" charset="-122"/>
              </a:rPr>
              <a:t>我就同他打扇，将酽茶斟得满满的，双手稳稳递与他。请他歇憩，请他喝茶。手上捏一把平日藏在柜里舍不得吸的，切得极细极细的烟丝。我想同他谈讲。只想他是见过世界的，那重重的山外头是个什么模样呢？</a:t>
            </a:r>
            <a:endParaRPr lang="zh-CN" sz="2400" b="1">
              <a:solidFill>
                <a:schemeClr val="dk1"/>
              </a:solidFill>
              <a:latin typeface="微软雅黑"/>
              <a:ea typeface="微软雅黑"/>
              <a:cs typeface="微软雅黑" panose="020b0503020204020204" charset="-122"/>
            </a:endParaRPr>
          </a:p>
          <a:p>
            <a:pPr indent="266700"/>
            <a:r>
              <a:rPr lang="zh-CN" sz="2400" b="1">
                <a:solidFill>
                  <a:schemeClr val="dk1"/>
                </a:solidFill>
                <a:latin typeface="微软雅黑"/>
                <a:ea typeface="微软雅黑"/>
                <a:cs typeface="微软雅黑" panose="020b0503020204020204" charset="-122"/>
              </a:rPr>
              <a:t>默默喝茶，默默吸烟，默默歇憩。从鼻孔里口角里喷出的烟云浓浓的，辣辣的，也是默默的。</a:t>
            </a:r>
            <a:endParaRPr lang="zh-CN" sz="2400" b="1">
              <a:solidFill>
                <a:schemeClr val="dk1"/>
              </a:solidFill>
              <a:latin typeface="微软雅黑"/>
              <a:ea typeface="微软雅黑"/>
              <a:cs typeface="微软雅黑" panose="020b0503020204020204" charset="-122"/>
            </a:endParaRPr>
          </a:p>
          <a:p>
            <a:pPr indent="266700"/>
            <a:r>
              <a:rPr lang="zh-CN" sz="2400" b="1">
                <a:solidFill>
                  <a:schemeClr val="dk1"/>
                </a:solidFill>
                <a:latin typeface="微软雅黑"/>
                <a:ea typeface="微软雅黑"/>
                <a:cs typeface="微软雅黑" panose="020b0503020204020204" charset="-122"/>
              </a:rPr>
              <a:t>但几分钟以后他又拿起了锤子。烟蒂在脚边断续着残烟几缕。山谷里，飞着钢与石的回音。很长的一声一声。仿佛四山里万人千人在凿岩取石，你呼我应。</a:t>
            </a:r>
            <a:endParaRPr lang="zh-CN" sz="2400" b="1">
              <a:solidFill>
                <a:schemeClr val="dk1"/>
              </a:solidFill>
              <a:latin typeface="微软雅黑"/>
              <a:ea typeface="微软雅黑"/>
              <a:cs typeface="微软雅黑" panose="020b0503020204020204" charset="-122"/>
            </a:endParaRPr>
          </a:p>
          <a:p>
            <a:pPr indent="266700"/>
            <a:r>
              <a:rPr lang="zh-CN" sz="2400" b="1">
                <a:solidFill>
                  <a:schemeClr val="dk1"/>
                </a:solidFill>
                <a:latin typeface="微软雅黑"/>
                <a:ea typeface="微软雅黑"/>
                <a:cs typeface="微软雅黑" panose="020b0503020204020204" charset="-122"/>
              </a:rPr>
              <a:t>又歇憩的时候，我急切地同他说：“说个故事给我听吧。说个故事！”</a:t>
            </a:r>
            <a:endParaRPr lang="zh-CN" sz="2400" b="1">
              <a:solidFill>
                <a:schemeClr val="dk1"/>
              </a:solidFill>
              <a:latin typeface="微软雅黑"/>
              <a:ea typeface="微软雅黑"/>
              <a:cs typeface="微软雅黑" panose="020b0503020204020204" charset="-122"/>
            </a:endParaRPr>
          </a:p>
          <a:p>
            <a:pPr indent="266700"/>
            <a:r>
              <a:rPr lang="zh-CN" sz="2400" b="1">
                <a:solidFill>
                  <a:schemeClr val="dk1"/>
                </a:solidFill>
                <a:latin typeface="微软雅黑"/>
                <a:ea typeface="微软雅黑"/>
                <a:cs typeface="微软雅黑" panose="020b0503020204020204" charset="-122"/>
              </a:rPr>
              <a:t>“故事？什么故事？”他放下了锤子。
</a:t>
            </a:r>
            <a:endParaRPr lang="zh-CN" altLang="en-US" sz="2400" b="1">
              <a:solidFill>
                <a:schemeClr val="dk1"/>
              </a:solidFill>
              <a:latin typeface="微软雅黑"/>
              <a:ea typeface="微软雅黑"/>
              <a:cs typeface="微软雅黑" panose="020b0503020204020204" charset="-122"/>
            </a:endParaRPr>
          </a:p>
        </p:txBody>
      </p:sp>
    </p:spTree>
    <p:custDataLst>
      <p:tags r:id="rId8"/>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sp>
        <p:nvSpPr>
          <p:cNvPr id="12" name="矩形 11"/>
          <p:cNvSpPr/>
          <p:nvPr/>
        </p:nvSpPr>
        <p:spPr>
          <a:xfrm>
            <a:off x="4212238" y="3638550"/>
            <a:ext cx="65541" cy="105836"/>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p:cNvSpPr/>
          <p:nvPr/>
        </p:nvSpPr>
        <p:spPr>
          <a:xfrm>
            <a:off x="6046639" y="3744386"/>
            <a:ext cx="117860" cy="168804"/>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矩形 22"/>
          <p:cNvSpPr/>
          <p:nvPr/>
        </p:nvSpPr>
        <p:spPr>
          <a:xfrm>
            <a:off x="4050052" y="2927728"/>
            <a:ext cx="276150" cy="437771"/>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矩形 23"/>
          <p:cNvSpPr/>
          <p:nvPr/>
        </p:nvSpPr>
        <p:spPr>
          <a:xfrm>
            <a:off x="6070145" y="2941699"/>
            <a:ext cx="206014" cy="164812"/>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0" name="文本框 99"/>
          <p:cNvSpPr txBox="1"/>
          <p:nvPr>
            <p:custDataLst>
              <p:tags r:id="rId7"/>
            </p:custDataLst>
          </p:nvPr>
        </p:nvSpPr>
        <p:spPr>
          <a:xfrm>
            <a:off x="657860" y="364490"/>
            <a:ext cx="11029950" cy="6247130"/>
          </a:xfrm>
          <a:prstGeom prst="rect">
            <a:avLst/>
          </a:prstGeom>
          <a:noFill/>
          <a:ln w="9525">
            <a:noFill/>
          </a:ln>
        </p:spPr>
        <p:txBody>
          <a:bodyPr wrap="square">
            <a:spAutoFit/>
          </a:bodyPr>
          <a:lstStyle/>
          <a:p>
            <a:pPr indent="266700"/>
            <a:r>
              <a:rPr lang="zh-CN" sz="2000" b="1">
                <a:solidFill>
                  <a:schemeClr val="dk1"/>
                </a:solidFill>
                <a:latin typeface="微软雅黑"/>
                <a:ea typeface="微软雅黑"/>
                <a:cs typeface="微软雅黑" panose="020b0503020204020204" charset="-122"/>
              </a:rPr>
              <a:t>真的，什么故事呢？竟不晓得这个世界有哪样一些故事。</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于是我说：“随便你同我讲点什么吧。反正我什么都不晓得。”</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等你长大了，三十岁四十岁五十岁了，你就会什么都晓得的。用不着别人讲。”他将那多茧的厚实的手掌放在我的脑壳上，“唉，你还细，你还不懂事。生活里头有的是酸甜苦辣，你只能够尝，不能够讲。讲不出。生活里头没有故事。”</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好久了我才说：“那就打一个山歌吧。”</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歉意地一笑，摇摇头，他又去凿那磨槽。</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洁白的石砾在錾子尖上跳跃，落在地上，落在他的裤褶缝里，如一层层雪粉。直到黄昏从山沟里溢了出来，才将那叮叮咚咚的锤声淹没掉。这时，那很大的碾槽，正凿得如一朵刚刚绽放的山茶花。</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掌灯吃夜饭时，他累了，倦了。爹招待他，用了好香的米酒，用了一条腊得透明的麂子腿。那麂子，还是去冬大雪封山时，爹在鹰嘴岩打的。好肥的麂子。爹舍不得吃，除非来了贵客。</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爹问他这问他那。爹这人，就景仰见过世界的人。那石匠总是回答得很少，很有分寸。你总觉得他不肯说出来的东西必定深奥。他那紫红的脸膛，深刻的皱纹，使你感觉到他是一部书，但谁也无法打开。爹只好死劲地敬酒。</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“多谢。明日赶早，我还要行路。”“往哪边走？ 岩陀，还是檀木坡？”</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“哪里有工夫做，就到哪里去。石匠嘛，走四方，吃四方。”</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他笑了一下，笑得很淡。有雪白的牙齿。</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起身，打一轮拱手。他晃晃地朝东厢房走去。</a:t>
            </a:r>
            <a:endParaRPr lang="zh-CN" sz="2000" b="1">
              <a:solidFill>
                <a:schemeClr val="dk1"/>
              </a:solidFill>
              <a:latin typeface="微软雅黑"/>
              <a:ea typeface="微软雅黑"/>
              <a:cs typeface="微软雅黑" panose="020b0503020204020204" charset="-122"/>
            </a:endParaRPr>
          </a:p>
          <a:p>
            <a:pPr indent="266700"/>
            <a:endParaRPr lang="zh-CN" sz="2000" b="1">
              <a:solidFill>
                <a:schemeClr val="dk1"/>
              </a:solidFill>
              <a:latin typeface="微软雅黑"/>
              <a:ea typeface="微软雅黑"/>
              <a:cs typeface="微软雅黑" panose="020b0503020204020204" charset="-122"/>
            </a:endParaRPr>
          </a:p>
        </p:txBody>
      </p:sp>
    </p:spTree>
    <p:custDataLst>
      <p:tags r:id="rId8"/>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sp>
        <p:nvSpPr>
          <p:cNvPr id="12" name="矩形 11"/>
          <p:cNvSpPr/>
          <p:nvPr/>
        </p:nvSpPr>
        <p:spPr>
          <a:xfrm>
            <a:off x="4212238" y="3638550"/>
            <a:ext cx="65541" cy="105836"/>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p:cNvSpPr/>
          <p:nvPr/>
        </p:nvSpPr>
        <p:spPr>
          <a:xfrm>
            <a:off x="6046639" y="3744386"/>
            <a:ext cx="117860" cy="168804"/>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矩形 22"/>
          <p:cNvSpPr/>
          <p:nvPr/>
        </p:nvSpPr>
        <p:spPr>
          <a:xfrm>
            <a:off x="4050052" y="2927728"/>
            <a:ext cx="276150" cy="437771"/>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矩形 23"/>
          <p:cNvSpPr/>
          <p:nvPr/>
        </p:nvSpPr>
        <p:spPr>
          <a:xfrm>
            <a:off x="6070145" y="2941699"/>
            <a:ext cx="206014" cy="164812"/>
          </a:xfrm>
          <a:prstGeom prst="rect">
            <a:avLst/>
          </a:prstGeom>
          <a:solidFill>
            <a:srgbClr val="F3F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0" name="文本框 99"/>
          <p:cNvSpPr txBox="1"/>
          <p:nvPr>
            <p:custDataLst>
              <p:tags r:id="rId7"/>
            </p:custDataLst>
          </p:nvPr>
        </p:nvSpPr>
        <p:spPr>
          <a:xfrm>
            <a:off x="657860" y="1192530"/>
            <a:ext cx="11029950" cy="3169285"/>
          </a:xfrm>
          <a:prstGeom prst="rect">
            <a:avLst/>
          </a:prstGeom>
          <a:noFill/>
          <a:ln w="9525">
            <a:noFill/>
          </a:ln>
        </p:spPr>
        <p:txBody>
          <a:bodyPr wrap="square">
            <a:spAutoFit/>
          </a:bodyPr>
          <a:lstStyle/>
          <a:p>
            <a:pPr indent="266700"/>
            <a:r>
              <a:rPr lang="zh-CN" sz="2000" b="1">
                <a:solidFill>
                  <a:schemeClr val="dk1"/>
                </a:solidFill>
                <a:latin typeface="微软雅黑"/>
                <a:ea typeface="微软雅黑"/>
                <a:cs typeface="微软雅黑" panose="020b0503020204020204" charset="-122"/>
              </a:rPr>
              <a:t>第二日天刚放明。爬起来我就要去找石匠。要问他见了世界的人，为什么不会讲故事？</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爹朝水闸走去，说：“这时候才起来，石匠他走了咧！”</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我跑到高处，朝雾中的石板路望去，终于看见了他那朦朦胧胧的背影。其实无法说那是背影，整个的只是小小的一个黑点了。那黑点，在这迷蒙的天地之间，越来越小，越来越小，就消失在雾之中了。他走了，同他来时一样，同他吸烟凿石时一样，是默默的，无声无嗅的。天和地，好大呵！</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哗啦！——爹把水闸扯开了。蓄了一夜的溪水，扑过来，攀住染满了青苔的木轮子，木轮子就滚动起来，吱吱呀呀地带动了水磨。这清新的空气里，就颤动着它那好听的声音了。</a:t>
            </a:r>
            <a:endParaRPr lang="zh-CN" sz="2000" b="1">
              <a:solidFill>
                <a:schemeClr val="dk1"/>
              </a:solidFill>
              <a:latin typeface="微软雅黑"/>
              <a:ea typeface="微软雅黑"/>
              <a:cs typeface="微软雅黑" panose="020b0503020204020204" charset="-122"/>
            </a:endParaRPr>
          </a:p>
          <a:p>
            <a:pPr indent="266700"/>
            <a:r>
              <a:rPr lang="zh-CN" sz="2000" b="1">
                <a:solidFill>
                  <a:schemeClr val="dk1"/>
                </a:solidFill>
                <a:latin typeface="微软雅黑"/>
                <a:ea typeface="微软雅黑"/>
                <a:cs typeface="微软雅黑" panose="020b0503020204020204" charset="-122"/>
              </a:rPr>
              <a:t>比先前还要好听些！清越。悠扬。娓娓地，悄悄地，向你叙述着什么。长大后，我一直觉得，这水碾子的声音，是那个默默的石匠留下的一支很长很长的歌，一个很长很长的故事……</a:t>
            </a:r>
            <a:endParaRPr lang="zh-CN" sz="2000" b="1">
              <a:solidFill>
                <a:schemeClr val="dk1"/>
              </a:solidFill>
              <a:latin typeface="微软雅黑"/>
              <a:ea typeface="微软雅黑"/>
              <a:cs typeface="微软雅黑" panose="020b0503020204020204" charset="-122"/>
            </a:endParaRPr>
          </a:p>
        </p:txBody>
      </p:sp>
    </p:spTree>
    <p:custDataLst>
      <p:tags r:id="rId8"/>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1．何立伟的小说具有“诗性”特点，请结合文本简要分析。</a:t>
            </a:r>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sp>
        <p:nvSpPr>
          <p:cNvPr id="3" name="椭圆1"/>
          <p:cNvSpPr/>
          <p:nvPr/>
        </p:nvSpPr>
        <p:spPr>
          <a:xfrm>
            <a:off x="6159500" y="1404904"/>
            <a:ext cx="762000" cy="759400"/>
          </a:xfrm>
          <a:prstGeom prst="ellipse">
            <a:avLst/>
          </a:prstGeom>
          <a:noFill/>
          <a:ln w="12700" cap="flat" cmpd="sng" algn="ctr">
            <a:solidFill>
              <a:srgbClr val="3A5451"/>
            </a:solidFill>
            <a:prstDash val="solid"/>
            <a:miter lim="800000"/>
          </a:ln>
          <a:effectLst>
            <a:reflection blurRad="6350" stA="50000" endA="300" endPos="55000" dir="5400000" sy="-100000" algn="bl" rotWithShape="0"/>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0" cap="none" spc="0" normalizeH="0" baseline="0" noProof="0">
                <a:ln>
                  <a:noFill/>
                </a:ln>
                <a:solidFill>
                  <a:srgbClr val="000000"/>
                </a:solidFill>
                <a:effectLst/>
                <a:uLnTx/>
                <a:uFillTx/>
                <a:latin typeface="微软雅黑"/>
                <a:ea typeface="微软雅黑"/>
                <a:cs typeface="+mn-cs"/>
              </a:rPr>
              <a:t>诗</a:t>
            </a:r>
            <a:endParaRPr kumimoji="0" lang="zh-CN" altLang="en-US" sz="36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4" name="椭圆2"/>
          <p:cNvSpPr/>
          <p:nvPr/>
        </p:nvSpPr>
        <p:spPr>
          <a:xfrm>
            <a:off x="7188200" y="1402302"/>
            <a:ext cx="762000" cy="762001"/>
          </a:xfrm>
          <a:prstGeom prst="ellipse">
            <a:avLst/>
          </a:prstGeom>
          <a:noFill/>
          <a:ln w="12700" cap="flat" cmpd="sng" algn="ctr">
            <a:solidFill>
              <a:srgbClr val="3A5451"/>
            </a:solidFill>
            <a:prstDash val="solid"/>
            <a:miter lim="800000"/>
          </a:ln>
          <a:effectLst>
            <a:reflection blurRad="6350" stA="50000" endA="300" endPos="55000" dir="5400000" sy="-100000" algn="bl" rotWithShape="0"/>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0" cap="none" spc="0" normalizeH="0" baseline="0" noProof="0">
                <a:ln>
                  <a:noFill/>
                </a:ln>
                <a:solidFill>
                  <a:srgbClr val="000000"/>
                </a:solidFill>
                <a:effectLst/>
                <a:uLnTx/>
                <a:uFillTx/>
                <a:latin typeface="微软雅黑"/>
                <a:ea typeface="微软雅黑"/>
                <a:cs typeface="+mn-cs"/>
              </a:rPr>
              <a:t>化</a:t>
            </a:r>
            <a:endParaRPr kumimoji="0" lang="zh-CN" altLang="en-US" sz="36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5" name="椭圆3"/>
          <p:cNvSpPr/>
          <p:nvPr/>
        </p:nvSpPr>
        <p:spPr>
          <a:xfrm>
            <a:off x="8318500" y="1404904"/>
            <a:ext cx="762000" cy="759400"/>
          </a:xfrm>
          <a:prstGeom prst="ellipse">
            <a:avLst/>
          </a:prstGeom>
          <a:noFill/>
          <a:ln w="12700" cap="flat" cmpd="sng" algn="ctr">
            <a:solidFill>
              <a:srgbClr val="3A5451"/>
            </a:solidFill>
            <a:prstDash val="solid"/>
            <a:miter lim="800000"/>
          </a:ln>
          <a:effectLst>
            <a:reflection blurRad="6350" stA="50000" endA="300" endPos="55000" dir="5400000" sy="-100000" algn="bl" rotWithShape="0"/>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0" cap="none" spc="0" normalizeH="0" baseline="0" noProof="0">
                <a:ln>
                  <a:noFill/>
                </a:ln>
                <a:solidFill>
                  <a:srgbClr val="000000"/>
                </a:solidFill>
                <a:effectLst/>
                <a:uLnTx/>
                <a:uFillTx/>
                <a:latin typeface="微软雅黑"/>
                <a:ea typeface="微软雅黑"/>
                <a:cs typeface="+mn-cs"/>
              </a:rPr>
              <a:t>小</a:t>
            </a:r>
            <a:endParaRPr kumimoji="0" lang="zh-CN" altLang="en-US" sz="36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6" name="椭圆 4"/>
          <p:cNvSpPr/>
          <p:nvPr/>
        </p:nvSpPr>
        <p:spPr>
          <a:xfrm>
            <a:off x="9448800" y="1402304"/>
            <a:ext cx="762000" cy="762000"/>
          </a:xfrm>
          <a:prstGeom prst="ellipse">
            <a:avLst/>
          </a:prstGeom>
          <a:noFill/>
          <a:ln w="12700" cap="flat" cmpd="sng" algn="ctr">
            <a:solidFill>
              <a:srgbClr val="3A5451"/>
            </a:solidFill>
            <a:prstDash val="solid"/>
            <a:miter lim="800000"/>
          </a:ln>
          <a:effectLst>
            <a:reflection blurRad="6350" stA="50000" endA="300" endPos="55000" dir="5400000" sy="-100000" algn="bl" rotWithShape="0"/>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0" cap="none" spc="0" normalizeH="0" baseline="0" noProof="0">
                <a:ln>
                  <a:noFill/>
                </a:ln>
                <a:solidFill>
                  <a:srgbClr val="000000"/>
                </a:solidFill>
                <a:effectLst/>
                <a:uLnTx/>
                <a:uFillTx/>
                <a:latin typeface="微软雅黑"/>
                <a:ea typeface="微软雅黑"/>
                <a:cs typeface="+mn-cs"/>
              </a:rPr>
              <a:t>说</a:t>
            </a:r>
            <a:endParaRPr kumimoji="0" lang="zh-CN" altLang="en-US" sz="3600" b="0" i="0" u="none" strike="noStrike" kern="0" cap="none" spc="0" normalizeH="0" baseline="0" noProof="0">
              <a:ln>
                <a:noFill/>
              </a:ln>
              <a:solidFill>
                <a:srgbClr val="000000"/>
              </a:solidFill>
              <a:effectLst/>
              <a:uLnTx/>
              <a:uFillTx/>
              <a:latin typeface="微软雅黑"/>
              <a:ea typeface="微软雅黑"/>
              <a:cs typeface="+mn-cs"/>
            </a:endParaRPr>
          </a:p>
        </p:txBody>
      </p:sp>
      <p:pic>
        <p:nvPicPr>
          <p:cNvPr id="23" name="图片 22"/>
          <p:cNvPicPr>
            <a:picLocks noChangeAspect="1"/>
          </p:cNvPicPr>
          <p:nvPr/>
        </p:nvPicPr>
        <p:blipFill>
          <a:blip r:embed="rId7"/>
          <a:stretch>
            <a:fillRect/>
          </a:stretch>
        </p:blipFill>
        <p:spPr>
          <a:xfrm>
            <a:off x="25075" y="549275"/>
            <a:ext cx="5605514" cy="2201545"/>
          </a:xfrm>
          <a:prstGeom prst="rect">
            <a:avLst/>
          </a:prstGeom>
        </p:spPr>
      </p:pic>
      <p:sp>
        <p:nvSpPr>
          <p:cNvPr id="24" name="文本框 23"/>
          <p:cNvSpPr txBox="1"/>
          <p:nvPr/>
        </p:nvSpPr>
        <p:spPr>
          <a:xfrm>
            <a:off x="311785" y="2164080"/>
            <a:ext cx="11781790" cy="4461510"/>
          </a:xfrm>
          <a:prstGeom prst="rect">
            <a:avLst/>
          </a:prstGeom>
          <a:noFill/>
        </p:spPr>
        <p:txBody>
          <a:bodyPr wrap="square" rtlCol="0">
            <a:spAutoFit/>
          </a:bodyPr>
          <a:lstStyle/>
          <a:p>
            <a:r>
              <a:rPr lang="en-US" altLang="zh-CN" sz="3200" b="1">
                <a:solidFill>
                  <a:srgbClr val="000000"/>
                </a:solidFill>
                <a:latin typeface="微软雅黑"/>
                <a:ea typeface="微软雅黑"/>
                <a:cs typeface="微软雅黑" panose="020b0503020204020204" charset="-122"/>
              </a:rPr>
              <a:t>        </a:t>
            </a:r>
            <a:r>
              <a:rPr lang="en-US" altLang="zh-CN" sz="2800" b="1">
                <a:solidFill>
                  <a:srgbClr val="000000"/>
                </a:solidFill>
                <a:latin typeface="微软雅黑"/>
                <a:ea typeface="微软雅黑"/>
                <a:cs typeface="微软雅黑" panose="020b0503020204020204" charset="-122"/>
              </a:rPr>
              <a:t> </a:t>
            </a:r>
            <a:r>
              <a:rPr lang="zh-CN" altLang="en-US" sz="2800" b="1">
                <a:solidFill>
                  <a:srgbClr val="000000"/>
                </a:solidFill>
                <a:latin typeface="微软雅黑"/>
                <a:ea typeface="微软雅黑"/>
                <a:cs typeface="微软雅黑" panose="020b0503020204020204" charset="-122"/>
              </a:rPr>
              <a:t>★“散文化小说”主要特征</a:t>
            </a:r>
            <a:endParaRPr lang="zh-CN" altLang="en-US" sz="2800" b="1">
              <a:solidFill>
                <a:srgbClr val="000000"/>
              </a:solidFill>
              <a:latin typeface="微软雅黑"/>
              <a:ea typeface="微软雅黑"/>
              <a:cs typeface="微软雅黑" panose="020b0503020204020204" charset="-122"/>
            </a:endParaRPr>
          </a:p>
          <a:p>
            <a:r>
              <a:rPr lang="zh-CN" altLang="en-US" sz="2800" b="1">
                <a:solidFill>
                  <a:srgbClr val="000000"/>
                </a:solidFill>
                <a:latin typeface="微软雅黑"/>
                <a:ea typeface="微软雅黑"/>
                <a:cs typeface="微软雅黑" panose="020b0503020204020204" charset="-122"/>
              </a:rPr>
              <a:t>1.淡化情节，稍有冲突，缺少悬念，小说呈现日常生活的自然形态，展示生活的本色；</a:t>
            </a:r>
            <a:endParaRPr lang="zh-CN" altLang="en-US" sz="2800" b="1">
              <a:solidFill>
                <a:srgbClr val="000000"/>
              </a:solidFill>
              <a:latin typeface="微软雅黑"/>
              <a:ea typeface="微软雅黑"/>
              <a:cs typeface="微软雅黑" panose="020b0503020204020204" charset="-122"/>
            </a:endParaRPr>
          </a:p>
          <a:p>
            <a:r>
              <a:rPr lang="zh-CN" altLang="en-US" sz="2800" b="1">
                <a:solidFill>
                  <a:srgbClr val="000000"/>
                </a:solidFill>
                <a:latin typeface="微软雅黑"/>
                <a:ea typeface="微软雅黑"/>
                <a:cs typeface="微软雅黑" panose="020b0503020204020204" charset="-122"/>
              </a:rPr>
              <a:t>2.虚化人物，作者故意淡化人物的脸谱化，呈现人物的本真原貌；</a:t>
            </a:r>
            <a:endParaRPr lang="zh-CN" altLang="en-US" sz="2800" b="1">
              <a:solidFill>
                <a:srgbClr val="000000"/>
              </a:solidFill>
              <a:latin typeface="微软雅黑"/>
              <a:ea typeface="微软雅黑"/>
              <a:cs typeface="微软雅黑" panose="020b0503020204020204" charset="-122"/>
            </a:endParaRPr>
          </a:p>
          <a:p>
            <a:r>
              <a:rPr lang="zh-CN" altLang="en-US" sz="2800" b="1">
                <a:solidFill>
                  <a:srgbClr val="000000"/>
                </a:solidFill>
                <a:latin typeface="微软雅黑"/>
                <a:ea typeface="微软雅黑"/>
                <a:cs typeface="微软雅黑" panose="020b0503020204020204" charset="-122"/>
              </a:rPr>
              <a:t>3.散文化或诗话小说营造的意境主要是表现气氛，包括自然风光、民情风俗、人间百态、生存状态的客观再现，也包括作者情感、情绪的自然流露；</a:t>
            </a:r>
            <a:endParaRPr lang="zh-CN" altLang="en-US" sz="2800" b="1">
              <a:solidFill>
                <a:srgbClr val="000000"/>
              </a:solidFill>
              <a:latin typeface="微软雅黑"/>
              <a:ea typeface="微软雅黑"/>
              <a:cs typeface="微软雅黑" panose="020b0503020204020204" charset="-122"/>
            </a:endParaRPr>
          </a:p>
          <a:p>
            <a:r>
              <a:rPr lang="zh-CN" altLang="en-US" sz="2800" b="1">
                <a:solidFill>
                  <a:srgbClr val="000000"/>
                </a:solidFill>
                <a:latin typeface="微软雅黑"/>
                <a:ea typeface="微软雅黑"/>
                <a:cs typeface="微软雅黑" panose="020b0503020204020204" charset="-122"/>
              </a:rPr>
              <a:t>4.主旨较多反映人物自然、人与生存状态，突出人与人的感情纠葛，人性的复杂多变等主旨。回答此题要从以上各方面分析。。</a:t>
            </a:r>
            <a:endParaRPr lang="zh-CN" altLang="en-US" sz="2800" b="1">
              <a:solidFill>
                <a:srgbClr val="000000"/>
              </a:solidFill>
              <a:latin typeface="微软雅黑"/>
              <a:ea typeface="微软雅黑"/>
              <a:cs typeface="微软雅黑" panose="020b0503020204020204" charset="-122"/>
            </a:endParaRPr>
          </a:p>
          <a:p>
            <a:r>
              <a:rPr lang="en-US" altLang="zh-CN" sz="2800" b="1">
                <a:solidFill>
                  <a:srgbClr val="000000"/>
                </a:solidFill>
                <a:latin typeface="微软雅黑"/>
                <a:ea typeface="微软雅黑"/>
                <a:cs typeface="微软雅黑" panose="020b0503020204020204" charset="-122"/>
                <a:sym typeface="+mn-ea"/>
              </a:rPr>
              <a:t>        </a:t>
            </a:r>
            <a:r>
              <a:rPr lang="zh-CN" altLang="en-US" sz="2800" b="1">
                <a:solidFill>
                  <a:srgbClr val="000000"/>
                </a:solidFill>
                <a:latin typeface="微软雅黑"/>
                <a:ea typeface="微软雅黑"/>
                <a:cs typeface="微软雅黑" panose="020b0503020204020204" charset="-122"/>
                <a:sym typeface="+mn-ea"/>
              </a:rPr>
              <a:t>★</a:t>
            </a:r>
            <a:r>
              <a:rPr lang="zh-CN" altLang="en-US" sz="2800" b="1">
                <a:solidFill>
                  <a:srgbClr val="000000"/>
                </a:solidFill>
                <a:latin typeface="微软雅黑"/>
                <a:ea typeface="微软雅黑"/>
                <a:cs typeface="微软雅黑" panose="020b0503020204020204" charset="-122"/>
              </a:rPr>
              <a:t>对此类小说的阅读，既要立足文体（小说），又要对其特质（散文化）有所关照。</a:t>
            </a:r>
            <a:endParaRPr lang="zh-CN" altLang="en-US" sz="2800" b="1">
              <a:solidFill>
                <a:srgbClr val="000000"/>
              </a:solidFill>
              <a:latin typeface="微软雅黑"/>
              <a:ea typeface="微软雅黑"/>
              <a:cs typeface="微软雅黑" panose="020b0503020204020204" charset="-122"/>
            </a:endParaRPr>
          </a:p>
        </p:txBody>
      </p:sp>
      <p:sp>
        <p:nvSpPr>
          <p:cNvPr id="13" name="文本框 12"/>
          <p:cNvSpPr txBox="1"/>
          <p:nvPr/>
        </p:nvSpPr>
        <p:spPr>
          <a:xfrm>
            <a:off x="5699398" y="232160"/>
            <a:ext cx="6183085" cy="753110"/>
          </a:xfrm>
          <a:prstGeom prst="rect">
            <a:avLst/>
          </a:prstGeom>
          <a:noFill/>
        </p:spPr>
        <p:txBody>
          <a:bodyPr wrap="square" rtlCol="0">
            <a:spAutoFit/>
          </a:bodyPr>
          <a:lstStyle/>
          <a:p>
            <a:pPr algn="ctr"/>
            <a:r>
              <a:rPr lang="zh-CN" altLang="en-US" sz="4300" spc="600">
                <a:solidFill>
                  <a:schemeClr val="accent1">
                    <a:lumMod val="75000"/>
                  </a:schemeClr>
                </a:solidFill>
                <a:effectLst>
                  <a:outerShdw blurRad="60007" dist="310007" dir="7680000" sy="30000" kx="1300200" algn="ctr" rotWithShape="0">
                    <a:prstClr val="black">
                      <a:alpha val="32000"/>
                    </a:prstClr>
                  </a:outerShdw>
                </a:effectLst>
                <a:latin typeface="微软雅黑"/>
                <a:ea typeface="微软雅黑"/>
              </a:rPr>
              <a:t>作品特征</a:t>
            </a:r>
            <a:endParaRPr lang="zh-CN" altLang="en-US" sz="4300" spc="600">
              <a:solidFill>
                <a:schemeClr val="accent1">
                  <a:lumMod val="75000"/>
                </a:schemeClr>
              </a:solidFill>
              <a:effectLst>
                <a:outerShdw blurRad="60007" dist="310007" dir="7680000" sy="30000" kx="1300200" algn="ctr" rotWithShape="0">
                  <a:prstClr val="black">
                    <a:alpha val="32000"/>
                  </a:prstClr>
                </a:outerShdw>
              </a:effectLst>
              <a:latin typeface="微软雅黑"/>
              <a:ea typeface="微软雅黑"/>
            </a:endParaRPr>
          </a:p>
        </p:txBody>
      </p:sp>
    </p:spTree>
    <p:custDataLst>
      <p:tags r:id="rId8"/>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13"/>
                                        </p:tgtEl>
                                        <p:attrNameLst>
                                          <p:attrName>ppt_y</p:attrName>
                                        </p:attrNameLst>
                                      </p:cBhvr>
                                      <p:tavLst>
                                        <p:tav tm="0">
                                          <p:val>
                                            <p:strVal val="#ppt_y"/>
                                          </p:val>
                                        </p:tav>
                                        <p:tav tm="100000">
                                          <p:val>
                                            <p:strVal val="#ppt_y"/>
                                          </p:val>
                                        </p:tav>
                                      </p:tavLst>
                                    </p:anim>
                                    <p:anim calcmode="lin" valueType="num">
                                      <p:cBhvr>
                                        <p:cTn id="9" dur="7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1．何立伟的小说具有“诗性”特点，请结合文本简要分析。</a:t>
            </a:r>
            <a:endParaRPr lang="zh-CN" altLang="en-US"/>
          </a:p>
        </p:txBody>
      </p:sp>
      <p:sp>
        <p:nvSpPr>
          <p:cNvPr id="3" name="文本框 2"/>
          <p:cNvSpPr txBox="1"/>
          <p:nvPr/>
        </p:nvSpPr>
        <p:spPr>
          <a:xfrm>
            <a:off x="451485" y="1614805"/>
            <a:ext cx="11289030" cy="4523105"/>
          </a:xfrm>
          <a:prstGeom prst="rect">
            <a:avLst/>
          </a:prstGeom>
          <a:noFill/>
        </p:spPr>
        <p:txBody>
          <a:bodyPr wrap="square" rtlCol="0">
            <a:spAutoFit/>
          </a:bodyPr>
          <a:lstStyle/>
          <a:p>
            <a:pPr algn="l"/>
            <a:r>
              <a:rPr lang="zh-CN" altLang="en-US" sz="1600">
                <a:sym typeface="+mn-ea"/>
              </a:rPr>
              <a:t>1．①“我”所居住的“桃花寨”古朴迷离，似与世隔绝，让人不禁联想到陶渊明笔下的桃花源，营造了意境的神秘美。②小说不以宏大主题和曲折情节取胜，娓娓道来，悠扬婉转，给人以言有尽而意无穷之感。③小说主体以“我”的孩童视角写作且情感丰沛，与诗歌的情韵美异曲同工。④文中善用叠词、短句，言简意丰，清新含蓄。</a:t>
            </a:r>
            <a:endParaRPr lang="zh-CN" altLang="en-US" sz="1600"/>
          </a:p>
          <a:p>
            <a:pPr algn="l"/>
            <a:r>
              <a:rPr lang="zh-CN" altLang="en-US" sz="1600">
                <a:sym typeface="+mn-ea"/>
              </a:rPr>
              <a:t>【解析】本题考查学生的赏析小说艺术特点的能力。</a:t>
            </a:r>
            <a:endParaRPr lang="zh-CN" altLang="en-US" sz="1600"/>
          </a:p>
          <a:p>
            <a:pPr algn="l"/>
            <a:r>
              <a:rPr lang="zh-CN" altLang="en-US" sz="1600">
                <a:sym typeface="+mn-ea"/>
              </a:rPr>
              <a:t>文章写到石匠凿碾子时发出的叮叮当当悦耳的声音，写了凿后的碾槽发出比先前还要好听的声音。写桃花寨的人礼貌待客，晓得礼数；写石匠将一根纸烟夹在食指与中指之间，从他吸烟的派头上，看出他的不凡；然后又写到他赤膊凿碾子时健美的像一尊石雕；写他喝茶、吸烟、歇憩时的情景。文章将人与物变成诗的意象，处处充满了神秘的意境美。</a:t>
            </a:r>
            <a:endParaRPr lang="zh-CN" altLang="en-US" sz="1600"/>
          </a:p>
          <a:p>
            <a:pPr algn="l"/>
            <a:r>
              <a:rPr lang="zh-CN" altLang="en-US" sz="1600">
                <a:sym typeface="+mn-ea"/>
              </a:rPr>
              <a:t>本文讲述了来自山外的石匠为“我”家修理水碾，而父亲认为这石匠一定是见过世面的，于是在石匠休息的时候，我千方百计地想同他讲话，让他讲讲山外面是什么模样，而石匠最终却什么也没有说。“我”家所在的地方有着传统的生活方式，用石碾子劳作等反映是传统的生活方式；石匠会修理石碾，体现的是传统技艺；而石匠走过的山外的地方是另一个样子，是与“我”所在的地方完全不同的世情和民风。因此本文小说不以宏大主题和曲折情节取胜，娓娓道来，悠扬婉转，通过小场景来反映大历史，虽然故事短小，但意蕴深长。</a:t>
            </a:r>
            <a:endParaRPr lang="zh-CN" altLang="en-US" sz="1600"/>
          </a:p>
          <a:p>
            <a:pPr algn="l"/>
            <a:r>
              <a:rPr lang="zh-CN" altLang="en-US" sz="1600">
                <a:sym typeface="+mn-ea"/>
              </a:rPr>
              <a:t>文中的“我”是故事的叙述者和参与者，写出了“我”眼中的石匠，他凿碾子时像一尊石雕；而父亲认为石匠一定是见过世界的，对石匠招待周全，“我就同他打扇，将酽茶斟得满满的，双手稳稳递与他。请他歇憩。请他喝茶。手上捏一把平日藏在柜里舍不得吸的，切得极细极细的烟丝”“爹招待他，用了好香的米酒，用了一条腊得透明的麂子腿。那麂子，还是去冬大雪封山时，爹在鹰嘴岩打的。好肥的麂子。爹舍不得吃，除非来了贵客”，使得文章感情真挚。文中通过写“我”眼中的石匠、父亲，以及对外界的懵懂好奇，突出“我”的主观感受，使小说与诗歌的情韵美异曲同工文中大量运用短句叠词，如“默默喝茶，默默吸烟，默默歇憩”“他累了，倦了”等，节奏整齐</a:t>
            </a:r>
            <a:endParaRPr lang="zh-CN" altLang="en-US" sz="1600"/>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l="22845" t="48563"/>
          <a:stretch>
            <a:fillRect/>
          </a:stretch>
        </p:blipFill>
        <p:spPr>
          <a:xfrm flipH="1">
            <a:off x="440683" y="4203740"/>
            <a:ext cx="4974654" cy="2232087"/>
          </a:xfrm>
          <a:prstGeom prst="rect">
            <a:avLst/>
          </a:prstGeom>
        </p:spPr>
      </p:pic>
      <p:pic>
        <p:nvPicPr>
          <p:cNvPr id="3" name="图片 2"/>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075170" y="4358005"/>
            <a:ext cx="5266055" cy="2094230"/>
          </a:xfrm>
          <a:prstGeom prst="rect">
            <a:avLst/>
          </a:prstGeom>
        </p:spPr>
      </p:pic>
      <p:pic>
        <p:nvPicPr>
          <p:cNvPr id="4" name="图片 3"/>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3676650" y="2988310"/>
            <a:ext cx="911225" cy="782955"/>
          </a:xfrm>
          <a:prstGeom prst="rect">
            <a:avLst/>
          </a:prstGeom>
        </p:spPr>
      </p:pic>
      <p:pic>
        <p:nvPicPr>
          <p:cNvPr id="19" name="图片 18"/>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3359785" y="1608455"/>
            <a:ext cx="1228090" cy="1056005"/>
          </a:xfrm>
          <a:prstGeom prst="rect">
            <a:avLst/>
          </a:prstGeom>
        </p:spPr>
      </p:pic>
      <p:pic>
        <p:nvPicPr>
          <p:cNvPr id="20" name="图片 19" descr="a2"/>
          <p:cNvPicPr>
            <a:picLocks noChangeAspect="1"/>
          </p:cNvPicPr>
          <p:nvPr>
            <p:custDataLst>
              <p:tags r:id="rId12"/>
            </p:custDataLst>
          </p:nvPr>
        </p:nvPicPr>
        <p:blipFill>
          <a:blip r:embed="rId11"/>
          <a:stretch>
            <a:fillRect/>
          </a:stretch>
        </p:blipFill>
        <p:spPr>
          <a:xfrm flipH="1">
            <a:off x="9667240" y="432435"/>
            <a:ext cx="1786255" cy="3338830"/>
          </a:xfrm>
          <a:prstGeom prst="rect">
            <a:avLst/>
          </a:prstGeom>
        </p:spPr>
      </p:pic>
      <p:pic>
        <p:nvPicPr>
          <p:cNvPr id="21" name="图片 20"/>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a:off x="440655" y="429064"/>
            <a:ext cx="2862568" cy="2023871"/>
          </a:xfrm>
          <a:prstGeom prst="rect">
            <a:avLst/>
          </a:prstGeom>
        </p:spPr>
      </p:pic>
      <p:sp>
        <p:nvSpPr>
          <p:cNvPr id="29" name="标题"/>
          <p:cNvSpPr>
            <a:spLocks noGrp="1"/>
          </p:cNvSpPr>
          <p:nvPr>
            <p:ph type="title"/>
            <p:custDataLst>
              <p:tags r:id="rId15"/>
            </p:custDataLst>
          </p:nvPr>
        </p:nvSpPr>
        <p:spPr>
          <a:xfrm>
            <a:off x="3533975" y="1775858"/>
            <a:ext cx="5108318" cy="752617"/>
          </a:xfrm>
        </p:spPr>
        <p:txBody>
          <a:bodyPr>
            <a:normAutofit fontScale="90000"/>
          </a:bodyPr>
          <a:lstStyle/>
          <a:p>
            <a:pPr marL="0" indent="0" algn="ctr">
              <a:lnSpc>
                <a:spcPct val="130000"/>
              </a:lnSpc>
              <a:spcBef>
                <a:spcPct val="0"/>
              </a:spcBef>
              <a:spcAft>
                <a:spcPct val="0"/>
              </a:spcAft>
              <a:buSzTx/>
              <a:buNone/>
            </a:pPr>
            <a:r>
              <a:rPr lang="zh-CN" altLang="en-US" sz="3600">
                <a:solidFill>
                  <a:schemeClr val="accent1">
                    <a:lumMod val="75000"/>
                  </a:schemeClr>
                </a:solidFill>
                <a:latin typeface="Arial" panose="020b0604020202020204" pitchFamily="34" charset="0"/>
              </a:rPr>
              <a:t>再会</a:t>
            </a:r>
            <a:endParaRPr lang="zh-CN" altLang="en-US" sz="3600">
              <a:solidFill>
                <a:schemeClr val="accent1">
                  <a:lumMod val="75000"/>
                </a:schemeClr>
              </a:solidFill>
              <a:latin typeface="Arial" panose="020b0604020202020204" pitchFamily="34" charset="0"/>
            </a:endParaRPr>
          </a:p>
        </p:txBody>
      </p:sp>
      <p:pic>
        <p:nvPicPr>
          <p:cNvPr id="25" name="New picture"/>
          <p:cNvPicPr/>
          <p:nvPr/>
        </p:nvPicPr>
        <p:blipFill>
          <a:blip r:embed="rId16"/>
          <a:stretch>
            <a:fillRect/>
          </a:stretch>
        </p:blipFill>
        <p:spPr>
          <a:xfrm>
            <a:off x="10858500" y="11264900"/>
            <a:ext cx="355600" cy="266700"/>
          </a:xfrm>
          <a:prstGeom prst="cube">
            <a:avLst/>
          </a:prstGeom>
        </p:spPr>
      </p:pic>
      <p:pic>
        <p:nvPicPr>
          <p:cNvPr id="26" name="New picture"/>
          <p:cNvPicPr/>
          <p:nvPr/>
        </p:nvPicPr>
        <p:blipFill>
          <a:blip r:embed="rId17"/>
          <a:stretch>
            <a:fillRect/>
          </a:stretch>
        </p:blipFill>
        <p:spPr>
          <a:xfrm>
            <a:off x="10985500" y="10845800"/>
            <a:ext cx="304800" cy="215900"/>
          </a:xfrm>
          <a:prstGeom prst="cube">
            <a:avLst/>
          </a:prstGeom>
        </p:spPr>
      </p:pic>
      <p:pic>
        <p:nvPicPr>
          <p:cNvPr id="30" name="New picture"/>
          <p:cNvPicPr/>
          <p:nvPr/>
        </p:nvPicPr>
        <p:blipFill>
          <a:blip r:embed="rId18"/>
          <a:stretch>
            <a:fillRect/>
          </a:stretch>
        </p:blipFill>
        <p:spPr>
          <a:xfrm>
            <a:off x="11696700" y="12522200"/>
            <a:ext cx="330200" cy="241300"/>
          </a:xfrm>
          <a:prstGeom prst="cube">
            <a:avLst/>
          </a:prstGeom>
        </p:spPr>
      </p:pic>
    </p:spTree>
    <p:custDataLst>
      <p:tags r:id="rId19"/>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12" presetClass="entr" presetSubtype="8"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1000"/>
                                        <p:tgtEl>
                                          <p:spTgt spid="21"/>
                                        </p:tgtEl>
                                        <p:attrNameLst>
                                          <p:attrName>ppt_x</p:attrName>
                                        </p:attrNameLst>
                                      </p:cBhvr>
                                      <p:tavLst>
                                        <p:tav tm="0">
                                          <p:val>
                                            <p:strVal val="#ppt_x-#ppt_w*1.125000"/>
                                          </p:val>
                                        </p:tav>
                                        <p:tav tm="100000">
                                          <p:val>
                                            <p:strVal val="#ppt_x"/>
                                          </p:val>
                                        </p:tav>
                                      </p:tavLst>
                                    </p:anim>
                                    <p:animEffect transition="in" filter="wipe(right)">
                                      <p:cBhvr>
                                        <p:cTn id="2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rot="20473840">
            <a:off x="61938" y="104112"/>
            <a:ext cx="743647" cy="583855"/>
          </a:xfrm>
          <a:prstGeom prst="rect">
            <a:avLst/>
          </a:prstGeom>
        </p:spPr>
      </p:pic>
      <p:sp>
        <p:nvSpPr>
          <p:cNvPr id="106497" name="矩形 2"/>
          <p:cNvSpPr/>
          <p:nvPr/>
        </p:nvSpPr>
        <p:spPr>
          <a:xfrm>
            <a:off x="920115" y="321310"/>
            <a:ext cx="11099800" cy="6214745"/>
          </a:xfrm>
          <a:prstGeom prst="rect">
            <a:avLst/>
          </a:prstGeom>
          <a:noFill/>
          <a:ln w="9525">
            <a:noFill/>
          </a:ln>
        </p:spPr>
        <p:txBody>
          <a:bodyPr wrap="square" lIns="121875" tIns="60936" rIns="121875" bIns="60936" anchor="t">
            <a:spAutoFit/>
          </a:bodyPr>
          <a:lstStyle/>
          <a:p>
            <a:pPr lvl="0" indent="609600" algn="just" fontAlgn="base"/>
            <a:r>
              <a:rPr lang="zh-CN" altLang="zh-CN" sz="3600" b="1" strike="noStrike" noProof="1">
                <a:solidFill>
                  <a:srgbClr val="000000"/>
                </a:solidFill>
                <a:latin typeface="微软雅黑"/>
                <a:ea typeface="微软雅黑"/>
                <a:cs typeface="微软雅黑" panose="020b0503020204020204" charset="-122"/>
              </a:rPr>
              <a:t>一、淡化情节，散化结构</a:t>
            </a:r>
            <a:endParaRPr lang="zh-CN" altLang="zh-CN" sz="3600" b="1" strike="noStrike" noProof="1">
              <a:solidFill>
                <a:srgbClr val="000000"/>
              </a:solidFill>
              <a:latin typeface="微软雅黑"/>
              <a:ea typeface="微软雅黑"/>
              <a:cs typeface="微软雅黑" panose="020b0503020204020204" charset="-122"/>
            </a:endParaRPr>
          </a:p>
          <a:p>
            <a:pPr lvl="0" indent="609600" algn="just" fontAlgn="base"/>
            <a:r>
              <a:rPr lang="zh-CN" altLang="zh-CN" sz="3600" b="1" strike="noStrike" noProof="1">
                <a:solidFill>
                  <a:srgbClr val="000000"/>
                </a:solidFill>
                <a:latin typeface="微软雅黑"/>
                <a:ea typeface="微软雅黑"/>
                <a:cs typeface="微软雅黑" panose="020b0503020204020204" charset="-122"/>
              </a:rPr>
              <a:t>二、虚化人物 </a:t>
            </a:r>
            <a:endParaRPr lang="zh-CN" altLang="zh-CN" sz="3600" b="1" strike="noStrike" noProof="1">
              <a:solidFill>
                <a:srgbClr val="000000"/>
              </a:solidFill>
              <a:latin typeface="微软雅黑"/>
              <a:ea typeface="微软雅黑"/>
              <a:cs typeface="微软雅黑" panose="020b0503020204020204" charset="-122"/>
            </a:endParaRPr>
          </a:p>
          <a:p>
            <a:pPr lvl="0" indent="609600" algn="just" fontAlgn="base"/>
            <a:r>
              <a:rPr lang="zh-CN" altLang="zh-CN" sz="3600" b="1" strike="noStrike" noProof="1">
                <a:solidFill>
                  <a:srgbClr val="000000"/>
                </a:solidFill>
                <a:latin typeface="微软雅黑"/>
                <a:ea typeface="微软雅黑"/>
                <a:cs typeface="微软雅黑" panose="020b0503020204020204" charset="-122"/>
              </a:rPr>
              <a:t>三、营造意境（特定的环境情韵） </a:t>
            </a:r>
            <a:endParaRPr lang="zh-CN" altLang="zh-CN" sz="3600" b="1" strike="noStrike" noProof="1">
              <a:solidFill>
                <a:srgbClr val="000000"/>
              </a:solidFill>
              <a:latin typeface="微软雅黑"/>
              <a:ea typeface="微软雅黑"/>
              <a:cs typeface="微软雅黑" panose="020b0503020204020204" charset="-122"/>
            </a:endParaRPr>
          </a:p>
          <a:p>
            <a:pPr lvl="0" indent="609600" algn="just" fontAlgn="base"/>
            <a:r>
              <a:rPr lang="zh-CN" altLang="zh-CN" sz="3600" b="1" strike="noStrike" noProof="1">
                <a:solidFill>
                  <a:srgbClr val="000000"/>
                </a:solidFill>
                <a:latin typeface="微软雅黑"/>
                <a:ea typeface="微软雅黑"/>
                <a:cs typeface="微软雅黑" panose="020b0503020204020204" charset="-122"/>
              </a:rPr>
              <a:t>散文化小说意境主要表现在气氛之中。所谓“气氛”，既包括</a:t>
            </a:r>
            <a:r>
              <a:rPr lang="zh-CN" altLang="zh-CN" sz="3600" b="1" strike="noStrike" noProof="1">
                <a:gradFill>
                  <a:gsLst>
                    <a:gs pos="0">
                      <a:srgbClr val="000000"/>
                    </a:gs>
                    <a:gs pos="100000">
                      <a:srgbClr val="401A5D"/>
                    </a:gs>
                  </a:gsLst>
                  <a:lin scaled="0"/>
                </a:gradFill>
                <a:latin typeface="微软雅黑"/>
                <a:ea typeface="微软雅黑"/>
                <a:cs typeface="微软雅黑" panose="020b0503020204020204" charset="-122"/>
              </a:rPr>
              <a:t>作者的情感、情绪的自然流露</a:t>
            </a:r>
            <a:r>
              <a:rPr lang="zh-CN" altLang="zh-CN" sz="3600" b="1" strike="noStrike" noProof="1">
                <a:solidFill>
                  <a:srgbClr val="000000"/>
                </a:solidFill>
                <a:latin typeface="微软雅黑"/>
                <a:ea typeface="微软雅黑"/>
                <a:cs typeface="微软雅黑" panose="020b0503020204020204" charset="-122"/>
              </a:rPr>
              <a:t>，也包括</a:t>
            </a:r>
            <a:r>
              <a:rPr lang="zh-CN" altLang="zh-CN" sz="3600" b="1" strike="noStrike" noProof="1">
                <a:gradFill>
                  <a:gsLst>
                    <a:gs pos="0">
                      <a:srgbClr val="000000"/>
                    </a:gs>
                    <a:gs pos="100000">
                      <a:srgbClr val="401A5D"/>
                    </a:gs>
                  </a:gsLst>
                  <a:lin scaled="0"/>
                </a:gradFill>
                <a:latin typeface="微软雅黑"/>
                <a:ea typeface="微软雅黑"/>
                <a:cs typeface="微软雅黑" panose="020b0503020204020204" charset="-122"/>
              </a:rPr>
              <a:t>自然风光、民情风俗、生存状态的客观再现</a:t>
            </a:r>
            <a:r>
              <a:rPr lang="zh-CN" altLang="zh-CN" sz="3600" b="1" strike="noStrike" noProof="1">
                <a:solidFill>
                  <a:srgbClr val="000000"/>
                </a:solidFill>
                <a:latin typeface="微软雅黑"/>
                <a:ea typeface="微软雅黑"/>
                <a:cs typeface="微软雅黑" panose="020b0503020204020204" charset="-122"/>
              </a:rPr>
              <a:t>。</a:t>
            </a:r>
            <a:endParaRPr lang="zh-CN" altLang="zh-CN" sz="3600" b="1" strike="noStrike" noProof="1">
              <a:solidFill>
                <a:srgbClr val="000000"/>
              </a:solidFill>
              <a:latin typeface="微软雅黑"/>
              <a:ea typeface="微软雅黑"/>
              <a:cs typeface="微软雅黑" panose="020b0503020204020204" charset="-122"/>
            </a:endParaRPr>
          </a:p>
          <a:p>
            <a:pPr lvl="0" indent="609600" algn="just" fontAlgn="base"/>
            <a:r>
              <a:rPr lang="zh-CN" altLang="zh-CN" sz="3600" b="1" strike="noStrike" noProof="1">
                <a:solidFill>
                  <a:srgbClr val="000000"/>
                </a:solidFill>
                <a:latin typeface="微软雅黑"/>
                <a:ea typeface="微软雅黑"/>
                <a:cs typeface="微软雅黑" panose="020b0503020204020204" charset="-122"/>
              </a:rPr>
              <a:t>四、突出情调 </a:t>
            </a:r>
            <a:endParaRPr lang="zh-CN" altLang="zh-CN" sz="3600" b="1" strike="noStrike" noProof="1">
              <a:solidFill>
                <a:srgbClr val="000000"/>
              </a:solidFill>
              <a:latin typeface="微软雅黑"/>
              <a:ea typeface="微软雅黑"/>
              <a:cs typeface="微软雅黑" panose="020b0503020204020204" charset="-122"/>
            </a:endParaRPr>
          </a:p>
          <a:p>
            <a:pPr lvl="0" indent="609600" algn="just" fontAlgn="base"/>
            <a:r>
              <a:rPr lang="zh-CN" altLang="zh-CN" sz="3600" b="1" strike="noStrike" noProof="1">
                <a:solidFill>
                  <a:srgbClr val="000000"/>
                </a:solidFill>
                <a:latin typeface="微软雅黑"/>
                <a:ea typeface="微软雅黑"/>
                <a:cs typeface="微软雅黑" panose="020b0503020204020204" charset="-122"/>
              </a:rPr>
              <a:t>主旨较含蓄，多是通过</a:t>
            </a:r>
            <a:r>
              <a:rPr lang="zh-CN" altLang="zh-CN" sz="3600" b="1" strike="noStrike" noProof="1">
                <a:solidFill>
                  <a:srgbClr val="000000"/>
                </a:solidFill>
                <a:latin typeface="微软雅黑"/>
                <a:ea typeface="微软雅黑"/>
                <a:cs typeface="微软雅黑" panose="020b0503020204020204" charset="-122"/>
                <a:sym typeface="+mn-ea"/>
              </a:rPr>
              <a:t>“气氛”</a:t>
            </a:r>
            <a:r>
              <a:rPr lang="zh-CN" altLang="zh-CN" sz="3600" b="1" strike="noStrike" noProof="1">
                <a:solidFill>
                  <a:srgbClr val="000000"/>
                </a:solidFill>
                <a:latin typeface="微软雅黑"/>
                <a:ea typeface="微软雅黑"/>
                <a:cs typeface="微软雅黑" panose="020b0503020204020204" charset="-122"/>
              </a:rPr>
              <a:t>反映人与自然的关系（和谐、抗争）、人在社会中的生存状态（思考人的命运），突出人与人之间的情感纠葛（爱与恨、情与欲）、人性的复杂多变（鲜活的、动态的）等主旨。</a:t>
            </a:r>
            <a:endParaRPr lang="zh-CN" altLang="zh-CN" sz="3600" b="1" strike="noStrike" noProof="1">
              <a:solidFill>
                <a:srgbClr val="000000"/>
              </a:solidFill>
              <a:latin typeface="微软雅黑"/>
              <a:ea typeface="微软雅黑"/>
              <a:cs typeface="微软雅黑" panose="020b0503020204020204" charset="-122"/>
            </a:endParaRPr>
          </a:p>
        </p:txBody>
      </p:sp>
      <p:sp>
        <p:nvSpPr>
          <p:cNvPr id="106499" name="标题 1"/>
          <p:cNvSpPr>
            <a:spLocks noGrp="1"/>
          </p:cNvSpPr>
          <p:nvPr/>
        </p:nvSpPr>
        <p:spPr>
          <a:xfrm rot="-10800000" flipV="1">
            <a:off x="12065" y="1517015"/>
            <a:ext cx="602608" cy="4154170"/>
          </a:xfrm>
          <a:prstGeom prst="rect">
            <a:avLst/>
          </a:prstGeom>
          <a:noFill/>
          <a:ln w="9525">
            <a:noFill/>
          </a:ln>
        </p:spPr>
        <p:txBody>
          <a:bodyPr wrap="square" lIns="0" tIns="0" rIns="0" bIns="0" anchor="ctr"/>
          <a:lstStyle/>
          <a:p>
            <a:pPr lvl="0" algn="ctr" fontAlgn="base"/>
            <a:r>
              <a:rPr altLang="zh-CN" sz="3600" b="1" strike="noStrike" kern="100" noProof="1">
                <a:gradFill>
                  <a:gsLst>
                    <a:gs pos="0">
                      <a:schemeClr val="accent1">
                        <a:lumMod val="75000"/>
                      </a:schemeClr>
                    </a:gs>
                    <a:gs pos="100000">
                      <a:srgbClr val="0E2557"/>
                    </a:gs>
                  </a:gsLst>
                  <a:lin scaled="0"/>
                </a:gradFill>
                <a:latin typeface="微软雅黑"/>
                <a:ea typeface="微软雅黑"/>
                <a:cs typeface="+mn-cs"/>
                <a:sym typeface="+mn-ea"/>
              </a:rPr>
              <a:t>散文化小说</a:t>
            </a:r>
            <a:r>
              <a:rPr lang="zh-CN" sz="3600" b="1" strike="noStrike" kern="100" noProof="1">
                <a:gradFill>
                  <a:gsLst>
                    <a:gs pos="0">
                      <a:schemeClr val="accent1">
                        <a:lumMod val="75000"/>
                      </a:schemeClr>
                    </a:gs>
                    <a:gs pos="100000">
                      <a:srgbClr val="0E2557"/>
                    </a:gs>
                  </a:gsLst>
                  <a:lin scaled="0"/>
                </a:gradFill>
                <a:latin typeface="微软雅黑"/>
                <a:ea typeface="微软雅黑"/>
                <a:cs typeface="+mn-cs"/>
                <a:sym typeface="+mn-ea"/>
              </a:rPr>
              <a:t>特点</a:t>
            </a:r>
            <a:endParaRPr lang="zh-CN" sz="3600" b="1" strike="noStrike" kern="100" noProof="1">
              <a:gradFill>
                <a:gsLst>
                  <a:gs pos="0">
                    <a:schemeClr val="accent1">
                      <a:lumMod val="75000"/>
                    </a:schemeClr>
                  </a:gs>
                  <a:gs pos="100000">
                    <a:srgbClr val="0E2557"/>
                  </a:gs>
                </a:gsLst>
                <a:lin scaled="0"/>
              </a:gradFill>
              <a:latin typeface="微软雅黑"/>
              <a:ea typeface="微软雅黑"/>
              <a:cs typeface="+mn-cs"/>
              <a:sym typeface="+mn-ea"/>
            </a:endParaRPr>
          </a:p>
        </p:txBody>
      </p:sp>
    </p:spTree>
    <p:custDataLst>
      <p:tags r:id="rId7"/>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20473840">
            <a:off x="61938" y="104112"/>
            <a:ext cx="743647" cy="583855"/>
          </a:xfrm>
          <a:prstGeom prst="rect">
            <a:avLst/>
          </a:prstGeom>
        </p:spPr>
      </p:pic>
      <p:sp>
        <p:nvSpPr>
          <p:cNvPr id="108546" name="标题 1"/>
          <p:cNvSpPr>
            <a:spLocks noGrp="1"/>
          </p:cNvSpPr>
          <p:nvPr/>
        </p:nvSpPr>
        <p:spPr>
          <a:xfrm rot="-10800000" flipV="1">
            <a:off x="0" y="1491296"/>
            <a:ext cx="701675" cy="4154488"/>
          </a:xfrm>
          <a:prstGeom prst="rect">
            <a:avLst/>
          </a:prstGeom>
          <a:noFill/>
          <a:ln w="9525">
            <a:noFill/>
          </a:ln>
        </p:spPr>
        <p:txBody>
          <a:bodyPr wrap="square" lIns="0" tIns="0" rIns="0" bIns="0" anchor="ctr">
            <a:scene3d>
              <a:camera prst="orthographicFront"/>
              <a:lightRig rig="threePt" dir="t"/>
            </a:scene3d>
          </a:bodyPr>
          <a:lstStyle/>
          <a:p>
            <a:pPr lvl="0" algn="ctr" fontAlgn="base"/>
            <a:r>
              <a:rPr lang="zh-CN" altLang="zh-CN" sz="3600" b="1" strike="noStrike" noProof="1">
                <a:solidFill>
                  <a:schemeClr val="accent1">
                    <a:lumMod val="75000"/>
                  </a:schemeClr>
                </a:solidFill>
                <a:effectLst>
                  <a:outerShdw blurRad="38100" dist="19050" dir="2700000" algn="tl" rotWithShape="0">
                    <a:schemeClr val="dk1">
                      <a:alpha val="40000"/>
                    </a:schemeClr>
                  </a:outerShdw>
                </a:effectLst>
                <a:latin typeface="微软雅黑"/>
                <a:ea typeface="微软雅黑"/>
                <a:cs typeface="+mn-cs"/>
              </a:rPr>
              <a:t>阅读新视角</a:t>
            </a:r>
            <a:endParaRPr lang="zh-CN" altLang="zh-CN" sz="3600" b="1" strike="noStrike" noProof="1">
              <a:solidFill>
                <a:schemeClr val="accent1">
                  <a:lumMod val="75000"/>
                </a:schemeClr>
              </a:solidFill>
              <a:effectLst>
                <a:outerShdw blurRad="38100" dist="19050" dir="2700000" algn="tl" rotWithShape="0">
                  <a:schemeClr val="dk1">
                    <a:alpha val="40000"/>
                  </a:schemeClr>
                </a:outerShdw>
              </a:effectLst>
              <a:latin typeface="微软雅黑"/>
              <a:ea typeface="微软雅黑"/>
              <a:cs typeface="+mn-cs"/>
            </a:endParaRPr>
          </a:p>
        </p:txBody>
      </p:sp>
      <p:sp>
        <p:nvSpPr>
          <p:cNvPr id="108547" name="矩形 2"/>
          <p:cNvSpPr/>
          <p:nvPr/>
        </p:nvSpPr>
        <p:spPr>
          <a:xfrm>
            <a:off x="904875" y="322263"/>
            <a:ext cx="11001375" cy="6583680"/>
          </a:xfrm>
          <a:prstGeom prst="rect">
            <a:avLst/>
          </a:prstGeom>
          <a:noFill/>
          <a:ln>
            <a:noFill/>
            <a:miter lim="800000"/>
          </a:ln>
        </p:spPr>
        <p:txBody>
          <a:bodyPr wrap="square" lIns="121875" tIns="60936" rIns="121875" bIns="60936"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5pPr>
          </a:lstStyle>
          <a:p>
            <a:pPr marL="0" lvl="0" indent="609600" algn="just">
              <a:lnSpc>
                <a:spcPct val="150000"/>
              </a:lnSpc>
            </a:pPr>
            <a:r>
              <a:rPr lang="zh-CN" altLang="zh-CN" sz="2800" b="1">
                <a:solidFill>
                  <a:srgbClr val="000000"/>
                </a:solidFill>
                <a:latin typeface="微软雅黑"/>
                <a:ea typeface="微软雅黑"/>
                <a:cs typeface="微软雅黑" panose="020b0503020204020204" charset="-122"/>
              </a:rPr>
              <a:t>写意</a:t>
            </a:r>
            <a:r>
              <a:rPr lang="zh-CN" altLang="en-US" sz="2800" b="1">
                <a:solidFill>
                  <a:srgbClr val="000000"/>
                </a:solidFill>
                <a:latin typeface="微软雅黑"/>
                <a:ea typeface="微软雅黑"/>
                <a:cs typeface="微软雅黑" panose="020b0503020204020204" charset="-122"/>
              </a:rPr>
              <a:t>：</a:t>
            </a:r>
            <a:r>
              <a:rPr lang="zh-CN" altLang="zh-CN" sz="2800" b="1">
                <a:solidFill>
                  <a:srgbClr val="000000"/>
                </a:solidFill>
                <a:latin typeface="微软雅黑"/>
                <a:ea typeface="微软雅黑"/>
                <a:cs typeface="微软雅黑" panose="020b0503020204020204" charset="-122"/>
                <a:sym typeface="等线"/>
              </a:rPr>
              <a:t>小说人物性格单一、类型化，情节上也不追求曲折新奇，有大量的风物描写，</a:t>
            </a:r>
            <a:r>
              <a:rPr lang="zh-CN" altLang="zh-CN" sz="2800" b="1">
                <a:solidFill>
                  <a:srgbClr val="000000"/>
                </a:solidFill>
                <a:latin typeface="微软雅黑"/>
                <a:ea typeface="微软雅黑"/>
                <a:cs typeface="微软雅黑" panose="020b0503020204020204" charset="-122"/>
              </a:rPr>
              <a:t>这一类中国化的小说，以沈从文、汪曾祺的作品为代表。</a:t>
            </a:r>
            <a:endParaRPr lang="zh-CN" altLang="zh-CN" sz="2800" b="1">
              <a:solidFill>
                <a:srgbClr val="000000"/>
              </a:solidFill>
              <a:latin typeface="微软雅黑"/>
              <a:ea typeface="微软雅黑"/>
              <a:cs typeface="微软雅黑" panose="020b0503020204020204" charset="-122"/>
            </a:endParaRPr>
          </a:p>
          <a:p>
            <a:pPr marL="0" lvl="0" indent="609600" algn="just">
              <a:lnSpc>
                <a:spcPct val="150000"/>
              </a:lnSpc>
            </a:pPr>
            <a:r>
              <a:rPr lang="zh-CN" altLang="zh-CN" sz="2800" b="1">
                <a:solidFill>
                  <a:srgbClr val="000000"/>
                </a:solidFill>
                <a:latin typeface="微软雅黑"/>
                <a:ea typeface="微软雅黑"/>
                <a:cs typeface="微软雅黑" panose="020b0503020204020204" charset="-122"/>
                <a:sym typeface="等线"/>
              </a:rPr>
              <a:t>心理：</a:t>
            </a:r>
            <a:r>
              <a:rPr lang="en-US" altLang="zh-CN" sz="2800" b="1">
                <a:solidFill>
                  <a:srgbClr val="000000"/>
                </a:solidFill>
                <a:latin typeface="微软雅黑"/>
                <a:ea typeface="微软雅黑"/>
                <a:cs typeface="微软雅黑" panose="020b0503020204020204" charset="-122"/>
                <a:sym typeface="等线"/>
              </a:rPr>
              <a:t>“</a:t>
            </a:r>
            <a:r>
              <a:rPr lang="zh-CN" altLang="zh-CN" sz="2800" b="1">
                <a:solidFill>
                  <a:srgbClr val="000000"/>
                </a:solidFill>
                <a:latin typeface="微软雅黑"/>
                <a:ea typeface="微软雅黑"/>
                <a:cs typeface="微软雅黑" panose="020b0503020204020204" charset="-122"/>
                <a:sym typeface="等线"/>
              </a:rPr>
              <a:t>内向转</a:t>
            </a:r>
            <a:r>
              <a:rPr lang="en-US" altLang="zh-CN" sz="2800" b="1">
                <a:solidFill>
                  <a:srgbClr val="000000"/>
                </a:solidFill>
                <a:latin typeface="微软雅黑"/>
                <a:ea typeface="微软雅黑"/>
                <a:cs typeface="微软雅黑" panose="020b0503020204020204" charset="-122"/>
                <a:sym typeface="等线"/>
              </a:rPr>
              <a:t>”</a:t>
            </a:r>
            <a:r>
              <a:rPr lang="zh-CN" altLang="en-US" sz="2800" b="1">
                <a:solidFill>
                  <a:srgbClr val="000000"/>
                </a:solidFill>
                <a:latin typeface="微软雅黑"/>
                <a:ea typeface="微软雅黑"/>
                <a:cs typeface="微软雅黑" panose="020b0503020204020204" charset="-122"/>
                <a:sym typeface="等线"/>
              </a:rPr>
              <a:t>，</a:t>
            </a:r>
            <a:r>
              <a:rPr lang="zh-CN" altLang="zh-CN" sz="2800" b="1">
                <a:solidFill>
                  <a:srgbClr val="000000"/>
                </a:solidFill>
                <a:latin typeface="微软雅黑"/>
                <a:ea typeface="微软雅黑"/>
                <a:cs typeface="微软雅黑" panose="020b0503020204020204" charset="-122"/>
                <a:sym typeface="等线"/>
              </a:rPr>
              <a:t>不同于传统小说以心理活动辅助人物行动和情节发展的处理式，现代小说把心理世界本身作为对象，极其重视内心世界的展示。</a:t>
            </a:r>
            <a:endParaRPr lang="zh-CN" altLang="zh-CN" sz="2800" b="1">
              <a:solidFill>
                <a:srgbClr val="000000"/>
              </a:solidFill>
              <a:latin typeface="微软雅黑"/>
              <a:ea typeface="微软雅黑"/>
              <a:cs typeface="微软雅黑" panose="020b0503020204020204" charset="-122"/>
              <a:sym typeface="等线"/>
            </a:endParaRPr>
          </a:p>
          <a:p>
            <a:pPr marL="0" lvl="0" indent="609600" algn="just">
              <a:lnSpc>
                <a:spcPct val="150000"/>
              </a:lnSpc>
            </a:pPr>
            <a:r>
              <a:rPr lang="zh-CN" altLang="zh-CN" sz="2800" b="1">
                <a:solidFill>
                  <a:srgbClr val="000000"/>
                </a:solidFill>
                <a:latin typeface="微软雅黑"/>
                <a:ea typeface="微软雅黑"/>
                <a:cs typeface="微软雅黑" panose="020b0503020204020204" charset="-122"/>
                <a:sym typeface="等线"/>
              </a:rPr>
              <a:t>反讽：反讽不同于讽刺，它的基本特征是字面意义和深层意义不一致，所以，有的小说反讽隐藏得很深，如果没有这种阅读视野，很可能把小说要表达的爱憎情感给理解反了。</a:t>
            </a:r>
            <a:endParaRPr lang="zh-CN" altLang="zh-CN" sz="2800" b="1">
              <a:solidFill>
                <a:srgbClr val="000000"/>
              </a:solidFill>
              <a:latin typeface="微软雅黑"/>
              <a:ea typeface="微软雅黑"/>
              <a:cs typeface="微软雅黑" panose="020b0503020204020204" charset="-122"/>
            </a:endParaRPr>
          </a:p>
          <a:p>
            <a:pPr marL="0" lvl="0" indent="609600" algn="just">
              <a:lnSpc>
                <a:spcPct val="150000"/>
              </a:lnSpc>
            </a:pPr>
            <a:r>
              <a:rPr lang="zh-CN" altLang="zh-CN" sz="2800" b="1">
                <a:solidFill>
                  <a:srgbClr val="000000"/>
                </a:solidFill>
                <a:latin typeface="微软雅黑"/>
                <a:ea typeface="微软雅黑"/>
                <a:cs typeface="微软雅黑" panose="020b0503020204020204" charset="-122"/>
                <a:sym typeface="等线"/>
              </a:rPr>
              <a:t>荒诞：是作者以荒诞的方式来表达自己对世界的认知。</a:t>
            </a:r>
            <a:endParaRPr lang="zh-CN" altLang="zh-CN" sz="2800" b="1">
              <a:solidFill>
                <a:srgbClr val="000000"/>
              </a:solidFill>
              <a:latin typeface="微软雅黑"/>
              <a:ea typeface="微软雅黑"/>
              <a:cs typeface="微软雅黑" panose="020b0503020204020204" charset="-122"/>
              <a:sym typeface="等线"/>
            </a:endParaRPr>
          </a:p>
        </p:txBody>
      </p:sp>
    </p:spTree>
    <p:custDataLst>
      <p:tags r:id="rId6"/>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20473840">
            <a:off x="61938" y="104112"/>
            <a:ext cx="743647" cy="583855"/>
          </a:xfrm>
          <a:prstGeom prst="rect">
            <a:avLst/>
          </a:prstGeom>
        </p:spPr>
      </p:pic>
      <p:sp>
        <p:nvSpPr>
          <p:cNvPr id="109569" name="文本框 6145"/>
          <p:cNvSpPr/>
          <p:nvPr/>
        </p:nvSpPr>
        <p:spPr>
          <a:xfrm>
            <a:off x="746125" y="182563"/>
            <a:ext cx="11233150" cy="649287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a:ea typeface="等线" panose="02010600030101010101" charset="-122"/>
              </a:defRPr>
            </a:lvl5pPr>
          </a:lstStyle>
          <a:p>
            <a:pPr lvl="0"/>
            <a:r>
              <a:rPr lang="zh-CN" altLang="en-US" sz="3200" b="1">
                <a:solidFill>
                  <a:srgbClr val="000000"/>
                </a:solidFill>
                <a:latin typeface="微软雅黑"/>
                <a:ea typeface="微软雅黑"/>
                <a:cs typeface="微软雅黑" panose="020b0503020204020204" charset="-122"/>
              </a:rPr>
              <a:t>内容上：市井生活小人物；</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rPr>
              <a:t>形式上：非典型性文本淡化情节虚化人物凸显个性；</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rPr>
              <a:t>范围上：中外名著热点。 </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rPr>
              <a:t>艺术上：均有与众不同的“那一个”。</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rPr>
              <a:t>    舒缓的叙事风格：《邮差先生》</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rPr>
              <a:t>    绵密的心理描写：《安娜之死》</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rPr>
              <a:t>    琐屑的市井生活：《比邻而居》</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rPr>
              <a:t>    韵致的场景描写：《边城》《竹林的故事》</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rPr>
              <a:t>    内蓄的对话描写：《荷花淀》</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rPr>
              <a:t>    环境描写与物的象征：《峡谷》</a:t>
            </a:r>
            <a:endParaRPr lang="zh-CN" altLang="en-US" sz="3200" b="1">
              <a:solidFill>
                <a:srgbClr val="000000"/>
              </a:solidFill>
              <a:latin typeface="微软雅黑"/>
              <a:ea typeface="微软雅黑"/>
              <a:cs typeface="微软雅黑" panose="020b0503020204020204" charset="-122"/>
            </a:endParaRPr>
          </a:p>
          <a:p>
            <a:pPr lvl="0"/>
            <a:r>
              <a:rPr lang="zh-CN" altLang="en-US" sz="3200" b="1">
                <a:solidFill>
                  <a:srgbClr val="000000"/>
                </a:solidFill>
                <a:latin typeface="微软雅黑"/>
                <a:ea typeface="微软雅黑"/>
                <a:cs typeface="微软雅黑" panose="020b0503020204020204" charset="-122"/>
                <a:sym typeface="Arial" panose="020b0604020202020204" pitchFamily="34" charset="0"/>
              </a:rPr>
              <a:t>    明显的荒诞色彩</a:t>
            </a:r>
            <a:endParaRPr lang="zh-CN" altLang="en-US" sz="3200" b="1">
              <a:solidFill>
                <a:srgbClr val="000000"/>
              </a:solidFill>
              <a:latin typeface="微软雅黑"/>
              <a:ea typeface="微软雅黑"/>
              <a:cs typeface="微软雅黑" panose="020b0503020204020204" charset="-122"/>
              <a:sym typeface="Arial" panose="020b0604020202020204" pitchFamily="34" charset="0"/>
            </a:endParaRPr>
          </a:p>
          <a:p>
            <a:pPr lvl="0"/>
            <a:r>
              <a:rPr lang="zh-CN" altLang="en-US" sz="3200" b="1">
                <a:solidFill>
                  <a:srgbClr val="000000"/>
                </a:solidFill>
                <a:latin typeface="微软雅黑"/>
                <a:ea typeface="微软雅黑"/>
                <a:cs typeface="微软雅黑" panose="020b0503020204020204" charset="-122"/>
                <a:sym typeface="Arial" panose="020b0604020202020204" pitchFamily="34" charset="0"/>
              </a:rPr>
              <a:t>    历史与现实：《赵一曼女士》</a:t>
            </a:r>
            <a:endParaRPr lang="zh-CN" altLang="en-US" sz="3200" b="1">
              <a:solidFill>
                <a:srgbClr val="000000"/>
              </a:solidFill>
              <a:latin typeface="微软雅黑"/>
              <a:ea typeface="微软雅黑"/>
              <a:cs typeface="微软雅黑" panose="020b0503020204020204" charset="-122"/>
              <a:sym typeface="Arial" panose="020b0604020202020204" pitchFamily="34" charset="0"/>
            </a:endParaRPr>
          </a:p>
          <a:p>
            <a:pPr lvl="0"/>
            <a:r>
              <a:rPr lang="zh-CN" altLang="en-US" sz="3200" b="1">
                <a:solidFill>
                  <a:srgbClr val="000000"/>
                </a:solidFill>
                <a:latin typeface="微软雅黑"/>
                <a:ea typeface="微软雅黑"/>
                <a:cs typeface="微软雅黑" panose="020b0503020204020204" charset="-122"/>
                <a:sym typeface="Arial" panose="020b0604020202020204" pitchFamily="34" charset="0"/>
              </a:rPr>
              <a:t>    回忆与现实</a:t>
            </a:r>
            <a:endParaRPr lang="zh-CN" altLang="en-US" sz="3200" b="1">
              <a:solidFill>
                <a:srgbClr val="000000"/>
              </a:solidFill>
              <a:latin typeface="微软雅黑"/>
              <a:ea typeface="微软雅黑"/>
              <a:cs typeface="微软雅黑" panose="020b0503020204020204" charset="-122"/>
              <a:sym typeface="Arial" panose="020b0604020202020204" pitchFamily="34" charset="0"/>
            </a:endParaRPr>
          </a:p>
        </p:txBody>
      </p:sp>
      <p:sp>
        <p:nvSpPr>
          <p:cNvPr id="109571" name="标题 1"/>
          <p:cNvSpPr>
            <a:spLocks noGrp="1"/>
          </p:cNvSpPr>
          <p:nvPr/>
        </p:nvSpPr>
        <p:spPr>
          <a:xfrm rot="-10800000" flipV="1">
            <a:off x="12065" y="1517015"/>
            <a:ext cx="602608" cy="4154170"/>
          </a:xfrm>
          <a:prstGeom prst="rect">
            <a:avLst/>
          </a:prstGeom>
          <a:noFill/>
          <a:ln w="9525">
            <a:noFill/>
          </a:ln>
        </p:spPr>
        <p:txBody>
          <a:bodyPr wrap="square" lIns="0" tIns="0" rIns="0" bIns="0" anchor="ctr"/>
          <a:lstStyle/>
          <a:p>
            <a:pPr lvl="0" algn="ctr" fontAlgn="base"/>
            <a:r>
              <a:rPr altLang="zh-CN" sz="3600" b="1" strike="noStrike" kern="100" noProof="1">
                <a:gradFill>
                  <a:gsLst>
                    <a:gs pos="0">
                      <a:schemeClr val="accent1">
                        <a:lumMod val="75000"/>
                      </a:schemeClr>
                    </a:gs>
                    <a:gs pos="100000">
                      <a:srgbClr val="0E2557"/>
                    </a:gs>
                  </a:gsLst>
                  <a:lin scaled="0"/>
                </a:gradFill>
                <a:latin typeface="微软雅黑"/>
                <a:ea typeface="微软雅黑"/>
                <a:cs typeface="+mn-cs"/>
                <a:sym typeface="+mn-ea"/>
              </a:rPr>
              <a:t>散文化小说</a:t>
            </a:r>
            <a:r>
              <a:rPr lang="zh-CN" sz="3600" b="1" strike="noStrike" kern="100" noProof="1">
                <a:gradFill>
                  <a:gsLst>
                    <a:gs pos="0">
                      <a:schemeClr val="accent1">
                        <a:lumMod val="75000"/>
                      </a:schemeClr>
                    </a:gs>
                    <a:gs pos="100000">
                      <a:srgbClr val="0E2557"/>
                    </a:gs>
                  </a:gsLst>
                  <a:lin scaled="0"/>
                </a:gradFill>
                <a:latin typeface="微软雅黑"/>
                <a:ea typeface="微软雅黑"/>
                <a:cs typeface="+mn-cs"/>
                <a:sym typeface="+mn-ea"/>
              </a:rPr>
              <a:t>特点</a:t>
            </a:r>
            <a:endParaRPr lang="zh-CN" sz="3600" b="1" strike="noStrike" kern="100" noProof="1">
              <a:gradFill>
                <a:gsLst>
                  <a:gs pos="0">
                    <a:schemeClr val="accent1">
                      <a:lumMod val="75000"/>
                    </a:schemeClr>
                  </a:gs>
                  <a:gs pos="100000">
                    <a:srgbClr val="0E2557"/>
                  </a:gs>
                </a:gsLst>
                <a:lin scaled="0"/>
              </a:gradFill>
              <a:latin typeface="微软雅黑"/>
              <a:ea typeface="微软雅黑"/>
              <a:cs typeface="+mn-cs"/>
              <a:sym typeface="+mn-ea"/>
            </a:endParaRPr>
          </a:p>
        </p:txBody>
      </p:sp>
    </p:spTree>
    <p:custDataLst>
      <p:tags r:id="rId6"/>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372235"/>
            <a:ext cx="10852237" cy="441964"/>
          </a:xfrm>
        </p:spPr>
        <p:txBody>
          <a:bodyPr/>
          <a:lstStyle/>
          <a:p>
            <a:pPr algn="l">
              <a:lnSpc>
                <a:spcPct val="150000"/>
              </a:lnSpc>
            </a:pPr>
            <a:r>
              <a:rPr lang="zh-CN" altLang="en-US"/>
              <a:t>★小说中的散文化特点：</a:t>
            </a:r>
            <a:br>
              <a:rPr lang="zh-CN" altLang="en-US"/>
            </a:br>
            <a:r>
              <a:rPr lang="zh-CN" altLang="en-US"/>
              <a:t>思考角度：形象塑造上（小说的要素之一就是塑造典型而鲜明的人物形象）情节结构上（小说往往追求情节的跌宕起伏和激烈的矛盾冲突）主题表现上（小说注重反映社会现象、凸显人性、表现社会的美丑等）环境氛围营造上（小说以情节取胜，而散文……）语言特色上（浓郁的地方特色、语言典雅、符合人物特征、口语化等）</a:t>
            </a:r>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916940"/>
            <a:ext cx="10852237" cy="441964"/>
          </a:xfrm>
        </p:spPr>
        <p:txBody>
          <a:bodyPr/>
          <a:lstStyle/>
          <a:p>
            <a:pPr algn="l">
              <a:lnSpc>
                <a:spcPct val="150000"/>
              </a:lnSpc>
            </a:pPr>
            <a:r>
              <a:rPr lang="zh-CN" altLang="en-US"/>
              <a:t>【具体答题思路】：</a:t>
            </a:r>
            <a:br>
              <a:rPr lang="zh-CN" altLang="en-US"/>
            </a:br>
            <a:r>
              <a:rPr lang="zh-CN" altLang="en-US"/>
              <a:t>①虚化人物。淡化对人物形象的描写塑造，对人物着墨不多，不立体、不典型。②淡化情节，散化结构，没有激烈的矛盾冲突。故事性不强，没有激烈的矛盾冲突和跌宕起伏的开端、发展、高潮、结局等情节。③注重环境描写，注重营造散文化的意境氛围，具有强烈的抒情性。与传统小说相比，散文化小说注重对自然风光、民情风俗和生存状态等意境氛围的营造。④在主旨表现上，更突出情调。不像传统小说一样，不注重对社会现实的反映，而注重突出对……的情感态度、生命态度、价值判断等。⑤语言散文化。或语言质朴、口语化，或整散结合、诗化等等（具体问题具体分析）。</a:t>
            </a:r>
            <a:endParaRPr lang="zh-CN" altLang="en-US"/>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39077" y="41910"/>
            <a:ext cx="4457700" cy="6858000"/>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2107" y="41911"/>
            <a:ext cx="4457700" cy="6858000"/>
          </a:xfrm>
          <a:prstGeom prst="rect">
            <a:avLst/>
          </a:prstGeom>
        </p:spPr>
      </p:pic>
      <p:pic>
        <p:nvPicPr>
          <p:cNvPr id="38" name="图片 37"/>
          <p:cNvPicPr>
            <a:picLocks noChangeAspect="1"/>
          </p:cNvPicPr>
          <p:nvPr/>
        </p:nvPicPr>
        <p:blipFill>
          <a:blip r:embed="rId4">
            <a:extLst>
              <a:ext uri="{28A0092B-C50C-407E-A947-70E740481C1C}">
                <a14:useLocalDpi xmlns:a14="http://schemas.microsoft.com/office/drawing/2010/main" val="0"/>
              </a:ext>
            </a:extLst>
          </a:blip>
          <a:srcRect l="7416" t="46451" r="5480" b="33764"/>
          <a:stretch>
            <a:fillRect/>
          </a:stretch>
        </p:blipFill>
        <p:spPr>
          <a:xfrm>
            <a:off x="7939123" y="5052060"/>
            <a:ext cx="3893333" cy="1326617"/>
          </a:xfrm>
          <a:prstGeom prst="rect">
            <a:avLst/>
          </a:prstGeom>
        </p:spPr>
      </p:pic>
      <p:sp>
        <p:nvSpPr>
          <p:cNvPr id="13" name="文本框 12"/>
          <p:cNvSpPr txBox="1"/>
          <p:nvPr/>
        </p:nvSpPr>
        <p:spPr>
          <a:xfrm>
            <a:off x="1075055" y="2338070"/>
            <a:ext cx="9772650" cy="1414780"/>
          </a:xfrm>
          <a:prstGeom prst="rect">
            <a:avLst/>
          </a:prstGeom>
          <a:noFill/>
        </p:spPr>
        <p:txBody>
          <a:bodyPr wrap="square" rtlCol="0">
            <a:spAutoFit/>
          </a:bodyPr>
          <a:lstStyle/>
          <a:p>
            <a:pPr algn="ctr"/>
            <a:r>
              <a:rPr lang="zh-CN" altLang="en-US" sz="4300" spc="600">
                <a:solidFill>
                  <a:srgbClr val="003548"/>
                </a:solidFill>
                <a:effectLst>
                  <a:outerShdw blurRad="60007" dist="310007" dir="7680000" sy="30000" kx="1300200" algn="ctr" rotWithShape="0">
                    <a:prstClr val="black">
                      <a:alpha val="32000"/>
                    </a:prstClr>
                  </a:outerShdw>
                </a:effectLst>
                <a:latin typeface="隶书" panose="02010509060101010101" pitchFamily="49" charset="-122"/>
                <a:ea typeface="隶书" panose="02010509060101010101" pitchFamily="49" charset="-122"/>
              </a:rPr>
              <a:t>小说的诗化特征=</a:t>
            </a:r>
            <a:endParaRPr lang="zh-CN" altLang="en-US" sz="4300" spc="600">
              <a:solidFill>
                <a:srgbClr val="003548"/>
              </a:solidFill>
              <a:effectLst>
                <a:outerShdw blurRad="60007" dist="310007" dir="7680000" sy="30000" kx="1300200" algn="ctr" rotWithShape="0">
                  <a:prstClr val="black">
                    <a:alpha val="32000"/>
                  </a:prstClr>
                </a:outerShdw>
              </a:effectLst>
              <a:latin typeface="隶书" panose="02010509060101010101" pitchFamily="49" charset="-122"/>
              <a:ea typeface="隶书" panose="02010509060101010101" pitchFamily="49" charset="-122"/>
            </a:endParaRPr>
          </a:p>
          <a:p>
            <a:pPr algn="ctr"/>
            <a:r>
              <a:rPr lang="zh-CN" altLang="en-US" sz="4300" spc="600">
                <a:solidFill>
                  <a:srgbClr val="003548"/>
                </a:solidFill>
                <a:effectLst>
                  <a:outerShdw blurRad="60007" dist="310007" dir="7680000" sy="30000" kx="1300200" algn="ctr" rotWithShape="0">
                    <a:prstClr val="black">
                      <a:alpha val="32000"/>
                    </a:prstClr>
                  </a:outerShdw>
                </a:effectLst>
                <a:latin typeface="隶书" panose="02010509060101010101" pitchFamily="49" charset="-122"/>
                <a:ea typeface="隶书" panose="02010509060101010101" pitchFamily="49" charset="-122"/>
              </a:rPr>
              <a:t>散文化特征+情感意蕴+哲理内涵</a:t>
            </a:r>
            <a:endParaRPr lang="zh-CN" altLang="en-US" sz="4300" spc="600">
              <a:solidFill>
                <a:srgbClr val="003548"/>
              </a:solidFill>
              <a:effectLst>
                <a:outerShdw blurRad="60007" dist="310007" dir="7680000" sy="30000" kx="1300200" algn="ctr" rotWithShape="0">
                  <a:prstClr val="black">
                    <a:alpha val="32000"/>
                  </a:prstClr>
                </a:outerShdw>
              </a:effectLst>
              <a:latin typeface="隶书" panose="02010509060101010101" pitchFamily="49" charset="-122"/>
              <a:ea typeface="隶书" panose="02010509060101010101" pitchFamily="49" charset="-122"/>
            </a:endParaRPr>
          </a:p>
        </p:txBody>
      </p:sp>
      <p:pic>
        <p:nvPicPr>
          <p:cNvPr id="18" name="图片 17"/>
          <p:cNvPicPr>
            <a:picLocks noChangeAspect="1"/>
          </p:cNvPicPr>
          <p:nvPr/>
        </p:nvPicPr>
        <p:blipFill>
          <a:blip r:embed="rId5"/>
          <a:stretch>
            <a:fillRect/>
          </a:stretch>
        </p:blipFill>
        <p:spPr>
          <a:xfrm>
            <a:off x="9129904" y="1377986"/>
            <a:ext cx="1221321" cy="560486"/>
          </a:xfrm>
          <a:prstGeom prst="rect">
            <a:avLst/>
          </a:prstGeom>
        </p:spPr>
      </p:pic>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7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750" fill="hold"/>
                                        <p:tgtEl>
                                          <p:spTgt spid="13"/>
                                        </p:tgtEl>
                                        <p:attrNameLst>
                                          <p:attrName>ppt_y</p:attrName>
                                        </p:attrNameLst>
                                      </p:cBhvr>
                                      <p:tavLst>
                                        <p:tav tm="0">
                                          <p:val>
                                            <p:strVal val="#ppt_y"/>
                                          </p:val>
                                        </p:tav>
                                        <p:tav tm="100000">
                                          <p:val>
                                            <p:strVal val="#ppt_y"/>
                                          </p:val>
                                        </p:tav>
                                      </p:tavLst>
                                    </p:anim>
                                    <p:anim calcmode="lin" valueType="num">
                                      <p:cBhvr>
                                        <p:cTn id="22" dur="7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7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750" tmFilter="0,0; .5, 1; 1, 1"/>
                                        <p:tgtEl>
                                          <p:spTgt spid="13"/>
                                        </p:tgtEl>
                                      </p:cBhvr>
                                    </p:animEffect>
                                  </p:childTnLst>
                                </p:cTn>
                              </p:par>
                            </p:childTnLst>
                          </p:cTn>
                        </p:par>
                        <p:par>
                          <p:cTn id="25" fill="hold" nodeType="afterGroup">
                            <p:stCondLst>
                              <p:cond delay="2750"/>
                            </p:stCondLst>
                            <p:childTnLst>
                              <p:par>
                                <p:cTn id="26" presetID="42"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21" name="文本框 20"/>
          <p:cNvSpPr txBox="1"/>
          <p:nvPr/>
        </p:nvSpPr>
        <p:spPr>
          <a:xfrm>
            <a:off x="10719887" y="716272"/>
            <a:ext cx="675005" cy="2594685"/>
          </a:xfrm>
          <a:prstGeom prst="rect">
            <a:avLst/>
          </a:prstGeom>
          <a:noFill/>
        </p:spPr>
        <p:txBody>
          <a:bodyPr vert="eaVert" wrap="square" rtlCol="0">
            <a:spAutoFit/>
          </a:bodyPr>
          <a:lstStyle/>
          <a:p>
            <a:pPr algn="ctr"/>
            <a:r>
              <a:rPr lang="zh-CN" altLang="en-US" sz="3200" spc="600">
                <a:solidFill>
                  <a:schemeClr val="bg1"/>
                </a:solidFill>
                <a:latin typeface="華康唐風隸W5(P)" panose="03000500000000000000" charset="-120"/>
                <a:ea typeface="華康唐風隸W5(P)" panose="03000500000000000000" charset="-120"/>
              </a:rPr>
              <a:t>华枝春满</a:t>
            </a:r>
            <a:endParaRPr lang="zh-CN" altLang="en-US" sz="3200" spc="600">
              <a:solidFill>
                <a:schemeClr val="bg1"/>
              </a:solidFill>
              <a:latin typeface="華康唐風隸W5(P)" panose="03000500000000000000" charset="-120"/>
              <a:ea typeface="華康唐風隸W5(P)" panose="03000500000000000000" charset="-120"/>
            </a:endParaRPr>
          </a:p>
        </p:txBody>
      </p:sp>
      <p:sp>
        <p:nvSpPr>
          <p:cNvPr id="2" name="文本框 1"/>
          <p:cNvSpPr txBox="1"/>
          <p:nvPr/>
        </p:nvSpPr>
        <p:spPr>
          <a:xfrm>
            <a:off x="140335" y="306070"/>
            <a:ext cx="11911330" cy="5077460"/>
          </a:xfrm>
          <a:prstGeom prst="rect">
            <a:avLst/>
          </a:prstGeom>
          <a:noFill/>
        </p:spPr>
        <p:txBody>
          <a:bodyPr wrap="square" rtlCol="0">
            <a:spAutoFit/>
          </a:bodyPr>
          <a:lstStyle/>
          <a:p>
            <a:pPr fontAlgn="auto">
              <a:lnSpc>
                <a:spcPct val="150000"/>
              </a:lnSpc>
            </a:pPr>
            <a:r>
              <a:rPr lang="zh-CN" altLang="en-US" sz="2400" b="1">
                <a:highlight>
                  <a:srgbClr val="FFFF00"/>
                </a:highlight>
              </a:rPr>
              <a:t>例：</a:t>
            </a:r>
            <a:r>
              <a:rPr lang="en-US" altLang="zh-CN" sz="2400" b="1">
                <a:highlight>
                  <a:srgbClr val="FFFF00"/>
                </a:highlight>
              </a:rPr>
              <a:t>1</a:t>
            </a:r>
            <a:r>
              <a:rPr lang="zh-CN" altLang="en-US" sz="2400" b="1">
                <a:highlight>
                  <a:srgbClr val="FFFF00"/>
                </a:highlight>
              </a:rPr>
              <a:t>、张承志《春天》以诗歌的形式写小说，追求小说的诗意化和象征化，是本文鲜明的艺术特色。请结合文本简要分析。</a:t>
            </a:r>
            <a:endParaRPr lang="zh-CN" altLang="en-US" sz="2400" b="1">
              <a:highlight>
                <a:srgbClr val="FFFF00"/>
              </a:highlight>
            </a:endParaRPr>
          </a:p>
          <a:p>
            <a:pPr fontAlgn="auto">
              <a:lnSpc>
                <a:spcPct val="150000"/>
              </a:lnSpc>
            </a:pPr>
            <a:r>
              <a:rPr lang="zh-CN" altLang="en-US" sz="2400" b="1"/>
              <a:t>答：诗意化：①本文淡化情节，散化结构。本文写了青年马倌乔玛在暴风雪之夜为保护马群而英勇殉职的故事，情节简单。②突出了情感意蕴和哲理内涵。小说用宏大纷纭的场面描写烘托出险恶和紧锣密鼓的氛围，使小说具有浓郁的主观抒情色彩，并使人从中领悟“硬汉”、“人生价值”等哲理内涵。</a:t>
            </a:r>
            <a:endParaRPr lang="zh-CN" altLang="en-US" sz="2400" b="1"/>
          </a:p>
          <a:p>
            <a:pPr fontAlgn="auto">
              <a:lnSpc>
                <a:spcPct val="150000"/>
              </a:lnSpc>
            </a:pPr>
            <a:r>
              <a:rPr lang="zh-CN" altLang="en-US" sz="2400" b="1"/>
              <a:t>象征化：①小说运用象征手法：如春天象征人们对人生价值、人生理想的呼唤；马的白色象征恐怖，黄色象征温柔，铁青色象征着意志力与战斗力。②象征手法的运用，增强了文章意蕴，给读者留下了广阔的想象空间。</a:t>
            </a:r>
            <a:endParaRPr lang="zh-CN" altLang="en-US" sz="2400" b="1"/>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1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134.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140.xml><?xml version="1.0" encoding="utf-8"?>
<p:tagLst xmlns:p="http://schemas.openxmlformats.org/presentationml/2006/main">
  <p:tag name="KSO_WM_BEAUTIFY_FLAG" val="#wm#"/>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_0**"/>
  <p:tag name="KSO_WM_UNIT_LAYERLEVEL" val="1"/>
</p:tagLst>
</file>

<file path=ppt/tags/tag141.xml><?xml version="1.0" encoding="utf-8"?>
<p:tagLst xmlns:p="http://schemas.openxmlformats.org/presentationml/2006/main">
  <p:tag name="KSO_WM_BEAUTIFY_FLAG" val="#wm#"/>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_0**"/>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246"/>
  <p:tag name="KSO_WM_TEMPLATE_MASTER_THUMB_INDEX" val="12"/>
  <p:tag name="KSO_WM_TEMPLATE_MASTER_TYPE" val="1"/>
  <p:tag name="KSO_WM_TEMPLATE_SUBCATEGORY" val="0"/>
  <p:tag name="KSO_WM_TEMPLATE_THUMBS_INDEX" val="1、4、5、7、8、9、10、11、12、13、15、20"/>
  <p:tag name="KSO_WM_UNIT_SHOW_EDIT_AREA_INDICATION" val="0"/>
</p:tagLst>
</file>

<file path=ppt/tags/tag146.xml><?xml version="1.0" encoding="utf-8"?>
<p:tagLst xmlns:p="http://schemas.openxmlformats.org/presentationml/2006/main">
  <p:tag name="KSO_WM_UNIT_PLACING_PICTURE_USER_VIEWPORT" val="{&quot;height&quot;:3515.0976377952757,&quot;width&quot;:7834.100787401575}"/>
</p:tagLst>
</file>

<file path=ppt/tags/tag147.xml><?xml version="1.0" encoding="utf-8"?>
<p:tagLst xmlns:p="http://schemas.openxmlformats.org/presentationml/2006/main">
  <p:tag name="KSO_WM_UNIT_PLACING_PICTURE_USER_VIEWPORT" val="{&quot;height&quot;:3298,&quot;width&quot;:8293}"/>
</p:tagLst>
</file>

<file path=ppt/tags/tag148.xml><?xml version="1.0" encoding="utf-8"?>
<p:tagLst xmlns:p="http://schemas.openxmlformats.org/presentationml/2006/main">
  <p:tag name="KSO_WM_UNIT_PLACING_PICTURE_USER_VIEWPORT" val="{&quot;height&quot;:1233,&quot;width&quot;:1435}"/>
</p:tagLst>
</file>

<file path=ppt/tags/tag149.xml><?xml version="1.0" encoding="utf-8"?>
<p:tagLst xmlns:p="http://schemas.openxmlformats.org/presentationml/2006/main">
  <p:tag name="KSO_WM_UNIT_PLACING_PICTURE_USER_VIEWPORT" val="{&quot;height&quot;:1663,&quot;width&quot;:1934}"/>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UNIT_PLACING_PICTURE_USER_VIEWPORT" val="{&quot;height&quot;:5258,&quot;width&quot;:2813}"/>
</p:tagLst>
</file>

<file path=ppt/tags/tag151.xml><?xml version="1.0" encoding="utf-8"?>
<p:tagLst xmlns:p="http://schemas.openxmlformats.org/presentationml/2006/main">
  <p:tag name="KSO_WM_UNIT_PLACING_PICTURE_USER_VIEWPORT" val="{&quot;height&quot;:3187.19842519685,&quot;width&quot;:4507.981102362205}"/>
</p:tagLst>
</file>

<file path=ppt/tags/tag152.xml><?xml version="1.0" encoding="utf-8"?>
<p:tagLst xmlns:p="http://schemas.openxmlformats.org/presentationml/2006/main">
  <p:tag name="KSO_WM_BEAUTIFY_FLAG" val="#wm#"/>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1*a*1"/>
  <p:tag name="KSO_WM_UNIT_INDEX" val="1"/>
  <p:tag name="KSO_WM_UNIT_ISCONTENTSTITLE" val="0"/>
  <p:tag name="KSO_WM_UNIT_ISNUMDGMTITLE" val="0"/>
  <p:tag name="KSO_WM_UNIT_LAYERLEVEL" val="1"/>
  <p:tag name="KSO_WM_UNIT_NOCLEAR" val="0"/>
  <p:tag name="KSO_WM_UNIT_PRESET_TEXT" val="文艺风活动策划方案PPT"/>
  <p:tag name="KSO_WM_UNIT_TYPE" val="a"/>
  <p:tag name="KSO_WM_UNIT_VALUE" val="12"/>
</p:tagLst>
</file>

<file path=ppt/tags/tag153.xml><?xml version="1.0" encoding="utf-8"?>
<p:tagLst xmlns:p="http://schemas.openxmlformats.org/presentationml/2006/main">
  <p:tag name="KSO_WM_BEAUTIFY_FLAG" val="#wm#"/>
  <p:tag name="KSO_WM_SLIDE_COVER_HASPICTURE" val="2"/>
  <p:tag name="KSO_WM_SLIDE_ID" val="custom20200246_1"/>
  <p:tag name="KSO_WM_SLIDE_INDEX" val="1"/>
  <p:tag name="KSO_WM_SLIDE_ITEM_CNT" val="0"/>
  <p:tag name="KSO_WM_SLIDE_LAYOUT" val="a_b_f"/>
  <p:tag name="KSO_WM_SLIDE_LAYOUT_CNT" val="1_1_2"/>
  <p:tag name="KSO_WM_SLIDE_SUBTYPE" val="pureTxt"/>
  <p:tag name="KSO_WM_SLIDE_TYPE" val="title"/>
  <p:tag name="KSO_WM_TAG_VERSION" val="1.0"/>
  <p:tag name="KSO_WM_TEMPLATE_CATEGORY" val="custom"/>
  <p:tag name="KSO_WM_TEMPLATE_COLOR_TYPE" val="1"/>
  <p:tag name="KSO_WM_TEMPLATE_INDEX" val="20200246"/>
  <p:tag name="KSO_WM_TEMPLATE_MASTER_THUMB_INDEX" val="12"/>
  <p:tag name="KSO_WM_TEMPLATE_MASTER_TYPE" val="1"/>
  <p:tag name="KSO_WM_TEMPLATE_SUBCATEGORY" val="0"/>
  <p:tag name="KSO_WM_TEMPLATE_THUMBS_INDEX" val="1、4、7、9、11、18、19、20"/>
</p:tagLst>
</file>

<file path=ppt/tags/tag1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56.xml><?xml version="1.0" encoding="utf-8"?>
<p:tagLst xmlns:p="http://schemas.openxmlformats.org/presentationml/2006/main">
  <p:tag name="KSO_WM_SLIDE_BACKGROUND_TYPE" val="general"/>
  <p:tag name="KSO_WM_SLIDE_BK_DARK_LIGHT" val="2"/>
</p:tagLst>
</file>

<file path=ppt/tags/tag1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59.xml><?xml version="1.0" encoding="utf-8"?>
<p:tagLst xmlns:p="http://schemas.openxmlformats.org/presentationml/2006/main">
  <p:tag name="KSO_WM_SLIDE_BACKGROUND_TYPE" val="general"/>
  <p:tag name="KSO_WM_SLIDE_BK_DARK_LIGHT" val="2"/>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62.xml><?xml version="1.0" encoding="utf-8"?>
<p:tagLst xmlns:p="http://schemas.openxmlformats.org/presentationml/2006/main">
  <p:tag name="KSO_WM_SLIDE_BACKGROUND_TYPE" val="general"/>
  <p:tag name="KSO_WM_SLIDE_BK_DARK_LIGHT" val="2"/>
</p:tagLst>
</file>

<file path=ppt/tags/tag1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65.xml><?xml version="1.0" encoding="utf-8"?>
<p:tagLst xmlns:p="http://schemas.openxmlformats.org/presentationml/2006/main">
  <p:tag name="KSO_WM_SLIDE_BACKGROUND_TYPE" val="general"/>
  <p:tag name="KSO_WM_SLIDE_BK_DARK_LIGHT" val="2"/>
</p:tagLst>
</file>

<file path=ppt/tags/tag1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68.xml><?xml version="1.0" encoding="utf-8"?>
<p:tagLst xmlns:p="http://schemas.openxmlformats.org/presentationml/2006/main">
  <p:tag name="KSO_WM_SLIDE_BACKGROUND_TYPE" val="general"/>
  <p:tag name="KSO_WM_SLIDE_BK_DARK_LIGHT" val="2"/>
</p:tagLst>
</file>

<file path=ppt/tags/tag1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7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2.xml><?xml version="1.0" encoding="utf-8"?>
<p:tagLst xmlns:p="http://schemas.openxmlformats.org/presentationml/2006/main">
  <p:tag name="KSO_WM_SLIDE_BACKGROUND_TYPE" val="general"/>
  <p:tag name="KSO_WM_SLIDE_BK_DARK_LIGHT" val="2"/>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7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6.xml><?xml version="1.0" encoding="utf-8"?>
<p:tagLst xmlns:p="http://schemas.openxmlformats.org/presentationml/2006/main">
  <p:tag name="KSO_WM_SLIDE_BACKGROUND_TYPE" val="general"/>
  <p:tag name="KSO_WM_SLIDE_BK_DARK_LIGHT" val="2"/>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7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SLIDE_BACKGROUND_TYPE" val="general"/>
  <p:tag name="KSO_WM_SLIDE_BK_DARK_LIGHT" val="2"/>
</p:tagLst>
</file>

<file path=ppt/tags/tag1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8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4.xml><?xml version="1.0" encoding="utf-8"?>
<p:tagLst xmlns:p="http://schemas.openxmlformats.org/presentationml/2006/main">
  <p:tag name="KSO_WM_SLIDE_BACKGROUND_TYPE" val="general"/>
  <p:tag name="KSO_WM_SLIDE_BK_DARK_LIGHT" val="2"/>
</p:tagLst>
</file>

<file path=ppt/tags/tag1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8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8.xml><?xml version="1.0" encoding="utf-8"?>
<p:tagLst xmlns:p="http://schemas.openxmlformats.org/presentationml/2006/main">
  <p:tag name="KSO_WM_SLIDE_BACKGROUND_TYPE" val="general"/>
  <p:tag name="KSO_WM_SLIDE_BK_DARK_LIGHT" val="2"/>
</p:tagLst>
</file>

<file path=ppt/tags/tag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9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2.xml><?xml version="1.0" encoding="utf-8"?>
<p:tagLst xmlns:p="http://schemas.openxmlformats.org/presentationml/2006/main">
  <p:tag name="KSO_WM_SLIDE_BACKGROUND_TYPE" val="general"/>
  <p:tag name="KSO_WM_SLIDE_BK_DARK_LIGHT" val="2"/>
</p:tagLst>
</file>

<file path=ppt/tags/tag1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1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19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6.xml><?xml version="1.0" encoding="utf-8"?>
<p:tagLst xmlns:p="http://schemas.openxmlformats.org/presentationml/2006/main">
  <p:tag name="KSO_WM_SLIDE_BACKGROUND_TYPE" val="general"/>
  <p:tag name="KSO_WM_SLIDE_BK_DARK_LIGHT" val="2"/>
</p:tagLst>
</file>

<file path=ppt/tags/tag197.xml><?xml version="1.0" encoding="utf-8"?>
<p:tagLst xmlns:p="http://schemas.openxmlformats.org/presentationml/2006/main">
  <p:tag name="KSO_WM_UNIT_PLACING_PICTURE_USER_VIEWPORT" val="{&quot;height&quot;:3515.0976377952757,&quot;width&quot;:7834.100787401575}"/>
</p:tagLst>
</file>

<file path=ppt/tags/tag198.xml><?xml version="1.0" encoding="utf-8"?>
<p:tagLst xmlns:p="http://schemas.openxmlformats.org/presentationml/2006/main">
  <p:tag name="KSO_WM_UNIT_PLACING_PICTURE_USER_VIEWPORT" val="{&quot;height&quot;:3298,&quot;width&quot;:8293}"/>
</p:tagLst>
</file>

<file path=ppt/tags/tag199.xml><?xml version="1.0" encoding="utf-8"?>
<p:tagLst xmlns:p="http://schemas.openxmlformats.org/presentationml/2006/main">
  <p:tag name="KSO_WM_UNIT_PLACING_PICTURE_USER_VIEWPORT" val="{&quot;height&quot;:1233,&quot;width&quot;:1435}"/>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UNIT_PLACING_PICTURE_USER_VIEWPORT" val="{&quot;height&quot;:1663,&quot;width&quot;:1934}"/>
</p:tagLst>
</file>

<file path=ppt/tags/tag201.xml><?xml version="1.0" encoding="utf-8"?>
<p:tagLst xmlns:p="http://schemas.openxmlformats.org/presentationml/2006/main">
  <p:tag name="KSO_WM_UNIT_PLACING_PICTURE_USER_VIEWPORT" val="{&quot;height&quot;:5258,&quot;width&quot;:2813}"/>
</p:tagLst>
</file>

<file path=ppt/tags/tag202.xml><?xml version="1.0" encoding="utf-8"?>
<p:tagLst xmlns:p="http://schemas.openxmlformats.org/presentationml/2006/main">
  <p:tag name="KSO_WM_UNIT_PLACING_PICTURE_USER_VIEWPORT" val="{&quot;height&quot;:3187.19842519685,&quot;width&quot;:4507.981102362205}"/>
</p:tagLst>
</file>

<file path=ppt/tags/tag203.xml><?xml version="1.0" encoding="utf-8"?>
<p:tagLst xmlns:p="http://schemas.openxmlformats.org/presentationml/2006/main">
  <p:tag name="KSO_WM_BEAUTIFY_FLAG" val="#wm#"/>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7*a*1"/>
  <p:tag name="KSO_WM_UNIT_INDEX" val="1"/>
  <p:tag name="KSO_WM_UNIT_ISCONTENTSTITLE" val="0"/>
  <p:tag name="KSO_WM_UNIT_ISNUMDGMTITLE" val="0"/>
  <p:tag name="KSO_WM_UNIT_LAYERLEVEL" val="1"/>
  <p:tag name="KSO_WM_UNIT_NOCLEAR" val="0"/>
  <p:tag name="KSO_WM_UNIT_PRESET_TEXT" val="点击此处添加小标题"/>
  <p:tag name="KSO_WM_UNIT_TYPE" val="a"/>
  <p:tag name="KSO_WM_UNIT_VALUE" val="12"/>
</p:tagLst>
</file>

<file path=ppt/tags/tag204.xml><?xml version="1.0" encoding="utf-8"?>
<p:tagLst xmlns:p="http://schemas.openxmlformats.org/presentationml/2006/main">
  <p:tag name="KSO_WM_BEAUTIFY_FLAG" val="#wm#"/>
  <p:tag name="KSO_WM_SLIDE_ID" val="custom20200246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0246"/>
  <p:tag name="KSO_WM_TEMPLATE_MASTER_TYPE" val="1"/>
  <p:tag name="KSO_WM_TEMPLATE_SUBCATEGORY" val="0"/>
</p:tagLst>
</file>

<file path=ppt/tags/tag205.xml><?xml version="1.0" encoding="utf-8"?>
<p:tagLst xmlns:p="http://schemas.openxmlformats.org/presentationml/2006/main">
  <p:tag name="AS_OS" val="Unix 3.10 unknown"/>
  <p:tag name="AS_RELEASE_DATE" val="2020.11.30"/>
  <p:tag name="AS_TITLE" val="Aspose.Slides for Java"/>
  <p:tag name="AS_VERSION" val="20.11"/>
  <p:tag name="COMMONDATA" val="eyJoZGlkIjoiZThmNjc3ODVkMjkzMjg1ZGI0ODVlMjZhNGMyZjEyZDMifQ=="/>
  <p:tag name="KSO_WM_DOC_GUID" val="{5706109a-801b-4a0a-8e98-4d539a8a05b0}"/>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5241f9c-32f3-483f-8b7e-f876b47375f4}"/>
</p:tagLst>
</file>

<file path=ppt/tags/tag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52a910c2-0ee2-4814-a789-97927be5cf52}"/>
</p:tagLst>
</file>

<file path=ppt/tags/tag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8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heme/theme1.xml><?xml version="1.0" encoding="utf-8"?>
<a:theme xmlns:r="http://schemas.openxmlformats.org/officeDocument/2006/relationships" xmlns:a="http://schemas.openxmlformats.org/drawingml/2006/main" name="2_Office 主题​​">
  <a:themeElements>
    <a:clrScheme name="自定义 95">
      <a:dk1>
        <a:srgbClr val="000000"/>
      </a:dk1>
      <a:lt1>
        <a:srgbClr val="FFFFFF"/>
      </a:lt1>
      <a:dk2>
        <a:srgbClr val="FBF5F2"/>
      </a:dk2>
      <a:lt2>
        <a:srgbClr val="FEFCFB"/>
      </a:lt2>
      <a:accent1>
        <a:srgbClr val="DF677B"/>
      </a:accent1>
      <a:accent2>
        <a:srgbClr val="D48483"/>
      </a:accent2>
      <a:accent3>
        <a:srgbClr val="C69C8D"/>
      </a:accent3>
      <a:accent4>
        <a:srgbClr val="B4B096"/>
      </a:accent4>
      <a:accent5>
        <a:srgbClr val="A1C49F"/>
      </a:accent5>
      <a:accent6>
        <a:srgbClr val="87D9A8"/>
      </a:accent6>
      <a:hlink>
        <a:srgbClr val="8DD7F8"/>
      </a:hlink>
      <a:folHlink>
        <a:srgbClr val="B759BC"/>
      </a:folHlink>
    </a:clrScheme>
    <a:fontScheme name="自定义 1">
      <a:majorFont>
        <a:latin typeface="微软雅黑"/>
        <a:ea typeface="汉仪旗黑-85S"/>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122</Paragraphs>
  <Slides>21</Slides>
  <Notes>14</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21</vt:i4>
      </vt:variant>
    </vt:vector>
  </HeadingPairs>
  <TitlesOfParts>
    <vt:vector baseType="lpstr" size="33">
      <vt:lpstr>Arial</vt:lpstr>
      <vt:lpstr>微软雅黑</vt:lpstr>
      <vt:lpstr>汉仪旗黑-85S</vt:lpstr>
      <vt:lpstr>仿宋</vt:lpstr>
      <vt:lpstr>宋体</vt:lpstr>
      <vt:lpstr>等线 Light</vt:lpstr>
      <vt:lpstr>等线</vt:lpstr>
      <vt:lpstr>Calibri Light</vt:lpstr>
      <vt:lpstr>Calibri</vt:lpstr>
      <vt:lpstr>華康唐風隸W5(P)</vt:lpstr>
      <vt:lpstr>隶书</vt:lpstr>
      <vt:lpstr>2_Office 主题​​</vt:lpstr>
      <vt:lpstr>散文化小说特点及解读方法总结</vt:lpstr>
      <vt:lpstr>PowerPoint Presentation</vt:lpstr>
      <vt:lpstr>PowerPoint Presentation</vt:lpstr>
      <vt:lpstr>PowerPoint Presentation</vt:lpstr>
      <vt:lpstr>PowerPoint Presentation</vt:lpstr>
      <vt:lpstr>★小说中的散文化特点：思考角度：形象塑造上（小说的要素之一就是塑造典型而鲜明的人物形象）情节结构上（小说往往追求情节的跌宕起伏和激烈的矛盾冲突）主题表现上（小说注重反映社会现象、凸显人性、表现社会的美丑等）环境氛围营造上（小说以情节取胜，而散文……）语言特色上（浓郁的地方特色、语言典雅、符合人物特征、口语化等）</vt:lpstr>
      <vt:lpstr>【具体答题思路】：①虚化人物。淡化对人物形象的描写塑造，对人物着墨不多，不立体、不典型。②淡化情节，散化结构，没有激烈的矛盾冲突。故事性不强，没有激烈的矛盾冲突和跌宕起伏的开端、发展、高潮、结局等情节。③注重环境描写，注重营造散文化的意境氛围，具有强烈的抒情性。与传统小说相比，散文化小说注重对自然风光、民情风俗和生存状态等意境氛围的营造。④在主旨表现上，更突出情调。不像传统小说一样，不注重对社会现实的反映，而注重突出对……的情感态度、生命态度、价值判断等。⑤语言散文化。或语言质朴、口语化，或整散结合、诗化等等（具体问题具体分析）。</vt:lpstr>
      <vt:lpstr>PowerPoint Presentation</vt:lpstr>
      <vt:lpstr>PowerPoint Presentation</vt:lpstr>
      <vt:lpstr>PowerPoint Presentation</vt:lpstr>
      <vt:lpstr>PowerPoint Presentation</vt:lpstr>
      <vt:lpstr>PowerPoint Presentation</vt:lpstr>
      <vt:lpstr>PowerPoint Presentation</vt:lpstr>
      <vt:lpstr>1.这篇小说借鉴了古典诗词中的省略跳接、超常搭配、叠字等语言技法，产生了诗意的审美效果。比如：①“小船轻揉哗哗涛声好久，将一条大河竟揉得安静了。”运用成分省略手法，把三句并成一句，从“哗哗涛声”跳跃到“大河的安静”，在跳跃和转换的瞬间形成空白，给读者留下了思考的余味。②“起细细一阵风，移小小一片云。船就横了横，然而并不飘去。”运用叠字反复和超常搭配，精心选择动词和叠词，增强语言的形象性与抒情性，使句式显得整齐而富有韵味，让读者在深度体味中获得一种空灵而又深邃的审美效果。（3）精心搭配动词，增强语言的形象性。“揉”“起”“移”等。【解析】本题考查体会重要语句的丰富含意、品味精彩语句的表现力的能力。本题要求结合文中画线句子，从炼字、炼句两方面进行品味，且赏析的重点在“瞬间的刺激而博取广阔的意境且余响不绝的表现方式”。划线的两个句子借鉴、采用了一些诗的技巧手法，或省略跳接，或超常搭配，或叠字通感，产生了诗意的审美效果。作者打破了传统的语法规范，以其搭配形式的陌生化增加了感知的困难，延长了读者感知的时间长度，使读者在深度体验与反复体味中获得了一种空灵而又深邃的审美效果。</vt:lpstr>
      <vt:lpstr>PowerPoint Presentation</vt:lpstr>
      <vt:lpstr>PowerPoint Presentation</vt:lpstr>
      <vt:lpstr>PowerPoint Presentation</vt:lpstr>
      <vt:lpstr>PowerPoint Presentation</vt:lpstr>
      <vt:lpstr>1．何立伟的小说具有“诗性”特点，请结合文本简要分析。</vt:lpstr>
      <vt:lpstr>1．何立伟的小说具有“诗性”特点，请结合文本简要分析。</vt:lpstr>
      <vt:lpstr>再会</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2022-05-21T12:29:27.696</cp:lastPrinted>
  <dcterms:created xsi:type="dcterms:W3CDTF">2022-05-21T12:29:27Z</dcterms:created>
  <dcterms:modified xsi:type="dcterms:W3CDTF">2022-05-21T04:29:30Z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