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48" r:id="rId2"/>
  </p:sldMasterIdLst>
  <p:notesMasterIdLst>
    <p:notesMasterId r:id="rId3"/>
  </p:notesMasterIdLst>
  <p:sldIdLst>
    <p:sldId id="307" r:id="rId4"/>
    <p:sldId id="278" r:id="rId5"/>
    <p:sldId id="279" r:id="rId6"/>
    <p:sldId id="266" r:id="rId7"/>
    <p:sldId id="260" r:id="rId8"/>
    <p:sldId id="357" r:id="rId9"/>
    <p:sldId id="370" r:id="rId10"/>
    <p:sldId id="368" r:id="rId11"/>
    <p:sldId id="369" r:id="rId12"/>
    <p:sldId id="337" r:id="rId13"/>
    <p:sldId id="367" r:id="rId14"/>
    <p:sldId id="293" r:id="rId15"/>
    <p:sldId id="259" r:id="rId16"/>
    <p:sldId id="343" r:id="rId17"/>
    <p:sldId id="290" r:id="rId18"/>
    <p:sldId id="258" r:id="rId19"/>
    <p:sldId id="294" r:id="rId20"/>
    <p:sldId id="363" r:id="rId21"/>
    <p:sldId id="373" r:id="rId22"/>
    <p:sldId id="371" r:id="rId23"/>
    <p:sldId id="372" r:id="rId24"/>
    <p:sldId id="344" r:id="rId25"/>
    <p:sldId id="374" r:id="rId26"/>
    <p:sldId id="375" r:id="rId27"/>
    <p:sldId id="361" r:id="rId28"/>
    <p:sldId id="376" r:id="rId29"/>
    <p:sldId id="323" r:id="rId30"/>
    <p:sldId id="364" r:id="rId31"/>
    <p:sldId id="377" r:id="rId32"/>
    <p:sldId id="378" r:id="rId33"/>
    <p:sldId id="379" r:id="rId34"/>
    <p:sldId id="280" r:id="rId35"/>
  </p:sldIdLst>
  <p:sldSz cx="12192000" cy="6858000"/>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p="http://schemas.openxmlformats.org/presentationml/2006/main">
  <p:cmAuthor id="1" name="贺 凡" initials="贺" lastIdx="0" clrIdx="0">
    <p:extLst>
      <p:ext uri="{19B8F6BF-5375-455C-9EA6-DF929625EA0E}">
        <p15:presenceInfo xmlns:p15="http://schemas.microsoft.com/office/powerpoint/2012/main" userId="4aa56ec1f2548ec3" providerId="Windows Live"/>
      </p:ext>
    </p:extLst>
  </p:cmAuthor>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63" autoAdjust="0"/>
    <p:restoredTop sz="94660"/>
  </p:normalViewPr>
  <p:slideViewPr>
    <p:cSldViewPr snapToGrid="0">
      <p:cViewPr varScale="1">
        <p:scale>
          <a:sx n="92" d="100"/>
          <a:sy n="92" d="100"/>
        </p:scale>
        <p:origin x="68" y="112"/>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tags" Target="tags/tag1.xml" /><Relationship Id="rId37" Type="http://schemas.openxmlformats.org/officeDocument/2006/relationships/presProps" Target="presProps.xml" /><Relationship Id="rId38" Type="http://schemas.openxmlformats.org/officeDocument/2006/relationships/viewProps" Target="viewProps.xml" /><Relationship Id="rId39" Type="http://schemas.openxmlformats.org/officeDocument/2006/relationships/theme" Target="theme/theme1.xml" /><Relationship Id="rId4" Type="http://schemas.openxmlformats.org/officeDocument/2006/relationships/slide" Target="slides/slide1.xml" /><Relationship Id="rId40" Type="http://schemas.openxmlformats.org/officeDocument/2006/relationships/tableStyles" Target="tableStyles.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印品黑体" panose="00000500000000000000" pitchFamily="2"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印品黑体" panose="00000500000000000000" pitchFamily="2" charset="-122"/>
              </a:defRPr>
            </a:lvl1pPr>
          </a:lstStyle>
          <a:p>
            <a:fld id="{4DAA03B0-3645-4451-9D1E-59E2048DBF07}" type="datetimeFigureOut">
              <a:rPr lang="zh-CN" altLang="en-US" smtClean="0"/>
              <a:t>2021/2/25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印品黑体" panose="00000500000000000000" pitchFamily="2"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印品黑体" panose="00000500000000000000" pitchFamily="2" charset="-122"/>
              </a:defRPr>
            </a:lvl1pPr>
          </a:lstStyle>
          <a:p>
            <a:fld id="{2C58D2EC-BCD6-4C57-9B0E-B75E493D6586}" type="slidenum">
              <a:rPr lang="zh-CN" altLang="en-US" smtClean="0"/>
              <a:t>‹#›</a:t>
            </a:fld>
            <a:endParaRPr lang="zh-CN" altLang="en-US"/>
          </a:p>
        </p:txBody>
      </p:sp>
    </p:spTree>
    <p:extLst>
      <p:ext uri="{BB962C8B-B14F-4D97-AF65-F5344CB8AC3E}">
        <p14:creationId xmlns:p14="http://schemas.microsoft.com/office/powerpoint/2010/main" val="2684024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印品黑体" panose="00000500000000000000" pitchFamily="2" charset="-122"/>
        <a:ea typeface="+mn-ea"/>
        <a:cs typeface="+mn-cs"/>
      </a:defRPr>
    </a:lvl1pPr>
    <a:lvl2pPr marL="457200" algn="l" defTabSz="914400" rtl="0" eaLnBrk="1" latinLnBrk="0" hangingPunct="1">
      <a:defRPr sz="1200" kern="1200">
        <a:solidFill>
          <a:schemeClr val="tx1"/>
        </a:solidFill>
        <a:latin typeface="印品黑体" panose="00000500000000000000" pitchFamily="2" charset="-122"/>
        <a:ea typeface="+mn-ea"/>
        <a:cs typeface="+mn-cs"/>
      </a:defRPr>
    </a:lvl2pPr>
    <a:lvl3pPr marL="914400" algn="l" defTabSz="914400" rtl="0" eaLnBrk="1" latinLnBrk="0" hangingPunct="1">
      <a:defRPr sz="1200" kern="1200">
        <a:solidFill>
          <a:schemeClr val="tx1"/>
        </a:solidFill>
        <a:latin typeface="印品黑体" panose="00000500000000000000" pitchFamily="2" charset="-122"/>
        <a:ea typeface="+mn-ea"/>
        <a:cs typeface="+mn-cs"/>
      </a:defRPr>
    </a:lvl3pPr>
    <a:lvl4pPr marL="1371600" algn="l" defTabSz="914400" rtl="0" eaLnBrk="1" latinLnBrk="0" hangingPunct="1">
      <a:defRPr sz="1200" kern="1200">
        <a:solidFill>
          <a:schemeClr val="tx1"/>
        </a:solidFill>
        <a:latin typeface="印品黑体" panose="00000500000000000000" pitchFamily="2" charset="-122"/>
        <a:ea typeface="+mn-ea"/>
        <a:cs typeface="+mn-cs"/>
      </a:defRPr>
    </a:lvl4pPr>
    <a:lvl5pPr marL="1828800" algn="l" defTabSz="914400" rtl="0" eaLnBrk="1" latinLnBrk="0" hangingPunct="1">
      <a:defRPr sz="1200" kern="1200">
        <a:solidFill>
          <a:schemeClr val="tx1"/>
        </a:solidFill>
        <a:latin typeface="印品黑体" panose="00000500000000000000" pitchFamily="2"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28.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29.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30.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31.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32.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C58D2EC-BCD6-4C57-9B0E-B75E493D6586}" type="slidenum">
              <a:rPr lang="zh-CN" altLang="en-US" smtClean="0"/>
              <a:t>1</a:t>
            </a:fld>
            <a:endParaRPr lang="zh-CN" altLang="en-US"/>
          </a:p>
        </p:txBody>
      </p:sp>
    </p:spTree>
    <p:extLst>
      <p:ext uri="{BB962C8B-B14F-4D97-AF65-F5344CB8AC3E}">
        <p14:creationId xmlns:p14="http://schemas.microsoft.com/office/powerpoint/2010/main" val="2824477640"/>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10</a:t>
            </a:fld>
            <a:endParaRPr lang="zh-CN" altLang="en-US"/>
          </a:p>
        </p:txBody>
      </p:sp>
    </p:spTree>
    <p:extLst>
      <p:ext uri="{BB962C8B-B14F-4D97-AF65-F5344CB8AC3E}">
        <p14:creationId xmlns:p14="http://schemas.microsoft.com/office/powerpoint/2010/main" val="2343649823"/>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11</a:t>
            </a:fld>
            <a:endParaRPr lang="zh-CN" altLang="en-US"/>
          </a:p>
        </p:txBody>
      </p:sp>
    </p:spTree>
    <p:extLst>
      <p:ext uri="{BB962C8B-B14F-4D97-AF65-F5344CB8AC3E}">
        <p14:creationId xmlns:p14="http://schemas.microsoft.com/office/powerpoint/2010/main" val="2791833830"/>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12</a:t>
            </a:fld>
            <a:endParaRPr lang="zh-CN" altLang="en-US"/>
          </a:p>
        </p:txBody>
      </p:sp>
    </p:spTree>
    <p:extLst>
      <p:ext uri="{BB962C8B-B14F-4D97-AF65-F5344CB8AC3E}">
        <p14:creationId xmlns:p14="http://schemas.microsoft.com/office/powerpoint/2010/main" val="3145742883"/>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13</a:t>
            </a:fld>
            <a:endParaRPr lang="zh-CN" altLang="en-US"/>
          </a:p>
        </p:txBody>
      </p:sp>
    </p:spTree>
    <p:extLst>
      <p:ext uri="{BB962C8B-B14F-4D97-AF65-F5344CB8AC3E}">
        <p14:creationId xmlns:p14="http://schemas.microsoft.com/office/powerpoint/2010/main" val="2644915967"/>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14</a:t>
            </a:fld>
            <a:endParaRPr lang="zh-CN" altLang="en-US"/>
          </a:p>
        </p:txBody>
      </p:sp>
    </p:spTree>
    <p:extLst>
      <p:ext uri="{BB962C8B-B14F-4D97-AF65-F5344CB8AC3E}">
        <p14:creationId xmlns:p14="http://schemas.microsoft.com/office/powerpoint/2010/main" val="4152073170"/>
      </p:ext>
    </p:extLst>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15</a:t>
            </a:fld>
            <a:endParaRPr lang="zh-CN" altLang="en-US"/>
          </a:p>
        </p:txBody>
      </p:sp>
    </p:spTree>
    <p:extLst>
      <p:ext uri="{BB962C8B-B14F-4D97-AF65-F5344CB8AC3E}">
        <p14:creationId xmlns:p14="http://schemas.microsoft.com/office/powerpoint/2010/main" val="2060036926"/>
      </p:ext>
    </p:extLst>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16</a:t>
            </a:fld>
            <a:endParaRPr lang="zh-CN" altLang="en-US"/>
          </a:p>
        </p:txBody>
      </p:sp>
    </p:spTree>
    <p:extLst>
      <p:ext uri="{BB962C8B-B14F-4D97-AF65-F5344CB8AC3E}">
        <p14:creationId xmlns:p14="http://schemas.microsoft.com/office/powerpoint/2010/main" val="1072974623"/>
      </p:ext>
    </p:extLst>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17</a:t>
            </a:fld>
            <a:endParaRPr lang="zh-CN" altLang="en-US"/>
          </a:p>
        </p:txBody>
      </p:sp>
    </p:spTree>
    <p:extLst>
      <p:ext uri="{BB962C8B-B14F-4D97-AF65-F5344CB8AC3E}">
        <p14:creationId xmlns:p14="http://schemas.microsoft.com/office/powerpoint/2010/main" val="733490510"/>
      </p:ext>
    </p:extLst>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18</a:t>
            </a:fld>
            <a:endParaRPr lang="zh-CN" altLang="en-US"/>
          </a:p>
        </p:txBody>
      </p:sp>
    </p:spTree>
    <p:extLst>
      <p:ext uri="{BB962C8B-B14F-4D97-AF65-F5344CB8AC3E}">
        <p14:creationId xmlns:p14="http://schemas.microsoft.com/office/powerpoint/2010/main" val="2093835733"/>
      </p:ext>
    </p:extLst>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19</a:t>
            </a:fld>
            <a:endParaRPr lang="zh-CN" altLang="en-US"/>
          </a:p>
        </p:txBody>
      </p:sp>
    </p:spTree>
    <p:extLst>
      <p:ext uri="{BB962C8B-B14F-4D97-AF65-F5344CB8AC3E}">
        <p14:creationId xmlns:p14="http://schemas.microsoft.com/office/powerpoint/2010/main" val="1414658161"/>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a:t>
            </a:fld>
            <a:endParaRPr lang="zh-CN" altLang="en-US"/>
          </a:p>
        </p:txBody>
      </p:sp>
    </p:spTree>
    <p:extLst>
      <p:ext uri="{BB962C8B-B14F-4D97-AF65-F5344CB8AC3E}">
        <p14:creationId xmlns:p14="http://schemas.microsoft.com/office/powerpoint/2010/main" val="1595581536"/>
      </p:ext>
    </p:extLst>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20</a:t>
            </a:fld>
            <a:endParaRPr lang="zh-CN" altLang="en-US"/>
          </a:p>
        </p:txBody>
      </p:sp>
    </p:spTree>
    <p:extLst>
      <p:ext uri="{BB962C8B-B14F-4D97-AF65-F5344CB8AC3E}">
        <p14:creationId xmlns:p14="http://schemas.microsoft.com/office/powerpoint/2010/main" val="3486042180"/>
      </p:ext>
    </p:extLst>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21</a:t>
            </a:fld>
            <a:endParaRPr lang="zh-CN" altLang="en-US"/>
          </a:p>
        </p:txBody>
      </p:sp>
    </p:spTree>
    <p:extLst>
      <p:ext uri="{BB962C8B-B14F-4D97-AF65-F5344CB8AC3E}">
        <p14:creationId xmlns:p14="http://schemas.microsoft.com/office/powerpoint/2010/main" val="1520128565"/>
      </p:ext>
    </p:extLst>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22</a:t>
            </a:fld>
            <a:endParaRPr lang="zh-CN" altLang="en-US"/>
          </a:p>
        </p:txBody>
      </p:sp>
    </p:spTree>
    <p:extLst>
      <p:ext uri="{BB962C8B-B14F-4D97-AF65-F5344CB8AC3E}">
        <p14:creationId xmlns:p14="http://schemas.microsoft.com/office/powerpoint/2010/main" val="3732833440"/>
      </p:ext>
    </p:extLst>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23</a:t>
            </a:fld>
            <a:endParaRPr lang="zh-CN" altLang="en-US"/>
          </a:p>
        </p:txBody>
      </p:sp>
    </p:spTree>
    <p:extLst>
      <p:ext uri="{BB962C8B-B14F-4D97-AF65-F5344CB8AC3E}">
        <p14:creationId xmlns:p14="http://schemas.microsoft.com/office/powerpoint/2010/main" val="2644103847"/>
      </p:ext>
    </p:extLst>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24</a:t>
            </a:fld>
            <a:endParaRPr lang="zh-CN" altLang="en-US"/>
          </a:p>
        </p:txBody>
      </p:sp>
    </p:spTree>
    <p:extLst>
      <p:ext uri="{BB962C8B-B14F-4D97-AF65-F5344CB8AC3E}">
        <p14:creationId xmlns:p14="http://schemas.microsoft.com/office/powerpoint/2010/main" val="139118364"/>
      </p:ext>
    </p:extLst>
  </p:cSld>
  <p:clrMapOvr>
    <a:masterClrMapping/>
  </p:clrMapOvr>
</p:notes>
</file>

<file path=ppt/notesSlides/notesSlide2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25</a:t>
            </a:fld>
            <a:endParaRPr lang="zh-CN" altLang="en-US"/>
          </a:p>
        </p:txBody>
      </p:sp>
    </p:spTree>
    <p:extLst>
      <p:ext uri="{BB962C8B-B14F-4D97-AF65-F5344CB8AC3E}">
        <p14:creationId xmlns:p14="http://schemas.microsoft.com/office/powerpoint/2010/main" val="2659591561"/>
      </p:ext>
    </p:extLst>
  </p:cSld>
  <p:clrMapOvr>
    <a:masterClrMapping/>
  </p:clrMapOvr>
</p:notes>
</file>

<file path=ppt/notesSlides/notesSlide2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26</a:t>
            </a:fld>
            <a:endParaRPr lang="zh-CN" altLang="en-US"/>
          </a:p>
        </p:txBody>
      </p:sp>
    </p:spTree>
    <p:extLst>
      <p:ext uri="{BB962C8B-B14F-4D97-AF65-F5344CB8AC3E}">
        <p14:creationId xmlns:p14="http://schemas.microsoft.com/office/powerpoint/2010/main" val="3228345108"/>
      </p:ext>
    </p:extLst>
  </p:cSld>
  <p:clrMapOvr>
    <a:masterClrMapping/>
  </p:clrMapOvr>
</p:notes>
</file>

<file path=ppt/notesSlides/notesSlide2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27</a:t>
            </a:fld>
            <a:endParaRPr lang="zh-CN" altLang="en-US"/>
          </a:p>
        </p:txBody>
      </p:sp>
    </p:spTree>
    <p:extLst>
      <p:ext uri="{BB962C8B-B14F-4D97-AF65-F5344CB8AC3E}">
        <p14:creationId xmlns:p14="http://schemas.microsoft.com/office/powerpoint/2010/main" val="2278816982"/>
      </p:ext>
    </p:extLst>
  </p:cSld>
  <p:clrMapOvr>
    <a:masterClrMapping/>
  </p:clrMapOvr>
</p:notes>
</file>

<file path=ppt/notesSlides/notesSlide2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28</a:t>
            </a:fld>
            <a:endParaRPr lang="zh-CN" altLang="en-US"/>
          </a:p>
        </p:txBody>
      </p:sp>
    </p:spTree>
    <p:extLst>
      <p:ext uri="{BB962C8B-B14F-4D97-AF65-F5344CB8AC3E}">
        <p14:creationId xmlns:p14="http://schemas.microsoft.com/office/powerpoint/2010/main" val="2773808611"/>
      </p:ext>
    </p:extLst>
  </p:cSld>
  <p:clrMapOvr>
    <a:masterClrMapping/>
  </p:clrMapOvr>
</p:notes>
</file>

<file path=ppt/notesSlides/notesSlide2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29</a:t>
            </a:fld>
            <a:endParaRPr lang="zh-CN" altLang="en-US"/>
          </a:p>
        </p:txBody>
      </p:sp>
    </p:spTree>
    <p:extLst>
      <p:ext uri="{BB962C8B-B14F-4D97-AF65-F5344CB8AC3E}">
        <p14:creationId xmlns:p14="http://schemas.microsoft.com/office/powerpoint/2010/main" val="896917402"/>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a:t>
            </a:fld>
            <a:endParaRPr lang="zh-CN" altLang="en-US"/>
          </a:p>
        </p:txBody>
      </p:sp>
    </p:spTree>
    <p:extLst>
      <p:ext uri="{BB962C8B-B14F-4D97-AF65-F5344CB8AC3E}">
        <p14:creationId xmlns:p14="http://schemas.microsoft.com/office/powerpoint/2010/main" val="4120916099"/>
      </p:ext>
    </p:extLst>
  </p:cSld>
  <p:clrMapOvr>
    <a:masterClrMapping/>
  </p:clrMapOvr>
</p:notes>
</file>

<file path=ppt/notesSlides/notesSlide3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30</a:t>
            </a:fld>
            <a:endParaRPr lang="zh-CN" altLang="en-US"/>
          </a:p>
        </p:txBody>
      </p:sp>
    </p:spTree>
    <p:extLst>
      <p:ext uri="{BB962C8B-B14F-4D97-AF65-F5344CB8AC3E}">
        <p14:creationId xmlns:p14="http://schemas.microsoft.com/office/powerpoint/2010/main" val="3019714788"/>
      </p:ext>
    </p:extLst>
  </p:cSld>
  <p:clrMapOvr>
    <a:masterClrMapping/>
  </p:clrMapOvr>
</p:notes>
</file>

<file path=ppt/notesSlides/notesSlide3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31</a:t>
            </a:fld>
            <a:endParaRPr lang="zh-CN" altLang="en-US"/>
          </a:p>
        </p:txBody>
      </p:sp>
    </p:spTree>
    <p:extLst>
      <p:ext uri="{BB962C8B-B14F-4D97-AF65-F5344CB8AC3E}">
        <p14:creationId xmlns:p14="http://schemas.microsoft.com/office/powerpoint/2010/main" val="2070997356"/>
      </p:ext>
    </p:extLst>
  </p:cSld>
  <p:clrMapOvr>
    <a:masterClrMapping/>
  </p:clrMapOvr>
</p:notes>
</file>

<file path=ppt/notesSlides/notesSlide3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C58D2EC-BCD6-4C57-9B0E-B75E493D6586}" type="slidenum">
              <a:rPr lang="zh-CN" altLang="en-US" smtClean="0"/>
              <a:t>32</a:t>
            </a:fld>
            <a:endParaRPr lang="zh-CN" altLang="en-US"/>
          </a:p>
        </p:txBody>
      </p:sp>
    </p:spTree>
    <p:extLst>
      <p:ext uri="{BB962C8B-B14F-4D97-AF65-F5344CB8AC3E}">
        <p14:creationId xmlns:p14="http://schemas.microsoft.com/office/powerpoint/2010/main" val="1288634847"/>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4</a:t>
            </a:fld>
            <a:endParaRPr lang="zh-CN" altLang="en-US"/>
          </a:p>
        </p:txBody>
      </p:sp>
    </p:spTree>
    <p:extLst>
      <p:ext uri="{BB962C8B-B14F-4D97-AF65-F5344CB8AC3E}">
        <p14:creationId xmlns:p14="http://schemas.microsoft.com/office/powerpoint/2010/main" val="1308712944"/>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5</a:t>
            </a:fld>
            <a:endParaRPr lang="zh-CN" altLang="en-US"/>
          </a:p>
        </p:txBody>
      </p:sp>
    </p:spTree>
    <p:extLst>
      <p:ext uri="{BB962C8B-B14F-4D97-AF65-F5344CB8AC3E}">
        <p14:creationId xmlns:p14="http://schemas.microsoft.com/office/powerpoint/2010/main" val="224283835"/>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6</a:t>
            </a:fld>
            <a:endParaRPr lang="zh-CN" altLang="en-US"/>
          </a:p>
        </p:txBody>
      </p:sp>
    </p:spTree>
    <p:extLst>
      <p:ext uri="{BB962C8B-B14F-4D97-AF65-F5344CB8AC3E}">
        <p14:creationId xmlns:p14="http://schemas.microsoft.com/office/powerpoint/2010/main" val="1800899539"/>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7</a:t>
            </a:fld>
            <a:endParaRPr lang="zh-CN" altLang="en-US"/>
          </a:p>
        </p:txBody>
      </p:sp>
    </p:spTree>
    <p:extLst>
      <p:ext uri="{BB962C8B-B14F-4D97-AF65-F5344CB8AC3E}">
        <p14:creationId xmlns:p14="http://schemas.microsoft.com/office/powerpoint/2010/main" val="3094722689"/>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8</a:t>
            </a:fld>
            <a:endParaRPr lang="zh-CN" altLang="en-US"/>
          </a:p>
        </p:txBody>
      </p:sp>
    </p:spTree>
    <p:extLst>
      <p:ext uri="{BB962C8B-B14F-4D97-AF65-F5344CB8AC3E}">
        <p14:creationId xmlns:p14="http://schemas.microsoft.com/office/powerpoint/2010/main" val="4267720543"/>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9</a:t>
            </a:fld>
            <a:endParaRPr lang="zh-CN" altLang="en-US"/>
          </a:p>
        </p:txBody>
      </p:sp>
    </p:spTree>
    <p:extLst>
      <p:ext uri="{BB962C8B-B14F-4D97-AF65-F5344CB8AC3E}">
        <p14:creationId xmlns:p14="http://schemas.microsoft.com/office/powerpoint/2010/main" val="1673262328"/>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
        <p:nvSpPr>
          <p:cNvPr id="7" name="矩形 6"/>
          <p:cNvSpPr/>
          <p:nvPr userDrawn="1"/>
        </p:nvSpPr>
        <p:spPr>
          <a:xfrm>
            <a:off x="181200" y="180000"/>
            <a:ext cx="11829600" cy="6498000"/>
          </a:xfrm>
          <a:prstGeom prst="rect">
            <a:avLst/>
          </a:prstGeom>
          <a:solidFill>
            <a:srgbClr val="F0EC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Tree>
    <p:extLst>
      <p:ext uri="{BB962C8B-B14F-4D97-AF65-F5344CB8AC3E}">
        <p14:creationId xmlns:p14="http://schemas.microsoft.com/office/powerpoint/2010/main" val="2619523183"/>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EF7E283-1319-47E0-9BFE-D186D74C3DAC}" type="datetimeFigureOut">
              <a:rPr lang="zh-CN" altLang="en-US" smtClean="0"/>
              <a:t>2021/2/25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1605174145"/>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EF7E283-1319-47E0-9BFE-D186D74C3DAC}" type="datetimeFigureOut">
              <a:rPr lang="zh-CN" altLang="en-US" smtClean="0"/>
              <a:t>2021/2/25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548302547"/>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EF7E283-1319-47E0-9BFE-D186D74C3DAC}" type="datetimeFigureOut">
              <a:rPr lang="zh-CN" altLang="en-US" smtClean="0"/>
              <a:t>2021/2/25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2656788402"/>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EF7E283-1319-47E0-9BFE-D186D74C3DAC}" type="datetimeFigureOut">
              <a:rPr lang="zh-CN" altLang="en-US" smtClean="0"/>
              <a:t>2021/2/25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280060046"/>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EF7E283-1319-47E0-9BFE-D186D74C3DAC}" type="datetimeFigureOut">
              <a:rPr lang="zh-CN" altLang="en-US" smtClean="0"/>
              <a:t>2021/2/25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81066982"/>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0EF7E283-1319-47E0-9BFE-D186D74C3DAC}" type="datetimeFigureOut">
              <a:rPr lang="zh-CN" altLang="en-US" smtClean="0"/>
              <a:t>2021/2/25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1019806574"/>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EF7E283-1319-47E0-9BFE-D186D74C3DAC}" type="datetimeFigureOut">
              <a:rPr lang="zh-CN" altLang="en-US" smtClean="0"/>
              <a:t>2021/2/25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3836791397"/>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0EF7E283-1319-47E0-9BFE-D186D74C3DAC}" type="datetimeFigureOut">
              <a:rPr lang="zh-CN" altLang="en-US" smtClean="0"/>
              <a:t>2021/2/25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1644154073"/>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EF7E283-1319-47E0-9BFE-D186D74C3DAC}" type="datetimeFigureOut">
              <a:rPr lang="zh-CN" altLang="en-US" smtClean="0"/>
              <a:t>2021/2/25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407953162"/>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EF7E283-1319-47E0-9BFE-D186D74C3DAC}" type="datetimeFigureOut">
              <a:rPr lang="zh-CN" altLang="en-US" smtClean="0"/>
              <a:t>2021/2/25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913312710"/>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印品黑体" panose="00000500000000000000" pitchFamily="2" charset="-122"/>
              </a:defRPr>
            </a:lvl1pPr>
          </a:lstStyle>
          <a:p>
            <a:fld id="{0EF7E283-1319-47E0-9BFE-D186D74C3DAC}" type="datetimeFigureOut">
              <a:rPr lang="zh-CN" altLang="en-US" smtClean="0"/>
              <a:t>2021/2/25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印品黑体" panose="00000500000000000000" pitchFamily="2"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印品黑体" panose="00000500000000000000" pitchFamily="2" charset="-122"/>
              </a:defRPr>
            </a:lvl1p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6163919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印品黑体" panose="00000500000000000000" pitchFamily="2"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印品黑体" panose="00000500000000000000" pitchFamily="2"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印品黑体" panose="00000500000000000000" pitchFamily="2"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印品黑体" panose="00000500000000000000" pitchFamily="2"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1.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0.xml" /><Relationship Id="rId3" Type="http://schemas.openxmlformats.org/officeDocument/2006/relationships/image" Target="../media/image4.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1.xml" /><Relationship Id="rId3" Type="http://schemas.openxmlformats.org/officeDocument/2006/relationships/image" Target="../media/image4.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5.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9.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0.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3.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4.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5.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6.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7.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8.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9.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0.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1.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2.xml" /><Relationship Id="rId3" Type="http://schemas.openxmlformats.org/officeDocument/2006/relationships/image" Target="../media/image1.jpeg" /><Relationship Id="rId4" Type="http://schemas.openxmlformats.org/officeDocument/2006/relationships/image" Target="../media/image5.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xml" /><Relationship Id="rId3" Type="http://schemas.openxmlformats.org/officeDocument/2006/relationships/image" Target="../media/image2.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6.xml" /><Relationship Id="rId3" Type="http://schemas.openxmlformats.org/officeDocument/2006/relationships/image" Target="../media/image2.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7.xml" /><Relationship Id="rId3" Type="http://schemas.openxmlformats.org/officeDocument/2006/relationships/image" Target="../media/image2.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8.xml" /><Relationship Id="rId3" Type="http://schemas.openxmlformats.org/officeDocument/2006/relationships/image" Target="../media/image3.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9.xml" /><Relationship Id="rId3" Type="http://schemas.openxmlformats.org/officeDocument/2006/relationships/image" Target="../media/image3.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 name="Freeform 5"/>
          <p:cNvSpPr/>
          <p:nvPr/>
        </p:nvSpPr>
        <p:spPr bwMode="auto">
          <a:xfrm rot="10800000">
            <a:off x="186426" y="1737666"/>
            <a:ext cx="5143838" cy="2542681"/>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13" name="Freeform 5"/>
          <p:cNvSpPr/>
          <p:nvPr/>
        </p:nvSpPr>
        <p:spPr bwMode="auto">
          <a:xfrm>
            <a:off x="5180913" y="1466605"/>
            <a:ext cx="6824662" cy="3373539"/>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blipFill dpi="0" rotWithShape="1">
            <a:blip r:embed="rId3">
              <a:extLst>
                <a:ext uri="{28A0092B-C50C-407E-A947-70E740481C1C}">
                  <a14:useLocalDpi xmlns:a14="http://schemas.microsoft.com/office/drawing/2010/main" val="0"/>
                </a:ext>
              </a:extLst>
            </a:blip>
            <a:stretch>
              <a:fillRect/>
            </a:stretch>
          </a:blip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14" name="TextBox 2088"/>
          <p:cNvSpPr txBox="1"/>
          <p:nvPr/>
        </p:nvSpPr>
        <p:spPr>
          <a:xfrm>
            <a:off x="676183" y="2922541"/>
            <a:ext cx="3789820" cy="461665"/>
          </a:xfrm>
          <a:prstGeom prst="rect">
            <a:avLst/>
          </a:prstGeom>
          <a:noFill/>
        </p:spPr>
        <p:txBody>
          <a:bodyPr wrap="none" rtlCol="0">
            <a:spAutoFit/>
          </a:bodyPr>
          <a:lstStyle/>
          <a:p>
            <a:r>
              <a:rPr lang="zh-CN" altLang="en-US" sz="24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a:t>
            </a:r>
            <a:r>
              <a:rPr lang="en-US" altLang="zh-CN" sz="24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04</a:t>
            </a:r>
            <a:r>
              <a:rPr lang="zh-CN" altLang="en-US" sz="24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课     怜悯是人的天性</a:t>
            </a:r>
          </a:p>
        </p:txBody>
      </p:sp>
      <p:sp>
        <p:nvSpPr>
          <p:cNvPr id="16" name="TextBox 2089"/>
          <p:cNvSpPr txBox="1"/>
          <p:nvPr/>
        </p:nvSpPr>
        <p:spPr>
          <a:xfrm>
            <a:off x="410887" y="1965089"/>
            <a:ext cx="3704860" cy="369332"/>
          </a:xfrm>
          <a:prstGeom prst="rect">
            <a:avLst/>
          </a:prstGeom>
          <a:noFill/>
        </p:spPr>
        <p:txBody>
          <a:bodyPr wrap="none" rtlCol="0">
            <a:spAutoFit/>
          </a:bodyPr>
          <a:lstStyle/>
          <a:p>
            <a:pPr marL="285750" indent="-285750">
              <a:buFont typeface="Arial" panose="020b0604020202020204" pitchFamily="34" charset="0"/>
              <a:buChar char="•"/>
            </a:pPr>
            <a:r>
              <a:rPr lang="zh-CN" altLang="en-US">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部编版高中语文选择性必修中册</a:t>
            </a:r>
          </a:p>
        </p:txBody>
      </p:sp>
    </p:spTree>
    <p:extLst>
      <p:ext uri="{BB962C8B-B14F-4D97-AF65-F5344CB8AC3E}">
        <p14:creationId xmlns:p14="http://schemas.microsoft.com/office/powerpoint/2010/main" val="964728098"/>
      </p:ext>
    </p:extLst>
  </p:cSld>
  <p:clrMapOvr>
    <a:masterClrMapping/>
  </p:clrMapOvr>
  <mc:AlternateContent>
    <mc:Choice xmlns:p14="http://schemas.microsoft.com/office/powerpoint/2010/main" Requires="p14">
      <p:transition spd="slow" advClick="0" p14:dur="2000"/>
    </mc:Choice>
    <mc:Fallback>
      <p:transition spd="slow" advClick="0"/>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创作背景</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a:extLst>
              <a:ext uri="{FF2B5EF4-FFF2-40B4-BE49-F238E27FC236}">
                <a16:creationId xmlns:a16="http://schemas.microsoft.com/office/drawing/2014/main" id="{D45A875F-60C3-43B0-BDAC-0122159E1E6A}"/>
              </a:ext>
            </a:extLst>
          </p:cNvPr>
          <p:cNvSpPr txBox="1"/>
          <p:nvPr/>
        </p:nvSpPr>
        <p:spPr>
          <a:xfrm>
            <a:off x="658018" y="2311025"/>
            <a:ext cx="7276119" cy="2571666"/>
          </a:xfrm>
          <a:prstGeom prst="rect">
            <a:avLst/>
          </a:prstGeom>
          <a:noFill/>
        </p:spPr>
        <p:txBody>
          <a:bodyPr wrap="square">
            <a:spAutoFit/>
          </a:bodyPr>
          <a:lstStyle/>
          <a:p>
            <a:pPr indent="457200" algn="just">
              <a:lnSpc>
                <a:spcPct val="150000"/>
              </a:lnSpc>
              <a:spcAft>
                <a:spcPts val="1000"/>
              </a:spcAft>
            </a:pP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论人与人之间不平等的起因和基础</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是卢梭应法国第戎科学院的征文而写的论文。</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1753</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年</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11</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月</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第戎科学院在</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法兰西信使报</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上刊登了一则有奖征文启事。卢梭看到这则征文启事提出的题目</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又惊又喜。他当时的心情</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在他的</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忏悔录</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中记述甚详。</a:t>
            </a:r>
          </a:p>
        </p:txBody>
      </p:sp>
      <p:pic>
        <p:nvPicPr>
          <p:cNvPr id="4" name="图片 3">
            <a:extLst>
              <a:ext uri="{FF2B5EF4-FFF2-40B4-BE49-F238E27FC236}">
                <a16:creationId xmlns:a16="http://schemas.microsoft.com/office/drawing/2014/main" id="{DABF45A3-1A6A-46D1-9BF7-8B5F066A92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56575" y="1477124"/>
            <a:ext cx="2924002" cy="390375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69663984"/>
      </p:ext>
    </p:extLst>
  </p:cSld>
  <p:clrMapOvr>
    <a:masterClrMapping/>
  </p:clrMapOvr>
  <p:transition spd="med" advClick="0">
    <p:pull/>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创作背景</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a:extLst>
              <a:ext uri="{FF2B5EF4-FFF2-40B4-BE49-F238E27FC236}">
                <a16:creationId xmlns:a16="http://schemas.microsoft.com/office/drawing/2014/main" id="{D45A875F-60C3-43B0-BDAC-0122159E1E6A}"/>
              </a:ext>
            </a:extLst>
          </p:cNvPr>
          <p:cNvSpPr txBox="1"/>
          <p:nvPr/>
        </p:nvSpPr>
        <p:spPr>
          <a:xfrm>
            <a:off x="605614" y="935379"/>
            <a:ext cx="7276119" cy="5577937"/>
          </a:xfrm>
          <a:prstGeom prst="rect">
            <a:avLst/>
          </a:prstGeom>
          <a:noFill/>
        </p:spPr>
        <p:txBody>
          <a:bodyPr wrap="square">
            <a:spAutoFit/>
          </a:bodyPr>
          <a:lstStyle/>
          <a:p>
            <a:pPr indent="457200" algn="just">
              <a:lnSpc>
                <a:spcPct val="150000"/>
              </a:lnSpc>
              <a:spcAft>
                <a:spcPts val="1000"/>
              </a:spcAft>
            </a:pP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我记得</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第戎科学院公布了一则以“论人与人之间不平等的起因”为题的征文启事。这个大题目使我深感震惊。我没有料到这个科学院竟敢提出这么一个题目。好嘛</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它既然有胆量提</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我就有胆量写</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于是我就着手写了。为了能静下心来从容思考这个重大的题目</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我到圣热尔曼去小住了七八天。</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我每天走进树林深处</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我在林中寻找</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而且终于找到了远古时候的情景。我奋笔疾书</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描述当初真正的史实。我要驳斥人们胡言乱语的谎言</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我要如实展现人原本的天性</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充分揭露使人的天性大变其样的时代和事物演变的过程以便使人们看到在所谓人的完善化的过程中所遭受的苦难的真正原因。我的灵魂被这种高洁的沉思振奋</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竟至上升到了神明的境界。</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这样沉思的结果</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遂产生了</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论不平等</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这篇论文。</a:t>
            </a:r>
          </a:p>
        </p:txBody>
      </p:sp>
      <p:pic>
        <p:nvPicPr>
          <p:cNvPr id="4" name="图片 3">
            <a:extLst>
              <a:ext uri="{FF2B5EF4-FFF2-40B4-BE49-F238E27FC236}">
                <a16:creationId xmlns:a16="http://schemas.microsoft.com/office/drawing/2014/main" id="{DABF45A3-1A6A-46D1-9BF7-8B5F066A92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56575" y="1477124"/>
            <a:ext cx="2924002" cy="390375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301668982"/>
      </p:ext>
    </p:extLst>
  </p:cSld>
  <p:clrMapOvr>
    <a:masterClrMapping/>
  </p:clrMapOvr>
  <p:transition spd="med" advClick="0">
    <p:pull/>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3" name="文本框 2">
            <a:extLst>
              <a:ext uri="{FF2B5EF4-FFF2-40B4-BE49-F238E27FC236}">
                <a16:creationId xmlns:a16="http://schemas.microsoft.com/office/drawing/2014/main" id="{18BC6FB9-CB3A-4AE5-80E5-DF776C96D2CA}"/>
              </a:ext>
            </a:extLst>
          </p:cNvPr>
          <p:cNvSpPr txBox="1"/>
          <p:nvPr/>
        </p:nvSpPr>
        <p:spPr>
          <a:xfrm>
            <a:off x="3955472" y="3100627"/>
            <a:ext cx="5056909" cy="523220"/>
          </a:xfrm>
          <a:prstGeom prst="rect">
            <a:avLst/>
          </a:prstGeom>
          <a:noFill/>
          <a:effectLst>
            <a:outerShdw blurRad="76200" dist="12700" dir="8100000" sy="-23000" kx="800400" algn="br" rotWithShape="0">
              <a:prstClr val="black">
                <a:alpha val="20000"/>
              </a:prstClr>
            </a:outerShdw>
            <a:reflection blurRad="6350" stA="50000" endA="300" endPos="55000" dir="5400000" sy="-100000" algn="bl" rotWithShape="0"/>
          </a:effectLst>
        </p:spPr>
        <p:txBody>
          <a:bodyPr wrap="square" rtlCol="0">
            <a:spAutoFit/>
          </a:bodyPr>
          <a:lstStyle/>
          <a:p>
            <a:r>
              <a:rPr lang="zh-CN" altLang="en-US" sz="2800">
                <a:latin typeface="微软雅黑" panose="020b0503020204020204" pitchFamily="34" charset="-122"/>
                <a:ea typeface="微软雅黑" panose="020b0503020204020204" pitchFamily="34" charset="-122"/>
              </a:rPr>
              <a:t>板块二       语言知识强化</a:t>
            </a:r>
          </a:p>
        </p:txBody>
      </p:sp>
    </p:spTree>
    <p:extLst>
      <p:ext uri="{BB962C8B-B14F-4D97-AF65-F5344CB8AC3E}">
        <p14:creationId xmlns:p14="http://schemas.microsoft.com/office/powerpoint/2010/main" val="783444150"/>
      </p:ext>
    </p:extLst>
  </p:cSld>
  <p:clrMapOvr>
    <a:masterClrMapping/>
  </p:clrMapOvr>
  <p:transition spd="med" advClick="0">
    <p:pull/>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a:extLst>
              <a:ext uri="{FF2B5EF4-FFF2-40B4-BE49-F238E27FC236}">
                <a16:creationId xmlns:a16="http://schemas.microsoft.com/office/drawing/2014/main" id="{7AEC7AC1-B9DC-4179-8633-F39E7622A5B6}"/>
              </a:ext>
            </a:extLst>
          </p:cNvPr>
          <p:cNvSpPr txBox="1"/>
          <p:nvPr/>
        </p:nvSpPr>
        <p:spPr>
          <a:xfrm>
            <a:off x="983432"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b="1">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读准字音</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a16="http://schemas.microsoft.com/office/drawing/2014/main" id="{10CF8265-B5D7-4EA3-B1D8-EB7CC323B174}"/>
              </a:ext>
            </a:extLst>
          </p:cNvPr>
          <p:cNvSpPr txBox="1"/>
          <p:nvPr/>
        </p:nvSpPr>
        <p:spPr>
          <a:xfrm>
            <a:off x="1626899" y="3138471"/>
            <a:ext cx="8296034" cy="581057"/>
          </a:xfrm>
          <a:prstGeom prst="rect">
            <a:avLst/>
          </a:prstGeom>
          <a:noFill/>
        </p:spPr>
        <p:txBody>
          <a:bodyPr wrap="square">
            <a:spAutoFit/>
          </a:bodyPr>
          <a:lstStyle/>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捐</a:t>
            </a:r>
            <a:r>
              <a:rPr lang="zh-CN" altLang="en-US" sz="2400">
                <a:latin typeface="微软雅黑" panose="020b0503020204020204" pitchFamily="34" charset="-122"/>
                <a:ea typeface="微软雅黑" panose="020b0503020204020204" pitchFamily="34" charset="-122"/>
              </a:rPr>
              <a:t>弃</a:t>
            </a:r>
            <a:r>
              <a:rPr lang="en-US" altLang="zh-CN" sz="2400">
                <a:solidFill>
                  <a:srgbClr val="C00000"/>
                </a:solidFill>
                <a:latin typeface="微软雅黑" panose="020b0503020204020204" pitchFamily="34" charset="-122"/>
                <a:ea typeface="微软雅黑" panose="020b0503020204020204" pitchFamily="34" charset="-122"/>
              </a:rPr>
              <a:t>(</a:t>
            </a:r>
            <a:r>
              <a:rPr lang="en-US" altLang="zh-CN" sz="2400" b="1" err="1">
                <a:solidFill>
                  <a:srgbClr val="C00000"/>
                </a:solidFill>
                <a:latin typeface="微软雅黑" panose="020b0503020204020204" pitchFamily="34" charset="-122"/>
                <a:ea typeface="微软雅黑" panose="020b0503020204020204" pitchFamily="34" charset="-122"/>
              </a:rPr>
              <a:t>juān</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　　妨</a:t>
            </a:r>
            <a:r>
              <a:rPr lang="zh-CN" altLang="en-US" sz="2400">
                <a:solidFill>
                  <a:srgbClr val="C00000"/>
                </a:solidFill>
                <a:latin typeface="微软雅黑" panose="020b0503020204020204" pitchFamily="34" charset="-122"/>
                <a:ea typeface="微软雅黑" panose="020b0503020204020204" pitchFamily="34" charset="-122"/>
              </a:rPr>
              <a:t>碍</a:t>
            </a:r>
            <a:r>
              <a:rPr lang="zh-CN" altLang="en-US" sz="2400">
                <a:latin typeface="微软雅黑" panose="020b0503020204020204" pitchFamily="34" charset="-122"/>
                <a:ea typeface="微软雅黑" panose="020b0503020204020204" pitchFamily="34" charset="-122"/>
              </a:rPr>
              <a:t>（</a:t>
            </a:r>
            <a:r>
              <a:rPr lang="en-US" altLang="zh-CN" sz="2400" b="1" err="1">
                <a:solidFill>
                  <a:srgbClr val="C00000"/>
                </a:solidFill>
                <a:latin typeface="微软雅黑" panose="020b0503020204020204" pitchFamily="34" charset="-122"/>
                <a:ea typeface="微软雅黑" panose="020b0503020204020204" pitchFamily="34" charset="-122"/>
              </a:rPr>
              <a:t>ài</a:t>
            </a:r>
            <a:r>
              <a:rPr lang="zh-CN" altLang="en-US" sz="2400">
                <a:latin typeface="微软雅黑" panose="020b0503020204020204" pitchFamily="34" charset="-122"/>
                <a:ea typeface="微软雅黑" panose="020b0503020204020204" pitchFamily="34" charset="-122"/>
              </a:rPr>
              <a:t>）    </a:t>
            </a:r>
            <a:r>
              <a:rPr lang="zh-CN" altLang="en-US" sz="2400">
                <a:solidFill>
                  <a:srgbClr val="C00000"/>
                </a:solidFill>
                <a:latin typeface="微软雅黑" panose="020b0503020204020204" pitchFamily="34" charset="-122"/>
                <a:ea typeface="微软雅黑" panose="020b0503020204020204" pitchFamily="34" charset="-122"/>
              </a:rPr>
              <a:t>汲</a:t>
            </a:r>
            <a:r>
              <a:rPr lang="zh-CN" altLang="en-US" sz="2400">
                <a:latin typeface="微软雅黑" panose="020b0503020204020204" pitchFamily="34" charset="-122"/>
                <a:ea typeface="微软雅黑" panose="020b0503020204020204" pitchFamily="34" charset="-122"/>
              </a:rPr>
              <a:t>汲</a:t>
            </a:r>
            <a:r>
              <a:rPr lang="en-US" altLang="zh-CN" sz="2400">
                <a:latin typeface="微软雅黑" panose="020b0503020204020204" pitchFamily="34" charset="-122"/>
                <a:ea typeface="微软雅黑" panose="020b0503020204020204" pitchFamily="34" charset="-122"/>
              </a:rPr>
              <a:t>(</a:t>
            </a:r>
            <a:r>
              <a:rPr lang="en-US" altLang="zh-CN" sz="2400" b="1" err="1">
                <a:solidFill>
                  <a:srgbClr val="C00000"/>
                </a:solidFill>
                <a:latin typeface="微软雅黑" panose="020b0503020204020204" pitchFamily="34" charset="-122"/>
                <a:ea typeface="微软雅黑" panose="020b0503020204020204" pitchFamily="34" charset="-122"/>
              </a:rPr>
              <a:t>jí</a:t>
            </a:r>
            <a:r>
              <a:rPr lang="en-US" altLang="zh-CN" sz="2400">
                <a:latin typeface="微软雅黑" panose="020b0503020204020204" pitchFamily="34" charset="-122"/>
                <a:ea typeface="微软雅黑" panose="020b0503020204020204" pitchFamily="34" charset="-122"/>
              </a:rPr>
              <a:t>)     </a:t>
            </a:r>
            <a:r>
              <a:rPr lang="zh-CN" altLang="en-US" sz="2400">
                <a:solidFill>
                  <a:srgbClr val="C00000"/>
                </a:solidFill>
                <a:latin typeface="微软雅黑" panose="020b0503020204020204" pitchFamily="34" charset="-122"/>
                <a:ea typeface="微软雅黑" panose="020b0503020204020204" pitchFamily="34" charset="-122"/>
              </a:rPr>
              <a:t>摒</a:t>
            </a:r>
            <a:r>
              <a:rPr lang="zh-CN" altLang="en-US" sz="2400">
                <a:latin typeface="微软雅黑" panose="020b0503020204020204" pitchFamily="34" charset="-122"/>
                <a:ea typeface="微软雅黑" panose="020b0503020204020204" pitchFamily="34" charset="-122"/>
              </a:rPr>
              <a:t>弃</a:t>
            </a:r>
            <a:r>
              <a:rPr lang="en-US" altLang="zh-CN" sz="2400">
                <a:latin typeface="微软雅黑" panose="020b0503020204020204" pitchFamily="34" charset="-122"/>
                <a:ea typeface="微软雅黑" panose="020b0503020204020204" pitchFamily="34" charset="-122"/>
              </a:rPr>
              <a:t>(</a:t>
            </a:r>
            <a:r>
              <a:rPr lang="en-US" altLang="zh-CN" sz="2400" b="1" err="1">
                <a:solidFill>
                  <a:srgbClr val="C00000"/>
                </a:solidFill>
                <a:latin typeface="微软雅黑" panose="020b0503020204020204" pitchFamily="34" charset="-122"/>
                <a:ea typeface="微软雅黑" panose="020b0503020204020204" pitchFamily="34" charset="-122"/>
              </a:rPr>
              <a:t>bìng</a:t>
            </a:r>
            <a:r>
              <a:rPr lang="en-US" altLang="zh-CN" sz="2400">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43285395"/>
      </p:ext>
    </p:extLst>
  </p:cSld>
  <p:clrMapOvr>
    <a:masterClrMapping/>
  </p:clrMapOvr>
  <p:transition spd="med" advClick="0">
    <p:pull/>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a:extLst>
              <a:ext uri="{FF2B5EF4-FFF2-40B4-BE49-F238E27FC236}">
                <a16:creationId xmlns:a16="http://schemas.microsoft.com/office/drawing/2014/main" id="{7AEC7AC1-B9DC-4179-8633-F39E7622A5B6}"/>
              </a:ext>
            </a:extLst>
          </p:cNvPr>
          <p:cNvSpPr txBox="1"/>
          <p:nvPr/>
        </p:nvSpPr>
        <p:spPr>
          <a:xfrm>
            <a:off x="983432"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b="1">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明确词义</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33F1E910-D01F-48F0-9306-6E944C52AA32}"/>
              </a:ext>
            </a:extLst>
          </p:cNvPr>
          <p:cNvSpPr txBox="1"/>
          <p:nvPr/>
        </p:nvSpPr>
        <p:spPr>
          <a:xfrm>
            <a:off x="927481" y="1141530"/>
            <a:ext cx="10903528" cy="5116272"/>
          </a:xfrm>
          <a:prstGeom prst="rect">
            <a:avLst/>
          </a:prstGeom>
          <a:noFill/>
        </p:spPr>
        <p:txBody>
          <a:bodyPr wrap="square">
            <a:spAutoFit/>
          </a:bodyPr>
          <a:lstStyle/>
          <a:p>
            <a:pPr algn="just">
              <a:lnSpc>
                <a:spcPct val="150000"/>
              </a:lnSpc>
              <a:tabLst>
                <a:tab pos="2610485"/>
              </a:tabLst>
            </a:pPr>
            <a:r>
              <a:rPr lang="zh-CN" altLang="en-US" sz="2000" kern="100">
                <a:effectLst/>
                <a:latin typeface="微软雅黑" panose="020b0503020204020204" pitchFamily="34" charset="-122"/>
                <a:ea typeface="微软雅黑" panose="020b0503020204020204" pitchFamily="34" charset="-122"/>
                <a:cs typeface="Courier New" panose="02070309020205020404" pitchFamily="49" charset="0"/>
              </a:rPr>
              <a:t>恰恰相反：</a:t>
            </a:r>
            <a:r>
              <a:rPr lang="zh-CN" altLang="en-US" sz="2000" kern="100">
                <a:solidFill>
                  <a:srgbClr val="C00000"/>
                </a:solidFill>
                <a:effectLst/>
                <a:latin typeface="微软雅黑" panose="020b0503020204020204" pitchFamily="34" charset="-122"/>
                <a:ea typeface="微软雅黑" panose="020b0503020204020204" pitchFamily="34" charset="-122"/>
                <a:cs typeface="Courier New" panose="02070309020205020404" pitchFamily="49" charset="0"/>
              </a:rPr>
              <a:t>指所指的事物截然不同，正好相反。</a:t>
            </a:r>
          </a:p>
          <a:p>
            <a:pPr algn="just">
              <a:lnSpc>
                <a:spcPct val="150000"/>
              </a:lnSpc>
              <a:tabLst>
                <a:tab pos="2610485"/>
              </a:tabLst>
            </a:pPr>
            <a:r>
              <a:rPr lang="zh-CN" altLang="en-US" sz="2000" kern="100">
                <a:effectLst/>
                <a:latin typeface="微软雅黑" panose="020b0503020204020204" pitchFamily="34" charset="-122"/>
                <a:ea typeface="微软雅黑" panose="020b0503020204020204" pitchFamily="34" charset="-122"/>
                <a:cs typeface="Courier New" panose="02070309020205020404" pitchFamily="49" charset="0"/>
              </a:rPr>
              <a:t>混为一谈：</a:t>
            </a:r>
            <a:r>
              <a:rPr lang="zh-CN" altLang="en-US" sz="2000" kern="100">
                <a:solidFill>
                  <a:srgbClr val="C00000"/>
                </a:solidFill>
                <a:effectLst/>
                <a:latin typeface="微软雅黑" panose="020b0503020204020204" pitchFamily="34" charset="-122"/>
                <a:ea typeface="微软雅黑" panose="020b0503020204020204" pitchFamily="34" charset="-122"/>
                <a:cs typeface="Courier New" panose="02070309020205020404" pitchFamily="49" charset="0"/>
              </a:rPr>
              <a:t>把不同的事物混在一起，当作同样的事物谈论。</a:t>
            </a:r>
          </a:p>
          <a:p>
            <a:pPr algn="just">
              <a:lnSpc>
                <a:spcPct val="150000"/>
              </a:lnSpc>
              <a:tabLst>
                <a:tab pos="2610485"/>
              </a:tabLst>
            </a:pPr>
            <a:r>
              <a:rPr lang="zh-CN" altLang="en-US" sz="2000" kern="100">
                <a:effectLst/>
                <a:latin typeface="微软雅黑" panose="020b0503020204020204" pitchFamily="34" charset="-122"/>
                <a:ea typeface="微软雅黑" panose="020b0503020204020204" pitchFamily="34" charset="-122"/>
                <a:cs typeface="Courier New" panose="02070309020205020404" pitchFamily="49" charset="0"/>
              </a:rPr>
              <a:t>嗜血成性：</a:t>
            </a:r>
            <a:r>
              <a:rPr lang="zh-CN" altLang="en-US" sz="2000" kern="100">
                <a:solidFill>
                  <a:srgbClr val="C00000"/>
                </a:solidFill>
                <a:effectLst/>
                <a:latin typeface="微软雅黑" panose="020b0503020204020204" pitchFamily="34" charset="-122"/>
                <a:ea typeface="微软雅黑" panose="020b0503020204020204" pitchFamily="34" charset="-122"/>
                <a:cs typeface="Courier New" panose="02070309020205020404" pitchFamily="49" charset="0"/>
              </a:rPr>
              <a:t>意思是爱好吸血成了习性，指贪婪地进行敲诈勒索，榨取民脂民膏。</a:t>
            </a:r>
          </a:p>
          <a:p>
            <a:pPr algn="just">
              <a:lnSpc>
                <a:spcPct val="150000"/>
              </a:lnSpc>
              <a:tabLst>
                <a:tab pos="2610485"/>
              </a:tabLst>
            </a:pPr>
            <a:r>
              <a:rPr lang="zh-CN" altLang="en-US" sz="2000" kern="100">
                <a:effectLst/>
                <a:latin typeface="微软雅黑" panose="020b0503020204020204" pitchFamily="34" charset="-122"/>
                <a:ea typeface="微软雅黑" panose="020b0503020204020204" pitchFamily="34" charset="-122"/>
                <a:cs typeface="Courier New" panose="02070309020205020404" pitchFamily="49" charset="0"/>
              </a:rPr>
              <a:t>无动于衷：</a:t>
            </a:r>
            <a:r>
              <a:rPr lang="zh-CN" altLang="en-US" sz="2000" kern="100">
                <a:solidFill>
                  <a:srgbClr val="C00000"/>
                </a:solidFill>
                <a:effectLst/>
                <a:latin typeface="微软雅黑" panose="020b0503020204020204" pitchFamily="34" charset="-122"/>
                <a:ea typeface="微软雅黑" panose="020b0503020204020204" pitchFamily="34" charset="-122"/>
                <a:cs typeface="Courier New" panose="02070309020205020404" pitchFamily="49" charset="0"/>
              </a:rPr>
              <a:t>指心里一点不受感动；一点也不动心。</a:t>
            </a:r>
          </a:p>
          <a:p>
            <a:pPr algn="just">
              <a:lnSpc>
                <a:spcPct val="150000"/>
              </a:lnSpc>
              <a:tabLst>
                <a:tab pos="2610485"/>
              </a:tabLst>
            </a:pPr>
            <a:r>
              <a:rPr lang="zh-CN" altLang="en-US" sz="2000" kern="100">
                <a:effectLst/>
                <a:latin typeface="微软雅黑" panose="020b0503020204020204" pitchFamily="34" charset="-122"/>
                <a:ea typeface="微软雅黑" panose="020b0503020204020204" pitchFamily="34" charset="-122"/>
                <a:cs typeface="Courier New" panose="02070309020205020404" pitchFamily="49" charset="0"/>
              </a:rPr>
              <a:t>设身处地：</a:t>
            </a:r>
            <a:r>
              <a:rPr lang="zh-CN" altLang="en-US" sz="2000" kern="100">
                <a:solidFill>
                  <a:srgbClr val="C00000"/>
                </a:solidFill>
                <a:effectLst/>
                <a:latin typeface="微软雅黑" panose="020b0503020204020204" pitchFamily="34" charset="-122"/>
                <a:ea typeface="微软雅黑" panose="020b0503020204020204" pitchFamily="34" charset="-122"/>
                <a:cs typeface="Courier New" panose="02070309020205020404" pitchFamily="49" charset="0"/>
              </a:rPr>
              <a:t>设想自己处在别人的境地。指站在别人的处境替别人着想。</a:t>
            </a:r>
          </a:p>
          <a:p>
            <a:pPr algn="just">
              <a:lnSpc>
                <a:spcPct val="150000"/>
              </a:lnSpc>
              <a:tabLst>
                <a:tab pos="2610485"/>
              </a:tabLst>
            </a:pPr>
            <a:r>
              <a:rPr lang="zh-CN" altLang="en-US" sz="2000" kern="100">
                <a:effectLst/>
                <a:latin typeface="微软雅黑" panose="020b0503020204020204" pitchFamily="34" charset="-122"/>
                <a:ea typeface="微软雅黑" panose="020b0503020204020204" pitchFamily="34" charset="-122"/>
                <a:cs typeface="Courier New" panose="02070309020205020404" pitchFamily="49" charset="0"/>
              </a:rPr>
              <a:t>明目张胆：</a:t>
            </a:r>
            <a:r>
              <a:rPr lang="zh-CN" altLang="en-US" sz="2000" kern="100">
                <a:solidFill>
                  <a:srgbClr val="C00000"/>
                </a:solidFill>
                <a:effectLst/>
                <a:latin typeface="微软雅黑" panose="020b0503020204020204" pitchFamily="34" charset="-122"/>
                <a:ea typeface="微软雅黑" panose="020b0503020204020204" pitchFamily="34" charset="-122"/>
                <a:cs typeface="Courier New" panose="02070309020205020404" pitchFamily="49" charset="0"/>
              </a:rPr>
              <a:t>现指无所顾忌，胆大妄为。</a:t>
            </a:r>
          </a:p>
          <a:p>
            <a:pPr algn="just">
              <a:lnSpc>
                <a:spcPct val="150000"/>
              </a:lnSpc>
              <a:tabLst>
                <a:tab pos="2610485"/>
              </a:tabLst>
            </a:pPr>
            <a:r>
              <a:rPr lang="zh-CN" altLang="en-US" sz="2000" kern="100">
                <a:effectLst/>
                <a:latin typeface="微软雅黑" panose="020b0503020204020204" pitchFamily="34" charset="-122"/>
                <a:ea typeface="微软雅黑" panose="020b0503020204020204" pitchFamily="34" charset="-122"/>
                <a:cs typeface="Courier New" panose="02070309020205020404" pitchFamily="49" charset="0"/>
              </a:rPr>
              <a:t>若无其事：</a:t>
            </a:r>
            <a:r>
              <a:rPr lang="zh-CN" altLang="en-US" sz="2000" kern="100">
                <a:solidFill>
                  <a:srgbClr val="C00000"/>
                </a:solidFill>
                <a:effectLst/>
                <a:latin typeface="微软雅黑" panose="020b0503020204020204" pitchFamily="34" charset="-122"/>
                <a:ea typeface="微软雅黑" panose="020b0503020204020204" pitchFamily="34" charset="-122"/>
                <a:cs typeface="Courier New" panose="02070309020205020404" pitchFamily="49" charset="0"/>
              </a:rPr>
              <a:t>形容好像没有那么回事似的，或形容不动声色或漠不关心的样子。</a:t>
            </a:r>
          </a:p>
          <a:p>
            <a:pPr algn="just">
              <a:lnSpc>
                <a:spcPct val="150000"/>
              </a:lnSpc>
              <a:tabLst>
                <a:tab pos="2610485"/>
              </a:tabLst>
            </a:pPr>
            <a:r>
              <a:rPr lang="zh-CN" altLang="en-US" sz="2000" kern="100">
                <a:effectLst/>
                <a:latin typeface="微软雅黑" panose="020b0503020204020204" pitchFamily="34" charset="-122"/>
                <a:ea typeface="微软雅黑" panose="020b0503020204020204" pitchFamily="34" charset="-122"/>
                <a:cs typeface="Courier New" panose="02070309020205020404" pitchFamily="49" charset="0"/>
              </a:rPr>
              <a:t>一往无前：</a:t>
            </a:r>
            <a:r>
              <a:rPr lang="zh-CN" altLang="en-US" sz="2000" kern="100">
                <a:solidFill>
                  <a:srgbClr val="C00000"/>
                </a:solidFill>
                <a:effectLst/>
                <a:latin typeface="微软雅黑" panose="020b0503020204020204" pitchFamily="34" charset="-122"/>
                <a:ea typeface="微软雅黑" panose="020b0503020204020204" pitchFamily="34" charset="-122"/>
                <a:cs typeface="Courier New" panose="02070309020205020404" pitchFamily="49" charset="0"/>
              </a:rPr>
              <a:t>一直往前，无所阻挡。形容勇猛无畏地前进。</a:t>
            </a:r>
          </a:p>
          <a:p>
            <a:pPr algn="just">
              <a:lnSpc>
                <a:spcPct val="150000"/>
              </a:lnSpc>
              <a:tabLst>
                <a:tab pos="2610485"/>
              </a:tabLst>
            </a:pPr>
            <a:r>
              <a:rPr lang="zh-CN" altLang="en-US" sz="2000" kern="100">
                <a:effectLst/>
                <a:latin typeface="微软雅黑" panose="020b0503020204020204" pitchFamily="34" charset="-122"/>
                <a:ea typeface="微软雅黑" panose="020b0503020204020204" pitchFamily="34" charset="-122"/>
                <a:cs typeface="Courier New" panose="02070309020205020404" pitchFamily="49" charset="0"/>
              </a:rPr>
              <a:t>动荡不安：</a:t>
            </a:r>
            <a:r>
              <a:rPr lang="zh-CN" altLang="en-US" sz="2000" kern="100">
                <a:solidFill>
                  <a:srgbClr val="C00000"/>
                </a:solidFill>
                <a:effectLst/>
                <a:latin typeface="微软雅黑" panose="020b0503020204020204" pitchFamily="34" charset="-122"/>
                <a:ea typeface="微软雅黑" panose="020b0503020204020204" pitchFamily="34" charset="-122"/>
                <a:cs typeface="Courier New" panose="02070309020205020404" pitchFamily="49" charset="0"/>
              </a:rPr>
              <a:t>动荡摇摆，不安定；形容局势不稳定，不平静。</a:t>
            </a:r>
          </a:p>
          <a:p>
            <a:pPr algn="just">
              <a:lnSpc>
                <a:spcPct val="150000"/>
              </a:lnSpc>
              <a:tabLst>
                <a:tab pos="2610485"/>
              </a:tabLst>
            </a:pPr>
            <a:r>
              <a:rPr lang="zh-CN" altLang="en-US" sz="2000" kern="100">
                <a:effectLst/>
                <a:latin typeface="微软雅黑" panose="020b0503020204020204" pitchFamily="34" charset="-122"/>
                <a:ea typeface="微软雅黑" panose="020b0503020204020204" pitchFamily="34" charset="-122"/>
                <a:cs typeface="Courier New" panose="02070309020205020404" pitchFamily="49" charset="0"/>
              </a:rPr>
              <a:t>避而远之：</a:t>
            </a:r>
            <a:r>
              <a:rPr lang="zh-CN" altLang="en-US" sz="2000" kern="100">
                <a:solidFill>
                  <a:srgbClr val="C00000"/>
                </a:solidFill>
                <a:effectLst/>
                <a:latin typeface="微软雅黑" panose="020b0503020204020204" pitchFamily="34" charset="-122"/>
                <a:ea typeface="微软雅黑" panose="020b0503020204020204" pitchFamily="34" charset="-122"/>
                <a:cs typeface="Courier New" panose="02070309020205020404" pitchFamily="49" charset="0"/>
              </a:rPr>
              <a:t>指对某事或某人不喜</a:t>
            </a:r>
            <a:r>
              <a:rPr lang="en-US" altLang="zh-CN" sz="2000" kern="100">
                <a:solidFill>
                  <a:srgbClr val="C00000"/>
                </a:solidFill>
                <a:effectLst/>
                <a:latin typeface="微软雅黑" panose="020b0503020204020204" pitchFamily="34" charset="-122"/>
                <a:ea typeface="微软雅黑" panose="020b0503020204020204" pitchFamily="34" charset="-122"/>
                <a:cs typeface="Courier New" panose="02070309020205020404" pitchFamily="49" charset="0"/>
              </a:rPr>
              <a:t>,</a:t>
            </a:r>
            <a:r>
              <a:rPr lang="zh-CN" altLang="en-US" sz="2000" kern="100">
                <a:solidFill>
                  <a:srgbClr val="C00000"/>
                </a:solidFill>
                <a:effectLst/>
                <a:latin typeface="微软雅黑" panose="020b0503020204020204" pitchFamily="34" charset="-122"/>
                <a:ea typeface="微软雅黑" panose="020b0503020204020204" pitchFamily="34" charset="-122"/>
                <a:cs typeface="Courier New" panose="02070309020205020404" pitchFamily="49" charset="0"/>
              </a:rPr>
              <a:t>厌恶或恐惧</a:t>
            </a:r>
            <a:r>
              <a:rPr lang="en-US" altLang="zh-CN" sz="2000" kern="100">
                <a:solidFill>
                  <a:srgbClr val="C00000"/>
                </a:solidFill>
                <a:effectLst/>
                <a:latin typeface="微软雅黑" panose="020b0503020204020204" pitchFamily="34" charset="-122"/>
                <a:ea typeface="微软雅黑" panose="020b0503020204020204" pitchFamily="34" charset="-122"/>
                <a:cs typeface="Courier New" panose="02070309020205020404" pitchFamily="49" charset="0"/>
              </a:rPr>
              <a:t>,</a:t>
            </a:r>
            <a:r>
              <a:rPr lang="zh-CN" altLang="en-US" sz="2000" kern="100">
                <a:solidFill>
                  <a:srgbClr val="C00000"/>
                </a:solidFill>
                <a:effectLst/>
                <a:latin typeface="微软雅黑" panose="020b0503020204020204" pitchFamily="34" charset="-122"/>
                <a:ea typeface="微软雅黑" panose="020b0503020204020204" pitchFamily="34" charset="-122"/>
                <a:cs typeface="Courier New" panose="02070309020205020404" pitchFamily="49" charset="0"/>
              </a:rPr>
              <a:t>所以避开</a:t>
            </a:r>
            <a:r>
              <a:rPr lang="en-US" altLang="zh-CN" sz="2000" kern="100">
                <a:solidFill>
                  <a:srgbClr val="C00000"/>
                </a:solidFill>
                <a:effectLst/>
                <a:latin typeface="微软雅黑" panose="020b0503020204020204" pitchFamily="34" charset="-122"/>
                <a:ea typeface="微软雅黑" panose="020b0503020204020204" pitchFamily="34" charset="-122"/>
                <a:cs typeface="Courier New" panose="02070309020205020404" pitchFamily="49" charset="0"/>
              </a:rPr>
              <a:t>,</a:t>
            </a:r>
            <a:r>
              <a:rPr lang="zh-CN" altLang="en-US" sz="2000" kern="100">
                <a:solidFill>
                  <a:srgbClr val="C00000"/>
                </a:solidFill>
                <a:effectLst/>
                <a:latin typeface="微软雅黑" panose="020b0503020204020204" pitchFamily="34" charset="-122"/>
                <a:ea typeface="微软雅黑" panose="020b0503020204020204" pitchFamily="34" charset="-122"/>
                <a:cs typeface="Courier New" panose="02070309020205020404" pitchFamily="49" charset="0"/>
              </a:rPr>
              <a:t>远远的离开。</a:t>
            </a:r>
          </a:p>
          <a:p>
            <a:pPr algn="just">
              <a:lnSpc>
                <a:spcPct val="150000"/>
              </a:lnSpc>
              <a:tabLst>
                <a:tab pos="2610485"/>
              </a:tabLst>
            </a:pPr>
            <a:r>
              <a:rPr lang="zh-CN" altLang="en-US" sz="2000" kern="100">
                <a:effectLst/>
                <a:latin typeface="微软雅黑" panose="020b0503020204020204" pitchFamily="34" charset="-122"/>
                <a:ea typeface="微软雅黑" panose="020b0503020204020204" pitchFamily="34" charset="-122"/>
                <a:cs typeface="Courier New" panose="02070309020205020404" pitchFamily="49" charset="0"/>
              </a:rPr>
              <a:t>充耳不闻：</a:t>
            </a:r>
            <a:r>
              <a:rPr lang="zh-CN" altLang="en-US" sz="2000" kern="100">
                <a:solidFill>
                  <a:srgbClr val="C00000"/>
                </a:solidFill>
                <a:effectLst/>
                <a:latin typeface="微软雅黑" panose="020b0503020204020204" pitchFamily="34" charset="-122"/>
                <a:ea typeface="微软雅黑" panose="020b0503020204020204" pitchFamily="34" charset="-122"/>
                <a:cs typeface="Courier New" panose="02070309020205020404" pitchFamily="49" charset="0"/>
              </a:rPr>
              <a:t>形容有意不听别人的意见。</a:t>
            </a:r>
          </a:p>
        </p:txBody>
      </p:sp>
    </p:spTree>
    <p:extLst>
      <p:ext uri="{BB962C8B-B14F-4D97-AF65-F5344CB8AC3E}">
        <p14:creationId xmlns:p14="http://schemas.microsoft.com/office/powerpoint/2010/main" val="2027059446"/>
      </p:ext>
    </p:extLst>
  </p:cSld>
  <p:clrMapOvr>
    <a:masterClrMapping/>
  </p:clrMapOvr>
  <p:transition spd="med" advClick="0">
    <p:pull/>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Freeform 5"/>
          <p:cNvSpPr/>
          <p:nvPr/>
        </p:nvSpPr>
        <p:spPr bwMode="auto">
          <a:xfrm rot="10800000">
            <a:off x="182615" y="2245359"/>
            <a:ext cx="7615663"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6" name="TextBox 25"/>
          <p:cNvSpPr txBox="1"/>
          <p:nvPr/>
        </p:nvSpPr>
        <p:spPr>
          <a:xfrm>
            <a:off x="2872191" y="3274604"/>
            <a:ext cx="2813591" cy="707886"/>
          </a:xfrm>
          <a:prstGeom prst="rect">
            <a:avLst/>
          </a:prstGeom>
          <a:noFill/>
        </p:spPr>
        <p:txBody>
          <a:bodyPr wrap="none" rtlCol="0">
            <a:spAutoFit/>
          </a:bodyPr>
          <a:lstStyle/>
          <a:p>
            <a:pPr marL="571500" indent="-571500">
              <a:buFont typeface="Arial" panose="020b0604020202020204" pitchFamily="34" charset="0"/>
              <a:buChar char="•"/>
            </a:pPr>
            <a:r>
              <a:rPr lang="zh-CN" altLang="en-US" sz="4000">
                <a:solidFill>
                  <a:srgbClr val="F0ECE9"/>
                </a:solidFill>
                <a:latin typeface="微软雅黑" panose="020b0503020204020204" pitchFamily="34" charset="-122"/>
                <a:ea typeface="微软雅黑" panose="020b0503020204020204" pitchFamily="34" charset="-122"/>
              </a:rPr>
              <a:t>品读研析</a:t>
            </a:r>
          </a:p>
        </p:txBody>
      </p:sp>
      <p:sp>
        <p:nvSpPr>
          <p:cNvPr id="19" name="TextBox 24"/>
          <p:cNvSpPr txBox="1"/>
          <p:nvPr/>
        </p:nvSpPr>
        <p:spPr>
          <a:xfrm>
            <a:off x="1124105" y="2712799"/>
            <a:ext cx="846707" cy="144655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2</a:t>
            </a:r>
            <a:endParaRPr lang="zh-CN" altLang="en-US" sz="8800">
              <a:solidFill>
                <a:srgbClr val="F0ECE9"/>
              </a:solidFill>
              <a:latin typeface="印品黑体" panose="00000500000000000000" pitchFamily="2" charset="-122"/>
            </a:endParaRPr>
          </a:p>
        </p:txBody>
      </p:sp>
    </p:spTree>
    <p:extLst>
      <p:ext uri="{BB962C8B-B14F-4D97-AF65-F5344CB8AC3E}">
        <p14:creationId xmlns:p14="http://schemas.microsoft.com/office/powerpoint/2010/main" val="3891639133"/>
      </p:ext>
    </p:extLst>
  </p:cSld>
  <p:clrMapOvr>
    <a:masterClrMapping/>
  </p:clrMapOvr>
  <mc:AlternateContent>
    <mc:Choice xmlns:p14="http://schemas.microsoft.com/office/powerpoint/2010/main" Requires="p14">
      <p:transition spd="slow" advClick="0" p14:dur="160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ac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2" y="344684"/>
            <a:ext cx="180850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通读</a:t>
            </a:r>
            <a:r>
              <a:rPr lang="en-US" altLang="zh-CN">
                <a:solidFill>
                  <a:srgbClr val="4C4C4C"/>
                </a:solidFill>
                <a:latin typeface="印品黑体" panose="00000500000000000000" pitchFamily="2" charset="-122"/>
                <a:ea typeface="印品黑体" panose="00000500000000000000" pitchFamily="2" charset="-122"/>
              </a:rPr>
              <a:t> </a:t>
            </a:r>
            <a:r>
              <a:rPr lang="en-US" altLang="zh-CN" b="1">
                <a:solidFill>
                  <a:srgbClr val="4C4C4C"/>
                </a:solidFill>
                <a:latin typeface="微软雅黑" panose="020b0503020204020204" pitchFamily="34" charset="-122"/>
                <a:ea typeface="微软雅黑" panose="020b0503020204020204" pitchFamily="34"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整体感知</a:t>
            </a:r>
            <a:endParaRPr lang="zh-CN" altLang="en-US" sz="1400">
              <a:solidFill>
                <a:srgbClr val="4C4C4C"/>
              </a:solidFill>
              <a:latin typeface="微软雅黑" panose="020b0503020204020204" pitchFamily="34" charset="-122"/>
              <a:ea typeface="微软雅黑" panose="020b0503020204020204" pitchFamily="34"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10" name="椭圆 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圆角矩形 55">
            <a:extLst>
              <a:ext uri="{FF2B5EF4-FFF2-40B4-BE49-F238E27FC236}">
                <a16:creationId xmlns:a16="http://schemas.microsoft.com/office/drawing/2014/main" id="{27511CF8-C2B6-432A-A74F-CB7360FEF8D4}"/>
              </a:ext>
            </a:extLst>
          </p:cNvPr>
          <p:cNvSpPr/>
          <p:nvPr/>
        </p:nvSpPr>
        <p:spPr>
          <a:xfrm>
            <a:off x="654105" y="1265593"/>
            <a:ext cx="11291728" cy="379882"/>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buFont typeface="Wingdings" panose="05000000000000000000" pitchFamily="2" charset="2"/>
              <a:buChar char="l"/>
            </a:pPr>
            <a:r>
              <a:rPr lang="zh-CN" altLang="en-US" sz="2200">
                <a:solidFill>
                  <a:srgbClr val="7F6B5B"/>
                </a:solidFill>
                <a:latin typeface="微软雅黑" panose="020b0503020204020204" pitchFamily="34" charset="-122"/>
                <a:ea typeface="微软雅黑" panose="020b0503020204020204" pitchFamily="34" charset="-122"/>
              </a:rPr>
              <a:t>下面是本文的结构导图，请结合文本内容，将①～④处空缺的内容补充完整。</a:t>
            </a:r>
          </a:p>
        </p:txBody>
      </p:sp>
      <p:sp>
        <p:nvSpPr>
          <p:cNvPr id="20" name="矩形 19">
            <a:extLst>
              <a:ext uri="{FF2B5EF4-FFF2-40B4-BE49-F238E27FC236}">
                <a16:creationId xmlns:a16="http://schemas.microsoft.com/office/drawing/2014/main" id="{C739CCEB-A87E-4BFE-97E1-EA10E62A32D6}"/>
              </a:ext>
            </a:extLst>
          </p:cNvPr>
          <p:cNvSpPr/>
          <p:nvPr/>
        </p:nvSpPr>
        <p:spPr>
          <a:xfrm>
            <a:off x="391321" y="3021191"/>
            <a:ext cx="902726" cy="2677036"/>
          </a:xfrm>
          <a:prstGeom prst="rect">
            <a:avLst/>
          </a:prstGeom>
        </p:spPr>
        <p:txBody>
          <a:bodyPr wrap="square">
            <a:spAutoFit/>
          </a:bodyPr>
          <a:lstStyle/>
          <a:p>
            <a:pPr>
              <a:lnSpc>
                <a:spcPct val="150000"/>
              </a:lnSpc>
            </a:pPr>
            <a:r>
              <a:rPr lang="zh-CN" altLang="zh-CN" sz="2799" kern="100">
                <a:latin typeface="Times New Roman" panose="02020603050405020304" pitchFamily="18" charset="0"/>
                <a:ea typeface="方正中等线简体" panose="03000509000000000000" pitchFamily="65" charset="-122"/>
                <a:cs typeface="Times New Roman" panose="02020603050405020304" pitchFamily="18" charset="0"/>
              </a:rPr>
              <a:t>怜悯是人的天性</a:t>
            </a:r>
            <a:endParaRPr lang="zh-CN" altLang="en-US" sz="2799"/>
          </a:p>
        </p:txBody>
      </p:sp>
      <p:sp>
        <p:nvSpPr>
          <p:cNvPr id="21" name="矩形 20">
            <a:extLst>
              <a:ext uri="{FF2B5EF4-FFF2-40B4-BE49-F238E27FC236}">
                <a16:creationId xmlns:a16="http://schemas.microsoft.com/office/drawing/2014/main" id="{72523B18-7342-4DE3-8164-D52448932F94}"/>
              </a:ext>
            </a:extLst>
          </p:cNvPr>
          <p:cNvSpPr/>
          <p:nvPr/>
        </p:nvSpPr>
        <p:spPr>
          <a:xfrm>
            <a:off x="1318700" y="2453709"/>
            <a:ext cx="2338561" cy="523099"/>
          </a:xfrm>
          <a:prstGeom prst="rect">
            <a:avLst/>
          </a:prstGeom>
        </p:spPr>
        <p:txBody>
          <a:bodyPr wrap="none">
            <a:spAutoFit/>
          </a:bodyPr>
          <a:lstStyle/>
          <a:p>
            <a:pPr algn="just"/>
            <a:r>
              <a:rPr lang="zh-CN" altLang="zh-CN" sz="2799" kern="100">
                <a:latin typeface="Times New Roman" panose="02020603050405020304" pitchFamily="18" charset="0"/>
                <a:ea typeface="方正中等线简体" panose="03000509000000000000" pitchFamily="65" charset="-122"/>
                <a:cs typeface="Times New Roman" panose="02020603050405020304" pitchFamily="18" charset="0"/>
              </a:rPr>
              <a:t>破：驳霍布斯</a:t>
            </a:r>
            <a:endParaRPr lang="zh-CN" altLang="en-US" sz="2799"/>
          </a:p>
        </p:txBody>
      </p:sp>
      <p:sp>
        <p:nvSpPr>
          <p:cNvPr id="22" name="矩形 21">
            <a:extLst>
              <a:ext uri="{FF2B5EF4-FFF2-40B4-BE49-F238E27FC236}">
                <a16:creationId xmlns:a16="http://schemas.microsoft.com/office/drawing/2014/main" id="{78D37DC4-12B2-4843-98D2-72730D53D990}"/>
              </a:ext>
            </a:extLst>
          </p:cNvPr>
          <p:cNvSpPr/>
          <p:nvPr/>
        </p:nvSpPr>
        <p:spPr>
          <a:xfrm>
            <a:off x="3700538" y="1963301"/>
            <a:ext cx="7861180" cy="1415420"/>
          </a:xfrm>
          <a:prstGeom prst="rect">
            <a:avLst/>
          </a:prstGeom>
        </p:spPr>
        <p:txBody>
          <a:bodyPr wrap="square" lIns="121870" tIns="60934" rIns="121870" bIns="60934">
            <a:spAutoFit/>
          </a:bodyPr>
          <a:lstStyle/>
          <a:p>
            <a:pPr algn="just">
              <a:lnSpc>
                <a:spcPct val="150000"/>
              </a:lnSpc>
            </a:pPr>
            <a:r>
              <a:rPr lang="zh-CN" altLang="zh-CN" sz="2799" kern="100">
                <a:latin typeface="Times New Roman" panose="02020603050405020304" pitchFamily="18" charset="0"/>
                <a:ea typeface="方正中等线简体" panose="03000509000000000000" pitchFamily="65" charset="-122"/>
                <a:cs typeface="Times New Roman" panose="02020603050405020304" pitchFamily="18" charset="0"/>
              </a:rPr>
              <a:t>着眼点错误：</a:t>
            </a:r>
            <a:r>
              <a:rPr lang="en-US" altLang="zh-CN" sz="2799" kern="100">
                <a:latin typeface="宋体" panose="02010600030101010101" pitchFamily="2" charset="-122"/>
                <a:ea typeface="方正中等线简体" panose="03000509000000000000" pitchFamily="65" charset="-122"/>
                <a:cs typeface="Times New Roman" panose="02020603050405020304" pitchFamily="18" charset="0"/>
              </a:rPr>
              <a:t>①</a:t>
            </a:r>
            <a:r>
              <a:rPr lang="en-US" altLang="zh-CN" sz="2799" kern="100">
                <a:latin typeface="Times New Roman" panose="02020603050405020304" pitchFamily="18" charset="0"/>
                <a:ea typeface="Times New Roman" panose="02020603050405020304" pitchFamily="18" charset="0"/>
                <a:cs typeface="Times New Roman" panose="02020603050405020304" pitchFamily="18" charset="0"/>
              </a:rPr>
              <a:t>_____________</a:t>
            </a:r>
          </a:p>
          <a:p>
            <a:pPr algn="just">
              <a:lnSpc>
                <a:spcPct val="150000"/>
              </a:lnSpc>
            </a:pPr>
            <a:r>
              <a:rPr lang="zh-CN" altLang="zh-CN" sz="2799" kern="100">
                <a:latin typeface="Times New Roman" panose="02020603050405020304" pitchFamily="18" charset="0"/>
                <a:ea typeface="方正中等线简体" panose="03000509000000000000" pitchFamily="65" charset="-122"/>
                <a:cs typeface="Times New Roman" panose="02020603050405020304" pitchFamily="18" charset="0"/>
              </a:rPr>
              <a:t>忽略了事实：</a:t>
            </a:r>
            <a:r>
              <a:rPr lang="en-US" altLang="zh-CN" sz="2799" kern="100">
                <a:latin typeface="宋体" panose="02010600030101010101" pitchFamily="2" charset="-122"/>
                <a:ea typeface="方正中等线简体" panose="03000509000000000000" pitchFamily="65" charset="-122"/>
                <a:cs typeface="Times New Roman" panose="02020603050405020304" pitchFamily="18" charset="0"/>
              </a:rPr>
              <a:t>②</a:t>
            </a:r>
            <a:r>
              <a:rPr lang="en-US" altLang="zh-CN" sz="2799" kern="100">
                <a:latin typeface="Times New Roman" panose="02020603050405020304" pitchFamily="18" charset="0"/>
                <a:ea typeface="Times New Roman" panose="02020603050405020304" pitchFamily="18" charset="0"/>
                <a:cs typeface="Times New Roman" panose="02020603050405020304" pitchFamily="18" charset="0"/>
              </a:rPr>
              <a:t>_______________________</a:t>
            </a:r>
            <a:endParaRPr lang="zh-CN" altLang="zh-CN" sz="2799" kern="100">
              <a:latin typeface="Times New Roman" panose="02020603050405020304" pitchFamily="18" charset="0"/>
              <a:cs typeface="Times New Roman" panose="02020603050405020304" pitchFamily="18" charset="0"/>
            </a:endParaRPr>
          </a:p>
        </p:txBody>
      </p:sp>
      <p:sp>
        <p:nvSpPr>
          <p:cNvPr id="35" name="矩形 34">
            <a:extLst>
              <a:ext uri="{FF2B5EF4-FFF2-40B4-BE49-F238E27FC236}">
                <a16:creationId xmlns:a16="http://schemas.microsoft.com/office/drawing/2014/main" id="{11E0B0B4-F0F6-4ABD-84EB-E856FCD312C3}"/>
              </a:ext>
            </a:extLst>
          </p:cNvPr>
          <p:cNvSpPr/>
          <p:nvPr/>
        </p:nvSpPr>
        <p:spPr>
          <a:xfrm>
            <a:off x="1318700" y="3369390"/>
            <a:ext cx="2447705" cy="3353964"/>
          </a:xfrm>
          <a:prstGeom prst="rect">
            <a:avLst/>
          </a:prstGeom>
        </p:spPr>
        <p:txBody>
          <a:bodyPr wrap="square" lIns="121870" tIns="60934" rIns="121870" bIns="60934">
            <a:spAutoFit/>
          </a:bodyPr>
          <a:lstStyle/>
          <a:p>
            <a:pPr>
              <a:lnSpc>
                <a:spcPct val="150000"/>
              </a:lnSpc>
            </a:pPr>
            <a:r>
              <a:rPr lang="zh-CN" altLang="zh-CN" sz="2799" kern="100">
                <a:latin typeface="Times New Roman" panose="02020603050405020304" pitchFamily="18" charset="0"/>
                <a:ea typeface="方正中等线简体" panose="03000509000000000000" pitchFamily="65" charset="-122"/>
                <a:cs typeface="Times New Roman" panose="02020603050405020304" pitchFamily="18" charset="0"/>
              </a:rPr>
              <a:t>立：怜悯心是人最应具备的禀性，是最普遍和最有用的美德</a:t>
            </a:r>
            <a:endParaRPr lang="zh-CN" altLang="zh-CN" sz="2799" kern="100">
              <a:latin typeface="Times New Roman" panose="02020603050405020304" pitchFamily="18" charset="0"/>
              <a:cs typeface="Times New Roman" panose="02020603050405020304" pitchFamily="18" charset="0"/>
            </a:endParaRPr>
          </a:p>
        </p:txBody>
      </p:sp>
      <p:sp>
        <p:nvSpPr>
          <p:cNvPr id="36" name="矩形 35">
            <a:extLst>
              <a:ext uri="{FF2B5EF4-FFF2-40B4-BE49-F238E27FC236}">
                <a16:creationId xmlns:a16="http://schemas.microsoft.com/office/drawing/2014/main" id="{B43109DB-E9FA-485C-B648-6E9A4F90A641}"/>
              </a:ext>
            </a:extLst>
          </p:cNvPr>
          <p:cNvSpPr/>
          <p:nvPr/>
        </p:nvSpPr>
        <p:spPr>
          <a:xfrm>
            <a:off x="3700538" y="3331136"/>
            <a:ext cx="7861180" cy="3353964"/>
          </a:xfrm>
          <a:prstGeom prst="rect">
            <a:avLst/>
          </a:prstGeom>
        </p:spPr>
        <p:txBody>
          <a:bodyPr wrap="square" lIns="121870" tIns="60934" rIns="121870" bIns="60934">
            <a:spAutoFit/>
          </a:bodyPr>
          <a:lstStyle/>
          <a:p>
            <a:pPr algn="just">
              <a:lnSpc>
                <a:spcPct val="150000"/>
              </a:lnSpc>
            </a:pPr>
            <a:r>
              <a:rPr lang="zh-CN" altLang="zh-CN" sz="2799" kern="100">
                <a:latin typeface="Times New Roman" panose="02020603050405020304" pitchFamily="18" charset="0"/>
                <a:ea typeface="方正中等线简体" panose="03000509000000000000" pitchFamily="65" charset="-122"/>
                <a:cs typeface="Times New Roman" panose="02020603050405020304" pitchFamily="18" charset="0"/>
              </a:rPr>
              <a:t>在</a:t>
            </a:r>
            <a:r>
              <a:rPr lang="en-US" altLang="zh-CN" sz="2799" kern="100">
                <a:latin typeface="宋体" panose="02010600030101010101" pitchFamily="2" charset="-122"/>
                <a:ea typeface="方正中等线简体" panose="03000509000000000000" pitchFamily="65" charset="-122"/>
                <a:cs typeface="Times New Roman" panose="02020603050405020304" pitchFamily="18" charset="0"/>
              </a:rPr>
              <a:t>③</a:t>
            </a:r>
            <a:r>
              <a:rPr lang="zh-CN" altLang="zh-CN" sz="2799" u="sng" kern="100">
                <a:latin typeface="Times New Roman" panose="02020603050405020304" pitchFamily="18" charset="0"/>
                <a:ea typeface="方正中等线简体" panose="03000509000000000000" pitchFamily="65" charset="-122"/>
                <a:cs typeface="Times New Roman" panose="02020603050405020304" pitchFamily="18" charset="0"/>
              </a:rPr>
              <a:t>　　</a:t>
            </a:r>
            <a:r>
              <a:rPr lang="en-US" altLang="zh-CN" sz="2799" u="sng" kern="100">
                <a:latin typeface="Times New Roman" panose="02020603050405020304" pitchFamily="18" charset="0"/>
                <a:ea typeface="方正中等线简体" panose="03000509000000000000" pitchFamily="65" charset="-122"/>
                <a:cs typeface="Times New Roman" panose="02020603050405020304" pitchFamily="18" charset="0"/>
              </a:rPr>
              <a:t>     </a:t>
            </a:r>
            <a:r>
              <a:rPr lang="zh-CN" altLang="zh-CN" sz="2799" u="sng" kern="100">
                <a:latin typeface="Times New Roman" panose="02020603050405020304" pitchFamily="18" charset="0"/>
                <a:ea typeface="方正中等线简体" panose="03000509000000000000" pitchFamily="65" charset="-122"/>
                <a:cs typeface="Times New Roman" panose="02020603050405020304" pitchFamily="18" charset="0"/>
              </a:rPr>
              <a:t>　　　</a:t>
            </a:r>
            <a:r>
              <a:rPr lang="zh-CN" altLang="zh-CN" sz="2799" kern="100">
                <a:latin typeface="Times New Roman" panose="02020603050405020304" pitchFamily="18" charset="0"/>
                <a:ea typeface="方正中等线简体" panose="03000509000000000000" pitchFamily="65" charset="-122"/>
                <a:cs typeface="Times New Roman" panose="02020603050405020304" pitchFamily="18" charset="0"/>
              </a:rPr>
              <a:t>以前人类就有怜悯心</a:t>
            </a:r>
            <a:endParaRPr lang="en-US" altLang="zh-CN" sz="2799" kern="100">
              <a:latin typeface="Times New Roman" panose="02020603050405020304" pitchFamily="18" charset="0"/>
              <a:ea typeface="方正中等线简体" panose="03000509000000000000" pitchFamily="65" charset="-122"/>
            </a:endParaRPr>
          </a:p>
          <a:p>
            <a:pPr algn="just">
              <a:lnSpc>
                <a:spcPct val="150000"/>
              </a:lnSpc>
            </a:pPr>
            <a:r>
              <a:rPr lang="zh-CN" altLang="zh-CN" sz="2799" kern="100">
                <a:latin typeface="Times New Roman" panose="02020603050405020304" pitchFamily="18" charset="0"/>
                <a:ea typeface="方正中等线简体" panose="03000509000000000000" pitchFamily="65" charset="-122"/>
                <a:cs typeface="Times New Roman" panose="02020603050405020304" pitchFamily="18" charset="0"/>
              </a:rPr>
              <a:t>怜悯心合乎</a:t>
            </a:r>
            <a:r>
              <a:rPr lang="en-US" altLang="zh-CN" sz="2799" kern="100">
                <a:latin typeface="宋体" panose="02010600030101010101" pitchFamily="2" charset="-122"/>
                <a:ea typeface="方正中等线简体" panose="03000509000000000000" pitchFamily="65" charset="-122"/>
                <a:cs typeface="Times New Roman" panose="02020603050405020304" pitchFamily="18" charset="0"/>
              </a:rPr>
              <a:t>④</a:t>
            </a:r>
            <a:r>
              <a:rPr lang="zh-CN" altLang="zh-CN" sz="2799" u="sng" kern="100">
                <a:latin typeface="Times New Roman" panose="02020603050405020304" pitchFamily="18" charset="0"/>
                <a:ea typeface="方正中等线简体" panose="03000509000000000000" pitchFamily="65" charset="-122"/>
                <a:cs typeface="Times New Roman" panose="02020603050405020304" pitchFamily="18" charset="0"/>
              </a:rPr>
              <a:t>　　</a:t>
            </a:r>
            <a:r>
              <a:rPr lang="en-US" altLang="zh-CN" sz="2799" u="sng" kern="100">
                <a:latin typeface="Times New Roman" panose="02020603050405020304" pitchFamily="18" charset="0"/>
                <a:ea typeface="方正中等线简体" panose="03000509000000000000" pitchFamily="65" charset="-122"/>
                <a:cs typeface="Times New Roman" panose="02020603050405020304" pitchFamily="18" charset="0"/>
              </a:rPr>
              <a:t> </a:t>
            </a:r>
            <a:r>
              <a:rPr lang="zh-CN" altLang="zh-CN" sz="2799" kern="100">
                <a:latin typeface="Times New Roman" panose="02020603050405020304" pitchFamily="18" charset="0"/>
                <a:ea typeface="方正中等线简体" panose="03000509000000000000" pitchFamily="65" charset="-122"/>
                <a:cs typeface="Times New Roman" panose="02020603050405020304" pitchFamily="18" charset="0"/>
              </a:rPr>
              <a:t>，动物也有明显表现</a:t>
            </a:r>
            <a:endParaRPr lang="en-US" altLang="zh-CN" sz="2799" kern="100">
              <a:latin typeface="Times New Roman" panose="02020603050405020304" pitchFamily="18" charset="0"/>
              <a:ea typeface="方正中等线简体" panose="03000509000000000000" pitchFamily="65" charset="-122"/>
            </a:endParaRPr>
          </a:p>
          <a:p>
            <a:pPr algn="just">
              <a:lnSpc>
                <a:spcPct val="150000"/>
              </a:lnSpc>
            </a:pPr>
            <a:r>
              <a:rPr lang="zh-CN" altLang="zh-CN" sz="2799" kern="100">
                <a:latin typeface="Times New Roman" panose="02020603050405020304" pitchFamily="18" charset="0"/>
                <a:ea typeface="方正中等线简体" panose="03000509000000000000" pitchFamily="65" charset="-122"/>
                <a:cs typeface="Times New Roman" panose="02020603050405020304" pitchFamily="18" charset="0"/>
              </a:rPr>
              <a:t>怜悯心的力量，最败坏的风俗也难以摧毁</a:t>
            </a:r>
            <a:endParaRPr lang="en-US" altLang="zh-CN" sz="2799" kern="100">
              <a:latin typeface="Times New Roman" panose="02020603050405020304" pitchFamily="18" charset="0"/>
              <a:ea typeface="方正中等线简体" panose="03000509000000000000" pitchFamily="65" charset="-122"/>
            </a:endParaRPr>
          </a:p>
          <a:p>
            <a:pPr algn="just">
              <a:lnSpc>
                <a:spcPct val="150000"/>
              </a:lnSpc>
            </a:pPr>
            <a:r>
              <a:rPr lang="zh-CN" altLang="zh-CN" sz="2799" kern="100">
                <a:latin typeface="Times New Roman" panose="02020603050405020304" pitchFamily="18" charset="0"/>
                <a:ea typeface="方正中等线简体" panose="03000509000000000000" pitchFamily="65" charset="-122"/>
                <a:cs typeface="Times New Roman" panose="02020603050405020304" pitchFamily="18" charset="0"/>
              </a:rPr>
              <a:t>怜悯心派生出人的种种</a:t>
            </a:r>
            <a:r>
              <a:rPr lang="en-US" altLang="zh-CN" sz="2799" kern="100">
                <a:latin typeface="宋体" panose="02010600030101010101" pitchFamily="2" charset="-122"/>
                <a:ea typeface="方正中等线简体" panose="03000509000000000000" pitchFamily="65" charset="-122"/>
                <a:cs typeface="Times New Roman" panose="02020603050405020304" pitchFamily="18" charset="0"/>
              </a:rPr>
              <a:t>⑤</a:t>
            </a:r>
            <a:r>
              <a:rPr lang="en-US" altLang="zh-CN" sz="2799" kern="100">
                <a:latin typeface="Times New Roman" panose="02020603050405020304" pitchFamily="18" charset="0"/>
                <a:ea typeface="Times New Roman" panose="02020603050405020304" pitchFamily="18" charset="0"/>
                <a:cs typeface="Times New Roman" panose="02020603050405020304" pitchFamily="18" charset="0"/>
              </a:rPr>
              <a:t>_________</a:t>
            </a:r>
          </a:p>
          <a:p>
            <a:pPr algn="just">
              <a:lnSpc>
                <a:spcPct val="150000"/>
              </a:lnSpc>
            </a:pPr>
            <a:r>
              <a:rPr lang="zh-CN" altLang="zh-CN" sz="2799" kern="100">
                <a:latin typeface="Times New Roman" panose="02020603050405020304" pitchFamily="18" charset="0"/>
                <a:ea typeface="方正中等线简体" panose="03000509000000000000" pitchFamily="65" charset="-122"/>
                <a:cs typeface="Times New Roman" panose="02020603050405020304" pitchFamily="18" charset="0"/>
              </a:rPr>
              <a:t>怜悯心有助于人类互相保存</a:t>
            </a:r>
            <a:endParaRPr lang="zh-CN" altLang="zh-CN" sz="2799" kern="100">
              <a:latin typeface="Times New Roman" panose="02020603050405020304" pitchFamily="18" charset="0"/>
              <a:cs typeface="Times New Roman" panose="02020603050405020304" pitchFamily="18" charset="0"/>
            </a:endParaRPr>
          </a:p>
        </p:txBody>
      </p:sp>
      <p:sp>
        <p:nvSpPr>
          <p:cNvPr id="37" name="左大括号 36">
            <a:extLst>
              <a:ext uri="{FF2B5EF4-FFF2-40B4-BE49-F238E27FC236}">
                <a16:creationId xmlns:a16="http://schemas.microsoft.com/office/drawing/2014/main" id="{CCE3DA93-9A64-4056-B8CE-C74B5670BC9B}"/>
              </a:ext>
            </a:extLst>
          </p:cNvPr>
          <p:cNvSpPr/>
          <p:nvPr/>
        </p:nvSpPr>
        <p:spPr>
          <a:xfrm>
            <a:off x="1178853" y="2159029"/>
            <a:ext cx="197957" cy="4384296"/>
          </a:xfrm>
          <a:prstGeom prst="leftBrace">
            <a:avLst>
              <a:gd name="adj1" fmla="val 22488"/>
              <a:gd name="adj2" fmla="val 50000"/>
            </a:avLst>
          </a:prstGeom>
          <a:noFill/>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50000"/>
              </a:lnSpc>
            </a:pPr>
            <a:endParaRPr lang="zh-CN" altLang="en-US"/>
          </a:p>
        </p:txBody>
      </p:sp>
      <p:sp>
        <p:nvSpPr>
          <p:cNvPr id="38" name="左大括号 37">
            <a:extLst>
              <a:ext uri="{FF2B5EF4-FFF2-40B4-BE49-F238E27FC236}">
                <a16:creationId xmlns:a16="http://schemas.microsoft.com/office/drawing/2014/main" id="{CEA20934-AC7A-4584-B4C1-C796ADE289C7}"/>
              </a:ext>
            </a:extLst>
          </p:cNvPr>
          <p:cNvSpPr/>
          <p:nvPr/>
        </p:nvSpPr>
        <p:spPr>
          <a:xfrm>
            <a:off x="3610800" y="2215460"/>
            <a:ext cx="197957" cy="972292"/>
          </a:xfrm>
          <a:prstGeom prst="leftBrace">
            <a:avLst>
              <a:gd name="adj1" fmla="val 22488"/>
              <a:gd name="adj2" fmla="val 50000"/>
            </a:avLst>
          </a:prstGeom>
          <a:noFill/>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50000"/>
              </a:lnSpc>
            </a:pPr>
            <a:endParaRPr lang="zh-CN" altLang="en-US"/>
          </a:p>
        </p:txBody>
      </p:sp>
      <p:sp>
        <p:nvSpPr>
          <p:cNvPr id="39" name="左大括号 38">
            <a:extLst>
              <a:ext uri="{FF2B5EF4-FFF2-40B4-BE49-F238E27FC236}">
                <a16:creationId xmlns:a16="http://schemas.microsoft.com/office/drawing/2014/main" id="{FFA8A504-33AF-430A-9BE6-6B5522DC5950}"/>
              </a:ext>
            </a:extLst>
          </p:cNvPr>
          <p:cNvSpPr/>
          <p:nvPr/>
        </p:nvSpPr>
        <p:spPr>
          <a:xfrm>
            <a:off x="3610800" y="3555512"/>
            <a:ext cx="197957" cy="2964885"/>
          </a:xfrm>
          <a:prstGeom prst="leftBrace">
            <a:avLst>
              <a:gd name="adj1" fmla="val 22488"/>
              <a:gd name="adj2" fmla="val 50000"/>
            </a:avLst>
          </a:prstGeom>
          <a:noFill/>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50000"/>
              </a:lnSpc>
            </a:pPr>
            <a:endParaRPr lang="zh-CN" altLang="en-US"/>
          </a:p>
        </p:txBody>
      </p:sp>
      <p:sp>
        <p:nvSpPr>
          <p:cNvPr id="40" name="矩形 39">
            <a:extLst>
              <a:ext uri="{FF2B5EF4-FFF2-40B4-BE49-F238E27FC236}">
                <a16:creationId xmlns:a16="http://schemas.microsoft.com/office/drawing/2014/main" id="{9E8D2DEC-2F27-4BCA-8CD6-B47595D0F864}"/>
              </a:ext>
            </a:extLst>
          </p:cNvPr>
          <p:cNvSpPr/>
          <p:nvPr/>
        </p:nvSpPr>
        <p:spPr>
          <a:xfrm>
            <a:off x="6268512" y="2134244"/>
            <a:ext cx="2338561"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人天生是恶人</a:t>
            </a:r>
            <a:endParaRPr lang="zh-CN" altLang="en-US" sz="2799">
              <a:solidFill>
                <a:srgbClr val="C00000"/>
              </a:solidFill>
            </a:endParaRPr>
          </a:p>
        </p:txBody>
      </p:sp>
      <p:sp>
        <p:nvSpPr>
          <p:cNvPr id="41" name="矩形 40">
            <a:extLst>
              <a:ext uri="{FF2B5EF4-FFF2-40B4-BE49-F238E27FC236}">
                <a16:creationId xmlns:a16="http://schemas.microsoft.com/office/drawing/2014/main" id="{D7443961-6CA3-412E-83BD-C74D87FF1E58}"/>
              </a:ext>
            </a:extLst>
          </p:cNvPr>
          <p:cNvSpPr/>
          <p:nvPr/>
        </p:nvSpPr>
        <p:spPr>
          <a:xfrm>
            <a:off x="6268513" y="2761919"/>
            <a:ext cx="4133508"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人具有怜悯这一天然美德</a:t>
            </a:r>
            <a:endParaRPr lang="zh-CN" altLang="en-US" sz="2799"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42" name="矩形 41">
            <a:extLst>
              <a:ext uri="{FF2B5EF4-FFF2-40B4-BE49-F238E27FC236}">
                <a16:creationId xmlns:a16="http://schemas.microsoft.com/office/drawing/2014/main" id="{74663EA4-F60A-4742-9C69-6E6EB792C9A8}"/>
              </a:ext>
            </a:extLst>
          </p:cNvPr>
          <p:cNvSpPr/>
          <p:nvPr/>
        </p:nvSpPr>
        <p:spPr>
          <a:xfrm>
            <a:off x="4494942" y="3493455"/>
            <a:ext cx="2338561"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运用头脑思考</a:t>
            </a:r>
            <a:endParaRPr lang="zh-CN" altLang="en-US" sz="2799"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43" name="矩形 42">
            <a:extLst>
              <a:ext uri="{FF2B5EF4-FFF2-40B4-BE49-F238E27FC236}">
                <a16:creationId xmlns:a16="http://schemas.microsoft.com/office/drawing/2014/main" id="{6E62A2E7-BCCD-41D1-96A2-4FEC30CAB37F}"/>
              </a:ext>
            </a:extLst>
          </p:cNvPr>
          <p:cNvSpPr/>
          <p:nvPr/>
        </p:nvSpPr>
        <p:spPr>
          <a:xfrm>
            <a:off x="5913654" y="4137274"/>
            <a:ext cx="90260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自然</a:t>
            </a:r>
            <a:endParaRPr lang="zh-CN" altLang="en-US" sz="2799"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44" name="矩形 43">
            <a:extLst>
              <a:ext uri="{FF2B5EF4-FFF2-40B4-BE49-F238E27FC236}">
                <a16:creationId xmlns:a16="http://schemas.microsoft.com/office/drawing/2014/main" id="{CE0D7F67-4CDC-4678-B132-59AF8952D335}"/>
              </a:ext>
            </a:extLst>
          </p:cNvPr>
          <p:cNvSpPr/>
          <p:nvPr/>
        </p:nvSpPr>
        <p:spPr>
          <a:xfrm>
            <a:off x="7718027" y="5393557"/>
            <a:ext cx="162058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社会美德</a:t>
            </a:r>
            <a:endParaRPr lang="zh-CN" altLang="en-US" sz="2799"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68524504"/>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linds(horizontal)">
                                      <p:cBhvr>
                                        <p:cTn id="7" dur="500"/>
                                        <p:tgtEl>
                                          <p:spTgt spid="4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blinds(horizontal)">
                                      <p:cBhvr>
                                        <p:cTn id="12" dur="500"/>
                                        <p:tgtEl>
                                          <p:spTgt spid="4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blinds(horizontal)">
                                      <p:cBhvr>
                                        <p:cTn id="17" dur="500"/>
                                        <p:tgtEl>
                                          <p:spTgt spid="4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blinds(horizontal)">
                                      <p:cBhvr>
                                        <p:cTn id="22" dur="500"/>
                                        <p:tgtEl>
                                          <p:spTgt spid="4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blinds(horizontal)">
                                      <p:cBhvr>
                                        <p:cTn id="2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P spid="44"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a:extLst>
              <a:ext uri="{FF2B5EF4-FFF2-40B4-BE49-F238E27FC236}">
                <a16:creationId xmlns:a16="http://schemas.microsoft.com/office/drawing/2014/main" id="{C1D806F5-4975-4562-BF0E-C77316BD2896}"/>
              </a:ext>
            </a:extLst>
          </p:cNvPr>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a:extLst>
              <a:ext uri="{FF2B5EF4-FFF2-40B4-BE49-F238E27FC236}">
                <a16:creationId xmlns:a16="http://schemas.microsoft.com/office/drawing/2014/main" id="{3A9C4F7B-9FAF-43A6-92AA-278FEAD3C67E}"/>
              </a:ext>
            </a:extLst>
          </p:cNvPr>
          <p:cNvSpPr/>
          <p:nvPr/>
        </p:nvSpPr>
        <p:spPr>
          <a:xfrm>
            <a:off x="893614" y="1155813"/>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分析论述内容</a:t>
            </a:r>
            <a:r>
              <a:rPr lang="en-US" altLang="zh-CN" sz="2200">
                <a:solidFill>
                  <a:srgbClr val="7F6B5B"/>
                </a:solidFill>
                <a:latin typeface="微软雅黑" panose="020b0503020204020204" pitchFamily="34" charset="-122"/>
                <a:ea typeface="微软雅黑" panose="020b0503020204020204" pitchFamily="34" charset="-122"/>
              </a:rPr>
              <a:t>】1.</a:t>
            </a:r>
            <a:r>
              <a:rPr lang="zh-CN" altLang="en-US" sz="2200">
                <a:solidFill>
                  <a:srgbClr val="7F6B5B"/>
                </a:solidFill>
                <a:latin typeface="微软雅黑" panose="020b0503020204020204" pitchFamily="34" charset="-122"/>
                <a:ea typeface="微软雅黑" panose="020b0503020204020204" pitchFamily="34" charset="-122"/>
              </a:rPr>
              <a:t>请分条概括</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怜悯是人的天性</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所表达的观点。</a:t>
            </a:r>
          </a:p>
        </p:txBody>
      </p:sp>
      <p:sp>
        <p:nvSpPr>
          <p:cNvPr id="12" name="文本框 11">
            <a:extLst>
              <a:ext uri="{FF2B5EF4-FFF2-40B4-BE49-F238E27FC236}">
                <a16:creationId xmlns:a16="http://schemas.microsoft.com/office/drawing/2014/main" id="{9B8E1C2D-036F-42C3-BF8A-224147A09E1F}"/>
              </a:ext>
            </a:extLst>
          </p:cNvPr>
          <p:cNvSpPr txBox="1"/>
          <p:nvPr/>
        </p:nvSpPr>
        <p:spPr>
          <a:xfrm>
            <a:off x="1102785" y="2411728"/>
            <a:ext cx="9656622" cy="2063835"/>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①在自然状态下，人与人之间没有任何的道德关系，既无相互仇杀的恶德，也无相互义务的美德。②道德同法律一样，完全是社会形成以后的事情，是社会关系的产物。③在自然状态下人是有自爱心和怜悯心的，而且本性是善的。</a:t>
            </a:r>
          </a:p>
        </p:txBody>
      </p:sp>
    </p:spTree>
    <p:extLst>
      <p:ext uri="{BB962C8B-B14F-4D97-AF65-F5344CB8AC3E}">
        <p14:creationId xmlns:p14="http://schemas.microsoft.com/office/powerpoint/2010/main" val="83853101"/>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a:extLst>
              <a:ext uri="{FF2B5EF4-FFF2-40B4-BE49-F238E27FC236}">
                <a16:creationId xmlns:a16="http://schemas.microsoft.com/office/drawing/2014/main" id="{C1D806F5-4975-4562-BF0E-C77316BD2896}"/>
              </a:ext>
            </a:extLst>
          </p:cNvPr>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a:extLst>
              <a:ext uri="{FF2B5EF4-FFF2-40B4-BE49-F238E27FC236}">
                <a16:creationId xmlns:a16="http://schemas.microsoft.com/office/drawing/2014/main" id="{3A9C4F7B-9FAF-43A6-92AA-278FEAD3C67E}"/>
              </a:ext>
            </a:extLst>
          </p:cNvPr>
          <p:cNvSpPr/>
          <p:nvPr/>
        </p:nvSpPr>
        <p:spPr>
          <a:xfrm>
            <a:off x="893614" y="1394648"/>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分析文章结构和思路</a:t>
            </a:r>
            <a:r>
              <a:rPr lang="en-US" altLang="zh-CN" sz="2200">
                <a:solidFill>
                  <a:srgbClr val="7F6B5B"/>
                </a:solidFill>
                <a:latin typeface="微软雅黑" panose="020b0503020204020204" pitchFamily="34" charset="-122"/>
                <a:ea typeface="微软雅黑" panose="020b0503020204020204" pitchFamily="34" charset="-122"/>
              </a:rPr>
              <a:t>】2.</a:t>
            </a:r>
            <a:r>
              <a:rPr lang="zh-CN" altLang="en-US" sz="2200">
                <a:solidFill>
                  <a:srgbClr val="7F6B5B"/>
                </a:solidFill>
                <a:latin typeface="微软雅黑" panose="020b0503020204020204" pitchFamily="34" charset="-122"/>
                <a:ea typeface="微软雅黑" panose="020b0503020204020204" pitchFamily="34" charset="-122"/>
              </a:rPr>
              <a:t>①作者要论说的是“怜悯是人的天性”，为什么开头花大量笔墨写霍布斯观点及错误？</a:t>
            </a:r>
          </a:p>
        </p:txBody>
      </p:sp>
      <p:sp>
        <p:nvSpPr>
          <p:cNvPr id="12" name="文本框 11">
            <a:extLst>
              <a:ext uri="{FF2B5EF4-FFF2-40B4-BE49-F238E27FC236}">
                <a16:creationId xmlns:a16="http://schemas.microsoft.com/office/drawing/2014/main" id="{9B8E1C2D-036F-42C3-BF8A-224147A09E1F}"/>
              </a:ext>
            </a:extLst>
          </p:cNvPr>
          <p:cNvSpPr txBox="1"/>
          <p:nvPr/>
        </p:nvSpPr>
        <p:spPr>
          <a:xfrm>
            <a:off x="1258784" y="2650998"/>
            <a:ext cx="9656622" cy="1556003"/>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作者采用的是破立结合的论证方式，通过层层分析驳倒了“人天生是恶人”的观点，自然引出野蛮人不是恶人的重要原因就是人类天性有怜悯心。善是一种美德。文章的中心论点就水到渠成地立起来了，破是为了立。</a:t>
            </a:r>
          </a:p>
        </p:txBody>
      </p:sp>
    </p:spTree>
    <p:extLst>
      <p:ext uri="{BB962C8B-B14F-4D97-AF65-F5344CB8AC3E}">
        <p14:creationId xmlns:p14="http://schemas.microsoft.com/office/powerpoint/2010/main" val="2245181314"/>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a:extLst>
              <a:ext uri="{FF2B5EF4-FFF2-40B4-BE49-F238E27FC236}">
                <a16:creationId xmlns:a16="http://schemas.microsoft.com/office/drawing/2014/main" id="{C1D806F5-4975-4562-BF0E-C77316BD2896}"/>
              </a:ext>
            </a:extLst>
          </p:cNvPr>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a:extLst>
              <a:ext uri="{FF2B5EF4-FFF2-40B4-BE49-F238E27FC236}">
                <a16:creationId xmlns:a16="http://schemas.microsoft.com/office/drawing/2014/main" id="{3A9C4F7B-9FAF-43A6-92AA-278FEAD3C67E}"/>
              </a:ext>
            </a:extLst>
          </p:cNvPr>
          <p:cNvSpPr/>
          <p:nvPr/>
        </p:nvSpPr>
        <p:spPr>
          <a:xfrm>
            <a:off x="893614" y="1394648"/>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分析文章结构和思路</a:t>
            </a:r>
            <a:r>
              <a:rPr lang="en-US" altLang="zh-CN" sz="2200">
                <a:solidFill>
                  <a:srgbClr val="7F6B5B"/>
                </a:solidFill>
                <a:latin typeface="微软雅黑" panose="020b0503020204020204" pitchFamily="34" charset="-122"/>
                <a:ea typeface="微软雅黑" panose="020b0503020204020204" pitchFamily="34" charset="-122"/>
              </a:rPr>
              <a:t>】2.</a:t>
            </a:r>
            <a:r>
              <a:rPr lang="zh-CN" altLang="en-US" sz="2200">
                <a:solidFill>
                  <a:srgbClr val="7F6B5B"/>
                </a:solidFill>
                <a:latin typeface="微软雅黑" panose="020b0503020204020204" pitchFamily="34" charset="-122"/>
                <a:ea typeface="微软雅黑" panose="020b0503020204020204" pitchFamily="34" charset="-122"/>
              </a:rPr>
              <a:t>②</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修辞立其诚</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怜悯是人的天性</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这两篇文章在提出论点的方式上有什么不同？</a:t>
            </a:r>
          </a:p>
        </p:txBody>
      </p:sp>
      <p:sp>
        <p:nvSpPr>
          <p:cNvPr id="12" name="文本框 11">
            <a:extLst>
              <a:ext uri="{FF2B5EF4-FFF2-40B4-BE49-F238E27FC236}">
                <a16:creationId xmlns:a16="http://schemas.microsoft.com/office/drawing/2014/main" id="{9B8E1C2D-036F-42C3-BF8A-224147A09E1F}"/>
              </a:ext>
            </a:extLst>
          </p:cNvPr>
          <p:cNvSpPr txBox="1"/>
          <p:nvPr/>
        </p:nvSpPr>
        <p:spPr>
          <a:xfrm>
            <a:off x="1258784" y="2650998"/>
            <a:ext cx="9656622" cy="3587329"/>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修辞立其诚</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在文章开篇引用</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易传</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中的“修辞立其诚”，并对此加以阐释，然后又引用</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庄子</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中的话对“诚”的含义进行阐释，由此提出中心论点。</a:t>
            </a:r>
          </a:p>
          <a:p>
            <a:pPr>
              <a:lnSpc>
                <a:spcPct val="150000"/>
              </a:lnSpc>
            </a:pP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怜悯是人的天性</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属于驳论文，作者先比较自然状态中的人和文明社会中的人的不同特点，然后批驳霍布斯的错误观点，在此基础上提出“冷悯是人的天性”这一中心论点。</a:t>
            </a:r>
          </a:p>
          <a:p>
            <a:pPr>
              <a:lnSpc>
                <a:spcPct val="150000"/>
              </a:lnSpc>
            </a:pPr>
            <a:endParaRPr lang="zh-CN" altLang="en-US" sz="220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66406840"/>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 name="Freeform 5"/>
          <p:cNvSpPr/>
          <p:nvPr/>
        </p:nvSpPr>
        <p:spPr bwMode="auto">
          <a:xfrm rot="10800000">
            <a:off x="179494" y="588815"/>
            <a:ext cx="2466723" cy="646331"/>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grpSp>
        <p:nvGrpSpPr>
          <p:cNvPr id="2" name="组合 1"/>
          <p:cNvGrpSpPr/>
          <p:nvPr/>
        </p:nvGrpSpPr>
        <p:grpSpPr>
          <a:xfrm>
            <a:off x="556824" y="681148"/>
            <a:ext cx="1415772" cy="713452"/>
            <a:chOff x="563751" y="1817221"/>
            <a:chExt cx="1415772" cy="713452"/>
          </a:xfrm>
        </p:grpSpPr>
        <p:sp>
          <p:nvSpPr>
            <p:cNvPr id="42" name="TextBox 41"/>
            <p:cNvSpPr txBox="1"/>
            <p:nvPr/>
          </p:nvSpPr>
          <p:spPr>
            <a:xfrm>
              <a:off x="1429648" y="1884342"/>
              <a:ext cx="184731" cy="646331"/>
            </a:xfrm>
            <a:prstGeom prst="rect">
              <a:avLst/>
            </a:prstGeom>
            <a:noFill/>
          </p:spPr>
          <p:txBody>
            <a:bodyPr vert="horz" wrap="none" rtlCol="0">
              <a:spAutoFit/>
            </a:bodyPr>
            <a:lstStyle/>
            <a:p>
              <a:endParaRPr lang="zh-CN" altLang="en-US" sz="3600">
                <a:solidFill>
                  <a:srgbClr val="F0ECE9"/>
                </a:solidFill>
                <a:latin typeface="印品黑体" panose="00000500000000000000" pitchFamily="2" charset="-122"/>
              </a:endParaRPr>
            </a:p>
          </p:txBody>
        </p:sp>
        <p:sp>
          <p:nvSpPr>
            <p:cNvPr id="43" name="TextBox 42"/>
            <p:cNvSpPr txBox="1"/>
            <p:nvPr/>
          </p:nvSpPr>
          <p:spPr>
            <a:xfrm>
              <a:off x="563751" y="1817221"/>
              <a:ext cx="1415772" cy="461665"/>
            </a:xfrm>
            <a:prstGeom prst="rect">
              <a:avLst/>
            </a:prstGeom>
            <a:noFill/>
          </p:spPr>
          <p:txBody>
            <a:bodyPr wrap="none" rtlCol="0">
              <a:spAutoFit/>
            </a:bodyPr>
            <a:lstStyle/>
            <a:p>
              <a:r>
                <a:rPr lang="zh-CN" altLang="en-US" sz="2400" b="1">
                  <a:solidFill>
                    <a:srgbClr val="F0ECE9"/>
                  </a:solidFill>
                  <a:latin typeface="微软雅黑" panose="020b0503020204020204" pitchFamily="34" charset="-122"/>
                  <a:ea typeface="微软雅黑" panose="020b0503020204020204" pitchFamily="34" charset="-122"/>
                </a:rPr>
                <a:t>学习目标</a:t>
              </a:r>
            </a:p>
          </p:txBody>
        </p:sp>
      </p:grpSp>
      <p:sp>
        <p:nvSpPr>
          <p:cNvPr id="19" name="文本框 18">
            <a:extLst>
              <a:ext uri="{FF2B5EF4-FFF2-40B4-BE49-F238E27FC236}">
                <a16:creationId xmlns:a16="http://schemas.microsoft.com/office/drawing/2014/main" id="{91CBB1E5-5E59-46EB-AAF3-04475ED69AEC}"/>
              </a:ext>
            </a:extLst>
          </p:cNvPr>
          <p:cNvSpPr txBox="1"/>
          <p:nvPr/>
        </p:nvSpPr>
        <p:spPr>
          <a:xfrm>
            <a:off x="811148" y="2522758"/>
            <a:ext cx="10569703" cy="2320315"/>
          </a:xfrm>
          <a:prstGeom prst="rect">
            <a:avLst/>
          </a:prstGeom>
          <a:noFill/>
        </p:spPr>
        <p:txBody>
          <a:bodyPr wrap="square">
            <a:spAutoFit/>
          </a:bodyPr>
          <a:lstStyle/>
          <a:p>
            <a:pPr marL="342900" indent="-342900" algn="just">
              <a:lnSpc>
                <a:spcPct val="150000"/>
              </a:lnSpc>
              <a:spcAft>
                <a:spcPts val="1000"/>
              </a:spcAft>
              <a:buFont typeface="Wingdings" panose="05000000000000000000" pitchFamily="2" charset="2"/>
              <a:buChar char="u"/>
            </a:pP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了解卢梭及其作品</a:t>
            </a: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了解本文写作的历史背景。</a:t>
            </a:r>
          </a:p>
          <a:p>
            <a:pPr marL="342900" indent="-342900" algn="just">
              <a:lnSpc>
                <a:spcPct val="150000"/>
              </a:lnSpc>
              <a:spcAft>
                <a:spcPts val="1000"/>
              </a:spcAft>
              <a:buFont typeface="Wingdings" panose="05000000000000000000" pitchFamily="2" charset="2"/>
              <a:buChar char="u"/>
            </a:pP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分析文章选择和使用材料的特点</a:t>
            </a: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仔细梳理作品的论述思路。</a:t>
            </a:r>
          </a:p>
          <a:p>
            <a:pPr marL="342900" indent="-342900" algn="just">
              <a:lnSpc>
                <a:spcPct val="150000"/>
              </a:lnSpc>
              <a:spcAft>
                <a:spcPts val="1000"/>
              </a:spcAft>
              <a:buFont typeface="Wingdings" panose="05000000000000000000" pitchFamily="2" charset="2"/>
              <a:buChar char="u"/>
            </a:pP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在理解作者观点的基础上</a:t>
            </a: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领会文章的思想内涵及其秉持的价值观念</a:t>
            </a: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探究其人文价值。</a:t>
            </a:r>
          </a:p>
        </p:txBody>
      </p:sp>
    </p:spTree>
    <p:extLst>
      <p:ext uri="{BB962C8B-B14F-4D97-AF65-F5344CB8AC3E}">
        <p14:creationId xmlns:p14="http://schemas.microsoft.com/office/powerpoint/2010/main" val="2048457397"/>
      </p:ext>
    </p:extLst>
  </p:cSld>
  <p:clrMapOvr>
    <a:masterClrMapping/>
  </p:clrMapOvr>
  <mc:AlternateContent>
    <mc:Choice xmlns:p15="http://schemas.microsoft.com/office/powerpoint/2012/main" Requires="p15">
      <p:transition spd="slow" advClick="0" p14:dur="3000">
        <p15:prstTrans prst="curtains"/>
      </p:transition>
    </mc:Choice>
    <mc:Fallback>
      <p:transition spd="slow" advClick="0">
        <p:fade/>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a:extLst>
              <a:ext uri="{FF2B5EF4-FFF2-40B4-BE49-F238E27FC236}">
                <a16:creationId xmlns:a16="http://schemas.microsoft.com/office/drawing/2014/main" id="{C1D806F5-4975-4562-BF0E-C77316BD2896}"/>
              </a:ext>
            </a:extLst>
          </p:cNvPr>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a:extLst>
              <a:ext uri="{FF2B5EF4-FFF2-40B4-BE49-F238E27FC236}">
                <a16:creationId xmlns:a16="http://schemas.microsoft.com/office/drawing/2014/main" id="{3A9C4F7B-9FAF-43A6-92AA-278FEAD3C67E}"/>
              </a:ext>
            </a:extLst>
          </p:cNvPr>
          <p:cNvSpPr/>
          <p:nvPr/>
        </p:nvSpPr>
        <p:spPr>
          <a:xfrm>
            <a:off x="893614" y="1394648"/>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分析文章结构和思路</a:t>
            </a:r>
            <a:r>
              <a:rPr lang="en-US" altLang="zh-CN" sz="2200">
                <a:solidFill>
                  <a:srgbClr val="7F6B5B"/>
                </a:solidFill>
                <a:latin typeface="微软雅黑" panose="020b0503020204020204" pitchFamily="34" charset="-122"/>
                <a:ea typeface="微软雅黑" panose="020b0503020204020204" pitchFamily="34" charset="-122"/>
              </a:rPr>
              <a:t>】3.</a:t>
            </a:r>
            <a:r>
              <a:rPr lang="zh-CN" altLang="en-US" sz="2200">
                <a:solidFill>
                  <a:srgbClr val="7F6B5B"/>
                </a:solidFill>
                <a:latin typeface="微软雅黑" panose="020b0503020204020204" pitchFamily="34" charset="-122"/>
                <a:ea typeface="微软雅黑" panose="020b0503020204020204" pitchFamily="34" charset="-122"/>
              </a:rPr>
              <a:t> </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怜悯是人的天性</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最后一段在全文中起到什么作用？</a:t>
            </a:r>
          </a:p>
        </p:txBody>
      </p:sp>
      <p:sp>
        <p:nvSpPr>
          <p:cNvPr id="12" name="文本框 11">
            <a:extLst>
              <a:ext uri="{FF2B5EF4-FFF2-40B4-BE49-F238E27FC236}">
                <a16:creationId xmlns:a16="http://schemas.microsoft.com/office/drawing/2014/main" id="{9B8E1C2D-036F-42C3-BF8A-224147A09E1F}"/>
              </a:ext>
            </a:extLst>
          </p:cNvPr>
          <p:cNvSpPr txBox="1"/>
          <p:nvPr/>
        </p:nvSpPr>
        <p:spPr>
          <a:xfrm>
            <a:off x="1258784" y="2650998"/>
            <a:ext cx="9656622" cy="2063835"/>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a:t>
            </a:r>
            <a:r>
              <a:rPr lang="en-US" altLang="zh-CN" sz="2200">
                <a:latin typeface="微软雅黑" panose="020b0503020204020204" pitchFamily="34" charset="-122"/>
                <a:ea typeface="微软雅黑" panose="020b0503020204020204" pitchFamily="34" charset="-122"/>
              </a:rPr>
              <a:t>1</a:t>
            </a:r>
            <a:r>
              <a:rPr lang="zh-CN" altLang="en-US" sz="2200">
                <a:latin typeface="微软雅黑" panose="020b0503020204020204" pitchFamily="34" charset="-122"/>
                <a:ea typeface="微软雅黑" panose="020b0503020204020204" pitchFamily="34" charset="-122"/>
              </a:rPr>
              <a:t>）总结全文，深化主旨。总结中心论点，点明这一论点是唯物主义原则，增强观点的正确性、说服力。</a:t>
            </a:r>
          </a:p>
          <a:p>
            <a:pPr>
              <a:lnSpc>
                <a:spcPct val="150000"/>
              </a:lnSpc>
            </a:pPr>
            <a:r>
              <a:rPr lang="zh-CN" altLang="en-US" sz="2200">
                <a:latin typeface="微软雅黑" panose="020b0503020204020204" pitchFamily="34" charset="-122"/>
                <a:ea typeface="微软雅黑" panose="020b0503020204020204" pitchFamily="34" charset="-122"/>
              </a:rPr>
              <a:t>（</a:t>
            </a:r>
            <a:r>
              <a:rPr lang="en-US" altLang="zh-CN" sz="2200">
                <a:latin typeface="微软雅黑" panose="020b0503020204020204" pitchFamily="34" charset="-122"/>
                <a:ea typeface="微软雅黑" panose="020b0503020204020204" pitchFamily="34" charset="-122"/>
              </a:rPr>
              <a:t>2</a:t>
            </a:r>
            <a:r>
              <a:rPr lang="zh-CN" altLang="en-US" sz="2200">
                <a:latin typeface="微软雅黑" panose="020b0503020204020204" pitchFamily="34" charset="-122"/>
                <a:ea typeface="微软雅黑" panose="020b0503020204020204" pitchFamily="34" charset="-122"/>
              </a:rPr>
              <a:t>）与开头观点相照应。形成总</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分</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总结构，使文章结构严谨，层次分明。</a:t>
            </a:r>
          </a:p>
          <a:p>
            <a:pPr>
              <a:lnSpc>
                <a:spcPct val="150000"/>
              </a:lnSpc>
            </a:pPr>
            <a:endParaRPr lang="zh-CN" altLang="en-US" sz="220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93049803"/>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a:extLst>
              <a:ext uri="{FF2B5EF4-FFF2-40B4-BE49-F238E27FC236}">
                <a16:creationId xmlns:a16="http://schemas.microsoft.com/office/drawing/2014/main" id="{C1D806F5-4975-4562-BF0E-C77316BD2896}"/>
              </a:ext>
            </a:extLst>
          </p:cNvPr>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a:extLst>
              <a:ext uri="{FF2B5EF4-FFF2-40B4-BE49-F238E27FC236}">
                <a16:creationId xmlns:a16="http://schemas.microsoft.com/office/drawing/2014/main" id="{3A9C4F7B-9FAF-43A6-92AA-278FEAD3C67E}"/>
              </a:ext>
            </a:extLst>
          </p:cNvPr>
          <p:cNvSpPr/>
          <p:nvPr/>
        </p:nvSpPr>
        <p:spPr>
          <a:xfrm>
            <a:off x="893614" y="1394648"/>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分析文章结构和思路</a:t>
            </a:r>
            <a:r>
              <a:rPr lang="en-US" altLang="zh-CN" sz="2200">
                <a:solidFill>
                  <a:srgbClr val="7F6B5B"/>
                </a:solidFill>
                <a:latin typeface="微软雅黑" panose="020b0503020204020204" pitchFamily="34" charset="-122"/>
                <a:ea typeface="微软雅黑" panose="020b0503020204020204" pitchFamily="34" charset="-122"/>
              </a:rPr>
              <a:t>】4.</a:t>
            </a:r>
            <a:r>
              <a:rPr lang="zh-CN" altLang="en-US" sz="2200">
                <a:solidFill>
                  <a:srgbClr val="7F6B5B"/>
                </a:solidFill>
                <a:latin typeface="微软雅黑" panose="020b0503020204020204" pitchFamily="34" charset="-122"/>
                <a:ea typeface="微软雅黑" panose="020b0503020204020204" pitchFamily="34" charset="-122"/>
              </a:rPr>
              <a:t>你认为本文最突出的论证方法是什么？请举例分析。</a:t>
            </a:r>
          </a:p>
        </p:txBody>
      </p:sp>
      <p:sp>
        <p:nvSpPr>
          <p:cNvPr id="12" name="文本框 11">
            <a:extLst>
              <a:ext uri="{FF2B5EF4-FFF2-40B4-BE49-F238E27FC236}">
                <a16:creationId xmlns:a16="http://schemas.microsoft.com/office/drawing/2014/main" id="{9B8E1C2D-036F-42C3-BF8A-224147A09E1F}"/>
              </a:ext>
            </a:extLst>
          </p:cNvPr>
          <p:cNvSpPr txBox="1"/>
          <p:nvPr/>
        </p:nvSpPr>
        <p:spPr>
          <a:xfrm>
            <a:off x="1258784" y="2650998"/>
            <a:ext cx="9656622" cy="3079497"/>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例证法。运用大量事实论据来阐述中心论点的正确性。如第二自然段，提出“人类天性有怜悯心，动物有时候也有明显的怜悯之心”的论点后，分别从母兽对幼兽的温情，马不愿意踩活的东西，动物从同类尸体旁走过时的不安甚至将尸体埋葬的表现，动物走进屠宰场的哀鸣，被囚禁的人无力救援被猛兽袭击的幼儿的悲伤难过来举例证明论点。大量事实论据的运用使论证富有说服力，具有无可辩驳的力量。</a:t>
            </a:r>
          </a:p>
        </p:txBody>
      </p:sp>
    </p:spTree>
    <p:extLst>
      <p:ext uri="{BB962C8B-B14F-4D97-AF65-F5344CB8AC3E}">
        <p14:creationId xmlns:p14="http://schemas.microsoft.com/office/powerpoint/2010/main" val="980698682"/>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a:extLst>
              <a:ext uri="{FF2B5EF4-FFF2-40B4-BE49-F238E27FC236}">
                <a16:creationId xmlns:a16="http://schemas.microsoft.com/office/drawing/2014/main" id="{C1D806F5-4975-4562-BF0E-C77316BD2896}"/>
              </a:ext>
            </a:extLst>
          </p:cNvPr>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a:extLst>
              <a:ext uri="{FF2B5EF4-FFF2-40B4-BE49-F238E27FC236}">
                <a16:creationId xmlns:a16="http://schemas.microsoft.com/office/drawing/2014/main" id="{3A9C4F7B-9FAF-43A6-92AA-278FEAD3C67E}"/>
              </a:ext>
            </a:extLst>
          </p:cNvPr>
          <p:cNvSpPr/>
          <p:nvPr/>
        </p:nvSpPr>
        <p:spPr>
          <a:xfrm>
            <a:off x="893614" y="1616377"/>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品味文本的艺术特色</a:t>
            </a:r>
            <a:r>
              <a:rPr lang="en-US" altLang="zh-CN" sz="2200">
                <a:solidFill>
                  <a:srgbClr val="7F6B5B"/>
                </a:solidFill>
                <a:latin typeface="微软雅黑" panose="020b0503020204020204" pitchFamily="34" charset="-122"/>
                <a:ea typeface="微软雅黑" panose="020b0503020204020204" pitchFamily="34" charset="-122"/>
              </a:rPr>
              <a:t>】5.</a:t>
            </a:r>
            <a:r>
              <a:rPr lang="zh-CN" altLang="en-US" sz="2200">
                <a:solidFill>
                  <a:srgbClr val="7F6B5B"/>
                </a:solidFill>
                <a:latin typeface="微软雅黑" panose="020b0503020204020204" pitchFamily="34" charset="-122"/>
                <a:ea typeface="微软雅黑" panose="020b0503020204020204" pitchFamily="34" charset="-122"/>
              </a:rPr>
              <a:t>本文语言严谨，准确。请赏析下列句子。</a:t>
            </a:r>
            <a:endParaRPr lang="en-US" altLang="zh-CN" sz="2200">
              <a:solidFill>
                <a:srgbClr val="7F6B5B"/>
              </a:solidFill>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r>
              <a:rPr lang="zh-CN" altLang="en-US" sz="2200">
                <a:solidFill>
                  <a:srgbClr val="7F6B5B"/>
                </a:solidFill>
                <a:latin typeface="楷体" panose="02010609060101010101" pitchFamily="49" charset="-122"/>
                <a:ea typeface="楷体" panose="02010609060101010101" pitchFamily="49" charset="-122"/>
              </a:rPr>
              <a:t>我们尤其不可像霍布斯那样</a:t>
            </a:r>
            <a:r>
              <a:rPr lang="en-US" altLang="zh-CN" sz="2200">
                <a:solidFill>
                  <a:srgbClr val="7F6B5B"/>
                </a:solidFill>
                <a:latin typeface="楷体" panose="02010609060101010101" pitchFamily="49" charset="-122"/>
                <a:ea typeface="楷体" panose="02010609060101010101" pitchFamily="49" charset="-122"/>
              </a:rPr>
              <a:t>,</a:t>
            </a:r>
            <a:r>
              <a:rPr lang="zh-CN" altLang="en-US" sz="2200">
                <a:solidFill>
                  <a:srgbClr val="7F6B5B"/>
                </a:solidFill>
                <a:latin typeface="楷体" panose="02010609060101010101" pitchFamily="49" charset="-122"/>
                <a:ea typeface="楷体" panose="02010609060101010101" pitchFamily="49" charset="-122"/>
              </a:rPr>
              <a:t>因为人没有任何善的观念</a:t>
            </a:r>
            <a:r>
              <a:rPr lang="en-US" altLang="zh-CN" sz="2200">
                <a:solidFill>
                  <a:srgbClr val="7F6B5B"/>
                </a:solidFill>
                <a:latin typeface="楷体" panose="02010609060101010101" pitchFamily="49" charset="-122"/>
                <a:ea typeface="楷体" panose="02010609060101010101" pitchFamily="49" charset="-122"/>
              </a:rPr>
              <a:t>,</a:t>
            </a:r>
            <a:r>
              <a:rPr lang="zh-CN" altLang="en-US" sz="2200">
                <a:solidFill>
                  <a:srgbClr val="7F6B5B"/>
                </a:solidFill>
                <a:latin typeface="楷体" panose="02010609060101010101" pitchFamily="49" charset="-122"/>
                <a:ea typeface="楷体" panose="02010609060101010101" pitchFamily="49" charset="-122"/>
              </a:rPr>
              <a:t>便认为人天生是恶人</a:t>
            </a:r>
            <a:r>
              <a:rPr lang="en-US" altLang="zh-CN" sz="2200">
                <a:solidFill>
                  <a:srgbClr val="7F6B5B"/>
                </a:solidFill>
                <a:latin typeface="楷体" panose="02010609060101010101" pitchFamily="49" charset="-122"/>
                <a:ea typeface="楷体" panose="02010609060101010101" pitchFamily="49" charset="-122"/>
              </a:rPr>
              <a:t>;</a:t>
            </a:r>
            <a:r>
              <a:rPr lang="zh-CN" altLang="en-US" sz="2200">
                <a:solidFill>
                  <a:srgbClr val="7F6B5B"/>
                </a:solidFill>
                <a:latin typeface="楷体" panose="02010609060101010101" pitchFamily="49" charset="-122"/>
                <a:ea typeface="楷体" panose="02010609060101010101" pitchFamily="49" charset="-122"/>
              </a:rPr>
              <a:t>因为人不知道什么是美德</a:t>
            </a:r>
            <a:r>
              <a:rPr lang="en-US" altLang="zh-CN" sz="2200">
                <a:solidFill>
                  <a:srgbClr val="7F6B5B"/>
                </a:solidFill>
                <a:latin typeface="楷体" panose="02010609060101010101" pitchFamily="49" charset="-122"/>
                <a:ea typeface="楷体" panose="02010609060101010101" pitchFamily="49" charset="-122"/>
              </a:rPr>
              <a:t>,</a:t>
            </a:r>
            <a:r>
              <a:rPr lang="zh-CN" altLang="en-US" sz="2200">
                <a:solidFill>
                  <a:srgbClr val="7F6B5B"/>
                </a:solidFill>
                <a:latin typeface="楷体" panose="02010609060101010101" pitchFamily="49" charset="-122"/>
                <a:ea typeface="楷体" panose="02010609060101010101" pitchFamily="49" charset="-122"/>
              </a:rPr>
              <a:t>便认为人是邪恶的</a:t>
            </a:r>
            <a:r>
              <a:rPr lang="en-US" altLang="zh-CN" sz="2200">
                <a:solidFill>
                  <a:srgbClr val="7F6B5B"/>
                </a:solidFill>
                <a:latin typeface="楷体" panose="02010609060101010101" pitchFamily="49" charset="-122"/>
                <a:ea typeface="楷体" panose="02010609060101010101" pitchFamily="49" charset="-122"/>
              </a:rPr>
              <a:t>……</a:t>
            </a: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9B8E1C2D-036F-42C3-BF8A-224147A09E1F}"/>
              </a:ext>
            </a:extLst>
          </p:cNvPr>
          <p:cNvSpPr txBox="1"/>
          <p:nvPr/>
        </p:nvSpPr>
        <p:spPr>
          <a:xfrm>
            <a:off x="1102785" y="3251565"/>
            <a:ext cx="9656622" cy="1556003"/>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明确：先亮出观点</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不可像霍布斯那样</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接着运用两个相同的句式“因为人</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便认为</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列举霍布斯的错误认识</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用简约的文字表达了丰富的内容</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句式整齐</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语言简洁、有力</a:t>
            </a:r>
          </a:p>
        </p:txBody>
      </p:sp>
    </p:spTree>
    <p:extLst>
      <p:ext uri="{BB962C8B-B14F-4D97-AF65-F5344CB8AC3E}">
        <p14:creationId xmlns:p14="http://schemas.microsoft.com/office/powerpoint/2010/main" val="3027825760"/>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a:extLst>
              <a:ext uri="{FF2B5EF4-FFF2-40B4-BE49-F238E27FC236}">
                <a16:creationId xmlns:a16="http://schemas.microsoft.com/office/drawing/2014/main" id="{C1D806F5-4975-4562-BF0E-C77316BD2896}"/>
              </a:ext>
            </a:extLst>
          </p:cNvPr>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a:extLst>
              <a:ext uri="{FF2B5EF4-FFF2-40B4-BE49-F238E27FC236}">
                <a16:creationId xmlns:a16="http://schemas.microsoft.com/office/drawing/2014/main" id="{3A9C4F7B-9FAF-43A6-92AA-278FEAD3C67E}"/>
              </a:ext>
            </a:extLst>
          </p:cNvPr>
          <p:cNvSpPr/>
          <p:nvPr/>
        </p:nvSpPr>
        <p:spPr>
          <a:xfrm>
            <a:off x="893614" y="1616377"/>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品味文本的艺术特色</a:t>
            </a:r>
            <a:r>
              <a:rPr lang="en-US" altLang="zh-CN" sz="2200">
                <a:solidFill>
                  <a:srgbClr val="7F6B5B"/>
                </a:solidFill>
                <a:latin typeface="微软雅黑" panose="020b0503020204020204" pitchFamily="34" charset="-122"/>
                <a:ea typeface="微软雅黑" panose="020b0503020204020204" pitchFamily="34" charset="-122"/>
              </a:rPr>
              <a:t>】5.</a:t>
            </a:r>
            <a:r>
              <a:rPr lang="zh-CN" altLang="en-US" sz="2200">
                <a:solidFill>
                  <a:srgbClr val="7F6B5B"/>
                </a:solidFill>
                <a:latin typeface="微软雅黑" panose="020b0503020204020204" pitchFamily="34" charset="-122"/>
                <a:ea typeface="微软雅黑" panose="020b0503020204020204" pitchFamily="34" charset="-122"/>
              </a:rPr>
              <a:t>本文语言严谨，准确。请赏析下列句子。</a:t>
            </a:r>
            <a:endParaRPr lang="en-US" altLang="zh-CN" sz="2200">
              <a:solidFill>
                <a:srgbClr val="7F6B5B"/>
              </a:solidFill>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r>
              <a:rPr lang="zh-CN" altLang="en-US" sz="2200">
                <a:solidFill>
                  <a:srgbClr val="7F6B5B"/>
                </a:solidFill>
                <a:latin typeface="楷体" panose="02010609060101010101" pitchFamily="49" charset="-122"/>
                <a:ea typeface="楷体" panose="02010609060101010101" pitchFamily="49" charset="-122"/>
              </a:rPr>
              <a:t>他看到的这件事情虽与他个人无关</a:t>
            </a:r>
            <a:r>
              <a:rPr lang="en-US" altLang="zh-CN" sz="2200">
                <a:solidFill>
                  <a:srgbClr val="7F6B5B"/>
                </a:solidFill>
                <a:latin typeface="楷体" panose="02010609060101010101" pitchFamily="49" charset="-122"/>
                <a:ea typeface="楷体" panose="02010609060101010101" pitchFamily="49" charset="-122"/>
              </a:rPr>
              <a:t>,</a:t>
            </a:r>
            <a:r>
              <a:rPr lang="zh-CN" altLang="en-US" sz="2200">
                <a:solidFill>
                  <a:srgbClr val="7F6B5B"/>
                </a:solidFill>
                <a:latin typeface="楷体" panose="02010609060101010101" pitchFamily="49" charset="-122"/>
                <a:ea typeface="楷体" panose="02010609060101010101" pitchFamily="49" charset="-122"/>
              </a:rPr>
              <a:t>但他心中的感受是何等悲伤啊</a:t>
            </a:r>
            <a:r>
              <a:rPr lang="en-US" altLang="zh-CN" sz="2200">
                <a:solidFill>
                  <a:srgbClr val="7F6B5B"/>
                </a:solidFill>
                <a:latin typeface="楷体" panose="02010609060101010101" pitchFamily="49" charset="-122"/>
                <a:ea typeface="楷体" panose="02010609060101010101" pitchFamily="49" charset="-122"/>
              </a:rPr>
              <a:t>;</a:t>
            </a:r>
            <a:r>
              <a:rPr lang="zh-CN" altLang="en-US" sz="2200">
                <a:solidFill>
                  <a:srgbClr val="7F6B5B"/>
                </a:solidFill>
                <a:latin typeface="楷体" panose="02010609060101010101" pitchFamily="49" charset="-122"/>
                <a:ea typeface="楷体" panose="02010609060101010101" pitchFamily="49" charset="-122"/>
              </a:rPr>
              <a:t>目睹这种情景</a:t>
            </a:r>
            <a:r>
              <a:rPr lang="en-US" altLang="zh-CN" sz="2200">
                <a:solidFill>
                  <a:srgbClr val="7F6B5B"/>
                </a:solidFill>
                <a:latin typeface="楷体" panose="02010609060101010101" pitchFamily="49" charset="-122"/>
                <a:ea typeface="楷体" panose="02010609060101010101" pitchFamily="49" charset="-122"/>
              </a:rPr>
              <a:t>,</a:t>
            </a:r>
            <a:r>
              <a:rPr lang="zh-CN" altLang="en-US" sz="2200">
                <a:solidFill>
                  <a:srgbClr val="7F6B5B"/>
                </a:solidFill>
                <a:latin typeface="楷体" panose="02010609060101010101" pitchFamily="49" charset="-122"/>
                <a:ea typeface="楷体" panose="02010609060101010101" pitchFamily="49" charset="-122"/>
              </a:rPr>
              <a:t>而自己却不能对晕过去的母亲和垂死的孩子一伸援手</a:t>
            </a:r>
            <a:r>
              <a:rPr lang="en-US" altLang="zh-CN" sz="2200">
                <a:solidFill>
                  <a:srgbClr val="7F6B5B"/>
                </a:solidFill>
                <a:latin typeface="楷体" panose="02010609060101010101" pitchFamily="49" charset="-122"/>
                <a:ea typeface="楷体" panose="02010609060101010101" pitchFamily="49" charset="-122"/>
              </a:rPr>
              <a:t>,</a:t>
            </a:r>
            <a:r>
              <a:rPr lang="zh-CN" altLang="en-US" sz="2200">
                <a:solidFill>
                  <a:srgbClr val="7F6B5B"/>
                </a:solidFill>
                <a:latin typeface="楷体" panose="02010609060101010101" pitchFamily="49" charset="-122"/>
                <a:ea typeface="楷体" panose="02010609060101010101" pitchFamily="49" charset="-122"/>
              </a:rPr>
              <a:t>他难道不难过吗</a:t>
            </a:r>
            <a:r>
              <a:rPr lang="en-US" altLang="zh-CN" sz="2200">
                <a:solidFill>
                  <a:srgbClr val="7F6B5B"/>
                </a:solidFill>
                <a:latin typeface="楷体" panose="02010609060101010101" pitchFamily="49" charset="-122"/>
                <a:ea typeface="楷体" panose="02010609060101010101" pitchFamily="49" charset="-122"/>
              </a:rPr>
              <a:t>?</a:t>
            </a: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9B8E1C2D-036F-42C3-BF8A-224147A09E1F}"/>
              </a:ext>
            </a:extLst>
          </p:cNvPr>
          <p:cNvSpPr txBox="1"/>
          <p:nvPr/>
        </p:nvSpPr>
        <p:spPr>
          <a:xfrm>
            <a:off x="1102785" y="3251565"/>
            <a:ext cx="9656622" cy="1556003"/>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明确：援引事例</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发挥想象</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由一个事例而想到了人性最柔软最本真的“怜悯心”。“何等”即“多么”</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表示程度之深</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难道不难过吗</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反问句式</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表示难过之极。</a:t>
            </a:r>
          </a:p>
        </p:txBody>
      </p:sp>
    </p:spTree>
    <p:extLst>
      <p:ext uri="{BB962C8B-B14F-4D97-AF65-F5344CB8AC3E}">
        <p14:creationId xmlns:p14="http://schemas.microsoft.com/office/powerpoint/2010/main" val="2128967385"/>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a:extLst>
              <a:ext uri="{FF2B5EF4-FFF2-40B4-BE49-F238E27FC236}">
                <a16:creationId xmlns:a16="http://schemas.microsoft.com/office/drawing/2014/main" id="{C1D806F5-4975-4562-BF0E-C77316BD2896}"/>
              </a:ext>
            </a:extLst>
          </p:cNvPr>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a:extLst>
              <a:ext uri="{FF2B5EF4-FFF2-40B4-BE49-F238E27FC236}">
                <a16:creationId xmlns:a16="http://schemas.microsoft.com/office/drawing/2014/main" id="{3A9C4F7B-9FAF-43A6-92AA-278FEAD3C67E}"/>
              </a:ext>
            </a:extLst>
          </p:cNvPr>
          <p:cNvSpPr/>
          <p:nvPr/>
        </p:nvSpPr>
        <p:spPr>
          <a:xfrm>
            <a:off x="893614" y="1616377"/>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品味文本的艺术特色</a:t>
            </a:r>
            <a:r>
              <a:rPr lang="en-US" altLang="zh-CN" sz="2200">
                <a:solidFill>
                  <a:srgbClr val="7F6B5B"/>
                </a:solidFill>
                <a:latin typeface="微软雅黑" panose="020b0503020204020204" pitchFamily="34" charset="-122"/>
                <a:ea typeface="微软雅黑" panose="020b0503020204020204" pitchFamily="34" charset="-122"/>
              </a:rPr>
              <a:t>】5.</a:t>
            </a:r>
            <a:r>
              <a:rPr lang="zh-CN" altLang="en-US" sz="2200">
                <a:solidFill>
                  <a:srgbClr val="7F6B5B"/>
                </a:solidFill>
                <a:latin typeface="微软雅黑" panose="020b0503020204020204" pitchFamily="34" charset="-122"/>
                <a:ea typeface="微软雅黑" panose="020b0503020204020204" pitchFamily="34" charset="-122"/>
              </a:rPr>
              <a:t>本文语言严谨，准确。请赏析下列句子。</a:t>
            </a:r>
            <a:endParaRPr lang="en-US" altLang="zh-CN" sz="2200">
              <a:solidFill>
                <a:srgbClr val="7F6B5B"/>
              </a:solidFill>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r>
              <a:rPr lang="zh-CN" altLang="en-US" sz="2200">
                <a:solidFill>
                  <a:srgbClr val="7F6B5B"/>
                </a:solidFill>
                <a:latin typeface="楷体" panose="02010609060101010101" pitchFamily="49" charset="-122"/>
                <a:ea typeface="楷体" panose="02010609060101010101" pitchFamily="49" charset="-122"/>
              </a:rPr>
              <a:t>他看到的这件事情虽与他个人无关</a:t>
            </a:r>
            <a:r>
              <a:rPr lang="en-US" altLang="zh-CN" sz="2200">
                <a:solidFill>
                  <a:srgbClr val="7F6B5B"/>
                </a:solidFill>
                <a:latin typeface="楷体" panose="02010609060101010101" pitchFamily="49" charset="-122"/>
                <a:ea typeface="楷体" panose="02010609060101010101" pitchFamily="49" charset="-122"/>
              </a:rPr>
              <a:t>,</a:t>
            </a:r>
            <a:r>
              <a:rPr lang="zh-CN" altLang="en-US" sz="2200">
                <a:solidFill>
                  <a:srgbClr val="7F6B5B"/>
                </a:solidFill>
                <a:latin typeface="楷体" panose="02010609060101010101" pitchFamily="49" charset="-122"/>
                <a:ea typeface="楷体" panose="02010609060101010101" pitchFamily="49" charset="-122"/>
              </a:rPr>
              <a:t>但他心中的感受是何等悲伤啊</a:t>
            </a:r>
            <a:r>
              <a:rPr lang="en-US" altLang="zh-CN" sz="2200">
                <a:solidFill>
                  <a:srgbClr val="7F6B5B"/>
                </a:solidFill>
                <a:latin typeface="楷体" panose="02010609060101010101" pitchFamily="49" charset="-122"/>
                <a:ea typeface="楷体" panose="02010609060101010101" pitchFamily="49" charset="-122"/>
              </a:rPr>
              <a:t>;</a:t>
            </a:r>
            <a:r>
              <a:rPr lang="zh-CN" altLang="en-US" sz="2200">
                <a:solidFill>
                  <a:srgbClr val="7F6B5B"/>
                </a:solidFill>
                <a:latin typeface="楷体" panose="02010609060101010101" pitchFamily="49" charset="-122"/>
                <a:ea typeface="楷体" panose="02010609060101010101" pitchFamily="49" charset="-122"/>
              </a:rPr>
              <a:t>目睹这种情景</a:t>
            </a:r>
            <a:r>
              <a:rPr lang="en-US" altLang="zh-CN" sz="2200">
                <a:solidFill>
                  <a:srgbClr val="7F6B5B"/>
                </a:solidFill>
                <a:latin typeface="楷体" panose="02010609060101010101" pitchFamily="49" charset="-122"/>
                <a:ea typeface="楷体" panose="02010609060101010101" pitchFamily="49" charset="-122"/>
              </a:rPr>
              <a:t>,</a:t>
            </a:r>
            <a:r>
              <a:rPr lang="zh-CN" altLang="en-US" sz="2200">
                <a:solidFill>
                  <a:srgbClr val="7F6B5B"/>
                </a:solidFill>
                <a:latin typeface="楷体" panose="02010609060101010101" pitchFamily="49" charset="-122"/>
                <a:ea typeface="楷体" panose="02010609060101010101" pitchFamily="49" charset="-122"/>
              </a:rPr>
              <a:t>而自己却不能对晕过去的母亲和垂死的孩子一伸援手</a:t>
            </a:r>
            <a:r>
              <a:rPr lang="en-US" altLang="zh-CN" sz="2200">
                <a:solidFill>
                  <a:srgbClr val="7F6B5B"/>
                </a:solidFill>
                <a:latin typeface="楷体" panose="02010609060101010101" pitchFamily="49" charset="-122"/>
                <a:ea typeface="楷体" panose="02010609060101010101" pitchFamily="49" charset="-122"/>
              </a:rPr>
              <a:t>,</a:t>
            </a:r>
            <a:r>
              <a:rPr lang="zh-CN" altLang="en-US" sz="2200">
                <a:solidFill>
                  <a:srgbClr val="7F6B5B"/>
                </a:solidFill>
                <a:latin typeface="楷体" panose="02010609060101010101" pitchFamily="49" charset="-122"/>
                <a:ea typeface="楷体" panose="02010609060101010101" pitchFamily="49" charset="-122"/>
              </a:rPr>
              <a:t>他难道不难过吗</a:t>
            </a:r>
            <a:r>
              <a:rPr lang="en-US" altLang="zh-CN" sz="2200">
                <a:solidFill>
                  <a:srgbClr val="7F6B5B"/>
                </a:solidFill>
                <a:latin typeface="楷体" panose="02010609060101010101" pitchFamily="49" charset="-122"/>
                <a:ea typeface="楷体" panose="02010609060101010101" pitchFamily="49" charset="-122"/>
              </a:rPr>
              <a:t>?</a:t>
            </a: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9B8E1C2D-036F-42C3-BF8A-224147A09E1F}"/>
              </a:ext>
            </a:extLst>
          </p:cNvPr>
          <p:cNvSpPr txBox="1"/>
          <p:nvPr/>
        </p:nvSpPr>
        <p:spPr>
          <a:xfrm>
            <a:off x="1102785" y="3251565"/>
            <a:ext cx="9656622" cy="1556003"/>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明确：援引事例</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发挥想象</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由一个事例而想到了人性最柔软最本真的“怜悯心”。“何等”即“多么”</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表示程度之深</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难道不难过吗</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反问句式</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表示难过之极。</a:t>
            </a:r>
          </a:p>
        </p:txBody>
      </p:sp>
    </p:spTree>
    <p:extLst>
      <p:ext uri="{BB962C8B-B14F-4D97-AF65-F5344CB8AC3E}">
        <p14:creationId xmlns:p14="http://schemas.microsoft.com/office/powerpoint/2010/main" val="2585576453"/>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a:extLst>
              <a:ext uri="{FF2B5EF4-FFF2-40B4-BE49-F238E27FC236}">
                <a16:creationId xmlns:a16="http://schemas.microsoft.com/office/drawing/2014/main" id="{C1D806F5-4975-4562-BF0E-C77316BD2896}"/>
              </a:ext>
            </a:extLst>
          </p:cNvPr>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a:extLst>
              <a:ext uri="{FF2B5EF4-FFF2-40B4-BE49-F238E27FC236}">
                <a16:creationId xmlns:a16="http://schemas.microsoft.com/office/drawing/2014/main" id="{3A9C4F7B-9FAF-43A6-92AA-278FEAD3C67E}"/>
              </a:ext>
            </a:extLst>
          </p:cNvPr>
          <p:cNvSpPr/>
          <p:nvPr/>
        </p:nvSpPr>
        <p:spPr>
          <a:xfrm>
            <a:off x="902518" y="1072398"/>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深度思考 学以致用</a:t>
            </a:r>
            <a:r>
              <a:rPr lang="en-US" altLang="zh-CN" sz="2200">
                <a:solidFill>
                  <a:srgbClr val="7F6B5B"/>
                </a:solidFill>
                <a:latin typeface="微软雅黑" panose="020b0503020204020204" pitchFamily="34" charset="-122"/>
                <a:ea typeface="微软雅黑" panose="020b0503020204020204" pitchFamily="34" charset="-122"/>
              </a:rPr>
              <a:t>】6.</a:t>
            </a:r>
            <a:r>
              <a:rPr lang="zh-CN" altLang="en-US" sz="2200">
                <a:solidFill>
                  <a:srgbClr val="7F6B5B"/>
                </a:solidFill>
                <a:latin typeface="微软雅黑" panose="020b0503020204020204" pitchFamily="34" charset="-122"/>
                <a:ea typeface="微软雅黑" panose="020b0503020204020204" pitchFamily="34" charset="-122"/>
              </a:rPr>
              <a:t>关于人性的善恶，是个古今中外争论不断的话题。卢梭认为，怜悯是人的天性；在中国，最著名的莫过于孟子的“性善论”。请结合有关知识，谈谈你对“怜悯是人的天性”的理解。</a:t>
            </a:r>
          </a:p>
        </p:txBody>
      </p:sp>
      <p:sp>
        <p:nvSpPr>
          <p:cNvPr id="12" name="文本框 11">
            <a:extLst>
              <a:ext uri="{FF2B5EF4-FFF2-40B4-BE49-F238E27FC236}">
                <a16:creationId xmlns:a16="http://schemas.microsoft.com/office/drawing/2014/main" id="{9B8E1C2D-036F-42C3-BF8A-224147A09E1F}"/>
              </a:ext>
            </a:extLst>
          </p:cNvPr>
          <p:cNvSpPr txBox="1"/>
          <p:nvPr/>
        </p:nvSpPr>
        <p:spPr>
          <a:xfrm>
            <a:off x="1102785" y="2437597"/>
            <a:ext cx="9656622" cy="4095160"/>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卢梭认为，人类对同类生命的天然存在的怜悯心与同情心是自然人最普遍的和最有用的一种美德。这同孟子所讲的恻隐之心如出一辙。现代情商理论中有一重要概念叫同理心，同理心就是换位思考、移情，是站在对方立场思考，从而能够体会并为对方着想的心理方式。也就是人们通常所说的将心比心。它源自人在潜意识上模仿他人的遭遇而引发相同的痛苦感受，从而设身处地替他人考虑。孟子有时也把人的恻隐之心称作不忍人之心，从字面上看就更加表明其等同于现代科学所讲的同理心。它扩大而表现为主动的对外物秉持的“仁”的观念，成为</a:t>
            </a:r>
          </a:p>
        </p:txBody>
      </p:sp>
    </p:spTree>
    <p:extLst>
      <p:ext uri="{BB962C8B-B14F-4D97-AF65-F5344CB8AC3E}">
        <p14:creationId xmlns:p14="http://schemas.microsoft.com/office/powerpoint/2010/main" val="4232289795"/>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a:extLst>
              <a:ext uri="{FF2B5EF4-FFF2-40B4-BE49-F238E27FC236}">
                <a16:creationId xmlns:a16="http://schemas.microsoft.com/office/drawing/2014/main" id="{C1D806F5-4975-4562-BF0E-C77316BD2896}"/>
              </a:ext>
            </a:extLst>
          </p:cNvPr>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a:extLst>
              <a:ext uri="{FF2B5EF4-FFF2-40B4-BE49-F238E27FC236}">
                <a16:creationId xmlns:a16="http://schemas.microsoft.com/office/drawing/2014/main" id="{3A9C4F7B-9FAF-43A6-92AA-278FEAD3C67E}"/>
              </a:ext>
            </a:extLst>
          </p:cNvPr>
          <p:cNvSpPr/>
          <p:nvPr/>
        </p:nvSpPr>
        <p:spPr>
          <a:xfrm>
            <a:off x="902518" y="1072398"/>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深度思考 学以致用</a:t>
            </a:r>
            <a:r>
              <a:rPr lang="en-US" altLang="zh-CN" sz="2200">
                <a:solidFill>
                  <a:srgbClr val="7F6B5B"/>
                </a:solidFill>
                <a:latin typeface="微软雅黑" panose="020b0503020204020204" pitchFamily="34" charset="-122"/>
                <a:ea typeface="微软雅黑" panose="020b0503020204020204" pitchFamily="34" charset="-122"/>
              </a:rPr>
              <a:t>】6.</a:t>
            </a:r>
            <a:r>
              <a:rPr lang="zh-CN" altLang="en-US" sz="2200">
                <a:solidFill>
                  <a:srgbClr val="7F6B5B"/>
                </a:solidFill>
                <a:latin typeface="微软雅黑" panose="020b0503020204020204" pitchFamily="34" charset="-122"/>
                <a:ea typeface="微软雅黑" panose="020b0503020204020204" pitchFamily="34" charset="-122"/>
              </a:rPr>
              <a:t>关于人性的善恶，是个古今中外争论不断的话题。卢梭认为，怜悯是人的天性；在中国，最著名的莫过于孟子的“性善论”。请结合有关知识，谈谈你对“怜悯是人的天性”的理解。</a:t>
            </a:r>
          </a:p>
        </p:txBody>
      </p:sp>
      <p:sp>
        <p:nvSpPr>
          <p:cNvPr id="12" name="文本框 11">
            <a:extLst>
              <a:ext uri="{FF2B5EF4-FFF2-40B4-BE49-F238E27FC236}">
                <a16:creationId xmlns:a16="http://schemas.microsoft.com/office/drawing/2014/main" id="{9B8E1C2D-036F-42C3-BF8A-224147A09E1F}"/>
              </a:ext>
            </a:extLst>
          </p:cNvPr>
          <p:cNvSpPr txBox="1"/>
          <p:nvPr/>
        </p:nvSpPr>
        <p:spPr>
          <a:xfrm>
            <a:off x="609396" y="2330560"/>
            <a:ext cx="10884133" cy="4695324"/>
          </a:xfrm>
          <a:prstGeom prst="rect">
            <a:avLst/>
          </a:prstGeom>
          <a:noFill/>
        </p:spPr>
        <p:txBody>
          <a:bodyPr wrap="square" rtlCol="0">
            <a:spAutoFit/>
          </a:bodyPr>
          <a:lstStyle/>
          <a:p>
            <a:pPr>
              <a:lnSpc>
                <a:spcPct val="150000"/>
              </a:lnSpc>
            </a:pPr>
            <a:r>
              <a:rPr lang="zh-CN" altLang="en-US" sz="2000">
                <a:latin typeface="微软雅黑" panose="020b0503020204020204" pitchFamily="34" charset="-122"/>
                <a:ea typeface="微软雅黑" panose="020b0503020204020204" pitchFamily="34" charset="-122"/>
              </a:rPr>
              <a:t>明确：卢梭认为，人类对同类生命的天然存在的怜悯心与同情心是自然人最普遍的和最有用的一种美德。这同孟子所讲的恻隐之心如出一辙。现代情商理论中有一重要概念叫同理心，同理心就是换位思考、移情，是站在对方立场思考，从而能够体会并为对方着想的心理方式。也就是人们通常所说的将心比心。它源自人在潜意识上模仿他人的遭遇而引发相同的痛苦感受，从而设身处地替他人考虑。孟子有时也把人的恻隐之心称作不忍人之心，从字面上看就更加表明其等同于现代科学所讲的同理心。它扩大而表现为主动的对外物秉持的“仁”的观念，成为人的外在善行的心理动力，即“仁”之端。这种同理心，或者说恻隐之心是普遍存在于人的自然天性中的；但其存在程度，每个人却不尽相同。只有通过个人不断地努力和社会有意地弘扬，甚至有赖良好的社会环境，才能使它发挥出最大效能。</a:t>
            </a:r>
          </a:p>
          <a:p>
            <a:pPr>
              <a:lnSpc>
                <a:spcPct val="150000"/>
              </a:lnSpc>
            </a:pPr>
            <a:endParaRPr lang="zh-CN" altLang="en-US" sz="220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75285605"/>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Freeform 5"/>
          <p:cNvSpPr/>
          <p:nvPr/>
        </p:nvSpPr>
        <p:spPr bwMode="auto">
          <a:xfrm rot="10800000">
            <a:off x="182615" y="2245359"/>
            <a:ext cx="7615663"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6" name="TextBox 25"/>
          <p:cNvSpPr txBox="1"/>
          <p:nvPr/>
        </p:nvSpPr>
        <p:spPr>
          <a:xfrm>
            <a:off x="2872191" y="3274604"/>
            <a:ext cx="2813591" cy="707886"/>
          </a:xfrm>
          <a:prstGeom prst="rect">
            <a:avLst/>
          </a:prstGeom>
          <a:noFill/>
        </p:spPr>
        <p:txBody>
          <a:bodyPr wrap="none" rtlCol="0">
            <a:spAutoFit/>
          </a:bodyPr>
          <a:lstStyle/>
          <a:p>
            <a:pPr marL="571500" indent="-571500">
              <a:buFont typeface="Arial" panose="020b0604020202020204" pitchFamily="34" charset="0"/>
              <a:buChar char="•"/>
            </a:pPr>
            <a:r>
              <a:rPr lang="zh-CN" altLang="en-US" sz="4000">
                <a:solidFill>
                  <a:srgbClr val="F0ECE9"/>
                </a:solidFill>
                <a:latin typeface="微软雅黑" panose="020b0503020204020204" pitchFamily="34" charset="-122"/>
                <a:ea typeface="微软雅黑" panose="020b0503020204020204" pitchFamily="34" charset="-122"/>
              </a:rPr>
              <a:t>技法点拨</a:t>
            </a:r>
          </a:p>
        </p:txBody>
      </p:sp>
      <p:sp>
        <p:nvSpPr>
          <p:cNvPr id="19" name="TextBox 24"/>
          <p:cNvSpPr txBox="1"/>
          <p:nvPr/>
        </p:nvSpPr>
        <p:spPr>
          <a:xfrm>
            <a:off x="1124105" y="2712799"/>
            <a:ext cx="846707" cy="144655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3</a:t>
            </a:r>
            <a:endParaRPr lang="zh-CN" altLang="en-US" sz="8800">
              <a:solidFill>
                <a:srgbClr val="F0ECE9"/>
              </a:solidFill>
              <a:latin typeface="印品黑体" panose="00000500000000000000" pitchFamily="2" charset="-122"/>
            </a:endParaRPr>
          </a:p>
        </p:txBody>
      </p:sp>
    </p:spTree>
    <p:extLst>
      <p:ext uri="{BB962C8B-B14F-4D97-AF65-F5344CB8AC3E}">
        <p14:creationId xmlns:p14="http://schemas.microsoft.com/office/powerpoint/2010/main" val="2884248876"/>
      </p:ext>
    </p:extLst>
  </p:cSld>
  <p:clrMapOvr>
    <a:masterClrMapping/>
  </p:clrMapOvr>
  <mc:AlternateContent>
    <mc:Choice xmlns:p14="http://schemas.microsoft.com/office/powerpoint/2010/main" Requires="p14">
      <p:transition spd="slow" advClick="0" p14:dur="160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ac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201244"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技法点拨</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论证方法</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文本框 7">
            <a:extLst>
              <a:ext uri="{FF2B5EF4-FFF2-40B4-BE49-F238E27FC236}">
                <a16:creationId xmlns:a16="http://schemas.microsoft.com/office/drawing/2014/main" id="{72F263D6-9A7E-47C4-96D4-CCE1DF829EBE}"/>
              </a:ext>
            </a:extLst>
          </p:cNvPr>
          <p:cNvSpPr txBox="1"/>
          <p:nvPr/>
        </p:nvSpPr>
        <p:spPr>
          <a:xfrm>
            <a:off x="983433" y="1054311"/>
            <a:ext cx="10619140" cy="5013039"/>
          </a:xfrm>
          <a:prstGeom prst="rect">
            <a:avLst/>
          </a:prstGeom>
          <a:noFill/>
        </p:spPr>
        <p:txBody>
          <a:bodyPr wrap="square">
            <a:spAutoFit/>
          </a:bodyPr>
          <a:lstStyle/>
          <a:p>
            <a:pPr marL="342900" indent="-342900">
              <a:lnSpc>
                <a:spcPct val="150000"/>
              </a:lnSpc>
              <a:buFont typeface="Wingdings" panose="05000000000000000000" pitchFamily="2" charset="2"/>
              <a:buChar char="p"/>
            </a:pPr>
            <a:r>
              <a:rPr lang="zh-CN" altLang="en-US" sz="2400" i="0" u="none" strike="noStrike">
                <a:solidFill>
                  <a:srgbClr val="423B3B"/>
                </a:solidFill>
                <a:effectLst/>
                <a:latin typeface="Microsoft YaHei" panose="020b0503020204020204" pitchFamily="34" charset="-122"/>
                <a:ea typeface="Microsoft YaHei" panose="020b0503020204020204" pitchFamily="34" charset="-122"/>
              </a:rPr>
              <a:t>驳论证：通过批驳对方论证的错误，从而批驳对方。</a:t>
            </a:r>
          </a:p>
          <a:p>
            <a:pPr marL="342900" indent="-342900">
              <a:lnSpc>
                <a:spcPct val="150000"/>
              </a:lnSpc>
              <a:buFont typeface="Wingdings" panose="05000000000000000000" pitchFamily="2" charset="2"/>
              <a:buChar char="p"/>
            </a:pPr>
            <a:r>
              <a:rPr lang="zh-CN" altLang="en-US" sz="2400" i="0" u="none" strike="noStrike">
                <a:solidFill>
                  <a:srgbClr val="423B3B"/>
                </a:solidFill>
                <a:effectLst/>
                <a:latin typeface="Microsoft YaHei" panose="020b0503020204020204" pitchFamily="34" charset="-122"/>
                <a:ea typeface="Microsoft YaHei" panose="020b0503020204020204" pitchFamily="34" charset="-122"/>
              </a:rPr>
              <a:t>引证法：引用名人名言、权威观点来增强说服力。</a:t>
            </a:r>
          </a:p>
          <a:p>
            <a:pPr marL="342900" indent="-342900">
              <a:lnSpc>
                <a:spcPct val="150000"/>
              </a:lnSpc>
              <a:buFont typeface="Wingdings" panose="05000000000000000000" pitchFamily="2" charset="2"/>
              <a:buChar char="p"/>
            </a:pPr>
            <a:r>
              <a:rPr lang="zh-CN" altLang="en-US" sz="2400" i="0" u="none" strike="noStrike">
                <a:solidFill>
                  <a:srgbClr val="423B3B"/>
                </a:solidFill>
                <a:effectLst/>
                <a:latin typeface="Microsoft YaHei" panose="020b0503020204020204" pitchFamily="34" charset="-122"/>
                <a:ea typeface="Microsoft YaHei" panose="020b0503020204020204" pitchFamily="34" charset="-122"/>
              </a:rPr>
              <a:t>例证法。运用典型事例驳斥对方观点的一种方法。</a:t>
            </a:r>
          </a:p>
          <a:p>
            <a:pPr marL="342900" indent="-342900">
              <a:lnSpc>
                <a:spcPct val="150000"/>
              </a:lnSpc>
              <a:buFont typeface="Wingdings" panose="05000000000000000000" pitchFamily="2" charset="2"/>
              <a:buChar char="p"/>
            </a:pPr>
            <a:r>
              <a:rPr lang="zh-CN" altLang="en-US" sz="2400" i="0" u="none" strike="noStrike">
                <a:solidFill>
                  <a:srgbClr val="423B3B"/>
                </a:solidFill>
                <a:effectLst/>
                <a:latin typeface="Microsoft YaHei" panose="020b0503020204020204" pitchFamily="34" charset="-122"/>
                <a:ea typeface="Microsoft YaHei" panose="020b0503020204020204" pitchFamily="34" charset="-122"/>
              </a:rPr>
              <a:t>类比法：两对象属性相同，而且已知其中一对象还具有其他属性，由此推出另一对象也具有同样的其他属性。</a:t>
            </a:r>
          </a:p>
          <a:p>
            <a:pPr marL="342900" indent="-342900">
              <a:lnSpc>
                <a:spcPct val="150000"/>
              </a:lnSpc>
              <a:buFont typeface="Wingdings" panose="05000000000000000000" pitchFamily="2" charset="2"/>
              <a:buChar char="p"/>
            </a:pPr>
            <a:r>
              <a:rPr lang="zh-CN" altLang="en-US" sz="2400" i="0" u="none" strike="noStrike">
                <a:solidFill>
                  <a:srgbClr val="423B3B"/>
                </a:solidFill>
                <a:effectLst/>
                <a:latin typeface="Microsoft YaHei" panose="020b0503020204020204" pitchFamily="34" charset="-122"/>
                <a:ea typeface="Microsoft YaHei" panose="020b0503020204020204" pitchFamily="34" charset="-122"/>
              </a:rPr>
              <a:t>以谬制谬法：采用对方的方法和逻辑来对付对手，从而折服对方。</a:t>
            </a:r>
          </a:p>
          <a:p>
            <a:pPr marL="342900" indent="-342900">
              <a:lnSpc>
                <a:spcPct val="150000"/>
              </a:lnSpc>
              <a:buFont typeface="Wingdings" panose="05000000000000000000" pitchFamily="2" charset="2"/>
              <a:buChar char="p"/>
            </a:pPr>
            <a:r>
              <a:rPr lang="zh-CN" altLang="en-US" sz="2400" i="0" u="none" strike="noStrike">
                <a:solidFill>
                  <a:srgbClr val="423B3B"/>
                </a:solidFill>
                <a:effectLst/>
                <a:latin typeface="Microsoft YaHei" panose="020b0503020204020204" pitchFamily="34" charset="-122"/>
                <a:ea typeface="Microsoft YaHei" panose="020b0503020204020204" pitchFamily="34" charset="-122"/>
              </a:rPr>
              <a:t>矛盾法：通过论证与对方论题相矛盾的论题的真实，再根据矛盾律，进而说明对方论题的虚假。</a:t>
            </a:r>
          </a:p>
          <a:p>
            <a:pPr marL="342900" indent="-342900">
              <a:lnSpc>
                <a:spcPct val="150000"/>
              </a:lnSpc>
              <a:buFont typeface="Wingdings" panose="05000000000000000000" pitchFamily="2" charset="2"/>
              <a:buChar char="p"/>
            </a:pPr>
            <a:r>
              <a:rPr lang="zh-CN" altLang="en-US" sz="2400" i="0" u="none" strike="noStrike">
                <a:solidFill>
                  <a:srgbClr val="423B3B"/>
                </a:solidFill>
                <a:effectLst/>
                <a:latin typeface="Microsoft YaHei" panose="020b0503020204020204" pitchFamily="34" charset="-122"/>
                <a:ea typeface="Microsoft YaHei" panose="020b0503020204020204" pitchFamily="34" charset="-122"/>
              </a:rPr>
              <a:t>反证法：通过确定与论题相矛盾的判断虚假来确定论题的真实性。</a:t>
            </a:r>
          </a:p>
        </p:txBody>
      </p:sp>
    </p:spTree>
    <p:extLst>
      <p:ext uri="{BB962C8B-B14F-4D97-AF65-F5344CB8AC3E}">
        <p14:creationId xmlns:p14="http://schemas.microsoft.com/office/powerpoint/2010/main" val="2130740305"/>
      </p:ext>
    </p:extLst>
  </p:cSld>
  <p:clrMapOvr>
    <a:masterClrMapping/>
  </p:clrMapOvr>
  <p:transition spd="med" advClick="0">
    <p:pull/>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201244"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技法点拨</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论证方法</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文本框 7">
            <a:extLst>
              <a:ext uri="{FF2B5EF4-FFF2-40B4-BE49-F238E27FC236}">
                <a16:creationId xmlns:a16="http://schemas.microsoft.com/office/drawing/2014/main" id="{72F263D6-9A7E-47C4-96D4-CCE1DF829EBE}"/>
              </a:ext>
            </a:extLst>
          </p:cNvPr>
          <p:cNvSpPr txBox="1"/>
          <p:nvPr/>
        </p:nvSpPr>
        <p:spPr>
          <a:xfrm>
            <a:off x="983433" y="2550602"/>
            <a:ext cx="10619140" cy="1556003"/>
          </a:xfrm>
          <a:prstGeom prst="rect">
            <a:avLst/>
          </a:prstGeom>
          <a:noFill/>
        </p:spPr>
        <p:txBody>
          <a:bodyPr wrap="square">
            <a:spAutoFit/>
          </a:bodyPr>
          <a:lstStyle/>
          <a:p>
            <a:pPr>
              <a:lnSpc>
                <a:spcPct val="150000"/>
              </a:lnSpc>
            </a:pPr>
            <a:r>
              <a:rPr lang="en-US" altLang="zh-CN" sz="2200" i="0" u="none" strike="noStrike">
                <a:solidFill>
                  <a:srgbClr val="7F6B5B"/>
                </a:solidFill>
                <a:effectLst/>
                <a:latin typeface="楷体" panose="02010609060101010101" pitchFamily="49" charset="-122"/>
                <a:ea typeface="楷体" panose="02010609060101010101" pitchFamily="49" charset="-122"/>
              </a:rPr>
              <a:t>《</a:t>
            </a:r>
            <a:r>
              <a:rPr lang="zh-CN" altLang="en-US" sz="2200" i="0" u="none" strike="noStrike">
                <a:solidFill>
                  <a:srgbClr val="7F6B5B"/>
                </a:solidFill>
                <a:effectLst/>
                <a:latin typeface="楷体" panose="02010609060101010101" pitchFamily="49" charset="-122"/>
                <a:ea typeface="楷体" panose="02010609060101010101" pitchFamily="49" charset="-122"/>
              </a:rPr>
              <a:t>怜悯是人的天性</a:t>
            </a:r>
            <a:r>
              <a:rPr lang="en-US" altLang="zh-CN" sz="2200" i="0" u="none" strike="noStrike">
                <a:solidFill>
                  <a:srgbClr val="7F6B5B"/>
                </a:solidFill>
                <a:effectLst/>
                <a:latin typeface="楷体" panose="02010609060101010101" pitchFamily="49" charset="-122"/>
                <a:ea typeface="楷体" panose="02010609060101010101" pitchFamily="49" charset="-122"/>
              </a:rPr>
              <a:t>》</a:t>
            </a:r>
            <a:r>
              <a:rPr lang="zh-CN" altLang="en-US" sz="2200" i="0" u="none" strike="noStrike">
                <a:solidFill>
                  <a:srgbClr val="7F6B5B"/>
                </a:solidFill>
                <a:effectLst/>
                <a:latin typeface="楷体" panose="02010609060101010101" pitchFamily="49" charset="-122"/>
                <a:ea typeface="楷体" panose="02010609060101010101" pitchFamily="49" charset="-122"/>
              </a:rPr>
              <a:t>中采用了破立结合的论证方法，边破边立。而卢梭的这篇文章与</a:t>
            </a:r>
            <a:r>
              <a:rPr lang="en-US" altLang="zh-CN" sz="2200" i="0" u="none" strike="noStrike">
                <a:solidFill>
                  <a:srgbClr val="7F6B5B"/>
                </a:solidFill>
                <a:effectLst/>
                <a:latin typeface="楷体" panose="02010609060101010101" pitchFamily="49" charset="-122"/>
                <a:ea typeface="楷体" panose="02010609060101010101" pitchFamily="49" charset="-122"/>
              </a:rPr>
              <a:t>《</a:t>
            </a:r>
            <a:r>
              <a:rPr lang="zh-CN" altLang="en-US" sz="2200" i="0" u="none" strike="noStrike">
                <a:solidFill>
                  <a:srgbClr val="7F6B5B"/>
                </a:solidFill>
                <a:effectLst/>
                <a:latin typeface="楷体" panose="02010609060101010101" pitchFamily="49" charset="-122"/>
                <a:ea typeface="楷体" panose="02010609060101010101" pitchFamily="49" charset="-122"/>
              </a:rPr>
              <a:t>修辞立其诚</a:t>
            </a:r>
            <a:r>
              <a:rPr lang="en-US" altLang="zh-CN" sz="2200" i="0" u="none" strike="noStrike">
                <a:solidFill>
                  <a:srgbClr val="7F6B5B"/>
                </a:solidFill>
                <a:effectLst/>
                <a:latin typeface="楷体" panose="02010609060101010101" pitchFamily="49" charset="-122"/>
                <a:ea typeface="楷体" panose="02010609060101010101" pitchFamily="49" charset="-122"/>
              </a:rPr>
              <a:t>》</a:t>
            </a:r>
            <a:r>
              <a:rPr lang="zh-CN" altLang="en-US" sz="2200" i="0" u="none" strike="noStrike">
                <a:solidFill>
                  <a:srgbClr val="7F6B5B"/>
                </a:solidFill>
                <a:effectLst/>
                <a:latin typeface="楷体" panose="02010609060101010101" pitchFamily="49" charset="-122"/>
                <a:ea typeface="楷体" panose="02010609060101010101" pitchFamily="49" charset="-122"/>
              </a:rPr>
              <a:t>又都旁征博引，大量运用引证法。请分别运用破立结合的论证方法、引证法各写一段文字，每段</a:t>
            </a:r>
            <a:r>
              <a:rPr lang="en-US" altLang="zh-CN" sz="2200" i="0" u="none" strike="noStrike">
                <a:solidFill>
                  <a:srgbClr val="7F6B5B"/>
                </a:solidFill>
                <a:effectLst/>
                <a:latin typeface="楷体" panose="02010609060101010101" pitchFamily="49" charset="-122"/>
                <a:ea typeface="楷体" panose="02010609060101010101" pitchFamily="49" charset="-122"/>
              </a:rPr>
              <a:t>200</a:t>
            </a:r>
            <a:r>
              <a:rPr lang="zh-CN" altLang="en-US" sz="2200" i="0" u="none" strike="noStrike">
                <a:solidFill>
                  <a:srgbClr val="7F6B5B"/>
                </a:solidFill>
                <a:effectLst/>
                <a:latin typeface="楷体" panose="02010609060101010101" pitchFamily="49" charset="-122"/>
                <a:ea typeface="楷体" panose="02010609060101010101" pitchFamily="49" charset="-122"/>
              </a:rPr>
              <a:t>字左右。</a:t>
            </a:r>
          </a:p>
        </p:txBody>
      </p:sp>
    </p:spTree>
    <p:extLst>
      <p:ext uri="{BB962C8B-B14F-4D97-AF65-F5344CB8AC3E}">
        <p14:creationId xmlns:p14="http://schemas.microsoft.com/office/powerpoint/2010/main" val="459496065"/>
      </p:ext>
    </p:extLst>
  </p:cSld>
  <p:clrMapOvr>
    <a:masterClrMapping/>
  </p:clrMapOvr>
  <p:transition spd="med" advClick="0">
    <p:pull/>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Freeform 5"/>
          <p:cNvSpPr/>
          <p:nvPr/>
        </p:nvSpPr>
        <p:spPr bwMode="auto">
          <a:xfrm rot="10800000">
            <a:off x="182615" y="2245359"/>
            <a:ext cx="7615663"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6" name="TextBox 25"/>
          <p:cNvSpPr txBox="1"/>
          <p:nvPr/>
        </p:nvSpPr>
        <p:spPr>
          <a:xfrm>
            <a:off x="2872191" y="3274604"/>
            <a:ext cx="2813591" cy="707886"/>
          </a:xfrm>
          <a:prstGeom prst="rect">
            <a:avLst/>
          </a:prstGeom>
          <a:noFill/>
        </p:spPr>
        <p:txBody>
          <a:bodyPr wrap="none" rtlCol="0">
            <a:spAutoFit/>
          </a:bodyPr>
          <a:lstStyle/>
          <a:p>
            <a:pPr marL="571500" indent="-571500">
              <a:buFont typeface="Arial" panose="020b0604020202020204" pitchFamily="34" charset="0"/>
              <a:buChar char="•"/>
            </a:pPr>
            <a:r>
              <a:rPr lang="zh-CN" altLang="en-US" sz="4000">
                <a:solidFill>
                  <a:srgbClr val="F0ECE9"/>
                </a:solidFill>
                <a:latin typeface="微软雅黑" panose="020b0503020204020204" pitchFamily="34" charset="-122"/>
                <a:ea typeface="微软雅黑" panose="020b0503020204020204" pitchFamily="34" charset="-122"/>
              </a:rPr>
              <a:t>预读先学</a:t>
            </a:r>
          </a:p>
        </p:txBody>
      </p:sp>
      <p:sp>
        <p:nvSpPr>
          <p:cNvPr id="19" name="TextBox 24"/>
          <p:cNvSpPr txBox="1"/>
          <p:nvPr/>
        </p:nvSpPr>
        <p:spPr>
          <a:xfrm>
            <a:off x="1124105" y="2712799"/>
            <a:ext cx="577402" cy="144655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1</a:t>
            </a:r>
            <a:endParaRPr lang="zh-CN" altLang="en-US" sz="8800">
              <a:solidFill>
                <a:srgbClr val="F0ECE9"/>
              </a:solidFill>
              <a:latin typeface="印品黑体" panose="00000500000000000000" pitchFamily="2" charset="-122"/>
            </a:endParaRPr>
          </a:p>
        </p:txBody>
      </p:sp>
    </p:spTree>
    <p:extLst>
      <p:ext uri="{BB962C8B-B14F-4D97-AF65-F5344CB8AC3E}">
        <p14:creationId xmlns:p14="http://schemas.microsoft.com/office/powerpoint/2010/main" val="1296304894"/>
      </p:ext>
    </p:extLst>
  </p:cSld>
  <p:clrMapOvr>
    <a:masterClrMapping/>
  </p:clrMapOvr>
  <mc:AlternateContent>
    <mc:Choice xmlns:p14="http://schemas.microsoft.com/office/powerpoint/2010/main" Requires="p14">
      <p:transition spd="slow" advClick="0" p14:dur="160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ac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201244"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技法点拨</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论证方法</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文本框 7">
            <a:extLst>
              <a:ext uri="{FF2B5EF4-FFF2-40B4-BE49-F238E27FC236}">
                <a16:creationId xmlns:a16="http://schemas.microsoft.com/office/drawing/2014/main" id="{72F263D6-9A7E-47C4-96D4-CCE1DF829EBE}"/>
              </a:ext>
            </a:extLst>
          </p:cNvPr>
          <p:cNvSpPr txBox="1"/>
          <p:nvPr/>
        </p:nvSpPr>
        <p:spPr>
          <a:xfrm>
            <a:off x="893614" y="1483851"/>
            <a:ext cx="10619140" cy="4583499"/>
          </a:xfrm>
          <a:prstGeom prst="rect">
            <a:avLst/>
          </a:prstGeom>
          <a:noFill/>
        </p:spPr>
        <p:txBody>
          <a:bodyPr wrap="square">
            <a:spAutoFit/>
          </a:bodyPr>
          <a:lstStyle/>
          <a:p>
            <a:pPr>
              <a:lnSpc>
                <a:spcPct val="150000"/>
              </a:lnSpc>
            </a:pPr>
            <a:r>
              <a:rPr lang="zh-CN" altLang="en-US" sz="2200" i="0" u="none" strike="noStrike">
                <a:effectLst/>
                <a:latin typeface="微软雅黑" panose="020b0503020204020204" pitchFamily="34" charset="-122"/>
                <a:ea typeface="微软雅黑" panose="020b0503020204020204" pitchFamily="34" charset="-122"/>
              </a:rPr>
              <a:t>示例</a:t>
            </a:r>
            <a:r>
              <a:rPr lang="en-US" altLang="zh-CN" sz="2200" i="0" u="none" strike="noStrike">
                <a:effectLst/>
                <a:latin typeface="微软雅黑" panose="020b0503020204020204" pitchFamily="34" charset="-122"/>
                <a:ea typeface="微软雅黑" panose="020b0503020204020204" pitchFamily="34" charset="-122"/>
              </a:rPr>
              <a:t>1</a:t>
            </a:r>
            <a:r>
              <a:rPr lang="zh-CN" altLang="en-US" sz="2200" i="0" u="none" strike="noStrike">
                <a:effectLst/>
                <a:latin typeface="微软雅黑" panose="020b0503020204020204" pitchFamily="34" charset="-122"/>
                <a:ea typeface="微软雅黑" panose="020b0503020204020204" pitchFamily="34" charset="-122"/>
              </a:rPr>
              <a:t>：俗话说：“皇帝开金口。”宋太宗的“开卷有益”就自然成了读书人的座右铭。但开卷果真都有益乎？答曰：非也。</a:t>
            </a:r>
            <a:r>
              <a:rPr lang="en-US" altLang="zh-CN" sz="2200" i="0" u="none" strike="noStrike">
                <a:effectLst/>
                <a:latin typeface="微软雅黑" panose="020b0503020204020204" pitchFamily="34" charset="-122"/>
                <a:ea typeface="微软雅黑" panose="020b0503020204020204" pitchFamily="34" charset="-122"/>
              </a:rPr>
              <a:t>《</a:t>
            </a:r>
            <a:r>
              <a:rPr lang="zh-CN" altLang="en-US" sz="2200" i="0" u="none" strike="noStrike">
                <a:effectLst/>
                <a:latin typeface="微软雅黑" panose="020b0503020204020204" pitchFamily="34" charset="-122"/>
                <a:ea typeface="微软雅黑" panose="020b0503020204020204" pitchFamily="34" charset="-122"/>
              </a:rPr>
              <a:t>诗经</a:t>
            </a:r>
            <a:r>
              <a:rPr lang="en-US" altLang="zh-CN" sz="2200" i="0" u="none" strike="noStrike">
                <a:effectLst/>
                <a:latin typeface="微软雅黑" panose="020b0503020204020204" pitchFamily="34" charset="-122"/>
                <a:ea typeface="微软雅黑" panose="020b0503020204020204" pitchFamily="34" charset="-122"/>
              </a:rPr>
              <a:t>》《</a:t>
            </a:r>
            <a:r>
              <a:rPr lang="zh-CN" altLang="en-US" sz="2200" i="0" u="none" strike="noStrike">
                <a:effectLst/>
                <a:latin typeface="微软雅黑" panose="020b0503020204020204" pitchFamily="34" charset="-122"/>
                <a:ea typeface="微软雅黑" panose="020b0503020204020204" pitchFamily="34" charset="-122"/>
              </a:rPr>
              <a:t>史记</a:t>
            </a:r>
            <a:r>
              <a:rPr lang="en-US" altLang="zh-CN" sz="2200" i="0" u="none" strike="noStrike">
                <a:effectLst/>
                <a:latin typeface="微软雅黑" panose="020b0503020204020204" pitchFamily="34" charset="-122"/>
                <a:ea typeface="微软雅黑" panose="020b0503020204020204" pitchFamily="34" charset="-122"/>
              </a:rPr>
              <a:t>》《</a:t>
            </a:r>
            <a:r>
              <a:rPr lang="zh-CN" altLang="en-US" sz="2200" i="0" u="none" strike="noStrike">
                <a:effectLst/>
                <a:latin typeface="微软雅黑" panose="020b0503020204020204" pitchFamily="34" charset="-122"/>
                <a:ea typeface="微软雅黑" panose="020b0503020204020204" pitchFamily="34" charset="-122"/>
              </a:rPr>
              <a:t>资本论</a:t>
            </a:r>
            <a:r>
              <a:rPr lang="en-US" altLang="zh-CN" sz="2200" i="0" u="none" strike="noStrike">
                <a:effectLst/>
                <a:latin typeface="微软雅黑" panose="020b0503020204020204" pitchFamily="34" charset="-122"/>
                <a:ea typeface="微软雅黑" panose="020b0503020204020204" pitchFamily="34" charset="-122"/>
              </a:rPr>
              <a:t>》</a:t>
            </a:r>
            <a:r>
              <a:rPr lang="zh-CN" altLang="en-US" sz="2200" i="0" u="none" strike="noStrike">
                <a:effectLst/>
                <a:latin typeface="微软雅黑" panose="020b0503020204020204" pitchFamily="34" charset="-122"/>
                <a:ea typeface="微软雅黑" panose="020b0503020204020204" pitchFamily="34" charset="-122"/>
              </a:rPr>
              <a:t>可称为“卷”，希特勒的</a:t>
            </a:r>
            <a:r>
              <a:rPr lang="en-US" altLang="zh-CN" sz="2200" i="0" u="none" strike="noStrike">
                <a:effectLst/>
                <a:latin typeface="微软雅黑" panose="020b0503020204020204" pitchFamily="34" charset="-122"/>
                <a:ea typeface="微软雅黑" panose="020b0503020204020204" pitchFamily="34" charset="-122"/>
              </a:rPr>
              <a:t>《</a:t>
            </a:r>
            <a:r>
              <a:rPr lang="zh-CN" altLang="en-US" sz="2200" i="0" u="none" strike="noStrike">
                <a:effectLst/>
                <a:latin typeface="微软雅黑" panose="020b0503020204020204" pitchFamily="34" charset="-122"/>
                <a:ea typeface="微软雅黑" panose="020b0503020204020204" pitchFamily="34" charset="-122"/>
              </a:rPr>
              <a:t>我之奋斗</a:t>
            </a:r>
            <a:r>
              <a:rPr lang="en-US" altLang="zh-CN" sz="2200" i="0" u="none" strike="noStrike">
                <a:effectLst/>
                <a:latin typeface="微软雅黑" panose="020b0503020204020204" pitchFamily="34" charset="-122"/>
                <a:ea typeface="微软雅黑" panose="020b0503020204020204" pitchFamily="34" charset="-122"/>
              </a:rPr>
              <a:t>》</a:t>
            </a:r>
            <a:r>
              <a:rPr lang="zh-CN" altLang="en-US" sz="2200" i="0" u="none" strike="noStrike">
                <a:effectLst/>
                <a:latin typeface="微软雅黑" panose="020b0503020204020204" pitchFamily="34" charset="-122"/>
                <a:ea typeface="微软雅黑" panose="020b0503020204020204" pitchFamily="34" charset="-122"/>
              </a:rPr>
              <a:t>，可预测前程的</a:t>
            </a:r>
            <a:r>
              <a:rPr lang="en-US" altLang="zh-CN" sz="2200" i="0" u="none" strike="noStrike">
                <a:effectLst/>
                <a:latin typeface="微软雅黑" panose="020b0503020204020204" pitchFamily="34" charset="-122"/>
                <a:ea typeface="微软雅黑" panose="020b0503020204020204" pitchFamily="34" charset="-122"/>
              </a:rPr>
              <a:t>《</a:t>
            </a:r>
            <a:r>
              <a:rPr lang="zh-CN" altLang="en-US" sz="2200" i="0" u="none" strike="noStrike">
                <a:effectLst/>
                <a:latin typeface="微软雅黑" panose="020b0503020204020204" pitchFamily="34" charset="-122"/>
                <a:ea typeface="微软雅黑" panose="020b0503020204020204" pitchFamily="34" charset="-122"/>
              </a:rPr>
              <a:t>八卦全书</a:t>
            </a:r>
            <a:r>
              <a:rPr lang="en-US" altLang="zh-CN" sz="2200" i="0" u="none" strike="noStrike">
                <a:effectLst/>
                <a:latin typeface="微软雅黑" panose="020b0503020204020204" pitchFamily="34" charset="-122"/>
                <a:ea typeface="微软雅黑" panose="020b0503020204020204" pitchFamily="34" charset="-122"/>
              </a:rPr>
              <a:t>》</a:t>
            </a:r>
            <a:r>
              <a:rPr lang="zh-CN" altLang="en-US" sz="2200" i="0" u="none" strike="noStrike">
                <a:effectLst/>
                <a:latin typeface="微软雅黑" panose="020b0503020204020204" pitchFamily="34" charset="-122"/>
                <a:ea typeface="微软雅黑" panose="020b0503020204020204" pitchFamily="34" charset="-122"/>
              </a:rPr>
              <a:t>也可称为“卷”，可这些“卷”读了都会对读者有益吗？特别是现在，街头书摊上摆的是清一色的言情小说、武侠小说，甚至是不堪入目的淫秽书刊。一些青少年整天捧着言情小说掉泪，丧失了朝气蓬勃的青春气息；有的成了奇招怪术的试验品；有的甚至走上了违法犯罪的道路。于是不由得引出人们的阵阵感：“这种‘卷’开不得啊</a:t>
            </a:r>
            <a:r>
              <a:rPr lang="en-US" altLang="zh-CN" sz="2200" i="0" u="none" strike="noStrike">
                <a:effectLst/>
                <a:latin typeface="微软雅黑" panose="020b0503020204020204" pitchFamily="34" charset="-122"/>
                <a:ea typeface="微软雅黑" panose="020b0503020204020204" pitchFamily="34" charset="-122"/>
              </a:rPr>
              <a:t>!”</a:t>
            </a:r>
            <a:r>
              <a:rPr lang="zh-CN" altLang="en-US" sz="2200" i="0" u="none" strike="noStrike">
                <a:effectLst/>
                <a:latin typeface="微软雅黑" panose="020b0503020204020204" pitchFamily="34" charset="-122"/>
                <a:ea typeface="微软雅黑" panose="020b0503020204020204" pitchFamily="34" charset="-122"/>
              </a:rPr>
              <a:t>由此可见，开有益之卷，开卷方能有益。“开卷”未必都“有益”。我们要有选择地开“有益”之“卷”，让“卷”真正成为我们的良师益友。</a:t>
            </a:r>
          </a:p>
        </p:txBody>
      </p:sp>
    </p:spTree>
    <p:extLst>
      <p:ext uri="{BB962C8B-B14F-4D97-AF65-F5344CB8AC3E}">
        <p14:creationId xmlns:p14="http://schemas.microsoft.com/office/powerpoint/2010/main" val="3408595275"/>
      </p:ext>
    </p:extLst>
  </p:cSld>
  <p:clrMapOvr>
    <a:masterClrMapping/>
  </p:clrMapOvr>
  <p:transition spd="med" advClick="0">
    <p:pull/>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201244"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技法点拨</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论证方法</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文本框 7">
            <a:extLst>
              <a:ext uri="{FF2B5EF4-FFF2-40B4-BE49-F238E27FC236}">
                <a16:creationId xmlns:a16="http://schemas.microsoft.com/office/drawing/2014/main" id="{72F263D6-9A7E-47C4-96D4-CCE1DF829EBE}"/>
              </a:ext>
            </a:extLst>
          </p:cNvPr>
          <p:cNvSpPr txBox="1"/>
          <p:nvPr/>
        </p:nvSpPr>
        <p:spPr>
          <a:xfrm>
            <a:off x="893614" y="1483851"/>
            <a:ext cx="10619140" cy="4583499"/>
          </a:xfrm>
          <a:prstGeom prst="rect">
            <a:avLst/>
          </a:prstGeom>
          <a:noFill/>
        </p:spPr>
        <p:txBody>
          <a:bodyPr wrap="square">
            <a:spAutoFit/>
          </a:bodyPr>
          <a:lstStyle/>
          <a:p>
            <a:pPr>
              <a:lnSpc>
                <a:spcPct val="150000"/>
              </a:lnSpc>
            </a:pPr>
            <a:r>
              <a:rPr lang="zh-CN" altLang="en-US" sz="2200" i="0" u="none" strike="noStrike">
                <a:effectLst/>
                <a:latin typeface="微软雅黑" panose="020b0503020204020204" pitchFamily="34" charset="-122"/>
                <a:ea typeface="微软雅黑" panose="020b0503020204020204" pitchFamily="34" charset="-122"/>
              </a:rPr>
              <a:t>示例</a:t>
            </a:r>
            <a:r>
              <a:rPr lang="en-US" altLang="zh-CN" sz="2200" i="0" u="none" strike="noStrike">
                <a:effectLst/>
                <a:latin typeface="微软雅黑" panose="020b0503020204020204" pitchFamily="34" charset="-122"/>
                <a:ea typeface="微软雅黑" panose="020b0503020204020204" pitchFamily="34" charset="-122"/>
              </a:rPr>
              <a:t>2</a:t>
            </a:r>
            <a:r>
              <a:rPr lang="zh-CN" altLang="en-US" sz="2200" i="0" u="none" strike="noStrike">
                <a:effectLst/>
                <a:latin typeface="微软雅黑" panose="020b0503020204020204" pitchFamily="34" charset="-122"/>
                <a:ea typeface="微软雅黑" panose="020b0503020204020204" pitchFamily="34" charset="-122"/>
              </a:rPr>
              <a:t>：在人类的语言中，有一个最神圣、最崇高、最永恒、最能超越时间和空间、具有不朽的价值的词，那就是“祖国”。屈原抱石怀沙，投身汩罗江时，想到的是祖国；文天祥过零丁洋，浩歌“人生自古谁无死，留取丹心照汗青”时，想到的是祖国；岳飞发出“直抵黄龙府，与诸君痛饮耳”的豪言时，想到的是“祖国”；谭嗣同面对屠刀，引颈就戮时，面不改色，“我自横刀向天笑”。他想到的还是“祖国”；陆放翁说：“死去元知万事空，但悲不见九州同。王师北定中原日，家祭无忘告乃翁。”他梦魂为萦、念兹在兹的也是“祖国”；抗日民族英雄吉鸿昌将军就义时讲：“恨不抗日死，留作今日羞。国破尚如此，我何惜此头</a:t>
            </a:r>
            <a:r>
              <a:rPr lang="en-US" altLang="zh-CN" sz="2200" i="0" u="none" strike="noStrike">
                <a:effectLst/>
                <a:latin typeface="微软雅黑" panose="020b0503020204020204" pitchFamily="34" charset="-122"/>
                <a:ea typeface="微软雅黑" panose="020b0503020204020204" pitchFamily="34" charset="-122"/>
              </a:rPr>
              <a:t>!”</a:t>
            </a:r>
            <a:r>
              <a:rPr lang="zh-CN" altLang="en-US" sz="2200" i="0" u="none" strike="noStrike">
                <a:effectLst/>
                <a:latin typeface="微软雅黑" panose="020b0503020204020204" pitchFamily="34" charset="-122"/>
                <a:ea typeface="微软雅黑" panose="020b0503020204020204" pitchFamily="34" charset="-122"/>
              </a:rPr>
              <a:t>他甘洒热血，视死如归，所报者，也是“祖国”。</a:t>
            </a:r>
          </a:p>
        </p:txBody>
      </p:sp>
    </p:spTree>
    <p:extLst>
      <p:ext uri="{BB962C8B-B14F-4D97-AF65-F5344CB8AC3E}">
        <p14:creationId xmlns:p14="http://schemas.microsoft.com/office/powerpoint/2010/main" val="3234556132"/>
      </p:ext>
    </p:extLst>
  </p:cSld>
  <p:clrMapOvr>
    <a:masterClrMapping/>
  </p:clrMapOvr>
  <p:transition spd="med" advClick="0">
    <p:pull/>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Freeform 5"/>
          <p:cNvSpPr/>
          <p:nvPr/>
        </p:nvSpPr>
        <p:spPr bwMode="auto">
          <a:xfrm rot="10800000">
            <a:off x="182616" y="3585482"/>
            <a:ext cx="4789006"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8" name="TextBox 24"/>
          <p:cNvSpPr txBox="1"/>
          <p:nvPr/>
        </p:nvSpPr>
        <p:spPr>
          <a:xfrm>
            <a:off x="705313" y="4261291"/>
            <a:ext cx="3262432" cy="1015663"/>
          </a:xfrm>
          <a:prstGeom prst="rect">
            <a:avLst/>
          </a:prstGeom>
          <a:noFill/>
        </p:spPr>
        <p:txBody>
          <a:bodyPr wrap="none" rtlCol="0">
            <a:spAutoFit/>
          </a:bodyPr>
          <a:lstStyle/>
          <a:p>
            <a:r>
              <a:rPr lang="zh-CN" altLang="en-US" sz="6000">
                <a:solidFill>
                  <a:srgbClr val="F0ECE9"/>
                </a:solidFill>
                <a:latin typeface="微软雅黑" panose="020b0503020204020204" pitchFamily="34" charset="-122"/>
                <a:ea typeface="微软雅黑" panose="020b0503020204020204" pitchFamily="34" charset="-122"/>
              </a:rPr>
              <a:t>本课结束</a:t>
            </a:r>
            <a:endParaRPr lang="en-US" altLang="zh-CN" sz="6000">
              <a:solidFill>
                <a:srgbClr val="F0ECE9"/>
              </a:solidFill>
              <a:latin typeface="微软雅黑" panose="020b0503020204020204" pitchFamily="34" charset="-122"/>
              <a:ea typeface="微软雅黑" panose="020b0503020204020204" pitchFamily="34" charset="-122"/>
            </a:endParaRPr>
          </a:p>
        </p:txBody>
      </p:sp>
      <p:sp>
        <p:nvSpPr>
          <p:cNvPr id="5" name="Freeform 5">
            <a:extLst>
              <a:ext uri="{FF2B5EF4-FFF2-40B4-BE49-F238E27FC236}">
                <a16:creationId xmlns:a16="http://schemas.microsoft.com/office/drawing/2014/main" id="{AAB492CD-91FB-4407-B904-06AABB31315E}"/>
              </a:ext>
            </a:extLst>
          </p:cNvPr>
          <p:cNvSpPr/>
          <p:nvPr/>
        </p:nvSpPr>
        <p:spPr bwMode="auto">
          <a:xfrm>
            <a:off x="5180913" y="1466605"/>
            <a:ext cx="6824662" cy="3373539"/>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blipFill dpi="0" rotWithShape="1">
            <a:blip r:embed="rId3">
              <a:extLst>
                <a:ext uri="{28A0092B-C50C-407E-A947-70E740481C1C}">
                  <a14:useLocalDpi xmlns:a14="http://schemas.microsoft.com/office/drawing/2010/main" val="0"/>
                </a:ext>
              </a:extLst>
            </a:blip>
            <a:stretch>
              <a:fillRect/>
            </a:stretch>
          </a:blip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pic>
        <p:nvPicPr>
          <p:cNvPr id="9" name="New picture"/>
          <p:cNvPicPr/>
          <p:nvPr/>
        </p:nvPicPr>
        <p:blipFill>
          <a:blip r:embed="rId4"/>
          <a:stretch>
            <a:fillRect/>
          </a:stretch>
        </p:blipFill>
        <p:spPr>
          <a:xfrm>
            <a:off x="11188700" y="12306300"/>
            <a:ext cx="304800" cy="228600"/>
          </a:xfrm>
          <a:prstGeom prst="cube">
            <a:avLst/>
          </a:prstGeom>
        </p:spPr>
      </p:pic>
    </p:spTree>
    <p:extLst>
      <p:ext uri="{BB962C8B-B14F-4D97-AF65-F5344CB8AC3E}">
        <p14:creationId xmlns:p14="http://schemas.microsoft.com/office/powerpoint/2010/main" val="1436957785"/>
      </p:ext>
    </p:extLst>
  </p:cSld>
  <p:clrMapOvr>
    <a:masterClrMapping/>
  </p:clrMapOvr>
  <mc:AlternateContent>
    <mc:Choice xmlns:p14="http://schemas.microsoft.com/office/powerpoint/2010/main" Requires="p14">
      <p:transition spd="slow" advClick="0" p14:dur="1600">
        <p:blinds dir="vert"/>
      </p:transition>
    </mc:Choice>
    <mc:Fallback>
      <p:transition spd="slow" advClick="0">
        <p:blinds dir="vert"/>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 name="文本框 1">
            <a:extLst>
              <a:ext uri="{FF2B5EF4-FFF2-40B4-BE49-F238E27FC236}">
                <a16:creationId xmlns:a16="http://schemas.microsoft.com/office/drawing/2014/main" id="{E5CA6277-DE31-4479-8A5B-25ECDAFE78FC}"/>
              </a:ext>
            </a:extLst>
          </p:cNvPr>
          <p:cNvSpPr txBox="1"/>
          <p:nvPr/>
        </p:nvSpPr>
        <p:spPr>
          <a:xfrm>
            <a:off x="3955472" y="3100627"/>
            <a:ext cx="5056909" cy="523220"/>
          </a:xfrm>
          <a:prstGeom prst="rect">
            <a:avLst/>
          </a:prstGeom>
          <a:noFill/>
          <a:effectLst>
            <a:outerShdw blurRad="76200" dist="12700" dir="8100000" sy="-23000" kx="800400" algn="br" rotWithShape="0">
              <a:prstClr val="black">
                <a:alpha val="20000"/>
              </a:prstClr>
            </a:outerShdw>
            <a:reflection blurRad="6350" stA="50000" endA="300" endPos="55000" dir="5400000" sy="-100000" algn="bl" rotWithShape="0"/>
          </a:effectLst>
        </p:spPr>
        <p:txBody>
          <a:bodyPr wrap="square" rtlCol="0">
            <a:spAutoFit/>
          </a:bodyPr>
          <a:lstStyle/>
          <a:p>
            <a:r>
              <a:rPr lang="zh-CN" altLang="en-US" sz="2800">
                <a:latin typeface="微软雅黑" panose="020b0503020204020204" pitchFamily="34" charset="-122"/>
                <a:ea typeface="微软雅黑" panose="020b0503020204020204" pitchFamily="34" charset="-122"/>
              </a:rPr>
              <a:t>板块一       文本常识积累</a:t>
            </a:r>
          </a:p>
        </p:txBody>
      </p:sp>
    </p:spTree>
    <p:extLst>
      <p:ext uri="{BB962C8B-B14F-4D97-AF65-F5344CB8AC3E}">
        <p14:creationId xmlns:p14="http://schemas.microsoft.com/office/powerpoint/2010/main" val="2211058572"/>
      </p:ext>
    </p:extLst>
  </p:cSld>
  <p:clrMapOvr>
    <a:masterClrMapping/>
  </p:clrMapOvr>
  <p:transition spd="med" advClick="0">
    <p:pull/>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了解作者</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a:extLst>
              <a:ext uri="{FF2B5EF4-FFF2-40B4-BE49-F238E27FC236}">
                <a16:creationId xmlns:a16="http://schemas.microsoft.com/office/drawing/2014/main" id="{D45A875F-60C3-43B0-BDAC-0122159E1E6A}"/>
              </a:ext>
            </a:extLst>
          </p:cNvPr>
          <p:cNvSpPr txBox="1"/>
          <p:nvPr/>
        </p:nvSpPr>
        <p:spPr>
          <a:xfrm>
            <a:off x="581616" y="1141530"/>
            <a:ext cx="7478513" cy="5244513"/>
          </a:xfrm>
          <a:prstGeom prst="rect">
            <a:avLst/>
          </a:prstGeom>
          <a:noFill/>
        </p:spPr>
        <p:txBody>
          <a:bodyPr wrap="square">
            <a:spAutoFit/>
          </a:bodyPr>
          <a:lstStyle/>
          <a:p>
            <a:pPr indent="457200" algn="just">
              <a:lnSpc>
                <a:spcPct val="150000"/>
              </a:lnSpc>
              <a:spcAft>
                <a:spcPts val="1000"/>
              </a:spcAft>
            </a:pPr>
            <a:r>
              <a:rPr lang="zh-CN" altLang="en-US" sz="20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让</a:t>
            </a:r>
            <a:r>
              <a:rPr lang="en-US" altLang="zh-CN" sz="20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雅克</a:t>
            </a:r>
            <a:r>
              <a:rPr lang="en-US" altLang="zh-CN" sz="20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卢梭（</a:t>
            </a:r>
            <a:r>
              <a:rPr lang="en-US" altLang="zh-CN" sz="20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Jean-Jacques Rousseau</a:t>
            </a:r>
            <a:r>
              <a:rPr lang="zh-CN" altLang="en-US" sz="20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en-US" altLang="zh-CN" sz="20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1712</a:t>
            </a:r>
            <a:r>
              <a:rPr lang="zh-CN" altLang="en-US" sz="20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年</a:t>
            </a:r>
            <a:r>
              <a:rPr lang="en-US" altLang="zh-CN" sz="20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6</a:t>
            </a:r>
            <a:r>
              <a:rPr lang="zh-CN" altLang="en-US" sz="20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月</a:t>
            </a:r>
            <a:r>
              <a:rPr lang="en-US" altLang="zh-CN" sz="20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28</a:t>
            </a:r>
            <a:r>
              <a:rPr lang="zh-CN" altLang="en-US" sz="20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日</a:t>
            </a:r>
            <a:r>
              <a:rPr lang="en-US" altLang="zh-CN" sz="20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—1778</a:t>
            </a:r>
            <a:r>
              <a:rPr lang="zh-CN" altLang="en-US" sz="20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年</a:t>
            </a:r>
            <a:r>
              <a:rPr lang="en-US" altLang="zh-CN" sz="20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7</a:t>
            </a:r>
            <a:r>
              <a:rPr lang="zh-CN" altLang="en-US" sz="20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月</a:t>
            </a:r>
            <a:r>
              <a:rPr lang="en-US" altLang="zh-CN" sz="20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2</a:t>
            </a:r>
            <a:r>
              <a:rPr lang="zh-CN" altLang="en-US" sz="20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日），</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法国十八世纪</a:t>
            </a:r>
            <a:r>
              <a:rPr lang="zh-CN" altLang="en-US" sz="20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启蒙思想家、哲学家、教育家、文学家，民主政论家和浪漫主义文学流派的开创者，启蒙运动代表人物之一</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。主要著作有</a:t>
            </a:r>
            <a:r>
              <a:rPr lang="en-US" altLang="zh-CN" sz="20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论人类不平等的起源和基础</a:t>
            </a:r>
            <a:r>
              <a:rPr lang="en-US" altLang="zh-CN" sz="20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社会契约论</a:t>
            </a:r>
            <a:r>
              <a:rPr lang="en-US" altLang="zh-CN" sz="20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爱弥儿</a:t>
            </a:r>
            <a:r>
              <a:rPr lang="en-US" altLang="zh-CN" sz="20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忏悔录</a:t>
            </a:r>
            <a:r>
              <a:rPr lang="en-US" altLang="zh-CN" sz="20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新爱洛伊丝</a:t>
            </a:r>
            <a:r>
              <a:rPr lang="en-US" altLang="zh-CN" sz="20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植物学通信</a:t>
            </a:r>
            <a:r>
              <a:rPr lang="en-US" altLang="zh-CN" sz="20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等。</a:t>
            </a:r>
          </a:p>
          <a:p>
            <a:pPr indent="457200" algn="just">
              <a:lnSpc>
                <a:spcPct val="150000"/>
              </a:lnSpc>
              <a:spcAft>
                <a:spcPts val="1000"/>
              </a:spcAft>
            </a:pP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卢梭出身于瑞士日内瓦的一贫苦家庭，当过学徒、仆役、私人秘书、乐谱抄写员。一生颠沛流离，备历艰辛。</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1749</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年曾以</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科学与艺术的进步是否有助敦化风俗</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一文而闻名。</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1762</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年因发表</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社会契约论</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爱弥儿</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而遭法国当局的追捕，避居瑞士、普鲁士、英国，</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1778</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年在巴黎逝世。</a:t>
            </a:r>
          </a:p>
        </p:txBody>
      </p:sp>
      <p:pic>
        <p:nvPicPr>
          <p:cNvPr id="3" name="图片 2">
            <a:extLst>
              <a:ext uri="{FF2B5EF4-FFF2-40B4-BE49-F238E27FC236}">
                <a16:creationId xmlns:a16="http://schemas.microsoft.com/office/drawing/2014/main" id="{FDDD4E54-031E-427D-8091-7D3FA80BCD10}"/>
              </a:ext>
            </a:extLst>
          </p:cNvPr>
          <p:cNvPicPr>
            <a:picLocks noChangeAspect="1"/>
          </p:cNvPicPr>
          <p:nvPr/>
        </p:nvPicPr>
        <p:blipFill>
          <a:blip r:embed="rId3">
            <a:extLst>
              <a:ext uri="{28A0092B-C50C-407E-A947-70E740481C1C}">
                <a14:useLocalDpi xmlns:a14="http://schemas.microsoft.com/office/drawing/2010/main" val="0"/>
              </a:ext>
            </a:extLst>
          </a:blip>
          <a:srcRect t="1032" r="-8" b="10455"/>
          <a:stretch>
            <a:fillRect/>
          </a:stretch>
        </p:blipFill>
        <p:spPr>
          <a:xfrm>
            <a:off x="8445529" y="1768596"/>
            <a:ext cx="3048000" cy="331841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656510473"/>
      </p:ext>
    </p:extLst>
  </p:cSld>
  <p:clrMapOvr>
    <a:masterClrMapping/>
  </p:clrMapOvr>
  <p:transition spd="med" advClick="0">
    <p:pull/>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了解作者</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a:extLst>
              <a:ext uri="{FF2B5EF4-FFF2-40B4-BE49-F238E27FC236}">
                <a16:creationId xmlns:a16="http://schemas.microsoft.com/office/drawing/2014/main" id="{D45A875F-60C3-43B0-BDAC-0122159E1E6A}"/>
              </a:ext>
            </a:extLst>
          </p:cNvPr>
          <p:cNvSpPr txBox="1"/>
          <p:nvPr/>
        </p:nvSpPr>
        <p:spPr>
          <a:xfrm>
            <a:off x="581616" y="2078852"/>
            <a:ext cx="7478513" cy="3587329"/>
          </a:xfrm>
          <a:prstGeom prst="rect">
            <a:avLst/>
          </a:prstGeom>
          <a:noFill/>
        </p:spPr>
        <p:txBody>
          <a:bodyPr wrap="square">
            <a:spAutoFit/>
          </a:bodyPr>
          <a:lstStyle/>
          <a:p>
            <a:pPr indent="457200" algn="just">
              <a:lnSpc>
                <a:spcPct val="150000"/>
              </a:lnSpc>
              <a:spcAft>
                <a:spcPts val="1000"/>
              </a:spcAft>
            </a:pP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卢梭的社会政治哲学所追求的最高目标是</a:t>
            </a:r>
            <a:r>
              <a:rPr lang="zh-CN" altLang="en-US" sz="22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人的自由和平等</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。他的学说对后世影响极大。在政治上</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他反封建、反专制的精神影响了资产阶级自由民主传统</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他的文学创作也具有鲜明的民主主义倾向</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他反归自然、崇尚自我、张扬情感的思想</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直接影响着</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19</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世纪欧洲浪漫主义文学</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许多诗人、作家都受到他的影响</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就连歌德、雨果、乔治</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桑、托尔斯泰都无一例外地声称是卢梭的门徒。</a:t>
            </a:r>
          </a:p>
        </p:txBody>
      </p:sp>
      <p:pic>
        <p:nvPicPr>
          <p:cNvPr id="9" name="图片 8">
            <a:extLst>
              <a:ext uri="{FF2B5EF4-FFF2-40B4-BE49-F238E27FC236}">
                <a16:creationId xmlns:a16="http://schemas.microsoft.com/office/drawing/2014/main" id="{1D09BD75-7CAB-4602-978A-203B86A5E153}"/>
              </a:ext>
            </a:extLst>
          </p:cNvPr>
          <p:cNvPicPr>
            <a:picLocks noChangeAspect="1"/>
          </p:cNvPicPr>
          <p:nvPr/>
        </p:nvPicPr>
        <p:blipFill>
          <a:blip r:embed="rId3">
            <a:extLst>
              <a:ext uri="{28A0092B-C50C-407E-A947-70E740481C1C}">
                <a14:useLocalDpi xmlns:a14="http://schemas.microsoft.com/office/drawing/2010/main" val="0"/>
              </a:ext>
            </a:extLst>
          </a:blip>
          <a:srcRect t="1032" r="-8" b="10455"/>
          <a:stretch>
            <a:fillRect/>
          </a:stretch>
        </p:blipFill>
        <p:spPr>
          <a:xfrm>
            <a:off x="8445529" y="1768596"/>
            <a:ext cx="3048000" cy="331841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044331127"/>
      </p:ext>
    </p:extLst>
  </p:cSld>
  <p:clrMapOvr>
    <a:masterClrMapping/>
  </p:clrMapOvr>
  <p:transition spd="med" advClick="0">
    <p:pull/>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名人评价</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a:extLst>
              <a:ext uri="{FF2B5EF4-FFF2-40B4-BE49-F238E27FC236}">
                <a16:creationId xmlns:a16="http://schemas.microsoft.com/office/drawing/2014/main" id="{D45A875F-60C3-43B0-BDAC-0122159E1E6A}"/>
              </a:ext>
            </a:extLst>
          </p:cNvPr>
          <p:cNvSpPr txBox="1"/>
          <p:nvPr/>
        </p:nvSpPr>
        <p:spPr>
          <a:xfrm>
            <a:off x="581616" y="2078852"/>
            <a:ext cx="7478513" cy="1812484"/>
          </a:xfrm>
          <a:prstGeom prst="rect">
            <a:avLst/>
          </a:prstGeom>
          <a:noFill/>
        </p:spPr>
        <p:txBody>
          <a:bodyPr wrap="square">
            <a:spAutoFit/>
          </a:bodyPr>
          <a:lstStyle/>
          <a:p>
            <a:pPr indent="457200" algn="just">
              <a:lnSpc>
                <a:spcPct val="150000"/>
              </a:lnSpc>
              <a:spcAft>
                <a:spcPts val="1000"/>
              </a:spcAft>
            </a:pP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歌德说：“卢梭开创了一个新时代。”</a:t>
            </a:r>
          </a:p>
          <a:p>
            <a:pPr indent="457200" algn="just">
              <a:lnSpc>
                <a:spcPct val="150000"/>
              </a:lnSpc>
              <a:spcAft>
                <a:spcPts val="1000"/>
              </a:spcAft>
            </a:pPr>
            <a:endPar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a:p>
            <a:pPr indent="457200" algn="just">
              <a:lnSpc>
                <a:spcPct val="150000"/>
              </a:lnSpc>
              <a:spcAft>
                <a:spcPts val="1000"/>
              </a:spcAft>
            </a:pP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罗伯斯庇尔说：“他是法国大革命的先驱。”</a:t>
            </a:r>
          </a:p>
        </p:txBody>
      </p:sp>
      <p:pic>
        <p:nvPicPr>
          <p:cNvPr id="9" name="图片 8">
            <a:extLst>
              <a:ext uri="{FF2B5EF4-FFF2-40B4-BE49-F238E27FC236}">
                <a16:creationId xmlns:a16="http://schemas.microsoft.com/office/drawing/2014/main" id="{1D09BD75-7CAB-4602-978A-203B86A5E153}"/>
              </a:ext>
            </a:extLst>
          </p:cNvPr>
          <p:cNvPicPr>
            <a:picLocks noChangeAspect="1"/>
          </p:cNvPicPr>
          <p:nvPr/>
        </p:nvPicPr>
        <p:blipFill>
          <a:blip r:embed="rId3">
            <a:extLst>
              <a:ext uri="{28A0092B-C50C-407E-A947-70E740481C1C}">
                <a14:useLocalDpi xmlns:a14="http://schemas.microsoft.com/office/drawing/2010/main" val="0"/>
              </a:ext>
            </a:extLst>
          </a:blip>
          <a:srcRect t="1032" r="-8" b="10455"/>
          <a:stretch>
            <a:fillRect/>
          </a:stretch>
        </p:blipFill>
        <p:spPr>
          <a:xfrm>
            <a:off x="8445529" y="1768596"/>
            <a:ext cx="3048000" cy="331841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751454247"/>
      </p:ext>
    </p:extLst>
  </p:cSld>
  <p:clrMapOvr>
    <a:masterClrMapping/>
  </p:clrMapOvr>
  <p:transition spd="med" advClick="0">
    <p:pull/>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作品简介</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a:extLst>
              <a:ext uri="{FF2B5EF4-FFF2-40B4-BE49-F238E27FC236}">
                <a16:creationId xmlns:a16="http://schemas.microsoft.com/office/drawing/2014/main" id="{D45A875F-60C3-43B0-BDAC-0122159E1E6A}"/>
              </a:ext>
            </a:extLst>
          </p:cNvPr>
          <p:cNvSpPr txBox="1"/>
          <p:nvPr/>
        </p:nvSpPr>
        <p:spPr>
          <a:xfrm>
            <a:off x="749614" y="1843265"/>
            <a:ext cx="6598117" cy="4095160"/>
          </a:xfrm>
          <a:prstGeom prst="rect">
            <a:avLst/>
          </a:prstGeom>
          <a:noFill/>
        </p:spPr>
        <p:txBody>
          <a:bodyPr wrap="square">
            <a:spAutoFit/>
          </a:bodyPr>
          <a:lstStyle/>
          <a:p>
            <a:pPr indent="457200" algn="just">
              <a:lnSpc>
                <a:spcPct val="150000"/>
              </a:lnSpc>
              <a:spcAft>
                <a:spcPts val="1000"/>
              </a:spcAft>
            </a:pP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本书是</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1753</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年卢梭应法国第戎科学院的征文而写的论文。在性质上</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这是一部阐发政治思想的着作</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其重要性仅次于</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1762</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年的</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社会契约论</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而在思想体系上</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此书可视为</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社会契约论</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的基础和绪论。在这部书里</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卢梭已经发现</a:t>
            </a:r>
            <a:r>
              <a:rPr lang="zh-CN" altLang="en-US" sz="22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人类历史发展本身所具有的两面性</a:t>
            </a:r>
            <a:r>
              <a:rPr lang="en-US" altLang="zh-CN" sz="22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进步与落后</a:t>
            </a:r>
            <a:r>
              <a:rPr lang="en-US" altLang="zh-CN" sz="22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和所包含的内在矛盾</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。他认为</a:t>
            </a:r>
            <a:r>
              <a:rPr lang="zh-CN" altLang="en-US" sz="22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贫困和奴役</a:t>
            </a:r>
            <a:r>
              <a:rPr lang="en-US" altLang="zh-CN" sz="22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亦即人与人之间不平等的产生是随着私有制而来的</a:t>
            </a:r>
            <a:r>
              <a:rPr lang="en-US" altLang="zh-CN" sz="22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是建立在私有制确立的唯一基础上的</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p>
        </p:txBody>
      </p:sp>
      <p:pic>
        <p:nvPicPr>
          <p:cNvPr id="3" name="图片 2">
            <a:extLst>
              <a:ext uri="{FF2B5EF4-FFF2-40B4-BE49-F238E27FC236}">
                <a16:creationId xmlns:a16="http://schemas.microsoft.com/office/drawing/2014/main" id="{6CAC16C7-B166-45B6-9EC1-5B21C0CD25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81384" y="1919465"/>
            <a:ext cx="3429000" cy="342900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334487132"/>
      </p:ext>
    </p:extLst>
  </p:cSld>
  <p:clrMapOvr>
    <a:masterClrMapping/>
  </p:clrMapOvr>
  <p:transition spd="med" advClick="0">
    <p:pull/>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题目解说</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a:extLst>
              <a:ext uri="{FF2B5EF4-FFF2-40B4-BE49-F238E27FC236}">
                <a16:creationId xmlns:a16="http://schemas.microsoft.com/office/drawing/2014/main" id="{D45A875F-60C3-43B0-BDAC-0122159E1E6A}"/>
              </a:ext>
            </a:extLst>
          </p:cNvPr>
          <p:cNvSpPr txBox="1"/>
          <p:nvPr/>
        </p:nvSpPr>
        <p:spPr>
          <a:xfrm>
            <a:off x="749614" y="1843265"/>
            <a:ext cx="6598117" cy="3207738"/>
          </a:xfrm>
          <a:prstGeom prst="rect">
            <a:avLst/>
          </a:prstGeom>
          <a:noFill/>
        </p:spPr>
        <p:txBody>
          <a:bodyPr wrap="square">
            <a:spAutoFit/>
          </a:bodyPr>
          <a:lstStyle/>
          <a:p>
            <a:pPr indent="457200" algn="just">
              <a:lnSpc>
                <a:spcPct val="150000"/>
              </a:lnSpc>
              <a:spcAft>
                <a:spcPts val="1000"/>
              </a:spcAft>
            </a:pP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“怜悯”指对遭遇不幸的人表示同情</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天性”指人先天具有的品质或性情</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外界难以改变的心理感知特性及行为趋向。“怜悯是人的天性”意思是</a:t>
            </a:r>
            <a:r>
              <a:rPr lang="zh-CN" altLang="en-US" sz="22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“怜悯”这种品格是人先天具有的</a:t>
            </a:r>
            <a:r>
              <a:rPr lang="en-US" altLang="zh-CN" sz="22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不受地位、财产的左右</a:t>
            </a:r>
            <a:r>
              <a:rPr lang="en-US" altLang="zh-CN" sz="22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天性”一开始是平等的</a:t>
            </a:r>
            <a:r>
              <a:rPr lang="en-US" altLang="zh-CN" sz="22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不存在善恶之别</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p>
          <a:p>
            <a:pPr indent="457200" algn="just">
              <a:lnSpc>
                <a:spcPct val="150000"/>
              </a:lnSpc>
              <a:spcAft>
                <a:spcPts val="1000"/>
              </a:spcAft>
            </a:pP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题目概括了全文的意思</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明确表达了作者的观点。</a:t>
            </a:r>
          </a:p>
        </p:txBody>
      </p:sp>
      <p:pic>
        <p:nvPicPr>
          <p:cNvPr id="3" name="图片 2">
            <a:extLst>
              <a:ext uri="{FF2B5EF4-FFF2-40B4-BE49-F238E27FC236}">
                <a16:creationId xmlns:a16="http://schemas.microsoft.com/office/drawing/2014/main" id="{6CAC16C7-B166-45B6-9EC1-5B21C0CD25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81384" y="1919465"/>
            <a:ext cx="3429000" cy="342900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056869776"/>
      </p:ext>
    </p:extLst>
  </p:cSld>
  <p:clrMapOvr>
    <a:masterClrMapping/>
  </p:clrMapOvr>
  <p:transition spd="med" advClick="0">
    <p:pull/>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 name="ISPRING_PLAYERS_CUSTOMIZATION" val="UEsDBBQAAgAIAOdaeEo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wQUAAIACACngyZIFQ6tKGQEAAAHEQAAHQAAAHVuaXZlcnNhbC9jb21tb25fbWVzc2FnZXMubG5nrVhtb9s2EP5eoP+BEFBgA7a0HdCiGBIHtMTYRGTJleg42QsERmJsIpSY6cVt9mm/Zj9sv2RHyk7ivkBSEsA2TMr33PHunrujD48/5wptRFlJXRw5bw/eOEgUqc5ksTpyFuzk5w8OqmpeZFzpQhw5hXbQ8ejli0PFi1XDVwK+v3yB0GEuqgqW1cis7tdIZkfOfJy44WyOg4vEDydhMqYTZ+Tq/IYXt8jXK/1H+cMv7z98fvvu/Y+Hr7eSfYDiGfb9fShkkd696QEUsCj0E0AjfhKQc+aMzOcwuXDBfBoQZ7T9Mkx6HpEzZ2Q+O+UWUUQClsQ+9UhC4yQImfWFTxjxnNGFbtCabwSqNdpI8QnVawGRrGUpUKVkZh+kGjaKRnQp88IZpkESkZhF1GU0DJxRrMvy9icLy5t6rUtQV6FMVvxSiczqhJyxz29KUYFqXkNOIXjVawm/1DmXxUGn6ggvaTBJWBj6cUICb7fjjEiRIa/kRs1AlAjHJAKAkleifIRsYrPMiiOs1DCEKZ1MfXgzY8JUrtYK3vVQO+YEYjAXRZcU5AiJILvieBlGnnEaqEIc3fCq+qTLbC8/HgaqC5gGbggp6LIH4Mxg7IAhxhIqR1mKtO4Cm5E4xhOSjMNzSGTgXThEIjwFup0OkbggMVCExF0yAT6jE2wS3lBsl/87fqXcpLO6RTxNQc64byN1U8GOcSmwwDKtOhimJiYfFxA2iv3v0LhFBe/a1UpuBNhRZqLsVASVxSWeyaKPC/pbcoKpT7wE0soLlwmzJc9ozPktKnSNeLbhRSrQpUh5A7l+C88ymdlnJs5W/1+N/BvxeltVXm0LUuCR81dD7dmrYd8wq6nAproW+U3dpdo4bGv+Y6wwOf1dE/oc/XH6Y5cEOKLh80Smknmj2qr75PjcWTY0Rp1GPNFT/aP13JbEbW0dUyhYY6n7SxDopqZ/QANU/aVocAKK5m2JhhpOi6sBOoNwCxBo9FiMM3DVngln4MIB8ksyjimD2WgpLitZd44dlo1tgL4d2hTmPCVqcU/GS3GlYcJRgm/a6QO6kI10Z0AfDDd7rYJR5oPJAQCu2uQBSCVzsD/rgbmYkZ0H2gK/d5KlblRmyavktS3y4NsmF1+PTVelzu2u4tUuedsmc/wUK9rDRa3S+YD2f8e/3vF5QL/HRykmOHKniYsDl5hB33BV9RQCChhX+CxOfDw24sCFnNfpGprplW6KrCdQO6t75AQD2PbMseBluv7vn397YnxhSbuLtru/DgIBYpsqSO7Afg90Lao/u0AYHu/L2UUfqe3dZifX86rDKGThs9wheNtacp3D1kG3XkjybdAwY9idzoAHsU173ZQwug1BmOHoFGqZncKd0YyX11AImdZqEIp1tUnAepj2++tlUytZiCGyT2sl5sCMzhPsefauDeRTMr1ue2YGN4p0e+lWcOnuC+ZOcQB19gs8kcl6IKBtTbsqBERv1/c033zdqe5Wlf3L4vD1g38w/gdQSwMEFAACAAgAp4MmSM0WweooAwAAhgwAACcAAAB1bml2ZXJzYWwvZmxhc2hfcHVibGlzaGluZ19zZXR0aW5ncy54bWzVV91u2jAUvucpLE+9LKEdXTsUqKYCGmoLqLCtvapMbIhVx85iG0qv9jR7sD3JjmOgoHZd+oO0ISHi8/Od/xMTHt8mAk1ZprmSdbxXrmDEZKQol5M6/jJs7x5hpA2RlAglWR1LhdFxoxSmdiS4jgfMGBDVCGCkrqWmjmNj0loQzGazMtdp5rhKWAP4uhypJEgzppk0LAtSQebwY+Yp03iBUAAAvomSC7VGqYRQ6JHOFbWCIU7Bc8ldUES0BdExDrzYiEQ3k0xZSU+UUBnKJqM6flfJP0sZD9XkCZMuJ7oBREc2NUIpd14QMeB3DMWMT2Jw97CK0YxTE9fxftWhgHTwECXH9qETh3KiIAfSLOATZgglhvijt2fYrdFLgifRuSQJj4bAQS7+Om4Orz9f9VsXZ53u6fWw1zsbdvreiVwn2MQJg01DITikbBaxlZ2QGEOiGPwGnTERmoXBOmkpNlZywzl3RiMlIPe5FrRRMmK0SxK2Vo3BDZdtkNzDaAyBiHkdf8o4ERhxQwSPVsrajrThJq96e10SARa0J0PnA3xv3mcnikmm2bpbS452OY8a35QVFM2VRYLfMGQUgvhtAk8xQ+vFQeNMJTkV2scgLThYnHI2Y/Q4z+kC8E+GrsBEYkETejUVzHgL3y2/QyM2VhngMjKFzgY61x6//CzglGh9D0qWPu4MzjrN1nWn22xd7rgACZ0SGT0THArOktRsBZ/MkVRmqQfpiIjVLC8K5TTnFYmt/PIyaJ5Y4cv81sVYg95iSbZj5TmF+asHhc3GZJoPohuuHBpGkENJPCYwIlgXXFpWFDAiEikp5ohEsNa0G+spV1YDxQ+wh9Yv99DrIy7z0wRWG1jMKMsKQVb29t9XDz4cHn2slYNfP37uPqm0WPh9QZw5v/FPnlz5q7X/cBuGgdvSjy9tk9l/c2f3L1pfi+S127ocFippa1AIrldEqndaROrCv2T6ay+YQi7AUpr4IYO1JHjCDaNv2WIvaJNXvdt9j22nTbYY82tG478J2Z9W18SNe2EYPHpxdZyES55AItxKXN12GwfVCtw0H2WVSoC2+d+hUfoNUEsDBBQAAgAIAKeDJkjdIlMWuAIAAFUKAAAhAAAAdW5pdmVyc2FsL2ZsYXNoX3NraW5fc2V0dGluZ3MueG1slVbbbuIwEH3fr0DsO+leu5VcpJZSqVJ3W22rvjvJkFg4dmRP6PL3ayd2YwOBwKgSnjlnPJ4bJXrNxPzTZEIyyaV6AUQmCm01Xjdh+fU0bRClmGVSIAicCakqyqfzz5f3VkjSIk+x5AaU4fy4snKCs6IZ9Nd8u7cyhuLuOE7IZFVTsX2UhZylNFsXSjYiN7T79jNEK7c1KM7E2iAvri4Xy8shJGcaHxCqKKblLyvjKLUCrcGG9HNp5SSL0xS4v+mi/Yzk9Fcdf/0ObcM0w5Z288XKEK2mBcRJPh6dKYzxfjYB4R/aun+1MgjldAvqLOeybupzeqRWsrAJjTnHi/jB4ZLmZvwM4e7CykmCfZC96GQVXHq+31kJQO5rOPfEjquS/NnmdWch2KKnHOaoGiCJP3U2Xcr3pwbNfMB8Rbk2gFDVg55N0M+00d5NrOtxf+GdiTz05TQ95E3ypoJFF3DgLtb3+MXitt0VodMPXRChgo1TBiH2yh75x+R1Dxkoe+QLZzk8Cb7dj2DX1JF8kW+pK+fx/BsrCGqOubP6k7famx7t6OogVKfwmErmMNc2nFdWga0bSVpdF1KyFxMRdMMKikyK3xaXbtvHaJLsGFyvHe4sggw5HGq4NkazpsN0tee4H501bsjuZ6F/XHeeoNni11OKSLOyMj9LejpxPDMmJjHT5DDD7kkDB/UgVjLgtHcPkSqq1qBepeRjrxESQY91L7vhGoKTJMgBSQ5nmTgnh9IvmioFtTRVY6B9lmNlByxZUXLzh28M3iHfYQxYOyqWxp+g7KMvA4VrAqAqK33XdofOUjUcGYcN+OEPFO2Th95GtOnSoYa7wUdYYdhyTjOqJ92u6Hsl3iGB/gD+zYQVOd6xjGh7pKluXxZNvl/DfSzRYvbrzDZfuMnas+ulyLGx72fQKO2/k/8BUEsDBBQAAgAIAKeDJkgsT7aL/QIAAJcLAAAmAAAAdW5pdmVyc2FsL2h0bWxfcHVibGlzaGluZ19zZXR0aW5ncy54bWzNlt1SGjEUgO95ikw6XsqqtdUyuzgdwdGpFUZoq1dO2AQ2YzbZ5gfEqz5NH6xP0pMNIIyWro50ygwDOcn5zl9ykvjoLhdozLThSiZ4t76DEZOpolyOEvylf7J9iJGxRFIilGQJlgqjo2YtLtxAcJP1mLWw1CDASNMobIIza4tGFE0mkzo3hfazSjgLfFNPVR4VmhkmLdNRIcgUfuy0YAbPCBUA8M2VnKk1azWE4kD6rKgTDHEKnkvugyLi1OYCR2HVgKS3I62cpMdKKI30aJDgNzvlZ74mkFo8Z9KnxDRB6MW2QSjl3gkievyeoYzxUQbeHuxjNOHUZgne2/cUWB09ppTsEDnxlGMFKZB2hs+ZJZRYEobBnmV31swFQUSnkuQ87cMM8uEnuNW/Ob3uti/Pzy4+3fQ7nfP+WTc4UepEq5w4WjUUg0PK6ZQt7MTEWpJm4DfoDIkwLI6WRfNlQyVXnPNjNFACUl9qYTQET8U0wR81JwIjbong6WLWEj1i9oQLiMHr7taH0uIHYIg3zYg2bNnQfMb4LKbNb8oJiqbKIcFvGbIKQUQuh38ZQ8vpRkOt8lIqiLHICE4ZGnM2YfSozNIM+CdD12Aid6AJm68QzAYL3x2/RwM2VBq4jIxhq4Kcm8CvPwtcEGMeoGTu41bv/KzVvjm7aLWvtnyAhI6JTJ8JhxKyvLAb4ZMpksrO9SAdKXGGlUWhnJZzVWKrv7wMhudOhDK/djGW0BssyWasPKcwf/WgstmMjMuD6A9XiYYjyKEkgQkTKRx3Lh2rCkyJREqKKSIpNCrjj/WYK2dAEg5wQJuXexj0EZflaAQ3B1jUlOlKyJ3dvbf7794fHH5o1KNfP35ur1WatfCuIN5c6OHHa5v4opE/7oZx5Hvn023YavevunD3sv21SqYu2lf9SkVq9yrhOlVWdT5VWXUZro3u0pVRyQVoM6NwbKDRCJ5zy+hrbpoXFH79/Ru2xSsVfoNRrN2+/28QYbR4bq28r+LoyQdgDeSrj+lm7TdQSwMEFAACAAgAp4MmSD1kiNCZAQAAHwYAAB8AAAB1bml2ZXJzYWwvaHRtbF9za2luX3NldHRpbmdzLmpzjZTLbsIwEEX3fEXkbitEn5TuqgJSJRaVyq7qwglDiHDsyHZSKOLfm0l4OM6kxbOJb47v2GN5dr2gHCxiwXOwq76r+XtzXmmAmtU5XDd10aGnqDMjkgXMkxREIoF5SHFcepL3Z4IyZrIyDbcfaGscP6bwz5IL4+IZYaEJzVCLCwL8JrQNtfjnJPacc9Vncgod5tYq2Y+UtCBtXyqd8ophV8MphntED1YF6Bp9GGEQ6JJH0DC9m2J0kWfHNhepNONyO1Ox6oc8Wsda5XJR09NquPRqm4Eur3xdA4PR8HUydAGRGPtmIfUTT54wuslMgzFwyPs4wSBhwUMQju+gGn+gDeP2gTy6SExij/TLDYZLZzyGVpXaWygLWnpdylnY2MPt3GI0CMG3oC+xUlmeXXCBmVYxVqSFtmt+QoXii0TGNTceYJAcbhZtu6p3Puj9GIM1npDyntCKen5pV+/wQUOAttGWjnmNl3dG2QlKlEQORWhUtyroPmL9PoLzz4Bxa3m0Ssv2UDbHsgxcr0HPlRLl7r/+26efq7f/BVBLAwQUAAIACACngyZ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CngyZIsO1dV24AAAB2AAAAHAAAAHVuaXZlcnNhbC9sb2NhbF9zZXR0aW5ncy54bWwNzD0OwjAMQOG9p7C8l5+NoWk3NhAS5QBWY1Akx0aJheD2eHvDpzct3yrw4daLacLj7oDAulku+kr4WM/jCaE7aSYx5YRqCMs8TGIbyZ3dA3Z4C/24rVwjnK9UQ94ad1YnjzOMcInns3DG/Tz8AVBLAwQUAAIACABElFdHI7RO+/sCAACwCAAAFAAAAHVuaXZlcnNhbC9wbGF5ZXIueG1srVXfT9swEH4u0v6HyO/YLR0DqgTEkNAexoTUse2tMombeE3izHYI5a/f2c7vpWxIe2iVnO/77nz33cW/es5S74lJxUUeoAWeI4/loYh4Hgfo4evt8Tm6unx35Bcp3TPp8ShAZc4NgKbIi5gKJS80gO+pTgLUM2BgRl4huZBc74H7FLjbSCdL9O5oBi65ClCidbEipKoqzBUg8liJtDQkCociI4VkiuWaSeLSQF6DXem/o+GXiZzofcFUD1notweuSVqOZ8UHJNUSCxmTk/l8QX7cfV6HCcvoMc+VpnnIkAeVnNlSPtJwdyeiMmXK2Ga+S3LNtDZJWNvM1yu+OM89JcMAOYdNxpSiMVM4zWNEHJZMgP1tSlVS86gBreFVO17zWr+Ned80brZzpHMuyseUqwSO+pDOOgn0yTCqn9nrWgU9NAq6NUzIk+xXySWL7Ou3VozzBXIBW8XZPLGqQjiAp1saaiH3NwADFdUdxG3TsGsatqCWA7fR1x0Fam67ZVSXkjWlmvlPPGLiC5WSGllcalkyn4yMNZYMwT5xV66b1DXET3SWnv5Db4zfqDU/1WudsYD/0ZhPQNTWhOcRe77l4KNZBjXVDIptbFgXKTYxu5xU+Zj1dD0wuRzrpsBFPE1lzGAMI6op6ezkEJRJqsAlLOUI2zs4CE54nKTw05MM49ODNBmVu0mG3sFBcCrC3QS0NbdlJOM6jsTUKsgnE+vED0ulRcZfrDwHe0avrA5fG7nm6Lrg7cHZ/I9RHMRoBnOLJlaXeertq+bw3sypVp3PpnCWgVphHpguC+fVzEJZjHwitqVlqm/6OTX7sAcd5Tw1HdNc30HvolrzF+ZVPDJfusXS1CRhRjMB+nC+7DFAP2G7DMJb06GIW5E3dcCY2Df3byvabPm6da7rhzrsQw2fOKscxs3UR1BHLEWZR6Me4qL7iKgUdtq1ZNRL2RZutDgBkYoiQO/hob7zxelFd+WzxUWDtXndu8Aulzes9DrhTkGk1nV7Eb/eDfD4G1BLAwQUAAIACACngyZIF6nhQW8BAAD7AgAAKQAAAHVuaXZlcnNhbC9za2luX2N1c3RvbWl6YXRpb25fc2V0dGluZ3MueG1sjVLbatwwEH3PV4j8wEoa3Qzugm4ufklCspBnd60W00QulkJL0cdXTrJsttnQap5mzpkzzOi06fsU7VPK8+P0e8jTHO9CzlP8lrYXCLX7+WFebpaQQk6bY+V+iuP8s49f57VWqykPcRyW0a5o2mLUPT+kpFZO1YwZRpFknnqFnOe2Yg24BmzFHCW23fwl8aK7hH2I+bxquzlB3zf0MYUl93EMv7Zwyn4LnW7weRnGqfLSVrA1ymFqcWwNxAiX3BeqAUAgyx1xuEjZSE2Qx4xjKEZRoIAI56QRhUjKoWZdI6oK841ATDJGXaGe1m6ktXHUFgkNIbpO86qxpeuMxBgRQoC5wgV0BqPKhqqhQa0HBAcGRNFGEwWos53pWPHOC8uRol5gXJgxgPHxuMft3p7rWP3vdQ7n/Ifg2S84i67e2pwxV7t/WpZK3oXHHw9DDujLkEI/frq8ufV3/mqnd/311eWrN599fGCuhq2bf+jvP1BLAwQUAAIACACngyZIEQ5x/AERAABjOQAAFwAAAHVuaXZlcnNhbC91bml2ZXJzYWwucG5n7dt5WFLZ3wBwSrOopiadsnIrtZx3plxyyg2hLM1+ubW4ZCqaZmMu6KCmrFo6TbllzqiNC1njUiaMY+4CZQuZJuVGiYqGioKCqAgCF16aead837/fP+F5uDwH7vme7/3w3HPP949zw8vj+Ffrd64HgUBfnXA9dhoE0gCDQKvx67RU31gXEMZVH6uQp487gYjd+tOqhualI+5HQKDanA3ykDWqNjjW9RwSBNKO//ReNRJulAQC2UpOHDtyNilodphaHXZlB02YEnxr3Sod8L3xq8ZbNHVvG6enfrNt27Yt+zW3bjvlurspPT3jv5xcIw06b5kHl71f7xNxeo8yFf96CilsLS7p6uIUL8cJuiCkJ7fDqEhOt7iL110qTp4cwYYfXObU0aHnHTGSWNFkEWJEgZq8c0n+08btwSmrtP45NDlpsIup3cpqjQolxFrBeXf/eKn8e8x8eunbi59PKgy9iwqWI/XARjhJ2eGv1220fALS+Ofwg41XoJcSskBQytf+PLl98tdyZtPqp//+umgZy1wrMjT1TMoxG1qYSQ7/HNJVK0Y2OjnpYlpo+iWY5ZMnNalKcerv/zl4sWSL1r9ppoZrQcbelMb6ggP2BK+IcOyq65em6rTKjaBVmhorkvsl7Yeg2hhN2uf4bz+kXD6bteIMy+Dbb5vXzw57rxgt7PDBhy5aK4wsT7hOhAUGWn/uFX/o7k5vk5UjFZrGE53QV7zTPqeza4dX1sPcVSviuGmftjvny/jSq+SrKpf+V6AVcfaCS6rfjgRuDVlxlWfvXw5bcZWr8tLOegz0H/zc6/AljYenDh5YgZhywonz3eMrvs5fxr69qr9q544VWk9Md/+Wl5DwRk2jplHTqGnUNGoaNY2aRk2jplHTqGnUNGoaNY2aRk2jplHTqGnUNGoaNY2aRk2jplHTqGnUNGoaNY2aRk2jplHTqGnUNGoaNc3/A01ntfAkXNrDnZwMF40+vdbPI1EpqIU3NnS+ryMRhRHZ8oTfPZug14VOFlr93Sk2UKuCE8tJUhwSW/XbBQHS7iuUuikIaQluZA3F8TkONObw02T+ATkdKpvhXofJxz44PyWakQwRjjEW8Z2lkbRO4YW/8xlFbYSIh5CX0HHiW3lz9vRq8p7qhKKTDtdLkAHcdkkxUMmuC8HuUPgGJU/cWx2iP4QaQusXS6zgskGGjyiyG8s4y+6EK+Z1Y2T9JFyCKAuBYS8xGFSF6Jz4IGeh2b0B+I2EmeioxSuWOQT7pV5OeUzjbNIA8lApVfSgv4eTUJQbisle9KOIahA1ibMLXp600sO/bwtnXYdego5YhasS7HvRg8SKacU6Y/FFArxSJpQ/iMnjc04zeM2OT9cIL8JBBf7BoqYc4IKvWQyJIuXOgj8WyxT8K1RZOtM7uE/AAEcA3z0RCezEnEOdMzH2QQkz32/iFuJlTBYFELQElrzN5twboIjJguiv2qRNLe7YqOEYTOlPp8xGTA5xqb3Iho5XSVHXMdmBOeVL/uhvOyv/usIF/xExNgbf0FGRQCtM7TzoRVogkZcG+0t35ejIwhZPawTz2USO5BWiFv4zjq/hSGPugZwc4P3x0GMdj4U0Ltu7rshDm/dauPg8KmA2cN5vKPHOWFzbyw6lRNlyE0o8lpnHrfU54kf3BvDpw0ndLmGZzN+uW517mMef1uVtxs1dyyqzgiYW5WJhx2dD3IiJjvmDC3OYh65NGeDxBxXpFMqSTPrTkL6NVjftMLCckM25SMO5dQzVwlh2Iyxb3xO0C5PSA885SYcnoRV31poGzdbIdiA6C9Gn4WZ3eIhLHxaT3LTzkyHjdgaIsTsjx0vcGEoS7XwJJKdavhVtosl9jpcKnx0tKSZ5rnn5/Edm6Eh4GIt+ikAqrqAdcDJ2pBzNFgW67fK02g8Jo0OX+JR8g0ja76mzWlwyF0nPMwcSO56WCxDdbIIM2DHtB+CxHzI6i9cmERvvJB8Od25vIjXnevle7l1X5eGWE5CSsfTTTTayW9w83ayX+yeuHZKV5n6qlh/SO9t7QnLIhG01K7ObhOYvSjYlmwu4B8du0aZCC4Bzo0l2QRuLqan2gqZJwVE/Zd2eO23VsAy+bKGPmd1TW9hM2biMRchv0WELKfvs/0SahPSi39DYDyw++uuu69xnKMWUnjeNsjbWnlT+MnHUXSJpBXbGtxkgtDwiR3+nnrrSuxw8H//KbrwcGwUUMuIh4Y8sNFARayOkSZf0M1+sjfcw7WNmNmBZTmucsIhnxYjLji/YAgxBlF8WUehONSvD4aVnqitYeZaO4aLVEOCGNxutzRUP4HvaiYIT7y+Ov6VbiWsLTfeh98/I60MFjyxjFVpBqOnyQwjr+azOIosK8lz7hgx6JIPSUHAE5mPaJuO3Vk+TpgG+v8P4AuGjc7SH6Yz03e2EA/65lriWUwC6N+eE44tQAY6QUMx7jsXgOxZng7auE7WdfZ51S++dJfByYprWB7gdvevBrzSq49Hq9piYhOdjsqdtzOnJ+zjbwJuNoEOStQFkaBTaYCpmUFEAJE+qlBmXR/tgp/i3kLVncFEoqOdyM11IyZnLU+aTXfV5uwJOmnYto7UbyFlhbW+qBiqpkwryhumMp6iGQFrLSPcZqss3mWwfs8nQmr2abHElqwmy+sJQjHQoS0fqX530XpR3rYf5jlu7H9Bn6xXw4lSpVMrR2vltMfKp4zB/R9Ti1JJxe0WODvhDPQlL+yV1RGvTclxlQmo4wKDjFQtmJBpMIcwh+CtVk1Q9ilfT6ANb7vAsRb0ZiYeJ0FTJCwsfNpRLZcA5PAo3USTYg0/si86TlYt9G0m00+hi3ExSZn2OFBikNQADKAOqP8GQJgVaWFJAikQwaQL0vpdsxzmZTj529ywypRE4gv8qL02zR3oAns1IMCQ1k/RE7bJuBwHkzgGi53ae0rk9YaewXpB8cdRWdUdMIeFITjEhC1kfdy+A1MvTRdGUSoWYip9vbhyuMF/dzzEgiRKuQrD6eDnbCCHAF6dYfDh54PE45WU0DVrx7rQZXyRji1+m17ijibIHKQ/rBxfeI9YcBUZsDZnZvoCioUM6BOjPAeBOr27s4elExoETrrtqLBYmkgI5wkER6k9e+inTgMq1cE6pr5ZH6F0KdX8Jvlw0fYPXNOgIkLeAe3UY9mXKXoJisa8DkAKP8CONLJxsaam3ejFBBbh1/XRcjL8ncUn1r186O4vAyBtc3yco2aGXWVvXm9weCP1Rn7Vlswwy6W5kzaHNIWxxnXcNeU9vpl2kOT5t5CeV1qUeNQ5x2zSgJNONvuZgMiGH4M9Uj7mq1FD5D/fdzcRsLo7Mj7mZJgVYiqVGz8BAz1xLItHz2t2rZdCYXuatyWJ8BduGAx1AWDvCDUIee5r2Adls272bi/ZqVt5MC2TpNrOb9svuDXFACOn23D9nmswkAwZ05KFd2hLIJYKhHoFxYXQ750f2f3AljwZIcfNwX0plrpdZCxu7yGt8wIwu0vb0zKQthmBgz2xvBOE39AxhyzlxfMANYXOh0vC8wTUh8I1INj3rwutN2eIiqu3teL64UPKdNhf5Bzv09hwV8XGIvWt5Oy0rVWPjL5okh6ArO4JHF7WW7MAjCRMY1D0YZTqx+Hm2jrzFvQTCEJu4seytcVSPXyupFWeubtEVCYQ+91EO3RSZ68ulZtYWcCirnh6dlyYiD1AqCEjpofvRCDNtsN56JHmwwlKcfDpH6JNWAMcli1pZQIxIImRX4oD5AmoAWfIxw2PnZtsIN/irAU/l9Y5Aw9Dc2EA6J3BQ2Pw+JJiiEp99zVNFJhx4rEi8H9fehnMqHok5izd3o5Zdaev/ETAD7bdb6+aTP8Romo03Ysu+fclMHzADTyu+t3z5TQggs3pJK/1O+7WLPXQv2Noz6ntNqHTqfg0VKhm95j0cnqPBDw2Hrs2elcO2dwN+BtrgXl2uVftIIp6D04dQeFazzYsBpfdTEbiFIjQ8nRV/um26PrFXbJrZCK5Rxt+3Y2EcSlyj0Bs87JcNedN2d9CwIlV6VJsSzShU6zuijAR+vS47Qr9GOfX+jLPTB1facdMu2yNYdpZNolb7D4bcBrR+vJE1Ozk2gMTZPNZs0cW+2VdoSqR6ZaTxrMZ4TGTHk4iNkKS50bterjop0bDhH9ticqp5zJGYx4abQq96NcIJLl1AHZtoXAalS96VFxmHALMuIuXWVSKfh6iTA5LSn1sItQIRYTz+puu3Omgcef/RlkUwM1GGVM2uKL13RHB7RT1cKWVUf7qbq+kw5RBpg4PWp9WID17yzEg+GLcRt1RHmJV9nB9nq+Y4NyUxzd3Il2SwF9wZ1CiWPxsb5QxzRBCrWLEW12L5ETXiSgePv9iQcKGVF0b2QPEO8WCpVR4omo01A4i2DzGk2gCYhNWOODyBqheCgncwobSwXmFVo0EWqEr2iF0fTU1o4672qyEpy6PYuApE7U6a+G3wTvT+DReNDYr28zpBgr8nNeqsbFPimue7CfjuVQ8FR/w2p+IBHrzaE7o8vuQLiKVSmYBKRQnIYs329DXtv9jn3jKJ6GZ0E5n7gBYDPO8vV78lKWZqYZyteoISnz2xUlDSyklMTqxsXKxvyA6E/awblBTCOlyVc35pTRyjyGGSU1THoMonLDydn8CUy3SLYjlD4H50jKQadlZsVmgaMGnqbFoMN52RJcA4kUPR+eRJh6BsXY2CiFHVWloQ0U4hPRUDcR1cLIzSqpCT2uZf707dpT1wpMYT3FAiIbGILs7GR0wDImP/0B15jPO1yJyO86N25RnQizhZqcDGtqXByBqn3XbNqkVD99hCn6e1/Wi0i4l5/lOH61kC2XbtUn9dcEHyPbzr3UDeDcBKteSN5BQibOwnGJIytFDYqeiKbdO30OLTn9TRoei3YrMZmT8GblTwaJjBbsmhy4aQdAN7Z8sTfmvrVTeb1DBNpPNWJDg5l3i/c1NGaKkbnIct/5TZK5t3b7BxNfRcw+simcO5uBkDtBafdphshuXzpspZ5jtaF4E3WLkFebGnVgEJ+DmRrwH5tOKsp0zrFSgBAR4GTpcK3FlNcg5M+YGZhWHP9yt+/cMO7tAac0aQARFFtm8ZQSc/0vUW182hhzeJJtgFgB0/SaSaqIQ7MVyGxE5MiKI355ykvslV7gtYevGTrq+mp1DzDfm1H75zvscoVVrEkoeLhDSjjLQNmWmeMGDxsudMzsH+KqN3+UFJvdIHx0dEokCCieMmXmeQwMCClpHKs4qdYhFibyLrQkc4xdRTku14E5GV0UKtgJdC3RzCJBA6KSDzepeCX72lzPzKLWOIwKBJmpEtNseXDJv/Bu/ajzWcJhcYP9NU1TLEgScPLAb0ZWlXpoE3dvTWPuR7O9rHY7qd+SWPA4z/wm4a8sRLe0t00jdDJcHejXE9rV057Imk/ymoYFrcq6/LKSZhjBvzQwttJyHXS/TWmbX4NehzHxDXddt9fRKBfOX90heOTfg0m1o8dyJn3R/JH3eOaTagdVmF/lNMKTYG9NgNFSMp5ZzkYTF1LlKguGuOuevxOit1RV3bpKdhfOTR/9oCd0YrBXR1ZbF57KpV/3DmA/1LtDufux3TsLGxKW06ifkICY/5Es8jeLRhsyEUMzVaOjq603fHuS9ldsC9VCZUMlNH/7/b5s5rNGL/lLJgOYaOV1evXzHu73pV5lX4GJMyRbJ4+ErZj9kftWkhhnVW5v/mGquv0a/BJpjlelGFYqoS641vLdHAFmvM2tpnfymEOTF3/9lfKNfNvndxz4fc39xBqtcJZ49jRKfgq/8NUEsDBBQAAgAIAKeDJkhjUB02SwAAAGoAAAAbAAAAdW5pdmVyc2FsL3VuaXZlcnNhbC5wbmcueG1ss7GvyM1RKEstKs7Mz7NVMtQzULK34+WyKShKLctMLVeoAIoBBSFASaESyDVCcMszU0oybJXMTY0RYhmpmekZJbZKpmamcEF9oJEAUEsBAgAAFAACAAgA51p4Sg3AMR7AAQAA2gMAAA8AAAAAAAAAAQAAAAAAAAAAAG5vbmUvcGxheWVyLnhtbFBLAQIAABQAAgAIAKeDJkgVDq0oZAQAAAcRAAAdAAAAAAAAAAEAAAAAAO0BAAB1bml2ZXJzYWwvY29tbW9uX21lc3NhZ2VzLmxuZ1BLAQIAABQAAgAIAKeDJkjNFsHqKAMAAIYMAAAnAAAAAAAAAAEAAAAAAIwGAAB1bml2ZXJzYWwvZmxhc2hfcHVibGlzaGluZ19zZXR0aW5ncy54bWxQSwECAAAUAAIACACngyZI3SJTFrgCAABVCgAAIQAAAAAAAAABAAAAAAD5CQAAdW5pdmVyc2FsL2ZsYXNoX3NraW5fc2V0dGluZ3MueG1sUEsBAgAAFAACAAgAp4MmSCxPtov9AgAAlwsAACYAAAAAAAAAAQAAAAAA8AwAAHVuaXZlcnNhbC9odG1sX3B1Ymxpc2hpbmdfc2V0dGluZ3MueG1sUEsBAgAAFAACAAgAp4MmSD1kiNCZAQAAHwYAAB8AAAAAAAAAAQAAAAAAMRAAAHVuaXZlcnNhbC9odG1sX3NraW5fc2V0dGluZ3MuanNQSwECAAAUAAIACACngyZIPTwv0cEAAADlAQAAGgAAAAAAAAABAAAAAAAHEgAAdW5pdmVyc2FsL2kxOG5fcHJlc2V0cy54bWxQSwECAAAUAAIACACngyZIsO1dV24AAAB2AAAAHAAAAAAAAAABAAAAAAAAEwAAdW5pdmVyc2FsL2xvY2FsX3NldHRpbmdzLnhtbFBLAQIAABQAAgAIAESUV0cjtE77+wIAALAIAAAUAAAAAAAAAAEAAAAAAKgTAAB1bml2ZXJzYWwvcGxheWVyLnhtbFBLAQIAABQAAgAIAKeDJkgXqeFBbwEAAPsCAAApAAAAAAAAAAEAAAAAANUWAAB1bml2ZXJzYWwvc2tpbl9jdXN0b21pemF0aW9uX3NldHRpbmdzLnhtbFBLAQIAABQAAgAIAKeDJkgRDnH8AREAAGM5AAAXAAAAAAAAAAAAAAAAAIsYAAB1bml2ZXJzYWwvdW5pdmVyc2FsLnBuZ1BLAQIAABQAAgAIAKeDJkhjUB02SwAAAGoAAAAbAAAAAAAAAAEAAAAAAMEpAAB1bml2ZXJzYWwvdW5pdmVyc2FsLnBuZy54bWxQSwUGAAAAAAwADACGAwAARSoAAAAA"/>
  <p:tag name="ISPRING_PRESENTATION_TITLE" val="HG000773"/>
  <p:tag name="ISPRING_SCORM_ENDPOINT" val="&lt;endpoint&gt;&lt;enable&gt;0&lt;/enable&gt;&lt;lrs&gt;http://&lt;/lrs&gt;&lt;auth&gt;0&lt;/auth&gt;&lt;login&gt;&lt;/login&gt;&lt;password&gt;&lt;/password&gt;&lt;key&gt;&lt;/key&gt;&lt;name&gt;&lt;/name&gt;&lt;email&gt;&lt;/email&gt;&lt;/endpoint&gt;&#10;"/>
  <p:tag name="ISPRING_SCORM_PASSING_SCORE" val="100.000000"/>
  <p:tag name="ISPRING_SCORM_RATE_SLIDES" val="1"/>
  <p:tag name="ISPRING_ULTRA_SCORM_COURSE_ID" val="6711571B-384C-4F8B-828C-E071D9F183B8"/>
  <p:tag name="ISPRINGCLOUDFOLDERID" val="0"/>
  <p:tag name="ISPRINGCLOUDFOLDERPATH" val="Repository"/>
  <p:tag name="ISPRINGONLINEFOLDERID" val="0"/>
  <p:tag name="ISPRINGONLINEFOLDERPATH" val="Content List"/>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112</Paragraphs>
  <Slides>32</Slides>
  <Notes>32</Notes>
  <TotalTime>0</TotalTime>
  <HiddenSlides>0</HiddenSlides>
  <MMClips>0</MMClips>
  <ScaleCrop>0</ScaleCrop>
  <HeadingPairs>
    <vt:vector baseType="variant" size="6">
      <vt:variant>
        <vt:lpstr>Fonts used</vt:lpstr>
      </vt:variant>
      <vt:variant>
        <vt:i4>12</vt:i4>
      </vt:variant>
      <vt:variant>
        <vt:lpstr>Theme</vt:lpstr>
      </vt:variant>
      <vt:variant>
        <vt:i4>1</vt:i4>
      </vt:variant>
      <vt:variant>
        <vt:lpstr>Slide Titles</vt:lpstr>
      </vt:variant>
      <vt:variant>
        <vt:i4>32</vt:i4>
      </vt:variant>
    </vt:vector>
  </HeadingPairs>
  <TitlesOfParts>
    <vt:vector baseType="lpstr" size="45">
      <vt:lpstr>Arial</vt:lpstr>
      <vt:lpstr>Calibri Light</vt:lpstr>
      <vt:lpstr>Calibri</vt:lpstr>
      <vt:lpstr>印品黑体</vt:lpstr>
      <vt:lpstr>微软雅黑</vt:lpstr>
      <vt:lpstr>Wingdings</vt:lpstr>
      <vt:lpstr>Times New Roman</vt:lpstr>
      <vt:lpstr>Courier New</vt:lpstr>
      <vt:lpstr>方正中等线简体</vt:lpstr>
      <vt:lpstr>宋体</vt:lpstr>
      <vt:lpstr>楷体</vt:lpstr>
      <vt:lpstr>Microsoft YaHei</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2021-02-26T11:16:05.154</cp:lastPrinted>
  <dcterms:created xsi:type="dcterms:W3CDTF">2021-02-26T11:16:05Z</dcterms:created>
  <dcterms:modified xsi:type="dcterms:W3CDTF">2021-02-26T03:16:07Z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