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4" r:id="rId2"/>
    <p:sldId id="261" r:id="rId3"/>
    <p:sldId id="262" r:id="rId4"/>
    <p:sldId id="260" r:id="rId5"/>
    <p:sldId id="257" r:id="rId6"/>
    <p:sldId id="258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6" r:id="rId28"/>
    <p:sldId id="285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b="1" dirty="0" smtClean="0"/>
              <a:t>劝       学</a:t>
            </a:r>
            <a:endParaRPr lang="zh-CN" altLang="en-US" sz="72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0000CC"/>
                </a:solidFill>
              </a:rPr>
              <a:t>荀   子</a:t>
            </a:r>
            <a:endParaRPr lang="zh-CN" altLang="en-US" sz="48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61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 一 、作</a:t>
            </a:r>
            <a:r>
              <a:rPr lang="zh-CN" altLang="en-US" b="1" dirty="0"/>
              <a:t>连词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1219200"/>
            <a:ext cx="8153400" cy="4498975"/>
          </a:xfrm>
        </p:spPr>
        <p:txBody>
          <a:bodyPr/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1  </a:t>
            </a:r>
            <a:r>
              <a:rPr lang="zh-CN" altLang="en-US" sz="4000" b="1" dirty="0">
                <a:solidFill>
                  <a:srgbClr val="FF0000"/>
                </a:solidFill>
              </a:rPr>
              <a:t>表并列，一般不译，有时可译为“又”</a:t>
            </a:r>
            <a:r>
              <a:rPr lang="zh-CN" altLang="en-US" b="1" dirty="0">
                <a:solidFill>
                  <a:srgbClr val="FF0000"/>
                </a:solidFill>
              </a:rPr>
              <a:t>   </a:t>
            </a:r>
          </a:p>
          <a:p>
            <a:r>
              <a:rPr lang="zh-CN" altLang="en-US" b="1" dirty="0"/>
              <a:t>蟹六跪而二螯，非蛇鳝之穴无可寄托者。（</a:t>
            </a:r>
            <a:r>
              <a:rPr lang="en-US" altLang="zh-CN" b="1" dirty="0"/>
              <a:t>《</a:t>
            </a:r>
            <a:r>
              <a:rPr lang="zh-CN" altLang="en-US" b="1" dirty="0"/>
              <a:t>劝学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译：蟹有六条腿，两个蟹钳，（然而）没有蛇鳝的洞穴就没有能够寄身的地方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58009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dirty="0">
                <a:solidFill>
                  <a:srgbClr val="FF0000"/>
                </a:solidFill>
              </a:rPr>
              <a:t>2   </a:t>
            </a:r>
            <a:r>
              <a:rPr lang="zh-CN" altLang="en-US" sz="4400" b="1" dirty="0">
                <a:solidFill>
                  <a:srgbClr val="FF0000"/>
                </a:solidFill>
              </a:rPr>
              <a:t>表递进，可译为“并且”或“而且”</a:t>
            </a:r>
          </a:p>
          <a:p>
            <a:r>
              <a:rPr lang="zh-CN" altLang="en-US" b="1" dirty="0"/>
              <a:t>君子博学而日参省乎己。（</a:t>
            </a:r>
            <a:r>
              <a:rPr lang="en-US" altLang="zh-CN" b="1" dirty="0"/>
              <a:t>《</a:t>
            </a:r>
            <a:r>
              <a:rPr lang="zh-CN" altLang="en-US" b="1" dirty="0"/>
              <a:t>劝学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译：君子广泛的学习并且每天对自己检查、省察。</a:t>
            </a:r>
          </a:p>
        </p:txBody>
      </p:sp>
    </p:spTree>
    <p:extLst>
      <p:ext uri="{BB962C8B-B14F-4D97-AF65-F5344CB8AC3E}">
        <p14:creationId xmlns:p14="http://schemas.microsoft.com/office/powerpoint/2010/main" val="2771610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r>
              <a:rPr lang="en-US" altLang="zh-CN" sz="4400" dirty="0">
                <a:solidFill>
                  <a:srgbClr val="FF0000"/>
                </a:solidFill>
              </a:rPr>
              <a:t>3    </a:t>
            </a:r>
            <a:r>
              <a:rPr lang="zh-CN" altLang="en-US" sz="4400" b="1" dirty="0">
                <a:solidFill>
                  <a:srgbClr val="FF0000"/>
                </a:solidFill>
              </a:rPr>
              <a:t>表承接，可译为“就”  “接着”，或不译</a:t>
            </a:r>
          </a:p>
          <a:p>
            <a:r>
              <a:rPr lang="zh-CN" altLang="en-US" b="1" dirty="0"/>
              <a:t>人非生而知之者，孰能无惑。（</a:t>
            </a:r>
            <a:r>
              <a:rPr lang="en-US" altLang="zh-CN" b="1" dirty="0"/>
              <a:t>《</a:t>
            </a:r>
            <a:r>
              <a:rPr lang="zh-CN" altLang="en-US" b="1" dirty="0"/>
              <a:t>师说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译：人并不是生下来就是懂得道理，谁能没有疑惑呢？  </a:t>
            </a:r>
          </a:p>
          <a:p>
            <a:r>
              <a:rPr lang="zh-CN" altLang="en-US" b="1" dirty="0"/>
              <a:t>之：指知识和道理</a:t>
            </a:r>
          </a:p>
        </p:txBody>
      </p:sp>
    </p:spTree>
    <p:extLst>
      <p:ext uri="{BB962C8B-B14F-4D97-AF65-F5344CB8AC3E}">
        <p14:creationId xmlns:p14="http://schemas.microsoft.com/office/powerpoint/2010/main" val="585245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dirty="0">
                <a:solidFill>
                  <a:srgbClr val="FF0000"/>
                </a:solidFill>
              </a:rPr>
              <a:t>4  </a:t>
            </a:r>
            <a:r>
              <a:rPr lang="zh-CN" altLang="en-US" sz="4400" b="1" dirty="0">
                <a:solidFill>
                  <a:srgbClr val="FF0000"/>
                </a:solidFill>
              </a:rPr>
              <a:t>表转折    可译为“但是” 、“却”</a:t>
            </a:r>
          </a:p>
          <a:p>
            <a:r>
              <a:rPr lang="zh-CN" altLang="en-US" b="1" dirty="0"/>
              <a:t>青，取之于蓝，而青于蓝。（</a:t>
            </a:r>
            <a:r>
              <a:rPr lang="en-US" altLang="zh-CN" b="1" dirty="0"/>
              <a:t>《</a:t>
            </a:r>
            <a:r>
              <a:rPr lang="zh-CN" altLang="en-US" b="1" dirty="0"/>
              <a:t>劝学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译：靛青，从蓝草中取得，却比蓼蓝颜色更深。     （状语后置）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8620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2057400"/>
            <a:ext cx="8686800" cy="3886200"/>
          </a:xfrm>
        </p:spPr>
        <p:txBody>
          <a:bodyPr/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5   </a:t>
            </a:r>
            <a:r>
              <a:rPr lang="zh-CN" altLang="en-US" sz="4400" b="1" dirty="0">
                <a:solidFill>
                  <a:srgbClr val="FF0000"/>
                </a:solidFill>
              </a:rPr>
              <a:t>表假设  译为“如果” “假如”</a:t>
            </a:r>
          </a:p>
          <a:p>
            <a:r>
              <a:rPr lang="zh-CN" altLang="en-US" b="1" dirty="0"/>
              <a:t>秦以城求璧而赵不许，曲在赵。</a:t>
            </a:r>
          </a:p>
          <a:p>
            <a:r>
              <a:rPr lang="zh-CN" altLang="en-US" b="1" dirty="0"/>
              <a:t>                              （</a:t>
            </a:r>
            <a:r>
              <a:rPr lang="en-US" altLang="zh-CN" b="1" dirty="0"/>
              <a:t>《</a:t>
            </a:r>
            <a:r>
              <a:rPr lang="zh-CN" altLang="en-US" b="1" dirty="0"/>
              <a:t>廉颇蔺相如列传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译：秦国用城池请求易璧，如果赵国不答应，理亏在赵。  曲：理亏。</a:t>
            </a:r>
          </a:p>
        </p:txBody>
      </p:sp>
    </p:spTree>
    <p:extLst>
      <p:ext uri="{BB962C8B-B14F-4D97-AF65-F5344CB8AC3E}">
        <p14:creationId xmlns:p14="http://schemas.microsoft.com/office/powerpoint/2010/main" val="301566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447800"/>
            <a:ext cx="8229600" cy="4525963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6   </a:t>
            </a:r>
            <a:r>
              <a:rPr lang="zh-CN" altLang="en-US" sz="4400" b="1" dirty="0">
                <a:solidFill>
                  <a:srgbClr val="FF0000"/>
                </a:solidFill>
              </a:rPr>
              <a:t>表修饰  可不译</a:t>
            </a:r>
          </a:p>
          <a:p>
            <a:endParaRPr lang="en-US" altLang="zh-CN" dirty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04800" y="2133600"/>
            <a:ext cx="861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①</a:t>
            </a:r>
            <a:r>
              <a:rPr lang="zh-CN" altLang="en-US" sz="3200" b="1"/>
              <a:t>吾尝跂而望矣</a:t>
            </a:r>
            <a:r>
              <a:rPr lang="en-US" altLang="zh-CN" sz="3200" b="1"/>
              <a:t>,</a:t>
            </a:r>
            <a:r>
              <a:rPr lang="zh-CN" altLang="en-US" sz="3200" b="1"/>
              <a:t>不如登高之博见也</a:t>
            </a:r>
            <a:r>
              <a:rPr lang="en-US" altLang="zh-CN" sz="3200" b="1"/>
              <a:t>.(《</a:t>
            </a:r>
            <a:r>
              <a:rPr lang="zh-CN" altLang="en-US" sz="3200" b="1"/>
              <a:t>劝学</a:t>
            </a:r>
            <a:r>
              <a:rPr lang="en-US" altLang="zh-CN" sz="3200" b="1"/>
              <a:t>》)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28600" y="2819400"/>
            <a:ext cx="891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译</a:t>
            </a:r>
            <a:r>
              <a:rPr lang="en-US" altLang="zh-CN" sz="3200" b="1"/>
              <a:t>:</a:t>
            </a:r>
            <a:r>
              <a:rPr lang="zh-CN" altLang="en-US" sz="3200" b="1"/>
              <a:t>我曾经提起脚后跟眺望</a:t>
            </a:r>
            <a:r>
              <a:rPr lang="en-US" altLang="zh-CN" sz="3200" b="1"/>
              <a:t>,</a:t>
            </a:r>
            <a:r>
              <a:rPr lang="zh-CN" altLang="en-US" sz="3200" b="1"/>
              <a:t>不比登到高处见得</a:t>
            </a:r>
            <a:r>
              <a:rPr lang="zh-CN" altLang="en-US" sz="3200"/>
              <a:t>广</a:t>
            </a:r>
            <a:r>
              <a:rPr lang="en-US" altLang="zh-CN" sz="32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0882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② </a:t>
            </a:r>
            <a:r>
              <a:rPr lang="zh-CN" altLang="en-US" b="1"/>
              <a:t>填然鼓之</a:t>
            </a:r>
            <a:r>
              <a:rPr lang="en-US" altLang="zh-CN" b="1"/>
              <a:t>,</a:t>
            </a:r>
            <a:r>
              <a:rPr lang="zh-CN" altLang="en-US" b="1"/>
              <a:t>兵刃既接</a:t>
            </a:r>
            <a:r>
              <a:rPr lang="en-US" altLang="zh-CN" b="1"/>
              <a:t>,</a:t>
            </a:r>
            <a:r>
              <a:rPr lang="zh-CN" altLang="en-US" b="1"/>
              <a:t>弃甲曳兵而走</a:t>
            </a:r>
            <a:r>
              <a:rPr lang="en-US" altLang="zh-CN" b="1"/>
              <a:t>.(《</a:t>
            </a:r>
            <a:r>
              <a:rPr lang="zh-CN" altLang="en-US" b="1"/>
              <a:t>寡人之于国也</a:t>
            </a:r>
            <a:r>
              <a:rPr lang="en-US" altLang="zh-CN" b="1"/>
              <a:t>》)</a:t>
            </a:r>
          </a:p>
          <a:p>
            <a:r>
              <a:rPr lang="zh-CN" altLang="en-US" b="1"/>
              <a:t>译</a:t>
            </a:r>
            <a:r>
              <a:rPr lang="en-US" altLang="zh-CN" b="1"/>
              <a:t>:</a:t>
            </a:r>
            <a:r>
              <a:rPr lang="zh-CN" altLang="en-US" b="1"/>
              <a:t>咚咚的敲着战鼓</a:t>
            </a:r>
            <a:r>
              <a:rPr lang="en-US" altLang="zh-CN" b="1"/>
              <a:t>,</a:t>
            </a:r>
            <a:r>
              <a:rPr lang="zh-CN" altLang="en-US" b="1"/>
              <a:t>两军的兵器已经接触</a:t>
            </a:r>
            <a:r>
              <a:rPr lang="en-US" altLang="zh-CN" b="1"/>
              <a:t>,</a:t>
            </a:r>
            <a:r>
              <a:rPr lang="zh-CN" altLang="en-US" b="1"/>
              <a:t>抛弃铠甲</a:t>
            </a:r>
            <a:r>
              <a:rPr lang="en-US" altLang="zh-CN" b="1"/>
              <a:t>,</a:t>
            </a:r>
            <a:r>
              <a:rPr lang="zh-CN" altLang="en-US" b="1"/>
              <a:t>拖着兵器逃跑</a:t>
            </a:r>
            <a:r>
              <a:rPr lang="en-US" altLang="zh-CN" b="1"/>
              <a:t>.</a:t>
            </a:r>
          </a:p>
          <a:p>
            <a:r>
              <a:rPr lang="en-US" altLang="zh-CN" b="1"/>
              <a:t> </a:t>
            </a:r>
            <a:r>
              <a:rPr lang="zh-CN" altLang="en-US" b="1"/>
              <a:t>填</a:t>
            </a:r>
            <a:r>
              <a:rPr lang="en-US" altLang="zh-CN" b="1"/>
              <a:t>:</a:t>
            </a:r>
            <a:r>
              <a:rPr lang="zh-CN" altLang="en-US" b="1"/>
              <a:t>拟声词</a:t>
            </a:r>
            <a:r>
              <a:rPr lang="en-US" altLang="zh-CN" b="1"/>
              <a:t>,</a:t>
            </a:r>
            <a:r>
              <a:rPr lang="zh-CN" altLang="en-US" b="1"/>
              <a:t>模拟鼓声</a:t>
            </a:r>
            <a:r>
              <a:rPr lang="en-US" altLang="zh-CN" b="1"/>
              <a:t>.  </a:t>
            </a:r>
            <a:r>
              <a:rPr lang="zh-CN" altLang="en-US" b="1"/>
              <a:t>之</a:t>
            </a:r>
            <a:r>
              <a:rPr lang="en-US" altLang="zh-CN" b="1"/>
              <a:t>:</a:t>
            </a:r>
            <a:r>
              <a:rPr lang="zh-CN" altLang="en-US" b="1"/>
              <a:t>用在动词之后</a:t>
            </a:r>
            <a:r>
              <a:rPr lang="en-US" altLang="zh-CN" b="1"/>
              <a:t>,</a:t>
            </a:r>
            <a:r>
              <a:rPr lang="zh-CN" altLang="en-US" b="1"/>
              <a:t>没有实在意义的衬词   接</a:t>
            </a:r>
            <a:r>
              <a:rPr lang="en-US" altLang="zh-CN" b="1"/>
              <a:t>:</a:t>
            </a:r>
            <a:r>
              <a:rPr lang="zh-CN" altLang="en-US" b="1"/>
              <a:t>接触</a:t>
            </a:r>
            <a:r>
              <a:rPr lang="en-US" altLang="zh-CN" b="1"/>
              <a:t>,</a:t>
            </a:r>
            <a:r>
              <a:rPr lang="zh-CN" altLang="en-US" b="1"/>
              <a:t>交锋</a:t>
            </a:r>
          </a:p>
        </p:txBody>
      </p:sp>
    </p:spTree>
    <p:extLst>
      <p:ext uri="{BB962C8B-B14F-4D97-AF65-F5344CB8AC3E}">
        <p14:creationId xmlns:p14="http://schemas.microsoft.com/office/powerpoint/2010/main" val="367437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81200"/>
            <a:ext cx="9144000" cy="3886200"/>
          </a:xfrm>
        </p:spPr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7  </a:t>
            </a:r>
            <a:r>
              <a:rPr lang="zh-CN" altLang="en-US" sz="4000" b="1" dirty="0">
                <a:solidFill>
                  <a:srgbClr val="FF0000"/>
                </a:solidFill>
              </a:rPr>
              <a:t>表因果</a:t>
            </a:r>
            <a:r>
              <a:rPr lang="zh-CN" altLang="en-US" sz="2800" b="1" dirty="0">
                <a:solidFill>
                  <a:srgbClr val="FF0000"/>
                </a:solidFill>
              </a:rPr>
              <a:t>  </a:t>
            </a:r>
          </a:p>
          <a:p>
            <a:r>
              <a:rPr lang="zh-CN" altLang="en-US" sz="2800" b="1" dirty="0"/>
              <a:t>其人居远未来，而为留待。（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荆轲刺秦王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）</a:t>
            </a:r>
          </a:p>
          <a:p>
            <a:r>
              <a:rPr lang="zh-CN" altLang="en-US" sz="2800" b="1" dirty="0"/>
              <a:t>译：那人住的很远，没有来，因而荆轲为了他留下来。</a:t>
            </a:r>
          </a:p>
          <a:p>
            <a:r>
              <a:rPr lang="zh-CN" altLang="en-US" sz="2800" b="1" dirty="0"/>
              <a:t>余亦悔其随之而不得极夫游之乐也。（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游褒禅山记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）</a:t>
            </a:r>
          </a:p>
          <a:p>
            <a:r>
              <a:rPr lang="zh-CN" altLang="en-US" sz="2800" b="1" dirty="0"/>
              <a:t>译：我也后悔跟他出来，而未能极尽游洞的乐趣。</a:t>
            </a:r>
            <a:r>
              <a:rPr lang="zh-CN" altLang="en-US" sz="2800" dirty="0"/>
              <a:t> </a:t>
            </a:r>
            <a:r>
              <a:rPr lang="zh-CN" altLang="en-US" sz="2800" b="1" dirty="0"/>
              <a:t>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33400" y="4495800"/>
            <a:ext cx="8610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20799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600200"/>
            <a:ext cx="8305800" cy="4498975"/>
          </a:xfrm>
        </p:spPr>
        <p:txBody>
          <a:bodyPr/>
          <a:lstStyle/>
          <a:p>
            <a:r>
              <a:rPr lang="en-US" altLang="zh-CN" sz="4400" dirty="0">
                <a:solidFill>
                  <a:srgbClr val="FF0000"/>
                </a:solidFill>
              </a:rPr>
              <a:t>8  </a:t>
            </a:r>
            <a:r>
              <a:rPr lang="zh-CN" altLang="en-US" sz="4400" b="1" dirty="0">
                <a:solidFill>
                  <a:srgbClr val="FF0000"/>
                </a:solidFill>
              </a:rPr>
              <a:t>表目的</a:t>
            </a:r>
            <a:r>
              <a:rPr lang="zh-CN" altLang="en-US" dirty="0">
                <a:solidFill>
                  <a:srgbClr val="FF0000"/>
                </a:solidFill>
              </a:rPr>
              <a:t>   </a:t>
            </a:r>
          </a:p>
          <a:p>
            <a:r>
              <a:rPr lang="zh-CN" altLang="en-US" b="1" dirty="0"/>
              <a:t>籍吏民，封府库，而待将军。（</a:t>
            </a:r>
            <a:r>
              <a:rPr lang="en-US" altLang="zh-CN" b="1" dirty="0"/>
              <a:t>《</a:t>
            </a:r>
            <a:r>
              <a:rPr lang="zh-CN" altLang="en-US" b="1" dirty="0"/>
              <a:t>鸿门宴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译：登记官吏、人民，封存府库，来等待将军。</a:t>
            </a:r>
          </a:p>
        </p:txBody>
      </p:sp>
    </p:spTree>
    <p:extLst>
      <p:ext uri="{BB962C8B-B14F-4D97-AF65-F5344CB8AC3E}">
        <p14:creationId xmlns:p14="http://schemas.microsoft.com/office/powerpoint/2010/main" val="318715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dirty="0"/>
              <a:t>二、作代词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通“尔”，第二人称代词“你的”、“你”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而母立于兹。（</a:t>
            </a:r>
            <a:r>
              <a:rPr lang="en-US" altLang="zh-CN" b="1" dirty="0"/>
              <a:t>《</a:t>
            </a:r>
            <a:r>
              <a:rPr lang="zh-CN" altLang="en-US" b="1" dirty="0"/>
              <a:t>项脊轩志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译：你的母亲站在这里。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927725" y="44418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78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            荀子与“性恶论”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-36512" y="1484784"/>
            <a:ext cx="5328592" cy="504056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 smtClean="0"/>
              <a:t>荀子，</a:t>
            </a:r>
            <a:r>
              <a:rPr lang="zh-CN" altLang="en-US" b="1" dirty="0" smtClean="0">
                <a:solidFill>
                  <a:srgbClr val="0000CC"/>
                </a:solidFill>
              </a:rPr>
              <a:t>名</a:t>
            </a:r>
            <a:r>
              <a:rPr lang="zh-CN" altLang="en-US" b="1" dirty="0">
                <a:solidFill>
                  <a:srgbClr val="0000CC"/>
                </a:solidFill>
              </a:rPr>
              <a:t>况，字卿</a:t>
            </a:r>
            <a:r>
              <a:rPr lang="zh-CN" altLang="en-US" b="1" dirty="0" smtClean="0">
                <a:solidFill>
                  <a:srgbClr val="0000CC"/>
                </a:solidFill>
              </a:rPr>
              <a:t>，，</a:t>
            </a:r>
            <a:r>
              <a:rPr lang="zh-CN" altLang="en-US" b="1" dirty="0">
                <a:solidFill>
                  <a:srgbClr val="0000CC"/>
                </a:solidFill>
              </a:rPr>
              <a:t>战国末期赵国人 </a:t>
            </a:r>
            <a:r>
              <a:rPr lang="zh-CN" altLang="en-US" b="1" dirty="0">
                <a:solidFill>
                  <a:srgbClr val="FF0000"/>
                </a:solidFill>
              </a:rPr>
              <a:t> </a:t>
            </a:r>
            <a:r>
              <a:rPr lang="zh-CN" altLang="en-US" b="1" dirty="0"/>
              <a:t>。著名思想家、文学家、政治家，时人尊称“</a:t>
            </a:r>
            <a:r>
              <a:rPr lang="zh-CN" altLang="en-US" b="1" dirty="0">
                <a:solidFill>
                  <a:srgbClr val="0000CC"/>
                </a:solidFill>
              </a:rPr>
              <a:t>荀卿</a:t>
            </a:r>
            <a:r>
              <a:rPr lang="zh-CN" altLang="en-US" b="1" dirty="0"/>
              <a:t>”。西汉时因避汉宣帝刘询讳，因“荀”与“孙”二字古音相通，故又称孙卿。曾三次出任齐国稷下学宫的祭酒，后为楚</a:t>
            </a:r>
            <a:r>
              <a:rPr lang="zh-CN" altLang="en-US" b="1" dirty="0" smtClean="0"/>
              <a:t>兰陵令</a:t>
            </a:r>
            <a:r>
              <a:rPr lang="zh-CN" altLang="en-US" b="1" dirty="0"/>
              <a:t>。</a:t>
            </a:r>
          </a:p>
          <a:p>
            <a:r>
              <a:rPr lang="zh-CN" altLang="en-US" b="1" dirty="0"/>
              <a:t>荀子对儒家思想有所发展，在人性问题上，提倡</a:t>
            </a:r>
            <a:r>
              <a:rPr lang="zh-CN" altLang="en-US" b="1" dirty="0">
                <a:solidFill>
                  <a:srgbClr val="0000CC"/>
                </a:solidFill>
              </a:rPr>
              <a:t>性恶论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CC"/>
                </a:solidFill>
              </a:rPr>
              <a:t>主张人性有恶，否认天赋的道德观念，强调后天环境和教育对人的影响</a:t>
            </a:r>
            <a:r>
              <a:rPr lang="zh-CN" altLang="en-US" b="1" dirty="0"/>
              <a:t>。其学说常被后人拿来跟</a:t>
            </a:r>
            <a:r>
              <a:rPr lang="zh-CN" altLang="en-US" b="1" dirty="0">
                <a:solidFill>
                  <a:srgbClr val="0000CC"/>
                </a:solidFill>
              </a:rPr>
              <a:t>孟子的‘性善论’</a:t>
            </a:r>
            <a:r>
              <a:rPr lang="zh-CN" altLang="en-US" b="1" dirty="0"/>
              <a:t>比较，荀子对重新整理儒家典籍也有相当显著的贡献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0000CC"/>
                </a:solidFill>
              </a:rPr>
              <a:t>荀子著名学生：</a:t>
            </a:r>
            <a:r>
              <a:rPr lang="zh-CN" altLang="en-US" b="1" dirty="0">
                <a:solidFill>
                  <a:srgbClr val="0000CC"/>
                </a:solidFill>
              </a:rPr>
              <a:t>李斯、韩非、张苍</a:t>
            </a: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00808"/>
            <a:ext cx="3081536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164288" y="6237312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文学</a:t>
            </a:r>
            <a:r>
              <a:rPr lang="zh-CN" altLang="en-US" b="1" dirty="0">
                <a:solidFill>
                  <a:srgbClr val="FF0000"/>
                </a:solidFill>
              </a:rPr>
              <a:t>常识</a:t>
            </a:r>
            <a:r>
              <a:rPr lang="zh-CN" altLang="en-US" b="1" dirty="0" smtClean="0">
                <a:solidFill>
                  <a:srgbClr val="FF0000"/>
                </a:solidFill>
              </a:rPr>
              <a:t>积累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177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609600"/>
            <a:ext cx="8540750" cy="1143000"/>
          </a:xfrm>
        </p:spPr>
        <p:txBody>
          <a:bodyPr>
            <a:normAutofit fontScale="90000"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三、通“如” 译为“好像”</a:t>
            </a:r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2057400"/>
            <a:ext cx="8153400" cy="4498975"/>
          </a:xfrm>
        </p:spPr>
        <p:txBody>
          <a:bodyPr/>
          <a:lstStyle/>
          <a:p>
            <a:r>
              <a:rPr lang="zh-CN" altLang="en-US" b="1" dirty="0"/>
              <a:t>军惊而坏都舍。（</a:t>
            </a:r>
            <a:r>
              <a:rPr lang="en-US" altLang="zh-CN" b="1" dirty="0"/>
              <a:t>《</a:t>
            </a:r>
            <a:r>
              <a:rPr lang="zh-CN" altLang="en-US" b="1" dirty="0"/>
              <a:t>察今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译：军队惊乱如同大房屋崩塌。   </a:t>
            </a:r>
          </a:p>
          <a:p>
            <a:r>
              <a:rPr lang="zh-CN" altLang="en-US" b="1" dirty="0"/>
              <a:t>  都舍：都城里的房屋</a:t>
            </a:r>
          </a:p>
        </p:txBody>
      </p:sp>
    </p:spTree>
    <p:extLst>
      <p:ext uri="{BB962C8B-B14F-4D97-AF65-F5344CB8AC3E}">
        <p14:creationId xmlns:p14="http://schemas.microsoft.com/office/powerpoint/2010/main" val="382398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/>
              <a:t>四、固定词组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4400" b="1" dirty="0">
                <a:solidFill>
                  <a:srgbClr val="FF0000"/>
                </a:solidFill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</a:rPr>
              <a:t>、“而已” 放在句末 ，相当于“罢了”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闻道有先后，术业有专攻，如是而已。（</a:t>
            </a:r>
            <a:r>
              <a:rPr lang="en-US" altLang="zh-CN" b="1" dirty="0"/>
              <a:t>《</a:t>
            </a:r>
            <a:r>
              <a:rPr lang="zh-CN" altLang="en-US" b="1" dirty="0"/>
              <a:t>师说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/>
              <a:t>译：懂得道理有早有晚，学问和技术上各有各的专门研究，如此罢了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2927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2“</a:t>
            </a:r>
            <a:r>
              <a:rPr lang="zh-CN" altLang="en-US" sz="4400" b="1" dirty="0">
                <a:solidFill>
                  <a:srgbClr val="FF0000"/>
                </a:solidFill>
              </a:rPr>
              <a:t>而后” 译为“才，方才”</a:t>
            </a:r>
          </a:p>
          <a:p>
            <a:r>
              <a:rPr lang="zh-CN" altLang="en-US" b="1" dirty="0"/>
              <a:t>臣鞠躬尽瘁，死而后已。</a:t>
            </a:r>
          </a:p>
          <a:p>
            <a:r>
              <a:rPr lang="zh-CN" altLang="en-US" b="1" dirty="0"/>
              <a:t>译：我勤勤恳恳，竭尽心力，到死为止。</a:t>
            </a:r>
          </a:p>
          <a:p>
            <a:r>
              <a:rPr lang="zh-CN" altLang="en-US" b="1" dirty="0"/>
              <a:t>鞠躬：弯着身子，表示恭敬谨慎   </a:t>
            </a:r>
          </a:p>
          <a:p>
            <a:r>
              <a:rPr lang="zh-CN" altLang="en-US" b="1" dirty="0"/>
              <a:t>尽瘁：竭尽劳苦   已：停止</a:t>
            </a:r>
          </a:p>
        </p:txBody>
      </p:sp>
    </p:spTree>
    <p:extLst>
      <p:ext uri="{BB962C8B-B14F-4D97-AF65-F5344CB8AC3E}">
        <p14:creationId xmlns:p14="http://schemas.microsoft.com/office/powerpoint/2010/main" val="232846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3“</a:t>
            </a:r>
            <a:r>
              <a:rPr lang="zh-CN" altLang="en-US" sz="4400" b="1" dirty="0">
                <a:solidFill>
                  <a:srgbClr val="FF0000"/>
                </a:solidFill>
              </a:rPr>
              <a:t>而况”即“何况” ，用反问的语气表示更深一层的意思</a:t>
            </a:r>
          </a:p>
          <a:p>
            <a:r>
              <a:rPr lang="zh-CN" altLang="en-US" b="1" dirty="0"/>
              <a:t>今以钟磬置水中，虽大风浪不能鸣也，而况石乎？（</a:t>
            </a:r>
            <a:r>
              <a:rPr lang="en-US" altLang="zh-CN" b="1" dirty="0"/>
              <a:t>《</a:t>
            </a:r>
            <a:r>
              <a:rPr lang="zh-CN" altLang="en-US" b="1" dirty="0"/>
              <a:t>石钟山记</a:t>
            </a:r>
            <a:r>
              <a:rPr lang="en-US" altLang="zh-CN" b="1" dirty="0"/>
              <a:t>》</a:t>
            </a:r>
            <a:r>
              <a:rPr lang="zh-CN" altLang="en-US" b="1" dirty="0"/>
              <a:t>）</a:t>
            </a:r>
          </a:p>
          <a:p>
            <a:r>
              <a:rPr lang="zh-CN" altLang="en-US" b="1" dirty="0"/>
              <a:t>译：现在把钟磬等打击乐器放在水里，即使有大的风浪，它们也不会鸣响的，更何况石头呢？</a:t>
            </a:r>
          </a:p>
          <a:p>
            <a:endParaRPr lang="zh-CN" altLang="en-US" b="1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5079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4“</a:t>
            </a:r>
            <a:r>
              <a:rPr lang="zh-CN" altLang="en-US" sz="4400" b="1" dirty="0">
                <a:solidFill>
                  <a:srgbClr val="FF0000"/>
                </a:solidFill>
              </a:rPr>
              <a:t>既而”  可译为“不久，一会儿”</a:t>
            </a:r>
          </a:p>
          <a:p>
            <a:r>
              <a:rPr lang="zh-CN" altLang="zh-CN" b="1" dirty="0"/>
              <a:t>既而儿醒，大啼</a:t>
            </a:r>
            <a:r>
              <a:rPr lang="en-US" altLang="zh-CN" b="1" dirty="0"/>
              <a:t>.《</a:t>
            </a:r>
            <a:r>
              <a:rPr lang="zh-CN" altLang="en-US" b="1" dirty="0"/>
              <a:t>口技</a:t>
            </a:r>
            <a:r>
              <a:rPr lang="en-US" altLang="zh-CN" b="1" dirty="0"/>
              <a:t>》</a:t>
            </a:r>
          </a:p>
          <a:p>
            <a:r>
              <a:rPr lang="zh-CN" altLang="en-US" b="1" dirty="0"/>
              <a:t>译：不久，小孩子醒了，大声啼哭。</a:t>
            </a:r>
          </a:p>
        </p:txBody>
      </p:sp>
    </p:spTree>
    <p:extLst>
      <p:ext uri="{BB962C8B-B14F-4D97-AF65-F5344CB8AC3E}">
        <p14:creationId xmlns:p14="http://schemas.microsoft.com/office/powerpoint/2010/main" val="200584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dirty="0">
                <a:solidFill>
                  <a:srgbClr val="FF0000"/>
                </a:solidFill>
              </a:rPr>
              <a:t>5</a:t>
            </a:r>
            <a:r>
              <a:rPr lang="en-US" altLang="zh-CN" sz="4400" b="1" dirty="0">
                <a:solidFill>
                  <a:srgbClr val="FF0000"/>
                </a:solidFill>
              </a:rPr>
              <a:t>“</a:t>
            </a:r>
            <a:r>
              <a:rPr lang="zh-CN" altLang="en-US" sz="4400" b="1" dirty="0">
                <a:solidFill>
                  <a:srgbClr val="FF0000"/>
                </a:solidFill>
              </a:rPr>
              <a:t>已而”过了些时候</a:t>
            </a:r>
          </a:p>
          <a:p>
            <a:r>
              <a:rPr lang="zh-CN" altLang="en-US" b="1" dirty="0"/>
              <a:t>已而，相如出，望见廉颇，相如引车避匿。</a:t>
            </a:r>
          </a:p>
          <a:p>
            <a:r>
              <a:rPr lang="zh-CN" altLang="en-US" b="1" dirty="0"/>
              <a:t>引：拉，引申为调转。</a:t>
            </a:r>
          </a:p>
          <a:p>
            <a:r>
              <a:rPr lang="zh-CN" altLang="en-US" b="1" dirty="0"/>
              <a:t>避匿：躲避，躲藏。</a:t>
            </a:r>
          </a:p>
        </p:txBody>
      </p:sp>
    </p:spTree>
    <p:extLst>
      <p:ext uri="{BB962C8B-B14F-4D97-AF65-F5344CB8AC3E}">
        <p14:creationId xmlns:p14="http://schemas.microsoft.com/office/powerpoint/2010/main" val="74337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304800" y="990600"/>
            <a:ext cx="4724400" cy="5486400"/>
          </a:xfrm>
          <a:noFill/>
          <a:ln w="28575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、人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无信，不知其可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、吾尝跂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望矣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、以其求思之深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无不在也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、剑阁峥嵘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崔嵬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、余闻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愈悲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、扣弦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歌之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、诸侯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骄人则失其国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、有如此之势，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为秦人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积威之所劫</a:t>
            </a:r>
          </a:p>
          <a:p>
            <a:pPr>
              <a:buFont typeface="Wingdings" pitchFamily="2" charset="2"/>
              <a:buNone/>
            </a:pPr>
            <a:r>
              <a:rPr lang="en-US" altLang="zh-CN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、若欲死</a:t>
            </a:r>
            <a:r>
              <a:rPr lang="zh-CN" altLang="en-US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2800" b="1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父，</a:t>
            </a:r>
            <a:r>
              <a:rPr lang="zh-CN" altLang="en-US" sz="28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即前斗</a:t>
            </a:r>
            <a:endParaRPr lang="zh-CN" altLang="en-US" sz="2800" b="1">
              <a:solidFill>
                <a:srgbClr val="000066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2947" name="Rectangle 3"/>
          <p:cNvSpPr>
            <a:spLocks noRot="1" noChangeArrowheads="1"/>
          </p:cNvSpPr>
          <p:nvPr/>
        </p:nvSpPr>
        <p:spPr bwMode="auto">
          <a:xfrm>
            <a:off x="5410200" y="990600"/>
            <a:ext cx="30480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、连词，表假设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、连词，表修饰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、连词，表递进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、连词，表并列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、连词，表承接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、连词，表修饰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、连词，表假设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、连词，表转折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、代词，你的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altLang="zh-CN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1380" name="Text Box 6"/>
          <p:cNvSpPr txBox="1">
            <a:spLocks noChangeArrowheads="1"/>
          </p:cNvSpPr>
          <p:nvPr/>
        </p:nvSpPr>
        <p:spPr bwMode="auto">
          <a:xfrm>
            <a:off x="228600" y="76200"/>
            <a:ext cx="3124200" cy="7175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ea typeface="黑体" pitchFamily="2" charset="-122"/>
              </a:rPr>
              <a:t>牛刀小试</a:t>
            </a:r>
          </a:p>
        </p:txBody>
      </p:sp>
    </p:spTree>
    <p:extLst>
      <p:ext uri="{BB962C8B-B14F-4D97-AF65-F5344CB8AC3E}">
        <p14:creationId xmlns:p14="http://schemas.microsoft.com/office/powerpoint/2010/main" val="179304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2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 autoUpdateAnimBg="0"/>
      <p:bldP spid="82947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2"/>
          <p:cNvSpPr>
            <a:spLocks noGrp="1"/>
          </p:cNvSpPr>
          <p:nvPr>
            <p:ph idx="4294967295"/>
          </p:nvPr>
        </p:nvSpPr>
        <p:spPr>
          <a:xfrm>
            <a:off x="457200" y="457200"/>
            <a:ext cx="8382000" cy="6096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</a:rPr>
              <a:t>定语后置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zh-CN" b="1" dirty="0" smtClean="0"/>
              <a:t>求人可使报秦者</a:t>
            </a: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zh-CN" b="1" dirty="0" smtClean="0"/>
              <a:t>蚓无爪牙之利，筋骨之强</a:t>
            </a: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zh-CN" b="1" dirty="0" smtClean="0"/>
              <a:t>缙绅而能不易其志者</a:t>
            </a: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由“之”、“者”作为定后标志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zh-CN" b="1" dirty="0" smtClean="0"/>
              <a:t>销锋镝</a:t>
            </a:r>
            <a:r>
              <a:rPr lang="en-US" altLang="zh-CN" b="1" dirty="0" smtClean="0"/>
              <a:t>,</a:t>
            </a:r>
            <a:r>
              <a:rPr lang="zh-CN" altLang="zh-CN" b="1" dirty="0" smtClean="0"/>
              <a:t>铸以为金人十二</a:t>
            </a:r>
            <a:endParaRPr lang="en-US" altLang="zh-CN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数量的定后</a:t>
            </a:r>
          </a:p>
        </p:txBody>
      </p:sp>
    </p:spTree>
    <p:extLst>
      <p:ext uri="{BB962C8B-B14F-4D97-AF65-F5344CB8AC3E}">
        <p14:creationId xmlns:p14="http://schemas.microsoft.com/office/powerpoint/2010/main" val="210766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劝学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文意检测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、木</a:t>
            </a:r>
            <a:r>
              <a:rPr lang="zh-CN" altLang="en-US" dirty="0"/>
              <a:t>直</a:t>
            </a:r>
            <a:r>
              <a:rPr lang="zh-CN" altLang="en-US" dirty="0">
                <a:solidFill>
                  <a:srgbClr val="FF0000"/>
                </a:solidFill>
              </a:rPr>
              <a:t>中</a:t>
            </a:r>
            <a:r>
              <a:rPr lang="zh-CN" altLang="en-US" dirty="0"/>
              <a:t>绳，輮</a:t>
            </a:r>
            <a:r>
              <a:rPr lang="zh-CN" altLang="en-US" dirty="0" smtClean="0">
                <a:solidFill>
                  <a:srgbClr val="FF0000"/>
                </a:solidFill>
              </a:rPr>
              <a:t>以为</a:t>
            </a:r>
            <a:r>
              <a:rPr lang="zh-CN" altLang="en-US" dirty="0" smtClean="0"/>
              <a:t>轮</a:t>
            </a:r>
            <a:r>
              <a:rPr lang="zh-CN" altLang="en-US" dirty="0"/>
              <a:t>，其曲中规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/>
              <a:t>、君子</a:t>
            </a:r>
            <a:r>
              <a:rPr lang="zh-CN" altLang="en-US" dirty="0">
                <a:solidFill>
                  <a:srgbClr val="FF0000"/>
                </a:solidFill>
              </a:rPr>
              <a:t>博学</a:t>
            </a:r>
            <a:r>
              <a:rPr lang="zh-CN" altLang="en-US" dirty="0"/>
              <a:t>而日</a:t>
            </a:r>
            <a:r>
              <a:rPr lang="zh-CN" altLang="en-US" dirty="0">
                <a:solidFill>
                  <a:srgbClr val="FF0000"/>
                </a:solidFill>
              </a:rPr>
              <a:t>参省</a:t>
            </a:r>
            <a:r>
              <a:rPr lang="zh-CN" altLang="en-US" dirty="0"/>
              <a:t>乎己，则</a:t>
            </a:r>
            <a:r>
              <a:rPr lang="zh-CN" altLang="en-US" dirty="0">
                <a:solidFill>
                  <a:srgbClr val="FF0000"/>
                </a:solidFill>
              </a:rPr>
              <a:t>知明</a:t>
            </a:r>
            <a:r>
              <a:rPr lang="zh-CN" altLang="en-US" dirty="0"/>
              <a:t>而行无过矣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dirty="0"/>
              <a:t>假舟楫者，非</a:t>
            </a:r>
            <a:r>
              <a:rPr lang="zh-CN" altLang="en-US" dirty="0">
                <a:solidFill>
                  <a:srgbClr val="FF0000"/>
                </a:solidFill>
              </a:rPr>
              <a:t>能水</a:t>
            </a:r>
            <a:r>
              <a:rPr lang="zh-CN" altLang="en-US" dirty="0"/>
              <a:t>也，而</a:t>
            </a:r>
            <a:r>
              <a:rPr lang="zh-CN" altLang="en-US" dirty="0">
                <a:solidFill>
                  <a:srgbClr val="FF0000"/>
                </a:solidFill>
              </a:rPr>
              <a:t>绝</a:t>
            </a:r>
            <a:r>
              <a:rPr lang="zh-CN" altLang="en-US" dirty="0"/>
              <a:t>江河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/>
              <a:t>积善成德，而</a:t>
            </a:r>
            <a:r>
              <a:rPr lang="zh-CN" altLang="en-US" dirty="0">
                <a:solidFill>
                  <a:srgbClr val="FF0000"/>
                </a:solidFill>
              </a:rPr>
              <a:t>神明</a:t>
            </a:r>
            <a:r>
              <a:rPr lang="zh-CN" altLang="en-US" dirty="0"/>
              <a:t>自得，圣心备焉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zh-CN" altLang="en-US" u="sng" dirty="0"/>
              <a:t>蚓无爪牙之利，筋骨之</a:t>
            </a:r>
            <a:r>
              <a:rPr lang="zh-CN" altLang="en-US" u="sng" dirty="0" smtClean="0"/>
              <a:t>强（写出句式）</a:t>
            </a:r>
            <a:r>
              <a:rPr lang="zh-CN" altLang="en-US" dirty="0" smtClean="0"/>
              <a:t>，</a:t>
            </a:r>
            <a:r>
              <a:rPr lang="zh-CN" altLang="en-US" dirty="0"/>
              <a:t>上食埃土，下饮黄泉，</a:t>
            </a:r>
            <a:r>
              <a:rPr lang="zh-CN" altLang="en-US" dirty="0">
                <a:solidFill>
                  <a:srgbClr val="FF0000"/>
                </a:solidFill>
              </a:rPr>
              <a:t>用</a:t>
            </a:r>
            <a:r>
              <a:rPr lang="zh-CN" altLang="en-US" dirty="0"/>
              <a:t>心一也。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0627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</a:rPr>
              <a:t>“劝  学”？</a:t>
            </a:r>
            <a:endParaRPr lang="zh-CN" altLang="en-US" b="1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为什么要看重后天的学习呢？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努力学了会给我带来什么好处？</a:t>
            </a:r>
            <a:endParaRPr lang="en-US" altLang="zh-CN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如果学习的确很重要，那又该如何去面对“学习”呢？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309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686320"/>
          </a:xfrm>
        </p:spPr>
        <p:txBody>
          <a:bodyPr>
            <a:noAutofit/>
          </a:bodyPr>
          <a:lstStyle/>
          <a:p>
            <a:r>
              <a:rPr lang="zh-CN" altLang="en-US" sz="3600" b="1" dirty="0"/>
              <a:t>荀子说：“人之生也固小人。”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r>
              <a:rPr lang="zh-CN" altLang="en-US" sz="3600" b="1" dirty="0" smtClean="0"/>
              <a:t>孟子：“</a:t>
            </a:r>
            <a:r>
              <a:rPr lang="zh-CN" altLang="en-US" sz="3600" b="1" dirty="0"/>
              <a:t>恻隐之心，人皆有之；羞恶之心，人皆有之；恭敬之心，人皆有之；是非之心，人皆有之。恻隐之心，仁也；羞恶之心，义也；恭敬之心，礼也；是非之心，智也。仁义礼智非由外铄我也，我固有之也</a:t>
            </a:r>
            <a:r>
              <a:rPr lang="zh-CN" altLang="en-US" sz="3600" b="1" dirty="0" smtClean="0"/>
              <a:t>。</a:t>
            </a:r>
            <a:r>
              <a:rPr lang="en-US" altLang="zh-CN" sz="3600" b="1" dirty="0" smtClean="0"/>
              <a:t>?</a:t>
            </a:r>
            <a:r>
              <a:rPr lang="zh-CN" altLang="en-US" sz="3600" b="1" dirty="0" smtClean="0"/>
              <a:t> </a:t>
            </a:r>
            <a:r>
              <a:rPr lang="zh-CN" altLang="en-US" sz="3600" b="1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48499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将</a:t>
            </a:r>
            <a:r>
              <a:rPr lang="zh-CN" altLang="en-US" dirty="0" smtClean="0"/>
              <a:t>一个问题说清楚你该有的思维准备：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、你首先要有自己的中心观点，且鲜明地亮出来</a:t>
            </a:r>
            <a:endParaRPr lang="en-US" altLang="zh-CN" b="1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、围绕你的中心，你自己要就此提出他人质疑的预设，作为自己阐述的层次。</a:t>
            </a:r>
            <a:endParaRPr lang="en-US" altLang="zh-CN" b="1" dirty="0" smtClean="0"/>
          </a:p>
          <a:p>
            <a:r>
              <a:rPr lang="en-US" altLang="zh-CN" b="1" dirty="0" smtClean="0"/>
              <a:t>3</a:t>
            </a:r>
            <a:r>
              <a:rPr lang="zh-CN" altLang="en-US" b="1" dirty="0" smtClean="0"/>
              <a:t>、在讲到一些抽象的道理时，你可以用一些具体实在的例子，或者打个比方，让他人能够更容易理解接受。</a:t>
            </a:r>
            <a:endParaRPr lang="en-US" altLang="zh-CN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09853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学习与环境的关系？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、首先亮明你的观点。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、组织你的层次，那打算怎样来一层层劝说别人。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3</a:t>
            </a:r>
            <a:r>
              <a:rPr lang="zh-CN" altLang="en-US" sz="3600" dirty="0" smtClean="0">
                <a:latin typeface="+mn-ea"/>
              </a:rPr>
              <a:t>、在这个过程中你打算就光凭自己的大道理来使他人信服吗？</a:t>
            </a:r>
            <a:endParaRPr lang="zh-CN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4326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4945752"/>
          </a:xfrm>
        </p:spPr>
        <p:txBody>
          <a:bodyPr>
            <a:normAutofit lnSpcReduction="10000"/>
          </a:bodyPr>
          <a:lstStyle/>
          <a:p>
            <a:r>
              <a:rPr lang="zh-CN" altLang="en-US" b="1" dirty="0"/>
              <a:t>荀子和孟子一样，认为食色喜怒等是人的先天性情，是人情之所不能免，是人所共有的。但是，在性情与仁义的关系上，荀子则与孟子不同。孟子把食色和仁义都看作是出于先天的人性，其中仁义是大体，食色是小体；仁义好比是熊掌，食色是鱼。荀子则认为人性只限于食色、喜怒、好恶、利欲等情绪欲望，不论“君子”“小人”都一样。</a:t>
            </a:r>
            <a:r>
              <a:rPr lang="zh-CN" altLang="en-US" b="1" dirty="0">
                <a:solidFill>
                  <a:srgbClr val="0000CC"/>
                </a:solidFill>
              </a:rPr>
              <a:t>所以荀子说：“人之生也固小人。</a:t>
            </a:r>
            <a:r>
              <a:rPr lang="zh-CN" altLang="en-US" b="1" dirty="0" smtClean="0">
                <a:solidFill>
                  <a:srgbClr val="0000CC"/>
                </a:solidFill>
              </a:rPr>
              <a:t>” 至于</a:t>
            </a:r>
            <a:r>
              <a:rPr lang="zh-CN" altLang="en-US" b="1" dirty="0">
                <a:solidFill>
                  <a:srgbClr val="0000CC"/>
                </a:solidFill>
              </a:rPr>
              <a:t>仁义，则是由后天所学、所行、所为而获得的。</a:t>
            </a:r>
          </a:p>
        </p:txBody>
      </p:sp>
    </p:spTree>
    <p:extLst>
      <p:ext uri="{BB962C8B-B14F-4D97-AF65-F5344CB8AC3E}">
        <p14:creationId xmlns:p14="http://schemas.microsoft.com/office/powerpoint/2010/main" val="73993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预习回顾：课文字词梳理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8632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00CC"/>
                </a:solidFill>
              </a:rPr>
              <a:t>君子</a:t>
            </a:r>
            <a:r>
              <a:rPr lang="zh-CN" altLang="en-US" dirty="0"/>
              <a:t>曰：学不可以</a:t>
            </a:r>
            <a:r>
              <a:rPr lang="zh-CN" altLang="en-US" dirty="0">
                <a:solidFill>
                  <a:srgbClr val="FF0000"/>
                </a:solidFill>
              </a:rPr>
              <a:t>已</a:t>
            </a:r>
            <a:r>
              <a:rPr lang="zh-CN" altLang="en-US" dirty="0" smtClean="0"/>
              <a:t>。青</a:t>
            </a:r>
            <a:r>
              <a:rPr lang="zh-CN" altLang="en-US" dirty="0"/>
              <a:t>，取之于蓝，而青于蓝；冰，水为之，而寒于水。木直</a:t>
            </a:r>
            <a:r>
              <a:rPr lang="zh-CN" altLang="en-US" dirty="0">
                <a:solidFill>
                  <a:srgbClr val="FF0000"/>
                </a:solidFill>
              </a:rPr>
              <a:t>中</a:t>
            </a:r>
            <a:r>
              <a:rPr lang="zh-CN" altLang="en-US" dirty="0"/>
              <a:t>绳，</a:t>
            </a:r>
            <a:r>
              <a:rPr lang="zh-CN" altLang="en-US" dirty="0">
                <a:solidFill>
                  <a:srgbClr val="FF0000"/>
                </a:solidFill>
              </a:rPr>
              <a:t>輮以为</a:t>
            </a:r>
            <a:r>
              <a:rPr lang="zh-CN" altLang="en-US" dirty="0"/>
              <a:t>轮，其曲中规。虽</a:t>
            </a:r>
            <a:r>
              <a:rPr lang="zh-CN" altLang="en-US" dirty="0">
                <a:solidFill>
                  <a:srgbClr val="FF0000"/>
                </a:solidFill>
              </a:rPr>
              <a:t>有槁</a:t>
            </a:r>
            <a:r>
              <a:rPr lang="zh-CN" altLang="en-US" dirty="0" smtClean="0">
                <a:solidFill>
                  <a:srgbClr val="FF0000"/>
                </a:solidFill>
              </a:rPr>
              <a:t>暴</a:t>
            </a:r>
            <a:r>
              <a:rPr lang="zh-CN" altLang="en-US" dirty="0" smtClean="0"/>
              <a:t>，</a:t>
            </a:r>
            <a:r>
              <a:rPr lang="zh-CN" altLang="en-US" dirty="0"/>
              <a:t>不复挺者，輮使之然也。故木受绳则直，金</a:t>
            </a:r>
            <a:r>
              <a:rPr lang="zh-CN" altLang="en-US" dirty="0">
                <a:solidFill>
                  <a:srgbClr val="FF0000"/>
                </a:solidFill>
              </a:rPr>
              <a:t>就</a:t>
            </a:r>
            <a:r>
              <a:rPr lang="zh-CN" altLang="en-US" dirty="0"/>
              <a:t>砺则利，君子</a:t>
            </a:r>
            <a:r>
              <a:rPr lang="zh-CN" altLang="en-US" dirty="0">
                <a:solidFill>
                  <a:srgbClr val="FF0000"/>
                </a:solidFill>
              </a:rPr>
              <a:t>博学</a:t>
            </a:r>
            <a:r>
              <a:rPr lang="zh-CN" altLang="en-US" dirty="0"/>
              <a:t>而日</a:t>
            </a:r>
            <a:r>
              <a:rPr lang="zh-CN" altLang="en-US" dirty="0">
                <a:solidFill>
                  <a:srgbClr val="FF0000"/>
                </a:solidFill>
              </a:rPr>
              <a:t>参省</a:t>
            </a:r>
            <a:r>
              <a:rPr lang="zh-CN" altLang="en-US" dirty="0"/>
              <a:t>乎己，则</a:t>
            </a:r>
            <a:r>
              <a:rPr lang="zh-CN" altLang="en-US" dirty="0">
                <a:solidFill>
                  <a:srgbClr val="FF0000"/>
                </a:solidFill>
              </a:rPr>
              <a:t>知明</a:t>
            </a:r>
            <a:r>
              <a:rPr lang="zh-CN" altLang="en-US" dirty="0"/>
              <a:t>而行无过矣。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6042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吾尝终日而思矣，不如须臾之</a:t>
            </a:r>
            <a:r>
              <a:rPr lang="zh-CN" altLang="en-US" dirty="0">
                <a:solidFill>
                  <a:srgbClr val="FF0000"/>
                </a:solidFill>
              </a:rPr>
              <a:t>所学</a:t>
            </a:r>
            <a:r>
              <a:rPr lang="zh-CN" altLang="en-US" dirty="0"/>
              <a:t>也；吾尝</a:t>
            </a:r>
            <a:r>
              <a:rPr lang="zh-CN" altLang="en-US" dirty="0">
                <a:solidFill>
                  <a:srgbClr val="FF0000"/>
                </a:solidFill>
              </a:rPr>
              <a:t>跂</a:t>
            </a:r>
            <a:r>
              <a:rPr lang="zh-CN" altLang="en-US" dirty="0"/>
              <a:t>而望矣，不如登高之</a:t>
            </a:r>
            <a:r>
              <a:rPr lang="zh-CN" altLang="en-US" dirty="0">
                <a:solidFill>
                  <a:srgbClr val="FF0000"/>
                </a:solidFill>
              </a:rPr>
              <a:t>博见</a:t>
            </a:r>
            <a:r>
              <a:rPr lang="zh-CN" altLang="en-US" dirty="0"/>
              <a:t>也。登高而招，臂非加长也，而见者远；顺风而呼，声非加</a:t>
            </a:r>
            <a:r>
              <a:rPr lang="zh-CN" altLang="en-US" dirty="0">
                <a:solidFill>
                  <a:srgbClr val="FF0000"/>
                </a:solidFill>
              </a:rPr>
              <a:t>疾</a:t>
            </a:r>
            <a:r>
              <a:rPr lang="zh-CN" altLang="en-US" dirty="0"/>
              <a:t>也，而闻者</a:t>
            </a:r>
            <a:r>
              <a:rPr lang="zh-CN" altLang="en-US" dirty="0">
                <a:solidFill>
                  <a:srgbClr val="FF0000"/>
                </a:solidFill>
              </a:rPr>
              <a:t>彰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rgbClr val="FF0000"/>
                </a:solidFill>
              </a:rPr>
              <a:t>假</a:t>
            </a:r>
            <a:r>
              <a:rPr lang="zh-CN" altLang="en-US" dirty="0"/>
              <a:t>舆马者，非利足也，而</a:t>
            </a:r>
            <a:r>
              <a:rPr lang="zh-CN" altLang="en-US" dirty="0">
                <a:solidFill>
                  <a:srgbClr val="FF0000"/>
                </a:solidFill>
              </a:rPr>
              <a:t>致</a:t>
            </a:r>
            <a:r>
              <a:rPr lang="zh-CN" altLang="en-US" dirty="0"/>
              <a:t>千里；假舟楫者，非</a:t>
            </a:r>
            <a:r>
              <a:rPr lang="zh-CN" altLang="en-US" dirty="0">
                <a:solidFill>
                  <a:srgbClr val="FF0000"/>
                </a:solidFill>
              </a:rPr>
              <a:t>能水</a:t>
            </a:r>
            <a:r>
              <a:rPr lang="zh-CN" altLang="en-US" dirty="0"/>
              <a:t>也，而</a:t>
            </a:r>
            <a:r>
              <a:rPr lang="zh-CN" altLang="en-US" dirty="0">
                <a:solidFill>
                  <a:srgbClr val="FF0000"/>
                </a:solidFill>
              </a:rPr>
              <a:t>绝</a:t>
            </a:r>
            <a:r>
              <a:rPr lang="zh-CN" altLang="en-US" dirty="0"/>
              <a:t>江河。君子</a:t>
            </a:r>
            <a:r>
              <a:rPr lang="zh-CN" altLang="en-US" dirty="0">
                <a:solidFill>
                  <a:srgbClr val="FF0000"/>
                </a:solidFill>
              </a:rPr>
              <a:t>生</a:t>
            </a:r>
            <a:r>
              <a:rPr lang="zh-CN" altLang="en-US" dirty="0"/>
              <a:t>非异也，善假于物也。</a:t>
            </a:r>
          </a:p>
        </p:txBody>
      </p:sp>
    </p:spTree>
    <p:extLst>
      <p:ext uri="{BB962C8B-B14F-4D97-AF65-F5344CB8AC3E}">
        <p14:creationId xmlns:p14="http://schemas.microsoft.com/office/powerpoint/2010/main" val="2141988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积土成山，风雨兴</a:t>
            </a:r>
            <a:r>
              <a:rPr lang="zh-CN" altLang="en-US" dirty="0">
                <a:solidFill>
                  <a:srgbClr val="FF0000"/>
                </a:solidFill>
              </a:rPr>
              <a:t>焉</a:t>
            </a:r>
            <a:r>
              <a:rPr lang="zh-CN" altLang="en-US" dirty="0"/>
              <a:t>；积水成渊，蛟龙生焉；积善成德，而</a:t>
            </a:r>
            <a:r>
              <a:rPr lang="zh-CN" altLang="en-US" dirty="0">
                <a:solidFill>
                  <a:srgbClr val="FF0000"/>
                </a:solidFill>
              </a:rPr>
              <a:t>神明</a:t>
            </a:r>
            <a:r>
              <a:rPr lang="zh-CN" altLang="en-US" dirty="0"/>
              <a:t>自得，圣心备焉。故不积</a:t>
            </a:r>
            <a:r>
              <a:rPr lang="zh-CN" altLang="en-US" dirty="0">
                <a:solidFill>
                  <a:srgbClr val="FF0000"/>
                </a:solidFill>
              </a:rPr>
              <a:t>跬步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FF0000"/>
                </a:solidFill>
              </a:rPr>
              <a:t>无以</a:t>
            </a:r>
            <a:r>
              <a:rPr lang="zh-CN" altLang="en-US" dirty="0"/>
              <a:t>至千里；不积小流，无以成江海。骐骥一跃，不能十步；驽马十驾，功在不舍。锲而舍之，朽木不折；锲而不舍，金石可</a:t>
            </a:r>
            <a:r>
              <a:rPr lang="zh-CN" altLang="en-US" dirty="0">
                <a:solidFill>
                  <a:srgbClr val="FF0000"/>
                </a:solidFill>
              </a:rPr>
              <a:t>镂</a:t>
            </a:r>
            <a:r>
              <a:rPr lang="zh-CN" altLang="en-US" dirty="0"/>
              <a:t>。</a:t>
            </a:r>
            <a:r>
              <a:rPr lang="zh-CN" altLang="en-US" u="sng" dirty="0">
                <a:solidFill>
                  <a:srgbClr val="0000CC"/>
                </a:solidFill>
              </a:rPr>
              <a:t>蚓无爪牙之利，筋骨之强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FF0000"/>
                </a:solidFill>
              </a:rPr>
              <a:t>上</a:t>
            </a:r>
            <a:r>
              <a:rPr lang="zh-CN" altLang="en-US" dirty="0"/>
              <a:t>食埃土，</a:t>
            </a:r>
            <a:r>
              <a:rPr lang="zh-CN" altLang="en-US" dirty="0">
                <a:solidFill>
                  <a:srgbClr val="FF0000"/>
                </a:solidFill>
              </a:rPr>
              <a:t>下</a:t>
            </a:r>
            <a:r>
              <a:rPr lang="zh-CN" altLang="en-US" dirty="0"/>
              <a:t>饮黄泉，</a:t>
            </a:r>
            <a:r>
              <a:rPr lang="zh-CN" altLang="en-US" u="sng" dirty="0">
                <a:solidFill>
                  <a:srgbClr val="0000CC"/>
                </a:solidFill>
              </a:rPr>
              <a:t>用心一也</a:t>
            </a:r>
            <a:r>
              <a:rPr lang="zh-CN" altLang="en-US" dirty="0"/>
              <a:t>。蟹六跪而二螯，非蛇鳝之穴无可</a:t>
            </a:r>
            <a:r>
              <a:rPr lang="zh-CN" altLang="en-US" dirty="0">
                <a:solidFill>
                  <a:srgbClr val="FF0000"/>
                </a:solidFill>
              </a:rPr>
              <a:t>寄托</a:t>
            </a:r>
            <a:r>
              <a:rPr lang="zh-CN" altLang="en-US" dirty="0"/>
              <a:t>者，用心躁也。</a:t>
            </a:r>
          </a:p>
        </p:txBody>
      </p:sp>
    </p:spTree>
    <p:extLst>
      <p:ext uri="{BB962C8B-B14F-4D97-AF65-F5344CB8AC3E}">
        <p14:creationId xmlns:p14="http://schemas.microsoft.com/office/powerpoint/2010/main" val="2716273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755576" y="2132856"/>
            <a:ext cx="7772400" cy="1143000"/>
          </a:xfrm>
        </p:spPr>
        <p:txBody>
          <a:bodyPr/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文言虚词：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5400" b="1" dirty="0">
                <a:solidFill>
                  <a:srgbClr val="FF0000"/>
                </a:solidFill>
              </a:rPr>
              <a:t>而”的用法</a:t>
            </a:r>
          </a:p>
        </p:txBody>
      </p:sp>
    </p:spTree>
    <p:extLst>
      <p:ext uri="{BB962C8B-B14F-4D97-AF65-F5344CB8AC3E}">
        <p14:creationId xmlns:p14="http://schemas.microsoft.com/office/powerpoint/2010/main" val="1695805638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51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84582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ea typeface="黑体" pitchFamily="2" charset="-122"/>
              </a:rPr>
              <a:t>本义阐析</a:t>
            </a:r>
            <a:r>
              <a:rPr lang="zh-CN" altLang="en-US" sz="3600" b="1">
                <a:ea typeface="黑体" pitchFamily="2" charset="-122"/>
              </a:rPr>
              <a:t>：“而”的意思很抽象，但它本来是个实词，指整个胡须，它的甲骨文就是胡须的形象。后来，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“而”字用作虚字，</a:t>
            </a:r>
            <a:r>
              <a:rPr lang="zh-CN" altLang="en-US" sz="3600" b="1">
                <a:ea typeface="黑体" pitchFamily="2" charset="-122"/>
              </a:rPr>
              <a:t>那是属于假借。</a:t>
            </a:r>
          </a:p>
        </p:txBody>
      </p:sp>
      <p:sp>
        <p:nvSpPr>
          <p:cNvPr id="102403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71600" y="5105400"/>
            <a:ext cx="41910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 (1)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连词用法</a:t>
            </a:r>
          </a:p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(2)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代词用法 </a:t>
            </a:r>
          </a:p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(3)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固定词组</a:t>
            </a:r>
          </a:p>
        </p:txBody>
      </p:sp>
      <p:pic>
        <p:nvPicPr>
          <p:cNvPr id="102405" name="图片 4" descr="而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3975"/>
            <a:ext cx="632460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336</TotalTime>
  <Words>1866</Words>
  <Application>Microsoft Office PowerPoint</Application>
  <PresentationFormat>全屏显示(4:3)</PresentationFormat>
  <Paragraphs>128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暗香扑面</vt:lpstr>
      <vt:lpstr>劝       学</vt:lpstr>
      <vt:lpstr>            荀子与“性恶论”</vt:lpstr>
      <vt:lpstr>PowerPoint 演示文稿</vt:lpstr>
      <vt:lpstr>PowerPoint 演示文稿</vt:lpstr>
      <vt:lpstr>预习回顾：课文字词梳理</vt:lpstr>
      <vt:lpstr>PowerPoint 演示文稿</vt:lpstr>
      <vt:lpstr>PowerPoint 演示文稿</vt:lpstr>
      <vt:lpstr>文言虚词：“而”的用法</vt:lpstr>
      <vt:lpstr>PowerPoint 演示文稿</vt:lpstr>
      <vt:lpstr> 一 、作连词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二、作代词</vt:lpstr>
      <vt:lpstr>三、通“如” 译为“好像”</vt:lpstr>
      <vt:lpstr>四、固定词组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《劝学》文意检测</vt:lpstr>
      <vt:lpstr>“劝  学”？</vt:lpstr>
      <vt:lpstr>将一个问题说清楚你该有的思维准备：</vt:lpstr>
      <vt:lpstr>学习与环境的关系？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WJGJZX</dc:creator>
  <cp:lastModifiedBy>WJGJZX</cp:lastModifiedBy>
  <cp:revision>16</cp:revision>
  <dcterms:created xsi:type="dcterms:W3CDTF">2018-09-04T00:42:25Z</dcterms:created>
  <dcterms:modified xsi:type="dcterms:W3CDTF">2018-09-06T07:03:13Z</dcterms:modified>
</cp:coreProperties>
</file>