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4" r:id="rId6"/>
    <p:sldId id="320" r:id="rId7"/>
    <p:sldId id="297" r:id="rId8"/>
    <p:sldId id="321" r:id="rId9"/>
    <p:sldId id="303" r:id="rId10"/>
    <p:sldId id="304" r:id="rId11"/>
    <p:sldId id="352" r:id="rId12"/>
    <p:sldId id="351" r:id="rId13"/>
    <p:sldId id="305" r:id="rId14"/>
    <p:sldId id="306" r:id="rId15"/>
    <p:sldId id="307" r:id="rId16"/>
    <p:sldId id="299" r:id="rId17"/>
    <p:sldId id="341" r:id="rId18"/>
    <p:sldId id="374" r:id="rId19"/>
    <p:sldId id="375" r:id="rId20"/>
    <p:sldId id="377" r:id="rId21"/>
    <p:sldId id="378" r:id="rId22"/>
    <p:sldId id="382" r:id="rId23"/>
    <p:sldId id="350" r:id="rId24"/>
    <p:sldId id="342" r:id="rId25"/>
    <p:sldId id="343" r:id="rId26"/>
    <p:sldId id="344" r:id="rId27"/>
    <p:sldId id="345" r:id="rId28"/>
    <p:sldId id="353" r:id="rId29"/>
    <p:sldId id="348" r:id="rId30"/>
    <p:sldId id="346" r:id="rId31"/>
    <p:sldId id="347" r:id="rId32"/>
    <p:sldId id="349" r:id="rId33"/>
    <p:sldId id="300" r:id="rId34"/>
    <p:sldId id="301" r:id="rId35"/>
    <p:sldId id="372" r:id="rId36"/>
    <p:sldId id="262" r:id="rId3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DA8"/>
    <a:srgbClr val="1D41D5"/>
    <a:srgbClr val="EEE4E2"/>
    <a:srgbClr val="340A5E"/>
    <a:srgbClr val="C84E30"/>
    <a:srgbClr val="C95434"/>
    <a:srgbClr val="D8630E"/>
    <a:srgbClr val="D316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napToObjects="1">
      <p:cViewPr>
        <p:scale>
          <a:sx n="50" d="100"/>
          <a:sy n="50" d="100"/>
        </p:scale>
        <p:origin x="-396" y="-1710"/>
      </p:cViewPr>
      <p:guideLst>
        <p:guide orient="horz" pos="2184"/>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191A5B79-9535-4AD5-B86D-4E1D657BEF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63FCDA5F-8258-4F8E-99A9-09E4EA0F912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0" y="278130"/>
            <a:ext cx="775335" cy="24638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hyperlink" Target="http://www.zzstep.com/" TargetMode="External"/><Relationship Id="rId2" Type="http://schemas.openxmlformats.org/officeDocument/2006/relationships/image" Target="../media/image7.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email"/>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560705" y="537845"/>
            <a:chExt cx="11070590" cy="5782945"/>
          </a:xfrm>
        </p:grpSpPr>
        <p:pic>
          <p:nvPicPr>
            <p:cNvPr id="9" name="图片 8"/>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2700000" algn="tl" rotWithShape="0">
                <a:prstClr val="black">
                  <a:alpha val="40000"/>
                </a:prstClr>
              </a:outerShdw>
            </a:effectLst>
          </p:spPr>
        </p:pic>
      </p:grpSp>
      <p:pic>
        <p:nvPicPr>
          <p:cNvPr id="12" name="图片 11"/>
          <p:cNvPicPr>
            <a:picLocks noChangeAspect="1"/>
          </p:cNvPicPr>
          <p:nvPr/>
        </p:nvPicPr>
        <p:blipFill>
          <a:blip r:embed="rId3" cstate="email"/>
          <a:stretch>
            <a:fillRect/>
          </a:stretch>
        </p:blipFill>
        <p:spPr>
          <a:xfrm flipH="1">
            <a:off x="-334010" y="4551045"/>
            <a:ext cx="5129530" cy="3116580"/>
          </a:xfrm>
          <a:prstGeom prst="rect">
            <a:avLst/>
          </a:prstGeom>
        </p:spPr>
      </p:pic>
      <p:pic>
        <p:nvPicPr>
          <p:cNvPr id="14" name="图片 13"/>
          <p:cNvPicPr>
            <a:picLocks noChangeAspect="1"/>
          </p:cNvPicPr>
          <p:nvPr/>
        </p:nvPicPr>
        <p:blipFill>
          <a:blip r:embed="rId4" cstate="email"/>
          <a:stretch>
            <a:fillRect/>
          </a:stretch>
        </p:blipFill>
        <p:spPr>
          <a:xfrm>
            <a:off x="5556250" y="537845"/>
            <a:ext cx="1078865" cy="1718945"/>
          </a:xfrm>
          <a:prstGeom prst="rect">
            <a:avLst/>
          </a:prstGeom>
        </p:spPr>
      </p:pic>
      <p:sp>
        <p:nvSpPr>
          <p:cNvPr id="31" name="文本框 30"/>
          <p:cNvSpPr txBox="1"/>
          <p:nvPr/>
        </p:nvSpPr>
        <p:spPr>
          <a:xfrm>
            <a:off x="2562860" y="2538095"/>
            <a:ext cx="7123430" cy="922020"/>
          </a:xfrm>
          <a:prstGeom prst="rect">
            <a:avLst/>
          </a:prstGeom>
          <a:noFill/>
        </p:spPr>
        <p:txBody>
          <a:bodyPr wrap="square" rtlCol="0">
            <a:spAutoFit/>
          </a:bodyPr>
          <a:lstStyle/>
          <a:p>
            <a:pPr algn="ctr"/>
            <a:r>
              <a:rPr lang="zh-CN" sz="5400" b="1" dirty="0">
                <a:solidFill>
                  <a:srgbClr val="C00000"/>
                </a:solidFill>
                <a:latin typeface="微软雅黑" panose="020B0503020204020204" charset="-122"/>
                <a:ea typeface="宋体" panose="02010600030101010101" pitchFamily="2" charset="-122"/>
              </a:rPr>
              <a:t>九年级语文模拟题二</a:t>
            </a:r>
            <a:endParaRPr lang="zh-CN" altLang="zh-CN" sz="5400" b="1" dirty="0">
              <a:solidFill>
                <a:srgbClr val="C00000"/>
              </a:solidFill>
              <a:latin typeface="微软雅黑" panose="020B0503020204020204" charset="-122"/>
              <a:ea typeface="宋体" panose="02010600030101010101" pitchFamily="2" charset="-122"/>
            </a:endParaRPr>
          </a:p>
        </p:txBody>
      </p:sp>
      <p:cxnSp>
        <p:nvCxnSpPr>
          <p:cNvPr id="35" name="直接连接符 34"/>
          <p:cNvCxnSpPr/>
          <p:nvPr/>
        </p:nvCxnSpPr>
        <p:spPr>
          <a:xfrm flipV="1">
            <a:off x="3049905" y="3776980"/>
            <a:ext cx="1515745" cy="1270"/>
          </a:xfrm>
          <a:prstGeom prst="line">
            <a:avLst/>
          </a:prstGeom>
          <a:ln w="15875">
            <a:solidFill>
              <a:srgbClr val="C9543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656830" y="3778250"/>
            <a:ext cx="1515745" cy="1270"/>
          </a:xfrm>
          <a:prstGeom prst="line">
            <a:avLst/>
          </a:prstGeom>
          <a:ln w="15875">
            <a:solidFill>
              <a:srgbClr val="C95434"/>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4486910" y="3517900"/>
            <a:ext cx="3275330" cy="706755"/>
          </a:xfrm>
          <a:prstGeom prst="rect">
            <a:avLst/>
          </a:prstGeom>
          <a:noFill/>
        </p:spPr>
        <p:txBody>
          <a:bodyPr wrap="square" rtlCol="0">
            <a:spAutoFit/>
          </a:bodyPr>
          <a:lstStyle/>
          <a:p>
            <a:pPr algn="ctr"/>
            <a:r>
              <a:rPr lang="zh-CN" altLang="zh-CN" sz="4000" b="1" dirty="0">
                <a:solidFill>
                  <a:schemeClr val="tx1"/>
                </a:solidFill>
                <a:latin typeface="微软雅黑" panose="020B0503020204020204" charset="-122"/>
                <a:ea typeface="宋体" panose="02010600030101010101" pitchFamily="2" charset="-122"/>
              </a:rPr>
              <a:t>第 一 课 时</a:t>
            </a:r>
            <a:endParaRPr lang="zh-CN" altLang="zh-CN" sz="4000" b="1" dirty="0">
              <a:solidFill>
                <a:schemeClr val="tx1"/>
              </a:solidFill>
              <a:latin typeface="微软雅黑" panose="020B0503020204020204"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386185" cy="6043295"/>
            <a:chOff x="376555" y="407670"/>
            <a:chExt cx="11386185" cy="6043295"/>
          </a:xfrm>
        </p:grpSpPr>
        <p:pic>
          <p:nvPicPr>
            <p:cNvPr id="9" name="图片 8"/>
            <p:cNvPicPr>
              <a:picLocks noChangeAspect="1"/>
            </p:cNvPicPr>
            <p:nvPr/>
          </p:nvPicPr>
          <p:blipFill>
            <a:blip r:embed="rId1" cstate="email"/>
            <a:stretch>
              <a:fillRect/>
            </a:stretch>
          </p:blipFill>
          <p:spPr>
            <a:xfrm>
              <a:off x="376555" y="407670"/>
              <a:ext cx="11386185"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386185"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588645" cy="46101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402590" y="407670"/>
            <a:ext cx="11360785" cy="2865755"/>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800" b="1">
                <a:latin typeface="Calibri" panose="020F0502020204030204" charset="0"/>
                <a:ea typeface="宋体" panose="02010600030101010101" pitchFamily="2" charset="-122"/>
                <a:cs typeface="+mn-cs"/>
              </a:rPr>
              <a:t>       </a:t>
            </a:r>
            <a:r>
              <a:rPr lang="zh-CN" altLang="en-US" sz="2800" b="1">
                <a:latin typeface="宋体" panose="02010600030101010101" pitchFamily="2" charset="-122"/>
                <a:ea typeface="宋体" panose="02010600030101010101" pitchFamily="2" charset="-122"/>
                <a:cs typeface="+mn-ea"/>
              </a:rPr>
              <a:t>【乙】赵襄子①攻</a:t>
            </a:r>
            <a:r>
              <a:rPr lang="zh-CN" altLang="en-US" sz="2800" b="1">
                <a:latin typeface="宋体" panose="02010600030101010101" pitchFamily="2" charset="-122"/>
                <a:ea typeface="宋体" panose="02010600030101010101" pitchFamily="2" charset="-122"/>
                <a:cs typeface="+mn-ea"/>
              </a:rPr>
              <a:t>翟</a:t>
            </a:r>
            <a:r>
              <a:rPr lang="zh-CN" altLang="en-US" sz="2800" b="1">
                <a:latin typeface="宋体" panose="02010600030101010101" pitchFamily="2" charset="-122"/>
                <a:ea typeface="宋体" panose="02010600030101010101" pitchFamily="2" charset="-122"/>
                <a:cs typeface="+mn-ea"/>
              </a:rPr>
              <a:t>②，胜老人、中人③，使使者来谒之，襄子方食抟饭④，有忧色。左右曰:“一朝而两城下此人之所以喜也今君有忧色何?”</a:t>
            </a:r>
            <a:r>
              <a:rPr lang="zh-CN" altLang="en-US" sz="2800" b="1">
                <a:latin typeface="宋体" panose="02010600030101010101" pitchFamily="2" charset="-122"/>
                <a:ea typeface="宋体" panose="02010600030101010101" pitchFamily="2" charset="-122"/>
                <a:cs typeface="+mn-ea"/>
              </a:rPr>
              <a:t>襄</a:t>
            </a:r>
            <a:r>
              <a:rPr lang="zh-CN" altLang="en-US" sz="2800" b="1">
                <a:latin typeface="宋体" panose="02010600030101010101" pitchFamily="2" charset="-122"/>
                <a:ea typeface="宋体" panose="02010600030101010101" pitchFamily="2" charset="-122"/>
                <a:cs typeface="+mn-ea"/>
              </a:rPr>
              <a:t>子曰:“今赵氏之德行，无所于积，一朝而两城下，亡其及我乎?”孔子闻之曰:“赵氏其昌乎!”夫忧所以为昌也，而喜所以为亡也。</a:t>
            </a:r>
            <a:endParaRPr lang="ko-KR" altLang="en-US" sz="2800" b="1">
              <a:latin typeface="宋体" panose="02010600030101010101" pitchFamily="2" charset="-122"/>
              <a:ea typeface="宋体" panose="02010600030101010101" pitchFamily="2" charset="-122"/>
              <a:cs typeface="+mn-ea"/>
            </a:endParaRPr>
          </a:p>
          <a:p>
            <a:pPr marL="0" indent="0" algn="l" defTabSz="914400" eaLnBrk="1" latinLnBrk="0" hangingPunct="1">
              <a:lnSpc>
                <a:spcPct val="90000"/>
              </a:lnSpc>
              <a:spcBef>
                <a:spcPts val="0"/>
              </a:spcBef>
              <a:spcAft>
                <a:spcPts val="0"/>
              </a:spcAft>
              <a:buFontTx/>
              <a:buNone/>
            </a:pPr>
            <a:r>
              <a:rPr lang="zh-CN" altLang="en-US" sz="2800" b="1">
                <a:latin typeface="Arial" panose="020B0604020202020204" pitchFamily="34" charset="0"/>
                <a:ea typeface="宋体" panose="02010600030101010101" pitchFamily="2" charset="-122"/>
                <a:cs typeface="+mn-ea"/>
              </a:rPr>
              <a:t> </a:t>
            </a:r>
            <a:r>
              <a:rPr lang="zh-CN" altLang="en-US" sz="2400" b="1">
                <a:latin typeface="Arial" panose="020B0604020202020204" pitchFamily="34" charset="0"/>
                <a:ea typeface="宋体" panose="02010600030101010101" pitchFamily="2" charset="-122"/>
                <a:cs typeface="+mn-ea"/>
              </a:rPr>
              <a:t> </a:t>
            </a:r>
            <a:r>
              <a:rPr lang="zh-CN" altLang="en-US" sz="2400" b="1">
                <a:latin typeface="楷体_GB2312" charset="0"/>
                <a:ea typeface="楷体_GB2312" charset="0"/>
                <a:cs typeface="楷体_GB2312" charset="0"/>
              </a:rPr>
              <a:t>     </a:t>
            </a:r>
            <a:r>
              <a:rPr lang="zh-CN" altLang="en-US" sz="2400" b="1">
                <a:latin typeface="Calibri" panose="020F0502020204030204" charset="0"/>
                <a:ea typeface="宋体" panose="02010600030101010101" pitchFamily="2" charset="-122"/>
                <a:cs typeface="+mn-cs"/>
              </a:rPr>
              <a:t>                                                                              </a:t>
            </a:r>
            <a:r>
              <a:rPr lang="zh-CN" altLang="en-US" sz="2000">
                <a:latin typeface="楷体_GB2312" charset="0"/>
                <a:ea typeface="楷体_GB2312" charset="0"/>
                <a:cs typeface="楷体_GB2312" charset="0"/>
              </a:rPr>
              <a:t> </a:t>
            </a:r>
            <a:r>
              <a:rPr lang="zh-CN" altLang="en-US" sz="2000">
                <a:latin typeface="宋体" panose="02010600030101010101" pitchFamily="2" charset="-122"/>
                <a:ea typeface="宋体" panose="02010600030101010101" pitchFamily="2" charset="-122"/>
                <a:cs typeface="+mn-ea"/>
              </a:rPr>
              <a:t>(节选自《吕氏春秋·慎大览·慎大》)</a:t>
            </a:r>
            <a:r>
              <a:rPr lang="zh-CN" altLang="en-US" sz="2000">
                <a:latin typeface="Arial" panose="020B0604020202020204" pitchFamily="34" charset="0"/>
                <a:ea typeface="宋体" panose="02010600030101010101" pitchFamily="2" charset="-122"/>
                <a:cs typeface="+mn-ea"/>
              </a:rPr>
              <a:t> </a:t>
            </a:r>
            <a:r>
              <a:rPr lang="zh-CN" altLang="en-US" sz="2400">
                <a:latin typeface="Arial" panose="020B0604020202020204" pitchFamily="34" charset="0"/>
                <a:ea typeface="宋体" panose="02010600030101010101" pitchFamily="2" charset="-122"/>
                <a:cs typeface="+mn-ea"/>
              </a:rPr>
              <a:t> </a:t>
            </a:r>
            <a:r>
              <a:rPr lang="zh-CN" altLang="en-US" sz="2400">
                <a:latin typeface="Arial" panose="020B0604020202020204" pitchFamily="34" charset="0"/>
                <a:ea typeface="宋体" panose="02010600030101010101" pitchFamily="2" charset="-122"/>
                <a:cs typeface="+mn-ea"/>
              </a:rPr>
              <a:t> </a:t>
            </a:r>
            <a:r>
              <a:rPr lang="zh-CN" altLang="en-US" sz="2400">
                <a:latin typeface="楷体_GB2312" charset="0"/>
                <a:ea typeface="楷体_GB2312" charset="0"/>
                <a:cs typeface="楷体_GB2312" charset="0"/>
              </a:rPr>
              <a:t>  </a:t>
            </a:r>
            <a:r>
              <a:rPr lang="zh-CN" altLang="en-US" sz="2000">
                <a:latin typeface="宋体" panose="02010600030101010101" pitchFamily="2" charset="-122"/>
                <a:ea typeface="宋体" panose="02010600030101010101" pitchFamily="2" charset="-122"/>
                <a:cs typeface="+mn-ea"/>
              </a:rPr>
              <a:t>【注】①[赵襄子]春秋末晋国大夫，赵氏家族首领，战国时期赵国的创始人。②[翟(dí)]春秋时期的国家。③[老人、中人]翟国的两座城池。④[抟(tuán)饭]捏成团的饭。</a:t>
            </a:r>
            <a:r>
              <a:rPr lang="zh-CN" altLang="en-US" sz="2000">
                <a:latin typeface="楷体_GB2312" charset="0"/>
                <a:ea typeface="楷体_GB2312" charset="0"/>
                <a:cs typeface="楷体_GB2312" charset="0"/>
              </a:rPr>
              <a:t> </a:t>
            </a:r>
            <a:r>
              <a:rPr lang="zh-CN" altLang="en-US" sz="2400">
                <a:latin typeface="楷体_GB2312" charset="0"/>
                <a:ea typeface="楷体_GB2312" charset="0"/>
                <a:cs typeface="楷体_GB2312" charset="0"/>
              </a:rPr>
              <a:t> </a:t>
            </a:r>
            <a:r>
              <a:rPr lang="zh-CN" altLang="en-US" sz="2800">
                <a:latin typeface="楷体_GB2312" charset="0"/>
                <a:ea typeface="楷体_GB2312" charset="0"/>
                <a:cs typeface="楷体_GB2312" charset="0"/>
              </a:rPr>
              <a:t>   </a:t>
            </a:r>
            <a:r>
              <a:rPr lang="zh-CN" altLang="en-US" sz="2400">
                <a:latin typeface="楷体_GB2312" charset="0"/>
                <a:ea typeface="楷体_GB2312" charset="0"/>
                <a:cs typeface="楷体_GB2312" charset="0"/>
              </a:rPr>
              <a:t>  </a:t>
            </a:r>
            <a:endParaRPr lang="ko-KR" altLang="en-US" sz="2400">
              <a:latin typeface="楷体_GB2312" charset="0"/>
              <a:ea typeface="楷体_GB2312" charset="0"/>
              <a:cs typeface="楷体_GB2312" charset="0"/>
            </a:endParaRPr>
          </a:p>
        </p:txBody>
      </p:sp>
      <p:sp>
        <p:nvSpPr>
          <p:cNvPr id="3" name="文本框 2"/>
          <p:cNvSpPr txBox="1"/>
          <p:nvPr/>
        </p:nvSpPr>
        <p:spPr>
          <a:xfrm>
            <a:off x="375920" y="4050665"/>
            <a:ext cx="11492865" cy="2414905"/>
          </a:xfrm>
          <a:prstGeom prst="rect">
            <a:avLst/>
          </a:prstGeom>
          <a:noFill/>
          <a:ln>
            <a:solidFill>
              <a:srgbClr val="1D41D5"/>
            </a:solidFill>
          </a:ln>
        </p:spPr>
        <p:txBody>
          <a:bodyPr wrap="square" rtlCol="0">
            <a:spAutoFit/>
          </a:bodyPr>
          <a:p>
            <a:pPr algn="l">
              <a:lnSpc>
                <a:spcPct val="90000"/>
              </a:lnSpc>
            </a:pPr>
            <a:r>
              <a:rPr lang="en-US" altLang="zh-CN" sz="2800" b="1">
                <a:solidFill>
                  <a:srgbClr val="1F2DA8"/>
                </a:solidFill>
                <a:latin typeface="楷体_GB2312" panose="02010609030101010101" charset="-122"/>
                <a:ea typeface="楷体_GB2312" panose="02010609030101010101" charset="-122"/>
                <a:cs typeface="楷体_GB2312" panose="02010609030101010101" charset="-122"/>
              </a:rPr>
              <a:t> </a:t>
            </a:r>
            <a:r>
              <a:rPr lang="zh-CN" altLang="zh-CN" sz="2800" b="1">
                <a:solidFill>
                  <a:srgbClr val="1F2DA8"/>
                </a:solidFill>
                <a:latin typeface="楷体_GB2312" panose="02010609030101010101" charset="-122"/>
                <a:ea typeface="楷体_GB2312" panose="02010609030101010101" charset="-122"/>
                <a:cs typeface="楷体_GB2312" panose="02010609030101010101" charset="-122"/>
              </a:rPr>
              <a:t>【</a:t>
            </a:r>
            <a:r>
              <a:rPr lang="zh-CN" altLang="en-US" sz="2800" b="1">
                <a:solidFill>
                  <a:srgbClr val="1F2DA8"/>
                </a:solidFill>
                <a:latin typeface="楷体_GB2312" panose="02010609030101010101" charset="-122"/>
                <a:ea typeface="楷体_GB2312" panose="02010609030101010101" charset="-122"/>
                <a:cs typeface="楷体_GB2312" panose="02010609030101010101" charset="-122"/>
              </a:rPr>
              <a:t>译】赵襄子派人攻打翟国，攻下了老人、中人两座城池。派使者回来拜谒赵襄子，赵襄子正在吃捏成团的饭，听了以后，脸色忧郁。身边的人说：“一天就攻下两座城池，这是人们感到高兴的事，现在您却忧愁，这是为什么呢?”赵襄子说</a:t>
            </a:r>
            <a:r>
              <a:rPr lang="zh-CN" altLang="en-US" sz="2000" b="1">
                <a:solidFill>
                  <a:srgbClr val="1F2DA8"/>
                </a:solidFill>
                <a:latin typeface="楷体_GB2312" panose="02010609030101010101" charset="-122"/>
                <a:ea typeface="楷体_GB2312" panose="02010609030101010101" charset="-122"/>
                <a:cs typeface="楷体_GB2312" panose="02010609030101010101" charset="-122"/>
              </a:rPr>
              <a:t>：“</a:t>
            </a:r>
            <a:r>
              <a:rPr lang="zh-CN" altLang="en-US" sz="2800" b="1">
                <a:solidFill>
                  <a:srgbClr val="1F2DA8"/>
                </a:solidFill>
                <a:latin typeface="楷体_GB2312" panose="02010609030101010101" charset="-122"/>
                <a:ea typeface="楷体_GB2312" panose="02010609030101010101" charset="-122"/>
                <a:cs typeface="楷体_GB2312" panose="02010609030101010101" charset="-122"/>
              </a:rPr>
              <a:t>如今我们赵氏的德行，没有积聚多少，一下子攻下两座城池，灭亡大概就要落到我的头上了</a:t>
            </a:r>
            <a:r>
              <a:rPr lang="zh-CN" altLang="en-US" sz="2400" b="1">
                <a:solidFill>
                  <a:srgbClr val="1F2DA8"/>
                </a:solidFill>
                <a:latin typeface="楷体_GB2312" panose="02010609030101010101" charset="-122"/>
                <a:ea typeface="楷体_GB2312" panose="02010609030101010101" charset="-122"/>
                <a:cs typeface="楷体_GB2312" panose="02010609030101010101" charset="-122"/>
              </a:rPr>
              <a:t>！”</a:t>
            </a:r>
            <a:r>
              <a:rPr lang="zh-CN" altLang="en-US" sz="2800" b="1">
                <a:solidFill>
                  <a:srgbClr val="1F2DA8"/>
                </a:solidFill>
                <a:latin typeface="楷体_GB2312" panose="02010609030101010101" charset="-122"/>
                <a:ea typeface="楷体_GB2312" panose="02010609030101010101" charset="-122"/>
                <a:cs typeface="楷体_GB2312" panose="02010609030101010101" charset="-122"/>
              </a:rPr>
              <a:t>孔子听到这件事，说：“赵氏大概要昌盛了吧！” 忧虑是昌盛的基础，喜悦是灭亡的起点。</a:t>
            </a:r>
            <a:endParaRPr lang="zh-CN" altLang="en-US" sz="2800" b="1">
              <a:solidFill>
                <a:srgbClr val="1F2DA8"/>
              </a:solidFill>
              <a:latin typeface="楷体_GB2312" panose="02010609030101010101" charset="-122"/>
              <a:ea typeface="楷体_GB2312" panose="02010609030101010101" charset="-122"/>
              <a:cs typeface="楷体_GB2312" panose="02010609030101010101" charset="-122"/>
            </a:endParaRPr>
          </a:p>
        </p:txBody>
      </p:sp>
      <p:sp>
        <p:nvSpPr>
          <p:cNvPr id="4" name="文本框 3"/>
          <p:cNvSpPr txBox="1"/>
          <p:nvPr/>
        </p:nvSpPr>
        <p:spPr>
          <a:xfrm>
            <a:off x="376555" y="3134995"/>
            <a:ext cx="11204575" cy="865505"/>
          </a:xfrm>
          <a:prstGeom prst="rect">
            <a:avLst/>
          </a:prstGeom>
          <a:noFill/>
        </p:spPr>
        <p:txBody>
          <a:bodyPr wrap="square" rtlCol="0" anchor="t">
            <a:spAutoFit/>
          </a:bodyPr>
          <a:p>
            <a:pPr algn="l">
              <a:lnSpc>
                <a:spcPct val="90000"/>
              </a:lnSpc>
            </a:pPr>
            <a:r>
              <a:rPr lang="zh-CN" altLang="en-US" sz="2800" b="1">
                <a:solidFill>
                  <a:srgbClr val="1F2DA8"/>
                </a:solidFill>
                <a:latin typeface="楷体_GB2312" panose="02010609030101010101" charset="-122"/>
                <a:ea typeface="楷体_GB2312" panose="02010609030101010101" charset="-122"/>
                <a:cs typeface="楷体_GB2312" panose="02010609030101010101" charset="-122"/>
                <a:sym typeface="+mn-ea"/>
              </a:rPr>
              <a:t>10、用“/”给下面的句子断句（限断两处）。（2分）</a:t>
            </a:r>
            <a:endParaRPr lang="zh-CN" altLang="en-US" sz="2800" b="1">
              <a:solidFill>
                <a:srgbClr val="1F2DA8"/>
              </a:solidFill>
              <a:latin typeface="楷体_GB2312" panose="02010609030101010101" charset="-122"/>
              <a:ea typeface="楷体_GB2312" panose="02010609030101010101" charset="-122"/>
              <a:cs typeface="楷体_GB2312" panose="02010609030101010101" charset="-122"/>
              <a:sym typeface="+mn-ea"/>
            </a:endParaRPr>
          </a:p>
          <a:p>
            <a:pPr algn="l">
              <a:lnSpc>
                <a:spcPct val="90000"/>
              </a:lnSpc>
            </a:pPr>
            <a:r>
              <a:rPr lang="zh-CN" altLang="en-US" sz="2800" b="1">
                <a:latin typeface="楷体_GB2312" panose="02010609030101010101" charset="-122"/>
                <a:ea typeface="楷体_GB2312" panose="02010609030101010101" charset="-122"/>
                <a:cs typeface="楷体_GB2312" panose="02010609030101010101" charset="-122"/>
                <a:sym typeface="+mn-ea"/>
              </a:rPr>
              <a:t>    一 朝 而 两 城 下 此 人 之 所 以 喜 也 今 君 有 忧 色 何  </a:t>
            </a:r>
            <a:endParaRPr lang="zh-CN" altLang="en-US" sz="2800" b="1">
              <a:latin typeface="楷体_GB2312" panose="02010609030101010101" charset="-122"/>
              <a:ea typeface="楷体_GB2312" panose="02010609030101010101" charset="-122"/>
              <a:cs typeface="楷体_GB2312" panose="02010609030101010101" charset="-122"/>
              <a:sym typeface="+mn-ea"/>
            </a:endParaRPr>
          </a:p>
        </p:txBody>
      </p:sp>
      <p:sp>
        <p:nvSpPr>
          <p:cNvPr id="5" name="文本框 4"/>
          <p:cNvSpPr txBox="1"/>
          <p:nvPr/>
        </p:nvSpPr>
        <p:spPr>
          <a:xfrm>
            <a:off x="4110355" y="3478530"/>
            <a:ext cx="362585" cy="521970"/>
          </a:xfrm>
          <a:prstGeom prst="rect">
            <a:avLst/>
          </a:prstGeom>
          <a:noFill/>
        </p:spPr>
        <p:txBody>
          <a:bodyPr wrap="none" rtlCol="0">
            <a:spAutoFit/>
          </a:bodyPr>
          <a:p>
            <a:pPr algn="l"/>
            <a:r>
              <a:rPr lang="en-US" altLang="zh-CN" sz="2800" b="1">
                <a:solidFill>
                  <a:srgbClr val="C00000"/>
                </a:solidFill>
                <a:latin typeface="楷体_GB2312" panose="02010609030101010101" charset="-122"/>
                <a:ea typeface="楷体_GB2312" panose="02010609030101010101" charset="-122"/>
                <a:cs typeface="楷体_GB2312" panose="02010609030101010101" charset="-122"/>
                <a:sym typeface="+mn-ea"/>
              </a:rPr>
              <a:t>/</a:t>
            </a:r>
            <a:endParaRPr lang="en-US" altLang="zh-CN" sz="2800" b="1">
              <a:solidFill>
                <a:srgbClr val="C00000"/>
              </a:solidFill>
              <a:latin typeface="楷体_GB2312" panose="02010609030101010101" charset="-122"/>
              <a:ea typeface="楷体_GB2312" panose="02010609030101010101" charset="-122"/>
              <a:cs typeface="楷体_GB2312" panose="02010609030101010101" charset="-122"/>
              <a:sym typeface="+mn-ea"/>
            </a:endParaRPr>
          </a:p>
        </p:txBody>
      </p:sp>
      <p:sp>
        <p:nvSpPr>
          <p:cNvPr id="6" name="文本框 5"/>
          <p:cNvSpPr txBox="1"/>
          <p:nvPr/>
        </p:nvSpPr>
        <p:spPr>
          <a:xfrm>
            <a:off x="7819390" y="3478530"/>
            <a:ext cx="363220" cy="522604"/>
          </a:xfrm>
          <a:prstGeom prst="rect">
            <a:avLst/>
          </a:prstGeom>
          <a:noFill/>
        </p:spPr>
        <p:txBody>
          <a:bodyPr vert="horz" wrap="non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altLang="zh-CN" sz="2800" b="1">
                <a:solidFill>
                  <a:srgbClr val="C00000"/>
                </a:solidFill>
                <a:latin typeface="楷体_GB2312" charset="0"/>
                <a:ea typeface="楷体_GB2312" charset="0"/>
                <a:cs typeface="楷体_GB2312" charset="0"/>
              </a:rPr>
              <a:t>/</a:t>
            </a:r>
            <a:endParaRPr lang="ko-KR" altLang="en-US" sz="2800" b="1">
              <a:solidFill>
                <a:srgbClr val="C00000"/>
              </a:solidFill>
              <a:latin typeface="楷体_GB2312" charset="0"/>
              <a:ea typeface="楷体_GB2312" charset="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675005" cy="65341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376555" y="407670"/>
            <a:ext cx="11641455" cy="3969385"/>
          </a:xfrm>
          <a:prstGeom prst="rect">
            <a:avLst/>
          </a:prstGeom>
          <a:noFill/>
        </p:spPr>
        <p:txBody>
          <a:bodyPr wrap="square" rtlCol="0">
            <a:spAutoFit/>
          </a:bodyPr>
          <a:p>
            <a:pPr>
              <a:lnSpc>
                <a:spcPct val="100000"/>
              </a:lnSpc>
            </a:pPr>
            <a:r>
              <a:rPr lang="en-US" altLang="zh-CN" sz="2800" b="1"/>
              <a:t>        </a:t>
            </a:r>
            <a:r>
              <a:rPr sz="2800" b="1">
                <a:solidFill>
                  <a:srgbClr val="1F2DA8"/>
                </a:solidFill>
              </a:rPr>
              <a:t>8、下列对选文有关内容的解释和分析，不正确的一项是(    )（2分）</a:t>
            </a:r>
            <a:endParaRPr sz="2800" b="1"/>
          </a:p>
          <a:p>
            <a:pPr>
              <a:lnSpc>
                <a:spcPct val="100000"/>
              </a:lnSpc>
            </a:pPr>
            <a:r>
              <a:rPr sz="2800" b="1"/>
              <a:t>A．【甲】文先列举实例，再依据实例讲道理，最后得出“生于忧患而死于安乐”的结论。</a:t>
            </a:r>
            <a:endParaRPr sz="2800" b="1"/>
          </a:p>
          <a:p>
            <a:pPr>
              <a:lnSpc>
                <a:spcPct val="100000"/>
              </a:lnSpc>
            </a:pPr>
            <a:r>
              <a:rPr sz="2800" b="1"/>
              <a:t>B．【甲】文开头列举六个成功人士的事例，意在论述发现人才、培养人才的重要性。运用了排比句式，形成一种无可辩驳的气势，增强了说服力。</a:t>
            </a:r>
            <a:endParaRPr sz="2800" b="1"/>
          </a:p>
          <a:p>
            <a:pPr>
              <a:lnSpc>
                <a:spcPct val="100000"/>
              </a:lnSpc>
            </a:pPr>
            <a:r>
              <a:rPr sz="2800" b="1"/>
              <a:t>C．【乙】文赵襄子一天攻打下来两座城池，非但面无喜色，反而愁眉不展，是担忧赵国没有积累什么德行，很快也会灭亡。是生于忧患的体现。</a:t>
            </a:r>
            <a:endParaRPr sz="2800" b="1"/>
          </a:p>
          <a:p>
            <a:pPr>
              <a:lnSpc>
                <a:spcPct val="100000"/>
              </a:lnSpc>
            </a:pPr>
            <a:r>
              <a:rPr sz="2800" b="1"/>
              <a:t>D．“忧劳可以兴国，逸豫可以亡身。”这句话表达的观点与【甲】文的论点是一致的。</a:t>
            </a:r>
            <a:endParaRPr sz="2800" b="1"/>
          </a:p>
        </p:txBody>
      </p:sp>
      <p:sp>
        <p:nvSpPr>
          <p:cNvPr id="5" name="文本框 4"/>
          <p:cNvSpPr txBox="1"/>
          <p:nvPr/>
        </p:nvSpPr>
        <p:spPr>
          <a:xfrm>
            <a:off x="539750" y="4603750"/>
            <a:ext cx="11097260" cy="1198880"/>
          </a:xfrm>
          <a:prstGeom prst="rect">
            <a:avLst/>
          </a:prstGeom>
          <a:noFill/>
          <a:ln>
            <a:solidFill>
              <a:srgbClr val="C00000"/>
            </a:solidFill>
          </a:ln>
        </p:spPr>
        <p:txBody>
          <a:bodyPr wrap="square" rtlCol="0">
            <a:spAutoFit/>
          </a:bodyPr>
          <a:p>
            <a:r>
              <a:rPr lang="zh-CN" altLang="en-US" sz="2400">
                <a:solidFill>
                  <a:srgbClr val="C00000"/>
                </a:solidFill>
              </a:rPr>
              <a:t>【解析】</a:t>
            </a:r>
            <a:r>
              <a:rPr lang="zh-CN" altLang="en-US" sz="2400" b="1"/>
              <a:t>列举六个人物的事例，说明他们都出身卑微，但历练苦难磨炼，最终都被提拔重用，意在论述要想成才必先经历磨难，才能有所作为。证明的是“生于忧患”的观点。</a:t>
            </a:r>
            <a:endParaRPr lang="zh-CN" altLang="en-US" sz="2400" b="1"/>
          </a:p>
        </p:txBody>
      </p:sp>
      <p:sp>
        <p:nvSpPr>
          <p:cNvPr id="100" name="文本框 99"/>
          <p:cNvSpPr txBox="1"/>
          <p:nvPr/>
        </p:nvSpPr>
        <p:spPr>
          <a:xfrm>
            <a:off x="9860915" y="283845"/>
            <a:ext cx="691515" cy="707390"/>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4000" b="1">
                <a:solidFill>
                  <a:srgbClr val="C00000"/>
                </a:solidFill>
                <a:latin typeface="Calibri" panose="020F0502020204030204" charset="0"/>
                <a:ea typeface="宋体" panose="02010600030101010101" pitchFamily="2" charset="-122"/>
              </a:rPr>
              <a:t>B</a:t>
            </a:r>
            <a:endParaRPr lang="ko-KR" altLang="en-US" sz="4000" b="1">
              <a:solidFill>
                <a:srgbClr val="C00000"/>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970280" cy="122682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4" name="文本框 3"/>
          <p:cNvSpPr txBox="1"/>
          <p:nvPr/>
        </p:nvSpPr>
        <p:spPr>
          <a:xfrm>
            <a:off x="450850" y="302895"/>
            <a:ext cx="11291570" cy="5001895"/>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2800" b="1">
                <a:latin typeface="Calibri" panose="020F0502020204030204" charset="0"/>
                <a:ea typeface="Calibri" panose="020F0502020204030204" charset="0"/>
                <a:cs typeface="+mn-cs"/>
              </a:rPr>
              <a:t>   </a:t>
            </a:r>
            <a:r>
              <a:rPr lang="en-US" sz="2400" b="1">
                <a:latin typeface="Calibri" panose="020F0502020204030204" charset="0"/>
                <a:ea typeface="Calibri" panose="020F0502020204030204" charset="0"/>
                <a:cs typeface="+mn-cs"/>
              </a:rPr>
              <a:t>     </a:t>
            </a:r>
            <a:r>
              <a:rPr sz="2400" b="1">
                <a:latin typeface="Calibri" panose="020F0502020204030204" charset="0"/>
                <a:ea typeface="Arial" panose="020B0604020202020204" pitchFamily="34" charset="0"/>
                <a:cs typeface="+mn-cs"/>
              </a:rPr>
              <a:t>11、阅读下面这首</a:t>
            </a:r>
            <a:r>
              <a:rPr sz="2400" b="1">
                <a:latin typeface="Calibri" panose="020F0502020204030204" charset="0"/>
                <a:ea typeface="Arial" panose="020B0604020202020204" pitchFamily="34" charset="0"/>
                <a:cs typeface="+mn-cs"/>
              </a:rPr>
              <a:t>词</a:t>
            </a:r>
            <a:r>
              <a:rPr sz="2400" b="1">
                <a:latin typeface="Calibri" panose="020F0502020204030204" charset="0"/>
                <a:ea typeface="Arial" panose="020B0604020202020204" pitchFamily="34" charset="0"/>
                <a:cs typeface="+mn-cs"/>
              </a:rPr>
              <a:t>，回答问题。（5分）</a:t>
            </a:r>
            <a:endParaRPr lang="ko-KR" altLang="en-US" sz="2400" b="1">
              <a:latin typeface="Calibri" panose="020F0502020204030204" charset="0"/>
              <a:ea typeface="Arial" panose="020B0604020202020204" pitchFamily="34" charset="0"/>
              <a:cs typeface="+mn-cs"/>
            </a:endParaRPr>
          </a:p>
          <a:p>
            <a:pPr marL="0" indent="0" algn="ctr" defTabSz="914400" eaLnBrk="1" latinLnBrk="0" hangingPunct="1">
              <a:lnSpc>
                <a:spcPct val="100000"/>
              </a:lnSpc>
              <a:spcBef>
                <a:spcPts val="0"/>
              </a:spcBef>
              <a:spcAft>
                <a:spcPts val="0"/>
              </a:spcAft>
              <a:buFontTx/>
              <a:buNone/>
            </a:pPr>
            <a:r>
              <a:rPr sz="2800" b="1">
                <a:latin typeface="Calibri" panose="020F0502020204030204" charset="0"/>
                <a:ea typeface="Arial" panose="020B0604020202020204" pitchFamily="34" charset="0"/>
                <a:cs typeface="+mn-cs"/>
              </a:rPr>
              <a:t>南乡子</a:t>
            </a:r>
            <a:r>
              <a:rPr lang="zh-CN" sz="2800" b="1">
                <a:latin typeface="Calibri" panose="020F0502020204030204" charset="0"/>
                <a:ea typeface="宋体" panose="02010600030101010101" pitchFamily="2" charset="-122"/>
                <a:cs typeface="+mn-cs"/>
              </a:rPr>
              <a:t>（</a:t>
            </a:r>
            <a:r>
              <a:rPr sz="2800" b="1">
                <a:latin typeface="Calibri" panose="020F0502020204030204" charset="0"/>
                <a:ea typeface="Arial" panose="020B0604020202020204" pitchFamily="34" charset="0"/>
                <a:cs typeface="+mn-cs"/>
              </a:rPr>
              <a:t>李珣</a:t>
            </a:r>
            <a:r>
              <a:rPr lang="zh-CN" sz="2800" b="1">
                <a:latin typeface="Calibri" panose="020F0502020204030204" charset="0"/>
                <a:ea typeface="宋体" panose="02010600030101010101" pitchFamily="2" charset="-122"/>
                <a:cs typeface="+mn-cs"/>
              </a:rPr>
              <a:t>）</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sz="2800" b="1">
                <a:solidFill>
                  <a:schemeClr val="tx1"/>
                </a:solidFill>
                <a:latin typeface="Calibri" panose="020F0502020204030204" charset="0"/>
                <a:ea typeface="Arial" panose="020B0604020202020204" pitchFamily="34" charset="0"/>
                <a:cs typeface="+mn-cs"/>
              </a:rPr>
              <a:t>                           烟漠漠，雨凄凄，岸花零落鹧鸪啼。</a:t>
            </a:r>
            <a:endParaRPr lang="ko-KR" altLang="en-US" sz="2800" b="1">
              <a:solidFill>
                <a:schemeClr val="tx1"/>
              </a:solidFill>
              <a:latin typeface="Calibri" panose="020F0502020204030204" charset="0"/>
              <a:ea typeface="Arial" panose="020B0604020202020204" pitchFamily="34" charset="0"/>
              <a:cs typeface="+mn-cs"/>
            </a:endParaRPr>
          </a:p>
          <a:p>
            <a:pPr marL="0" indent="0" algn="ctr" defTabSz="914400" eaLnBrk="1" latinLnBrk="0" hangingPunct="1">
              <a:lnSpc>
                <a:spcPct val="100000"/>
              </a:lnSpc>
              <a:spcBef>
                <a:spcPts val="0"/>
              </a:spcBef>
              <a:spcAft>
                <a:spcPts val="0"/>
              </a:spcAft>
              <a:buFontTx/>
              <a:buNone/>
            </a:pPr>
            <a:r>
              <a:rPr sz="2800" b="1">
                <a:latin typeface="Calibri" panose="020F0502020204030204" charset="0"/>
                <a:ea typeface="Arial" panose="020B0604020202020204" pitchFamily="34" charset="0"/>
                <a:cs typeface="+mn-cs"/>
              </a:rPr>
              <a:t> 远客扁舟临野渡，思乡处，潮退水平春色幕。</a:t>
            </a:r>
            <a:endParaRPr lang="ko-KR" altLang="en-US" sz="2800" b="1">
              <a:latin typeface="Calibri" panose="020F0502020204030204" charset="0"/>
              <a:ea typeface="Arial" panose="020B0604020202020204" pitchFamily="34" charset="0"/>
              <a:cs typeface="+mn-cs"/>
            </a:endParaRPr>
          </a:p>
          <a:p>
            <a:pPr marL="0" indent="0" algn="l" defTabSz="914400" eaLnBrk="1" latinLnBrk="0" hangingPunct="1">
              <a:lnSpc>
                <a:spcPct val="90000"/>
              </a:lnSpc>
              <a:spcBef>
                <a:spcPts val="0"/>
              </a:spcBef>
              <a:spcAft>
                <a:spcPts val="0"/>
              </a:spcAft>
              <a:buFontTx/>
              <a:buNone/>
            </a:pPr>
            <a:r>
              <a:rPr sz="2800" b="1">
                <a:latin typeface="Calibri" panose="020F0502020204030204" charset="0"/>
                <a:ea typeface="Arial" panose="020B0604020202020204" pitchFamily="34" charset="0"/>
                <a:cs typeface="+mn-cs"/>
              </a:rPr>
              <a:t>      （1）烟、雨、落花、鹧鸪组合在一起，除了点明暮春时节外，还有哪些作用？请简要作答（2分</a:t>
            </a:r>
            <a:r>
              <a:rPr lang="zh-CN" sz="2800" b="1">
                <a:latin typeface="Calibri" panose="020F0502020204030204" charset="0"/>
                <a:ea typeface="宋体" panose="02010600030101010101" pitchFamily="2" charset="-122"/>
                <a:cs typeface="+mn-cs"/>
              </a:rPr>
              <a:t>）</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endParaRPr lang="ko-KR" altLang="en-US" sz="2800" b="1">
              <a:latin typeface="Calibri" panose="020F0502020204030204" charset="0"/>
              <a:ea typeface="Arial" panose="020B0604020202020204" pitchFamily="34" charset="0"/>
              <a:cs typeface="+mn-cs"/>
            </a:endParaRPr>
          </a:p>
          <a:p>
            <a:pPr marL="0" indent="0" algn="ctr" defTabSz="914400" eaLnBrk="1" latinLnBrk="0" hangingPunct="1">
              <a:lnSpc>
                <a:spcPct val="100000"/>
              </a:lnSpc>
              <a:spcBef>
                <a:spcPts val="0"/>
              </a:spcBef>
              <a:spcAft>
                <a:spcPts val="0"/>
              </a:spcAft>
              <a:buFontTx/>
              <a:buNone/>
            </a:pPr>
            <a:endParaRPr lang="ko-KR" altLang="en-US" sz="2800" b="1">
              <a:latin typeface="Calibri" panose="020F0502020204030204" charset="0"/>
              <a:ea typeface="Arial" panose="020B0604020202020204" pitchFamily="34" charset="0"/>
              <a:cs typeface="+mn-cs"/>
            </a:endParaRPr>
          </a:p>
          <a:p>
            <a:pPr marL="0" indent="0" algn="l" defTabSz="914400" eaLnBrk="1" latinLnBrk="0" hangingPunct="1">
              <a:lnSpc>
                <a:spcPct val="80000"/>
              </a:lnSpc>
              <a:spcBef>
                <a:spcPts val="0"/>
              </a:spcBef>
              <a:spcAft>
                <a:spcPts val="0"/>
              </a:spcAft>
              <a:buFontTx/>
              <a:buNone/>
            </a:pPr>
            <a:r>
              <a:rPr sz="2800" b="1">
                <a:latin typeface="Calibri" panose="020F0502020204030204" charset="0"/>
                <a:ea typeface="Arial" panose="020B0604020202020204" pitchFamily="34" charset="0"/>
                <a:cs typeface="+mn-cs"/>
              </a:rPr>
              <a:t>     </a:t>
            </a:r>
            <a:r>
              <a:rPr sz="2800" b="1">
                <a:solidFill>
                  <a:srgbClr val="1F2DA8"/>
                </a:solidFill>
                <a:latin typeface="Calibri" panose="020F0502020204030204" charset="0"/>
                <a:ea typeface="Arial" panose="020B0604020202020204" pitchFamily="34" charset="0"/>
                <a:cs typeface="+mn-cs"/>
              </a:rPr>
              <a:t>（2）下面哪一个选项的诗句最能表达词中“远客”的心境？请作出判断并简要分析。</a:t>
            </a:r>
            <a:r>
              <a:rPr sz="2800" b="1">
                <a:latin typeface="Calibri" panose="020F0502020204030204" charset="0"/>
                <a:ea typeface="Arial" panose="020B0604020202020204" pitchFamily="34" charset="0"/>
                <a:cs typeface="+mn-cs"/>
              </a:rPr>
              <a:t>（3分）</a:t>
            </a:r>
            <a:endParaRPr lang="ko-KR" altLang="en-US" sz="2800" b="1">
              <a:latin typeface="Calibri" panose="020F0502020204030204" charset="0"/>
              <a:ea typeface="Arial" panose="020B0604020202020204" pitchFamily="34" charset="0"/>
              <a:cs typeface="+mn-cs"/>
            </a:endParaRPr>
          </a:p>
          <a:p>
            <a:pPr marL="0" indent="0" algn="ctr" defTabSz="914400" eaLnBrk="1" latinLnBrk="0" hangingPunct="1">
              <a:lnSpc>
                <a:spcPct val="100000"/>
              </a:lnSpc>
              <a:spcBef>
                <a:spcPts val="0"/>
              </a:spcBef>
              <a:spcAft>
                <a:spcPts val="0"/>
              </a:spcAft>
              <a:buFontTx/>
              <a:buNone/>
            </a:pPr>
            <a:r>
              <a:rPr sz="2800" b="1">
                <a:latin typeface="Calibri" panose="020F0502020204030204" charset="0"/>
                <a:ea typeface="Arial" panose="020B0604020202020204" pitchFamily="34" charset="0"/>
                <a:cs typeface="+mn-cs"/>
              </a:rPr>
              <a:t>A. 春潮带雨晚来急，野渡无人舟自横。    B. 迷津欲有问，平海夕漫漫。</a:t>
            </a:r>
            <a:endParaRPr lang="ko-KR" altLang="en-US" sz="2800" b="1">
              <a:latin typeface="Calibri" panose="020F0502020204030204" charset="0"/>
              <a:ea typeface="Arial" panose="020B0604020202020204" pitchFamily="34" charset="0"/>
              <a:cs typeface="+mn-cs"/>
            </a:endParaRPr>
          </a:p>
          <a:p>
            <a:pPr marL="0" indent="0" algn="ctr" defTabSz="914400" eaLnBrk="1" latinLnBrk="0" hangingPunct="1">
              <a:lnSpc>
                <a:spcPct val="100000"/>
              </a:lnSpc>
              <a:spcBef>
                <a:spcPts val="0"/>
              </a:spcBef>
              <a:spcAft>
                <a:spcPts val="0"/>
              </a:spcAft>
              <a:buFontTx/>
              <a:buNone/>
            </a:pPr>
            <a:r>
              <a:rPr sz="2800" b="1">
                <a:latin typeface="Calibri" panose="020F0502020204030204" charset="0"/>
                <a:ea typeface="Arial" panose="020B0604020202020204" pitchFamily="34" charset="0"/>
                <a:cs typeface="+mn-cs"/>
              </a:rPr>
              <a:t>C. 浊酒一杯家万里，燕然未勒归无计。    D. 仍怜故乡水，万里送行舟。</a:t>
            </a:r>
            <a:endParaRPr lang="ko-KR" altLang="en-US" sz="2800" b="1">
              <a:latin typeface="Calibri" panose="020F0502020204030204" charset="0"/>
              <a:ea typeface="Arial" panose="020B0604020202020204" pitchFamily="34" charset="0"/>
              <a:cs typeface="+mn-cs"/>
            </a:endParaRPr>
          </a:p>
        </p:txBody>
      </p:sp>
      <p:sp>
        <p:nvSpPr>
          <p:cNvPr id="2" name="文本框 1"/>
          <p:cNvSpPr txBox="1"/>
          <p:nvPr/>
        </p:nvSpPr>
        <p:spPr>
          <a:xfrm>
            <a:off x="527685" y="2788920"/>
            <a:ext cx="11213465" cy="829945"/>
          </a:xfrm>
          <a:prstGeom prst="rect">
            <a:avLst/>
          </a:prstGeom>
          <a:noFill/>
          <a:ln>
            <a:solidFill>
              <a:srgbClr val="C00000"/>
            </a:solidFill>
          </a:ln>
        </p:spPr>
        <p:txBody>
          <a:bodyPr wrap="square" rtlCol="0">
            <a:spAutoFit/>
          </a:bodyPr>
          <a:p>
            <a:pPr algn="l"/>
            <a:r>
              <a:rPr lang="zh-CN" altLang="en-US" sz="2400" b="1">
                <a:solidFill>
                  <a:srgbClr val="C00000"/>
                </a:solidFill>
                <a:sym typeface="+mn-ea"/>
              </a:rPr>
              <a:t>借景抒情</a:t>
            </a:r>
            <a:r>
              <a:rPr lang="zh-CN" altLang="en-US" sz="2400" b="1">
                <a:sym typeface="+mn-ea"/>
              </a:rPr>
              <a:t>，</a:t>
            </a:r>
            <a:r>
              <a:rPr lang="zh-CN" altLang="en-US" sz="2400">
                <a:sym typeface="+mn-ea"/>
              </a:rPr>
              <a:t>岸边烟雨朦胧，花瓣伴着雨滴飘落水中，鹧鸪几声啼叫，勾勒出一幅</a:t>
            </a:r>
            <a:r>
              <a:rPr lang="zh-CN" altLang="en-US" sz="2400" b="1">
                <a:solidFill>
                  <a:srgbClr val="C00000"/>
                </a:solidFill>
                <a:sym typeface="+mn-ea"/>
              </a:rPr>
              <a:t>凄凉孤寂</a:t>
            </a:r>
            <a:r>
              <a:rPr lang="zh-CN" altLang="en-US" sz="2400">
                <a:sym typeface="+mn-ea"/>
              </a:rPr>
              <a:t>的画面，为下文渲染了</a:t>
            </a:r>
            <a:r>
              <a:rPr lang="zh-CN" altLang="en-US" sz="2400" b="1">
                <a:solidFill>
                  <a:srgbClr val="C00000"/>
                </a:solidFill>
                <a:sym typeface="+mn-ea"/>
              </a:rPr>
              <a:t>离愁别恨的思乡之情</a:t>
            </a:r>
            <a:r>
              <a:rPr lang="zh-CN" altLang="en-US" sz="2400">
                <a:sym typeface="+mn-ea"/>
              </a:rPr>
              <a:t>做铺垫。</a:t>
            </a:r>
            <a:endParaRPr lang="zh-CN" altLang="en-US" sz="2400">
              <a:sym typeface="+mn-ea"/>
            </a:endParaRPr>
          </a:p>
        </p:txBody>
      </p:sp>
      <p:sp>
        <p:nvSpPr>
          <p:cNvPr id="3" name="文本框 2"/>
          <p:cNvSpPr txBox="1"/>
          <p:nvPr/>
        </p:nvSpPr>
        <p:spPr>
          <a:xfrm>
            <a:off x="376555" y="5190490"/>
            <a:ext cx="11543665" cy="1260475"/>
          </a:xfrm>
          <a:prstGeom prst="rect">
            <a:avLst/>
          </a:prstGeom>
          <a:noFill/>
          <a:ln>
            <a:solidFill>
              <a:srgbClr val="C00000"/>
            </a:solidFill>
          </a:ln>
        </p:spPr>
        <p:txBody>
          <a:bodyPr wrap="square" rtlCol="0">
            <a:spAutoFit/>
          </a:bodyPr>
          <a:p>
            <a:pPr algn="l"/>
            <a:r>
              <a:rPr lang="en-US" altLang="zh-CN" sz="2800" b="1">
                <a:solidFill>
                  <a:srgbClr val="C00000"/>
                </a:solidFill>
              </a:rPr>
              <a:t>C</a:t>
            </a:r>
            <a:r>
              <a:rPr lang="zh-CN" altLang="en-US" sz="2400" b="1">
                <a:solidFill>
                  <a:srgbClr val="C00000"/>
                </a:solidFill>
              </a:rPr>
              <a:t>项。</a:t>
            </a:r>
            <a:r>
              <a:rPr lang="en-US" altLang="zh-CN" sz="2400" b="1"/>
              <a:t>  </a:t>
            </a:r>
            <a:r>
              <a:rPr lang="zh-CN" altLang="en-US" sz="2400" b="1">
                <a:solidFill>
                  <a:srgbClr val="C00000"/>
                </a:solidFill>
              </a:rPr>
              <a:t>词中“远客”</a:t>
            </a:r>
            <a:r>
              <a:rPr lang="zh-CN" altLang="en-US" sz="2400" b="1"/>
              <a:t>身在遥远异乡，</a:t>
            </a:r>
            <a:r>
              <a:rPr lang="zh-CN" altLang="en-US" sz="2400" b="1">
                <a:solidFill>
                  <a:srgbClr val="C00000"/>
                </a:solidFill>
              </a:rPr>
              <a:t>内心孤独凄凉</a:t>
            </a:r>
            <a:r>
              <a:rPr lang="zh-CN" altLang="en-US" sz="2400" b="1"/>
              <a:t>，</a:t>
            </a:r>
            <a:r>
              <a:rPr lang="zh-CN" altLang="en-US" sz="2400" b="1">
                <a:solidFill>
                  <a:srgbClr val="C00000"/>
                </a:solidFill>
              </a:rPr>
              <a:t>思归心切</a:t>
            </a:r>
            <a:r>
              <a:rPr lang="zh-CN" altLang="en-US" sz="2400" b="1"/>
              <a:t>，却只能在潮退的日暮春色里，遥寄乡愁。</a:t>
            </a:r>
            <a:r>
              <a:rPr lang="zh-CN" altLang="en-US" sz="2400" b="1">
                <a:solidFill>
                  <a:srgbClr val="C00000"/>
                </a:solidFill>
              </a:rPr>
              <a:t>而C句</a:t>
            </a:r>
            <a:r>
              <a:rPr lang="zh-CN" altLang="en-US" sz="2400" b="1"/>
              <a:t>也表达了作者深处边疆之“远”，保家卫国，但功业未建，只能在杯酒中表达</a:t>
            </a:r>
            <a:r>
              <a:rPr lang="zh-CN" altLang="en-US" sz="2400" b="1">
                <a:solidFill>
                  <a:srgbClr val="C00000"/>
                </a:solidFill>
              </a:rPr>
              <a:t>内心的孤独凄凉，寄托思乡之愁</a:t>
            </a:r>
            <a:r>
              <a:rPr lang="zh-CN" altLang="en-US" sz="2400" b="1"/>
              <a:t>。ABD三项没有体现这种心境。</a:t>
            </a:r>
            <a:endParaRPr lang="zh-CN" altLang="en-US" sz="2400" b="1"/>
          </a:p>
        </p:txBody>
      </p:sp>
      <p:cxnSp>
        <p:nvCxnSpPr>
          <p:cNvPr id="5" name="直接连接符 4"/>
          <p:cNvCxnSpPr/>
          <p:nvPr/>
        </p:nvCxnSpPr>
        <p:spPr>
          <a:xfrm>
            <a:off x="6850380" y="4055110"/>
            <a:ext cx="280416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830580" cy="81153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4" name="文本框 3"/>
          <p:cNvSpPr txBox="1"/>
          <p:nvPr/>
        </p:nvSpPr>
        <p:spPr>
          <a:xfrm>
            <a:off x="450850" y="407670"/>
            <a:ext cx="11290935" cy="4425315"/>
          </a:xfrm>
          <a:prstGeom prst="rect">
            <a:avLst/>
          </a:prstGeom>
          <a:noFill/>
        </p:spPr>
        <p:txBody>
          <a:bodyPr vert="horz" wrap="square" lIns="91440" tIns="45720" rIns="91440" bIns="45720" numCol="1" anchor="t">
            <a:spAutoFit/>
          </a:bodyPr>
          <a:lstStyle/>
          <a:p>
            <a:pPr marL="0" indent="0" algn="l" defTabSz="914400" eaLnBrk="1" latinLnBrk="0" hangingPunct="1">
              <a:lnSpc>
                <a:spcPct val="110000"/>
              </a:lnSpc>
              <a:spcBef>
                <a:spcPts val="0"/>
              </a:spcBef>
              <a:spcAft>
                <a:spcPts val="0"/>
              </a:spcAft>
              <a:buFontTx/>
              <a:buNone/>
            </a:pPr>
            <a:r>
              <a:rPr lang="en-US" sz="3200" b="1">
                <a:latin typeface="Calibri" panose="020F0502020204030204" charset="0"/>
                <a:ea typeface="Calibri" panose="020F0502020204030204" charset="0"/>
                <a:cs typeface="+mn-cs"/>
              </a:rPr>
              <a:t>        </a:t>
            </a:r>
            <a:r>
              <a:rPr sz="3200" b="1">
                <a:latin typeface="Calibri" panose="020F0502020204030204" charset="0"/>
                <a:ea typeface="Arial" panose="020B0604020202020204" pitchFamily="34" charset="0"/>
                <a:cs typeface="+mn-cs"/>
              </a:rPr>
              <a:t>12、补出下列句子中的空缺部分。（5分）</a:t>
            </a:r>
            <a:endParaRPr lang="ko-KR" altLang="en-US" sz="3200" b="1">
              <a:latin typeface="Calibri" panose="020F0502020204030204" charset="0"/>
              <a:ea typeface="Arial" panose="020B0604020202020204" pitchFamily="34" charset="0"/>
              <a:cs typeface="+mn-cs"/>
            </a:endParaRPr>
          </a:p>
          <a:p>
            <a:pPr marL="0" indent="0" algn="l" defTabSz="914400" eaLnBrk="1" latinLnBrk="0" hangingPunct="1">
              <a:lnSpc>
                <a:spcPct val="110000"/>
              </a:lnSpc>
              <a:spcBef>
                <a:spcPts val="0"/>
              </a:spcBef>
              <a:spcAft>
                <a:spcPts val="0"/>
              </a:spcAft>
              <a:buFontTx/>
              <a:buNone/>
            </a:pPr>
            <a:r>
              <a:rPr sz="3200" b="1">
                <a:latin typeface="Calibri" panose="020F0502020204030204" charset="0"/>
                <a:ea typeface="Arial" panose="020B0604020202020204" pitchFamily="34" charset="0"/>
                <a:cs typeface="+mn-cs"/>
              </a:rPr>
              <a:t>（1）天下之本在国，</a:t>
            </a:r>
            <a:r>
              <a:rPr sz="3200" b="1" u="sng">
                <a:latin typeface="Calibri" panose="020F0502020204030204" charset="0"/>
                <a:ea typeface="Arial" panose="020B0604020202020204" pitchFamily="34" charset="0"/>
                <a:cs typeface="+mn-cs"/>
              </a:rPr>
              <a:t>                   </a:t>
            </a:r>
            <a:r>
              <a:rPr sz="3200" b="1">
                <a:latin typeface="Calibri" panose="020F0502020204030204" charset="0"/>
                <a:ea typeface="Arial" panose="020B0604020202020204" pitchFamily="34" charset="0"/>
                <a:cs typeface="+mn-cs"/>
              </a:rPr>
              <a:t>，家之本在身。        </a:t>
            </a:r>
            <a:r>
              <a:rPr sz="2400" b="1">
                <a:latin typeface="Calibri" panose="020F0502020204030204" charset="0"/>
                <a:ea typeface="Arial" panose="020B0604020202020204" pitchFamily="34" charset="0"/>
                <a:cs typeface="+mn-cs"/>
              </a:rPr>
              <a:t>（《孟子》）  </a:t>
            </a:r>
            <a:r>
              <a:rPr sz="3200" b="1">
                <a:latin typeface="Calibri" panose="020F0502020204030204" charset="0"/>
                <a:ea typeface="Arial" panose="020B0604020202020204" pitchFamily="34" charset="0"/>
                <a:cs typeface="+mn-cs"/>
              </a:rPr>
              <a:t>     </a:t>
            </a:r>
            <a:endParaRPr lang="ko-KR" altLang="en-US" sz="3200" b="1">
              <a:latin typeface="Calibri" panose="020F0502020204030204" charset="0"/>
              <a:ea typeface="Arial" panose="020B0604020202020204" pitchFamily="34" charset="0"/>
              <a:cs typeface="+mn-cs"/>
            </a:endParaRPr>
          </a:p>
          <a:p>
            <a:pPr marL="0" indent="0" algn="l" defTabSz="914400" eaLnBrk="1" latinLnBrk="0" hangingPunct="1">
              <a:lnSpc>
                <a:spcPct val="110000"/>
              </a:lnSpc>
              <a:spcBef>
                <a:spcPts val="0"/>
              </a:spcBef>
              <a:spcAft>
                <a:spcPts val="0"/>
              </a:spcAft>
              <a:buFontTx/>
              <a:buNone/>
            </a:pPr>
            <a:r>
              <a:rPr sz="3200" b="1">
                <a:latin typeface="Calibri" panose="020F0502020204030204" charset="0"/>
                <a:ea typeface="Arial" panose="020B0604020202020204" pitchFamily="34" charset="0"/>
                <a:cs typeface="+mn-cs"/>
              </a:rPr>
              <a:t>（2）</a:t>
            </a:r>
            <a:r>
              <a:rPr sz="3200" b="1" u="sng">
                <a:latin typeface="Calibri" panose="020F0502020204030204" charset="0"/>
                <a:ea typeface="Arial" panose="020B0604020202020204" pitchFamily="34" charset="0"/>
                <a:cs typeface="+mn-cs"/>
              </a:rPr>
              <a:t>                      </a:t>
            </a:r>
            <a:r>
              <a:rPr sz="3200" b="1">
                <a:latin typeface="Calibri" panose="020F0502020204030204" charset="0"/>
                <a:ea typeface="Arial" panose="020B0604020202020204" pitchFamily="34" charset="0"/>
                <a:cs typeface="+mn-cs"/>
              </a:rPr>
              <a:t> ，俭以养德。                          </a:t>
            </a:r>
            <a:r>
              <a:rPr sz="2400" b="1">
                <a:latin typeface="Calibri" panose="020F0502020204030204" charset="0"/>
                <a:ea typeface="Arial" panose="020B0604020202020204" pitchFamily="34" charset="0"/>
                <a:cs typeface="+mn-cs"/>
              </a:rPr>
              <a:t>（诸葛亮《诫子书》）</a:t>
            </a:r>
            <a:endParaRPr lang="ko-KR" altLang="en-US" sz="2400" b="1">
              <a:latin typeface="Calibri" panose="020F0502020204030204" charset="0"/>
              <a:ea typeface="Arial" panose="020B0604020202020204" pitchFamily="34" charset="0"/>
              <a:cs typeface="+mn-cs"/>
            </a:endParaRPr>
          </a:p>
          <a:p>
            <a:pPr marL="0" indent="0" algn="l" defTabSz="914400" eaLnBrk="1" latinLnBrk="0" hangingPunct="1">
              <a:lnSpc>
                <a:spcPct val="110000"/>
              </a:lnSpc>
              <a:spcBef>
                <a:spcPts val="0"/>
              </a:spcBef>
              <a:spcAft>
                <a:spcPts val="0"/>
              </a:spcAft>
              <a:buFontTx/>
              <a:buNone/>
            </a:pPr>
            <a:r>
              <a:rPr sz="3200" b="1">
                <a:latin typeface="Calibri" panose="020F0502020204030204" charset="0"/>
                <a:ea typeface="Arial" panose="020B0604020202020204" pitchFamily="34" charset="0"/>
                <a:cs typeface="+mn-cs"/>
              </a:rPr>
              <a:t>（3）月下飞天镜，</a:t>
            </a:r>
            <a:r>
              <a:rPr sz="3200" b="1" u="sng">
                <a:latin typeface="Calibri" panose="020F0502020204030204" charset="0"/>
                <a:ea typeface="Arial" panose="020B0604020202020204" pitchFamily="34" charset="0"/>
                <a:cs typeface="+mn-cs"/>
              </a:rPr>
              <a:t>                              </a:t>
            </a:r>
            <a:r>
              <a:rPr sz="3200" b="1">
                <a:latin typeface="Calibri" panose="020F0502020204030204" charset="0"/>
                <a:ea typeface="Arial" panose="020B0604020202020204" pitchFamily="34" charset="0"/>
                <a:cs typeface="+mn-cs"/>
              </a:rPr>
              <a:t>。            </a:t>
            </a:r>
            <a:r>
              <a:rPr sz="2400" b="1">
                <a:latin typeface="Calibri" panose="020F0502020204030204" charset="0"/>
                <a:ea typeface="Arial" panose="020B0604020202020204" pitchFamily="34" charset="0"/>
                <a:cs typeface="+mn-cs"/>
              </a:rPr>
              <a:t>（李白《渡荆门送别》）</a:t>
            </a:r>
            <a:endParaRPr lang="ko-KR" altLang="en-US" sz="2400" b="1">
              <a:latin typeface="Calibri" panose="020F0502020204030204" charset="0"/>
              <a:ea typeface="Arial" panose="020B0604020202020204" pitchFamily="34" charset="0"/>
              <a:cs typeface="+mn-cs"/>
            </a:endParaRPr>
          </a:p>
          <a:p>
            <a:pPr marL="0" indent="0" algn="l" defTabSz="914400" eaLnBrk="1" latinLnBrk="0" hangingPunct="1">
              <a:lnSpc>
                <a:spcPct val="110000"/>
              </a:lnSpc>
              <a:spcBef>
                <a:spcPts val="0"/>
              </a:spcBef>
              <a:spcAft>
                <a:spcPts val="0"/>
              </a:spcAft>
              <a:buFontTx/>
              <a:buNone/>
            </a:pPr>
            <a:r>
              <a:rPr sz="3200" b="1">
                <a:latin typeface="Calibri" panose="020F0502020204030204" charset="0"/>
                <a:ea typeface="Arial" panose="020B0604020202020204" pitchFamily="34" charset="0"/>
                <a:cs typeface="+mn-cs"/>
              </a:rPr>
              <a:t>（4）</a:t>
            </a:r>
            <a:r>
              <a:rPr sz="3200" b="1" u="sng">
                <a:latin typeface="Calibri" panose="020F0502020204030204" charset="0"/>
                <a:ea typeface="Arial" panose="020B0604020202020204" pitchFamily="34" charset="0"/>
                <a:cs typeface="+mn-cs"/>
              </a:rPr>
              <a:t>                       </a:t>
            </a:r>
            <a:r>
              <a:rPr sz="3200" b="1">
                <a:latin typeface="Calibri" panose="020F0502020204030204" charset="0"/>
                <a:ea typeface="Arial" panose="020B0604020202020204" pitchFamily="34" charset="0"/>
                <a:cs typeface="+mn-cs"/>
              </a:rPr>
              <a:t>，铁马冰河入梦来。     </a:t>
            </a:r>
            <a:r>
              <a:rPr sz="2000" b="1">
                <a:latin typeface="Calibri" panose="020F0502020204030204" charset="0"/>
                <a:ea typeface="Arial" panose="020B0604020202020204" pitchFamily="34" charset="0"/>
                <a:cs typeface="+mn-cs"/>
              </a:rPr>
              <a:t>（陆游《十一月四日风雨大作》）</a:t>
            </a:r>
            <a:r>
              <a:rPr sz="2400" b="1">
                <a:latin typeface="Calibri" panose="020F0502020204030204" charset="0"/>
                <a:ea typeface="Arial" panose="020B0604020202020204" pitchFamily="34" charset="0"/>
                <a:cs typeface="+mn-cs"/>
              </a:rPr>
              <a:t>   </a:t>
            </a:r>
            <a:r>
              <a:rPr sz="2000" b="1">
                <a:latin typeface="Calibri" panose="020F0502020204030204" charset="0"/>
                <a:ea typeface="Arial" panose="020B0604020202020204" pitchFamily="34" charset="0"/>
                <a:cs typeface="+mn-cs"/>
              </a:rPr>
              <a:t>        </a:t>
            </a:r>
            <a:endParaRPr lang="ko-KR" altLang="en-US" sz="2000" b="1">
              <a:latin typeface="Calibri" panose="020F0502020204030204" charset="0"/>
              <a:ea typeface="Arial" panose="020B0604020202020204" pitchFamily="34" charset="0"/>
              <a:cs typeface="+mn-cs"/>
            </a:endParaRPr>
          </a:p>
          <a:p>
            <a:pPr marL="0" indent="0" algn="l" defTabSz="914400" eaLnBrk="1" latinLnBrk="0" hangingPunct="1">
              <a:lnSpc>
                <a:spcPct val="110000"/>
              </a:lnSpc>
              <a:spcBef>
                <a:spcPts val="0"/>
              </a:spcBef>
              <a:spcAft>
                <a:spcPts val="0"/>
              </a:spcAft>
              <a:buFontTx/>
              <a:buNone/>
            </a:pPr>
            <a:r>
              <a:rPr sz="3200" b="1">
                <a:latin typeface="Calibri" panose="020F0502020204030204" charset="0"/>
                <a:ea typeface="Arial" panose="020B0604020202020204" pitchFamily="34" charset="0"/>
                <a:cs typeface="+mn-cs"/>
              </a:rPr>
              <a:t>（5）当我们要表达个人命运和国家命运紧密相连的情感时，  常常会引用文天祥《过零丁洋》中的诗句</a:t>
            </a:r>
            <a:endParaRPr lang="ko-KR" altLang="en-US" sz="3200" b="1">
              <a:latin typeface="Calibri" panose="020F0502020204030204" charset="0"/>
              <a:ea typeface="Arial" panose="020B0604020202020204" pitchFamily="34" charset="0"/>
              <a:cs typeface="+mn-cs"/>
            </a:endParaRPr>
          </a:p>
          <a:p>
            <a:pPr marL="0" indent="0" algn="l" defTabSz="914400" eaLnBrk="1" latinLnBrk="0" hangingPunct="1">
              <a:lnSpc>
                <a:spcPct val="110000"/>
              </a:lnSpc>
              <a:spcBef>
                <a:spcPts val="0"/>
              </a:spcBef>
              <a:spcAft>
                <a:spcPts val="0"/>
              </a:spcAft>
              <a:buFontTx/>
              <a:buNone/>
            </a:pPr>
            <a:r>
              <a:rPr sz="3200" b="1">
                <a:latin typeface="Calibri" panose="020F0502020204030204" charset="0"/>
                <a:ea typeface="Arial" panose="020B0604020202020204" pitchFamily="34" charset="0"/>
                <a:cs typeface="+mn-cs"/>
              </a:rPr>
              <a:t>“ </a:t>
            </a:r>
            <a:r>
              <a:rPr sz="3200" b="1" u="sng">
                <a:latin typeface="Calibri" panose="020F0502020204030204" charset="0"/>
                <a:ea typeface="Arial" panose="020B0604020202020204" pitchFamily="34" charset="0"/>
                <a:cs typeface="+mn-cs"/>
              </a:rPr>
              <a:t>                                </a:t>
            </a:r>
            <a:r>
              <a:rPr sz="3200" b="1">
                <a:latin typeface="Calibri" panose="020F0502020204030204" charset="0"/>
                <a:ea typeface="Arial" panose="020B0604020202020204" pitchFamily="34" charset="0"/>
                <a:cs typeface="+mn-cs"/>
              </a:rPr>
              <a:t> ，</a:t>
            </a:r>
            <a:r>
              <a:rPr sz="3200" b="1" u="sng">
                <a:latin typeface="Calibri" panose="020F0502020204030204" charset="0"/>
                <a:ea typeface="Arial" panose="020B0604020202020204" pitchFamily="34" charset="0"/>
                <a:cs typeface="+mn-cs"/>
              </a:rPr>
              <a:t>                                </a:t>
            </a:r>
            <a:r>
              <a:rPr sz="3200" b="1">
                <a:latin typeface="Calibri" panose="020F0502020204030204" charset="0"/>
                <a:ea typeface="Arial" panose="020B0604020202020204" pitchFamily="34" charset="0"/>
                <a:cs typeface="+mn-cs"/>
              </a:rPr>
              <a:t>”。</a:t>
            </a:r>
            <a:endParaRPr lang="ko-KR" altLang="en-US" sz="3200" b="1">
              <a:latin typeface="Calibri" panose="020F0502020204030204" charset="0"/>
              <a:ea typeface="Arial" panose="020B0604020202020204" pitchFamily="34" charset="0"/>
              <a:cs typeface="+mn-cs"/>
            </a:endParaRPr>
          </a:p>
        </p:txBody>
      </p:sp>
      <p:sp>
        <p:nvSpPr>
          <p:cNvPr id="100" name="文本框 99"/>
          <p:cNvSpPr txBox="1"/>
          <p:nvPr/>
        </p:nvSpPr>
        <p:spPr>
          <a:xfrm>
            <a:off x="4286885" y="1002030"/>
            <a:ext cx="2240915" cy="521970"/>
          </a:xfrm>
          <a:prstGeom prst="rect">
            <a:avLst/>
          </a:prstGeom>
          <a:noFill/>
          <a:ln w="9525">
            <a:noFill/>
          </a:ln>
        </p:spPr>
        <p:txBody>
          <a:bodyPr wrap="square">
            <a:spAutoFit/>
          </a:bodyPr>
          <a:p>
            <a:pPr indent="0"/>
            <a:r>
              <a:rPr lang="zh-CN" sz="2800" b="1">
                <a:solidFill>
                  <a:srgbClr val="C00000"/>
                </a:solidFill>
                <a:ea typeface="宋体" panose="02010600030101010101" pitchFamily="2" charset="-122"/>
              </a:rPr>
              <a:t>国之本在家</a:t>
            </a:r>
            <a:endParaRPr lang="zh-CN" altLang="en-US" sz="2800" b="1">
              <a:solidFill>
                <a:srgbClr val="C00000"/>
              </a:solidFill>
              <a:ea typeface="宋体" panose="02010600030101010101" pitchFamily="2" charset="-122"/>
            </a:endParaRPr>
          </a:p>
        </p:txBody>
      </p:sp>
      <p:sp>
        <p:nvSpPr>
          <p:cNvPr id="2" name="文本框 1"/>
          <p:cNvSpPr txBox="1"/>
          <p:nvPr/>
        </p:nvSpPr>
        <p:spPr>
          <a:xfrm>
            <a:off x="1697990" y="1524000"/>
            <a:ext cx="1788160" cy="521970"/>
          </a:xfrm>
          <a:prstGeom prst="rect">
            <a:avLst/>
          </a:prstGeom>
          <a:noFill/>
          <a:ln w="9525">
            <a:noFill/>
          </a:ln>
        </p:spPr>
        <p:txBody>
          <a:bodyPr wrap="square">
            <a:spAutoFit/>
          </a:bodyPr>
          <a:p>
            <a:pPr indent="0"/>
            <a:r>
              <a:rPr lang="zh-CN" sz="2800" b="1">
                <a:solidFill>
                  <a:srgbClr val="C00000"/>
                </a:solidFill>
                <a:ea typeface="宋体" panose="02010600030101010101" pitchFamily="2" charset="-122"/>
              </a:rPr>
              <a:t>静以修身</a:t>
            </a:r>
            <a:endParaRPr lang="zh-CN" sz="2800" b="1">
              <a:solidFill>
                <a:srgbClr val="C00000"/>
              </a:solidFill>
              <a:ea typeface="宋体" panose="02010600030101010101" pitchFamily="2" charset="-122"/>
            </a:endParaRPr>
          </a:p>
        </p:txBody>
      </p:sp>
      <p:sp>
        <p:nvSpPr>
          <p:cNvPr id="3" name="文本框 2"/>
          <p:cNvSpPr txBox="1"/>
          <p:nvPr/>
        </p:nvSpPr>
        <p:spPr>
          <a:xfrm>
            <a:off x="1313180" y="2567940"/>
            <a:ext cx="2809240" cy="521970"/>
          </a:xfrm>
          <a:prstGeom prst="rect">
            <a:avLst/>
          </a:prstGeom>
          <a:noFill/>
          <a:ln w="9525">
            <a:noFill/>
          </a:ln>
        </p:spPr>
        <p:txBody>
          <a:bodyPr wrap="square">
            <a:spAutoFit/>
          </a:bodyPr>
          <a:p>
            <a:pPr indent="0"/>
            <a:r>
              <a:rPr lang="zh-CN" sz="2800" b="1">
                <a:solidFill>
                  <a:srgbClr val="C00000"/>
                </a:solidFill>
                <a:ea typeface="宋体" panose="02010600030101010101" pitchFamily="2" charset="-122"/>
              </a:rPr>
              <a:t>夜阑卧听风吹雨</a:t>
            </a:r>
            <a:endParaRPr lang="zh-CN" sz="2800" b="1">
              <a:solidFill>
                <a:srgbClr val="C00000"/>
              </a:solidFill>
              <a:ea typeface="宋体" panose="02010600030101010101" pitchFamily="2" charset="-122"/>
            </a:endParaRPr>
          </a:p>
        </p:txBody>
      </p:sp>
      <p:sp>
        <p:nvSpPr>
          <p:cNvPr id="5" name="文本框 4"/>
          <p:cNvSpPr txBox="1"/>
          <p:nvPr/>
        </p:nvSpPr>
        <p:spPr>
          <a:xfrm>
            <a:off x="1207135" y="4189095"/>
            <a:ext cx="5868670" cy="521970"/>
          </a:xfrm>
          <a:prstGeom prst="rect">
            <a:avLst/>
          </a:prstGeom>
          <a:noFill/>
          <a:ln w="9525">
            <a:noFill/>
          </a:ln>
        </p:spPr>
        <p:txBody>
          <a:bodyPr wrap="square">
            <a:spAutoFit/>
          </a:bodyPr>
          <a:p>
            <a:pPr indent="0"/>
            <a:r>
              <a:rPr lang="zh-CN" sz="2800" b="1">
                <a:solidFill>
                  <a:srgbClr val="C00000"/>
                </a:solidFill>
                <a:ea typeface="宋体" panose="02010600030101010101" pitchFamily="2" charset="-122"/>
              </a:rPr>
              <a:t>山河破碎风飘絮       身世浮沉雨打萍</a:t>
            </a:r>
            <a:endParaRPr lang="zh-CN" sz="2800" b="1">
              <a:solidFill>
                <a:srgbClr val="C00000"/>
              </a:solidFill>
              <a:ea typeface="宋体" panose="02010600030101010101" pitchFamily="2" charset="-122"/>
            </a:endParaRPr>
          </a:p>
        </p:txBody>
      </p:sp>
      <p:sp>
        <p:nvSpPr>
          <p:cNvPr id="6" name="文本框 5"/>
          <p:cNvSpPr txBox="1"/>
          <p:nvPr/>
        </p:nvSpPr>
        <p:spPr>
          <a:xfrm>
            <a:off x="4286885" y="2045970"/>
            <a:ext cx="2240915" cy="521970"/>
          </a:xfrm>
          <a:prstGeom prst="rect">
            <a:avLst/>
          </a:prstGeom>
          <a:noFill/>
          <a:ln w="9525">
            <a:noFill/>
          </a:ln>
        </p:spPr>
        <p:txBody>
          <a:bodyPr wrap="square">
            <a:spAutoFit/>
          </a:bodyPr>
          <a:p>
            <a:pPr indent="0"/>
            <a:r>
              <a:rPr lang="zh-CN" sz="2800" b="1">
                <a:solidFill>
                  <a:srgbClr val="C00000"/>
                </a:solidFill>
                <a:ea typeface="宋体" panose="02010600030101010101" pitchFamily="2" charset="-122"/>
              </a:rPr>
              <a:t>云生结海楼</a:t>
            </a:r>
            <a:endParaRPr lang="zh-CN" sz="2800" b="1">
              <a:solidFill>
                <a:srgbClr val="C00000"/>
              </a:solidFill>
              <a:ea typeface="宋体" panose="02010600030101010101" pitchFamily="2" charset="-122"/>
            </a:endParaRPr>
          </a:p>
        </p:txBody>
      </p:sp>
      <p:grpSp>
        <p:nvGrpSpPr>
          <p:cNvPr id="8" name="组合 7"/>
          <p:cNvGrpSpPr/>
          <p:nvPr/>
        </p:nvGrpSpPr>
        <p:grpSpPr>
          <a:xfrm>
            <a:off x="2411730" y="5034915"/>
            <a:ext cx="6908165" cy="1259840"/>
            <a:chOff x="2411730" y="5034915"/>
            <a:chExt cx="6908165" cy="1259840"/>
          </a:xfrm>
        </p:grpSpPr>
        <p:sp>
          <p:nvSpPr>
            <p:cNvPr id="7" name="文本框 6"/>
            <p:cNvSpPr txBox="1"/>
            <p:nvPr/>
          </p:nvSpPr>
          <p:spPr>
            <a:xfrm>
              <a:off x="2646045" y="5219065"/>
              <a:ext cx="6674485" cy="1076325"/>
            </a:xfrm>
            <a:prstGeom prst="rect">
              <a:avLst/>
            </a:prstGeom>
            <a:noFill/>
            <a:ln>
              <a:solidFill>
                <a:srgbClr val="C00000"/>
              </a:solidFill>
            </a:ln>
          </p:spPr>
          <p:txBody>
            <a:bodyPr wrap="square" rtlCol="0">
              <a:spAutoFit/>
            </a:bodyPr>
            <a:p>
              <a:pPr algn="ctr"/>
              <a:r>
                <a:rPr lang="zh-CN" altLang="en-US" sz="3200" b="1"/>
                <a:t>理解诗句意思，杜绝错字。</a:t>
              </a:r>
              <a:endParaRPr lang="zh-CN" altLang="en-US" sz="3200" b="1"/>
            </a:p>
            <a:p>
              <a:pPr algn="ctr"/>
              <a:r>
                <a:rPr lang="zh-CN" altLang="en-US" sz="3200" b="1"/>
                <a:t>理解型默写要审准题干，看清提示</a:t>
              </a:r>
              <a:endParaRPr lang="zh-CN" altLang="en-US" sz="3200" b="1"/>
            </a:p>
          </p:txBody>
        </p:sp>
        <p:sp>
          <p:nvSpPr>
            <p:cNvPr id="16" name="五角星 15"/>
            <p:cNvSpPr/>
            <p:nvPr/>
          </p:nvSpPr>
          <p:spPr>
            <a:xfrm>
              <a:off x="2411730" y="5034915"/>
              <a:ext cx="611505" cy="400050"/>
            </a:xfrm>
            <a:prstGeom prst="star5">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796925" cy="72136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4" name="文本框 3"/>
          <p:cNvSpPr txBox="1"/>
          <p:nvPr/>
        </p:nvSpPr>
        <p:spPr>
          <a:xfrm>
            <a:off x="376555" y="407670"/>
            <a:ext cx="11439525" cy="3846195"/>
          </a:xfrm>
          <a:prstGeom prst="rect">
            <a:avLst/>
          </a:prstGeom>
          <a:noFill/>
        </p:spPr>
        <p:txBody>
          <a:bodyPr wrap="square" rtlCol="0" anchor="t">
            <a:spAutoFit/>
          </a:bodyPr>
          <a:p>
            <a:r>
              <a:rPr lang="en-US" sz="2800" b="1">
                <a:sym typeface="+mn-ea"/>
              </a:rPr>
              <a:t>          </a:t>
            </a:r>
            <a:r>
              <a:rPr sz="2800" b="1">
                <a:sym typeface="+mn-ea"/>
              </a:rPr>
              <a:t>三、语言运用（共5分）</a:t>
            </a:r>
            <a:endParaRPr sz="2800" b="1">
              <a:sym typeface="+mn-ea"/>
            </a:endParaRPr>
          </a:p>
          <a:p>
            <a:r>
              <a:rPr sz="2400" b="1">
                <a:latin typeface="+mn-ea"/>
                <a:cs typeface="+mn-ea"/>
                <a:sym typeface="+mn-ea"/>
              </a:rPr>
              <a:t>      13、【材料一】5月28日到29日，由省住房和城乡建设厅、省发改委、省工信厅等部门组成的专家组来到我市，对国家节水型城市工作进行复查。</a:t>
            </a:r>
            <a:endParaRPr sz="2400" b="1">
              <a:latin typeface="+mn-ea"/>
              <a:cs typeface="+mn-ea"/>
              <a:sym typeface="+mn-ea"/>
            </a:endParaRPr>
          </a:p>
          <a:p>
            <a:r>
              <a:rPr sz="2400" b="1">
                <a:latin typeface="+mn-ea"/>
                <a:cs typeface="+mn-ea"/>
                <a:sym typeface="+mn-ea"/>
              </a:rPr>
              <a:t>      在国家节水型城市复查交流反馈会上，专家组认为，宿迁市真正践行了“节水优先、 空间均衡、系统治理、两手发力”的水利工作理念；宿迁河道治理效果显著、工业节水水平高，各项工作均居全省前列。我市最终高分通过本次复查。</a:t>
            </a:r>
            <a:endParaRPr sz="2400" b="1">
              <a:latin typeface="+mn-ea"/>
              <a:cs typeface="+mn-ea"/>
              <a:sym typeface="+mn-ea"/>
            </a:endParaRPr>
          </a:p>
          <a:p>
            <a:r>
              <a:rPr lang="en-US" sz="2400" b="1">
                <a:latin typeface="+mn-ea"/>
                <a:cs typeface="+mn-ea"/>
                <a:sym typeface="+mn-ea"/>
              </a:rPr>
              <a:t>       ⑴请将材料一改成一句话的新闻。（不超过15个字，标点不占格）（2分）</a:t>
            </a:r>
            <a:endParaRPr lang="en-US" sz="2400" b="1">
              <a:latin typeface="+mn-ea"/>
              <a:cs typeface="+mn-ea"/>
              <a:sym typeface="+mn-ea"/>
            </a:endParaRPr>
          </a:p>
          <a:p>
            <a:endParaRPr lang="en-US" sz="2400" b="1">
              <a:latin typeface="+mn-ea"/>
              <a:cs typeface="+mn-ea"/>
              <a:sym typeface="+mn-ea"/>
            </a:endParaRPr>
          </a:p>
          <a:p>
            <a:r>
              <a:rPr lang="en-US" sz="2400" b="1">
                <a:latin typeface="+mn-ea"/>
                <a:cs typeface="+mn-ea"/>
                <a:sym typeface="+mn-ea"/>
              </a:rPr>
              <a:t>     （2）为了取得更好的宣传效果，同学们在宣传手册上选用了一幅漫画（见图）。</a:t>
            </a:r>
            <a:r>
              <a:rPr lang="en-US" sz="2400" b="1">
                <a:solidFill>
                  <a:srgbClr val="1D41D5"/>
                </a:solidFill>
                <a:latin typeface="+mn-ea"/>
                <a:cs typeface="+mn-ea"/>
                <a:sym typeface="+mn-ea"/>
              </a:rPr>
              <a:t>请你简介漫画内容，并写出寓意。</a:t>
            </a:r>
            <a:r>
              <a:rPr lang="en-US" sz="2400" b="1">
                <a:latin typeface="+mn-ea"/>
                <a:cs typeface="+mn-ea"/>
                <a:sym typeface="+mn-ea"/>
              </a:rPr>
              <a:t>（3分）</a:t>
            </a:r>
            <a:endParaRPr lang="en-US" sz="2400" b="1">
              <a:latin typeface="+mn-ea"/>
              <a:cs typeface="+mn-ea"/>
              <a:sym typeface="+mn-ea"/>
            </a:endParaRPr>
          </a:p>
        </p:txBody>
      </p:sp>
      <p:pic>
        <p:nvPicPr>
          <p:cNvPr id="3" name="图片 3">
            <a:hlinkClick r:id="rId3"/>
          </p:cNvPr>
          <p:cNvPicPr>
            <a:picLocks noChangeAspect="1"/>
          </p:cNvPicPr>
          <p:nvPr/>
        </p:nvPicPr>
        <p:blipFill>
          <a:blip r:embed="rId4">
            <a:lum contrast="36000"/>
          </a:blip>
          <a:stretch>
            <a:fillRect/>
          </a:stretch>
        </p:blipFill>
        <p:spPr>
          <a:xfrm>
            <a:off x="377190" y="4253865"/>
            <a:ext cx="2724785" cy="2197100"/>
          </a:xfrm>
          <a:prstGeom prst="rect">
            <a:avLst/>
          </a:prstGeom>
          <a:noFill/>
          <a:ln>
            <a:noFill/>
          </a:ln>
        </p:spPr>
      </p:pic>
      <p:sp>
        <p:nvSpPr>
          <p:cNvPr id="100" name="文本框 99"/>
          <p:cNvSpPr txBox="1"/>
          <p:nvPr/>
        </p:nvSpPr>
        <p:spPr>
          <a:xfrm>
            <a:off x="1346835" y="2937510"/>
            <a:ext cx="6264275" cy="521970"/>
          </a:xfrm>
          <a:prstGeom prst="rect">
            <a:avLst/>
          </a:prstGeom>
          <a:noFill/>
          <a:ln w="9525">
            <a:noFill/>
          </a:ln>
        </p:spPr>
        <p:txBody>
          <a:bodyPr wrap="square">
            <a:spAutoFit/>
          </a:bodyPr>
          <a:p>
            <a:pPr indent="0"/>
            <a:r>
              <a:rPr lang="zh-CN" sz="2800" b="1">
                <a:solidFill>
                  <a:srgbClr val="C00000"/>
                </a:solidFill>
                <a:latin typeface="Calibri" panose="020F0502020204030204" charset="0"/>
                <a:ea typeface="宋体" panose="02010600030101010101" pitchFamily="2" charset="-122"/>
              </a:rPr>
              <a:t>专家组复查我市节水型城市工作</a:t>
            </a:r>
            <a:endParaRPr lang="zh-CN" altLang="en-US" sz="2800" b="1">
              <a:solidFill>
                <a:srgbClr val="C00000"/>
              </a:solidFill>
              <a:latin typeface="Calibri" panose="020F0502020204030204" charset="0"/>
              <a:ea typeface="宋体" panose="02010600030101010101" pitchFamily="2" charset="-122"/>
            </a:endParaRPr>
          </a:p>
        </p:txBody>
      </p:sp>
      <p:sp>
        <p:nvSpPr>
          <p:cNvPr id="2" name="文本框 1"/>
          <p:cNvSpPr txBox="1"/>
          <p:nvPr/>
        </p:nvSpPr>
        <p:spPr>
          <a:xfrm>
            <a:off x="3102610" y="4253865"/>
            <a:ext cx="8713470" cy="1814830"/>
          </a:xfrm>
          <a:prstGeom prst="rect">
            <a:avLst/>
          </a:prstGeom>
          <a:noFill/>
          <a:ln w="9525">
            <a:solidFill>
              <a:srgbClr val="C00000"/>
            </a:solidFill>
          </a:ln>
        </p:spPr>
        <p:txBody>
          <a:bodyPr wrap="square">
            <a:spAutoFit/>
          </a:bodyPr>
          <a:p>
            <a:pPr indent="0"/>
            <a:r>
              <a:rPr lang="en-US" altLang="zh-CN" sz="2800" b="1">
                <a:solidFill>
                  <a:schemeClr val="tx1"/>
                </a:solidFill>
                <a:latin typeface="Calibri" panose="020F0502020204030204" charset="0"/>
                <a:ea typeface="宋体" panose="02010600030101010101" pitchFamily="2" charset="-122"/>
              </a:rPr>
              <a:t>      </a:t>
            </a:r>
            <a:r>
              <a:rPr lang="zh-CN" sz="2800" b="1">
                <a:solidFill>
                  <a:schemeClr val="tx1"/>
                </a:solidFill>
                <a:latin typeface="Calibri" panose="020F0502020204030204" charset="0"/>
                <a:ea typeface="宋体" panose="02010600030101010101" pitchFamily="2" charset="-122"/>
              </a:rPr>
              <a:t>漫画以三个水笼头水流的大小，从左至右代表昨天、今天和明天人们浪费水资源的状况。</a:t>
            </a:r>
            <a:endParaRPr lang="zh-CN" sz="2800" b="1">
              <a:solidFill>
                <a:schemeClr val="tx1"/>
              </a:solidFill>
              <a:latin typeface="Calibri" panose="020F0502020204030204" charset="0"/>
              <a:ea typeface="宋体" panose="02010600030101010101" pitchFamily="2" charset="-122"/>
            </a:endParaRPr>
          </a:p>
          <a:p>
            <a:pPr indent="0"/>
            <a:r>
              <a:rPr lang="zh-CN" sz="2800" b="1">
                <a:solidFill>
                  <a:schemeClr val="tx1"/>
                </a:solidFill>
                <a:latin typeface="Calibri" panose="020F0502020204030204" charset="0"/>
                <a:ea typeface="宋体" panose="02010600030101010101" pitchFamily="2" charset="-122"/>
              </a:rPr>
              <a:t>      暗喻我们肆意的浪费水资源，水资源将会越来越少，水笼头里的水就会越来越小，直至枯竭。</a:t>
            </a:r>
            <a:endParaRPr lang="zh-CN" sz="2800" b="1">
              <a:solidFill>
                <a:schemeClr val="tx1"/>
              </a:solidFill>
              <a:latin typeface="Calibri" panose="020F0502020204030204" charset="0"/>
              <a:ea typeface="宋体" panose="02010600030101010101" pitchFamily="2" charset="-122"/>
            </a:endParaRPr>
          </a:p>
        </p:txBody>
      </p:sp>
      <p:cxnSp>
        <p:nvCxnSpPr>
          <p:cNvPr id="5" name="直接连接符 4"/>
          <p:cNvCxnSpPr/>
          <p:nvPr/>
        </p:nvCxnSpPr>
        <p:spPr>
          <a:xfrm flipV="1">
            <a:off x="2341245" y="1564640"/>
            <a:ext cx="6860540" cy="3429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email"/>
          <a:stretch>
            <a:fillRect/>
          </a:stretch>
        </p:blipFill>
        <p:spPr>
          <a:xfrm>
            <a:off x="8898890" y="-501650"/>
            <a:ext cx="3844925" cy="3797935"/>
          </a:xfrm>
          <a:prstGeom prst="rect">
            <a:avLst/>
          </a:prstGeom>
        </p:spPr>
      </p:pic>
      <p:grpSp>
        <p:nvGrpSpPr>
          <p:cNvPr id="11" name="组合 10"/>
          <p:cNvGrpSpPr/>
          <p:nvPr/>
        </p:nvGrpSpPr>
        <p:grpSpPr>
          <a:xfrm>
            <a:off x="560705" y="537845"/>
            <a:ext cx="11070590" cy="5782945"/>
            <a:chOff x="560705" y="537845"/>
            <a:chExt cx="11070590" cy="5782945"/>
          </a:xfrm>
        </p:grpSpPr>
        <p:pic>
          <p:nvPicPr>
            <p:cNvPr id="9" name="图片 8"/>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2700000" algn="tl" rotWithShape="0">
                <a:prstClr val="black">
                  <a:alpha val="40000"/>
                </a:prstClr>
              </a:outerShdw>
            </a:effectLst>
          </p:spPr>
        </p:pic>
      </p:grpSp>
      <p:pic>
        <p:nvPicPr>
          <p:cNvPr id="12" name="图片 11"/>
          <p:cNvPicPr>
            <a:picLocks noChangeAspect="1"/>
          </p:cNvPicPr>
          <p:nvPr/>
        </p:nvPicPr>
        <p:blipFill>
          <a:blip r:embed="rId3" cstate="email"/>
          <a:stretch>
            <a:fillRect/>
          </a:stretch>
        </p:blipFill>
        <p:spPr>
          <a:xfrm flipH="1">
            <a:off x="-334010" y="4020820"/>
            <a:ext cx="5129530" cy="3646805"/>
          </a:xfrm>
          <a:prstGeom prst="rect">
            <a:avLst/>
          </a:prstGeom>
        </p:spPr>
      </p:pic>
      <p:pic>
        <p:nvPicPr>
          <p:cNvPr id="14" name="图片 13"/>
          <p:cNvPicPr>
            <a:picLocks noChangeAspect="1"/>
          </p:cNvPicPr>
          <p:nvPr/>
        </p:nvPicPr>
        <p:blipFill>
          <a:blip r:embed="rId4" cstate="email"/>
          <a:stretch>
            <a:fillRect/>
          </a:stretch>
        </p:blipFill>
        <p:spPr>
          <a:xfrm>
            <a:off x="5556250" y="537845"/>
            <a:ext cx="1078865" cy="1162685"/>
          </a:xfrm>
          <a:prstGeom prst="rect">
            <a:avLst/>
          </a:prstGeom>
        </p:spPr>
      </p:pic>
      <p:sp>
        <p:nvSpPr>
          <p:cNvPr id="31" name="文本框 30"/>
          <p:cNvSpPr txBox="1"/>
          <p:nvPr/>
        </p:nvSpPr>
        <p:spPr>
          <a:xfrm>
            <a:off x="560705" y="537845"/>
            <a:ext cx="3067685" cy="922020"/>
          </a:xfrm>
          <a:prstGeom prst="rect">
            <a:avLst/>
          </a:prstGeom>
          <a:noFill/>
          <a:ln>
            <a:solidFill>
              <a:srgbClr val="C00000"/>
            </a:solidFill>
          </a:ln>
        </p:spPr>
        <p:txBody>
          <a:bodyPr wrap="square" rtlCol="0">
            <a:spAutoFit/>
          </a:bodyPr>
          <a:lstStyle/>
          <a:p>
            <a:pPr algn="ctr"/>
            <a:r>
              <a:rPr lang="zh-CN" altLang="zh-CN" sz="5400" b="1">
                <a:solidFill>
                  <a:schemeClr val="tx1"/>
                </a:solidFill>
                <a:latin typeface="微软雅黑" panose="020B0503020204020204" charset="-122"/>
                <a:ea typeface="宋体" panose="02010600030101010101" pitchFamily="2" charset="-122"/>
              </a:rPr>
              <a:t>作业设置</a:t>
            </a:r>
            <a:endParaRPr lang="zh-CN" altLang="zh-CN" sz="5400" b="1">
              <a:solidFill>
                <a:schemeClr val="tx1"/>
              </a:solidFill>
              <a:latin typeface="微软雅黑" panose="020B0503020204020204" charset="-122"/>
              <a:ea typeface="宋体" panose="02010600030101010101" pitchFamily="2" charset="-122"/>
            </a:endParaRPr>
          </a:p>
        </p:txBody>
      </p:sp>
      <p:sp>
        <p:nvSpPr>
          <p:cNvPr id="32" name="文本框 31"/>
          <p:cNvSpPr txBox="1"/>
          <p:nvPr/>
        </p:nvSpPr>
        <p:spPr>
          <a:xfrm>
            <a:off x="3122930" y="2452370"/>
            <a:ext cx="6600190" cy="1568450"/>
          </a:xfrm>
          <a:prstGeom prst="rect">
            <a:avLst/>
          </a:prstGeom>
          <a:noFill/>
        </p:spPr>
        <p:txBody>
          <a:bodyPr wrap="square" rtlCol="0">
            <a:spAutoFit/>
          </a:bodyPr>
          <a:lstStyle/>
          <a:p>
            <a:pPr algn="ctr" fontAlgn="auto">
              <a:lnSpc>
                <a:spcPct val="100000"/>
              </a:lnSpc>
            </a:pPr>
            <a:r>
              <a:rPr lang="zh-CN" altLang="en-US" sz="4800" b="1">
                <a:solidFill>
                  <a:schemeClr val="tx1"/>
                </a:solidFill>
                <a:latin typeface="+mn-ea"/>
                <a:sym typeface="+mn-ea"/>
              </a:rPr>
              <a:t>认真独立完成模拟题二</a:t>
            </a:r>
            <a:endParaRPr lang="zh-CN" altLang="en-US" sz="4800" b="1">
              <a:solidFill>
                <a:schemeClr val="tx1"/>
              </a:solidFill>
              <a:latin typeface="+mn-ea"/>
              <a:sym typeface="+mn-ea"/>
            </a:endParaRPr>
          </a:p>
          <a:p>
            <a:pPr algn="ctr" fontAlgn="auto">
              <a:lnSpc>
                <a:spcPct val="100000"/>
              </a:lnSpc>
            </a:pPr>
            <a:r>
              <a:rPr lang="zh-CN" altLang="en-US" sz="4800" b="1">
                <a:solidFill>
                  <a:schemeClr val="tx1"/>
                </a:solidFill>
                <a:latin typeface="+mn-ea"/>
                <a:sym typeface="+mn-ea"/>
              </a:rPr>
              <a:t>四、五题</a:t>
            </a:r>
            <a:endParaRPr lang="zh-CN" altLang="en-US" sz="4800" b="1">
              <a:solidFill>
                <a:schemeClr val="tx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bldLst>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33350" y="156845"/>
            <a:ext cx="11943080" cy="6527165"/>
            <a:chOff x="133350" y="156845"/>
            <a:chExt cx="11943080" cy="6527165"/>
          </a:xfrm>
        </p:grpSpPr>
        <p:pic>
          <p:nvPicPr>
            <p:cNvPr id="9" name="图片 8"/>
            <p:cNvPicPr>
              <a:picLocks noChangeAspect="1"/>
            </p:cNvPicPr>
            <p:nvPr/>
          </p:nvPicPr>
          <p:blipFill>
            <a:blip r:embed="rId1" cstate="email"/>
            <a:stretch>
              <a:fillRect/>
            </a:stretch>
          </p:blipFill>
          <p:spPr>
            <a:xfrm>
              <a:off x="133350" y="156845"/>
              <a:ext cx="11943080" cy="652716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133350" y="156845"/>
              <a:ext cx="11943080" cy="6527165"/>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133350" y="156845"/>
            <a:ext cx="12000230" cy="6252845"/>
          </a:xfrm>
          <a:prstGeom prst="rect">
            <a:avLst/>
          </a:prstGeom>
          <a:noFill/>
        </p:spPr>
        <p:txBody>
          <a:bodyPr wrap="square" rtlCol="0">
            <a:spAutoFit/>
          </a:bodyPr>
          <a:p>
            <a:pPr algn="ctr">
              <a:lnSpc>
                <a:spcPct val="70000"/>
              </a:lnSpc>
            </a:pPr>
            <a:r>
              <a:rPr lang="zh-CN" altLang="en-US" sz="2000" b="1"/>
              <a:t>信仰之光</a:t>
            </a:r>
            <a:endParaRPr lang="zh-CN" altLang="en-US" sz="2000" b="1"/>
          </a:p>
          <a:p>
            <a:pPr algn="l"/>
            <a:r>
              <a:rPr lang="zh-CN" altLang="en-US" sz="2000" b="1"/>
              <a:t>       ①信仰，就是相信人生中有一种东西，它比自己的生命重要得多，值得为之活着，必要时也值得为之献身。我们相信它并且仰望它，所以称作信仰。但是，它又不可以用眼睛看见，而只是我们心中的一种观念，所以又称作信念。</a:t>
            </a:r>
            <a:endParaRPr lang="zh-CN" altLang="en-US" sz="2000" b="1"/>
          </a:p>
          <a:p>
            <a:pPr algn="l"/>
            <a:r>
              <a:rPr lang="zh-CN" altLang="en-US" sz="2000" b="1"/>
              <a:t>       ②提起信仰，人们常常会想到宗教。它的确是信仰最常见的一种形态。不过，两者不完全是一回事。做一个教徒不等于就有了信仰，而有信仰的人也未必信奉某一宗教。</a:t>
            </a:r>
            <a:endParaRPr lang="zh-CN" altLang="en-US" sz="2000" b="1"/>
          </a:p>
          <a:p>
            <a:pPr algn="l"/>
            <a:r>
              <a:rPr lang="zh-CN" altLang="en-US" sz="2000" b="1"/>
              <a:t>       ③真正的信仰是相信人生应该有崇高的追求，真正看重信仰的人绝不盲目相信某一种流行的宗教或别的什么思想，而是通过独立思考来寻求和确立自己的信仰。两千四百年前，苏格拉底就是被雅典民众以不信神的罪名处死的。他的确不信神，但他有自己的坚定信仰，他的信仰就是：人生的价值在于爱智慧，用理性省察生活尤其是道德生活。在审判时，法庭允许免他一死，前提是他必须放弃信奉和宣传这一信仰，被他拒绝了。他说，未经省察的人生不值得一过，活着不如死去。他为自己的信仰献出了宝贵的生命。</a:t>
            </a:r>
            <a:endParaRPr lang="zh-CN" altLang="en-US" sz="2000" b="1"/>
          </a:p>
          <a:p>
            <a:pPr algn="l"/>
            <a:r>
              <a:rPr lang="zh-CN" altLang="en-US" sz="2000" b="1"/>
              <a:t>       ④信仰是内心的光，它照亮了一个人的人生之路。没有信仰的人犹如在黑暗中行路，不辨方向，没有目标，随波逐流，活一辈子也只是浑浑噩噩。当然，一个人要真正确立起自己的信仰，这不是一件容易的事，不但需要独立思考，而且需要相当的历和比较。在漫长的人生道路上，改变信仰的事情也是经常发生的，不足为怪。在我看来在信仰的问题上，真正重要的是要有真诚的态度。所谓真诚，第一就是要认真，既不是无所谓，可有可无，也不是随大流，盲目相信；第二就是要诚实，决不自欺欺人。有了这种真诚的态度，即使你没有找到一种明确的思想形态作为你的信仰，你也可以算作一个有信仰的人了，因为你至少是在信仰着一种有真诚追求的人生境界。</a:t>
            </a:r>
            <a:endParaRPr lang="zh-CN" altLang="en-US" sz="2000" b="1"/>
          </a:p>
          <a:p>
            <a:pPr algn="l"/>
            <a:r>
              <a:rPr lang="zh-CN" altLang="en-US" sz="2000" b="1"/>
              <a:t>      ⑤因此，人应该确立起真正的信仰，让自己的人生有崇高的追求。</a:t>
            </a:r>
            <a:endParaRPr lang="zh-CN" altLang="en-US" sz="2000" b="1"/>
          </a:p>
          <a:p>
            <a:pPr algn="l">
              <a:lnSpc>
                <a:spcPct val="110000"/>
              </a:lnSpc>
            </a:pPr>
            <a:r>
              <a:rPr lang="zh-CN" altLang="en-US" sz="2400" b="1">
                <a:solidFill>
                  <a:srgbClr val="1F2DA8"/>
                </a:solidFill>
              </a:rPr>
              <a:t>14.本文阐述的主要观点是什么？（2分）</a:t>
            </a:r>
            <a:endParaRPr lang="zh-CN" altLang="en-US" sz="2400" b="1">
              <a:solidFill>
                <a:srgbClr val="1F2DA8"/>
              </a:solidFill>
            </a:endParaRPr>
          </a:p>
        </p:txBody>
      </p:sp>
      <p:sp>
        <p:nvSpPr>
          <p:cNvPr id="3" name="文本框 2"/>
          <p:cNvSpPr txBox="1"/>
          <p:nvPr/>
        </p:nvSpPr>
        <p:spPr>
          <a:xfrm>
            <a:off x="5400675" y="6010910"/>
            <a:ext cx="6564630" cy="398780"/>
          </a:xfrm>
          <a:prstGeom prst="rect">
            <a:avLst/>
          </a:prstGeom>
          <a:noFill/>
        </p:spPr>
        <p:txBody>
          <a:bodyPr wrap="none" rtlCol="0">
            <a:spAutoFit/>
          </a:bodyPr>
          <a:p>
            <a:pPr algn="l"/>
            <a:r>
              <a:rPr lang="zh-CN" altLang="en-US" sz="2000" b="1">
                <a:solidFill>
                  <a:srgbClr val="C00000"/>
                </a:solidFill>
              </a:rPr>
              <a:t>人应该确立起真正的信仰，让自己的人生有崇高的追求。</a:t>
            </a:r>
            <a:endParaRPr lang="zh-CN" altLang="en-US" sz="2000" b="1">
              <a:solidFill>
                <a:srgbClr val="C00000"/>
              </a:solidFill>
            </a:endParaRPr>
          </a:p>
        </p:txBody>
      </p:sp>
      <p:cxnSp>
        <p:nvCxnSpPr>
          <p:cNvPr id="5" name="直接连接符 4"/>
          <p:cNvCxnSpPr/>
          <p:nvPr/>
        </p:nvCxnSpPr>
        <p:spPr>
          <a:xfrm flipV="1">
            <a:off x="1558290" y="5901690"/>
            <a:ext cx="6175375" cy="40005"/>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61925" y="5846445"/>
            <a:ext cx="11915140" cy="706755"/>
          </a:xfrm>
          <a:prstGeom prst="rect">
            <a:avLst/>
          </a:prstGeom>
          <a:solidFill>
            <a:schemeClr val="bg1">
              <a:lumMod val="95000"/>
            </a:schemeClr>
          </a:solidFill>
          <a:ln w="0"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000" b="1">
                <a:solidFill>
                  <a:srgbClr val="1F2DA8"/>
                </a:solidFill>
                <a:latin typeface="Calibri" panose="020F0502020204030204" charset="0"/>
                <a:ea typeface="宋体" panose="02010600030101010101" pitchFamily="2" charset="-122"/>
                <a:cs typeface="+mn-cs"/>
              </a:rPr>
              <a:t>16.请简述本文的论证思路。（3分）</a:t>
            </a:r>
            <a:endParaRPr lang="ko-KR" altLang="en-US" sz="2000" b="1">
              <a:solidFill>
                <a:srgbClr val="1F2DA8"/>
              </a:solidFill>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endParaRPr lang="ko-KR" altLang="en-US" sz="2000" b="1">
              <a:solidFill>
                <a:srgbClr val="C00000"/>
              </a:solidFill>
              <a:latin typeface="Calibri" panose="020F050202020403020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1"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3"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0" bldLvl="0" animBg="1"/>
      <p:bldP spid="3" grpId="11" animBg="1"/>
      <p:bldP spid="18" grpId="13"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035"/>
            <a:ext cx="11438890" cy="6043295"/>
            <a:chOff x="376555" y="407035"/>
            <a:chExt cx="11438890" cy="6043295"/>
          </a:xfrm>
        </p:grpSpPr>
        <p:pic>
          <p:nvPicPr>
            <p:cNvPr id="9" name="图片 8"/>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883920" cy="52133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100" name="文本框 99"/>
          <p:cNvSpPr txBox="1"/>
          <p:nvPr/>
        </p:nvSpPr>
        <p:spPr>
          <a:xfrm>
            <a:off x="597535" y="407670"/>
            <a:ext cx="11217910" cy="5692775"/>
          </a:xfrm>
          <a:prstGeom prst="rect">
            <a:avLst/>
          </a:prstGeom>
          <a:noFill/>
          <a:ln w="9525">
            <a:noFill/>
          </a:ln>
        </p:spPr>
        <p:txBody>
          <a:bodyPr wrap="square">
            <a:spAutoFit/>
          </a:bodyPr>
          <a:p>
            <a:pPr indent="0"/>
            <a:r>
              <a:rPr lang="en-US" sz="2800" b="1">
                <a:solidFill>
                  <a:srgbClr val="1E1E1E"/>
                </a:solidFill>
                <a:latin typeface="Calibri" panose="020F0502020204030204" charset="0"/>
                <a:ea typeface="宋体" panose="02010600030101010101" pitchFamily="2" charset="-122"/>
              </a:rPr>
              <a:t>14. </a:t>
            </a:r>
            <a:r>
              <a:rPr lang="zh-CN" sz="2800" b="1">
                <a:solidFill>
                  <a:srgbClr val="1E1E1E"/>
                </a:solidFill>
                <a:ea typeface="宋体" panose="02010600030101010101" pitchFamily="2" charset="-122"/>
              </a:rPr>
              <a:t>本文阐述的主要观点是什么？（</a:t>
            </a:r>
            <a:r>
              <a:rPr lang="en-US" sz="2800" b="1">
                <a:solidFill>
                  <a:srgbClr val="1E1E1E"/>
                </a:solidFill>
                <a:latin typeface="Calibri" panose="020F0502020204030204" charset="0"/>
                <a:ea typeface="宋体" panose="02010600030101010101" pitchFamily="2" charset="-122"/>
                <a:cs typeface="宋体" panose="02010600030101010101" pitchFamily="2" charset="-122"/>
              </a:rPr>
              <a:t>2</a:t>
            </a:r>
            <a:r>
              <a:rPr lang="zh-CN" sz="2800" b="1">
                <a:solidFill>
                  <a:srgbClr val="1E1E1E"/>
                </a:solidFill>
                <a:ea typeface="宋体" panose="02010600030101010101" pitchFamily="2" charset="-122"/>
              </a:rPr>
              <a:t>分）</a:t>
            </a:r>
            <a:r>
              <a:rPr lang="en-US" sz="2800" b="1">
                <a:solidFill>
                  <a:srgbClr val="1E1E1E"/>
                </a:solidFill>
                <a:latin typeface="Calibri" panose="020F0502020204030204" charset="0"/>
                <a:ea typeface="宋体" panose="02010600030101010101" pitchFamily="2" charset="-122"/>
                <a:cs typeface="宋体" panose="02010600030101010101" pitchFamily="2" charset="-122"/>
              </a:rPr>
              <a:t>  </a:t>
            </a:r>
            <a:r>
              <a:rPr lang="en-US" sz="2800" b="1">
                <a:solidFill>
                  <a:srgbClr val="1E1E1E"/>
                </a:solidFill>
                <a:latin typeface="Calibri" panose="020F0502020204030204" charset="0"/>
                <a:ea typeface="宋体" panose="02010600030101010101" pitchFamily="2" charset="-122"/>
              </a:rPr>
              <a:t>15. </a:t>
            </a:r>
            <a:r>
              <a:rPr lang="zh-CN" sz="2800" b="1">
                <a:solidFill>
                  <a:srgbClr val="1E1E1E"/>
                </a:solidFill>
                <a:ea typeface="宋体" panose="02010600030101010101" pitchFamily="2" charset="-122"/>
              </a:rPr>
              <a:t>古今中外像苏格拉底一样坚守自己信仰的人有很多，请你再写一个事实论据。（链接材料中涉及的人物除外）（</a:t>
            </a:r>
            <a:r>
              <a:rPr lang="en-US" sz="2800" b="1">
                <a:solidFill>
                  <a:srgbClr val="1E1E1E"/>
                </a:solidFill>
                <a:latin typeface="Calibri" panose="020F0502020204030204" charset="0"/>
                <a:ea typeface="宋体" panose="02010600030101010101" pitchFamily="2" charset="-122"/>
                <a:cs typeface="宋体" panose="02010600030101010101" pitchFamily="2" charset="-122"/>
              </a:rPr>
              <a:t>2</a:t>
            </a:r>
            <a:r>
              <a:rPr lang="zh-CN" sz="2800" b="1">
                <a:solidFill>
                  <a:srgbClr val="1E1E1E"/>
                </a:solidFill>
                <a:ea typeface="宋体" panose="02010600030101010101" pitchFamily="2" charset="-122"/>
              </a:rPr>
              <a:t>分）</a:t>
            </a:r>
            <a:r>
              <a:rPr lang="en-US" sz="2800" b="1">
                <a:solidFill>
                  <a:srgbClr val="1E1E1E"/>
                </a:solidFill>
                <a:latin typeface="Calibri" panose="020F0502020204030204" charset="0"/>
                <a:ea typeface="宋体" panose="02010600030101010101" pitchFamily="2" charset="-122"/>
                <a:cs typeface="宋体" panose="02010600030101010101" pitchFamily="2" charset="-122"/>
              </a:rPr>
              <a:t>  </a:t>
            </a:r>
            <a:r>
              <a:rPr lang="en-US" sz="2800" b="1">
                <a:solidFill>
                  <a:srgbClr val="1E1E1E"/>
                </a:solidFill>
                <a:latin typeface="Calibri" panose="020F0502020204030204" charset="0"/>
                <a:ea typeface="宋体" panose="02010600030101010101" pitchFamily="2" charset="-122"/>
              </a:rPr>
              <a:t>16. </a:t>
            </a:r>
            <a:r>
              <a:rPr lang="zh-CN" sz="2800" b="1">
                <a:solidFill>
                  <a:srgbClr val="1E1E1E"/>
                </a:solidFill>
                <a:ea typeface="宋体" panose="02010600030101010101" pitchFamily="2" charset="-122"/>
              </a:rPr>
              <a:t>请简述本文的论证思路。（</a:t>
            </a:r>
            <a:r>
              <a:rPr lang="en-US" sz="2800" b="1">
                <a:solidFill>
                  <a:srgbClr val="1E1E1E"/>
                </a:solidFill>
                <a:latin typeface="Calibri" panose="020F0502020204030204" charset="0"/>
                <a:ea typeface="宋体" panose="02010600030101010101" pitchFamily="2" charset="-122"/>
                <a:cs typeface="宋体" panose="02010600030101010101" pitchFamily="2" charset="-122"/>
              </a:rPr>
              <a:t>3</a:t>
            </a:r>
            <a:r>
              <a:rPr lang="zh-CN" sz="2800" b="1">
                <a:solidFill>
                  <a:srgbClr val="1E1E1E"/>
                </a:solidFill>
                <a:ea typeface="宋体" panose="02010600030101010101" pitchFamily="2" charset="-122"/>
              </a:rPr>
              <a:t>分）</a:t>
            </a:r>
            <a:r>
              <a:rPr lang="en-US" sz="2800" b="1">
                <a:solidFill>
                  <a:srgbClr val="1E1E1E"/>
                </a:solidFill>
                <a:latin typeface="Calibri" panose="020F0502020204030204" charset="0"/>
                <a:ea typeface="宋体" panose="02010600030101010101" pitchFamily="2" charset="-122"/>
                <a:cs typeface="宋体" panose="02010600030101010101" pitchFamily="2" charset="-122"/>
              </a:rPr>
              <a:t>  17.</a:t>
            </a:r>
            <a:r>
              <a:rPr lang="zh-CN" sz="2800" b="1">
                <a:solidFill>
                  <a:srgbClr val="1E1E1E"/>
                </a:solidFill>
                <a:ea typeface="宋体" panose="02010600030101010101" pitchFamily="2" charset="-122"/>
              </a:rPr>
              <a:t>阅读下面的链接材料，结合本文内容谈谈你从中获得的启示。（</a:t>
            </a:r>
            <a:r>
              <a:rPr lang="en-US" sz="2800" b="1">
                <a:solidFill>
                  <a:srgbClr val="1E1E1E"/>
                </a:solidFill>
                <a:latin typeface="Calibri" panose="020F0502020204030204" charset="0"/>
                <a:ea typeface="宋体" panose="02010600030101010101" pitchFamily="2" charset="-122"/>
              </a:rPr>
              <a:t>3</a:t>
            </a:r>
            <a:r>
              <a:rPr lang="zh-CN" sz="2800" b="1">
                <a:solidFill>
                  <a:srgbClr val="1E1E1E"/>
                </a:solidFill>
                <a:ea typeface="宋体" panose="02010600030101010101" pitchFamily="2" charset="-122"/>
              </a:rPr>
              <a:t>分）【链接材料】苟利社稷，死生以之。</a:t>
            </a:r>
            <a:r>
              <a:rPr lang="zh-CN" sz="2800" b="1">
                <a:solidFill>
                  <a:srgbClr val="1E1E1E"/>
                </a:solidFill>
                <a:ea typeface="宋体" panose="02010600030101010101" pitchFamily="2" charset="-122"/>
                <a:cs typeface="宋体" panose="02010600030101010101" pitchFamily="2" charset="-122"/>
              </a:rPr>
              <a:t>                       ——《左传·昭公四年》</a:t>
            </a:r>
            <a:r>
              <a:rPr lang="zh-CN" sz="2800" b="1">
                <a:solidFill>
                  <a:srgbClr val="1E1E1E"/>
                </a:solidFill>
                <a:ea typeface="宋体" panose="02010600030101010101" pitchFamily="2" charset="-122"/>
              </a:rPr>
              <a:t>保天下者，匹夫之贱与有责焉耳矣。</a:t>
            </a:r>
            <a:r>
              <a:rPr lang="zh-CN" sz="2800" b="1">
                <a:solidFill>
                  <a:srgbClr val="1E1E1E"/>
                </a:solidFill>
                <a:ea typeface="宋体" panose="02010600030101010101" pitchFamily="2" charset="-122"/>
                <a:cs typeface="宋体" panose="02010600030101010101" pitchFamily="2" charset="-122"/>
              </a:rPr>
              <a:t>           ——顾炎武</a:t>
            </a:r>
            <a:r>
              <a:rPr lang="zh-CN" sz="2800" b="1">
                <a:solidFill>
                  <a:srgbClr val="1E1E1E"/>
                </a:solidFill>
                <a:ea typeface="宋体" panose="02010600030101010101" pitchFamily="2" charset="-122"/>
              </a:rPr>
              <a:t>为中华之崛起而读书。</a:t>
            </a:r>
            <a:r>
              <a:rPr lang="zh-CN" sz="2800" b="1">
                <a:solidFill>
                  <a:srgbClr val="1E1E1E"/>
                </a:solidFill>
                <a:ea typeface="宋体" panose="02010600030101010101" pitchFamily="2" charset="-122"/>
                <a:cs typeface="宋体" panose="02010600030101010101" pitchFamily="2" charset="-122"/>
              </a:rPr>
              <a:t>                       ——周恩来</a:t>
            </a:r>
            <a:endParaRPr lang="zh-CN" altLang="en-US" sz="2800" b="1">
              <a:solidFill>
                <a:srgbClr val="1E1E1E"/>
              </a:solidFill>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35" y="0"/>
            <a:ext cx="12193270" cy="6858000"/>
            <a:chOff x="-635" y="0"/>
            <a:chExt cx="12193270" cy="6858000"/>
          </a:xfrm>
        </p:grpSpPr>
        <p:pic>
          <p:nvPicPr>
            <p:cNvPr id="9" name="图片 8"/>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100" name="文本框 99"/>
          <p:cNvSpPr txBox="1"/>
          <p:nvPr/>
        </p:nvSpPr>
        <p:spPr>
          <a:xfrm>
            <a:off x="0" y="0"/>
            <a:ext cx="11922760" cy="339725"/>
          </a:xfrm>
          <a:prstGeom prst="rect">
            <a:avLst/>
          </a:prstGeom>
          <a:noFill/>
          <a:ln w="9525">
            <a:noFill/>
          </a:ln>
        </p:spPr>
        <p:txBody>
          <a:bodyPr wrap="square">
            <a:spAutoFit/>
          </a:bodyPr>
          <a:p>
            <a:pPr indent="0">
              <a:lnSpc>
                <a:spcPct val="90000"/>
              </a:lnSpc>
            </a:pPr>
            <a:r>
              <a:rPr lang="zh-CN" b="0">
                <a:latin typeface="Calibri" panose="020F0502020204030204" charset="0"/>
                <a:ea typeface="宋体" panose="02010600030101010101" pitchFamily="2" charset="-122"/>
              </a:rPr>
              <a:t>（二）</a:t>
            </a:r>
            <a:r>
              <a:rPr lang="zh-CN" b="0">
                <a:ea typeface="宋体" panose="02010600030101010101" pitchFamily="2" charset="-122"/>
              </a:rPr>
              <a:t>阅读下面的文章，完成</a:t>
            </a:r>
            <a:r>
              <a:rPr lang="en-US" b="0">
                <a:latin typeface="Calibri" panose="020F0502020204030204" charset="0"/>
                <a:ea typeface="宋体" panose="02010600030101010101" pitchFamily="2" charset="-122"/>
                <a:cs typeface="宋体" panose="02010600030101010101" pitchFamily="2" charset="-122"/>
              </a:rPr>
              <a:t>1</a:t>
            </a:r>
            <a:r>
              <a:rPr lang="en-US" b="0">
                <a:latin typeface="Calibri" panose="020F0502020204030204" charset="0"/>
                <a:ea typeface="宋体" panose="02010600030101010101" pitchFamily="2" charset="-122"/>
              </a:rPr>
              <a:t>8</a:t>
            </a:r>
            <a:r>
              <a:rPr lang="en-US" b="0">
                <a:latin typeface="Calibri" panose="020F0502020204030204" charset="0"/>
                <a:ea typeface="宋体" panose="02010600030101010101" pitchFamily="2" charset="-122"/>
                <a:cs typeface="宋体" panose="02010600030101010101" pitchFamily="2" charset="-122"/>
              </a:rPr>
              <a:t>~20</a:t>
            </a:r>
            <a:r>
              <a:rPr lang="zh-CN" b="0">
                <a:ea typeface="宋体" panose="02010600030101010101" pitchFamily="2" charset="-122"/>
              </a:rPr>
              <a:t>题。（</a:t>
            </a:r>
            <a:r>
              <a:rPr lang="en-US" b="0">
                <a:latin typeface="Calibri" panose="020F0502020204030204" charset="0"/>
                <a:ea typeface="宋体" panose="02010600030101010101" pitchFamily="2" charset="-122"/>
              </a:rPr>
              <a:t>15</a:t>
            </a:r>
            <a:r>
              <a:rPr lang="zh-CN" b="0">
                <a:ea typeface="宋体" panose="02010600030101010101" pitchFamily="2" charset="-122"/>
              </a:rPr>
              <a:t>分）        </a:t>
            </a:r>
            <a:r>
              <a:rPr lang="zh-CN" b="1">
                <a:ea typeface="宋体" panose="02010600030101010101" pitchFamily="2" charset="-122"/>
              </a:rPr>
              <a:t>新年出行</a:t>
            </a:r>
            <a:endParaRPr lang="zh-CN" b="1">
              <a:ea typeface="宋体" panose="02010600030101010101" pitchFamily="2" charset="-122"/>
            </a:endParaRPr>
          </a:p>
        </p:txBody>
      </p:sp>
      <p:sp>
        <p:nvSpPr>
          <p:cNvPr id="2" name="文本框 1"/>
          <p:cNvSpPr txBox="1"/>
          <p:nvPr/>
        </p:nvSpPr>
        <p:spPr>
          <a:xfrm>
            <a:off x="0" y="234950"/>
            <a:ext cx="12193270" cy="6792595"/>
          </a:xfrm>
          <a:prstGeom prst="rect">
            <a:avLst/>
          </a:prstGeom>
          <a:noFill/>
          <a:ln w="9525">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①年初一，鸡叫头遍，尽管天还未亮，财叔便从被窝里钻了出来，揉了揉睡意惺忪的眼睛，急急忙忙穿好衣服，点燃香烛，诚惶诚恐地敬过先人，准备出行。</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②本来财叔是不打算新年出行的，孤零零一个人，屋里穷得叮当响，哪有那么多讲究?</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③年前，眼镜三毛来送年货，怂恿他说:“财叔，新年只要你第一个出行，包你捡到宝贝，若打空转身回来，我封个大红包赔你!”三毛说这话时紧盯着财叔，镜片后那双小眼睛闪闪发亮。灶台上焙的那挂满地红的万字鞭，就是那天他带过来的。按照老祖宗留下的规矩，新年出行，鞭炮要一炸到底，万万不可中间熄火。</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④他们这儿至今仍保留着新年出行的习俗。沿着村边转个圈，惊喜中捡回件颇具象征意义的物件，也有预先藏好的，讨个好彩头，求得一年的好兆头。</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⑤财叔打开门，炸响鞭炮，一股冷风扑面而来，让他打了个寒颤。这要下雪又不下雪的鬼天气，贼冷。财叔伸长的颈脖赶紧缩了回去，手连忙插进大衣里，身子一趔趄，心里打起退堂鼓：自己几斤几两算得清楚，能有甚好兆头?</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⑥但一想到三毛那双闪闪发亮的眼睛，若是看到他并不领情,出个行都畏缩不前，不知会有多失望。</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宋体" panose="02010600030101010101" pitchFamily="2" charset="-122"/>
                <a:ea typeface="宋体" panose="02010600030101010101" pitchFamily="2" charset="-122"/>
              </a:rPr>
              <a:t>  </a:t>
            </a:r>
            <a:r>
              <a:rPr sz="2000" b="1">
                <a:latin typeface="Calibri" panose="020F0502020204030204" charset="0"/>
                <a:ea typeface="宋体" panose="02010600030101010101" pitchFamily="2" charset="-122"/>
              </a:rPr>
              <a:t>⑦财叔走出屋场坪，见前方影影绰绰中有两个黑影立在路中间，吓了一大跳，这么早谁会站在寒风中等他？莫非是传说中的小鬼挡道？硬着头皮走近一端详：两捆半大小子高的棍子柴。估摸着是三毛弄的，“柴”“财”谐音，愿他今年发大财，过上好日子。</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⑧去年财叔走背字，养猪猪瘟，养鸡鸡死，养鱼，一场山洪掀个底朝天，倒霉透顶!虽说这些都是三毛捣鼓来的，但他却从此一蹶不振，打不起精神。希望的火苗在心里也一点点熄灭。财叔叹气说:“命里只有八升米，无论如何不满斗。”索性打起懒主意，反正现在政策好，干脆等着吃低保。三毛多次来劝他:“穷不能穷志气，输不能输信心。”三毛就是说破天，财叔也不为之所动。</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90000"/>
              </a:lnSpc>
              <a:spcBef>
                <a:spcPts val="0"/>
              </a:spcBef>
              <a:spcAft>
                <a:spcPts val="0"/>
              </a:spcAft>
              <a:buFontTx/>
              <a:buNone/>
            </a:pPr>
            <a:r>
              <a:rPr sz="2000" b="1">
                <a:latin typeface="宋体" panose="02010600030101010101" pitchFamily="2" charset="-122"/>
                <a:ea typeface="宋体" panose="02010600030101010101" pitchFamily="2" charset="-122"/>
                <a:cs typeface="宋体" panose="02010600030101010101" pitchFamily="2" charset="-122"/>
              </a:rPr>
              <a:t> ⑨三毛是大学生，读了一肚子的书，却把人读呆了。这些年村里人像中了邪似的往城里跑，财叔要不是小时得过小儿麻痹症，一条腿长一条腿短，也会跟着跑的。三毛却从城里踅回了村里，看到财叔没起色，总想帮一把。</a:t>
            </a:r>
            <a:endParaRPr lang="ko-KR" altLang="en-US" sz="2000" b="1">
              <a:latin typeface="宋体" panose="02010600030101010101" pitchFamily="2" charset="-122"/>
              <a:ea typeface="宋体" panose="02010600030101010101" pitchFamily="2" charset="-122"/>
              <a:cs typeface="宋体" panose="02010600030101010101" pitchFamily="2" charset="-122"/>
            </a:endParaRPr>
          </a:p>
          <a:p>
            <a:pPr marL="0" indent="0" algn="l" defTabSz="914400" eaLnBrk="1" latinLnBrk="0" hangingPunct="1">
              <a:lnSpc>
                <a:spcPct val="100000"/>
              </a:lnSpc>
              <a:spcBef>
                <a:spcPts val="0"/>
              </a:spcBef>
              <a:spcAft>
                <a:spcPts val="0"/>
              </a:spcAft>
              <a:buFontTx/>
              <a:buNone/>
            </a:pPr>
            <a:endParaRPr lang="ko-KR" altLang="en-US" sz="2000" b="1">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35" y="0"/>
            <a:ext cx="12193270" cy="6858000"/>
            <a:chOff x="-635" y="0"/>
            <a:chExt cx="12193270" cy="6858000"/>
          </a:xfrm>
        </p:grpSpPr>
        <p:pic>
          <p:nvPicPr>
            <p:cNvPr id="9" name="图片 8"/>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1270" y="0"/>
            <a:ext cx="12191365" cy="532320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⑩这两捆哑巴柴棍，未必就是三毛所说的宝贝吧?这也太平常了吧，鬼才稀罕!诓他来吹北风，就这宝贝?黑暗中财叔鼻子眼里重重地哼了声，一脚将其踹倒在路旁，心中十分恼火，恨不得就转身打道回府。</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sym typeface="+mn-ea"/>
              </a:rPr>
              <a:t>   ⑪新年出行，要的是一路顺风走到底，切忌打转走回头路，风架着财叔只有继续前行，浑身冷得筛糠。</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⑫再往前走是眼山塘，更是个大风口，无论是顺时针出行还是逆时针出行，想绕都绕不过去。</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⑬走在山塘的堤坝上，果然风更大，呜呜地叫。凛冽的寒风割肉的刀子，一刀一刀割在财叔脸上，辣痛。如今村里人少，山塘无人管理，堤坝上的灌木丛长成了小树林。风刮得路旁的树枝像拿着无数根鞭子，毫无情面地死劲抽打他，抽得他抱头鼠窜，样子十分狼狈。</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⑭突然眼前掠过道白色的弧线，如同沉沉黑夜里的一道闪电，一条白练从水中一跃跳到了堤坝上，刺亮。猝然惊愕，定睛一看：树枝下一条大鱼摇头摆尾活乱跳。顿时财叔只觉得血往上涌，心咚咚咚地都快跳到了子眼儿，不顾一切地扑了上去，手忙脚乱中抱住这条大鱼就往家跑。兴奋得一路狂奔，大声喊道:“我抓到大鱼了!年年有余!年年有余!”</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⑮财叔高一脚低一脚地刚跑到屋场坪里，还没进屋，朦胧中只见三毛匆匆赶来。老远就冲他道喜:“恭喜财叔!贺喜财叔!鲤鱼跳龙门，好兆头啊!好兆头!”</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⑯阴云密布的天空终于绽开道缝，泻下一线亮光。就着熹微财叔看清楚这是条金丝鲤，翕动的腮帮上还系有一截被扯断的细线……抬头再看三毛，镜片后那双小眼睛里有两颗亮亮的泪珠滚动。财叔再也控制不住，破天荒头一次当着小辈的面痛哭起来。</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⑰这时天已大亮，静谧的山村里，出行的鞭炮声渐次响起此起彼伏，如阵阵春雷……</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70" y="5216525"/>
            <a:ext cx="5080000" cy="460375"/>
          </a:xfrm>
          <a:prstGeom prst="rect">
            <a:avLst/>
          </a:prstGeom>
          <a:noFill/>
          <a:ln w="9525">
            <a:noFill/>
          </a:ln>
        </p:spPr>
        <p:txBody>
          <a:bodyPr>
            <a:spAutoFit/>
          </a:bodyPr>
          <a:p>
            <a:pPr indent="0"/>
            <a:r>
              <a:rPr lang="en-US" sz="2000" b="1">
                <a:solidFill>
                  <a:srgbClr val="1F2DA8"/>
                </a:solidFill>
                <a:latin typeface="宋体" panose="02010600030101010101" pitchFamily="2" charset="-122"/>
                <a:ea typeface="宋体" panose="02010600030101010101" pitchFamily="2" charset="-122"/>
                <a:cs typeface="宋体" panose="02010600030101010101" pitchFamily="2" charset="-122"/>
              </a:rPr>
              <a:t>18</a:t>
            </a:r>
            <a:r>
              <a:rPr lang="zh-CN" sz="2000" b="1">
                <a:solidFill>
                  <a:srgbClr val="1F2DA8"/>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1F2DA8"/>
                </a:solidFill>
                <a:latin typeface="宋体" panose="02010600030101010101" pitchFamily="2" charset="-122"/>
                <a:ea typeface="宋体" panose="02010600030101010101" pitchFamily="2" charset="-122"/>
                <a:cs typeface="宋体" panose="02010600030101010101" pitchFamily="2" charset="-122"/>
              </a:rPr>
              <a:t>填写表格</a:t>
            </a:r>
            <a:r>
              <a:rPr lang="zh-CN" sz="1600" b="1">
                <a:solidFill>
                  <a:srgbClr val="1F2DA8"/>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1F2DA8"/>
                </a:solidFill>
                <a:latin typeface="宋体" panose="02010600030101010101" pitchFamily="2" charset="-122"/>
                <a:ea typeface="宋体" panose="02010600030101010101" pitchFamily="2" charset="-122"/>
                <a:cs typeface="宋体" panose="02010600030101010101" pitchFamily="2" charset="-122"/>
              </a:rPr>
              <a:t>归纳情节</a:t>
            </a:r>
            <a:r>
              <a:rPr lang="zh-CN" sz="2000" b="1">
                <a:solidFill>
                  <a:srgbClr val="1F2DA8"/>
                </a:solidFill>
                <a:latin typeface="宋体" panose="02010600030101010101" pitchFamily="2" charset="-122"/>
                <a:ea typeface="宋体" panose="02010600030101010101" pitchFamily="2" charset="-122"/>
                <a:cs typeface="宋体" panose="02010600030101010101" pitchFamily="2" charset="-122"/>
              </a:rPr>
              <a:t>(3分</a:t>
            </a:r>
            <a:r>
              <a:rPr lang="zh-CN" sz="2000" b="1">
                <a:solidFill>
                  <a:srgbClr val="1E1E1E"/>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2"/>
            </p:custDataLst>
          </p:nvPr>
        </p:nvGraphicFramePr>
        <p:xfrm>
          <a:off x="560705" y="5676900"/>
          <a:ext cx="8340725" cy="603885"/>
        </p:xfrm>
        <a:graphic>
          <a:graphicData uri="http://schemas.openxmlformats.org/drawingml/2006/table">
            <a:tbl>
              <a:tblPr firstRow="1" bandRow="1">
                <a:tableStyleId>{5940675A-B579-460E-94D1-54222C63F5DA}</a:tableStyleId>
              </a:tblPr>
              <a:tblGrid>
                <a:gridCol w="527685"/>
                <a:gridCol w="1284605"/>
                <a:gridCol w="334645"/>
                <a:gridCol w="545465"/>
                <a:gridCol w="1407160"/>
                <a:gridCol w="387350"/>
                <a:gridCol w="563245"/>
                <a:gridCol w="1055370"/>
                <a:gridCol w="387985"/>
                <a:gridCol w="509905"/>
                <a:gridCol w="1337310"/>
              </a:tblGrid>
              <a:tr h="299085">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开端</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准备出行</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发展</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看见柴棍</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高潮</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l">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②</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结局</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明晓真相</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048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打退堂鼓</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-&gt;</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l">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①</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-&gt;</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兴奋</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-&gt;</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l">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③</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email"/>
          <a:stretch>
            <a:fillRect/>
          </a:stretch>
        </p:blipFill>
        <p:spPr>
          <a:xfrm flipH="1">
            <a:off x="-867410" y="3342640"/>
            <a:ext cx="5129530" cy="3646805"/>
          </a:xfrm>
          <a:prstGeom prst="rect">
            <a:avLst/>
          </a:prstGeom>
        </p:spPr>
      </p:pic>
      <p:pic>
        <p:nvPicPr>
          <p:cNvPr id="8" name="图片 7"/>
          <p:cNvPicPr>
            <a:picLocks noChangeAspect="1"/>
          </p:cNvPicPr>
          <p:nvPr/>
        </p:nvPicPr>
        <p:blipFill>
          <a:blip r:embed="rId2" cstate="email"/>
          <a:stretch>
            <a:fillRect/>
          </a:stretch>
        </p:blipFill>
        <p:spPr>
          <a:xfrm>
            <a:off x="9686290" y="-1344930"/>
            <a:ext cx="3844925" cy="3797935"/>
          </a:xfrm>
          <a:prstGeom prst="rect">
            <a:avLst/>
          </a:prstGeom>
        </p:spPr>
      </p:pic>
      <p:grpSp>
        <p:nvGrpSpPr>
          <p:cNvPr id="11" name="组合 10"/>
          <p:cNvGrpSpPr/>
          <p:nvPr/>
        </p:nvGrpSpPr>
        <p:grpSpPr>
          <a:xfrm>
            <a:off x="520700" y="537845"/>
            <a:ext cx="11070590" cy="5782945"/>
            <a:chOff x="520700" y="537845"/>
            <a:chExt cx="11070590" cy="5782945"/>
          </a:xfrm>
        </p:grpSpPr>
        <p:pic>
          <p:nvPicPr>
            <p:cNvPr id="9" name="图片 8"/>
            <p:cNvPicPr>
              <a:picLocks noChangeAspect="1"/>
            </p:cNvPicPr>
            <p:nvPr/>
          </p:nvPicPr>
          <p:blipFill>
            <a:blip r:embed="rId3" cstate="email"/>
            <a:stretch>
              <a:fillRect/>
            </a:stretch>
          </p:blipFill>
          <p:spPr>
            <a:xfrm>
              <a:off x="520700" y="537845"/>
              <a:ext cx="11070590" cy="578294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3" cstate="email"/>
            <a:stretch>
              <a:fillRect/>
            </a:stretch>
          </p:blipFill>
          <p:spPr>
            <a:xfrm>
              <a:off x="520700" y="537845"/>
              <a:ext cx="11070590" cy="5782945"/>
            </a:xfrm>
            <a:prstGeom prst="rect">
              <a:avLst/>
            </a:prstGeom>
            <a:effectLst>
              <a:outerShdw blurRad="50800" dist="38100" dir="2700000" algn="tl" rotWithShape="0">
                <a:prstClr val="black">
                  <a:alpha val="40000"/>
                </a:prstClr>
              </a:outerShdw>
            </a:effectLst>
          </p:spPr>
        </p:pic>
      </p:grpSp>
      <p:sp>
        <p:nvSpPr>
          <p:cNvPr id="31" name="文本框 30"/>
          <p:cNvSpPr txBox="1"/>
          <p:nvPr/>
        </p:nvSpPr>
        <p:spPr>
          <a:xfrm>
            <a:off x="560705" y="537845"/>
            <a:ext cx="4603750" cy="645160"/>
          </a:xfrm>
          <a:prstGeom prst="rect">
            <a:avLst/>
          </a:prstGeom>
          <a:noFill/>
        </p:spPr>
        <p:txBody>
          <a:bodyPr wrap="square" rtlCol="0">
            <a:spAutoFit/>
          </a:bodyPr>
          <a:lstStyle/>
          <a:p>
            <a:pPr algn="ctr"/>
            <a:r>
              <a:rPr lang="zh-CN" altLang="en-US" sz="3600" b="1">
                <a:solidFill>
                  <a:srgbClr val="C95434"/>
                </a:solidFill>
                <a:latin typeface="微软雅黑" panose="020B0503020204020204" charset="-122"/>
                <a:ea typeface="微软雅黑" panose="020B0503020204020204" charset="-122"/>
              </a:rPr>
              <a:t>模拟题二 </a:t>
            </a:r>
            <a:r>
              <a:rPr lang="en-US" altLang="zh-CN" sz="3600" b="1">
                <a:solidFill>
                  <a:srgbClr val="C95434"/>
                </a:solidFill>
                <a:latin typeface="微软雅黑" panose="020B0503020204020204" charset="-122"/>
                <a:ea typeface="微软雅黑" panose="020B0503020204020204" charset="-122"/>
              </a:rPr>
              <a:t>/ </a:t>
            </a:r>
            <a:r>
              <a:rPr lang="zh-CN" altLang="en-US" sz="3600" b="1">
                <a:solidFill>
                  <a:srgbClr val="C95434"/>
                </a:solidFill>
                <a:latin typeface="微软雅黑" panose="020B0503020204020204" charset="-122"/>
                <a:ea typeface="宋体" panose="02010600030101010101" pitchFamily="2" charset="-122"/>
              </a:rPr>
              <a:t>考点解读</a:t>
            </a:r>
            <a:endParaRPr lang="zh-CN" altLang="en-US" sz="3600" b="1">
              <a:solidFill>
                <a:srgbClr val="C95434"/>
              </a:solidFill>
              <a:latin typeface="微软雅黑" panose="020B0503020204020204" charset="-122"/>
              <a:ea typeface="宋体" panose="02010600030101010101" pitchFamily="2" charset="-122"/>
            </a:endParaRPr>
          </a:p>
        </p:txBody>
      </p:sp>
      <p:sp>
        <p:nvSpPr>
          <p:cNvPr id="5" name="文本框 4"/>
          <p:cNvSpPr txBox="1"/>
          <p:nvPr/>
        </p:nvSpPr>
        <p:spPr>
          <a:xfrm>
            <a:off x="494030" y="1121410"/>
            <a:ext cx="11203940" cy="521970"/>
          </a:xfrm>
          <a:prstGeom prst="rect">
            <a:avLst/>
          </a:prstGeom>
          <a:noFill/>
        </p:spPr>
        <p:txBody>
          <a:bodyPr wrap="square" rtlCol="0">
            <a:spAutoFit/>
          </a:bodyPr>
          <a:p>
            <a:r>
              <a:rPr lang="zh-CN" altLang="en-US" sz="2400" b="1">
                <a:latin typeface="楷体" panose="02010609060101010101" charset="-122"/>
                <a:ea typeface="楷体" panose="02010609060101010101" charset="-122"/>
                <a:cs typeface="楷体" panose="02010609060101010101" charset="-122"/>
              </a:rPr>
              <a:t>一、</a:t>
            </a:r>
            <a:r>
              <a:rPr lang="zh-CN" altLang="en-US" sz="2800" b="1">
                <a:latin typeface="仿宋_GB2312" panose="02010609030101010101" charset="-122"/>
                <a:ea typeface="仿宋_GB2312" panose="02010609030101010101" charset="-122"/>
                <a:cs typeface="楷体" panose="02010609060101010101" charset="-122"/>
              </a:rPr>
              <a:t>基础积累（</a:t>
            </a:r>
            <a:r>
              <a:rPr lang="en-US" altLang="zh-CN" sz="2800" b="1">
                <a:latin typeface="仿宋_GB2312" panose="02010609030101010101" charset="-122"/>
                <a:ea typeface="仿宋_GB2312" panose="02010609030101010101" charset="-122"/>
                <a:cs typeface="楷体" panose="02010609060101010101" charset="-122"/>
              </a:rPr>
              <a:t>10</a:t>
            </a:r>
            <a:r>
              <a:rPr lang="zh-CN" altLang="en-US" sz="2800" b="1">
                <a:latin typeface="仿宋_GB2312" panose="02010609030101010101" charset="-122"/>
                <a:ea typeface="仿宋_GB2312" panose="02010609030101010101" charset="-122"/>
                <a:cs typeface="楷体" panose="02010609060101010101" charset="-122"/>
              </a:rPr>
              <a:t>分）</a:t>
            </a:r>
            <a:r>
              <a:rPr lang="zh-CN" altLang="en-US" sz="2400" b="1">
                <a:latin typeface="仿宋_GB2312" panose="02010609030101010101" charset="-122"/>
                <a:ea typeface="仿宋_GB2312" panose="02010609030101010101" charset="-122"/>
                <a:cs typeface="楷体" panose="02010609060101010101" charset="-122"/>
              </a:rPr>
              <a:t>字音形、词语、衔接</a:t>
            </a:r>
            <a:r>
              <a:rPr lang="zh-CN" altLang="en-US" sz="2400" b="1">
                <a:latin typeface="仿宋_GB2312" panose="02010609030101010101" charset="-122"/>
                <a:ea typeface="仿宋_GB2312" panose="02010609030101010101" charset="-122"/>
                <a:cs typeface="楷体" panose="02010609060101010101" charset="-122"/>
                <a:sym typeface="+mn-ea"/>
              </a:rPr>
              <a:t>、</a:t>
            </a:r>
            <a:r>
              <a:rPr lang="zh-CN" altLang="en-US" sz="2400" b="1">
                <a:latin typeface="仿宋_GB2312" panose="02010609030101010101" charset="-122"/>
                <a:ea typeface="仿宋_GB2312" panose="02010609030101010101" charset="-122"/>
                <a:cs typeface="楷体" panose="02010609060101010101" charset="-122"/>
              </a:rPr>
              <a:t>病句、文学文化常识和名著导读</a:t>
            </a:r>
            <a:r>
              <a:rPr lang="zh-CN" altLang="en-US" sz="2400" b="1">
                <a:latin typeface="楷体" panose="02010609060101010101" charset="-122"/>
                <a:ea typeface="楷体" panose="02010609060101010101" charset="-122"/>
                <a:cs typeface="楷体" panose="02010609060101010101" charset="-122"/>
              </a:rPr>
              <a:t> </a:t>
            </a:r>
            <a:endParaRPr lang="zh-CN" altLang="en-US" sz="2400" b="1">
              <a:latin typeface="楷体" panose="02010609060101010101" charset="-122"/>
              <a:ea typeface="楷体" panose="02010609060101010101" charset="-122"/>
              <a:cs typeface="楷体" panose="02010609060101010101" charset="-122"/>
            </a:endParaRPr>
          </a:p>
        </p:txBody>
      </p:sp>
      <p:grpSp>
        <p:nvGrpSpPr>
          <p:cNvPr id="45" name="组合 44"/>
          <p:cNvGrpSpPr/>
          <p:nvPr/>
        </p:nvGrpSpPr>
        <p:grpSpPr>
          <a:xfrm>
            <a:off x="520700" y="1626870"/>
            <a:ext cx="11043920" cy="1504315"/>
            <a:chOff x="520700" y="1626870"/>
            <a:chExt cx="11043920" cy="1504315"/>
          </a:xfrm>
        </p:grpSpPr>
        <p:sp>
          <p:nvSpPr>
            <p:cNvPr id="37" name="文本框 36"/>
            <p:cNvSpPr txBox="1"/>
            <p:nvPr/>
          </p:nvSpPr>
          <p:spPr>
            <a:xfrm>
              <a:off x="1376680" y="2331085"/>
              <a:ext cx="1408430" cy="460375"/>
            </a:xfrm>
            <a:prstGeom prst="rect">
              <a:avLst/>
            </a:prstGeom>
            <a:noFill/>
          </p:spPr>
          <p:txBody>
            <a:bodyPr wrap="none" rtlCol="0">
              <a:spAutoFit/>
            </a:bodyPr>
            <a:p>
              <a:pPr algn="l"/>
              <a:r>
                <a:rPr lang="zh-CN" altLang="en-US" sz="2400" b="1">
                  <a:latin typeface="楷体" panose="02010609060101010101" charset="-122"/>
                  <a:ea typeface="楷体" panose="02010609060101010101" charset="-122"/>
                  <a:sym typeface="+mn-ea"/>
                </a:rPr>
                <a:t>（</a:t>
              </a:r>
              <a:r>
                <a:rPr lang="en-US" altLang="zh-CN" sz="2400" b="1">
                  <a:latin typeface="楷体" panose="02010609060101010101" charset="-122"/>
                  <a:ea typeface="楷体" panose="02010609060101010101" charset="-122"/>
                  <a:sym typeface="+mn-ea"/>
                </a:rPr>
                <a:t>20</a:t>
              </a:r>
              <a:r>
                <a:rPr lang="zh-CN" altLang="en-US" sz="2400" b="1">
                  <a:latin typeface="楷体" panose="02010609060101010101" charset="-122"/>
                  <a:ea typeface="楷体" panose="02010609060101010101" charset="-122"/>
                  <a:sym typeface="+mn-ea"/>
                </a:rPr>
                <a:t>分）</a:t>
              </a:r>
              <a:endParaRPr lang="zh-CN" altLang="en-US" sz="2400" b="1">
                <a:latin typeface="楷体" panose="02010609060101010101" charset="-122"/>
                <a:ea typeface="楷体" panose="02010609060101010101" charset="-122"/>
              </a:endParaRPr>
            </a:p>
          </p:txBody>
        </p:sp>
        <p:grpSp>
          <p:nvGrpSpPr>
            <p:cNvPr id="6" name="组合 5"/>
            <p:cNvGrpSpPr/>
            <p:nvPr/>
          </p:nvGrpSpPr>
          <p:grpSpPr>
            <a:xfrm rot="0">
              <a:off x="520700" y="1626870"/>
              <a:ext cx="11043920" cy="1504315"/>
              <a:chOff x="520700" y="1626870"/>
              <a:chExt cx="11043920" cy="1504315"/>
            </a:xfrm>
          </p:grpSpPr>
          <p:sp>
            <p:nvSpPr>
              <p:cNvPr id="14" name="文本框 13"/>
              <p:cNvSpPr txBox="1"/>
              <p:nvPr/>
            </p:nvSpPr>
            <p:spPr>
              <a:xfrm>
                <a:off x="520700" y="1931035"/>
                <a:ext cx="3326765" cy="521970"/>
              </a:xfrm>
              <a:prstGeom prst="rect">
                <a:avLst/>
              </a:prstGeom>
              <a:noFill/>
            </p:spPr>
            <p:txBody>
              <a:bodyPr wrap="square" rtlCol="0">
                <a:spAutoFit/>
              </a:bodyPr>
              <a:p>
                <a:r>
                  <a:rPr lang="zh-CN" altLang="en-US" sz="2400" b="1">
                    <a:latin typeface="楷体" panose="02010609060101010101" charset="-122"/>
                    <a:ea typeface="楷体" panose="02010609060101010101" charset="-122"/>
                  </a:rPr>
                  <a:t>二、</a:t>
                </a:r>
                <a:r>
                  <a:rPr lang="zh-CN" altLang="en-US" sz="2800" b="1">
                    <a:latin typeface="仿宋_GB2312" panose="02010609030101010101" charset="-122"/>
                    <a:ea typeface="仿宋_GB2312" panose="02010609030101010101" charset="-122"/>
                  </a:rPr>
                  <a:t>古诗文阅读</a:t>
                </a:r>
                <a:endParaRPr lang="zh-CN" altLang="en-US" sz="2800" b="1">
                  <a:latin typeface="仿宋_GB2312" panose="02010609030101010101" charset="-122"/>
                  <a:ea typeface="仿宋_GB2312" panose="02010609030101010101" charset="-122"/>
                </a:endParaRPr>
              </a:p>
            </p:txBody>
          </p:sp>
          <p:sp>
            <p:nvSpPr>
              <p:cNvPr id="24" name="左大括号 23"/>
              <p:cNvSpPr/>
              <p:nvPr/>
            </p:nvSpPr>
            <p:spPr>
              <a:xfrm>
                <a:off x="3018790" y="1731010"/>
                <a:ext cx="144780" cy="1296035"/>
              </a:xfrm>
              <a:prstGeom prst="leftBrace">
                <a:avLst>
                  <a:gd name="adj1" fmla="val 60892"/>
                  <a:gd name="adj2" fmla="val 50000"/>
                </a:avLst>
              </a:prstGeom>
              <a:noFill/>
              <a:ln w="9525" cap="flat" cmpd="sng">
                <a:solidFill>
                  <a:schemeClr val="tx1"/>
                </a:solidFill>
                <a:prstDash val="solid"/>
                <a:round/>
                <a:headEnd type="none" w="med" len="med"/>
                <a:tailEnd type="none" w="med" len="med"/>
              </a:ln>
            </p:spPr>
            <p:txBody>
              <a:bodyPr wrap="none" anchor="ctr"/>
              <a:p>
                <a:pPr algn="ctr"/>
                <a:endParaRPr lang="zh-CN" altLang="en-US" sz="2800" b="1" dirty="0">
                  <a:latin typeface="Times New Roman" panose="02020603050405020304" pitchFamily="18" charset="0"/>
                  <a:ea typeface="宋体" panose="02010600030101010101" pitchFamily="2" charset="-122"/>
                </a:endParaRPr>
              </a:p>
            </p:txBody>
          </p:sp>
          <p:sp>
            <p:nvSpPr>
              <p:cNvPr id="25" name="文本框 24"/>
              <p:cNvSpPr txBox="1"/>
              <p:nvPr/>
            </p:nvSpPr>
            <p:spPr>
              <a:xfrm>
                <a:off x="3163570" y="1626870"/>
                <a:ext cx="8401050" cy="460375"/>
              </a:xfrm>
              <a:prstGeom prst="rect">
                <a:avLst/>
              </a:prstGeom>
              <a:noFill/>
            </p:spPr>
            <p:txBody>
              <a:bodyPr wrap="square" rtlCol="0">
                <a:spAutoFit/>
              </a:bodyPr>
              <a:p>
                <a:r>
                  <a:rPr lang="zh-CN" altLang="en-US" sz="2400" b="1">
                    <a:latin typeface="仿宋_GB2312" panose="02010609030101010101" charset="-122"/>
                    <a:ea typeface="仿宋_GB2312" panose="02010609030101010101" charset="-122"/>
                    <a:cs typeface="仿宋_GB2312" panose="02010609030101010101" charset="-122"/>
                  </a:rPr>
                  <a:t>文言文阅读（</a:t>
                </a:r>
                <a:r>
                  <a:rPr lang="en-US" altLang="zh-CN" sz="2400" b="1">
                    <a:latin typeface="仿宋_GB2312" panose="02010609030101010101" charset="-122"/>
                    <a:ea typeface="仿宋_GB2312" panose="02010609030101010101" charset="-122"/>
                    <a:cs typeface="仿宋_GB2312" panose="02010609030101010101" charset="-122"/>
                  </a:rPr>
                  <a:t>10</a:t>
                </a:r>
                <a:r>
                  <a:rPr lang="zh-CN" altLang="en-US" sz="2400" b="1">
                    <a:latin typeface="仿宋_GB2312" panose="02010609030101010101" charset="-122"/>
                    <a:ea typeface="仿宋_GB2312" panose="02010609030101010101" charset="-122"/>
                    <a:cs typeface="仿宋_GB2312" panose="02010609030101010101" charset="-122"/>
                  </a:rPr>
                  <a:t>）实词、虚词、内容、翻译、断句</a:t>
                </a:r>
                <a:endParaRPr lang="zh-CN" altLang="en-US" sz="2400" b="1">
                  <a:latin typeface="仿宋_GB2312" panose="02010609030101010101" charset="-122"/>
                  <a:ea typeface="仿宋_GB2312" panose="02010609030101010101" charset="-122"/>
                  <a:cs typeface="仿宋_GB2312" panose="02010609030101010101" charset="-122"/>
                </a:endParaRPr>
              </a:p>
            </p:txBody>
          </p:sp>
          <p:sp>
            <p:nvSpPr>
              <p:cNvPr id="26" name="文本框 25"/>
              <p:cNvSpPr txBox="1"/>
              <p:nvPr/>
            </p:nvSpPr>
            <p:spPr>
              <a:xfrm>
                <a:off x="3163570" y="2148840"/>
                <a:ext cx="7803515" cy="460375"/>
              </a:xfrm>
              <a:prstGeom prst="rect">
                <a:avLst/>
              </a:prstGeom>
              <a:noFill/>
            </p:spPr>
            <p:txBody>
              <a:bodyPr wrap="square" rtlCol="0">
                <a:spAutoFit/>
              </a:bodyPr>
              <a:p>
                <a:r>
                  <a:rPr lang="zh-CN" altLang="en-US" sz="2400" b="1">
                    <a:latin typeface="仿宋_GB2312" panose="02010609030101010101" charset="-122"/>
                    <a:ea typeface="仿宋_GB2312" panose="02010609030101010101" charset="-122"/>
                    <a:cs typeface="仿宋_GB2312" panose="02010609030101010101" charset="-122"/>
                  </a:rPr>
                  <a:t>古诗词赏析（</a:t>
                </a:r>
                <a:r>
                  <a:rPr lang="en-US" altLang="zh-CN" sz="2400" b="1">
                    <a:latin typeface="仿宋_GB2312" panose="02010609030101010101" charset="-122"/>
                    <a:ea typeface="仿宋_GB2312" panose="02010609030101010101" charset="-122"/>
                    <a:cs typeface="仿宋_GB2312" panose="02010609030101010101" charset="-122"/>
                  </a:rPr>
                  <a:t>5</a:t>
                </a:r>
                <a:r>
                  <a:rPr lang="zh-CN" altLang="en-US" sz="2400" b="1">
                    <a:latin typeface="仿宋_GB2312" panose="02010609030101010101" charset="-122"/>
                    <a:ea typeface="仿宋_GB2312" panose="02010609030101010101" charset="-122"/>
                    <a:cs typeface="仿宋_GB2312" panose="02010609030101010101" charset="-122"/>
                  </a:rPr>
                  <a:t>）意象及作用、思想感情</a:t>
                </a:r>
                <a:endParaRPr lang="zh-CN" altLang="en-US" sz="2400" b="1">
                  <a:latin typeface="仿宋_GB2312" panose="02010609030101010101" charset="-122"/>
                  <a:ea typeface="仿宋_GB2312" panose="02010609030101010101" charset="-122"/>
                  <a:cs typeface="仿宋_GB2312" panose="02010609030101010101" charset="-122"/>
                </a:endParaRPr>
              </a:p>
            </p:txBody>
          </p:sp>
          <p:sp>
            <p:nvSpPr>
              <p:cNvPr id="27" name="文本框 26"/>
              <p:cNvSpPr txBox="1"/>
              <p:nvPr/>
            </p:nvSpPr>
            <p:spPr>
              <a:xfrm>
                <a:off x="3163570" y="2670810"/>
                <a:ext cx="7611110" cy="460375"/>
              </a:xfrm>
              <a:prstGeom prst="rect">
                <a:avLst/>
              </a:prstGeom>
              <a:noFill/>
            </p:spPr>
            <p:txBody>
              <a:bodyPr wrap="square" rtlCol="0">
                <a:spAutoFit/>
              </a:bodyPr>
              <a:p>
                <a:r>
                  <a:rPr lang="zh-CN" altLang="en-US" sz="2400" b="1">
                    <a:latin typeface="仿宋_GB2312" panose="02010609030101010101" charset="-122"/>
                    <a:ea typeface="仿宋_GB2312" panose="02010609030101010101" charset="-122"/>
                    <a:cs typeface="仿宋_GB2312" panose="02010609030101010101" charset="-122"/>
                  </a:rPr>
                  <a:t>古诗文填空（</a:t>
                </a:r>
                <a:r>
                  <a:rPr lang="en-US" altLang="zh-CN" sz="2400" b="1">
                    <a:latin typeface="仿宋_GB2312" panose="02010609030101010101" charset="-122"/>
                    <a:ea typeface="仿宋_GB2312" panose="02010609030101010101" charset="-122"/>
                    <a:cs typeface="仿宋_GB2312" panose="02010609030101010101" charset="-122"/>
                  </a:rPr>
                  <a:t>5</a:t>
                </a:r>
                <a:r>
                  <a:rPr lang="zh-CN" altLang="en-US" sz="2400" b="1">
                    <a:latin typeface="仿宋_GB2312" panose="02010609030101010101" charset="-122"/>
                    <a:ea typeface="仿宋_GB2312" panose="02010609030101010101" charset="-122"/>
                    <a:cs typeface="仿宋_GB2312" panose="02010609030101010101" charset="-122"/>
                  </a:rPr>
                  <a:t>）客观型、理解型</a:t>
                </a:r>
                <a:endParaRPr lang="zh-CN" altLang="en-US" sz="2400" b="1">
                  <a:latin typeface="仿宋_GB2312" panose="02010609030101010101" charset="-122"/>
                  <a:ea typeface="仿宋_GB2312" panose="02010609030101010101" charset="-122"/>
                  <a:cs typeface="仿宋_GB2312" panose="02010609030101010101" charset="-122"/>
                </a:endParaRPr>
              </a:p>
            </p:txBody>
          </p:sp>
        </p:grpSp>
      </p:grpSp>
      <p:sp>
        <p:nvSpPr>
          <p:cNvPr id="28" name="文本框 27"/>
          <p:cNvSpPr txBox="1"/>
          <p:nvPr/>
        </p:nvSpPr>
        <p:spPr>
          <a:xfrm>
            <a:off x="520700" y="3192780"/>
            <a:ext cx="8874125" cy="521970"/>
          </a:xfrm>
          <a:prstGeom prst="rect">
            <a:avLst/>
          </a:prstGeom>
          <a:noFill/>
        </p:spPr>
        <p:txBody>
          <a:bodyPr wrap="square" rtlCol="0">
            <a:spAutoFit/>
          </a:bodyPr>
          <a:p>
            <a:r>
              <a:rPr lang="zh-CN" altLang="en-US" sz="2400" b="1">
                <a:latin typeface="楷体" panose="02010609060101010101" charset="-122"/>
                <a:ea typeface="楷体" panose="02010609060101010101" charset="-122"/>
                <a:cs typeface="楷体" panose="02010609060101010101" charset="-122"/>
              </a:rPr>
              <a:t>三、</a:t>
            </a:r>
            <a:r>
              <a:rPr lang="zh-CN" altLang="en-US" sz="2800" b="1">
                <a:latin typeface="仿宋_GB2312" panose="02010609030101010101" charset="-122"/>
                <a:ea typeface="仿宋_GB2312" panose="02010609030101010101" charset="-122"/>
                <a:cs typeface="楷体" panose="02010609060101010101" charset="-122"/>
              </a:rPr>
              <a:t>语言运用（</a:t>
            </a:r>
            <a:r>
              <a:rPr lang="en-US" altLang="zh-CN" sz="2800" b="1">
                <a:latin typeface="仿宋_GB2312" panose="02010609030101010101" charset="-122"/>
                <a:ea typeface="仿宋_GB2312" panose="02010609030101010101" charset="-122"/>
                <a:cs typeface="楷体" panose="02010609060101010101" charset="-122"/>
              </a:rPr>
              <a:t>5</a:t>
            </a:r>
            <a:r>
              <a:rPr lang="zh-CN" altLang="en-US" sz="2800" b="1">
                <a:latin typeface="仿宋_GB2312" panose="02010609030101010101" charset="-122"/>
                <a:ea typeface="仿宋_GB2312" panose="02010609030101010101" charset="-122"/>
                <a:cs typeface="楷体" panose="02010609060101010101" charset="-122"/>
              </a:rPr>
              <a:t>分</a:t>
            </a:r>
            <a:r>
              <a:rPr lang="zh-CN" altLang="en-US" sz="2800" b="1">
                <a:latin typeface="仿宋_GB2312" panose="02010609030101010101" charset="-122"/>
                <a:ea typeface="仿宋_GB2312" panose="02010609030101010101" charset="-122"/>
                <a:cs typeface="楷体" panose="02010609060101010101" charset="-122"/>
              </a:rPr>
              <a:t>）压缩语段、图文转换</a:t>
            </a:r>
            <a:endParaRPr lang="zh-CN" altLang="en-US" sz="2800" b="1">
              <a:latin typeface="仿宋_GB2312" panose="02010609030101010101" charset="-122"/>
              <a:ea typeface="仿宋_GB2312" panose="02010609030101010101" charset="-122"/>
              <a:cs typeface="楷体" panose="02010609060101010101" charset="-122"/>
            </a:endParaRPr>
          </a:p>
        </p:txBody>
      </p:sp>
      <p:grpSp>
        <p:nvGrpSpPr>
          <p:cNvPr id="43" name="组合 42"/>
          <p:cNvGrpSpPr/>
          <p:nvPr/>
        </p:nvGrpSpPr>
        <p:grpSpPr>
          <a:xfrm>
            <a:off x="455930" y="3714750"/>
            <a:ext cx="11450955" cy="1189990"/>
            <a:chOff x="455930" y="3714750"/>
            <a:chExt cx="11450955" cy="1189990"/>
          </a:xfrm>
        </p:grpSpPr>
        <p:sp>
          <p:nvSpPr>
            <p:cNvPr id="39" name="文本框 38"/>
            <p:cNvSpPr txBox="1"/>
            <p:nvPr/>
          </p:nvSpPr>
          <p:spPr>
            <a:xfrm>
              <a:off x="1376680" y="4444365"/>
              <a:ext cx="1408430" cy="460375"/>
            </a:xfrm>
            <a:prstGeom prst="rect">
              <a:avLst/>
            </a:prstGeom>
            <a:noFill/>
          </p:spPr>
          <p:txBody>
            <a:bodyPr wrap="none" rtlCol="0">
              <a:spAutoFit/>
            </a:bodyPr>
            <a:p>
              <a:pPr algn="l"/>
              <a:r>
                <a:rPr lang="zh-CN" altLang="en-US" sz="2400" b="1">
                  <a:latin typeface="楷体" panose="02010609060101010101" charset="-122"/>
                  <a:ea typeface="楷体" panose="02010609060101010101" charset="-122"/>
                  <a:sym typeface="+mn-ea"/>
                </a:rPr>
                <a:t>（</a:t>
              </a:r>
              <a:r>
                <a:rPr lang="en-US" altLang="zh-CN" sz="2400" b="1">
                  <a:latin typeface="楷体" panose="02010609060101010101" charset="-122"/>
                  <a:ea typeface="楷体" panose="02010609060101010101" charset="-122"/>
                  <a:sym typeface="+mn-ea"/>
                </a:rPr>
                <a:t>25</a:t>
              </a:r>
              <a:r>
                <a:rPr lang="zh-CN" altLang="en-US" sz="2400" b="1">
                  <a:latin typeface="楷体" panose="02010609060101010101" charset="-122"/>
                  <a:ea typeface="楷体" panose="02010609060101010101" charset="-122"/>
                  <a:sym typeface="+mn-ea"/>
                </a:rPr>
                <a:t>分）</a:t>
              </a:r>
              <a:endParaRPr lang="zh-CN" altLang="en-US" sz="2400" b="1">
                <a:latin typeface="楷体" panose="02010609060101010101" charset="-122"/>
                <a:ea typeface="楷体" panose="02010609060101010101" charset="-122"/>
              </a:endParaRPr>
            </a:p>
          </p:txBody>
        </p:sp>
        <p:grpSp>
          <p:nvGrpSpPr>
            <p:cNvPr id="29" name="组合 28"/>
            <p:cNvGrpSpPr/>
            <p:nvPr/>
          </p:nvGrpSpPr>
          <p:grpSpPr>
            <a:xfrm rot="0">
              <a:off x="455930" y="3714750"/>
              <a:ext cx="11450955" cy="1026795"/>
              <a:chOff x="455930" y="3714750"/>
              <a:chExt cx="11450955" cy="1026795"/>
            </a:xfrm>
          </p:grpSpPr>
          <p:sp>
            <p:nvSpPr>
              <p:cNvPr id="30" name="文本框 29"/>
              <p:cNvSpPr txBox="1"/>
              <p:nvPr/>
            </p:nvSpPr>
            <p:spPr>
              <a:xfrm>
                <a:off x="455930" y="4051935"/>
                <a:ext cx="3250565" cy="521970"/>
              </a:xfrm>
              <a:prstGeom prst="rect">
                <a:avLst/>
              </a:prstGeom>
              <a:noFill/>
            </p:spPr>
            <p:txBody>
              <a:bodyPr wrap="square" rtlCol="0">
                <a:spAutoFit/>
              </a:bodyPr>
              <a:p>
                <a:r>
                  <a:rPr lang="zh-CN" altLang="en-US" sz="2800" b="1">
                    <a:latin typeface="楷体" panose="02010609060101010101" charset="-122"/>
                    <a:ea typeface="楷体" panose="02010609060101010101" charset="-122"/>
                  </a:rPr>
                  <a:t>四、</a:t>
                </a:r>
                <a:r>
                  <a:rPr lang="zh-CN" altLang="en-US" sz="2800" b="1">
                    <a:latin typeface="仿宋_GB2312" panose="02010609030101010101" charset="-122"/>
                    <a:ea typeface="仿宋_GB2312" panose="02010609030101010101" charset="-122"/>
                  </a:rPr>
                  <a:t>现代文阅读</a:t>
                </a:r>
                <a:endParaRPr lang="zh-CN" altLang="en-US" sz="2800" b="1">
                  <a:latin typeface="仿宋_GB2312" panose="02010609030101010101" charset="-122"/>
                  <a:ea typeface="仿宋_GB2312" panose="02010609030101010101" charset="-122"/>
                </a:endParaRPr>
              </a:p>
            </p:txBody>
          </p:sp>
          <p:sp>
            <p:nvSpPr>
              <p:cNvPr id="32" name="左大括号 31"/>
              <p:cNvSpPr/>
              <p:nvPr/>
            </p:nvSpPr>
            <p:spPr>
              <a:xfrm>
                <a:off x="3098800" y="3927475"/>
                <a:ext cx="76835" cy="770890"/>
              </a:xfrm>
              <a:prstGeom prst="leftBrace">
                <a:avLst>
                  <a:gd name="adj1" fmla="val 60892"/>
                  <a:gd name="adj2" fmla="val 50000"/>
                </a:avLst>
              </a:prstGeom>
              <a:noFill/>
              <a:ln w="9525" cap="flat" cmpd="sng">
                <a:solidFill>
                  <a:schemeClr val="tx1"/>
                </a:solidFill>
                <a:prstDash val="solid"/>
                <a:round/>
                <a:headEnd type="none" w="med" len="med"/>
                <a:tailEnd type="none" w="med" len="med"/>
              </a:ln>
            </p:spPr>
            <p:txBody>
              <a:bodyPr wrap="none" anchor="ctr"/>
              <a:p>
                <a:pPr algn="ctr"/>
                <a:endParaRPr lang="zh-CN" altLang="en-US" sz="2800" b="1" dirty="0">
                  <a:latin typeface="Times New Roman" panose="02020603050405020304" pitchFamily="18" charset="0"/>
                  <a:ea typeface="宋体" panose="02010600030101010101" pitchFamily="2" charset="-122"/>
                </a:endParaRPr>
              </a:p>
            </p:txBody>
          </p:sp>
          <p:sp>
            <p:nvSpPr>
              <p:cNvPr id="33" name="文本框 32"/>
              <p:cNvSpPr txBox="1"/>
              <p:nvPr/>
            </p:nvSpPr>
            <p:spPr>
              <a:xfrm>
                <a:off x="3098800" y="3714750"/>
                <a:ext cx="8448040" cy="460375"/>
              </a:xfrm>
              <a:prstGeom prst="rect">
                <a:avLst/>
              </a:prstGeom>
              <a:noFill/>
            </p:spPr>
            <p:txBody>
              <a:bodyPr wrap="none" rtlCol="0">
                <a:spAutoFit/>
              </a:bodyPr>
              <a:p>
                <a:r>
                  <a:rPr lang="zh-CN" altLang="en-US" sz="2400" b="1">
                    <a:latin typeface="仿宋_GB2312" panose="02010609030101010101" charset="-122"/>
                    <a:ea typeface="仿宋_GB2312" panose="02010609030101010101" charset="-122"/>
                    <a:cs typeface="仿宋_GB2312" panose="02010609030101010101" charset="-122"/>
                  </a:rPr>
                  <a:t>议论性文本阅读（</a:t>
                </a:r>
                <a:r>
                  <a:rPr lang="en-US" altLang="zh-CN" sz="2400" b="1">
                    <a:latin typeface="仿宋_GB2312" panose="02010609030101010101" charset="-122"/>
                    <a:ea typeface="仿宋_GB2312" panose="02010609030101010101" charset="-122"/>
                    <a:cs typeface="仿宋_GB2312" panose="02010609030101010101" charset="-122"/>
                  </a:rPr>
                  <a:t>10</a:t>
                </a:r>
                <a:r>
                  <a:rPr lang="zh-CN" altLang="en-US" sz="2400" b="1">
                    <a:latin typeface="仿宋_GB2312" panose="02010609030101010101" charset="-122"/>
                    <a:ea typeface="仿宋_GB2312" panose="02010609030101010101" charset="-122"/>
                    <a:cs typeface="仿宋_GB2312" panose="02010609030101010101" charset="-122"/>
                  </a:rPr>
                  <a:t>）中心论点、论证思路、补写论据、启示</a:t>
                </a:r>
                <a:endParaRPr lang="zh-CN" altLang="en-US" sz="2400" b="1">
                  <a:latin typeface="仿宋_GB2312" panose="02010609030101010101" charset="-122"/>
                  <a:ea typeface="仿宋_GB2312" panose="02010609030101010101" charset="-122"/>
                  <a:cs typeface="仿宋_GB2312" panose="02010609030101010101" charset="-122"/>
                </a:endParaRPr>
              </a:p>
            </p:txBody>
          </p:sp>
          <p:sp>
            <p:nvSpPr>
              <p:cNvPr id="34" name="文本框 33"/>
              <p:cNvSpPr txBox="1"/>
              <p:nvPr/>
            </p:nvSpPr>
            <p:spPr>
              <a:xfrm>
                <a:off x="3098800" y="4306570"/>
                <a:ext cx="8808085" cy="434975"/>
              </a:xfrm>
              <a:prstGeom prst="rect">
                <a:avLst/>
              </a:prstGeom>
              <a:noFill/>
            </p:spPr>
            <p:txBody>
              <a:bodyPr wrap="square" rtlCol="0">
                <a:spAutoFit/>
              </a:bodyPr>
              <a:p>
                <a:r>
                  <a:rPr lang="zh-CN" altLang="en-US" sz="2400" b="1">
                    <a:latin typeface="仿宋_GB2312" panose="02010609030101010101" charset="-122"/>
                    <a:ea typeface="仿宋_GB2312" panose="02010609030101010101" charset="-122"/>
                    <a:cs typeface="仿宋_GB2312" panose="02010609030101010101" charset="-122"/>
                  </a:rPr>
                  <a:t>文学类作品阅读（</a:t>
                </a:r>
                <a:r>
                  <a:rPr lang="en-US" altLang="zh-CN" sz="2400" b="1">
                    <a:latin typeface="仿宋_GB2312" panose="02010609030101010101" charset="-122"/>
                    <a:ea typeface="仿宋_GB2312" panose="02010609030101010101" charset="-122"/>
                    <a:cs typeface="仿宋_GB2312" panose="02010609030101010101" charset="-122"/>
                  </a:rPr>
                  <a:t>15</a:t>
                </a:r>
                <a:r>
                  <a:rPr lang="zh-CN" altLang="en-US" sz="2400" b="1">
                    <a:latin typeface="仿宋_GB2312" panose="02010609030101010101" charset="-122"/>
                    <a:ea typeface="仿宋_GB2312" panose="02010609030101010101" charset="-122"/>
                    <a:cs typeface="仿宋_GB2312" panose="02010609030101010101" charset="-122"/>
                  </a:rPr>
                  <a:t>）概括情节、段落作用、景物描写、伏笔</a:t>
                </a:r>
                <a:endParaRPr lang="zh-CN" altLang="en-US" sz="2400" b="1">
                  <a:latin typeface="仿宋_GB2312" panose="02010609030101010101" charset="-122"/>
                  <a:ea typeface="仿宋_GB2312" panose="02010609030101010101" charset="-122"/>
                  <a:cs typeface="仿宋_GB2312" panose="02010609030101010101" charset="-122"/>
                </a:endParaRPr>
              </a:p>
            </p:txBody>
          </p:sp>
        </p:grpSp>
      </p:grpSp>
      <p:sp>
        <p:nvSpPr>
          <p:cNvPr id="35" name="文本框 34"/>
          <p:cNvSpPr txBox="1"/>
          <p:nvPr/>
        </p:nvSpPr>
        <p:spPr>
          <a:xfrm>
            <a:off x="494030" y="4904740"/>
            <a:ext cx="9944735" cy="521970"/>
          </a:xfrm>
          <a:prstGeom prst="rect">
            <a:avLst/>
          </a:prstGeom>
          <a:noFill/>
        </p:spPr>
        <p:txBody>
          <a:bodyPr wrap="square" rtlCol="0">
            <a:spAutoFit/>
          </a:bodyPr>
          <a:p>
            <a:r>
              <a:rPr lang="zh-CN" altLang="en-US" sz="2400" b="1">
                <a:latin typeface="楷体" panose="02010609060101010101" charset="-122"/>
                <a:ea typeface="楷体" panose="02010609060101010101" charset="-122"/>
              </a:rPr>
              <a:t>五、</a:t>
            </a:r>
            <a:r>
              <a:rPr lang="zh-CN" altLang="en-US" sz="2800" b="1">
                <a:latin typeface="仿宋_GB2312" panose="02010609030101010101" charset="-122"/>
                <a:ea typeface="仿宋_GB2312" panose="02010609030101010101" charset="-122"/>
                <a:cs typeface="仿宋_GB2312" panose="02010609030101010101" charset="-122"/>
              </a:rPr>
              <a:t>写  作 （</a:t>
            </a:r>
            <a:r>
              <a:rPr lang="en-US" altLang="zh-CN" sz="2800" b="1">
                <a:latin typeface="仿宋_GB2312" panose="02010609030101010101" charset="-122"/>
                <a:ea typeface="仿宋_GB2312" panose="02010609030101010101" charset="-122"/>
                <a:cs typeface="仿宋_GB2312" panose="02010609030101010101" charset="-122"/>
              </a:rPr>
              <a:t>40</a:t>
            </a:r>
            <a:r>
              <a:rPr lang="zh-CN" altLang="en-US" sz="2800" b="1">
                <a:latin typeface="仿宋_GB2312" panose="02010609030101010101" charset="-122"/>
                <a:ea typeface="仿宋_GB2312" panose="02010609030101010101" charset="-122"/>
                <a:cs typeface="仿宋_GB2312" panose="02010609030101010101" charset="-122"/>
              </a:rPr>
              <a:t>分</a:t>
            </a:r>
            <a:r>
              <a:rPr lang="zh-CN" altLang="en-US" sz="2800" b="1">
                <a:latin typeface="仿宋_GB2312" panose="02010609030101010101" charset="-122"/>
                <a:ea typeface="仿宋_GB2312" panose="02010609030101010101" charset="-122"/>
                <a:cs typeface="仿宋_GB2312" panose="02010609030101010101" charset="-122"/>
              </a:rPr>
              <a:t>）材料</a:t>
            </a:r>
            <a:r>
              <a:rPr lang="zh-CN" altLang="en-US" sz="2800" b="1">
                <a:latin typeface="仿宋_GB2312" panose="02010609030101010101" charset="-122"/>
                <a:ea typeface="仿宋_GB2312" panose="02010609030101010101" charset="-122"/>
                <a:cs typeface="仿宋_GB2312" panose="02010609030101010101" charset="-122"/>
                <a:sym typeface="+mn-ea"/>
              </a:rPr>
              <a:t>作文</a:t>
            </a:r>
            <a:r>
              <a:rPr lang="zh-CN" altLang="en-US" sz="2800" b="1">
                <a:latin typeface="仿宋_GB2312" panose="02010609030101010101" charset="-122"/>
                <a:ea typeface="仿宋_GB2312" panose="02010609030101010101" charset="-122"/>
                <a:cs typeface="仿宋_GB2312" panose="02010609030101010101" charset="-122"/>
              </a:rPr>
              <a:t>。</a:t>
            </a:r>
            <a:endParaRPr lang="zh-CN" altLang="en-US" sz="2800" b="1">
              <a:latin typeface="仿宋_GB2312" panose="02010609030101010101" charset="-122"/>
              <a:ea typeface="仿宋_GB2312" panose="02010609030101010101" charset="-122"/>
              <a:cs typeface="仿宋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5" y="164465"/>
            <a:ext cx="12192635" cy="6654800"/>
          </a:xfrm>
          <a:prstGeom prst="rect">
            <a:avLst/>
          </a:prstGeom>
          <a:noFill/>
          <a:ln w="9525">
            <a:noFill/>
          </a:ln>
        </p:spPr>
        <p:txBody>
          <a:bodyPr wrap="square">
            <a:spAutoFit/>
          </a:bodyPr>
          <a:p>
            <a:pPr indent="0"/>
            <a:r>
              <a:rPr lang="zh-CN" sz="3200" b="1">
                <a:latin typeface="Calibri" panose="020F0502020204030204" charset="0"/>
                <a:ea typeface="宋体" panose="02010600030101010101" pitchFamily="2" charset="-122"/>
              </a:rPr>
              <a:t>19、有人认为将第⑧段删去小说情节更加紧凑，你同意这个观点吗</a:t>
            </a:r>
            <a:r>
              <a:rPr lang="en-US" sz="3200" b="1">
                <a:latin typeface="Calibri" panose="020F0502020204030204" charset="0"/>
                <a:ea typeface="宋体" panose="02010600030101010101" pitchFamily="2" charset="-122"/>
              </a:rPr>
              <a:t>?</a:t>
            </a:r>
            <a:r>
              <a:rPr lang="zh-CN" sz="3200" b="1">
                <a:latin typeface="Calibri" panose="020F0502020204030204" charset="0"/>
                <a:ea typeface="宋体" panose="02010600030101010101" pitchFamily="2" charset="-122"/>
              </a:rPr>
              <a:t>说说理由。</a:t>
            </a:r>
            <a:r>
              <a:rPr lang="en-US" sz="3200" b="1">
                <a:latin typeface="Calibri" panose="020F0502020204030204" charset="0"/>
                <a:ea typeface="宋体" panose="02010600030101010101" pitchFamily="2" charset="-122"/>
              </a:rPr>
              <a:t>(4</a:t>
            </a:r>
            <a:r>
              <a:rPr lang="zh-CN" sz="3200" b="1">
                <a:latin typeface="Calibri" panose="020F0502020204030204" charset="0"/>
                <a:ea typeface="宋体" panose="02010600030101010101" pitchFamily="2" charset="-122"/>
              </a:rPr>
              <a:t>分</a:t>
            </a:r>
            <a:r>
              <a:rPr lang="en-US" sz="3200" b="1">
                <a:latin typeface="Calibri" panose="020F0502020204030204" charset="0"/>
                <a:ea typeface="宋体" panose="02010600030101010101" pitchFamily="2" charset="-122"/>
              </a:rPr>
              <a:t>)  </a:t>
            </a:r>
            <a:r>
              <a:rPr lang="zh-CN" sz="3200" b="1">
                <a:ea typeface="宋体" panose="02010600030101010101" pitchFamily="2" charset="-122"/>
              </a:rPr>
              <a:t>20、文中有多处伏笔暗示了财叔新年出行的经历是三毛策划的，请找出来并简要概括。</a:t>
            </a:r>
            <a:r>
              <a:rPr lang="en-US" sz="3200" b="1">
                <a:latin typeface="Calibri" panose="020F0502020204030204" charset="0"/>
                <a:ea typeface="宋体" panose="02010600030101010101" pitchFamily="2" charset="-122"/>
              </a:rPr>
              <a:t>  </a:t>
            </a:r>
            <a:r>
              <a:rPr lang="zh-CN" sz="3200" b="1">
                <a:solidFill>
                  <a:srgbClr val="1E1E1E"/>
                </a:solidFill>
                <a:ea typeface="宋体" panose="02010600030101010101" pitchFamily="2" charset="-122"/>
              </a:rPr>
              <a:t>示例：第③段写三毛怂恿财叔新年出行，保证财叔能捡到宝贝。</a:t>
            </a:r>
            <a:r>
              <a:rPr lang="en-US" sz="3200" b="1">
                <a:solidFill>
                  <a:srgbClr val="1E1E1E"/>
                </a:solidFill>
                <a:latin typeface="宋体" panose="02010600030101010101" pitchFamily="2" charset="-122"/>
                <a:ea typeface="宋体" panose="02010600030101010101" pitchFamily="2" charset="-122"/>
              </a:rPr>
              <a:t>     </a:t>
            </a:r>
            <a:r>
              <a:rPr lang="zh-CN" sz="3200" b="1">
                <a:ea typeface="宋体" panose="02010600030101010101" pitchFamily="2" charset="-122"/>
              </a:rPr>
              <a:t>（2分，答出两点即可</a:t>
            </a:r>
            <a:r>
              <a:rPr lang="en-US" sz="3200" b="1">
                <a:latin typeface="宋体" panose="02010600030101010101" pitchFamily="2" charset="-122"/>
                <a:ea typeface="宋体" panose="02010600030101010101" pitchFamily="2" charset="-122"/>
              </a:rPr>
              <a:t>)</a:t>
            </a:r>
            <a:r>
              <a:rPr lang="en-US" sz="3200" b="1">
                <a:latin typeface="Calibri" panose="020F0502020204030204" charset="0"/>
                <a:ea typeface="宋体" panose="02010600030101010101" pitchFamily="2" charset="-122"/>
              </a:rPr>
              <a:t>  </a:t>
            </a:r>
            <a:r>
              <a:rPr lang="zh-CN" sz="3200" b="1">
                <a:solidFill>
                  <a:srgbClr val="1E1E1E"/>
                </a:solidFill>
                <a:ea typeface="宋体" panose="02010600030101010101" pitchFamily="2" charset="-122"/>
              </a:rPr>
              <a:t>（1）</a:t>
            </a:r>
            <a:r>
              <a:rPr lang="en-US" sz="3200" b="1">
                <a:solidFill>
                  <a:srgbClr val="1E1E1E"/>
                </a:solidFill>
                <a:latin typeface="宋体" panose="02010600030101010101" pitchFamily="2" charset="-122"/>
                <a:ea typeface="宋体" panose="02010600030101010101" pitchFamily="2" charset="-122"/>
              </a:rPr>
              <a:t>                                   </a:t>
            </a:r>
            <a:r>
              <a:rPr lang="zh-CN" sz="3200" b="1">
                <a:solidFill>
                  <a:srgbClr val="1E1E1E"/>
                </a:solidFill>
                <a:ea typeface="宋体" panose="02010600030101010101" pitchFamily="2" charset="-122"/>
              </a:rPr>
              <a:t>（2）</a:t>
            </a:r>
            <a:r>
              <a:rPr lang="en-US" sz="3200" b="1">
                <a:solidFill>
                  <a:srgbClr val="1E1E1E"/>
                </a:solidFill>
                <a:latin typeface="宋体" panose="02010600030101010101" pitchFamily="2" charset="-122"/>
                <a:ea typeface="宋体" panose="02010600030101010101" pitchFamily="2" charset="-122"/>
              </a:rPr>
              <a:t> </a:t>
            </a:r>
            <a:r>
              <a:rPr lang="zh-CN" sz="3200" b="1">
                <a:solidFill>
                  <a:srgbClr val="1E1E1E"/>
                </a:solidFill>
                <a:ea typeface="宋体" panose="02010600030101010101" pitchFamily="2" charset="-122"/>
              </a:rPr>
              <a:t>21、小说主要是围绕哪个矛盾冲突展开故事情节的？</a:t>
            </a:r>
            <a:r>
              <a:rPr lang="en-US" sz="3200" b="1">
                <a:solidFill>
                  <a:srgbClr val="1E1E1E"/>
                </a:solidFill>
                <a:latin typeface="宋体" panose="02010600030101010101" pitchFamily="2" charset="-122"/>
                <a:ea typeface="宋体" panose="02010600030101010101" pitchFamily="2" charset="-122"/>
              </a:rPr>
              <a:t>(2</a:t>
            </a:r>
            <a:r>
              <a:rPr lang="zh-CN" sz="3200" b="1">
                <a:solidFill>
                  <a:srgbClr val="1E1E1E"/>
                </a:solidFill>
                <a:ea typeface="宋体" panose="02010600030101010101" pitchFamily="2" charset="-122"/>
              </a:rPr>
              <a:t>分</a:t>
            </a:r>
            <a:r>
              <a:rPr lang="en-US" sz="3200" b="1">
                <a:solidFill>
                  <a:srgbClr val="1E1E1E"/>
                </a:solidFill>
                <a:latin typeface="宋体" panose="02010600030101010101" pitchFamily="2" charset="-122"/>
                <a:ea typeface="宋体" panose="02010600030101010101" pitchFamily="2" charset="-122"/>
              </a:rPr>
              <a:t>) </a:t>
            </a:r>
            <a:r>
              <a:rPr lang="zh-CN" sz="3200" b="1">
                <a:solidFill>
                  <a:srgbClr val="1E1E1E"/>
                </a:solidFill>
                <a:ea typeface="宋体" panose="02010600030101010101" pitchFamily="2" charset="-122"/>
              </a:rPr>
              <a:t>22、最后一段环境描写富有意味，有何作用？</a:t>
            </a:r>
            <a:r>
              <a:rPr lang="en-US" sz="3200" b="1">
                <a:solidFill>
                  <a:srgbClr val="1E1E1E"/>
                </a:solidFill>
                <a:latin typeface="宋体" panose="02010600030101010101" pitchFamily="2" charset="-122"/>
                <a:ea typeface="宋体" panose="02010600030101010101" pitchFamily="2" charset="-122"/>
              </a:rPr>
              <a:t>(4</a:t>
            </a:r>
            <a:r>
              <a:rPr lang="zh-CN" sz="3200" b="1">
                <a:solidFill>
                  <a:srgbClr val="1E1E1E"/>
                </a:solidFill>
                <a:ea typeface="宋体" panose="02010600030101010101" pitchFamily="2" charset="-122"/>
              </a:rPr>
              <a:t>分</a:t>
            </a:r>
            <a:r>
              <a:rPr lang="en-US" sz="3200" b="1">
                <a:solidFill>
                  <a:srgbClr val="1E1E1E"/>
                </a:solidFill>
                <a:latin typeface="宋体" panose="02010600030101010101" pitchFamily="2" charset="-122"/>
                <a:ea typeface="宋体" panose="02010600030101010101" pitchFamily="2" charset="-122"/>
              </a:rPr>
              <a:t>)</a:t>
            </a:r>
            <a:r>
              <a:rPr lang="en-US" sz="1050" b="0">
                <a:solidFill>
                  <a:srgbClr val="1E1E1E"/>
                </a:solidFill>
                <a:latin typeface="宋体" panose="02010600030101010101" pitchFamily="2" charset="-122"/>
                <a:ea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email"/>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560705" y="537845"/>
            <a:chExt cx="11070590" cy="5782945"/>
          </a:xfrm>
        </p:grpSpPr>
        <p:pic>
          <p:nvPicPr>
            <p:cNvPr id="9" name="图片 8"/>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2700000" algn="tl" rotWithShape="0">
                <a:prstClr val="black">
                  <a:alpha val="40000"/>
                </a:prstClr>
              </a:outerShdw>
            </a:effectLst>
          </p:spPr>
        </p:pic>
      </p:grpSp>
      <p:pic>
        <p:nvPicPr>
          <p:cNvPr id="12" name="图片 11"/>
          <p:cNvPicPr>
            <a:picLocks noChangeAspect="1"/>
          </p:cNvPicPr>
          <p:nvPr/>
        </p:nvPicPr>
        <p:blipFill>
          <a:blip r:embed="rId3" cstate="email"/>
          <a:stretch>
            <a:fillRect/>
          </a:stretch>
        </p:blipFill>
        <p:spPr>
          <a:xfrm flipH="1">
            <a:off x="-334010" y="4551045"/>
            <a:ext cx="5129530" cy="3116580"/>
          </a:xfrm>
          <a:prstGeom prst="rect">
            <a:avLst/>
          </a:prstGeom>
        </p:spPr>
      </p:pic>
      <p:pic>
        <p:nvPicPr>
          <p:cNvPr id="14" name="图片 13"/>
          <p:cNvPicPr>
            <a:picLocks noChangeAspect="1"/>
          </p:cNvPicPr>
          <p:nvPr/>
        </p:nvPicPr>
        <p:blipFill>
          <a:blip r:embed="rId4" cstate="email"/>
          <a:stretch>
            <a:fillRect/>
          </a:stretch>
        </p:blipFill>
        <p:spPr>
          <a:xfrm>
            <a:off x="5556250" y="537845"/>
            <a:ext cx="1078865" cy="1718945"/>
          </a:xfrm>
          <a:prstGeom prst="rect">
            <a:avLst/>
          </a:prstGeom>
        </p:spPr>
      </p:pic>
      <p:sp>
        <p:nvSpPr>
          <p:cNvPr id="31" name="文本框 30"/>
          <p:cNvSpPr txBox="1"/>
          <p:nvPr/>
        </p:nvSpPr>
        <p:spPr>
          <a:xfrm>
            <a:off x="2562860" y="2538095"/>
            <a:ext cx="7123430" cy="922020"/>
          </a:xfrm>
          <a:prstGeom prst="rect">
            <a:avLst/>
          </a:prstGeom>
          <a:noFill/>
        </p:spPr>
        <p:txBody>
          <a:bodyPr wrap="square" rtlCol="0">
            <a:spAutoFit/>
          </a:bodyPr>
          <a:lstStyle/>
          <a:p>
            <a:pPr algn="ctr"/>
            <a:r>
              <a:rPr lang="zh-CN" sz="5400" b="1" dirty="0">
                <a:solidFill>
                  <a:srgbClr val="C00000"/>
                </a:solidFill>
                <a:latin typeface="微软雅黑" panose="020B0503020204020204" charset="-122"/>
                <a:ea typeface="宋体" panose="02010600030101010101" pitchFamily="2" charset="-122"/>
              </a:rPr>
              <a:t>九年级语文模拟题二</a:t>
            </a:r>
            <a:endParaRPr lang="zh-CN" altLang="zh-CN" sz="5400" b="1" dirty="0">
              <a:solidFill>
                <a:srgbClr val="C00000"/>
              </a:solidFill>
              <a:latin typeface="微软雅黑" panose="020B0503020204020204" charset="-122"/>
              <a:ea typeface="宋体" panose="02010600030101010101" pitchFamily="2" charset="-122"/>
            </a:endParaRPr>
          </a:p>
        </p:txBody>
      </p:sp>
      <p:cxnSp>
        <p:nvCxnSpPr>
          <p:cNvPr id="35" name="直接连接符 34"/>
          <p:cNvCxnSpPr/>
          <p:nvPr/>
        </p:nvCxnSpPr>
        <p:spPr>
          <a:xfrm flipV="1">
            <a:off x="3049905" y="3776980"/>
            <a:ext cx="1515745" cy="1270"/>
          </a:xfrm>
          <a:prstGeom prst="line">
            <a:avLst/>
          </a:prstGeom>
          <a:ln w="15875">
            <a:solidFill>
              <a:srgbClr val="C9543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656830" y="3778250"/>
            <a:ext cx="1515745" cy="1270"/>
          </a:xfrm>
          <a:prstGeom prst="line">
            <a:avLst/>
          </a:prstGeom>
          <a:ln w="15875">
            <a:solidFill>
              <a:srgbClr val="C95434"/>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4486910" y="3517900"/>
            <a:ext cx="3275330" cy="706755"/>
          </a:xfrm>
          <a:prstGeom prst="rect">
            <a:avLst/>
          </a:prstGeom>
          <a:noFill/>
        </p:spPr>
        <p:txBody>
          <a:bodyPr wrap="square" rtlCol="0">
            <a:spAutoFit/>
          </a:bodyPr>
          <a:lstStyle/>
          <a:p>
            <a:pPr algn="ctr"/>
            <a:r>
              <a:rPr lang="zh-CN" altLang="zh-CN" sz="4000" b="1" dirty="0">
                <a:solidFill>
                  <a:schemeClr val="tx1"/>
                </a:solidFill>
                <a:latin typeface="微软雅黑" panose="020B0503020204020204" charset="-122"/>
                <a:ea typeface="宋体" panose="02010600030101010101" pitchFamily="2" charset="-122"/>
              </a:rPr>
              <a:t>第 二 课 时</a:t>
            </a:r>
            <a:endParaRPr lang="zh-CN" altLang="zh-CN" sz="4000" b="1" dirty="0">
              <a:solidFill>
                <a:schemeClr val="tx1"/>
              </a:solidFill>
              <a:latin typeface="微软雅黑" panose="020B0503020204020204"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33350" y="156845"/>
            <a:ext cx="11943080" cy="6527165"/>
            <a:chOff x="133350" y="156845"/>
            <a:chExt cx="11943080" cy="6527165"/>
          </a:xfrm>
        </p:grpSpPr>
        <p:pic>
          <p:nvPicPr>
            <p:cNvPr id="9" name="图片 8"/>
            <p:cNvPicPr>
              <a:picLocks noChangeAspect="1"/>
            </p:cNvPicPr>
            <p:nvPr/>
          </p:nvPicPr>
          <p:blipFill>
            <a:blip r:embed="rId1" cstate="email"/>
            <a:stretch>
              <a:fillRect/>
            </a:stretch>
          </p:blipFill>
          <p:spPr>
            <a:xfrm>
              <a:off x="133350" y="156845"/>
              <a:ext cx="11943080" cy="652716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133350" y="156845"/>
              <a:ext cx="11943080" cy="6527165"/>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133350" y="156845"/>
            <a:ext cx="12000230" cy="6252845"/>
          </a:xfrm>
          <a:prstGeom prst="rect">
            <a:avLst/>
          </a:prstGeom>
          <a:noFill/>
        </p:spPr>
        <p:txBody>
          <a:bodyPr wrap="square" rtlCol="0">
            <a:spAutoFit/>
          </a:bodyPr>
          <a:p>
            <a:pPr algn="ctr">
              <a:lnSpc>
                <a:spcPct val="70000"/>
              </a:lnSpc>
            </a:pPr>
            <a:r>
              <a:rPr lang="zh-CN" altLang="en-US" sz="2000" b="1"/>
              <a:t>信仰之光</a:t>
            </a:r>
            <a:endParaRPr lang="zh-CN" altLang="en-US" sz="2000" b="1"/>
          </a:p>
          <a:p>
            <a:pPr algn="l"/>
            <a:r>
              <a:rPr lang="zh-CN" altLang="en-US" sz="2000" b="1"/>
              <a:t>       ①信仰，就是相信人生中有一种东西，它比自己的生命重要得多，值得为之活着，必要时也值得为之献身。我们相信它并且仰望它，所以称作信仰。但是，它又不可以用眼睛看见，而只是我们心中的一种观念，所以又称作信念。</a:t>
            </a:r>
            <a:endParaRPr lang="zh-CN" altLang="en-US" sz="2000" b="1"/>
          </a:p>
          <a:p>
            <a:pPr algn="l"/>
            <a:r>
              <a:rPr lang="zh-CN" altLang="en-US" sz="2000" b="1"/>
              <a:t>       ②提起信仰，人们常常会想到宗教。它的确是信仰最常见的一种形态。不过，两者不完全是一回事。做一个教徒不等于就有了信仰，而有信仰的人也未必信奉某一宗教。</a:t>
            </a:r>
            <a:endParaRPr lang="zh-CN" altLang="en-US" sz="2000" b="1"/>
          </a:p>
          <a:p>
            <a:pPr algn="l"/>
            <a:r>
              <a:rPr lang="zh-CN" altLang="en-US" sz="2000" b="1"/>
              <a:t>       ③真正的信仰是相信人生应该有崇高的追求，真正看重信仰的人绝不盲目相信某一种流行的宗教或别的什么思想，而是通过独立思考来寻求和确立自己的信仰。两千四百年前，苏格拉底就是被雅典民众以不信神的罪名处死的。他的确不信神，但他有自己的坚定信仰，他的信仰就是：人生的价值在于爱智慧，用理性省察生活尤其是道德生活。在审判时，法庭允许免他一死，前提是他必须放弃信奉和宣传这一信仰，被他拒绝了。他说，未经省察的人生不值得一过，活着不如死去。他为自己的信仰献出了宝贵的生命。</a:t>
            </a:r>
            <a:endParaRPr lang="zh-CN" altLang="en-US" sz="2000" b="1"/>
          </a:p>
          <a:p>
            <a:pPr algn="l"/>
            <a:r>
              <a:rPr lang="zh-CN" altLang="en-US" sz="2000" b="1"/>
              <a:t>       ④信仰是内心的光，它照亮了一个人的人生之路。没有信仰的人犹如在黑暗中行路，不辨方向，没有目标，随波逐流，活一辈子也只是浑浑噩噩。当然，一个人要真正确立起自己的信仰，这不是一件容易的事，不但需要独立思考，而且需要相当的阅历和比较。在漫长的人生道路上，改变信仰的事情也是经常发生的，不足为怪。在我看来在信仰的问题上，真正重要的是要有真诚的态度。所谓真诚，第一就是要认真，既不是无所谓，可有可无，也不是随大流，盲目相信；第二就是要诚实，决不自欺欺人。有了这种真诚的态度，即使你没有找到一种明确的思想形态作为你的信仰，你也可以算作一个有信仰的人了，因为你至少是在信仰着一种有真诚追求的人生境界。</a:t>
            </a:r>
            <a:endParaRPr lang="zh-CN" altLang="en-US" sz="2000" b="1"/>
          </a:p>
          <a:p>
            <a:pPr algn="l"/>
            <a:r>
              <a:rPr lang="zh-CN" altLang="en-US" sz="2000" b="1"/>
              <a:t>      ⑤因此，人应该确立起真正的信仰，让自己的人生有崇高的追求。</a:t>
            </a:r>
            <a:endParaRPr lang="zh-CN" altLang="en-US" sz="2000" b="1"/>
          </a:p>
          <a:p>
            <a:pPr algn="l">
              <a:lnSpc>
                <a:spcPct val="110000"/>
              </a:lnSpc>
            </a:pPr>
            <a:r>
              <a:rPr lang="zh-CN" altLang="en-US" sz="2400" b="1">
                <a:solidFill>
                  <a:srgbClr val="1F2DA8"/>
                </a:solidFill>
              </a:rPr>
              <a:t>14.本文阐述的主要观点是什么？（2分）</a:t>
            </a:r>
            <a:endParaRPr lang="zh-CN" altLang="en-US" sz="2400" b="1">
              <a:solidFill>
                <a:srgbClr val="1F2DA8"/>
              </a:solidFill>
            </a:endParaRPr>
          </a:p>
        </p:txBody>
      </p:sp>
      <p:sp>
        <p:nvSpPr>
          <p:cNvPr id="3" name="文本框 2"/>
          <p:cNvSpPr txBox="1"/>
          <p:nvPr/>
        </p:nvSpPr>
        <p:spPr>
          <a:xfrm>
            <a:off x="5400675" y="6010910"/>
            <a:ext cx="6564630" cy="398780"/>
          </a:xfrm>
          <a:prstGeom prst="rect">
            <a:avLst/>
          </a:prstGeom>
          <a:noFill/>
        </p:spPr>
        <p:txBody>
          <a:bodyPr wrap="none" rtlCol="0">
            <a:spAutoFit/>
          </a:bodyPr>
          <a:p>
            <a:pPr algn="l"/>
            <a:r>
              <a:rPr lang="zh-CN" altLang="en-US" sz="2000" b="1">
                <a:solidFill>
                  <a:srgbClr val="C00000"/>
                </a:solidFill>
              </a:rPr>
              <a:t>人应该确立起真正的信仰，让自己的人生有崇高的追求。</a:t>
            </a:r>
            <a:endParaRPr lang="zh-CN" altLang="en-US" sz="2000" b="1">
              <a:solidFill>
                <a:srgbClr val="C00000"/>
              </a:solidFill>
            </a:endParaRPr>
          </a:p>
        </p:txBody>
      </p:sp>
      <p:cxnSp>
        <p:nvCxnSpPr>
          <p:cNvPr id="5" name="直接连接符 4"/>
          <p:cNvCxnSpPr/>
          <p:nvPr/>
        </p:nvCxnSpPr>
        <p:spPr>
          <a:xfrm flipV="1">
            <a:off x="1558290" y="5901690"/>
            <a:ext cx="6175375" cy="40005"/>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798830" y="5617845"/>
            <a:ext cx="624840" cy="337820"/>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600">
              <a:latin typeface="Calibri" panose="020F0502020204030204" charset="0"/>
              <a:ea typeface="宋体" panose="02010600030101010101" pitchFamily="2" charset="-122"/>
              <a:cs typeface="+mn-cs"/>
            </a:endParaRPr>
          </a:p>
        </p:txBody>
      </p:sp>
      <p:cxnSp>
        <p:nvCxnSpPr>
          <p:cNvPr id="6" name="直接连接符 5"/>
          <p:cNvCxnSpPr/>
          <p:nvPr/>
        </p:nvCxnSpPr>
        <p:spPr>
          <a:xfrm flipV="1">
            <a:off x="2994660" y="1035685"/>
            <a:ext cx="1637665" cy="24765"/>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8830" y="2197100"/>
            <a:ext cx="4727575" cy="1206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482725" y="2553970"/>
            <a:ext cx="4977765" cy="23495"/>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86350" y="4109720"/>
            <a:ext cx="3566160" cy="24765"/>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79375" y="4406265"/>
            <a:ext cx="4791710" cy="63500"/>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971155" y="2239645"/>
            <a:ext cx="1144270" cy="337820"/>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600">
              <a:latin typeface="Calibri" panose="020F0502020204030204" charset="0"/>
              <a:ea typeface="宋体" panose="02010600030101010101" pitchFamily="2" charset="-122"/>
              <a:cs typeface="+mn-cs"/>
            </a:endParaRPr>
          </a:p>
        </p:txBody>
      </p:sp>
      <p:sp>
        <p:nvSpPr>
          <p:cNvPr id="16" name="文本框 15"/>
          <p:cNvSpPr txBox="1"/>
          <p:nvPr/>
        </p:nvSpPr>
        <p:spPr>
          <a:xfrm>
            <a:off x="7563485" y="3473450"/>
            <a:ext cx="624840" cy="337820"/>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600">
              <a:latin typeface="Calibri" panose="020F0502020204030204" charset="0"/>
              <a:ea typeface="宋体" panose="02010600030101010101" pitchFamily="2" charset="-122"/>
              <a:cs typeface="+mn-cs"/>
            </a:endParaRPr>
          </a:p>
        </p:txBody>
      </p:sp>
      <p:sp>
        <p:nvSpPr>
          <p:cNvPr id="17" name="文本框 16"/>
          <p:cNvSpPr txBox="1"/>
          <p:nvPr/>
        </p:nvSpPr>
        <p:spPr>
          <a:xfrm>
            <a:off x="1423035" y="3473450"/>
            <a:ext cx="1327785" cy="337185"/>
          </a:xfrm>
          <a:prstGeom prst="rect">
            <a:avLst/>
          </a:prstGeom>
          <a:noFill/>
          <a:ln w="28575">
            <a:solidFill>
              <a:srgbClr val="C00000"/>
            </a:solidFill>
          </a:ln>
        </p:spPr>
        <p:txBody>
          <a:bodyPr wrap="square" rtlCol="0">
            <a:spAutoFit/>
          </a:bodyPr>
          <a:p>
            <a:endParaRPr lang="zh-CN" altLang="en-US" sz="1600"/>
          </a:p>
        </p:txBody>
      </p:sp>
      <p:sp>
        <p:nvSpPr>
          <p:cNvPr id="18" name="文本框 17"/>
          <p:cNvSpPr txBox="1"/>
          <p:nvPr/>
        </p:nvSpPr>
        <p:spPr>
          <a:xfrm>
            <a:off x="161925" y="5846445"/>
            <a:ext cx="11915140" cy="1014095"/>
          </a:xfrm>
          <a:prstGeom prst="rect">
            <a:avLst/>
          </a:prstGeom>
          <a:solidFill>
            <a:schemeClr val="bg1">
              <a:lumMod val="95000"/>
            </a:schemeClr>
          </a:solidFill>
          <a:ln w="0"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000" b="1">
                <a:solidFill>
                  <a:srgbClr val="1F2DA8"/>
                </a:solidFill>
                <a:latin typeface="Calibri" panose="020F0502020204030204" charset="0"/>
                <a:ea typeface="宋体" panose="02010600030101010101" pitchFamily="2" charset="-122"/>
                <a:cs typeface="+mn-cs"/>
              </a:rPr>
              <a:t>16.请简述本文的论证思路。（3分）</a:t>
            </a:r>
            <a:endParaRPr lang="ko-KR" altLang="en-US" sz="2000" b="1">
              <a:solidFill>
                <a:srgbClr val="1F2DA8"/>
              </a:solidFill>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000" b="1">
                <a:solidFill>
                  <a:srgbClr val="C00000"/>
                </a:solidFill>
                <a:latin typeface="Calibri" panose="020F0502020204030204" charset="0"/>
                <a:ea typeface="宋体" panose="02010600030101010101" pitchFamily="2" charset="-122"/>
                <a:cs typeface="+mn-cs"/>
              </a:rPr>
              <a:t>文章首先阐释了“什么是信仰”；其次运用举例论证、比喻论证等论述了“如何确立真正的信仰”；</a:t>
            </a:r>
            <a:endParaRPr lang="ko-KR" altLang="en-US" sz="2000" b="1">
              <a:solidFill>
                <a:srgbClr val="C00000"/>
              </a:solidFill>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000" b="1">
                <a:solidFill>
                  <a:srgbClr val="C00000"/>
                </a:solidFill>
                <a:latin typeface="Calibri" panose="020F0502020204030204" charset="0"/>
                <a:ea typeface="宋体" panose="02010600030101010101" pitchFamily="2" charset="-122"/>
                <a:cs typeface="+mn-cs"/>
              </a:rPr>
              <a:t>最后归纳总结得出中心论点“人应该确立起真正的信仰，让自己的人生有崇高的追求”。   </a:t>
            </a:r>
            <a:endParaRPr lang="ko-KR" altLang="en-US" sz="2000" b="1">
              <a:solidFill>
                <a:srgbClr val="C00000"/>
              </a:solidFill>
              <a:latin typeface="Calibri" panose="020F0502020204030204" charset="0"/>
              <a:ea typeface="宋体" panose="02010600030101010101" pitchFamily="2" charset="-122"/>
              <a:cs typeface="+mn-cs"/>
            </a:endParaRPr>
          </a:p>
        </p:txBody>
      </p:sp>
      <p:cxnSp>
        <p:nvCxnSpPr>
          <p:cNvPr id="234" name="直接连接符 233"/>
          <p:cNvCxnSpPr/>
          <p:nvPr/>
        </p:nvCxnSpPr>
        <p:spPr>
          <a:xfrm flipV="1">
            <a:off x="309245" y="1272540"/>
            <a:ext cx="992505" cy="15240"/>
          </a:xfrm>
          <a:prstGeom prst="line">
            <a:avLst/>
          </a:prstGeom>
          <a:ln w="28575" cap="flat" cmpd="sng">
            <a:solidFill>
              <a:srgbClr val="C00000">
                <a:alpha val="100000"/>
              </a:srgb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1" nodeType="afterEffect">
                                  <p:stCondLst>
                                    <p:cond delay="0"/>
                                  </p:stCondLst>
                                  <p:childTnLst>
                                    <p:set>
                                      <p:cBhvr>
                                        <p:cTn id="9" dur="1" fill="hold">
                                          <p:stCondLst>
                                            <p:cond delay="0"/>
                                          </p:stCondLst>
                                        </p:cTn>
                                        <p:tgtEl>
                                          <p:spTgt spid="23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2"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grpId="3"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4" nodeType="clickEffect">
                                  <p:stCondLst>
                                    <p:cond delay="0"/>
                                  </p:stCondLst>
                                  <p:childTnLst>
                                    <p:set>
                                      <p:cBhvr>
                                        <p:cTn id="19" dur="1" fill="hold">
                                          <p:stCondLst>
                                            <p:cond delay="999"/>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5" nodeType="click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1" presetClass="entr" presetSubtype="0" fill="hold" grpId="6" nodeType="with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7"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1" presetClass="entr" presetSubtype="0" fill="hold" grpId="8"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9" nodeType="click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10" nodeType="clickEffect">
                                  <p:stCondLst>
                                    <p:cond delay="0"/>
                                  </p:stCondLst>
                                  <p:childTnLst>
                                    <p:set>
                                      <p:cBhvr>
                                        <p:cTn id="39" dur="1" fill="hold">
                                          <p:stCondLst>
                                            <p:cond delay="0"/>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11" nodeType="clickEffect">
                                  <p:stCondLst>
                                    <p:cond delay="0"/>
                                  </p:stCondLst>
                                  <p:childTnLst>
                                    <p:set>
                                      <p:cBhvr>
                                        <p:cTn id="43" dur="1" fill="hold">
                                          <p:stCondLst>
                                            <p:cond delay="0"/>
                                          </p:stCondLst>
                                        </p:cTn>
                                        <p:tgtEl>
                                          <p:spTgt spid="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12" nodeType="clickEffect">
                                  <p:stCondLst>
                                    <p:cond delay="0"/>
                                  </p:stCondLst>
                                  <p:childTnLst>
                                    <p:set>
                                      <p:cBhvr>
                                        <p:cTn id="47" dur="1" fill="hold">
                                          <p:stCondLst>
                                            <p:cond delay="0"/>
                                          </p:stCondLst>
                                        </p:cTn>
                                        <p:tgtEl>
                                          <p:spTgt spid="23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13"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4" grpId="1" animBg="1"/>
      <p:bldP spid="7" grpId="2" animBg="1"/>
      <p:bldP spid="8" grpId="3" animBg="1"/>
      <p:bldP spid="15" grpId="4" animBg="1"/>
      <p:bldP spid="17" grpId="5" animBg="1"/>
      <p:bldP spid="16" grpId="6" animBg="1"/>
      <p:bldP spid="12" grpId="7" animBg="1"/>
      <p:bldP spid="13" grpId="8" animBg="1"/>
      <p:bldP spid="21" grpId="9" animBg="1"/>
      <p:bldP spid="5" grpId="10" animBg="1"/>
      <p:bldP spid="3" grpId="11" animBg="1"/>
      <p:bldP spid="234" grpId="12" animBg="1"/>
      <p:bldP spid="18" grpId="13"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035"/>
            <a:ext cx="11438890" cy="6043295"/>
            <a:chOff x="376555" y="407035"/>
            <a:chExt cx="11438890" cy="6043295"/>
          </a:xfrm>
        </p:grpSpPr>
        <p:pic>
          <p:nvPicPr>
            <p:cNvPr id="9" name="图片 8"/>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883920" cy="52133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1260475" y="566420"/>
            <a:ext cx="5824220" cy="521970"/>
          </a:xfrm>
          <a:prstGeom prst="rect">
            <a:avLst/>
          </a:prstGeom>
          <a:noFill/>
        </p:spPr>
        <p:txBody>
          <a:bodyPr wrap="none" rtlCol="0">
            <a:spAutoFit/>
          </a:bodyPr>
          <a:p>
            <a:pPr algn="l"/>
            <a:r>
              <a:rPr lang="zh-CN" altLang="en-US" sz="2800" b="1"/>
              <a:t>16.请简述本文的论证思路。（3分）</a:t>
            </a:r>
            <a:endParaRPr lang="zh-CN" altLang="en-US" sz="2800" b="1"/>
          </a:p>
        </p:txBody>
      </p:sp>
      <p:sp>
        <p:nvSpPr>
          <p:cNvPr id="3" name="文本框 2"/>
          <p:cNvSpPr txBox="1"/>
          <p:nvPr/>
        </p:nvSpPr>
        <p:spPr>
          <a:xfrm>
            <a:off x="375920" y="1088390"/>
            <a:ext cx="11439525" cy="1383665"/>
          </a:xfrm>
          <a:prstGeom prst="rect">
            <a:avLst/>
          </a:prstGeom>
          <a:noFill/>
          <a:ln>
            <a:solidFill>
              <a:srgbClr val="C00000"/>
            </a:solidFill>
          </a:ln>
        </p:spPr>
        <p:txBody>
          <a:bodyPr wrap="square" rtlCol="0">
            <a:spAutoFit/>
          </a:bodyPr>
          <a:p>
            <a:pPr algn="l"/>
            <a:r>
              <a:rPr lang="zh-CN" altLang="en-US" sz="2800" b="1"/>
              <a:t>文章</a:t>
            </a:r>
            <a:r>
              <a:rPr lang="zh-CN" altLang="en-US" sz="2800" b="1">
                <a:solidFill>
                  <a:srgbClr val="C00000"/>
                </a:solidFill>
              </a:rPr>
              <a:t>首先</a:t>
            </a:r>
            <a:r>
              <a:rPr lang="zh-CN" altLang="en-US" sz="2800" b="1"/>
              <a:t>阐释了“什么是</a:t>
            </a:r>
            <a:r>
              <a:rPr lang="zh-CN" altLang="en-US" sz="2800" b="1">
                <a:solidFill>
                  <a:srgbClr val="1F2DA8"/>
                </a:solidFill>
              </a:rPr>
              <a:t>信仰</a:t>
            </a:r>
            <a:r>
              <a:rPr lang="zh-CN" altLang="en-US" sz="2800" b="1"/>
              <a:t>”；</a:t>
            </a:r>
            <a:r>
              <a:rPr lang="zh-CN" altLang="en-US" sz="2800" b="1">
                <a:solidFill>
                  <a:srgbClr val="C00000"/>
                </a:solidFill>
              </a:rPr>
              <a:t>其次</a:t>
            </a:r>
            <a:r>
              <a:rPr lang="zh-CN" altLang="en-US" sz="2800" b="1"/>
              <a:t>运用</a:t>
            </a:r>
            <a:r>
              <a:rPr lang="zh-CN" altLang="en-US" sz="2800" b="1">
                <a:solidFill>
                  <a:srgbClr val="1F2DA8"/>
                </a:solidFill>
              </a:rPr>
              <a:t>举例论证、比喻论证</a:t>
            </a:r>
            <a:r>
              <a:rPr lang="zh-CN" altLang="en-US" sz="2800" b="1"/>
              <a:t>等论述了“如何确立真正的信仰”；</a:t>
            </a:r>
            <a:r>
              <a:rPr lang="zh-CN" altLang="en-US" sz="2800" b="1">
                <a:solidFill>
                  <a:srgbClr val="C00000"/>
                </a:solidFill>
              </a:rPr>
              <a:t>最后</a:t>
            </a:r>
            <a:r>
              <a:rPr lang="zh-CN" altLang="en-US" sz="2800" b="1"/>
              <a:t>归纳总结得出</a:t>
            </a:r>
            <a:r>
              <a:rPr lang="zh-CN" altLang="en-US" sz="2800" b="1">
                <a:solidFill>
                  <a:srgbClr val="1F2DA8"/>
                </a:solidFill>
              </a:rPr>
              <a:t>中心论点</a:t>
            </a:r>
            <a:r>
              <a:rPr lang="zh-CN" altLang="en-US" sz="2800" b="1"/>
              <a:t>“人应该确立起真正的信仰，让自己的人生有崇高的追求</a:t>
            </a:r>
            <a:r>
              <a:rPr lang="zh-CN" altLang="en-US" sz="2000" b="1"/>
              <a:t>”</a:t>
            </a:r>
            <a:r>
              <a:rPr lang="zh-CN" altLang="en-US" sz="1200" b="1"/>
              <a:t>。 </a:t>
            </a:r>
            <a:r>
              <a:rPr lang="zh-CN" altLang="en-US" b="1">
                <a:sym typeface="+mn-ea"/>
              </a:rPr>
              <a:t>（</a:t>
            </a:r>
            <a:r>
              <a:rPr lang="zh-CN" altLang="en-US" sz="2400" b="1">
                <a:sym typeface="+mn-ea"/>
              </a:rPr>
              <a:t>思路清晰2分，概括准确1分</a:t>
            </a:r>
            <a:r>
              <a:rPr lang="zh-CN" altLang="en-US" sz="2000" b="1">
                <a:sym typeface="+mn-ea"/>
              </a:rPr>
              <a:t>）</a:t>
            </a:r>
            <a:r>
              <a:rPr lang="zh-CN" altLang="en-US" sz="2800" b="1"/>
              <a:t>                                                                     </a:t>
            </a:r>
            <a:endParaRPr lang="zh-CN" altLang="en-US" sz="2000" b="1"/>
          </a:p>
        </p:txBody>
      </p:sp>
      <p:sp>
        <p:nvSpPr>
          <p:cNvPr id="7" name="文本框 6"/>
          <p:cNvSpPr txBox="1"/>
          <p:nvPr/>
        </p:nvSpPr>
        <p:spPr>
          <a:xfrm>
            <a:off x="432435" y="3072765"/>
            <a:ext cx="11328400" cy="953135"/>
          </a:xfrm>
          <a:prstGeom prst="rect">
            <a:avLst/>
          </a:prstGeom>
          <a:noFill/>
          <a:ln>
            <a:noFill/>
          </a:ln>
        </p:spPr>
        <p:txBody>
          <a:bodyPr wrap="square" rtlCol="0">
            <a:spAutoFit/>
          </a:bodyPr>
          <a:p>
            <a:pPr algn="l">
              <a:lnSpc>
                <a:spcPct val="100000"/>
              </a:lnSpc>
            </a:pPr>
            <a:r>
              <a:rPr lang="en-US" altLang="zh-CN" sz="2800" b="1">
                <a:latin typeface="+mn-ea"/>
                <a:cs typeface="+mn-ea"/>
              </a:rPr>
              <a:t>    </a:t>
            </a:r>
            <a:r>
              <a:rPr sz="2800" b="1">
                <a:latin typeface="+mn-ea"/>
                <a:cs typeface="+mn-ea"/>
              </a:rPr>
              <a:t>15.古今中外像苏格拉底一样坚守自己信仰的人有很多，请你再写一个事实论据。（链接材料中涉及的人物除外）                       （2分）</a:t>
            </a:r>
            <a:r>
              <a:rPr lang="zh-CN" altLang="en-US" sz="2800" b="1">
                <a:latin typeface="+mn-ea"/>
                <a:cs typeface="+mn-ea"/>
              </a:rPr>
              <a:t>                                                             </a:t>
            </a:r>
            <a:endParaRPr lang="zh-CN" altLang="en-US" sz="2800" b="1">
              <a:latin typeface="+mn-ea"/>
              <a:cs typeface="+mn-ea"/>
            </a:endParaRPr>
          </a:p>
        </p:txBody>
      </p:sp>
      <p:sp>
        <p:nvSpPr>
          <p:cNvPr id="8" name="文本框 7"/>
          <p:cNvSpPr txBox="1"/>
          <p:nvPr/>
        </p:nvSpPr>
        <p:spPr>
          <a:xfrm>
            <a:off x="376555" y="4025900"/>
            <a:ext cx="11328400" cy="2245360"/>
          </a:xfrm>
          <a:prstGeom prst="rect">
            <a:avLst/>
          </a:prstGeom>
          <a:noFill/>
          <a:ln>
            <a:solidFill>
              <a:srgbClr val="C00000"/>
            </a:solidFill>
          </a:ln>
        </p:spPr>
        <p:txBody>
          <a:bodyPr wrap="square" rtlCol="0">
            <a:spAutoFit/>
          </a:bodyPr>
          <a:p>
            <a:pPr algn="l">
              <a:lnSpc>
                <a:spcPct val="100000"/>
              </a:lnSpc>
            </a:pPr>
            <a:r>
              <a:rPr lang="en-US" altLang="zh-CN" sz="2800" b="1">
                <a:latin typeface="+mn-ea"/>
                <a:cs typeface="+mn-ea"/>
              </a:rPr>
              <a:t>    </a:t>
            </a:r>
            <a:r>
              <a:rPr sz="2800" b="1">
                <a:latin typeface="+mn-ea"/>
                <a:cs typeface="+mn-ea"/>
              </a:rPr>
              <a:t>示例一：文天祥坚守自己的信仰，抱着舍生取义的坚定信念，从容赴死，在青史留下美名。</a:t>
            </a:r>
            <a:endParaRPr sz="2800" b="1">
              <a:latin typeface="+mn-ea"/>
              <a:cs typeface="+mn-ea"/>
            </a:endParaRPr>
          </a:p>
          <a:p>
            <a:pPr algn="l">
              <a:lnSpc>
                <a:spcPct val="100000"/>
              </a:lnSpc>
            </a:pPr>
            <a:r>
              <a:rPr sz="2800" b="1">
                <a:latin typeface="+mn-ea"/>
                <a:cs typeface="+mn-ea"/>
              </a:rPr>
              <a:t>       示例二：钱学森坚守自己的信仰，抱着科学强国的坚定信念，突破重重阻碍回到祖国，并为民族的富强立下了不朽的功勋。  </a:t>
            </a:r>
            <a:endParaRPr sz="2800" b="1">
              <a:latin typeface="+mn-ea"/>
              <a:cs typeface="+mn-ea"/>
            </a:endParaRPr>
          </a:p>
          <a:p>
            <a:pPr algn="l">
              <a:lnSpc>
                <a:spcPct val="100000"/>
              </a:lnSpc>
            </a:pPr>
            <a:r>
              <a:rPr sz="2800" b="1">
                <a:latin typeface="+mn-ea"/>
                <a:cs typeface="+mn-ea"/>
              </a:rPr>
              <a:t>                                    （事例能够证明论点1分，语言表述清楚1分。）</a:t>
            </a:r>
            <a:r>
              <a:rPr lang="zh-CN" altLang="en-US" sz="2800" b="1">
                <a:latin typeface="+mn-ea"/>
                <a:cs typeface="+mn-ea"/>
              </a:rPr>
              <a:t>                                                             </a:t>
            </a:r>
            <a:endParaRPr lang="zh-CN" altLang="en-US" sz="2800" b="1">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756920" cy="59944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5" name="文本框 4"/>
          <p:cNvSpPr txBox="1"/>
          <p:nvPr/>
        </p:nvSpPr>
        <p:spPr>
          <a:xfrm>
            <a:off x="431800" y="407670"/>
            <a:ext cx="11328400" cy="2220595"/>
          </a:xfrm>
          <a:prstGeom prst="rect">
            <a:avLst/>
          </a:prstGeom>
          <a:noFill/>
          <a:ln>
            <a:noFill/>
          </a:ln>
        </p:spPr>
        <p:txBody>
          <a:bodyPr wrap="square" rtlCol="0">
            <a:spAutoFit/>
          </a:bodyPr>
          <a:p>
            <a:pPr algn="l">
              <a:lnSpc>
                <a:spcPct val="100000"/>
              </a:lnSpc>
            </a:pPr>
            <a:r>
              <a:rPr lang="en-US" altLang="zh-CN" sz="2800" b="1">
                <a:latin typeface="+mn-ea"/>
                <a:cs typeface="+mn-ea"/>
              </a:rPr>
              <a:t>    </a:t>
            </a:r>
            <a:r>
              <a:rPr lang="zh-CN" altLang="en-US" sz="2400" b="1">
                <a:solidFill>
                  <a:srgbClr val="1F2DA8"/>
                </a:solidFill>
                <a:latin typeface="+mn-ea"/>
                <a:cs typeface="+mn-ea"/>
              </a:rPr>
              <a:t>17.</a:t>
            </a:r>
            <a:r>
              <a:rPr lang="zh-CN" altLang="en-US" sz="2400" b="1">
                <a:solidFill>
                  <a:srgbClr val="1F2DA8"/>
                </a:solidFill>
                <a:latin typeface="+mn-ea"/>
                <a:cs typeface="+mn-ea"/>
              </a:rPr>
              <a:t>阅读下面的链接材料，结合本文内容谈谈你从中获得的启示</a:t>
            </a:r>
            <a:r>
              <a:rPr lang="zh-CN" altLang="en-US" sz="1600" b="1">
                <a:solidFill>
                  <a:srgbClr val="1F2DA8"/>
                </a:solidFill>
                <a:latin typeface="+mn-ea"/>
                <a:cs typeface="+mn-ea"/>
              </a:rPr>
              <a:t>。</a:t>
            </a:r>
            <a:r>
              <a:rPr lang="zh-CN" altLang="en-US" b="1">
                <a:solidFill>
                  <a:srgbClr val="1F2DA8"/>
                </a:solidFill>
                <a:latin typeface="+mn-ea"/>
                <a:cs typeface="+mn-ea"/>
              </a:rPr>
              <a:t>（3分）</a:t>
            </a:r>
            <a:endParaRPr lang="zh-CN" altLang="en-US" b="1">
              <a:latin typeface="+mn-ea"/>
              <a:cs typeface="+mn-ea"/>
            </a:endParaRPr>
          </a:p>
          <a:p>
            <a:pPr algn="l">
              <a:lnSpc>
                <a:spcPct val="100000"/>
              </a:lnSpc>
            </a:pPr>
            <a:r>
              <a:rPr lang="zh-CN" altLang="en-US" b="1">
                <a:latin typeface="+mn-ea"/>
                <a:cs typeface="+mn-ea"/>
              </a:rPr>
              <a:t>【链接材料】</a:t>
            </a:r>
            <a:endParaRPr lang="zh-CN" altLang="en-US" b="1">
              <a:latin typeface="+mn-ea"/>
              <a:cs typeface="+mn-ea"/>
            </a:endParaRPr>
          </a:p>
          <a:p>
            <a:pPr algn="l">
              <a:lnSpc>
                <a:spcPct val="110000"/>
              </a:lnSpc>
            </a:pPr>
            <a:r>
              <a:rPr lang="zh-CN" altLang="en-US" sz="2800" b="1">
                <a:latin typeface="+mn-ea"/>
                <a:cs typeface="+mn-ea"/>
              </a:rPr>
              <a:t>苟利社稷，死生以之。                   ——《左传·昭公四年》</a:t>
            </a:r>
            <a:endParaRPr lang="zh-CN" altLang="en-US" sz="2800" b="1">
              <a:latin typeface="+mn-ea"/>
              <a:cs typeface="+mn-ea"/>
            </a:endParaRPr>
          </a:p>
          <a:p>
            <a:pPr algn="l">
              <a:lnSpc>
                <a:spcPct val="110000"/>
              </a:lnSpc>
            </a:pPr>
            <a:r>
              <a:rPr lang="zh-CN" altLang="en-US" sz="2800" b="1">
                <a:latin typeface="+mn-ea"/>
                <a:cs typeface="+mn-ea"/>
              </a:rPr>
              <a:t>保天下者，匹夫之贱与有责焉耳矣。       ——顾炎武</a:t>
            </a:r>
            <a:endParaRPr lang="zh-CN" altLang="en-US" sz="2800" b="1">
              <a:latin typeface="+mn-ea"/>
              <a:cs typeface="+mn-ea"/>
            </a:endParaRPr>
          </a:p>
          <a:p>
            <a:pPr algn="l">
              <a:lnSpc>
                <a:spcPct val="110000"/>
              </a:lnSpc>
            </a:pPr>
            <a:r>
              <a:rPr lang="zh-CN" altLang="en-US" sz="2800" b="1">
                <a:latin typeface="+mn-ea"/>
                <a:cs typeface="+mn-ea"/>
              </a:rPr>
              <a:t>为中华之崛起而读书。                   ——周恩来                                                                  </a:t>
            </a:r>
            <a:endParaRPr lang="zh-CN" altLang="en-US" sz="2800" b="1">
              <a:latin typeface="+mn-ea"/>
              <a:cs typeface="+mn-ea"/>
            </a:endParaRPr>
          </a:p>
        </p:txBody>
      </p:sp>
      <p:sp>
        <p:nvSpPr>
          <p:cNvPr id="2" name="文本框 1"/>
          <p:cNvSpPr txBox="1"/>
          <p:nvPr/>
        </p:nvSpPr>
        <p:spPr>
          <a:xfrm>
            <a:off x="431800" y="2628265"/>
            <a:ext cx="11328400" cy="2245360"/>
          </a:xfrm>
          <a:prstGeom prst="rect">
            <a:avLst/>
          </a:prstGeom>
          <a:noFill/>
          <a:ln>
            <a:solidFill>
              <a:srgbClr val="C00000"/>
            </a:solidFill>
          </a:ln>
        </p:spPr>
        <p:txBody>
          <a:bodyPr wrap="square" rtlCol="0">
            <a:spAutoFit/>
          </a:bodyPr>
          <a:p>
            <a:pPr algn="l">
              <a:lnSpc>
                <a:spcPct val="100000"/>
              </a:lnSpc>
            </a:pPr>
            <a:r>
              <a:rPr lang="en-US" altLang="zh-CN" sz="2800" b="1">
                <a:latin typeface="+mn-ea"/>
                <a:cs typeface="+mn-ea"/>
              </a:rPr>
              <a:t>  </a:t>
            </a:r>
            <a:r>
              <a:rPr sz="2800" b="1">
                <a:latin typeface="+mn-ea"/>
                <a:cs typeface="+mn-ea"/>
              </a:rPr>
              <a:t>示例：从材料和文章中发现，确立起真正的信仰对自己的人生有着重要的引领作用。我们每个人都应该确立真正的信仰，才能够成为对社会、对国家有用的人。作为新时期的中学生，我们要拥有健康的心态，确立正确的人生观和信仰，让自己的人生有崇高的追求。  </a:t>
            </a:r>
            <a:endParaRPr sz="2800" b="1">
              <a:latin typeface="+mn-ea"/>
              <a:cs typeface="+mn-ea"/>
            </a:endParaRPr>
          </a:p>
          <a:p>
            <a:pPr algn="l">
              <a:lnSpc>
                <a:spcPct val="100000"/>
              </a:lnSpc>
            </a:pPr>
            <a:r>
              <a:rPr sz="2800" b="1">
                <a:latin typeface="+mn-ea"/>
                <a:cs typeface="+mn-ea"/>
              </a:rPr>
              <a:t>                                           （能联系文章和材料恰当表述即可，3分。）</a:t>
            </a:r>
            <a:r>
              <a:rPr lang="zh-CN" altLang="en-US" sz="2800" b="1">
                <a:latin typeface="+mn-ea"/>
                <a:cs typeface="+mn-ea"/>
              </a:rPr>
              <a:t>                                              </a:t>
            </a:r>
            <a:endParaRPr lang="zh-CN" altLang="en-US" sz="2800" b="1">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35" y="0"/>
            <a:ext cx="12193270" cy="6858000"/>
            <a:chOff x="-635" y="0"/>
            <a:chExt cx="12193270" cy="6858000"/>
          </a:xfrm>
        </p:grpSpPr>
        <p:pic>
          <p:nvPicPr>
            <p:cNvPr id="9" name="图片 8"/>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100" name="文本框 99"/>
          <p:cNvSpPr txBox="1"/>
          <p:nvPr/>
        </p:nvSpPr>
        <p:spPr>
          <a:xfrm>
            <a:off x="0" y="0"/>
            <a:ext cx="11922760" cy="339725"/>
          </a:xfrm>
          <a:prstGeom prst="rect">
            <a:avLst/>
          </a:prstGeom>
          <a:noFill/>
          <a:ln w="9525">
            <a:noFill/>
          </a:ln>
        </p:spPr>
        <p:txBody>
          <a:bodyPr wrap="square">
            <a:spAutoFit/>
          </a:bodyPr>
          <a:p>
            <a:pPr indent="0">
              <a:lnSpc>
                <a:spcPct val="90000"/>
              </a:lnSpc>
            </a:pPr>
            <a:r>
              <a:rPr lang="zh-CN" b="0">
                <a:latin typeface="Calibri" panose="020F0502020204030204" charset="0"/>
                <a:ea typeface="宋体" panose="02010600030101010101" pitchFamily="2" charset="-122"/>
              </a:rPr>
              <a:t>（二）</a:t>
            </a:r>
            <a:r>
              <a:rPr lang="zh-CN" b="0">
                <a:ea typeface="宋体" panose="02010600030101010101" pitchFamily="2" charset="-122"/>
              </a:rPr>
              <a:t>阅读下面的文章，完成</a:t>
            </a:r>
            <a:r>
              <a:rPr lang="en-US" b="0">
                <a:latin typeface="Calibri" panose="020F0502020204030204" charset="0"/>
                <a:ea typeface="宋体" panose="02010600030101010101" pitchFamily="2" charset="-122"/>
                <a:cs typeface="宋体" panose="02010600030101010101" pitchFamily="2" charset="-122"/>
              </a:rPr>
              <a:t>1</a:t>
            </a:r>
            <a:r>
              <a:rPr lang="en-US" b="0">
                <a:latin typeface="Calibri" panose="020F0502020204030204" charset="0"/>
                <a:ea typeface="宋体" panose="02010600030101010101" pitchFamily="2" charset="-122"/>
              </a:rPr>
              <a:t>8</a:t>
            </a:r>
            <a:r>
              <a:rPr lang="en-US" b="0">
                <a:latin typeface="Calibri" panose="020F0502020204030204" charset="0"/>
                <a:ea typeface="宋体" panose="02010600030101010101" pitchFamily="2" charset="-122"/>
                <a:cs typeface="宋体" panose="02010600030101010101" pitchFamily="2" charset="-122"/>
              </a:rPr>
              <a:t>~20</a:t>
            </a:r>
            <a:r>
              <a:rPr lang="zh-CN" b="0">
                <a:ea typeface="宋体" panose="02010600030101010101" pitchFamily="2" charset="-122"/>
              </a:rPr>
              <a:t>题。（</a:t>
            </a:r>
            <a:r>
              <a:rPr lang="en-US" b="0">
                <a:latin typeface="Calibri" panose="020F0502020204030204" charset="0"/>
                <a:ea typeface="宋体" panose="02010600030101010101" pitchFamily="2" charset="-122"/>
              </a:rPr>
              <a:t>15</a:t>
            </a:r>
            <a:r>
              <a:rPr lang="zh-CN" b="0">
                <a:ea typeface="宋体" panose="02010600030101010101" pitchFamily="2" charset="-122"/>
              </a:rPr>
              <a:t>分）        </a:t>
            </a:r>
            <a:r>
              <a:rPr lang="zh-CN" b="1">
                <a:ea typeface="宋体" panose="02010600030101010101" pitchFamily="2" charset="-122"/>
              </a:rPr>
              <a:t>新年出行</a:t>
            </a:r>
            <a:endParaRPr lang="zh-CN" b="1">
              <a:ea typeface="宋体" panose="02010600030101010101" pitchFamily="2" charset="-122"/>
            </a:endParaRPr>
          </a:p>
        </p:txBody>
      </p:sp>
      <p:sp>
        <p:nvSpPr>
          <p:cNvPr id="2" name="文本框 1"/>
          <p:cNvSpPr txBox="1"/>
          <p:nvPr/>
        </p:nvSpPr>
        <p:spPr>
          <a:xfrm>
            <a:off x="0" y="234950"/>
            <a:ext cx="12193270" cy="6792595"/>
          </a:xfrm>
          <a:prstGeom prst="rect">
            <a:avLst/>
          </a:prstGeom>
          <a:noFill/>
          <a:ln w="9525">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①年初一，鸡叫头遍，尽管天还未亮，财叔便从被窝里钻了出来，揉了揉睡意惺忪的眼睛，急急忙忙穿好衣服，点燃香烛，诚惶诚恐地敬过先人，准备出行。</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②本来财叔是不打算新年出行的，孤零零一个人，屋里穷得叮当响，哪有那么多讲究?</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③年前，眼镜三毛来送年货，怂恿他说:“财叔，新年只要你第一个出行，包你捡到宝贝，若打空转身回来，我封个大红包赔你!”三毛说这话时紧盯着财叔，镜片后那双小眼睛闪闪发亮。灶台上焙的那挂满地红的万字鞭，就是那天他带过来的。按照老祖宗留下的规矩，新年出行，鞭炮要一炸到底，万万不可中间熄火。</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④他们这儿至今仍保留着新年出行的习俗。沿着村边转个圈，惊喜中捡回件颇具象征意义的物件，也有预先藏好的，讨个好彩头，求得一年的好兆头。</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⑤财叔打开门，炸响鞭炮，一股冷风扑面而来，让他打了个寒颤。这要下雪又不下雪的鬼天气，贼冷。财叔伸长的颈脖赶紧缩了回去，手连忙插进大衣里，身子一趔趄，心里打起退堂鼓：自己几斤几两算得清楚，能有甚好兆头?</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⑥但一想到三毛那双闪闪发亮的眼睛，若是看到他并不领情,出个行都畏缩不前，不知会有多失望。</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宋体" panose="02010600030101010101" pitchFamily="2" charset="-122"/>
                <a:ea typeface="宋体" panose="02010600030101010101" pitchFamily="2" charset="-122"/>
              </a:rPr>
              <a:t>  </a:t>
            </a:r>
            <a:r>
              <a:rPr sz="2000" b="1">
                <a:latin typeface="Calibri" panose="020F0502020204030204" charset="0"/>
                <a:ea typeface="宋体" panose="02010600030101010101" pitchFamily="2" charset="-122"/>
              </a:rPr>
              <a:t>⑦财叔走出屋场坪，见前方影影绰绰中有两个黑影立在路中间，吓了一大跳，这么早谁会站在寒风中等他？莫非是传说中的小鬼挡道？硬着头皮走近一端详：两捆半大小子高的棍子柴。估摸着是三毛弄的，“柴”“财”谐音，愿他今年发大财，过上好日子。</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000" b="1">
                <a:latin typeface="Calibri" panose="020F0502020204030204" charset="0"/>
                <a:ea typeface="宋体" panose="02010600030101010101" pitchFamily="2" charset="-122"/>
              </a:rPr>
              <a:t>     ⑧去年财叔走背字，养猪猪瘟，养鸡鸡死，养鱼，一场山洪掀个底朝天，倒霉透顶!虽说这些都是三毛捣鼓来的，但他却从此一蹶不振，打不起精神。希望的火苗在心里也一点点熄灭。财叔叹气说:“命里只有八升米，无论如何不满斗。”索性打起懒主意，反正现在政策好，干脆等着吃低保。三毛多次来劝他:“穷不能穷志气，输不能输信心。”三毛就是说破天，财叔也不为之所动。</a:t>
            </a:r>
            <a:endParaRPr lang="ko-KR" altLang="en-US" sz="2000" b="1">
              <a:latin typeface="Calibri" panose="020F0502020204030204" charset="0"/>
              <a:ea typeface="宋体" panose="02010600030101010101" pitchFamily="2" charset="-122"/>
            </a:endParaRPr>
          </a:p>
          <a:p>
            <a:pPr marL="0" indent="0" algn="l" defTabSz="914400" eaLnBrk="1" latinLnBrk="0" hangingPunct="1">
              <a:lnSpc>
                <a:spcPct val="90000"/>
              </a:lnSpc>
              <a:spcBef>
                <a:spcPts val="0"/>
              </a:spcBef>
              <a:spcAft>
                <a:spcPts val="0"/>
              </a:spcAft>
              <a:buFontTx/>
              <a:buNone/>
            </a:pPr>
            <a:r>
              <a:rPr sz="2000" b="1">
                <a:latin typeface="宋体" panose="02010600030101010101" pitchFamily="2" charset="-122"/>
                <a:ea typeface="宋体" panose="02010600030101010101" pitchFamily="2" charset="-122"/>
                <a:cs typeface="宋体" panose="02010600030101010101" pitchFamily="2" charset="-122"/>
              </a:rPr>
              <a:t> ⑨三毛是大学生，读了一肚子的书，却把人读呆了。这些年村里人像中了邪似的往城里跑，财叔要不是小时得过小儿麻痹症，一条腿长一条腿短，也会跟着跑的。三毛却从城里踅回了村里，看到财叔没起色，总想帮一把。</a:t>
            </a:r>
            <a:endParaRPr lang="ko-KR" altLang="en-US" sz="2000" b="1">
              <a:latin typeface="宋体" panose="02010600030101010101" pitchFamily="2" charset="-122"/>
              <a:ea typeface="宋体" panose="02010600030101010101" pitchFamily="2" charset="-122"/>
              <a:cs typeface="宋体" panose="02010600030101010101" pitchFamily="2" charset="-122"/>
            </a:endParaRPr>
          </a:p>
          <a:p>
            <a:pPr marL="0" indent="0" algn="l" defTabSz="914400" eaLnBrk="1" latinLnBrk="0" hangingPunct="1">
              <a:lnSpc>
                <a:spcPct val="100000"/>
              </a:lnSpc>
              <a:spcBef>
                <a:spcPts val="0"/>
              </a:spcBef>
              <a:spcAft>
                <a:spcPts val="0"/>
              </a:spcAft>
              <a:buFontTx/>
              <a:buNone/>
            </a:pPr>
            <a:endParaRPr lang="ko-KR" altLang="en-US" sz="2000" b="1">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35" y="0"/>
            <a:ext cx="12193270" cy="6858000"/>
            <a:chOff x="-635" y="0"/>
            <a:chExt cx="12193270" cy="6858000"/>
          </a:xfrm>
        </p:grpSpPr>
        <p:pic>
          <p:nvPicPr>
            <p:cNvPr id="9" name="图片 8"/>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635" y="0"/>
              <a:ext cx="12193270" cy="6858000"/>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1270" y="0"/>
            <a:ext cx="12191365" cy="5323205"/>
          </a:xfrm>
          <a:prstGeom prst="rect">
            <a:avLst/>
          </a:prstGeom>
          <a:noFill/>
          <a:ln w="9525">
            <a:noFill/>
          </a:ln>
        </p:spPr>
        <p:txBody>
          <a:bodyPr wrap="square">
            <a:spAutoFit/>
          </a:bodyPr>
          <a:p>
            <a:pPr indent="0"/>
            <a:r>
              <a:rPr lang="en-US" sz="2000" b="1">
                <a:latin typeface="宋体" panose="02010600030101010101" pitchFamily="2" charset="-122"/>
                <a:ea typeface="宋体" panose="02010600030101010101" pitchFamily="2" charset="-122"/>
                <a:cs typeface="宋体" panose="02010600030101010101" pitchFamily="2" charset="-122"/>
                <a:sym typeface="+mn-ea"/>
              </a:rPr>
              <a:t>   </a:t>
            </a:r>
            <a:r>
              <a:rPr sz="2000" b="1">
                <a:latin typeface="宋体" panose="02010600030101010101" pitchFamily="2" charset="-122"/>
                <a:ea typeface="宋体" panose="02010600030101010101" pitchFamily="2" charset="-122"/>
                <a:cs typeface="宋体" panose="02010600030101010101" pitchFamily="2" charset="-122"/>
                <a:sym typeface="+mn-ea"/>
              </a:rPr>
              <a:t>⑩这两捆哑巴柴棍，未必就是三毛所说的宝贝吧?这也太平常了吧，鬼才稀罕!诓他来吹北风，就这宝贝?黑暗中财叔鼻子眼里重重地哼了声，一脚将其踹倒在路旁，心中十分恼火，恨不得就转身打道回府。</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sym typeface="+mn-ea"/>
              </a:rPr>
              <a:t>   ⑪新年出行，要的是一路顺风走到底，切忌打转走回头路，风架着财叔只有继续前行，浑身冷得筛糠。</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⑫再往前走是眼山塘，更是个大风口，无论是顺时针出行还是逆时针出行，想绕都绕不过去。</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⑬走在山塘的堤坝上，果然风更大，呜呜地叫。凛冽的寒风割肉的刀子，一刀一刀割在财叔脸上，辣痛。如今村里人少，山塘无人管理，堤坝上的灌木丛长成了小树林。风刮得路旁的树枝像拿着无数根鞭子，毫无情面地死劲抽打他，抽得他抱头鼠窜，样子十分狼狈。</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⑭突然眼前掠过道白色的弧线，如同沉沉黑夜里的一道闪电，一条白练从水中一跃跳到了堤坝上，刺亮。猝然惊愕，定睛一看：树枝下一条大鱼摇头摆尾活乱跳。顿时财叔只觉得血往上涌，心咚咚咚地都快跳到了子眼儿，不顾一切地扑了上去，手忙脚乱中抱住这条大鱼就往家跑。兴奋得一路狂奔，大声喊道:“我抓到大鱼了!年年有余!年年有余!”</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⑮财叔高一脚低一脚地刚跑到屋场坪里，还没进屋，朦胧中只见三毛匆匆赶来。老远就冲他道喜:“恭喜财叔!贺喜财叔!鲤鱼跳龙门，好兆头啊!好兆头!”</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⑯阴云密布的天空终于绽开道缝，泻下一线亮光。就着熹微财叔看清楚这是条金丝鲤，翕动的腮帮上还系有一截被扯断的细线……抬头再看三毛，镜片后那双小眼睛里有两颗亮亮的泪珠滚动。财叔再也控制不住，破天荒头一次当着小辈的面痛哭起来。</a:t>
            </a:r>
            <a:endParaRPr sz="2000" b="1">
              <a:latin typeface="宋体" panose="02010600030101010101" pitchFamily="2" charset="-122"/>
              <a:ea typeface="宋体" panose="02010600030101010101" pitchFamily="2" charset="-122"/>
              <a:cs typeface="宋体" panose="02010600030101010101" pitchFamily="2" charset="-122"/>
            </a:endParaRPr>
          </a:p>
          <a:p>
            <a:pPr indent="0"/>
            <a:r>
              <a:rPr sz="2000" b="1">
                <a:latin typeface="宋体" panose="02010600030101010101" pitchFamily="2" charset="-122"/>
                <a:ea typeface="宋体" panose="02010600030101010101" pitchFamily="2" charset="-122"/>
                <a:cs typeface="宋体" panose="02010600030101010101" pitchFamily="2" charset="-122"/>
              </a:rPr>
              <a:t>   ⑰这时天已大亮，静谧的山村里，出行的鞭炮声渐次响起此起彼伏，如阵阵春雷……</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70" y="5216525"/>
            <a:ext cx="5080000" cy="460375"/>
          </a:xfrm>
          <a:prstGeom prst="rect">
            <a:avLst/>
          </a:prstGeom>
          <a:noFill/>
          <a:ln w="9525">
            <a:noFill/>
          </a:ln>
        </p:spPr>
        <p:txBody>
          <a:bodyPr>
            <a:spAutoFit/>
          </a:bodyPr>
          <a:p>
            <a:pPr indent="0"/>
            <a:r>
              <a:rPr lang="en-US" sz="2000" b="1">
                <a:solidFill>
                  <a:srgbClr val="1F2DA8"/>
                </a:solidFill>
                <a:latin typeface="宋体" panose="02010600030101010101" pitchFamily="2" charset="-122"/>
                <a:ea typeface="宋体" panose="02010600030101010101" pitchFamily="2" charset="-122"/>
                <a:cs typeface="宋体" panose="02010600030101010101" pitchFamily="2" charset="-122"/>
              </a:rPr>
              <a:t>18</a:t>
            </a:r>
            <a:r>
              <a:rPr lang="zh-CN" sz="2000" b="1">
                <a:solidFill>
                  <a:srgbClr val="1F2DA8"/>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1F2DA8"/>
                </a:solidFill>
                <a:latin typeface="宋体" panose="02010600030101010101" pitchFamily="2" charset="-122"/>
                <a:ea typeface="宋体" panose="02010600030101010101" pitchFamily="2" charset="-122"/>
                <a:cs typeface="宋体" panose="02010600030101010101" pitchFamily="2" charset="-122"/>
              </a:rPr>
              <a:t>填写表格</a:t>
            </a:r>
            <a:r>
              <a:rPr lang="zh-CN" sz="1600" b="1">
                <a:solidFill>
                  <a:srgbClr val="1F2DA8"/>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1F2DA8"/>
                </a:solidFill>
                <a:latin typeface="宋体" panose="02010600030101010101" pitchFamily="2" charset="-122"/>
                <a:ea typeface="宋体" panose="02010600030101010101" pitchFamily="2" charset="-122"/>
                <a:cs typeface="宋体" panose="02010600030101010101" pitchFamily="2" charset="-122"/>
              </a:rPr>
              <a:t>归纳情节</a:t>
            </a:r>
            <a:r>
              <a:rPr lang="zh-CN" sz="2000" b="1">
                <a:solidFill>
                  <a:srgbClr val="1F2DA8"/>
                </a:solidFill>
                <a:latin typeface="宋体" panose="02010600030101010101" pitchFamily="2" charset="-122"/>
                <a:ea typeface="宋体" panose="02010600030101010101" pitchFamily="2" charset="-122"/>
                <a:cs typeface="宋体" panose="02010600030101010101" pitchFamily="2" charset="-122"/>
              </a:rPr>
              <a:t>(3分</a:t>
            </a:r>
            <a:r>
              <a:rPr lang="zh-CN" sz="2000" b="1">
                <a:solidFill>
                  <a:srgbClr val="1E1E1E"/>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2"/>
            </p:custDataLst>
          </p:nvPr>
        </p:nvGraphicFramePr>
        <p:xfrm>
          <a:off x="560705" y="5676900"/>
          <a:ext cx="8340725" cy="603885"/>
        </p:xfrm>
        <a:graphic>
          <a:graphicData uri="http://schemas.openxmlformats.org/drawingml/2006/table">
            <a:tbl>
              <a:tblPr firstRow="1" bandRow="1">
                <a:tableStyleId>{5940675A-B579-460E-94D1-54222C63F5DA}</a:tableStyleId>
              </a:tblPr>
              <a:tblGrid>
                <a:gridCol w="527685"/>
                <a:gridCol w="1284605"/>
                <a:gridCol w="334645"/>
                <a:gridCol w="545465"/>
                <a:gridCol w="1407160"/>
                <a:gridCol w="387350"/>
                <a:gridCol w="563245"/>
                <a:gridCol w="1055370"/>
                <a:gridCol w="387985"/>
                <a:gridCol w="509905"/>
                <a:gridCol w="1337310"/>
              </a:tblGrid>
              <a:tr h="299085">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开端</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准备出行</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发展</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看见柴棍</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高潮</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l">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②</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rowSpan="2">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结局</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明晓真相</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3048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打退堂鼓</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-&gt;</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l">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①</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-&gt;</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兴奋</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-&gt;</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l">
                        <a:buNone/>
                      </a:pPr>
                      <a:r>
                        <a:rPr lang="en-US" sz="2000" b="1">
                          <a:solidFill>
                            <a:srgbClr val="1E1E1E"/>
                          </a:solidFill>
                          <a:latin typeface="宋体" panose="02010600030101010101" pitchFamily="2" charset="-122"/>
                          <a:ea typeface="宋体" panose="02010600030101010101" pitchFamily="2" charset="-122"/>
                          <a:cs typeface="宋体" panose="02010600030101010101" pitchFamily="2" charset="-122"/>
                        </a:rPr>
                        <a:t>③</a:t>
                      </a:r>
                      <a:endParaRPr lang="en-US" altLang="en-US" sz="2000" b="1">
                        <a:solidFill>
                          <a:srgbClr val="1E1E1E"/>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5" name="文本框 4"/>
          <p:cNvSpPr txBox="1"/>
          <p:nvPr/>
        </p:nvSpPr>
        <p:spPr>
          <a:xfrm>
            <a:off x="560705" y="6286500"/>
            <a:ext cx="3826510" cy="460375"/>
          </a:xfrm>
          <a:prstGeom prst="rect">
            <a:avLst/>
          </a:prstGeom>
          <a:noFill/>
        </p:spPr>
        <p:txBody>
          <a:bodyPr wrap="none" rtlCol="0">
            <a:spAutoFit/>
          </a:bodyPr>
          <a:p>
            <a:r>
              <a:rPr lang="zh-CN" altLang="en-US" sz="2400" b="1">
                <a:solidFill>
                  <a:srgbClr val="C00000"/>
                </a:solidFill>
              </a:rPr>
              <a:t>①恼火  ②抓到大鱼  ③痛哭</a:t>
            </a:r>
            <a:endParaRPr lang="zh-CN" altLang="en-US" sz="2400" b="1">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100" name="文本框 99"/>
          <p:cNvSpPr txBox="1"/>
          <p:nvPr/>
        </p:nvSpPr>
        <p:spPr>
          <a:xfrm>
            <a:off x="376555" y="4559300"/>
            <a:ext cx="10483850" cy="521970"/>
          </a:xfrm>
          <a:prstGeom prst="rect">
            <a:avLst/>
          </a:prstGeom>
          <a:noFill/>
          <a:ln w="9525">
            <a:noFill/>
          </a:ln>
        </p:spPr>
        <p:txBody>
          <a:bodyPr wrap="square">
            <a:spAutoFit/>
          </a:bodyPr>
          <a:p>
            <a:pPr indent="0"/>
            <a:r>
              <a:rPr lang="en-US" altLang="zh-CN" sz="2800" b="1">
                <a:solidFill>
                  <a:srgbClr val="1F2DA8"/>
                </a:solidFill>
                <a:ea typeface="宋体" panose="02010600030101010101" pitchFamily="2" charset="-122"/>
              </a:rPr>
              <a:t>21.</a:t>
            </a:r>
            <a:r>
              <a:rPr lang="zh-CN" sz="2800" b="1">
                <a:solidFill>
                  <a:srgbClr val="1F2DA8"/>
                </a:solidFill>
                <a:ea typeface="宋体" panose="02010600030101010101" pitchFamily="2" charset="-122"/>
              </a:rPr>
              <a:t>小说主要是围绕哪个矛盾冲突展开故事情节的？</a:t>
            </a:r>
            <a:r>
              <a:rPr lang="en-US" sz="2800" b="1">
                <a:solidFill>
                  <a:srgbClr val="1F2DA8"/>
                </a:solidFill>
                <a:latin typeface="宋体" panose="02010600030101010101" pitchFamily="2" charset="-122"/>
                <a:ea typeface="宋体" panose="02010600030101010101" pitchFamily="2" charset="-122"/>
              </a:rPr>
              <a:t>(2</a:t>
            </a:r>
            <a:r>
              <a:rPr lang="zh-CN" sz="2800" b="1">
                <a:solidFill>
                  <a:srgbClr val="1F2DA8"/>
                </a:solidFill>
                <a:ea typeface="宋体" panose="02010600030101010101" pitchFamily="2" charset="-122"/>
              </a:rPr>
              <a:t>分</a:t>
            </a:r>
            <a:r>
              <a:rPr lang="en-US" sz="2800" b="1">
                <a:solidFill>
                  <a:srgbClr val="1F2DA8"/>
                </a:solidFill>
                <a:latin typeface="宋体" panose="02010600030101010101" pitchFamily="2" charset="-122"/>
                <a:ea typeface="宋体" panose="02010600030101010101" pitchFamily="2" charset="-122"/>
              </a:rPr>
              <a:t>)</a:t>
            </a:r>
            <a:endParaRPr lang="en-US" altLang="en-US" sz="2800" b="1">
              <a:solidFill>
                <a:srgbClr val="1F2DA8"/>
              </a:solidFill>
              <a:latin typeface="宋体" panose="02010600030101010101" pitchFamily="2" charset="-122"/>
              <a:ea typeface="宋体" panose="02010600030101010101" pitchFamily="2" charset="-122"/>
            </a:endParaRPr>
          </a:p>
        </p:txBody>
      </p:sp>
      <p:sp>
        <p:nvSpPr>
          <p:cNvPr id="6" name="文本框 5"/>
          <p:cNvSpPr txBox="1"/>
          <p:nvPr/>
        </p:nvSpPr>
        <p:spPr>
          <a:xfrm>
            <a:off x="375920" y="407670"/>
            <a:ext cx="11245850" cy="1383665"/>
          </a:xfrm>
          <a:prstGeom prst="rect">
            <a:avLst/>
          </a:prstGeom>
          <a:noFill/>
          <a:ln w="9525">
            <a:noFill/>
          </a:ln>
        </p:spPr>
        <p:txBody>
          <a:bodyPr wrap="square">
            <a:spAutoFit/>
          </a:bodyPr>
          <a:p>
            <a:pPr indent="0"/>
            <a:r>
              <a:rPr sz="2800" b="1">
                <a:solidFill>
                  <a:srgbClr val="1F2DA8"/>
                </a:solidFill>
                <a:latin typeface="宋体" panose="02010600030101010101" pitchFamily="2" charset="-122"/>
                <a:ea typeface="宋体" panose="02010600030101010101" pitchFamily="2" charset="-122"/>
                <a:cs typeface="宋体" panose="02010600030101010101" pitchFamily="2" charset="-122"/>
              </a:rPr>
              <a:t>20、文中有多处</a:t>
            </a:r>
            <a:r>
              <a:rPr sz="2800" b="1">
                <a:solidFill>
                  <a:srgbClr val="C00000"/>
                </a:solidFill>
                <a:latin typeface="宋体" panose="02010600030101010101" pitchFamily="2" charset="-122"/>
                <a:ea typeface="宋体" panose="02010600030101010101" pitchFamily="2" charset="-122"/>
                <a:cs typeface="宋体" panose="02010600030101010101" pitchFamily="2" charset="-122"/>
              </a:rPr>
              <a:t>伏笔</a:t>
            </a:r>
            <a:r>
              <a:rPr sz="2800" b="1">
                <a:solidFill>
                  <a:srgbClr val="1F2DA8"/>
                </a:solidFill>
                <a:latin typeface="宋体" panose="02010600030101010101" pitchFamily="2" charset="-122"/>
                <a:ea typeface="宋体" panose="02010600030101010101" pitchFamily="2" charset="-122"/>
                <a:cs typeface="宋体" panose="02010600030101010101" pitchFamily="2" charset="-122"/>
              </a:rPr>
              <a:t>暗示了财叔新年出行的经历是三毛策划的，请找出来并简要概括。</a:t>
            </a:r>
            <a:r>
              <a:rPr sz="2800" b="1">
                <a:solidFill>
                  <a:srgbClr val="1F2DA8"/>
                </a:solidFill>
                <a:latin typeface="宋体" panose="02010600030101010101" pitchFamily="2" charset="-122"/>
                <a:ea typeface="宋体" panose="02010600030101010101" pitchFamily="2" charset="-122"/>
                <a:cs typeface="宋体" panose="02010600030101010101" pitchFamily="2" charset="-122"/>
                <a:sym typeface="+mn-ea"/>
              </a:rPr>
              <a:t>（2分，答出两点即可) </a:t>
            </a:r>
            <a:endParaRPr sz="2800" b="1">
              <a:solidFill>
                <a:srgbClr val="1F2DA8"/>
              </a:solidFill>
              <a:latin typeface="宋体" panose="02010600030101010101" pitchFamily="2" charset="-122"/>
              <a:ea typeface="宋体" panose="02010600030101010101" pitchFamily="2" charset="-122"/>
              <a:cs typeface="宋体" panose="02010600030101010101" pitchFamily="2" charset="-122"/>
            </a:endParaRPr>
          </a:p>
          <a:p>
            <a:pPr indent="0"/>
            <a:r>
              <a:rPr sz="2800" b="1">
                <a:latin typeface="宋体" panose="02010600030101010101" pitchFamily="2" charset="-122"/>
                <a:ea typeface="宋体" panose="02010600030101010101" pitchFamily="2" charset="-122"/>
                <a:cs typeface="宋体" panose="02010600030101010101" pitchFamily="2" charset="-122"/>
              </a:rPr>
              <a:t>  示例：第③段写三毛怂恿财叔新年出行，保证财叔能捡到宝贝。     </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662940" y="1791335"/>
            <a:ext cx="9891395" cy="953135"/>
          </a:xfrm>
          <a:prstGeom prst="rect">
            <a:avLst/>
          </a:prstGeom>
          <a:noFill/>
          <a:ln w="9525">
            <a:solidFill>
              <a:srgbClr val="C00000"/>
            </a:solidFill>
          </a:ln>
        </p:spPr>
        <p:txBody>
          <a:bodyPr wrap="square">
            <a:spAutoFit/>
          </a:bodyPr>
          <a:p>
            <a:pPr indent="0"/>
            <a:r>
              <a:rPr lang="zh-CN" sz="2800" b="1">
                <a:solidFill>
                  <a:schemeClr val="tx1"/>
                </a:solidFill>
                <a:ea typeface="宋体" panose="02010600030101010101" pitchFamily="2" charset="-122"/>
              </a:rPr>
              <a:t>⑴三毛却从城里踅回了村里，看到财叔没起色，总想帮一把。</a:t>
            </a:r>
            <a:endParaRPr lang="zh-CN" sz="2800" b="1">
              <a:solidFill>
                <a:schemeClr val="tx1"/>
              </a:solidFill>
              <a:ea typeface="宋体" panose="02010600030101010101" pitchFamily="2" charset="-122"/>
            </a:endParaRPr>
          </a:p>
          <a:p>
            <a:pPr indent="0"/>
            <a:r>
              <a:rPr lang="zh-CN" sz="2800" b="1">
                <a:solidFill>
                  <a:schemeClr val="tx1"/>
                </a:solidFill>
                <a:ea typeface="宋体" panose="02010600030101010101" pitchFamily="2" charset="-122"/>
              </a:rPr>
              <a:t>⑵翕动的腮帮上还系有一截被扯断的细线……</a:t>
            </a:r>
            <a:endParaRPr lang="zh-CN" altLang="en-US" sz="2800" b="1">
              <a:solidFill>
                <a:schemeClr val="tx1"/>
              </a:solidFill>
              <a:ea typeface="宋体" panose="02010600030101010101" pitchFamily="2" charset="-122"/>
            </a:endParaRPr>
          </a:p>
        </p:txBody>
      </p:sp>
      <p:sp>
        <p:nvSpPr>
          <p:cNvPr id="2" name="文本框 1"/>
          <p:cNvSpPr txBox="1"/>
          <p:nvPr/>
        </p:nvSpPr>
        <p:spPr>
          <a:xfrm>
            <a:off x="672465" y="5081270"/>
            <a:ext cx="4728210" cy="521970"/>
          </a:xfrm>
          <a:prstGeom prst="rect">
            <a:avLst/>
          </a:prstGeom>
          <a:noFill/>
          <a:ln>
            <a:solidFill>
              <a:srgbClr val="C00000"/>
            </a:solidFill>
          </a:ln>
        </p:spPr>
        <p:txBody>
          <a:bodyPr wrap="square" rtlCol="0" anchor="t">
            <a:spAutoFit/>
          </a:bodyPr>
          <a:p>
            <a:r>
              <a:rPr lang="zh-CN" altLang="en-US" sz="2800" b="1"/>
              <a:t>财叔沦为懒汉不愿接受帮扶</a:t>
            </a:r>
            <a:endParaRPr lang="zh-CN" altLang="en-US" sz="2800" b="1"/>
          </a:p>
        </p:txBody>
      </p:sp>
      <p:sp>
        <p:nvSpPr>
          <p:cNvPr id="3" name="文本框 2"/>
          <p:cNvSpPr txBox="1"/>
          <p:nvPr/>
        </p:nvSpPr>
        <p:spPr>
          <a:xfrm>
            <a:off x="662940" y="2744470"/>
            <a:ext cx="9892030" cy="1814830"/>
          </a:xfrm>
          <a:prstGeom prst="rect">
            <a:avLst/>
          </a:prstGeom>
          <a:solidFill>
            <a:schemeClr val="bg1">
              <a:lumMod val="95000"/>
            </a:schemeClr>
          </a:solidFill>
          <a:ln>
            <a:solidFill>
              <a:schemeClr val="accent6">
                <a:lumMod val="50000"/>
              </a:schemeClr>
            </a:solidFill>
          </a:ln>
        </p:spPr>
        <p:txBody>
          <a:bodyPr wrap="square" rtlCol="0">
            <a:spAutoFit/>
          </a:bodyPr>
          <a:p>
            <a:pPr algn="l"/>
            <a:r>
              <a:rPr lang="en-US" altLang="zh-CN" sz="2800" b="1">
                <a:latin typeface="楷体_GB2312" panose="02010609030101010101" charset="-122"/>
                <a:ea typeface="楷体_GB2312" panose="02010609030101010101" charset="-122"/>
                <a:cs typeface="楷体_GB2312" panose="02010609030101010101" charset="-122"/>
              </a:rPr>
              <a:t>“</a:t>
            </a:r>
            <a:r>
              <a:rPr lang="zh-CN" altLang="en-US" sz="2800" b="1">
                <a:solidFill>
                  <a:srgbClr val="C00000"/>
                </a:solidFill>
                <a:latin typeface="楷体_GB2312" panose="02010609030101010101" charset="-122"/>
                <a:ea typeface="楷体_GB2312" panose="02010609030101010101" charset="-122"/>
                <a:cs typeface="楷体_GB2312" panose="02010609030101010101" charset="-122"/>
                <a:sym typeface="+mn-ea"/>
              </a:rPr>
              <a:t>伏笔</a:t>
            </a:r>
            <a:r>
              <a:rPr lang="en-US" altLang="zh-CN" sz="2800" b="1">
                <a:latin typeface="楷体_GB2312" panose="02010609030101010101" charset="-122"/>
                <a:ea typeface="楷体_GB2312" panose="02010609030101010101" charset="-122"/>
                <a:cs typeface="楷体_GB2312" panose="02010609030101010101" charset="-122"/>
              </a:rPr>
              <a:t>”</a:t>
            </a:r>
            <a:r>
              <a:rPr lang="zh-CN" altLang="en-US" sz="2800" b="1">
                <a:latin typeface="楷体_GB2312" panose="02010609030101010101" charset="-122"/>
                <a:ea typeface="楷体_GB2312" panose="02010609030101010101" charset="-122"/>
                <a:cs typeface="楷体_GB2312" panose="02010609030101010101" charset="-122"/>
              </a:rPr>
              <a:t>，</a:t>
            </a:r>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rPr>
              <a:t>是指对将要在文中出现的人物或事件，作提示、或暗示，以求前后呼应。</a:t>
            </a:r>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sym typeface="+mn-ea"/>
              </a:rPr>
              <a:t>文学创作中叙事的一种手法。</a:t>
            </a:r>
            <a:endPar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sym typeface="+mn-ea"/>
            </a:endParaRPr>
          </a:p>
          <a:p>
            <a:pPr algn="l"/>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rPr>
              <a:t>  作用：</a:t>
            </a:r>
            <a:endPar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endParaRPr>
          </a:p>
          <a:p>
            <a:pPr algn="l"/>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rPr>
              <a:t>交代含蓄，</a:t>
            </a:r>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sym typeface="+mn-ea"/>
              </a:rPr>
              <a:t>前后照应，使</a:t>
            </a:r>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sym typeface="+mn-ea"/>
              </a:rPr>
              <a:t>情节发展合理，</a:t>
            </a:r>
            <a:r>
              <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rPr>
              <a:t>使结构严密、紧凑；</a:t>
            </a:r>
            <a:endParaRPr lang="zh-CN" altLang="en-US" sz="2800" b="1">
              <a:solidFill>
                <a:schemeClr val="accent6">
                  <a:lumMod val="50000"/>
                </a:schemeClr>
              </a:solidFill>
              <a:latin typeface="楷体_GB2312" panose="02010609030101010101" charset="-122"/>
              <a:ea typeface="楷体_GB2312" panose="02010609030101010101" charset="-122"/>
              <a:cs typeface="楷体_GB2312" panose="02010609030101010101" charset="-122"/>
            </a:endParaRPr>
          </a:p>
        </p:txBody>
      </p:sp>
      <p:sp>
        <p:nvSpPr>
          <p:cNvPr id="15" name="文本框 14"/>
          <p:cNvSpPr txBox="1"/>
          <p:nvPr/>
        </p:nvSpPr>
        <p:spPr>
          <a:xfrm>
            <a:off x="3537585" y="407670"/>
            <a:ext cx="841375" cy="461010"/>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2400">
              <a:latin typeface="Calibri" panose="020F0502020204030204" charset="0"/>
              <a:ea typeface="宋体" panose="02010600030101010101" pitchFamily="2" charset="-122"/>
              <a:cs typeface="+mn-cs"/>
            </a:endParaRPr>
          </a:p>
        </p:txBody>
      </p:sp>
      <p:sp>
        <p:nvSpPr>
          <p:cNvPr id="4" name="文本框 3"/>
          <p:cNvSpPr txBox="1"/>
          <p:nvPr/>
        </p:nvSpPr>
        <p:spPr>
          <a:xfrm>
            <a:off x="662940" y="5621020"/>
            <a:ext cx="9892030" cy="829945"/>
          </a:xfrm>
          <a:prstGeom prst="rect">
            <a:avLst/>
          </a:prstGeom>
          <a:noFill/>
          <a:ln>
            <a:solidFill>
              <a:schemeClr val="accent6">
                <a:lumMod val="50000"/>
              </a:schemeClr>
            </a:solidFill>
          </a:ln>
        </p:spPr>
        <p:txBody>
          <a:bodyPr wrap="square" rtlCol="0" anchor="t">
            <a:spAutoFit/>
          </a:bodyPr>
          <a:p>
            <a:r>
              <a:rPr lang="zh-CN" altLang="en-US" sz="2400" b="1">
                <a:solidFill>
                  <a:schemeClr val="accent6">
                    <a:lumMod val="50000"/>
                  </a:schemeClr>
                </a:solidFill>
              </a:rPr>
              <a:t>文学作品的矛盾冲突：人与人、人与环境、人的内心矛盾。</a:t>
            </a:r>
            <a:endParaRPr lang="zh-CN" altLang="en-US" sz="2400" b="1">
              <a:solidFill>
                <a:schemeClr val="accent6">
                  <a:lumMod val="50000"/>
                </a:schemeClr>
              </a:solidFill>
            </a:endParaRPr>
          </a:p>
          <a:p>
            <a:r>
              <a:rPr lang="zh-CN" altLang="en-US" sz="2400" b="1">
                <a:solidFill>
                  <a:schemeClr val="accent6">
                    <a:lumMod val="50000"/>
                  </a:schemeClr>
                </a:solidFill>
              </a:rPr>
              <a:t>好处：突出人物形象，推动情节发展，制造紧张氛围，吸引读者思考。</a:t>
            </a:r>
            <a:endParaRPr lang="zh-CN" altLang="en-US" sz="2400" b="1">
              <a:solidFill>
                <a:schemeClr val="accent6">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7" grpId="0" animBg="1"/>
      <p:bldP spid="100" grpId="0"/>
      <p:bldP spid="2"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035"/>
            <a:ext cx="11438890" cy="6043295"/>
            <a:chOff x="376555" y="407035"/>
            <a:chExt cx="11438890" cy="6043295"/>
          </a:xfrm>
        </p:grpSpPr>
        <p:pic>
          <p:nvPicPr>
            <p:cNvPr id="9" name="图片 8"/>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568325" y="2207260"/>
            <a:ext cx="10718165" cy="953135"/>
          </a:xfrm>
          <a:prstGeom prst="rect">
            <a:avLst/>
          </a:prstGeom>
          <a:noFill/>
        </p:spPr>
        <p:txBody>
          <a:bodyPr wrap="none" rtlCol="0">
            <a:spAutoFit/>
          </a:bodyPr>
          <a:p>
            <a:pPr algn="l"/>
            <a:r>
              <a:rPr lang="zh-CN" altLang="en-US" sz="2800" b="1">
                <a:solidFill>
                  <a:srgbClr val="1F2DA8"/>
                </a:solidFill>
              </a:rPr>
              <a:t>19、有人认为将第⑧段删去小说情节更加紧凑，你同意这个观点吗?</a:t>
            </a:r>
            <a:endParaRPr lang="zh-CN" altLang="en-US" sz="2800" b="1">
              <a:solidFill>
                <a:srgbClr val="1F2DA8"/>
              </a:solidFill>
            </a:endParaRPr>
          </a:p>
          <a:p>
            <a:pPr algn="l"/>
            <a:r>
              <a:rPr lang="zh-CN" altLang="en-US" sz="2800" b="1">
                <a:solidFill>
                  <a:srgbClr val="1F2DA8"/>
                </a:solidFill>
              </a:rPr>
              <a:t>说说理由。(4分)</a:t>
            </a:r>
            <a:endParaRPr lang="zh-CN" altLang="en-US" sz="2800" b="1">
              <a:solidFill>
                <a:srgbClr val="1F2DA8"/>
              </a:solidFill>
            </a:endParaRPr>
          </a:p>
        </p:txBody>
      </p:sp>
      <p:sp>
        <p:nvSpPr>
          <p:cNvPr id="3" name="文本框 2"/>
          <p:cNvSpPr txBox="1"/>
          <p:nvPr/>
        </p:nvSpPr>
        <p:spPr>
          <a:xfrm>
            <a:off x="377825" y="3068955"/>
            <a:ext cx="11437620" cy="1383665"/>
          </a:xfrm>
          <a:prstGeom prst="rect">
            <a:avLst/>
          </a:prstGeom>
          <a:noFill/>
          <a:ln>
            <a:solidFill>
              <a:srgbClr val="C00000"/>
            </a:solidFill>
          </a:ln>
        </p:spPr>
        <p:txBody>
          <a:bodyPr wrap="square" rtlCol="0">
            <a:spAutoFit/>
          </a:bodyPr>
          <a:p>
            <a:pPr algn="l"/>
            <a:r>
              <a:rPr lang="en-US" altLang="zh-CN" sz="2800" b="1"/>
              <a:t>      </a:t>
            </a:r>
            <a:r>
              <a:rPr lang="zh-CN" altLang="en-US" sz="2800" b="1"/>
              <a:t>不同意。这一段插叙，交待财叔过往种种失败的经历，让读者明白财叔心灰意冷的原因。为后文三毛的帮助，财叔发自肺腑的痛哭做铺垫。   </a:t>
            </a:r>
            <a:endParaRPr lang="zh-CN" altLang="en-US" sz="2800" b="1"/>
          </a:p>
          <a:p>
            <a:pPr algn="l"/>
            <a:r>
              <a:rPr lang="zh-CN" altLang="en-US" sz="2800" b="1"/>
              <a:t>     </a:t>
            </a:r>
            <a:r>
              <a:rPr lang="zh-CN" altLang="en-US" sz="2800" b="1">
                <a:sym typeface="+mn-ea"/>
              </a:rPr>
              <a:t>小说无论情节，还是主题表达才更完整，更感人，所以不能删。</a:t>
            </a:r>
            <a:endParaRPr lang="zh-CN" altLang="en-US" sz="2800" b="1"/>
          </a:p>
        </p:txBody>
      </p:sp>
      <p:sp>
        <p:nvSpPr>
          <p:cNvPr id="8" name="文本框 7"/>
          <p:cNvSpPr txBox="1"/>
          <p:nvPr/>
        </p:nvSpPr>
        <p:spPr>
          <a:xfrm>
            <a:off x="377190" y="407035"/>
            <a:ext cx="11437620" cy="1938020"/>
          </a:xfrm>
          <a:prstGeom prst="rect">
            <a:avLst/>
          </a:prstGeom>
          <a:noFill/>
        </p:spPr>
        <p:txBody>
          <a:bodyPr wrap="square" rtlCol="0" anchor="t">
            <a:spAutoFit/>
          </a:bodyPr>
          <a:p>
            <a:pPr algn="l"/>
            <a:r>
              <a:rPr sz="2400" b="1">
                <a:ea typeface="宋体" panose="02010600030101010101" pitchFamily="2" charset="-122"/>
                <a:sym typeface="+mn-ea"/>
              </a:rPr>
              <a:t>       ⑧去年财叔走背字，养猪猪瘟，养鸡鸡死，养鱼，一场山洪掀个底朝天，倒霉透顶!虽说这些都是三毛捣鼓来的，但他却从此一蹶不振，打不起精神。希望的火苗在心里也一点点熄灭。财叔叹气说:“命里只有八升米，无论如何不满斗。”索性打起懒主意，反正现在政策好，干脆等着吃低保。三毛多次来劝他:“穷不能穷志气，输不能输信心。”三毛就是说破天，财叔也不为之所动。</a:t>
            </a:r>
            <a:endParaRPr lang="zh-CN" altLang="en-US" sz="2400" b="1">
              <a:ea typeface="宋体" panose="02010600030101010101" pitchFamily="2" charset="-122"/>
              <a:sym typeface="+mn-ea"/>
            </a:endParaRPr>
          </a:p>
        </p:txBody>
      </p:sp>
      <p:sp>
        <p:nvSpPr>
          <p:cNvPr id="4" name="文本框 3"/>
          <p:cNvSpPr txBox="1"/>
          <p:nvPr/>
        </p:nvSpPr>
        <p:spPr>
          <a:xfrm>
            <a:off x="376555" y="4512310"/>
            <a:ext cx="11576685" cy="1936750"/>
          </a:xfrm>
          <a:prstGeom prst="rect">
            <a:avLst/>
          </a:prstGeom>
          <a:noFill/>
          <a:ln>
            <a:solidFill>
              <a:schemeClr val="accent6">
                <a:lumMod val="50000"/>
              </a:schemeClr>
            </a:solid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400" b="1">
                <a:solidFill>
                  <a:srgbClr val="C00000"/>
                </a:solidFill>
                <a:latin typeface="仿宋_GB2312" charset="0"/>
                <a:ea typeface="仿宋_GB2312" charset="0"/>
                <a:cs typeface="仿宋_GB2312" charset="0"/>
              </a:rPr>
              <a:t>插叙</a:t>
            </a:r>
            <a:r>
              <a:rPr lang="zh-CN" altLang="en-US" sz="2400" b="1">
                <a:solidFill>
                  <a:schemeClr val="accent6">
                    <a:lumMod val="50000"/>
                  </a:schemeClr>
                </a:solidFill>
                <a:latin typeface="仿宋_GB2312" charset="0"/>
                <a:ea typeface="仿宋_GB2312" charset="0"/>
                <a:cs typeface="仿宋_GB2312" charset="0"/>
              </a:rPr>
              <a:t>：</a:t>
            </a:r>
            <a:r>
              <a:rPr sz="2400" b="1">
                <a:solidFill>
                  <a:srgbClr val="003300"/>
                </a:solidFill>
                <a:latin typeface="仿宋_GB2312" charset="0"/>
                <a:ea typeface="仿宋_GB2312" charset="0"/>
                <a:cs typeface="宋体" panose="02010600030101010101" pitchFamily="2" charset="-122"/>
              </a:rPr>
              <a:t>在叙述中心事件的过程中，为了帮助展开情节或刻画人物，暂时中断叙述的线索，插入一个或几个与中心事件相关的情节或事件的叙述方法。</a:t>
            </a:r>
            <a:endParaRPr lang="ko-KR" altLang="en-US" sz="2400" b="1">
              <a:solidFill>
                <a:srgbClr val="003300"/>
              </a:solidFill>
              <a:latin typeface="仿宋_GB2312" charset="0"/>
              <a:ea typeface="仿宋_GB2312" charset="0"/>
              <a:cs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sz="2400" b="1">
                <a:solidFill>
                  <a:srgbClr val="003300"/>
                </a:solidFill>
                <a:latin typeface="仿宋_GB2312" charset="0"/>
                <a:ea typeface="仿宋_GB2312" charset="0"/>
                <a:cs typeface="宋体" panose="02010600030101010101" pitchFamily="2" charset="-122"/>
              </a:rPr>
              <a:t>     是记叙文常用的叙述方法。</a:t>
            </a:r>
            <a:endParaRPr lang="ko-KR" altLang="en-US" sz="2400" b="1">
              <a:solidFill>
                <a:srgbClr val="003300"/>
              </a:solidFill>
              <a:latin typeface="仿宋_GB2312" charset="0"/>
              <a:ea typeface="仿宋_GB2312" charset="0"/>
              <a:cs typeface="宋体" panose="02010600030101010101" pitchFamily="2" charset="-122"/>
            </a:endParaRPr>
          </a:p>
          <a:p>
            <a:pPr marL="0" indent="0" algn="l" defTabSz="914400" eaLnBrk="1" latinLnBrk="0" hangingPunct="1">
              <a:lnSpc>
                <a:spcPct val="100000"/>
              </a:lnSpc>
              <a:spcBef>
                <a:spcPts val="0"/>
              </a:spcBef>
              <a:spcAft>
                <a:spcPts val="0"/>
              </a:spcAft>
              <a:buFontTx/>
              <a:buNone/>
            </a:pPr>
            <a:r>
              <a:rPr lang="zh-CN" altLang="en-US" sz="2400" b="1">
                <a:solidFill>
                  <a:srgbClr val="C00000"/>
                </a:solidFill>
                <a:latin typeface="仿宋_GB2312" charset="0"/>
                <a:ea typeface="仿宋_GB2312" charset="0"/>
                <a:cs typeface="仿宋_GB2312" charset="0"/>
              </a:rPr>
              <a:t>作用</a:t>
            </a:r>
            <a:r>
              <a:rPr lang="zh-CN" altLang="en-US" sz="2400" b="1">
                <a:solidFill>
                  <a:schemeClr val="accent6">
                    <a:lumMod val="50000"/>
                  </a:schemeClr>
                </a:solidFill>
                <a:latin typeface="仿宋_GB2312" charset="0"/>
                <a:ea typeface="仿宋_GB2312" charset="0"/>
                <a:cs typeface="仿宋_GB2312" charset="0"/>
              </a:rPr>
              <a:t>：</a:t>
            </a:r>
            <a:r>
              <a:rPr sz="2400" b="1">
                <a:solidFill>
                  <a:srgbClr val="003300"/>
                </a:solidFill>
                <a:latin typeface="仿宋_GB2312" charset="0"/>
                <a:ea typeface="仿宋_GB2312" charset="0"/>
                <a:cs typeface="宋体" panose="02010600030101010101" pitchFamily="2" charset="-122"/>
              </a:rPr>
              <a:t>插叙了……事，解释说明了……；为下文……情节做铺垫，</a:t>
            </a:r>
            <a:r>
              <a:rPr sz="2400" b="1">
                <a:solidFill>
                  <a:srgbClr val="003300"/>
                </a:solidFill>
                <a:latin typeface="仿宋_GB2312" charset="0"/>
                <a:ea typeface="仿宋_GB2312" charset="0"/>
                <a:cs typeface="宋体" panose="02010600030101010101" pitchFamily="2" charset="-122"/>
              </a:rPr>
              <a:t>推动情节发展；突出……的人物形象；突出或深化中心；使文章脉络清晰、结构紧凑，避免平铺直叙。</a:t>
            </a:r>
            <a:endParaRPr lang="ko-KR" altLang="en-US" sz="2400" b="1">
              <a:solidFill>
                <a:schemeClr val="accent6">
                  <a:lumMod val="50000"/>
                </a:schemeClr>
              </a:solidFill>
              <a:latin typeface="仿宋_GB2312" charset="0"/>
              <a:ea typeface="仿宋_GB2312" charset="0"/>
              <a:cs typeface="仿宋_GB2312"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5" name="文本框 4"/>
          <p:cNvSpPr txBox="1"/>
          <p:nvPr/>
        </p:nvSpPr>
        <p:spPr>
          <a:xfrm>
            <a:off x="1169035" y="1193165"/>
            <a:ext cx="8094980" cy="521970"/>
          </a:xfrm>
          <a:prstGeom prst="rect">
            <a:avLst/>
          </a:prstGeom>
          <a:noFill/>
        </p:spPr>
        <p:txBody>
          <a:bodyPr wrap="none" rtlCol="0">
            <a:spAutoFit/>
          </a:bodyPr>
          <a:p>
            <a:pPr algn="l"/>
            <a:r>
              <a:rPr lang="zh-CN" altLang="en-US" sz="2800" b="1">
                <a:solidFill>
                  <a:srgbClr val="1F2DA8"/>
                </a:solidFill>
              </a:rPr>
              <a:t>22、最后一段环境描写富有意味，有何作用？(4分)</a:t>
            </a:r>
            <a:endParaRPr lang="zh-CN" altLang="en-US" sz="2800" b="1">
              <a:solidFill>
                <a:srgbClr val="1F2DA8"/>
              </a:solidFill>
            </a:endParaRPr>
          </a:p>
        </p:txBody>
      </p:sp>
      <p:sp>
        <p:nvSpPr>
          <p:cNvPr id="6" name="文本框 5"/>
          <p:cNvSpPr txBox="1"/>
          <p:nvPr/>
        </p:nvSpPr>
        <p:spPr>
          <a:xfrm>
            <a:off x="697230" y="1715135"/>
            <a:ext cx="10798175" cy="953135"/>
          </a:xfrm>
          <a:prstGeom prst="rect">
            <a:avLst/>
          </a:prstGeom>
          <a:noFill/>
          <a:ln>
            <a:solidFill>
              <a:srgbClr val="C00000"/>
            </a:solidFill>
          </a:ln>
        </p:spPr>
        <p:txBody>
          <a:bodyPr wrap="square" rtlCol="0">
            <a:spAutoFit/>
          </a:bodyPr>
          <a:p>
            <a:pPr algn="l"/>
            <a:r>
              <a:rPr lang="en-US" altLang="zh-CN" sz="2800" b="1"/>
              <a:t>  </a:t>
            </a:r>
            <a:r>
              <a:rPr lang="zh-CN" altLang="en-US" sz="2800" b="1"/>
              <a:t>一方面起到烘托人物心情的作用，另一方面也暗示着财叔以及其他“财叔们”都会有自己的好兆头，好希望。</a:t>
            </a:r>
            <a:endParaRPr lang="zh-CN" altLang="en-US" sz="2800" b="1"/>
          </a:p>
        </p:txBody>
      </p:sp>
      <p:sp>
        <p:nvSpPr>
          <p:cNvPr id="2" name="文本框 1"/>
          <p:cNvSpPr txBox="1"/>
          <p:nvPr/>
        </p:nvSpPr>
        <p:spPr>
          <a:xfrm>
            <a:off x="376555" y="407670"/>
            <a:ext cx="11438890" cy="953135"/>
          </a:xfrm>
          <a:prstGeom prst="rect">
            <a:avLst/>
          </a:prstGeom>
          <a:noFill/>
        </p:spPr>
        <p:txBody>
          <a:bodyPr wrap="square" rtlCol="0" anchor="t">
            <a:spAutoFit/>
          </a:bodyPr>
          <a:p>
            <a:pPr algn="l"/>
            <a:r>
              <a:rPr lang="en-US" sz="2800" b="1">
                <a:latin typeface="宋体" panose="02010600030101010101" pitchFamily="2" charset="-122"/>
                <a:ea typeface="宋体" panose="02010600030101010101" pitchFamily="2" charset="-122"/>
                <a:cs typeface="宋体" panose="02010600030101010101" pitchFamily="2" charset="-122"/>
                <a:sym typeface="+mn-ea"/>
              </a:rPr>
              <a:t>    </a:t>
            </a:r>
            <a:r>
              <a:rPr sz="2800" b="1">
                <a:latin typeface="宋体" panose="02010600030101010101" pitchFamily="2" charset="-122"/>
                <a:ea typeface="宋体" panose="02010600030101010101" pitchFamily="2" charset="-122"/>
                <a:cs typeface="宋体" panose="02010600030101010101" pitchFamily="2" charset="-122"/>
                <a:sym typeface="+mn-ea"/>
              </a:rPr>
              <a:t>⑰这时天已大亮，静谧的山村里，出行的鞭炮声渐次响起此起彼伏，如阵阵春雷……</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697230" y="2668270"/>
            <a:ext cx="10799445" cy="3536315"/>
          </a:xfrm>
          <a:prstGeom prst="rect">
            <a:avLst/>
          </a:prstGeom>
          <a:noFill/>
          <a:ln>
            <a:solidFill>
              <a:schemeClr val="accent6">
                <a:lumMod val="50000"/>
              </a:schemeClr>
            </a:solid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800" b="1">
                <a:solidFill>
                  <a:srgbClr val="C00000"/>
                </a:solidFill>
                <a:latin typeface="宋体" panose="02010600030101010101" pitchFamily="2" charset="-122"/>
                <a:ea typeface="宋体" panose="02010600030101010101" pitchFamily="2" charset="-122"/>
                <a:cs typeface="+mn-ea"/>
              </a:rPr>
              <a:t>景物描写</a:t>
            </a:r>
            <a:r>
              <a:rPr lang="zh-CN" altLang="en-US" sz="2800" b="1">
                <a:solidFill>
                  <a:schemeClr val="accent6">
                    <a:lumMod val="50000"/>
                  </a:schemeClr>
                </a:solidFill>
                <a:latin typeface="宋体" panose="02010600030101010101" pitchFamily="2" charset="-122"/>
                <a:ea typeface="宋体" panose="02010600030101010101" pitchFamily="2" charset="-122"/>
                <a:cs typeface="+mn-ea"/>
              </a:rPr>
              <a:t>，</a:t>
            </a:r>
            <a:r>
              <a:rPr sz="2800" b="1">
                <a:solidFill>
                  <a:srgbClr val="003300"/>
                </a:solidFill>
                <a:latin typeface="宋体" panose="02010600030101010101" pitchFamily="2" charset="-122"/>
                <a:ea typeface="Arial" panose="020B0604020202020204" pitchFamily="34" charset="0"/>
                <a:cs typeface="+mn-ea"/>
              </a:rPr>
              <a:t>指对自然环境和社会环境中的风景、物体的描写。</a:t>
            </a:r>
            <a:endParaRPr lang="ko-KR" altLang="en-US" sz="2800" b="1">
              <a:solidFill>
                <a:schemeClr val="accent6">
                  <a:lumMod val="50000"/>
                </a:schemeClr>
              </a:solidFill>
              <a:latin typeface="宋体" panose="02010600030101010101" pitchFamily="2" charset="-122"/>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lang="zh-CN" altLang="en-US" sz="2800" b="1">
                <a:solidFill>
                  <a:srgbClr val="C00000"/>
                </a:solidFill>
                <a:latin typeface="宋体" panose="02010600030101010101" pitchFamily="2" charset="-122"/>
                <a:ea typeface="宋体" panose="02010600030101010101" pitchFamily="2" charset="-122"/>
                <a:cs typeface="+mn-ea"/>
              </a:rPr>
              <a:t>景物描写的作用</a:t>
            </a:r>
            <a:r>
              <a:rPr lang="zh-CN" altLang="en-US" sz="2800" b="1">
                <a:solidFill>
                  <a:schemeClr val="accent6">
                    <a:lumMod val="50000"/>
                  </a:schemeClr>
                </a:solidFill>
                <a:latin typeface="宋体" panose="02010600030101010101" pitchFamily="2" charset="-122"/>
                <a:ea typeface="宋体" panose="02010600030101010101" pitchFamily="2" charset="-122"/>
                <a:cs typeface="+mn-ea"/>
              </a:rPr>
              <a:t>：</a:t>
            </a:r>
            <a:endParaRPr lang="ko-KR" altLang="en-US" sz="2800" b="1">
              <a:solidFill>
                <a:schemeClr val="accent6">
                  <a:lumMod val="50000"/>
                </a:schemeClr>
              </a:solidFill>
              <a:latin typeface="宋体" panose="02010600030101010101" pitchFamily="2" charset="-122"/>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sz="2800" b="1">
                <a:solidFill>
                  <a:srgbClr val="003300"/>
                </a:solidFill>
                <a:latin typeface="Arial" panose="020B0604020202020204" pitchFamily="34" charset="0"/>
                <a:ea typeface="宋体" panose="02010600030101010101" pitchFamily="2" charset="-122"/>
                <a:cs typeface="+mn-ea"/>
              </a:rPr>
              <a:t>1.</a:t>
            </a:r>
            <a:r>
              <a:rPr sz="2800" b="1">
                <a:solidFill>
                  <a:srgbClr val="003300"/>
                </a:solidFill>
                <a:latin typeface="宋体" panose="02010600030101010101" pitchFamily="2" charset="-122"/>
                <a:ea typeface="Arial" panose="020B0604020202020204" pitchFamily="34" charset="0"/>
                <a:cs typeface="+mn-ea"/>
              </a:rPr>
              <a:t>交代故事发生的时间、地点，揭示作品的时代背景。</a:t>
            </a:r>
            <a:endParaRPr lang="ko-KR" altLang="en-US" sz="2800" b="1">
              <a:solidFill>
                <a:srgbClr val="003300"/>
              </a:solidFill>
              <a:latin typeface="宋体" panose="02010600030101010101" pitchFamily="2" charset="-122"/>
              <a:ea typeface="Arial" panose="020B0604020202020204" pitchFamily="34" charset="0"/>
              <a:cs typeface="+mn-ea"/>
            </a:endParaRPr>
          </a:p>
          <a:p>
            <a:pPr marL="0" indent="0" algn="l" defTabSz="914400" eaLnBrk="1" latinLnBrk="0" hangingPunct="1">
              <a:lnSpc>
                <a:spcPct val="100000"/>
              </a:lnSpc>
              <a:spcBef>
                <a:spcPts val="0"/>
              </a:spcBef>
              <a:spcAft>
                <a:spcPts val="0"/>
              </a:spcAft>
              <a:buFontTx/>
              <a:buNone/>
            </a:pPr>
            <a:r>
              <a:rPr sz="2800" b="1">
                <a:solidFill>
                  <a:srgbClr val="003300"/>
                </a:solidFill>
                <a:latin typeface="Arial" panose="020B0604020202020204" pitchFamily="34" charset="0"/>
                <a:ea typeface="宋体" panose="02010600030101010101" pitchFamily="2" charset="-122"/>
                <a:cs typeface="+mn-ea"/>
              </a:rPr>
              <a:t>2.渲染气氛，烘托人物心情</a:t>
            </a:r>
            <a:endParaRPr lang="ko-KR" altLang="en-US" sz="2800" b="1">
              <a:solidFill>
                <a:srgbClr val="003300"/>
              </a:solidFill>
              <a:latin typeface="Arial" panose="020B0604020202020204" pitchFamily="34" charset="0"/>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sz="2800" b="1">
                <a:solidFill>
                  <a:srgbClr val="003300"/>
                </a:solidFill>
                <a:latin typeface="Arial" panose="020B0604020202020204" pitchFamily="34" charset="0"/>
                <a:ea typeface="宋体" panose="02010600030101010101" pitchFamily="2" charset="-122"/>
                <a:cs typeface="+mn-ea"/>
              </a:rPr>
              <a:t>3.</a:t>
            </a:r>
            <a:r>
              <a:rPr sz="2800" b="1">
                <a:solidFill>
                  <a:srgbClr val="003300"/>
                </a:solidFill>
                <a:latin typeface="宋体" panose="02010600030101010101" pitchFamily="2" charset="-122"/>
                <a:ea typeface="Arial" panose="020B0604020202020204" pitchFamily="34" charset="0"/>
                <a:cs typeface="+mn-ea"/>
              </a:rPr>
              <a:t>推动情节发展</a:t>
            </a:r>
            <a:endParaRPr lang="ko-KR" altLang="en-US" sz="2800" b="1">
              <a:solidFill>
                <a:srgbClr val="003300"/>
              </a:solidFill>
              <a:latin typeface="宋体" panose="02010600030101010101" pitchFamily="2" charset="-122"/>
              <a:ea typeface="Arial" panose="020B0604020202020204" pitchFamily="34" charset="0"/>
              <a:cs typeface="+mn-ea"/>
            </a:endParaRPr>
          </a:p>
          <a:p>
            <a:pPr marL="0" indent="0" algn="l" defTabSz="914400" eaLnBrk="1" latinLnBrk="0" hangingPunct="1">
              <a:lnSpc>
                <a:spcPct val="100000"/>
              </a:lnSpc>
              <a:spcBef>
                <a:spcPts val="0"/>
              </a:spcBef>
              <a:spcAft>
                <a:spcPts val="0"/>
              </a:spcAft>
              <a:buFontTx/>
              <a:buNone/>
            </a:pPr>
            <a:r>
              <a:rPr sz="2800" b="1">
                <a:solidFill>
                  <a:srgbClr val="003300"/>
                </a:solidFill>
                <a:latin typeface="Arial" panose="020B0604020202020204" pitchFamily="34" charset="0"/>
                <a:ea typeface="宋体" panose="02010600030101010101" pitchFamily="2" charset="-122"/>
                <a:cs typeface="+mn-ea"/>
              </a:rPr>
              <a:t>4.</a:t>
            </a:r>
            <a:r>
              <a:rPr sz="2800" b="1">
                <a:solidFill>
                  <a:srgbClr val="003300"/>
                </a:solidFill>
                <a:latin typeface="宋体" panose="02010600030101010101" pitchFamily="2" charset="-122"/>
                <a:ea typeface="Arial" panose="020B0604020202020204" pitchFamily="34" charset="0"/>
                <a:cs typeface="+mn-ea"/>
              </a:rPr>
              <a:t>塑造人物形象</a:t>
            </a:r>
            <a:endParaRPr lang="ko-KR" altLang="en-US" sz="2800" b="1">
              <a:solidFill>
                <a:srgbClr val="003300"/>
              </a:solidFill>
              <a:latin typeface="宋体" panose="02010600030101010101" pitchFamily="2" charset="-122"/>
              <a:ea typeface="Arial" panose="020B0604020202020204" pitchFamily="34" charset="0"/>
              <a:cs typeface="+mn-ea"/>
            </a:endParaRPr>
          </a:p>
          <a:p>
            <a:pPr marL="0" indent="0" algn="l" defTabSz="914400" eaLnBrk="1" latinLnBrk="0" hangingPunct="1">
              <a:lnSpc>
                <a:spcPct val="100000"/>
              </a:lnSpc>
              <a:spcBef>
                <a:spcPts val="0"/>
              </a:spcBef>
              <a:spcAft>
                <a:spcPts val="0"/>
              </a:spcAft>
              <a:buFontTx/>
              <a:buNone/>
            </a:pPr>
            <a:r>
              <a:rPr sz="2800" b="1">
                <a:solidFill>
                  <a:srgbClr val="003300"/>
                </a:solidFill>
                <a:latin typeface="Arial" panose="020B0604020202020204" pitchFamily="34" charset="0"/>
                <a:ea typeface="宋体" panose="02010600030101010101" pitchFamily="2" charset="-122"/>
                <a:cs typeface="+mn-ea"/>
              </a:rPr>
              <a:t>5.</a:t>
            </a:r>
            <a:r>
              <a:rPr sz="2800" b="1">
                <a:solidFill>
                  <a:srgbClr val="003300"/>
                </a:solidFill>
                <a:latin typeface="宋体" panose="02010600030101010101" pitchFamily="2" charset="-122"/>
                <a:ea typeface="Arial" panose="020B0604020202020204" pitchFamily="34" charset="0"/>
                <a:cs typeface="+mn-ea"/>
              </a:rPr>
              <a:t>借景抒情，突出（深化）中心</a:t>
            </a:r>
            <a:endParaRPr lang="ko-KR" altLang="en-US" sz="2800" b="1">
              <a:solidFill>
                <a:srgbClr val="003300"/>
              </a:solidFill>
              <a:latin typeface="宋体" panose="02010600030101010101" pitchFamily="2" charset="-122"/>
              <a:ea typeface="Arial" panose="020B0604020202020204" pitchFamily="34" charset="0"/>
              <a:cs typeface="+mn-ea"/>
            </a:endParaRPr>
          </a:p>
          <a:p>
            <a:pPr marL="0" indent="0" algn="l" defTabSz="914400" eaLnBrk="1" latinLnBrk="0" hangingPunct="1">
              <a:lnSpc>
                <a:spcPct val="100000"/>
              </a:lnSpc>
              <a:spcBef>
                <a:spcPts val="0"/>
              </a:spcBef>
              <a:spcAft>
                <a:spcPts val="0"/>
              </a:spcAft>
              <a:buFontTx/>
              <a:buNone/>
            </a:pPr>
            <a:r>
              <a:rPr sz="2800" b="1">
                <a:solidFill>
                  <a:srgbClr val="003300"/>
                </a:solidFill>
                <a:latin typeface="Arial" panose="020B0604020202020204" pitchFamily="34" charset="0"/>
                <a:ea typeface="宋体" panose="02010600030101010101" pitchFamily="2" charset="-122"/>
                <a:cs typeface="+mn-ea"/>
              </a:rPr>
              <a:t>6.</a:t>
            </a:r>
            <a:r>
              <a:rPr sz="2800" b="1">
                <a:solidFill>
                  <a:srgbClr val="003300"/>
                </a:solidFill>
                <a:latin typeface="宋体" panose="02010600030101010101" pitchFamily="2" charset="-122"/>
                <a:ea typeface="Arial" panose="020B0604020202020204" pitchFamily="34" charset="0"/>
                <a:cs typeface="+mn-ea"/>
              </a:rPr>
              <a:t>奠定全文感情基调</a:t>
            </a:r>
            <a:endParaRPr lang="ko-KR" altLang="en-US" sz="2800" b="1">
              <a:solidFill>
                <a:srgbClr val="003300"/>
              </a:solidFill>
              <a:latin typeface="宋体" panose="02010600030101010101" pitchFamily="2" charset="-122"/>
              <a:ea typeface="Arial" panose="020B0604020202020204" pitchFamily="34" charset="0"/>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035"/>
            <a:ext cx="11438890" cy="6043295"/>
            <a:chOff x="376555" y="407035"/>
            <a:chExt cx="11438890" cy="6043295"/>
          </a:xfrm>
        </p:grpSpPr>
        <p:pic>
          <p:nvPicPr>
            <p:cNvPr id="9" name="图片 8"/>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605155" cy="84328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3" name="文本框 2"/>
          <p:cNvSpPr txBox="1"/>
          <p:nvPr/>
        </p:nvSpPr>
        <p:spPr>
          <a:xfrm>
            <a:off x="438785" y="407035"/>
            <a:ext cx="11313795" cy="3538220"/>
          </a:xfrm>
          <a:prstGeom prst="rect">
            <a:avLst/>
          </a:prstGeom>
          <a:noFill/>
        </p:spPr>
        <p:txBody>
          <a:bodyPr wrap="square" rtlCol="0">
            <a:spAutoFit/>
          </a:bodyPr>
          <a:p>
            <a:pPr>
              <a:lnSpc>
                <a:spcPct val="100000"/>
              </a:lnSpc>
            </a:pPr>
            <a:r>
              <a:rPr lang="en-US" altLang="zh-CN" sz="2800" b="1">
                <a:latin typeface="仿宋_GB2312" panose="02010609030101010101" charset="-122"/>
                <a:ea typeface="仿宋_GB2312" panose="02010609030101010101" charset="-122"/>
                <a:cs typeface="仿宋_GB2312" panose="02010609030101010101" charset="-122"/>
              </a:rPr>
              <a:t>    </a:t>
            </a:r>
            <a:r>
              <a:rPr lang="zh-CN" altLang="en-US" sz="2800" b="1">
                <a:latin typeface="仿宋_GB2312" panose="02010609030101010101" charset="-122"/>
                <a:ea typeface="仿宋_GB2312" panose="02010609030101010101" charset="-122"/>
                <a:cs typeface="仿宋_GB2312" panose="02010609030101010101" charset="-122"/>
              </a:rPr>
              <a:t>一、基础积累（共10分）</a:t>
            </a:r>
            <a:r>
              <a:rPr lang="zh-CN" altLang="en-US" sz="2800" b="1">
                <a:latin typeface="仿宋_GB2312" panose="02010609030101010101" charset="-122"/>
                <a:ea typeface="仿宋_GB2312" panose="02010609030101010101" charset="-122"/>
                <a:cs typeface="仿宋_GB2312" panose="02010609030101010101" charset="-122"/>
                <a:sym typeface="+mn-ea"/>
              </a:rPr>
              <a:t>阅读下面的文字，完成1</a:t>
            </a:r>
            <a:r>
              <a:rPr lang="en-US" altLang="zh-CN" sz="2800" b="1">
                <a:latin typeface="仿宋_GB2312" panose="02010609030101010101" charset="-122"/>
                <a:ea typeface="仿宋_GB2312" panose="02010609030101010101" charset="-122"/>
                <a:cs typeface="仿宋_GB2312" panose="02010609030101010101" charset="-122"/>
                <a:sym typeface="+mn-ea"/>
              </a:rPr>
              <a:t>-</a:t>
            </a:r>
            <a:r>
              <a:rPr lang="zh-CN" altLang="en-US" sz="2800" b="1">
                <a:latin typeface="仿宋_GB2312" panose="02010609030101010101" charset="-122"/>
                <a:ea typeface="仿宋_GB2312" panose="02010609030101010101" charset="-122"/>
                <a:cs typeface="仿宋_GB2312" panose="02010609030101010101" charset="-122"/>
                <a:sym typeface="+mn-ea"/>
              </a:rPr>
              <a:t>2题</a:t>
            </a:r>
            <a:endParaRPr lang="zh-CN" altLang="en-US" sz="2800" b="1">
              <a:latin typeface="仿宋_GB2312" panose="02010609030101010101" charset="-122"/>
              <a:ea typeface="仿宋_GB2312" panose="02010609030101010101" charset="-122"/>
              <a:cs typeface="仿宋_GB2312" panose="02010609030101010101" charset="-122"/>
            </a:endParaRPr>
          </a:p>
          <a:p>
            <a:pPr>
              <a:lnSpc>
                <a:spcPct val="100000"/>
              </a:lnSpc>
            </a:pPr>
            <a:r>
              <a:rPr lang="zh-CN" altLang="en-US" sz="2800" b="1">
                <a:latin typeface="仿宋_GB2312" panose="02010609030101010101" charset="-122"/>
                <a:ea typeface="仿宋_GB2312" panose="02010609030101010101" charset="-122"/>
                <a:cs typeface="仿宋_GB2312" panose="02010609030101010101" charset="-122"/>
              </a:rPr>
              <a:t>    端午时节，珠三角各地都会（因地制宜/因人而异）组织龙舟</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竞赛</a:t>
            </a:r>
            <a:r>
              <a:rPr lang="zh-CN" altLang="en-US" sz="2800" b="1">
                <a:latin typeface="仿宋_GB2312" panose="02010609030101010101" charset="-122"/>
                <a:ea typeface="仿宋_GB2312" panose="02010609030101010101" charset="-122"/>
                <a:cs typeface="仿宋_GB2312" panose="02010609030101010101" charset="-122"/>
              </a:rPr>
              <a:t>，邀请赛当日，河段封航，起点处的龙舟成队依次排列，</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等侯</a:t>
            </a:r>
            <a:r>
              <a:rPr lang="zh-CN" altLang="en-US" sz="2800" b="1">
                <a:latin typeface="仿宋_GB2312" panose="02010609030101010101" charset="-122"/>
                <a:ea typeface="仿宋_GB2312" panose="02010609030101010101" charset="-122"/>
                <a:cs typeface="仿宋_GB2312" panose="02010609030101010101" charset="-122"/>
              </a:rPr>
              <a:t>比赛。一声锣响，早已（迫在眉睫/迫不及待）的龙舟如</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离弦之箭</a:t>
            </a:r>
            <a:r>
              <a:rPr lang="zh-CN" altLang="en-US" sz="2800" b="1">
                <a:latin typeface="仿宋_GB2312" panose="02010609030101010101" charset="-122"/>
                <a:ea typeface="仿宋_GB2312" panose="02010609030101010101" charset="-122"/>
                <a:cs typeface="仿宋_GB2312" panose="02010609030101010101" charset="-122"/>
              </a:rPr>
              <a:t>，向终点飞驰。河岸上</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锣鼓喧天</a:t>
            </a:r>
            <a:r>
              <a:rPr lang="zh-CN" altLang="en-US" sz="2800" b="1">
                <a:latin typeface="仿宋_GB2312" panose="02010609030101010101" charset="-122"/>
                <a:ea typeface="仿宋_GB2312" panose="02010609030101010101" charset="-122"/>
                <a:cs typeface="仿宋_GB2312" panose="02010609030101010101" charset="-122"/>
              </a:rPr>
              <a:t>，人们（欢声雷动/拍手称快），好不热闹！傍晚，我来到山脚，</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拾级而上</a:t>
            </a:r>
            <a:r>
              <a:rPr lang="zh-CN" altLang="en-US" sz="2800" b="1">
                <a:latin typeface="仿宋_GB2312" panose="02010609030101010101" charset="-122"/>
                <a:ea typeface="仿宋_GB2312" panose="02010609030101010101" charset="-122"/>
                <a:cs typeface="仿宋_GB2312" panose="02010609030101010101" charset="-122"/>
              </a:rPr>
              <a:t>，一路上凉风习习，树木婆娑。到了山顶，极目远眺，黄昏的柳州</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分外</a:t>
            </a:r>
            <a:r>
              <a:rPr lang="zh-CN" altLang="en-US" sz="2800" b="1">
                <a:latin typeface="仿宋_GB2312" panose="02010609030101010101" charset="-122"/>
                <a:ea typeface="仿宋_GB2312" panose="02010609030101010101" charset="-122"/>
                <a:cs typeface="仿宋_GB2312" panose="02010609030101010101" charset="-122"/>
              </a:rPr>
              <a:t>妖娆；</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鳞次制比</a:t>
            </a:r>
            <a:r>
              <a:rPr lang="zh-CN" altLang="en-US" sz="2800" b="1">
                <a:latin typeface="仿宋_GB2312" panose="02010609030101010101" charset="-122"/>
                <a:ea typeface="仿宋_GB2312" panose="02010609030101010101" charset="-122"/>
                <a:cs typeface="仿宋_GB2312" panose="02010609030101010101" charset="-122"/>
              </a:rPr>
              <a:t>的楼房</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镀上</a:t>
            </a:r>
            <a:r>
              <a:rPr lang="zh-CN" altLang="en-US" sz="2800" b="1">
                <a:latin typeface="仿宋_GB2312" panose="02010609030101010101" charset="-122"/>
                <a:ea typeface="仿宋_GB2312" panose="02010609030101010101" charset="-122"/>
                <a:cs typeface="仿宋_GB2312" panose="02010609030101010101" charset="-122"/>
              </a:rPr>
              <a:t>了夕阳红，姊妹桥如两道彩虹横跨柳江两岸，柳江仿佛一条飘动的红绸带……</a:t>
            </a:r>
            <a:endParaRPr lang="zh-CN" altLang="en-US" sz="2800" b="1">
              <a:latin typeface="仿宋_GB2312" panose="02010609030101010101" charset="-122"/>
              <a:ea typeface="仿宋_GB2312" panose="02010609030101010101" charset="-122"/>
              <a:cs typeface="仿宋_GB2312" panose="02010609030101010101" charset="-122"/>
            </a:endParaRPr>
          </a:p>
        </p:txBody>
      </p:sp>
      <p:sp>
        <p:nvSpPr>
          <p:cNvPr id="5" name="文本框 4"/>
          <p:cNvSpPr txBox="1"/>
          <p:nvPr/>
        </p:nvSpPr>
        <p:spPr>
          <a:xfrm>
            <a:off x="532765" y="3945255"/>
            <a:ext cx="8769350" cy="1198880"/>
          </a:xfrm>
          <a:prstGeom prst="rect">
            <a:avLst/>
          </a:prstGeom>
          <a:noFill/>
          <a:ln>
            <a:solidFill>
              <a:schemeClr val="tx1"/>
            </a:solid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400">
                <a:solidFill>
                  <a:srgbClr val="1F2DA8"/>
                </a:solidFill>
                <a:latin typeface="Calibri" panose="020F0502020204030204" charset="0"/>
                <a:ea typeface="宋体" panose="02010600030101010101" pitchFamily="2" charset="-122"/>
                <a:cs typeface="+mn-cs"/>
              </a:rPr>
              <a:t>1、</a:t>
            </a:r>
            <a:r>
              <a:rPr lang="zh-CN" altLang="en-US" sz="2400" b="1">
                <a:solidFill>
                  <a:srgbClr val="1F2DA8"/>
                </a:solidFill>
                <a:latin typeface="Calibri" panose="020F0502020204030204" charset="0"/>
                <a:ea typeface="宋体" panose="02010600030101010101" pitchFamily="2" charset="-122"/>
                <a:cs typeface="+mn-cs"/>
              </a:rPr>
              <a:t>下列字形和加点字的注音，全都正确的一项是</a:t>
            </a:r>
            <a:r>
              <a:rPr lang="zh-CN" altLang="en-US" sz="2400" b="1">
                <a:solidFill>
                  <a:schemeClr val="tx1"/>
                </a:solidFill>
                <a:latin typeface="Calibri" panose="020F0502020204030204" charset="0"/>
                <a:ea typeface="宋体" panose="02010600030101010101" pitchFamily="2" charset="-122"/>
                <a:cs typeface="+mn-cs"/>
              </a:rPr>
              <a:t>（     ）(2分)</a:t>
            </a:r>
            <a:endParaRPr lang="ko-KR" altLang="en-US" sz="2400" b="1">
              <a:solidFill>
                <a:schemeClr val="tx1"/>
              </a:solidFill>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400">
                <a:latin typeface="Calibri" panose="020F0502020204030204" charset="0"/>
                <a:ea typeface="宋体" panose="02010600030101010101" pitchFamily="2" charset="-122"/>
                <a:cs typeface="+mn-cs"/>
              </a:rPr>
              <a:t>A. </a:t>
            </a:r>
            <a:r>
              <a:rPr lang="zh-CN" altLang="en-US" sz="2400" b="1">
                <a:latin typeface="Calibri" panose="020F0502020204030204" charset="0"/>
                <a:ea typeface="宋体" panose="02010600030101010101" pitchFamily="2" charset="-122"/>
                <a:cs typeface="+mn-cs"/>
              </a:rPr>
              <a:t> </a:t>
            </a:r>
            <a:r>
              <a:rPr sz="2400" b="1">
                <a:solidFill>
                  <a:srgbClr val="00007E"/>
                </a:solidFill>
                <a:latin typeface="Calibri" panose="020F0502020204030204" charset="0"/>
                <a:ea typeface="Arial" panose="020B0604020202020204" pitchFamily="34" charset="0"/>
                <a:cs typeface="+mn-cs"/>
              </a:rPr>
              <a:t>拾</a:t>
            </a:r>
            <a:r>
              <a:rPr lang="zh-CN" altLang="en-US" sz="2400" b="1">
                <a:latin typeface="Calibri" panose="020F0502020204030204" charset="0"/>
                <a:ea typeface="宋体" panose="02010600030101010101" pitchFamily="2" charset="-122"/>
                <a:cs typeface="+mn-cs"/>
              </a:rPr>
              <a:t>级 （shè）       鳞次制比            B.</a:t>
            </a:r>
            <a:r>
              <a:rPr sz="2400" b="1">
                <a:solidFill>
                  <a:srgbClr val="00007E"/>
                </a:solidFill>
                <a:latin typeface="Calibri" panose="020F0502020204030204" charset="0"/>
                <a:ea typeface="Arial" panose="020B0604020202020204" pitchFamily="34" charset="0"/>
                <a:cs typeface="+mn-cs"/>
              </a:rPr>
              <a:t>镀</a:t>
            </a:r>
            <a:r>
              <a:rPr lang="zh-CN" altLang="en-US" sz="2400" b="1">
                <a:latin typeface="Calibri" panose="020F0502020204030204" charset="0"/>
                <a:ea typeface="宋体" panose="02010600030101010101" pitchFamily="2" charset="-122"/>
                <a:cs typeface="+mn-cs"/>
              </a:rPr>
              <a:t>上（duó）   竞赛 </a:t>
            </a:r>
            <a:endParaRPr lang="ko-KR" altLang="en-US" sz="2400" b="1">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400" b="1">
                <a:latin typeface="Calibri" panose="020F0502020204030204" charset="0"/>
                <a:ea typeface="宋体" panose="02010600030101010101" pitchFamily="2" charset="-122"/>
                <a:cs typeface="+mn-cs"/>
              </a:rPr>
              <a:t>C.  离</a:t>
            </a:r>
            <a:r>
              <a:rPr sz="2400" b="1">
                <a:solidFill>
                  <a:srgbClr val="00007E"/>
                </a:solidFill>
                <a:latin typeface="Calibri" panose="020F0502020204030204" charset="0"/>
                <a:ea typeface="Arial" panose="020B0604020202020204" pitchFamily="34" charset="0"/>
                <a:cs typeface="+mn-cs"/>
              </a:rPr>
              <a:t>弦</a:t>
            </a:r>
            <a:r>
              <a:rPr lang="zh-CN" altLang="en-US" sz="2400" b="1">
                <a:latin typeface="Calibri" panose="020F0502020204030204" charset="0"/>
                <a:ea typeface="宋体" panose="02010600030101010101" pitchFamily="2" charset="-122"/>
                <a:cs typeface="+mn-cs"/>
              </a:rPr>
              <a:t>之箭（xuán）   等侯               D.</a:t>
            </a:r>
            <a:r>
              <a:rPr sz="2400" b="1">
                <a:solidFill>
                  <a:srgbClr val="00007E"/>
                </a:solidFill>
                <a:latin typeface="Calibri" panose="020F0502020204030204" charset="0"/>
                <a:ea typeface="Arial" panose="020B0604020202020204" pitchFamily="34" charset="0"/>
                <a:cs typeface="+mn-cs"/>
              </a:rPr>
              <a:t>分</a:t>
            </a:r>
            <a:r>
              <a:rPr lang="zh-CN" altLang="en-US" sz="2400" b="1">
                <a:latin typeface="Calibri" panose="020F0502020204030204" charset="0"/>
                <a:ea typeface="宋体" panose="02010600030101010101" pitchFamily="2" charset="-122"/>
                <a:cs typeface="+mn-cs"/>
              </a:rPr>
              <a:t>外（fèn）    锣鼓喧天</a:t>
            </a:r>
            <a:endParaRPr lang="ko-KR" altLang="en-US" sz="2400" b="1">
              <a:latin typeface="Calibri" panose="020F0502020204030204" charset="0"/>
              <a:ea typeface="宋体" panose="02010600030101010101" pitchFamily="2" charset="-122"/>
              <a:cs typeface="+mn-cs"/>
            </a:endParaRPr>
          </a:p>
        </p:txBody>
      </p:sp>
      <p:sp>
        <p:nvSpPr>
          <p:cNvPr id="2" name="文本框 1"/>
          <p:cNvSpPr txBox="1"/>
          <p:nvPr/>
        </p:nvSpPr>
        <p:spPr>
          <a:xfrm>
            <a:off x="7404735" y="3845560"/>
            <a:ext cx="420370" cy="645795"/>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3600" b="1">
                <a:solidFill>
                  <a:srgbClr val="C00000"/>
                </a:solidFill>
                <a:latin typeface="Calibri" panose="020F0502020204030204" charset="0"/>
                <a:ea typeface="宋体" panose="02010600030101010101" pitchFamily="2" charset="-122"/>
                <a:cs typeface="+mn-cs"/>
              </a:rPr>
              <a:t>D</a:t>
            </a:r>
            <a:endParaRPr lang="ko-KR" altLang="en-US" sz="3600" b="1">
              <a:solidFill>
                <a:srgbClr val="C00000"/>
              </a:solidFill>
              <a:latin typeface="Calibri" panose="020F0502020204030204" charset="0"/>
              <a:ea typeface="宋体" panose="02010600030101010101" pitchFamily="2" charset="-122"/>
              <a:cs typeface="+mn-cs"/>
            </a:endParaRPr>
          </a:p>
        </p:txBody>
      </p:sp>
      <p:sp>
        <p:nvSpPr>
          <p:cNvPr id="4" name="文本框 3"/>
          <p:cNvSpPr txBox="1"/>
          <p:nvPr/>
        </p:nvSpPr>
        <p:spPr>
          <a:xfrm>
            <a:off x="532765" y="5144135"/>
            <a:ext cx="8768715" cy="398780"/>
          </a:xfrm>
          <a:prstGeom prst="rect">
            <a:avLst/>
          </a:prstGeom>
          <a:noFill/>
          <a:ln w="9525">
            <a:noFill/>
          </a:ln>
        </p:spPr>
        <p:txBody>
          <a:bodyPr wrap="square">
            <a:spAutoFit/>
          </a:bodyPr>
          <a:p>
            <a:pPr indent="0"/>
            <a:r>
              <a:rPr lang="zh-CN" sz="2000" b="1">
                <a:solidFill>
                  <a:srgbClr val="C00000"/>
                </a:solidFill>
                <a:ea typeface="宋体" panose="02010600030101010101" pitchFamily="2" charset="-122"/>
              </a:rPr>
              <a:t>鳞次栉比</a:t>
            </a:r>
            <a:r>
              <a:rPr lang="zh-CN" sz="2000" b="1">
                <a:solidFill>
                  <a:srgbClr val="C00000"/>
                </a:solidFill>
                <a:ea typeface="宋体" panose="02010600030101010101" pitchFamily="2" charset="-122"/>
                <a:sym typeface="+mn-ea"/>
              </a:rPr>
              <a:t>：</a:t>
            </a:r>
            <a:r>
              <a:rPr lang="zh-CN" sz="2000" b="1">
                <a:solidFill>
                  <a:srgbClr val="C00000"/>
                </a:solidFill>
                <a:ea typeface="宋体" panose="02010600030101010101" pitchFamily="2" charset="-122"/>
              </a:rPr>
              <a:t>形容房屋或船只等排列得很密很整齐。</a:t>
            </a:r>
            <a:r>
              <a:rPr lang="zh-CN" sz="2000" b="1">
                <a:solidFill>
                  <a:srgbClr val="C00000"/>
                </a:solidFill>
                <a:ea typeface="宋体" panose="02010600030101010101" pitchFamily="2" charset="-122"/>
                <a:sym typeface="+mn-ea"/>
              </a:rPr>
              <a:t>栉：梳篦的总称。</a:t>
            </a:r>
            <a:endParaRPr lang="zh-CN" altLang="en-US" sz="2000" b="1">
              <a:solidFill>
                <a:srgbClr val="C00000"/>
              </a:solidFill>
              <a:ea typeface="宋体" panose="02010600030101010101" pitchFamily="2" charset="-122"/>
              <a:sym typeface="+mn-ea"/>
            </a:endParaRPr>
          </a:p>
        </p:txBody>
      </p:sp>
      <p:sp>
        <p:nvSpPr>
          <p:cNvPr id="8" name="文本框 7"/>
          <p:cNvSpPr txBox="1"/>
          <p:nvPr/>
        </p:nvSpPr>
        <p:spPr>
          <a:xfrm>
            <a:off x="4492625" y="4283710"/>
            <a:ext cx="540385" cy="521970"/>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none" rtlCol="0" anchor="t">
            <a:spAutoFit/>
          </a:bodyPr>
          <a:p>
            <a:r>
              <a:rPr lang="zh-CN" sz="2800" b="1">
                <a:solidFill>
                  <a:srgbClr val="C00000"/>
                </a:solidFill>
                <a:ea typeface="宋体" panose="02010600030101010101" pitchFamily="2" charset="-122"/>
                <a:sym typeface="+mn-ea"/>
              </a:rPr>
              <a:t>栉</a:t>
            </a:r>
            <a:endParaRPr lang="zh-CN" altLang="en-US" sz="2800" b="1">
              <a:solidFill>
                <a:srgbClr val="C00000"/>
              </a:solidFill>
              <a:ea typeface="宋体" panose="02010600030101010101" pitchFamily="2" charset="-122"/>
              <a:sym typeface="+mn-ea"/>
            </a:endParaRPr>
          </a:p>
        </p:txBody>
      </p:sp>
      <p:sp>
        <p:nvSpPr>
          <p:cNvPr id="12" name="文本框 11"/>
          <p:cNvSpPr txBox="1"/>
          <p:nvPr/>
        </p:nvSpPr>
        <p:spPr>
          <a:xfrm>
            <a:off x="2415540" y="4683760"/>
            <a:ext cx="906145" cy="460375"/>
          </a:xfrm>
          <a:prstGeom prst="rect">
            <a:avLst/>
          </a:prstGeom>
          <a:solidFill>
            <a:schemeClr val="bg1">
              <a:lumMod val="85000"/>
            </a:schemeClr>
          </a:solidFill>
          <a:ln w="9525">
            <a:noFill/>
          </a:ln>
        </p:spPr>
        <p:txBody>
          <a:bodyPr wrap="square">
            <a:spAutoFit/>
          </a:bodyPr>
          <a:p>
            <a:pPr indent="0" algn="ctr"/>
            <a:r>
              <a:rPr lang="en-US" sz="2400" b="1">
                <a:solidFill>
                  <a:srgbClr val="C00000"/>
                </a:solidFill>
                <a:latin typeface="宋体" panose="02010600030101010101" pitchFamily="2" charset="-122"/>
                <a:ea typeface="宋体" panose="02010600030101010101" pitchFamily="2" charset="-122"/>
              </a:rPr>
              <a:t>xián</a:t>
            </a:r>
            <a:endParaRPr lang="en-US" altLang="en-US" sz="2400" b="1">
              <a:solidFill>
                <a:srgbClr val="C00000"/>
              </a:solidFill>
              <a:latin typeface="宋体" panose="02010600030101010101" pitchFamily="2" charset="-122"/>
              <a:ea typeface="宋体" panose="02010600030101010101" pitchFamily="2" charset="-122"/>
            </a:endParaRPr>
          </a:p>
        </p:txBody>
      </p:sp>
      <p:sp>
        <p:nvSpPr>
          <p:cNvPr id="13" name="文本框 12"/>
          <p:cNvSpPr txBox="1"/>
          <p:nvPr/>
        </p:nvSpPr>
        <p:spPr>
          <a:xfrm>
            <a:off x="4492625" y="4683760"/>
            <a:ext cx="688975" cy="521970"/>
          </a:xfrm>
          <a:prstGeom prst="rect">
            <a:avLst/>
          </a:prstGeom>
          <a:noFill/>
          <a:ln w="9525">
            <a:noFill/>
          </a:ln>
        </p:spPr>
        <p:txBody>
          <a:bodyPr wrap="square">
            <a:spAutoFit/>
          </a:bodyPr>
          <a:p>
            <a:pPr indent="0"/>
            <a:r>
              <a:rPr lang="zh-CN" sz="2800" b="1">
                <a:solidFill>
                  <a:srgbClr val="C00000"/>
                </a:solidFill>
                <a:ea typeface="宋体" panose="02010600030101010101" pitchFamily="2" charset="-122"/>
              </a:rPr>
              <a:t>候</a:t>
            </a:r>
            <a:endParaRPr lang="zh-CN" altLang="en-US" sz="2800" b="1">
              <a:solidFill>
                <a:srgbClr val="C00000"/>
              </a:solidFill>
              <a:ea typeface="宋体" panose="02010600030101010101" pitchFamily="2" charset="-122"/>
            </a:endParaRPr>
          </a:p>
        </p:txBody>
      </p:sp>
      <p:sp>
        <p:nvSpPr>
          <p:cNvPr id="15" name="文本框 14"/>
          <p:cNvSpPr txBox="1"/>
          <p:nvPr/>
        </p:nvSpPr>
        <p:spPr>
          <a:xfrm>
            <a:off x="8712835" y="4805680"/>
            <a:ext cx="3310890" cy="706755"/>
          </a:xfrm>
          <a:prstGeom prst="rect">
            <a:avLst/>
          </a:prstGeom>
          <a:noFill/>
          <a:ln>
            <a:noFill/>
          </a:ln>
        </p:spPr>
        <p:txBody>
          <a:bodyPr wrap="square" rtlCol="0" anchor="t">
            <a:spAutoFit/>
          </a:bodyPr>
          <a:p>
            <a:r>
              <a:rPr lang="zh-CN" altLang="en-US" sz="2000" b="1">
                <a:solidFill>
                  <a:srgbClr val="C00000"/>
                </a:solidFill>
              </a:rPr>
              <a:t>形容喜庆、欢乐的景象；</a:t>
            </a:r>
            <a:endParaRPr lang="zh-CN" altLang="en-US" sz="2000" b="1">
              <a:solidFill>
                <a:srgbClr val="C00000"/>
              </a:solidFill>
            </a:endParaRPr>
          </a:p>
          <a:p>
            <a:r>
              <a:rPr lang="zh-CN" altLang="en-US" sz="2000" b="1">
                <a:solidFill>
                  <a:srgbClr val="C00000"/>
                </a:solidFill>
              </a:rPr>
              <a:t>表示声音巨大，场面热闹。</a:t>
            </a:r>
            <a:endParaRPr lang="zh-CN" altLang="en-US" sz="2000" b="1">
              <a:solidFill>
                <a:srgbClr val="C00000"/>
              </a:solidFill>
            </a:endParaRPr>
          </a:p>
        </p:txBody>
      </p:sp>
      <p:sp>
        <p:nvSpPr>
          <p:cNvPr id="16" name="文本框 15"/>
          <p:cNvSpPr txBox="1"/>
          <p:nvPr/>
        </p:nvSpPr>
        <p:spPr>
          <a:xfrm>
            <a:off x="9301480" y="4226560"/>
            <a:ext cx="2514600" cy="521970"/>
          </a:xfrm>
          <a:prstGeom prst="rect">
            <a:avLst/>
          </a:prstGeom>
          <a:noFill/>
          <a:ln>
            <a:noFill/>
          </a:ln>
        </p:spPr>
        <p:txBody>
          <a:bodyPr wrap="square" rtlCol="0">
            <a:spAutoFit/>
          </a:bodyPr>
          <a:p>
            <a:pPr algn="l"/>
            <a:r>
              <a:rPr lang="zh-CN" altLang="en-US" sz="2800" b="1">
                <a:solidFill>
                  <a:srgbClr val="C00000"/>
                </a:solidFill>
              </a:rPr>
              <a:t>踱</a:t>
            </a:r>
            <a:r>
              <a:rPr lang="zh-CN" altLang="en-US" sz="2800" b="1">
                <a:solidFill>
                  <a:srgbClr val="C00000"/>
                </a:solidFill>
                <a:sym typeface="+mn-ea"/>
              </a:rPr>
              <a:t>duó     镀dù</a:t>
            </a:r>
            <a:endParaRPr lang="zh-CN" altLang="en-US" sz="2800" b="1">
              <a:solidFill>
                <a:srgbClr val="C00000"/>
              </a:solidFill>
              <a:sym typeface="+mn-ea"/>
            </a:endParaRPr>
          </a:p>
        </p:txBody>
      </p:sp>
      <p:sp>
        <p:nvSpPr>
          <p:cNvPr id="18" name="文本框 17"/>
          <p:cNvSpPr txBox="1"/>
          <p:nvPr/>
        </p:nvSpPr>
        <p:spPr>
          <a:xfrm>
            <a:off x="532765" y="5455285"/>
            <a:ext cx="10534015" cy="995045"/>
          </a:xfrm>
          <a:prstGeom prst="rect">
            <a:avLst/>
          </a:prstGeom>
          <a:noFill/>
          <a:ln>
            <a:solidFill>
              <a:srgbClr val="1D41D5"/>
            </a:solidFill>
          </a:ln>
        </p:spPr>
        <p:txBody>
          <a:bodyPr wrap="square" rtlCol="0">
            <a:spAutoFit/>
          </a:bodyPr>
          <a:p>
            <a:pPr algn="l">
              <a:lnSpc>
                <a:spcPct val="90000"/>
              </a:lnSpc>
            </a:pPr>
            <a:r>
              <a:rPr lang="zh-CN" altLang="en-US" sz="2400" b="1">
                <a:solidFill>
                  <a:srgbClr val="1F2DA8"/>
                </a:solidFill>
                <a:sym typeface="+mn-ea"/>
              </a:rPr>
              <a:t>侯</a:t>
            </a:r>
            <a:r>
              <a:rPr lang="zh-CN" altLang="en-US" sz="2000" b="1">
                <a:solidFill>
                  <a:srgbClr val="1F2DA8"/>
                </a:solidFill>
                <a:sym typeface="+mn-ea"/>
              </a:rPr>
              <a:t>hóu</a:t>
            </a:r>
            <a:r>
              <a:rPr lang="zh-CN" altLang="en-US" sz="2000">
                <a:sym typeface="+mn-ea"/>
              </a:rPr>
              <a:t>   </a:t>
            </a:r>
            <a:r>
              <a:rPr lang="zh-CN" altLang="en-US">
                <a:sym typeface="+mn-ea"/>
              </a:rPr>
              <a:t>封建爵位；士大夫之间的尊称；姓。如：公～ ，诸～</a:t>
            </a:r>
            <a:endParaRPr lang="zh-CN" altLang="en-US"/>
          </a:p>
          <a:p>
            <a:pPr>
              <a:lnSpc>
                <a:spcPct val="80000"/>
              </a:lnSpc>
            </a:pPr>
            <a:r>
              <a:rPr lang="zh-CN" altLang="en-US" sz="2400" b="1">
                <a:solidFill>
                  <a:srgbClr val="1F2DA8"/>
                </a:solidFill>
                <a:sym typeface="+mn-ea"/>
              </a:rPr>
              <a:t>候</a:t>
            </a:r>
            <a:r>
              <a:rPr lang="zh-CN" altLang="en-US" sz="2000" b="1">
                <a:solidFill>
                  <a:srgbClr val="1F2DA8"/>
                </a:solidFill>
                <a:sym typeface="+mn-ea"/>
              </a:rPr>
              <a:t>hòu </a:t>
            </a:r>
            <a:r>
              <a:rPr lang="zh-CN" altLang="en-US" sz="2000" b="1">
                <a:sym typeface="+mn-ea"/>
              </a:rPr>
              <a:t>  </a:t>
            </a:r>
            <a:r>
              <a:rPr lang="zh-CN" altLang="en-US">
                <a:sym typeface="+mn-ea"/>
              </a:rPr>
              <a:t>等待，～补～诊</a:t>
            </a:r>
            <a:r>
              <a:rPr lang="zh-CN" altLang="en-US">
                <a:sym typeface="+mn-ea"/>
              </a:rPr>
              <a:t>；</a:t>
            </a:r>
            <a:r>
              <a:rPr lang="zh-CN" altLang="en-US">
                <a:sym typeface="+mn-ea"/>
              </a:rPr>
              <a:t>看望，问好，伺～问～； 时节，气～；事物在变化中的情状，火～儿，症～</a:t>
            </a:r>
            <a:r>
              <a:rPr lang="zh-CN" altLang="en-US">
                <a:sym typeface="+mn-ea"/>
              </a:rPr>
              <a:t>；</a:t>
            </a:r>
            <a:endParaRPr lang="zh-CN" altLang="en-US">
              <a:sym typeface="+mn-ea"/>
            </a:endParaRPr>
          </a:p>
          <a:p>
            <a:r>
              <a:rPr lang="zh-CN" altLang="en-US">
                <a:sym typeface="+mn-ea"/>
              </a:rPr>
              <a:t>                古代把五天称为“一候”，</a:t>
            </a:r>
            <a:r>
              <a:rPr lang="zh-CN" altLang="en-US">
                <a:sym typeface="+mn-ea"/>
              </a:rPr>
              <a:t>现气象学上仍沿用。</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6"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7"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1" animBg="1"/>
      <p:bldP spid="4" grpId="2" animBg="1"/>
      <p:bldP spid="16" grpId="3" animBg="1"/>
      <p:bldP spid="12" grpId="4" animBg="1"/>
      <p:bldP spid="13" grpId="5" animBg="1"/>
      <p:bldP spid="18" grpId="6" animBg="1"/>
      <p:bldP spid="15" grpId="7"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806450" cy="52324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590550" y="315595"/>
            <a:ext cx="11438255" cy="1322070"/>
          </a:xfrm>
          <a:prstGeom prst="rect">
            <a:avLst/>
          </a:prstGeom>
          <a:noFill/>
        </p:spPr>
        <p:txBody>
          <a:bodyPr wrap="square" rtlCol="0">
            <a:spAutoFit/>
          </a:bodyPr>
          <a:p>
            <a:pPr algn="l"/>
            <a:r>
              <a:rPr lang="en-US" altLang="zh-CN" sz="2000" b="1"/>
              <a:t>         </a:t>
            </a:r>
            <a:r>
              <a:rPr lang="zh-CN" altLang="en-US" sz="2000" b="1"/>
              <a:t>五、写作（共40分）</a:t>
            </a:r>
            <a:r>
              <a:rPr lang="zh-CN" altLang="en-US" sz="2000" b="1">
                <a:sym typeface="+mn-ea"/>
              </a:rPr>
              <a:t>23.阅读下面的文字，按要求作文。</a:t>
            </a:r>
            <a:endParaRPr lang="zh-CN" altLang="en-US" sz="2000" b="1"/>
          </a:p>
          <a:p>
            <a:pPr algn="l"/>
            <a:r>
              <a:rPr lang="zh-CN" altLang="en-US" sz="2000" b="1"/>
              <a:t>   （1）我贴在地面步行，不在云端跳舞。——哲学家维特根斯坦</a:t>
            </a:r>
            <a:endParaRPr lang="zh-CN" altLang="en-US" sz="2000" b="1"/>
          </a:p>
          <a:p>
            <a:pPr algn="l"/>
            <a:r>
              <a:rPr lang="zh-CN" altLang="en-US" sz="2000" b="1"/>
              <a:t>   （2）合抱之木，生于毫末；九层之台，起于累土；千里之行，始于足下。——老子</a:t>
            </a:r>
            <a:endParaRPr lang="zh-CN" altLang="en-US" sz="2000" b="1"/>
          </a:p>
          <a:p>
            <a:pPr algn="l"/>
            <a:r>
              <a:rPr lang="zh-CN" altLang="en-US" sz="2000" b="1"/>
              <a:t>    读了上面的材料，你有什么联想或感悟？请自选角度，自定立意，自拟题目，写一篇文章。</a:t>
            </a:r>
            <a:endParaRPr lang="zh-CN" altLang="en-US" sz="2000" b="1"/>
          </a:p>
        </p:txBody>
      </p:sp>
      <p:sp>
        <p:nvSpPr>
          <p:cNvPr id="3" name="文本框 2"/>
          <p:cNvSpPr txBox="1"/>
          <p:nvPr/>
        </p:nvSpPr>
        <p:spPr>
          <a:xfrm>
            <a:off x="376555" y="1637665"/>
            <a:ext cx="11439525" cy="4150360"/>
          </a:xfrm>
          <a:prstGeom prst="rect">
            <a:avLst/>
          </a:prstGeom>
          <a:noFill/>
          <a:ln>
            <a:solidFill>
              <a:schemeClr val="accent6">
                <a:lumMod val="50000"/>
              </a:schemeClr>
            </a:solid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altLang="zh-CN" sz="2400" b="1">
                <a:solidFill>
                  <a:schemeClr val="accent6">
                    <a:lumMod val="50000"/>
                  </a:schemeClr>
                </a:solidFill>
                <a:latin typeface="Arial" panose="020B0604020202020204" pitchFamily="34" charset="0"/>
                <a:ea typeface="宋体" panose="02010600030101010101" pitchFamily="2" charset="-122"/>
                <a:cs typeface="+mn-ea"/>
              </a:rPr>
              <a:t>   </a:t>
            </a:r>
            <a:r>
              <a:rPr sz="2400" b="1">
                <a:solidFill>
                  <a:srgbClr val="003300"/>
                </a:solidFill>
                <a:latin typeface="Arial" panose="020B0604020202020204" pitchFamily="34" charset="0"/>
                <a:ea typeface="宋体" panose="02010600030101010101" pitchFamily="2" charset="-122"/>
                <a:cs typeface="+mn-ea"/>
              </a:rPr>
              <a:t> </a:t>
            </a:r>
            <a:r>
              <a:rPr sz="2400" b="1">
                <a:solidFill>
                  <a:srgbClr val="003300"/>
                </a:solidFill>
                <a:latin typeface="Calibri" panose="020F0502020204030204" charset="0"/>
                <a:ea typeface="Arial" panose="020B0604020202020204" pitchFamily="34" charset="0"/>
                <a:cs typeface="+mn-cs"/>
              </a:rPr>
              <a:t>作文着意引导考生多角度观察生活，表达自己的人生感受、体验与思考。</a:t>
            </a:r>
            <a:r>
              <a:rPr sz="2400" b="1">
                <a:solidFill>
                  <a:srgbClr val="003300"/>
                </a:solidFill>
                <a:latin typeface="Arial" panose="020B0604020202020204" pitchFamily="34" charset="0"/>
                <a:ea typeface="宋体" panose="02010600030101010101" pitchFamily="2" charset="-122"/>
                <a:cs typeface="+mn-ea"/>
              </a:rPr>
              <a:t> </a:t>
            </a:r>
            <a:endParaRPr lang="ko-KR" altLang="en-US" sz="2400" b="1">
              <a:solidFill>
                <a:srgbClr val="003300"/>
              </a:solidFill>
              <a:latin typeface="Arial" panose="020B0604020202020204" pitchFamily="34" charset="0"/>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sz="2400" b="1">
                <a:solidFill>
                  <a:srgbClr val="003300"/>
                </a:solidFill>
                <a:latin typeface="Arial" panose="020B0604020202020204" pitchFamily="34" charset="0"/>
                <a:ea typeface="宋体" panose="02010600030101010101" pitchFamily="2" charset="-122"/>
                <a:cs typeface="+mn-ea"/>
              </a:rPr>
              <a:t>   </a:t>
            </a:r>
            <a:r>
              <a:rPr sz="2400" b="1">
                <a:solidFill>
                  <a:srgbClr val="003300"/>
                </a:solidFill>
                <a:latin typeface="Calibri" panose="020F0502020204030204" charset="0"/>
                <a:ea typeface="Arial" panose="020B0604020202020204" pitchFamily="34" charset="0"/>
                <a:cs typeface="+mn-cs"/>
              </a:rPr>
              <a:t>  </a:t>
            </a:r>
            <a:r>
              <a:rPr sz="2400" b="1">
                <a:solidFill>
                  <a:srgbClr val="003300"/>
                </a:solidFill>
                <a:latin typeface="宋体" panose="02010600030101010101" pitchFamily="2" charset="-122"/>
                <a:ea typeface="Arial" panose="020B0604020202020204" pitchFamily="34" charset="0"/>
                <a:cs typeface="+mn-ea"/>
              </a:rPr>
              <a:t>审题要在两句名言的内涵上狠下功夫，仔细琢磨。</a:t>
            </a:r>
            <a:r>
              <a:rPr sz="2400" b="1">
                <a:solidFill>
                  <a:srgbClr val="003300"/>
                </a:solidFill>
                <a:latin typeface="Calibri" panose="020F0502020204030204" charset="0"/>
                <a:ea typeface="Arial" panose="020B0604020202020204" pitchFamily="34" charset="0"/>
                <a:cs typeface="+mn-cs"/>
              </a:rPr>
              <a:t>它们共同的意涵，即理想的实现，成功的取得都离不开辛勤的汗水和脚踏实地的奋斗。“成功”需要实实在在地埋头苦干，不急功近利。</a:t>
            </a:r>
            <a:endParaRPr lang="ko-KR" altLang="en-US" sz="2400" b="1">
              <a:solidFill>
                <a:srgbClr val="003300"/>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2400" b="1">
                <a:solidFill>
                  <a:srgbClr val="003300"/>
                </a:solidFill>
                <a:latin typeface="Arial" panose="020B0604020202020204" pitchFamily="34" charset="0"/>
                <a:ea typeface="宋体" panose="02010600030101010101" pitchFamily="2" charset="-122"/>
                <a:cs typeface="+mn-ea"/>
              </a:rPr>
              <a:t>    </a:t>
            </a:r>
            <a:r>
              <a:rPr sz="2400" b="1">
                <a:solidFill>
                  <a:srgbClr val="003300"/>
                </a:solidFill>
                <a:latin typeface="宋体" panose="02010600030101010101" pitchFamily="2" charset="-122"/>
                <a:ea typeface="Arial" panose="020B0604020202020204" pitchFamily="34" charset="0"/>
                <a:cs typeface="+mn-ea"/>
              </a:rPr>
              <a:t>如果就事论事，就只能触及皮毛，得出一个肤浅的认识。想要参透其中深层的含义，就要善于类比，巧抓“事”与“意”的相似点，深入挖掘其内涵。</a:t>
            </a:r>
            <a:endParaRPr lang="ko-KR" altLang="en-US" sz="2400" b="1">
              <a:solidFill>
                <a:srgbClr val="003300"/>
              </a:solidFill>
              <a:latin typeface="宋体" panose="02010600030101010101" pitchFamily="2" charset="-122"/>
              <a:ea typeface="Arial" panose="020B0604020202020204" pitchFamily="34" charset="0"/>
              <a:cs typeface="+mn-ea"/>
            </a:endParaRPr>
          </a:p>
          <a:p>
            <a:pPr marL="0" indent="0" algn="l" defTabSz="914400" eaLnBrk="1" latinLnBrk="0" hangingPunct="1">
              <a:lnSpc>
                <a:spcPct val="100000"/>
              </a:lnSpc>
              <a:spcBef>
                <a:spcPts val="0"/>
              </a:spcBef>
              <a:spcAft>
                <a:spcPts val="0"/>
              </a:spcAft>
              <a:buFontTx/>
              <a:buNone/>
            </a:pPr>
            <a:r>
              <a:rPr sz="2400" b="1">
                <a:solidFill>
                  <a:srgbClr val="003300"/>
                </a:solidFill>
                <a:latin typeface="Arial" panose="020B0604020202020204" pitchFamily="34" charset="0"/>
                <a:ea typeface="宋体" panose="02010600030101010101" pitchFamily="2" charset="-122"/>
                <a:cs typeface="+mn-ea"/>
              </a:rPr>
              <a:t>   </a:t>
            </a:r>
            <a:r>
              <a:rPr sz="2400" b="1">
                <a:solidFill>
                  <a:srgbClr val="003300"/>
                </a:solidFill>
                <a:latin typeface="宋体" panose="02010600030101010101" pitchFamily="2" charset="-122"/>
                <a:ea typeface="Arial" panose="020B0604020202020204" pitchFamily="34" charset="0"/>
                <a:cs typeface="+mn-ea"/>
              </a:rPr>
              <a:t>“</a:t>
            </a:r>
            <a:r>
              <a:rPr sz="2400" b="1">
                <a:solidFill>
                  <a:srgbClr val="003300"/>
                </a:solidFill>
                <a:latin typeface="宋体" panose="02010600030101010101" pitchFamily="2" charset="-122"/>
                <a:ea typeface="Arial" panose="020B0604020202020204" pitchFamily="34" charset="0"/>
                <a:cs typeface="+mn-ea"/>
              </a:rPr>
              <a:t>抓住词语“贴”、“地面”、“步行”，</a:t>
            </a:r>
            <a:r>
              <a:rPr sz="2400" b="1">
                <a:solidFill>
                  <a:srgbClr val="003300"/>
                </a:solidFill>
                <a:latin typeface="宋体" panose="02010600030101010101" pitchFamily="2" charset="-122"/>
                <a:ea typeface="Arial" panose="020B0604020202020204" pitchFamily="34" charset="0"/>
                <a:cs typeface="+mn-ea"/>
              </a:rPr>
              <a:t>可以理解为对学业，对人生要沉稳务实，一步一个脚印。</a:t>
            </a:r>
            <a:r>
              <a:rPr sz="2400" b="1">
                <a:solidFill>
                  <a:srgbClr val="003300"/>
                </a:solidFill>
                <a:latin typeface="宋体" panose="02010600030101010101" pitchFamily="2" charset="-122"/>
                <a:ea typeface="Arial" panose="020B0604020202020204" pitchFamily="34" charset="0"/>
                <a:cs typeface="+mn-ea"/>
              </a:rPr>
              <a:t>谈脚踏实地做人做事做学问，或者坚持不懈,日积月累方可成就梦想。</a:t>
            </a:r>
            <a:endParaRPr lang="ko-KR" altLang="en-US" sz="2400" b="1">
              <a:solidFill>
                <a:srgbClr val="003300"/>
              </a:solidFill>
              <a:latin typeface="宋体" panose="02010600030101010101" pitchFamily="2" charset="-122"/>
              <a:ea typeface="Arial" panose="020B0604020202020204" pitchFamily="34" charset="0"/>
              <a:cs typeface="+mn-ea"/>
            </a:endParaRPr>
          </a:p>
          <a:p>
            <a:pPr marL="0" indent="0" algn="l" defTabSz="914400" eaLnBrk="1" latinLnBrk="0" hangingPunct="1">
              <a:lnSpc>
                <a:spcPct val="100000"/>
              </a:lnSpc>
              <a:spcBef>
                <a:spcPts val="0"/>
              </a:spcBef>
              <a:spcAft>
                <a:spcPts val="0"/>
              </a:spcAft>
              <a:buFontTx/>
              <a:buNone/>
            </a:pPr>
            <a:r>
              <a:rPr sz="2400" b="1">
                <a:solidFill>
                  <a:srgbClr val="003300"/>
                </a:solidFill>
                <a:latin typeface="Arial" panose="020B0604020202020204" pitchFamily="34" charset="0"/>
                <a:ea typeface="宋体" panose="02010600030101010101" pitchFamily="2" charset="-122"/>
                <a:cs typeface="+mn-ea"/>
              </a:rPr>
              <a:t>    </a:t>
            </a:r>
            <a:r>
              <a:rPr sz="2400" b="1">
                <a:solidFill>
                  <a:srgbClr val="003300"/>
                </a:solidFill>
                <a:latin typeface="宋体" panose="02010600030101010101" pitchFamily="2" charset="-122"/>
                <a:ea typeface="Arial" panose="020B0604020202020204" pitchFamily="34" charset="0"/>
                <a:cs typeface="+mn-ea"/>
              </a:rPr>
              <a:t>抓住词语“云端”，发掘其特点，可以类比与之有相似点的事物，例如“云端”辽远高卓，可类比崇高的追求和理想；“云端”绚丽多彩，可类比美好的情思和精神；“云端”千变万化，可类比态度变化无常；“云端”虚无飘渺，可类比根基不稳等等。</a:t>
            </a:r>
            <a:r>
              <a:rPr sz="2400" b="1">
                <a:solidFill>
                  <a:srgbClr val="003300"/>
                </a:solidFill>
                <a:latin typeface="Arial" panose="020B0604020202020204" pitchFamily="34" charset="0"/>
                <a:ea typeface="宋体" panose="02010600030101010101" pitchFamily="2" charset="-122"/>
                <a:cs typeface="+mn-ea"/>
              </a:rPr>
              <a:t>   </a:t>
            </a:r>
            <a:r>
              <a:rPr lang="zh-CN" altLang="en-US" sz="2400" b="1">
                <a:solidFill>
                  <a:schemeClr val="accent6">
                    <a:lumMod val="50000"/>
                  </a:schemeClr>
                </a:solidFill>
                <a:latin typeface="Arial" panose="020B0604020202020204" pitchFamily="34" charset="0"/>
                <a:ea typeface="宋体" panose="02010600030101010101" pitchFamily="2" charset="-122"/>
                <a:cs typeface="+mn-ea"/>
              </a:rPr>
              <a:t> </a:t>
            </a:r>
            <a:endParaRPr lang="ko-KR" altLang="en-US" sz="2400" b="1">
              <a:solidFill>
                <a:schemeClr val="accent6">
                  <a:lumMod val="50000"/>
                </a:schemeClr>
              </a:solidFill>
              <a:latin typeface="Arial" panose="020B0604020202020204" pitchFamily="34" charset="0"/>
              <a:ea typeface="宋体" panose="02010600030101010101" pitchFamily="2"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email"/>
          <a:stretch>
            <a:fillRect/>
          </a:stretch>
        </p:blipFill>
        <p:spPr>
          <a:xfrm flipH="1">
            <a:off x="-867410" y="3342640"/>
            <a:ext cx="5129530" cy="3646805"/>
          </a:xfrm>
          <a:prstGeom prst="rect">
            <a:avLst/>
          </a:prstGeom>
        </p:spPr>
      </p:pic>
      <p:pic>
        <p:nvPicPr>
          <p:cNvPr id="8" name="图片 7"/>
          <p:cNvPicPr>
            <a:picLocks noChangeAspect="1"/>
          </p:cNvPicPr>
          <p:nvPr/>
        </p:nvPicPr>
        <p:blipFill>
          <a:blip r:embed="rId2" cstate="email"/>
          <a:stretch>
            <a:fillRect/>
          </a:stretch>
        </p:blipFill>
        <p:spPr>
          <a:xfrm>
            <a:off x="9686290" y="-1344930"/>
            <a:ext cx="3844925" cy="3797935"/>
          </a:xfrm>
          <a:prstGeom prst="rect">
            <a:avLst/>
          </a:prstGeom>
        </p:spPr>
      </p:pic>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3"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3"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4" cstate="email"/>
          <a:stretch>
            <a:fillRect/>
          </a:stretch>
        </p:blipFill>
        <p:spPr>
          <a:xfrm>
            <a:off x="376555" y="407670"/>
            <a:ext cx="710565" cy="452755"/>
          </a:xfrm>
          <a:prstGeom prst="rect">
            <a:avLst/>
          </a:prstGeom>
        </p:spPr>
      </p:pic>
      <p:sp>
        <p:nvSpPr>
          <p:cNvPr id="2" name="文本框 1"/>
          <p:cNvSpPr txBox="1"/>
          <p:nvPr/>
        </p:nvSpPr>
        <p:spPr>
          <a:xfrm>
            <a:off x="376555" y="407670"/>
            <a:ext cx="11274425" cy="1936750"/>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altLang="zh-CN" sz="2400" b="1">
                <a:latin typeface="Calibri" panose="020F0502020204030204" charset="0"/>
                <a:ea typeface="宋体" panose="02010600030101010101" pitchFamily="2" charset="-122"/>
                <a:cs typeface="+mn-cs"/>
              </a:rPr>
              <a:t>         </a:t>
            </a:r>
            <a:r>
              <a:rPr lang="zh-CN" altLang="en-US" sz="2400" b="1">
                <a:latin typeface="Calibri" panose="020F0502020204030204" charset="0"/>
                <a:ea typeface="宋体" panose="02010600030101010101" pitchFamily="2" charset="-122"/>
                <a:cs typeface="+mn-cs"/>
              </a:rPr>
              <a:t>试题剖析：</a:t>
            </a:r>
            <a:endParaRPr lang="ko-KR" altLang="en-US" sz="2400" b="1">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400" b="1">
                <a:latin typeface="Calibri" panose="020F0502020204030204" charset="0"/>
                <a:ea typeface="宋体" panose="02010600030101010101" pitchFamily="2" charset="-122"/>
                <a:cs typeface="+mn-cs"/>
              </a:rPr>
              <a:t>        </a:t>
            </a:r>
            <a:r>
              <a:rPr sz="2400" b="1">
                <a:solidFill>
                  <a:srgbClr val="003300"/>
                </a:solidFill>
                <a:latin typeface="Calibri" panose="020F0502020204030204" charset="0"/>
                <a:ea typeface="Arial" panose="020B0604020202020204" pitchFamily="34" charset="0"/>
                <a:cs typeface="+mn-cs"/>
              </a:rPr>
              <a:t>写记叙文，可以立足于自己经历的事的叙述揭示“成功源自奋斗积累”的点滴感悟或人生哲理。若写其他人、其他事就要有合适的记叙材料，比如采访某一个人物，可以是英雄人物、杰出人才，也可以是普通人。如果能写出普通人的崇高，犹如茫茫人海拾得珍珠，文章的价值与意思当不亚于英雄人物或杰出人才的题材。</a:t>
            </a:r>
            <a:endParaRPr lang="ko-KR" altLang="en-US" sz="2400" b="1">
              <a:solidFill>
                <a:schemeClr val="accent6">
                  <a:lumMod val="50000"/>
                </a:schemeClr>
              </a:solidFill>
              <a:latin typeface="Calibri" panose="020F0502020204030204" charset="0"/>
              <a:ea typeface="宋体" panose="02010600030101010101" pitchFamily="2" charset="-122"/>
              <a:cs typeface="+mn-cs"/>
            </a:endParaRPr>
          </a:p>
        </p:txBody>
      </p:sp>
      <p:sp>
        <p:nvSpPr>
          <p:cNvPr id="3" name="文本框 2"/>
          <p:cNvSpPr txBox="1"/>
          <p:nvPr/>
        </p:nvSpPr>
        <p:spPr>
          <a:xfrm>
            <a:off x="375920" y="2453005"/>
            <a:ext cx="11439525" cy="4092575"/>
          </a:xfrm>
          <a:prstGeom prst="rect">
            <a:avLst/>
          </a:prstGeom>
          <a:noFill/>
          <a:ln>
            <a:solidFill>
              <a:schemeClr val="tx1"/>
            </a:solidFill>
          </a:ln>
        </p:spPr>
        <p:txBody>
          <a:bodyPr wrap="square" rtlCol="0" anchor="t">
            <a:spAutoFit/>
          </a:bodyPr>
          <a:p>
            <a:pPr algn="l"/>
            <a:r>
              <a:rPr lang="zh-CN" altLang="en-US" sz="2000" b="1">
                <a:sym typeface="+mn-ea"/>
              </a:rPr>
              <a:t>      </a:t>
            </a:r>
            <a:r>
              <a:rPr lang="zh-CN" altLang="en-US" sz="2000" b="1">
                <a:sym typeface="+mn-ea"/>
              </a:rPr>
              <a:t>1.偏题，套题严重。</a:t>
            </a:r>
            <a:endParaRPr lang="zh-CN" altLang="en-US" sz="2000"/>
          </a:p>
          <a:p>
            <a:pPr algn="l" hangingPunct="0"/>
            <a:r>
              <a:rPr lang="zh-CN" altLang="en-US" sz="2000">
                <a:sym typeface="+mn-ea"/>
              </a:rPr>
              <a:t>        有的写成功的背后是磨难，“父母的支持”“恒心”“失败”</a:t>
            </a:r>
            <a:r>
              <a:rPr lang="en-US" altLang="zh-CN" sz="2000">
                <a:sym typeface="+mn-ea"/>
              </a:rPr>
              <a:t>“</a:t>
            </a:r>
            <a:r>
              <a:rPr lang="zh-CN" altLang="en-US" sz="2000">
                <a:latin typeface="+mn-ea"/>
                <a:cs typeface="+mn-ea"/>
                <a:sym typeface="+mn-ea"/>
              </a:rPr>
              <a:t>选择</a:t>
            </a:r>
            <a:r>
              <a:rPr lang="en-US" altLang="zh-CN" sz="2000">
                <a:latin typeface="+mn-ea"/>
                <a:cs typeface="+mn-ea"/>
                <a:sym typeface="+mn-ea"/>
              </a:rPr>
              <a:t>”</a:t>
            </a:r>
            <a:r>
              <a:rPr lang="zh-CN" altLang="en-US" sz="2000">
                <a:latin typeface="+mn-ea"/>
                <a:cs typeface="+mn-ea"/>
                <a:sym typeface="+mn-ea"/>
              </a:rPr>
              <a:t>“旅程”；还有把“贴在地面步行”界定为安于平凡的人生态度，把“在云端跳舞”界定为追求伟大的人生目标，拟制出《平凡与伟大》的题目。都是不切合题意的。</a:t>
            </a:r>
            <a:endParaRPr lang="zh-CN" altLang="en-US" sz="2000"/>
          </a:p>
          <a:p>
            <a:pPr algn="l" hangingPunct="0"/>
            <a:r>
              <a:rPr lang="zh-CN" altLang="en-US" sz="2000">
                <a:sym typeface="+mn-ea"/>
              </a:rPr>
              <a:t>   </a:t>
            </a:r>
            <a:r>
              <a:rPr lang="zh-CN" altLang="en-US" sz="2000" b="1">
                <a:sym typeface="+mn-ea"/>
              </a:rPr>
              <a:t>   2.结构简单，内容粗浅。</a:t>
            </a:r>
            <a:endParaRPr lang="zh-CN" altLang="en-US" sz="2000"/>
          </a:p>
          <a:p>
            <a:pPr algn="l" hangingPunct="0"/>
            <a:r>
              <a:rPr lang="zh-CN" altLang="en-US" sz="2000">
                <a:sym typeface="+mn-ea"/>
              </a:rPr>
              <a:t>      全文三个自然段，更有一些考生的开头段字数多达200字。记叙文类的只对事件平铺直叙，未能加以必要的描写；议论文类的，多出现举两三个事例，而且未能在每个事例后作必要的分析论证，只是对材料的堆砌。</a:t>
            </a:r>
            <a:endParaRPr lang="zh-CN" altLang="en-US" sz="2000"/>
          </a:p>
          <a:p>
            <a:pPr algn="l" hangingPunct="0"/>
            <a:r>
              <a:rPr lang="zh-CN" altLang="en-US" sz="2000">
                <a:sym typeface="+mn-ea"/>
              </a:rPr>
              <a:t>      有些考生用所给的材料作“题记”(材料中的两句名人诗句前句作为“题记”，后句作为“后记”)，这样写作也是要不得的。</a:t>
            </a:r>
            <a:endParaRPr lang="zh-CN" altLang="en-US" sz="2000"/>
          </a:p>
          <a:p>
            <a:pPr algn="l" hangingPunct="0"/>
            <a:r>
              <a:rPr lang="zh-CN" altLang="en-US" sz="2000" b="1">
                <a:sym typeface="+mn-ea"/>
              </a:rPr>
              <a:t>      3.扣题不紧，无效写作。</a:t>
            </a:r>
            <a:endParaRPr lang="zh-CN" altLang="en-US" sz="2000" b="1"/>
          </a:p>
          <a:p>
            <a:pPr algn="l" hangingPunct="0"/>
            <a:r>
              <a:rPr lang="zh-CN" altLang="en-US" sz="2000">
                <a:sym typeface="+mn-ea"/>
              </a:rPr>
              <a:t>          写作时，不结合所给的材料，也不管所给的题目，我行我素，写完600字了事，如写妈妈如何的付出，我如何理解妈妈对我的疼爱，综观全文，与“脚踏实地的奋斗”没有一丝一毫的关系。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email"/>
          <a:stretch>
            <a:fillRect/>
          </a:stretch>
        </p:blipFill>
        <p:spPr>
          <a:xfrm>
            <a:off x="9010015" y="-711835"/>
            <a:ext cx="3844925" cy="3797935"/>
          </a:xfrm>
          <a:prstGeom prst="rect">
            <a:avLst/>
          </a:prstGeom>
        </p:spPr>
      </p:pic>
      <p:grpSp>
        <p:nvGrpSpPr>
          <p:cNvPr id="11" name="组合 10"/>
          <p:cNvGrpSpPr/>
          <p:nvPr/>
        </p:nvGrpSpPr>
        <p:grpSpPr>
          <a:xfrm>
            <a:off x="132080" y="159385"/>
            <a:ext cx="11922125" cy="6590030"/>
            <a:chOff x="132080" y="159385"/>
            <a:chExt cx="11922125" cy="6590030"/>
          </a:xfrm>
        </p:grpSpPr>
        <p:pic>
          <p:nvPicPr>
            <p:cNvPr id="9" name="图片 8"/>
            <p:cNvPicPr>
              <a:picLocks noChangeAspect="1"/>
            </p:cNvPicPr>
            <p:nvPr/>
          </p:nvPicPr>
          <p:blipFill>
            <a:blip r:embed="rId2" cstate="email"/>
            <a:stretch>
              <a:fillRect/>
            </a:stretch>
          </p:blipFill>
          <p:spPr>
            <a:xfrm>
              <a:off x="132080" y="159385"/>
              <a:ext cx="11922125" cy="6590030"/>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2" cstate="email"/>
            <a:stretch>
              <a:fillRect/>
            </a:stretch>
          </p:blipFill>
          <p:spPr>
            <a:xfrm>
              <a:off x="132080" y="159385"/>
              <a:ext cx="11922125" cy="6590030"/>
            </a:xfrm>
            <a:prstGeom prst="rect">
              <a:avLst/>
            </a:prstGeom>
            <a:effectLst>
              <a:outerShdw blurRad="50800" dist="38100" dir="2700000" algn="tl" rotWithShape="0">
                <a:prstClr val="black">
                  <a:alpha val="40000"/>
                </a:prstClr>
              </a:outerShdw>
            </a:effectLst>
          </p:spPr>
        </p:pic>
      </p:grpSp>
      <p:sp>
        <p:nvSpPr>
          <p:cNvPr id="3" name="文本框 2"/>
          <p:cNvSpPr txBox="1"/>
          <p:nvPr/>
        </p:nvSpPr>
        <p:spPr>
          <a:xfrm>
            <a:off x="132080" y="159385"/>
            <a:ext cx="11922760" cy="6393180"/>
          </a:xfrm>
          <a:prstGeom prst="rect">
            <a:avLst/>
          </a:prstGeom>
          <a:noFill/>
        </p:spPr>
        <p:txBody>
          <a:bodyPr vert="horz" wrap="square" lIns="91440" tIns="45720" rIns="91440" bIns="45720" numCol="1" anchor="t">
            <a:spAutoFit/>
          </a:bodyPr>
          <a:lstStyle/>
          <a:p>
            <a:pPr marL="0" indent="0" algn="ctr" defTabSz="914400" eaLnBrk="1" fontAlgn="auto" latinLnBrk="0" hangingPunct="0">
              <a:lnSpc>
                <a:spcPct val="50000"/>
              </a:lnSpc>
              <a:spcBef>
                <a:spcPts val="0"/>
              </a:spcBef>
              <a:spcAft>
                <a:spcPts val="0"/>
              </a:spcAft>
              <a:buFontTx/>
              <a:buNone/>
            </a:pPr>
            <a:r>
              <a:rPr sz="2000" b="1">
                <a:latin typeface="Calibri" panose="020F0502020204030204" charset="0"/>
                <a:ea typeface="Arial" panose="020B0604020202020204" pitchFamily="34" charset="0"/>
                <a:cs typeface="+mn-cs"/>
              </a:rPr>
              <a:t>稳稳的幸福</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“我不想在云端舞蹈，我只想在地面行走”。哲学家维特根斯坦如是说。</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在云端舞蹈看似舞步轻盈曼妙，却远不如在地面行走稳稳的增补幸福。</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云端怎样?云端舞蹈，似乎给人一种傲视群雄，“一览众山小”的感觉，那是英雄的舞蹈，那是胜利者的舞蹈。但是，却也举步维艰，生怕一个不小心，便会踏空坠下，摔得粉身碎骨。</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东坡先生有词云：“高处不胜寒。起舞弄清影，何似在人间?”</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a:t>
            </a:r>
            <a:r>
              <a:rPr sz="2000" b="1">
                <a:latin typeface="Calibri" panose="020F0502020204030204" charset="0"/>
                <a:ea typeface="Arial" panose="020B0604020202020204" pitchFamily="34" charset="0"/>
                <a:cs typeface="+mn-cs"/>
              </a:rPr>
              <a:t>地面行走又如何呢?</a:t>
            </a:r>
            <a:r>
              <a:rPr sz="2000" b="1">
                <a:latin typeface="Calibri" panose="020F0502020204030204" charset="0"/>
                <a:ea typeface="Arial" panose="020B0604020202020204" pitchFamily="34" charset="0"/>
                <a:cs typeface="+mn-cs"/>
              </a:rPr>
              <a:t>地面行走，再平凡不过了，但却是一步一个脚印，倚着大地的支撑，才能使步子迈得坚实起来，厚重起来，走出一条适合自己的道路。</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生命不能承受之轻。脚踏实地，才不会飘得太远。当强秦大兵压境，纸上谈兵时，赵括那“指点江山”，“挥斥方遒”的激情澎湃，让赵国人误以为看到了救世主。而到了真正的战场上，全变成了一纸空谈，赵军四十万精兵，就这样被他的“云端舞蹈”一步步推入死亡的深渊。倘若赵王能够认准人选，相信赵母的建议，倘若赵括将纸上谈兵换成脚踏实地的演练，定会清楚自己的缺点所在，裨补缺漏，那战场必将是强秦的坟墓。</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我愿意在地面行走。脚踏实地，才能把握时间。“最是人间留不住，朱颜辞镜花辞树。”人生数十年匆匆而过，或许你只是在风中摇曳身姿，跳了一曲探戈，却不知“三十八年看过，弹指一挥间”，时间已经一去不返，而在泥土上印上你的足迹，“成因飞鸿踏雪泥”，回首便能看到自己努力的步伐，血与泪开辟的道路，便能在每一个现在经大地印上专属的勋章。</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脚踏实地才能成功。古希腊神话中，安泰是战无不胜的大力士，因为他的脚从未离地，而他的母亲地神盖娅正给他源源不断的能量，而当他被赫拉克勒斯引诱到空中时，失去地支持的安泰只能任人宰割，安泰的失败在于他从未认识到脚踏实地是多么珍贵而有力啊!</a:t>
            </a:r>
            <a:endParaRPr lang="ko-KR" altLang="en-US" sz="2000" b="1">
              <a:latin typeface="Calibri" panose="020F0502020204030204" charset="0"/>
              <a:ea typeface="Arial" panose="020B0604020202020204" pitchFamily="34" charset="0"/>
              <a:cs typeface="+mn-cs"/>
            </a:endParaRPr>
          </a:p>
          <a:p>
            <a:pPr marL="0" indent="0" algn="l" defTabSz="914400" eaLnBrk="1" fontAlgn="auto" latinLnBrk="0" hangingPunct="0">
              <a:lnSpc>
                <a:spcPct val="100000"/>
              </a:lnSpc>
              <a:spcBef>
                <a:spcPts val="0"/>
              </a:spcBef>
              <a:spcAft>
                <a:spcPts val="0"/>
              </a:spcAft>
              <a:buFontTx/>
              <a:buNone/>
            </a:pPr>
            <a:r>
              <a:rPr sz="2000" b="1">
                <a:latin typeface="Calibri" panose="020F0502020204030204" charset="0"/>
                <a:ea typeface="Arial" panose="020B0604020202020204" pitchFamily="34" charset="0"/>
                <a:cs typeface="+mn-cs"/>
              </a:rPr>
              <a:t>　　文学作品脱离生活就像在云中漫步，华而不实，很难使人产生共鸣;音乐脱离了大众便成为一小部分人的专属，曲高和寡;人脱离了实地，虚伪浮夸，便从潘多拉魔盒中蹦出，人便会失去那稳稳的幸福!</a:t>
            </a:r>
            <a:endParaRPr lang="ko-KR" altLang="en-US" sz="2000" b="1">
              <a:latin typeface="Calibri" panose="020F0502020204030204" charset="0"/>
              <a:ea typeface="Arial" panose="020B0604020202020204" pitchFamily="34"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32715" y="186055"/>
            <a:ext cx="11895455" cy="6578600"/>
            <a:chOff x="132715" y="186055"/>
            <a:chExt cx="11895455" cy="6578600"/>
          </a:xfrm>
        </p:grpSpPr>
        <p:pic>
          <p:nvPicPr>
            <p:cNvPr id="9" name="图片 8"/>
            <p:cNvPicPr>
              <a:picLocks noChangeAspect="1"/>
            </p:cNvPicPr>
            <p:nvPr/>
          </p:nvPicPr>
          <p:blipFill>
            <a:blip r:embed="rId1" cstate="email"/>
            <a:stretch>
              <a:fillRect/>
            </a:stretch>
          </p:blipFill>
          <p:spPr>
            <a:xfrm>
              <a:off x="132715" y="186055"/>
              <a:ext cx="11895455" cy="6578600"/>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132715" y="186055"/>
              <a:ext cx="11895455" cy="6578600"/>
            </a:xfrm>
            <a:prstGeom prst="rect">
              <a:avLst/>
            </a:prstGeom>
            <a:effectLst>
              <a:outerShdw blurRad="50800" dist="38100" dir="2700000" algn="tl" rotWithShape="0">
                <a:prstClr val="black">
                  <a:alpha val="40000"/>
                </a:prstClr>
              </a:outerShdw>
            </a:effectLst>
          </p:spPr>
        </p:pic>
      </p:grpSp>
      <p:sp>
        <p:nvSpPr>
          <p:cNvPr id="2" name="文本框 1"/>
          <p:cNvSpPr txBox="1"/>
          <p:nvPr/>
        </p:nvSpPr>
        <p:spPr>
          <a:xfrm>
            <a:off x="131445" y="0"/>
            <a:ext cx="11897360" cy="6810375"/>
          </a:xfrm>
          <a:prstGeom prst="rect">
            <a:avLst/>
          </a:prstGeom>
          <a:noFill/>
        </p:spPr>
        <p:txBody>
          <a:bodyPr vert="horz" wrap="square" lIns="91440" tIns="45720" rIns="91440" bIns="45720" numCol="1" anchor="t">
            <a:spAutoFit/>
          </a:bodyPr>
          <a:lstStyle/>
          <a:p>
            <a:pPr marL="0" indent="0" algn="ctr"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仰望星空，也要脚踏实地</a:t>
            </a:r>
            <a:endParaRPr lang="ko-KR" altLang="en-US" sz="19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        顶上有一方深邃的星空可以仰望，莹蓝微亮，然而我们只能在经过深思熟虑后低下头来，注视脚下，我们踩着的，是坚实的大地。</a:t>
            </a:r>
            <a:r>
              <a:rPr sz="1900" b="1">
                <a:solidFill>
                  <a:schemeClr val="tx1"/>
                </a:solidFill>
                <a:latin typeface="Calibri" panose="020F0502020204030204" charset="0"/>
                <a:ea typeface="Arial" panose="020B0604020202020204" pitchFamily="34" charset="0"/>
                <a:cs typeface="+mn-cs"/>
              </a:rPr>
              <a:t>                                                                                              </a:t>
            </a:r>
            <a:r>
              <a:rPr sz="1900" b="1">
                <a:solidFill>
                  <a:schemeClr val="tx1"/>
                </a:solidFill>
                <a:latin typeface="Calibri" panose="020F0502020204030204" charset="0"/>
                <a:ea typeface="Arial" panose="020B0604020202020204" pitchFamily="34" charset="0"/>
                <a:cs typeface="+mn-cs"/>
              </a:rPr>
              <a:t>                                          </a:t>
            </a:r>
            <a:r>
              <a:rPr sz="1900" b="1">
                <a:solidFill>
                  <a:schemeClr val="tx1"/>
                </a:solidFill>
                <a:latin typeface="Calibri" panose="020F0502020204030204" charset="0"/>
                <a:ea typeface="Arial" panose="020B0604020202020204" pitchFamily="34" charset="0"/>
                <a:cs typeface="+mn-cs"/>
              </a:rPr>
              <a:t>  ——题记　</a:t>
            </a:r>
            <a:endParaRPr lang="ko-KR" altLang="en-US" sz="19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         苍鹰锐利的目光直视太阳，在千百次的飞翔历练中追逐太阳的光华。云杉笔直的树干对准苍穹，在无数日夜的默默生长中直插云霄。　　</a:t>
            </a:r>
            <a:endParaRPr lang="ko-KR" altLang="en-US" sz="19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        还记得，那段夏秋交替中的一天，天气热的非凡，我和爸妈一起去爬山。这一路上满是我不甘愿的抱怨：这大热的天，不在家好好呆着，去爬山，这分明是去自找苦吃。这是爸爸说：我这正是想让你体验把大热天运动后出汗的滋味。一旁的妈妈笑着说：我看啊，等她尝完这滋味，也早就累晕热晕过去了吧，哈哈。这正中我心的话我连忙点了点头。　　</a:t>
            </a:r>
            <a:endParaRPr lang="ko-KR" altLang="en-US" sz="19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        好了，已经到了，准备下来迎接挑战吧！爸爸满怀着愉悦一脸轻松地说道。我心里暗想，哎，瞧他那欣喜的样子。哎呦！这刚下车就被太阳团团包住的我不禁叫了一声。爸爸看着我说：别哎呦哎呦的了，向着山顶走起吧！没办法，尽管再不情愿的也只得拖着笨重的步伐迎着烈日向前走了。到了半山腰左右的时候，我有气无力的跟爸爸说：爸，我实在是不行了，热死了！说完我就坐倒在了地上。这时候，旁边走过一位老爷爷，看上去大概六十多岁的样子，但精神状态倒是极好的。看到了我坐在地上累的那副样子，笑着对我说：小姑娘，休息会就赶紧起来，继续向上爬，别连我这个老头子可都追不上了啊。哈哈，这山顶上的景色可是美极了。说完，我便跃起，似笑非笑的说：走呗！</a:t>
            </a:r>
            <a:endParaRPr lang="ko-KR" altLang="en-US" sz="19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        功夫不负有心人，这山顶终于是到了，我们站在那一同向远处看去，老爷爷似有感慨的说：站在这山顶上看着远处固然是好，可若无脚踏实地，又怎能站的上来。这每一次的攀登又何尝不是凭着一个个稳固的脚印积淀而出的。是啊，脚踏实地！我想这座山会像是我将会走过得一条路，崎岖，高耸，难以攀登。或许下一次这条路出现的时候半山腰我不会停下，走的累了，那就放慢步伐。给自己一个信念，期待看着远处触动心弦的风景，期待吮吸高处沁心的气息，期待能够伸手触碰着更高的地方，期待着期待的一切得到时心底的愉悦。期待。　　</a:t>
            </a:r>
            <a:endParaRPr lang="ko-KR" altLang="en-US" sz="19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sz="1900" b="1">
                <a:solidFill>
                  <a:schemeClr val="tx1"/>
                </a:solidFill>
                <a:latin typeface="Calibri" panose="020F0502020204030204" charset="0"/>
                <a:ea typeface="Arial" panose="020B0604020202020204" pitchFamily="34" charset="0"/>
                <a:cs typeface="+mn-cs"/>
              </a:rPr>
              <a:t>         只有脚踏实地，才能铺就自己的路，然后风雨兼程，留下一个稳健的背影。脚踏实地，走自己的路，登自己的山，达到理想的高度。</a:t>
            </a:r>
            <a:endParaRPr lang="ko-KR" altLang="en-US" sz="1900" b="1">
              <a:solidFill>
                <a:schemeClr val="tx1"/>
              </a:solidFill>
              <a:latin typeface="Calibri" panose="020F0502020204030204" charset="0"/>
              <a:ea typeface="Arial" panose="020B0604020202020204" pitchFamily="34"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email"/>
          <a:stretch>
            <a:fillRect/>
          </a:stretch>
        </p:blipFill>
        <p:spPr>
          <a:xfrm>
            <a:off x="8898890" y="-501650"/>
            <a:ext cx="3844925" cy="3797935"/>
          </a:xfrm>
          <a:prstGeom prst="rect">
            <a:avLst/>
          </a:prstGeom>
        </p:spPr>
      </p:pic>
      <p:grpSp>
        <p:nvGrpSpPr>
          <p:cNvPr id="11" name="组合 10"/>
          <p:cNvGrpSpPr/>
          <p:nvPr/>
        </p:nvGrpSpPr>
        <p:grpSpPr>
          <a:xfrm>
            <a:off x="560705" y="537845"/>
            <a:ext cx="11070590" cy="5782945"/>
            <a:chOff x="560705" y="537845"/>
            <a:chExt cx="11070590" cy="5782945"/>
          </a:xfrm>
        </p:grpSpPr>
        <p:pic>
          <p:nvPicPr>
            <p:cNvPr id="9" name="图片 8"/>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2" cstate="email"/>
            <a:stretch>
              <a:fillRect/>
            </a:stretch>
          </p:blipFill>
          <p:spPr>
            <a:xfrm>
              <a:off x="560705" y="537845"/>
              <a:ext cx="11070590" cy="5782945"/>
            </a:xfrm>
            <a:prstGeom prst="rect">
              <a:avLst/>
            </a:prstGeom>
            <a:effectLst>
              <a:outerShdw blurRad="50800" dist="38100" dir="2700000" algn="tl" rotWithShape="0">
                <a:prstClr val="black">
                  <a:alpha val="40000"/>
                </a:prstClr>
              </a:outerShdw>
            </a:effectLst>
          </p:spPr>
        </p:pic>
      </p:grpSp>
      <p:pic>
        <p:nvPicPr>
          <p:cNvPr id="12" name="图片 11"/>
          <p:cNvPicPr>
            <a:picLocks noChangeAspect="1"/>
          </p:cNvPicPr>
          <p:nvPr/>
        </p:nvPicPr>
        <p:blipFill>
          <a:blip r:embed="rId3" cstate="email"/>
          <a:stretch>
            <a:fillRect/>
          </a:stretch>
        </p:blipFill>
        <p:spPr>
          <a:xfrm flipH="1">
            <a:off x="-334010" y="4020820"/>
            <a:ext cx="5129530" cy="3646805"/>
          </a:xfrm>
          <a:prstGeom prst="rect">
            <a:avLst/>
          </a:prstGeom>
        </p:spPr>
      </p:pic>
      <p:pic>
        <p:nvPicPr>
          <p:cNvPr id="14" name="图片 13"/>
          <p:cNvPicPr>
            <a:picLocks noChangeAspect="1"/>
          </p:cNvPicPr>
          <p:nvPr/>
        </p:nvPicPr>
        <p:blipFill>
          <a:blip r:embed="rId4" cstate="email"/>
          <a:stretch>
            <a:fillRect/>
          </a:stretch>
        </p:blipFill>
        <p:spPr>
          <a:xfrm>
            <a:off x="5556250" y="537845"/>
            <a:ext cx="1078865" cy="1718945"/>
          </a:xfrm>
          <a:prstGeom prst="rect">
            <a:avLst/>
          </a:prstGeom>
        </p:spPr>
      </p:pic>
      <p:sp>
        <p:nvSpPr>
          <p:cNvPr id="31" name="文本框 30"/>
          <p:cNvSpPr txBox="1"/>
          <p:nvPr/>
        </p:nvSpPr>
        <p:spPr>
          <a:xfrm>
            <a:off x="2727960" y="2690495"/>
            <a:ext cx="6734810" cy="922020"/>
          </a:xfrm>
          <a:prstGeom prst="rect">
            <a:avLst/>
          </a:prstGeom>
          <a:noFill/>
        </p:spPr>
        <p:txBody>
          <a:bodyPr wrap="square" rtlCol="0">
            <a:spAutoFit/>
          </a:bodyPr>
          <a:lstStyle/>
          <a:p>
            <a:pPr algn="ctr"/>
            <a:r>
              <a:rPr lang="zh-CN" altLang="en-US" sz="5400" b="1">
                <a:solidFill>
                  <a:srgbClr val="C95434"/>
                </a:solidFill>
                <a:latin typeface="微软雅黑" panose="020B0503020204020204" charset="-122"/>
                <a:ea typeface="微软雅黑" panose="020B0503020204020204" charset="-122"/>
              </a:rPr>
              <a:t>谢 谢 您 的 观 看</a:t>
            </a:r>
            <a:endParaRPr lang="zh-CN" altLang="en-US" sz="5400" b="1">
              <a:solidFill>
                <a:srgbClr val="C95434"/>
              </a:solidFill>
              <a:latin typeface="微软雅黑" panose="020B0503020204020204" charset="-122"/>
              <a:ea typeface="微软雅黑" panose="020B0503020204020204" charset="-122"/>
            </a:endParaRPr>
          </a:p>
        </p:txBody>
      </p:sp>
      <p:sp>
        <p:nvSpPr>
          <p:cNvPr id="32" name="文本框 31"/>
          <p:cNvSpPr txBox="1"/>
          <p:nvPr/>
        </p:nvSpPr>
        <p:spPr>
          <a:xfrm>
            <a:off x="3291205" y="3806190"/>
            <a:ext cx="5607685" cy="645160"/>
          </a:xfrm>
          <a:prstGeom prst="rect">
            <a:avLst/>
          </a:prstGeom>
          <a:noFill/>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For our ever-lasting friendship, send sincere blessings and warm greetings to my friends whom I miss so much.</a:t>
            </a:r>
            <a:endParaRPr lang="zh-CN" altLang="en-US" sz="120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bldLst>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035"/>
            <a:ext cx="11438890" cy="6043295"/>
            <a:chOff x="376555" y="407035"/>
            <a:chExt cx="11438890" cy="6043295"/>
          </a:xfrm>
        </p:grpSpPr>
        <p:pic>
          <p:nvPicPr>
            <p:cNvPr id="9" name="图片 8"/>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035"/>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605155" cy="843280"/>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3" name="文本框 2"/>
          <p:cNvSpPr txBox="1"/>
          <p:nvPr/>
        </p:nvSpPr>
        <p:spPr>
          <a:xfrm>
            <a:off x="376555" y="407670"/>
            <a:ext cx="11546840" cy="3538220"/>
          </a:xfrm>
          <a:prstGeom prst="rect">
            <a:avLst/>
          </a:prstGeom>
          <a:noFill/>
        </p:spPr>
        <p:txBody>
          <a:bodyPr wrap="square" rtlCol="0">
            <a:spAutoFit/>
          </a:bodyPr>
          <a:p>
            <a:pPr>
              <a:lnSpc>
                <a:spcPct val="100000"/>
              </a:lnSpc>
            </a:pPr>
            <a:r>
              <a:rPr lang="en-US" altLang="zh-CN" sz="2800" b="1">
                <a:latin typeface="仿宋_GB2312" panose="02010609030101010101" charset="-122"/>
                <a:ea typeface="仿宋_GB2312" panose="02010609030101010101" charset="-122"/>
                <a:cs typeface="仿宋_GB2312" panose="02010609030101010101" charset="-122"/>
              </a:rPr>
              <a:t>    </a:t>
            </a:r>
            <a:r>
              <a:rPr lang="zh-CN" altLang="en-US" sz="2800" b="1">
                <a:latin typeface="仿宋_GB2312" panose="02010609030101010101" charset="-122"/>
                <a:ea typeface="仿宋_GB2312" panose="02010609030101010101" charset="-122"/>
                <a:cs typeface="仿宋_GB2312" panose="02010609030101010101" charset="-122"/>
              </a:rPr>
              <a:t>一、基础积累（共10分）</a:t>
            </a:r>
            <a:r>
              <a:rPr lang="zh-CN" altLang="en-US" sz="2800" b="1">
                <a:latin typeface="仿宋_GB2312" panose="02010609030101010101" charset="-122"/>
                <a:ea typeface="仿宋_GB2312" panose="02010609030101010101" charset="-122"/>
                <a:cs typeface="仿宋_GB2312" panose="02010609030101010101" charset="-122"/>
                <a:sym typeface="+mn-ea"/>
              </a:rPr>
              <a:t>阅读下面的文字，完成1</a:t>
            </a:r>
            <a:r>
              <a:rPr lang="en-US" altLang="zh-CN" sz="2800" b="1">
                <a:latin typeface="仿宋_GB2312" panose="02010609030101010101" charset="-122"/>
                <a:ea typeface="仿宋_GB2312" panose="02010609030101010101" charset="-122"/>
                <a:cs typeface="仿宋_GB2312" panose="02010609030101010101" charset="-122"/>
                <a:sym typeface="+mn-ea"/>
              </a:rPr>
              <a:t>-</a:t>
            </a:r>
            <a:r>
              <a:rPr lang="zh-CN" altLang="en-US" sz="2800" b="1">
                <a:latin typeface="仿宋_GB2312" panose="02010609030101010101" charset="-122"/>
                <a:ea typeface="仿宋_GB2312" panose="02010609030101010101" charset="-122"/>
                <a:cs typeface="仿宋_GB2312" panose="02010609030101010101" charset="-122"/>
                <a:sym typeface="+mn-ea"/>
              </a:rPr>
              <a:t>2题</a:t>
            </a:r>
            <a:endParaRPr lang="zh-CN" altLang="en-US" sz="2800" b="1">
              <a:latin typeface="仿宋_GB2312" panose="02010609030101010101" charset="-122"/>
              <a:ea typeface="仿宋_GB2312" panose="02010609030101010101" charset="-122"/>
              <a:cs typeface="仿宋_GB2312" panose="02010609030101010101" charset="-122"/>
            </a:endParaRPr>
          </a:p>
          <a:p>
            <a:pPr>
              <a:lnSpc>
                <a:spcPct val="100000"/>
              </a:lnSpc>
            </a:pPr>
            <a:r>
              <a:rPr lang="zh-CN" altLang="en-US" sz="2800" b="1">
                <a:latin typeface="仿宋_GB2312" panose="02010609030101010101" charset="-122"/>
                <a:ea typeface="仿宋_GB2312" panose="02010609030101010101" charset="-122"/>
                <a:cs typeface="仿宋_GB2312" panose="02010609030101010101" charset="-122"/>
              </a:rPr>
              <a:t>    端午时节，珠三角各地都会（因地制宜/因人而异）组织龙舟</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竞赛</a:t>
            </a:r>
            <a:r>
              <a:rPr lang="zh-CN" altLang="en-US" sz="2800" b="1">
                <a:latin typeface="仿宋_GB2312" panose="02010609030101010101" charset="-122"/>
                <a:ea typeface="仿宋_GB2312" panose="02010609030101010101" charset="-122"/>
                <a:cs typeface="仿宋_GB2312" panose="02010609030101010101" charset="-122"/>
              </a:rPr>
              <a:t>，邀请赛当日，河段封航，起点处的龙舟成队依次排列，</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等侯</a:t>
            </a:r>
            <a:r>
              <a:rPr lang="zh-CN" altLang="en-US" sz="2800" b="1">
                <a:latin typeface="仿宋_GB2312" panose="02010609030101010101" charset="-122"/>
                <a:ea typeface="仿宋_GB2312" panose="02010609030101010101" charset="-122"/>
                <a:cs typeface="仿宋_GB2312" panose="02010609030101010101" charset="-122"/>
              </a:rPr>
              <a:t>比赛。一声锣响，早已（迫在眉睫/迫不及待）的龙舟如</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离弦之箭</a:t>
            </a:r>
            <a:r>
              <a:rPr lang="zh-CN" altLang="en-US" sz="2800" b="1">
                <a:latin typeface="仿宋_GB2312" panose="02010609030101010101" charset="-122"/>
                <a:ea typeface="仿宋_GB2312" panose="02010609030101010101" charset="-122"/>
                <a:cs typeface="仿宋_GB2312" panose="02010609030101010101" charset="-122"/>
              </a:rPr>
              <a:t>，向终点飞驰。河岸上</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锣鼓喧天</a:t>
            </a:r>
            <a:r>
              <a:rPr lang="zh-CN" altLang="en-US" sz="2800" b="1">
                <a:latin typeface="仿宋_GB2312" panose="02010609030101010101" charset="-122"/>
                <a:ea typeface="仿宋_GB2312" panose="02010609030101010101" charset="-122"/>
                <a:cs typeface="仿宋_GB2312" panose="02010609030101010101" charset="-122"/>
              </a:rPr>
              <a:t>，人们（欢声雷动/拍手称快），好不热闹！傍晚，我来到山脚，</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拾级而上</a:t>
            </a:r>
            <a:r>
              <a:rPr lang="zh-CN" altLang="en-US" sz="2800" b="1">
                <a:latin typeface="仿宋_GB2312" panose="02010609030101010101" charset="-122"/>
                <a:ea typeface="仿宋_GB2312" panose="02010609030101010101" charset="-122"/>
                <a:cs typeface="仿宋_GB2312" panose="02010609030101010101" charset="-122"/>
              </a:rPr>
              <a:t>，一路上凉风习习，树木婆娑。到了山顶，极目远眺，黄昏的柳州</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分外</a:t>
            </a:r>
            <a:r>
              <a:rPr lang="zh-CN" altLang="en-US" sz="2800" b="1">
                <a:latin typeface="仿宋_GB2312" panose="02010609030101010101" charset="-122"/>
                <a:ea typeface="仿宋_GB2312" panose="02010609030101010101" charset="-122"/>
                <a:cs typeface="仿宋_GB2312" panose="02010609030101010101" charset="-122"/>
              </a:rPr>
              <a:t>妖娆；</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鳞次制比</a:t>
            </a:r>
            <a:r>
              <a:rPr lang="zh-CN" altLang="en-US" sz="2800" b="1">
                <a:latin typeface="仿宋_GB2312" panose="02010609030101010101" charset="-122"/>
                <a:ea typeface="仿宋_GB2312" panose="02010609030101010101" charset="-122"/>
                <a:cs typeface="仿宋_GB2312" panose="02010609030101010101" charset="-122"/>
              </a:rPr>
              <a:t>的楼房</a:t>
            </a:r>
            <a:r>
              <a:rPr lang="zh-CN" altLang="en-US" sz="2800" b="1">
                <a:solidFill>
                  <a:srgbClr val="340A5E"/>
                </a:solidFill>
                <a:latin typeface="仿宋_GB2312" panose="02010609030101010101" charset="-122"/>
                <a:ea typeface="仿宋_GB2312" panose="02010609030101010101" charset="-122"/>
                <a:cs typeface="仿宋_GB2312" panose="02010609030101010101" charset="-122"/>
              </a:rPr>
              <a:t>镀上</a:t>
            </a:r>
            <a:r>
              <a:rPr lang="zh-CN" altLang="en-US" sz="2800" b="1">
                <a:latin typeface="仿宋_GB2312" panose="02010609030101010101" charset="-122"/>
                <a:ea typeface="仿宋_GB2312" panose="02010609030101010101" charset="-122"/>
                <a:cs typeface="仿宋_GB2312" panose="02010609030101010101" charset="-122"/>
              </a:rPr>
              <a:t>了夕阳红，姊妹桥如两道彩虹横跨柳江两岸，柳江仿佛一条飘动的红绸带……</a:t>
            </a:r>
            <a:endParaRPr lang="zh-CN" altLang="en-US" sz="2800" b="1">
              <a:latin typeface="仿宋_GB2312" panose="02010609030101010101" charset="-122"/>
              <a:ea typeface="仿宋_GB2312" panose="02010609030101010101" charset="-122"/>
              <a:cs typeface="仿宋_GB2312" panose="02010609030101010101" charset="-122"/>
            </a:endParaRPr>
          </a:p>
        </p:txBody>
      </p:sp>
      <p:sp>
        <p:nvSpPr>
          <p:cNvPr id="6" name="文本框 5"/>
          <p:cNvSpPr txBox="1"/>
          <p:nvPr/>
        </p:nvSpPr>
        <p:spPr>
          <a:xfrm>
            <a:off x="376555" y="3838575"/>
            <a:ext cx="9307195" cy="1309370"/>
          </a:xfrm>
          <a:prstGeom prst="rect">
            <a:avLst/>
          </a:prstGeom>
          <a:noFill/>
          <a:ln>
            <a:solidFill>
              <a:schemeClr val="tx1"/>
            </a:solidFill>
          </a:ln>
        </p:spPr>
        <p:txBody>
          <a:bodyPr vert="horz" wrap="square" lIns="91440" tIns="45720" rIns="91440" bIns="45720" numCol="1" anchor="t">
            <a:spAutoFit/>
          </a:bodyPr>
          <a:lstStyle/>
          <a:p>
            <a:pPr marL="0" indent="0" algn="l" defTabSz="914400" eaLnBrk="1" latinLnBrk="0" hangingPunct="1">
              <a:lnSpc>
                <a:spcPct val="110000"/>
              </a:lnSpc>
              <a:spcBef>
                <a:spcPts val="0"/>
              </a:spcBef>
              <a:spcAft>
                <a:spcPts val="0"/>
              </a:spcAft>
              <a:buFontTx/>
              <a:buNone/>
            </a:pPr>
            <a:r>
              <a:rPr lang="zh-CN" altLang="en-US" sz="2400">
                <a:solidFill>
                  <a:srgbClr val="1F2DA8"/>
                </a:solidFill>
                <a:latin typeface="Calibri" panose="020F0502020204030204" charset="0"/>
                <a:ea typeface="宋体" panose="02010600030101010101" pitchFamily="2" charset="-122"/>
                <a:cs typeface="+mn-cs"/>
              </a:rPr>
              <a:t>2、</a:t>
            </a:r>
            <a:r>
              <a:rPr lang="zh-CN" altLang="en-US" sz="2400" b="1">
                <a:solidFill>
                  <a:srgbClr val="1F2DA8"/>
                </a:solidFill>
                <a:latin typeface="Calibri" panose="020F0502020204030204" charset="0"/>
                <a:ea typeface="宋体" panose="02010600030101010101" pitchFamily="2" charset="-122"/>
                <a:cs typeface="+mn-cs"/>
              </a:rPr>
              <a:t>依次选用文中括号里的词语，最恰当的一项是</a:t>
            </a:r>
            <a:r>
              <a:rPr lang="zh-CN" altLang="en-US" sz="2400">
                <a:latin typeface="Calibri" panose="020F0502020204030204" charset="0"/>
                <a:ea typeface="宋体" panose="02010600030101010101" pitchFamily="2" charset="-122"/>
                <a:cs typeface="+mn-cs"/>
              </a:rPr>
              <a:t>（      ）(2分)</a:t>
            </a:r>
            <a:endParaRPr lang="ko-KR" altLang="en-US" sz="2400">
              <a:latin typeface="Calibri" panose="020F0502020204030204" charset="0"/>
              <a:ea typeface="宋体" panose="02010600030101010101" pitchFamily="2" charset="-122"/>
              <a:cs typeface="+mn-cs"/>
            </a:endParaRPr>
          </a:p>
          <a:p>
            <a:pPr marL="0" indent="0" algn="l" defTabSz="914400" eaLnBrk="1" latinLnBrk="0" hangingPunct="1">
              <a:lnSpc>
                <a:spcPct val="110000"/>
              </a:lnSpc>
              <a:spcBef>
                <a:spcPts val="0"/>
              </a:spcBef>
              <a:spcAft>
                <a:spcPts val="0"/>
              </a:spcAft>
              <a:buFontTx/>
              <a:buNone/>
            </a:pPr>
            <a:r>
              <a:rPr lang="zh-CN" altLang="en-US" sz="2400">
                <a:latin typeface="Calibri" panose="020F0502020204030204" charset="0"/>
                <a:ea typeface="宋体" panose="02010600030101010101" pitchFamily="2" charset="-122"/>
                <a:cs typeface="+mn-cs"/>
              </a:rPr>
              <a:t>A．</a:t>
            </a:r>
            <a:r>
              <a:rPr lang="zh-CN" altLang="en-US" sz="2400" b="1">
                <a:latin typeface="Calibri" panose="020F0502020204030204" charset="0"/>
                <a:ea typeface="宋体" panose="02010600030101010101" pitchFamily="2" charset="-122"/>
                <a:cs typeface="+mn-cs"/>
              </a:rPr>
              <a:t>因地制宜  迫在眉睫  拍手称快   B．因地制宜  迫不及待  欢声雷动</a:t>
            </a:r>
            <a:endParaRPr lang="ko-KR" altLang="en-US" sz="2400" b="1">
              <a:latin typeface="Calibri" panose="020F0502020204030204" charset="0"/>
              <a:ea typeface="宋体" panose="02010600030101010101" pitchFamily="2" charset="-122"/>
              <a:cs typeface="+mn-cs"/>
            </a:endParaRPr>
          </a:p>
          <a:p>
            <a:pPr marL="0" indent="0" algn="l" defTabSz="914400" eaLnBrk="1" latinLnBrk="0" hangingPunct="1">
              <a:lnSpc>
                <a:spcPct val="110000"/>
              </a:lnSpc>
              <a:spcBef>
                <a:spcPts val="0"/>
              </a:spcBef>
              <a:spcAft>
                <a:spcPts val="0"/>
              </a:spcAft>
              <a:buFontTx/>
              <a:buNone/>
            </a:pPr>
            <a:r>
              <a:rPr lang="zh-CN" altLang="en-US" sz="2400" b="1">
                <a:latin typeface="Calibri" panose="020F0502020204030204" charset="0"/>
                <a:ea typeface="宋体" panose="02010600030101010101" pitchFamily="2" charset="-122"/>
                <a:cs typeface="+mn-cs"/>
              </a:rPr>
              <a:t>C．因人而异  迫在眉睫  欢声雷动   D．因人而异  迫不及待  拍手称快</a:t>
            </a:r>
            <a:endParaRPr lang="ko-KR" altLang="en-US" sz="2400" b="1">
              <a:latin typeface="Calibri" panose="020F0502020204030204" charset="0"/>
              <a:ea typeface="宋体" panose="02010600030101010101" pitchFamily="2" charset="-122"/>
              <a:cs typeface="+mn-cs"/>
            </a:endParaRPr>
          </a:p>
        </p:txBody>
      </p:sp>
      <p:sp>
        <p:nvSpPr>
          <p:cNvPr id="100" name="文本框 99"/>
          <p:cNvSpPr txBox="1"/>
          <p:nvPr/>
        </p:nvSpPr>
        <p:spPr>
          <a:xfrm>
            <a:off x="7308850" y="3746500"/>
            <a:ext cx="519430" cy="645795"/>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3600" b="1">
                <a:solidFill>
                  <a:srgbClr val="C00000"/>
                </a:solidFill>
                <a:latin typeface="宋体" panose="02010600030101010101" pitchFamily="2" charset="-122"/>
                <a:ea typeface="宋体" panose="02010600030101010101" pitchFamily="2" charset="-122"/>
              </a:rPr>
              <a:t>B</a:t>
            </a:r>
            <a:endParaRPr lang="ko-KR" altLang="en-US" sz="3600" b="1">
              <a:solidFill>
                <a:srgbClr val="C00000"/>
              </a:solidFill>
              <a:latin typeface="宋体" panose="02010600030101010101" pitchFamily="2" charset="-122"/>
              <a:ea typeface="宋体" panose="02010600030101010101" pitchFamily="2" charset="-122"/>
            </a:endParaRPr>
          </a:p>
        </p:txBody>
      </p:sp>
      <p:sp>
        <p:nvSpPr>
          <p:cNvPr id="7" name="文本框 6"/>
          <p:cNvSpPr txBox="1"/>
          <p:nvPr/>
        </p:nvSpPr>
        <p:spPr>
          <a:xfrm>
            <a:off x="251460" y="5197475"/>
            <a:ext cx="11684635" cy="461010"/>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000" b="1">
                <a:solidFill>
                  <a:schemeClr val="tx1"/>
                </a:solidFill>
                <a:latin typeface="Calibri" panose="020F0502020204030204" charset="0"/>
                <a:ea typeface="宋体" panose="02010600030101010101" pitchFamily="2" charset="-122"/>
                <a:cs typeface="+mn-cs"/>
              </a:rPr>
              <a:t>因地制宜</a:t>
            </a:r>
            <a:r>
              <a:rPr lang="zh-CN" altLang="en-US" sz="16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根据各地的具体情况</a:t>
            </a:r>
            <a:r>
              <a:rPr lang="zh-CN" altLang="en-US" sz="20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制定适宜的措施。</a:t>
            </a:r>
            <a:r>
              <a:rPr lang="zh-CN" altLang="en-US" sz="2000" b="1">
                <a:solidFill>
                  <a:schemeClr val="tx1"/>
                </a:solidFill>
                <a:latin typeface="Calibri" panose="020F0502020204030204" charset="0"/>
                <a:ea typeface="宋体" panose="02010600030101010101" pitchFamily="2" charset="-122"/>
                <a:cs typeface="+mn-cs"/>
              </a:rPr>
              <a:t>因人而异</a:t>
            </a:r>
            <a:r>
              <a:rPr lang="zh-CN" altLang="en-US" sz="16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因人的不同而有所差异。</a:t>
            </a:r>
            <a:endParaRPr lang="ko-KR" altLang="en-US" sz="2400" b="1">
              <a:solidFill>
                <a:srgbClr val="1F2DA8"/>
              </a:solidFill>
              <a:latin typeface="Calibri" panose="020F0502020204030204" charset="0"/>
              <a:ea typeface="宋体" panose="02010600030101010101" pitchFamily="2" charset="-122"/>
              <a:cs typeface="+mn-cs"/>
            </a:endParaRPr>
          </a:p>
        </p:txBody>
      </p:sp>
      <p:sp>
        <p:nvSpPr>
          <p:cNvPr id="17" name="文本框 16"/>
          <p:cNvSpPr txBox="1"/>
          <p:nvPr/>
        </p:nvSpPr>
        <p:spPr>
          <a:xfrm>
            <a:off x="307975" y="5610225"/>
            <a:ext cx="11884660" cy="461010"/>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200" b="1">
                <a:solidFill>
                  <a:schemeClr val="tx1"/>
                </a:solidFill>
                <a:latin typeface="Calibri" panose="020F0502020204030204" charset="0"/>
                <a:ea typeface="宋体" panose="02010600030101010101" pitchFamily="2" charset="-122"/>
                <a:cs typeface="+mn-cs"/>
              </a:rPr>
              <a:t>迫在</a:t>
            </a:r>
            <a:r>
              <a:rPr lang="zh-CN" altLang="en-US" sz="2000" b="1">
                <a:solidFill>
                  <a:schemeClr val="tx1"/>
                </a:solidFill>
                <a:latin typeface="Calibri" panose="020F0502020204030204" charset="0"/>
                <a:ea typeface="宋体" panose="02010600030101010101" pitchFamily="2" charset="-122"/>
                <a:cs typeface="+mn-cs"/>
              </a:rPr>
              <a:t>眉睫</a:t>
            </a:r>
            <a:r>
              <a:rPr lang="zh-CN" altLang="en-US" sz="20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比喻事情十分紧急，已到眼前。</a:t>
            </a:r>
            <a:r>
              <a:rPr lang="zh-CN" altLang="en-US" sz="2000" b="1">
                <a:solidFill>
                  <a:srgbClr val="1F2DA8"/>
                </a:solidFill>
                <a:latin typeface="Calibri" panose="020F0502020204030204" charset="0"/>
                <a:ea typeface="宋体" panose="02010600030101010101" pitchFamily="2" charset="-122"/>
                <a:cs typeface="+mn-cs"/>
              </a:rPr>
              <a:t>  </a:t>
            </a:r>
            <a:r>
              <a:rPr lang="zh-CN" altLang="en-US" sz="2000" b="1">
                <a:solidFill>
                  <a:schemeClr val="tx1"/>
                </a:solidFill>
                <a:latin typeface="Calibri" panose="020F0502020204030204" charset="0"/>
                <a:ea typeface="宋体" panose="02010600030101010101" pitchFamily="2" charset="-122"/>
                <a:cs typeface="+mn-cs"/>
              </a:rPr>
              <a:t>迫不及待</a:t>
            </a:r>
            <a:r>
              <a:rPr lang="zh-CN" altLang="en-US" sz="20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急迫得不能等待。形容心情急切</a:t>
            </a:r>
            <a:r>
              <a:rPr lang="zh-CN" altLang="en-US" sz="2000" b="1">
                <a:solidFill>
                  <a:srgbClr val="1F2DA8"/>
                </a:solidFill>
                <a:latin typeface="Calibri" panose="020F0502020204030204" charset="0"/>
                <a:ea typeface="宋体" panose="02010600030101010101" pitchFamily="2" charset="-122"/>
                <a:cs typeface="+mn-cs"/>
              </a:rPr>
              <a:t>。</a:t>
            </a:r>
            <a:endParaRPr lang="ko-KR" altLang="en-US" sz="2000" b="1">
              <a:solidFill>
                <a:srgbClr val="1F2DA8"/>
              </a:solidFill>
              <a:latin typeface="Calibri" panose="020F0502020204030204" charset="0"/>
              <a:ea typeface="宋体" panose="02010600030101010101" pitchFamily="2" charset="-122"/>
              <a:cs typeface="+mn-cs"/>
            </a:endParaRPr>
          </a:p>
        </p:txBody>
      </p:sp>
      <p:sp>
        <p:nvSpPr>
          <p:cNvPr id="18" name="文本框 17"/>
          <p:cNvSpPr txBox="1"/>
          <p:nvPr/>
        </p:nvSpPr>
        <p:spPr>
          <a:xfrm>
            <a:off x="287655" y="5981065"/>
            <a:ext cx="12256135" cy="461010"/>
          </a:xfrm>
          <a:prstGeom prst="rect">
            <a:avLst/>
          </a:prstGeom>
          <a:noFill/>
        </p:spPr>
        <p:txBody>
          <a:bodyPr vert="horz" wrap="non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000" b="1">
                <a:solidFill>
                  <a:schemeClr val="tx1"/>
                </a:solidFill>
                <a:latin typeface="Calibri" panose="020F0502020204030204" charset="0"/>
                <a:ea typeface="宋体" panose="02010600030101010101" pitchFamily="2" charset="-122"/>
                <a:cs typeface="+mn-cs"/>
              </a:rPr>
              <a:t>欢声雷动</a:t>
            </a:r>
            <a:r>
              <a:rPr lang="zh-CN" altLang="en-US" sz="20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形容热烈欢呼的动人场面。</a:t>
            </a:r>
            <a:r>
              <a:rPr lang="zh-CN" altLang="en-US" sz="2000" b="1">
                <a:solidFill>
                  <a:srgbClr val="1F2DA8"/>
                </a:solidFill>
                <a:latin typeface="Calibri" panose="020F0502020204030204" charset="0"/>
                <a:ea typeface="宋体" panose="02010600030101010101" pitchFamily="2" charset="-122"/>
                <a:cs typeface="+mn-cs"/>
              </a:rPr>
              <a:t> </a:t>
            </a:r>
            <a:r>
              <a:rPr lang="zh-CN" altLang="en-US" sz="2000" b="1">
                <a:solidFill>
                  <a:schemeClr val="tx1"/>
                </a:solidFill>
                <a:latin typeface="Calibri" panose="020F0502020204030204" charset="0"/>
                <a:ea typeface="宋体" panose="02010600030101010101" pitchFamily="2" charset="-122"/>
                <a:cs typeface="+mn-cs"/>
              </a:rPr>
              <a:t>拍手称快</a:t>
            </a:r>
            <a:r>
              <a:rPr lang="zh-CN" altLang="en-US" sz="1800" b="1">
                <a:solidFill>
                  <a:srgbClr val="1F2DA8"/>
                </a:solidFill>
                <a:latin typeface="Calibri" panose="020F0502020204030204" charset="0"/>
                <a:ea typeface="宋体" panose="02010600030101010101" pitchFamily="2" charset="-122"/>
                <a:cs typeface="+mn-cs"/>
              </a:rPr>
              <a:t>：</a:t>
            </a:r>
            <a:r>
              <a:rPr lang="zh-CN" altLang="en-US" sz="2400" b="1">
                <a:solidFill>
                  <a:srgbClr val="1F2DA8"/>
                </a:solidFill>
                <a:latin typeface="Calibri" panose="020F0502020204030204" charset="0"/>
                <a:ea typeface="宋体" panose="02010600030101010101" pitchFamily="2" charset="-122"/>
                <a:cs typeface="+mn-cs"/>
              </a:rPr>
              <a:t>正义得到伸张或事情的结局使人感到满意。</a:t>
            </a:r>
            <a:endParaRPr lang="ko-KR" altLang="en-US" sz="2400" b="1">
              <a:solidFill>
                <a:srgbClr val="1F2DA8"/>
              </a:solidFill>
              <a:latin typeface="Calibri" panose="020F0502020204030204" charset="0"/>
              <a:ea typeface="宋体" panose="02010600030101010101" pitchFamily="2" charset="-122"/>
              <a:cs typeface="+mn-cs"/>
            </a:endParaRPr>
          </a:p>
        </p:txBody>
      </p:sp>
      <p:sp>
        <p:nvSpPr>
          <p:cNvPr id="19" name="文本框 18"/>
          <p:cNvSpPr txBox="1"/>
          <p:nvPr/>
        </p:nvSpPr>
        <p:spPr>
          <a:xfrm>
            <a:off x="2754630" y="882650"/>
            <a:ext cx="191389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20" name="文本框 19"/>
          <p:cNvSpPr txBox="1"/>
          <p:nvPr/>
        </p:nvSpPr>
        <p:spPr>
          <a:xfrm>
            <a:off x="6374130" y="1811020"/>
            <a:ext cx="72009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21" name="文本框 20"/>
          <p:cNvSpPr txBox="1"/>
          <p:nvPr/>
        </p:nvSpPr>
        <p:spPr>
          <a:xfrm>
            <a:off x="8580755" y="2179955"/>
            <a:ext cx="72009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grpSp>
        <p:nvGrpSpPr>
          <p:cNvPr id="2" name="组合 1"/>
          <p:cNvGrpSpPr/>
          <p:nvPr/>
        </p:nvGrpSpPr>
        <p:grpSpPr>
          <a:xfrm>
            <a:off x="9511030" y="3746500"/>
            <a:ext cx="2480945" cy="1345565"/>
            <a:chOff x="9511030" y="3746500"/>
            <a:chExt cx="2480945" cy="1345565"/>
          </a:xfrm>
        </p:grpSpPr>
        <p:sp>
          <p:nvSpPr>
            <p:cNvPr id="2394" name="矩形 2393"/>
            <p:cNvSpPr/>
            <p:nvPr/>
          </p:nvSpPr>
          <p:spPr>
            <a:xfrm>
              <a:off x="9682480" y="3893185"/>
              <a:ext cx="2309495" cy="1198880"/>
            </a:xfrm>
            <a:prstGeom prst="rect">
              <a:avLst/>
            </a:prstGeom>
            <a:solidFill>
              <a:srgbClr val="EEE4E2"/>
            </a:solidFill>
            <a:ln w="9525">
              <a:solidFill>
                <a:srgbClr val="C00000"/>
              </a:solidFill>
            </a:ln>
          </p:spPr>
          <p:txBody>
            <a:bodyPr wrap="square">
              <a:spAutoFit/>
            </a:bodyPr>
            <a:p>
              <a:pPr algn="ctr" eaLnBrk="0" hangingPunct="0">
                <a:lnSpc>
                  <a:spcPct val="120000"/>
                </a:lnSpc>
              </a:pPr>
              <a:r>
                <a:rPr lang="zh-CN" altLang="fr-FR" sz="2000" b="1">
                  <a:solidFill>
                    <a:srgbClr val="000000"/>
                  </a:solidFill>
                  <a:latin typeface="黑体" panose="02010609060101010101" charset="-122"/>
                  <a:sym typeface="+mn-ea"/>
                </a:rPr>
                <a:t>结合</a:t>
              </a:r>
              <a:r>
                <a:rPr lang="zh-CN" altLang="fr-FR" sz="2000" b="1">
                  <a:solidFill>
                    <a:srgbClr val="C00000"/>
                  </a:solidFill>
                  <a:latin typeface="黑体" panose="02010609060101010101" charset="-122"/>
                  <a:sym typeface="+mn-ea"/>
                </a:rPr>
                <a:t>语境</a:t>
              </a:r>
              <a:r>
                <a:rPr lang="zh-CN" altLang="fr-FR" sz="2000" b="1">
                  <a:solidFill>
                    <a:srgbClr val="000000"/>
                  </a:solidFill>
                  <a:latin typeface="黑体" panose="02010609060101010101" charset="-122"/>
                  <a:sym typeface="+mn-ea"/>
                </a:rPr>
                <a:t>很重要</a:t>
              </a:r>
              <a:endParaRPr lang="zh-CN" altLang="fr-FR" sz="2000" b="1">
                <a:solidFill>
                  <a:srgbClr val="000000"/>
                </a:solidFill>
                <a:latin typeface="黑体" panose="02010609060101010101" charset="-122"/>
              </a:endParaRPr>
            </a:p>
            <a:p>
              <a:pPr algn="ctr" eaLnBrk="0" hangingPunct="0">
                <a:lnSpc>
                  <a:spcPct val="120000"/>
                </a:lnSpc>
              </a:pPr>
              <a:r>
                <a:rPr lang="fr-FR" altLang="zh-CN" sz="2000" b="1">
                  <a:solidFill>
                    <a:srgbClr val="990033"/>
                  </a:solidFill>
                  <a:latin typeface="黑体" panose="02010609060101010101" charset="-122"/>
                </a:rPr>
                <a:t>对象</a:t>
              </a:r>
              <a:r>
                <a:rPr lang="fr-FR" altLang="zh-CN" sz="2000" b="1">
                  <a:solidFill>
                    <a:srgbClr val="000000"/>
                  </a:solidFill>
                  <a:latin typeface="黑体" panose="02010609060101010101" charset="-122"/>
                </a:rPr>
                <a:t>、</a:t>
              </a:r>
              <a:r>
                <a:rPr lang="fr-FR" altLang="zh-CN" sz="2000" b="1">
                  <a:solidFill>
                    <a:srgbClr val="990033"/>
                  </a:solidFill>
                  <a:latin typeface="黑体" panose="02010609060101010101" charset="-122"/>
                </a:rPr>
                <a:t>范围</a:t>
              </a:r>
              <a:r>
                <a:rPr lang="fr-FR" altLang="zh-CN" sz="2000" b="1">
                  <a:solidFill>
                    <a:srgbClr val="000000"/>
                  </a:solidFill>
                  <a:latin typeface="黑体" panose="02010609060101010101" charset="-122"/>
                </a:rPr>
                <a:t>要考虑</a:t>
              </a:r>
              <a:endParaRPr lang="fr-FR" altLang="zh-CN" sz="2000" b="1">
                <a:solidFill>
                  <a:srgbClr val="000000"/>
                </a:solidFill>
                <a:latin typeface="黑体" panose="02010609060101010101" charset="-122"/>
              </a:endParaRPr>
            </a:p>
            <a:p>
              <a:pPr algn="ctr" eaLnBrk="0" hangingPunct="0">
                <a:lnSpc>
                  <a:spcPct val="120000"/>
                </a:lnSpc>
              </a:pPr>
              <a:r>
                <a:rPr lang="fr-FR" altLang="zh-CN" sz="2000" b="1">
                  <a:solidFill>
                    <a:srgbClr val="990033"/>
                  </a:solidFill>
                  <a:latin typeface="黑体" panose="02010609060101010101" charset="-122"/>
                  <a:sym typeface="+mn-ea"/>
                </a:rPr>
                <a:t>词义</a:t>
              </a:r>
              <a:r>
                <a:rPr lang="fr-FR" altLang="zh-CN" sz="2000" b="1">
                  <a:solidFill>
                    <a:srgbClr val="000000"/>
                  </a:solidFill>
                  <a:latin typeface="黑体" panose="02010609060101010101" charset="-122"/>
                  <a:sym typeface="+mn-ea"/>
                </a:rPr>
                <a:t>、</a:t>
              </a:r>
              <a:r>
                <a:rPr lang="fr-FR" altLang="zh-CN" sz="2000" b="1">
                  <a:solidFill>
                    <a:srgbClr val="990033"/>
                  </a:solidFill>
                  <a:latin typeface="黑体" panose="02010609060101010101" charset="-122"/>
                  <a:sym typeface="+mn-ea"/>
                </a:rPr>
                <a:t>褒贬</a:t>
              </a:r>
              <a:r>
                <a:rPr lang="fr-FR" altLang="zh-CN" sz="2000" b="1">
                  <a:solidFill>
                    <a:srgbClr val="000000"/>
                  </a:solidFill>
                  <a:latin typeface="黑体" panose="02010609060101010101" charset="-122"/>
                  <a:sym typeface="+mn-ea"/>
                </a:rPr>
                <a:t>要记牢</a:t>
              </a:r>
              <a:endParaRPr lang="fr-FR" altLang="zh-CN" sz="2000" b="1">
                <a:solidFill>
                  <a:srgbClr val="000000"/>
                </a:solidFill>
                <a:latin typeface="黑体" panose="02010609060101010101" charset="-122"/>
                <a:sym typeface="+mn-ea"/>
              </a:endParaRPr>
            </a:p>
          </p:txBody>
        </p:sp>
        <p:sp>
          <p:nvSpPr>
            <p:cNvPr id="23" name="五角星 22"/>
            <p:cNvSpPr/>
            <p:nvPr/>
          </p:nvSpPr>
          <p:spPr>
            <a:xfrm>
              <a:off x="9511030" y="3746500"/>
              <a:ext cx="438785" cy="400050"/>
            </a:xfrm>
            <a:prstGeom prst="star5">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4"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5"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6"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7"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7" grpId="1" animBg="1"/>
      <p:bldP spid="19" grpId="2" animBg="1"/>
      <p:bldP spid="17" grpId="3" animBg="1"/>
      <p:bldP spid="20" grpId="4" bldLvl="0" animBg="1"/>
      <p:bldP spid="18" grpId="5" animBg="1"/>
      <p:bldP spid="21" grpId="6" bldLvl="0" animBg="1"/>
      <p:bldP spid="2" grpId="7"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0840" y="407035"/>
            <a:ext cx="11438890" cy="6043295"/>
            <a:chOff x="370840" y="407035"/>
            <a:chExt cx="11438890" cy="6043295"/>
          </a:xfrm>
        </p:grpSpPr>
        <p:pic>
          <p:nvPicPr>
            <p:cNvPr id="9" name="图片 8"/>
            <p:cNvPicPr>
              <a:picLocks noChangeAspect="1"/>
            </p:cNvPicPr>
            <p:nvPr/>
          </p:nvPicPr>
          <p:blipFill rotWithShape="1">
            <a:blip r:embed="rId1" cstate="email"/>
            <a:srcRect/>
            <a:stretch>
              <a:fillRect/>
            </a:stretch>
          </p:blipFill>
          <p:spPr>
            <a:xfrm>
              <a:off x="370840" y="407035"/>
              <a:ext cx="11439525" cy="6043930"/>
            </a:xfrm>
            <a:prstGeom prst="rect">
              <a:avLst/>
            </a:prstGeom>
            <a:noFill/>
            <a:effectLst>
              <a:outerShdw blurRad="50800" dist="38100" dir="10800000" algn="r" rotWithShape="0">
                <a:srgbClr val="000000">
                  <a:alpha val="40000"/>
                </a:srgbClr>
              </a:outerShdw>
            </a:effectLst>
          </p:spPr>
        </p:pic>
        <p:pic>
          <p:nvPicPr>
            <p:cNvPr id="10" name="图片 9"/>
            <p:cNvPicPr>
              <a:picLocks noChangeAspect="1"/>
            </p:cNvPicPr>
            <p:nvPr/>
          </p:nvPicPr>
          <p:blipFill rotWithShape="1">
            <a:blip r:embed="rId1" cstate="email"/>
            <a:srcRect/>
            <a:stretch>
              <a:fillRect/>
            </a:stretch>
          </p:blipFill>
          <p:spPr>
            <a:xfrm>
              <a:off x="370840" y="407035"/>
              <a:ext cx="11439525" cy="6043930"/>
            </a:xfrm>
            <a:prstGeom prst="rect">
              <a:avLst/>
            </a:prstGeom>
            <a:noFill/>
            <a:effectLst>
              <a:outerShdw blurRad="50800" dist="38100" dir="2700000" algn="tl" rotWithShape="0">
                <a:srgbClr val="000000">
                  <a:alpha val="40000"/>
                </a:srgbClr>
              </a:outerShdw>
            </a:effectLst>
          </p:spPr>
        </p:pic>
      </p:grpSp>
      <p:pic>
        <p:nvPicPr>
          <p:cNvPr id="14" name="图片 13"/>
          <p:cNvPicPr>
            <a:picLocks noChangeAspect="1"/>
          </p:cNvPicPr>
          <p:nvPr/>
        </p:nvPicPr>
        <p:blipFill>
          <a:blip r:embed="rId2" cstate="email"/>
          <a:stretch>
            <a:fillRect/>
          </a:stretch>
        </p:blipFill>
        <p:spPr>
          <a:xfrm>
            <a:off x="376555" y="407670"/>
            <a:ext cx="703580" cy="58356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375920" y="499745"/>
            <a:ext cx="11816715" cy="2460625"/>
          </a:xfrm>
          <a:prstGeom prst="rect">
            <a:avLst/>
          </a:prstGeom>
          <a:noFill/>
        </p:spPr>
        <p:txBody>
          <a:bodyPr vert="horz" wrap="square" lIns="91440" tIns="45720" rIns="91440" bIns="45720" numCol="1" anchor="t">
            <a:spAutoFit/>
          </a:bodyPr>
          <a:lstStyle/>
          <a:p>
            <a:pPr marL="0" indent="0" algn="l" defTabSz="914400" eaLnBrk="1" latinLnBrk="0" hangingPunct="1">
              <a:lnSpc>
                <a:spcPct val="110000"/>
              </a:lnSpc>
              <a:spcBef>
                <a:spcPts val="0"/>
              </a:spcBef>
              <a:spcAft>
                <a:spcPts val="0"/>
              </a:spcAft>
              <a:buFontTx/>
              <a:buNone/>
            </a:pPr>
            <a:r>
              <a:rPr lang="en-US" altLang="zh-CN" sz="2800" b="1">
                <a:latin typeface="Calibri" panose="020F0502020204030204" charset="0"/>
                <a:ea typeface="宋体" panose="02010600030101010101" pitchFamily="2" charset="-122"/>
                <a:cs typeface="+mn-cs"/>
              </a:rPr>
              <a:t>       </a:t>
            </a:r>
            <a:r>
              <a:rPr lang="en-US" altLang="zh-CN" sz="2800" b="1">
                <a:solidFill>
                  <a:srgbClr val="1F2DA8"/>
                </a:solidFill>
                <a:latin typeface="Calibri" panose="020F0502020204030204" charset="0"/>
                <a:ea typeface="宋体" panose="02010600030101010101" pitchFamily="2" charset="-122"/>
                <a:cs typeface="+mn-cs"/>
              </a:rPr>
              <a:t> </a:t>
            </a:r>
            <a:r>
              <a:rPr lang="zh-CN" altLang="en-US" sz="2800" b="1">
                <a:solidFill>
                  <a:srgbClr val="1F2DA8"/>
                </a:solidFill>
                <a:latin typeface="Calibri" panose="020F0502020204030204" charset="0"/>
                <a:ea typeface="宋体" panose="02010600030101010101" pitchFamily="2" charset="-122"/>
                <a:cs typeface="+mn-cs"/>
              </a:rPr>
              <a:t>3、依次填入下面一段文字横线处的语句，衔接最恰当的一组是</a:t>
            </a:r>
            <a:r>
              <a:rPr lang="zh-CN" altLang="en-US" sz="2800" b="1">
                <a:latin typeface="Calibri" panose="020F0502020204030204" charset="0"/>
                <a:ea typeface="宋体" panose="02010600030101010101" pitchFamily="2" charset="-122"/>
                <a:cs typeface="+mn-cs"/>
              </a:rPr>
              <a:t>（  ）</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110000"/>
              </a:lnSpc>
              <a:spcBef>
                <a:spcPts val="0"/>
              </a:spcBef>
              <a:spcAft>
                <a:spcPts val="0"/>
              </a:spcAft>
              <a:buFontTx/>
              <a:buNone/>
            </a:pPr>
            <a:r>
              <a:rPr lang="zh-CN" altLang="en-US" sz="2800" b="1">
                <a:latin typeface="Calibri" panose="020F0502020204030204" charset="0"/>
                <a:ea typeface="宋体" panose="02010600030101010101" pitchFamily="2" charset="-122"/>
                <a:cs typeface="+mn-cs"/>
              </a:rPr>
              <a:t>千年书院经时间打磨，其永恒的智慧值得现代人铭记与发展。我们应 </a:t>
            </a:r>
            <a:r>
              <a:rPr lang="zh-CN" altLang="en-US" sz="2800" b="1" u="sng">
                <a:latin typeface="Calibri" panose="020F0502020204030204" charset="0"/>
                <a:ea typeface="宋体" panose="02010600030101010101" pitchFamily="2" charset="-122"/>
                <a:cs typeface="+mn-cs"/>
              </a:rPr>
              <a:t>       </a:t>
            </a:r>
            <a:r>
              <a:rPr lang="zh-CN" altLang="en-US" sz="2800" b="1">
                <a:latin typeface="Calibri" panose="020F0502020204030204" charset="0"/>
                <a:ea typeface="宋体" panose="02010600030101010101" pitchFamily="2" charset="-122"/>
                <a:cs typeface="+mn-cs"/>
              </a:rPr>
              <a:t>。</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110000"/>
              </a:lnSpc>
              <a:spcBef>
                <a:spcPts val="0"/>
              </a:spcBef>
              <a:spcAft>
                <a:spcPts val="0"/>
              </a:spcAft>
              <a:buFontTx/>
              <a:buNone/>
            </a:pPr>
            <a:r>
              <a:rPr lang="zh-CN" altLang="en-US" sz="2800" b="1">
                <a:latin typeface="Calibri" panose="020F0502020204030204" charset="0"/>
                <a:ea typeface="宋体" panose="02010600030101010101" pitchFamily="2" charset="-122"/>
                <a:cs typeface="+mn-cs"/>
              </a:rPr>
              <a:t>       ①让书院在新时代中展现出时代风采和永久魅力          </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110000"/>
              </a:lnSpc>
              <a:spcBef>
                <a:spcPts val="0"/>
              </a:spcBef>
              <a:spcAft>
                <a:spcPts val="0"/>
              </a:spcAft>
              <a:buFontTx/>
              <a:buNone/>
            </a:pPr>
            <a:r>
              <a:rPr lang="zh-CN" altLang="en-US" sz="2800" b="1">
                <a:latin typeface="Calibri" panose="020F0502020204030204" charset="0"/>
                <a:ea typeface="宋体" panose="02010600030101010101" pitchFamily="2" charset="-122"/>
                <a:cs typeface="+mn-cs"/>
              </a:rPr>
              <a:t>②守住书院根脉</a:t>
            </a:r>
            <a:r>
              <a:rPr lang="zh-CN" altLang="en-US" sz="2800" b="1">
                <a:latin typeface="Calibri" panose="020F0502020204030204" charset="0"/>
                <a:ea typeface="宋体" panose="02010600030101010101" pitchFamily="2" charset="-122"/>
                <a:cs typeface="+mn-cs"/>
              </a:rPr>
              <a:t>③古为今用，去芜存菁 ④呵护书院历史 ⑤激活书院文化</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110000"/>
              </a:lnSpc>
              <a:spcBef>
                <a:spcPts val="0"/>
              </a:spcBef>
              <a:spcAft>
                <a:spcPts val="0"/>
              </a:spcAft>
              <a:buFontTx/>
              <a:buNone/>
            </a:pPr>
            <a:r>
              <a:rPr lang="zh-CN" altLang="en-US" sz="2800" b="1">
                <a:latin typeface="Calibri" panose="020F0502020204030204" charset="0"/>
                <a:ea typeface="宋体" panose="02010600030101010101" pitchFamily="2" charset="-122"/>
                <a:cs typeface="+mn-cs"/>
              </a:rPr>
              <a:t> </a:t>
            </a:r>
            <a:r>
              <a:rPr lang="zh-CN" altLang="en-US" sz="2600" b="1">
                <a:latin typeface="Calibri" panose="020F0502020204030204" charset="0"/>
                <a:ea typeface="宋体" panose="02010600030101010101" pitchFamily="2" charset="-122"/>
                <a:cs typeface="+mn-cs"/>
              </a:rPr>
              <a:t>A.①④⑤②③     B.②①④⑤③    C.①③④⑤②   D.②④⑤③①</a:t>
            </a:r>
            <a:endParaRPr lang="ko-KR" altLang="en-US" sz="2800" b="1">
              <a:latin typeface="Calibri" panose="020F0502020204030204" charset="0"/>
              <a:ea typeface="宋体" panose="02010600030101010101" pitchFamily="2" charset="-122"/>
              <a:cs typeface="+mn-cs"/>
            </a:endParaRPr>
          </a:p>
        </p:txBody>
      </p:sp>
      <p:sp>
        <p:nvSpPr>
          <p:cNvPr id="4" name="文本框 3"/>
          <p:cNvSpPr txBox="1"/>
          <p:nvPr/>
        </p:nvSpPr>
        <p:spPr>
          <a:xfrm>
            <a:off x="716915" y="3035300"/>
            <a:ext cx="10464800" cy="1199515"/>
          </a:xfrm>
          <a:prstGeom prst="rect">
            <a:avLst/>
          </a:prstGeom>
          <a:noFill/>
          <a:ln w="0"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400">
                <a:solidFill>
                  <a:srgbClr val="1F2DA8"/>
                </a:solidFill>
                <a:latin typeface="Calibri" panose="020F0502020204030204" charset="0"/>
                <a:ea typeface="宋体" panose="02010600030101010101" pitchFamily="2" charset="-122"/>
                <a:cs typeface="+mn-cs"/>
              </a:rPr>
              <a:t>【解析】</a:t>
            </a:r>
            <a:r>
              <a:rPr lang="zh-CN" altLang="en-US" sz="2400" b="1">
                <a:latin typeface="Calibri" panose="020F0502020204030204" charset="0"/>
                <a:ea typeface="宋体" panose="02010600030101010101" pitchFamily="2" charset="-122"/>
                <a:cs typeface="+mn-cs"/>
              </a:rPr>
              <a:t>②④⑤句具有逻辑关系，</a:t>
            </a:r>
            <a:endParaRPr lang="ko-KR" altLang="en-US" sz="2400" b="1">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400" b="1">
                <a:latin typeface="Calibri" panose="020F0502020204030204" charset="0"/>
                <a:ea typeface="宋体" panose="02010600030101010101" pitchFamily="2" charset="-122"/>
                <a:cs typeface="+mn-cs"/>
              </a:rPr>
              <a:t>②句首先从“根脉”的角度论述，故置于首位。然后是“呵护”“激活”。</a:t>
            </a:r>
            <a:endParaRPr lang="ko-KR" altLang="en-US" sz="2400" b="1">
              <a:latin typeface="Calibri" panose="020F0502020204030204" charset="0"/>
              <a:ea typeface="宋体" panose="02010600030101010101" pitchFamily="2" charset="-122"/>
              <a:cs typeface="+mn-cs"/>
            </a:endParaRPr>
          </a:p>
          <a:p>
            <a:pPr marL="0" indent="0" algn="l" defTabSz="914400" eaLnBrk="1" latinLnBrk="0" hangingPunct="1">
              <a:lnSpc>
                <a:spcPct val="100000"/>
              </a:lnSpc>
              <a:spcBef>
                <a:spcPts val="0"/>
              </a:spcBef>
              <a:spcAft>
                <a:spcPts val="0"/>
              </a:spcAft>
              <a:buFontTx/>
              <a:buNone/>
            </a:pPr>
            <a:r>
              <a:rPr lang="zh-CN" altLang="en-US" sz="2400" b="1">
                <a:latin typeface="Calibri" panose="020F0502020204030204" charset="0"/>
                <a:ea typeface="宋体" panose="02010600030101010101" pitchFamily="2" charset="-122"/>
                <a:cs typeface="+mn-cs"/>
              </a:rPr>
              <a:t>③句承接上文，表明书院的继承和发展。①句“让”，对以上文句进行总结。</a:t>
            </a:r>
            <a:endParaRPr lang="ko-KR" altLang="en-US" sz="2400" b="1">
              <a:latin typeface="Calibri" panose="020F0502020204030204" charset="0"/>
              <a:ea typeface="宋体" panose="02010600030101010101" pitchFamily="2" charset="-122"/>
              <a:cs typeface="+mn-cs"/>
            </a:endParaRPr>
          </a:p>
        </p:txBody>
      </p:sp>
      <p:sp>
        <p:nvSpPr>
          <p:cNvPr id="100" name="文本框 99"/>
          <p:cNvSpPr txBox="1"/>
          <p:nvPr/>
        </p:nvSpPr>
        <p:spPr>
          <a:xfrm>
            <a:off x="11146790" y="499745"/>
            <a:ext cx="595630" cy="584200"/>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3200" b="1">
                <a:solidFill>
                  <a:srgbClr val="C00000"/>
                </a:solidFill>
                <a:latin typeface="Calibri" panose="020F0502020204030204" charset="0"/>
                <a:ea typeface="宋体" panose="02010600030101010101" pitchFamily="2" charset="-122"/>
              </a:rPr>
              <a:t>D</a:t>
            </a:r>
            <a:endParaRPr lang="ko-KR" altLang="en-US" sz="3200" b="1">
              <a:solidFill>
                <a:srgbClr val="C00000"/>
              </a:solidFill>
              <a:latin typeface="Calibri" panose="020F0502020204030204" charset="0"/>
              <a:ea typeface="宋体" panose="02010600030101010101" pitchFamily="2" charset="-122"/>
            </a:endParaRPr>
          </a:p>
        </p:txBody>
      </p:sp>
      <p:sp>
        <p:nvSpPr>
          <p:cNvPr id="19" name="文本框 18"/>
          <p:cNvSpPr txBox="1"/>
          <p:nvPr/>
        </p:nvSpPr>
        <p:spPr>
          <a:xfrm>
            <a:off x="2280285" y="2005330"/>
            <a:ext cx="672465" cy="356870"/>
          </a:xfrm>
          <a:prstGeom prst="rect">
            <a:avLst/>
          </a:prstGeom>
          <a:noFill/>
          <a:ln w="28575" cap="flat" cmpd="sng">
            <a:solidFill>
              <a:srgbClr val="1D41D5">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2000">
              <a:latin typeface="Calibri" panose="020F0502020204030204" charset="0"/>
              <a:ea typeface="宋体" panose="02010600030101010101" pitchFamily="2" charset="-122"/>
              <a:cs typeface="+mn-cs"/>
            </a:endParaRPr>
          </a:p>
        </p:txBody>
      </p:sp>
      <p:sp>
        <p:nvSpPr>
          <p:cNvPr id="21" name="文本框 20"/>
          <p:cNvSpPr txBox="1"/>
          <p:nvPr/>
        </p:nvSpPr>
        <p:spPr>
          <a:xfrm>
            <a:off x="7066280" y="2005330"/>
            <a:ext cx="777240" cy="398780"/>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2000">
              <a:latin typeface="Calibri" panose="020F0502020204030204" charset="0"/>
              <a:ea typeface="宋体" panose="02010600030101010101" pitchFamily="2" charset="-122"/>
              <a:cs typeface="+mn-cs"/>
            </a:endParaRPr>
          </a:p>
        </p:txBody>
      </p:sp>
      <p:sp>
        <p:nvSpPr>
          <p:cNvPr id="22" name="文本框 21"/>
          <p:cNvSpPr txBox="1"/>
          <p:nvPr/>
        </p:nvSpPr>
        <p:spPr>
          <a:xfrm>
            <a:off x="9672320" y="2005330"/>
            <a:ext cx="728980" cy="39941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2000">
              <a:latin typeface="Calibri" panose="020F0502020204030204" charset="0"/>
              <a:ea typeface="宋体" panose="02010600030101010101" pitchFamily="2" charset="-122"/>
              <a:cs typeface="+mn-cs"/>
            </a:endParaRPr>
          </a:p>
        </p:txBody>
      </p:sp>
      <p:sp>
        <p:nvSpPr>
          <p:cNvPr id="23" name="文本框 22"/>
          <p:cNvSpPr txBox="1"/>
          <p:nvPr/>
        </p:nvSpPr>
        <p:spPr>
          <a:xfrm>
            <a:off x="985520" y="2033905"/>
            <a:ext cx="65913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grpSp>
        <p:nvGrpSpPr>
          <p:cNvPr id="7" name="组合 6"/>
          <p:cNvGrpSpPr/>
          <p:nvPr/>
        </p:nvGrpSpPr>
        <p:grpSpPr>
          <a:xfrm>
            <a:off x="2280285" y="4993005"/>
            <a:ext cx="6739890" cy="809625"/>
            <a:chOff x="2280285" y="4993005"/>
            <a:chExt cx="6739890" cy="809625"/>
          </a:xfrm>
        </p:grpSpPr>
        <p:sp>
          <p:nvSpPr>
            <p:cNvPr id="6" name="文本框 5"/>
            <p:cNvSpPr txBox="1"/>
            <p:nvPr/>
          </p:nvSpPr>
          <p:spPr>
            <a:xfrm>
              <a:off x="2505075" y="5152390"/>
              <a:ext cx="6515735" cy="650875"/>
            </a:xfrm>
            <a:prstGeom prst="rect">
              <a:avLst/>
            </a:prstGeom>
            <a:solidFill>
              <a:schemeClr val="bg1">
                <a:lumMod val="95000"/>
              </a:schemeClr>
            </a:solidFill>
            <a:ln>
              <a:solidFill>
                <a:srgbClr val="C00000"/>
              </a:solidFill>
            </a:ln>
          </p:spPr>
          <p:txBody>
            <a:bodyPr wrap="square" rtlCol="0" anchor="t">
              <a:spAutoFit/>
            </a:bodyPr>
            <a:p>
              <a:pPr algn="ctr" eaLnBrk="0" hangingPunct="0">
                <a:lnSpc>
                  <a:spcPct val="130000"/>
                </a:lnSpc>
              </a:pPr>
              <a:r>
                <a:rPr lang="zh-CN" altLang="fr-FR" sz="2800" b="1">
                  <a:solidFill>
                    <a:srgbClr val="990033"/>
                  </a:solidFill>
                  <a:latin typeface="黑体" panose="02010609060101010101" charset="-122"/>
                  <a:sym typeface="+mn-ea"/>
                </a:rPr>
                <a:t>抓关键词看句式，逻辑关系要一致。</a:t>
              </a:r>
              <a:endParaRPr lang="zh-CN" altLang="fr-FR" sz="2800" b="1">
                <a:solidFill>
                  <a:srgbClr val="990033"/>
                </a:solidFill>
                <a:latin typeface="黑体" panose="02010609060101010101" charset="-122"/>
                <a:sym typeface="+mn-ea"/>
              </a:endParaRPr>
            </a:p>
          </p:txBody>
        </p:sp>
        <p:sp>
          <p:nvSpPr>
            <p:cNvPr id="17" name="五角星 16"/>
            <p:cNvSpPr/>
            <p:nvPr/>
          </p:nvSpPr>
          <p:spPr>
            <a:xfrm>
              <a:off x="2280285" y="4993005"/>
              <a:ext cx="438785" cy="400050"/>
            </a:xfrm>
            <a:prstGeom prst="star5">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6"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3" grpId="1" animBg="1"/>
      <p:bldP spid="19" grpId="2" bldLvl="0" animBg="1"/>
      <p:bldP spid="21" grpId="3" bldLvl="0" animBg="1"/>
      <p:bldP spid="22" grpId="4" bldLvl="0" animBg="1"/>
      <p:bldP spid="4" grpId="5" animBg="1"/>
      <p:bldP spid="7" grpId="6"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035"/>
            <a:ext cx="11183620" cy="6043295"/>
            <a:chOff x="376555" y="407035"/>
            <a:chExt cx="11183620" cy="6043295"/>
          </a:xfrm>
        </p:grpSpPr>
        <p:pic>
          <p:nvPicPr>
            <p:cNvPr id="9" name="图片 8"/>
            <p:cNvPicPr>
              <a:picLocks noChangeAspect="1"/>
            </p:cNvPicPr>
            <p:nvPr/>
          </p:nvPicPr>
          <p:blipFill>
            <a:blip r:embed="rId1" cstate="email"/>
            <a:stretch>
              <a:fillRect/>
            </a:stretch>
          </p:blipFill>
          <p:spPr>
            <a:xfrm>
              <a:off x="376555" y="407035"/>
              <a:ext cx="1118362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035"/>
              <a:ext cx="1118362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843280" cy="546100"/>
          </a:xfrm>
          <a:prstGeom prst="rect">
            <a:avLst/>
          </a:prstGeom>
        </p:spPr>
      </p:pic>
      <p:sp>
        <p:nvSpPr>
          <p:cNvPr id="233" name="Freeform 1666"/>
          <p:cNvSpPr>
            <a:spLocks noEditPoints="1"/>
          </p:cNvSpPr>
          <p:nvPr/>
        </p:nvSpPr>
        <p:spPr bwMode="auto">
          <a:xfrm>
            <a:off x="4650105" y="664400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5" name="文本框 4"/>
          <p:cNvSpPr txBox="1"/>
          <p:nvPr/>
        </p:nvSpPr>
        <p:spPr>
          <a:xfrm>
            <a:off x="376555" y="415925"/>
            <a:ext cx="11438890" cy="4356100"/>
          </a:xfrm>
          <a:prstGeom prst="rect">
            <a:avLst/>
          </a:prstGeom>
          <a:noFill/>
        </p:spPr>
        <p:txBody>
          <a:bodyPr wrap="square" rtlCol="0">
            <a:spAutoFit/>
          </a:bodyPr>
          <a:p>
            <a:pPr>
              <a:lnSpc>
                <a:spcPct val="110000"/>
              </a:lnSpc>
            </a:pPr>
            <a:r>
              <a:rPr lang="en-US" altLang="zh-CN" sz="2800" b="1"/>
              <a:t>         </a:t>
            </a:r>
            <a:r>
              <a:rPr lang="zh-CN" altLang="en-US" sz="2800" b="1">
                <a:solidFill>
                  <a:srgbClr val="1F2DA8"/>
                </a:solidFill>
              </a:rPr>
              <a:t>4、下列句子中，没有语病的一项是</a:t>
            </a:r>
            <a:r>
              <a:rPr lang="zh-CN" altLang="en-US" sz="2800" b="1"/>
              <a:t>（     ）(2分)</a:t>
            </a:r>
            <a:endParaRPr lang="zh-CN" altLang="en-US" sz="2800" b="1"/>
          </a:p>
          <a:p>
            <a:pPr>
              <a:lnSpc>
                <a:spcPct val="110000"/>
              </a:lnSpc>
            </a:pPr>
            <a:r>
              <a:rPr lang="zh-CN" altLang="en-US" sz="2800" b="1"/>
              <a:t>A</a:t>
            </a:r>
            <a:r>
              <a:rPr lang="en-US" altLang="zh-CN" sz="2800" b="1"/>
              <a:t>.</a:t>
            </a:r>
            <a:r>
              <a:rPr lang="zh-CN" altLang="en-US" sz="2800" b="1"/>
              <a:t>荆州古城是目前我国南方保存最完整的古城墙，城池虽然构筑坚牢，建筑艺术也独具风格。</a:t>
            </a:r>
            <a:endParaRPr lang="zh-CN" altLang="en-US" sz="2800" b="1"/>
          </a:p>
          <a:p>
            <a:pPr>
              <a:lnSpc>
                <a:spcPct val="110000"/>
              </a:lnSpc>
            </a:pPr>
            <a:r>
              <a:rPr lang="zh-CN" altLang="en-US" sz="2800" b="1"/>
              <a:t>B</a:t>
            </a:r>
            <a:r>
              <a:rPr lang="en-US" altLang="zh-CN" sz="2800" b="1"/>
              <a:t>.</a:t>
            </a:r>
            <a:r>
              <a:rPr lang="zh-CN" altLang="en-US" sz="2800" b="1"/>
              <a:t>企业要谋长远发展，就必须居安思危，对自身的短板要有清醒的认知，切不可被一时、一地、一事的成功遮蔽了眼睛。</a:t>
            </a:r>
            <a:endParaRPr lang="zh-CN" altLang="en-US" sz="2800" b="1"/>
          </a:p>
          <a:p>
            <a:pPr>
              <a:lnSpc>
                <a:spcPct val="110000"/>
              </a:lnSpc>
            </a:pPr>
            <a:r>
              <a:rPr lang="zh-CN" altLang="en-US" sz="2800" b="1"/>
              <a:t>C</a:t>
            </a:r>
            <a:r>
              <a:rPr lang="en-US" altLang="zh-CN" sz="2800" b="1"/>
              <a:t>.</a:t>
            </a:r>
            <a:r>
              <a:rPr lang="zh-CN" altLang="en-US" sz="2800" b="1"/>
              <a:t>一个人如果要开创自己的光明前程，关键就是在于持之以恒的努力和付出才能够实现。</a:t>
            </a:r>
            <a:endParaRPr lang="zh-CN" altLang="en-US" sz="2800" b="1"/>
          </a:p>
          <a:p>
            <a:pPr>
              <a:lnSpc>
                <a:spcPct val="110000"/>
              </a:lnSpc>
            </a:pPr>
            <a:r>
              <a:rPr lang="zh-CN" altLang="en-US" sz="2800" b="1"/>
              <a:t>D</a:t>
            </a:r>
            <a:r>
              <a:rPr lang="en-US" altLang="zh-CN" sz="2800" b="1"/>
              <a:t>.</a:t>
            </a:r>
            <a:r>
              <a:rPr lang="zh-CN" altLang="en-US" sz="2800" b="1"/>
              <a:t>中国女排在世锦赛的表现，得到了广大球迷的信赖和很多技术专家的肯定。</a:t>
            </a:r>
            <a:endParaRPr lang="zh-CN" altLang="en-US" sz="2800" b="1"/>
          </a:p>
        </p:txBody>
      </p:sp>
      <p:sp>
        <p:nvSpPr>
          <p:cNvPr id="6" name="文本框 5"/>
          <p:cNvSpPr txBox="1"/>
          <p:nvPr/>
        </p:nvSpPr>
        <p:spPr>
          <a:xfrm>
            <a:off x="3749675" y="1429385"/>
            <a:ext cx="8442325" cy="460375"/>
          </a:xfrm>
          <a:prstGeom prst="rect">
            <a:avLst/>
          </a:prstGeom>
          <a:noFill/>
          <a:ln w="9525">
            <a:noFill/>
          </a:ln>
        </p:spPr>
        <p:txBody>
          <a:bodyPr wrap="square">
            <a:spAutoFit/>
          </a:bodyPr>
          <a:p>
            <a:pPr indent="0"/>
            <a:r>
              <a:rPr lang="zh-CN" sz="2400" b="1">
                <a:solidFill>
                  <a:srgbClr val="C00000"/>
                </a:solidFill>
                <a:highlight>
                  <a:srgbClr val="FFFFFF"/>
                </a:highlight>
                <a:latin typeface="Calibri" panose="020F0502020204030204" charset="0"/>
                <a:ea typeface="宋体" panose="02010600030101010101" pitchFamily="2" charset="-122"/>
              </a:rPr>
              <a:t>关联词搭配不当，应用“不仅……还”等表示递进的词语</a:t>
            </a:r>
            <a:endParaRPr lang="zh-CN" altLang="en-US" sz="2400" b="1">
              <a:solidFill>
                <a:srgbClr val="C00000"/>
              </a:solidFill>
              <a:highlight>
                <a:srgbClr val="FFFFFF"/>
              </a:highlight>
              <a:latin typeface="Calibri" panose="020F0502020204030204" charset="0"/>
              <a:ea typeface="宋体" panose="02010600030101010101" pitchFamily="2" charset="-122"/>
            </a:endParaRPr>
          </a:p>
        </p:txBody>
      </p:sp>
      <p:sp>
        <p:nvSpPr>
          <p:cNvPr id="20" name="文本框 19"/>
          <p:cNvSpPr txBox="1"/>
          <p:nvPr/>
        </p:nvSpPr>
        <p:spPr>
          <a:xfrm>
            <a:off x="9032240" y="953770"/>
            <a:ext cx="65913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7" name="文本框 6"/>
          <p:cNvSpPr txBox="1"/>
          <p:nvPr/>
        </p:nvSpPr>
        <p:spPr>
          <a:xfrm>
            <a:off x="1917065" y="1429385"/>
            <a:ext cx="34290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8" name="文本框 7"/>
          <p:cNvSpPr txBox="1"/>
          <p:nvPr/>
        </p:nvSpPr>
        <p:spPr>
          <a:xfrm>
            <a:off x="4511040" y="3358515"/>
            <a:ext cx="6884035" cy="460375"/>
          </a:xfrm>
          <a:prstGeom prst="rect">
            <a:avLst/>
          </a:prstGeom>
          <a:noFill/>
          <a:ln w="9525">
            <a:noFill/>
          </a:ln>
        </p:spPr>
        <p:txBody>
          <a:bodyPr wrap="square">
            <a:spAutoFit/>
          </a:bodyPr>
          <a:p>
            <a:pPr indent="0"/>
            <a:r>
              <a:rPr lang="zh-CN" sz="2400" b="1">
                <a:solidFill>
                  <a:srgbClr val="C00000"/>
                </a:solidFill>
                <a:highlight>
                  <a:srgbClr val="FFFFFF"/>
                </a:highlight>
                <a:latin typeface="Calibri" panose="020F0502020204030204" charset="0"/>
                <a:ea typeface="宋体" panose="02010600030101010101" pitchFamily="2" charset="-122"/>
              </a:rPr>
              <a:t>句式杂糅。</a:t>
            </a:r>
            <a:r>
              <a:rPr lang="zh-CN" sz="2000" b="1">
                <a:highlight>
                  <a:srgbClr val="FFFFFF"/>
                </a:highlight>
                <a:latin typeface="Calibri" panose="020F0502020204030204" charset="0"/>
                <a:ea typeface="宋体" panose="02010600030101010101" pitchFamily="2" charset="-122"/>
              </a:rPr>
              <a:t>“</a:t>
            </a:r>
            <a:r>
              <a:rPr lang="zh-CN" sz="2400" b="1">
                <a:solidFill>
                  <a:srgbClr val="C00000"/>
                </a:solidFill>
                <a:highlight>
                  <a:srgbClr val="FFFFFF"/>
                </a:highlight>
                <a:latin typeface="Calibri" panose="020F0502020204030204" charset="0"/>
                <a:ea typeface="宋体" panose="02010600030101010101" pitchFamily="2" charset="-122"/>
              </a:rPr>
              <a:t>关键就是在于持之以恒的努力和付出</a:t>
            </a:r>
            <a:r>
              <a:rPr lang="zh-CN" sz="2000" b="1">
                <a:highlight>
                  <a:srgbClr val="FFFFFF"/>
                </a:highlight>
                <a:latin typeface="Calibri" panose="020F0502020204030204" charset="0"/>
                <a:ea typeface="宋体" panose="02010600030101010101" pitchFamily="2" charset="-122"/>
              </a:rPr>
              <a:t>”</a:t>
            </a:r>
            <a:endParaRPr lang="zh-CN" sz="2000" b="1">
              <a:highlight>
                <a:srgbClr val="FFFFFF"/>
              </a:highlight>
              <a:latin typeface="Calibri" panose="020F0502020204030204" charset="0"/>
              <a:ea typeface="宋体" panose="02010600030101010101" pitchFamily="2" charset="-122"/>
            </a:endParaRPr>
          </a:p>
        </p:txBody>
      </p:sp>
      <p:sp>
        <p:nvSpPr>
          <p:cNvPr id="12" name="文本框 11"/>
          <p:cNvSpPr txBox="1"/>
          <p:nvPr/>
        </p:nvSpPr>
        <p:spPr>
          <a:xfrm>
            <a:off x="6296660" y="2870835"/>
            <a:ext cx="2136140"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13" name="文本框 12"/>
          <p:cNvSpPr txBox="1"/>
          <p:nvPr/>
        </p:nvSpPr>
        <p:spPr>
          <a:xfrm>
            <a:off x="894715" y="3387090"/>
            <a:ext cx="1877695" cy="368935"/>
          </a:xfrm>
          <a:prstGeom prst="rect">
            <a:avLst/>
          </a:prstGeom>
          <a:noFill/>
          <a:ln w="28575"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16" name="文本框 15"/>
          <p:cNvSpPr txBox="1"/>
          <p:nvPr/>
        </p:nvSpPr>
        <p:spPr>
          <a:xfrm>
            <a:off x="4511040" y="4220210"/>
            <a:ext cx="1590040" cy="461010"/>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sz="2400" b="1">
                <a:solidFill>
                  <a:srgbClr val="C00000"/>
                </a:solidFill>
                <a:latin typeface="Calibri" panose="020F0502020204030204" charset="0"/>
                <a:ea typeface="宋体" panose="02010600030101010101" pitchFamily="2" charset="-122"/>
              </a:rPr>
              <a:t>用词不当</a:t>
            </a:r>
            <a:endParaRPr lang="ko-KR" altLang="en-US" sz="2400" b="1">
              <a:solidFill>
                <a:srgbClr val="C00000"/>
              </a:solidFill>
              <a:latin typeface="Calibri" panose="020F0502020204030204" charset="0"/>
              <a:ea typeface="宋体" panose="02010600030101010101" pitchFamily="2" charset="-122"/>
            </a:endParaRPr>
          </a:p>
        </p:txBody>
      </p:sp>
      <p:sp>
        <p:nvSpPr>
          <p:cNvPr id="18" name="文本框 17"/>
          <p:cNvSpPr txBox="1"/>
          <p:nvPr/>
        </p:nvSpPr>
        <p:spPr>
          <a:xfrm>
            <a:off x="7098665" y="302895"/>
            <a:ext cx="518160" cy="645795"/>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3600" b="1">
                <a:solidFill>
                  <a:srgbClr val="C00000"/>
                </a:solidFill>
                <a:latin typeface="Calibri" panose="020F0502020204030204" charset="0"/>
                <a:ea typeface="宋体" panose="02010600030101010101" pitchFamily="2" charset="-122"/>
              </a:rPr>
              <a:t>B</a:t>
            </a:r>
            <a:endParaRPr lang="ko-KR" altLang="en-US" sz="3600" b="1">
              <a:solidFill>
                <a:srgbClr val="C00000"/>
              </a:solidFill>
              <a:latin typeface="Calibri" panose="020F0502020204030204" charset="0"/>
              <a:ea typeface="宋体" panose="02010600030101010101" pitchFamily="2" charset="-122"/>
            </a:endParaRPr>
          </a:p>
        </p:txBody>
      </p:sp>
      <p:sp>
        <p:nvSpPr>
          <p:cNvPr id="3" name="文本框 2"/>
          <p:cNvSpPr txBox="1"/>
          <p:nvPr/>
        </p:nvSpPr>
        <p:spPr>
          <a:xfrm>
            <a:off x="6100445" y="4233545"/>
            <a:ext cx="4139565" cy="461010"/>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sz="2400" b="1">
                <a:solidFill>
                  <a:srgbClr val="1E1E1E"/>
                </a:solidFill>
                <a:latin typeface="Calibri" panose="020F0502020204030204" charset="0"/>
                <a:ea typeface="宋体" panose="02010600030101010101" pitchFamily="2" charset="-122"/>
              </a:rPr>
              <a:t>“</a:t>
            </a:r>
            <a:r>
              <a:rPr lang="zh-CN" sz="2400" b="1">
                <a:solidFill>
                  <a:srgbClr val="C00000"/>
                </a:solidFill>
                <a:latin typeface="Calibri" panose="020F0502020204030204" charset="0"/>
                <a:ea typeface="宋体" panose="02010600030101010101" pitchFamily="2" charset="-122"/>
              </a:rPr>
              <a:t>信赖</a:t>
            </a:r>
            <a:r>
              <a:rPr lang="zh-CN" sz="2400" b="1">
                <a:solidFill>
                  <a:srgbClr val="1E1E1E"/>
                </a:solidFill>
                <a:latin typeface="Calibri" panose="020F0502020204030204" charset="0"/>
                <a:ea typeface="宋体" panose="02010600030101010101" pitchFamily="2" charset="-122"/>
              </a:rPr>
              <a:t>”</a:t>
            </a:r>
            <a:r>
              <a:rPr lang="zh-CN" sz="2400" b="1">
                <a:solidFill>
                  <a:srgbClr val="C00000"/>
                </a:solidFill>
                <a:latin typeface="Calibri" panose="020F0502020204030204" charset="0"/>
                <a:ea typeface="宋体" panose="02010600030101010101" pitchFamily="2" charset="-122"/>
              </a:rPr>
              <a:t>改为</a:t>
            </a:r>
            <a:r>
              <a:rPr lang="zh-CN" sz="2400" b="1">
                <a:solidFill>
                  <a:srgbClr val="1E1E1E"/>
                </a:solidFill>
                <a:latin typeface="Calibri" panose="020F0502020204030204" charset="0"/>
                <a:ea typeface="宋体" panose="02010600030101010101" pitchFamily="2" charset="-122"/>
              </a:rPr>
              <a:t>“</a:t>
            </a:r>
            <a:r>
              <a:rPr lang="zh-CN" sz="2400" b="1">
                <a:solidFill>
                  <a:srgbClr val="C00000"/>
                </a:solidFill>
                <a:latin typeface="Calibri" panose="020F0502020204030204" charset="0"/>
                <a:ea typeface="宋体" panose="02010600030101010101" pitchFamily="2" charset="-122"/>
              </a:rPr>
              <a:t>认可</a:t>
            </a:r>
            <a:r>
              <a:rPr lang="zh-CN" sz="2400" b="1">
                <a:solidFill>
                  <a:srgbClr val="1E1E1E"/>
                </a:solidFill>
                <a:latin typeface="Calibri" panose="020F0502020204030204" charset="0"/>
                <a:ea typeface="宋体" panose="02010600030101010101" pitchFamily="2" charset="-122"/>
              </a:rPr>
              <a:t>”</a:t>
            </a:r>
            <a:endParaRPr lang="ko-KR" altLang="en-US" sz="2400" b="1">
              <a:solidFill>
                <a:srgbClr val="1E1E1E"/>
              </a:solidFill>
              <a:latin typeface="Calibri" panose="020F0502020204030204" charset="0"/>
              <a:ea typeface="宋体" panose="02010600030101010101" pitchFamily="2" charset="-122"/>
            </a:endParaRPr>
          </a:p>
        </p:txBody>
      </p:sp>
      <p:grpSp>
        <p:nvGrpSpPr>
          <p:cNvPr id="15" name="组合 14"/>
          <p:cNvGrpSpPr/>
          <p:nvPr/>
        </p:nvGrpSpPr>
        <p:grpSpPr>
          <a:xfrm>
            <a:off x="2089785" y="4942205"/>
            <a:ext cx="7147560" cy="1188085"/>
            <a:chOff x="2089785" y="4942205"/>
            <a:chExt cx="7147560" cy="1188085"/>
          </a:xfrm>
        </p:grpSpPr>
        <p:sp>
          <p:nvSpPr>
            <p:cNvPr id="2" name="文本框 1"/>
            <p:cNvSpPr txBox="1"/>
            <p:nvPr/>
          </p:nvSpPr>
          <p:spPr>
            <a:xfrm>
              <a:off x="2259965" y="5080000"/>
              <a:ext cx="6978015" cy="1050290"/>
            </a:xfrm>
            <a:prstGeom prst="rect">
              <a:avLst/>
            </a:prstGeom>
            <a:solidFill>
              <a:schemeClr val="bg1">
                <a:lumMod val="95000"/>
              </a:schemeClr>
            </a:solidFill>
            <a:ln>
              <a:solidFill>
                <a:srgbClr val="C00000"/>
              </a:solidFill>
            </a:ln>
          </p:spPr>
          <p:txBody>
            <a:bodyPr wrap="square" rtlCol="0" anchor="t">
              <a:spAutoFit/>
            </a:bodyPr>
            <a:p>
              <a:pPr algn="ctr" eaLnBrk="0" hangingPunct="0">
                <a:lnSpc>
                  <a:spcPct val="130000"/>
                </a:lnSpc>
              </a:pPr>
              <a:r>
                <a:rPr lang="fr-FR" altLang="zh-CN" sz="2400" b="1">
                  <a:solidFill>
                    <a:srgbClr val="990033"/>
                  </a:solidFill>
                  <a:latin typeface="黑体" panose="02010609060101010101" charset="-122"/>
                  <a:sym typeface="+mn-ea"/>
                </a:rPr>
                <a:t>介</a:t>
              </a:r>
              <a:r>
                <a:rPr lang="fr-FR" altLang="zh-CN" sz="2400" b="1">
                  <a:latin typeface="黑体" panose="02010609060101010101" charset="-122"/>
                  <a:sym typeface="+mn-ea"/>
                </a:rPr>
                <a:t>词、</a:t>
              </a:r>
              <a:r>
                <a:rPr lang="fr-FR" altLang="zh-CN" sz="2400" b="1">
                  <a:solidFill>
                    <a:srgbClr val="990033"/>
                  </a:solidFill>
                  <a:latin typeface="黑体" panose="02010609060101010101" charset="-122"/>
                  <a:sym typeface="+mn-ea"/>
                </a:rPr>
                <a:t>动</a:t>
              </a:r>
              <a:r>
                <a:rPr lang="fr-FR" altLang="zh-CN" sz="2400" b="1">
                  <a:latin typeface="黑体" panose="02010609060101010101" charset="-122"/>
                  <a:sym typeface="+mn-ea"/>
                </a:rPr>
                <a:t>词、</a:t>
              </a:r>
              <a:r>
                <a:rPr lang="fr-FR" altLang="zh-CN" sz="2400" b="1">
                  <a:solidFill>
                    <a:srgbClr val="990033"/>
                  </a:solidFill>
                  <a:latin typeface="黑体" panose="02010609060101010101" charset="-122"/>
                  <a:sym typeface="+mn-ea"/>
                </a:rPr>
                <a:t>并列</a:t>
              </a:r>
              <a:r>
                <a:rPr lang="fr-FR" altLang="zh-CN" sz="2400" b="1">
                  <a:latin typeface="黑体" panose="02010609060101010101" charset="-122"/>
                  <a:sym typeface="+mn-ea"/>
                </a:rPr>
                <a:t>词</a:t>
              </a:r>
              <a:r>
                <a:rPr lang="zh-CN" altLang="fr-FR" sz="2400" b="1">
                  <a:latin typeface="黑体" panose="02010609060101010101" charset="-122"/>
                  <a:sym typeface="+mn-ea"/>
                </a:rPr>
                <a:t>， </a:t>
              </a:r>
              <a:r>
                <a:rPr lang="fr-FR" altLang="zh-CN" sz="2400" b="1">
                  <a:solidFill>
                    <a:srgbClr val="990033"/>
                  </a:solidFill>
                  <a:latin typeface="黑体" panose="02010609060101010101" charset="-122"/>
                  <a:sym typeface="+mn-ea"/>
                </a:rPr>
                <a:t>两面</a:t>
              </a:r>
              <a:r>
                <a:rPr lang="fr-FR" altLang="zh-CN" sz="2400" b="1">
                  <a:latin typeface="黑体" panose="02010609060101010101" charset="-122"/>
                  <a:sym typeface="+mn-ea"/>
                </a:rPr>
                <a:t>、</a:t>
              </a:r>
              <a:r>
                <a:rPr lang="fr-FR" altLang="zh-CN" sz="2400" b="1">
                  <a:solidFill>
                    <a:srgbClr val="990033"/>
                  </a:solidFill>
                  <a:latin typeface="黑体" panose="02010609060101010101" charset="-122"/>
                  <a:sym typeface="+mn-ea"/>
                </a:rPr>
                <a:t>否定</a:t>
              </a:r>
              <a:r>
                <a:rPr lang="fr-FR" altLang="zh-CN" sz="2400" b="1">
                  <a:latin typeface="黑体" panose="02010609060101010101" charset="-122"/>
                  <a:sym typeface="+mn-ea"/>
                </a:rPr>
                <a:t>、</a:t>
              </a:r>
              <a:r>
                <a:rPr lang="fr-FR" altLang="zh-CN" sz="2400" b="1">
                  <a:solidFill>
                    <a:srgbClr val="990033"/>
                  </a:solidFill>
                  <a:latin typeface="黑体" panose="02010609060101010101" charset="-122"/>
                  <a:sym typeface="+mn-ea"/>
                </a:rPr>
                <a:t>关联</a:t>
              </a:r>
              <a:r>
                <a:rPr lang="fr-FR" altLang="zh-CN" sz="2400" b="1">
                  <a:latin typeface="黑体" panose="02010609060101010101" charset="-122"/>
                  <a:sym typeface="+mn-ea"/>
                </a:rPr>
                <a:t>词</a:t>
              </a:r>
              <a:endParaRPr lang="fr-FR" altLang="zh-CN" sz="2400" b="1">
                <a:solidFill>
                  <a:schemeClr val="tx1"/>
                </a:solidFill>
                <a:latin typeface="黑体" panose="02010609060101010101" charset="-122"/>
              </a:endParaRPr>
            </a:p>
            <a:p>
              <a:pPr algn="ctr" eaLnBrk="0" hangingPunct="0">
                <a:lnSpc>
                  <a:spcPct val="130000"/>
                </a:lnSpc>
              </a:pPr>
              <a:r>
                <a:rPr lang="fr-FR" altLang="zh-CN" sz="2400" b="1">
                  <a:solidFill>
                    <a:srgbClr val="990033"/>
                  </a:solidFill>
                  <a:latin typeface="黑体" panose="02010609060101010101" charset="-122"/>
                  <a:sym typeface="+mn-ea"/>
                </a:rPr>
                <a:t>约数</a:t>
              </a:r>
              <a:r>
                <a:rPr lang="fr-FR" altLang="zh-CN" sz="2400" b="1">
                  <a:latin typeface="黑体" panose="02010609060101010101" charset="-122"/>
                  <a:sym typeface="+mn-ea"/>
                </a:rPr>
                <a:t>、</a:t>
              </a:r>
              <a:r>
                <a:rPr lang="fr-FR" altLang="zh-CN" sz="2400" b="1">
                  <a:solidFill>
                    <a:srgbClr val="990033"/>
                  </a:solidFill>
                  <a:latin typeface="黑体" panose="02010609060101010101" charset="-122"/>
                  <a:sym typeface="+mn-ea"/>
                </a:rPr>
                <a:t>代</a:t>
              </a:r>
              <a:r>
                <a:rPr lang="fr-FR" altLang="zh-CN" sz="2400" b="1">
                  <a:latin typeface="黑体" panose="02010609060101010101" charset="-122"/>
                  <a:sym typeface="+mn-ea"/>
                </a:rPr>
                <a:t>词、</a:t>
              </a:r>
              <a:r>
                <a:rPr lang="fr-FR" altLang="zh-CN" sz="2400" b="1">
                  <a:solidFill>
                    <a:srgbClr val="990033"/>
                  </a:solidFill>
                  <a:latin typeface="黑体" panose="02010609060101010101" charset="-122"/>
                  <a:sym typeface="+mn-ea"/>
                </a:rPr>
                <a:t>数量</a:t>
              </a:r>
              <a:r>
                <a:rPr lang="fr-FR" altLang="zh-CN" sz="2400" b="1">
                  <a:latin typeface="黑体" panose="02010609060101010101" charset="-122"/>
                  <a:sym typeface="+mn-ea"/>
                </a:rPr>
                <a:t>词</a:t>
              </a:r>
              <a:r>
                <a:rPr lang="zh-CN" altLang="fr-FR" sz="2400" b="1">
                  <a:latin typeface="黑体" panose="02010609060101010101" charset="-122"/>
                  <a:sym typeface="+mn-ea"/>
                </a:rPr>
                <a:t>， </a:t>
              </a:r>
              <a:r>
                <a:rPr lang="fr-FR" altLang="zh-CN" sz="2400" b="1">
                  <a:solidFill>
                    <a:srgbClr val="990033"/>
                  </a:solidFill>
                  <a:latin typeface="黑体" panose="02010609060101010101" charset="-122"/>
                  <a:sym typeface="+mn-ea"/>
                </a:rPr>
                <a:t>固定句式</a:t>
              </a:r>
              <a:r>
                <a:rPr lang="fr-FR" altLang="zh-CN" sz="2400" b="1">
                  <a:latin typeface="黑体" panose="02010609060101010101" charset="-122"/>
                  <a:sym typeface="+mn-ea"/>
                </a:rPr>
                <a:t>和</a:t>
              </a:r>
              <a:r>
                <a:rPr lang="fr-FR" altLang="zh-CN" sz="2400" b="1">
                  <a:solidFill>
                    <a:srgbClr val="990033"/>
                  </a:solidFill>
                  <a:latin typeface="黑体" panose="02010609060101010101" charset="-122"/>
                  <a:sym typeface="+mn-ea"/>
                </a:rPr>
                <a:t>判断</a:t>
              </a:r>
              <a:endParaRPr lang="fr-FR" altLang="zh-CN" sz="2400" b="1">
                <a:solidFill>
                  <a:srgbClr val="990033"/>
                </a:solidFill>
                <a:latin typeface="黑体" panose="02010609060101010101" charset="-122"/>
                <a:sym typeface="+mn-ea"/>
              </a:endParaRPr>
            </a:p>
          </p:txBody>
        </p:sp>
        <p:sp>
          <p:nvSpPr>
            <p:cNvPr id="4" name="五角星 3"/>
            <p:cNvSpPr/>
            <p:nvPr/>
          </p:nvSpPr>
          <p:spPr>
            <a:xfrm>
              <a:off x="2089785" y="4942205"/>
              <a:ext cx="438785" cy="400050"/>
            </a:xfrm>
            <a:prstGeom prst="star5">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6"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7"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8"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9"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1" bldLvl="0" animBg="1"/>
      <p:bldP spid="7" grpId="2" bldLvl="0" animBg="1"/>
      <p:bldP spid="6" grpId="3" animBg="1"/>
      <p:bldP spid="12" grpId="4" animBg="1"/>
      <p:bldP spid="13" grpId="5" animBg="1"/>
      <p:bldP spid="8" grpId="6" animBg="1"/>
      <p:bldP spid="16" grpId="7" animBg="1"/>
      <p:bldP spid="3" grpId="8" animBg="1"/>
      <p:bldP spid="15" grpId="9"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438890" cy="6043295"/>
            <a:chOff x="376555" y="407670"/>
            <a:chExt cx="11438890" cy="6043295"/>
          </a:xfrm>
        </p:grpSpPr>
        <p:pic>
          <p:nvPicPr>
            <p:cNvPr id="9" name="图片 8"/>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40767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727710" cy="44386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4" name="文本框 3"/>
          <p:cNvSpPr txBox="1"/>
          <p:nvPr/>
        </p:nvSpPr>
        <p:spPr>
          <a:xfrm>
            <a:off x="377190" y="407670"/>
            <a:ext cx="11438255" cy="5262245"/>
          </a:xfrm>
          <a:prstGeom prst="rect">
            <a:avLst/>
          </a:prstGeom>
          <a:noFill/>
        </p:spPr>
        <p:txBody>
          <a:bodyPr wrap="square" rtlCol="0">
            <a:spAutoFit/>
          </a:bodyPr>
          <a:p>
            <a:r>
              <a:rPr lang="en-US" altLang="zh-CN" sz="2800" b="1">
                <a:latin typeface="仿宋_GB2312" panose="02010609030101010101" charset="-122"/>
                <a:ea typeface="仿宋_GB2312" panose="02010609030101010101" charset="-122"/>
                <a:cs typeface="仿宋_GB2312" panose="02010609030101010101" charset="-122"/>
              </a:rPr>
              <a:t>   </a:t>
            </a:r>
            <a:r>
              <a:rPr lang="zh-CN" altLang="en-US" sz="2800" b="1">
                <a:solidFill>
                  <a:srgbClr val="1F2DA8"/>
                </a:solidFill>
                <a:latin typeface="仿宋_GB2312" panose="02010609030101010101" charset="-122"/>
                <a:ea typeface="仿宋_GB2312" panose="02010609030101010101" charset="-122"/>
                <a:cs typeface="仿宋_GB2312" panose="02010609030101010101" charset="-122"/>
              </a:rPr>
              <a:t>5、下列有关文学、文化常识和名著内容的表述，正确的一项是</a:t>
            </a:r>
            <a:r>
              <a:rPr lang="zh-CN" altLang="en-US" sz="2800" b="1">
                <a:latin typeface="仿宋_GB2312" panose="02010609030101010101" charset="-122"/>
                <a:ea typeface="仿宋_GB2312" panose="02010609030101010101" charset="-122"/>
                <a:cs typeface="仿宋_GB2312" panose="02010609030101010101" charset="-122"/>
              </a:rPr>
              <a:t>（  ）</a:t>
            </a:r>
            <a:endParaRPr lang="zh-CN" altLang="en-US" sz="2800" b="1">
              <a:latin typeface="仿宋_GB2312" panose="02010609030101010101" charset="-122"/>
              <a:ea typeface="仿宋_GB2312" panose="02010609030101010101" charset="-122"/>
              <a:cs typeface="仿宋_GB2312" panose="02010609030101010101" charset="-122"/>
            </a:endParaRPr>
          </a:p>
          <a:p>
            <a:r>
              <a:rPr lang="zh-CN" altLang="en-US" sz="2800" b="1">
                <a:latin typeface="仿宋_GB2312" panose="02010609030101010101" charset="-122"/>
                <a:ea typeface="仿宋_GB2312" panose="02010609030101010101" charset="-122"/>
                <a:cs typeface="仿宋_GB2312" panose="02010609030101010101" charset="-122"/>
              </a:rPr>
              <a:t>A.《屈原》《白杨礼赞》《我爱这土地》《变色龙》的体裁分别是戏剧、    散文、诗歌、小说，它们的作者分别是郭沫若、茅盾、艾青、莫泊桑。</a:t>
            </a:r>
            <a:endParaRPr lang="zh-CN" altLang="en-US" sz="2800" b="1">
              <a:latin typeface="仿宋_GB2312" panose="02010609030101010101" charset="-122"/>
              <a:ea typeface="仿宋_GB2312" panose="02010609030101010101" charset="-122"/>
              <a:cs typeface="仿宋_GB2312" panose="02010609030101010101" charset="-122"/>
            </a:endParaRPr>
          </a:p>
          <a:p>
            <a:r>
              <a:rPr lang="zh-CN" altLang="en-US" sz="2800" b="1">
                <a:latin typeface="仿宋_GB2312" panose="02010609030101010101" charset="-122"/>
                <a:ea typeface="仿宋_GB2312" panose="02010609030101010101" charset="-122"/>
                <a:cs typeface="仿宋_GB2312" panose="02010609030101010101" charset="-122"/>
              </a:rPr>
              <a:t>B.唐朝诗人杜牧的诗“东风不与周郎便，铜雀春深锁二乔”的诗句写的是官渡之战，涉及曹操与周瑜两个主要人物。</a:t>
            </a:r>
            <a:endParaRPr lang="zh-CN" altLang="en-US" sz="2800" b="1">
              <a:latin typeface="仿宋_GB2312" panose="02010609030101010101" charset="-122"/>
              <a:ea typeface="仿宋_GB2312" panose="02010609030101010101" charset="-122"/>
              <a:cs typeface="仿宋_GB2312" panose="02010609030101010101" charset="-122"/>
            </a:endParaRPr>
          </a:p>
          <a:p>
            <a:r>
              <a:rPr lang="zh-CN" altLang="en-US" sz="2800" b="1">
                <a:latin typeface="仿宋_GB2312" panose="02010609030101010101" charset="-122"/>
                <a:ea typeface="仿宋_GB2312" panose="02010609030101010101" charset="-122"/>
                <a:cs typeface="仿宋_GB2312" panose="02010609030101010101" charset="-122"/>
              </a:rPr>
              <a:t>C.《简·爱》用自传体的叙事语气，使小说洋溢着浓郁真挚、丰富细腻的情感。娓娓道来的内心独白、色彩斑斓的景物描写和引人入胜的悬念设计无疑是其至今仍受到广大读者欢迎的重要原因。</a:t>
            </a:r>
            <a:endParaRPr lang="zh-CN" altLang="en-US" sz="2800" b="1">
              <a:latin typeface="仿宋_GB2312" panose="02010609030101010101" charset="-122"/>
              <a:ea typeface="仿宋_GB2312" panose="02010609030101010101" charset="-122"/>
              <a:cs typeface="仿宋_GB2312" panose="02010609030101010101" charset="-122"/>
            </a:endParaRPr>
          </a:p>
          <a:p>
            <a:r>
              <a:rPr lang="zh-CN" altLang="en-US" sz="2800" b="1">
                <a:latin typeface="仿宋_GB2312" panose="02010609030101010101" charset="-122"/>
                <a:ea typeface="仿宋_GB2312" panose="02010609030101010101" charset="-122"/>
                <a:cs typeface="仿宋_GB2312" panose="02010609030101010101" charset="-122"/>
              </a:rPr>
              <a:t>D.《红星照耀中国》中三位红军领袖各有特点。朱德是坚忍不拔精神的化身,是新旧历史间的桥梁。周恩来自傲和热烈,虽不免有点朴野之感,可是他是十分的诚恳。彭德怀是一个活泼的、喜欢发笑的人,是一个大的滑稽家。</a:t>
            </a:r>
            <a:endParaRPr lang="zh-CN" altLang="en-US" sz="2800" b="1">
              <a:latin typeface="仿宋_GB2312" panose="02010609030101010101" charset="-122"/>
              <a:ea typeface="仿宋_GB2312" panose="02010609030101010101" charset="-122"/>
              <a:cs typeface="仿宋_GB2312" panose="02010609030101010101" charset="-122"/>
            </a:endParaRPr>
          </a:p>
        </p:txBody>
      </p:sp>
      <p:sp>
        <p:nvSpPr>
          <p:cNvPr id="100" name="文本框 99"/>
          <p:cNvSpPr txBox="1"/>
          <p:nvPr/>
        </p:nvSpPr>
        <p:spPr>
          <a:xfrm>
            <a:off x="9471025" y="1218565"/>
            <a:ext cx="1458595" cy="522605"/>
          </a:xfrm>
          <a:prstGeom prst="rect">
            <a:avLst/>
          </a:prstGeom>
          <a:solidFill>
            <a:schemeClr val="bg1">
              <a:lumMod val="95000"/>
            </a:schemeClr>
          </a:solidFill>
          <a:ln w="0">
            <a:noFill/>
          </a:ln>
        </p:spPr>
        <p:txBody>
          <a:bodyPr vert="horz" wrap="square" lIns="91440" tIns="45720" rIns="91440" bIns="45720" numCol="1" anchor="t">
            <a:spAutoFit/>
          </a:bodyPr>
          <a:lstStyle/>
          <a:p>
            <a:pPr marL="0" indent="0" algn="ctr" defTabSz="914400" eaLnBrk="1" latinLnBrk="0" hangingPunct="1">
              <a:lnSpc>
                <a:spcPct val="100000"/>
              </a:lnSpc>
              <a:spcBef>
                <a:spcPts val="0"/>
              </a:spcBef>
              <a:spcAft>
                <a:spcPts val="0"/>
              </a:spcAft>
              <a:buFontTx/>
              <a:buNone/>
            </a:pPr>
            <a:r>
              <a:rPr lang="zh-CN" sz="2800" b="1">
                <a:solidFill>
                  <a:srgbClr val="C00000"/>
                </a:solidFill>
                <a:latin typeface="Calibri" panose="020F0502020204030204" charset="0"/>
                <a:ea typeface="宋体" panose="02010600030101010101" pitchFamily="2" charset="-122"/>
              </a:rPr>
              <a:t>契诃夫</a:t>
            </a:r>
            <a:endParaRPr lang="ko-KR" altLang="en-US" sz="2800" b="1">
              <a:solidFill>
                <a:srgbClr val="C00000"/>
              </a:solidFill>
              <a:latin typeface="Calibri" panose="020F0502020204030204" charset="0"/>
              <a:ea typeface="宋体" panose="02010600030101010101" pitchFamily="2" charset="-122"/>
            </a:endParaRPr>
          </a:p>
        </p:txBody>
      </p:sp>
      <p:sp>
        <p:nvSpPr>
          <p:cNvPr id="5" name="文本框 4"/>
          <p:cNvSpPr txBox="1"/>
          <p:nvPr/>
        </p:nvSpPr>
        <p:spPr>
          <a:xfrm>
            <a:off x="510540" y="2118360"/>
            <a:ext cx="1616710" cy="522605"/>
          </a:xfrm>
          <a:prstGeom prst="rect">
            <a:avLst/>
          </a:prstGeom>
          <a:solidFill>
            <a:schemeClr val="bg1">
              <a:lumMod val="95000"/>
            </a:schemeClr>
          </a:solidFill>
          <a:ln w="0">
            <a:noFill/>
          </a:ln>
        </p:spPr>
        <p:txBody>
          <a:bodyPr vert="horz" wrap="square" lIns="91440" tIns="45720" rIns="91440" bIns="45720" numCol="1" anchor="t">
            <a:spAutoFit/>
          </a:bodyPr>
          <a:lstStyle/>
          <a:p>
            <a:pPr marL="0" indent="0" algn="ctr" defTabSz="914400" eaLnBrk="1" latinLnBrk="0" hangingPunct="1">
              <a:lnSpc>
                <a:spcPct val="100000"/>
              </a:lnSpc>
              <a:spcBef>
                <a:spcPts val="0"/>
              </a:spcBef>
              <a:spcAft>
                <a:spcPts val="0"/>
              </a:spcAft>
              <a:buFontTx/>
              <a:buNone/>
            </a:pPr>
            <a:r>
              <a:rPr lang="zh-CN" sz="2800" b="1">
                <a:solidFill>
                  <a:srgbClr val="C00000"/>
                </a:solidFill>
                <a:latin typeface="Calibri" panose="020F0502020204030204" charset="0"/>
                <a:ea typeface="宋体" panose="02010600030101010101" pitchFamily="2" charset="-122"/>
              </a:rPr>
              <a:t>赤壁之战</a:t>
            </a:r>
            <a:endParaRPr lang="ko-KR" altLang="en-US" sz="2800" b="1">
              <a:solidFill>
                <a:srgbClr val="C00000"/>
              </a:solidFill>
              <a:latin typeface="Calibri" panose="020F0502020204030204" charset="0"/>
              <a:ea typeface="宋体" panose="02010600030101010101" pitchFamily="2" charset="-122"/>
            </a:endParaRPr>
          </a:p>
        </p:txBody>
      </p:sp>
      <p:sp>
        <p:nvSpPr>
          <p:cNvPr id="6" name="文本框 5"/>
          <p:cNvSpPr txBox="1"/>
          <p:nvPr/>
        </p:nvSpPr>
        <p:spPr>
          <a:xfrm>
            <a:off x="3627755" y="4264660"/>
            <a:ext cx="1266190" cy="522605"/>
          </a:xfrm>
          <a:prstGeom prst="rect">
            <a:avLst/>
          </a:prstGeom>
          <a:solidFill>
            <a:schemeClr val="bg1">
              <a:lumMod val="95000"/>
            </a:schemeClr>
          </a:solidFill>
          <a:ln w="0">
            <a:noFill/>
          </a:ln>
        </p:spPr>
        <p:txBody>
          <a:bodyPr vert="horz" wrap="square" lIns="91440" tIns="45720" rIns="91440" bIns="45720" numCol="1" anchor="t">
            <a:spAutoFit/>
          </a:bodyPr>
          <a:lstStyle/>
          <a:p>
            <a:pPr marL="0" indent="0" algn="ctr" defTabSz="914400" eaLnBrk="1" latinLnBrk="0" hangingPunct="1">
              <a:lnSpc>
                <a:spcPct val="100000"/>
              </a:lnSpc>
              <a:spcBef>
                <a:spcPts val="0"/>
              </a:spcBef>
              <a:spcAft>
                <a:spcPts val="0"/>
              </a:spcAft>
              <a:buFontTx/>
              <a:buNone/>
            </a:pPr>
            <a:r>
              <a:rPr lang="zh-CN" sz="2800" b="1">
                <a:solidFill>
                  <a:srgbClr val="C00000"/>
                </a:solidFill>
                <a:latin typeface="Calibri" panose="020F0502020204030204" charset="0"/>
                <a:ea typeface="宋体" panose="02010600030101010101" pitchFamily="2" charset="-122"/>
              </a:rPr>
              <a:t>徐海东</a:t>
            </a:r>
            <a:endParaRPr lang="ko-KR" altLang="en-US" sz="2800" b="1">
              <a:solidFill>
                <a:srgbClr val="C00000"/>
              </a:solidFill>
              <a:latin typeface="Calibri" panose="020F0502020204030204" charset="0"/>
              <a:ea typeface="宋体" panose="02010600030101010101" pitchFamily="2" charset="-122"/>
            </a:endParaRPr>
          </a:p>
        </p:txBody>
      </p:sp>
      <p:sp>
        <p:nvSpPr>
          <p:cNvPr id="7" name="文本框 6"/>
          <p:cNvSpPr txBox="1"/>
          <p:nvPr/>
        </p:nvSpPr>
        <p:spPr>
          <a:xfrm>
            <a:off x="11202035" y="411480"/>
            <a:ext cx="482600" cy="522605"/>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2800" b="1">
                <a:solidFill>
                  <a:srgbClr val="C00000"/>
                </a:solidFill>
                <a:latin typeface="宋体" panose="02010600030101010101" pitchFamily="2" charset="-122"/>
                <a:ea typeface="宋体" panose="02010600030101010101" pitchFamily="2" charset="-122"/>
              </a:rPr>
              <a:t>C</a:t>
            </a:r>
            <a:endParaRPr lang="ko-KR" altLang="en-US" sz="2800" b="1">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0" grpId="1" animBg="1"/>
      <p:bldP spid="5" grpId="2" animBg="1"/>
      <p:bldP spid="6" grpId="3"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407670"/>
            <a:ext cx="11386185" cy="6043295"/>
            <a:chOff x="376555" y="407670"/>
            <a:chExt cx="11386185" cy="6043295"/>
          </a:xfrm>
        </p:grpSpPr>
        <p:pic>
          <p:nvPicPr>
            <p:cNvPr id="9" name="图片 8" descr="C:/Users/admin/AppData/Roaming/JisuOffice/ETemp/4588_14931472/image6.png"/>
            <p:cNvPicPr>
              <a:picLocks noChangeAspect="1"/>
            </p:cNvPicPr>
            <p:nvPr/>
          </p:nvPicPr>
          <p:blipFill rotWithShape="1">
            <a:blip r:embed="rId1" cstate="email"/>
            <a:srcRect/>
            <a:stretch>
              <a:fillRect/>
            </a:stretch>
          </p:blipFill>
          <p:spPr>
            <a:xfrm>
              <a:off x="376555" y="407670"/>
              <a:ext cx="11386820" cy="6043930"/>
            </a:xfrm>
            <a:prstGeom prst="rect">
              <a:avLst/>
            </a:prstGeom>
            <a:noFill/>
            <a:effectLst>
              <a:outerShdw blurRad="50800" dist="38100" dir="10800000" algn="r" rotWithShape="0">
                <a:srgbClr val="000000">
                  <a:alpha val="40000"/>
                </a:srgbClr>
              </a:outerShdw>
            </a:effectLst>
          </p:spPr>
        </p:pic>
        <p:pic>
          <p:nvPicPr>
            <p:cNvPr id="10" name="图片 9" descr="C:/Users/admin/AppData/Roaming/JisuOffice/ETemp/4588_14931472/image6.png"/>
            <p:cNvPicPr>
              <a:picLocks noChangeAspect="1"/>
            </p:cNvPicPr>
            <p:nvPr/>
          </p:nvPicPr>
          <p:blipFill rotWithShape="1">
            <a:blip r:embed="rId1" cstate="email"/>
            <a:srcRect/>
            <a:stretch>
              <a:fillRect/>
            </a:stretch>
          </p:blipFill>
          <p:spPr>
            <a:xfrm>
              <a:off x="376555" y="407670"/>
              <a:ext cx="11386820" cy="6043930"/>
            </a:xfrm>
            <a:prstGeom prst="rect">
              <a:avLst/>
            </a:prstGeom>
            <a:noFill/>
            <a:effectLst>
              <a:outerShdw blurRad="50800" dist="38100" dir="2700000" algn="tl" rotWithShape="0">
                <a:srgbClr val="000000">
                  <a:alpha val="40000"/>
                </a:srgbClr>
              </a:outerShdw>
            </a:effectLst>
          </p:spPr>
        </p:pic>
      </p:grpSp>
      <p:pic>
        <p:nvPicPr>
          <p:cNvPr id="14" name="图片 13"/>
          <p:cNvPicPr>
            <a:picLocks noChangeAspect="1"/>
          </p:cNvPicPr>
          <p:nvPr/>
        </p:nvPicPr>
        <p:blipFill>
          <a:blip r:embed="rId2" cstate="email"/>
          <a:stretch>
            <a:fillRect/>
          </a:stretch>
        </p:blipFill>
        <p:spPr>
          <a:xfrm>
            <a:off x="376555" y="407670"/>
            <a:ext cx="814070" cy="76136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346710" y="419735"/>
            <a:ext cx="11508105" cy="2244090"/>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altLang="zh-CN" sz="2000" b="1">
                <a:latin typeface="Arial" panose="020B0604020202020204" pitchFamily="34" charset="0"/>
                <a:ea typeface="宋体" panose="02010600030101010101" pitchFamily="2" charset="-122"/>
                <a:cs typeface="+mn-ea"/>
              </a:rPr>
              <a:t>      </a:t>
            </a:r>
            <a:r>
              <a:rPr lang="zh-CN" altLang="en-US" sz="2000" b="1">
                <a:latin typeface="宋体" panose="02010600030101010101" pitchFamily="2" charset="-122"/>
                <a:ea typeface="宋体" panose="02010600030101010101" pitchFamily="2" charset="-122"/>
                <a:cs typeface="+mn-ea"/>
              </a:rPr>
              <a:t>二、古诗文阅读（共20分）</a:t>
            </a:r>
            <a:r>
              <a:rPr lang="zh-CN" altLang="en-US" sz="2000" b="1">
                <a:latin typeface="Arial" panose="020B0604020202020204" pitchFamily="34" charset="0"/>
                <a:ea typeface="宋体" panose="02010600030101010101" pitchFamily="2" charset="-122"/>
                <a:cs typeface="+mn-ea"/>
              </a:rPr>
              <a:t>  </a:t>
            </a:r>
            <a:r>
              <a:rPr lang="zh-CN" altLang="en-US" sz="2000" b="1">
                <a:latin typeface="宋体" panose="02010600030101010101" pitchFamily="2" charset="-122"/>
                <a:ea typeface="宋体" panose="02010600030101010101" pitchFamily="2" charset="-122"/>
                <a:cs typeface="+mn-ea"/>
              </a:rPr>
              <a:t>阅读下面的文言文，完成6-10题。(10分）</a:t>
            </a:r>
            <a:endParaRPr lang="ko-KR" altLang="en-US" sz="2000" b="1">
              <a:latin typeface="宋体" panose="02010600030101010101" pitchFamily="2" charset="-122"/>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lang="zh-CN" altLang="en-US" sz="2000" b="1">
                <a:latin typeface="Arial" panose="020B0604020202020204" pitchFamily="34" charset="0"/>
                <a:ea typeface="宋体" panose="02010600030101010101" pitchFamily="2" charset="-122"/>
                <a:cs typeface="+mn-ea"/>
              </a:rPr>
              <a:t>    </a:t>
            </a:r>
            <a:r>
              <a:rPr lang="zh-CN" altLang="en-US" sz="2400">
                <a:latin typeface="宋体" panose="02010600030101010101" pitchFamily="2" charset="-122"/>
                <a:ea typeface="宋体" panose="02010600030101010101" pitchFamily="2" charset="-122"/>
                <a:cs typeface="+mn-ea"/>
              </a:rPr>
              <a:t>【</a:t>
            </a:r>
            <a:r>
              <a:rPr lang="zh-CN" altLang="en-US" sz="2400" b="1">
                <a:latin typeface="宋体" panose="02010600030101010101" pitchFamily="2" charset="-122"/>
                <a:ea typeface="宋体" panose="02010600030101010101" pitchFamily="2" charset="-122"/>
                <a:cs typeface="+mn-ea"/>
              </a:rPr>
              <a:t>甲</a:t>
            </a:r>
            <a:r>
              <a:rPr lang="zh-CN" altLang="en-US" sz="2400">
                <a:latin typeface="宋体" panose="02010600030101010101" pitchFamily="2" charset="-122"/>
                <a:ea typeface="宋体" panose="02010600030101010101" pitchFamily="2" charset="-122"/>
                <a:cs typeface="+mn-ea"/>
              </a:rPr>
              <a:t>】</a:t>
            </a:r>
            <a:r>
              <a:rPr lang="zh-CN" altLang="en-US" sz="2400" b="1">
                <a:latin typeface="宋体" panose="02010600030101010101" pitchFamily="2" charset="-122"/>
                <a:ea typeface="宋体" panose="02010600030101010101" pitchFamily="2" charset="-122"/>
                <a:cs typeface="+mn-ea"/>
              </a:rPr>
              <a:t>舜发于畎亩之中，傅说举于版筑之间，胶鬲举于鱼盐之中，管夷吾举于士，孙叔敖举于海，百里奚举于市。故天将降大任于是人也，必先苦其心志，劳其筋骨，饿其体肤，空乏其身，行拂乱其所为，所以动心忍性，曾益其所不能。</a:t>
            </a:r>
            <a:endParaRPr lang="ko-KR" altLang="en-US" sz="2400" b="1">
              <a:latin typeface="宋体" panose="02010600030101010101" pitchFamily="2" charset="-122"/>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lang="zh-CN" altLang="en-US" sz="2400" b="1">
                <a:latin typeface="Arial" panose="020B0604020202020204" pitchFamily="34" charset="0"/>
                <a:ea typeface="宋体" panose="02010600030101010101" pitchFamily="2" charset="-122"/>
                <a:cs typeface="+mn-ea"/>
              </a:rPr>
              <a:t>    </a:t>
            </a:r>
            <a:r>
              <a:rPr lang="zh-CN" altLang="en-US" sz="2400" b="1">
                <a:latin typeface="宋体" panose="02010600030101010101" pitchFamily="2" charset="-122"/>
                <a:ea typeface="宋体" panose="02010600030101010101" pitchFamily="2" charset="-122"/>
                <a:cs typeface="+mn-ea"/>
              </a:rPr>
              <a:t>人恒过，然后能改；困于心，衡于虑，而后作;征于色，发于声，而后喻。入则无法家拂士，出则无敌国外患者，国恒亡。然后知生于忧患而死于安乐也</a:t>
            </a:r>
            <a:r>
              <a:rPr sz="1600" b="1">
                <a:latin typeface="宋体" panose="02010600030101010101" pitchFamily="2" charset="-122"/>
                <a:ea typeface="Arial" panose="020B0604020202020204" pitchFamily="34" charset="0"/>
                <a:cs typeface="+mn-ea"/>
              </a:rPr>
              <a:t>。   </a:t>
            </a:r>
            <a:r>
              <a:rPr sz="1800" b="1">
                <a:latin typeface="宋体" panose="02010600030101010101" pitchFamily="2" charset="-122"/>
                <a:ea typeface="Arial" panose="020B0604020202020204" pitchFamily="34" charset="0"/>
                <a:cs typeface="+mn-ea"/>
              </a:rPr>
              <a:t>《孟子·告子下》</a:t>
            </a:r>
            <a:r>
              <a:rPr sz="1800" b="1">
                <a:latin typeface="Arial" panose="020B0604020202020204" pitchFamily="34" charset="0"/>
                <a:ea typeface="宋体" panose="02010600030101010101" pitchFamily="2" charset="-122"/>
                <a:cs typeface="+mn-ea"/>
              </a:rPr>
              <a:t>    </a:t>
            </a:r>
            <a:r>
              <a:rPr sz="1400" b="1">
                <a:latin typeface="Arial" panose="020B0604020202020204" pitchFamily="34" charset="0"/>
                <a:ea typeface="宋体" panose="02010600030101010101" pitchFamily="2" charset="-122"/>
                <a:cs typeface="+mn-ea"/>
              </a:rPr>
              <a:t>   </a:t>
            </a:r>
            <a:r>
              <a:rPr lang="zh-CN" altLang="en-US" sz="1200" b="1">
                <a:latin typeface="Arial" panose="020B0604020202020204" pitchFamily="34" charset="0"/>
                <a:ea typeface="宋体" panose="02010600030101010101" pitchFamily="2" charset="-122"/>
                <a:cs typeface="+mn-ea"/>
              </a:rPr>
              <a:t>                      </a:t>
            </a:r>
            <a:endParaRPr lang="ko-KR" altLang="en-US" sz="1200" b="1">
              <a:latin typeface="Arial" panose="020B0604020202020204" pitchFamily="34" charset="0"/>
              <a:ea typeface="宋体" panose="02010600030101010101" pitchFamily="2" charset="-122"/>
              <a:cs typeface="+mn-ea"/>
            </a:endParaRPr>
          </a:p>
        </p:txBody>
      </p:sp>
      <p:sp>
        <p:nvSpPr>
          <p:cNvPr id="4" name="文本框 3"/>
          <p:cNvSpPr txBox="1"/>
          <p:nvPr/>
        </p:nvSpPr>
        <p:spPr>
          <a:xfrm>
            <a:off x="344170" y="5321935"/>
            <a:ext cx="11508105" cy="953770"/>
          </a:xfrm>
          <a:prstGeom prst="rect">
            <a:avLst/>
          </a:prstGeom>
          <a:noFill/>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sz="2800" b="1">
                <a:solidFill>
                  <a:schemeClr val="tx1"/>
                </a:solidFill>
                <a:latin typeface="Calibri" panose="020F0502020204030204" charset="0"/>
                <a:ea typeface="Arial" panose="020B0604020202020204" pitchFamily="34" charset="0"/>
                <a:cs typeface="+mn-cs"/>
              </a:rPr>
              <a:t>9、用现代汉语翻译下面的句子。（2分）</a:t>
            </a:r>
            <a:endParaRPr lang="ko-KR" altLang="en-US" sz="2800" b="1">
              <a:solidFill>
                <a:schemeClr val="tx1"/>
              </a:solidFill>
              <a:latin typeface="Calibri" panose="020F0502020204030204" charset="0"/>
              <a:ea typeface="Arial" panose="020B0604020202020204" pitchFamily="34" charset="0"/>
              <a:cs typeface="+mn-cs"/>
            </a:endParaRPr>
          </a:p>
          <a:p>
            <a:pPr marL="0" indent="0" algn="l" defTabSz="914400" eaLnBrk="1" latinLnBrk="0" hangingPunct="1">
              <a:lnSpc>
                <a:spcPct val="100000"/>
              </a:lnSpc>
              <a:spcBef>
                <a:spcPts val="0"/>
              </a:spcBef>
              <a:spcAft>
                <a:spcPts val="0"/>
              </a:spcAft>
              <a:buFontTx/>
              <a:buNone/>
            </a:pPr>
            <a:r>
              <a:rPr lang="zh-CN" sz="2800" b="1">
                <a:latin typeface="Calibri" panose="020F0502020204030204" charset="0"/>
                <a:ea typeface="宋体" panose="02010600030101010101" pitchFamily="2" charset="-122"/>
                <a:cs typeface="+mn-cs"/>
              </a:rPr>
              <a:t>      困</a:t>
            </a:r>
            <a:r>
              <a:rPr sz="2800" b="1">
                <a:latin typeface="Calibri" panose="020F0502020204030204" charset="0"/>
                <a:ea typeface="Arial" panose="020B0604020202020204" pitchFamily="34" charset="0"/>
                <a:cs typeface="+mn-cs"/>
              </a:rPr>
              <a:t>于心，衡于虑，而后作。</a:t>
            </a:r>
            <a:endParaRPr lang="ko-KR" altLang="en-US" sz="2800" b="1">
              <a:latin typeface="Calibri" panose="020F0502020204030204" charset="0"/>
              <a:ea typeface="Arial" panose="020B0604020202020204" pitchFamily="34" charset="0"/>
              <a:cs typeface="+mn-cs"/>
            </a:endParaRPr>
          </a:p>
        </p:txBody>
      </p:sp>
      <p:sp>
        <p:nvSpPr>
          <p:cNvPr id="7" name="文本框 6"/>
          <p:cNvSpPr txBox="1"/>
          <p:nvPr/>
        </p:nvSpPr>
        <p:spPr>
          <a:xfrm>
            <a:off x="318135" y="2715895"/>
            <a:ext cx="11447145" cy="2550795"/>
          </a:xfrm>
          <a:prstGeom prst="rect">
            <a:avLst/>
          </a:prstGeom>
          <a:noFill/>
          <a:ln w="0" cap="flat" cmpd="sng">
            <a:solidFill>
              <a:srgbClr val="1F2DA8">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altLang="zh-CN" sz="2000" b="1">
                <a:latin typeface="Arial" panose="020B0604020202020204" pitchFamily="34" charset="0"/>
                <a:ea typeface="宋体" panose="02010600030101010101" pitchFamily="2" charset="-122"/>
                <a:cs typeface="+mn-ea"/>
              </a:rPr>
              <a:t>   </a:t>
            </a:r>
            <a:r>
              <a:rPr lang="zh-CN" altLang="en-US" sz="2000">
                <a:latin typeface="宋体" panose="02010600030101010101" pitchFamily="2" charset="-122"/>
                <a:ea typeface="宋体" panose="02010600030101010101" pitchFamily="2" charset="-122"/>
                <a:cs typeface="+mn-ea"/>
              </a:rPr>
              <a:t>【</a:t>
            </a:r>
            <a:r>
              <a:rPr lang="zh-CN" altLang="en-US" sz="2000" b="1">
                <a:latin typeface="宋体" panose="02010600030101010101" pitchFamily="2" charset="-122"/>
                <a:ea typeface="宋体" panose="02010600030101010101" pitchFamily="2" charset="-122"/>
                <a:cs typeface="+mn-ea"/>
              </a:rPr>
              <a:t>译</a:t>
            </a:r>
            <a:r>
              <a:rPr lang="zh-CN" altLang="en-US" sz="2000">
                <a:latin typeface="宋体" panose="02010600030101010101" pitchFamily="2" charset="-122"/>
                <a:ea typeface="宋体" panose="02010600030101010101" pitchFamily="2" charset="-122"/>
                <a:cs typeface="+mn-ea"/>
              </a:rPr>
              <a:t>】</a:t>
            </a:r>
            <a:r>
              <a:rPr lang="zh-CN" altLang="en-US" sz="2000" b="1">
                <a:solidFill>
                  <a:srgbClr val="1F2DA8"/>
                </a:solidFill>
                <a:latin typeface="宋体" panose="02010600030101010101" pitchFamily="2" charset="-122"/>
                <a:ea typeface="宋体" panose="02010600030101010101" pitchFamily="2" charset="-122"/>
                <a:cs typeface="+mn-ea"/>
              </a:rPr>
              <a:t>舜从田地中被任用，傅说从筑墙的泥水匠中被选拔，胶鬲从鱼盐贩中被举用，管仲从狱官手里获释被录用为相，孙叔敖从隐居海边被召为相，百里奚从市井之间被赎出而用为大夫。所以，上天将要下达重大使命给这样的人，一定要先使他的内心痛苦，使他的筋骨劳累，使他经受饥饿之苦，使他身处贫困之中，使他做事不顺，（通过这些）使他的内心受到震撼，使他的性格坚忍起来，来增加他的才干。</a:t>
            </a:r>
            <a:endParaRPr lang="ko-KR" altLang="en-US" sz="2000" b="1">
              <a:solidFill>
                <a:srgbClr val="1F2DA8"/>
              </a:solidFill>
              <a:latin typeface="宋体" panose="02010600030101010101" pitchFamily="2" charset="-122"/>
              <a:ea typeface="宋体" panose="02010600030101010101" pitchFamily="2" charset="-122"/>
              <a:cs typeface="+mn-ea"/>
            </a:endParaRPr>
          </a:p>
          <a:p>
            <a:pPr marL="0" indent="0" algn="l" defTabSz="914400" eaLnBrk="1" latinLnBrk="0" hangingPunct="1">
              <a:lnSpc>
                <a:spcPct val="100000"/>
              </a:lnSpc>
              <a:spcBef>
                <a:spcPts val="0"/>
              </a:spcBef>
              <a:spcAft>
                <a:spcPts val="0"/>
              </a:spcAft>
              <a:buFontTx/>
              <a:buNone/>
            </a:pPr>
            <a:r>
              <a:rPr lang="zh-CN" altLang="en-US" sz="2000" b="1">
                <a:solidFill>
                  <a:srgbClr val="1F2DA8"/>
                </a:solidFill>
                <a:latin typeface="宋体" panose="02010600030101010101" pitchFamily="2" charset="-122"/>
                <a:ea typeface="宋体" panose="02010600030101010101" pitchFamily="2" charset="-122"/>
                <a:cs typeface="+mn-ea"/>
              </a:rPr>
              <a:t>　</a:t>
            </a:r>
            <a:r>
              <a:rPr lang="zh-CN" altLang="en-US" sz="2000" b="1">
                <a:solidFill>
                  <a:srgbClr val="1F2DA8"/>
                </a:solidFill>
                <a:latin typeface="Arial" panose="020B0604020202020204" pitchFamily="34" charset="0"/>
                <a:ea typeface="宋体" panose="02010600030101010101" pitchFamily="2" charset="-122"/>
                <a:cs typeface="+mn-ea"/>
              </a:rPr>
              <a:t>  </a:t>
            </a:r>
            <a:r>
              <a:rPr lang="zh-CN" altLang="en-US" sz="2000" b="1">
                <a:solidFill>
                  <a:srgbClr val="1F2DA8"/>
                </a:solidFill>
                <a:latin typeface="宋体" panose="02010600030101010101" pitchFamily="2" charset="-122"/>
                <a:ea typeface="宋体" panose="02010600030101010101" pitchFamily="2" charset="-122"/>
                <a:cs typeface="+mn-ea"/>
              </a:rPr>
              <a:t>一个人常常犯错误，这之后才能改正；内心忧困，思虑阻塞，这之后才能有所作为；（一个人的想法只有）表现在脸色上，流露在言谈中，然后才能被人们所了解。在国内没有坚守法度和辅佐君王的贤士，在国外没有与之匹敌的国家和外来的祸患，这个国家常常会灭亡。了解到这一切以后，人们才会明白常处忧愁祸患之中可以使人生存，常处安逸快乐之中可以使人死亡的道理了。</a:t>
            </a:r>
            <a:endParaRPr lang="ko-KR" altLang="en-US" sz="2000" b="1">
              <a:solidFill>
                <a:srgbClr val="1F2DA8"/>
              </a:solidFill>
              <a:latin typeface="宋体" panose="02010600030101010101" pitchFamily="2" charset="-122"/>
              <a:ea typeface="宋体" panose="02010600030101010101" pitchFamily="2" charset="-122"/>
              <a:cs typeface="+mn-ea"/>
            </a:endParaRPr>
          </a:p>
        </p:txBody>
      </p:sp>
      <p:sp>
        <p:nvSpPr>
          <p:cNvPr id="8" name="文本框 7"/>
          <p:cNvSpPr txBox="1"/>
          <p:nvPr/>
        </p:nvSpPr>
        <p:spPr>
          <a:xfrm>
            <a:off x="5733415" y="5792470"/>
            <a:ext cx="6304915" cy="461010"/>
          </a:xfrm>
          <a:prstGeom prst="rect">
            <a:avLst/>
          </a:prstGeom>
          <a:noFill/>
        </p:spPr>
        <p:txBody>
          <a:bodyPr vert="horz" wrap="non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400" b="1">
                <a:solidFill>
                  <a:srgbClr val="C00000"/>
                </a:solidFill>
                <a:latin typeface="宋体" panose="02010600030101010101" pitchFamily="2" charset="-122"/>
                <a:ea typeface="宋体" panose="02010600030101010101" pitchFamily="2" charset="-122"/>
                <a:cs typeface="+mn-ea"/>
              </a:rPr>
              <a:t>内心忧困，思虑阻塞，这之后才能有所作为。</a:t>
            </a:r>
            <a:endParaRPr lang="ko-KR" altLang="en-US" sz="2400" b="1">
              <a:solidFill>
                <a:srgbClr val="C00000"/>
              </a:solidFill>
              <a:latin typeface="宋体" panose="02010600030101010101" pitchFamily="2" charset="-122"/>
              <a:ea typeface="宋体" panose="02010600030101010101" pitchFamily="2"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6555" y="511810"/>
            <a:ext cx="11438890" cy="6043295"/>
            <a:chOff x="376555" y="511810"/>
            <a:chExt cx="11438890" cy="6043295"/>
          </a:xfrm>
        </p:grpSpPr>
        <p:pic>
          <p:nvPicPr>
            <p:cNvPr id="9" name="图片 8"/>
            <p:cNvPicPr>
              <a:picLocks noChangeAspect="1"/>
            </p:cNvPicPr>
            <p:nvPr/>
          </p:nvPicPr>
          <p:blipFill>
            <a:blip r:embed="rId1" cstate="email"/>
            <a:stretch>
              <a:fillRect/>
            </a:stretch>
          </p:blipFill>
          <p:spPr>
            <a:xfrm>
              <a:off x="376555" y="511810"/>
              <a:ext cx="11438890" cy="6043295"/>
            </a:xfrm>
            <a:prstGeom prst="rect">
              <a:avLst/>
            </a:prstGeom>
            <a:effectLst>
              <a:outerShdw blurRad="50800" dist="38100" dir="10800000" algn="r" rotWithShape="0">
                <a:prstClr val="black">
                  <a:alpha val="40000"/>
                </a:prstClr>
              </a:outerShdw>
            </a:effectLst>
          </p:spPr>
        </p:pic>
        <p:pic>
          <p:nvPicPr>
            <p:cNvPr id="10" name="图片 9"/>
            <p:cNvPicPr>
              <a:picLocks noChangeAspect="1"/>
            </p:cNvPicPr>
            <p:nvPr/>
          </p:nvPicPr>
          <p:blipFill>
            <a:blip r:embed="rId1" cstate="email"/>
            <a:stretch>
              <a:fillRect/>
            </a:stretch>
          </p:blipFill>
          <p:spPr>
            <a:xfrm>
              <a:off x="376555" y="511810"/>
              <a:ext cx="11438890" cy="6043295"/>
            </a:xfrm>
            <a:prstGeom prst="rect">
              <a:avLst/>
            </a:prstGeom>
            <a:effectLst>
              <a:outerShdw blurRad="50800" dist="38100" dir="2700000" algn="tl" rotWithShape="0">
                <a:prstClr val="black">
                  <a:alpha val="40000"/>
                </a:prstClr>
              </a:outerShdw>
            </a:effectLst>
          </p:spPr>
        </p:pic>
      </p:grpSp>
      <p:pic>
        <p:nvPicPr>
          <p:cNvPr id="14" name="图片 13"/>
          <p:cNvPicPr>
            <a:picLocks noChangeAspect="1"/>
          </p:cNvPicPr>
          <p:nvPr/>
        </p:nvPicPr>
        <p:blipFill>
          <a:blip r:embed="rId2" cstate="email"/>
          <a:stretch>
            <a:fillRect/>
          </a:stretch>
        </p:blipFill>
        <p:spPr>
          <a:xfrm>
            <a:off x="376555" y="407670"/>
            <a:ext cx="814070" cy="687705"/>
          </a:xfrm>
          <a:prstGeom prst="rect">
            <a:avLst/>
          </a:prstGeom>
        </p:spPr>
      </p:pic>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
        <p:nvSpPr>
          <p:cNvPr id="2" name="文本框 1"/>
          <p:cNvSpPr txBox="1"/>
          <p:nvPr/>
        </p:nvSpPr>
        <p:spPr>
          <a:xfrm>
            <a:off x="376555" y="511810"/>
            <a:ext cx="11438890" cy="1512570"/>
          </a:xfrm>
          <a:prstGeom prst="rect">
            <a:avLst/>
          </a:prstGeom>
          <a:noFill/>
        </p:spPr>
        <p:txBody>
          <a:bodyPr wrap="square" rtlCol="0">
            <a:spAutoFit/>
          </a:bodyPr>
          <a:p>
            <a:pPr>
              <a:lnSpc>
                <a:spcPct val="110000"/>
              </a:lnSpc>
            </a:pPr>
            <a:r>
              <a:rPr lang="en-US" altLang="zh-CN" sz="2800" b="1"/>
              <a:t>        </a:t>
            </a:r>
            <a:r>
              <a:rPr lang="en-US" altLang="zh-CN" sz="2800" b="1">
                <a:solidFill>
                  <a:srgbClr val="1F2DA8"/>
                </a:solidFill>
              </a:rPr>
              <a:t> </a:t>
            </a:r>
            <a:r>
              <a:rPr lang="zh-CN" altLang="en-US" sz="2800" b="1">
                <a:solidFill>
                  <a:srgbClr val="1F2DA8"/>
                </a:solidFill>
              </a:rPr>
              <a:t>6、对下列句子中加点词语的解释，不正确的一项是（    ）（2分）</a:t>
            </a:r>
            <a:endParaRPr lang="zh-CN" altLang="en-US" sz="2800" b="1"/>
          </a:p>
          <a:p>
            <a:pPr>
              <a:lnSpc>
                <a:spcPct val="110000"/>
              </a:lnSpc>
            </a:pPr>
            <a:r>
              <a:rPr lang="zh-CN" altLang="en-US" sz="2800" b="1"/>
              <a:t>A．法家</a:t>
            </a:r>
            <a:r>
              <a:rPr lang="zh-CN" altLang="en-US" sz="2800" b="1">
                <a:solidFill>
                  <a:srgbClr val="C00000"/>
                </a:solidFill>
              </a:rPr>
              <a:t>拂</a:t>
            </a:r>
            <a:r>
              <a:rPr lang="zh-CN" altLang="en-US" sz="2800" b="1"/>
              <a:t>士（“拂”通“弼”，辅佐。）B．人恒</a:t>
            </a:r>
            <a:r>
              <a:rPr lang="zh-CN" altLang="en-US" sz="2800" b="1">
                <a:solidFill>
                  <a:srgbClr val="C00000"/>
                </a:solidFill>
              </a:rPr>
              <a:t>过</a:t>
            </a:r>
            <a:r>
              <a:rPr lang="zh-CN" altLang="en-US" sz="2800" b="1"/>
              <a:t>（犯错误）</a:t>
            </a:r>
            <a:endParaRPr lang="zh-CN" altLang="en-US" sz="2800" b="1"/>
          </a:p>
          <a:p>
            <a:pPr>
              <a:lnSpc>
                <a:spcPct val="110000"/>
              </a:lnSpc>
            </a:pPr>
            <a:r>
              <a:rPr lang="zh-CN" altLang="en-US" sz="2800" b="1"/>
              <a:t>C.必先</a:t>
            </a:r>
            <a:r>
              <a:rPr lang="zh-CN" altLang="en-US" sz="2800" b="1">
                <a:solidFill>
                  <a:srgbClr val="C00000"/>
                </a:solidFill>
              </a:rPr>
              <a:t>苦</a:t>
            </a:r>
            <a:r>
              <a:rPr lang="zh-CN" altLang="en-US" sz="2800" b="1"/>
              <a:t>其心志（动词，使……受苦）           D.入则无</a:t>
            </a:r>
            <a:r>
              <a:rPr lang="zh-CN" altLang="en-US" sz="2800" b="1">
                <a:solidFill>
                  <a:srgbClr val="C00000"/>
                </a:solidFill>
              </a:rPr>
              <a:t>敌</a:t>
            </a:r>
            <a:r>
              <a:rPr lang="zh-CN" altLang="en-US" sz="2800" b="1"/>
              <a:t>国外患者（敌对〉</a:t>
            </a:r>
            <a:endParaRPr lang="zh-CN" altLang="en-US" sz="2800" b="1"/>
          </a:p>
        </p:txBody>
      </p:sp>
      <p:sp>
        <p:nvSpPr>
          <p:cNvPr id="5" name="文本框 4"/>
          <p:cNvSpPr txBox="1"/>
          <p:nvPr/>
        </p:nvSpPr>
        <p:spPr>
          <a:xfrm>
            <a:off x="376555" y="2435860"/>
            <a:ext cx="11438890" cy="1986280"/>
          </a:xfrm>
          <a:prstGeom prst="rect">
            <a:avLst/>
          </a:prstGeom>
          <a:noFill/>
        </p:spPr>
        <p:txBody>
          <a:bodyPr wrap="square" rtlCol="0">
            <a:spAutoFit/>
          </a:bodyPr>
          <a:p>
            <a:pPr>
              <a:lnSpc>
                <a:spcPct val="110000"/>
              </a:lnSpc>
            </a:pPr>
            <a:r>
              <a:rPr lang="en-US" altLang="zh-CN" sz="2800" b="1"/>
              <a:t> </a:t>
            </a:r>
            <a:r>
              <a:rPr lang="en-US" altLang="zh-CN" sz="2800" b="1">
                <a:solidFill>
                  <a:srgbClr val="1F2DA8"/>
                </a:solidFill>
              </a:rPr>
              <a:t> </a:t>
            </a:r>
            <a:r>
              <a:rPr sz="2800" b="1">
                <a:solidFill>
                  <a:srgbClr val="1F2DA8"/>
                </a:solidFill>
              </a:rPr>
              <a:t>7、下列句子中加点的“于”字的意义和用法与例句相同的一项是(    )</a:t>
            </a:r>
            <a:r>
              <a:rPr sz="2000" b="1">
                <a:solidFill>
                  <a:srgbClr val="1F2DA8"/>
                </a:solidFill>
              </a:rPr>
              <a:t>（2分）</a:t>
            </a:r>
            <a:endParaRPr sz="2000" b="1">
              <a:solidFill>
                <a:srgbClr val="1F2DA8"/>
              </a:solidFill>
            </a:endParaRPr>
          </a:p>
          <a:p>
            <a:pPr>
              <a:lnSpc>
                <a:spcPct val="110000"/>
              </a:lnSpc>
            </a:pPr>
            <a:r>
              <a:rPr sz="2800" b="1"/>
              <a:t>例句：征</a:t>
            </a:r>
            <a:r>
              <a:rPr sz="2800" b="1">
                <a:solidFill>
                  <a:srgbClr val="C00000"/>
                </a:solidFill>
              </a:rPr>
              <a:t>于</a:t>
            </a:r>
            <a:r>
              <a:rPr sz="2800" b="1"/>
              <a:t>色，发于声，而后喻</a:t>
            </a:r>
            <a:endParaRPr sz="2800" b="1"/>
          </a:p>
          <a:p>
            <a:pPr>
              <a:lnSpc>
                <a:spcPct val="110000"/>
              </a:lnSpc>
            </a:pPr>
            <a:r>
              <a:rPr sz="2800" b="1"/>
              <a:t>A．指通豫南，达</a:t>
            </a:r>
            <a:r>
              <a:rPr sz="2800" b="1">
                <a:solidFill>
                  <a:srgbClr val="C00000"/>
                </a:solidFill>
              </a:rPr>
              <a:t>于</a:t>
            </a:r>
            <a:r>
              <a:rPr sz="2800" b="1"/>
              <a:t>汉阴，可乎？          B．休祲降</a:t>
            </a:r>
            <a:r>
              <a:rPr sz="2800" b="1">
                <a:solidFill>
                  <a:srgbClr val="C00000"/>
                </a:solidFill>
              </a:rPr>
              <a:t>于</a:t>
            </a:r>
            <a:r>
              <a:rPr sz="2800" b="1"/>
              <a:t>天 </a:t>
            </a:r>
            <a:endParaRPr sz="2800" b="1"/>
          </a:p>
          <a:p>
            <a:pPr>
              <a:lnSpc>
                <a:spcPct val="110000"/>
              </a:lnSpc>
            </a:pPr>
            <a:r>
              <a:rPr sz="2800" b="1"/>
              <a:t>C．至于负者歌于途，行者休</a:t>
            </a:r>
            <a:r>
              <a:rPr sz="2800" b="1">
                <a:solidFill>
                  <a:srgbClr val="C00000"/>
                </a:solidFill>
              </a:rPr>
              <a:t>于</a:t>
            </a:r>
            <a:r>
              <a:rPr sz="2800" b="1"/>
              <a:t>树。      D．况才之过</a:t>
            </a:r>
            <a:r>
              <a:rPr sz="2800" b="1">
                <a:solidFill>
                  <a:srgbClr val="C00000"/>
                </a:solidFill>
              </a:rPr>
              <a:t>于</a:t>
            </a:r>
            <a:r>
              <a:rPr sz="2800" b="1"/>
              <a:t>余者乎？</a:t>
            </a:r>
            <a:endParaRPr sz="2800" b="1"/>
          </a:p>
        </p:txBody>
      </p:sp>
      <p:sp>
        <p:nvSpPr>
          <p:cNvPr id="100" name="文本框 99"/>
          <p:cNvSpPr txBox="1"/>
          <p:nvPr/>
        </p:nvSpPr>
        <p:spPr>
          <a:xfrm>
            <a:off x="10327640" y="1085215"/>
            <a:ext cx="1089025" cy="953770"/>
          </a:xfrm>
          <a:prstGeom prst="rect">
            <a:avLst/>
          </a:prstGeom>
          <a:solidFill>
            <a:schemeClr val="bg1">
              <a:lumMod val="95000"/>
            </a:schemeClr>
          </a:solidFill>
          <a:ln w="9525" cap="flat" cmpd="sng">
            <a:solidFill>
              <a:srgbClr val="C00000">
                <a:alpha val="100000"/>
              </a:srgbClr>
            </a:solidFill>
            <a:prstDash val="solid"/>
          </a:ln>
        </p:spPr>
        <p:txBody>
          <a:bodyPr vert="horz" wrap="square" lIns="91440" tIns="45720" rIns="91440" bIns="45720" numCol="1" anchor="t">
            <a:spAutoFit/>
          </a:bodyPr>
          <a:lstStyle/>
          <a:p>
            <a:pPr marL="0" indent="0" algn="ctr" defTabSz="914400" eaLnBrk="1" latinLnBrk="0" hangingPunct="1">
              <a:lnSpc>
                <a:spcPct val="100000"/>
              </a:lnSpc>
              <a:spcBef>
                <a:spcPts val="0"/>
              </a:spcBef>
              <a:spcAft>
                <a:spcPts val="0"/>
              </a:spcAft>
              <a:buFontTx/>
              <a:buNone/>
            </a:pPr>
            <a:r>
              <a:rPr lang="zh-CN" sz="2800" b="1">
                <a:solidFill>
                  <a:srgbClr val="C00000"/>
                </a:solidFill>
                <a:latin typeface="Calibri" panose="020F0502020204030204" charset="0"/>
                <a:ea typeface="宋体" panose="02010600030101010101" pitchFamily="2" charset="-122"/>
              </a:rPr>
              <a:t>匹敌</a:t>
            </a:r>
            <a:endParaRPr lang="ko-KR" altLang="en-US" sz="2800" b="1">
              <a:solidFill>
                <a:srgbClr val="C00000"/>
              </a:solidFill>
              <a:latin typeface="Calibri" panose="020F0502020204030204" charset="0"/>
              <a:ea typeface="宋体" panose="02010600030101010101" pitchFamily="2" charset="-122"/>
            </a:endParaRPr>
          </a:p>
          <a:p>
            <a:pPr marL="0" indent="0" algn="ctr" defTabSz="914400" eaLnBrk="1" latinLnBrk="0" hangingPunct="1">
              <a:lnSpc>
                <a:spcPct val="100000"/>
              </a:lnSpc>
              <a:spcBef>
                <a:spcPts val="0"/>
              </a:spcBef>
              <a:spcAft>
                <a:spcPts val="0"/>
              </a:spcAft>
              <a:buFontTx/>
              <a:buNone/>
            </a:pPr>
            <a:r>
              <a:rPr lang="zh-CN" sz="2800" b="1">
                <a:solidFill>
                  <a:srgbClr val="C00000"/>
                </a:solidFill>
                <a:latin typeface="Calibri" panose="020F0502020204030204" charset="0"/>
                <a:ea typeface="宋体" panose="02010600030101010101" pitchFamily="2" charset="-122"/>
              </a:rPr>
              <a:t>相当</a:t>
            </a:r>
            <a:endParaRPr lang="ko-KR" altLang="en-US" sz="2800" b="1">
              <a:solidFill>
                <a:srgbClr val="C00000"/>
              </a:solidFill>
              <a:latin typeface="Calibri" panose="020F0502020204030204" charset="0"/>
              <a:ea typeface="宋体" panose="02010600030101010101" pitchFamily="2" charset="-122"/>
            </a:endParaRPr>
          </a:p>
        </p:txBody>
      </p:sp>
      <p:sp>
        <p:nvSpPr>
          <p:cNvPr id="3" name="文本框 2"/>
          <p:cNvSpPr txBox="1"/>
          <p:nvPr/>
        </p:nvSpPr>
        <p:spPr>
          <a:xfrm>
            <a:off x="9491345" y="495300"/>
            <a:ext cx="593725" cy="584200"/>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3200" b="1">
                <a:solidFill>
                  <a:srgbClr val="C00000"/>
                </a:solidFill>
                <a:latin typeface="Calibri" panose="020F0502020204030204" charset="0"/>
                <a:ea typeface="宋体" panose="02010600030101010101" pitchFamily="2" charset="-122"/>
              </a:rPr>
              <a:t>D</a:t>
            </a:r>
            <a:endParaRPr lang="ko-KR" altLang="en-US" sz="3200" b="1">
              <a:solidFill>
                <a:srgbClr val="C00000"/>
              </a:solidFill>
              <a:latin typeface="Calibri" panose="020F0502020204030204" charset="0"/>
              <a:ea typeface="宋体" panose="02010600030101010101" pitchFamily="2" charset="-122"/>
            </a:endParaRPr>
          </a:p>
        </p:txBody>
      </p:sp>
      <p:sp>
        <p:nvSpPr>
          <p:cNvPr id="4" name="文本框 3"/>
          <p:cNvSpPr txBox="1"/>
          <p:nvPr/>
        </p:nvSpPr>
        <p:spPr>
          <a:xfrm>
            <a:off x="5400675" y="2856230"/>
            <a:ext cx="575310" cy="521970"/>
          </a:xfrm>
          <a:prstGeom prst="rect">
            <a:avLst/>
          </a:prstGeom>
          <a:solidFill>
            <a:schemeClr val="bg1">
              <a:lumMod val="95000"/>
            </a:schemeClr>
          </a:solidFill>
          <a:ln>
            <a:noFill/>
          </a:ln>
        </p:spPr>
        <p:txBody>
          <a:bodyPr wrap="square" rtlCol="0" anchor="t">
            <a:spAutoFit/>
          </a:bodyPr>
          <a:p>
            <a:r>
              <a:rPr lang="zh-CN" altLang="en-US" sz="2800" b="1">
                <a:solidFill>
                  <a:srgbClr val="C00000"/>
                </a:solidFill>
              </a:rPr>
              <a:t>在</a:t>
            </a:r>
            <a:endParaRPr lang="zh-CN" altLang="en-US" sz="2800" b="1">
              <a:solidFill>
                <a:srgbClr val="C00000"/>
              </a:solidFill>
            </a:endParaRPr>
          </a:p>
        </p:txBody>
      </p:sp>
      <p:sp>
        <p:nvSpPr>
          <p:cNvPr id="6" name="文本框 5"/>
          <p:cNvSpPr txBox="1"/>
          <p:nvPr/>
        </p:nvSpPr>
        <p:spPr>
          <a:xfrm>
            <a:off x="5400675" y="3378200"/>
            <a:ext cx="575310" cy="521970"/>
          </a:xfrm>
          <a:prstGeom prst="rect">
            <a:avLst/>
          </a:prstGeom>
          <a:solidFill>
            <a:schemeClr val="bg1">
              <a:lumMod val="95000"/>
            </a:schemeClr>
          </a:solidFill>
          <a:ln>
            <a:solidFill>
              <a:srgbClr val="C00000"/>
            </a:solidFill>
          </a:ln>
        </p:spPr>
        <p:txBody>
          <a:bodyPr wrap="square" rtlCol="0" anchor="t">
            <a:spAutoFit/>
          </a:bodyPr>
          <a:p>
            <a:r>
              <a:rPr lang="zh-CN" altLang="en-US" sz="2800" b="1">
                <a:solidFill>
                  <a:srgbClr val="C00000"/>
                </a:solidFill>
              </a:rPr>
              <a:t>到</a:t>
            </a:r>
            <a:endParaRPr lang="zh-CN" altLang="en-US" sz="2800" b="1">
              <a:solidFill>
                <a:srgbClr val="C00000"/>
              </a:solidFill>
            </a:endParaRPr>
          </a:p>
        </p:txBody>
      </p:sp>
      <p:sp>
        <p:nvSpPr>
          <p:cNvPr id="7" name="文本框 6"/>
          <p:cNvSpPr txBox="1"/>
          <p:nvPr/>
        </p:nvSpPr>
        <p:spPr>
          <a:xfrm>
            <a:off x="8986520" y="3378200"/>
            <a:ext cx="575310" cy="521970"/>
          </a:xfrm>
          <a:prstGeom prst="rect">
            <a:avLst/>
          </a:prstGeom>
          <a:solidFill>
            <a:schemeClr val="bg1">
              <a:lumMod val="95000"/>
            </a:schemeClr>
          </a:solidFill>
          <a:ln>
            <a:solidFill>
              <a:srgbClr val="C00000"/>
            </a:solidFill>
          </a:ln>
        </p:spPr>
        <p:txBody>
          <a:bodyPr wrap="square" rtlCol="0" anchor="t">
            <a:spAutoFit/>
          </a:bodyPr>
          <a:p>
            <a:r>
              <a:rPr lang="zh-CN" altLang="en-US" sz="2800" b="1">
                <a:solidFill>
                  <a:srgbClr val="C00000"/>
                </a:solidFill>
              </a:rPr>
              <a:t>从</a:t>
            </a:r>
            <a:endParaRPr lang="zh-CN" altLang="en-US" sz="2800" b="1">
              <a:solidFill>
                <a:srgbClr val="C00000"/>
              </a:solidFill>
            </a:endParaRPr>
          </a:p>
        </p:txBody>
      </p:sp>
      <p:sp>
        <p:nvSpPr>
          <p:cNvPr id="8" name="文本框 7"/>
          <p:cNvSpPr txBox="1"/>
          <p:nvPr/>
        </p:nvSpPr>
        <p:spPr>
          <a:xfrm>
            <a:off x="10154920" y="3900170"/>
            <a:ext cx="575310" cy="521970"/>
          </a:xfrm>
          <a:prstGeom prst="rect">
            <a:avLst/>
          </a:prstGeom>
          <a:solidFill>
            <a:schemeClr val="bg1">
              <a:lumMod val="95000"/>
            </a:schemeClr>
          </a:solidFill>
          <a:ln>
            <a:solidFill>
              <a:srgbClr val="C00000"/>
            </a:solidFill>
          </a:ln>
        </p:spPr>
        <p:txBody>
          <a:bodyPr wrap="square" rtlCol="0" anchor="t">
            <a:spAutoFit/>
          </a:bodyPr>
          <a:p>
            <a:r>
              <a:rPr lang="zh-CN" altLang="en-US" sz="2800" b="1">
                <a:solidFill>
                  <a:srgbClr val="C00000"/>
                </a:solidFill>
              </a:rPr>
              <a:t>比</a:t>
            </a:r>
            <a:endParaRPr lang="zh-CN" altLang="en-US" sz="2800" b="1">
              <a:solidFill>
                <a:srgbClr val="C00000"/>
              </a:solidFill>
            </a:endParaRPr>
          </a:p>
        </p:txBody>
      </p:sp>
      <p:sp>
        <p:nvSpPr>
          <p:cNvPr id="12" name="文本框 11"/>
          <p:cNvSpPr txBox="1"/>
          <p:nvPr/>
        </p:nvSpPr>
        <p:spPr>
          <a:xfrm>
            <a:off x="5652770" y="3900170"/>
            <a:ext cx="575945" cy="522605"/>
          </a:xfrm>
          <a:prstGeom prst="rect">
            <a:avLst/>
          </a:prstGeom>
          <a:solidFill>
            <a:schemeClr val="bg1">
              <a:lumMod val="95000"/>
            </a:schemeClr>
          </a:solidFill>
          <a:ln w="0"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zh-CN" altLang="en-US" sz="2800" b="1">
                <a:solidFill>
                  <a:srgbClr val="C00000"/>
                </a:solidFill>
                <a:latin typeface="Calibri" panose="020F0502020204030204" charset="0"/>
                <a:ea typeface="宋体" panose="02010600030101010101" pitchFamily="2" charset="-122"/>
                <a:cs typeface="+mn-cs"/>
              </a:rPr>
              <a:t>在</a:t>
            </a:r>
            <a:endParaRPr lang="ko-KR" altLang="en-US" sz="2800" b="1">
              <a:solidFill>
                <a:srgbClr val="C00000"/>
              </a:solidFill>
              <a:latin typeface="Calibri" panose="020F0502020204030204" charset="0"/>
              <a:ea typeface="宋体" panose="02010600030101010101" pitchFamily="2" charset="-122"/>
              <a:cs typeface="+mn-cs"/>
            </a:endParaRPr>
          </a:p>
        </p:txBody>
      </p:sp>
      <p:sp>
        <p:nvSpPr>
          <p:cNvPr id="13" name="文本框 12"/>
          <p:cNvSpPr txBox="1"/>
          <p:nvPr/>
        </p:nvSpPr>
        <p:spPr>
          <a:xfrm>
            <a:off x="10549255" y="2435860"/>
            <a:ext cx="535940" cy="584200"/>
          </a:xfrm>
          <a:prstGeom prst="rect">
            <a:avLst/>
          </a:prstGeom>
          <a:noFill/>
          <a:ln w="0">
            <a:noFill/>
          </a:ln>
        </p:spPr>
        <p:txBody>
          <a:bodyPr vert="horz" wrap="square" lIns="91440" tIns="45720" rIns="91440" bIns="45720" numCol="1" anchor="t">
            <a:spAutoFit/>
          </a:bodyPr>
          <a:lstStyle/>
          <a:p>
            <a:pPr marL="0" indent="0" algn="l" defTabSz="914400" eaLnBrk="1" latinLnBrk="0" hangingPunct="1">
              <a:lnSpc>
                <a:spcPct val="100000"/>
              </a:lnSpc>
              <a:spcBef>
                <a:spcPts val="0"/>
              </a:spcBef>
              <a:spcAft>
                <a:spcPts val="0"/>
              </a:spcAft>
              <a:buFontTx/>
              <a:buNone/>
            </a:pPr>
            <a:r>
              <a:rPr lang="en-US" sz="3200" b="1">
                <a:solidFill>
                  <a:srgbClr val="C00000"/>
                </a:solidFill>
                <a:latin typeface="Calibri" panose="020F0502020204030204" charset="0"/>
                <a:ea typeface="宋体" panose="02010600030101010101" pitchFamily="2" charset="-122"/>
              </a:rPr>
              <a:t>C</a:t>
            </a:r>
            <a:endParaRPr lang="ko-KR" altLang="en-US" sz="3200" b="1">
              <a:solidFill>
                <a:srgbClr val="C00000"/>
              </a:solidFill>
              <a:latin typeface="Calibri" panose="020F0502020204030204" charset="0"/>
              <a:ea typeface="宋体" panose="02010600030101010101" pitchFamily="2" charset="-122"/>
            </a:endParaRPr>
          </a:p>
        </p:txBody>
      </p:sp>
      <p:sp>
        <p:nvSpPr>
          <p:cNvPr id="18" name="文本框 17"/>
          <p:cNvSpPr txBox="1"/>
          <p:nvPr/>
        </p:nvSpPr>
        <p:spPr>
          <a:xfrm>
            <a:off x="1190625" y="2067560"/>
            <a:ext cx="5543550" cy="398780"/>
          </a:xfrm>
          <a:prstGeom prst="rect">
            <a:avLst/>
          </a:prstGeom>
          <a:noFill/>
          <a:ln>
            <a:solidFill>
              <a:srgbClr val="C00000"/>
            </a:solidFill>
          </a:ln>
        </p:spPr>
        <p:txBody>
          <a:bodyPr wrap="none" rtlCol="0">
            <a:spAutoFit/>
          </a:bodyPr>
          <a:p>
            <a:r>
              <a:rPr lang="zh-CN" altLang="en-US" sz="2000" b="1"/>
              <a:t>实词：通假字、词类活用、古今异义、一词多义</a:t>
            </a:r>
            <a:endParaRPr lang="zh-CN" altLang="en-US" sz="2000" b="1"/>
          </a:p>
        </p:txBody>
      </p:sp>
      <p:grpSp>
        <p:nvGrpSpPr>
          <p:cNvPr id="20" name="组合 19"/>
          <p:cNvGrpSpPr/>
          <p:nvPr/>
        </p:nvGrpSpPr>
        <p:grpSpPr>
          <a:xfrm rot="0">
            <a:off x="670560" y="4422140"/>
            <a:ext cx="10607040" cy="2035810"/>
            <a:chOff x="670560" y="4422140"/>
            <a:chExt cx="10607040" cy="2035810"/>
          </a:xfrm>
        </p:grpSpPr>
        <p:sp>
          <p:nvSpPr>
            <p:cNvPr id="16" name="五角星 15"/>
            <p:cNvSpPr/>
            <p:nvPr/>
          </p:nvSpPr>
          <p:spPr>
            <a:xfrm>
              <a:off x="670560" y="4422140"/>
              <a:ext cx="612140" cy="400685"/>
            </a:xfrm>
            <a:prstGeom prst="star5">
              <a:avLst/>
            </a:prstGeom>
            <a:solidFill>
              <a:srgbClr val="C00000"/>
            </a:solidFill>
            <a:ln w="28575" cap="flat" cmpd="sng">
              <a:solidFill>
                <a:srgbClr val="C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914400" eaLnBrk="1" latinLnBrk="0" hangingPunct="1">
                <a:lnSpc>
                  <a:spcPct val="100000"/>
                </a:lnSpc>
                <a:spcBef>
                  <a:spcPts val="0"/>
                </a:spcBef>
                <a:spcAft>
                  <a:spcPts val="0"/>
                </a:spcAft>
                <a:buFontTx/>
                <a:buNone/>
              </a:pPr>
              <a:endParaRPr lang="ko-KR" altLang="en-US" sz="1800">
                <a:latin typeface="Calibri" panose="020F0502020204030204" charset="0"/>
                <a:ea typeface="宋体" panose="02010600030101010101" pitchFamily="2" charset="-122"/>
                <a:cs typeface="+mn-cs"/>
              </a:endParaRPr>
            </a:p>
          </p:txBody>
        </p:sp>
        <p:sp>
          <p:nvSpPr>
            <p:cNvPr id="19" name="文本框 18"/>
            <p:cNvSpPr txBox="1"/>
            <p:nvPr/>
          </p:nvSpPr>
          <p:spPr>
            <a:xfrm>
              <a:off x="945515" y="4638675"/>
              <a:ext cx="10332085" cy="1819275"/>
            </a:xfrm>
            <a:prstGeom prst="rect">
              <a:avLst/>
            </a:prstGeom>
            <a:noFill/>
            <a:ln w="0" cap="flat" cmpd="sng">
              <a:solidFill>
                <a:srgbClr val="C00000">
                  <a:alpha val="100000"/>
                </a:srgbClr>
              </a:solidFill>
              <a:prstDash val="solid"/>
            </a:ln>
          </p:spPr>
          <p:txBody>
            <a:bodyPr vert="horz" wrap="square" lIns="91440" tIns="45720" rIns="91440" bIns="45720" numCol="1" anchor="t">
              <a:spAutoFit/>
            </a:bodyPr>
            <a:lstStyle/>
            <a:p>
              <a:pPr marL="0" indent="0" algn="l" defTabSz="914400" eaLnBrk="1" latinLnBrk="0" hangingPunct="1">
                <a:lnSpc>
                  <a:spcPct val="80000"/>
                </a:lnSpc>
                <a:spcBef>
                  <a:spcPts val="0"/>
                </a:spcBef>
                <a:spcAft>
                  <a:spcPts val="0"/>
                </a:spcAft>
                <a:buFontTx/>
                <a:buNone/>
              </a:pPr>
              <a:r>
                <a:rPr lang="zh-CN" altLang="en-US" sz="2800" b="1">
                  <a:latin typeface="Calibri" panose="020F0502020204030204" charset="0"/>
                  <a:ea typeface="宋体" panose="02010600030101010101" pitchFamily="2" charset="-122"/>
                  <a:cs typeface="+mn-cs"/>
                </a:rPr>
                <a:t>①</a:t>
              </a:r>
              <a:r>
                <a:rPr lang="zh-CN" altLang="en-US" sz="2800" b="1">
                  <a:latin typeface="Calibri" panose="020F0502020204030204" charset="0"/>
                  <a:ea typeface="宋体" panose="02010600030101010101" pitchFamily="2" charset="-122"/>
                  <a:cs typeface="+mn-cs"/>
                </a:rPr>
                <a:t>表动作发生的处所、时间。译为</a:t>
              </a:r>
              <a:r>
                <a:rPr lang="en-US" altLang="zh-CN" sz="2800" b="1">
                  <a:latin typeface="Calibri" panose="020F0502020204030204" charset="0"/>
                  <a:ea typeface="宋体" panose="02010600030101010101" pitchFamily="2" charset="-122"/>
                  <a:cs typeface="+mn-cs"/>
                </a:rPr>
                <a:t>“</a:t>
              </a:r>
              <a:r>
                <a:rPr lang="zh-CN" altLang="en-US" sz="2800" b="1">
                  <a:latin typeface="Calibri" panose="020F0502020204030204" charset="0"/>
                  <a:ea typeface="宋体" panose="02010600030101010101" pitchFamily="2" charset="-122"/>
                  <a:cs typeface="+mn-cs"/>
                </a:rPr>
                <a:t>在</a:t>
              </a:r>
              <a:r>
                <a:rPr lang="en-US" altLang="zh-CN" sz="2800" b="1">
                  <a:latin typeface="Calibri" panose="020F0502020204030204" charset="0"/>
                  <a:ea typeface="宋体" panose="02010600030101010101" pitchFamily="2" charset="-122"/>
                  <a:cs typeface="+mn-cs"/>
                </a:rPr>
                <a:t>”“</a:t>
              </a:r>
              <a:r>
                <a:rPr lang="zh-CN" altLang="en-US" sz="2800" b="1">
                  <a:latin typeface="Calibri" panose="020F0502020204030204" charset="0"/>
                  <a:ea typeface="宋体" panose="02010600030101010101" pitchFamily="2" charset="-122"/>
                  <a:cs typeface="+mn-cs"/>
                </a:rPr>
                <a:t>从</a:t>
              </a:r>
              <a:r>
                <a:rPr lang="en-US" altLang="zh-CN" sz="2800" b="1">
                  <a:latin typeface="Calibri" panose="020F0502020204030204" charset="0"/>
                  <a:ea typeface="宋体" panose="02010600030101010101" pitchFamily="2" charset="-122"/>
                  <a:cs typeface="+mn-cs"/>
                </a:rPr>
                <a:t>”</a:t>
              </a:r>
              <a:endParaRPr lang="ko-KR" altLang="en-US" sz="2800" b="1">
                <a:latin typeface="Calibri" panose="020F0502020204030204" charset="0"/>
                <a:ea typeface="宋体" panose="02010600030101010101" pitchFamily="2" charset="-122"/>
                <a:cs typeface="+mn-cs"/>
              </a:endParaRPr>
            </a:p>
            <a:p>
              <a:pPr marL="0" indent="0" algn="l" defTabSz="914400" eaLnBrk="1" latinLnBrk="0" hangingPunct="1">
                <a:lnSpc>
                  <a:spcPct val="80000"/>
                </a:lnSpc>
                <a:spcBef>
                  <a:spcPts val="0"/>
                </a:spcBef>
                <a:spcAft>
                  <a:spcPts val="0"/>
                </a:spcAft>
                <a:buFontTx/>
                <a:buNone/>
              </a:pPr>
              <a:r>
                <a:rPr lang="en-US" altLang="zh-CN" sz="2800" b="1">
                  <a:latin typeface="Calibri" panose="020F0502020204030204" charset="0"/>
                  <a:ea typeface="Calibri" panose="020F0502020204030204" charset="0"/>
                </a:rPr>
                <a:t>②</a:t>
              </a:r>
              <a:r>
                <a:rPr lang="zh-CN" altLang="en-US" sz="2800" b="1">
                  <a:latin typeface="Calibri" panose="020F0502020204030204" charset="0"/>
                  <a:ea typeface="宋体" panose="02010600030101010101" pitchFamily="2" charset="-122"/>
                  <a:cs typeface="+mn-cs"/>
                </a:rPr>
                <a:t>表动作的对象，译为</a:t>
              </a:r>
              <a:r>
                <a:rPr lang="en-US" altLang="zh-CN" sz="2800" b="1">
                  <a:latin typeface="Calibri" panose="020F0502020204030204" charset="0"/>
                  <a:ea typeface="Calibri" panose="020F0502020204030204" charset="0"/>
                </a:rPr>
                <a:t>“</a:t>
              </a:r>
              <a:r>
                <a:rPr lang="zh-CN" altLang="en-US" sz="2800" b="1">
                  <a:latin typeface="Calibri" panose="020F0502020204030204" charset="0"/>
                  <a:ea typeface="宋体" panose="02010600030101010101" pitchFamily="2" charset="-122"/>
                  <a:cs typeface="+mn-cs"/>
                </a:rPr>
                <a:t>对、向、给、到</a:t>
              </a:r>
              <a:r>
                <a:rPr lang="en-US" altLang="zh-CN" sz="2800" b="1">
                  <a:latin typeface="Calibri" panose="020F0502020204030204" charset="0"/>
                  <a:ea typeface="Calibri" panose="020F0502020204030204" charset="0"/>
                </a:rPr>
                <a:t>”</a:t>
              </a:r>
              <a:r>
                <a:rPr lang="zh-CN" altLang="en-US" sz="2800" b="1">
                  <a:solidFill>
                    <a:srgbClr val="1F2DA8"/>
                  </a:solidFill>
                  <a:latin typeface="楷体_GB2312" charset="0"/>
                  <a:ea typeface="楷体_GB2312" charset="0"/>
                </a:rPr>
                <a:t>如：于我如浮</a:t>
              </a:r>
              <a:r>
                <a:rPr lang="zh-CN" altLang="en-US" sz="2800" b="1">
                  <a:solidFill>
                    <a:srgbClr val="1F2DA8"/>
                  </a:solidFill>
                  <a:latin typeface="楷体_GB2312" charset="0"/>
                  <a:ea typeface="楷体_GB2312" charset="0"/>
                </a:rPr>
                <a:t>云</a:t>
              </a:r>
              <a:r>
                <a:rPr lang="zh-CN" altLang="en-US" sz="2800" b="1">
                  <a:solidFill>
                    <a:srgbClr val="1F2DA8"/>
                  </a:solidFill>
                  <a:latin typeface="楷体_GB2312" charset="0"/>
                  <a:ea typeface="楷体_GB2312" charset="0"/>
                </a:rPr>
                <a:t>：对于</a:t>
              </a:r>
              <a:endParaRPr lang="ko-KR" altLang="en-US" sz="2800" b="1">
                <a:solidFill>
                  <a:srgbClr val="1F2DA8"/>
                </a:solidFill>
                <a:latin typeface="楷体_GB2312" charset="0"/>
                <a:ea typeface="楷体_GB2312" charset="0"/>
              </a:endParaRPr>
            </a:p>
            <a:p>
              <a:pPr marL="0" indent="0" algn="l" defTabSz="914400" eaLnBrk="1" latinLnBrk="0" hangingPunct="1">
                <a:lnSpc>
                  <a:spcPct val="80000"/>
                </a:lnSpc>
                <a:spcBef>
                  <a:spcPts val="0"/>
                </a:spcBef>
                <a:spcAft>
                  <a:spcPts val="0"/>
                </a:spcAft>
                <a:buFontTx/>
                <a:buNone/>
              </a:pPr>
              <a:r>
                <a:rPr lang="en-US" altLang="zh-CN" sz="2800" b="1">
                  <a:latin typeface="Calibri" panose="020F0502020204030204" charset="0"/>
                  <a:ea typeface="Calibri" panose="020F0502020204030204" charset="0"/>
                </a:rPr>
                <a:t>③</a:t>
              </a:r>
              <a:r>
                <a:rPr lang="zh-CN" altLang="en-US" sz="2800" b="1">
                  <a:latin typeface="Calibri" panose="020F0502020204030204" charset="0"/>
                  <a:ea typeface="宋体" panose="02010600030101010101" pitchFamily="2" charset="-122"/>
                  <a:cs typeface="+mn-cs"/>
                </a:rPr>
                <a:t>表被动，</a:t>
              </a:r>
              <a:r>
                <a:rPr lang="zh-CN" altLang="en-US" sz="2800" b="1">
                  <a:latin typeface="Calibri" panose="020F0502020204030204" charset="0"/>
                  <a:ea typeface="Calibri" panose="020F0502020204030204" charset="0"/>
                </a:rPr>
                <a:t>                       </a:t>
              </a:r>
              <a:r>
                <a:rPr lang="zh-CN" altLang="en-US" sz="2800" b="1">
                  <a:solidFill>
                    <a:srgbClr val="1F2DA8"/>
                  </a:solidFill>
                  <a:latin typeface="楷体_GB2312" charset="0"/>
                  <a:ea typeface="楷体_GB2312" charset="0"/>
                </a:rPr>
                <a:t>如：受制于人</a:t>
              </a:r>
              <a:endParaRPr lang="ko-KR" altLang="en-US" sz="2800" b="1">
                <a:solidFill>
                  <a:srgbClr val="1F2DA8"/>
                </a:solidFill>
                <a:latin typeface="楷体_GB2312" charset="0"/>
                <a:ea typeface="楷体_GB2312" charset="0"/>
              </a:endParaRPr>
            </a:p>
            <a:p>
              <a:pPr marL="0" indent="0" algn="l" defTabSz="914400" eaLnBrk="1" latinLnBrk="0" hangingPunct="1">
                <a:lnSpc>
                  <a:spcPct val="80000"/>
                </a:lnSpc>
                <a:spcBef>
                  <a:spcPts val="0"/>
                </a:spcBef>
                <a:spcAft>
                  <a:spcPts val="0"/>
                </a:spcAft>
                <a:buFontTx/>
                <a:buNone/>
              </a:pPr>
              <a:r>
                <a:rPr lang="en-US" altLang="zh-CN" sz="2800" b="1">
                  <a:latin typeface="宋体" panose="02010600030101010101" pitchFamily="2" charset="-122"/>
                  <a:ea typeface="宋体" panose="02010600030101010101" pitchFamily="2" charset="-122"/>
                </a:rPr>
                <a:t>④</a:t>
              </a:r>
              <a:r>
                <a:rPr lang="zh-CN" altLang="en-US" sz="2800" b="1">
                  <a:latin typeface="宋体" panose="02010600030101010101" pitchFamily="2" charset="-122"/>
                  <a:ea typeface="宋体" panose="02010600030101010101" pitchFamily="2" charset="-122"/>
                </a:rPr>
                <a:t>表比较，译为</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比</a:t>
              </a:r>
              <a:r>
                <a:rPr lang="en-US" altLang="zh-CN" sz="2800" b="1">
                  <a:latin typeface="宋体" panose="02010600030101010101" pitchFamily="2" charset="-122"/>
                  <a:ea typeface="宋体" panose="02010600030101010101" pitchFamily="2" charset="-122"/>
                </a:rPr>
                <a:t>”</a:t>
              </a:r>
              <a:r>
                <a:rPr lang="zh-CN" altLang="en-US" sz="2800" b="1">
                  <a:solidFill>
                    <a:srgbClr val="1F2DA8"/>
                  </a:solidFill>
                  <a:latin typeface="楷体_GB2312" charset="0"/>
                  <a:ea typeface="楷体_GB2312" charset="0"/>
                </a:rPr>
                <a:t>如：皆以美于徐公</a:t>
              </a:r>
              <a:endParaRPr lang="ko-KR" altLang="en-US" sz="2800" b="1">
                <a:solidFill>
                  <a:srgbClr val="1F2DA8"/>
                </a:solidFill>
                <a:latin typeface="楷体_GB2312" charset="0"/>
                <a:ea typeface="楷体_GB2312" charset="0"/>
              </a:endParaRPr>
            </a:p>
            <a:p>
              <a:pPr marL="0" indent="0" algn="l" defTabSz="914400" eaLnBrk="1" latinLnBrk="0" hangingPunct="1">
                <a:lnSpc>
                  <a:spcPct val="80000"/>
                </a:lnSpc>
                <a:spcBef>
                  <a:spcPts val="0"/>
                </a:spcBef>
                <a:spcAft>
                  <a:spcPts val="0"/>
                </a:spcAft>
                <a:buFontTx/>
                <a:buNone/>
              </a:pPr>
              <a:r>
                <a:rPr lang="zh-CN" altLang="en-US" sz="2800" b="1">
                  <a:latin typeface="宋体" panose="02010600030101010101" pitchFamily="2" charset="-122"/>
                  <a:ea typeface="宋体" panose="02010600030101010101" pitchFamily="2" charset="-122"/>
                </a:rPr>
                <a:t>（一般在形容词后或两事物之间）</a:t>
              </a:r>
              <a:endParaRPr lang="ko-KR" altLang="en-US" sz="2800" b="1">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4"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5"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6"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7"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8"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9"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0" grpId="1" animBg="1"/>
      <p:bldP spid="18" grpId="2" animBg="1"/>
      <p:bldP spid="5" grpId="3" animBg="1"/>
      <p:bldP spid="13" grpId="4" animBg="1"/>
      <p:bldP spid="4" grpId="5" animBg="1"/>
      <p:bldP spid="6" grpId="6" animBg="1"/>
      <p:bldP spid="7" grpId="7" animBg="1"/>
      <p:bldP spid="12" grpId="8" animBg="1"/>
      <p:bldP spid="8" grpId="9" animBg="1"/>
      <p:bldP spid="20" grpId="10" animBg="1"/>
    </p:bldLst>
  </p:timing>
</p:sld>
</file>

<file path=ppt/tags/tag1.xml><?xml version="1.0" encoding="utf-8"?>
<p:tagLst xmlns:p="http://schemas.openxmlformats.org/presentationml/2006/main">
  <p:tag name="KSO_WM_UNIT_TABLE_BEAUTIFY" val="smartTable{e5c3bd5a-ec39-4a8c-a441-095296258897}"/>
</p:tagLst>
</file>

<file path=ppt/tags/tag2.xml><?xml version="1.0" encoding="utf-8"?>
<p:tagLst xmlns:p="http://schemas.openxmlformats.org/presentationml/2006/main">
  <p:tag name="KSO_WM_UNIT_TABLE_BEAUTIFY" val="smartTable{e5c3bd5a-ec39-4a8c-a441-095296258897}"/>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16340</Words>
  <Application>WPS 演示</Application>
  <PresentationFormat/>
  <Paragraphs>545</Paragraphs>
  <Slides>34</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34</vt:i4>
      </vt:variant>
    </vt:vector>
  </HeadingPairs>
  <TitlesOfParts>
    <vt:vector size="53" baseType="lpstr">
      <vt:lpstr>Arial</vt:lpstr>
      <vt:lpstr>宋体</vt:lpstr>
      <vt:lpstr>Wingdings</vt:lpstr>
      <vt:lpstr>微软雅黑</vt:lpstr>
      <vt:lpstr>楷体</vt:lpstr>
      <vt:lpstr>仿宋_GB2312</vt:lpstr>
      <vt:lpstr>仿宋</vt:lpstr>
      <vt:lpstr>Times New Roman</vt:lpstr>
      <vt:lpstr>Calibri</vt:lpstr>
      <vt:lpstr>黑体</vt:lpstr>
      <vt:lpstr>楷体_GB2312</vt:lpstr>
      <vt:lpstr>新宋体</vt:lpstr>
      <vt:lpstr>楷体_GB2312</vt:lpstr>
      <vt:lpstr>Arial Unicode MS</vt:lpstr>
      <vt:lpstr>Calibri Light</vt:lpstr>
      <vt:lpstr>等线</vt:lpstr>
      <vt:lpstr>Malgun Gothic</vt:lpstr>
      <vt:lpstr>仿宋_GB2312</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ages>29</Page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卡通手绘</dc:title>
  <dc:creator>第一PPT</dc:creator>
  <cp:lastModifiedBy>007王鑫宇</cp:lastModifiedBy>
  <cp:revision>5</cp:revision>
  <dcterms:created xsi:type="dcterms:W3CDTF">2020-04-24T01:24:16Z</dcterms:created>
  <dcterms:modified xsi:type="dcterms:W3CDTF">2020-04-24T02:32:38Z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