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06" r:id="rId3"/>
    <p:sldId id="407" r:id="rId4"/>
    <p:sldId id="390" r:id="rId5"/>
    <p:sldId id="305" r:id="rId6"/>
    <p:sldId id="296" r:id="rId8"/>
    <p:sldId id="277" r:id="rId9"/>
    <p:sldId id="337" r:id="rId10"/>
    <p:sldId id="264" r:id="rId11"/>
    <p:sldId id="290" r:id="rId12"/>
    <p:sldId id="297" r:id="rId13"/>
    <p:sldId id="286" r:id="rId14"/>
    <p:sldId id="386" r:id="rId15"/>
    <p:sldId id="388" r:id="rId16"/>
    <p:sldId id="389" r:id="rId17"/>
    <p:sldId id="298" r:id="rId18"/>
    <p:sldId id="391" r:id="rId19"/>
    <p:sldId id="304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4EB25C"/>
    <a:srgbClr val="3333FF"/>
    <a:srgbClr val="FF00FF"/>
    <a:srgbClr val="FF0066"/>
    <a:srgbClr val="03FD50"/>
    <a:srgbClr val="FF3300"/>
    <a:srgbClr val="0000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43"/>
    <p:restoredTop sz="94711"/>
  </p:normalViewPr>
  <p:slideViewPr>
    <p:cSldViewPr showGuides="1">
      <p:cViewPr varScale="1">
        <p:scale>
          <a:sx n="63" d="100"/>
          <a:sy n="63" d="100"/>
        </p:scale>
        <p:origin x="-1027" y="-77"/>
      </p:cViewPr>
      <p:guideLst>
        <p:guide orient="horz" pos="219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eaLnBrk="1" hangingPunct="1">
              <a:spcBef>
                <a:spcPct val="50000"/>
              </a:spcBef>
            </a:pPr>
            <a:endParaRPr lang="en-US" altLang="zh-CN" sz="1200" dirty="0">
              <a:solidFill>
                <a:srgbClr val="EF561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spcBef>
                <a:spcPct val="50000"/>
              </a:spcBef>
            </a:pPr>
            <a:endParaRPr lang="en-US" altLang="zh-CN" sz="1200" dirty="0">
              <a:solidFill>
                <a:srgbClr val="EF561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5844" name="Rectangle 4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eaLnBrk="1" hangingPunct="1">
              <a:spcBef>
                <a:spcPct val="50000"/>
              </a:spcBef>
            </a:pPr>
            <a:endParaRPr lang="en-US" altLang="zh-CN" sz="1200" dirty="0">
              <a:solidFill>
                <a:srgbClr val="EF561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spcBef>
                <a:spcPct val="50000"/>
              </a:spcBef>
            </a:pPr>
            <a:fld id="{9A0DB2DC-4C9A-4742-B13C-FB6460FD3503}" type="slidenum">
              <a:rPr lang="en-US" altLang="zh-CN" sz="1200" dirty="0">
                <a:solidFill>
                  <a:srgbClr val="EF5611"/>
                </a:solidFill>
                <a:latin typeface="Times New Roman" panose="02020603050405020304" pitchFamily="18" charset="0"/>
                <a:ea typeface="华文行楷" pitchFamily="2" charset="-122"/>
              </a:rPr>
            </a:fld>
            <a:endParaRPr lang="en-US" altLang="zh-CN" sz="1200" dirty="0">
              <a:solidFill>
                <a:srgbClr val="EF561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456281" y="2779325"/>
            <a:ext cx="6416263" cy="467211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456279" y="944600"/>
            <a:ext cx="6416262" cy="1720077"/>
          </a:xfrm>
        </p:spPr>
        <p:txBody>
          <a:bodyPr>
            <a:normAutofit/>
          </a:bodyPr>
          <a:lstStyle>
            <a:lvl1pPr algn="ctr">
              <a:defRPr sz="3200" baseline="0">
                <a:ln w="25400" cmpd="dbl">
                  <a:noFill/>
                </a:ln>
                <a:solidFill>
                  <a:schemeClr val="accent1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defRPr>
            </a:lvl1pPr>
          </a:lstStyle>
          <a:p>
            <a:r>
              <a:rPr lang="zh-CN" altLang="en-US" dirty="0" smtClean="0"/>
              <a:t>添加您的标题文字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65600" y="360000"/>
            <a:ext cx="7002000" cy="583200"/>
          </a:xfrm>
        </p:spPr>
        <p:txBody>
          <a:bodyPr anchor="t" anchorCtr="0">
            <a:normAutofit/>
          </a:bodyPr>
          <a:lstStyle>
            <a:lvl1pPr>
              <a:defRPr sz="3200" b="0" baseline="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065600" y="1396800"/>
            <a:ext cx="7002000" cy="34416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baseline="0">
                <a:solidFill>
                  <a:schemeClr val="tx1"/>
                </a:solidFill>
              </a:defRPr>
            </a:lvl1pPr>
            <a:lvl2pPr marL="542925" indent="-271780">
              <a:spcAft>
                <a:spcPts val="0"/>
              </a:spcAft>
              <a:buFont typeface="Arial" panose="020B0604020202020204" pitchFamily="34" charset="0"/>
              <a:buChar char="•"/>
              <a:defRPr sz="2000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80070" y="820266"/>
            <a:ext cx="1914597" cy="321833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85535" y="925730"/>
            <a:ext cx="1703666" cy="193082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/>
          </a:bodyPr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80070" y="6626004"/>
            <a:ext cx="1914597" cy="23199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2500" lnSpcReduction="20000"/>
          </a:bodyPr>
          <a:lstStyle/>
          <a:p>
            <a:pPr marL="0" marR="0" lvl="0" indent="0" algn="ctr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498400" y="2948400"/>
            <a:ext cx="4320000" cy="467270"/>
          </a:xfrm>
          <a:solidFill>
            <a:schemeClr val="bg1"/>
          </a:solidFill>
        </p:spPr>
        <p:txBody>
          <a:bodyPr anchor="t" anchorCtr="0">
            <a:normAutofit/>
          </a:bodyPr>
          <a:lstStyle>
            <a:lvl1pPr algn="ctr">
              <a:lnSpc>
                <a:spcPct val="120000"/>
              </a:lnSpc>
              <a:spcBef>
                <a:spcPts val="600"/>
              </a:spcBef>
              <a:defRPr sz="18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10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340800" y="4424400"/>
            <a:ext cx="2797200" cy="1864800"/>
          </a:xfrm>
          <a:noFill/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rgbClr val="9DA0A3"/>
                </a:solidFill>
                <a:effectLst/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065600" y="360000"/>
            <a:ext cx="6606000" cy="583200"/>
          </a:xfrm>
        </p:spPr>
        <p:txBody>
          <a:bodyPr anchor="t" anchorCtr="0">
            <a:normAutofit/>
          </a:bodyPr>
          <a:lstStyle>
            <a:lvl1pPr>
              <a:defRPr sz="3200" b="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65600" y="1425600"/>
            <a:ext cx="7002000" cy="1724400"/>
          </a:xfrm>
        </p:spPr>
        <p:txBody>
          <a:bodyPr lIns="0" tIns="0" rIns="0" bIns="0" anchor="ctr" anchorCtr="0">
            <a:normAutofit/>
          </a:bodyPr>
          <a:lstStyle>
            <a:lvl1pPr marL="0" indent="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  <a:lvl2pPr marL="542925" indent="-271780" algn="l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065600" y="4402800"/>
            <a:ext cx="7034400" cy="1724400"/>
          </a:xfrm>
        </p:spPr>
        <p:txBody>
          <a:bodyPr lIns="0" tIns="0" rIns="0" bIns="0" anchor="ctr" anchorCtr="0">
            <a:normAutofit/>
          </a:bodyPr>
          <a:lstStyle>
            <a:lvl1pPr marL="0" indent="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  <a:lvl2pPr marL="542925" indent="-285750" algn="l" defTabSz="-635">
              <a:buFont typeface="Arial" panose="020B0604020202020204" pitchFamily="34" charset="0"/>
              <a:buChar char="•"/>
              <a:tabLst>
                <a:tab pos="542925" algn="l"/>
              </a:tabLst>
              <a:defRPr sz="2000">
                <a:solidFill>
                  <a:schemeClr val="tx1"/>
                </a:solidFill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24576" y="118532"/>
            <a:ext cx="7886699" cy="71702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5"/>
            <a:ext cx="3868340" cy="3684588"/>
          </a:xfrm>
        </p:spPr>
        <p:txBody>
          <a:bodyPr/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6" y="13763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6" y="2200275"/>
            <a:ext cx="3887391" cy="3684588"/>
          </a:xfrm>
        </p:spPr>
        <p:txBody>
          <a:bodyPr/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菱形 5"/>
          <p:cNvSpPr/>
          <p:nvPr/>
        </p:nvSpPr>
        <p:spPr>
          <a:xfrm>
            <a:off x="2681896" y="988651"/>
            <a:ext cx="1858823" cy="1858823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2842344" y="1149099"/>
            <a:ext cx="1537028" cy="153702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谢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4603282" y="988651"/>
            <a:ext cx="1856572" cy="1858823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4763052" y="1149099"/>
            <a:ext cx="1537028" cy="153702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谢</a:t>
            </a: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2681896" y="2926793"/>
            <a:ext cx="1858823" cy="1858823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2843239" y="3087241"/>
            <a:ext cx="1537028" cy="153702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聆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4603282" y="2926793"/>
            <a:ext cx="1858823" cy="1858823"/>
          </a:xfrm>
          <a:prstGeom prst="diamond">
            <a:avLst/>
          </a:prstGeom>
          <a:gradFill>
            <a:gsLst>
              <a:gs pos="1000">
                <a:srgbClr val="C2C2C2"/>
              </a:gs>
              <a:gs pos="100000">
                <a:srgbClr val="FFFFFF"/>
              </a:gs>
            </a:gsLst>
            <a:lin ang="4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4763949" y="3087241"/>
            <a:ext cx="1537028" cy="1537028"/>
          </a:xfrm>
          <a:prstGeom prst="diamon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FFFF"/>
                </a:solidFill>
                <a:latin typeface="Arial" panose="020B0604020202020204" pitchFamily="34" charset="0"/>
                <a:ea typeface="黑体" panose="02010600030101010101" pitchFamily="49" charset="-122"/>
              </a:rPr>
              <a:t>听</a:t>
            </a:r>
            <a:endParaRPr lang="zh-CN" altLang="en-US" sz="3200" dirty="0">
              <a:solidFill>
                <a:srgbClr val="FFFFF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205600" y="1706400"/>
            <a:ext cx="3513600" cy="583200"/>
          </a:xfrm>
        </p:spPr>
        <p:txBody>
          <a:bodyPr lIns="0" tIns="0" rIns="0" bIns="0" anchor="ctr" anchorCtr="0">
            <a:normAutofit/>
          </a:bodyPr>
          <a:lstStyle>
            <a:lvl1pPr algn="ctr">
              <a:defRPr sz="1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 rot="21060000">
            <a:off x="928800" y="1429200"/>
            <a:ext cx="3502800" cy="3999600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 hasCustomPrompt="1"/>
          </p:nvPr>
        </p:nvSpPr>
        <p:spPr>
          <a:xfrm>
            <a:off x="5518800" y="2368800"/>
            <a:ext cx="2887200" cy="2584800"/>
          </a:xfrm>
        </p:spPr>
        <p:txBody>
          <a:bodyPr lIns="180000" tIns="72000" rIns="36000" anchor="ctr" anchorCtr="0">
            <a:normAutofit/>
          </a:bodyPr>
          <a:lstStyle>
            <a:lvl1pPr marL="0" indent="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6"/>
            <a:ext cx="886883" cy="581183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15142" y="365126"/>
            <a:ext cx="6920191" cy="5811839"/>
          </a:xfrm>
        </p:spPr>
        <p:txBody>
          <a:bodyPr vert="eaVert"/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png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5914"/>
            <a:ext cx="9137120" cy="4862087"/>
          </a:xfrm>
          <a:prstGeom prst="rect">
            <a:avLst/>
          </a:prstGeom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100" y="162557"/>
            <a:ext cx="8292045" cy="6995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19101" y="1026615"/>
            <a:ext cx="8292045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81B044-5D11-471D-BC87-AD5A8474F5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955F7-57BE-44C0-BFEB-150AF399169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b="1" i="0" kern="1200" baseline="0">
          <a:solidFill>
            <a:schemeClr val="accent1"/>
          </a:solidFill>
          <a:effectLst/>
          <a:latin typeface="Arial" panose="020B0604020202020204" pitchFamily="34" charset="0"/>
          <a:ea typeface="黑体" panose="02010600030101010101" pitchFamily="49" charset="-122"/>
          <a:cs typeface="+mj-cs"/>
        </a:defRPr>
      </a:lvl1pPr>
    </p:titleStyle>
    <p:bodyStyle>
      <a:lvl1pPr marL="267970" indent="-267970" algn="just" defTabSz="685800" rtl="0" eaLnBrk="1" latinLnBrk="0" hangingPunct="1">
        <a:spcBef>
          <a:spcPts val="1350"/>
        </a:spcBef>
        <a:spcAft>
          <a:spcPts val="0"/>
        </a:spcAft>
        <a:buClr>
          <a:schemeClr val="accent1"/>
        </a:buClr>
        <a:buSzPct val="110000"/>
        <a:buFontTx/>
        <a:buBlip>
          <a:blip r:embed="rId12"/>
        </a:buBlip>
        <a:defRPr sz="2400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1pPr>
      <a:lvl2pPr marL="542925" indent="-271780" algn="just" defTabSz="685800" rtl="0" eaLnBrk="1" latinLnBrk="0" hangingPunct="1">
        <a:spcBef>
          <a:spcPts val="0"/>
        </a:spcBef>
        <a:spcAft>
          <a:spcPts val="450"/>
        </a:spcAft>
        <a:buClr>
          <a:schemeClr val="tx1"/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黑体" panose="0201060003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tags" Target="../tags/tag7.xml"/><Relationship Id="rId3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2.xml"/><Relationship Id="rId6" Type="http://schemas.openxmlformats.org/officeDocument/2006/relationships/image" Target="../media/image27.png"/><Relationship Id="rId5" Type="http://schemas.microsoft.com/office/2007/relationships/media" Target="file:///H:\&#21016;&#28059;%20-%20&#29238;&#20146;.mp3" TargetMode="External"/><Relationship Id="rId4" Type="http://schemas.openxmlformats.org/officeDocument/2006/relationships/audio" Target="file:///H:\&#21016;&#28059;%20-%20&#29238;&#20146;.mp3" TargetMode="External"/><Relationship Id="rId3" Type="http://schemas.openxmlformats.org/officeDocument/2006/relationships/image" Target="../media/image14.png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hyperlink" Target="http://baike.haosou.com/doc/3626999-3812826.html" TargetMode="External"/><Relationship Id="rId4" Type="http://schemas.openxmlformats.org/officeDocument/2006/relationships/hyperlink" Target="http://baike.haosou.com/doc/190167-200922.html" TargetMode="External"/><Relationship Id="rId3" Type="http://schemas.openxmlformats.org/officeDocument/2006/relationships/hyperlink" Target="http://baike.haosou.com/doc/6638436-6852246.html" TargetMode="External"/><Relationship Id="rId2" Type="http://schemas.openxmlformats.org/officeDocument/2006/relationships/hyperlink" Target="http://baike.haosou.com/doc/5420676-5658849.html" TargetMode="External"/><Relationship Id="rId1" Type="http://schemas.openxmlformats.org/officeDocument/2006/relationships/hyperlink" Target="http://baike.haosou.com/doc/610322-646209.html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8605" y="110490"/>
            <a:ext cx="2011680" cy="80454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dirty="0" smtClean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教学流程</a:t>
            </a:r>
            <a:endParaRPr lang="zh-CN" altLang="en-US" sz="3600" dirty="0" smtClean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3940" y="915035"/>
            <a:ext cx="5014595" cy="6457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一、创设情景，导入新课</a:t>
            </a:r>
            <a:endParaRPr lang="zh-CN" altLang="en-US" sz="2800" b="1" dirty="0" smtClean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940" y="1426210"/>
            <a:ext cx="3245485" cy="73152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二、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预习与交流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3940" y="2157730"/>
            <a:ext cx="268541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zh-CN" sz="2800" b="1" dirty="0" smtClean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三、探究赏析：</a:t>
            </a:r>
            <a:endParaRPr lang="zh-CN" altLang="zh-CN" sz="2800" b="1" dirty="0" smtClean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3940" y="2738120"/>
            <a:ext cx="2507615" cy="6457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四、课文小结 </a:t>
            </a:r>
            <a:endParaRPr lang="zh-CN" altLang="en-US" sz="2800" b="1" dirty="0" smtClean="0">
              <a:solidFill>
                <a:srgbClr val="3333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3940" y="3514725"/>
            <a:ext cx="232791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zh-CN" sz="2800" b="1" kern="100" noProof="0" dirty="0">
                <a:ln>
                  <a:noFill/>
                </a:ln>
                <a:solidFill>
                  <a:srgbClr val="3333FF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+mn-ea"/>
              </a:rPr>
              <a:t>五、拓展延伸</a:t>
            </a:r>
            <a:endParaRPr lang="zh-CN" altLang="zh-CN" sz="2800" b="1" kern="100" noProof="0" dirty="0" smtClean="0">
              <a:ln>
                <a:noFill/>
              </a:ln>
              <a:solidFill>
                <a:srgbClr val="3333FF"/>
              </a:solidFill>
              <a:effectLst/>
              <a:highlight>
                <a:srgbClr val="FFFF00"/>
              </a:highlight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3475" y="3950335"/>
            <a:ext cx="2327910" cy="6457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3333FF"/>
                </a:solidFill>
                <a:latin typeface="Arial" panose="020B0604020202020204" pitchFamily="34" charset="0"/>
                <a:ea typeface="微软雅黑" panose="020B0503020204020204" charset="-122"/>
              </a:rPr>
              <a:t>六、教学反思</a:t>
            </a:r>
            <a:endParaRPr lang="zh-CN" altLang="en-US" sz="2800" b="1" dirty="0" smtClean="0">
              <a:solidFill>
                <a:srgbClr val="3333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3"/>
          <p:cNvSpPr txBox="1"/>
          <p:nvPr/>
        </p:nvSpPr>
        <p:spPr>
          <a:xfrm>
            <a:off x="771525" y="4364038"/>
            <a:ext cx="184150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endParaRPr lang="zh-CN" altLang="zh-CN" sz="2400" dirty="0">
              <a:latin typeface="MS Outlook" pitchFamily="2" charset="2"/>
              <a:ea typeface="宋体" panose="02010600030101010101" pitchFamily="2" charset="-122"/>
            </a:endParaRPr>
          </a:p>
        </p:txBody>
      </p:sp>
      <p:cxnSp>
        <p:nvCxnSpPr>
          <p:cNvPr id="61464" name="AutoShape 24"/>
          <p:cNvCxnSpPr/>
          <p:nvPr/>
        </p:nvCxnSpPr>
        <p:spPr>
          <a:xfrm flipV="1">
            <a:off x="1295400" y="5084763"/>
            <a:ext cx="1296988" cy="360362"/>
          </a:xfrm>
          <a:prstGeom prst="bentConnector3">
            <a:avLst>
              <a:gd name="adj1" fmla="val 4994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61465" name="AutoShape 25"/>
          <p:cNvCxnSpPr/>
          <p:nvPr/>
        </p:nvCxnSpPr>
        <p:spPr>
          <a:xfrm flipV="1">
            <a:off x="1943100" y="4724400"/>
            <a:ext cx="1296988" cy="360363"/>
          </a:xfrm>
          <a:prstGeom prst="bentConnector3">
            <a:avLst>
              <a:gd name="adj1" fmla="val 4994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61466" name="AutoShape 26"/>
          <p:cNvCxnSpPr/>
          <p:nvPr/>
        </p:nvCxnSpPr>
        <p:spPr>
          <a:xfrm flipV="1">
            <a:off x="2592388" y="4292600"/>
            <a:ext cx="1222375" cy="431800"/>
          </a:xfrm>
          <a:prstGeom prst="bentConnector3">
            <a:avLst>
              <a:gd name="adj1" fmla="val 5000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61467" name="AutoShape 27"/>
          <p:cNvCxnSpPr/>
          <p:nvPr/>
        </p:nvCxnSpPr>
        <p:spPr>
          <a:xfrm flipV="1">
            <a:off x="3167063" y="3860800"/>
            <a:ext cx="1223962" cy="431800"/>
          </a:xfrm>
          <a:prstGeom prst="bentConnector3">
            <a:avLst>
              <a:gd name="adj1" fmla="val 49935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61468" name="AutoShape 28"/>
          <p:cNvCxnSpPr/>
          <p:nvPr/>
        </p:nvCxnSpPr>
        <p:spPr>
          <a:xfrm flipV="1">
            <a:off x="3743325" y="3500438"/>
            <a:ext cx="1295400" cy="358775"/>
          </a:xfrm>
          <a:prstGeom prst="bentConnector3">
            <a:avLst>
              <a:gd name="adj1" fmla="val 5000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61469" name="AutoShape 29"/>
          <p:cNvCxnSpPr/>
          <p:nvPr/>
        </p:nvCxnSpPr>
        <p:spPr>
          <a:xfrm flipV="1">
            <a:off x="4391025" y="3068638"/>
            <a:ext cx="1223963" cy="433387"/>
          </a:xfrm>
          <a:prstGeom prst="bentConnector3">
            <a:avLst>
              <a:gd name="adj1" fmla="val 49935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61470" name="AutoShape 30"/>
          <p:cNvCxnSpPr/>
          <p:nvPr/>
        </p:nvCxnSpPr>
        <p:spPr>
          <a:xfrm flipV="1">
            <a:off x="4967288" y="2636838"/>
            <a:ext cx="1223962" cy="431800"/>
          </a:xfrm>
          <a:prstGeom prst="bentConnector3">
            <a:avLst>
              <a:gd name="adj1" fmla="val 49935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sp>
        <p:nvSpPr>
          <p:cNvPr id="61472" name="Text Box 32"/>
          <p:cNvSpPr txBox="1"/>
          <p:nvPr/>
        </p:nvSpPr>
        <p:spPr>
          <a:xfrm>
            <a:off x="935038" y="4941888"/>
            <a:ext cx="796925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捡砖</a:t>
            </a:r>
            <a:endParaRPr lang="zh-CN" altLang="en-US" sz="24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61473" name="Text Box 33"/>
          <p:cNvSpPr txBox="1"/>
          <p:nvPr/>
        </p:nvSpPr>
        <p:spPr>
          <a:xfrm>
            <a:off x="1511300" y="4508500"/>
            <a:ext cx="796925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捡瓦</a:t>
            </a:r>
            <a:endParaRPr lang="zh-CN" altLang="en-US" sz="24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61474" name="Text Box 34"/>
          <p:cNvSpPr txBox="1"/>
          <p:nvPr/>
        </p:nvSpPr>
        <p:spPr>
          <a:xfrm>
            <a:off x="1992313" y="4149725"/>
            <a:ext cx="1103312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捡石头</a:t>
            </a:r>
            <a:endParaRPr lang="zh-CN" altLang="en-US" sz="24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61475" name="Text Box 35"/>
          <p:cNvSpPr txBox="1"/>
          <p:nvPr/>
        </p:nvSpPr>
        <p:spPr>
          <a:xfrm>
            <a:off x="2519363" y="3644900"/>
            <a:ext cx="1103312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存角票</a:t>
            </a:r>
            <a:endParaRPr lang="zh-CN" altLang="en-US" sz="24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61476" name="Text Box 36"/>
          <p:cNvSpPr txBox="1"/>
          <p:nvPr/>
        </p:nvSpPr>
        <p:spPr>
          <a:xfrm>
            <a:off x="3378200" y="3213100"/>
            <a:ext cx="796925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种田</a:t>
            </a:r>
            <a:endParaRPr lang="zh-CN" altLang="en-US" sz="24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61477" name="Text Box 37"/>
          <p:cNvSpPr txBox="1"/>
          <p:nvPr/>
        </p:nvSpPr>
        <p:spPr>
          <a:xfrm>
            <a:off x="3883025" y="2852738"/>
            <a:ext cx="796925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砍柴</a:t>
            </a:r>
            <a:endParaRPr lang="zh-CN" altLang="en-US" sz="24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61478" name="Text Box 38"/>
          <p:cNvSpPr txBox="1"/>
          <p:nvPr/>
        </p:nvSpPr>
        <p:spPr>
          <a:xfrm>
            <a:off x="4224338" y="2420938"/>
            <a:ext cx="1103312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编草鞋</a:t>
            </a:r>
            <a:endParaRPr lang="zh-CN" altLang="en-US" sz="24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61479" name="Text Box 39"/>
          <p:cNvSpPr txBox="1"/>
          <p:nvPr/>
        </p:nvSpPr>
        <p:spPr>
          <a:xfrm>
            <a:off x="5016500" y="1989138"/>
            <a:ext cx="1103313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踏黄泥</a:t>
            </a:r>
            <a:endParaRPr lang="zh-CN" altLang="en-US" sz="24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13332" name="Text Box 41"/>
          <p:cNvSpPr txBox="1"/>
          <p:nvPr/>
        </p:nvSpPr>
        <p:spPr>
          <a:xfrm>
            <a:off x="842963" y="2563813"/>
            <a:ext cx="184150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lvl="0" eaLnBrk="0" hangingPunct="0"/>
            <a:endParaRPr lang="zh-CN" altLang="zh-CN" sz="2400" dirty="0">
              <a:latin typeface="MS Outlook" pitchFamily="2" charset="2"/>
              <a:ea typeface="宋体" panose="02010600030101010101" pitchFamily="2" charset="-122"/>
            </a:endParaRPr>
          </a:p>
        </p:txBody>
      </p:sp>
      <p:sp>
        <p:nvSpPr>
          <p:cNvPr id="61482" name="Text Box 42"/>
          <p:cNvSpPr txBox="1"/>
          <p:nvPr/>
        </p:nvSpPr>
        <p:spPr>
          <a:xfrm>
            <a:off x="6471285" y="4565015"/>
            <a:ext cx="1564005" cy="67881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eaLnBrk="0" hangingPunct="0"/>
            <a:r>
              <a:rPr lang="zh-CN" altLang="en-US" sz="3600" b="1" dirty="0">
                <a:solidFill>
                  <a:srgbClr val="3333FF"/>
                </a:solidFill>
                <a:latin typeface="MS Outlook" pitchFamily="2" charset="2"/>
                <a:ea typeface="隶书" pitchFamily="49" charset="-122"/>
              </a:rPr>
              <a:t>性   格</a:t>
            </a:r>
            <a:endParaRPr lang="zh-CN" altLang="en-US" sz="3600" b="1" dirty="0">
              <a:solidFill>
                <a:srgbClr val="3333FF"/>
              </a:solidFill>
              <a:latin typeface="MS Outlook" pitchFamily="2" charset="2"/>
              <a:ea typeface="隶书" pitchFamily="49" charset="-122"/>
            </a:endParaRPr>
          </a:p>
        </p:txBody>
      </p:sp>
      <p:sp>
        <p:nvSpPr>
          <p:cNvPr id="61484" name="AutoShape 44"/>
          <p:cNvSpPr/>
          <p:nvPr/>
        </p:nvSpPr>
        <p:spPr>
          <a:xfrm rot="20700000">
            <a:off x="2988310" y="5517515"/>
            <a:ext cx="3385820" cy="322580"/>
          </a:xfrm>
          <a:prstGeom prst="rightArrow">
            <a:avLst>
              <a:gd name="adj1" fmla="val 50000"/>
              <a:gd name="adj2" fmla="val 685442"/>
            </a:avLst>
          </a:prstGeom>
          <a:solidFill>
            <a:schemeClr val="tx2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cene3d>
              <a:camera prst="orthographicFront"/>
              <a:lightRig rig="threePt" dir="t"/>
            </a:scene3d>
          </a:bodyPr>
          <a:p>
            <a:pPr lvl="0" eaLnBrk="1" hangingPunct="1"/>
            <a:endParaRPr lang="zh-CN" altLang="en-US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6" name="AutoShape 46"/>
          <p:cNvSpPr/>
          <p:nvPr/>
        </p:nvSpPr>
        <p:spPr>
          <a:xfrm rot="6960000">
            <a:off x="6530340" y="3599180"/>
            <a:ext cx="1748155" cy="134620"/>
          </a:xfrm>
          <a:prstGeom prst="rightArrow">
            <a:avLst>
              <a:gd name="adj1" fmla="val 50000"/>
              <a:gd name="adj2" fmla="val 648079"/>
            </a:avLst>
          </a:prstGeom>
          <a:solidFill>
            <a:schemeClr val="tx2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>
            <a:scene3d>
              <a:camera prst="orthographicFront"/>
              <a:lightRig rig="threePt" dir="t"/>
            </a:scene3d>
          </a:bodyPr>
          <a:p>
            <a:pPr lvl="0" eaLnBrk="1" hangingPunct="1"/>
            <a:endParaRPr lang="zh-CN" altLang="en-US" dirty="0">
              <a:solidFill>
                <a:srgbClr val="3333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7" name="Text Box 47"/>
          <p:cNvSpPr txBox="1"/>
          <p:nvPr/>
        </p:nvSpPr>
        <p:spPr>
          <a:xfrm>
            <a:off x="134620" y="31750"/>
            <a:ext cx="5873115" cy="9448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 lvl="0" eaLnBrk="0" hangingPunct="0"/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为了达到自己的目标（造台阶、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赢得尊重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  <a:sym typeface="+mn-ea"/>
              </a:rPr>
              <a:t>）父亲做了哪些事？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0130" y="31750"/>
            <a:ext cx="2969260" cy="27228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19740000">
            <a:off x="3347720" y="3562350"/>
            <a:ext cx="3041015" cy="72517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  <a:sym typeface="+mn-ea"/>
              </a:rPr>
              <a:t>父亲：人老体衰</a:t>
            </a:r>
            <a:endParaRPr lang="zh-CN" altLang="en-US" sz="3200" b="1" dirty="0" smtClean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  <a:sym typeface="+mn-ea"/>
            </a:endParaRPr>
          </a:p>
        </p:txBody>
      </p:sp>
      <p:pic>
        <p:nvPicPr>
          <p:cNvPr id="4" name="Picture 22" descr="台阶2"/>
          <p:cNvPicPr>
            <a:picLocks noChangeAspect="1"/>
          </p:cNvPicPr>
          <p:nvPr/>
        </p:nvPicPr>
        <p:blipFill>
          <a:blip r:embed="rId2"/>
          <a:srcRect l="7910" t="76299" r="3056" b="3670"/>
          <a:stretch>
            <a:fillRect/>
          </a:stretch>
        </p:blipFill>
        <p:spPr>
          <a:xfrm>
            <a:off x="18415" y="5356860"/>
            <a:ext cx="3148965" cy="1402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40"/>
          <p:cNvSpPr txBox="1"/>
          <p:nvPr/>
        </p:nvSpPr>
        <p:spPr>
          <a:xfrm>
            <a:off x="134620" y="5798503"/>
            <a:ext cx="2828925" cy="51911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台阶低　地位低</a:t>
            </a:r>
            <a:endParaRPr lang="zh-CN" altLang="en-US" sz="28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sp>
        <p:nvSpPr>
          <p:cNvPr id="6" name="Text Box 43"/>
          <p:cNvSpPr txBox="1"/>
          <p:nvPr/>
        </p:nvSpPr>
        <p:spPr>
          <a:xfrm>
            <a:off x="6471285" y="530860"/>
            <a:ext cx="1762760" cy="9448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3333FF"/>
                </a:solidFill>
                <a:latin typeface="MS Outlook" pitchFamily="2" charset="2"/>
                <a:ea typeface="黑体" panose="02010600030101010101" pitchFamily="49" charset="-122"/>
              </a:rPr>
              <a:t>台阶高：受人尊重</a:t>
            </a:r>
            <a:endParaRPr lang="zh-CN" altLang="en-US" sz="2800" b="1" dirty="0">
              <a:solidFill>
                <a:srgbClr val="3333FF"/>
              </a:solidFill>
              <a:latin typeface="MS Outlook" pitchFamily="2" charset="2"/>
              <a:ea typeface="黑体" panose="02010600030101010101" pitchFamily="49" charset="-122"/>
            </a:endParaRPr>
          </a:p>
        </p:txBody>
      </p:sp>
      <p:cxnSp>
        <p:nvCxnSpPr>
          <p:cNvPr id="7" name="AutoShape 31"/>
          <p:cNvCxnSpPr/>
          <p:nvPr/>
        </p:nvCxnSpPr>
        <p:spPr>
          <a:xfrm flipV="1">
            <a:off x="5545138" y="2060575"/>
            <a:ext cx="1511300" cy="576263"/>
          </a:xfrm>
          <a:prstGeom prst="bentConnector3">
            <a:avLst>
              <a:gd name="adj1" fmla="val 5000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sp>
        <p:nvSpPr>
          <p:cNvPr id="8" name="文本框 7"/>
          <p:cNvSpPr txBox="1"/>
          <p:nvPr/>
        </p:nvSpPr>
        <p:spPr>
          <a:xfrm>
            <a:off x="4465955" y="1120775"/>
            <a:ext cx="1816100" cy="725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新屋造成</a:t>
            </a:r>
            <a:endParaRPr lang="zh-CN" altLang="en-US" sz="3200" b="1" dirty="0" smtClean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55" y="1024255"/>
            <a:ext cx="2185670" cy="26549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1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1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4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1" fill="hold"/>
                                        <p:tgtEl>
                                          <p:spTgt spid="614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1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61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6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2" grpId="0"/>
      <p:bldP spid="61473" grpId="0"/>
      <p:bldP spid="61474" grpId="0"/>
      <p:bldP spid="61475" grpId="0"/>
      <p:bldP spid="61476" grpId="0"/>
      <p:bldP spid="61477" grpId="0"/>
      <p:bldP spid="61478" grpId="0"/>
      <p:bldP spid="61479" grpId="0"/>
      <p:bldP spid="8" grpId="0"/>
      <p:bldP spid="3" grpId="0" bldLvl="0" animBg="1"/>
      <p:bldP spid="5" grpId="0" animBg="1"/>
      <p:bldP spid="6" grpId="0" animBg="1"/>
      <p:bldP spid="61482" grpId="0" bldLvl="0" animBg="1"/>
      <p:bldP spid="61486" grpId="0" bldLvl="0" animBg="1"/>
      <p:bldP spid="6148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7"/>
          <p:cNvSpPr/>
          <p:nvPr/>
        </p:nvSpPr>
        <p:spPr>
          <a:xfrm>
            <a:off x="76200" y="666750"/>
            <a:ext cx="8625205" cy="5219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l" eaLnBrk="1" hangingPunct="1"/>
            <a:r>
              <a:rPr lang="en-US" altLang="zh-CN" sz="2400" b="1" dirty="0">
                <a:solidFill>
                  <a:srgbClr val="660033"/>
                </a:solidFill>
                <a:latin typeface="Arial" panose="020B0604020202020204" pitchFamily="34" charset="0"/>
                <a:ea typeface="华文中宋" pitchFamily="2" charset="-122"/>
              </a:rPr>
              <a:t>      1</a:t>
            </a:r>
            <a:r>
              <a:rPr lang="zh-CN" altLang="en-US" sz="2400" b="1" dirty="0">
                <a:solidFill>
                  <a:srgbClr val="660033"/>
                </a:solidFill>
                <a:latin typeface="Arial" panose="020B0604020202020204" pitchFamily="34" charset="0"/>
                <a:ea typeface="华文中宋" pitchFamily="2" charset="-122"/>
              </a:rPr>
              <a:t>、作者为什么在老屋的三级青石板上用了那么多的笔墨？</a:t>
            </a:r>
            <a:endParaRPr lang="zh-CN" altLang="en-US" sz="2400" b="1" dirty="0">
              <a:solidFill>
                <a:srgbClr val="660033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9160" name="Rectangle 8"/>
          <p:cNvSpPr/>
          <p:nvPr/>
        </p:nvSpPr>
        <p:spPr>
          <a:xfrm>
            <a:off x="154940" y="2560320"/>
            <a:ext cx="6200140" cy="367538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algn="l">
              <a:lnSpc>
                <a:spcPct val="100000"/>
              </a:lnSpc>
            </a:pPr>
            <a:r>
              <a:rPr lang="en-US" altLang="zh-CN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②写石板粗糙，可以暗示当年经济条件更差；</a:t>
            </a:r>
            <a:endParaRPr lang="zh-CN" altLang="en-US" sz="28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③写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在台阶上跳上跳下，表明那时年幼，而新屋造好，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我已经长大成人了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，说明准备盖房前后用了一二十年。</a:t>
            </a:r>
            <a:endParaRPr lang="zh-CN" altLang="en-US" sz="28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algn="l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④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写父亲的脚板，写出了父亲终年辛劳的形象，也说明家庭的贫穷。</a:t>
            </a:r>
            <a:endParaRPr lang="zh-CN" altLang="en-US" sz="2800" b="1" dirty="0">
              <a:solidFill>
                <a:srgbClr val="3333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89" name="Picture 9" descr="石阶"/>
          <p:cNvPicPr>
            <a:picLocks noChangeAspect="1"/>
          </p:cNvPicPr>
          <p:nvPr/>
        </p:nvPicPr>
        <p:blipFill>
          <a:blip r:embed="rId1"/>
          <a:srcRect l="3430" t="2754" r="4259" b="3796"/>
          <a:stretch>
            <a:fillRect/>
          </a:stretch>
        </p:blipFill>
        <p:spPr>
          <a:xfrm>
            <a:off x="6355080" y="2330450"/>
            <a:ext cx="2667000" cy="4135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6200" y="87630"/>
            <a:ext cx="3041015" cy="5791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zh-CN" sz="3200" b="1" dirty="0" smtClean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三、探究赏析：</a:t>
            </a:r>
            <a:endParaRPr lang="zh-CN" altLang="zh-CN" sz="3200" b="1" dirty="0" smtClean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1188720"/>
            <a:ext cx="8834120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    ①</a:t>
            </a:r>
            <a:r>
              <a:rPr lang="zh-CN" altLang="en-US" sz="28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写三块青石板的来历，可以写出当年父亲的力气多么大，后面写造屋的时候托石板闪了腰，前后形成了对比；</a:t>
            </a:r>
            <a:endParaRPr lang="zh-CN" altLang="en-US" sz="2800" dirty="0" smtClean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1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91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8425" y="64135"/>
            <a:ext cx="8970645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  2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、新房造好了，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新台阶砌好了，父亲的地位也应该提高了，他可以扬眉吐气了，但为什么父亲反而处处感到“不对劲”了？</a:t>
            </a:r>
            <a:r>
              <a:rPr lang="zh-CN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（找出相关细节描写，是谈谈体会）</a:t>
            </a:r>
            <a:endParaRPr lang="zh-CN" altLang="zh-CN" sz="2800" b="1" dirty="0" smtClean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425" y="1360170"/>
            <a:ext cx="8805545" cy="179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100000"/>
              </a:lnSpc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台阶低，意味着经济地位低下，父亲由此形成了自卑心理。这种自卑心理长期存在，难以一下子消除，所以台阶高了，反而处处感到不习惯，不对劲。体现了父亲身上具有中国农民特有的谦卑。</a:t>
            </a:r>
            <a:endParaRPr lang="zh-CN" altLang="zh-CN" sz="2800" b="1" dirty="0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15875" y="3158490"/>
            <a:ext cx="897064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   3</a:t>
            </a:r>
            <a:r>
              <a:rPr lang="zh-CN" altLang="en-US" sz="2800" b="1" dirty="0">
                <a:latin typeface="宋体" panose="02010600030101010101" pitchFamily="2" charset="-122"/>
              </a:rPr>
              <a:t>文中第</a:t>
            </a:r>
            <a:r>
              <a:rPr lang="en-US" altLang="zh-CN" sz="2800" b="1" dirty="0">
                <a:latin typeface="宋体" panose="02010600030101010101" pitchFamily="2" charset="-122"/>
              </a:rPr>
              <a:t>29</a:t>
            </a:r>
            <a:r>
              <a:rPr lang="zh-CN" altLang="en-US" sz="2800" b="1" dirty="0">
                <a:latin typeface="宋体" panose="02010600030101010101" pitchFamily="2" charset="-122"/>
              </a:rPr>
              <a:t>自然段写到：“偶尔出去一趟</a:t>
            </a:r>
            <a:r>
              <a:rPr lang="en-US" altLang="zh-CN" sz="2800" b="1" dirty="0"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回来时</a:t>
            </a:r>
            <a:r>
              <a:rPr lang="en-US" altLang="zh-CN" sz="2800" b="1" dirty="0"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一副若有所失的模样。”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（如何理解</a:t>
            </a:r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若有所失</a:t>
            </a:r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一词？）</a:t>
            </a:r>
            <a:endParaRPr lang="zh-CN" altLang="en-US" sz="28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99060" y="4103370"/>
            <a:ext cx="8970010" cy="1371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父亲干了一辈子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劳动就是他的生命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在他的精神世界中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劳动是创造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劳动有收获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劳动体现了自己的价值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一旦不能干活，就失去了这一切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所以才会感觉若有所失</a:t>
            </a:r>
            <a:r>
              <a:rPr lang="en-US" altLang="zh-CN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2800" b="1" dirty="0">
              <a:solidFill>
                <a:srgbClr val="FF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5"/>
          <p:cNvSpPr txBox="1"/>
          <p:nvPr/>
        </p:nvSpPr>
        <p:spPr>
          <a:xfrm>
            <a:off x="233680" y="95250"/>
            <a:ext cx="411734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、父亲是一个怎样的人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2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991" name="Rectangle 7"/>
          <p:cNvSpPr/>
          <p:nvPr/>
        </p:nvSpPr>
        <p:spPr>
          <a:xfrm>
            <a:off x="4122420" y="613410"/>
            <a:ext cx="4872990" cy="5212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1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父亲是一个非常要强的农民。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他有志气，不甘人后，他要自立于受人尊重的行列，他有长远的生活目标，他有愚公移山的精神和坚忍不拔的毅力。</a:t>
            </a:r>
            <a:endParaRPr lang="zh-CN" altLang="en-US" sz="28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父亲又是一个老实厚道的农民。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他用诚实劳动兴家立业，不怕千辛万苦，同时，父亲身上有着中国传统农民所特有的谦卑，当新台阶造好后，他反而处处感到不对劲、不自在，并且不好意思坐上去。 </a:t>
            </a:r>
            <a:endParaRPr lang="zh-CN" altLang="en-US" sz="28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8436" name="图片 1" descr="1245266564343A27B618C005_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767080"/>
            <a:ext cx="2273935" cy="2838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" y="3605530"/>
            <a:ext cx="4090035" cy="31775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1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780" y="2540"/>
            <a:ext cx="9146540" cy="687451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6220" y="1017905"/>
            <a:ext cx="8671560" cy="45192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  <a:scene3d>
              <a:camera prst="orthographicFront"/>
              <a:lightRig rig="threePt" dir="t"/>
            </a:scene3d>
          </a:bodyPr>
          <a:p>
            <a:pPr lvl="0" eaLnBrk="1" hangingPunct="1"/>
            <a:r>
              <a:rPr lang="en-US" altLang="zh-CN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3FD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3FD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从凄楚、辛酸中走来的父辈，可能他们的愿望、追求，在儿子的眼里，不是耀眼、精彩的。但却是实实在在的，他们血管中流淌着的那份坚韧不拔、拼命硬干的生命因子，恰是撑托事业辉煌的砥柱。让我们从心底祈愿，造好了新屋、砌上了九级台阶的劳苦的父辈们能尽享这份收获和喜悦，感谢父亲</a:t>
            </a:r>
            <a:r>
              <a:rPr lang="en-US" altLang="zh-CN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3FD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! </a:t>
            </a:r>
            <a:endParaRPr lang="en-US" altLang="zh-CN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3FD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187325" y="153670"/>
            <a:ext cx="3246120" cy="5791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threePt" dir="t"/>
            </a:scene3d>
          </a:bodyPr>
          <a:p>
            <a:pPr lvl="0" algn="ctr" eaLnBrk="1" hangingPunct="1"/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四、课文小结 ：</a:t>
            </a:r>
            <a:endParaRPr lang="zh-CN" altLang="en-US" sz="3200" b="1" dirty="0">
              <a:solidFill>
                <a:srgbClr val="3333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4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2"/>
          <p:cNvSpPr/>
          <p:nvPr/>
        </p:nvSpPr>
        <p:spPr>
          <a:xfrm>
            <a:off x="184785" y="743585"/>
            <a:ext cx="5601970" cy="92837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l" eaLnBrk="1" hangingPunct="1"/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1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、请以“台阶是父亲的</a:t>
            </a:r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-------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”来谈谈你学习本文后的感受。</a:t>
            </a:r>
            <a:endParaRPr lang="zh-CN" altLang="en-US" sz="28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67" name="Rectangle 3"/>
          <p:cNvSpPr/>
          <p:nvPr/>
        </p:nvSpPr>
        <p:spPr>
          <a:xfrm>
            <a:off x="1402080" y="1571625"/>
            <a:ext cx="5341620" cy="2098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台阶是父亲的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理想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台阶是父亲的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心灵沉重负担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台阶是父亲的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摧老剂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台阶是父亲的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自尊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endParaRPr lang="zh-CN" altLang="en-US" sz="2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785" y="114935"/>
            <a:ext cx="2632710" cy="57912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zh-CN" sz="3200" b="1" kern="100" noProof="0" dirty="0">
                <a:ln>
                  <a:noFill/>
                </a:ln>
                <a:solidFill>
                  <a:srgbClr val="3333FF"/>
                </a:solidFill>
                <a:effectLst/>
                <a:highlight>
                  <a:srgbClr val="FFFF00"/>
                </a:highligh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五、拓展延伸</a:t>
            </a:r>
            <a:endParaRPr lang="zh-CN" altLang="zh-CN" sz="3200" b="1" kern="100" noProof="0" dirty="0" smtClean="0">
              <a:ln>
                <a:noFill/>
              </a:ln>
              <a:solidFill>
                <a:srgbClr val="3333FF"/>
              </a:solidFill>
              <a:effectLst/>
              <a:highlight>
                <a:srgbClr val="FFFF00"/>
              </a:highligh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060" y="456565"/>
            <a:ext cx="3127375" cy="5220970"/>
          </a:xfrm>
          <a:prstGeom prst="rect">
            <a:avLst/>
          </a:prstGeom>
        </p:spPr>
      </p:pic>
      <p:sp>
        <p:nvSpPr>
          <p:cNvPr id="20483" name="Rectangle 3"/>
          <p:cNvSpPr/>
          <p:nvPr/>
        </p:nvSpPr>
        <p:spPr>
          <a:xfrm>
            <a:off x="109855" y="3595370"/>
            <a:ext cx="5925185" cy="9194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/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2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、请以“为了台阶，父亲付出了</a:t>
            </a:r>
            <a:r>
              <a:rPr lang="en-US" altLang="zh-CN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-------</a:t>
            </a:r>
            <a:r>
              <a:rPr lang="zh-CN" altLang="en-US" sz="28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”为话题试写两句话。</a:t>
            </a:r>
            <a:endParaRPr lang="zh-CN" altLang="en-US" sz="28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492" name="Rectangle 4"/>
          <p:cNvSpPr/>
          <p:nvPr/>
        </p:nvSpPr>
        <p:spPr>
          <a:xfrm>
            <a:off x="805180" y="4514850"/>
            <a:ext cx="5418455" cy="176657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为了台阶，父亲付出了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岁月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为了台阶，父亲付出了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青春</a:t>
            </a:r>
            <a:endParaRPr lang="zh-CN" altLang="en-US" sz="32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为了台阶，父亲付出了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健康</a:t>
            </a:r>
            <a:endParaRPr lang="zh-CN" altLang="en-US" sz="3200" b="1" dirty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11" descr="kt10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-635"/>
            <a:ext cx="9064625" cy="6858000"/>
          </a:xfrm>
          <a:prstGeom prst="rect">
            <a:avLst/>
          </a:prstGeom>
        </p:spPr>
      </p:pic>
      <p:pic>
        <p:nvPicPr>
          <p:cNvPr id="3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725" y="279400"/>
            <a:ext cx="2216150" cy="2421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刘涛 - 父亲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2120" y="2701290"/>
            <a:ext cx="1746250" cy="103695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578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0" y="2997200"/>
            <a:ext cx="9036050" cy="1343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en-US" altLang="zh-CN" sz="2800" b="1" dirty="0">
              <a:solidFill>
                <a:srgbClr val="00000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en-US" altLang="zh-CN" sz="36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0" name="AutoShape 4" descr="9571339458"/>
          <p:cNvSpPr>
            <a:spLocks noChangeAspect="1"/>
          </p:cNvSpPr>
          <p:nvPr/>
        </p:nvSpPr>
        <p:spPr>
          <a:xfrm>
            <a:off x="3886200" y="2400300"/>
            <a:ext cx="1371600" cy="2057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" y="72390"/>
            <a:ext cx="4535170" cy="2974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2610" y="3144520"/>
            <a:ext cx="4583430" cy="2957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800" y="610235"/>
            <a:ext cx="5121910" cy="34347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815" y="1417320"/>
            <a:ext cx="7044690" cy="4685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740" y="745490"/>
            <a:ext cx="7250430" cy="5119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-5715"/>
            <a:ext cx="9091295" cy="6831965"/>
          </a:xfrm>
          <a:prstGeom prst="rect">
            <a:avLst/>
          </a:prstGeom>
        </p:spPr>
      </p:pic>
      <p:sp>
        <p:nvSpPr>
          <p:cNvPr id="5125" name="文本框 5124"/>
          <p:cNvSpPr txBox="1"/>
          <p:nvPr/>
        </p:nvSpPr>
        <p:spPr>
          <a:xfrm>
            <a:off x="2577465" y="5662295"/>
            <a:ext cx="6120130" cy="64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lvl="0">
              <a:spcBef>
                <a:spcPct val="50000"/>
              </a:spcBef>
              <a:buClrTx/>
            </a:pPr>
            <a:r>
              <a:rPr lang="zh-CN" altLang="zh-CN" sz="36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关岭县第一中学    语文组</a:t>
            </a:r>
            <a:endParaRPr lang="zh-CN" altLang="zh-CN" sz="36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570" y="1205230"/>
            <a:ext cx="3971925" cy="5191125"/>
          </a:xfrm>
          <a:prstGeom prst="rect">
            <a:avLst/>
          </a:prstGeom>
          <a:noFill/>
          <a:ln w="9525">
            <a:noFill/>
          </a:ln>
        </p:spPr>
        <p:txBody>
          <a:bodyPr vert="eaVer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>
              <a:buClr>
                <a:schemeClr val="accent2"/>
              </a:buClr>
              <a:defRPr sz="2400" kern="1200"/>
            </a:lvl2pPr>
            <a:lvl3pPr marL="1143000" lvl="2" indent="-228600">
              <a:buClr>
                <a:schemeClr val="hlink"/>
              </a:buClr>
              <a:defRPr sz="2000" kern="1200"/>
            </a:lvl3pPr>
            <a:lvl4pPr marL="1600200" lvl="3" indent="-228600">
              <a:buClr>
                <a:schemeClr val="accent2"/>
              </a:buClr>
              <a:defRPr sz="1800" kern="1200"/>
            </a:lvl4pPr>
            <a:lvl5pPr marL="2057400" lvl="4" indent="-228600">
              <a:buClr>
                <a:schemeClr val="hlink"/>
              </a:buClr>
              <a:defRPr sz="1800" kern="1200"/>
            </a:lvl5pPr>
          </a:lstStyle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  </a:t>
            </a:r>
            <a:r>
              <a:rPr lang="en-US" altLang="zh-CN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人生是一节一节台阶</a:t>
            </a:r>
            <a:endParaRPr lang="zh-CN" altLang="en-US" sz="3600" b="1">
              <a:solidFill>
                <a:srgbClr val="3333FF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许多人渴望在台阶上</a:t>
            </a:r>
            <a:endParaRPr lang="zh-CN" altLang="en-US" sz="3600" b="1">
              <a:solidFill>
                <a:srgbClr val="3333FF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找到自己的高度</a:t>
            </a:r>
            <a:endParaRPr lang="zh-CN" altLang="en-US" sz="3600" b="1">
              <a:solidFill>
                <a:srgbClr val="3333FF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父亲正是如此</a:t>
            </a:r>
            <a:endParaRPr lang="zh-CN" altLang="en-US" sz="3600" b="1">
              <a:solidFill>
                <a:srgbClr val="3333FF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可是</a:t>
            </a:r>
            <a:endParaRPr lang="zh-CN" altLang="en-US" sz="3600" b="1">
              <a:solidFill>
                <a:srgbClr val="3333FF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en-US" altLang="zh-CN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 b="1">
                <a:solidFill>
                  <a:srgbClr val="3333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果真吗？</a:t>
            </a:r>
            <a:endParaRPr lang="zh-CN" altLang="en-US" sz="3600" b="1">
              <a:solidFill>
                <a:srgbClr val="3333FF"/>
              </a:solidFill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14475" y="111125"/>
            <a:ext cx="6076950" cy="238569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9600" b="1">
                <a:solidFill>
                  <a:srgbClr val="3333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台  阶</a:t>
            </a:r>
            <a:br>
              <a:rPr lang="zh-CN" altLang="en-US" sz="3200" b="1">
                <a:solidFill>
                  <a:srgbClr val="3333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3200" b="1">
                <a:solidFill>
                  <a:srgbClr val="3333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                 </a:t>
            </a:r>
            <a:endParaRPr lang="zh-CN" altLang="en-US" sz="3600" b="1">
              <a:solidFill>
                <a:srgbClr val="3333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5135" y="1856740"/>
            <a:ext cx="156019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/>
            <a:r>
              <a:rPr lang="zh-CN" altLang="en-US" sz="3600" b="1">
                <a:solidFill>
                  <a:srgbClr val="3333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李森祥</a:t>
            </a:r>
            <a:endParaRPr lang="zh-CN" altLang="en-US" sz="3600" b="1" dirty="0" smtClean="0">
              <a:solidFill>
                <a:srgbClr val="3333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台阶1"/>
          <p:cNvPicPr>
            <a:picLocks noChangeAspect="1"/>
          </p:cNvPicPr>
          <p:nvPr/>
        </p:nvPicPr>
        <p:blipFill>
          <a:blip r:embed="rId1"/>
          <a:srcRect t="6035" r="38379" b="12241"/>
          <a:stretch>
            <a:fillRect/>
          </a:stretch>
        </p:blipFill>
        <p:spPr>
          <a:xfrm>
            <a:off x="-59690" y="3810"/>
            <a:ext cx="9264015" cy="6851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43840" y="228600"/>
            <a:ext cx="2019300" cy="64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zh-CN" altLang="zh-CN" sz="3600" b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学习目标</a:t>
            </a:r>
            <a:endParaRPr lang="zh-CN" altLang="zh-CN" sz="3600" b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330" y="1102360"/>
            <a:ext cx="8435340" cy="39319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lvl="0" algn="just">
              <a:lnSpc>
                <a:spcPct val="100000"/>
              </a:lnSpc>
            </a:pPr>
            <a:r>
              <a:rPr lang="en-US" altLang="zh-CN" sz="3600" b="1" dirty="0">
                <a:ln/>
                <a:solidFill>
                  <a:srgbClr val="FFFF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1.</a:t>
            </a:r>
            <a:r>
              <a:rPr lang="zh-CN" altLang="zh-CN" sz="3600" b="1" dirty="0">
                <a:ln/>
                <a:solidFill>
                  <a:srgbClr val="FFFF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整体感知课文内容，了解故事情节，体会作者的感情。</a:t>
            </a:r>
            <a:endParaRPr lang="zh-CN" altLang="zh-CN" sz="3600" b="1" dirty="0">
              <a:ln/>
              <a:solidFill>
                <a:srgbClr val="FFFF9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lvl="0" algn="just">
              <a:lnSpc>
                <a:spcPct val="100000"/>
              </a:lnSpc>
            </a:pPr>
            <a:r>
              <a:rPr lang="en-US" altLang="zh-CN" sz="3600" b="1" dirty="0">
                <a:ln/>
                <a:solidFill>
                  <a:srgbClr val="FFFF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2.</a:t>
            </a:r>
            <a:r>
              <a:rPr lang="zh-CN" altLang="zh-CN" sz="3600" b="1" dirty="0">
                <a:ln/>
                <a:solidFill>
                  <a:srgbClr val="FFFF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理解父亲的形象特点，学习作者命题立意，选择材料的方法。</a:t>
            </a:r>
            <a:endParaRPr lang="zh-CN" altLang="zh-CN" sz="3600" b="1" dirty="0">
              <a:ln/>
              <a:solidFill>
                <a:srgbClr val="FFFF9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lvl="0" algn="just">
              <a:lnSpc>
                <a:spcPct val="100000"/>
              </a:lnSpc>
            </a:pPr>
            <a:r>
              <a:rPr lang="en-US" altLang="zh-CN" sz="3600" b="1" dirty="0">
                <a:ln/>
                <a:solidFill>
                  <a:srgbClr val="FFFF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3.</a:t>
            </a:r>
            <a:r>
              <a:rPr lang="zh-CN" altLang="zh-CN" sz="3600" b="1" dirty="0">
                <a:ln/>
                <a:solidFill>
                  <a:srgbClr val="FFFF9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联系自己的生活实际，感悟文中的真情，培养热爱父亲、尊重父亲的感情。</a:t>
            </a:r>
            <a:endParaRPr lang="zh-CN" altLang="zh-CN" sz="3600" b="1" dirty="0" smtClean="0">
              <a:ln/>
              <a:solidFill>
                <a:srgbClr val="FFFF9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4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9726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Rectangle 2"/>
          <p:cNvSpPr/>
          <p:nvPr/>
        </p:nvSpPr>
        <p:spPr>
          <a:xfrm>
            <a:off x="1153795" y="1300480"/>
            <a:ext cx="7369810" cy="422973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华文中宋" pitchFamily="2" charset="-122"/>
              </a:rPr>
              <a:t>       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李森祥，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当代作家，中国作家协会会员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endParaRPr lang="zh-CN" altLang="en-US" sz="2800" b="1" dirty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中央电视台热播过的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天下粮仓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，李森祥便是该剧的策划。作为浙江电视台制作中心主任李森祥长期从事影视剧创作、拍摄、策划工作，有很强的艺术感受能力。</a:t>
            </a:r>
            <a:endParaRPr lang="zh-CN" altLang="en-US" sz="2800" b="1" dirty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代表作有小说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小学老师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抒情年代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、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传世之鼓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等。作品充满对劳动人民的深厚感情。其艺术特色是文字简洁、善抓细节。</a:t>
            </a:r>
            <a:endParaRPr lang="zh-CN" altLang="en-US" sz="2800" b="1" dirty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148" name="Text Box 3"/>
          <p:cNvSpPr txBox="1"/>
          <p:nvPr/>
        </p:nvSpPr>
        <p:spPr>
          <a:xfrm>
            <a:off x="1052830" y="721360"/>
            <a:ext cx="1869440" cy="5791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作者简介</a:t>
            </a:r>
            <a:endParaRPr lang="zh-CN" altLang="en-US" sz="3200" b="1" dirty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4" descr="kt10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74130"/>
            <a:ext cx="9144000" cy="483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2" name="Rectangle 6"/>
          <p:cNvSpPr/>
          <p:nvPr/>
        </p:nvSpPr>
        <p:spPr>
          <a:xfrm>
            <a:off x="762000" y="155829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凼    槛     痴    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涎    勺    唿嗒     盏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嘎    筹     砌     黏     胯       尴尬     撬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磕    憋     晌 午     硌    舀      躁      茬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3" name="Text Box 7"/>
          <p:cNvSpPr txBox="1"/>
          <p:nvPr/>
        </p:nvSpPr>
        <p:spPr>
          <a:xfrm>
            <a:off x="1049020" y="1831975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dàng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2020570" y="1831975"/>
            <a:ext cx="720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kǎn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5" name="Text Box 9"/>
          <p:cNvSpPr txBox="1"/>
          <p:nvPr/>
        </p:nvSpPr>
        <p:spPr>
          <a:xfrm>
            <a:off x="2992438" y="1831975"/>
            <a:ext cx="7921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chī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6" name="Text Box 10"/>
          <p:cNvSpPr txBox="1"/>
          <p:nvPr/>
        </p:nvSpPr>
        <p:spPr>
          <a:xfrm>
            <a:off x="4000500" y="1735138"/>
            <a:ext cx="792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7" name="Text Box 11"/>
          <p:cNvSpPr txBox="1"/>
          <p:nvPr/>
        </p:nvSpPr>
        <p:spPr>
          <a:xfrm>
            <a:off x="4067810" y="1831975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xián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8" name="Text Box 12"/>
          <p:cNvSpPr txBox="1"/>
          <p:nvPr/>
        </p:nvSpPr>
        <p:spPr>
          <a:xfrm>
            <a:off x="5008563" y="1831975"/>
            <a:ext cx="935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sháo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9" name="Text Box 13"/>
          <p:cNvSpPr txBox="1"/>
          <p:nvPr/>
        </p:nvSpPr>
        <p:spPr>
          <a:xfrm>
            <a:off x="6051868" y="1831975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hū  dā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0" name="Text Box 14"/>
          <p:cNvSpPr txBox="1"/>
          <p:nvPr/>
        </p:nvSpPr>
        <p:spPr>
          <a:xfrm>
            <a:off x="7275830" y="1831975"/>
            <a:ext cx="8890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zhǎn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1" name="Text Box 15"/>
          <p:cNvSpPr txBox="1"/>
          <p:nvPr/>
        </p:nvSpPr>
        <p:spPr>
          <a:xfrm>
            <a:off x="1047750" y="3129280"/>
            <a:ext cx="576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2" name="Text Box 16"/>
          <p:cNvSpPr txBox="1"/>
          <p:nvPr/>
        </p:nvSpPr>
        <p:spPr>
          <a:xfrm>
            <a:off x="1984375" y="3128963"/>
            <a:ext cx="93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chóu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3" name="Text Box 17"/>
          <p:cNvSpPr txBox="1"/>
          <p:nvPr/>
        </p:nvSpPr>
        <p:spPr>
          <a:xfrm rot="-10777228" flipV="1">
            <a:off x="3101023" y="3127058"/>
            <a:ext cx="576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qì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4" name="Text Box 18"/>
          <p:cNvSpPr txBox="1"/>
          <p:nvPr/>
        </p:nvSpPr>
        <p:spPr>
          <a:xfrm>
            <a:off x="4000500" y="3125153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nián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5" name="Text Box 19"/>
          <p:cNvSpPr txBox="1"/>
          <p:nvPr/>
        </p:nvSpPr>
        <p:spPr>
          <a:xfrm>
            <a:off x="5008880" y="3125153"/>
            <a:ext cx="792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kuà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6" name="Text Box 20"/>
          <p:cNvSpPr txBox="1"/>
          <p:nvPr/>
        </p:nvSpPr>
        <p:spPr>
          <a:xfrm>
            <a:off x="6376988" y="3125153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gān gà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7" name="Text Box 21"/>
          <p:cNvSpPr txBox="1"/>
          <p:nvPr/>
        </p:nvSpPr>
        <p:spPr>
          <a:xfrm>
            <a:off x="7845743" y="3128963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qiào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8" name="Text Box 22"/>
          <p:cNvSpPr txBox="1"/>
          <p:nvPr/>
        </p:nvSpPr>
        <p:spPr>
          <a:xfrm>
            <a:off x="1166813" y="4424680"/>
            <a:ext cx="576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kē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59" name="Text Box 23"/>
          <p:cNvSpPr txBox="1"/>
          <p:nvPr/>
        </p:nvSpPr>
        <p:spPr>
          <a:xfrm>
            <a:off x="2057083" y="4424680"/>
            <a:ext cx="647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biē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60" name="Text Box 24"/>
          <p:cNvSpPr txBox="1"/>
          <p:nvPr/>
        </p:nvSpPr>
        <p:spPr>
          <a:xfrm>
            <a:off x="2992438" y="4424680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shǎngwǔ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61" name="Text Box 25"/>
          <p:cNvSpPr txBox="1"/>
          <p:nvPr/>
        </p:nvSpPr>
        <p:spPr>
          <a:xfrm>
            <a:off x="4701223" y="4424363"/>
            <a:ext cx="647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gè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62" name="Text Box 26"/>
          <p:cNvSpPr txBox="1"/>
          <p:nvPr/>
        </p:nvSpPr>
        <p:spPr>
          <a:xfrm>
            <a:off x="5545455" y="4424363"/>
            <a:ext cx="7191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yǎo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63" name="Text Box 27"/>
          <p:cNvSpPr txBox="1"/>
          <p:nvPr/>
        </p:nvSpPr>
        <p:spPr>
          <a:xfrm>
            <a:off x="6735763" y="4424363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zào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64" name="Text Box 28"/>
          <p:cNvSpPr txBox="1"/>
          <p:nvPr/>
        </p:nvSpPr>
        <p:spPr>
          <a:xfrm>
            <a:off x="7845743" y="4424363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chá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3220" y="94615"/>
            <a:ext cx="7237730" cy="82296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highlight>
                  <a:srgbClr val="FFFF00"/>
                </a:highligh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二、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预习与交流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870" y="1040130"/>
            <a:ext cx="5380355" cy="5486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、阅读课文，给下列生字注音。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9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9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/>
      <p:bldP spid="39943" grpId="0"/>
      <p:bldP spid="39944" grpId="0"/>
      <p:bldP spid="39945" grpId="0"/>
      <p:bldP spid="39947" grpId="0"/>
      <p:bldP spid="39948" grpId="0"/>
      <p:bldP spid="39949" grpId="0"/>
      <p:bldP spid="39950" grpId="0"/>
      <p:bldP spid="39951" grpId="0"/>
      <p:bldP spid="39952" grpId="0"/>
      <p:bldP spid="39953" grpId="0"/>
      <p:bldP spid="39954" grpId="0"/>
      <p:bldP spid="39955" grpId="0"/>
      <p:bldP spid="39956" grpId="0"/>
      <p:bldP spid="39957" grpId="0"/>
      <p:bldP spid="39958" grpId="0"/>
      <p:bldP spid="39959" grpId="0"/>
      <p:bldP spid="39960" grpId="0"/>
      <p:bldP spid="39961" grpId="0"/>
      <p:bldP spid="39962" grpId="0"/>
      <p:bldP spid="39963" grpId="0"/>
      <p:bldP spid="399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5100" y="593090"/>
            <a:ext cx="8762365" cy="484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indent="0" algn="l"/>
            <a:r>
              <a:rPr lang="en-US" altLang="zh-CN" sz="2800" b="1" u="none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u="none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、理解文中重点词语的含义。</a:t>
            </a:r>
            <a:endParaRPr lang="zh-CN" altLang="en-US" sz="2800" b="1" u="none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28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尴尬：</a:t>
            </a:r>
            <a:r>
              <a:rPr lang="zh-CN" altLang="en-US" sz="3200" b="1" u="none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神色，态度不自然。</a:t>
            </a:r>
            <a:endParaRPr lang="zh-CN" altLang="en-US" sz="3200" b="1" u="none">
              <a:latin typeface="楷体_GB2312" panose="02010609030101010101" pitchFamily="49" charset="-122"/>
              <a:ea typeface="楷体_GB2312" panose="02010609030101010101" pitchFamily="49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自言自语：</a:t>
            </a:r>
            <a:r>
              <a:rPr lang="zh-CN" altLang="en-US" sz="3200" b="1" u="none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自己跟自己说话；独自低声说话。</a:t>
            </a:r>
            <a:endParaRPr lang="zh-CN" altLang="en-US" sz="3200" b="1" u="none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sng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1"/>
              </a:rPr>
              <a:t>低眉顺眼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200" b="1" u="none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低着眉头，两眼流露出</a:t>
            </a:r>
            <a:r>
              <a:rPr lang="zh-CN" altLang="en-US" sz="32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  <a:hlinkClick r:id="rId2"/>
              </a:rPr>
              <a:t>顺从</a:t>
            </a:r>
            <a:r>
              <a:rPr lang="zh-CN" altLang="en-US" sz="3200" b="1" u="none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的神情。形容</a:t>
            </a:r>
            <a:r>
              <a:rPr lang="zh-CN" altLang="en-US" sz="32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  <a:hlinkClick r:id="rId3"/>
              </a:rPr>
              <a:t>驯良</a:t>
            </a:r>
            <a:r>
              <a:rPr lang="zh-CN" altLang="en-US" sz="3200" b="1" u="none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、顺从的样子。</a:t>
            </a:r>
            <a:endParaRPr lang="zh-CN" altLang="en-US" sz="3200" b="1" u="none">
              <a:latin typeface="楷体_GB2312" panose="02010609030101010101" pitchFamily="49" charset="-122"/>
              <a:ea typeface="楷体_GB2312" panose="02010609030101010101" pitchFamily="49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言外之意：</a:t>
            </a:r>
            <a:r>
              <a:rPr lang="zh-CN" altLang="en-US" sz="3200" b="1" u="none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话里暗含着的没有直接说出的意思。</a:t>
            </a:r>
            <a:endParaRPr lang="zh-CN" altLang="en-US" sz="3200" b="1" u="none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sng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/>
              </a:rPr>
              <a:t>微不足道</a:t>
            </a:r>
            <a:r>
              <a:rPr lang="zh-CN" altLang="en-US" sz="3200" b="1" u="none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3200" b="1" u="none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是指意义、价值等小得不值得一提。</a:t>
            </a:r>
            <a:endParaRPr lang="zh-CN" altLang="en-US" sz="3200" b="1" u="sng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sng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5"/>
              </a:rPr>
              <a:t>大庭广众</a:t>
            </a:r>
            <a:r>
              <a:rPr lang="en-US" altLang="zh-CN" sz="3200" b="1" u="none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 u="none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指聚集很多人的公开场合。大庭，宽大的场地。广众，为数很多的人群。</a:t>
            </a:r>
            <a:endParaRPr lang="zh-CN" altLang="en-US" sz="3200" b="1" u="none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Text Box 18"/>
          <p:cNvSpPr txBox="1"/>
          <p:nvPr/>
        </p:nvSpPr>
        <p:spPr>
          <a:xfrm>
            <a:off x="130175" y="62865"/>
            <a:ext cx="7362825" cy="5791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>
              <a:spcBef>
                <a:spcPts val="0"/>
              </a:spcBef>
            </a:pPr>
            <a:r>
              <a:rPr lang="zh-CN" altLang="zh-CN" sz="3200" b="1" kern="10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二、合作与交流</a:t>
            </a:r>
            <a:r>
              <a:rPr lang="zh-CN" altLang="en-US" sz="3200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，把握文章主要内容：</a:t>
            </a:r>
            <a:endParaRPr lang="zh-CN" altLang="en-US" sz="3200" b="1" dirty="0">
              <a:solidFill>
                <a:srgbClr val="3333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6" name="Text Box 19"/>
          <p:cNvSpPr txBox="1"/>
          <p:nvPr/>
        </p:nvSpPr>
        <p:spPr>
          <a:xfrm>
            <a:off x="234315" y="721995"/>
            <a:ext cx="8515350" cy="1828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ts val="0"/>
              </a:spcBef>
            </a:pP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华文行楷" pitchFamily="2" charset="-122"/>
              </a:rPr>
              <a:t>1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华文行楷" pitchFamily="2" charset="-122"/>
              </a:rPr>
              <a:t>、复述课文内容：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lvl="0">
              <a:spcBef>
                <a:spcPts val="0"/>
              </a:spcBef>
            </a:pP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华文行楷" pitchFamily="2" charset="-122"/>
              </a:rPr>
              <a:t>提示：</a:t>
            </a: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）父亲为什么要造一栋有高台阶的新屋？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pPr lvl="0">
              <a:spcBef>
                <a:spcPts val="0"/>
              </a:spcBef>
            </a:pP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      2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）父亲是怎么造起一栋有高台阶的新屋的？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pPr lvl="0">
              <a:spcBef>
                <a:spcPts val="0"/>
              </a:spcBef>
            </a:pP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      3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</a:rPr>
              <a:t>）新屋造好了，父亲怎么样？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Picture 22" descr="台阶2"/>
          <p:cNvPicPr>
            <a:picLocks noChangeAspect="1"/>
          </p:cNvPicPr>
          <p:nvPr/>
        </p:nvPicPr>
        <p:blipFill>
          <a:blip r:embed="rId1"/>
          <a:srcRect l="7910" t="76299" r="3056" b="3670"/>
          <a:stretch>
            <a:fillRect/>
          </a:stretch>
        </p:blipFill>
        <p:spPr>
          <a:xfrm>
            <a:off x="4276725" y="3168650"/>
            <a:ext cx="4577715" cy="3450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090" y="2671445"/>
            <a:ext cx="2771775" cy="302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5"/>
          <p:cNvSpPr/>
          <p:nvPr/>
        </p:nvSpPr>
        <p:spPr>
          <a:xfrm>
            <a:off x="234315" y="2550795"/>
            <a:ext cx="8783320" cy="39319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/>
            <a:r>
              <a:rPr lang="en-US" altLang="zh-CN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亲觉得自家的台阶低，望着人家高高的台阶，羡慕不已，他不甘心低人一等，立下宏愿，也要造一栋有高台阶的新屋。父亲体壮如牛，吃苦耐劳，他相信自己的力量，他下定决心，开始漫长的准备。他终年辛苦，准备了大半辈子，积铢累寸，终于建起了有九级台阶的新屋，一辈子的心愿得以实现，心头的喜悦真是无法形容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父亲为此付出的代价是沉重的：新屋落成了，人也衰老了，身体也垮了。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Text Box 3"/>
          <p:cNvSpPr txBox="1"/>
          <p:nvPr/>
        </p:nvSpPr>
        <p:spPr>
          <a:xfrm>
            <a:off x="123825" y="15240"/>
            <a:ext cx="868299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kern="1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2.</a:t>
            </a:r>
            <a:r>
              <a:rPr lang="zh-CN" altLang="zh-CN" sz="2800" b="1" kern="1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本文的叙事线索是什么？“文眼”</a:t>
            </a:r>
            <a:r>
              <a:rPr lang="zh-CN" altLang="zh-CN" sz="2800" b="1" kern="1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zh-CN" altLang="en-US" sz="2800" b="1" dirty="0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中心句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）</a:t>
            </a:r>
            <a:r>
              <a:rPr lang="zh-CN" altLang="zh-CN" sz="2800" b="1" kern="10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是什么？</a:t>
            </a:r>
            <a:endParaRPr lang="zh-CN" altLang="zh-CN" sz="2800" b="1" kern="10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4276" name="Rectangle 4"/>
          <p:cNvSpPr/>
          <p:nvPr/>
        </p:nvSpPr>
        <p:spPr>
          <a:xfrm>
            <a:off x="846455" y="911543"/>
            <a:ext cx="5189855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台阶高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,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屋主人的地位就相应高</a:t>
            </a:r>
            <a:r>
              <a:rPr lang="en-US" altLang="zh-CN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endParaRPr lang="en-US" altLang="zh-CN" sz="2800" b="1" dirty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4277" name="Text Box 5"/>
          <p:cNvSpPr txBox="1"/>
          <p:nvPr/>
        </p:nvSpPr>
        <p:spPr>
          <a:xfrm>
            <a:off x="123825" y="1430020"/>
            <a:ext cx="868299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solidFill>
                  <a:srgbClr val="3333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父亲毕生的奋斗就是要赢的尊重。也是尊重的需要使他产生希望和理想。</a:t>
            </a:r>
            <a:endParaRPr lang="zh-CN" altLang="en-US" sz="2800" b="1" dirty="0">
              <a:solidFill>
                <a:srgbClr val="3333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12299" name="Picture 12" descr="u=338611171,162322570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2729865"/>
            <a:ext cx="1926590" cy="1796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8" name="Text Box 11"/>
          <p:cNvSpPr txBox="1"/>
          <p:nvPr/>
        </p:nvSpPr>
        <p:spPr>
          <a:xfrm>
            <a:off x="466725" y="4526280"/>
            <a:ext cx="1912620" cy="82296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美国心理学家马斯洛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297" name="Text Box 10"/>
          <p:cNvSpPr txBox="1"/>
          <p:nvPr/>
        </p:nvSpPr>
        <p:spPr>
          <a:xfrm>
            <a:off x="2757170" y="2729865"/>
            <a:ext cx="731520" cy="343598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eaVert"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  <a:ea typeface="华文新魏" pitchFamily="2" charset="-122"/>
              </a:rPr>
              <a:t>人类需要层次论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12290" name="Picture 2" descr="images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070" y="2531110"/>
            <a:ext cx="4100830" cy="424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/>
          <p:nvPr/>
        </p:nvSpPr>
        <p:spPr>
          <a:xfrm>
            <a:off x="4162425" y="4984750"/>
            <a:ext cx="2535555" cy="61341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行楷" pitchFamily="2" charset="-122"/>
              </a:rPr>
              <a:t>生 理 需 要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55302" name="Text Box 6"/>
          <p:cNvSpPr txBox="1"/>
          <p:nvPr/>
        </p:nvSpPr>
        <p:spPr>
          <a:xfrm>
            <a:off x="4816475" y="4371340"/>
            <a:ext cx="2498725" cy="6134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华文行楷" pitchFamily="2" charset="-122"/>
              </a:rPr>
              <a:t>安 全 需 要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55303" name="Text Box 7"/>
          <p:cNvSpPr txBox="1"/>
          <p:nvPr/>
        </p:nvSpPr>
        <p:spPr>
          <a:xfrm>
            <a:off x="5367020" y="3757930"/>
            <a:ext cx="2695575" cy="57912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交 际 需 要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304" name="Text Box 8"/>
          <p:cNvSpPr txBox="1"/>
          <p:nvPr/>
        </p:nvSpPr>
        <p:spPr>
          <a:xfrm>
            <a:off x="5760085" y="3144520"/>
            <a:ext cx="2302510" cy="6134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华文行楷" pitchFamily="2" charset="-122"/>
              </a:rPr>
              <a:t>尊 重 需 要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55305" name="Text Box 9"/>
          <p:cNvSpPr txBox="1"/>
          <p:nvPr/>
        </p:nvSpPr>
        <p:spPr>
          <a:xfrm>
            <a:off x="6254115" y="2531110"/>
            <a:ext cx="2764790" cy="613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charset="-122"/>
                <a:ea typeface="微软雅黑" panose="020B0503020204020204" charset="-122"/>
              </a:rPr>
              <a:t>自我实现需要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  <p:bldP spid="2" grpId="0" bldLvl="0" animBg="1"/>
      <p:bldP spid="55302" grpId="0" bldLvl="0" animBg="1"/>
      <p:bldP spid="55303" grpId="0" bldLvl="0" animBg="1"/>
      <p:bldP spid="55304" grpId="0" bldLvl="0" animBg="1"/>
      <p:bldP spid="55305" grpId="0" bldLvl="0" animBg="1"/>
      <p:bldP spid="12298" grpId="0" bldLvl="0" animBg="1"/>
      <p:bldP spid="12297" grpId="0" animBg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21"/>
</p:tagLst>
</file>

<file path=ppt/tags/tag10.xml><?xml version="1.0" encoding="utf-8"?>
<p:tagLst xmlns:p="http://schemas.openxmlformats.org/presentationml/2006/main">
  <p:tag name="KSO_WM_TEMPLATE_CATEGORY" val="custom"/>
  <p:tag name="KSO_WM_TEMPLATE_INDEX" val="121"/>
</p:tagLst>
</file>

<file path=ppt/tags/tag11.xml><?xml version="1.0" encoding="utf-8"?>
<p:tagLst xmlns:p="http://schemas.openxmlformats.org/presentationml/2006/main">
  <p:tag name="KSO_WM_TEMPLATE_CATEGORY" val="custom"/>
  <p:tag name="KSO_WM_TEMPLATE_INDEX" val="121"/>
</p:tagLst>
</file>

<file path=ppt/tags/tag12.xml><?xml version="1.0" encoding="utf-8"?>
<p:tagLst xmlns:p="http://schemas.openxmlformats.org/presentationml/2006/main">
  <p:tag name="KSO_WM_TEMPLATE_CATEGORY" val="custom"/>
  <p:tag name="KSO_WM_TEMPLATE_INDEX" val="121"/>
</p:tagLst>
</file>

<file path=ppt/tags/tag13.xml><?xml version="1.0" encoding="utf-8"?>
<p:tagLst xmlns:p="http://schemas.openxmlformats.org/presentationml/2006/main">
  <p:tag name="KSO_WM_TEMPLATE_CATEGORY" val="custom"/>
  <p:tag name="KSO_WM_TEMPLATE_INDEX" val="121"/>
</p:tagLst>
</file>

<file path=ppt/tags/tag2.xml><?xml version="1.0" encoding="utf-8"?>
<p:tagLst xmlns:p="http://schemas.openxmlformats.org/presentationml/2006/main">
  <p:tag name="KSO_WM_TEMPLATE_CATEGORY" val="custom"/>
  <p:tag name="KSO_WM_TEMPLATE_INDEX" val="121"/>
</p:tagLst>
</file>

<file path=ppt/tags/tag3.xml><?xml version="1.0" encoding="utf-8"?>
<p:tagLst xmlns:p="http://schemas.openxmlformats.org/presentationml/2006/main">
  <p:tag name="KSO_WM_TEMPLATE_CATEGORY" val="custom"/>
  <p:tag name="KSO_WM_TEMPLATE_INDEX" val="121"/>
</p:tagLst>
</file>

<file path=ppt/tags/tag4.xml><?xml version="1.0" encoding="utf-8"?>
<p:tagLst xmlns:p="http://schemas.openxmlformats.org/presentationml/2006/main">
  <p:tag name="KSO_WM_TEMPLATE_CATEGORY" val="custom"/>
  <p:tag name="KSO_WM_TEMPLATE_INDEX" val="121"/>
</p:tagLst>
</file>

<file path=ppt/tags/tag5.xml><?xml version="1.0" encoding="utf-8"?>
<p:tagLst xmlns:p="http://schemas.openxmlformats.org/presentationml/2006/main">
  <p:tag name="KSO_WM_TEMPLATE_CATEGORY" val="custom"/>
  <p:tag name="KSO_WM_TEMPLATE_INDEX" val="121"/>
</p:tagLst>
</file>

<file path=ppt/tags/tag6.xml><?xml version="1.0" encoding="utf-8"?>
<p:tagLst xmlns:p="http://schemas.openxmlformats.org/presentationml/2006/main">
  <p:tag name="KSO_WM_TEMPLATE_CATEGORY" val="custom"/>
  <p:tag name="KSO_WM_TEMPLATE_INDEX" val="121"/>
</p:tagLst>
</file>

<file path=ppt/tags/tag7.xml><?xml version="1.0" encoding="utf-8"?>
<p:tagLst xmlns:p="http://schemas.openxmlformats.org/presentationml/2006/main">
  <p:tag name="KSO_WM_TEMPLATE_CATEGORY" val="custom"/>
  <p:tag name="KSO_WM_TEMPLATE_INDEX" val="121"/>
</p:tagLst>
</file>

<file path=ppt/tags/tag8.xml><?xml version="1.0" encoding="utf-8"?>
<p:tagLst xmlns:p="http://schemas.openxmlformats.org/presentationml/2006/main">
  <p:tag name="KSO_WM_TEMPLATE_CATEGORY" val="custom"/>
  <p:tag name="KSO_WM_TEMPLATE_INDEX" val="121"/>
</p:tagLst>
</file>

<file path=ppt/tags/tag9.xml><?xml version="1.0" encoding="utf-8"?>
<p:tagLst xmlns:p="http://schemas.openxmlformats.org/presentationml/2006/main">
  <p:tag name="KSO_WM_TEMPLATE_CATEGORY" val="custom"/>
  <p:tag name="KSO_WM_TEMPLATE_INDEX" val="121"/>
</p:tagLst>
</file>

<file path=ppt/theme/theme1.xml><?xml version="1.0" encoding="utf-8"?>
<a:theme xmlns:a="http://schemas.openxmlformats.org/drawingml/2006/main" name="1_A000120140530A99PPBG">
  <a:themeElements>
    <a:clrScheme name="KSO_GREEN7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83B40D"/>
      </a:accent1>
      <a:accent2>
        <a:srgbClr val="C5D12F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3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0</TotalTime>
  <Words>2277</Words>
  <Application>WPS 演示</Application>
  <PresentationFormat>全屏显示(4:3)</PresentationFormat>
  <Paragraphs>203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黑体</vt:lpstr>
      <vt:lpstr>Times New Roman</vt:lpstr>
      <vt:lpstr>华文行楷</vt:lpstr>
      <vt:lpstr>华文中宋</vt:lpstr>
      <vt:lpstr>楷体_GB2312</vt:lpstr>
      <vt:lpstr>华文新魏</vt:lpstr>
      <vt:lpstr>MS Outlook</vt:lpstr>
      <vt:lpstr>隶书</vt:lpstr>
      <vt:lpstr>楷体</vt:lpstr>
      <vt:lpstr>Symbol</vt:lpstr>
      <vt:lpstr>1_A000120140530A99PPBG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104</cp:revision>
  <dcterms:created xsi:type="dcterms:W3CDTF">2003-09-16T13:10:00Z</dcterms:created>
  <dcterms:modified xsi:type="dcterms:W3CDTF">2017-03-23T09:10:04Z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