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845" r:id="rId3"/>
    <p:sldId id="846" r:id="rId4"/>
    <p:sldId id="850" r:id="rId5"/>
    <p:sldId id="856" r:id="rId6"/>
    <p:sldId id="857" r:id="rId7"/>
    <p:sldId id="865" r:id="rId8"/>
    <p:sldId id="867" r:id="rId9"/>
    <p:sldId id="858" r:id="rId10"/>
    <p:sldId id="868" r:id="rId11"/>
    <p:sldId id="895" r:id="rId12"/>
    <p:sldId id="894" r:id="rId13"/>
    <p:sldId id="896" r:id="rId14"/>
    <p:sldId id="869" r:id="rId15"/>
    <p:sldId id="871" r:id="rId16"/>
    <p:sldId id="861" r:id="rId17"/>
    <p:sldId id="862" r:id="rId18"/>
    <p:sldId id="872" r:id="rId19"/>
    <p:sldId id="870" r:id="rId20"/>
    <p:sldId id="880" r:id="rId21"/>
    <p:sldId id="890" r:id="rId22"/>
    <p:sldId id="891" r:id="rId23"/>
    <p:sldId id="892" r:id="rId24"/>
  </p:sldIdLst>
  <p:sldSz cx="24371300" cy="13716000"/>
  <p:notesSz cx="6858000" cy="9144000"/>
  <p:defaultTextStyle>
    <a:defPPr>
      <a:defRPr lang="zh-CN"/>
    </a:defPPr>
    <a:lvl1pPr marL="0" algn="l" defTabSz="182753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3765" algn="l" defTabSz="182753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165" algn="l" defTabSz="182753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1930" algn="l" defTabSz="182753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5695" algn="l" defTabSz="182753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0095" algn="l" defTabSz="182753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3860" algn="l" defTabSz="182753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7625" algn="l" defTabSz="182753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1390" algn="l" defTabSz="182753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83f02db-b25c-4466-b05d-b901d0c91cc7}">
          <p14:sldIdLst>
            <p14:sldId id="845"/>
            <p14:sldId id="846"/>
            <p14:sldId id="850"/>
            <p14:sldId id="856"/>
            <p14:sldId id="857"/>
            <p14:sldId id="865"/>
            <p14:sldId id="867"/>
            <p14:sldId id="858"/>
            <p14:sldId id="868"/>
            <p14:sldId id="895"/>
            <p14:sldId id="894"/>
            <p14:sldId id="896"/>
            <p14:sldId id="869"/>
            <p14:sldId id="871"/>
            <p14:sldId id="861"/>
            <p14:sldId id="862"/>
            <p14:sldId id="872"/>
            <p14:sldId id="870"/>
            <p14:sldId id="880"/>
            <p14:sldId id="890"/>
            <p14:sldId id="891"/>
            <p14:sldId id="892"/>
          </p14:sldIdLst>
        </p14:section>
        <p14:section name="无标题节" id="{1329f157-4f53-482f-87d5-1cfaded9faa1}">
          <p14:sldIdLst/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" clrIdx="0"/>
  <p:cmAuthor id="1" name="孙文纯" initials="孙文纯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A79D"/>
    <a:srgbClr val="9E2681"/>
    <a:srgbClr val="F1592A"/>
    <a:srgbClr val="FFFEEE"/>
    <a:srgbClr val="F3F0CB"/>
    <a:srgbClr val="D2D492"/>
    <a:srgbClr val="E5E381"/>
    <a:srgbClr val="E2E1BB"/>
    <a:srgbClr val="00ADEE"/>
    <a:srgbClr val="F9F9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08" autoAdjust="0"/>
    <p:restoredTop sz="98291" autoAdjust="0"/>
  </p:normalViewPr>
  <p:slideViewPr>
    <p:cSldViewPr>
      <p:cViewPr>
        <p:scale>
          <a:sx n="33" d="100"/>
          <a:sy n="33" d="100"/>
        </p:scale>
        <p:origin x="-852" y="-150"/>
      </p:cViewPr>
      <p:guideLst>
        <p:guide orient="horz" pos="4320"/>
        <p:guide orient="horz" pos="7807"/>
        <p:guide orient="horz" pos="3186"/>
        <p:guide orient="horz" pos="2931"/>
        <p:guide orient="horz" pos="4584"/>
        <p:guide orient="horz" pos="2150"/>
        <p:guide orient="horz" pos="5370"/>
        <p:guide orient="horz" pos="3498"/>
        <p:guide orient="horz" pos="4142"/>
        <p:guide orient="horz" pos="4089"/>
        <p:guide orient="horz" pos="1400"/>
        <p:guide orient="horz" pos="2070"/>
        <p:guide orient="horz" pos="4875"/>
        <p:guide orient="horz" pos="2734"/>
        <p:guide orient="horz" pos="3132"/>
        <p:guide orient="horz" pos="2325"/>
        <p:guide orient="horz" pos="5103"/>
        <p:guide orient="horz" pos="1878"/>
        <p:guide orient="horz" pos="7374"/>
        <p:guide orient="horz" pos="7287"/>
        <p:guide orient="horz" pos="8175"/>
        <p:guide orient="horz" pos="5284"/>
        <p:guide orient="horz" pos="3561"/>
        <p:guide orient="horz" pos="1064"/>
        <p:guide orient="horz" pos="4832"/>
        <p:guide orient="horz" pos="2583"/>
        <p:guide orient="horz" pos="6446"/>
        <p:guide orient="horz" pos="1744"/>
        <p:guide orient="horz" pos="5879"/>
        <p:guide orient="horz" pos="5437"/>
        <p:guide orient="horz" pos="1453"/>
        <p:guide orient="horz" pos="1163"/>
        <p:guide orient="horz" pos="6830"/>
        <p:guide orient="horz" pos="5102"/>
        <p:guide orient="horz" pos="3725"/>
        <p:guide orient="horz" pos="3810"/>
        <p:guide orient="horz" pos="4418"/>
        <p:guide orient="horz" pos="6304"/>
        <p:guide pos="7708"/>
        <p:guide pos="2790"/>
        <p:guide pos="2023"/>
        <p:guide pos="6089"/>
        <p:guide pos="12264"/>
        <p:guide pos="5140"/>
        <p:guide pos="9783"/>
        <p:guide pos="4030"/>
        <p:guide pos="6759"/>
        <p:guide pos="8476"/>
        <p:guide pos="5890"/>
        <p:guide pos="8573"/>
        <p:guide pos="2916"/>
        <p:guide pos="15160"/>
        <p:guide pos="2412"/>
        <p:guide pos="9918"/>
        <p:guide pos="794"/>
        <p:guide pos="4302"/>
        <p:guide pos="2687"/>
        <p:guide pos="3587"/>
        <p:guide pos="9207"/>
        <p:guide pos="11065"/>
        <p:guide pos="192"/>
        <p:guide pos="6976"/>
        <p:guide pos="2138"/>
        <p:guide pos="9122"/>
        <p:guide pos="13208"/>
        <p:guide pos="9825"/>
        <p:guide pos="6712"/>
        <p:guide pos="1647"/>
        <p:guide pos="10876"/>
        <p:guide pos="4527"/>
        <p:guide pos="3404"/>
        <p:guide pos="9064"/>
        <p:guide pos="905"/>
        <p:guide pos="7181"/>
        <p:guide pos="1422"/>
        <p:guide pos="12895"/>
        <p:guide pos="7526"/>
        <p:guide pos="7251"/>
        <p:guide pos="3481"/>
        <p:guide pos="306"/>
        <p:guide pos="1732"/>
        <p:guide pos="1147"/>
        <p:guide pos="10737"/>
        <p:guide pos="414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29478"/>
    </p:cViewPr>
  </p:sorterViewPr>
  <p:notesViewPr>
    <p:cSldViewPr>
      <p:cViewPr varScale="1">
        <p:scale>
          <a:sx n="68" d="100"/>
          <a:sy n="68" d="100"/>
        </p:scale>
        <p:origin x="-3324" y="-90"/>
      </p:cViewPr>
      <p:guideLst>
        <p:guide orient="horz" pos="2880"/>
        <p:guide pos="2169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F4A69F-A7BF-4946-B3A6-ED01CBEB8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C31665-BE4C-4D05-B9C5-2B73D647A6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5CE786-2566-4729-BA0C-6278D59A1A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8275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3765" algn="l" defTabSz="18275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165" algn="l" defTabSz="18275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1930" algn="l" defTabSz="18275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5695" algn="l" defTabSz="18275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0095" algn="l" defTabSz="18275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3860" algn="l" defTabSz="18275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7625" algn="l" defTabSz="18275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1390" algn="l" defTabSz="18275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色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4368125" cy="13714412"/>
          </a:xfrm>
          <a:prstGeom prst="rect">
            <a:avLst/>
          </a:prstGeom>
          <a:solidFill>
            <a:srgbClr val="E3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260660" y="682638"/>
            <a:ext cx="21963198" cy="12350724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187" tIns="45593" rIns="91187" bIns="45593" numCol="1" rtlCol="0" anchor="t" anchorCtr="0" compatLnSpc="1"/>
          <a:lstStyle/>
          <a:p>
            <a:pPr marL="0" marR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795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218565" y="12490450"/>
            <a:ext cx="5686637" cy="95250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8326861" y="12490450"/>
            <a:ext cx="7717578" cy="95250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7466098" y="12490450"/>
            <a:ext cx="5686637" cy="952500"/>
          </a:xfrm>
        </p:spPr>
        <p:txBody>
          <a:bodyPr/>
          <a:p>
            <a:pPr lvl="0" eaLnBrk="1" fontAlgn="base" hangingPunct="1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8565" y="549276"/>
            <a:ext cx="21934170" cy="22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218565" y="12490450"/>
            <a:ext cx="5686637" cy="95250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326861" y="12490450"/>
            <a:ext cx="7717578" cy="95250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7466098" y="12490450"/>
            <a:ext cx="5686637" cy="952500"/>
          </a:xfrm>
        </p:spPr>
        <p:txBody>
          <a:bodyPr/>
          <a:p>
            <a:pPr lvl="0" eaLnBrk="1" fontAlgn="base" hangingPunct="1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/>
  <p:txStyles>
    <p:titleStyle>
      <a:lvl1pPr algn="l" defTabSz="911225" rtl="0" eaLnBrk="1" latinLnBrk="0" hangingPunct="1">
        <a:lnSpc>
          <a:spcPct val="90000"/>
        </a:lnSpc>
        <a:spcBef>
          <a:spcPct val="0"/>
        </a:spcBef>
        <a:buNone/>
        <a:defRPr sz="43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965" indent="-227965" algn="l" defTabSz="911225" rtl="0" eaLnBrk="1" latinLnBrk="0" hangingPunct="1">
        <a:lnSpc>
          <a:spcPct val="90000"/>
        </a:lnSpc>
        <a:spcBef>
          <a:spcPts val="995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7965" algn="l" defTabSz="9112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5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965" algn="l" defTabSz="9112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5755" indent="-227965" algn="l" defTabSz="9112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1685" indent="-227965" algn="l" defTabSz="9112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7615" indent="-227965" algn="l" defTabSz="9112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3545" indent="-227965" algn="l" defTabSz="9112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19475" indent="-227965" algn="l" defTabSz="9112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5405" indent="-227965" algn="l" defTabSz="9112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122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5930" algn="l" defTabSz="91122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1860" algn="l" defTabSz="91122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7790" algn="l" defTabSz="91122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3720" algn="l" defTabSz="91122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79650" algn="l" defTabSz="91122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5580" algn="l" defTabSz="91122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1510" algn="l" defTabSz="91122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7440" algn="l" defTabSz="91122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3" descr="C:\Users\Administrator\Desktop\2904d257cb119622842cbfb421fbdaa9.jpg"/>
          <p:cNvPicPr>
            <a:picLocks noChangeAspect="1"/>
          </p:cNvPicPr>
          <p:nvPr/>
        </p:nvPicPr>
        <p:blipFill>
          <a:blip r:embed="rId1"/>
          <a:srcRect b="8002"/>
          <a:stretch>
            <a:fillRect/>
          </a:stretch>
        </p:blipFill>
        <p:spPr>
          <a:xfrm>
            <a:off x="3041650" y="-45720"/>
            <a:ext cx="18348960" cy="13761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137276" y="3162300"/>
            <a:ext cx="13897610" cy="230695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7200" b="1" noProof="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高考语文一轮复习专题</a:t>
            </a:r>
            <a:endParaRPr kumimoji="0" lang="zh-CN" altLang="en-US" sz="7200" b="1" kern="1200" cap="none" spc="0" normalizeH="0" baseline="0" noProof="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7200" b="1" noProof="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古代文学文化常识之宗法礼俗</a:t>
            </a:r>
            <a:endParaRPr kumimoji="0" lang="zh-CN" altLang="en-US" sz="7200" b="1" kern="1200" cap="none" spc="0" normalizeH="0" baseline="0" noProof="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137275" y="6401435"/>
            <a:ext cx="1333119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72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仿宋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7200" b="1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仿宋" panose="02010609060101010101" pitchFamily="49" charset="-122"/>
                <a:sym typeface="+mn-ea"/>
              </a:rPr>
              <a:t>                              张娇娇</a:t>
            </a:r>
            <a:endParaRPr kumimoji="0" lang="zh-CN" altLang="en-US" sz="72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61745" y="671830"/>
            <a:ext cx="21952585" cy="12883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sz="5400" b="1" dirty="0">
                <a:latin typeface="+mn-ea"/>
                <a:sym typeface="+mn-ea"/>
              </a:rPr>
              <a:t>1</a:t>
            </a:r>
            <a:r>
              <a:rPr lang="en-US" sz="5400" b="1" dirty="0">
                <a:cs typeface="+mn-lt"/>
                <a:sym typeface="+mn-ea"/>
              </a:rPr>
              <a:t>.</a:t>
            </a:r>
            <a:r>
              <a:rPr lang="zh-CN" altLang="en-US" sz="5400" b="1" dirty="0">
                <a:cs typeface="+mn-lt"/>
                <a:sym typeface="+mn-ea"/>
              </a:rPr>
              <a:t>婚丧</a:t>
            </a:r>
            <a:endParaRPr lang="zh-CN" altLang="en-US" sz="5400" b="1" dirty="0">
              <a:cs typeface="+mn-lt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sz="5400" b="1" dirty="0">
                <a:cs typeface="+mn-lt"/>
                <a:sym typeface="+mn-ea"/>
              </a:rPr>
              <a:t>（</a:t>
            </a:r>
            <a:r>
              <a:rPr lang="en-US" altLang="zh-CN" sz="5400" b="1" dirty="0">
                <a:cs typeface="+mn-lt"/>
                <a:sym typeface="+mn-ea"/>
              </a:rPr>
              <a:t>1</a:t>
            </a:r>
            <a:r>
              <a:rPr sz="5400" b="1" dirty="0">
                <a:cs typeface="+mn-lt"/>
                <a:sym typeface="+mn-ea"/>
              </a:rPr>
              <a:t>）</a:t>
            </a:r>
            <a:r>
              <a:rPr lang="zh-CN" sz="5400" b="1" dirty="0">
                <a:cs typeface="+mn-lt"/>
                <a:sym typeface="+mn-ea"/>
              </a:rPr>
              <a:t>结婚</a:t>
            </a:r>
            <a:endParaRPr lang="zh-CN" sz="5400" b="1" dirty="0">
              <a:cs typeface="+mn-lt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5400" b="1">
                <a:solidFill>
                  <a:srgbClr val="FF0000"/>
                </a:solidFill>
                <a:cs typeface="+mn-lt"/>
              </a:rPr>
              <a:t>合卺（jin)   </a:t>
            </a:r>
            <a:r>
              <a:rPr lang="zh-CN" altLang="en-US" sz="5400" b="1">
                <a:cs typeface="+mn-lt"/>
              </a:rPr>
              <a:t>  指结婚。</a:t>
            </a:r>
            <a:endParaRPr lang="zh-CN" altLang="en-US" sz="5400" b="1">
              <a:cs typeface="+mn-lt"/>
            </a:endParaRPr>
          </a:p>
          <a:p>
            <a:pPr>
              <a:lnSpc>
                <a:spcPct val="110000"/>
              </a:lnSpc>
            </a:pPr>
            <a:endParaRPr lang="zh-CN" altLang="en-US" sz="5400" b="1">
              <a:cs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5400" b="1">
                <a:solidFill>
                  <a:srgbClr val="FF0000"/>
                </a:solidFill>
                <a:cs typeface="+mn-lt"/>
              </a:rPr>
              <a:t>妻    </a:t>
            </a:r>
            <a:r>
              <a:rPr lang="zh-CN" altLang="en-US" sz="5400" b="1">
                <a:cs typeface="+mn-lt"/>
              </a:rPr>
              <a:t>    男子的配偶。在宗法时代指正式的配偶、嫡妻。</a:t>
            </a:r>
            <a:endParaRPr lang="zh-CN" altLang="en-US" sz="5400" b="1">
              <a:cs typeface="+mn-lt"/>
            </a:endParaRPr>
          </a:p>
          <a:p>
            <a:pPr>
              <a:lnSpc>
                <a:spcPct val="110000"/>
              </a:lnSpc>
            </a:pPr>
            <a:endParaRPr lang="zh-CN" altLang="en-US" sz="5400" b="1">
              <a:cs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5400" b="1">
                <a:solidFill>
                  <a:srgbClr val="FF0000"/>
                </a:solidFill>
                <a:cs typeface="+mn-lt"/>
              </a:rPr>
              <a:t>妾 </a:t>
            </a:r>
            <a:r>
              <a:rPr lang="zh-CN" altLang="en-US" sz="5400" b="1">
                <a:cs typeface="+mn-lt"/>
              </a:rPr>
              <a:t>       最初指家庭的女奴，后指贵族娶的“小妻”，实际上“小妻”是女奴随社会的发展而发展的结果，但地位仍极其低贱。</a:t>
            </a:r>
            <a:endParaRPr lang="zh-CN" altLang="en-US" sz="5400" b="1">
              <a:cs typeface="+mn-lt"/>
            </a:endParaRPr>
          </a:p>
          <a:p>
            <a:pPr>
              <a:lnSpc>
                <a:spcPct val="110000"/>
              </a:lnSpc>
            </a:pPr>
            <a:endParaRPr lang="zh-CN" altLang="en-US" sz="5400" b="1">
              <a:cs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5400" b="1">
                <a:solidFill>
                  <a:srgbClr val="FF0000"/>
                </a:solidFill>
                <a:cs typeface="+mn-lt"/>
              </a:rPr>
              <a:t>姬   </a:t>
            </a:r>
            <a:r>
              <a:rPr lang="zh-CN" altLang="en-US" sz="5400" b="1">
                <a:cs typeface="+mn-lt"/>
              </a:rPr>
              <a:t>     原是古代的显姓。如周王族姓姬。后来成为贵族妇女的代称，再进一步泛化，便成为妇女的美称，进而成为美女的通称。</a:t>
            </a:r>
            <a:endParaRPr lang="zh-CN" altLang="en-US" sz="5400" b="1">
              <a:cs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5400" b="1">
                <a:solidFill>
                  <a:srgbClr val="C00000"/>
                </a:solidFill>
                <a:cs typeface="+mn-lt"/>
              </a:rPr>
              <a:t>如《鸿门宴》：“沛公居山东时，贪于财货，好美姬。</a:t>
            </a:r>
            <a:endParaRPr lang="zh-CN" altLang="en-US" sz="5400" b="1">
              <a:cs typeface="+mn-lt"/>
            </a:endParaRPr>
          </a:p>
          <a:p>
            <a:pPr>
              <a:lnSpc>
                <a:spcPct val="110000"/>
              </a:lnSpc>
            </a:pPr>
            <a:endParaRPr lang="zh-CN" altLang="en-US" sz="5400" b="1">
              <a:cs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5400" b="1">
                <a:solidFill>
                  <a:srgbClr val="FF0000"/>
                </a:solidFill>
                <a:cs typeface="+mn-lt"/>
              </a:rPr>
              <a:t>媵（ying) </a:t>
            </a:r>
            <a:r>
              <a:rPr lang="zh-CN" altLang="en-US" sz="5400" b="1">
                <a:cs typeface="+mn-lt"/>
              </a:rPr>
              <a:t>      指古代的诸侯的女儿出嫁时随嫁或陪嫁的人。</a:t>
            </a:r>
            <a:endParaRPr lang="zh-CN" altLang="en-US" sz="5400" b="1"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61745" y="671830"/>
            <a:ext cx="21952585" cy="12883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sz="5400" b="1" dirty="0">
                <a:latin typeface="+mn-ea"/>
                <a:sym typeface="+mn-ea"/>
              </a:rPr>
              <a:t>（</a:t>
            </a:r>
            <a:r>
              <a:rPr lang="en-US" altLang="zh-CN" sz="5400" b="1" dirty="0">
                <a:latin typeface="+mn-ea"/>
                <a:sym typeface="+mn-ea"/>
              </a:rPr>
              <a:t>2</a:t>
            </a:r>
            <a:r>
              <a:rPr sz="5400" b="1" dirty="0">
                <a:latin typeface="+mn-ea"/>
                <a:sym typeface="+mn-ea"/>
              </a:rPr>
              <a:t>）中国古代丧礼制度，等级分明。同样是“死”，说法就尊卑有别，天子称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崩</a:t>
            </a:r>
            <a:r>
              <a:rPr sz="5400" b="1" dirty="0" smtClean="0">
                <a:latin typeface="+mn-ea"/>
                <a:sym typeface="+mn-ea"/>
              </a:rPr>
              <a:t>，</a:t>
            </a:r>
            <a:r>
              <a:rPr sz="5400" b="1" dirty="0" err="1">
                <a:latin typeface="+mn-ea"/>
                <a:sym typeface="+mn-ea"/>
              </a:rPr>
              <a:t>诸侯称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薨</a:t>
            </a:r>
            <a:r>
              <a:rPr sz="5400" b="1" dirty="0">
                <a:latin typeface="+mn-ea"/>
                <a:sym typeface="+mn-ea"/>
              </a:rPr>
              <a:t> </a:t>
            </a:r>
            <a:r>
              <a:rPr lang="zh-CN" sz="5400" b="1" dirty="0">
                <a:latin typeface="+mn-ea"/>
                <a:sym typeface="+mn-ea"/>
              </a:rPr>
              <a:t>，</a:t>
            </a:r>
            <a:r>
              <a:rPr sz="5400" b="1" dirty="0" err="1">
                <a:latin typeface="+mn-ea"/>
                <a:sym typeface="+mn-ea"/>
              </a:rPr>
              <a:t>大夫称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卒</a:t>
            </a:r>
            <a:r>
              <a:rPr sz="5400" b="1" dirty="0">
                <a:latin typeface="+mn-ea"/>
                <a:sym typeface="+mn-ea"/>
              </a:rPr>
              <a:t>，</a:t>
            </a:r>
            <a:r>
              <a:rPr sz="5400" b="1" dirty="0" err="1">
                <a:latin typeface="+mn-ea"/>
                <a:sym typeface="+mn-ea"/>
              </a:rPr>
              <a:t>士称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不禄</a:t>
            </a:r>
            <a:r>
              <a:rPr sz="5400" b="1" dirty="0">
                <a:latin typeface="+mn-ea"/>
                <a:sym typeface="+mn-ea"/>
              </a:rPr>
              <a:t> ，</a:t>
            </a:r>
            <a:r>
              <a:rPr sz="5400" b="1" dirty="0" err="1">
                <a:latin typeface="+mn-ea"/>
                <a:sym typeface="+mn-ea"/>
              </a:rPr>
              <a:t>庶人才称死。</a:t>
            </a:r>
            <a:r>
              <a:rPr sz="5400" b="1" dirty="0" err="1" smtClean="0">
                <a:latin typeface="+mn-ea"/>
                <a:sym typeface="+mn-ea"/>
              </a:rPr>
              <a:t>丧礼也有不同的等级</a:t>
            </a:r>
            <a:r>
              <a:rPr sz="5400" b="1" dirty="0">
                <a:latin typeface="+mn-ea"/>
                <a:sym typeface="+mn-ea"/>
              </a:rPr>
              <a:t>。</a:t>
            </a:r>
            <a:endParaRPr sz="5400" b="1" dirty="0">
              <a:latin typeface="+mn-ea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  <a:sym typeface="+mn-ea"/>
              </a:rPr>
              <a:t>百姓</a:t>
            </a:r>
            <a:r>
              <a:rPr sz="5400" b="1" dirty="0">
                <a:latin typeface="+mn-ea"/>
                <a:sym typeface="+mn-ea"/>
              </a:rPr>
              <a:t>　古代奴隶社会对贵族的总称。贵族有姓，平民无姓，这种状况在春秋战国时代仍然存在。到了汉代，自天子以至于一般平民才皆可以有姓了。“百姓”遂随之指称一般平民了。</a:t>
            </a:r>
            <a:endParaRPr sz="5400" b="1" dirty="0">
              <a:latin typeface="+mn-ea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布衣</a:t>
            </a:r>
            <a:r>
              <a:rPr sz="5400" b="1" dirty="0">
                <a:latin typeface="+mn-ea"/>
              </a:rPr>
              <a:t>　即平民。</a:t>
            </a:r>
            <a:r>
              <a:rPr sz="5400" b="1" dirty="0">
                <a:solidFill>
                  <a:srgbClr val="C00000"/>
                </a:solidFill>
                <a:latin typeface="+mn-ea"/>
              </a:rPr>
              <a:t>《出师表》：“臣本布衣，躬耕于南阳，苟全性命于乱世，不求闻达于诸侯。”</a:t>
            </a:r>
            <a:endParaRPr sz="5400" b="1" dirty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臣</a:t>
            </a:r>
            <a:r>
              <a:rPr sz="5400" b="1" dirty="0">
                <a:latin typeface="+mn-ea"/>
              </a:rPr>
              <a:t>　最初指男性奴仆，跟女性的“妾”相对。后来成为君主时代官吏和百姓的统称。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C00000"/>
                </a:solidFill>
                <a:latin typeface="+mn-ea"/>
              </a:rPr>
              <a:t>如《邹忌讽齐王纳谏》：“令初下，群臣进谏，门庭若市。”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黎民</a:t>
            </a:r>
            <a:r>
              <a:rPr sz="5400" b="1" dirty="0">
                <a:latin typeface="+mn-ea"/>
              </a:rPr>
              <a:t>　即“平民”“众民”之意。也称“黎庶”“黎元”等。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士</a:t>
            </a:r>
            <a:r>
              <a:rPr sz="5400" b="1" dirty="0">
                <a:latin typeface="+mn-ea"/>
              </a:rPr>
              <a:t>　   商、周时最低级的贵族阶层。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03020" y="746125"/>
            <a:ext cx="21910675" cy="1196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  <a:sym typeface="+mn-ea"/>
              </a:rPr>
              <a:t>奴隶</a:t>
            </a:r>
            <a:r>
              <a:rPr sz="5400" b="1" dirty="0">
                <a:latin typeface="+mn-ea"/>
                <a:sym typeface="+mn-ea"/>
              </a:rPr>
              <a:t>　为奴隶主劳动而无人身自由的人，常常被奴隶主任意买卖或杀害。最初的“众”“奚”“仆”“臣”“妾”都是奴隶。</a:t>
            </a:r>
            <a:endParaRPr sz="5400" b="1" dirty="0">
              <a:latin typeface="+mn-ea"/>
              <a:sym typeface="+mn-ea"/>
            </a:endParaRPr>
          </a:p>
          <a:p>
            <a:pPr>
              <a:lnSpc>
                <a:spcPct val="110000"/>
              </a:lnSpc>
            </a:pP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  <a:sym typeface="+mn-ea"/>
              </a:rPr>
              <a:t>黔首</a:t>
            </a:r>
            <a:r>
              <a:rPr sz="5400" b="1" dirty="0">
                <a:latin typeface="+mn-ea"/>
                <a:sym typeface="+mn-ea"/>
              </a:rPr>
              <a:t>　战国时秦国及后来秦王朝对平民的贱称。黔，黑色。黔首，犹如黑头。据说秦尚黑色，当时平民皆用黑布包头，故名。</a:t>
            </a:r>
            <a:endParaRPr sz="5400" b="1" dirty="0">
              <a:latin typeface="+mn-ea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C00000"/>
                </a:solidFill>
                <a:latin typeface="+mn-ea"/>
                <a:sym typeface="+mn-ea"/>
              </a:rPr>
              <a:t>如《过秦论》：“于是废先王之道，焚百家之言，以愚黔首。”</a:t>
            </a:r>
            <a:endParaRPr sz="5400" b="1" dirty="0">
              <a:latin typeface="+mn-ea"/>
              <a:sym typeface="+mn-ea"/>
            </a:endParaRPr>
          </a:p>
          <a:p>
            <a:pPr>
              <a:lnSpc>
                <a:spcPct val="110000"/>
              </a:lnSpc>
            </a:pP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  <a:sym typeface="+mn-ea"/>
              </a:rPr>
              <a:t>庶人</a:t>
            </a:r>
            <a:r>
              <a:rPr sz="5400" b="1" dirty="0">
                <a:latin typeface="+mn-ea"/>
                <a:sym typeface="+mn-ea"/>
              </a:rPr>
              <a:t>　也叫“庶民”。西周以后对农业生产者的称谓，其身份比奴隶高。</a:t>
            </a:r>
            <a:endParaRPr sz="5400" b="1" dirty="0">
              <a:latin typeface="+mn-ea"/>
              <a:sym typeface="+mn-ea"/>
            </a:endParaRPr>
          </a:p>
          <a:p>
            <a:pPr>
              <a:lnSpc>
                <a:spcPct val="110000"/>
              </a:lnSpc>
            </a:pP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  <a:sym typeface="+mn-ea"/>
              </a:rPr>
              <a:t>小人</a:t>
            </a:r>
            <a:r>
              <a:rPr sz="5400" b="1" dirty="0">
                <a:latin typeface="+mn-ea"/>
                <a:sym typeface="+mn-ea"/>
              </a:rPr>
              <a:t>　西周、春秋时代对被统治的劳动人民的称谓。又指道德低下的人。前者与“大人”相对，后者与“君子”相对。</a:t>
            </a:r>
            <a:endParaRPr sz="5400" b="1" dirty="0">
              <a:latin typeface="+mn-ea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C00000"/>
                </a:solidFill>
                <a:latin typeface="+mn-ea"/>
                <a:sym typeface="+mn-ea"/>
              </a:rPr>
              <a:t>如《出师表》：“亲贤臣，远小人，此先汉所以兴隆也；亲小人，远贤臣，此后汉所以倾颓也。”</a:t>
            </a:r>
            <a:endParaRPr lang="zh-CN" altLang="en-US" sz="5400" b="1" dirty="0">
              <a:solidFill>
                <a:srgbClr val="C00000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0650" y="714670"/>
            <a:ext cx="21960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.祭祀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0650" y="1846894"/>
            <a:ext cx="20520000" cy="8755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sz="5400" b="1" dirty="0">
                <a:latin typeface="+mn-ea"/>
              </a:rPr>
              <a:t>（1）古代祭祀时要用牲畜，色纯为“     </a:t>
            </a:r>
            <a:r>
              <a:rPr sz="5400" b="1" dirty="0" smtClean="0">
                <a:latin typeface="+mn-ea"/>
              </a:rPr>
              <a:t>”，</a:t>
            </a:r>
            <a:r>
              <a:rPr sz="5400" b="1" dirty="0">
                <a:latin typeface="+mn-ea"/>
              </a:rPr>
              <a:t>体全为“      ”。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endParaRPr sz="40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latin typeface="+mn-ea"/>
              </a:rPr>
              <a:t>（2）古人常把用于祭祀的    </a:t>
            </a:r>
            <a:r>
              <a:rPr sz="5400" b="1" dirty="0" smtClean="0">
                <a:latin typeface="+mn-ea"/>
              </a:rPr>
              <a:t> </a:t>
            </a:r>
            <a:r>
              <a:rPr sz="5400" b="1" dirty="0">
                <a:latin typeface="+mn-ea"/>
              </a:rPr>
              <a:t>、    、   </a:t>
            </a:r>
            <a:r>
              <a:rPr sz="5400" b="1" dirty="0" smtClean="0">
                <a:latin typeface="+mn-ea"/>
              </a:rPr>
              <a:t> </a:t>
            </a:r>
            <a:r>
              <a:rPr sz="5400" b="1" dirty="0">
                <a:latin typeface="+mn-ea"/>
              </a:rPr>
              <a:t>称为“三牲”。祭祀者和祭祀对象不同，所用牺牲的规格也有所区别：天子祭祀社稷时，三牲全备，称为“        </a:t>
            </a:r>
            <a:r>
              <a:rPr sz="5400" b="1" dirty="0" smtClean="0">
                <a:latin typeface="+mn-ea"/>
              </a:rPr>
              <a:t>”；</a:t>
            </a:r>
            <a:r>
              <a:rPr sz="5400" b="1" dirty="0" err="1">
                <a:latin typeface="+mn-ea"/>
              </a:rPr>
              <a:t>诸侯祭祀用</a:t>
            </a:r>
            <a:r>
              <a:rPr sz="5400" b="1" dirty="0">
                <a:latin typeface="+mn-ea"/>
              </a:rPr>
              <a:t>      </a:t>
            </a:r>
            <a:r>
              <a:rPr sz="5400" b="1" dirty="0" smtClean="0">
                <a:latin typeface="+mn-ea"/>
              </a:rPr>
              <a:t>、    </a:t>
            </a:r>
            <a:r>
              <a:rPr sz="5400" b="1" dirty="0" err="1" smtClean="0">
                <a:latin typeface="+mn-ea"/>
              </a:rPr>
              <a:t>各一头</a:t>
            </a:r>
            <a:r>
              <a:rPr sz="5400" b="1" dirty="0" err="1">
                <a:latin typeface="+mn-ea"/>
              </a:rPr>
              <a:t>，叫</a:t>
            </a:r>
            <a:r>
              <a:rPr sz="5400" b="1" dirty="0">
                <a:latin typeface="+mn-ea"/>
              </a:rPr>
              <a:t>“         </a:t>
            </a:r>
            <a:r>
              <a:rPr sz="5400" b="1" dirty="0" smtClean="0">
                <a:latin typeface="+mn-ea"/>
              </a:rPr>
              <a:t>”。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endParaRPr sz="40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latin typeface="+mn-ea"/>
              </a:rPr>
              <a:t>（3）古代于郊外祭祀天地，称为          ，等同于郊祀。南郊祭天，北郊祭地，是儒家礼仪中的主要部分，祭祀对象分为三类：天神、       </a:t>
            </a:r>
            <a:r>
              <a:rPr lang="en-US" sz="5400" b="1" dirty="0" smtClean="0">
                <a:latin typeface="+mn-ea"/>
              </a:rPr>
              <a:t> </a:t>
            </a:r>
            <a:endParaRPr lang="en-US" sz="54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sz="5400" b="1" dirty="0">
                <a:latin typeface="+mn-ea"/>
              </a:rPr>
              <a:t> </a:t>
            </a:r>
            <a:r>
              <a:rPr lang="en-US" sz="5400" b="1" dirty="0" smtClean="0">
                <a:latin typeface="+mn-ea"/>
              </a:rPr>
              <a:t>        </a:t>
            </a:r>
            <a:r>
              <a:rPr sz="5400" b="1" dirty="0" smtClean="0">
                <a:latin typeface="+mn-ea"/>
              </a:rPr>
              <a:t>、       。</a:t>
            </a:r>
            <a:endParaRPr sz="54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endParaRPr sz="5400" b="1" dirty="0">
              <a:latin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2605285" y="2745740"/>
            <a:ext cx="6927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2470385" y="1890755"/>
            <a:ext cx="87185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5400" b="1" dirty="0">
                <a:solidFill>
                  <a:srgbClr val="FF0000"/>
                </a:solidFill>
                <a:sym typeface="+mn-ea"/>
              </a:rPr>
              <a:t>牺</a:t>
            </a:r>
            <a:endParaRPr lang="zh-CN" altLang="zh-CN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7118695" y="2745740"/>
            <a:ext cx="6927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6983795" y="1890755"/>
            <a:ext cx="87185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牲</a:t>
            </a:r>
            <a:endParaRPr lang="zh-CN" altLang="zh-CN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533255" y="4315965"/>
            <a:ext cx="6927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9398355" y="3460980"/>
            <a:ext cx="87185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牛</a:t>
            </a:r>
            <a:endParaRPr lang="zh-CN" altLang="zh-CN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0923905" y="4315965"/>
            <a:ext cx="6927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0789005" y="3460980"/>
            <a:ext cx="87185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羊</a:t>
            </a:r>
            <a:endParaRPr lang="zh-CN" altLang="zh-CN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2259945" y="4315965"/>
            <a:ext cx="6927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2125045" y="3460980"/>
            <a:ext cx="87185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猪</a:t>
            </a:r>
            <a:endParaRPr lang="zh-CN" altLang="zh-CN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430495" y="6113795"/>
            <a:ext cx="1423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4295495" y="5258795"/>
            <a:ext cx="1560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太牢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701020" y="6113780"/>
            <a:ext cx="6927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0566120" y="5258795"/>
            <a:ext cx="87185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羊</a:t>
            </a:r>
            <a:endParaRPr lang="zh-CN" altLang="zh-CN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2215495" y="6113780"/>
            <a:ext cx="6927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2080595" y="5258795"/>
            <a:ext cx="87185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猪</a:t>
            </a:r>
            <a:endParaRPr lang="zh-CN" altLang="zh-CN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7040325" y="6113795"/>
            <a:ext cx="1423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6905325" y="5258795"/>
            <a:ext cx="1560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少牢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1704820" y="7668000"/>
            <a:ext cx="1423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1569820" y="6813000"/>
            <a:ext cx="1560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郊祭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520650" y="9529460"/>
            <a:ext cx="1423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385650" y="8674460"/>
            <a:ext cx="1560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地祇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521535" y="9529460"/>
            <a:ext cx="1423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86535" y="8674460"/>
            <a:ext cx="1560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人鬼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36" name="图片 3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0650" y="714670"/>
            <a:ext cx="21960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拜礼   </a:t>
            </a:r>
            <a:r>
              <a:rPr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拜是古人常用的表示礼节的方式，就是行礼叩头。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0649" y="1846894"/>
            <a:ext cx="21264315" cy="1173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sz="5400" b="1" dirty="0">
                <a:latin typeface="+mn-ea"/>
              </a:rPr>
              <a:t>（1）古代行礼有“九拜”，一曰         </a:t>
            </a:r>
            <a:r>
              <a:rPr sz="5400" b="1" dirty="0" smtClean="0">
                <a:latin typeface="+mn-ea"/>
              </a:rPr>
              <a:t> </a:t>
            </a:r>
            <a:r>
              <a:rPr sz="5400" b="1" dirty="0">
                <a:latin typeface="+mn-ea"/>
              </a:rPr>
              <a:t>，二曰顿首，三曰空首，四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latin typeface="+mn-ea"/>
              </a:rPr>
              <a:t>曰        </a:t>
            </a:r>
            <a:r>
              <a:rPr sz="5400" b="1" dirty="0" smtClean="0">
                <a:latin typeface="+mn-ea"/>
              </a:rPr>
              <a:t> </a:t>
            </a:r>
            <a:r>
              <a:rPr sz="5400" b="1" dirty="0">
                <a:latin typeface="+mn-ea"/>
              </a:rPr>
              <a:t>，</a:t>
            </a:r>
            <a:r>
              <a:rPr sz="5400" b="1" dirty="0" err="1">
                <a:latin typeface="+mn-ea"/>
              </a:rPr>
              <a:t>五曰吉拜，六曰凶拜，七曰</a:t>
            </a:r>
            <a:r>
              <a:rPr sz="5400" b="1" dirty="0">
                <a:latin typeface="+mn-ea"/>
              </a:rPr>
              <a:t>        </a:t>
            </a:r>
            <a:r>
              <a:rPr sz="5400" b="1" dirty="0" smtClean="0">
                <a:latin typeface="+mn-ea"/>
              </a:rPr>
              <a:t> </a:t>
            </a:r>
            <a:r>
              <a:rPr sz="5400" b="1" dirty="0">
                <a:latin typeface="+mn-ea"/>
              </a:rPr>
              <a:t>，</a:t>
            </a:r>
            <a:r>
              <a:rPr sz="5400" b="1" dirty="0" err="1">
                <a:latin typeface="+mn-ea"/>
              </a:rPr>
              <a:t>八曰褒拜，九曰</a:t>
            </a:r>
            <a:r>
              <a:rPr sz="5400" b="1" dirty="0">
                <a:latin typeface="+mn-ea"/>
              </a:rPr>
              <a:t> </a:t>
            </a:r>
            <a:r>
              <a:rPr sz="5400" b="1" dirty="0" smtClean="0">
                <a:latin typeface="+mn-ea"/>
              </a:rPr>
              <a:t>        </a:t>
            </a:r>
            <a:r>
              <a:rPr sz="5400" b="1" dirty="0">
                <a:latin typeface="+mn-ea"/>
              </a:rPr>
              <a:t>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endParaRPr sz="40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latin typeface="+mn-ea"/>
              </a:rPr>
              <a:t>（2）宗庙祭祀拜祖先，郊祀拜天拜神，以及臣拜君，子拜父，</a:t>
            </a:r>
            <a:r>
              <a:rPr sz="5400" b="1" dirty="0" smtClean="0">
                <a:latin typeface="+mn-ea"/>
              </a:rPr>
              <a:t>学</a:t>
            </a:r>
            <a:endParaRPr lang="en-US" sz="54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 err="1" smtClean="0">
                <a:latin typeface="+mn-ea"/>
              </a:rPr>
              <a:t>生拜老师</a:t>
            </a:r>
            <a:r>
              <a:rPr sz="5400" b="1" dirty="0" err="1">
                <a:latin typeface="+mn-ea"/>
              </a:rPr>
              <a:t>，新婚夫妇拜天地、拜父母，都行</a:t>
            </a:r>
            <a:r>
              <a:rPr sz="5400" b="1" dirty="0">
                <a:latin typeface="+mn-ea"/>
              </a:rPr>
              <a:t>           </a:t>
            </a:r>
            <a:r>
              <a:rPr sz="5400" b="1" dirty="0" err="1">
                <a:latin typeface="+mn-ea"/>
              </a:rPr>
              <a:t>礼。</a:t>
            </a:r>
            <a:r>
              <a:rPr sz="5400" b="1" dirty="0" err="1" smtClean="0">
                <a:latin typeface="+mn-ea"/>
              </a:rPr>
              <a:t>平辈同级</a:t>
            </a:r>
            <a:endParaRPr lang="en-US" sz="54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 err="1" smtClean="0">
                <a:latin typeface="+mn-ea"/>
              </a:rPr>
              <a:t>之间</a:t>
            </a:r>
            <a:r>
              <a:rPr sz="5400" b="1" dirty="0" err="1">
                <a:latin typeface="+mn-ea"/>
              </a:rPr>
              <a:t>，拜迎、拜送、拜望、拜谒，行</a:t>
            </a:r>
            <a:r>
              <a:rPr sz="5400" b="1" dirty="0">
                <a:latin typeface="+mn-ea"/>
              </a:rPr>
              <a:t>            </a:t>
            </a:r>
            <a:r>
              <a:rPr sz="5400" b="1" dirty="0" err="1">
                <a:latin typeface="+mn-ea"/>
              </a:rPr>
              <a:t>礼。</a:t>
            </a:r>
            <a:r>
              <a:rPr sz="5400" b="1" dirty="0" err="1" smtClean="0">
                <a:latin typeface="+mn-ea"/>
              </a:rPr>
              <a:t>对于卑者的稽首</a:t>
            </a:r>
            <a:endParaRPr lang="en-US" sz="54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 err="1" smtClean="0">
                <a:latin typeface="+mn-ea"/>
              </a:rPr>
              <a:t>礼</a:t>
            </a:r>
            <a:r>
              <a:rPr sz="5400" b="1" dirty="0" err="1">
                <a:latin typeface="+mn-ea"/>
              </a:rPr>
              <a:t>，尊者以</a:t>
            </a:r>
            <a:r>
              <a:rPr sz="5400" b="1" dirty="0">
                <a:latin typeface="+mn-ea"/>
              </a:rPr>
              <a:t>            礼答拜。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顿首</a:t>
            </a:r>
            <a:r>
              <a:rPr sz="5400" b="1" dirty="0">
                <a:latin typeface="+mn-ea"/>
              </a:rPr>
              <a:t>是拜跪于地，引头至地，头顿地即举起，所以叫作顿首。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空首</a:t>
            </a:r>
            <a:r>
              <a:rPr sz="5400" b="1" dirty="0">
                <a:latin typeface="+mn-ea"/>
              </a:rPr>
              <a:t>是拜跪于地，先以两手拱至地，再以头至手，因其头不至地，所以叫作空首。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稽首</a:t>
            </a:r>
            <a:r>
              <a:rPr sz="5400" b="1" dirty="0">
                <a:latin typeface="+mn-ea"/>
              </a:rPr>
              <a:t>是拜跪于地，引头至地，多时方起，因为头叩地多时，有所稽留，因此叫作稽首。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肃拜</a:t>
            </a:r>
            <a:r>
              <a:rPr sz="5400" b="1" dirty="0">
                <a:latin typeface="+mn-ea"/>
              </a:rPr>
              <a:t>是拜礼中礼节最轻的。</a:t>
            </a:r>
            <a:endParaRPr sz="5400" b="1" dirty="0">
              <a:latin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10864950" y="2701305"/>
            <a:ext cx="1423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10729950" y="1846305"/>
            <a:ext cx="1560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稽首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185135" y="3623325"/>
            <a:ext cx="1423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050135" y="2768325"/>
            <a:ext cx="1560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振动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2875995" y="3623325"/>
            <a:ext cx="1423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2740995" y="2768325"/>
            <a:ext cx="1560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奇拜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0255965" y="3623325"/>
            <a:ext cx="1423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0120965" y="2768325"/>
            <a:ext cx="1560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肃拜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4885650" y="6048000"/>
            <a:ext cx="1423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4750650" y="5193000"/>
            <a:ext cx="1560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稽首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2964820" y="6970020"/>
            <a:ext cx="1423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2829820" y="6115020"/>
            <a:ext cx="1560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顿首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404820" y="7869180"/>
            <a:ext cx="1423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5269820" y="7014180"/>
            <a:ext cx="1560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空首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31" name="图片 3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7485" y="800735"/>
            <a:ext cx="117983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cs typeface="+mn-lt"/>
              </a:rPr>
              <a:t>4.</a:t>
            </a:r>
            <a:r>
              <a:rPr lang="zh-CN" altLang="en-US" sz="5400" b="1">
                <a:cs typeface="+mn-lt"/>
              </a:rPr>
              <a:t>相见礼</a:t>
            </a:r>
            <a:endParaRPr lang="zh-CN" altLang="en-US" sz="5400" b="1"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4300" y="1792605"/>
            <a:ext cx="21781135" cy="10894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  <a:cs typeface="+mn-lt"/>
              </a:rPr>
              <a:t>揖</a:t>
            </a:r>
            <a:r>
              <a:rPr lang="zh-CN" altLang="en-US" sz="5400" b="1">
                <a:cs typeface="+mn-lt"/>
              </a:rPr>
              <a:t>　古代作揖与后世不同，古人作揖是推手。根据对象的不同，推手时有高平下之别。对庶姓，没有亲属关系，推手时稍微往下，叫</a:t>
            </a:r>
            <a:r>
              <a:rPr lang="zh-CN" altLang="en-US" sz="5400" b="1">
                <a:solidFill>
                  <a:srgbClr val="FF0000"/>
                </a:solidFill>
                <a:cs typeface="+mn-lt"/>
              </a:rPr>
              <a:t>土揖</a:t>
            </a:r>
            <a:r>
              <a:rPr lang="zh-CN" altLang="en-US" sz="5400" b="1">
                <a:cs typeface="+mn-lt"/>
              </a:rPr>
              <a:t>。对异姓，是指有婚姻关系的，则用</a:t>
            </a:r>
            <a:r>
              <a:rPr lang="zh-CN" altLang="en-US" sz="5400" b="1">
                <a:solidFill>
                  <a:srgbClr val="FF0000"/>
                </a:solidFill>
                <a:cs typeface="+mn-lt"/>
              </a:rPr>
              <a:t>时揖</a:t>
            </a:r>
            <a:r>
              <a:rPr lang="zh-CN" altLang="en-US" sz="5400" b="1">
                <a:cs typeface="+mn-lt"/>
              </a:rPr>
              <a:t>，平推手。对同姓，是同一个族的，就用</a:t>
            </a:r>
            <a:r>
              <a:rPr lang="zh-CN" altLang="en-US" sz="5400" b="1">
                <a:solidFill>
                  <a:srgbClr val="FF0000"/>
                </a:solidFill>
                <a:cs typeface="+mn-lt"/>
              </a:rPr>
              <a:t>天揖</a:t>
            </a:r>
            <a:r>
              <a:rPr lang="zh-CN" altLang="en-US" sz="5400" b="1">
                <a:cs typeface="+mn-lt"/>
              </a:rPr>
              <a:t>，推手时稍微举高。</a:t>
            </a:r>
            <a:endParaRPr lang="zh-CN" altLang="en-US" sz="5400" b="1">
              <a:cs typeface="+mn-lt"/>
            </a:endParaRPr>
          </a:p>
          <a:p>
            <a:endParaRPr lang="zh-CN" altLang="en-US" sz="5400" b="1">
              <a:cs typeface="+mn-lt"/>
            </a:endParaRPr>
          </a:p>
          <a:p>
            <a:r>
              <a:rPr lang="zh-CN" altLang="en-US" sz="5400" b="1">
                <a:solidFill>
                  <a:srgbClr val="FF0000"/>
                </a:solidFill>
                <a:cs typeface="+mn-lt"/>
              </a:rPr>
              <a:t>执手</a:t>
            </a:r>
            <a:r>
              <a:rPr lang="zh-CN" altLang="en-US" sz="5400" b="1">
                <a:cs typeface="+mn-lt"/>
              </a:rPr>
              <a:t>　表示亲昵的行礼方式，和现在的握手相似。</a:t>
            </a:r>
            <a:endParaRPr lang="zh-CN" altLang="en-US" sz="5400" b="1">
              <a:cs typeface="+mn-lt"/>
            </a:endParaRPr>
          </a:p>
          <a:p>
            <a:r>
              <a:rPr lang="zh-CN" altLang="en-US" sz="5400" b="1">
                <a:solidFill>
                  <a:srgbClr val="C00000"/>
                </a:solidFill>
                <a:cs typeface="+mn-lt"/>
              </a:rPr>
              <a:t>最先见于《诗经》：“执子之手，与子偕老。”又如柳永《雨霖铃》：“执手相看泪眼，竟无语凝噎。”</a:t>
            </a:r>
            <a:endParaRPr lang="zh-CN" altLang="en-US" sz="5400" b="1">
              <a:solidFill>
                <a:srgbClr val="C00000"/>
              </a:solidFill>
              <a:cs typeface="+mn-lt"/>
            </a:endParaRPr>
          </a:p>
          <a:p>
            <a:endParaRPr lang="zh-CN" altLang="en-US" sz="5400" b="1">
              <a:cs typeface="+mn-lt"/>
            </a:endParaRPr>
          </a:p>
          <a:p>
            <a:r>
              <a:rPr lang="zh-CN" altLang="en-US" sz="5400" b="1">
                <a:solidFill>
                  <a:srgbClr val="FF0000"/>
                </a:solidFill>
                <a:cs typeface="+mn-lt"/>
              </a:rPr>
              <a:t>寿</a:t>
            </a:r>
            <a:r>
              <a:rPr lang="zh-CN" altLang="en-US" sz="5400" b="1">
                <a:cs typeface="+mn-lt"/>
              </a:rPr>
              <a:t>　以酒或物向别人祝福。</a:t>
            </a:r>
            <a:endParaRPr lang="zh-CN" altLang="en-US" sz="5400" b="1">
              <a:cs typeface="+mn-lt"/>
            </a:endParaRPr>
          </a:p>
          <a:p>
            <a:r>
              <a:rPr lang="zh-CN" altLang="en-US" sz="5400" b="1">
                <a:solidFill>
                  <a:srgbClr val="C00000"/>
                </a:solidFill>
                <a:cs typeface="+mn-lt"/>
              </a:rPr>
              <a:t>如《鸿门宴》：“沛公奉卮酒为寿。”</a:t>
            </a:r>
            <a:endParaRPr lang="zh-CN" altLang="en-US" sz="5400" b="1">
              <a:solidFill>
                <a:srgbClr val="C00000"/>
              </a:solidFill>
              <a:cs typeface="+mn-lt"/>
            </a:endParaRPr>
          </a:p>
          <a:p>
            <a:endParaRPr lang="zh-CN" altLang="en-US" sz="5400" b="1">
              <a:solidFill>
                <a:srgbClr val="C00000"/>
              </a:solidFill>
              <a:cs typeface="+mn-lt"/>
            </a:endParaRPr>
          </a:p>
          <a:p>
            <a:r>
              <a:rPr lang="zh-CN" altLang="en-US" sz="5400" b="1">
                <a:solidFill>
                  <a:srgbClr val="FF0000"/>
                </a:solidFill>
                <a:cs typeface="+mn-lt"/>
              </a:rPr>
              <a:t>郊迎</a:t>
            </a:r>
            <a:r>
              <a:rPr lang="zh-CN" altLang="en-US" sz="5400" b="1">
                <a:cs typeface="+mn-lt"/>
              </a:rPr>
              <a:t>　到郊外等候迎接，以表敬重。</a:t>
            </a:r>
            <a:endParaRPr lang="zh-CN" altLang="en-US" sz="5400" b="1"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26210" y="945515"/>
            <a:ext cx="16249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cs typeface="+mn-lt"/>
              </a:rPr>
              <a:t>5.</a:t>
            </a:r>
            <a:r>
              <a:rPr lang="zh-CN" altLang="en-US" sz="5400" b="1">
                <a:cs typeface="+mn-lt"/>
              </a:rPr>
              <a:t>宾主礼</a:t>
            </a:r>
            <a:endParaRPr lang="zh-CN" altLang="en-US" sz="5400" b="1"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6530" y="1978660"/>
            <a:ext cx="21718905" cy="1006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  <a:cs typeface="+mn-lt"/>
              </a:rPr>
              <a:t>九宾</a:t>
            </a:r>
            <a:r>
              <a:rPr lang="zh-CN" altLang="en-US" sz="5400" b="1">
                <a:cs typeface="+mn-lt"/>
              </a:rPr>
              <a:t>　也称“九仪”，古代外交上最隆重的一种礼仪，由九名傧相(迎宾赞礼人员)立于殿廷，接引宾客上殿。</a:t>
            </a:r>
            <a:endParaRPr lang="zh-CN" altLang="en-US" sz="5400" b="1">
              <a:cs typeface="+mn-lt"/>
            </a:endParaRPr>
          </a:p>
          <a:p>
            <a:r>
              <a:rPr lang="zh-CN" altLang="en-US" sz="5400" b="1">
                <a:solidFill>
                  <a:srgbClr val="C00000"/>
                </a:solidFill>
                <a:cs typeface="+mn-lt"/>
              </a:rPr>
              <a:t>如《廉颇蔺相如列传》：“秦王斋五日后，乃设九宾礼于廷，引赵使者蔺相如。”</a:t>
            </a:r>
            <a:endParaRPr lang="zh-CN" altLang="en-US" sz="5400" b="1">
              <a:solidFill>
                <a:srgbClr val="C00000"/>
              </a:solidFill>
              <a:cs typeface="+mn-lt"/>
            </a:endParaRPr>
          </a:p>
          <a:p>
            <a:endParaRPr lang="zh-CN" altLang="en-US" sz="5400" b="1">
              <a:cs typeface="+mn-lt"/>
            </a:endParaRPr>
          </a:p>
          <a:p>
            <a:r>
              <a:rPr lang="zh-CN" altLang="en-US" sz="5400" b="1">
                <a:solidFill>
                  <a:srgbClr val="FF0000"/>
                </a:solidFill>
                <a:cs typeface="+mn-lt"/>
              </a:rPr>
              <a:t>朝(cháo)</a:t>
            </a:r>
            <a:r>
              <a:rPr lang="zh-CN" altLang="en-US" sz="5400" b="1">
                <a:cs typeface="+mn-lt"/>
              </a:rPr>
              <a:t>　周代各国的诸侯，按规定的时间觐见周天子，叫“朝”。</a:t>
            </a:r>
            <a:endParaRPr lang="zh-CN" altLang="en-US" sz="5400" b="1">
              <a:cs typeface="+mn-lt"/>
            </a:endParaRPr>
          </a:p>
          <a:p>
            <a:r>
              <a:rPr lang="zh-CN" altLang="en-US" sz="5400" b="1">
                <a:solidFill>
                  <a:srgbClr val="C00000"/>
                </a:solidFill>
                <a:cs typeface="+mn-lt"/>
              </a:rPr>
              <a:t>如《左传·隐公八年》：“郑伯以齐人朝王，礼也。”如果不按时朝见天子，就被认为是不尊敬天子，天子就要出兵讨伐。</a:t>
            </a:r>
            <a:endParaRPr lang="zh-CN" altLang="en-US" sz="5400" b="1">
              <a:solidFill>
                <a:srgbClr val="C00000"/>
              </a:solidFill>
              <a:cs typeface="+mn-lt"/>
            </a:endParaRPr>
          </a:p>
          <a:p>
            <a:endParaRPr lang="zh-CN" altLang="en-US" sz="5400" b="1">
              <a:cs typeface="+mn-lt"/>
            </a:endParaRPr>
          </a:p>
          <a:p>
            <a:r>
              <a:rPr lang="zh-CN" altLang="en-US" sz="5400" b="1">
                <a:solidFill>
                  <a:srgbClr val="FF0000"/>
                </a:solidFill>
                <a:cs typeface="+mn-lt"/>
              </a:rPr>
              <a:t>觐</a:t>
            </a:r>
            <a:r>
              <a:rPr lang="zh-CN" altLang="en-US" sz="5400" b="1">
                <a:cs typeface="+mn-lt"/>
              </a:rPr>
              <a:t>　朝拜皇帝。古代诸侯朝见天子称觐。诸侯朝见天子的仪式称觐礼。觐礼规定，天子不得下堂见诸侯，下堂而见诸侯则天子失礼。</a:t>
            </a:r>
            <a:endParaRPr lang="zh-CN" altLang="en-US" sz="5400" b="1">
              <a:cs typeface="+mn-lt"/>
            </a:endParaRPr>
          </a:p>
          <a:p>
            <a:endParaRPr lang="zh-CN" altLang="en-US" sz="5400" b="1"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09040" y="674370"/>
            <a:ext cx="21342985" cy="12556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b="1">
                <a:solidFill>
                  <a:srgbClr val="FF0000"/>
                </a:solidFill>
                <a:cs typeface="+mn-lt"/>
                <a:sym typeface="+mn-ea"/>
              </a:rPr>
              <a:t>聘</a:t>
            </a:r>
            <a:endParaRPr lang="zh-CN" altLang="en-US" sz="5400" b="1">
              <a:cs typeface="+mn-lt"/>
            </a:endParaRPr>
          </a:p>
          <a:p>
            <a:pPr algn="l"/>
            <a:r>
              <a:rPr lang="zh-CN" altLang="en-US" sz="5400" b="1">
                <a:cs typeface="+mn-lt"/>
                <a:sym typeface="+mn-ea"/>
              </a:rPr>
              <a:t>①天子派卿大夫见诸侯叫“聘”。</a:t>
            </a:r>
            <a:endParaRPr lang="zh-CN" altLang="en-US" sz="5400" b="1">
              <a:cs typeface="+mn-lt"/>
            </a:endParaRPr>
          </a:p>
          <a:p>
            <a:pPr algn="l"/>
            <a:r>
              <a:rPr lang="zh-CN" altLang="en-US" sz="5400" b="1">
                <a:cs typeface="+mn-lt"/>
                <a:sym typeface="+mn-ea"/>
              </a:rPr>
              <a:t>②诸侯的国君即位，强大的诸侯国来贺见，也叫“聘”。</a:t>
            </a:r>
            <a:endParaRPr lang="zh-CN" altLang="en-US" sz="5400" b="1">
              <a:cs typeface="+mn-lt"/>
            </a:endParaRPr>
          </a:p>
          <a:p>
            <a:pPr algn="l"/>
            <a:r>
              <a:rPr lang="zh-CN" altLang="en-US" sz="5400" b="1">
                <a:cs typeface="+mn-lt"/>
                <a:sym typeface="+mn-ea"/>
              </a:rPr>
              <a:t>③诸侯派大夫见别国诸侯也叫“聘”。这是诸侯之间邦交的礼节，表示尊敬对方的意思。</a:t>
            </a:r>
            <a:endParaRPr lang="zh-CN" altLang="en-US" sz="5400" b="1">
              <a:cs typeface="+mn-lt"/>
              <a:sym typeface="+mn-ea"/>
            </a:endParaRPr>
          </a:p>
          <a:p>
            <a:pPr algn="l"/>
            <a:endParaRPr lang="zh-CN" altLang="en-US" sz="5400" b="1">
              <a:cs typeface="+mn-lt"/>
            </a:endParaRPr>
          </a:p>
          <a:p>
            <a:pPr algn="l"/>
            <a:r>
              <a:rPr lang="zh-CN" altLang="en-US" sz="5400" b="1">
                <a:solidFill>
                  <a:srgbClr val="FF0000"/>
                </a:solidFill>
                <a:cs typeface="+mn-lt"/>
                <a:sym typeface="+mn-ea"/>
              </a:rPr>
              <a:t>盟</a:t>
            </a:r>
            <a:r>
              <a:rPr lang="zh-CN" altLang="en-US" sz="5400" b="1">
                <a:cs typeface="+mn-lt"/>
                <a:sym typeface="+mn-ea"/>
              </a:rPr>
              <a:t>　两国以上或两人以上互相宣誓约定来协同办事叫“盟”。</a:t>
            </a:r>
            <a:endParaRPr lang="zh-CN" altLang="en-US" sz="5400" b="1">
              <a:cs typeface="+mn-lt"/>
              <a:sym typeface="+mn-ea"/>
            </a:endParaRPr>
          </a:p>
          <a:p>
            <a:pPr algn="l"/>
            <a:r>
              <a:rPr lang="zh-CN" altLang="en-US" sz="5400" b="1">
                <a:solidFill>
                  <a:srgbClr val="C00000"/>
                </a:solidFill>
                <a:cs typeface="+mn-lt"/>
                <a:sym typeface="+mn-ea"/>
              </a:rPr>
              <a:t>如《过秦论》：“诸侯恐惧，会盟而谋弱秦。”</a:t>
            </a:r>
            <a:endParaRPr lang="zh-CN" altLang="en-US" sz="5400" b="1">
              <a:cs typeface="+mn-lt"/>
              <a:sym typeface="+mn-ea"/>
            </a:endParaRPr>
          </a:p>
          <a:p>
            <a:pPr algn="l"/>
            <a:endParaRPr lang="zh-CN" altLang="en-US" sz="5400" b="1">
              <a:cs typeface="+mn-lt"/>
            </a:endParaRPr>
          </a:p>
          <a:p>
            <a:pPr algn="l"/>
            <a:r>
              <a:rPr lang="zh-CN" altLang="en-US" sz="5400" b="1">
                <a:solidFill>
                  <a:srgbClr val="FF0000"/>
                </a:solidFill>
                <a:cs typeface="+mn-lt"/>
                <a:sym typeface="+mn-ea"/>
              </a:rPr>
              <a:t>免胄</a:t>
            </a:r>
            <a:r>
              <a:rPr lang="zh-CN" altLang="en-US" sz="5400" b="1">
                <a:cs typeface="+mn-lt"/>
                <a:sym typeface="+mn-ea"/>
              </a:rPr>
              <a:t>　胄，盔。按古代礼法，诸侯的军队过天子门，战车上的左右卫士必须脱胄卷甲，收好兵器，下车步行而过，以示对天子的尊敬。</a:t>
            </a:r>
            <a:endParaRPr lang="zh-CN" altLang="en-US" sz="5400" b="1">
              <a:cs typeface="+mn-lt"/>
              <a:sym typeface="+mn-ea"/>
            </a:endParaRPr>
          </a:p>
          <a:p>
            <a:pPr algn="l"/>
            <a:r>
              <a:rPr lang="zh-CN" altLang="en-US" sz="5400" b="1">
                <a:solidFill>
                  <a:srgbClr val="C00000"/>
                </a:solidFill>
                <a:cs typeface="+mn-lt"/>
                <a:sym typeface="+mn-ea"/>
              </a:rPr>
              <a:t>如《崤之战》：“左右免胄而下。”</a:t>
            </a:r>
            <a:endParaRPr lang="zh-CN" altLang="en-US" sz="5400" b="1">
              <a:cs typeface="+mn-lt"/>
              <a:sym typeface="+mn-ea"/>
            </a:endParaRPr>
          </a:p>
          <a:p>
            <a:pPr algn="l"/>
            <a:endParaRPr lang="zh-CN" altLang="en-US" sz="5400" b="1">
              <a:cs typeface="+mn-lt"/>
            </a:endParaRPr>
          </a:p>
          <a:p>
            <a:pPr algn="l"/>
            <a:r>
              <a:rPr lang="zh-CN" altLang="en-US" sz="5400" b="1">
                <a:solidFill>
                  <a:srgbClr val="FF0000"/>
                </a:solidFill>
                <a:cs typeface="+mn-lt"/>
                <a:sym typeface="+mn-ea"/>
              </a:rPr>
              <a:t>祖</a:t>
            </a:r>
            <a:r>
              <a:rPr lang="zh-CN" altLang="en-US" sz="5400" b="1">
                <a:cs typeface="+mn-lt"/>
                <a:sym typeface="+mn-ea"/>
              </a:rPr>
              <a:t>　古代饯行时的仪式，即出行之前祭祀路神，引申为在半路上为别人设宴送别。</a:t>
            </a:r>
            <a:r>
              <a:rPr lang="zh-CN" altLang="en-US" sz="5400" b="1">
                <a:solidFill>
                  <a:srgbClr val="C00000"/>
                </a:solidFill>
                <a:cs typeface="+mn-lt"/>
                <a:sym typeface="+mn-ea"/>
              </a:rPr>
              <a:t>如《荆轲刺秦王》：“至易水上，既祖，取道。”</a:t>
            </a:r>
            <a:endParaRPr lang="zh-CN" altLang="en-US" sz="5400" b="1">
              <a:solidFill>
                <a:srgbClr val="C00000"/>
              </a:solidFill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graphicFrame>
        <p:nvGraphicFramePr>
          <p:cNvPr id="3" name="表格 2"/>
          <p:cNvGraphicFramePr/>
          <p:nvPr/>
        </p:nvGraphicFramePr>
        <p:xfrm>
          <a:off x="1687195" y="2048510"/>
          <a:ext cx="21469350" cy="9333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47565"/>
                <a:gridCol w="16821785"/>
              </a:tblGrid>
              <a:tr h="28911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室内座位尊卑</a:t>
                      </a:r>
                      <a:endParaRPr lang="en-US" altLang="en-US" sz="5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古时座次、坐向规定严格，一般</a:t>
                      </a:r>
                      <a:r>
                        <a:rPr lang="en-US" sz="5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坐北朝南</a:t>
                      </a: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为尊位。如《鸿门宴》：“亚父南向坐，——亚父者，范增也；沛公北向坐。”</a:t>
                      </a:r>
                      <a:endParaRPr lang="en-US" altLang="en-US" sz="5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74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车座的尊卑</a:t>
                      </a:r>
                      <a:endParaRPr lang="en-US" altLang="en-US" sz="5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古时车座分左中右。一般车座</a:t>
                      </a:r>
                      <a:r>
                        <a:rPr lang="en-US" sz="5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以左为尊</a:t>
                      </a: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，如《信陵君窃符救赵》：“坐定，公子从车骑，虚左。”</a:t>
                      </a:r>
                      <a:endParaRPr lang="en-US" altLang="en-US" sz="5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77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官位的尊卑</a:t>
                      </a:r>
                      <a:endParaRPr lang="en-US" altLang="en-US" sz="5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秦汉以前，朝堂及官位多</a:t>
                      </a:r>
                      <a:r>
                        <a:rPr lang="en-US" sz="5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以右为尊，以左为卑。</a:t>
                      </a:r>
                      <a:endParaRPr lang="en-US" altLang="en-US" sz="54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74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住地称谓</a:t>
                      </a:r>
                      <a:endParaRPr lang="en-US" altLang="en-US" sz="5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古时把</a:t>
                      </a:r>
                      <a:r>
                        <a:rPr lang="en-US" sz="5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贵族称为右族或豪右</a:t>
                      </a: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5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贫贱者</a:t>
                      </a: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居住之地称</a:t>
                      </a:r>
                      <a:r>
                        <a:rPr lang="en-US" sz="5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“闾左”</a:t>
                      </a:r>
                      <a:r>
                        <a:rPr lang="en-US" sz="5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，贬官称“左迁”。</a:t>
                      </a:r>
                      <a:endParaRPr lang="en-US" altLang="en-US" sz="5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653540" y="904240"/>
            <a:ext cx="108019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.位次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04925" y="711835"/>
            <a:ext cx="21909405" cy="10894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/>
            <a:r>
              <a:rPr lang="zh-CN" sz="5400" b="1">
                <a:ea typeface="宋体" panose="02010600030101010101" pitchFamily="2" charset="-122"/>
                <a:cs typeface="+mn-lt"/>
                <a:sym typeface="+mn-ea"/>
              </a:rPr>
              <a:t>忌讳</a:t>
            </a:r>
            <a:endParaRPr lang="zh-CN" sz="5400" b="1">
              <a:ea typeface="宋体" panose="02010600030101010101" pitchFamily="2" charset="-122"/>
              <a:cs typeface="+mn-lt"/>
              <a:sym typeface="+mn-ea"/>
            </a:endParaRPr>
          </a:p>
          <a:p>
            <a:pPr indent="266700"/>
            <a:r>
              <a:rPr lang="zh-CN" sz="5400" b="1">
                <a:solidFill>
                  <a:srgbClr val="FF0000"/>
                </a:solidFill>
                <a:ea typeface="宋体" panose="02010600030101010101" pitchFamily="2" charset="-122"/>
                <a:cs typeface="+mn-lt"/>
                <a:sym typeface="+mn-ea"/>
              </a:rPr>
              <a:t>(1)古人讳言“钱”字</a:t>
            </a:r>
            <a:r>
              <a:rPr lang="zh-CN" sz="5400" b="1">
                <a:ea typeface="宋体" panose="02010600030101010101" pitchFamily="2" charset="-122"/>
                <a:cs typeface="+mn-lt"/>
                <a:sym typeface="+mn-ea"/>
              </a:rPr>
              <a:t>“古人以钱之名不雅驯，缙绅先生难道之，故易其名曰赋，曰禄，曰饷，天子千里外曰采。”常见的说法是“孔方兄”。再如，把请人作诗文书画的酬劳钱物称为“润笔”。</a:t>
            </a:r>
            <a:endParaRPr lang="zh-CN" sz="5400" b="1">
              <a:ea typeface="宋体" panose="02010600030101010101" pitchFamily="2" charset="-122"/>
              <a:cs typeface="+mn-lt"/>
              <a:sym typeface="+mn-ea"/>
            </a:endParaRPr>
          </a:p>
          <a:p>
            <a:pPr indent="266700"/>
            <a:r>
              <a:rPr lang="zh-CN" sz="5400" b="1">
                <a:solidFill>
                  <a:srgbClr val="FF0000"/>
                </a:solidFill>
                <a:ea typeface="宋体" panose="02010600030101010101" pitchFamily="2" charset="-122"/>
                <a:cs typeface="+mn-lt"/>
                <a:sym typeface="+mn-ea"/>
              </a:rPr>
              <a:t>(2)古人讳言大小便</a:t>
            </a:r>
            <a:r>
              <a:rPr lang="zh-CN" sz="5400" b="1">
                <a:ea typeface="宋体" panose="02010600030101010101" pitchFamily="2" charset="-122"/>
                <a:cs typeface="+mn-lt"/>
                <a:sym typeface="+mn-ea"/>
              </a:rPr>
              <a:t>常见的说法有“更衣”“出恭”“解手”等。如《赤壁之战》：“权起更衣，肃追于宇下。</a:t>
            </a:r>
            <a:r>
              <a:rPr lang="en-US" sz="5400" b="1">
                <a:cs typeface="+mn-lt"/>
                <a:sym typeface="+mn-ea"/>
              </a:rPr>
              <a:t>”</a:t>
            </a:r>
            <a:endParaRPr lang="zh-CN" sz="5400" b="1">
              <a:ea typeface="宋体" panose="02010600030101010101" pitchFamily="2" charset="-122"/>
              <a:cs typeface="+mn-lt"/>
              <a:sym typeface="+mn-ea"/>
            </a:endParaRPr>
          </a:p>
          <a:p>
            <a:pPr indent="266700"/>
            <a:r>
              <a:rPr lang="zh-CN" sz="5400" b="1">
                <a:solidFill>
                  <a:srgbClr val="FF0000"/>
                </a:solidFill>
                <a:ea typeface="宋体" panose="02010600030101010101" pitchFamily="2" charset="-122"/>
                <a:cs typeface="+mn-lt"/>
                <a:sym typeface="+mn-ea"/>
              </a:rPr>
              <a:t>(3)古人讳言“死”</a:t>
            </a:r>
            <a:r>
              <a:rPr lang="zh-CN" sz="5400" b="1">
                <a:ea typeface="宋体" panose="02010600030101010101" pitchFamily="2" charset="-122"/>
                <a:cs typeface="+mn-lt"/>
                <a:sym typeface="+mn-ea"/>
              </a:rPr>
              <a:t>《礼记·曲礼下》载：“天子死曰崩，诸侯死曰薨，大夫死曰卒，士死曰不禄，庶人曰死。”宗教教义中也讳言死，如：西归、仙游、升天、坐化、圆寂、涅槃、就木、入土、谢世、作古等。现代汉语中如逝世、长眠、遇难、捐躯、殉国、夭折等。</a:t>
            </a:r>
            <a:endParaRPr lang="zh-CN" altLang="en-US" sz="5400" b="1"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AutoShape 17"/>
          <p:cNvSpPr/>
          <p:nvPr/>
        </p:nvSpPr>
        <p:spPr>
          <a:xfrm>
            <a:off x="4260850" y="4076700"/>
            <a:ext cx="14478000" cy="8420100"/>
          </a:xfrm>
          <a:prstGeom prst="roundRect">
            <a:avLst>
              <a:gd name="adj" fmla="val 7315"/>
            </a:avLst>
          </a:prstGeom>
          <a:noFill/>
          <a:ln w="19050" cap="rnd" cmpd="sng">
            <a:solidFill>
              <a:srgbClr val="1C1C1C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7200" dirty="0">
              <a:latin typeface="Arial" panose="020B0604020202020204" pitchFamily="34" charset="0"/>
            </a:endParaRPr>
          </a:p>
        </p:txBody>
      </p:sp>
      <p:grpSp>
        <p:nvGrpSpPr>
          <p:cNvPr id="7171" name="Group 2"/>
          <p:cNvGrpSpPr/>
          <p:nvPr/>
        </p:nvGrpSpPr>
        <p:grpSpPr>
          <a:xfrm>
            <a:off x="6400800" y="7633970"/>
            <a:ext cx="10179050" cy="942976"/>
            <a:chOff x="1161" y="1572"/>
            <a:chExt cx="3206" cy="338"/>
          </a:xfrm>
        </p:grpSpPr>
        <p:sp>
          <p:nvSpPr>
            <p:cNvPr id="7192" name="AutoShape 3"/>
            <p:cNvSpPr/>
            <p:nvPr/>
          </p:nvSpPr>
          <p:spPr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noFill/>
            </a:ln>
          </p:spPr>
          <p:txBody>
            <a:bodyPr wrap="none" anchor="ctr"/>
            <a:p>
              <a:endParaRPr lang="zh-CN" altLang="en-US" sz="7200" dirty="0">
                <a:latin typeface="Arial" panose="020B0604020202020204" pitchFamily="34" charset="0"/>
              </a:endParaRPr>
            </a:p>
          </p:txBody>
        </p:sp>
        <p:sp>
          <p:nvSpPr>
            <p:cNvPr id="7193" name="AutoShape 4"/>
            <p:cNvSpPr/>
            <p:nvPr/>
          </p:nvSpPr>
          <p:spPr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p>
              <a:endParaRPr lang="zh-CN" altLang="en-US" sz="7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72" name="Group 5"/>
          <p:cNvGrpSpPr/>
          <p:nvPr/>
        </p:nvGrpSpPr>
        <p:grpSpPr>
          <a:xfrm>
            <a:off x="6362700" y="6432550"/>
            <a:ext cx="10179050" cy="942976"/>
            <a:chOff x="1161" y="1572"/>
            <a:chExt cx="3206" cy="338"/>
          </a:xfrm>
        </p:grpSpPr>
        <p:sp>
          <p:nvSpPr>
            <p:cNvPr id="7190" name="AutoShape 6"/>
            <p:cNvSpPr/>
            <p:nvPr/>
          </p:nvSpPr>
          <p:spPr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>
              <a:noFill/>
            </a:ln>
          </p:spPr>
          <p:txBody>
            <a:bodyPr wrap="none" anchor="ctr"/>
            <a:p>
              <a:endParaRPr lang="zh-CN" altLang="en-US" sz="7200" dirty="0">
                <a:latin typeface="Arial" panose="020B0604020202020204" pitchFamily="34" charset="0"/>
              </a:endParaRPr>
            </a:p>
          </p:txBody>
        </p:sp>
        <p:sp>
          <p:nvSpPr>
            <p:cNvPr id="7191" name="AutoShape 7"/>
            <p:cNvSpPr/>
            <p:nvPr/>
          </p:nvSpPr>
          <p:spPr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p>
              <a:endParaRPr lang="zh-CN" altLang="en-US" sz="7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73" name="Group 8"/>
          <p:cNvGrpSpPr/>
          <p:nvPr/>
        </p:nvGrpSpPr>
        <p:grpSpPr>
          <a:xfrm>
            <a:off x="6249670" y="8702040"/>
            <a:ext cx="10179050" cy="942976"/>
            <a:chOff x="1161" y="1572"/>
            <a:chExt cx="3206" cy="338"/>
          </a:xfrm>
        </p:grpSpPr>
        <p:sp>
          <p:nvSpPr>
            <p:cNvPr id="7188" name="AutoShape 9"/>
            <p:cNvSpPr/>
            <p:nvPr/>
          </p:nvSpPr>
          <p:spPr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>
              <a:noFill/>
            </a:ln>
          </p:spPr>
          <p:txBody>
            <a:bodyPr wrap="none" anchor="ctr"/>
            <a:p>
              <a:endParaRPr lang="zh-CN" altLang="en-US" sz="7200" dirty="0">
                <a:latin typeface="Arial" panose="020B0604020202020204" pitchFamily="34" charset="0"/>
              </a:endParaRPr>
            </a:p>
          </p:txBody>
        </p:sp>
        <p:sp>
          <p:nvSpPr>
            <p:cNvPr id="7189" name="AutoShape 10"/>
            <p:cNvSpPr/>
            <p:nvPr/>
          </p:nvSpPr>
          <p:spPr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p>
              <a:endParaRPr lang="zh-CN" altLang="en-US" sz="7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74" name="Group 11"/>
          <p:cNvGrpSpPr/>
          <p:nvPr/>
        </p:nvGrpSpPr>
        <p:grpSpPr>
          <a:xfrm>
            <a:off x="6362700" y="5272406"/>
            <a:ext cx="10179050" cy="942974"/>
            <a:chOff x="1161" y="1572"/>
            <a:chExt cx="3206" cy="338"/>
          </a:xfrm>
        </p:grpSpPr>
        <p:sp>
          <p:nvSpPr>
            <p:cNvPr id="7186" name="AutoShape 12"/>
            <p:cNvSpPr/>
            <p:nvPr/>
          </p:nvSpPr>
          <p:spPr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noFill/>
            </a:ln>
          </p:spPr>
          <p:txBody>
            <a:bodyPr wrap="none" anchor="ctr"/>
            <a:p>
              <a:endParaRPr lang="zh-CN" altLang="en-US" sz="7200" dirty="0">
                <a:latin typeface="Arial" panose="020B0604020202020204" pitchFamily="34" charset="0"/>
              </a:endParaRPr>
            </a:p>
          </p:txBody>
        </p:sp>
        <p:sp>
          <p:nvSpPr>
            <p:cNvPr id="7187" name="AutoShape 13"/>
            <p:cNvSpPr/>
            <p:nvPr/>
          </p:nvSpPr>
          <p:spPr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p>
              <a:endParaRPr lang="zh-CN" altLang="en-US" sz="7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75" name="Group 14"/>
          <p:cNvGrpSpPr/>
          <p:nvPr/>
        </p:nvGrpSpPr>
        <p:grpSpPr>
          <a:xfrm>
            <a:off x="6400800" y="4124960"/>
            <a:ext cx="10179050" cy="942976"/>
            <a:chOff x="1161" y="1572"/>
            <a:chExt cx="3206" cy="338"/>
          </a:xfrm>
        </p:grpSpPr>
        <p:sp>
          <p:nvSpPr>
            <p:cNvPr id="7184" name="AutoShape 15"/>
            <p:cNvSpPr/>
            <p:nvPr/>
          </p:nvSpPr>
          <p:spPr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>
              <a:noFill/>
            </a:ln>
          </p:spPr>
          <p:txBody>
            <a:bodyPr wrap="none" anchor="ctr"/>
            <a:p>
              <a:endParaRPr lang="zh-CN" altLang="en-US" sz="7200" dirty="0">
                <a:latin typeface="Arial" panose="020B0604020202020204" pitchFamily="34" charset="0"/>
              </a:endParaRPr>
            </a:p>
          </p:txBody>
        </p:sp>
        <p:sp>
          <p:nvSpPr>
            <p:cNvPr id="7185" name="AutoShape 16"/>
            <p:cNvSpPr/>
            <p:nvPr/>
          </p:nvSpPr>
          <p:spPr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p>
              <a:endParaRPr lang="zh-CN" altLang="en-US" sz="7200" dirty="0">
                <a:latin typeface="Arial" panose="020B0604020202020204" pitchFamily="34" charset="0"/>
              </a:endParaRPr>
            </a:p>
          </p:txBody>
        </p:sp>
      </p:grpSp>
      <p:sp>
        <p:nvSpPr>
          <p:cNvPr id="7176" name="AutoShape 18"/>
          <p:cNvSpPr/>
          <p:nvPr/>
        </p:nvSpPr>
        <p:spPr>
          <a:xfrm>
            <a:off x="7660640" y="5490210"/>
            <a:ext cx="7010400" cy="762000"/>
          </a:xfrm>
          <a:prstGeom prst="roundRect">
            <a:avLst>
              <a:gd name="adj" fmla="val 7574"/>
            </a:avLst>
          </a:prstGeom>
          <a:noFill/>
          <a:ln w="28575">
            <a:noFill/>
          </a:ln>
        </p:spPr>
        <p:txBody>
          <a:bodyPr wrap="none" anchor="ctr"/>
          <a:p>
            <a:pPr algn="ctr" eaLnBrk="0" hangingPunct="0"/>
            <a:r>
              <a:rPr lang="zh-CN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纪年纪时</a:t>
            </a:r>
            <a:endParaRPr lang="en-US" altLang="zh-CN" sz="72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77" name="AutoShape 19"/>
          <p:cNvSpPr/>
          <p:nvPr/>
        </p:nvSpPr>
        <p:spPr>
          <a:xfrm>
            <a:off x="7660640" y="6477000"/>
            <a:ext cx="7010400" cy="762000"/>
          </a:xfrm>
          <a:prstGeom prst="roundRect">
            <a:avLst>
              <a:gd name="adj" fmla="val 7574"/>
            </a:avLst>
          </a:prstGeom>
          <a:noFill/>
          <a:ln w="28575">
            <a:noFill/>
          </a:ln>
        </p:spPr>
        <p:txBody>
          <a:bodyPr wrap="none" anchor="ctr"/>
          <a:p>
            <a:pPr algn="ctr" eaLnBrk="0" hangingPunct="0"/>
            <a:r>
              <a:rPr lang="zh-CN" altLang="en-US" sz="7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姓名称谓</a:t>
            </a:r>
            <a:endParaRPr lang="en-US" altLang="zh-CN" sz="7200" b="1" dirty="0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78" name="AutoShape 20"/>
          <p:cNvSpPr/>
          <p:nvPr/>
        </p:nvSpPr>
        <p:spPr>
          <a:xfrm>
            <a:off x="7509510" y="7807326"/>
            <a:ext cx="7010400" cy="762000"/>
          </a:xfrm>
          <a:prstGeom prst="roundRect">
            <a:avLst>
              <a:gd name="adj" fmla="val 7574"/>
            </a:avLst>
          </a:prstGeom>
          <a:noFill/>
          <a:ln w="28575">
            <a:noFill/>
          </a:ln>
        </p:spPr>
        <p:txBody>
          <a:bodyPr wrap="none" anchor="ctr"/>
          <a:p>
            <a:pPr algn="ctr" eaLnBrk="0" hangingPunct="0"/>
            <a:r>
              <a:rPr lang="zh-CN" altLang="en-US" sz="7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宗法礼俗</a:t>
            </a:r>
            <a:endParaRPr lang="zh-CN" altLang="en-US" sz="72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79" name="AutoShape 21"/>
          <p:cNvSpPr/>
          <p:nvPr/>
        </p:nvSpPr>
        <p:spPr>
          <a:xfrm>
            <a:off x="7622540" y="8943340"/>
            <a:ext cx="7010400" cy="762000"/>
          </a:xfrm>
          <a:prstGeom prst="roundRect">
            <a:avLst>
              <a:gd name="adj" fmla="val 7574"/>
            </a:avLst>
          </a:prstGeom>
          <a:noFill/>
          <a:ln w="28575">
            <a:noFill/>
          </a:ln>
        </p:spPr>
        <p:txBody>
          <a:bodyPr wrap="none" anchor="ctr"/>
          <a:p>
            <a:pPr algn="ctr" eaLnBrk="0" hangingPunct="0"/>
            <a:r>
              <a:rPr lang="zh-CN" altLang="en-US" sz="72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传统节日</a:t>
            </a:r>
            <a:endParaRPr lang="zh-CN" altLang="en-US" sz="7200" b="1" dirty="0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80" name="AutoShape 22"/>
          <p:cNvSpPr/>
          <p:nvPr/>
        </p:nvSpPr>
        <p:spPr>
          <a:xfrm>
            <a:off x="4870450" y="2790826"/>
            <a:ext cx="13106400" cy="1136650"/>
          </a:xfrm>
          <a:prstGeom prst="roundRect">
            <a:avLst>
              <a:gd name="adj" fmla="val 42181"/>
            </a:avLst>
          </a:prstGeom>
          <a:solidFill>
            <a:srgbClr val="006600"/>
          </a:solidFill>
          <a:ln w="19050" cap="rnd" cmpd="sng">
            <a:solidFill>
              <a:srgbClr val="1C1C1C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古代文化常识</a:t>
            </a:r>
            <a:endParaRPr lang="zh-CN" altLang="en-US" sz="5600" dirty="0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81" name="AutoShape 23"/>
          <p:cNvSpPr/>
          <p:nvPr/>
        </p:nvSpPr>
        <p:spPr>
          <a:xfrm>
            <a:off x="7660640" y="4159886"/>
            <a:ext cx="7010400" cy="762000"/>
          </a:xfrm>
          <a:prstGeom prst="roundRect">
            <a:avLst>
              <a:gd name="adj" fmla="val 7574"/>
            </a:avLst>
          </a:prstGeom>
          <a:noFill/>
          <a:ln w="28575">
            <a:noFill/>
          </a:ln>
        </p:spPr>
        <p:txBody>
          <a:bodyPr wrap="none" anchor="ctr"/>
          <a:p>
            <a:pPr algn="ctr" eaLnBrk="0" hangingPunct="0"/>
            <a:r>
              <a:rPr lang="zh-CN" altLang="en-US" sz="7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天文地理</a:t>
            </a:r>
            <a:endParaRPr lang="zh-CN" altLang="en-US" sz="7200" b="1" dirty="0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82" name="Rectangle 24"/>
          <p:cNvSpPr>
            <a:spLocks noGrp="1"/>
          </p:cNvSpPr>
          <p:nvPr>
            <p:ph type="title"/>
          </p:nvPr>
        </p:nvSpPr>
        <p:spPr>
          <a:xfrm>
            <a:off x="3803650" y="1158876"/>
            <a:ext cx="15544800" cy="1279524"/>
          </a:xfrm>
        </p:spPr>
        <p:txBody>
          <a:bodyPr vert="horz" wrap="square" lIns="182880" tIns="91440" rIns="182880" bIns="91440" anchor="ctr"/>
          <a:p>
            <a:r>
              <a:rPr lang="zh-CN" altLang="en-US" b="1" dirty="0">
                <a:solidFill>
                  <a:schemeClr val="tx1"/>
                </a:solidFill>
              </a:rPr>
              <a:t>文 化 常 识 内 容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7183" name="Picture 6" descr="C:\Users\Administrator\Desktop\0c3d4f6ef12bee36b7a916c4e39ee4d0.jpg"/>
          <p:cNvPicPr>
            <a:picLocks noChangeAspect="1"/>
          </p:cNvPicPr>
          <p:nvPr/>
        </p:nvPicPr>
        <p:blipFill>
          <a:blip r:embed="rId1"/>
          <a:srcRect l="50575" b="30669"/>
          <a:stretch>
            <a:fillRect/>
          </a:stretch>
        </p:blipFill>
        <p:spPr>
          <a:xfrm>
            <a:off x="18891250" y="10058400"/>
            <a:ext cx="2438400" cy="3352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2"/>
          <p:cNvGrpSpPr/>
          <p:nvPr/>
        </p:nvGrpSpPr>
        <p:grpSpPr>
          <a:xfrm>
            <a:off x="6352540" y="10003790"/>
            <a:ext cx="10179050" cy="942976"/>
            <a:chOff x="1161" y="1572"/>
            <a:chExt cx="3206" cy="338"/>
          </a:xfrm>
        </p:grpSpPr>
        <p:sp>
          <p:nvSpPr>
            <p:cNvPr id="6" name="AutoShape 3"/>
            <p:cNvSpPr/>
            <p:nvPr/>
          </p:nvSpPr>
          <p:spPr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noFill/>
            </a:ln>
          </p:spPr>
          <p:txBody>
            <a:bodyPr wrap="none" anchor="ctr"/>
            <a:p>
              <a:endParaRPr lang="zh-CN" altLang="en-US" sz="7200" dirty="0">
                <a:latin typeface="Arial" panose="020B0604020202020204" pitchFamily="34" charset="0"/>
              </a:endParaRPr>
            </a:p>
          </p:txBody>
        </p:sp>
        <p:sp>
          <p:nvSpPr>
            <p:cNvPr id="7" name="AutoShape 4"/>
            <p:cNvSpPr/>
            <p:nvPr/>
          </p:nvSpPr>
          <p:spPr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p>
              <a:endParaRPr lang="zh-CN" altLang="en-US" sz="7200" dirty="0">
                <a:latin typeface="Arial" panose="020B0604020202020204" pitchFamily="34" charset="0"/>
              </a:endParaRPr>
            </a:p>
          </p:txBody>
        </p:sp>
      </p:grpSp>
      <p:sp>
        <p:nvSpPr>
          <p:cNvPr id="8" name="AutoShape 20"/>
          <p:cNvSpPr/>
          <p:nvPr/>
        </p:nvSpPr>
        <p:spPr>
          <a:xfrm>
            <a:off x="7461250" y="10026016"/>
            <a:ext cx="7010400" cy="762000"/>
          </a:xfrm>
          <a:prstGeom prst="roundRect">
            <a:avLst>
              <a:gd name="adj" fmla="val 7574"/>
            </a:avLst>
          </a:prstGeom>
          <a:noFill/>
          <a:ln w="28575">
            <a:noFill/>
          </a:ln>
        </p:spPr>
        <p:txBody>
          <a:bodyPr wrap="none" anchor="ctr"/>
          <a:p>
            <a:pPr algn="ctr" eaLnBrk="0" hangingPunct="0"/>
            <a:r>
              <a:rPr lang="zh-CN" altLang="en-US" sz="7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科举官职</a:t>
            </a:r>
            <a:endParaRPr lang="zh-CN" altLang="en-US" sz="7200" b="1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240434" y="665312"/>
            <a:ext cx="3420110" cy="953770"/>
            <a:chOff x="14769" y="2947"/>
            <a:chExt cx="5386" cy="1502"/>
          </a:xfrm>
        </p:grpSpPr>
        <p:sp>
          <p:nvSpPr>
            <p:cNvPr id="15" name="对角圆角矩形 36"/>
            <p:cNvSpPr/>
            <p:nvPr/>
          </p:nvSpPr>
          <p:spPr>
            <a:xfrm>
              <a:off x="14769" y="3018"/>
              <a:ext cx="5386" cy="1417"/>
            </a:xfrm>
            <a:prstGeom prst="round2DiagRect">
              <a:avLst/>
            </a:prstGeom>
            <a:solidFill>
              <a:srgbClr val="D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5"/>
            <p:cNvSpPr txBox="1"/>
            <p:nvPr/>
          </p:nvSpPr>
          <p:spPr>
            <a:xfrm>
              <a:off x="15613" y="2947"/>
              <a:ext cx="3699" cy="1503"/>
            </a:xfrm>
            <a:prstGeom prst="rect">
              <a:avLst/>
            </a:prstGeom>
            <a:noFill/>
          </p:spPr>
          <p:txBody>
            <a:bodyPr wrap="none" rtlCol="0" anchor="ctr" anchorCtr="1">
              <a:spAutoFit/>
            </a:bodyPr>
            <a:lstStyle/>
            <a:p>
              <a:r>
                <a:rPr lang="zh-CN" altLang="en-US" sz="5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小积累</a:t>
              </a:r>
              <a:endParaRPr lang="zh-CN" altLang="en-US" sz="5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250650" y="1704670"/>
            <a:ext cx="2196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古人对“死”的讳称</a:t>
            </a:r>
            <a:endParaRPr lang="en-US" altLang="zh-CN" sz="5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091" y="2804842"/>
            <a:ext cx="13095117" cy="9678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图片 1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205650" y="714670"/>
            <a:ext cx="2196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宗法礼俗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75650" y="2283027"/>
            <a:ext cx="20130208" cy="8804973"/>
            <a:chOff x="1475650" y="2283027"/>
            <a:chExt cx="20130208" cy="8804973"/>
          </a:xfrm>
        </p:grpSpPr>
        <p:pic>
          <p:nvPicPr>
            <p:cNvPr id="1027" name="Picture 3" descr="C:\Users\dell\Desktop\1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5650" y="2283027"/>
              <a:ext cx="11232922" cy="2354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EFF8FE"/>
                </a:clrFrom>
                <a:clrTo>
                  <a:srgbClr val="EFF8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0" y="5238000"/>
              <a:ext cx="7905964" cy="48067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EFF8FE"/>
                </a:clrFrom>
                <a:clrTo>
                  <a:srgbClr val="EFF8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0650" y="5111010"/>
              <a:ext cx="12345208" cy="5976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" name="图片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"/>
          <p:cNvSpPr txBox="1"/>
          <p:nvPr/>
        </p:nvSpPr>
        <p:spPr>
          <a:xfrm>
            <a:off x="2086610" y="1169035"/>
            <a:ext cx="4216400" cy="1568450"/>
          </a:xfrm>
          <a:prstGeom prst="rect">
            <a:avLst/>
          </a:prstGeom>
          <a:solidFill>
            <a:srgbClr val="E0EBEB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9600">
                <a:latin typeface="方正粗黑宋简体" charset="-122"/>
                <a:ea typeface="方正粗黑宋简体" charset="-122"/>
              </a:rPr>
              <a:t>作业</a:t>
            </a:r>
            <a:endParaRPr lang="zh-CN" altLang="en-US" sz="9600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36866" name="文本框 2"/>
          <p:cNvSpPr txBox="1"/>
          <p:nvPr/>
        </p:nvSpPr>
        <p:spPr>
          <a:xfrm>
            <a:off x="2086610" y="3538855"/>
            <a:ext cx="20443190" cy="7477760"/>
          </a:xfrm>
          <a:prstGeom prst="rect">
            <a:avLst/>
          </a:prstGeom>
          <a:solidFill>
            <a:srgbClr val="E0EBEB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8000"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8000">
                <a:latin typeface="隶书" panose="02010509060101010101" charset="-122"/>
                <a:ea typeface="隶书" panose="02010509060101010101" charset="-122"/>
              </a:rPr>
              <a:t>、整理专题五宗法礼俗的相关笔记。</a:t>
            </a:r>
            <a:r>
              <a:rPr lang="zh-CN" altLang="en-US" sz="8000">
                <a:solidFill>
                  <a:srgbClr val="3333FF"/>
                </a:solidFill>
                <a:latin typeface="隶书" panose="02010509060101010101" charset="-122"/>
                <a:ea typeface="隶书" panose="02010509060101010101" charset="-122"/>
              </a:rPr>
              <a:t>要求：注意条理，内容充实，方便复习背诵。</a:t>
            </a:r>
            <a:endParaRPr lang="zh-CN" altLang="en-US" sz="8000">
              <a:solidFill>
                <a:srgbClr val="3333FF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en-US" altLang="zh-CN" sz="8000"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8000">
                <a:latin typeface="隶书" panose="02010509060101010101" charset="-122"/>
                <a:ea typeface="隶书" panose="02010509060101010101" charset="-122"/>
              </a:rPr>
              <a:t>、完成《古代文化常识训练题五》，</a:t>
            </a:r>
            <a:r>
              <a:rPr lang="zh-CN" altLang="en-US" sz="8000">
                <a:solidFill>
                  <a:srgbClr val="3333FF"/>
                </a:solidFill>
                <a:latin typeface="隶书" panose="02010509060101010101" charset="-122"/>
                <a:ea typeface="隶书" panose="02010509060101010101" charset="-122"/>
              </a:rPr>
              <a:t>测试自己的掌握情况。</a:t>
            </a:r>
            <a:endParaRPr lang="zh-CN" altLang="en-US" sz="8000"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en-US" altLang="zh-CN" sz="8000"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8000">
                <a:latin typeface="隶书" panose="02010509060101010101" charset="-122"/>
                <a:ea typeface="隶书" panose="02010509060101010101" charset="-122"/>
              </a:rPr>
              <a:t>、早读课背诵该专题的相关笔记和小黄书相关内容</a:t>
            </a:r>
            <a:r>
              <a:rPr lang="zh-CN" altLang="en-US" sz="8000">
                <a:solidFill>
                  <a:srgbClr val="3333FF"/>
                </a:solidFill>
                <a:latin typeface="隶书" panose="02010509060101010101" charset="-122"/>
                <a:ea typeface="隶书" panose="02010509060101010101" charset="-122"/>
              </a:rPr>
              <a:t>，确保扎实掌握。</a:t>
            </a:r>
            <a:endParaRPr lang="zh-CN" altLang="en-US" sz="8000">
              <a:solidFill>
                <a:srgbClr val="3333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0650" y="714670"/>
            <a:ext cx="21960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1.宗法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0650" y="1846894"/>
            <a:ext cx="20835000" cy="1095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sz="5400" b="1" dirty="0">
                <a:latin typeface="+mn-ea"/>
              </a:rPr>
              <a:t>（1）宗法是根据                 </a:t>
            </a:r>
            <a:r>
              <a:rPr sz="5400" b="1" dirty="0" err="1" smtClean="0">
                <a:latin typeface="+mn-ea"/>
              </a:rPr>
              <a:t>来区分嫡庶亲疏的一种等级制度</a:t>
            </a:r>
            <a:r>
              <a:rPr sz="5400" b="1" dirty="0" err="1">
                <a:latin typeface="+mn-ea"/>
              </a:rPr>
              <a:t>，</a:t>
            </a:r>
            <a:r>
              <a:rPr sz="5400" b="1" dirty="0" err="1" smtClean="0">
                <a:latin typeface="+mn-ea"/>
              </a:rPr>
              <a:t>核心</a:t>
            </a:r>
            <a:endParaRPr lang="en-US" sz="54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 smtClean="0">
                <a:latin typeface="+mn-ea"/>
              </a:rPr>
              <a:t>是                        ，</a:t>
            </a:r>
            <a:r>
              <a:rPr sz="5400" b="1" dirty="0">
                <a:latin typeface="+mn-ea"/>
              </a:rPr>
              <a:t>基本点在大宗、小宗的区分。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4000" b="1" dirty="0">
                <a:solidFill>
                  <a:srgbClr val="FF0000"/>
                </a:solidFill>
                <a:latin typeface="+mn-ea"/>
              </a:rPr>
              <a:t>1．嫡子</a:t>
            </a:r>
            <a:r>
              <a:rPr sz="4000" b="1" dirty="0">
                <a:latin typeface="+mn-ea"/>
              </a:rPr>
              <a:t>　封建宗法社会中指正妻所生的儿子。有时也指正妻所生的长子，即“嫡长子”。从周代起，王位一般都由嫡长子世袭，直至清末。</a:t>
            </a:r>
            <a:endParaRPr sz="40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4000" b="1" dirty="0">
                <a:solidFill>
                  <a:srgbClr val="FF0000"/>
                </a:solidFill>
                <a:latin typeface="+mn-ea"/>
              </a:rPr>
              <a:t>2．宗子</a:t>
            </a:r>
            <a:r>
              <a:rPr sz="4000" b="1" dirty="0">
                <a:latin typeface="+mn-ea"/>
              </a:rPr>
              <a:t>　指嫡长子。依宗法，嫡长子要继承大宗，为兄弟族人所共尊。他有祭祀始祖的特权，要继承特别多的遗产，应受小宗的尊敬。宗子也是一宗之祖，地位特别高贵，故又叫“宗主”。</a:t>
            </a:r>
            <a:endParaRPr sz="40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4000" b="1" dirty="0">
                <a:solidFill>
                  <a:srgbClr val="FF0000"/>
                </a:solidFill>
                <a:latin typeface="+mn-ea"/>
              </a:rPr>
              <a:t>3．庶子</a:t>
            </a:r>
            <a:r>
              <a:rPr sz="4000" b="1" dirty="0">
                <a:latin typeface="+mn-ea"/>
              </a:rPr>
              <a:t>　封建宗法社会中指妾(小妻)生的儿子。周代以后王位由嫡子世袭，诸侯的君位也如此。宗法社会以“杀嫡立庶”为非法。</a:t>
            </a:r>
            <a:endParaRPr sz="40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4000" b="1" dirty="0">
                <a:solidFill>
                  <a:srgbClr val="FF0000"/>
                </a:solidFill>
                <a:latin typeface="+mn-ea"/>
              </a:rPr>
              <a:t>4．众子</a:t>
            </a:r>
            <a:r>
              <a:rPr sz="4000" b="1" dirty="0">
                <a:latin typeface="+mn-ea"/>
              </a:rPr>
              <a:t>　指嫡长子以外的诸子。包括长子以外正妻所生的嫡子和小妾所生的庶子。</a:t>
            </a:r>
            <a:endParaRPr sz="40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4000" b="1" dirty="0">
                <a:solidFill>
                  <a:srgbClr val="FF0000"/>
                </a:solidFill>
                <a:latin typeface="+mn-ea"/>
              </a:rPr>
              <a:t>5．伯仲叔季</a:t>
            </a:r>
            <a:r>
              <a:rPr sz="4000" b="1" dirty="0">
                <a:latin typeface="+mn-ea"/>
              </a:rPr>
              <a:t>　古代兄弟或姊妹间依长幼排行时，习惯上以伯、仲、叔、季为序。一般来说，“伯”是老大，“仲”是老二，“叔”是老三，“季”是最小的。另外，因“伯”指老大，“仲”指老二，所以后代常用“伯仲”指兄弟或表示不相上下。</a:t>
            </a:r>
            <a:r>
              <a:rPr sz="4000" b="1" dirty="0">
                <a:solidFill>
                  <a:srgbClr val="C00000"/>
                </a:solidFill>
                <a:latin typeface="+mn-ea"/>
              </a:rPr>
              <a:t>如陆游《书愤》：“出师一表真名世，千载谁堪伯仲间！”</a:t>
            </a:r>
            <a:endParaRPr sz="4000" b="1" dirty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endParaRPr sz="4000" b="1" dirty="0">
              <a:solidFill>
                <a:srgbClr val="C00000"/>
              </a:solidFill>
              <a:latin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6770370" y="2745740"/>
            <a:ext cx="2779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6635470" y="1890755"/>
            <a:ext cx="29387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血缘关系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204085" y="3667760"/>
            <a:ext cx="413893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069185" y="2812775"/>
            <a:ext cx="43167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嫡长子继承制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4950" y="1558925"/>
            <a:ext cx="2110930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5400" b="1" dirty="0">
                <a:latin typeface="+mn-ea"/>
                <a:sym typeface="+mn-ea"/>
              </a:rPr>
              <a:t>（2）古代帝王、诸侯或士大夫为维护宗法制度而建造的祭祀其祖先</a:t>
            </a:r>
            <a:endParaRPr sz="5400" b="1" dirty="0">
              <a:latin typeface="+mn-ea"/>
              <a:sym typeface="+mn-ea"/>
            </a:endParaRPr>
          </a:p>
          <a:p>
            <a:r>
              <a:rPr sz="5400" b="1" dirty="0">
                <a:latin typeface="+mn-ea"/>
                <a:sym typeface="+mn-ea"/>
              </a:rPr>
              <a:t>的礼制性建筑，称为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宗庙</a:t>
            </a:r>
            <a:r>
              <a:rPr sz="5400" b="1" dirty="0" smtClean="0">
                <a:latin typeface="+mn-ea"/>
                <a:sym typeface="+mn-ea"/>
              </a:rPr>
              <a:t>。</a:t>
            </a:r>
            <a:r>
              <a:rPr sz="5400" b="1" dirty="0" err="1">
                <a:latin typeface="+mn-ea"/>
                <a:sym typeface="+mn-ea"/>
              </a:rPr>
              <a:t>其正殿叫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庙</a:t>
            </a:r>
            <a:r>
              <a:rPr sz="5400" b="1" dirty="0" smtClean="0">
                <a:latin typeface="+mn-ea"/>
                <a:sym typeface="+mn-ea"/>
              </a:rPr>
              <a:t>，</a:t>
            </a:r>
            <a:r>
              <a:rPr sz="5400" b="1" dirty="0" err="1">
                <a:latin typeface="+mn-ea"/>
                <a:sym typeface="+mn-ea"/>
              </a:rPr>
              <a:t>后殿叫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寝</a:t>
            </a:r>
            <a:r>
              <a:rPr sz="5400" b="1" dirty="0">
                <a:latin typeface="+mn-ea"/>
                <a:sym typeface="+mn-ea"/>
              </a:rPr>
              <a:t>，</a:t>
            </a:r>
            <a:r>
              <a:rPr sz="5400" b="1" dirty="0" err="1" smtClean="0">
                <a:latin typeface="+mn-ea"/>
                <a:sym typeface="+mn-ea"/>
              </a:rPr>
              <a:t>合称</a:t>
            </a:r>
            <a:r>
              <a:rPr sz="5400" b="1" dirty="0" smtClean="0">
                <a:latin typeface="+mn-ea"/>
                <a:sym typeface="+mn-ea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寝庙</a:t>
            </a:r>
            <a:r>
              <a:rPr sz="5400" b="1" dirty="0" smtClean="0">
                <a:latin typeface="+mn-ea"/>
                <a:sym typeface="+mn-ea"/>
              </a:rPr>
              <a:t>        </a:t>
            </a:r>
            <a:r>
              <a:rPr sz="5400" b="1" dirty="0">
                <a:latin typeface="+mn-ea"/>
                <a:sym typeface="+mn-ea"/>
              </a:rPr>
              <a:t>。</a:t>
            </a:r>
            <a:endParaRPr sz="5400" b="1" dirty="0">
              <a:latin typeface="+mn-ea"/>
              <a:sym typeface="+mn-ea"/>
            </a:endParaRPr>
          </a:p>
          <a:p>
            <a:endParaRPr sz="5400" b="1" dirty="0">
              <a:latin typeface="+mn-ea"/>
              <a:sym typeface="+mn-ea"/>
            </a:endParaRPr>
          </a:p>
          <a:p>
            <a:r>
              <a:rPr lang="zh-CN" altLang="en-US" sz="5400" b="1">
                <a:solidFill>
                  <a:srgbClr val="FF0000"/>
                </a:solidFill>
              </a:rPr>
              <a:t>昭穆</a:t>
            </a:r>
            <a:r>
              <a:rPr lang="zh-CN" altLang="en-US" sz="5400" b="1"/>
              <a:t>　古代宗法制度下宗庙排列的次序。始祖庙在中间，以下各代按照辈分，分别列于两侧：二世、四世、六世居左，为</a:t>
            </a:r>
            <a:r>
              <a:rPr lang="zh-CN" altLang="en-US" sz="5400" b="1">
                <a:solidFill>
                  <a:srgbClr val="FF0000"/>
                </a:solidFill>
              </a:rPr>
              <a:t>昭</a:t>
            </a:r>
            <a:r>
              <a:rPr lang="zh-CN" altLang="en-US" sz="5400" b="1"/>
              <a:t>；三世、五世、七世居右，为</a:t>
            </a:r>
            <a:r>
              <a:rPr lang="zh-CN" altLang="en-US" sz="5400" b="1">
                <a:solidFill>
                  <a:srgbClr val="FF0000"/>
                </a:solidFill>
              </a:rPr>
              <a:t>穆</a:t>
            </a:r>
            <a:r>
              <a:rPr lang="zh-CN" altLang="en-US" sz="5400" b="1"/>
              <a:t>。后由宗庙的次序，又推广到坟地葬位和祭祀时的排列顺序，后又泛指一般宗族的辈分。</a:t>
            </a:r>
            <a:endParaRPr lang="zh-CN" altLang="en-US" sz="5400" b="1"/>
          </a:p>
          <a:p>
            <a:endParaRPr lang="zh-CN" altLang="en-US" sz="5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85645" y="708660"/>
            <a:ext cx="21228050" cy="10142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sz="5400" b="1" dirty="0">
                <a:latin typeface="+mn-ea"/>
                <a:sym typeface="+mn-ea"/>
              </a:rPr>
              <a:t>（3）宗庙的等级有严格规定，周天子为 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七庙</a:t>
            </a:r>
            <a:r>
              <a:rPr sz="5400" b="1" dirty="0" smtClean="0">
                <a:latin typeface="+mn-ea"/>
                <a:sym typeface="+mn-ea"/>
              </a:rPr>
              <a:t>，</a:t>
            </a:r>
            <a:r>
              <a:rPr sz="5400" b="1" dirty="0" err="1">
                <a:latin typeface="+mn-ea"/>
                <a:sym typeface="+mn-ea"/>
              </a:rPr>
              <a:t>即后稷、文王、</a:t>
            </a:r>
            <a:r>
              <a:rPr sz="5400" b="1" dirty="0" err="1" smtClean="0">
                <a:latin typeface="+mn-ea"/>
                <a:sym typeface="+mn-ea"/>
              </a:rPr>
              <a:t>武王三庙和四亲庙</a:t>
            </a:r>
            <a:r>
              <a:rPr sz="5400" b="1" dirty="0" err="1">
                <a:latin typeface="+mn-ea"/>
                <a:sym typeface="+mn-ea"/>
              </a:rPr>
              <a:t>。诸侯为</a:t>
            </a:r>
            <a:r>
              <a:rPr sz="5400" b="1" dirty="0">
                <a:latin typeface="+mn-ea"/>
                <a:sym typeface="+mn-ea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五庙</a:t>
            </a:r>
            <a:r>
              <a:rPr sz="5400" b="1" dirty="0">
                <a:latin typeface="+mn-ea"/>
                <a:sym typeface="+mn-ea"/>
              </a:rPr>
              <a:t> </a:t>
            </a:r>
            <a:r>
              <a:rPr sz="5400" b="1" dirty="0" smtClean="0">
                <a:latin typeface="+mn-ea"/>
                <a:sym typeface="+mn-ea"/>
              </a:rPr>
              <a:t>，</a:t>
            </a:r>
            <a:r>
              <a:rPr sz="5400" b="1" dirty="0" err="1">
                <a:latin typeface="+mn-ea"/>
                <a:sym typeface="+mn-ea"/>
              </a:rPr>
              <a:t>大夫为</a:t>
            </a:r>
            <a:r>
              <a:rPr sz="5400" b="1" dirty="0">
                <a:latin typeface="+mn-ea"/>
                <a:sym typeface="+mn-ea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三庙</a:t>
            </a:r>
            <a:r>
              <a:rPr sz="5400" b="1" dirty="0">
                <a:latin typeface="+mn-ea"/>
                <a:sym typeface="+mn-ea"/>
              </a:rPr>
              <a:t> </a:t>
            </a:r>
            <a:r>
              <a:rPr sz="5400" b="1" dirty="0" smtClean="0">
                <a:latin typeface="+mn-ea"/>
                <a:sym typeface="+mn-ea"/>
              </a:rPr>
              <a:t>，</a:t>
            </a:r>
            <a:r>
              <a:rPr sz="5400" b="1" dirty="0" err="1">
                <a:latin typeface="+mn-ea"/>
                <a:sym typeface="+mn-ea"/>
              </a:rPr>
              <a:t>士为</a:t>
            </a:r>
            <a:r>
              <a:rPr sz="5400" b="1" dirty="0">
                <a:latin typeface="+mn-ea"/>
                <a:sym typeface="+mn-ea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一庙</a:t>
            </a:r>
            <a:r>
              <a:rPr sz="5400" b="1" dirty="0">
                <a:latin typeface="+mn-ea"/>
                <a:sym typeface="+mn-ea"/>
              </a:rPr>
              <a:t> </a:t>
            </a:r>
            <a:r>
              <a:rPr sz="5400" b="1" dirty="0" smtClean="0">
                <a:latin typeface="+mn-ea"/>
                <a:sym typeface="+mn-ea"/>
              </a:rPr>
              <a:t>。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庶人</a:t>
            </a:r>
            <a:r>
              <a:rPr sz="5400" b="1" dirty="0" smtClean="0">
                <a:latin typeface="+mn-ea"/>
                <a:sym typeface="+mn-ea"/>
              </a:rPr>
              <a:t> </a:t>
            </a:r>
            <a:r>
              <a:rPr sz="5400" b="1" dirty="0" err="1" smtClean="0">
                <a:latin typeface="+mn-ea"/>
                <a:sym typeface="+mn-ea"/>
              </a:rPr>
              <a:t>不准设庙</a:t>
            </a:r>
            <a:r>
              <a:rPr sz="5400" b="1" dirty="0">
                <a:latin typeface="+mn-ea"/>
                <a:sym typeface="+mn-ea"/>
              </a:rPr>
              <a:t>。</a:t>
            </a:r>
            <a:endParaRPr sz="5400" b="1" dirty="0">
              <a:latin typeface="+mn-ea"/>
              <a:sym typeface="+mn-ea"/>
            </a:endParaRPr>
          </a:p>
          <a:p>
            <a:pPr>
              <a:lnSpc>
                <a:spcPct val="110000"/>
              </a:lnSpc>
            </a:pPr>
            <a:endParaRPr sz="5400" b="1" dirty="0">
              <a:latin typeface="+mn-ea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七庙</a:t>
            </a:r>
            <a:r>
              <a:rPr sz="5400" b="1" dirty="0">
                <a:latin typeface="+mn-ea"/>
              </a:rPr>
              <a:t>　历代帝王为维护宗法制度，设七庙供奉七代祖先，太祖庙居中，左三昭，右三穆。后以“七庙”为王朝的代称。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C00000"/>
                </a:solidFill>
                <a:latin typeface="+mn-ea"/>
              </a:rPr>
              <a:t>如：一夫作难而七庙隳。		(《过秦论》)</a:t>
            </a:r>
            <a:endParaRPr sz="5400" b="1" dirty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太庙</a:t>
            </a:r>
            <a:r>
              <a:rPr sz="5400" b="1" dirty="0">
                <a:latin typeface="+mn-ea"/>
              </a:rPr>
              <a:t>　天子的祖庙。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C00000"/>
                </a:solidFill>
                <a:latin typeface="+mn-ea"/>
              </a:rPr>
              <a:t>如：入于太庙，还矢先王，而告以成功。		(《伶官传序》)</a:t>
            </a:r>
            <a:endParaRPr sz="5400" b="1" dirty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endParaRPr lang="zh-CN" altLang="en-US" sz="54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0650" y="714670"/>
            <a:ext cx="21960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.宗族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0649" y="1846894"/>
            <a:ext cx="21264315" cy="1264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sz="5400" b="1" dirty="0">
                <a:latin typeface="+mn-ea"/>
              </a:rPr>
              <a:t>（1）古代讲究礼仪，重视孝悌。孝指                                   </a:t>
            </a:r>
            <a:r>
              <a:rPr sz="5400" b="1" dirty="0" smtClean="0">
                <a:latin typeface="+mn-ea"/>
              </a:rPr>
              <a:t> </a:t>
            </a:r>
            <a:r>
              <a:rPr sz="5400" b="1" dirty="0">
                <a:latin typeface="+mn-ea"/>
              </a:rPr>
              <a:t>，悌指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latin typeface="+mn-ea"/>
              </a:rPr>
              <a:t>                                   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亲戚</a:t>
            </a:r>
            <a:r>
              <a:rPr sz="5400" b="1" dirty="0">
                <a:latin typeface="+mn-ea"/>
              </a:rPr>
              <a:t>　在古代，“亲”表示的亲属关系比较广泛，儿女对父母可以称“亲”，父母对儿女也可以称“亲”。汉代以后，“亲”主要表内亲，“戚”表外亲。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C00000"/>
                </a:solidFill>
                <a:latin typeface="+mn-ea"/>
              </a:rPr>
              <a:t>如《廉颇蔺相如列传》：“臣所以去亲戚而事君者，徒慕君之高义也。”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六亲</a:t>
            </a:r>
            <a:r>
              <a:rPr sz="5400" b="1" dirty="0">
                <a:latin typeface="+mn-ea"/>
              </a:rPr>
              <a:t>　泛指亲属。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sz="5400" b="1" dirty="0">
                <a:solidFill>
                  <a:srgbClr val="FF0000"/>
                </a:solidFill>
                <a:latin typeface="+mn-ea"/>
              </a:rPr>
              <a:t>三党</a:t>
            </a:r>
            <a:r>
              <a:rPr sz="5400" b="1" dirty="0">
                <a:latin typeface="+mn-ea"/>
              </a:rPr>
              <a:t>　指父党、母党、妻党，亦即父族、母族、妻族。</a:t>
            </a: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endParaRPr sz="5400" b="1" dirty="0">
              <a:latin typeface="+mn-ea"/>
            </a:endParaRPr>
          </a:p>
          <a:p>
            <a:pPr>
              <a:lnSpc>
                <a:spcPct val="110000"/>
              </a:lnSpc>
            </a:pPr>
            <a:endParaRPr sz="4000" b="1" dirty="0">
              <a:latin typeface="+mn-ea"/>
            </a:endParaRPr>
          </a:p>
          <a:p>
            <a:pPr>
              <a:lnSpc>
                <a:spcPct val="110000"/>
              </a:lnSpc>
            </a:pPr>
            <a:endParaRPr sz="5400" b="1" dirty="0"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915265" y="2745740"/>
            <a:ext cx="62528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2780365" y="1890755"/>
            <a:ext cx="63836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对父母的孝敬、顺从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571625" y="3667760"/>
            <a:ext cx="62528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436725" y="2812775"/>
            <a:ext cx="63836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对兄长的敬重、友爱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33" name="图片 3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78560" y="741680"/>
            <a:ext cx="22035770" cy="10894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5400" b="1">
                <a:solidFill>
                  <a:srgbClr val="FF0000"/>
                </a:solidFill>
                <a:ea typeface="宋体" panose="02010600030101010101" pitchFamily="2" charset="-122"/>
                <a:cs typeface="+mn-lt"/>
              </a:rPr>
              <a:t>三纲</a:t>
            </a:r>
            <a:r>
              <a:rPr lang="zh-CN" sz="5400" b="1">
                <a:ea typeface="宋体" panose="02010600030101010101" pitchFamily="2" charset="-122"/>
                <a:cs typeface="+mn-lt"/>
              </a:rPr>
              <a:t>　封建时代的一种道德规范，即“君为臣纲”“父为子纲”“夫为妻纲”的合称。意思是臣要绝对服从君，子要绝对服从父，妻要绝对服从夫。最先由汉代董仲舒提出，后经历代封建统治阶级加以系统化，成为禁锢人们思想的一套封建教义。</a:t>
            </a:r>
            <a:endParaRPr lang="zh-CN" sz="5400" b="1">
              <a:ea typeface="宋体" panose="02010600030101010101" pitchFamily="2" charset="-122"/>
              <a:cs typeface="+mn-lt"/>
            </a:endParaRPr>
          </a:p>
          <a:p>
            <a:pPr indent="266700"/>
            <a:endParaRPr lang="zh-CN" sz="5400" b="1">
              <a:ea typeface="宋体" panose="02010600030101010101" pitchFamily="2" charset="-122"/>
              <a:cs typeface="+mn-lt"/>
            </a:endParaRPr>
          </a:p>
          <a:p>
            <a:pPr indent="266700"/>
            <a:r>
              <a:rPr lang="zh-CN" sz="5400" b="1">
                <a:solidFill>
                  <a:srgbClr val="FF0000"/>
                </a:solidFill>
                <a:ea typeface="宋体" panose="02010600030101010101" pitchFamily="2" charset="-122"/>
                <a:cs typeface="+mn-lt"/>
              </a:rPr>
              <a:t>五常</a:t>
            </a:r>
            <a:r>
              <a:rPr lang="zh-CN" sz="5400" b="1">
                <a:ea typeface="宋体" panose="02010600030101010101" pitchFamily="2" charset="-122"/>
                <a:cs typeface="+mn-lt"/>
              </a:rPr>
              <a:t>　</a:t>
            </a:r>
            <a:endParaRPr lang="zh-CN" sz="5400" b="1">
              <a:ea typeface="宋体" panose="02010600030101010101" pitchFamily="2" charset="-122"/>
              <a:cs typeface="+mn-lt"/>
            </a:endParaRPr>
          </a:p>
          <a:p>
            <a:pPr indent="266700"/>
            <a:r>
              <a:rPr lang="zh-CN" sz="5400" b="1">
                <a:ea typeface="宋体" panose="02010600030101010101" pitchFamily="2" charset="-122"/>
                <a:cs typeface="+mn-lt"/>
              </a:rPr>
              <a:t>(1)即“五伦”，是封建礼教所规定的君臣、父子、兄弟、夫妇、朋友之间的伦理关系，即君臣有义、父子有亲、长幼有序、夫妇有别、朋友有信。这些人伦关系，反映了封建社会的等级观念。五伦中君臣关系居于首位，故又叫“大伦”。</a:t>
            </a:r>
            <a:endParaRPr lang="zh-CN" sz="5400" b="1">
              <a:ea typeface="宋体" panose="02010600030101010101" pitchFamily="2" charset="-122"/>
              <a:cs typeface="+mn-lt"/>
            </a:endParaRPr>
          </a:p>
          <a:p>
            <a:pPr indent="266700"/>
            <a:r>
              <a:rPr lang="zh-CN" sz="5400" b="1">
                <a:ea typeface="宋体" panose="02010600030101010101" pitchFamily="2" charset="-122"/>
                <a:cs typeface="+mn-lt"/>
              </a:rPr>
              <a:t>(2)即“五行”，指金、木、水、火、土五种物质。 (3)指仁、义、礼、智、信。</a:t>
            </a:r>
            <a:endParaRPr lang="zh-CN" sz="5400" b="1">
              <a:ea typeface="宋体" panose="02010600030101010101" pitchFamily="2" charset="-122"/>
              <a:cs typeface="+mn-lt"/>
            </a:endParaRPr>
          </a:p>
          <a:p>
            <a:endParaRPr lang="zh-CN" altLang="en-US" sz="5400" b="1"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63015" y="640715"/>
            <a:ext cx="21951950" cy="8314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sz="5400" b="1">
                <a:solidFill>
                  <a:srgbClr val="FF0000"/>
                </a:solidFill>
                <a:cs typeface="+mn-lt"/>
                <a:sym typeface="+mn-ea"/>
              </a:rPr>
              <a:t>三从四德</a:t>
            </a:r>
            <a:r>
              <a:rPr lang="zh-CN" sz="5400" b="1">
                <a:cs typeface="+mn-lt"/>
                <a:sym typeface="+mn-ea"/>
              </a:rPr>
              <a:t>　“三从”指未嫁从父、既嫁从夫、夫死从子；“四德”指妇德、妇言、妇容、妇功。三从四德是封建伦理道德奴役妇女的精神枷锁。五教　是父、母、兄、弟、子五者之间的封建关系准则，即父义、母慈、兄友、弟共(恭)、子孝。</a:t>
            </a:r>
            <a:endParaRPr lang="zh-CN" sz="5400" b="1">
              <a:cs typeface="+mn-lt"/>
              <a:sym typeface="+mn-ea"/>
            </a:endParaRPr>
          </a:p>
          <a:p>
            <a:pPr>
              <a:lnSpc>
                <a:spcPct val="110000"/>
              </a:lnSpc>
            </a:pPr>
            <a:endParaRPr lang="zh-CN" sz="5400" b="1">
              <a:cs typeface="+mn-lt"/>
              <a:sym typeface="+mn-ea"/>
            </a:endParaRPr>
          </a:p>
          <a:p>
            <a:pPr>
              <a:lnSpc>
                <a:spcPct val="110000"/>
              </a:lnSpc>
            </a:pPr>
            <a:endParaRPr lang="zh-CN" altLang="en-US" sz="5400">
              <a:latin typeface="+mn-ea"/>
              <a:cs typeface="+mn-ea"/>
            </a:endParaRPr>
          </a:p>
          <a:p>
            <a:pPr>
              <a:lnSpc>
                <a:spcPct val="110000"/>
              </a:lnSpc>
            </a:pPr>
            <a:r>
              <a:rPr lang="zh-CN" sz="5400" b="1" dirty="0">
                <a:latin typeface="+mn-ea"/>
                <a:cs typeface="+mn-ea"/>
                <a:sym typeface="+mn-ea"/>
              </a:rPr>
              <a:t>（</a:t>
            </a:r>
            <a:r>
              <a:rPr sz="5400" b="1" dirty="0">
                <a:latin typeface="+mn-ea"/>
                <a:cs typeface="+mn-ea"/>
                <a:sym typeface="+mn-ea"/>
              </a:rPr>
              <a:t>2）古书中所说的“三族”“九族”，各家解释不同。一般认为，</a:t>
            </a:r>
            <a:r>
              <a:rPr sz="5400" b="1" dirty="0" smtClean="0">
                <a:latin typeface="+mn-ea"/>
                <a:cs typeface="+mn-ea"/>
                <a:sym typeface="+mn-ea"/>
              </a:rPr>
              <a:t>九族</a:t>
            </a:r>
            <a:endParaRPr lang="en-US" sz="5400" b="1" dirty="0" smtClean="0">
              <a:latin typeface="+mn-ea"/>
              <a:cs typeface="+mn-ea"/>
            </a:endParaRPr>
          </a:p>
          <a:p>
            <a:pPr>
              <a:lnSpc>
                <a:spcPct val="110000"/>
              </a:lnSpc>
            </a:pPr>
            <a:r>
              <a:rPr sz="5400" b="1" dirty="0" err="1" smtClean="0">
                <a:latin typeface="+mn-ea"/>
                <a:cs typeface="+mn-ea"/>
                <a:sym typeface="+mn-ea"/>
              </a:rPr>
              <a:t>是指同姓亲族的</a:t>
            </a:r>
            <a:r>
              <a:rPr sz="5400" b="1" dirty="0" smtClean="0">
                <a:latin typeface="+mn-ea"/>
                <a:cs typeface="+mn-ea"/>
                <a:sym typeface="+mn-ea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高祖</a:t>
            </a:r>
            <a:r>
              <a:rPr sz="5400" b="1" dirty="0">
                <a:latin typeface="+mn-ea"/>
                <a:cs typeface="+mn-ea"/>
                <a:sym typeface="+mn-ea"/>
              </a:rPr>
              <a:t>、 </a:t>
            </a:r>
            <a:r>
              <a:rPr lang="zh-CN" altLang="en-US" sz="5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曾祖</a:t>
            </a:r>
            <a:r>
              <a:rPr sz="5400" b="1" dirty="0" smtClean="0">
                <a:latin typeface="+mn-ea"/>
                <a:cs typeface="+mn-ea"/>
                <a:sym typeface="+mn-ea"/>
              </a:rPr>
              <a:t> </a:t>
            </a:r>
            <a:r>
              <a:rPr sz="5400" b="1" dirty="0">
                <a:latin typeface="+mn-ea"/>
                <a:cs typeface="+mn-ea"/>
                <a:sym typeface="+mn-ea"/>
              </a:rPr>
              <a:t>、祖、父、自己、子、孙、  </a:t>
            </a:r>
            <a:r>
              <a:rPr lang="zh-CN" altLang="en-US" sz="5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曾孙</a:t>
            </a:r>
            <a:r>
              <a:rPr sz="5400" b="1" dirty="0">
                <a:latin typeface="+mn-ea"/>
                <a:cs typeface="+mn-ea"/>
                <a:sym typeface="+mn-ea"/>
              </a:rPr>
              <a:t> 、</a:t>
            </a:r>
            <a:r>
              <a:rPr lang="zh-CN" altLang="en-US" sz="5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玄孙</a:t>
            </a:r>
            <a:r>
              <a:rPr sz="5400" b="1" dirty="0">
                <a:latin typeface="+mn-ea"/>
                <a:cs typeface="+mn-ea"/>
                <a:sym typeface="+mn-ea"/>
              </a:rPr>
              <a:t> </a:t>
            </a:r>
            <a:r>
              <a:rPr sz="5400" b="1" dirty="0" smtClean="0">
                <a:latin typeface="+mn-ea"/>
                <a:cs typeface="+mn-ea"/>
                <a:sym typeface="+mn-ea"/>
              </a:rPr>
              <a:t>。</a:t>
            </a:r>
            <a:endParaRPr lang="zh-CN" altLang="en-US" sz="54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20470" y="631190"/>
            <a:ext cx="216503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礼俗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44930" y="4100830"/>
            <a:ext cx="20111085" cy="7467600"/>
          </a:xfrm>
          <a:prstGeom prst="rect">
            <a:avLst/>
          </a:prstGeom>
        </p:spPr>
      </p:pic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653" y="11442516"/>
            <a:ext cx="1398631" cy="13983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4930" y="1689100"/>
            <a:ext cx="208191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即礼仪风俗。泛指婚丧、祭祀、交往等各种场合的礼节与习俗。</a:t>
            </a:r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黑色背景字幕版">
  <a:themeElements>
    <a:clrScheme name="自定义 4">
      <a:dk1>
        <a:srgbClr val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0070C0"/>
      </a:hlink>
      <a:folHlink>
        <a:srgbClr val="0070C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>
        <a:spAutoFit/>
      </a:bodyPr>
      <a:lstStyle>
        <a:defPPr algn="l">
          <a:defRPr lang="zh-CN" altLang="en-US" sz="5400" b="1" dirty="0">
            <a:solidFill>
              <a:srgbClr val="FF0000"/>
            </a:solidFill>
            <a:sym typeface="+mn-ea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4342</Words>
  <Application>WPS 演示</Application>
  <PresentationFormat>自定义</PresentationFormat>
  <Paragraphs>258</Paragraphs>
  <Slides>22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仿宋</vt:lpstr>
      <vt:lpstr>黑体</vt:lpstr>
      <vt:lpstr>Arial Unicode MS</vt:lpstr>
      <vt:lpstr>Calibri</vt:lpstr>
      <vt:lpstr>方正粗黑宋简体</vt:lpstr>
      <vt:lpstr>隶书</vt:lpstr>
      <vt:lpstr>Calibri Light</vt:lpstr>
      <vt:lpstr>黑色背景字幕版</vt:lpstr>
      <vt:lpstr>PowerPoint 演示文稿</vt:lpstr>
      <vt:lpstr>文 化 常 识 内 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qiwen气温</dc:creator>
  <cp:lastModifiedBy>晚街聽風</cp:lastModifiedBy>
  <cp:revision>5254</cp:revision>
  <dcterms:created xsi:type="dcterms:W3CDTF">2015-01-26T03:08:00Z</dcterms:created>
  <dcterms:modified xsi:type="dcterms:W3CDTF">2020-04-03T02:31:27Z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