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99" r:id="rId3"/>
    <p:sldId id="573" r:id="rId4"/>
    <p:sldId id="678" r:id="rId5"/>
    <p:sldId id="679" r:id="rId6"/>
    <p:sldId id="708" r:id="rId7"/>
    <p:sldId id="707" r:id="rId8"/>
    <p:sldId id="709" r:id="rId9"/>
    <p:sldId id="710" r:id="rId10"/>
    <p:sldId id="711" r:id="rId11"/>
    <p:sldId id="712" r:id="rId12"/>
    <p:sldId id="713" r:id="rId13"/>
    <p:sldId id="746" r:id="rId14"/>
    <p:sldId id="501" r:id="rId15"/>
    <p:sldId id="742" r:id="rId16"/>
    <p:sldId id="743" r:id="rId17"/>
    <p:sldId id="745" r:id="rId18"/>
    <p:sldId id="744" r:id="rId19"/>
    <p:sldId id="767" r:id="rId20"/>
    <p:sldId id="768" r:id="rId21"/>
    <p:sldId id="770" r:id="rId22"/>
    <p:sldId id="747" r:id="rId23"/>
    <p:sldId id="748" r:id="rId24"/>
    <p:sldId id="749" r:id="rId25"/>
    <p:sldId id="750" r:id="rId26"/>
    <p:sldId id="751" r:id="rId27"/>
    <p:sldId id="752" r:id="rId28"/>
    <p:sldId id="759" r:id="rId29"/>
    <p:sldId id="760" r:id="rId30"/>
    <p:sldId id="761" r:id="rId31"/>
    <p:sldId id="762" r:id="rId32"/>
    <p:sldId id="763" r:id="rId33"/>
    <p:sldId id="764" r:id="rId34"/>
    <p:sldId id="765" r:id="rId35"/>
    <p:sldId id="771" r:id="rId36"/>
    <p:sldId id="773" r:id="rId37"/>
    <p:sldId id="772" r:id="rId38"/>
    <p:sldId id="774" r:id="rId39"/>
    <p:sldId id="775" r:id="rId40"/>
    <p:sldId id="776" r:id="rId41"/>
    <p:sldId id="777" r:id="rId42"/>
    <p:sldId id="778" r:id="rId43"/>
    <p:sldId id="779" r:id="rId44"/>
    <p:sldId id="780" r:id="rId45"/>
    <p:sldId id="781" r:id="rId46"/>
    <p:sldId id="782" r:id="rId47"/>
    <p:sldId id="783" r:id="rId48"/>
    <p:sldId id="784" r:id="rId49"/>
    <p:sldId id="785" r:id="rId50"/>
    <p:sldId id="786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BD6"/>
    <a:srgbClr val="FFFFFF"/>
    <a:srgbClr val="CDFFBE"/>
    <a:srgbClr val="080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/>
    <p:restoredTop sz="94674"/>
  </p:normalViewPr>
  <p:slideViewPr>
    <p:cSldViewPr snapToGrid="0" snapToObjects="1">
      <p:cViewPr varScale="1">
        <p:scale>
          <a:sx n="107" d="100"/>
          <a:sy n="107" d="100"/>
        </p:scale>
        <p:origin x="200" y="528"/>
      </p:cViewPr>
      <p:guideLst>
        <p:guide orient="horz" pos="20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5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microsoft.com/office/2007/relationships/hdphoto" Target="../media/image4.wdp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anose="02060903040505020403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A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3490595"/>
            <a:ext cx="565086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9960"/>
            <a:ext cx="6540500" cy="336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35" y="-3175"/>
            <a:ext cx="5650230" cy="3493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541135" cy="3489960"/>
          </a:xfrm>
          <a:prstGeom prst="rect">
            <a:avLst/>
          </a:prstGeom>
        </p:spPr>
      </p:pic>
      <p:sp>
        <p:nvSpPr>
          <p:cNvPr id="11269" name="Rectangle 3"/>
          <p:cNvSpPr/>
          <p:nvPr/>
        </p:nvSpPr>
        <p:spPr>
          <a:xfrm>
            <a:off x="0" y="-3810"/>
            <a:ext cx="5137150" cy="415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9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统编新版高中语文必修下册第七单元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15" y="1583055"/>
            <a:ext cx="1034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《红楼梦》整本书阅读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24350" y="3570605"/>
            <a:ext cx="4246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整体理解</a:t>
            </a:r>
            <a:endParaRPr lang="zh-CN" altLang="en-US" sz="8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0034905" cy="7683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【任务二】 联系情节,梳理人物关系</a:t>
            </a:r>
            <a:endParaRPr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5375" y="1504315"/>
            <a:ext cx="10094595" cy="4968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33832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贾府人物关系图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202680" y="1184910"/>
            <a:ext cx="5817235" cy="4206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3545" y="1184275"/>
            <a:ext cx="5700395" cy="42068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6300" y="5705475"/>
            <a:ext cx="10854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贾家五代人名字偏旁代表辈分，分别为“水-人-文-玉-草”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8869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小组合作探究：贾府子孙命名有什么含义？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206500"/>
            <a:ext cx="11028045" cy="519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贾府第一代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358265"/>
            <a:ext cx="10765790" cy="396938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贾府最初发家的起点，即来自于一母同胞的两个兄弟，宁国公贾演和荣国公贾源。这是红楼梦一段故事的源头，因此谓贾源、贾演。贾演、贾源之名，有两层含义：一则，从字义上看，演、源寓意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敷演故事之源头，是石头记故事演义的起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源；二则，从字形上看，演、源两字皆有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水字旁，取源头活水之意，取之不尽用之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不竭也，亦是暗示天子雨露恩泽。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42660" y="2649220"/>
            <a:ext cx="4950460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贾府第二代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358265"/>
            <a:ext cx="10765790" cy="50774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贾府到了第二代，则从演、源到了化、善，此时天下太平，贾府也因战功成为新朝新晋的天下望族，此时第一代的宁荣二公应都健在，他们深知富贵荣华得来不易，所以在国家安定、家业初创后，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开始教化子孙。一个化字，寓意教化，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向化，既是表达对新朝的归顺臣服之心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，更是表达了对子孙所寄予的厚望。一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个善字，寓意行善，向善，既表达了宁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荣二公为人处事的原则和人品，更表达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了他们教育子孙的理念。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944235" y="2680335"/>
            <a:ext cx="5029200" cy="348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贾府第三代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684655"/>
            <a:ext cx="10765790" cy="304609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贾府到了第三代，名字中都有一个文字旁，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这无疑寄托了贾府祖先对子孙于科举仕途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上所寄予的厚望。他们希望子孙中有能通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过科举之路，继续振兴家业，光耀门楣的。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18250" y="1776730"/>
            <a:ext cx="4871085" cy="286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贾府第四代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358265"/>
            <a:ext cx="10765790" cy="3784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贾府第四代子孙以玉字旁命名，珍、珠、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琏等，都是珠玉宝物，名贵器物，也恰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恰暗合了子孙“安富尊荣者尽多，运筹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谋画者无一”，讲究排场，不知省俭的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坐吃山空的行径。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8530" y="1595120"/>
            <a:ext cx="5038725" cy="335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贾府第五代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10765790" cy="51695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贾府第五代子孙，命名皆有草字头，寓意贾府经过百年富贵荣华之后，已到了多事之秋，到了要草枯荣败、凋零衰颓之时。根据曹雪芹伏笔，脂砚斋提示，贾府最终的败落，亦是在秋天，因为秋天既代表了丰收，却也象征着枯败。贾府草字辈的代表人物，如贾蓉、贾蔷、贾芹等，亦都是败家子孙，贾府从祖先手里的源头活水，到草字辈里的金玉其外败絮其中，不过短短五世，一个曾经赫赫扬扬、风光无限的天下望族，就走向了末路。秋草，衰败干枯，一把火即成灰烬，贾府最终被抄没，会不会被一把火烧成瓦砾堆？不得而知。曹公写五代子孙，以草字头命名，除了寓意衰败之象，也寓意草包，意在讽刺</a:t>
            </a:r>
            <a:endParaRPr lang="zh-CN" sz="20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贾府子孙一代不如一代，从祖宗军功受封，到科举</a:t>
            </a:r>
            <a:endParaRPr lang="zh-CN" sz="20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入仕，到如今安富尊荣，贾府子孙继承家业，振兴</a:t>
            </a:r>
            <a:endParaRPr lang="zh-CN" sz="20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家族的能力，可谓一代更比一代差，到了贾蓉这一</a:t>
            </a:r>
            <a:endParaRPr lang="zh-CN" sz="2000" b="0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代，简直就是无能的草包。</a:t>
            </a:r>
            <a:endParaRPr lang="zh-CN" sz="20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35395" y="3980180"/>
            <a:ext cx="4664075" cy="222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9260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三个主要人物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00785"/>
            <a:ext cx="10765790" cy="64516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小说最主要的三个人物是贾宝玉、林黛玉、薛宝钗。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2435225"/>
            <a:ext cx="4991735" cy="34150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宝玉是个不想长大的少年，对成人的世俗世界有着本能的排斥；他心思细腻，善于感知人世间一切温情；他对所有年轻女性都心怀敬意，是自觉的女权主义者，潜意识中有着对个性解放和平等自由的追求。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3425" y="2435860"/>
            <a:ext cx="5375910" cy="341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9260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三个主要人物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10765790" cy="64516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小说最主要的三个人物是贾宝玉、林黛玉、薛宝钗。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545" y="2188210"/>
            <a:ext cx="4991735" cy="28613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黛玉是“一个诗人气质的少女，一个少女气质的诗人”（蒋和森语），她多愁善感而又坚强不屈，孤标傲世而又温柔体贴，天真聪慧而又心直口快。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45" y="5252085"/>
            <a:ext cx="4991735" cy="11988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宝钗容貌丰美，举止娴雅，世事洞明，人情练达。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9755" y="2188845"/>
            <a:ext cx="5529580" cy="426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0034905" cy="7683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【任务一】</a:t>
            </a:r>
            <a:r>
              <a:rPr lang="en-US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对照回目,理清情节线索</a:t>
            </a:r>
            <a:endParaRPr lang="zh-CN" altLang="en-US" sz="4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5375" y="1504315"/>
            <a:ext cx="10094595" cy="4968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046480"/>
            <a:ext cx="11428095" cy="11988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正册有：林黛玉、薛宝钗、贾元春、贾迎春、贾探春、贾惜春、李纨、妙玉、史湘云、王熙凤、贾巧姐、秦可卿。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270" y="2488565"/>
            <a:ext cx="5821045" cy="17532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副册书中只提到香菱1人，红学界认为另外还应有：薛宝琴、尤二姐、尤三姐、邢岫烟、李纹、李绮、娇杏等。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270" y="4583430"/>
            <a:ext cx="5821045" cy="17532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又副册只提到晴雯、袭人2人，红学界认为另外还应有：平儿、鸳鸯、金莺儿、紫鹃、玉钏、金钏、司棋、麝月、小红等。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00800" y="2488565"/>
            <a:ext cx="545084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 animBg="1"/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56692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小组合作探究：金陵十二钗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23545" y="1176020"/>
          <a:ext cx="11098530" cy="4780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8700"/>
                <a:gridCol w="1972945"/>
                <a:gridCol w="1973580"/>
                <a:gridCol w="2880360"/>
                <a:gridCol w="1972945"/>
              </a:tblGrid>
              <a:tr h="8280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人物</a:t>
                      </a:r>
                      <a:endParaRPr lang="en-US" sz="20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身份</a:t>
                      </a:r>
                      <a:endParaRPr lang="en-US" sz="20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判词</a:t>
                      </a:r>
                      <a:endParaRPr lang="en-US" sz="20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主要经历</a:t>
                      </a:r>
                      <a:endParaRPr lang="en-US" sz="20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结局</a:t>
                      </a:r>
                      <a:endParaRPr lang="en-US" sz="2000" b="1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9057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林黛玉</a:t>
                      </a:r>
                      <a:endParaRPr lang="en-US" sz="1800" b="0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9057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薛宝钗</a:t>
                      </a:r>
                      <a:endParaRPr lang="en-US" altLang="en-US" sz="1800" b="0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9057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王熙凤</a:t>
                      </a:r>
                      <a:endParaRPr lang="en-US" altLang="en-US" sz="1800" b="0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9057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贾巧姐</a:t>
                      </a:r>
                      <a:endParaRPr lang="en-US" altLang="en-US" sz="1800" b="0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……</a:t>
                      </a:r>
                      <a:endParaRPr lang="en-US" sz="1800" b="0" spc="13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vert="horz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7899400" cy="45231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林如海与贾敏的女儿，因父母先后去世，外祖母贾母怜其孤独，接来荣国府扶养。虽然是寄人篱下的孤儿，但她生性孤傲，天真率直，多愁善感。和宝玉同为封建的叛逆者，从不劝宝玉走封建的仕官道路，她蔑视功名权贵。当宝玉把北静王所赠的圣上所赐的名贵念珠一串送给她时，她却说:“什么臭男人拿过的，我不要这东西!”她和宝玉有着共同理想和志趣，真心相爱，但这一爱情被王夫人等人残忍地扼杀了，林黛玉泪尽而逝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1" descr="IMG_25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516620" y="1190625"/>
            <a:ext cx="3425190" cy="4523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516620" y="119062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林黛玉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5859145"/>
            <a:ext cx="1151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可叹停机德，堪怜咏絮才。玉带林中挂，金簪雪里埋。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animBg="1"/>
      <p:bldP spid="5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87825" y="1190625"/>
            <a:ext cx="7899400" cy="48107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6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金陵十二钗之一，薛姨妈的女儿，家中拥有百万之富。她容貌美丽，肌骨莹润，举止娴雅。她热衷于“仕途经济”，劝宝玉去会会做官的，谈讲谈讲仕途经济，被宝玉背地里斥之为“混帐话”。她恪守封建妇德，而且城府颇深，能笼络人心，得到贾府上下的夸赞。她挂有一把錾有“不离不弃，芳龄永继”的金锁，薛姨妈早就放风说“你这金锁要拣有玉的方可配”，在贾母、王夫人等的一手操办下，贾宝玉被迫娶薛宝钗为妻。由于双方没有共同的理想与志趣，贾宝玉又无法忘怀知音林黛玉，婚后不久家族没落，不久便出家当和尚去了。薛宝钗只好独守空闺，抱恨终身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49645"/>
            <a:ext cx="1151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可叹停机德，堪怜咏絮才。玉带林中挂，金簪雪里埋。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2" descr="IMG_25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1190625"/>
            <a:ext cx="3604260" cy="4859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3545" y="119062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薛宝钗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 descr="IMG_26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97875" y="1190625"/>
            <a:ext cx="3613785" cy="4685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7899400" cy="46850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9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金陵十二钗之一，贾琏之妻，王夫人的内侄女。长著一双丹凤三角眼，两弯柳叶吊梢眉，身量苗条，体格风骚。她精明强干，深得贾母和王夫人的信任并成为贾府的实际大管家。她高踞在贾府几百口人的管家宝座上，口才与威势是她谄上欺下的武器，攫取权力与窃积财富是她的目的。阿谀奉承，见风使舵，炫耀地位，放诞无礼，未见其形，先闻其声，狡猾，张狂放纵。所作所为，无疑是在加速贾家的败落，最后落得个“一从二令三人木，哭向金陵事更哀”的下场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7875" y="119062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王熙凤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180" y="6008370"/>
            <a:ext cx="1151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凡鸟偏从末世来，都知爱慕此生才。一从二令三人木，哭向金陵事更哀。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2" descr="IMG_26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1103630"/>
            <a:ext cx="3584575" cy="4652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07815" y="1103630"/>
            <a:ext cx="7899400" cy="46513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50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金陵十二钗之一，贾琏与王熙凤的女儿。因生在七月初七，刘姥姥二进荣国府时给她取名为“巧姐”，与刘姥姥孙子板儿互换佛手和香橼(柚子)暗指将来结为夫妻。巧姐从小生活优裕，是豪门千金，但在贾府败落后，狠舅王仁将其卖给妓院，后来被知恩图报的刘姥姥想方设法救出，到了刘姥姥乡下，后嫁给板儿，在农村有了很好的结果，所为“巧得遇恩人”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545" y="504888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贾巧姐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49645"/>
            <a:ext cx="1151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势败休云贵，家亡莫论亲。偶因济刘氏，巧得遇恩人。</a:t>
            </a:r>
            <a:endParaRPr 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 descr="IMG_26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09305" y="1190625"/>
            <a:ext cx="3723005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7899400" cy="49390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7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贾政与妾赵姨娘所生，排行为贾府三小姐。她精明能干，有心机，能决断，连王夫人与凤姐都让她几分，有“玫瑰花”之诨名。她的封建等级观念特别强烈，所以对处于婢妾地位的生母赵姨娘轻蔑厌恶，冷酷无情。抄检大观园时，她为了在婢仆面前维护作主子的威严，“令丫环秉烛开门而待”，只许别人搜自己的箱柜，不许人动一下她丫头的东西。“心内没有成算的”王善保家的不懂得这一点，对探春动手动脚的，所以当场挨了一巴掌。探春对贾府面临的大厦将倾的危局颇有感触，她想用“兴利除弊”的微小改革来挽救，但无济于事。最后贾探春远嫁他乡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9305" y="548449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贾探春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191250"/>
            <a:ext cx="1151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才自精明志自高，生于末世运偏消。清明涕送江边望，千里东风一梦遥。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5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60680" y="1103630"/>
            <a:ext cx="3663315" cy="4859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07815" y="1103630"/>
            <a:ext cx="7899400" cy="48590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3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贾政与王夫人之长女。自幼由贾母教养。作为长姐，她在宝玉三四岁时，就已教他读书识字，虽为姐弟，有如母子。后因贤孝才德，选入宫作女吏。不久，封凤藻宫尚书，加封贤德妃。贾家为迎接她来省亲，特盖了一座省亲别墅。该别墅之豪华富丽，连元春都觉太奢华过费了!元妃虽给贾家带来了“烈火烹油，鲜花著锦之盛”，但她却被幽闭在皇家深宫内。省亲时，她说一句，哭一句，把皇宫大内说成是“终无意趣”的“不得见人的去处”。这次省亲之后，元妃再无出宫的机会，后因为有关到一场宫廷恶斗，所以毙死于宫中，来了一次“大梦归”，固为:“虎兕相逢大梦归”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680" y="525589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贾元春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49645"/>
            <a:ext cx="1151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二十年来辨是非，榴花开处照宫闱。三春争及初春景，虎兕相逢大梦归。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 descr="IMG_26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049260" y="1202055"/>
            <a:ext cx="3891280" cy="4511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7519670" cy="45231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金陵十二钗之一，贾珍的妹妹。因她母亲早逝，她一直在荣国府贾母身边长大。由于没有父母怜爱，养成了孤僻冷漠的性格，心冷嘴冷。抄检大观园时，她咬定牙，撵走毫无过错的丫鬟入画，对别人的流泪哀伤无动于衷。四大家族的没落命运，三个本家姐姐的不幸结局，使她产生了弃世的念头，后入栊翠庵为尼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49260" y="5006340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贾惜春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71235"/>
            <a:ext cx="1151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堪破三春景不长，缁衣顿改昔年装。可怜绣户侯门女，独卧青灯古佛旁。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 descr="IMG_2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1104265"/>
            <a:ext cx="3863340" cy="4892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490720" y="1103630"/>
            <a:ext cx="7450455" cy="48926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46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是贾赦与妾所生的，排行为贾府二小姐。她老实无能，懦弱怕事，有“二木头”的诨名。她不但作诗猜谜不如姐妹们，在处世为人上，也只知退让，任人欺侮。她的攒珠垒丝金凤首饰被下人拿去赌钱，她不追究，别人设法要替她追回，她却说∶“宁可没有了，又何必生气。”她父亲贾赦欠了孙家五千两银子还不出，就把她嫁给孙家，实际上是拿她抵债。出嫁后不久，她就被孙绍祖虐待而死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545" y="5289550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贾迎春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49645"/>
            <a:ext cx="1151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子系中山狼，得志便猖狂。金闺花柳质，一载赴黄粱。</a:t>
            </a:r>
            <a:endParaRPr 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1383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《红楼梦》是章回体作品,其回目犹如小说的“眼睛”,简练工整。请阅读各回回目,编写章回提纲,初知小说内容；理清故事情节,梳理小说线索结构。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005" y="1988820"/>
            <a:ext cx="5080000" cy="435692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《红楼梦》可以分为五大段落◎第1回至第5回是全书的“序幕”，也是阅读全书的“纲”◎第6回至第18回为第二大段◎第19回至第54回为第三大段◎第55回至第78回为第四大段◎第79回至第120回为第五大段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-1051"/>
          <a:stretch>
            <a:fillRect/>
          </a:stretch>
        </p:blipFill>
        <p:spPr>
          <a:xfrm>
            <a:off x="5989320" y="2044065"/>
            <a:ext cx="5780405" cy="430149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 descr="IMG_26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128000" y="1190625"/>
            <a:ext cx="3813175" cy="471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7519670" cy="47180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2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李纨，字宫裁，贾珠之妻，生有儿子贾兰。她出身金陵名宦，父亲李守中曾为国子监祭酒。她从小就受父亲“女子无才便是德“的教育，以认得几个字，记得前朝几个贤女便了，每日以纺织女红为要。贾珠不到二十岁就病死了。李纨就一直守寡，虽处于膏粱锦绣之中，竟如“槁木死灰”一般，一概不闻不问，只知道抚养亲子，闲时陪侍小姑等女红、诵读而已。她是个恪守封建礼法的贤女节妇的典型，儿子就在贾府败落后，谋得了一官之职，所谓:“桃李春风结子完，到头谁似一盆兰。”但是后来又不幸身亡，因作:“如冰水好空相妒，枉与他人作笑谈。”所以李纨还是没能走出“薄命司”之门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8000" y="1190625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李纨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71235"/>
            <a:ext cx="1151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桃李春风结子完，到头谁似一盆兰。如冰水好空相妒，枉与他人作笑谈。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0" descr="IMG_26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908685"/>
            <a:ext cx="3883660" cy="5141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490720" y="908050"/>
            <a:ext cx="7450455" cy="5067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8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苏州人氏。她祖上是读书仕宦人家。因自幼多病，买了许多替身，皆不中用。只得入了空门，身体才好，故一直带发修行。父母已亡，身边带两个老嬷嬷，一个小丫头服侍。她极通文墨，极熟经典，模样又极好。十七岁时随师父到长安都修行，师父圆寂后，被贾家请入栊翠庵带发修行，但她“欲洁何曾洁，云空未必空”，刘姥姥喝过的茶杯，她嫌脏，不要了，而给宝玉喝的茶杯却是自己日常用的绿玉斗。宝玉生日，她特地派人送去“槛外人妙玉恭肃遥叩芳辰”的字帖。后贾府败落，她被强人用迷魂香闷倒奸污，劫持而去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545" y="880110"/>
            <a:ext cx="167576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妙玉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49645"/>
            <a:ext cx="115176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欲洁何曾洁?云空未必空。可怜金玉质，终陷淖泥中。</a:t>
            </a:r>
            <a:endParaRPr lang="zh-CN" sz="36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9" descr="IMG_26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89725" y="1191895"/>
            <a:ext cx="5251450" cy="4883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190625"/>
            <a:ext cx="6051550" cy="3784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金陵十二钗之一，贾蓉之妻。她是营缮司郎中秦邦业从养生堂抱养的女儿，小名可儿，大名兼美。她长得袅娜纤巧，性格风流，行事又温柔和平，深得贾母等人的欢心。但公公贾珍与她关系暧昧，致使其年轻早夭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9725" y="5368290"/>
            <a:ext cx="1914525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秦可卿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5121910"/>
            <a:ext cx="60521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情天情海幻情身，情既相逢必主淫。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漫言不肖皆荣出，造衅开端实在宁。</a:t>
            </a:r>
            <a:endParaRPr lang="zh-CN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1" descr="IMG_26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907415"/>
            <a:ext cx="3963670" cy="5142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24688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金陵十二钗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490720" y="908050"/>
            <a:ext cx="7450455" cy="514159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58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金陵十二钗之一，是贾母的侄孙女。虽为豪门千金，但她从小父母双亡，由叔父史鼎抚养，而婶婶对她并不好。在叔叔家，她一点儿也作不得主，且不时要做针线活至三更。她的身世与林黛玉有些相似，但她没有林黛玉的叛逆精神，且在一定程度上受到薛宝钗的影响。她心直口快，开朗豪爽，爱淘气，甚至敢于喝醉酒后在园子里的大青石上睡大觉。她和宝玉也算是好朋友，在一起时，有时亲热，有时也会恼火，但她襟怀坦荡，从未把儿女私情略萦心上。后嫁与卫若兰，婚后不久，丈夫即得暴病，后成痨症而亡，史湘云立志守寡终身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545" y="5342890"/>
            <a:ext cx="2044700" cy="7067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史湘云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6049645"/>
            <a:ext cx="1151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富贵又何为?襁褓之间父母违。展眼吊斜辉，湘江水逝楚云飞。</a:t>
            </a:r>
            <a:endParaRPr 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0034905" cy="76835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【任务三】 勾连人物，熟悉典型环境</a:t>
            </a:r>
            <a:endParaRPr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5375" y="1504315"/>
            <a:ext cx="10094595" cy="4968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1009015"/>
            <a:ext cx="11474450" cy="5621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3545" y="234950"/>
            <a:ext cx="38404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贾府（荣宁二府）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423545" y="234950"/>
            <a:ext cx="33832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贾府（荣国府）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970915"/>
            <a:ext cx="11355070" cy="561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423545" y="234950"/>
            <a:ext cx="15544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大观园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3545" y="989330"/>
            <a:ext cx="5425440" cy="5549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765" y="989965"/>
            <a:ext cx="5988685" cy="554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" y="0"/>
            <a:ext cx="12073255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803ED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阅读第3回，在“荣国府平面图”中画出林黛玉的行动轨迹，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分析她为什么要这样走这样的路线。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1920" y="1522730"/>
            <a:ext cx="3535680" cy="46615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礼仪繁琐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长幼有序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尊卑有序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1443990"/>
            <a:ext cx="7259955" cy="481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0" y="0"/>
            <a:ext cx="12192000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803ED"/>
            </a:solidFill>
          </a:ln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阅读第39-41回，分析作者为什么要借刘姥姥的视角再次描写大观园。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1675130"/>
            <a:ext cx="6551930" cy="45262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17995" y="1675130"/>
            <a:ext cx="51974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刘姥姥一进荣国府时耳闻目睹荣府表面上是一派荣华繁盛的景象，由此“一进”便正式揭开了《红楼梦》故事的正传，便开始了对现实生活深刻的描写与对封建末期社会的解剖。 </a:t>
            </a:r>
            <a:endParaRPr lang="zh-CN" altLang="en-US" sz="2400" b="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7995" y="4536440"/>
            <a:ext cx="50590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刘姥姥二进荣国府，深入到贾府的许多角落，引出了贾府衣、食、住、行、玩等各个方面。 </a:t>
            </a:r>
            <a:endParaRPr lang="zh-CN" altLang="en-US" sz="2400" b="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922020"/>
          </a:xfrm>
          <a:prstGeom prst="rect">
            <a:avLst/>
          </a:prstGeom>
          <a:solidFill>
            <a:srgbClr val="00B0F0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前五回的主要内容和线索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005" y="1514475"/>
            <a:ext cx="5623560" cy="34150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◎第一回：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甄士隐梦幻识通灵，贾雨村风尘怀闺秀。第一回是楔子，用“女娲补天”“木石前盟”神话故事，为塑造贾宝玉的性格和描写宝黛爱情故事，染上一层浪漫主义色彩。同时通过甄士隐一家由盛转衰的经历，暗示贾家的结局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4435" y="1514475"/>
            <a:ext cx="5623560" cy="34124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518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◎第二回：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贾夫人仙逝扬州城，冷子兴演说荣国府。第二回交代小说人物，通过古董商人冷子兴的讲述，为读者开列了一个简明“人物表”，使读者未读全书，心中已隐隐有座贾府在。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0" y="5320030"/>
            <a:ext cx="4052570" cy="720336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女娲补天，木石前盟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8830" y="5321935"/>
            <a:ext cx="4052570" cy="718307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贾府人物，上下关系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 bldLvl="0" animBg="1"/>
      <p:bldP spid="4" grpId="0" animBg="1"/>
      <p:bldP spid="3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1193589" y="5409833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5065" y="585470"/>
            <a:ext cx="10034905" cy="768350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【任务四】回顾全书，总结艺术手法</a:t>
            </a:r>
            <a:endParaRPr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5375" y="1504315"/>
            <a:ext cx="10094595" cy="4968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565" y="85090"/>
            <a:ext cx="11962130" cy="2030095"/>
          </a:xfrm>
          <a:prstGeom prst="rect">
            <a:avLst/>
          </a:prstGeom>
          <a:solidFill>
            <a:srgbClr val="CDFFBE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鲁迅说：“自有《红楼梦》出来以后，传统的思想和写法都打破了。”《红楼梦》的艺术成就表现在网状结构方式、精妙人物描写、精美小说语言等方面，请就其中的某一方面谈谈你的理解。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" y="2219960"/>
            <a:ext cx="1196276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网状形式的艺术结构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24280"/>
            <a:ext cx="10989945" cy="496470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《红楼梦》全书一百二十回，上半部“备记风月繁华之盛”，下半部写“树倒猢狲散”的衰败局面，其中第五十四至第五十五回之间是个转折，由喜转悲，由盛转衰，由荣转枯，第五十四回是全书热闹的顶点，第五十五回便开始急转直下。作为一部博大精深的百万巨著，作者组织了大大小小的故事，描写了无休无止的斗争，在这蔚为大观的历史长廊里，以贾府为代表的四大家族的衰亡过程，宝黛爱情悲剧的发展始末，两者相互穿插交织，是支撑这座艺术大厦的栋梁。此处每一人物又几乎自成起讫的故事线索，又有如斗拱短柱。条条线索错落编织，所以《红楼梦》具有网状形式的艺术结构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典型生动的人物形象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666240"/>
            <a:ext cx="10989945" cy="352534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《红楼梦》之所以成为我国家喻户晓的文学名著，最主要的原因就是人物描写的成功。在《红楼梦》里，有名姓的人物共七百多人，上至皇妃亲王、公侯太监、夫人小姐、公子士人、世族权豪，下至平民百姓、丫环村妪、僧侣尼姑、相士医家、市井无赖、艺人门客，三教九流，无所不包，一应俱全。正是这些人物形象的生动言行，构成了《红楼梦》丰富多彩的生活画面，一步一步地揭示了全书的主题。</a:t>
            </a:r>
            <a:endParaRPr lang="zh-CN" sz="2400" b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丰富多样的文学手法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90320"/>
            <a:ext cx="10989945" cy="497413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（1）按照实际生活塑造人物，是《红楼梦》描写人物的基本特征。《红楼梦》描写人物不以奇取胜，而是通过大量的生活细节和人物的日常活动来刻画人物性格。曹雪芹创造了描写人物的丰富多样的方法。如“闲取乐偶攒金庆寿”，本是贾母想法子学“小家子气”凑钱为凤姐做生日取乐，却从欢声笑语中表现了尤氏与凤姐如何“斗法”，凤姐为了多捞一点，一个人的钱也不放过，连两个“苦瓠子”姨娘的钱也要“拘来咱们乐”；而尤氏操办，既“遍施小惠”，拉拢了不少人，自己也捞了一笔。从这些不仅可以看出人物的某些性格，甚至还可以看出人物思想的跃动。</a:t>
            </a:r>
            <a:endParaRPr lang="zh-CN" sz="2400" b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丰富多样的文学手法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90320"/>
            <a:ext cx="10989945" cy="1863635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（2）善于在广阔的社会联系中，从不同角度、多侧面地刻画人物的性格。最突出的是王熙凤这一形象。她的性格特征，就是在她同贾府内外众多人物的联系中显现出来的。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45" y="3355340"/>
            <a:ext cx="10989945" cy="294206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（3）善于通过对立人物的对比、相类人物的相互映衬来显示人物性格、思想的特点和差异。如思想倾向不同的林黛玉和薛宝钗、晴雯和袭人，就是通过她们对同一问题、同一事件的不同看法的对比，显示她们的对立。林黛玉与晴雯，薛宝钗与袭人，她们的思想倾向有相同的一面，在互相映衬中，其思想性格的展现收到了相得益彰之效。</a:t>
            </a:r>
            <a:endParaRPr lang="zh-CN" sz="2400" b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丰富多样的文学手法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90320"/>
            <a:ext cx="10989945" cy="238770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（4）善于通过大场面、大事件，把人物安插在冲突的旋涡之中，从人物对事件的态度来显示他们各自的思想活动和性格特征。如在第三十三回“宝玉挨打”中，贾政、贾宝玉、贾母、王夫人、林黛玉、薛宝钗以及那些婆子们都有生动的表现，从人物的怒与哭及语言、神态均可看出他们的思想活动和性格特征。</a:t>
            </a:r>
            <a:endParaRPr lang="zh-CN" sz="2400" b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3235" y="4067175"/>
            <a:ext cx="10989945" cy="1844265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（5）善于运用多种艺术手段来描写人物的心理，提示人物的精神面貌。如在第三十二回“诉肺腑心迷活宝玉”中，对林黛玉心理活动的描写，是以直接的手法剖析人物的心理。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丰富多样的文学手法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90320"/>
            <a:ext cx="10989945" cy="1838981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（6）善于创造适合人物思想、气质、性格的生活环境和不同的意境来烘托人物的气质和性格。如林黛玉住的潇湘馆，薛宝钗住的蘅芜院，贾探春住的秋爽斋，贾宝玉住的怡红院等对人物都起着烘托作用。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45" y="3444240"/>
            <a:ext cx="10989945" cy="314853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（7）用诗词韵文来表现人物，是《红楼梦》艺术上的一大特色。《红楼梦》的诗词韵文，不仅艺术成就很高，更主要的是大都符合人物的身份、思想气质和性格特点，成为表现人物的重要艺术手段，又是小说整体的有机组成部分。如同是咏柳絮，薛宝钗表现出“好风频借力，送我上青云”的“雄心”，林黛玉表现出“飘泊亦如人命薄，空缱绻，说风流”的悲哀。</a:t>
            </a:r>
            <a:endParaRPr lang="zh-CN" sz="2400" b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独具风格的语言文字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90320"/>
            <a:ext cx="10989945" cy="132864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（1）质朴自然。这是《红楼梦》语言艺术的基本风格。如柳湘莲对贾宝玉说：“你们东府里除了那两个石头狮子干净，只怕连猫儿狗儿都不干净。”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45" y="3078480"/>
            <a:ext cx="10989945" cy="317089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（2）富有哲理。哲理性的语言，具有形象、隽永、隐喻、明喻等特点，是从生活经验中提炼而成的。这种语言，往往是以一句浅显的比喻形象说明抽象的道理，因而具有普遍的意义和持久的生命力。如“外面的架子虽未甚倒，内囊却也尽上来了”，“不是东风压了西风，就是西风压了东风”，等等。这些有哲理意味的名言，给人以生活经验和斗争经验的智慧启示。</a:t>
            </a:r>
            <a:endParaRPr lang="zh-CN" sz="2400" b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3545" y="234950"/>
            <a:ext cx="429768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独具风格的语言文字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545" y="1290320"/>
            <a:ext cx="10989945" cy="255489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（3）对俗谚改造运用。运用俗谚，是话本以来的语言传统，《水浒传》运用俗谚就比较出色。《红楼梦》则更上一层楼，它创造性的改造更加贴切，更符合人物的身份和事物的本质。如“拔根寒毛比我们的腰还粗”，既有今日，何必当初”，等等。</a:t>
            </a:r>
            <a:endParaRPr lang="zh-CN" sz="2400" b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45" y="4116705"/>
            <a:ext cx="10989945" cy="184644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（4）富于情趣。小说中，最富于情趣的文字，以凤姐最多，其次是贾宝玉、林黛玉、薛宝钗之间的爱情纠葛的文字。如第三十回“宝钗借扇机带双敲”便是这类饶有情趣的典型文字。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922020"/>
          </a:xfrm>
          <a:prstGeom prst="rect">
            <a:avLst/>
          </a:prstGeom>
          <a:solidFill>
            <a:srgbClr val="00B0F0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前五回的主要内容和线索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005" y="1514475"/>
            <a:ext cx="5060315" cy="304609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◎第三回：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贾雨村夤缘复旧职，林黛玉抛父进京都。第三回介绍典型环境，通过林黛玉的眼睛，对贾府做第一次直接描写，同时让重点人物亮相。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1815" y="1537970"/>
            <a:ext cx="6266180" cy="29997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ts val="378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◎第四回：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薄命女偏逢薄命郎，葫芦僧判断葫芦案。第四回展现小说更广阔的社会背景，介绍了贾、史、王、薛四大家族的关系，把贾府置于一个更广阔的社会背景之中，使之更具有典型意义。同时由薛蟠案件自然带出薛宝钗进贾府的情节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7560" y="4984115"/>
            <a:ext cx="4052570" cy="718307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黛玉进府，典型环境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2600" y="4984115"/>
            <a:ext cx="4052570" cy="718235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贾史王薛，社会背景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922020"/>
          </a:xfrm>
          <a:prstGeom prst="rect">
            <a:avLst/>
          </a:prstGeom>
          <a:solidFill>
            <a:srgbClr val="00B0F0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前五回的主要内容和线索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005" y="1514475"/>
            <a:ext cx="11337925" cy="23069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◎第五回：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游幻境指迷十二钗，饮仙醪曲演红楼梦。第五回是全书总纲。通过贾宝玉梦游太虚幻境，利用画册、判词及歌曲的形式，隐喻含蓄地将众多人物的发展和结局交代出来。别的小说就怕读者早知道结局，《红楼梦》却故意先说出结局，但却让读者更加着迷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0455" y="3101340"/>
            <a:ext cx="4052570" cy="718307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太虚梦游，隐喻结局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005" y="3898265"/>
            <a:ext cx="11337925" cy="2648435"/>
          </a:xfrm>
          <a:prstGeom prst="horizontalScroll">
            <a:avLst/>
          </a:prstGeom>
          <a:solidFill>
            <a:srgbClr val="CDFFBE"/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●主线:一是家道中落的纵向主线,小说以贾府为中心,叙述了四大家族由鼎盛走向衰败的过程；二是人物聚散的横向主线,小说以宝黛爱情悲剧为中心,叙述了众多女性的不幸命运。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简单概述其他大段的主要内容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005" y="1321435"/>
            <a:ext cx="6383655" cy="193694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◎6-18回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通过刘姥姥进荣国府、元春省亲、秦可卿之死，写出贾府“烈火烹油、鲜花着锦”般的繁盛景象。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3760" y="3371850"/>
            <a:ext cx="7214235" cy="315901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◎19-54回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贾府安享富贵尊荣的生活，有宝黛钗情感发展，有贾府的奢侈生活（凤姐宝钗过生日、清虚观打醮、两宴大观园），有繁华中的矛盾（叔嫂遇鬼、凤姐泼醋、宝玉挨打），也有丫鬟们的情感世界（晴雯不受屈辱、鸳鸯誓死不嫁）等情节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7525" y="1252855"/>
            <a:ext cx="5031105" cy="2005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4640" y="3462020"/>
            <a:ext cx="4310380" cy="30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简单概述其他大段的主要内容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85435" y="1514475"/>
            <a:ext cx="6512560" cy="255064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◎55-78回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写贾府由盛转衰，有探春理家、大观园“承包”、茉莉粉蔷薇硝玫瑰露事件、尤二姐之死、抄检大观园、晴雯之死等情节，第55回是全书转折处。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" y="4509135"/>
            <a:ext cx="7382510" cy="1936609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◎79-120回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写贾府败亡，高鹗续写部分减弱了小说的悲剧性，按雪芹愿意，应是贾家“树倒猢狲散”，落得个“白茫茫一片大地真干净”的结局。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536065"/>
            <a:ext cx="4972050" cy="2529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170" y="4509135"/>
            <a:ext cx="4060825" cy="193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127635"/>
            <a:ext cx="11603990" cy="922020"/>
          </a:xfrm>
          <a:prstGeom prst="rect">
            <a:avLst/>
          </a:prstGeom>
          <a:solidFill>
            <a:srgbClr val="D2EBD6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精彩情节展示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005" y="1514475"/>
            <a:ext cx="11603990" cy="4364259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第六回：</a:t>
            </a:r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贾宝玉初试云雨情，刘姥姥一进荣国府。宝玉醒来后因梦遗被丫环袭人发现，二人发生了关系。自此，二人的关系更与别人不同。京官后代王狗儿已沦落乡间务农，因祖上曾和王夫人、凤姐娘家联宗，便让岳母刘姥姥到荣国府找王夫人求助。在太太的陪房周瑞家的引荐下，刘姥姥终于见到了管家奶奶王熙凤。恰好这时贾蓉奉父命来凤姐处借玻璃炕屏一用，让刘姥姥尽情领略了凤姐的威严和气派，以至于刘姥姥有点语无伦次，事后遭到周瑞家的埋怨。在与刘姥姥交谈时，凤姐也说到家事的难处，但刘姥姥终于如愿以偿，得了二十两银子满意而去。</a:t>
            </a:r>
            <a:endParaRPr lang="zh-CN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0627f62a-19d0-4307-adb1-7dca4e587da1}"/>
  <p:tag name="TABLE_EMPHASIZE_COLOR" val="6579300"/>
  <p:tag name="TABLE_SKINIDX" val="-1"/>
  <p:tag name="TABLE_COLORIDX" val="l"/>
  <p:tag name="TABLE_RECT" val="219.55*204.263*520.9*182.6"/>
  <p:tag name="TABLE_ONEKEY_SKIN_IDX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木头类型</Template>
  <TotalTime>0</TotalTime>
  <Words>7895</Words>
  <Application>WPS 演示</Application>
  <PresentationFormat>宽屏</PresentationFormat>
  <Paragraphs>332</Paragraphs>
  <Slides>49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4" baseType="lpstr">
      <vt:lpstr>Arial</vt:lpstr>
      <vt:lpstr>宋体</vt:lpstr>
      <vt:lpstr>Wingdings</vt:lpstr>
      <vt:lpstr>Rockwell Extra Bold</vt:lpstr>
      <vt:lpstr>Calibri</vt:lpstr>
      <vt:lpstr>微软雅黑</vt:lpstr>
      <vt:lpstr>黑体</vt:lpstr>
      <vt:lpstr>Arial Unicode MS</vt:lpstr>
      <vt:lpstr>方正姚体</vt:lpstr>
      <vt:lpstr>Courier New</vt:lpstr>
      <vt:lpstr>Rockwell Condensed</vt:lpstr>
      <vt:lpstr>Rockwell</vt:lpstr>
      <vt:lpstr>Segoe Print</vt:lpstr>
      <vt:lpstr>DengXian</vt:lpstr>
      <vt:lpstr>木活字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乡土·中国</dc:title>
  <dc:creator>Microsoft Office 用户</dc:creator>
  <cp:lastModifiedBy>Administrator</cp:lastModifiedBy>
  <cp:revision>60</cp:revision>
  <dcterms:created xsi:type="dcterms:W3CDTF">2018-10-07T02:04:00Z</dcterms:created>
  <dcterms:modified xsi:type="dcterms:W3CDTF">2021-09-25T03:09:26Z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B72E0B1DC1BA47C48E4DF2C7EFE03707</vt:lpwstr>
  </property>
</Properties>
</file>